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1" r:id="rId1"/>
  </p:sldMasterIdLst>
  <p:notesMasterIdLst>
    <p:notesMasterId r:id="rId38"/>
  </p:notesMasterIdLst>
  <p:handoutMasterIdLst>
    <p:handoutMasterId r:id="rId39"/>
  </p:handoutMasterIdLst>
  <p:sldIdLst>
    <p:sldId id="331" r:id="rId2"/>
    <p:sldId id="287" r:id="rId3"/>
    <p:sldId id="366" r:id="rId4"/>
    <p:sldId id="296" r:id="rId5"/>
    <p:sldId id="297" r:id="rId6"/>
    <p:sldId id="298" r:id="rId7"/>
    <p:sldId id="299" r:id="rId8"/>
    <p:sldId id="300" r:id="rId9"/>
    <p:sldId id="332" r:id="rId10"/>
    <p:sldId id="362" r:id="rId11"/>
    <p:sldId id="363" r:id="rId12"/>
    <p:sldId id="364" r:id="rId13"/>
    <p:sldId id="365" r:id="rId14"/>
    <p:sldId id="335" r:id="rId15"/>
    <p:sldId id="357" r:id="rId16"/>
    <p:sldId id="336" r:id="rId17"/>
    <p:sldId id="337" r:id="rId18"/>
    <p:sldId id="338" r:id="rId19"/>
    <p:sldId id="339" r:id="rId20"/>
    <p:sldId id="340" r:id="rId21"/>
    <p:sldId id="341" r:id="rId22"/>
    <p:sldId id="342" r:id="rId23"/>
    <p:sldId id="344" r:id="rId24"/>
    <p:sldId id="345" r:id="rId25"/>
    <p:sldId id="368" r:id="rId26"/>
    <p:sldId id="346" r:id="rId27"/>
    <p:sldId id="347" r:id="rId28"/>
    <p:sldId id="348" r:id="rId29"/>
    <p:sldId id="349" r:id="rId30"/>
    <p:sldId id="350" r:id="rId31"/>
    <p:sldId id="351" r:id="rId32"/>
    <p:sldId id="352" r:id="rId33"/>
    <p:sldId id="353" r:id="rId34"/>
    <p:sldId id="354" r:id="rId35"/>
    <p:sldId id="355" r:id="rId36"/>
    <p:sldId id="356"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EE3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6443" autoAdjust="0"/>
  </p:normalViewPr>
  <p:slideViewPr>
    <p:cSldViewPr>
      <p:cViewPr>
        <p:scale>
          <a:sx n="94" d="100"/>
          <a:sy n="94" d="100"/>
        </p:scale>
        <p:origin x="-2160" y="-48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971B715-5D0B-4FB5-8639-C9211F4532B0}" type="slidenum">
              <a:rPr lang="en-US"/>
              <a:pPr>
                <a:defRPr/>
              </a:pPr>
              <a:t>‹#›</a:t>
            </a:fld>
            <a:endParaRPr lang="en-US"/>
          </a:p>
        </p:txBody>
      </p:sp>
    </p:spTree>
    <p:extLst>
      <p:ext uri="{BB962C8B-B14F-4D97-AF65-F5344CB8AC3E}">
        <p14:creationId xmlns:p14="http://schemas.microsoft.com/office/powerpoint/2010/main" val="4080051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C1C307-0275-410F-B6DB-E7F5197B9261}" type="slidenum">
              <a:rPr lang="en-US"/>
              <a:pPr>
                <a:defRPr/>
              </a:pPr>
              <a:t>‹#›</a:t>
            </a:fld>
            <a:endParaRPr lang="en-US"/>
          </a:p>
        </p:txBody>
      </p:sp>
    </p:spTree>
    <p:extLst>
      <p:ext uri="{BB962C8B-B14F-4D97-AF65-F5344CB8AC3E}">
        <p14:creationId xmlns:p14="http://schemas.microsoft.com/office/powerpoint/2010/main" val="3534128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305CE8-95DC-481C-9B87-F7EE429025D2}"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 typeface="+mj-lt"/>
              <a:buAutoNum type="arabicPeriod"/>
            </a:pPr>
            <a:r>
              <a:rPr lang="en-CA" i="1" dirty="0" smtClean="0">
                <a:latin typeface="Calibri" charset="0"/>
              </a:rPr>
              <a:t>#define</a:t>
            </a:r>
            <a:r>
              <a:rPr lang="en-CA" dirty="0" smtClean="0">
                <a:latin typeface="Calibri" charset="0"/>
              </a:rPr>
              <a:t> statements in C are similar to </a:t>
            </a:r>
            <a:r>
              <a:rPr lang="en-CA" i="1" dirty="0" smtClean="0">
                <a:latin typeface="Calibri" charset="0"/>
              </a:rPr>
              <a:t>EQU</a:t>
            </a:r>
            <a:r>
              <a:rPr lang="en-CA" dirty="0" smtClean="0">
                <a:latin typeface="Calibri" charset="0"/>
              </a:rPr>
              <a:t> for associating a symbolic name with an address</a:t>
            </a:r>
          </a:p>
          <a:p>
            <a:pPr marL="228600" indent="-228600" eaLnBrk="1" hangingPunct="1">
              <a:buFont typeface="+mj-lt"/>
              <a:buAutoNum type="arabicPeriod"/>
            </a:pPr>
            <a:r>
              <a:rPr lang="en-CA" dirty="0" smtClean="0">
                <a:latin typeface="Calibri" charset="0"/>
              </a:rPr>
              <a:t>They also define pointer type for C code</a:t>
            </a:r>
          </a:p>
          <a:p>
            <a:pPr marL="228600" indent="-228600" eaLnBrk="1" hangingPunct="1">
              <a:buFont typeface="+mj-lt"/>
              <a:buAutoNum type="arabicPeriod"/>
            </a:pPr>
            <a:r>
              <a:rPr lang="en-CA" dirty="0" smtClean="0">
                <a:latin typeface="Calibri" charset="0"/>
              </a:rPr>
              <a:t>Use of volatile qualifier is important for I/O</a:t>
            </a:r>
          </a:p>
          <a:p>
            <a:pPr marL="685800" lvl="1" indent="-228600" eaLnBrk="1" hangingPunct="1">
              <a:buFont typeface="Arial"/>
              <a:buChar char="•"/>
            </a:pPr>
            <a:r>
              <a:rPr lang="en-CA" dirty="0" smtClean="0">
                <a:latin typeface="Calibri" charset="0"/>
              </a:rPr>
              <a:t>Prevents unwanted compiler optimizations to that might use register instead of I/O location</a:t>
            </a:r>
          </a:p>
          <a:p>
            <a:pPr marL="685800" lvl="1" indent="-228600" eaLnBrk="1" hangingPunct="1">
              <a:buFont typeface="Arial"/>
              <a:buChar char="•"/>
            </a:pPr>
            <a:r>
              <a:rPr lang="en-CA" dirty="0" smtClean="0">
                <a:latin typeface="Calibri" charset="0"/>
              </a:rPr>
              <a:t>Also necessary in presence of cache memory; ensures cache is bypassed when accessing I/O</a:t>
            </a:r>
          </a:p>
          <a:p>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13</a:t>
            </a:fld>
            <a:endParaRPr lang="en-US"/>
          </a:p>
        </p:txBody>
      </p:sp>
    </p:spTree>
    <p:extLst>
      <p:ext uri="{BB962C8B-B14F-4D97-AF65-F5344CB8AC3E}">
        <p14:creationId xmlns:p14="http://schemas.microsoft.com/office/powerpoint/2010/main" val="279408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15</a:t>
            </a:fld>
            <a:endParaRPr lang="en-US"/>
          </a:p>
        </p:txBody>
      </p:sp>
    </p:spTree>
    <p:extLst>
      <p:ext uri="{BB962C8B-B14F-4D97-AF65-F5344CB8AC3E}">
        <p14:creationId xmlns:p14="http://schemas.microsoft.com/office/powerpoint/2010/main" val="386015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program assumes a very simple form of vectored interrupts, with just interrupt vector for</a:t>
            </a:r>
            <a:r>
              <a:rPr lang="en-US" baseline="0" dirty="0" smtClean="0"/>
              <a:t> the keyboard interrupts.</a:t>
            </a:r>
          </a:p>
          <a:p>
            <a:r>
              <a:rPr lang="en-US" baseline="0" dirty="0" smtClean="0"/>
              <a:t>It further assumes that when keyboard interrupts, the character is ready to be read. It echoes this character on the display device without checking for its status (to keep the example simple).</a:t>
            </a:r>
          </a:p>
          <a:p>
            <a:endParaRPr lang="en-US" dirty="0" smtClean="0"/>
          </a:p>
          <a:p>
            <a:r>
              <a:rPr lang="en-US" dirty="0" smtClean="0"/>
              <a:t>The main program needs to enable interrupts</a:t>
            </a:r>
            <a:r>
              <a:rPr lang="en-US" baseline="0" dirty="0" smtClean="0"/>
              <a:t> in the keyboard I/O interface, initialize the the vector for interrupt service routine to point to the INTSERV routine used here. Additionally, it must enable the interrupts from keyboard in the processor control register (IENABLE) and enable interrupts in the PS.  Normally, it would then do useful computation during which occasionally the keyboard interrupts would cause the I/O to take place concurrently with the computation. Here, no useful computation is done and the program waits in an infinite loop.</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17</a:t>
            </a:fld>
            <a:endParaRPr lang="en-US"/>
          </a:p>
        </p:txBody>
      </p:sp>
    </p:spTree>
    <p:extLst>
      <p:ext uri="{BB962C8B-B14F-4D97-AF65-F5344CB8AC3E}">
        <p14:creationId xmlns:p14="http://schemas.microsoft.com/office/powerpoint/2010/main" val="20790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Straightforward,</a:t>
            </a:r>
            <a:r>
              <a:rPr lang="en-US" baseline="0" dirty="0" smtClean="0"/>
              <a:t> saves and restores registers as usual. The main task is to read the character from keyboard data register and send it to the display – this is done by the four instructions starting with the first Move instruction.</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18</a:t>
            </a:fld>
            <a:endParaRPr lang="en-US"/>
          </a:p>
        </p:txBody>
      </p:sp>
    </p:spTree>
    <p:extLst>
      <p:ext uri="{BB962C8B-B14F-4D97-AF65-F5344CB8AC3E}">
        <p14:creationId xmlns:p14="http://schemas.microsoft.com/office/powerpoint/2010/main" val="342494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solution uses a special keyword “interrupt” in front</a:t>
            </a:r>
            <a:r>
              <a:rPr lang="en-US" baseline="0" dirty="0" smtClean="0"/>
              <a:t> of function declaration to alert the compiler to emit </a:t>
            </a:r>
            <a:r>
              <a:rPr lang="en-US" baseline="0" dirty="0" err="1" smtClean="0"/>
              <a:t>return_from_interrupt</a:t>
            </a:r>
            <a:r>
              <a:rPr lang="en-US" baseline="0" dirty="0" smtClean="0"/>
              <a:t> instruction, instead of the simple return instruction, at the end of the interrupt service routine. </a:t>
            </a:r>
          </a:p>
          <a:p>
            <a:endParaRPr lang="en-US" baseline="0" dirty="0" smtClean="0"/>
          </a:p>
          <a:p>
            <a:r>
              <a:rPr lang="en-US" baseline="0" dirty="0" smtClean="0"/>
              <a:t>Other features of this code are the volatile declaration (that we have seen earlier), use of #</a:t>
            </a:r>
            <a:r>
              <a:rPr lang="en-US" baseline="0" dirty="0" err="1" smtClean="0"/>
              <a:t>degine</a:t>
            </a:r>
            <a:r>
              <a:rPr lang="en-US" baseline="0" dirty="0" smtClean="0"/>
              <a:t> to declare pointer variables corresponding to the I/O interface addresses and the interrupt vector address, and the “</a:t>
            </a:r>
            <a:r>
              <a:rPr lang="en-US" baseline="0" dirty="0" err="1" smtClean="0"/>
              <a:t>asm</a:t>
            </a:r>
            <a:r>
              <a:rPr lang="en-US" baseline="0" dirty="0" smtClean="0"/>
              <a:t>” directive to emit assembler code within a C program.</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21</a:t>
            </a:fld>
            <a:endParaRPr lang="en-US"/>
          </a:p>
        </p:txBody>
      </p:sp>
    </p:spTree>
    <p:extLst>
      <p:ext uri="{BB962C8B-B14F-4D97-AF65-F5344CB8AC3E}">
        <p14:creationId xmlns:p14="http://schemas.microsoft.com/office/powerpoint/2010/main" val="357542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interrupt service routine is quite simple. The C compiler takes care of register saves and restores</a:t>
            </a:r>
            <a:r>
              <a:rPr lang="en-US" baseline="0" dirty="0" smtClean="0"/>
              <a:t> and the data transfer from keyboard interface to the display is performed by just a single instruction (instead of four in the assembly language) that uses pointer variables.</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22</a:t>
            </a:fld>
            <a:endParaRPr lang="en-US"/>
          </a:p>
        </p:txBody>
      </p:sp>
    </p:spTree>
    <p:extLst>
      <p:ext uri="{BB962C8B-B14F-4D97-AF65-F5344CB8AC3E}">
        <p14:creationId xmlns:p14="http://schemas.microsoft.com/office/powerpoint/2010/main" val="66571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main task is</a:t>
            </a:r>
            <a:r>
              <a:rPr lang="en-US" baseline="0" dirty="0" smtClean="0"/>
              <a:t> to coordinate use of system level resources: processor, memory, </a:t>
            </a:r>
            <a:r>
              <a:rPr lang="en-US" baseline="0" dirty="0" err="1" smtClean="0"/>
              <a:t>i</a:t>
            </a:r>
            <a:r>
              <a:rPr lang="en-US" baseline="0" dirty="0" smtClean="0"/>
              <a:t>/o, some or all of which</a:t>
            </a:r>
          </a:p>
          <a:p>
            <a:r>
              <a:rPr lang="en-US" baseline="0" dirty="0" smtClean="0"/>
              <a:t>may be shared between processes. Hence process scheduling (which process to schedule next on a processor)</a:t>
            </a:r>
          </a:p>
          <a:p>
            <a:r>
              <a:rPr lang="en-US" baseline="0" dirty="0" smtClean="0"/>
              <a:t>memory management (disk, main, caches), and i/o management (performing i/o tasks on behalf of the processes, are</a:t>
            </a:r>
          </a:p>
          <a:p>
            <a:r>
              <a:rPr lang="en-US" baseline="0" dirty="0" smtClean="0"/>
              <a:t>the main tasks. With better management of resource, it is no longer necessary to run just one process to completion before</a:t>
            </a:r>
          </a:p>
          <a:p>
            <a:r>
              <a:rPr lang="en-US" baseline="0" dirty="0" smtClean="0"/>
              <a:t>another is scheduled because the process may be doing I/O like printing, leaving the processor and disk etc. to be used by another process.</a:t>
            </a:r>
          </a:p>
          <a:p>
            <a:endParaRPr lang="en-US" baseline="0" dirty="0" smtClean="0"/>
          </a:p>
          <a:p>
            <a:r>
              <a:rPr lang="en-US" dirty="0" smtClean="0"/>
              <a:t>Another main task is to provide an</a:t>
            </a:r>
            <a:r>
              <a:rPr lang="en-US" baseline="0" dirty="0" smtClean="0"/>
              <a:t> interface to users to issue commands for navigating through the system or running programs (applications).</a:t>
            </a:r>
          </a:p>
          <a:p>
            <a:endParaRPr lang="en-US" baseline="0" dirty="0" smtClean="0"/>
          </a:p>
          <a:p>
            <a:r>
              <a:rPr lang="en-US" baseline="0" dirty="0" smtClean="0"/>
              <a:t>The system utilities we discussed earlier are all part of the OS.</a:t>
            </a:r>
          </a:p>
          <a:p>
            <a:endParaRPr lang="en-US" baseline="0" dirty="0" smtClean="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23</a:t>
            </a:fld>
            <a:endParaRPr lang="en-US"/>
          </a:p>
        </p:txBody>
      </p:sp>
    </p:spTree>
    <p:extLst>
      <p:ext uri="{BB962C8B-B14F-4D97-AF65-F5344CB8AC3E}">
        <p14:creationId xmlns:p14="http://schemas.microsoft.com/office/powerpoint/2010/main" val="286542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24</a:t>
            </a:fld>
            <a:endParaRPr lang="en-US"/>
          </a:p>
        </p:txBody>
      </p:sp>
    </p:spTree>
    <p:extLst>
      <p:ext uri="{BB962C8B-B14F-4D97-AF65-F5344CB8AC3E}">
        <p14:creationId xmlns:p14="http://schemas.microsoft.com/office/powerpoint/2010/main" val="325265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0170C5-DDE7-4AE5-80E8-9B3378CF0ED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B0A104-1CBA-47DD-8C3E-57E61629C9F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87F03E-4105-4E1D-B5F9-E249E5F2AD8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E2BDE4-BF5C-4859-BBC8-7B2AEED203C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688D99-5C0C-4E82-B3A5-BE45B5D26AA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4DAC355-249A-485B-BFA3-3E4224A5D3C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0549B1F-AF97-4D52-A02B-427AFD2D156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B57CC44-C092-41E8-A092-604E81FF02E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63E5E76F-4251-45D3-8B3C-B563A850935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A4C417F4-B224-4D2A-8947-F1991C3E045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990600"/>
          </a:xfrm>
        </p:spPr>
        <p:txBody>
          <a:bodyPr>
            <a:normAutofit fontScale="90000"/>
          </a:bodyPr>
          <a:lstStyle/>
          <a:p>
            <a:r>
              <a:rPr lang="en-US" dirty="0" smtClean="0"/>
              <a:t>CSCE 230, </a:t>
            </a:r>
            <a:r>
              <a:rPr lang="en-US" dirty="0" smtClean="0"/>
              <a:t>Fall </a:t>
            </a:r>
            <a:r>
              <a:rPr lang="en-US" dirty="0" smtClean="0"/>
              <a:t>2013</a:t>
            </a:r>
            <a:br>
              <a:rPr lang="en-US" dirty="0" smtClean="0"/>
            </a:br>
            <a:r>
              <a:rPr lang="en-US" dirty="0" smtClean="0">
                <a:solidFill>
                  <a:schemeClr val="tx1"/>
                </a:solidFill>
                <a:latin typeface="Calibri" charset="0"/>
              </a:rPr>
              <a:t>Chapter 4: System Software Part 2 </a:t>
            </a:r>
            <a:r>
              <a:rPr lang="en-US" dirty="0">
                <a:solidFill>
                  <a:schemeClr val="tx1"/>
                </a:solidFill>
                <a:latin typeface="Calibri" charset="0"/>
              </a:rPr>
              <a:t/>
            </a:r>
            <a:br>
              <a:rPr lang="en-US" dirty="0">
                <a:solidFill>
                  <a:schemeClr val="tx1"/>
                </a:solidFill>
                <a:latin typeface="Calibri" charset="0"/>
              </a:rPr>
            </a:br>
            <a:r>
              <a:rPr lang="en-US" dirty="0" smtClean="0">
                <a:solidFill>
                  <a:schemeClr val="tx1"/>
                </a:solidFill>
                <a:latin typeface="Calibri" charset="0"/>
              </a:rPr>
              <a:t>Compiler, HLL for I/O, OS</a:t>
            </a:r>
            <a:endParaRPr lang="en-US" dirty="0" smtClean="0"/>
          </a:p>
        </p:txBody>
      </p:sp>
      <p:sp>
        <p:nvSpPr>
          <p:cNvPr id="3075" name="Rectangle 3"/>
          <p:cNvSpPr>
            <a:spLocks noGrp="1" noChangeArrowheads="1"/>
          </p:cNvSpPr>
          <p:nvPr>
            <p:ph type="subTitle" idx="1"/>
          </p:nvPr>
        </p:nvSpPr>
        <p:spPr>
          <a:xfrm>
            <a:off x="1219200" y="3886200"/>
            <a:ext cx="6400800" cy="1016000"/>
          </a:xfrm>
        </p:spPr>
        <p:txBody>
          <a:bodyPr/>
          <a:lstStyle/>
          <a:p>
            <a:pPr eaLnBrk="1" hangingPunct="1"/>
            <a:r>
              <a:rPr lang="en-US" dirty="0" smtClean="0"/>
              <a:t>Mehmet Can </a:t>
            </a:r>
            <a:r>
              <a:rPr lang="en-US" smtClean="0"/>
              <a:t>Vuran, </a:t>
            </a:r>
            <a:r>
              <a:rPr lang="en-US" dirty="0" smtClean="0"/>
              <a:t>Instructor</a:t>
            </a:r>
          </a:p>
          <a:p>
            <a:pPr eaLnBrk="1" hangingPunct="1"/>
            <a:r>
              <a:rPr lang="en-US" dirty="0" smtClean="0"/>
              <a:t>      University of Nebraska-Lincoln</a:t>
            </a:r>
          </a:p>
          <a:p>
            <a:pPr eaLnBrk="1" hangingPunct="1"/>
            <a:endParaRPr lang="en-US" dirty="0" smtClean="0"/>
          </a:p>
        </p:txBody>
      </p:sp>
      <p:pic>
        <p:nvPicPr>
          <p:cNvPr id="3076" name="Picture 12"/>
          <p:cNvPicPr>
            <a:picLocks noChangeAspect="1" noChangeArrowheads="1"/>
          </p:cNvPicPr>
          <p:nvPr/>
        </p:nvPicPr>
        <p:blipFill>
          <a:blip r:embed="rId3"/>
          <a:srcRect/>
          <a:stretch>
            <a:fillRect/>
          </a:stretch>
        </p:blipFill>
        <p:spPr bwMode="auto">
          <a:xfrm>
            <a:off x="1209708" y="4343400"/>
            <a:ext cx="314292" cy="314292"/>
          </a:xfrm>
          <a:prstGeom prst="rect">
            <a:avLst/>
          </a:prstGeom>
          <a:noFill/>
          <a:ln w="9525">
            <a:noFill/>
            <a:miter lim="800000"/>
            <a:headEnd/>
            <a:tailEnd/>
          </a:ln>
        </p:spPr>
      </p:pic>
      <p:sp>
        <p:nvSpPr>
          <p:cNvPr id="2" name="TextBox 1"/>
          <p:cNvSpPr txBox="1"/>
          <p:nvPr/>
        </p:nvSpPr>
        <p:spPr>
          <a:xfrm>
            <a:off x="381000" y="4648200"/>
            <a:ext cx="8507457" cy="369332"/>
          </a:xfrm>
          <a:prstGeom prst="rect">
            <a:avLst/>
          </a:prstGeom>
          <a:noFill/>
        </p:spPr>
        <p:txBody>
          <a:bodyPr wrap="none" rtlCol="0">
            <a:spAutoFit/>
          </a:bodyPr>
          <a:lstStyle/>
          <a:p>
            <a:r>
              <a:rPr lang="en-US" sz="1800" dirty="0" smtClean="0"/>
              <a:t>Acknowledgement: Overheads adapted from those provided by the authors of the textbook</a:t>
            </a:r>
            <a:endParaRPr lang="en-US" sz="1800" dirty="0"/>
          </a:p>
        </p:txBody>
      </p:sp>
    </p:spTree>
    <p:extLst>
      <p:ext uri="{BB962C8B-B14F-4D97-AF65-F5344CB8AC3E}">
        <p14:creationId xmlns:p14="http://schemas.microsoft.com/office/powerpoint/2010/main" val="20634453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05800" cy="1252728"/>
          </a:xfrm>
        </p:spPr>
        <p:txBody>
          <a:bodyPr>
            <a:normAutofit fontScale="90000"/>
          </a:bodyPr>
          <a:lstStyle/>
          <a:p>
            <a:r>
              <a:rPr lang="en-US" dirty="0" smtClean="0"/>
              <a:t>Textbook Example: Using HLL for IO</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10</a:t>
            </a:fld>
            <a:endParaRPr lang="en-US"/>
          </a:p>
        </p:txBody>
      </p:sp>
      <p:pic>
        <p:nvPicPr>
          <p:cNvPr id="5" name="Picture 4"/>
          <p:cNvPicPr>
            <a:picLocks noChangeAspect="1"/>
          </p:cNvPicPr>
          <p:nvPr/>
        </p:nvPicPr>
        <p:blipFill>
          <a:blip r:embed="rId2"/>
          <a:stretch>
            <a:fillRect/>
          </a:stretch>
        </p:blipFill>
        <p:spPr>
          <a:xfrm>
            <a:off x="304800" y="2514600"/>
            <a:ext cx="3873500" cy="3302000"/>
          </a:xfrm>
          <a:prstGeom prst="rect">
            <a:avLst/>
          </a:prstGeom>
        </p:spPr>
      </p:pic>
      <p:grpSp>
        <p:nvGrpSpPr>
          <p:cNvPr id="22" name="Group 21"/>
          <p:cNvGrpSpPr/>
          <p:nvPr/>
        </p:nvGrpSpPr>
        <p:grpSpPr>
          <a:xfrm>
            <a:off x="3581400" y="3962400"/>
            <a:ext cx="4673600" cy="685800"/>
            <a:chOff x="3581400" y="3962400"/>
            <a:chExt cx="4673600" cy="685800"/>
          </a:xfrm>
        </p:grpSpPr>
        <p:pic>
          <p:nvPicPr>
            <p:cNvPr id="7" name="Picture 6"/>
            <p:cNvPicPr>
              <a:picLocks noChangeAspect="1"/>
            </p:cNvPicPr>
            <p:nvPr/>
          </p:nvPicPr>
          <p:blipFill>
            <a:blip r:embed="rId3"/>
            <a:stretch>
              <a:fillRect/>
            </a:stretch>
          </p:blipFill>
          <p:spPr>
            <a:xfrm>
              <a:off x="5410200" y="4191000"/>
              <a:ext cx="2844800" cy="419100"/>
            </a:xfrm>
            <a:prstGeom prst="rect">
              <a:avLst/>
            </a:prstGeom>
          </p:spPr>
        </p:pic>
        <p:cxnSp>
          <p:nvCxnSpPr>
            <p:cNvPr id="19" name="Straight Arrow Connector 18"/>
            <p:cNvCxnSpPr/>
            <p:nvPr/>
          </p:nvCxnSpPr>
          <p:spPr>
            <a:xfrm>
              <a:off x="3581400" y="3962400"/>
              <a:ext cx="1676400" cy="2286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3581400" y="4495800"/>
              <a:ext cx="1676400" cy="1524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990600" y="1981200"/>
            <a:ext cx="1890261" cy="400110"/>
          </a:xfrm>
          <a:prstGeom prst="rect">
            <a:avLst/>
          </a:prstGeom>
          <a:noFill/>
        </p:spPr>
        <p:txBody>
          <a:bodyPr wrap="none" rtlCol="0">
            <a:spAutoFit/>
          </a:bodyPr>
          <a:lstStyle/>
          <a:p>
            <a:r>
              <a:rPr lang="en-US" sz="2000" b="1" u="sng" dirty="0" smtClean="0"/>
              <a:t>Assembly Code</a:t>
            </a:r>
            <a:endParaRPr lang="en-US" sz="2000" b="1" u="sng" dirty="0"/>
          </a:p>
        </p:txBody>
      </p:sp>
      <p:sp>
        <p:nvSpPr>
          <p:cNvPr id="28" name="TextBox 27"/>
          <p:cNvSpPr txBox="1"/>
          <p:nvPr/>
        </p:nvSpPr>
        <p:spPr>
          <a:xfrm>
            <a:off x="5638800" y="1600200"/>
            <a:ext cx="1005403" cy="400110"/>
          </a:xfrm>
          <a:prstGeom prst="rect">
            <a:avLst/>
          </a:prstGeom>
          <a:noFill/>
        </p:spPr>
        <p:txBody>
          <a:bodyPr wrap="none" rtlCol="0">
            <a:spAutoFit/>
          </a:bodyPr>
          <a:lstStyle/>
          <a:p>
            <a:r>
              <a:rPr lang="en-US" sz="2000" b="1" u="sng" dirty="0" smtClean="0"/>
              <a:t>C Code</a:t>
            </a:r>
            <a:endParaRPr lang="en-US" sz="2000" b="1" u="sng" dirty="0"/>
          </a:p>
        </p:txBody>
      </p:sp>
    </p:spTree>
    <p:extLst>
      <p:ext uri="{BB962C8B-B14F-4D97-AF65-F5344CB8AC3E}">
        <p14:creationId xmlns:p14="http://schemas.microsoft.com/office/powerpoint/2010/main" val="1441692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fontScale="90000"/>
          </a:bodyPr>
          <a:lstStyle/>
          <a:p>
            <a:r>
              <a:rPr lang="en-US" dirty="0"/>
              <a:t>Textbook Example: Using HLL for IO</a:t>
            </a:r>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11</a:t>
            </a:fld>
            <a:endParaRPr lang="en-US"/>
          </a:p>
        </p:txBody>
      </p:sp>
      <p:pic>
        <p:nvPicPr>
          <p:cNvPr id="5" name="Picture 4"/>
          <p:cNvPicPr>
            <a:picLocks noChangeAspect="1"/>
          </p:cNvPicPr>
          <p:nvPr/>
        </p:nvPicPr>
        <p:blipFill>
          <a:blip r:embed="rId2"/>
          <a:stretch>
            <a:fillRect/>
          </a:stretch>
        </p:blipFill>
        <p:spPr>
          <a:xfrm>
            <a:off x="304800" y="2514600"/>
            <a:ext cx="3873500" cy="3302000"/>
          </a:xfrm>
          <a:prstGeom prst="rect">
            <a:avLst/>
          </a:prstGeom>
        </p:spPr>
      </p:pic>
      <p:pic>
        <p:nvPicPr>
          <p:cNvPr id="7" name="Picture 6"/>
          <p:cNvPicPr>
            <a:picLocks noChangeAspect="1"/>
          </p:cNvPicPr>
          <p:nvPr/>
        </p:nvPicPr>
        <p:blipFill>
          <a:blip r:embed="rId3"/>
          <a:stretch>
            <a:fillRect/>
          </a:stretch>
        </p:blipFill>
        <p:spPr>
          <a:xfrm>
            <a:off x="5410200" y="4191000"/>
            <a:ext cx="2844800" cy="419100"/>
          </a:xfrm>
          <a:prstGeom prst="rect">
            <a:avLst/>
          </a:prstGeom>
        </p:spPr>
      </p:pic>
      <p:grpSp>
        <p:nvGrpSpPr>
          <p:cNvPr id="27" name="Group 26"/>
          <p:cNvGrpSpPr/>
          <p:nvPr/>
        </p:nvGrpSpPr>
        <p:grpSpPr>
          <a:xfrm>
            <a:off x="3581400" y="4724400"/>
            <a:ext cx="4800600" cy="685800"/>
            <a:chOff x="3581400" y="4724400"/>
            <a:chExt cx="4800600" cy="685800"/>
          </a:xfrm>
        </p:grpSpPr>
        <p:pic>
          <p:nvPicPr>
            <p:cNvPr id="8" name="Picture 7"/>
            <p:cNvPicPr>
              <a:picLocks noChangeAspect="1"/>
            </p:cNvPicPr>
            <p:nvPr/>
          </p:nvPicPr>
          <p:blipFill>
            <a:blip r:embed="rId4"/>
            <a:stretch>
              <a:fillRect/>
            </a:stretch>
          </p:blipFill>
          <p:spPr>
            <a:xfrm>
              <a:off x="5410200" y="4724400"/>
              <a:ext cx="2971800" cy="495300"/>
            </a:xfrm>
            <a:prstGeom prst="rect">
              <a:avLst/>
            </a:prstGeom>
          </p:spPr>
        </p:pic>
        <p:cxnSp>
          <p:nvCxnSpPr>
            <p:cNvPr id="24" name="Straight Arrow Connector 23"/>
            <p:cNvCxnSpPr/>
            <p:nvPr/>
          </p:nvCxnSpPr>
          <p:spPr>
            <a:xfrm>
              <a:off x="3581400" y="4724400"/>
              <a:ext cx="1676400" cy="762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657600" y="5093260"/>
              <a:ext cx="1625450" cy="31694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990600" y="1981200"/>
            <a:ext cx="1890261" cy="400110"/>
          </a:xfrm>
          <a:prstGeom prst="rect">
            <a:avLst/>
          </a:prstGeom>
          <a:noFill/>
        </p:spPr>
        <p:txBody>
          <a:bodyPr wrap="none" rtlCol="0">
            <a:spAutoFit/>
          </a:bodyPr>
          <a:lstStyle/>
          <a:p>
            <a:r>
              <a:rPr lang="en-US" sz="2000" b="1" u="sng" dirty="0" smtClean="0"/>
              <a:t>Assembly Code</a:t>
            </a:r>
            <a:endParaRPr lang="en-US" sz="2000" b="1" u="sng" dirty="0"/>
          </a:p>
        </p:txBody>
      </p:sp>
      <p:sp>
        <p:nvSpPr>
          <p:cNvPr id="28" name="TextBox 27"/>
          <p:cNvSpPr txBox="1"/>
          <p:nvPr/>
        </p:nvSpPr>
        <p:spPr>
          <a:xfrm>
            <a:off x="5638800" y="1600200"/>
            <a:ext cx="1005403" cy="400110"/>
          </a:xfrm>
          <a:prstGeom prst="rect">
            <a:avLst/>
          </a:prstGeom>
          <a:noFill/>
        </p:spPr>
        <p:txBody>
          <a:bodyPr wrap="none" rtlCol="0">
            <a:spAutoFit/>
          </a:bodyPr>
          <a:lstStyle/>
          <a:p>
            <a:r>
              <a:rPr lang="en-US" sz="2000" b="1" u="sng" dirty="0" smtClean="0"/>
              <a:t>C Code</a:t>
            </a:r>
            <a:endParaRPr lang="en-US" sz="2000" b="1" u="sng" dirty="0"/>
          </a:p>
        </p:txBody>
      </p:sp>
    </p:spTree>
    <p:extLst>
      <p:ext uri="{BB962C8B-B14F-4D97-AF65-F5344CB8AC3E}">
        <p14:creationId xmlns:p14="http://schemas.microsoft.com/office/powerpoint/2010/main" val="1440702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fontScale="90000"/>
          </a:bodyPr>
          <a:lstStyle/>
          <a:p>
            <a:r>
              <a:rPr lang="en-US" dirty="0"/>
              <a:t>Textbook Example: Using HLL for IO</a:t>
            </a:r>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12</a:t>
            </a:fld>
            <a:endParaRPr lang="en-US"/>
          </a:p>
        </p:txBody>
      </p:sp>
      <p:pic>
        <p:nvPicPr>
          <p:cNvPr id="5" name="Picture 4"/>
          <p:cNvPicPr>
            <a:picLocks noChangeAspect="1"/>
          </p:cNvPicPr>
          <p:nvPr/>
        </p:nvPicPr>
        <p:blipFill>
          <a:blip r:embed="rId2"/>
          <a:stretch>
            <a:fillRect/>
          </a:stretch>
        </p:blipFill>
        <p:spPr>
          <a:xfrm>
            <a:off x="304800" y="2514600"/>
            <a:ext cx="3873500" cy="3302000"/>
          </a:xfrm>
          <a:prstGeom prst="rect">
            <a:avLst/>
          </a:prstGeom>
        </p:spPr>
      </p:pic>
      <p:pic>
        <p:nvPicPr>
          <p:cNvPr id="7" name="Picture 6"/>
          <p:cNvPicPr>
            <a:picLocks noChangeAspect="1"/>
          </p:cNvPicPr>
          <p:nvPr/>
        </p:nvPicPr>
        <p:blipFill>
          <a:blip r:embed="rId3"/>
          <a:stretch>
            <a:fillRect/>
          </a:stretch>
        </p:blipFill>
        <p:spPr>
          <a:xfrm>
            <a:off x="5410200" y="4191000"/>
            <a:ext cx="2844800" cy="419100"/>
          </a:xfrm>
          <a:prstGeom prst="rect">
            <a:avLst/>
          </a:prstGeom>
        </p:spPr>
      </p:pic>
      <p:pic>
        <p:nvPicPr>
          <p:cNvPr id="8" name="Picture 7"/>
          <p:cNvPicPr>
            <a:picLocks noChangeAspect="1"/>
          </p:cNvPicPr>
          <p:nvPr/>
        </p:nvPicPr>
        <p:blipFill>
          <a:blip r:embed="rId4"/>
          <a:stretch>
            <a:fillRect/>
          </a:stretch>
        </p:blipFill>
        <p:spPr>
          <a:xfrm>
            <a:off x="5410200" y="4724400"/>
            <a:ext cx="2971800" cy="495300"/>
          </a:xfrm>
          <a:prstGeom prst="rect">
            <a:avLst/>
          </a:prstGeom>
        </p:spPr>
      </p:pic>
      <p:grpSp>
        <p:nvGrpSpPr>
          <p:cNvPr id="36" name="Group 35"/>
          <p:cNvGrpSpPr/>
          <p:nvPr/>
        </p:nvGrpSpPr>
        <p:grpSpPr>
          <a:xfrm>
            <a:off x="3581400" y="3810000"/>
            <a:ext cx="2298700" cy="1769619"/>
            <a:chOff x="3581400" y="3810000"/>
            <a:chExt cx="2298700" cy="1769619"/>
          </a:xfrm>
        </p:grpSpPr>
        <p:grpSp>
          <p:nvGrpSpPr>
            <p:cNvPr id="11" name="Group 10"/>
            <p:cNvGrpSpPr/>
            <p:nvPr/>
          </p:nvGrpSpPr>
          <p:grpSpPr>
            <a:xfrm>
              <a:off x="5029200" y="3810000"/>
              <a:ext cx="850900" cy="1663700"/>
              <a:chOff x="4495800" y="3810000"/>
              <a:chExt cx="850900" cy="1663700"/>
            </a:xfrm>
          </p:grpSpPr>
          <p:pic>
            <p:nvPicPr>
              <p:cNvPr id="9" name="Picture 8"/>
              <p:cNvPicPr>
                <a:picLocks noChangeAspect="1"/>
              </p:cNvPicPr>
              <p:nvPr/>
            </p:nvPicPr>
            <p:blipFill>
              <a:blip r:embed="rId5"/>
              <a:stretch>
                <a:fillRect/>
              </a:stretch>
            </p:blipFill>
            <p:spPr>
              <a:xfrm>
                <a:off x="4495800" y="3810000"/>
                <a:ext cx="850900" cy="241300"/>
              </a:xfrm>
              <a:prstGeom prst="rect">
                <a:avLst/>
              </a:prstGeom>
            </p:spPr>
          </p:pic>
          <p:pic>
            <p:nvPicPr>
              <p:cNvPr id="10" name="Picture 9"/>
              <p:cNvPicPr>
                <a:picLocks noChangeAspect="1"/>
              </p:cNvPicPr>
              <p:nvPr/>
            </p:nvPicPr>
            <p:blipFill>
              <a:blip r:embed="rId6"/>
              <a:stretch>
                <a:fillRect/>
              </a:stretch>
            </p:blipFill>
            <p:spPr>
              <a:xfrm>
                <a:off x="4648200" y="5181600"/>
                <a:ext cx="279400" cy="292100"/>
              </a:xfrm>
              <a:prstGeom prst="rect">
                <a:avLst/>
              </a:prstGeom>
            </p:spPr>
          </p:pic>
        </p:grpSp>
        <p:cxnSp>
          <p:nvCxnSpPr>
            <p:cNvPr id="29" name="Straight Arrow Connector 28"/>
            <p:cNvCxnSpPr/>
            <p:nvPr/>
          </p:nvCxnSpPr>
          <p:spPr>
            <a:xfrm flipV="1">
              <a:off x="3864328" y="5410200"/>
              <a:ext cx="1317272" cy="16941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581400" y="3810000"/>
              <a:ext cx="1676400" cy="1524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990600" y="1981200"/>
            <a:ext cx="1890261" cy="400110"/>
          </a:xfrm>
          <a:prstGeom prst="rect">
            <a:avLst/>
          </a:prstGeom>
          <a:noFill/>
        </p:spPr>
        <p:txBody>
          <a:bodyPr wrap="none" rtlCol="0">
            <a:spAutoFit/>
          </a:bodyPr>
          <a:lstStyle/>
          <a:p>
            <a:r>
              <a:rPr lang="en-US" sz="2000" b="1" u="sng" dirty="0" smtClean="0"/>
              <a:t>Assembly Code</a:t>
            </a:r>
            <a:endParaRPr lang="en-US" sz="2000" b="1" u="sng" dirty="0"/>
          </a:p>
        </p:txBody>
      </p:sp>
      <p:sp>
        <p:nvSpPr>
          <p:cNvPr id="28" name="TextBox 27"/>
          <p:cNvSpPr txBox="1"/>
          <p:nvPr/>
        </p:nvSpPr>
        <p:spPr>
          <a:xfrm>
            <a:off x="5638800" y="1600200"/>
            <a:ext cx="1005403" cy="400110"/>
          </a:xfrm>
          <a:prstGeom prst="rect">
            <a:avLst/>
          </a:prstGeom>
          <a:noFill/>
        </p:spPr>
        <p:txBody>
          <a:bodyPr wrap="none" rtlCol="0">
            <a:spAutoFit/>
          </a:bodyPr>
          <a:lstStyle/>
          <a:p>
            <a:r>
              <a:rPr lang="en-US" sz="2000" b="1" u="sng" dirty="0" smtClean="0"/>
              <a:t>C Code</a:t>
            </a:r>
            <a:endParaRPr lang="en-US" sz="2000" b="1" u="sng" dirty="0"/>
          </a:p>
        </p:txBody>
      </p:sp>
    </p:spTree>
    <p:extLst>
      <p:ext uri="{BB962C8B-B14F-4D97-AF65-F5344CB8AC3E}">
        <p14:creationId xmlns:p14="http://schemas.microsoft.com/office/powerpoint/2010/main" val="1440702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fontScale="90000"/>
          </a:bodyPr>
          <a:lstStyle/>
          <a:p>
            <a:r>
              <a:rPr lang="en-US" dirty="0"/>
              <a:t>Textbook Example: Using HLL for IO</a:t>
            </a:r>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13</a:t>
            </a:fld>
            <a:endParaRPr lang="en-US"/>
          </a:p>
        </p:txBody>
      </p:sp>
      <p:pic>
        <p:nvPicPr>
          <p:cNvPr id="5" name="Picture 4"/>
          <p:cNvPicPr>
            <a:picLocks noChangeAspect="1"/>
          </p:cNvPicPr>
          <p:nvPr/>
        </p:nvPicPr>
        <p:blipFill>
          <a:blip r:embed="rId3"/>
          <a:stretch>
            <a:fillRect/>
          </a:stretch>
        </p:blipFill>
        <p:spPr>
          <a:xfrm>
            <a:off x="304800" y="2514600"/>
            <a:ext cx="3873500" cy="3302000"/>
          </a:xfrm>
          <a:prstGeom prst="rect">
            <a:avLst/>
          </a:prstGeom>
        </p:spPr>
      </p:pic>
      <p:grpSp>
        <p:nvGrpSpPr>
          <p:cNvPr id="32" name="Group 31"/>
          <p:cNvGrpSpPr/>
          <p:nvPr/>
        </p:nvGrpSpPr>
        <p:grpSpPr>
          <a:xfrm>
            <a:off x="3657600" y="1981200"/>
            <a:ext cx="5168900" cy="4191000"/>
            <a:chOff x="3657600" y="1981200"/>
            <a:chExt cx="5168900" cy="4191000"/>
          </a:xfrm>
        </p:grpSpPr>
        <p:grpSp>
          <p:nvGrpSpPr>
            <p:cNvPr id="12" name="Group 11"/>
            <p:cNvGrpSpPr/>
            <p:nvPr/>
          </p:nvGrpSpPr>
          <p:grpSpPr>
            <a:xfrm>
              <a:off x="4876800" y="2311400"/>
              <a:ext cx="3949700" cy="3784600"/>
              <a:chOff x="4876800" y="1676400"/>
              <a:chExt cx="3949700" cy="3784600"/>
            </a:xfrm>
          </p:grpSpPr>
          <p:pic>
            <p:nvPicPr>
              <p:cNvPr id="3" name="Picture 2"/>
              <p:cNvPicPr>
                <a:picLocks noChangeAspect="1"/>
              </p:cNvPicPr>
              <p:nvPr/>
            </p:nvPicPr>
            <p:blipFill>
              <a:blip r:embed="rId4"/>
              <a:stretch>
                <a:fillRect/>
              </a:stretch>
            </p:blipFill>
            <p:spPr>
              <a:xfrm>
                <a:off x="5181600" y="2895600"/>
                <a:ext cx="3517900" cy="2565400"/>
              </a:xfrm>
              <a:prstGeom prst="rect">
                <a:avLst/>
              </a:prstGeom>
            </p:spPr>
          </p:pic>
          <p:pic>
            <p:nvPicPr>
              <p:cNvPr id="6" name="Picture 5"/>
              <p:cNvPicPr>
                <a:picLocks noChangeAspect="1"/>
              </p:cNvPicPr>
              <p:nvPr/>
            </p:nvPicPr>
            <p:blipFill>
              <a:blip r:embed="rId5"/>
              <a:stretch>
                <a:fillRect/>
              </a:stretch>
            </p:blipFill>
            <p:spPr>
              <a:xfrm>
                <a:off x="4876800" y="1676400"/>
                <a:ext cx="3949700" cy="1219200"/>
              </a:xfrm>
              <a:prstGeom prst="rect">
                <a:avLst/>
              </a:prstGeom>
            </p:spPr>
          </p:pic>
        </p:grpSp>
        <p:cxnSp>
          <p:nvCxnSpPr>
            <p:cNvPr id="17" name="Straight Arrow Connector 16"/>
            <p:cNvCxnSpPr/>
            <p:nvPr/>
          </p:nvCxnSpPr>
          <p:spPr>
            <a:xfrm>
              <a:off x="3733800" y="5715000"/>
              <a:ext cx="1371600" cy="4572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3657600" y="1981200"/>
              <a:ext cx="1371600" cy="5334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990600" y="1981200"/>
            <a:ext cx="1890261" cy="400110"/>
          </a:xfrm>
          <a:prstGeom prst="rect">
            <a:avLst/>
          </a:prstGeom>
          <a:noFill/>
        </p:spPr>
        <p:txBody>
          <a:bodyPr wrap="none" rtlCol="0">
            <a:spAutoFit/>
          </a:bodyPr>
          <a:lstStyle/>
          <a:p>
            <a:r>
              <a:rPr lang="en-US" sz="2000" b="1" u="sng" dirty="0" smtClean="0"/>
              <a:t>Assembly Code</a:t>
            </a:r>
            <a:endParaRPr lang="en-US" sz="2000" b="1" u="sng" dirty="0"/>
          </a:p>
        </p:txBody>
      </p:sp>
      <p:sp>
        <p:nvSpPr>
          <p:cNvPr id="41" name="TextBox 40"/>
          <p:cNvSpPr txBox="1"/>
          <p:nvPr/>
        </p:nvSpPr>
        <p:spPr>
          <a:xfrm>
            <a:off x="5638800" y="1600200"/>
            <a:ext cx="1005403" cy="400110"/>
          </a:xfrm>
          <a:prstGeom prst="rect">
            <a:avLst/>
          </a:prstGeom>
          <a:noFill/>
        </p:spPr>
        <p:txBody>
          <a:bodyPr wrap="none" rtlCol="0">
            <a:spAutoFit/>
          </a:bodyPr>
          <a:lstStyle/>
          <a:p>
            <a:r>
              <a:rPr lang="en-US" sz="2000" b="1" u="sng" dirty="0" smtClean="0"/>
              <a:t>C Code</a:t>
            </a:r>
            <a:endParaRPr lang="en-US" sz="2000" b="1" u="sng" dirty="0"/>
          </a:p>
        </p:txBody>
      </p:sp>
    </p:spTree>
    <p:extLst>
      <p:ext uri="{BB962C8B-B14F-4D97-AF65-F5344CB8AC3E}">
        <p14:creationId xmlns:p14="http://schemas.microsoft.com/office/powerpoint/2010/main" val="1440702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4000" dirty="0"/>
              <a:t>Textbook Example: Using HLL for IO</a:t>
            </a:r>
            <a:endParaRPr lang="en-CA" sz="4000" dirty="0">
              <a:latin typeface="Calibri" charset="0"/>
            </a:endParaRPr>
          </a:p>
        </p:txBody>
      </p:sp>
      <p:sp>
        <p:nvSpPr>
          <p:cNvPr id="20483" name="Content Placeholder 2"/>
          <p:cNvSpPr>
            <a:spLocks noGrp="1"/>
          </p:cNvSpPr>
          <p:nvPr>
            <p:ph idx="1"/>
          </p:nvPr>
        </p:nvSpPr>
        <p:spPr/>
        <p:txBody>
          <a:bodyPr/>
          <a:lstStyle/>
          <a:p>
            <a:pPr eaLnBrk="1" hangingPunct="1"/>
            <a:r>
              <a:rPr lang="en-CA" i="1" dirty="0">
                <a:latin typeface="Calibri" charset="0"/>
              </a:rPr>
              <a:t>#define</a:t>
            </a:r>
            <a:r>
              <a:rPr lang="en-CA" dirty="0">
                <a:latin typeface="Calibri" charset="0"/>
              </a:rPr>
              <a:t> statements in C are similar to </a:t>
            </a:r>
            <a:r>
              <a:rPr lang="en-CA" i="1" dirty="0">
                <a:latin typeface="Calibri" charset="0"/>
              </a:rPr>
              <a:t>EQU</a:t>
            </a:r>
            <a:r>
              <a:rPr lang="en-CA" dirty="0">
                <a:latin typeface="Calibri" charset="0"/>
              </a:rPr>
              <a:t> for associating a symbolic name with an address</a:t>
            </a:r>
          </a:p>
          <a:p>
            <a:pPr eaLnBrk="1" hangingPunct="1"/>
            <a:r>
              <a:rPr lang="en-CA" dirty="0">
                <a:latin typeface="Calibri" charset="0"/>
              </a:rPr>
              <a:t>They also define pointer type for C code</a:t>
            </a:r>
          </a:p>
          <a:p>
            <a:pPr eaLnBrk="1" hangingPunct="1"/>
            <a:r>
              <a:rPr lang="en-CA" dirty="0">
                <a:latin typeface="Calibri" charset="0"/>
              </a:rPr>
              <a:t>Use of volatile qualifier is important for I/O</a:t>
            </a:r>
          </a:p>
          <a:p>
            <a:pPr lvl="1"/>
            <a:r>
              <a:rPr lang="en-CA" dirty="0">
                <a:latin typeface="Calibri" charset="0"/>
              </a:rPr>
              <a:t>Prevents unwanted compiler optimizations to that might use register instead of I/O location</a:t>
            </a:r>
          </a:p>
          <a:p>
            <a:pPr lvl="1"/>
            <a:r>
              <a:rPr lang="en-CA" dirty="0">
                <a:latin typeface="Calibri" charset="0"/>
              </a:rPr>
              <a:t>Also necessary in presence of cache memory; ensures cache is bypassed when accessing I/O</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14</a:t>
            </a:fld>
            <a:endParaRPr lang="en-US"/>
          </a:p>
        </p:txBody>
      </p:sp>
    </p:spTree>
    <p:extLst>
      <p:ext uri="{BB962C8B-B14F-4D97-AF65-F5344CB8AC3E}">
        <p14:creationId xmlns:p14="http://schemas.microsoft.com/office/powerpoint/2010/main" val="35554571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04800" y="2057400"/>
            <a:ext cx="3362810" cy="4495800"/>
          </a:xfrm>
          <a:prstGeom prst="rect">
            <a:avLst/>
          </a:prstGeom>
          <a:noFill/>
        </p:spPr>
      </p:pic>
      <p:sp>
        <p:nvSpPr>
          <p:cNvPr id="2" name="Title 1"/>
          <p:cNvSpPr>
            <a:spLocks noGrp="1"/>
          </p:cNvSpPr>
          <p:nvPr>
            <p:ph type="title"/>
          </p:nvPr>
        </p:nvSpPr>
        <p:spPr/>
        <p:txBody>
          <a:bodyPr/>
          <a:lstStyle/>
          <a:p>
            <a:r>
              <a:rPr lang="en-US" dirty="0" smtClean="0"/>
              <a:t>DE1 Example: Using HLL for IO</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15</a:t>
            </a:fld>
            <a:endParaRPr lang="en-US"/>
          </a:p>
        </p:txBody>
      </p:sp>
      <p:sp>
        <p:nvSpPr>
          <p:cNvPr id="11" name="Rectangle 10"/>
          <p:cNvSpPr/>
          <p:nvPr/>
        </p:nvSpPr>
        <p:spPr>
          <a:xfrm>
            <a:off x="304800" y="2057400"/>
            <a:ext cx="3352800" cy="4495800"/>
          </a:xfrm>
          <a:prstGeom prst="rect">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p:cNvSpPr/>
          <p:nvPr/>
        </p:nvSpPr>
        <p:spPr>
          <a:xfrm>
            <a:off x="4038600" y="2057400"/>
            <a:ext cx="5029200" cy="3810000"/>
          </a:xfrm>
          <a:prstGeom prst="rect">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838200" y="1524000"/>
            <a:ext cx="2351926" cy="461665"/>
          </a:xfrm>
          <a:prstGeom prst="rect">
            <a:avLst/>
          </a:prstGeom>
          <a:noFill/>
        </p:spPr>
        <p:txBody>
          <a:bodyPr wrap="none" rtlCol="0">
            <a:spAutoFit/>
          </a:bodyPr>
          <a:lstStyle/>
          <a:p>
            <a:r>
              <a:rPr lang="en-US" u="sng" dirty="0" err="1" smtClean="0"/>
              <a:t>Nios</a:t>
            </a:r>
            <a:r>
              <a:rPr lang="en-US" u="sng" dirty="0" smtClean="0"/>
              <a:t> II Assembly</a:t>
            </a:r>
            <a:endParaRPr lang="en-US" u="sng" dirty="0"/>
          </a:p>
        </p:txBody>
      </p:sp>
      <p:sp>
        <p:nvSpPr>
          <p:cNvPr id="15" name="TextBox 14"/>
          <p:cNvSpPr txBox="1"/>
          <p:nvPr/>
        </p:nvSpPr>
        <p:spPr>
          <a:xfrm>
            <a:off x="5257800" y="1600200"/>
            <a:ext cx="2937072" cy="461665"/>
          </a:xfrm>
          <a:prstGeom prst="rect">
            <a:avLst/>
          </a:prstGeom>
          <a:noFill/>
        </p:spPr>
        <p:txBody>
          <a:bodyPr wrap="none" rtlCol="0">
            <a:spAutoFit/>
          </a:bodyPr>
          <a:lstStyle/>
          <a:p>
            <a:r>
              <a:rPr lang="en-US" u="sng" dirty="0" smtClean="0"/>
              <a:t>Equivalent C Program</a:t>
            </a:r>
            <a:endParaRPr lang="en-US" u="sng" dirty="0"/>
          </a:p>
        </p:txBody>
      </p:sp>
      <p:pic>
        <p:nvPicPr>
          <p:cNvPr id="27" name="Picture 26"/>
          <p:cNvPicPr>
            <a:picLocks noChangeAspect="1"/>
          </p:cNvPicPr>
          <p:nvPr/>
        </p:nvPicPr>
        <p:blipFill>
          <a:blip r:embed="rId4"/>
          <a:stretch>
            <a:fillRect/>
          </a:stretch>
        </p:blipFill>
        <p:spPr>
          <a:xfrm>
            <a:off x="4104409" y="2362200"/>
            <a:ext cx="5039591" cy="3429000"/>
          </a:xfrm>
          <a:prstGeom prst="rect">
            <a:avLst/>
          </a:prstGeom>
        </p:spPr>
      </p:pic>
      <p:grpSp>
        <p:nvGrpSpPr>
          <p:cNvPr id="34" name="Group 33"/>
          <p:cNvGrpSpPr/>
          <p:nvPr/>
        </p:nvGrpSpPr>
        <p:grpSpPr>
          <a:xfrm>
            <a:off x="2438400" y="3850530"/>
            <a:ext cx="2667000" cy="797670"/>
            <a:chOff x="2438400" y="3850530"/>
            <a:chExt cx="2667000" cy="797670"/>
          </a:xfrm>
        </p:grpSpPr>
        <p:sp>
          <p:nvSpPr>
            <p:cNvPr id="16" name="Right Brace 15"/>
            <p:cNvSpPr/>
            <p:nvPr/>
          </p:nvSpPr>
          <p:spPr>
            <a:xfrm>
              <a:off x="2438400" y="3886200"/>
              <a:ext cx="304800" cy="762000"/>
            </a:xfrm>
            <a:prstGeom prst="rightBrac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Left Brace 16"/>
            <p:cNvSpPr/>
            <p:nvPr/>
          </p:nvSpPr>
          <p:spPr>
            <a:xfrm>
              <a:off x="4800600" y="3850530"/>
              <a:ext cx="304800" cy="533400"/>
            </a:xfrm>
            <a:prstGeom prst="lef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flipV="1">
              <a:off x="2971800" y="4114800"/>
              <a:ext cx="1676400" cy="152400"/>
            </a:xfrm>
            <a:prstGeom prst="straightConnector1">
              <a:avLst/>
            </a:prstGeom>
            <a:ln w="190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2362200" y="4495800"/>
            <a:ext cx="2689152" cy="1447800"/>
            <a:chOff x="2362200" y="4495800"/>
            <a:chExt cx="2689152" cy="1447800"/>
          </a:xfrm>
        </p:grpSpPr>
        <p:sp>
          <p:nvSpPr>
            <p:cNvPr id="21" name="Right Brace 20"/>
            <p:cNvSpPr/>
            <p:nvPr/>
          </p:nvSpPr>
          <p:spPr>
            <a:xfrm>
              <a:off x="2362200" y="4876800"/>
              <a:ext cx="304800" cy="1066800"/>
            </a:xfrm>
            <a:prstGeom prst="righ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Left Brace 21"/>
            <p:cNvSpPr/>
            <p:nvPr/>
          </p:nvSpPr>
          <p:spPr>
            <a:xfrm>
              <a:off x="4822752" y="4495800"/>
              <a:ext cx="228600" cy="533400"/>
            </a:xfrm>
            <a:prstGeom prst="leftBrac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V="1">
              <a:off x="2743200" y="4800600"/>
              <a:ext cx="1905000" cy="609600"/>
            </a:xfrm>
            <a:prstGeom prst="straightConnector1">
              <a:avLst/>
            </a:prstGeom>
            <a:ln w="190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59531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CA" sz="4000" dirty="0" smtClean="0">
                <a:latin typeface="Calibri" charset="0"/>
              </a:rPr>
              <a:t>Using HLL of Interrupt I/O Requires</a:t>
            </a:r>
            <a:br>
              <a:rPr lang="en-CA" sz="4000" dirty="0" smtClean="0">
                <a:latin typeface="Calibri" charset="0"/>
              </a:rPr>
            </a:br>
            <a:r>
              <a:rPr lang="en-CA" sz="4000" dirty="0" smtClean="0">
                <a:latin typeface="Calibri" charset="0"/>
              </a:rPr>
              <a:t>Interaction</a:t>
            </a:r>
            <a:r>
              <a:rPr lang="en-CA" sz="4000" dirty="0">
                <a:latin typeface="Calibri" charset="0"/>
              </a:rPr>
              <a:t>:   C </a:t>
            </a:r>
            <a:r>
              <a:rPr lang="en-CA" sz="4000" dirty="0">
                <a:latin typeface="Calibri" charset="0"/>
                <a:sym typeface="Symbol" charset="0"/>
              </a:rPr>
              <a:t> Assembly Language</a:t>
            </a:r>
            <a:endParaRPr lang="en-CA" sz="4000" dirty="0">
              <a:latin typeface="Calibri" charset="0"/>
            </a:endParaRPr>
          </a:p>
        </p:txBody>
      </p:sp>
      <p:sp>
        <p:nvSpPr>
          <p:cNvPr id="21507" name="Content Placeholder 2"/>
          <p:cNvSpPr>
            <a:spLocks noGrp="1"/>
          </p:cNvSpPr>
          <p:nvPr>
            <p:ph idx="1"/>
          </p:nvPr>
        </p:nvSpPr>
        <p:spPr/>
        <p:txBody>
          <a:bodyPr/>
          <a:lstStyle/>
          <a:p>
            <a:pPr eaLnBrk="1" hangingPunct="1"/>
            <a:r>
              <a:rPr lang="en-CA" dirty="0">
                <a:latin typeface="Calibri" charset="0"/>
              </a:rPr>
              <a:t>Program may need access to control registers</a:t>
            </a:r>
          </a:p>
          <a:p>
            <a:pPr eaLnBrk="1" hangingPunct="1"/>
            <a:r>
              <a:rPr lang="en-CA" dirty="0">
                <a:latin typeface="Calibri" charset="0"/>
              </a:rPr>
              <a:t>Example: enabling processor interrupts</a:t>
            </a:r>
          </a:p>
          <a:p>
            <a:pPr eaLnBrk="1" hangingPunct="1"/>
            <a:r>
              <a:rPr lang="en-CA" dirty="0">
                <a:latin typeface="Calibri" charset="0"/>
              </a:rPr>
              <a:t>Assembly-language instructions used for this, but no equivalent in high-level language like C</a:t>
            </a:r>
          </a:p>
          <a:p>
            <a:pPr eaLnBrk="1" hangingPunct="1"/>
            <a:r>
              <a:rPr lang="en-CA" dirty="0">
                <a:latin typeface="Calibri" charset="0"/>
              </a:rPr>
              <a:t>Compilers therefore permit inclusion of such instructions within high-level source program</a:t>
            </a:r>
          </a:p>
          <a:p>
            <a:pPr eaLnBrk="1" hangingPunct="1"/>
            <a:r>
              <a:rPr lang="en-CA" dirty="0">
                <a:latin typeface="Calibri" charset="0"/>
              </a:rPr>
              <a:t>Use similar keyboard/display example, but</a:t>
            </a:r>
            <a:br>
              <a:rPr lang="en-CA" dirty="0">
                <a:latin typeface="Calibri" charset="0"/>
              </a:rPr>
            </a:br>
            <a:r>
              <a:rPr lang="en-CA" dirty="0">
                <a:latin typeface="Calibri" charset="0"/>
              </a:rPr>
              <a:t>now with interrupts from keyboard interface</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16</a:t>
            </a:fld>
            <a:endParaRPr lang="en-US"/>
          </a:p>
        </p:txBody>
      </p:sp>
    </p:spTree>
    <p:extLst>
      <p:ext uri="{BB962C8B-B14F-4D97-AF65-F5344CB8AC3E}">
        <p14:creationId xmlns:p14="http://schemas.microsoft.com/office/powerpoint/2010/main" val="19658682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717675"/>
            <a:ext cx="8672512"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Interrupt I/O in Assembly (1/2)</a:t>
            </a: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17</a:t>
            </a:fld>
            <a:endParaRPr lang="en-US"/>
          </a:p>
        </p:txBody>
      </p:sp>
    </p:spTree>
    <p:extLst>
      <p:ext uri="{BB962C8B-B14F-4D97-AF65-F5344CB8AC3E}">
        <p14:creationId xmlns:p14="http://schemas.microsoft.com/office/powerpoint/2010/main" val="13517619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33575"/>
            <a:ext cx="88741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a:t>Interrupt I/O in Assembly </a:t>
            </a:r>
            <a:r>
              <a:rPr lang="en-US" dirty="0" smtClean="0"/>
              <a:t>(2/</a:t>
            </a:r>
            <a:r>
              <a:rPr lang="en-US" dirty="0"/>
              <a:t>2)</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18</a:t>
            </a:fld>
            <a:endParaRPr lang="en-US"/>
          </a:p>
        </p:txBody>
      </p:sp>
    </p:spTree>
    <p:extLst>
      <p:ext uri="{BB962C8B-B14F-4D97-AF65-F5344CB8AC3E}">
        <p14:creationId xmlns:p14="http://schemas.microsoft.com/office/powerpoint/2010/main" val="39651813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CA" sz="4000">
                <a:latin typeface="Calibri" charset="0"/>
              </a:rPr>
              <a:t>Interaction:   C </a:t>
            </a:r>
            <a:r>
              <a:rPr lang="en-CA" sz="4000">
                <a:latin typeface="Calibri" charset="0"/>
                <a:sym typeface="Symbol" charset="0"/>
              </a:rPr>
              <a:t> Assembly Language</a:t>
            </a:r>
            <a:endParaRPr lang="en-CA" sz="4000">
              <a:latin typeface="Calibri" charset="0"/>
            </a:endParaRPr>
          </a:p>
        </p:txBody>
      </p:sp>
      <p:sp>
        <p:nvSpPr>
          <p:cNvPr id="24579" name="Content Placeholder 2"/>
          <p:cNvSpPr>
            <a:spLocks noGrp="1"/>
          </p:cNvSpPr>
          <p:nvPr>
            <p:ph idx="1"/>
          </p:nvPr>
        </p:nvSpPr>
        <p:spPr/>
        <p:txBody>
          <a:bodyPr/>
          <a:lstStyle/>
          <a:p>
            <a:pPr eaLnBrk="1" hangingPunct="1"/>
            <a:r>
              <a:rPr lang="en-CA">
                <a:latin typeface="Calibri" charset="0"/>
              </a:rPr>
              <a:t>Main routine peforms necessary initialization</a:t>
            </a:r>
          </a:p>
          <a:p>
            <a:pPr eaLnBrk="1" hangingPunct="1"/>
            <a:r>
              <a:rPr lang="en-CA">
                <a:latin typeface="Calibri" charset="0"/>
              </a:rPr>
              <a:t>Accesses keyboard I/O control register to enable interface to assert interrupt request</a:t>
            </a:r>
          </a:p>
          <a:p>
            <a:pPr eaLnBrk="1" hangingPunct="1"/>
            <a:r>
              <a:rPr lang="en-CA">
                <a:latin typeface="Calibri" charset="0"/>
              </a:rPr>
              <a:t>Writes service routine address to location in memory that holds interrupt vector</a:t>
            </a:r>
          </a:p>
          <a:p>
            <a:pPr eaLnBrk="1" hangingPunct="1"/>
            <a:r>
              <a:rPr lang="en-CA">
                <a:latin typeface="Calibri" charset="0"/>
              </a:rPr>
              <a:t>Accesses processor control register using special instruction to enable interrupts</a:t>
            </a:r>
          </a:p>
          <a:p>
            <a:pPr eaLnBrk="1" hangingPunct="1"/>
            <a:r>
              <a:rPr lang="en-CA">
                <a:latin typeface="Calibri" charset="0"/>
              </a:rPr>
              <a:t>Service routine sends each char. to display</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19</a:t>
            </a:fld>
            <a:endParaRPr lang="en-US"/>
          </a:p>
        </p:txBody>
      </p:sp>
    </p:spTree>
    <p:extLst>
      <p:ext uri="{BB962C8B-B14F-4D97-AF65-F5344CB8AC3E}">
        <p14:creationId xmlns:p14="http://schemas.microsoft.com/office/powerpoint/2010/main" val="38858928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02-21-P3744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7" y="861497"/>
            <a:ext cx="6030913"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5235412" y="4313390"/>
            <a:ext cx="2536987" cy="1473747"/>
            <a:chOff x="5235412" y="4313390"/>
            <a:chExt cx="2536987" cy="1473747"/>
          </a:xfrm>
        </p:grpSpPr>
        <p:sp>
          <p:nvSpPr>
            <p:cNvPr id="6" name="Rectangle 5"/>
            <p:cNvSpPr/>
            <p:nvPr/>
          </p:nvSpPr>
          <p:spPr>
            <a:xfrm>
              <a:off x="6241760" y="4976792"/>
              <a:ext cx="994369" cy="3039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Processor</a:t>
              </a:r>
              <a:endParaRPr lang="en-US" sz="1400" dirty="0">
                <a:solidFill>
                  <a:schemeClr val="tx1"/>
                </a:solidFill>
              </a:endParaRPr>
            </a:p>
          </p:txBody>
        </p:sp>
        <p:sp>
          <p:nvSpPr>
            <p:cNvPr id="7" name="Rectangle 6"/>
            <p:cNvSpPr/>
            <p:nvPr/>
          </p:nvSpPr>
          <p:spPr>
            <a:xfrm>
              <a:off x="5840418" y="5442994"/>
              <a:ext cx="994369" cy="3039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I/O</a:t>
              </a:r>
              <a:endParaRPr lang="en-US" sz="1400" dirty="0">
                <a:solidFill>
                  <a:schemeClr val="tx1"/>
                </a:solidFill>
              </a:endParaRPr>
            </a:p>
          </p:txBody>
        </p:sp>
        <p:sp>
          <p:nvSpPr>
            <p:cNvPr id="5" name="Oval 4"/>
            <p:cNvSpPr/>
            <p:nvPr/>
          </p:nvSpPr>
          <p:spPr>
            <a:xfrm>
              <a:off x="6361556" y="4313390"/>
              <a:ext cx="1410843" cy="311523"/>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accent1">
                      <a:lumMod val="75000"/>
                    </a:schemeClr>
                  </a:solidFill>
                </a:rPr>
                <a:t>Debugger</a:t>
              </a:r>
              <a:endParaRPr lang="en-US" sz="1400" dirty="0">
                <a:solidFill>
                  <a:schemeClr val="accent1">
                    <a:lumMod val="75000"/>
                  </a:schemeClr>
                </a:solidFill>
              </a:endParaRPr>
            </a:p>
          </p:txBody>
        </p:sp>
        <p:sp>
          <p:nvSpPr>
            <p:cNvPr id="8" name="Rectangle 7"/>
            <p:cNvSpPr/>
            <p:nvPr/>
          </p:nvSpPr>
          <p:spPr>
            <a:xfrm>
              <a:off x="5235412" y="4904900"/>
              <a:ext cx="2232188" cy="88223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Arrow Connector 9"/>
            <p:cNvCxnSpPr>
              <a:stCxn id="5" idx="4"/>
            </p:cNvCxnSpPr>
            <p:nvPr/>
          </p:nvCxnSpPr>
          <p:spPr>
            <a:xfrm flipH="1">
              <a:off x="6834788" y="4624913"/>
              <a:ext cx="232190" cy="279987"/>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609600" y="152400"/>
            <a:ext cx="2360292" cy="461665"/>
          </a:xfrm>
          <a:prstGeom prst="rect">
            <a:avLst/>
          </a:prstGeom>
          <a:solidFill>
            <a:srgbClr val="A0D3E0"/>
          </a:solidFill>
        </p:spPr>
        <p:txBody>
          <a:bodyPr wrap="none" rtlCol="0">
            <a:spAutoFit/>
          </a:bodyPr>
          <a:lstStyle/>
          <a:p>
            <a:r>
              <a:rPr lang="en-US" dirty="0" smtClean="0">
                <a:latin typeface="+mj-lt"/>
              </a:rPr>
              <a:t>System Software</a:t>
            </a:r>
            <a:endParaRPr lang="en-US" dirty="0">
              <a:latin typeface="+mj-lt"/>
            </a:endParaRPr>
          </a:p>
        </p:txBody>
      </p:sp>
    </p:spTree>
    <p:extLst>
      <p:ext uri="{BB962C8B-B14F-4D97-AF65-F5344CB8AC3E}">
        <p14:creationId xmlns:p14="http://schemas.microsoft.com/office/powerpoint/2010/main" val="2067757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CA" sz="4000">
                <a:latin typeface="Calibri" charset="0"/>
              </a:rPr>
              <a:t>Interaction:   C </a:t>
            </a:r>
            <a:r>
              <a:rPr lang="en-CA" sz="4000">
                <a:latin typeface="Calibri" charset="0"/>
                <a:sym typeface="Symbol" charset="0"/>
              </a:rPr>
              <a:t> Assembly Language</a:t>
            </a:r>
            <a:endParaRPr lang="en-CA" sz="4000">
              <a:latin typeface="Calibri" charset="0"/>
            </a:endParaRPr>
          </a:p>
        </p:txBody>
      </p:sp>
      <p:sp>
        <p:nvSpPr>
          <p:cNvPr id="25603" name="Content Placeholder 2"/>
          <p:cNvSpPr>
            <a:spLocks noGrp="1"/>
          </p:cNvSpPr>
          <p:nvPr>
            <p:ph idx="1"/>
          </p:nvPr>
        </p:nvSpPr>
        <p:spPr/>
        <p:txBody>
          <a:bodyPr/>
          <a:lstStyle/>
          <a:p>
            <a:pPr eaLnBrk="1" hangingPunct="1"/>
            <a:r>
              <a:rPr lang="en-CA">
                <a:latin typeface="Calibri" charset="0"/>
              </a:rPr>
              <a:t>Processor control register has no address, so</a:t>
            </a:r>
            <a:br>
              <a:rPr lang="en-CA">
                <a:latin typeface="Calibri" charset="0"/>
              </a:rPr>
            </a:br>
            <a:r>
              <a:rPr lang="en-CA" i="1">
                <a:latin typeface="Calibri" charset="0"/>
              </a:rPr>
              <a:t>#define</a:t>
            </a:r>
            <a:r>
              <a:rPr lang="en-CA">
                <a:latin typeface="Calibri" charset="0"/>
              </a:rPr>
              <a:t> technique cannot be used as before</a:t>
            </a:r>
          </a:p>
          <a:p>
            <a:pPr eaLnBrk="1" hangingPunct="1"/>
            <a:r>
              <a:rPr lang="en-CA">
                <a:latin typeface="Calibri" charset="0"/>
              </a:rPr>
              <a:t>Must use special instruction that compiler does not emit in output assembly language</a:t>
            </a:r>
          </a:p>
          <a:p>
            <a:pPr eaLnBrk="1" hangingPunct="1"/>
            <a:r>
              <a:rPr lang="en-CA">
                <a:latin typeface="Calibri" charset="0"/>
              </a:rPr>
              <a:t>Use special </a:t>
            </a:r>
            <a:r>
              <a:rPr lang="en-CA" i="1">
                <a:latin typeface="Calibri" charset="0"/>
              </a:rPr>
              <a:t>asm()</a:t>
            </a:r>
            <a:r>
              <a:rPr lang="en-CA">
                <a:latin typeface="Calibri" charset="0"/>
              </a:rPr>
              <a:t> directive to insert desired assembly-language instructions where needed</a:t>
            </a:r>
          </a:p>
          <a:p>
            <a:pPr eaLnBrk="1" hangingPunct="1"/>
            <a:r>
              <a:rPr lang="en-CA">
                <a:latin typeface="Calibri" charset="0"/>
              </a:rPr>
              <a:t>Service routine must end with proper return instruction; use special </a:t>
            </a:r>
            <a:r>
              <a:rPr lang="en-CA" i="1">
                <a:latin typeface="Calibri" charset="0"/>
              </a:rPr>
              <a:t>interrupt</a:t>
            </a:r>
            <a:r>
              <a:rPr lang="en-CA">
                <a:latin typeface="Calibri" charset="0"/>
              </a:rPr>
              <a:t> directive</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20</a:t>
            </a:fld>
            <a:endParaRPr lang="en-US"/>
          </a:p>
        </p:txBody>
      </p:sp>
    </p:spTree>
    <p:extLst>
      <p:ext uri="{BB962C8B-B14F-4D97-AF65-F5344CB8AC3E}">
        <p14:creationId xmlns:p14="http://schemas.microsoft.com/office/powerpoint/2010/main" val="23335875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731837"/>
            <a:ext cx="8964612"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21</a:t>
            </a:fld>
            <a:endParaRPr lang="en-US"/>
          </a:p>
        </p:txBody>
      </p:sp>
    </p:spTree>
    <p:extLst>
      <p:ext uri="{BB962C8B-B14F-4D97-AF65-F5344CB8AC3E}">
        <p14:creationId xmlns:p14="http://schemas.microsoft.com/office/powerpoint/2010/main" val="21068764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8475662"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22</a:t>
            </a:fld>
            <a:endParaRPr lang="en-US"/>
          </a:p>
        </p:txBody>
      </p:sp>
    </p:spTree>
    <p:extLst>
      <p:ext uri="{BB962C8B-B14F-4D97-AF65-F5344CB8AC3E}">
        <p14:creationId xmlns:p14="http://schemas.microsoft.com/office/powerpoint/2010/main" val="13295618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CA">
                <a:latin typeface="Calibri" charset="0"/>
              </a:rPr>
              <a:t>The Operating System</a:t>
            </a:r>
          </a:p>
        </p:txBody>
      </p:sp>
      <p:sp>
        <p:nvSpPr>
          <p:cNvPr id="28675" name="Content Placeholder 2"/>
          <p:cNvSpPr>
            <a:spLocks noGrp="1"/>
          </p:cNvSpPr>
          <p:nvPr>
            <p:ph idx="1"/>
          </p:nvPr>
        </p:nvSpPr>
        <p:spPr/>
        <p:txBody>
          <a:bodyPr>
            <a:normAutofit lnSpcReduction="10000"/>
          </a:bodyPr>
          <a:lstStyle/>
          <a:p>
            <a:pPr eaLnBrk="1" hangingPunct="1"/>
            <a:r>
              <a:rPr lang="en-CA" dirty="0">
                <a:latin typeface="Calibri" charset="0"/>
              </a:rPr>
              <a:t>Coordinates all activities in a computer system</a:t>
            </a:r>
          </a:p>
          <a:p>
            <a:pPr eaLnBrk="1" hangingPunct="1"/>
            <a:r>
              <a:rPr lang="en-CA" dirty="0">
                <a:latin typeface="Calibri" charset="0"/>
              </a:rPr>
              <a:t>Comprises essential memory-resident routines and utility programs stored on magnetic disk</a:t>
            </a:r>
          </a:p>
          <a:p>
            <a:pPr eaLnBrk="1" hangingPunct="1"/>
            <a:r>
              <a:rPr lang="en-CA" dirty="0">
                <a:latin typeface="Calibri" charset="0"/>
              </a:rPr>
              <a:t>Manages processing, memory, I/O resources</a:t>
            </a:r>
          </a:p>
          <a:p>
            <a:pPr eaLnBrk="1" hangingPunct="1"/>
            <a:r>
              <a:rPr lang="en-CA" dirty="0">
                <a:latin typeface="Calibri" charset="0"/>
              </a:rPr>
              <a:t>Interprets user commands, allocates storage, transfers information, handles I/O operations</a:t>
            </a:r>
          </a:p>
          <a:p>
            <a:pPr eaLnBrk="1" hangingPunct="1"/>
            <a:r>
              <a:rPr lang="en-CA" dirty="0">
                <a:latin typeface="Calibri" charset="0"/>
              </a:rPr>
              <a:t>Loader discussed previously is part of OS</a:t>
            </a:r>
          </a:p>
          <a:p>
            <a:pPr eaLnBrk="1" hangingPunct="1"/>
            <a:r>
              <a:rPr lang="en-CA" dirty="0">
                <a:latin typeface="Calibri" charset="0"/>
              </a:rPr>
              <a:t>Used by OS to execute application programs</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23</a:t>
            </a:fld>
            <a:endParaRPr lang="en-US"/>
          </a:p>
        </p:txBody>
      </p:sp>
    </p:spTree>
    <p:extLst>
      <p:ext uri="{BB962C8B-B14F-4D97-AF65-F5344CB8AC3E}">
        <p14:creationId xmlns:p14="http://schemas.microsoft.com/office/powerpoint/2010/main" val="4549795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CA">
                <a:latin typeface="Calibri" charset="0"/>
              </a:rPr>
              <a:t>The Boot-strapping Process</a:t>
            </a:r>
          </a:p>
        </p:txBody>
      </p:sp>
      <p:sp>
        <p:nvSpPr>
          <p:cNvPr id="29699" name="Content Placeholder 2"/>
          <p:cNvSpPr>
            <a:spLocks noGrp="1"/>
          </p:cNvSpPr>
          <p:nvPr>
            <p:ph idx="1"/>
          </p:nvPr>
        </p:nvSpPr>
        <p:spPr/>
        <p:txBody>
          <a:bodyPr/>
          <a:lstStyle/>
          <a:p>
            <a:pPr eaLnBrk="1" hangingPunct="1"/>
            <a:r>
              <a:rPr lang="en-CA" dirty="0">
                <a:latin typeface="Calibri" charset="0"/>
              </a:rPr>
              <a:t>OS for general-purpose computer is large</a:t>
            </a:r>
          </a:p>
          <a:p>
            <a:pPr eaLnBrk="1" hangingPunct="1"/>
            <a:r>
              <a:rPr lang="en-CA" dirty="0">
                <a:latin typeface="Calibri" charset="0"/>
              </a:rPr>
              <a:t>All parts, including memory-resident, on disk</a:t>
            </a:r>
          </a:p>
          <a:p>
            <a:pPr eaLnBrk="1" hangingPunct="1"/>
            <a:r>
              <a:rPr lang="en-CA" dirty="0">
                <a:latin typeface="Calibri" charset="0"/>
              </a:rPr>
              <a:t>Boot-strapping loads memory-resident part, enabling OS to assume control over resources</a:t>
            </a:r>
          </a:p>
          <a:p>
            <a:pPr eaLnBrk="1" hangingPunct="1"/>
            <a:r>
              <a:rPr lang="en-CA" dirty="0">
                <a:latin typeface="Calibri" charset="0"/>
              </a:rPr>
              <a:t>At power-up, processor fetches instructions initially from permanent memory to read disk</a:t>
            </a:r>
          </a:p>
          <a:p>
            <a:pPr eaLnBrk="1" hangingPunct="1"/>
            <a:r>
              <a:rPr lang="en-CA" dirty="0">
                <a:latin typeface="Calibri" charset="0"/>
              </a:rPr>
              <a:t>Progressively larger programs transfer OS into memory in preparation for user commands</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24</a:t>
            </a:fld>
            <a:endParaRPr lang="en-US"/>
          </a:p>
        </p:txBody>
      </p:sp>
    </p:spTree>
    <p:extLst>
      <p:ext uri="{BB962C8B-B14F-4D97-AF65-F5344CB8AC3E}">
        <p14:creationId xmlns:p14="http://schemas.microsoft.com/office/powerpoint/2010/main" val="40898274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pPr algn="ctr"/>
            <a:r>
              <a:rPr lang="en-US" sz="3200" dirty="0"/>
              <a:t>Read the next </a:t>
            </a:r>
            <a:r>
              <a:rPr lang="en-US" sz="3200" dirty="0" smtClean="0"/>
              <a:t>ten slides </a:t>
            </a:r>
            <a:r>
              <a:rPr lang="en-US" sz="3200" dirty="0"/>
              <a:t>and the related text material on </a:t>
            </a:r>
            <a:r>
              <a:rPr lang="en-US" sz="3200" dirty="0" smtClean="0"/>
              <a:t>operating systems on </a:t>
            </a:r>
            <a:r>
              <a:rPr lang="en-US" sz="3200" dirty="0"/>
              <a:t>your own </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25</a:t>
            </a:fld>
            <a:endParaRPr lang="en-US"/>
          </a:p>
        </p:txBody>
      </p:sp>
    </p:spTree>
    <p:extLst>
      <p:ext uri="{BB962C8B-B14F-4D97-AF65-F5344CB8AC3E}">
        <p14:creationId xmlns:p14="http://schemas.microsoft.com/office/powerpoint/2010/main" val="25244936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CA">
                <a:latin typeface="Calibri" charset="0"/>
              </a:rPr>
              <a:t>Managing Execution of Programs</a:t>
            </a:r>
          </a:p>
        </p:txBody>
      </p:sp>
      <p:sp>
        <p:nvSpPr>
          <p:cNvPr id="30723" name="Content Placeholder 2"/>
          <p:cNvSpPr>
            <a:spLocks noGrp="1"/>
          </p:cNvSpPr>
          <p:nvPr>
            <p:ph idx="1"/>
          </p:nvPr>
        </p:nvSpPr>
        <p:spPr/>
        <p:txBody>
          <a:bodyPr/>
          <a:lstStyle/>
          <a:p>
            <a:pPr eaLnBrk="1" hangingPunct="1"/>
            <a:r>
              <a:rPr lang="en-CA">
                <a:latin typeface="Calibri" charset="0"/>
              </a:rPr>
              <a:t>Discuss OS operation with example computer having keyboard, display, disk, and printer</a:t>
            </a:r>
          </a:p>
          <a:p>
            <a:pPr eaLnBrk="1" hangingPunct="1"/>
            <a:r>
              <a:rPr lang="en-CA">
                <a:latin typeface="Calibri" charset="0"/>
              </a:rPr>
              <a:t>User enters command, loader transfers code and data in object file to memory to execute</a:t>
            </a:r>
          </a:p>
          <a:p>
            <a:pPr eaLnBrk="1" hangingPunct="1"/>
            <a:r>
              <a:rPr lang="en-CA">
                <a:latin typeface="Calibri" charset="0"/>
              </a:rPr>
              <a:t>To read data file on disk, request made to OS</a:t>
            </a:r>
          </a:p>
          <a:p>
            <a:pPr eaLnBrk="1" hangingPunct="1"/>
            <a:r>
              <a:rPr lang="en-CA">
                <a:latin typeface="Calibri" charset="0"/>
              </a:rPr>
              <a:t>OS and I/O activity occur while program waits</a:t>
            </a:r>
          </a:p>
          <a:p>
            <a:pPr eaLnBrk="1" hangingPunct="1"/>
            <a:r>
              <a:rPr lang="en-CA">
                <a:latin typeface="Calibri" charset="0"/>
              </a:rPr>
              <a:t>Program waits again after sending to printer </a:t>
            </a:r>
          </a:p>
          <a:p>
            <a:pPr eaLnBrk="1" hangingPunct="1"/>
            <a:r>
              <a:rPr lang="en-CA">
                <a:latin typeface="Calibri" charset="0"/>
              </a:rPr>
              <a:t>Timeline diagram illustrates this behavior</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26</a:t>
            </a:fld>
            <a:endParaRPr lang="en-US"/>
          </a:p>
        </p:txBody>
      </p:sp>
    </p:spTree>
    <p:extLst>
      <p:ext uri="{BB962C8B-B14F-4D97-AF65-F5344CB8AC3E}">
        <p14:creationId xmlns:p14="http://schemas.microsoft.com/office/powerpoint/2010/main" val="473529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8272462"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27</a:t>
            </a:fld>
            <a:endParaRPr lang="en-US"/>
          </a:p>
        </p:txBody>
      </p:sp>
    </p:spTree>
    <p:extLst>
      <p:ext uri="{BB962C8B-B14F-4D97-AF65-F5344CB8AC3E}">
        <p14:creationId xmlns:p14="http://schemas.microsoft.com/office/powerpoint/2010/main" val="1933546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CA">
                <a:latin typeface="Calibri" charset="0"/>
              </a:rPr>
              <a:t>Managing Execution of Programs</a:t>
            </a:r>
          </a:p>
        </p:txBody>
      </p:sp>
      <p:sp>
        <p:nvSpPr>
          <p:cNvPr id="32771" name="Content Placeholder 2"/>
          <p:cNvSpPr>
            <a:spLocks noGrp="1"/>
          </p:cNvSpPr>
          <p:nvPr>
            <p:ph idx="1"/>
          </p:nvPr>
        </p:nvSpPr>
        <p:spPr/>
        <p:txBody>
          <a:bodyPr/>
          <a:lstStyle/>
          <a:p>
            <a:pPr eaLnBrk="1" hangingPunct="1"/>
            <a:r>
              <a:rPr lang="en-CA">
                <a:latin typeface="Calibri" charset="0"/>
              </a:rPr>
              <a:t>Computer resources not being used efficiently when I/O devices and processor are idle</a:t>
            </a:r>
          </a:p>
          <a:p>
            <a:pPr eaLnBrk="1" hangingPunct="1"/>
            <a:r>
              <a:rPr lang="en-CA">
                <a:latin typeface="Calibri" charset="0"/>
              </a:rPr>
              <a:t>Start execution of other application programs before initial program terminates</a:t>
            </a:r>
          </a:p>
          <a:p>
            <a:pPr eaLnBrk="1" hangingPunct="1"/>
            <a:r>
              <a:rPr lang="en-CA">
                <a:latin typeface="Calibri" charset="0"/>
              </a:rPr>
              <a:t>Concurrent processing for computation and I/O requests can result whenever possible</a:t>
            </a:r>
          </a:p>
          <a:p>
            <a:pPr eaLnBrk="1" hangingPunct="1"/>
            <a:r>
              <a:rPr lang="en-CA">
                <a:latin typeface="Calibri" charset="0"/>
              </a:rPr>
              <a:t>OS manages activity for efficient utilization</a:t>
            </a:r>
          </a:p>
          <a:p>
            <a:pPr eaLnBrk="1" hangingPunct="1"/>
            <a:r>
              <a:rPr lang="en-CA">
                <a:latin typeface="Calibri" charset="0"/>
              </a:rPr>
              <a:t>Called multiprogramming or multitasking</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28</a:t>
            </a:fld>
            <a:endParaRPr lang="en-US"/>
          </a:p>
        </p:txBody>
      </p:sp>
    </p:spTree>
    <p:extLst>
      <p:ext uri="{BB962C8B-B14F-4D97-AF65-F5344CB8AC3E}">
        <p14:creationId xmlns:p14="http://schemas.microsoft.com/office/powerpoint/2010/main" val="2741326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r>
              <a:rPr lang="en-CA" sz="4000">
                <a:latin typeface="Calibri" charset="0"/>
              </a:rPr>
              <a:t>Use of Interrupts in Operating Systems</a:t>
            </a:r>
          </a:p>
        </p:txBody>
      </p:sp>
      <p:sp>
        <p:nvSpPr>
          <p:cNvPr id="33795" name="Content Placeholder 2"/>
          <p:cNvSpPr>
            <a:spLocks noGrp="1"/>
          </p:cNvSpPr>
          <p:nvPr>
            <p:ph idx="1"/>
          </p:nvPr>
        </p:nvSpPr>
        <p:spPr/>
        <p:txBody>
          <a:bodyPr/>
          <a:lstStyle/>
          <a:p>
            <a:pPr eaLnBrk="1" hangingPunct="1"/>
            <a:r>
              <a:rPr lang="en-CA">
                <a:latin typeface="Calibri" charset="0"/>
              </a:rPr>
              <a:t>Interrupts used extensively for I/O operations</a:t>
            </a:r>
          </a:p>
          <a:p>
            <a:pPr eaLnBrk="1" hangingPunct="1"/>
            <a:r>
              <a:rPr lang="en-CA">
                <a:latin typeface="Calibri" charset="0"/>
              </a:rPr>
              <a:t>Also enable OS to assign execution priorities, switch between programs, coordinate I/O, etc.</a:t>
            </a:r>
          </a:p>
          <a:p>
            <a:pPr eaLnBrk="1" hangingPunct="1"/>
            <a:r>
              <a:rPr lang="en-CA">
                <a:latin typeface="Calibri" charset="0"/>
              </a:rPr>
              <a:t>Service routines for I/O devices are part of OS</a:t>
            </a:r>
          </a:p>
          <a:p>
            <a:pPr eaLnBrk="1" hangingPunct="1"/>
            <a:r>
              <a:rPr lang="en-CA">
                <a:latin typeface="Calibri" charset="0"/>
              </a:rPr>
              <a:t>I/O requests made through library routines that raise software interrupt to enter OS</a:t>
            </a:r>
          </a:p>
          <a:p>
            <a:pPr eaLnBrk="1" hangingPunct="1"/>
            <a:r>
              <a:rPr lang="en-CA">
                <a:latin typeface="Calibri" charset="0"/>
              </a:rPr>
              <a:t>OS initiates I/O activity while program waits</a:t>
            </a:r>
          </a:p>
          <a:p>
            <a:pPr eaLnBrk="1" hangingPunct="1"/>
            <a:r>
              <a:rPr lang="en-CA">
                <a:latin typeface="Calibri" charset="0"/>
              </a:rPr>
              <a:t>Hardware interrupts signal completion to OS</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29</a:t>
            </a:fld>
            <a:endParaRPr lang="en-US"/>
          </a:p>
        </p:txBody>
      </p:sp>
    </p:spTree>
    <p:extLst>
      <p:ext uri="{BB962C8B-B14F-4D97-AF65-F5344CB8AC3E}">
        <p14:creationId xmlns:p14="http://schemas.microsoft.com/office/powerpoint/2010/main" val="448439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pPr algn="ctr"/>
            <a:r>
              <a:rPr lang="en-US" sz="3200" dirty="0"/>
              <a:t>Read the next five slides and the related text material on compilers on your own </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a:t>
            </a:fld>
            <a:endParaRPr lang="en-US"/>
          </a:p>
        </p:txBody>
      </p:sp>
    </p:spTree>
    <p:extLst>
      <p:ext uri="{BB962C8B-B14F-4D97-AF65-F5344CB8AC3E}">
        <p14:creationId xmlns:p14="http://schemas.microsoft.com/office/powerpoint/2010/main" val="4645920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CA" sz="4000">
                <a:latin typeface="Calibri" charset="0"/>
              </a:rPr>
              <a:t>Example of Multitasking</a:t>
            </a:r>
          </a:p>
        </p:txBody>
      </p:sp>
      <p:sp>
        <p:nvSpPr>
          <p:cNvPr id="34819" name="Content Placeholder 2"/>
          <p:cNvSpPr>
            <a:spLocks noGrp="1"/>
          </p:cNvSpPr>
          <p:nvPr>
            <p:ph idx="1"/>
          </p:nvPr>
        </p:nvSpPr>
        <p:spPr/>
        <p:txBody>
          <a:bodyPr/>
          <a:lstStyle/>
          <a:p>
            <a:pPr eaLnBrk="1" hangingPunct="1"/>
            <a:r>
              <a:rPr lang="en-CA">
                <a:latin typeface="Calibri" charset="0"/>
              </a:rPr>
              <a:t>Multitasking requires various OS capabilities</a:t>
            </a:r>
          </a:p>
          <a:p>
            <a:pPr eaLnBrk="1" hangingPunct="1"/>
            <a:r>
              <a:rPr lang="en-CA">
                <a:latin typeface="Calibri" charset="0"/>
              </a:rPr>
              <a:t>OS uses hardware timer for time slicing when managing execution of multiple programs</a:t>
            </a:r>
          </a:p>
          <a:p>
            <a:pPr eaLnBrk="1" hangingPunct="1"/>
            <a:r>
              <a:rPr lang="en-CA">
                <a:latin typeface="Calibri" charset="0"/>
              </a:rPr>
              <a:t>Enables fair allocation of processor usage</a:t>
            </a:r>
          </a:p>
          <a:p>
            <a:pPr eaLnBrk="1" hangingPunct="1"/>
            <a:r>
              <a:rPr lang="en-CA">
                <a:latin typeface="Calibri" charset="0"/>
              </a:rPr>
              <a:t>OS must also support I/O requests to enable concurrent computation and I/O activity</a:t>
            </a:r>
          </a:p>
          <a:p>
            <a:pPr eaLnBrk="1" hangingPunct="1"/>
            <a:r>
              <a:rPr lang="en-CA">
                <a:latin typeface="Calibri" charset="0"/>
              </a:rPr>
              <a:t>Consider organization of OS software with initialization, scheduler, I/O routines, drivers</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30</a:t>
            </a:fld>
            <a:endParaRPr lang="en-US"/>
          </a:p>
        </p:txBody>
      </p:sp>
    </p:spTree>
    <p:extLst>
      <p:ext uri="{BB962C8B-B14F-4D97-AF65-F5344CB8AC3E}">
        <p14:creationId xmlns:p14="http://schemas.microsoft.com/office/powerpoint/2010/main" val="1872056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8431212"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31</a:t>
            </a:fld>
            <a:endParaRPr lang="en-US"/>
          </a:p>
        </p:txBody>
      </p:sp>
    </p:spTree>
    <p:extLst>
      <p:ext uri="{BB962C8B-B14F-4D97-AF65-F5344CB8AC3E}">
        <p14:creationId xmlns:p14="http://schemas.microsoft.com/office/powerpoint/2010/main" val="882260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1341438"/>
            <a:ext cx="8672513"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32</a:t>
            </a:fld>
            <a:endParaRPr lang="en-US"/>
          </a:p>
        </p:txBody>
      </p:sp>
    </p:spTree>
    <p:extLst>
      <p:ext uri="{BB962C8B-B14F-4D97-AF65-F5344CB8AC3E}">
        <p14:creationId xmlns:p14="http://schemas.microsoft.com/office/powerpoint/2010/main" val="7194947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73238"/>
            <a:ext cx="8742362"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33</a:t>
            </a:fld>
            <a:endParaRPr lang="en-US"/>
          </a:p>
        </p:txBody>
      </p:sp>
    </p:spTree>
    <p:extLst>
      <p:ext uri="{BB962C8B-B14F-4D97-AF65-F5344CB8AC3E}">
        <p14:creationId xmlns:p14="http://schemas.microsoft.com/office/powerpoint/2010/main" val="2247903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CA" sz="4000">
                <a:latin typeface="Calibri" charset="0"/>
              </a:rPr>
              <a:t>Example of Multitasking</a:t>
            </a:r>
          </a:p>
        </p:txBody>
      </p:sp>
      <p:sp>
        <p:nvSpPr>
          <p:cNvPr id="38915" name="Content Placeholder 2"/>
          <p:cNvSpPr>
            <a:spLocks noGrp="1"/>
          </p:cNvSpPr>
          <p:nvPr>
            <p:ph idx="1"/>
          </p:nvPr>
        </p:nvSpPr>
        <p:spPr/>
        <p:txBody>
          <a:bodyPr>
            <a:normAutofit/>
          </a:bodyPr>
          <a:lstStyle/>
          <a:p>
            <a:pPr eaLnBrk="1" hangingPunct="1"/>
            <a:r>
              <a:rPr lang="en-CA">
                <a:latin typeface="Calibri" charset="0"/>
              </a:rPr>
              <a:t>A process is a program with its execution state</a:t>
            </a:r>
          </a:p>
          <a:p>
            <a:pPr eaLnBrk="1" hangingPunct="1"/>
            <a:r>
              <a:rPr lang="en-CA">
                <a:latin typeface="Calibri" charset="0"/>
              </a:rPr>
              <a:t>Can be Running, Runnable, or Blocked for I/O</a:t>
            </a:r>
          </a:p>
          <a:p>
            <a:pPr eaLnBrk="1" hangingPunct="1"/>
            <a:r>
              <a:rPr lang="en-CA">
                <a:latin typeface="Calibri" charset="0"/>
              </a:rPr>
              <a:t>Assume application programs </a:t>
            </a:r>
            <a:r>
              <a:rPr lang="en-CA" i="1" u="sng">
                <a:latin typeface="Calibri" charset="0"/>
              </a:rPr>
              <a:t>A</a:t>
            </a:r>
            <a:r>
              <a:rPr lang="en-CA">
                <a:latin typeface="Calibri" charset="0"/>
              </a:rPr>
              <a:t> and </a:t>
            </a:r>
            <a:r>
              <a:rPr lang="en-CA" i="1" u="sng">
                <a:latin typeface="Calibri" charset="0"/>
              </a:rPr>
              <a:t>B</a:t>
            </a:r>
            <a:r>
              <a:rPr lang="en-CA">
                <a:latin typeface="Calibri" charset="0"/>
              </a:rPr>
              <a:t> initiated</a:t>
            </a:r>
          </a:p>
          <a:p>
            <a:pPr eaLnBrk="1" hangingPunct="1"/>
            <a:r>
              <a:rPr lang="en-CA">
                <a:latin typeface="Calibri" charset="0"/>
              </a:rPr>
              <a:t>If </a:t>
            </a:r>
            <a:r>
              <a:rPr lang="en-CA" i="1" u="sng">
                <a:latin typeface="Calibri" charset="0"/>
              </a:rPr>
              <a:t>A</a:t>
            </a:r>
            <a:r>
              <a:rPr lang="en-CA">
                <a:latin typeface="Calibri" charset="0"/>
              </a:rPr>
              <a:t> is executing when time slice expires,</a:t>
            </a:r>
            <a:br>
              <a:rPr lang="en-CA">
                <a:latin typeface="Calibri" charset="0"/>
              </a:rPr>
            </a:br>
            <a:r>
              <a:rPr lang="en-CA">
                <a:latin typeface="Calibri" charset="0"/>
              </a:rPr>
              <a:t>SCHEDULER is entered and registers are saved</a:t>
            </a:r>
          </a:p>
          <a:p>
            <a:pPr eaLnBrk="1" hangingPunct="1"/>
            <a:r>
              <a:rPr lang="en-CA">
                <a:latin typeface="Calibri" charset="0"/>
              </a:rPr>
              <a:t>OS then selects </a:t>
            </a:r>
            <a:r>
              <a:rPr lang="en-CA" i="1" u="sng">
                <a:latin typeface="Calibri" charset="0"/>
              </a:rPr>
              <a:t>B</a:t>
            </a:r>
            <a:r>
              <a:rPr lang="en-CA">
                <a:latin typeface="Calibri" charset="0"/>
              </a:rPr>
              <a:t>, restores its register values, then uses return-from-interrupt to resume </a:t>
            </a:r>
            <a:r>
              <a:rPr lang="en-CA" i="1" u="sng">
                <a:latin typeface="Calibri" charset="0"/>
              </a:rPr>
              <a:t>B</a:t>
            </a:r>
          </a:p>
          <a:p>
            <a:pPr eaLnBrk="1" hangingPunct="1"/>
            <a:r>
              <a:rPr lang="en-CA">
                <a:latin typeface="Calibri" charset="0"/>
              </a:rPr>
              <a:t>This event sequence is called a context switch</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34</a:t>
            </a:fld>
            <a:endParaRPr lang="en-US"/>
          </a:p>
        </p:txBody>
      </p:sp>
    </p:spTree>
    <p:extLst>
      <p:ext uri="{BB962C8B-B14F-4D97-AF65-F5344CB8AC3E}">
        <p14:creationId xmlns:p14="http://schemas.microsoft.com/office/powerpoint/2010/main" val="3059043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CA" sz="4000">
                <a:latin typeface="Calibri" charset="0"/>
              </a:rPr>
              <a:t>Example of Multitasking</a:t>
            </a:r>
          </a:p>
        </p:txBody>
      </p:sp>
      <p:sp>
        <p:nvSpPr>
          <p:cNvPr id="39939" name="Content Placeholder 2"/>
          <p:cNvSpPr>
            <a:spLocks noGrp="1"/>
          </p:cNvSpPr>
          <p:nvPr>
            <p:ph idx="1"/>
          </p:nvPr>
        </p:nvSpPr>
        <p:spPr/>
        <p:txBody>
          <a:bodyPr/>
          <a:lstStyle/>
          <a:p>
            <a:pPr eaLnBrk="1" hangingPunct="1"/>
            <a:r>
              <a:rPr lang="en-CA">
                <a:latin typeface="Calibri" charset="0"/>
              </a:rPr>
              <a:t>Now </a:t>
            </a:r>
            <a:r>
              <a:rPr lang="en-CA" i="1" u="sng">
                <a:latin typeface="Calibri" charset="0"/>
              </a:rPr>
              <a:t>A</a:t>
            </a:r>
            <a:r>
              <a:rPr lang="en-CA">
                <a:latin typeface="Calibri" charset="0"/>
              </a:rPr>
              <a:t> calls I/O routine for software interrupt</a:t>
            </a:r>
          </a:p>
          <a:p>
            <a:pPr eaLnBrk="1" hangingPunct="1"/>
            <a:r>
              <a:rPr lang="en-CA">
                <a:latin typeface="Calibri" charset="0"/>
              </a:rPr>
              <a:t>OS calls IOINIT, then KBDINIT in device driver</a:t>
            </a:r>
          </a:p>
          <a:p>
            <a:pPr eaLnBrk="1" hangingPunct="1"/>
            <a:r>
              <a:rPr lang="en-CA">
                <a:latin typeface="Calibri" charset="0"/>
              </a:rPr>
              <a:t>Device interrupts are enabled for transfer</a:t>
            </a:r>
          </a:p>
          <a:p>
            <a:pPr eaLnBrk="1" hangingPunct="1"/>
            <a:r>
              <a:rPr lang="en-CA">
                <a:latin typeface="Calibri" charset="0"/>
              </a:rPr>
              <a:t>SCHEDULER routine in OS then selects </a:t>
            </a:r>
            <a:r>
              <a:rPr lang="en-CA" i="1" u="sng">
                <a:latin typeface="Calibri" charset="0"/>
              </a:rPr>
              <a:t>B</a:t>
            </a:r>
          </a:p>
          <a:p>
            <a:pPr eaLnBrk="1" hangingPunct="1"/>
            <a:r>
              <a:rPr lang="en-CA">
                <a:latin typeface="Calibri" charset="0"/>
              </a:rPr>
              <a:t>Keyboard interrupt invokes IODATA routine which polls devices to find interrupt source</a:t>
            </a:r>
          </a:p>
          <a:p>
            <a:pPr eaLnBrk="1" hangingPunct="1"/>
            <a:r>
              <a:rPr lang="en-CA" i="1" u="sng">
                <a:latin typeface="Calibri" charset="0"/>
              </a:rPr>
              <a:t>A</a:t>
            </a:r>
            <a:r>
              <a:rPr lang="en-CA">
                <a:latin typeface="Calibri" charset="0"/>
              </a:rPr>
              <a:t> made Runnable, OS lets </a:t>
            </a:r>
            <a:r>
              <a:rPr lang="en-CA" i="1" u="sng">
                <a:latin typeface="Calibri" charset="0"/>
              </a:rPr>
              <a:t>B</a:t>
            </a:r>
            <a:r>
              <a:rPr lang="en-CA">
                <a:latin typeface="Calibri" charset="0"/>
              </a:rPr>
              <a:t> resume execution</a:t>
            </a:r>
            <a:endParaRPr lang="en-CA" i="1" u="sng">
              <a:latin typeface="Calibri" charset="0"/>
            </a:endParaRPr>
          </a:p>
          <a:p>
            <a:pPr eaLnBrk="1" hangingPunct="1"/>
            <a:r>
              <a:rPr lang="en-CA">
                <a:latin typeface="Calibri" charset="0"/>
              </a:rPr>
              <a:t>After later context switch, </a:t>
            </a:r>
            <a:r>
              <a:rPr lang="en-CA" i="1" u="sng">
                <a:latin typeface="Calibri" charset="0"/>
              </a:rPr>
              <a:t>A</a:t>
            </a:r>
            <a:r>
              <a:rPr lang="en-CA">
                <a:latin typeface="Calibri" charset="0"/>
              </a:rPr>
              <a:t> executes again</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35</a:t>
            </a:fld>
            <a:endParaRPr lang="en-US"/>
          </a:p>
        </p:txBody>
      </p:sp>
    </p:spTree>
    <p:extLst>
      <p:ext uri="{BB962C8B-B14F-4D97-AF65-F5344CB8AC3E}">
        <p14:creationId xmlns:p14="http://schemas.microsoft.com/office/powerpoint/2010/main" val="350327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CA">
                <a:latin typeface="Calibri" charset="0"/>
              </a:rPr>
              <a:t>Concluding Remarks</a:t>
            </a:r>
          </a:p>
        </p:txBody>
      </p:sp>
      <p:sp>
        <p:nvSpPr>
          <p:cNvPr id="40963" name="Content Placeholder 2"/>
          <p:cNvSpPr>
            <a:spLocks noGrp="1"/>
          </p:cNvSpPr>
          <p:nvPr>
            <p:ph idx="1"/>
          </p:nvPr>
        </p:nvSpPr>
        <p:spPr/>
        <p:txBody>
          <a:bodyPr/>
          <a:lstStyle/>
          <a:p>
            <a:pPr eaLnBrk="1" hangingPunct="1"/>
            <a:r>
              <a:rPr lang="en-CA">
                <a:latin typeface="Calibri" charset="0"/>
              </a:rPr>
              <a:t>Software makes computers useful &amp; versatile</a:t>
            </a:r>
          </a:p>
          <a:p>
            <a:pPr eaLnBrk="1" hangingPunct="1"/>
            <a:r>
              <a:rPr lang="en-CA">
                <a:latin typeface="Calibri" charset="0"/>
              </a:rPr>
              <a:t>Utility programs enable creation, execution, and debugging of application software</a:t>
            </a:r>
          </a:p>
          <a:p>
            <a:pPr eaLnBrk="1" hangingPunct="1"/>
            <a:r>
              <a:rPr lang="en-CA">
                <a:latin typeface="Calibri" charset="0"/>
              </a:rPr>
              <a:t>High-level language and assembly language can be used for the same program</a:t>
            </a:r>
          </a:p>
          <a:p>
            <a:pPr eaLnBrk="1" hangingPunct="1"/>
            <a:r>
              <a:rPr lang="en-CA">
                <a:latin typeface="Calibri" charset="0"/>
              </a:rPr>
              <a:t>Where necessary, assembly language can be included within high-level source program</a:t>
            </a:r>
          </a:p>
          <a:p>
            <a:pPr eaLnBrk="1" hangingPunct="1"/>
            <a:r>
              <a:rPr lang="en-CA">
                <a:latin typeface="Calibri" charset="0"/>
              </a:rPr>
              <a:t>OS and multitasking provide more versatility</a:t>
            </a:r>
          </a:p>
          <a:p>
            <a:pPr eaLnBrk="1" hangingPunct="1"/>
            <a:endParaRPr lang="en-CA">
              <a:latin typeface="Calibri" charset="0"/>
            </a:endParaRP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36</a:t>
            </a:fld>
            <a:endParaRPr lang="en-US"/>
          </a:p>
        </p:txBody>
      </p:sp>
    </p:spTree>
    <p:extLst>
      <p:ext uri="{BB962C8B-B14F-4D97-AF65-F5344CB8AC3E}">
        <p14:creationId xmlns:p14="http://schemas.microsoft.com/office/powerpoint/2010/main" val="6573790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CA">
                <a:latin typeface="Calibri" charset="0"/>
              </a:rPr>
              <a:t>The Compiler</a:t>
            </a:r>
          </a:p>
        </p:txBody>
      </p:sp>
      <p:sp>
        <p:nvSpPr>
          <p:cNvPr id="10243" name="Content Placeholder 2"/>
          <p:cNvSpPr>
            <a:spLocks noGrp="1"/>
          </p:cNvSpPr>
          <p:nvPr>
            <p:ph idx="1"/>
          </p:nvPr>
        </p:nvSpPr>
        <p:spPr/>
        <p:txBody>
          <a:bodyPr/>
          <a:lstStyle/>
          <a:p>
            <a:pPr eaLnBrk="1" hangingPunct="1"/>
            <a:r>
              <a:rPr lang="en-CA">
                <a:latin typeface="Calibri" charset="0"/>
              </a:rPr>
              <a:t>Assembly-language programming requires knowledge of machine-specific details</a:t>
            </a:r>
          </a:p>
          <a:p>
            <a:pPr eaLnBrk="1" hangingPunct="1"/>
            <a:r>
              <a:rPr lang="en-CA">
                <a:latin typeface="Calibri" charset="0"/>
              </a:rPr>
              <a:t>Programming in a high-level language (like C) reduces need for machine-specific knowledge</a:t>
            </a:r>
          </a:p>
          <a:p>
            <a:pPr eaLnBrk="1" hangingPunct="1"/>
            <a:r>
              <a:rPr lang="en-CA">
                <a:latin typeface="Calibri" charset="0"/>
              </a:rPr>
              <a:t>Program in high-level language must be translated into assembly language for machine</a:t>
            </a:r>
          </a:p>
          <a:p>
            <a:pPr eaLnBrk="1" hangingPunct="1"/>
            <a:r>
              <a:rPr lang="en-CA">
                <a:latin typeface="Calibri" charset="0"/>
              </a:rPr>
              <a:t>The </a:t>
            </a:r>
            <a:r>
              <a:rPr lang="en-CA">
                <a:solidFill>
                  <a:schemeClr val="hlink"/>
                </a:solidFill>
                <a:latin typeface="Calibri" charset="0"/>
              </a:rPr>
              <a:t>compiler</a:t>
            </a:r>
            <a:r>
              <a:rPr lang="en-CA">
                <a:latin typeface="Calibri" charset="0"/>
              </a:rPr>
              <a:t> performs this translation</a:t>
            </a:r>
          </a:p>
          <a:p>
            <a:pPr eaLnBrk="1" hangingPunct="1"/>
            <a:r>
              <a:rPr lang="en-CA">
                <a:latin typeface="Calibri" charset="0"/>
              </a:rPr>
              <a:t>The assembler processes compiler output file</a:t>
            </a:r>
          </a:p>
        </p:txBody>
      </p:sp>
    </p:spTree>
    <p:extLst>
      <p:ext uri="{BB962C8B-B14F-4D97-AF65-F5344CB8AC3E}">
        <p14:creationId xmlns:p14="http://schemas.microsoft.com/office/powerpoint/2010/main" val="4262831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CA">
                <a:latin typeface="Calibri" charset="0"/>
              </a:rPr>
              <a:t>The Compiler</a:t>
            </a:r>
          </a:p>
        </p:txBody>
      </p:sp>
      <p:sp>
        <p:nvSpPr>
          <p:cNvPr id="11267" name="Content Placeholder 2"/>
          <p:cNvSpPr>
            <a:spLocks noGrp="1"/>
          </p:cNvSpPr>
          <p:nvPr>
            <p:ph idx="1"/>
          </p:nvPr>
        </p:nvSpPr>
        <p:spPr/>
        <p:txBody>
          <a:bodyPr>
            <a:normAutofit fontScale="92500"/>
          </a:bodyPr>
          <a:lstStyle/>
          <a:p>
            <a:pPr eaLnBrk="1" hangingPunct="1"/>
            <a:r>
              <a:rPr lang="en-CA">
                <a:latin typeface="Calibri" charset="0"/>
              </a:rPr>
              <a:t>Just as in assembly language, use multiple files to partition a program in high-level language</a:t>
            </a:r>
          </a:p>
          <a:p>
            <a:pPr eaLnBrk="1" hangingPunct="1"/>
            <a:r>
              <a:rPr lang="en-CA">
                <a:latin typeface="Calibri" charset="0"/>
              </a:rPr>
              <a:t>Must declare external subroutines &amp; variables</a:t>
            </a:r>
          </a:p>
          <a:p>
            <a:pPr eaLnBrk="1" hangingPunct="1"/>
            <a:r>
              <a:rPr lang="en-CA">
                <a:latin typeface="Calibri" charset="0"/>
              </a:rPr>
              <a:t>Enables checking of data types across all files</a:t>
            </a:r>
          </a:p>
          <a:p>
            <a:pPr eaLnBrk="1" hangingPunct="1"/>
            <a:r>
              <a:rPr lang="en-CA">
                <a:latin typeface="Calibri" charset="0"/>
              </a:rPr>
              <a:t>Assembler invoked for each output file, then</a:t>
            </a:r>
            <a:br>
              <a:rPr lang="en-CA">
                <a:latin typeface="Calibri" charset="0"/>
              </a:rPr>
            </a:br>
            <a:r>
              <a:rPr lang="en-CA">
                <a:latin typeface="Calibri" charset="0"/>
              </a:rPr>
              <a:t>linker combines object files (with any libraries)</a:t>
            </a:r>
          </a:p>
          <a:p>
            <a:pPr eaLnBrk="1" hangingPunct="1"/>
            <a:r>
              <a:rPr lang="en-CA">
                <a:latin typeface="Calibri" charset="0"/>
              </a:rPr>
              <a:t>Compiler automates various tedious tasks, such as managing stack frames for subroutines</a:t>
            </a:r>
          </a:p>
        </p:txBody>
      </p:sp>
    </p:spTree>
    <p:extLst>
      <p:ext uri="{BB962C8B-B14F-4D97-AF65-F5344CB8AC3E}">
        <p14:creationId xmlns:p14="http://schemas.microsoft.com/office/powerpoint/2010/main" val="893715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CA">
                <a:latin typeface="Calibri" charset="0"/>
              </a:rPr>
              <a:t>Compiler Optimizations</a:t>
            </a:r>
          </a:p>
        </p:txBody>
      </p:sp>
      <p:sp>
        <p:nvSpPr>
          <p:cNvPr id="12291" name="Content Placeholder 2"/>
          <p:cNvSpPr>
            <a:spLocks noGrp="1"/>
          </p:cNvSpPr>
          <p:nvPr>
            <p:ph idx="1"/>
          </p:nvPr>
        </p:nvSpPr>
        <p:spPr/>
        <p:txBody>
          <a:bodyPr/>
          <a:lstStyle/>
          <a:p>
            <a:pPr eaLnBrk="1" hangingPunct="1"/>
            <a:r>
              <a:rPr lang="en-CA">
                <a:latin typeface="Calibri" charset="0"/>
              </a:rPr>
              <a:t>Assembly-language program from compiler may not be efficient in size or execution time </a:t>
            </a:r>
          </a:p>
          <a:p>
            <a:pPr eaLnBrk="1" hangingPunct="1"/>
            <a:r>
              <a:rPr lang="en-CA">
                <a:latin typeface="Calibri" charset="0"/>
              </a:rPr>
              <a:t>An optimizing compiler applies techniques to enhance performance or reduce code size</a:t>
            </a:r>
          </a:p>
          <a:p>
            <a:pPr eaLnBrk="1" hangingPunct="1"/>
            <a:r>
              <a:rPr lang="en-CA">
                <a:latin typeface="Calibri" charset="0"/>
              </a:rPr>
              <a:t>Much execution time is spent in loops</a:t>
            </a:r>
          </a:p>
          <a:p>
            <a:pPr eaLnBrk="1" hangingPunct="1"/>
            <a:r>
              <a:rPr lang="en-CA">
                <a:latin typeface="Calibri" charset="0"/>
              </a:rPr>
              <a:t>Optimize performance by using registers to hold value of loop index and other variables</a:t>
            </a:r>
          </a:p>
          <a:p>
            <a:pPr eaLnBrk="1" hangingPunct="1"/>
            <a:r>
              <a:rPr lang="en-CA">
                <a:latin typeface="Calibri" charset="0"/>
              </a:rPr>
              <a:t>Use Load/Store instructions before/after loop</a:t>
            </a:r>
          </a:p>
        </p:txBody>
      </p:sp>
    </p:spTree>
    <p:extLst>
      <p:ext uri="{BB962C8B-B14F-4D97-AF65-F5344CB8AC3E}">
        <p14:creationId xmlns:p14="http://schemas.microsoft.com/office/powerpoint/2010/main" val="1579113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CA" sz="4000">
                <a:latin typeface="Calibri" charset="0"/>
              </a:rPr>
              <a:t>Programs Using Multiple Languages</a:t>
            </a:r>
          </a:p>
        </p:txBody>
      </p:sp>
      <p:sp>
        <p:nvSpPr>
          <p:cNvPr id="13315" name="Content Placeholder 2"/>
          <p:cNvSpPr>
            <a:spLocks noGrp="1"/>
          </p:cNvSpPr>
          <p:nvPr>
            <p:ph idx="1"/>
          </p:nvPr>
        </p:nvSpPr>
        <p:spPr/>
        <p:txBody>
          <a:bodyPr/>
          <a:lstStyle/>
          <a:p>
            <a:pPr eaLnBrk="1" hangingPunct="1"/>
            <a:r>
              <a:rPr lang="en-CA">
                <a:latin typeface="Calibri" charset="0"/>
              </a:rPr>
              <a:t>Once assembler generates an object file,</a:t>
            </a:r>
            <a:br>
              <a:rPr lang="en-CA">
                <a:latin typeface="Calibri" charset="0"/>
              </a:rPr>
            </a:br>
            <a:r>
              <a:rPr lang="en-CA">
                <a:latin typeface="Calibri" charset="0"/>
              </a:rPr>
              <a:t>original source language is less relevant</a:t>
            </a:r>
          </a:p>
          <a:p>
            <a:pPr eaLnBrk="1" hangingPunct="1"/>
            <a:r>
              <a:rPr lang="en-CA">
                <a:latin typeface="Calibri" charset="0"/>
              </a:rPr>
              <a:t>Linker combines object files &amp; library routines for source programs written in any language</a:t>
            </a:r>
          </a:p>
          <a:p>
            <a:pPr eaLnBrk="1" hangingPunct="1"/>
            <a:r>
              <a:rPr lang="en-CA">
                <a:latin typeface="Calibri" charset="0"/>
              </a:rPr>
              <a:t>Machine-specific calling conventions define register usage and stack frames</a:t>
            </a:r>
          </a:p>
          <a:p>
            <a:pPr eaLnBrk="1" hangingPunct="1"/>
            <a:r>
              <a:rPr lang="en-CA">
                <a:latin typeface="Calibri" charset="0"/>
              </a:rPr>
              <a:t>Routines written in assembly language can call high-level language routines, and vice-versa</a:t>
            </a:r>
          </a:p>
        </p:txBody>
      </p:sp>
    </p:spTree>
    <p:extLst>
      <p:ext uri="{BB962C8B-B14F-4D97-AF65-F5344CB8AC3E}">
        <p14:creationId xmlns:p14="http://schemas.microsoft.com/office/powerpoint/2010/main" val="15858269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60350"/>
            <a:ext cx="5786438" cy="642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151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CA" sz="4000">
                <a:latin typeface="Calibri" charset="0"/>
              </a:rPr>
              <a:t>Using a High-Level Language for I/O</a:t>
            </a:r>
          </a:p>
        </p:txBody>
      </p:sp>
      <p:sp>
        <p:nvSpPr>
          <p:cNvPr id="17411" name="Content Placeholder 2"/>
          <p:cNvSpPr>
            <a:spLocks noGrp="1"/>
          </p:cNvSpPr>
          <p:nvPr>
            <p:ph idx="1"/>
          </p:nvPr>
        </p:nvSpPr>
        <p:spPr/>
        <p:txBody>
          <a:bodyPr/>
          <a:lstStyle/>
          <a:p>
            <a:pPr eaLnBrk="1" hangingPunct="1"/>
            <a:r>
              <a:rPr lang="en-CA">
                <a:latin typeface="Calibri" charset="0"/>
              </a:rPr>
              <a:t>Use of high-level language preferred due to ease of program development &amp; maintenance</a:t>
            </a:r>
          </a:p>
          <a:p>
            <a:pPr eaLnBrk="1" hangingPunct="1"/>
            <a:r>
              <a:rPr lang="en-CA">
                <a:latin typeface="Calibri" charset="0"/>
              </a:rPr>
              <a:t>Consider example in assembly-language and C for I/O task to show use of high-level language</a:t>
            </a:r>
          </a:p>
          <a:p>
            <a:pPr eaLnBrk="1" hangingPunct="1"/>
            <a:r>
              <a:rPr lang="en-CA">
                <a:latin typeface="Calibri" charset="0"/>
              </a:rPr>
              <a:t>Polling of keyboard, sending chars to display</a:t>
            </a:r>
          </a:p>
          <a:p>
            <a:pPr eaLnBrk="1" hangingPunct="1"/>
            <a:r>
              <a:rPr lang="en-CA">
                <a:latin typeface="Calibri" charset="0"/>
              </a:rPr>
              <a:t>Assembly-language reads/writes I/O registers and uses polling loop to check device status</a:t>
            </a:r>
          </a:p>
          <a:p>
            <a:pPr eaLnBrk="1" hangingPunct="1"/>
            <a:r>
              <a:rPr lang="en-CA">
                <a:latin typeface="Calibri" charset="0"/>
              </a:rPr>
              <a:t>C program must perform same operations</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9</a:t>
            </a:fld>
            <a:endParaRPr lang="en-US"/>
          </a:p>
        </p:txBody>
      </p:sp>
    </p:spTree>
    <p:extLst>
      <p:ext uri="{BB962C8B-B14F-4D97-AF65-F5344CB8AC3E}">
        <p14:creationId xmlns:p14="http://schemas.microsoft.com/office/powerpoint/2010/main" val="436730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2 - Assembler Intro">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12700" cmpd="sng">
          <a:solidFill>
            <a:schemeClr val="tx1"/>
          </a:solid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Chapter-2 - Assembler Intro.potx</Template>
  <TotalTime>3764</TotalTime>
  <Words>1741</Words>
  <Application>Microsoft Macintosh PowerPoint</Application>
  <PresentationFormat>On-screen Show (4:3)</PresentationFormat>
  <Paragraphs>200</Paragraphs>
  <Slides>36</Slides>
  <Notes>9</Notes>
  <HiddenSlides>15</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Chapter-2 - Assembler Intro</vt:lpstr>
      <vt:lpstr>CSCE 230, Fall 2013 Chapter 4: System Software Part 2  Compiler, HLL for I/O, OS</vt:lpstr>
      <vt:lpstr>PowerPoint Presentation</vt:lpstr>
      <vt:lpstr>PowerPoint Presentation</vt:lpstr>
      <vt:lpstr>The Compiler</vt:lpstr>
      <vt:lpstr>The Compiler</vt:lpstr>
      <vt:lpstr>Compiler Optimizations</vt:lpstr>
      <vt:lpstr>Programs Using Multiple Languages</vt:lpstr>
      <vt:lpstr>PowerPoint Presentation</vt:lpstr>
      <vt:lpstr>Using a High-Level Language for I/O</vt:lpstr>
      <vt:lpstr>Textbook Example: Using HLL for IO</vt:lpstr>
      <vt:lpstr>Textbook Example: Using HLL for IO</vt:lpstr>
      <vt:lpstr>Textbook Example: Using HLL for IO</vt:lpstr>
      <vt:lpstr>Textbook Example: Using HLL for IO</vt:lpstr>
      <vt:lpstr>Textbook Example: Using HLL for IO</vt:lpstr>
      <vt:lpstr>DE1 Example: Using HLL for IO</vt:lpstr>
      <vt:lpstr>Using HLL of Interrupt I/O Requires Interaction:   C  Assembly Language</vt:lpstr>
      <vt:lpstr>Interrupt I/O in Assembly (1/2)</vt:lpstr>
      <vt:lpstr>Interrupt I/O in Assembly (2/2)</vt:lpstr>
      <vt:lpstr>Interaction:   C  Assembly Language</vt:lpstr>
      <vt:lpstr>Interaction:   C  Assembly Language</vt:lpstr>
      <vt:lpstr>PowerPoint Presentation</vt:lpstr>
      <vt:lpstr>PowerPoint Presentation</vt:lpstr>
      <vt:lpstr>The Operating System</vt:lpstr>
      <vt:lpstr>The Boot-strapping Process</vt:lpstr>
      <vt:lpstr>PowerPoint Presentation</vt:lpstr>
      <vt:lpstr>Managing Execution of Programs</vt:lpstr>
      <vt:lpstr>PowerPoint Presentation</vt:lpstr>
      <vt:lpstr>Managing Execution of Programs</vt:lpstr>
      <vt:lpstr>Use of Interrupts in Operating Systems</vt:lpstr>
      <vt:lpstr>Example of Multitasking</vt:lpstr>
      <vt:lpstr>PowerPoint Presentation</vt:lpstr>
      <vt:lpstr>PowerPoint Presentation</vt:lpstr>
      <vt:lpstr>PowerPoint Presentation</vt:lpstr>
      <vt:lpstr>Example of Multitasking</vt:lpstr>
      <vt:lpstr>Example of Multitasking</vt:lpstr>
      <vt:lpstr>Concluding Remarks</vt:lpstr>
    </vt:vector>
  </TitlesOfParts>
  <Company>University of Nebraska-Lincoln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Outline and Reading Assignments</dc:title>
  <dc:creator>seth</dc:creator>
  <cp:lastModifiedBy>Can Vuran</cp:lastModifiedBy>
  <cp:revision>189</cp:revision>
  <cp:lastPrinted>2011-08-26T16:46:46Z</cp:lastPrinted>
  <dcterms:created xsi:type="dcterms:W3CDTF">2010-01-12T15:19:45Z</dcterms:created>
  <dcterms:modified xsi:type="dcterms:W3CDTF">2013-08-27T15:41:54Z</dcterms:modified>
</cp:coreProperties>
</file>