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Lst>
  <p:notesMasterIdLst>
    <p:notesMasterId r:id="rId31"/>
  </p:notesMasterIdLst>
  <p:handoutMasterIdLst>
    <p:handoutMasterId r:id="rId32"/>
  </p:handoutMasterIdLst>
  <p:sldIdLst>
    <p:sldId id="286" r:id="rId2"/>
    <p:sldId id="287" r:id="rId3"/>
    <p:sldId id="289" r:id="rId4"/>
    <p:sldId id="290" r:id="rId5"/>
    <p:sldId id="293" r:id="rId6"/>
    <p:sldId id="294" r:id="rId7"/>
    <p:sldId id="334" r:id="rId8"/>
    <p:sldId id="354" r:id="rId9"/>
    <p:sldId id="358" r:id="rId10"/>
    <p:sldId id="355" r:id="rId11"/>
    <p:sldId id="356" r:id="rId12"/>
    <p:sldId id="357" r:id="rId13"/>
    <p:sldId id="335" r:id="rId14"/>
    <p:sldId id="295" r:id="rId15"/>
    <p:sldId id="333" r:id="rId16"/>
    <p:sldId id="336" r:id="rId17"/>
    <p:sldId id="359" r:id="rId18"/>
    <p:sldId id="337" r:id="rId19"/>
    <p:sldId id="360" r:id="rId20"/>
    <p:sldId id="292" r:id="rId21"/>
    <p:sldId id="338" r:id="rId22"/>
    <p:sldId id="339" r:id="rId23"/>
    <p:sldId id="346" r:id="rId24"/>
    <p:sldId id="350" r:id="rId25"/>
    <p:sldId id="351" r:id="rId26"/>
    <p:sldId id="348" r:id="rId27"/>
    <p:sldId id="352" r:id="rId28"/>
    <p:sldId id="349" r:id="rId29"/>
    <p:sldId id="353" r:id="rId30"/>
  </p:sldIdLst>
  <p:sldSz cx="9144000" cy="6858000" type="screen4x3"/>
  <p:notesSz cx="7132638" cy="9418638"/>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EE3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1" autoAdjust="0"/>
    <p:restoredTop sz="86460" autoAdjust="0"/>
  </p:normalViewPr>
  <p:slideViewPr>
    <p:cSldViewPr>
      <p:cViewPr varScale="1">
        <p:scale>
          <a:sx n="112" d="100"/>
          <a:sy n="112" d="100"/>
        </p:scale>
        <p:origin x="-536" y="-104"/>
      </p:cViewPr>
      <p:guideLst>
        <p:guide orient="horz" pos="2160"/>
        <p:guide pos="2880"/>
      </p:guideLst>
    </p:cSldViewPr>
  </p:slideViewPr>
  <p:outlineViewPr>
    <p:cViewPr>
      <p:scale>
        <a:sx n="33" d="100"/>
        <a:sy n="33" d="100"/>
      </p:scale>
      <p:origin x="0" y="6392"/>
    </p:cViewPr>
    <p:sldLst>
      <p:sld r:id="rId1" collapse="1"/>
    </p:sldLst>
  </p:outlin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90810" cy="470932"/>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sz="quarter" idx="1"/>
          </p:nvPr>
        </p:nvSpPr>
        <p:spPr bwMode="auto">
          <a:xfrm>
            <a:off x="4041828" y="0"/>
            <a:ext cx="3090810" cy="470932"/>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0" y="8947706"/>
            <a:ext cx="3090810" cy="470932"/>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a:defRPr sz="1200"/>
            </a:lvl1pPr>
          </a:lstStyle>
          <a:p>
            <a:pPr>
              <a:defRPr/>
            </a:pPr>
            <a:endParaRPr lang="en-US"/>
          </a:p>
        </p:txBody>
      </p:sp>
      <p:sp>
        <p:nvSpPr>
          <p:cNvPr id="20485" name="Rectangle 5"/>
          <p:cNvSpPr>
            <a:spLocks noGrp="1" noChangeArrowheads="1"/>
          </p:cNvSpPr>
          <p:nvPr>
            <p:ph type="sldNum" sz="quarter" idx="3"/>
          </p:nvPr>
        </p:nvSpPr>
        <p:spPr bwMode="auto">
          <a:xfrm>
            <a:off x="4041828" y="8947706"/>
            <a:ext cx="3090810" cy="470932"/>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algn="r">
              <a:defRPr sz="1200"/>
            </a:lvl1pPr>
          </a:lstStyle>
          <a:p>
            <a:pPr>
              <a:defRPr/>
            </a:pPr>
            <a:fld id="{A971B715-5D0B-4FB5-8639-C9211F4532B0}" type="slidenum">
              <a:rPr lang="en-US"/>
              <a:pPr>
                <a:defRPr/>
              </a:pPr>
              <a:t>‹#›</a:t>
            </a:fld>
            <a:endParaRPr lang="en-US"/>
          </a:p>
        </p:txBody>
      </p:sp>
    </p:spTree>
    <p:extLst>
      <p:ext uri="{BB962C8B-B14F-4D97-AF65-F5344CB8AC3E}">
        <p14:creationId xmlns:p14="http://schemas.microsoft.com/office/powerpoint/2010/main" val="4080051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90810" cy="470932"/>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4041828" y="0"/>
            <a:ext cx="3090810" cy="470932"/>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211263" y="706438"/>
            <a:ext cx="4710112" cy="35321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51019" y="4473853"/>
            <a:ext cx="5230601" cy="4238387"/>
          </a:xfrm>
          <a:prstGeom prst="rect">
            <a:avLst/>
          </a:prstGeom>
          <a:noFill/>
          <a:ln w="9525">
            <a:noFill/>
            <a:miter lim="800000"/>
            <a:headEnd/>
            <a:tailEnd/>
          </a:ln>
          <a:effectLst/>
        </p:spPr>
        <p:txBody>
          <a:bodyPr vert="horz" wrap="square" lIns="94576" tIns="47288" rIns="94576" bIns="472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947706"/>
            <a:ext cx="3090810" cy="470932"/>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4041828" y="8947706"/>
            <a:ext cx="3090810" cy="470932"/>
          </a:xfrm>
          <a:prstGeom prst="rect">
            <a:avLst/>
          </a:prstGeom>
          <a:noFill/>
          <a:ln w="9525">
            <a:noFill/>
            <a:miter lim="800000"/>
            <a:headEnd/>
            <a:tailEnd/>
          </a:ln>
          <a:effectLst/>
        </p:spPr>
        <p:txBody>
          <a:bodyPr vert="horz" wrap="square" lIns="94576" tIns="47288" rIns="94576" bIns="47288" numCol="1" anchor="b" anchorCtr="0" compatLnSpc="1">
            <a:prstTxWarp prst="textNoShape">
              <a:avLst/>
            </a:prstTxWarp>
          </a:bodyPr>
          <a:lstStyle>
            <a:lvl1pPr algn="r">
              <a:defRPr sz="1200"/>
            </a:lvl1pPr>
          </a:lstStyle>
          <a:p>
            <a:pPr>
              <a:defRPr/>
            </a:pPr>
            <a:fld id="{2DC1C307-0275-410F-B6DB-E7F5197B9261}" type="slidenum">
              <a:rPr lang="en-US"/>
              <a:pPr>
                <a:defRPr/>
              </a:pPr>
              <a:t>‹#›</a:t>
            </a:fld>
            <a:endParaRPr lang="en-US"/>
          </a:p>
        </p:txBody>
      </p:sp>
    </p:spTree>
    <p:extLst>
      <p:ext uri="{BB962C8B-B14F-4D97-AF65-F5344CB8AC3E}">
        <p14:creationId xmlns:p14="http://schemas.microsoft.com/office/powerpoint/2010/main" val="3534128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305CE8-95DC-481C-9B87-F7EE429025D2}"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68433" indent="-295551" eaLnBrk="0" hangingPunct="0">
              <a:defRPr>
                <a:solidFill>
                  <a:schemeClr val="tx1"/>
                </a:solidFill>
                <a:latin typeface="Arial" charset="0"/>
                <a:ea typeface="Arial" charset="0"/>
                <a:cs typeface="Arial" charset="0"/>
              </a:defRPr>
            </a:lvl2pPr>
            <a:lvl3pPr marL="1182205" indent="-236441" eaLnBrk="0" hangingPunct="0">
              <a:defRPr>
                <a:solidFill>
                  <a:schemeClr val="tx1"/>
                </a:solidFill>
                <a:latin typeface="Arial" charset="0"/>
                <a:ea typeface="Arial" charset="0"/>
                <a:cs typeface="Arial" charset="0"/>
              </a:defRPr>
            </a:lvl3pPr>
            <a:lvl4pPr marL="1655087" indent="-236441" eaLnBrk="0" hangingPunct="0">
              <a:defRPr>
                <a:solidFill>
                  <a:schemeClr val="tx1"/>
                </a:solidFill>
                <a:latin typeface="Arial" charset="0"/>
                <a:ea typeface="Arial" charset="0"/>
                <a:cs typeface="Arial" charset="0"/>
              </a:defRPr>
            </a:lvl4pPr>
            <a:lvl5pPr marL="2127969" indent="-236441" eaLnBrk="0" hangingPunct="0">
              <a:defRPr>
                <a:solidFill>
                  <a:schemeClr val="tx1"/>
                </a:solidFill>
                <a:latin typeface="Arial" charset="0"/>
                <a:ea typeface="Arial" charset="0"/>
                <a:cs typeface="Arial" charset="0"/>
              </a:defRPr>
            </a:lvl5pPr>
            <a:lvl6pPr marL="2600851" indent="-236441" eaLnBrk="0" fontAlgn="base" hangingPunct="0">
              <a:spcBef>
                <a:spcPct val="0"/>
              </a:spcBef>
              <a:spcAft>
                <a:spcPct val="0"/>
              </a:spcAft>
              <a:defRPr>
                <a:solidFill>
                  <a:schemeClr val="tx1"/>
                </a:solidFill>
                <a:latin typeface="Arial" charset="0"/>
                <a:ea typeface="Arial" charset="0"/>
                <a:cs typeface="Arial" charset="0"/>
              </a:defRPr>
            </a:lvl6pPr>
            <a:lvl7pPr marL="3073733" indent="-236441" eaLnBrk="0" fontAlgn="base" hangingPunct="0">
              <a:spcBef>
                <a:spcPct val="0"/>
              </a:spcBef>
              <a:spcAft>
                <a:spcPct val="0"/>
              </a:spcAft>
              <a:defRPr>
                <a:solidFill>
                  <a:schemeClr val="tx1"/>
                </a:solidFill>
                <a:latin typeface="Arial" charset="0"/>
                <a:ea typeface="Arial" charset="0"/>
                <a:cs typeface="Arial" charset="0"/>
              </a:defRPr>
            </a:lvl7pPr>
            <a:lvl8pPr marL="3546615" indent="-236441" eaLnBrk="0" fontAlgn="base" hangingPunct="0">
              <a:spcBef>
                <a:spcPct val="0"/>
              </a:spcBef>
              <a:spcAft>
                <a:spcPct val="0"/>
              </a:spcAft>
              <a:defRPr>
                <a:solidFill>
                  <a:schemeClr val="tx1"/>
                </a:solidFill>
                <a:latin typeface="Arial" charset="0"/>
                <a:ea typeface="Arial" charset="0"/>
                <a:cs typeface="Arial" charset="0"/>
              </a:defRPr>
            </a:lvl8pPr>
            <a:lvl9pPr marL="4019497" indent="-23644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D7B0D98-C2DB-F94F-A8C8-B905E6F17A72}" type="slidenum">
              <a:rPr lang="en-US"/>
              <a:pPr eaLnBrk="1" hangingPunct="1"/>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0170C5-DDE7-4AE5-80E8-9B3378CF0E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B0A104-1CBA-47DD-8C3E-57E61629C9F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87F03E-4105-4E1D-B5F9-E249E5F2AD8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E2BDE4-BF5C-4859-BBC8-7B2AEED203C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688D99-5C0C-4E82-B3A5-BE45B5D26AA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4DAC355-249A-485B-BFA3-3E4224A5D3C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549B1F-AF97-4D52-A02B-427AFD2D156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57CC44-C092-41E8-A092-604E81FF02E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63E5E76F-4251-45D3-8B3C-B563A850935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A4C417F4-B224-4D2A-8947-F1991C3E045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DLL_He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package" Target="../embeddings/Microsoft_Word_Document3.docx"/><Relationship Id="rId5"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package" Target="../embeddings/Microsoft_Word_Document4.docx"/><Relationship Id="rId5"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Word_Document5.docx"/><Relationship Id="rId5"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package" Target="../embeddings/Microsoft_Word_Document6.docx"/><Relationship Id="rId5" Type="http://schemas.openxmlformats.org/officeDocument/2006/relationships/image" Target="../media/image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package" Target="../embeddings/Microsoft_Word_Document7.docx"/><Relationship Id="rId5" Type="http://schemas.openxmlformats.org/officeDocument/2006/relationships/image" Target="../media/image10.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package" Target="../embeddings/Microsoft_Word_Document8.docx"/><Relationship Id="rId5" Type="http://schemas.openxmlformats.org/officeDocument/2006/relationships/image" Target="../media/image1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990600"/>
          </a:xfrm>
        </p:spPr>
        <p:txBody>
          <a:bodyPr>
            <a:normAutofit fontScale="90000"/>
          </a:bodyPr>
          <a:lstStyle/>
          <a:p>
            <a:r>
              <a:rPr lang="en-US" dirty="0" smtClean="0"/>
              <a:t>CSCE 230, </a:t>
            </a:r>
            <a:r>
              <a:rPr lang="en-US" dirty="0" smtClean="0"/>
              <a:t>Fall </a:t>
            </a:r>
            <a:r>
              <a:rPr lang="en-US" dirty="0" smtClean="0"/>
              <a:t>2013</a:t>
            </a:r>
            <a:br>
              <a:rPr lang="en-US" dirty="0" smtClean="0"/>
            </a:br>
            <a:r>
              <a:rPr lang="en-US" dirty="0" smtClean="0">
                <a:solidFill>
                  <a:schemeClr val="tx1"/>
                </a:solidFill>
                <a:latin typeface="Calibri" charset="0"/>
              </a:rPr>
              <a:t>Chapter 4: System Software Part 1 </a:t>
            </a:r>
            <a:r>
              <a:rPr lang="en-US" dirty="0">
                <a:solidFill>
                  <a:schemeClr val="tx1"/>
                </a:solidFill>
                <a:latin typeface="Calibri" charset="0"/>
              </a:rPr>
              <a:t/>
            </a:r>
            <a:br>
              <a:rPr lang="en-US" dirty="0">
                <a:solidFill>
                  <a:schemeClr val="tx1"/>
                </a:solidFill>
                <a:latin typeface="Calibri" charset="0"/>
              </a:rPr>
            </a:br>
            <a:r>
              <a:rPr lang="en-US" dirty="0" smtClean="0">
                <a:solidFill>
                  <a:schemeClr val="tx1"/>
                </a:solidFill>
                <a:latin typeface="Calibri" charset="0"/>
              </a:rPr>
              <a:t>(Assembler), Linker, Loader, Debugger</a:t>
            </a:r>
            <a:endParaRPr lang="en-US" dirty="0" smtClean="0"/>
          </a:p>
        </p:txBody>
      </p:sp>
      <p:sp>
        <p:nvSpPr>
          <p:cNvPr id="3075" name="Rectangle 3"/>
          <p:cNvSpPr>
            <a:spLocks noGrp="1" noChangeArrowheads="1"/>
          </p:cNvSpPr>
          <p:nvPr>
            <p:ph type="subTitle" idx="1"/>
          </p:nvPr>
        </p:nvSpPr>
        <p:spPr>
          <a:xfrm>
            <a:off x="1219200" y="3886200"/>
            <a:ext cx="6400800" cy="1016000"/>
          </a:xfrm>
        </p:spPr>
        <p:txBody>
          <a:bodyPr/>
          <a:lstStyle/>
          <a:p>
            <a:pPr eaLnBrk="1" hangingPunct="1"/>
            <a:r>
              <a:rPr lang="en-US" dirty="0" smtClean="0"/>
              <a:t>Mehmet Can </a:t>
            </a:r>
            <a:r>
              <a:rPr lang="en-US" dirty="0" err="1" smtClean="0"/>
              <a:t>Vuran</a:t>
            </a:r>
            <a:r>
              <a:rPr lang="en-US" dirty="0" smtClean="0"/>
              <a:t>, Instructor</a:t>
            </a:r>
          </a:p>
          <a:p>
            <a:pPr eaLnBrk="1" hangingPunct="1"/>
            <a:r>
              <a:rPr lang="en-US" dirty="0" smtClean="0"/>
              <a:t>      University of Nebraska-Lincoln</a:t>
            </a:r>
          </a:p>
          <a:p>
            <a:pPr eaLnBrk="1" hangingPunct="1"/>
            <a:endParaRPr lang="en-US" dirty="0" smtClean="0"/>
          </a:p>
        </p:txBody>
      </p:sp>
      <p:pic>
        <p:nvPicPr>
          <p:cNvPr id="3076" name="Picture 12"/>
          <p:cNvPicPr>
            <a:picLocks noChangeAspect="1" noChangeArrowheads="1"/>
          </p:cNvPicPr>
          <p:nvPr/>
        </p:nvPicPr>
        <p:blipFill>
          <a:blip r:embed="rId3"/>
          <a:srcRect/>
          <a:stretch>
            <a:fillRect/>
          </a:stretch>
        </p:blipFill>
        <p:spPr bwMode="auto">
          <a:xfrm>
            <a:off x="1209708" y="4343400"/>
            <a:ext cx="314292" cy="314292"/>
          </a:xfrm>
          <a:prstGeom prst="rect">
            <a:avLst/>
          </a:prstGeom>
          <a:noFill/>
          <a:ln w="9525">
            <a:noFill/>
            <a:miter lim="800000"/>
            <a:headEnd/>
            <a:tailEnd/>
          </a:ln>
        </p:spPr>
      </p:pic>
      <p:sp>
        <p:nvSpPr>
          <p:cNvPr id="2" name="TextBox 1"/>
          <p:cNvSpPr txBox="1"/>
          <p:nvPr/>
        </p:nvSpPr>
        <p:spPr>
          <a:xfrm>
            <a:off x="381000" y="4648200"/>
            <a:ext cx="8507457" cy="369332"/>
          </a:xfrm>
          <a:prstGeom prst="rect">
            <a:avLst/>
          </a:prstGeom>
          <a:noFill/>
        </p:spPr>
        <p:txBody>
          <a:bodyPr wrap="none" rtlCol="0">
            <a:spAutoFit/>
          </a:bodyPr>
          <a:lstStyle/>
          <a:p>
            <a:r>
              <a:rPr lang="en-US" sz="1800" dirty="0" smtClean="0"/>
              <a:t>Acknowledgement: Overheads adapted from those provided by the authors of the textbook</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Linker Steps</a:t>
            </a:r>
            <a:endParaRPr lang="en-US" dirty="0"/>
          </a:p>
        </p:txBody>
      </p:sp>
      <p:sp>
        <p:nvSpPr>
          <p:cNvPr id="3" name="Content Placeholder 2"/>
          <p:cNvSpPr>
            <a:spLocks noGrp="1"/>
          </p:cNvSpPr>
          <p:nvPr>
            <p:ph idx="1"/>
          </p:nvPr>
        </p:nvSpPr>
        <p:spPr>
          <a:xfrm>
            <a:off x="457200" y="1775191"/>
            <a:ext cx="3124200" cy="4625609"/>
          </a:xfrm>
        </p:spPr>
        <p:txBody>
          <a:bodyPr/>
          <a:lstStyle/>
          <a:p>
            <a:pPr marL="633222" indent="-514350">
              <a:buFont typeface="+mj-lt"/>
              <a:buAutoNum type="arabicPeriod"/>
            </a:pPr>
            <a:r>
              <a:rPr lang="en-US" dirty="0" smtClean="0"/>
              <a:t>Placement of Object Files:</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10</a:t>
            </a:fld>
            <a:endParaRPr lang="en-US"/>
          </a:p>
        </p:txBody>
      </p:sp>
      <p:grpSp>
        <p:nvGrpSpPr>
          <p:cNvPr id="13" name="Group 12"/>
          <p:cNvGrpSpPr/>
          <p:nvPr/>
        </p:nvGrpSpPr>
        <p:grpSpPr>
          <a:xfrm>
            <a:off x="4553222" y="1828800"/>
            <a:ext cx="2952597" cy="3615154"/>
            <a:chOff x="4553222" y="1828800"/>
            <a:chExt cx="2952597" cy="3615154"/>
          </a:xfrm>
        </p:grpSpPr>
        <p:sp>
          <p:nvSpPr>
            <p:cNvPr id="5" name="Rectangle 4"/>
            <p:cNvSpPr/>
            <p:nvPr/>
          </p:nvSpPr>
          <p:spPr>
            <a:xfrm>
              <a:off x="5029200" y="1905000"/>
              <a:ext cx="1600200" cy="1752600"/>
            </a:xfrm>
            <a:prstGeom prst="rect">
              <a:avLst/>
            </a:prstGeom>
            <a:ln w="190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p:cNvSpPr/>
            <p:nvPr/>
          </p:nvSpPr>
          <p:spPr>
            <a:xfrm>
              <a:off x="5029200" y="3657600"/>
              <a:ext cx="1600200" cy="1752600"/>
            </a:xfrm>
            <a:prstGeom prst="rect">
              <a:avLst/>
            </a:prstGeom>
            <a:ln w="1905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4749801" y="1828800"/>
              <a:ext cx="344265" cy="338554"/>
            </a:xfrm>
            <a:prstGeom prst="rect">
              <a:avLst/>
            </a:prstGeom>
            <a:noFill/>
          </p:spPr>
          <p:txBody>
            <a:bodyPr wrap="none" rtlCol="0">
              <a:spAutoFit/>
            </a:bodyPr>
            <a:lstStyle/>
            <a:p>
              <a:r>
                <a:rPr lang="en-US" sz="1600" dirty="0" smtClean="0"/>
                <a:t>0:</a:t>
              </a:r>
              <a:endParaRPr lang="en-US" sz="1600" dirty="0"/>
            </a:p>
          </p:txBody>
        </p:sp>
        <p:sp>
          <p:nvSpPr>
            <p:cNvPr id="8" name="TextBox 7"/>
            <p:cNvSpPr txBox="1"/>
            <p:nvPr/>
          </p:nvSpPr>
          <p:spPr>
            <a:xfrm>
              <a:off x="4658543" y="3352800"/>
              <a:ext cx="446857" cy="338554"/>
            </a:xfrm>
            <a:prstGeom prst="rect">
              <a:avLst/>
            </a:prstGeom>
            <a:noFill/>
          </p:spPr>
          <p:txBody>
            <a:bodyPr wrap="none" rtlCol="0">
              <a:spAutoFit/>
            </a:bodyPr>
            <a:lstStyle/>
            <a:p>
              <a:pPr algn="r"/>
              <a:r>
                <a:rPr lang="en-US" sz="1600" dirty="0" smtClean="0"/>
                <a:t>55:</a:t>
              </a:r>
              <a:endParaRPr lang="en-US" sz="1600" dirty="0"/>
            </a:p>
          </p:txBody>
        </p:sp>
        <p:sp>
          <p:nvSpPr>
            <p:cNvPr id="9" name="TextBox 8"/>
            <p:cNvSpPr txBox="1"/>
            <p:nvPr/>
          </p:nvSpPr>
          <p:spPr>
            <a:xfrm>
              <a:off x="4648200" y="3539062"/>
              <a:ext cx="446857" cy="338554"/>
            </a:xfrm>
            <a:prstGeom prst="rect">
              <a:avLst/>
            </a:prstGeom>
            <a:noFill/>
          </p:spPr>
          <p:txBody>
            <a:bodyPr wrap="none" rtlCol="0">
              <a:spAutoFit/>
            </a:bodyPr>
            <a:lstStyle/>
            <a:p>
              <a:pPr algn="r"/>
              <a:r>
                <a:rPr lang="en-US" sz="1600" dirty="0" smtClean="0"/>
                <a:t>56:</a:t>
              </a:r>
              <a:endParaRPr lang="en-US" sz="1600" dirty="0"/>
            </a:p>
          </p:txBody>
        </p:sp>
        <p:sp>
          <p:nvSpPr>
            <p:cNvPr id="10" name="TextBox 9"/>
            <p:cNvSpPr txBox="1"/>
            <p:nvPr/>
          </p:nvSpPr>
          <p:spPr>
            <a:xfrm>
              <a:off x="4553222" y="5105400"/>
              <a:ext cx="541835" cy="338554"/>
            </a:xfrm>
            <a:prstGeom prst="rect">
              <a:avLst/>
            </a:prstGeom>
            <a:noFill/>
          </p:spPr>
          <p:txBody>
            <a:bodyPr wrap="none" rtlCol="0">
              <a:spAutoFit/>
            </a:bodyPr>
            <a:lstStyle/>
            <a:p>
              <a:pPr algn="r"/>
              <a:r>
                <a:rPr lang="en-US" sz="1600" dirty="0" smtClean="0"/>
                <a:t>116:</a:t>
              </a:r>
              <a:endParaRPr lang="en-US" sz="1600" dirty="0"/>
            </a:p>
          </p:txBody>
        </p:sp>
        <p:sp>
          <p:nvSpPr>
            <p:cNvPr id="11" name="TextBox 10"/>
            <p:cNvSpPr txBox="1"/>
            <p:nvPr/>
          </p:nvSpPr>
          <p:spPr>
            <a:xfrm>
              <a:off x="6705600" y="2514600"/>
              <a:ext cx="800219" cy="461665"/>
            </a:xfrm>
            <a:prstGeom prst="rect">
              <a:avLst/>
            </a:prstGeom>
            <a:solidFill>
              <a:srgbClr val="F2F2F2"/>
            </a:solidFill>
          </p:spPr>
          <p:txBody>
            <a:bodyPr wrap="none" rtlCol="0">
              <a:spAutoFit/>
            </a:bodyPr>
            <a:lstStyle/>
            <a:p>
              <a:r>
                <a:rPr lang="en-US" dirty="0" smtClean="0"/>
                <a:t>Obj1</a:t>
              </a:r>
              <a:endParaRPr lang="en-US" dirty="0"/>
            </a:p>
          </p:txBody>
        </p:sp>
        <p:sp>
          <p:nvSpPr>
            <p:cNvPr id="12" name="TextBox 11"/>
            <p:cNvSpPr txBox="1"/>
            <p:nvPr/>
          </p:nvSpPr>
          <p:spPr>
            <a:xfrm>
              <a:off x="6705600" y="4343400"/>
              <a:ext cx="800219" cy="461665"/>
            </a:xfrm>
            <a:prstGeom prst="rect">
              <a:avLst/>
            </a:prstGeom>
            <a:solidFill>
              <a:srgbClr val="F2F2F2"/>
            </a:solidFill>
          </p:spPr>
          <p:txBody>
            <a:bodyPr wrap="none" rtlCol="0">
              <a:spAutoFit/>
            </a:bodyPr>
            <a:lstStyle/>
            <a:p>
              <a:r>
                <a:rPr lang="en-US" dirty="0" smtClean="0"/>
                <a:t>Obj2</a:t>
              </a:r>
              <a:endParaRPr lang="en-US" dirty="0"/>
            </a:p>
          </p:txBody>
        </p:sp>
      </p:grpSp>
    </p:spTree>
    <p:extLst>
      <p:ext uri="{BB962C8B-B14F-4D97-AF65-F5344CB8AC3E}">
        <p14:creationId xmlns:p14="http://schemas.microsoft.com/office/powerpoint/2010/main" val="4202337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Linker Steps</a:t>
            </a:r>
            <a:endParaRPr lang="en-US" dirty="0"/>
          </a:p>
        </p:txBody>
      </p:sp>
      <p:sp>
        <p:nvSpPr>
          <p:cNvPr id="3" name="Content Placeholder 2"/>
          <p:cNvSpPr>
            <a:spLocks noGrp="1"/>
          </p:cNvSpPr>
          <p:nvPr>
            <p:ph idx="1"/>
          </p:nvPr>
        </p:nvSpPr>
        <p:spPr>
          <a:xfrm>
            <a:off x="457200" y="1752600"/>
            <a:ext cx="7315200" cy="4343399"/>
          </a:xfrm>
        </p:spPr>
        <p:txBody>
          <a:bodyPr>
            <a:normAutofit/>
          </a:bodyPr>
          <a:lstStyle/>
          <a:p>
            <a:pPr marL="633222" indent="-514350">
              <a:buFont typeface="+mj-lt"/>
              <a:buAutoNum type="arabicPeriod" startAt="2"/>
            </a:pPr>
            <a:r>
              <a:rPr lang="en-US" sz="2400" dirty="0" smtClean="0"/>
              <a:t>Resolving References: Add offset of 56 to 	internal symbols in Obj2 referenced in Obj1:</a:t>
            </a:r>
          </a:p>
          <a:p>
            <a:pPr marL="676656" lvl="2" indent="0">
              <a:buNone/>
            </a:pPr>
            <a:endParaRPr lang="en-US" sz="1600" dirty="0"/>
          </a:p>
          <a:p>
            <a:pPr marL="896112" lvl="3" indent="0">
              <a:buNone/>
            </a:pPr>
            <a:r>
              <a:rPr lang="en-US" sz="1600" dirty="0" smtClean="0"/>
              <a:t>TEXT_STRING (original value = 36) will have new value = 36+56 = 92</a:t>
            </a:r>
          </a:p>
          <a:p>
            <a:pPr marL="896112" lvl="3" indent="0">
              <a:buNone/>
            </a:pPr>
            <a:r>
              <a:rPr lang="en-US" sz="1600" dirty="0"/>
              <a:t>	</a:t>
            </a:r>
            <a:r>
              <a:rPr lang="en-US" sz="1600" dirty="0" smtClean="0"/>
              <a:t>	Hence the TEXT_STRING @Loc8 in Obj1 will be 92</a:t>
            </a:r>
          </a:p>
          <a:p>
            <a:pPr marL="896112" lvl="3" indent="0">
              <a:buNone/>
            </a:pPr>
            <a:endParaRPr lang="en-US" sz="1600" dirty="0"/>
          </a:p>
          <a:p>
            <a:pPr marL="896112" lvl="3" indent="0">
              <a:buNone/>
            </a:pPr>
            <a:r>
              <a:rPr lang="en-US" sz="1600" dirty="0" smtClean="0"/>
              <a:t>PUT_JTAG (original value = 0) will have new value = 0+56 = 56</a:t>
            </a:r>
          </a:p>
          <a:p>
            <a:pPr marL="896112" lvl="3" indent="0">
              <a:buNone/>
            </a:pPr>
            <a:r>
              <a:rPr lang="en-US" sz="1600" dirty="0"/>
              <a:t>	</a:t>
            </a:r>
            <a:r>
              <a:rPr lang="en-US" sz="1600" dirty="0" smtClean="0"/>
              <a:t>	Hence PUT_TAG @Loc20 and </a:t>
            </a:r>
            <a:r>
              <a:rPr lang="en-US" sz="1600" smtClean="0"/>
              <a:t>@Loc48 </a:t>
            </a:r>
            <a:r>
              <a:rPr lang="en-US" sz="1600" dirty="0" smtClean="0"/>
              <a:t>in Obj1 will be 56</a:t>
            </a:r>
            <a:endParaRPr lang="en-US" sz="16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11</a:t>
            </a:fld>
            <a:endParaRPr lang="en-US"/>
          </a:p>
        </p:txBody>
      </p:sp>
    </p:spTree>
    <p:extLst>
      <p:ext uri="{BB962C8B-B14F-4D97-AF65-F5344CB8AC3E}">
        <p14:creationId xmlns:p14="http://schemas.microsoft.com/office/powerpoint/2010/main" val="9560188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Linker Steps</a:t>
            </a:r>
            <a:endParaRPr lang="en-US" dirty="0"/>
          </a:p>
        </p:txBody>
      </p:sp>
      <p:sp>
        <p:nvSpPr>
          <p:cNvPr id="3" name="Content Placeholder 2"/>
          <p:cNvSpPr>
            <a:spLocks noGrp="1"/>
          </p:cNvSpPr>
          <p:nvPr>
            <p:ph idx="1"/>
          </p:nvPr>
        </p:nvSpPr>
        <p:spPr>
          <a:xfrm>
            <a:off x="457200" y="1752600"/>
            <a:ext cx="7315200" cy="4343399"/>
          </a:xfrm>
        </p:spPr>
        <p:txBody>
          <a:bodyPr>
            <a:normAutofit/>
          </a:bodyPr>
          <a:lstStyle/>
          <a:p>
            <a:pPr marL="633222" indent="-514350">
              <a:buFont typeface="+mj-lt"/>
              <a:buAutoNum type="arabicPeriod" startAt="3"/>
            </a:pPr>
            <a:r>
              <a:rPr lang="en-US" sz="2400" dirty="0" smtClean="0"/>
              <a:t>After resolving all the references, the linker is able to create a single executable object file.</a:t>
            </a:r>
            <a:endParaRPr lang="en-US" sz="16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12</a:t>
            </a:fld>
            <a:endParaRPr lang="en-US"/>
          </a:p>
        </p:txBody>
      </p:sp>
    </p:spTree>
    <p:extLst>
      <p:ext uri="{BB962C8B-B14F-4D97-AF65-F5344CB8AC3E}">
        <p14:creationId xmlns:p14="http://schemas.microsoft.com/office/powerpoint/2010/main" val="35351305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Linker Steps</a:t>
            </a:r>
            <a:endParaRPr lang="en-US" dirty="0"/>
          </a:p>
        </p:txBody>
      </p:sp>
      <p:sp>
        <p:nvSpPr>
          <p:cNvPr id="3" name="Content Placeholder 2"/>
          <p:cNvSpPr>
            <a:spLocks noGrp="1"/>
          </p:cNvSpPr>
          <p:nvPr>
            <p:ph idx="1"/>
          </p:nvPr>
        </p:nvSpPr>
        <p:spPr/>
        <p:txBody>
          <a:bodyPr>
            <a:normAutofit/>
          </a:bodyPr>
          <a:lstStyle/>
          <a:p>
            <a:pPr marL="633222" indent="-514350">
              <a:buFont typeface="+mj-lt"/>
              <a:buAutoNum type="arabicPeriod"/>
            </a:pPr>
            <a:r>
              <a:rPr lang="en-US" dirty="0" smtClean="0"/>
              <a:t>Place object-code modules</a:t>
            </a:r>
          </a:p>
          <a:p>
            <a:pPr marL="925830" lvl="1" indent="-514350"/>
            <a:r>
              <a:rPr lang="en-US" dirty="0" smtClean="0">
                <a:solidFill>
                  <a:srgbClr val="FF0000"/>
                </a:solidFill>
              </a:rPr>
              <a:t>Location of object code </a:t>
            </a:r>
            <a:r>
              <a:rPr lang="en-US" dirty="0" smtClean="0"/>
              <a:t>arbitrary unless specified by ORIGIN specification by user</a:t>
            </a:r>
          </a:p>
          <a:p>
            <a:pPr marL="925830" lvl="1" indent="-514350"/>
            <a:r>
              <a:rPr lang="en-US" dirty="0" smtClean="0"/>
              <a:t>Order of placement does not matter </a:t>
            </a:r>
          </a:p>
          <a:p>
            <a:pPr marL="633222" indent="-514350">
              <a:buFont typeface="+mj-lt"/>
              <a:buAutoNum type="arabicPeriod"/>
            </a:pPr>
            <a:r>
              <a:rPr lang="en-US" dirty="0" smtClean="0"/>
              <a:t>Determine the value of all internally defined symbols in each module.</a:t>
            </a:r>
          </a:p>
          <a:p>
            <a:pPr marL="633222" indent="-514350">
              <a:buFont typeface="+mj-lt"/>
              <a:buAutoNum type="arabicPeriod"/>
            </a:pPr>
            <a:r>
              <a:rPr lang="en-US" dirty="0" smtClean="0"/>
              <a:t>Resolve external references using known values determined in Step 2. If there are still unresolved references, report error.</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13</a:t>
            </a:fld>
            <a:endParaRPr lang="en-US"/>
          </a:p>
        </p:txBody>
      </p:sp>
    </p:spTree>
    <p:extLst>
      <p:ext uri="{BB962C8B-B14F-4D97-AF65-F5344CB8AC3E}">
        <p14:creationId xmlns:p14="http://schemas.microsoft.com/office/powerpoint/2010/main" val="2854562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CA" dirty="0">
                <a:latin typeface="Calibri" charset="0"/>
              </a:rPr>
              <a:t>Libraries</a:t>
            </a:r>
          </a:p>
        </p:txBody>
      </p:sp>
      <p:sp>
        <p:nvSpPr>
          <p:cNvPr id="9219" name="Content Placeholder 2"/>
          <p:cNvSpPr>
            <a:spLocks noGrp="1"/>
          </p:cNvSpPr>
          <p:nvPr>
            <p:ph idx="1"/>
          </p:nvPr>
        </p:nvSpPr>
        <p:spPr/>
        <p:txBody>
          <a:bodyPr/>
          <a:lstStyle/>
          <a:p>
            <a:pPr eaLnBrk="1" hangingPunct="1"/>
            <a:r>
              <a:rPr lang="en-CA" dirty="0">
                <a:latin typeface="Calibri" charset="0"/>
              </a:rPr>
              <a:t>Subroutines that are useful in one program are often useful in other programs</a:t>
            </a:r>
          </a:p>
          <a:p>
            <a:pPr eaLnBrk="1" hangingPunct="1"/>
            <a:r>
              <a:rPr lang="en-CA" dirty="0">
                <a:latin typeface="Calibri" charset="0"/>
              </a:rPr>
              <a:t>Separate file assembly and linking enables</a:t>
            </a:r>
            <a:br>
              <a:rPr lang="en-CA" dirty="0">
                <a:latin typeface="Calibri" charset="0"/>
              </a:rPr>
            </a:br>
            <a:r>
              <a:rPr lang="en-CA" dirty="0">
                <a:latin typeface="Calibri" charset="0"/>
              </a:rPr>
              <a:t>reuse of source files with these subroutines</a:t>
            </a:r>
          </a:p>
          <a:p>
            <a:pPr eaLnBrk="1" hangingPunct="1"/>
            <a:r>
              <a:rPr lang="en-CA" dirty="0" smtClean="0">
                <a:latin typeface="Calibri" charset="0"/>
              </a:rPr>
              <a:t>Alternatively (</a:t>
            </a:r>
            <a:r>
              <a:rPr lang="en-CA" dirty="0" smtClean="0">
                <a:solidFill>
                  <a:srgbClr val="0000FF"/>
                </a:solidFill>
                <a:latin typeface="Calibri" charset="0"/>
              </a:rPr>
              <a:t>common case</a:t>
            </a:r>
            <a:r>
              <a:rPr lang="en-CA" dirty="0" smtClean="0">
                <a:latin typeface="Calibri" charset="0"/>
              </a:rPr>
              <a:t>), </a:t>
            </a:r>
            <a:r>
              <a:rPr lang="en-CA" dirty="0">
                <a:latin typeface="Calibri" charset="0"/>
              </a:rPr>
              <a:t>generate object files once and use </a:t>
            </a:r>
            <a:r>
              <a:rPr lang="en-CA" dirty="0">
                <a:solidFill>
                  <a:schemeClr val="hlink"/>
                </a:solidFill>
                <a:latin typeface="Calibri" charset="0"/>
              </a:rPr>
              <a:t>archiver</a:t>
            </a:r>
            <a:r>
              <a:rPr lang="en-CA" dirty="0">
                <a:latin typeface="Calibri" charset="0"/>
              </a:rPr>
              <a:t> to collect them into a </a:t>
            </a:r>
            <a:r>
              <a:rPr lang="en-CA" dirty="0">
                <a:solidFill>
                  <a:schemeClr val="hlink"/>
                </a:solidFill>
                <a:latin typeface="Calibri" charset="0"/>
              </a:rPr>
              <a:t>library</a:t>
            </a:r>
            <a:r>
              <a:rPr lang="en-CA" dirty="0">
                <a:latin typeface="Calibri" charset="0"/>
              </a:rPr>
              <a:t> file</a:t>
            </a:r>
          </a:p>
          <a:p>
            <a:pPr eaLnBrk="1" hangingPunct="1"/>
            <a:r>
              <a:rPr lang="en-CA" dirty="0">
                <a:latin typeface="Calibri" charset="0"/>
              </a:rPr>
              <a:t>Library includes name information to aid in resolving references from calling program</a:t>
            </a:r>
          </a:p>
        </p:txBody>
      </p:sp>
    </p:spTree>
    <p:extLst>
      <p:ext uri="{BB962C8B-B14F-4D97-AF65-F5344CB8AC3E}">
        <p14:creationId xmlns:p14="http://schemas.microsoft.com/office/powerpoint/2010/main" val="14588988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vs. Dynamic Linking</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FF"/>
                </a:solidFill>
              </a:rPr>
              <a:t>Static:</a:t>
            </a:r>
            <a:r>
              <a:rPr lang="en-US" dirty="0" smtClean="0"/>
              <a:t> Before execution starts, Linker/Loader identifies all the routines that are called any where in the linked source files and links them.</a:t>
            </a:r>
          </a:p>
          <a:p>
            <a:r>
              <a:rPr lang="en-US" dirty="0" smtClean="0">
                <a:solidFill>
                  <a:srgbClr val="0000FF"/>
                </a:solidFill>
              </a:rPr>
              <a:t>Dynamic:</a:t>
            </a:r>
            <a:r>
              <a:rPr lang="en-US" dirty="0" smtClean="0"/>
              <a:t> Delayed linking/loading at execution time. </a:t>
            </a:r>
          </a:p>
          <a:p>
            <a:r>
              <a:rPr lang="en-US" dirty="0"/>
              <a:t>Static linking is fast but:</a:t>
            </a:r>
          </a:p>
          <a:p>
            <a:pPr lvl="1"/>
            <a:r>
              <a:rPr lang="en-US" dirty="0"/>
              <a:t>Library routines become part of executable code and cannot be updated without linking again.</a:t>
            </a:r>
          </a:p>
          <a:p>
            <a:pPr lvl="1"/>
            <a:r>
              <a:rPr lang="en-US" dirty="0"/>
              <a:t>Loads routines in the library that are called anywhere in the executable, even if those calls are not executed</a:t>
            </a:r>
          </a:p>
          <a:p>
            <a:endParaRPr lang="en-US" dirty="0" smtClean="0">
              <a:solidFill>
                <a:srgbClr val="0000FF"/>
              </a:solidFill>
            </a:endParaRPr>
          </a:p>
          <a:p>
            <a:pPr marL="118872" indent="0">
              <a:buNone/>
            </a:pPr>
            <a:endParaRPr lang="en-US" dirty="0" smtClean="0"/>
          </a:p>
          <a:p>
            <a:pPr marL="118872" indent="0">
              <a:buNone/>
            </a:pP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15</a:t>
            </a:fld>
            <a:endParaRPr lang="en-US"/>
          </a:p>
        </p:txBody>
      </p:sp>
    </p:spTree>
    <p:extLst>
      <p:ext uri="{BB962C8B-B14F-4D97-AF65-F5344CB8AC3E}">
        <p14:creationId xmlns:p14="http://schemas.microsoft.com/office/powerpoint/2010/main" val="1579480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Linking</a:t>
            </a:r>
            <a:endParaRPr lang="en-US" dirty="0"/>
          </a:p>
        </p:txBody>
      </p:sp>
      <p:sp>
        <p:nvSpPr>
          <p:cNvPr id="3" name="Content Placeholder 2"/>
          <p:cNvSpPr>
            <a:spLocks noGrp="1"/>
          </p:cNvSpPr>
          <p:nvPr>
            <p:ph idx="1"/>
          </p:nvPr>
        </p:nvSpPr>
        <p:spPr/>
        <p:txBody>
          <a:bodyPr>
            <a:noAutofit/>
          </a:bodyPr>
          <a:lstStyle/>
          <a:p>
            <a:r>
              <a:rPr lang="en-US" sz="2800" dirty="0" smtClean="0"/>
              <a:t>Non-local routines linked at run time when called (</a:t>
            </a:r>
            <a:r>
              <a:rPr lang="en-US" sz="2800" i="1" dirty="0" smtClean="0">
                <a:solidFill>
                  <a:srgbClr val="FF0000"/>
                </a:solidFill>
              </a:rPr>
              <a:t>lazy procedure linkage</a:t>
            </a:r>
            <a:r>
              <a:rPr lang="en-US" sz="2800" dirty="0" smtClean="0"/>
              <a:t>)</a:t>
            </a:r>
          </a:p>
          <a:p>
            <a:r>
              <a:rPr lang="en-US" sz="2800" dirty="0" smtClean="0"/>
              <a:t>Implementation depends on </a:t>
            </a:r>
            <a:r>
              <a:rPr lang="en-US" sz="2800" i="1" dirty="0" smtClean="0">
                <a:solidFill>
                  <a:srgbClr val="FF0000"/>
                </a:solidFill>
              </a:rPr>
              <a:t>indirection</a:t>
            </a:r>
            <a:r>
              <a:rPr lang="en-US" sz="2800" i="1" dirty="0" smtClean="0"/>
              <a:t>.</a:t>
            </a:r>
          </a:p>
          <a:p>
            <a:endParaRPr lang="en-US" sz="28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16</a:t>
            </a:fld>
            <a:endParaRPr lang="en-US"/>
          </a:p>
        </p:txBody>
      </p:sp>
    </p:spTree>
    <p:extLst>
      <p:ext uri="{BB962C8B-B14F-4D97-AF65-F5344CB8AC3E}">
        <p14:creationId xmlns:p14="http://schemas.microsoft.com/office/powerpoint/2010/main" val="2091217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Linking</a:t>
            </a:r>
            <a:endParaRPr lang="en-US" dirty="0"/>
          </a:p>
        </p:txBody>
      </p:sp>
      <p:sp>
        <p:nvSpPr>
          <p:cNvPr id="3" name="Content Placeholder 2"/>
          <p:cNvSpPr>
            <a:spLocks noGrp="1"/>
          </p:cNvSpPr>
          <p:nvPr>
            <p:ph idx="1"/>
          </p:nvPr>
        </p:nvSpPr>
        <p:spPr/>
        <p:txBody>
          <a:bodyPr>
            <a:normAutofit/>
          </a:bodyPr>
          <a:lstStyle/>
          <a:p>
            <a:r>
              <a:rPr lang="en-US" sz="2400" dirty="0" smtClean="0"/>
              <a:t>On first call:</a:t>
            </a:r>
          </a:p>
          <a:p>
            <a:pPr lvl="1"/>
            <a:r>
              <a:rPr lang="en-US" sz="2000" dirty="0" smtClean="0"/>
              <a:t>The non-local routine calls a </a:t>
            </a:r>
            <a:r>
              <a:rPr lang="en-US" sz="2000" dirty="0" smtClean="0">
                <a:solidFill>
                  <a:srgbClr val="FF0000"/>
                </a:solidFill>
              </a:rPr>
              <a:t>dummy routine </a:t>
            </a:r>
            <a:r>
              <a:rPr lang="en-US" sz="2000" dirty="0" smtClean="0"/>
              <a:t>at the end of the program; </a:t>
            </a:r>
          </a:p>
          <a:p>
            <a:pPr lvl="1"/>
            <a:r>
              <a:rPr lang="en-US" sz="2000" dirty="0" smtClean="0"/>
              <a:t>One dummy routine per non-local routine, contains an </a:t>
            </a:r>
            <a:r>
              <a:rPr lang="en-US" sz="2000" dirty="0" smtClean="0">
                <a:solidFill>
                  <a:srgbClr val="FF0000"/>
                </a:solidFill>
              </a:rPr>
              <a:t>indirect jump</a:t>
            </a:r>
            <a:r>
              <a:rPr lang="en-US" sz="2000" dirty="0" smtClean="0"/>
              <a:t>.</a:t>
            </a:r>
          </a:p>
          <a:p>
            <a:pPr lvl="1"/>
            <a:r>
              <a:rPr lang="en-US" sz="2000" dirty="0" smtClean="0"/>
              <a:t>The dummy routine puts a number in a register to identify the desired library routine and then jumps to the dynamic linker/loader.</a:t>
            </a:r>
          </a:p>
          <a:p>
            <a:pPr lvl="1"/>
            <a:r>
              <a:rPr lang="en-US" sz="2000" dirty="0" smtClean="0"/>
              <a:t>The linker loader finds the desired routine, remaps it, and changes the address in the indirect jump location to point to that routine. It then jumps to it.</a:t>
            </a:r>
          </a:p>
          <a:p>
            <a:r>
              <a:rPr lang="en-US" sz="2400" dirty="0" smtClean="0"/>
              <a:t>On subsequent calls to the routine, the program uses the indirect jump to go directly to the routine, bypassing the dynamic linker/loader</a:t>
            </a:r>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17</a:t>
            </a:fld>
            <a:endParaRPr lang="en-US"/>
          </a:p>
        </p:txBody>
      </p:sp>
    </p:spTree>
    <p:extLst>
      <p:ext uri="{BB962C8B-B14F-4D97-AF65-F5344CB8AC3E}">
        <p14:creationId xmlns:p14="http://schemas.microsoft.com/office/powerpoint/2010/main" val="3105320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18</a:t>
            </a:fld>
            <a:endParaRPr lang="en-US"/>
          </a:p>
        </p:txBody>
      </p:sp>
      <p:sp>
        <p:nvSpPr>
          <p:cNvPr id="12" name="Content Placeholder 11"/>
          <p:cNvSpPr>
            <a:spLocks noGrp="1"/>
          </p:cNvSpPr>
          <p:nvPr>
            <p:ph idx="4294967295"/>
          </p:nvPr>
        </p:nvSpPr>
        <p:spPr>
          <a:xfrm>
            <a:off x="5562600" y="457200"/>
            <a:ext cx="3352800" cy="5867400"/>
          </a:xfrm>
        </p:spPr>
        <p:txBody>
          <a:bodyPr>
            <a:normAutofit/>
          </a:bodyPr>
          <a:lstStyle/>
          <a:p>
            <a:pPr>
              <a:spcAft>
                <a:spcPts val="600"/>
              </a:spcAft>
            </a:pPr>
            <a:r>
              <a:rPr lang="en-US" sz="2000" dirty="0" smtClean="0"/>
              <a:t>Requires extra space </a:t>
            </a:r>
            <a:r>
              <a:rPr lang="en-US" sz="2000" dirty="0"/>
              <a:t>for the information needed for dynamic linking but </a:t>
            </a:r>
            <a:r>
              <a:rPr lang="en-US" sz="2000" dirty="0" smtClean="0"/>
              <a:t>does </a:t>
            </a:r>
            <a:r>
              <a:rPr lang="en-US" sz="2000" dirty="0"/>
              <a:t>not require whole libraries to be copied or linked.</a:t>
            </a:r>
          </a:p>
          <a:p>
            <a:pPr>
              <a:spcAft>
                <a:spcPts val="600"/>
              </a:spcAft>
            </a:pPr>
            <a:r>
              <a:rPr lang="en-US" sz="2000" dirty="0" smtClean="0"/>
              <a:t>Substantial </a:t>
            </a:r>
            <a:r>
              <a:rPr lang="en-US" sz="2000" dirty="0" smtClean="0">
                <a:solidFill>
                  <a:srgbClr val="FF0000"/>
                </a:solidFill>
              </a:rPr>
              <a:t>overhead on first call</a:t>
            </a:r>
            <a:r>
              <a:rPr lang="en-US" sz="2000" dirty="0" smtClean="0"/>
              <a:t>; only </a:t>
            </a:r>
            <a:r>
              <a:rPr lang="en-US" sz="2000" dirty="0"/>
              <a:t>a single indirect jump thereafter. </a:t>
            </a:r>
          </a:p>
          <a:p>
            <a:pPr>
              <a:spcAft>
                <a:spcPts val="600"/>
              </a:spcAft>
            </a:pPr>
            <a:r>
              <a:rPr lang="en-US" sz="2000" dirty="0"/>
              <a:t>No overhead </a:t>
            </a:r>
            <a:r>
              <a:rPr lang="en-US" sz="2000" dirty="0" smtClean="0"/>
              <a:t>for return.</a:t>
            </a:r>
            <a:endParaRPr lang="en-US" sz="2000" dirty="0"/>
          </a:p>
          <a:p>
            <a:pPr>
              <a:spcAft>
                <a:spcPts val="600"/>
              </a:spcAft>
            </a:pPr>
            <a:r>
              <a:rPr lang="en-US" sz="2000" dirty="0"/>
              <a:t>Commonly </a:t>
            </a:r>
            <a:r>
              <a:rPr lang="en-US" sz="2000" dirty="0" smtClean="0"/>
              <a:t>used today – </a:t>
            </a:r>
            <a:r>
              <a:rPr lang="en-US" sz="2000" i="1" dirty="0"/>
              <a:t>DLL</a:t>
            </a:r>
            <a:r>
              <a:rPr lang="en-US" sz="2000" dirty="0"/>
              <a:t> (Windows) or </a:t>
            </a:r>
            <a:r>
              <a:rPr lang="en-US" sz="2000" i="1" dirty="0"/>
              <a:t>Shared Objects</a:t>
            </a:r>
            <a:r>
              <a:rPr lang="en-US" sz="2000" dirty="0"/>
              <a:t> (Unix</a:t>
            </a:r>
            <a:r>
              <a:rPr lang="en-US" sz="2000" dirty="0" smtClean="0"/>
              <a:t>)</a:t>
            </a:r>
            <a:endParaRPr lang="en-US" sz="2000" dirty="0"/>
          </a:p>
        </p:txBody>
      </p:sp>
      <p:pic>
        <p:nvPicPr>
          <p:cNvPr id="5" name="Picture 4"/>
          <p:cNvPicPr>
            <a:picLocks noChangeAspect="1"/>
          </p:cNvPicPr>
          <p:nvPr/>
        </p:nvPicPr>
        <p:blipFill>
          <a:blip r:embed="rId2"/>
          <a:stretch>
            <a:fillRect/>
          </a:stretch>
        </p:blipFill>
        <p:spPr>
          <a:xfrm>
            <a:off x="381000" y="533400"/>
            <a:ext cx="4953000" cy="5645355"/>
          </a:xfrm>
          <a:prstGeom prst="rect">
            <a:avLst/>
          </a:prstGeom>
        </p:spPr>
      </p:pic>
      <p:cxnSp>
        <p:nvCxnSpPr>
          <p:cNvPr id="3" name="Straight Arrow Connector 2"/>
          <p:cNvCxnSpPr/>
          <p:nvPr/>
        </p:nvCxnSpPr>
        <p:spPr>
          <a:xfrm>
            <a:off x="381000" y="2743200"/>
            <a:ext cx="533400" cy="152400"/>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10067" y="2219980"/>
            <a:ext cx="787400" cy="1600438"/>
          </a:xfrm>
          <a:prstGeom prst="rect">
            <a:avLst/>
          </a:prstGeom>
          <a:solidFill>
            <a:srgbClr val="F2F2F2"/>
          </a:solidFill>
        </p:spPr>
        <p:txBody>
          <a:bodyPr wrap="square" rtlCol="0">
            <a:spAutoFit/>
          </a:bodyPr>
          <a:lstStyle/>
          <a:p>
            <a:pPr algn="ctr"/>
            <a:r>
              <a:rPr lang="en-US" sz="1400" dirty="0" smtClean="0">
                <a:solidFill>
                  <a:srgbClr val="FF0000"/>
                </a:solidFill>
              </a:rPr>
              <a:t>3 </a:t>
            </a:r>
            <a:r>
              <a:rPr lang="en-US" sz="1400" dirty="0" smtClean="0">
                <a:solidFill>
                  <a:srgbClr val="0000FF"/>
                </a:solidFill>
              </a:rPr>
              <a:t>Dummy</a:t>
            </a:r>
          </a:p>
          <a:p>
            <a:pPr algn="ctr"/>
            <a:r>
              <a:rPr lang="en-US" sz="1400" dirty="0" smtClean="0">
                <a:solidFill>
                  <a:srgbClr val="0000FF"/>
                </a:solidFill>
              </a:rPr>
              <a:t>Routine puts ID of the DLL Routine</a:t>
            </a:r>
            <a:endParaRPr lang="en-US" sz="1400" dirty="0">
              <a:solidFill>
                <a:srgbClr val="0000FF"/>
              </a:solidFill>
            </a:endParaRPr>
          </a:p>
        </p:txBody>
      </p:sp>
      <p:sp>
        <p:nvSpPr>
          <p:cNvPr id="8" name="TextBox 7"/>
          <p:cNvSpPr txBox="1"/>
          <p:nvPr/>
        </p:nvSpPr>
        <p:spPr>
          <a:xfrm>
            <a:off x="-76200" y="1219200"/>
            <a:ext cx="761999" cy="738664"/>
          </a:xfrm>
          <a:prstGeom prst="rect">
            <a:avLst/>
          </a:prstGeom>
          <a:solidFill>
            <a:srgbClr val="F2F2F2"/>
          </a:solidFill>
        </p:spPr>
        <p:txBody>
          <a:bodyPr wrap="square" rtlCol="0">
            <a:spAutoFit/>
          </a:bodyPr>
          <a:lstStyle/>
          <a:p>
            <a:pPr algn="ctr"/>
            <a:r>
              <a:rPr lang="en-US" sz="1400" dirty="0" smtClean="0">
                <a:solidFill>
                  <a:srgbClr val="FF0000"/>
                </a:solidFill>
              </a:rPr>
              <a:t>2 </a:t>
            </a:r>
            <a:r>
              <a:rPr lang="en-US" sz="1400" dirty="0" smtClean="0">
                <a:solidFill>
                  <a:srgbClr val="0000FF"/>
                </a:solidFill>
              </a:rPr>
              <a:t>Indirect</a:t>
            </a:r>
          </a:p>
          <a:p>
            <a:pPr algn="ctr"/>
            <a:r>
              <a:rPr lang="en-US" sz="1400" dirty="0" smtClean="0">
                <a:solidFill>
                  <a:srgbClr val="0000FF"/>
                </a:solidFill>
              </a:rPr>
              <a:t>Jump</a:t>
            </a:r>
            <a:endParaRPr lang="en-US" sz="1400" dirty="0">
              <a:solidFill>
                <a:srgbClr val="0000FF"/>
              </a:solidFill>
            </a:endParaRPr>
          </a:p>
        </p:txBody>
      </p:sp>
      <p:cxnSp>
        <p:nvCxnSpPr>
          <p:cNvPr id="9" name="Straight Arrow Connector 8"/>
          <p:cNvCxnSpPr>
            <a:stCxn id="8" idx="3"/>
          </p:cNvCxnSpPr>
          <p:nvPr/>
        </p:nvCxnSpPr>
        <p:spPr>
          <a:xfrm flipV="1">
            <a:off x="685799" y="1524000"/>
            <a:ext cx="457201" cy="6453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6941" y="381000"/>
            <a:ext cx="928459" cy="738664"/>
          </a:xfrm>
          <a:prstGeom prst="rect">
            <a:avLst/>
          </a:prstGeom>
          <a:solidFill>
            <a:srgbClr val="F2F2F2"/>
          </a:solidFill>
        </p:spPr>
        <p:txBody>
          <a:bodyPr wrap="none" rtlCol="0">
            <a:spAutoFit/>
          </a:bodyPr>
          <a:lstStyle/>
          <a:p>
            <a:pPr algn="ctr"/>
            <a:r>
              <a:rPr lang="en-US" sz="1400" dirty="0" smtClean="0">
                <a:solidFill>
                  <a:srgbClr val="FF0000"/>
                </a:solidFill>
              </a:rPr>
              <a:t>1 </a:t>
            </a:r>
            <a:r>
              <a:rPr lang="en-US" sz="1400" dirty="0" smtClean="0">
                <a:solidFill>
                  <a:srgbClr val="0000FF"/>
                </a:solidFill>
              </a:rPr>
              <a:t>Call to a</a:t>
            </a:r>
          </a:p>
          <a:p>
            <a:pPr algn="ctr"/>
            <a:r>
              <a:rPr lang="en-US" sz="1400" dirty="0" smtClean="0">
                <a:solidFill>
                  <a:srgbClr val="0000FF"/>
                </a:solidFill>
              </a:rPr>
              <a:t>non-local</a:t>
            </a:r>
          </a:p>
          <a:p>
            <a:pPr algn="ctr"/>
            <a:r>
              <a:rPr lang="en-US" sz="1400" dirty="0" smtClean="0">
                <a:solidFill>
                  <a:srgbClr val="0000FF"/>
                </a:solidFill>
              </a:rPr>
              <a:t>Routine</a:t>
            </a:r>
            <a:endParaRPr lang="en-US" sz="1400" dirty="0">
              <a:solidFill>
                <a:srgbClr val="0000FF"/>
              </a:solidFill>
            </a:endParaRPr>
          </a:p>
        </p:txBody>
      </p:sp>
      <p:cxnSp>
        <p:nvCxnSpPr>
          <p:cNvPr id="13" name="Straight Arrow Connector 12"/>
          <p:cNvCxnSpPr>
            <a:stCxn id="11" idx="3"/>
          </p:cNvCxnSpPr>
          <p:nvPr/>
        </p:nvCxnSpPr>
        <p:spPr>
          <a:xfrm>
            <a:off x="851518" y="750332"/>
            <a:ext cx="291482" cy="316468"/>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57200" y="4800600"/>
            <a:ext cx="508000" cy="296333"/>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 y="4495800"/>
            <a:ext cx="787400" cy="1169551"/>
          </a:xfrm>
          <a:prstGeom prst="rect">
            <a:avLst/>
          </a:prstGeom>
          <a:solidFill>
            <a:srgbClr val="F2F2F2"/>
          </a:solidFill>
        </p:spPr>
        <p:txBody>
          <a:bodyPr wrap="square" rtlCol="0">
            <a:spAutoFit/>
          </a:bodyPr>
          <a:lstStyle/>
          <a:p>
            <a:pPr algn="ctr"/>
            <a:r>
              <a:rPr lang="en-US" sz="1400" dirty="0" smtClean="0">
                <a:solidFill>
                  <a:srgbClr val="FF0000"/>
                </a:solidFill>
              </a:rPr>
              <a:t>4 </a:t>
            </a:r>
            <a:r>
              <a:rPr lang="en-US" sz="1400" dirty="0" smtClean="0">
                <a:solidFill>
                  <a:srgbClr val="0000FF"/>
                </a:solidFill>
              </a:rPr>
              <a:t>DLL Routine linked (</a:t>
            </a:r>
            <a:r>
              <a:rPr lang="en-US" sz="1400" dirty="0" err="1" smtClean="0">
                <a:solidFill>
                  <a:srgbClr val="0000FF"/>
                </a:solidFill>
              </a:rPr>
              <a:t>remapp-ed</a:t>
            </a:r>
            <a:r>
              <a:rPr lang="en-US" sz="1400" dirty="0" smtClean="0">
                <a:solidFill>
                  <a:srgbClr val="0000FF"/>
                </a:solidFill>
              </a:rPr>
              <a:t>)</a:t>
            </a:r>
            <a:endParaRPr lang="en-US" sz="1400" dirty="0">
              <a:solidFill>
                <a:srgbClr val="0000FF"/>
              </a:solidFill>
            </a:endParaRPr>
          </a:p>
        </p:txBody>
      </p:sp>
      <p:cxnSp>
        <p:nvCxnSpPr>
          <p:cNvPr id="14" name="Straight Arrow Connector 13"/>
          <p:cNvCxnSpPr/>
          <p:nvPr/>
        </p:nvCxnSpPr>
        <p:spPr>
          <a:xfrm flipV="1">
            <a:off x="4495800" y="2590800"/>
            <a:ext cx="0" cy="533400"/>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114800" y="3124200"/>
            <a:ext cx="1295400" cy="1384995"/>
          </a:xfrm>
          <a:prstGeom prst="rect">
            <a:avLst/>
          </a:prstGeom>
          <a:solidFill>
            <a:srgbClr val="F2F2F2"/>
          </a:solidFill>
        </p:spPr>
        <p:txBody>
          <a:bodyPr wrap="square" rtlCol="0">
            <a:spAutoFit/>
          </a:bodyPr>
          <a:lstStyle/>
          <a:p>
            <a:pPr algn="ctr"/>
            <a:r>
              <a:rPr lang="en-US" sz="1400" dirty="0" smtClean="0">
                <a:solidFill>
                  <a:srgbClr val="FF0000"/>
                </a:solidFill>
              </a:rPr>
              <a:t>5 </a:t>
            </a:r>
            <a:r>
              <a:rPr lang="en-US" sz="1400" dirty="0" smtClean="0">
                <a:solidFill>
                  <a:srgbClr val="0000FF"/>
                </a:solidFill>
              </a:rPr>
              <a:t>Indirect jump address changed to DLL Routine by Linker/Loader </a:t>
            </a:r>
            <a:endParaRPr lang="en-US" sz="1400" dirty="0">
              <a:solidFill>
                <a:srgbClr val="0000FF"/>
              </a:solidFill>
            </a:endParaRPr>
          </a:p>
        </p:txBody>
      </p:sp>
    </p:spTree>
    <p:extLst>
      <p:ext uri="{BB962C8B-B14F-4D97-AF65-F5344CB8AC3E}">
        <p14:creationId xmlns:p14="http://schemas.microsoft.com/office/powerpoint/2010/main" val="1456829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20"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Advantages and Disadvantages</a:t>
            </a:r>
            <a:endParaRPr lang="en-US" dirty="0"/>
          </a:p>
        </p:txBody>
      </p:sp>
      <p:sp>
        <p:nvSpPr>
          <p:cNvPr id="4" name="Content Placeholder 3"/>
          <p:cNvSpPr>
            <a:spLocks noGrp="1"/>
          </p:cNvSpPr>
          <p:nvPr>
            <p:ph idx="1"/>
          </p:nvPr>
        </p:nvSpPr>
        <p:spPr/>
        <p:txBody>
          <a:bodyPr>
            <a:normAutofit fontScale="70000" lnSpcReduction="20000"/>
          </a:bodyPr>
          <a:lstStyle/>
          <a:p>
            <a:r>
              <a:rPr lang="en-US" dirty="0" smtClean="0"/>
              <a:t>Advantages</a:t>
            </a:r>
          </a:p>
          <a:p>
            <a:pPr lvl="1"/>
            <a:r>
              <a:rPr lang="en-US" dirty="0" smtClean="0"/>
              <a:t>Often</a:t>
            </a:r>
            <a:r>
              <a:rPr lang="en-US" dirty="0"/>
              <a:t>-used libraries (for example the standard system libraries) need to be stored in only one location, not duplicated in every single binary.</a:t>
            </a:r>
          </a:p>
          <a:p>
            <a:pPr lvl="1"/>
            <a:r>
              <a:rPr lang="en-US" dirty="0"/>
              <a:t>If an error in a library function is corrected by replacing the library, all programs using it dynamically will benefit from the correction after restarting them. Programs that included this function by static linking would have to be re-linked first.</a:t>
            </a:r>
          </a:p>
          <a:p>
            <a:r>
              <a:rPr lang="en-US" dirty="0" smtClean="0"/>
              <a:t>Disadvantages</a:t>
            </a:r>
            <a:endParaRPr lang="en-US" dirty="0"/>
          </a:p>
          <a:p>
            <a:pPr lvl="1"/>
            <a:r>
              <a:rPr lang="en-US" dirty="0"/>
              <a:t>Known on the Windows platform as "</a:t>
            </a:r>
            <a:r>
              <a:rPr lang="en-US" dirty="0">
                <a:hlinkClick r:id="rId2" tooltip="DLL Hell"/>
              </a:rPr>
              <a:t>DLL Hell</a:t>
            </a:r>
            <a:r>
              <a:rPr lang="en-US" dirty="0"/>
              <a:t>", an incompatible updated DLL will break </a:t>
            </a:r>
            <a:r>
              <a:rPr lang="en-US" dirty="0" err="1"/>
              <a:t>executables</a:t>
            </a:r>
            <a:r>
              <a:rPr lang="en-US" dirty="0"/>
              <a:t> that depended on the behavior of the previous DLL.</a:t>
            </a:r>
          </a:p>
          <a:p>
            <a:pPr lvl="1"/>
            <a:r>
              <a:rPr lang="en-US" dirty="0"/>
              <a:t>A program, together with the libraries it uses, might be certified (e.g. as to correctness, documentation requirements, or performance) as a package, but not if components can be replaced. (This also argues against automatic OS updates in critical systems; in both cases, the OS and libraries form part of a </a:t>
            </a:r>
            <a:r>
              <a:rPr lang="en-US" i="1" dirty="0"/>
              <a:t>qualified</a:t>
            </a:r>
            <a:r>
              <a:rPr lang="en-US" dirty="0"/>
              <a:t> environment.)</a:t>
            </a:r>
          </a:p>
          <a:p>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19</a:t>
            </a:fld>
            <a:endParaRPr lang="en-US"/>
          </a:p>
        </p:txBody>
      </p:sp>
    </p:spTree>
    <p:extLst>
      <p:ext uri="{BB962C8B-B14F-4D97-AF65-F5344CB8AC3E}">
        <p14:creationId xmlns:p14="http://schemas.microsoft.com/office/powerpoint/2010/main" val="2503428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02-21-P374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7" y="861497"/>
            <a:ext cx="6030913"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5235412" y="4313390"/>
            <a:ext cx="2536987" cy="1473747"/>
            <a:chOff x="5235412" y="4313390"/>
            <a:chExt cx="2536987" cy="1473747"/>
          </a:xfrm>
        </p:grpSpPr>
        <p:sp>
          <p:nvSpPr>
            <p:cNvPr id="6" name="Rectangle 5"/>
            <p:cNvSpPr/>
            <p:nvPr/>
          </p:nvSpPr>
          <p:spPr>
            <a:xfrm>
              <a:off x="6241760" y="4976792"/>
              <a:ext cx="994369" cy="3039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Processor</a:t>
              </a:r>
              <a:endParaRPr lang="en-US" sz="1400" dirty="0">
                <a:solidFill>
                  <a:schemeClr val="tx1"/>
                </a:solidFill>
              </a:endParaRPr>
            </a:p>
          </p:txBody>
        </p:sp>
        <p:sp>
          <p:nvSpPr>
            <p:cNvPr id="7" name="Rectangle 6"/>
            <p:cNvSpPr/>
            <p:nvPr/>
          </p:nvSpPr>
          <p:spPr>
            <a:xfrm>
              <a:off x="5840418" y="5442994"/>
              <a:ext cx="994369" cy="30394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I/O</a:t>
              </a:r>
              <a:endParaRPr lang="en-US" sz="1400" dirty="0">
                <a:solidFill>
                  <a:schemeClr val="tx1"/>
                </a:solidFill>
              </a:endParaRPr>
            </a:p>
          </p:txBody>
        </p:sp>
        <p:sp>
          <p:nvSpPr>
            <p:cNvPr id="5" name="Oval 4"/>
            <p:cNvSpPr/>
            <p:nvPr/>
          </p:nvSpPr>
          <p:spPr>
            <a:xfrm>
              <a:off x="6361556" y="4313390"/>
              <a:ext cx="1410843" cy="311523"/>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accent1">
                      <a:lumMod val="75000"/>
                    </a:schemeClr>
                  </a:solidFill>
                </a:rPr>
                <a:t>Debugger</a:t>
              </a:r>
              <a:endParaRPr lang="en-US" sz="1400" dirty="0">
                <a:solidFill>
                  <a:schemeClr val="accent1">
                    <a:lumMod val="75000"/>
                  </a:schemeClr>
                </a:solidFill>
              </a:endParaRPr>
            </a:p>
          </p:txBody>
        </p:sp>
        <p:sp>
          <p:nvSpPr>
            <p:cNvPr id="8" name="Rectangle 7"/>
            <p:cNvSpPr/>
            <p:nvPr/>
          </p:nvSpPr>
          <p:spPr>
            <a:xfrm>
              <a:off x="5235412" y="4904900"/>
              <a:ext cx="2232188" cy="882237"/>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Arrow Connector 9"/>
            <p:cNvCxnSpPr>
              <a:stCxn id="5" idx="4"/>
            </p:cNvCxnSpPr>
            <p:nvPr/>
          </p:nvCxnSpPr>
          <p:spPr>
            <a:xfrm flipH="1">
              <a:off x="6834788" y="4624913"/>
              <a:ext cx="232190" cy="279987"/>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609600" y="152400"/>
            <a:ext cx="2360292" cy="461665"/>
          </a:xfrm>
          <a:prstGeom prst="rect">
            <a:avLst/>
          </a:prstGeom>
          <a:solidFill>
            <a:srgbClr val="A0D3E0"/>
          </a:solidFill>
        </p:spPr>
        <p:txBody>
          <a:bodyPr wrap="none" rtlCol="0">
            <a:spAutoFit/>
          </a:bodyPr>
          <a:lstStyle/>
          <a:p>
            <a:r>
              <a:rPr lang="en-US" dirty="0" smtClean="0">
                <a:latin typeface="+mj-lt"/>
              </a:rPr>
              <a:t>System Software</a:t>
            </a:r>
            <a:endParaRPr lang="en-US" dirty="0">
              <a:latin typeface="+mj-lt"/>
            </a:endParaRPr>
          </a:p>
        </p:txBody>
      </p:sp>
    </p:spTree>
    <p:extLst>
      <p:ext uri="{BB962C8B-B14F-4D97-AF65-F5344CB8AC3E}">
        <p14:creationId xmlns:p14="http://schemas.microsoft.com/office/powerpoint/2010/main" val="2067757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CA" sz="4000" dirty="0">
                <a:latin typeface="Calibri" charset="0"/>
              </a:rPr>
              <a:t>Loading/Executing Object Programs</a:t>
            </a:r>
          </a:p>
        </p:txBody>
      </p:sp>
      <p:sp>
        <p:nvSpPr>
          <p:cNvPr id="6147" name="Content Placeholder 2"/>
          <p:cNvSpPr>
            <a:spLocks noGrp="1"/>
          </p:cNvSpPr>
          <p:nvPr>
            <p:ph idx="1"/>
          </p:nvPr>
        </p:nvSpPr>
        <p:spPr/>
        <p:txBody>
          <a:bodyPr/>
          <a:lstStyle/>
          <a:p>
            <a:pPr eaLnBrk="1" hangingPunct="1">
              <a:lnSpc>
                <a:spcPct val="90000"/>
              </a:lnSpc>
            </a:pPr>
            <a:r>
              <a:rPr lang="en-CA" dirty="0">
                <a:solidFill>
                  <a:schemeClr val="hlink"/>
                </a:solidFill>
                <a:latin typeface="Calibri" charset="0"/>
                <a:sym typeface="Symbol" charset="0"/>
              </a:rPr>
              <a:t>Loader</a:t>
            </a:r>
            <a:r>
              <a:rPr lang="en-CA" dirty="0">
                <a:latin typeface="Calibri" charset="0"/>
                <a:sym typeface="Symbol" charset="0"/>
              </a:rPr>
              <a:t> invoked when user types command</a:t>
            </a:r>
            <a:br>
              <a:rPr lang="en-CA" dirty="0">
                <a:latin typeface="Calibri" charset="0"/>
                <a:sym typeface="Symbol" charset="0"/>
              </a:rPr>
            </a:br>
            <a:r>
              <a:rPr lang="en-CA" dirty="0">
                <a:latin typeface="Calibri" charset="0"/>
                <a:sym typeface="Symbol" charset="0"/>
              </a:rPr>
              <a:t>or clicks on icon in graphical user interface</a:t>
            </a:r>
          </a:p>
          <a:p>
            <a:pPr eaLnBrk="1" hangingPunct="1">
              <a:lnSpc>
                <a:spcPct val="90000"/>
              </a:lnSpc>
            </a:pPr>
            <a:r>
              <a:rPr lang="en-CA" dirty="0">
                <a:latin typeface="Calibri" charset="0"/>
                <a:sym typeface="Symbol" charset="0"/>
              </a:rPr>
              <a:t>User input identifies object file on disk </a:t>
            </a:r>
          </a:p>
          <a:p>
            <a:pPr eaLnBrk="1" hangingPunct="1">
              <a:lnSpc>
                <a:spcPct val="90000"/>
              </a:lnSpc>
            </a:pPr>
            <a:r>
              <a:rPr lang="en-CA" dirty="0">
                <a:latin typeface="Calibri" charset="0"/>
              </a:rPr>
              <a:t>Object file has information on starting location in memory and length of program</a:t>
            </a:r>
          </a:p>
          <a:p>
            <a:pPr eaLnBrk="1" hangingPunct="1">
              <a:lnSpc>
                <a:spcPct val="90000"/>
              </a:lnSpc>
            </a:pPr>
            <a:r>
              <a:rPr lang="en-CA" dirty="0">
                <a:latin typeface="Calibri" charset="0"/>
              </a:rPr>
              <a:t>Loader transfers object program from disk</a:t>
            </a:r>
            <a:r>
              <a:rPr lang="en-CA" dirty="0">
                <a:latin typeface="Calibri" charset="0"/>
                <a:sym typeface="Symbol" charset="0"/>
              </a:rPr>
              <a:t> to memory and branches to starting address</a:t>
            </a:r>
          </a:p>
          <a:p>
            <a:pPr eaLnBrk="1" hangingPunct="1">
              <a:lnSpc>
                <a:spcPct val="90000"/>
              </a:lnSpc>
            </a:pPr>
            <a:r>
              <a:rPr lang="en-CA" dirty="0">
                <a:latin typeface="Calibri" charset="0"/>
                <a:sym typeface="Symbol" charset="0"/>
              </a:rPr>
              <a:t>At program termination, loader recovers space in memory and awaits next command</a:t>
            </a:r>
            <a:endParaRPr lang="en-CA" dirty="0">
              <a:latin typeface="Calibri" charset="0"/>
            </a:endParaRPr>
          </a:p>
        </p:txBody>
      </p:sp>
    </p:spTree>
    <p:extLst>
      <p:ext uri="{BB962C8B-B14F-4D97-AF65-F5344CB8AC3E}">
        <p14:creationId xmlns:p14="http://schemas.microsoft.com/office/powerpoint/2010/main" val="896705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CA" dirty="0">
                <a:latin typeface="Calibri" charset="0"/>
              </a:rPr>
              <a:t>The Debugger</a:t>
            </a:r>
          </a:p>
        </p:txBody>
      </p:sp>
      <p:sp>
        <p:nvSpPr>
          <p:cNvPr id="15363" name="Content Placeholder 2"/>
          <p:cNvSpPr>
            <a:spLocks noGrp="1"/>
          </p:cNvSpPr>
          <p:nvPr>
            <p:ph idx="1"/>
          </p:nvPr>
        </p:nvSpPr>
        <p:spPr/>
        <p:txBody>
          <a:bodyPr/>
          <a:lstStyle/>
          <a:p>
            <a:pPr eaLnBrk="1" hangingPunct="1"/>
            <a:r>
              <a:rPr lang="en-CA" dirty="0">
                <a:latin typeface="Calibri" charset="0"/>
              </a:rPr>
              <a:t>Programming errors, or bugs, can cause an object program to produce incorrect results</a:t>
            </a:r>
          </a:p>
          <a:p>
            <a:pPr eaLnBrk="1" hangingPunct="1"/>
            <a:r>
              <a:rPr lang="en-CA" dirty="0">
                <a:latin typeface="Calibri" charset="0"/>
              </a:rPr>
              <a:t>The debugger enables the programmer to identify such errors at execution time</a:t>
            </a:r>
          </a:p>
          <a:p>
            <a:pPr eaLnBrk="1" hangingPunct="1"/>
            <a:r>
              <a:rPr lang="en-CA" dirty="0">
                <a:latin typeface="Calibri" charset="0"/>
              </a:rPr>
              <a:t>Execution can be stopped at points of interest</a:t>
            </a:r>
          </a:p>
          <a:p>
            <a:pPr eaLnBrk="1" hangingPunct="1"/>
            <a:r>
              <a:rPr lang="en-CA" dirty="0">
                <a:latin typeface="Calibri" charset="0"/>
              </a:rPr>
              <a:t>At such points, debugger accepts commands to display contents of registers or memory</a:t>
            </a:r>
          </a:p>
          <a:p>
            <a:pPr eaLnBrk="1" hangingPunct="1"/>
            <a:r>
              <a:rPr lang="en-CA" dirty="0">
                <a:latin typeface="Calibri" charset="0"/>
              </a:rPr>
              <a:t>Execution resumed until next point of interest</a:t>
            </a:r>
          </a:p>
        </p:txBody>
      </p:sp>
    </p:spTree>
    <p:extLst>
      <p:ext uri="{BB962C8B-B14F-4D97-AF65-F5344CB8AC3E}">
        <p14:creationId xmlns:p14="http://schemas.microsoft.com/office/powerpoint/2010/main" val="2081639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CA" dirty="0">
                <a:latin typeface="Calibri" charset="0"/>
              </a:rPr>
              <a:t>Trace Mode and Breakpoints</a:t>
            </a:r>
          </a:p>
        </p:txBody>
      </p:sp>
      <p:sp>
        <p:nvSpPr>
          <p:cNvPr id="16387" name="Content Placeholder 2"/>
          <p:cNvSpPr>
            <a:spLocks noGrp="1"/>
          </p:cNvSpPr>
          <p:nvPr>
            <p:ph idx="1"/>
          </p:nvPr>
        </p:nvSpPr>
        <p:spPr/>
        <p:txBody>
          <a:bodyPr/>
          <a:lstStyle/>
          <a:p>
            <a:pPr eaLnBrk="1" hangingPunct="1"/>
            <a:r>
              <a:rPr lang="en-CA" dirty="0">
                <a:latin typeface="Calibri" charset="0"/>
              </a:rPr>
              <a:t>The debugger can use </a:t>
            </a:r>
            <a:r>
              <a:rPr lang="en-CA" dirty="0">
                <a:solidFill>
                  <a:srgbClr val="FF0000"/>
                </a:solidFill>
                <a:latin typeface="Calibri" charset="0"/>
              </a:rPr>
              <a:t>trace mode interrupts</a:t>
            </a:r>
          </a:p>
          <a:p>
            <a:pPr eaLnBrk="1" hangingPunct="1"/>
            <a:r>
              <a:rPr lang="en-CA" dirty="0">
                <a:latin typeface="Calibri" charset="0"/>
              </a:rPr>
              <a:t>Service routine invoked after each instruction to enable user to inspect registers/memory</a:t>
            </a:r>
          </a:p>
          <a:p>
            <a:pPr eaLnBrk="1" hangingPunct="1"/>
            <a:r>
              <a:rPr lang="en-CA" dirty="0">
                <a:latin typeface="Calibri" charset="0"/>
              </a:rPr>
              <a:t>Trace mode disabled within debugger, then  re-enabled upon return from interrupt</a:t>
            </a:r>
          </a:p>
          <a:p>
            <a:pPr eaLnBrk="1" hangingPunct="1"/>
            <a:r>
              <a:rPr lang="en-CA" dirty="0">
                <a:solidFill>
                  <a:srgbClr val="FF0000"/>
                </a:solidFill>
                <a:latin typeface="Calibri" charset="0"/>
              </a:rPr>
              <a:t>Breakpoints</a:t>
            </a:r>
            <a:r>
              <a:rPr lang="en-CA" dirty="0">
                <a:latin typeface="Calibri" charset="0"/>
              </a:rPr>
              <a:t> involve placing software-interrupt instruction in program to enter debugger</a:t>
            </a:r>
          </a:p>
          <a:p>
            <a:pPr eaLnBrk="1" hangingPunct="1"/>
            <a:r>
              <a:rPr lang="en-CA" dirty="0">
                <a:latin typeface="Calibri" charset="0"/>
              </a:rPr>
              <a:t>Old instruction restored to resume execution</a:t>
            </a:r>
          </a:p>
        </p:txBody>
      </p:sp>
    </p:spTree>
    <p:extLst>
      <p:ext uri="{BB962C8B-B14F-4D97-AF65-F5344CB8AC3E}">
        <p14:creationId xmlns:p14="http://schemas.microsoft.com/office/powerpoint/2010/main" val="4090923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a:t>
            </a:r>
            <a:r>
              <a:rPr lang="en-US" dirty="0" smtClean="0"/>
              <a:t>Idea: How Breakpoints are Implemented</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31895836"/>
              </p:ext>
            </p:extLst>
          </p:nvPr>
        </p:nvGraphicFramePr>
        <p:xfrm>
          <a:off x="304800" y="1905000"/>
          <a:ext cx="8439150" cy="4019550"/>
        </p:xfrm>
        <a:graphic>
          <a:graphicData uri="http://schemas.openxmlformats.org/presentationml/2006/ole">
            <mc:AlternateContent xmlns:mc="http://schemas.openxmlformats.org/markup-compatibility/2006">
              <mc:Choice xmlns:v="urn:schemas-microsoft-com:vml" Requires="v">
                <p:oleObj spid="_x0000_s2081" name="Document" r:id="rId4" imgW="5626100" imgH="2679700" progId="Word.Document.12">
                  <p:embed/>
                </p:oleObj>
              </mc:Choice>
              <mc:Fallback>
                <p:oleObj name="Document" r:id="rId4" imgW="5626100" imgH="2679700" progId="Word.Document.12">
                  <p:embed/>
                  <p:pic>
                    <p:nvPicPr>
                      <p:cNvPr id="0" name=""/>
                      <p:cNvPicPr/>
                      <p:nvPr/>
                    </p:nvPicPr>
                    <p:blipFill>
                      <a:blip r:embed="rId5"/>
                      <a:stretch>
                        <a:fillRect/>
                      </a:stretch>
                    </p:blipFill>
                    <p:spPr>
                      <a:xfrm>
                        <a:off x="304800" y="1905000"/>
                        <a:ext cx="8439150" cy="4019550"/>
                      </a:xfrm>
                      <a:prstGeom prst="rect">
                        <a:avLst/>
                      </a:prstGeom>
                    </p:spPr>
                  </p:pic>
                </p:oleObj>
              </mc:Fallback>
            </mc:AlternateContent>
          </a:graphicData>
        </a:graphic>
      </p:graphicFrame>
      <p:sp>
        <p:nvSpPr>
          <p:cNvPr id="8" name="TextBox 7"/>
          <p:cNvSpPr txBox="1"/>
          <p:nvPr/>
        </p:nvSpPr>
        <p:spPr>
          <a:xfrm>
            <a:off x="1972495" y="5715000"/>
            <a:ext cx="5129129" cy="830997"/>
          </a:xfrm>
          <a:prstGeom prst="rect">
            <a:avLst/>
          </a:prstGeom>
          <a:noFill/>
        </p:spPr>
        <p:txBody>
          <a:bodyPr wrap="none" rtlCol="0">
            <a:spAutoFit/>
          </a:bodyPr>
          <a:lstStyle/>
          <a:p>
            <a:pPr algn="ctr"/>
            <a:r>
              <a:rPr lang="en-US" dirty="0" smtClean="0">
                <a:solidFill>
                  <a:srgbClr val="0000FF"/>
                </a:solidFill>
              </a:rPr>
              <a:t>Assume the user sets a breakpoint at the </a:t>
            </a:r>
          </a:p>
          <a:p>
            <a:pPr algn="ctr"/>
            <a:r>
              <a:rPr lang="en-US" dirty="0" smtClean="0">
                <a:solidFill>
                  <a:srgbClr val="0000FF"/>
                </a:solidFill>
              </a:rPr>
              <a:t>instruction at LOOP in the debugger. </a:t>
            </a:r>
            <a:endParaRPr lang="en-US" dirty="0">
              <a:solidFill>
                <a:srgbClr val="0000FF"/>
              </a:solidFill>
            </a:endParaRPr>
          </a:p>
        </p:txBody>
      </p:sp>
    </p:spTree>
    <p:extLst>
      <p:ext uri="{BB962C8B-B14F-4D97-AF65-F5344CB8AC3E}">
        <p14:creationId xmlns:p14="http://schemas.microsoft.com/office/powerpoint/2010/main" val="35131146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Debugger </a:t>
            </a:r>
            <a:r>
              <a:rPr lang="en-US" dirty="0"/>
              <a:t>r</a:t>
            </a:r>
            <a:r>
              <a:rPr lang="en-US" dirty="0" smtClean="0"/>
              <a:t>esponse to setting a breakpoint …</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11370582"/>
              </p:ext>
            </p:extLst>
          </p:nvPr>
        </p:nvGraphicFramePr>
        <p:xfrm>
          <a:off x="381000" y="1885950"/>
          <a:ext cx="8439150" cy="4057650"/>
        </p:xfrm>
        <a:graphic>
          <a:graphicData uri="http://schemas.openxmlformats.org/presentationml/2006/ole">
            <mc:AlternateContent xmlns:mc="http://schemas.openxmlformats.org/markup-compatibility/2006">
              <mc:Choice xmlns:v="urn:schemas-microsoft-com:vml" Requires="v">
                <p:oleObj spid="_x0000_s6178" name="Document" r:id="rId4" imgW="5626100" imgH="2705100" progId="Word.Document.12">
                  <p:embed/>
                </p:oleObj>
              </mc:Choice>
              <mc:Fallback>
                <p:oleObj name="Document" r:id="rId4" imgW="5626100" imgH="2705100" progId="Word.Document.12">
                  <p:embed/>
                  <p:pic>
                    <p:nvPicPr>
                      <p:cNvPr id="0" name=""/>
                      <p:cNvPicPr/>
                      <p:nvPr/>
                    </p:nvPicPr>
                    <p:blipFill>
                      <a:blip r:embed="rId5"/>
                      <a:stretch>
                        <a:fillRect/>
                      </a:stretch>
                    </p:blipFill>
                    <p:spPr>
                      <a:xfrm>
                        <a:off x="381000" y="1885950"/>
                        <a:ext cx="8439150" cy="4057650"/>
                      </a:xfrm>
                      <a:prstGeom prst="rect">
                        <a:avLst/>
                      </a:prstGeom>
                    </p:spPr>
                  </p:pic>
                </p:oleObj>
              </mc:Fallback>
            </mc:AlternateContent>
          </a:graphicData>
        </a:graphic>
      </p:graphicFrame>
      <p:sp>
        <p:nvSpPr>
          <p:cNvPr id="6" name="TextBox 5"/>
          <p:cNvSpPr txBox="1"/>
          <p:nvPr/>
        </p:nvSpPr>
        <p:spPr>
          <a:xfrm>
            <a:off x="751416" y="5715000"/>
            <a:ext cx="7571303" cy="830997"/>
          </a:xfrm>
          <a:prstGeom prst="rect">
            <a:avLst/>
          </a:prstGeom>
          <a:noFill/>
        </p:spPr>
        <p:txBody>
          <a:bodyPr wrap="none" rtlCol="0">
            <a:spAutoFit/>
          </a:bodyPr>
          <a:lstStyle/>
          <a:p>
            <a:pPr algn="ctr"/>
            <a:r>
              <a:rPr lang="en-US" dirty="0" smtClean="0">
                <a:solidFill>
                  <a:srgbClr val="0000FF"/>
                </a:solidFill>
              </a:rPr>
              <a:t>In response, the debugger installs a software trap at LOOP,</a:t>
            </a:r>
          </a:p>
          <a:p>
            <a:pPr algn="ctr"/>
            <a:r>
              <a:rPr lang="en-US" dirty="0" smtClean="0">
                <a:solidFill>
                  <a:srgbClr val="0000FF"/>
                </a:solidFill>
              </a:rPr>
              <a:t>saving the original instruction at that location.</a:t>
            </a:r>
            <a:endParaRPr lang="en-US" dirty="0">
              <a:solidFill>
                <a:srgbClr val="0000FF"/>
              </a:solidFill>
            </a:endParaRPr>
          </a:p>
        </p:txBody>
      </p:sp>
    </p:spTree>
    <p:extLst>
      <p:ext uri="{BB962C8B-B14F-4D97-AF65-F5344CB8AC3E}">
        <p14:creationId xmlns:p14="http://schemas.microsoft.com/office/powerpoint/2010/main" val="30692342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breakpoint is reached during execution …</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791163896"/>
              </p:ext>
            </p:extLst>
          </p:nvPr>
        </p:nvGraphicFramePr>
        <p:xfrm>
          <a:off x="381000" y="1885950"/>
          <a:ext cx="8439150" cy="4057650"/>
        </p:xfrm>
        <a:graphic>
          <a:graphicData uri="http://schemas.openxmlformats.org/presentationml/2006/ole">
            <mc:AlternateContent xmlns:mc="http://schemas.openxmlformats.org/markup-compatibility/2006">
              <mc:Choice xmlns:v="urn:schemas-microsoft-com:vml" Requires="v">
                <p:oleObj spid="_x0000_s7201" name="Document" r:id="rId4" imgW="5626100" imgH="2705100" progId="Word.Document.12">
                  <p:embed/>
                </p:oleObj>
              </mc:Choice>
              <mc:Fallback>
                <p:oleObj name="Document" r:id="rId4" imgW="5626100" imgH="2705100" progId="Word.Document.12">
                  <p:embed/>
                  <p:pic>
                    <p:nvPicPr>
                      <p:cNvPr id="0" name=""/>
                      <p:cNvPicPr/>
                      <p:nvPr/>
                    </p:nvPicPr>
                    <p:blipFill>
                      <a:blip r:embed="rId5"/>
                      <a:stretch>
                        <a:fillRect/>
                      </a:stretch>
                    </p:blipFill>
                    <p:spPr>
                      <a:xfrm>
                        <a:off x="381000" y="1885950"/>
                        <a:ext cx="8439150" cy="4057650"/>
                      </a:xfrm>
                      <a:prstGeom prst="rect">
                        <a:avLst/>
                      </a:prstGeom>
                    </p:spPr>
                  </p:pic>
                </p:oleObj>
              </mc:Fallback>
            </mc:AlternateContent>
          </a:graphicData>
        </a:graphic>
      </p:graphicFrame>
      <p:sp>
        <p:nvSpPr>
          <p:cNvPr id="7" name="TextBox 6"/>
          <p:cNvSpPr txBox="1"/>
          <p:nvPr/>
        </p:nvSpPr>
        <p:spPr>
          <a:xfrm>
            <a:off x="1010585" y="5715000"/>
            <a:ext cx="7052983" cy="830997"/>
          </a:xfrm>
          <a:prstGeom prst="rect">
            <a:avLst/>
          </a:prstGeom>
          <a:noFill/>
        </p:spPr>
        <p:txBody>
          <a:bodyPr wrap="none" rtlCol="0">
            <a:spAutoFit/>
          </a:bodyPr>
          <a:lstStyle/>
          <a:p>
            <a:pPr algn="ctr"/>
            <a:r>
              <a:rPr lang="en-US" dirty="0" smtClean="0">
                <a:solidFill>
                  <a:srgbClr val="0000FF"/>
                </a:solidFill>
              </a:rPr>
              <a:t>When execution reaches LOOP the software trap brings</a:t>
            </a:r>
          </a:p>
          <a:p>
            <a:pPr algn="ctr"/>
            <a:r>
              <a:rPr lang="en-US" dirty="0" smtClean="0">
                <a:solidFill>
                  <a:srgbClr val="0000FF"/>
                </a:solidFill>
              </a:rPr>
              <a:t>control back to the debugger …</a:t>
            </a:r>
            <a:endParaRPr lang="en-US" dirty="0">
              <a:solidFill>
                <a:srgbClr val="0000FF"/>
              </a:solidFill>
            </a:endParaRPr>
          </a:p>
        </p:txBody>
      </p:sp>
    </p:spTree>
    <p:extLst>
      <p:ext uri="{BB962C8B-B14F-4D97-AF65-F5344CB8AC3E}">
        <p14:creationId xmlns:p14="http://schemas.microsoft.com/office/powerpoint/2010/main" val="19639031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Debugger actions …</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59533348"/>
              </p:ext>
            </p:extLst>
          </p:nvPr>
        </p:nvGraphicFramePr>
        <p:xfrm>
          <a:off x="381000" y="1714500"/>
          <a:ext cx="8439150" cy="4248150"/>
        </p:xfrm>
        <a:graphic>
          <a:graphicData uri="http://schemas.openxmlformats.org/presentationml/2006/ole">
            <mc:AlternateContent xmlns:mc="http://schemas.openxmlformats.org/markup-compatibility/2006">
              <mc:Choice xmlns:v="urn:schemas-microsoft-com:vml" Requires="v">
                <p:oleObj spid="_x0000_s4130" name="Document" r:id="rId4" imgW="5626100" imgH="2832100" progId="Word.Document.12">
                  <p:embed/>
                </p:oleObj>
              </mc:Choice>
              <mc:Fallback>
                <p:oleObj name="Document" r:id="rId4" imgW="5626100" imgH="2832100" progId="Word.Document.12">
                  <p:embed/>
                  <p:pic>
                    <p:nvPicPr>
                      <p:cNvPr id="0" name=""/>
                      <p:cNvPicPr/>
                      <p:nvPr/>
                    </p:nvPicPr>
                    <p:blipFill>
                      <a:blip r:embed="rId5"/>
                      <a:stretch>
                        <a:fillRect/>
                      </a:stretch>
                    </p:blipFill>
                    <p:spPr>
                      <a:xfrm>
                        <a:off x="381000" y="1714500"/>
                        <a:ext cx="8439150" cy="4248150"/>
                      </a:xfrm>
                      <a:prstGeom prst="rect">
                        <a:avLst/>
                      </a:prstGeom>
                    </p:spPr>
                  </p:pic>
                </p:oleObj>
              </mc:Fallback>
            </mc:AlternateContent>
          </a:graphicData>
        </a:graphic>
      </p:graphicFrame>
      <p:sp>
        <p:nvSpPr>
          <p:cNvPr id="6" name="TextBox 5"/>
          <p:cNvSpPr txBox="1"/>
          <p:nvPr/>
        </p:nvSpPr>
        <p:spPr>
          <a:xfrm>
            <a:off x="328239" y="5715000"/>
            <a:ext cx="8417689" cy="830997"/>
          </a:xfrm>
          <a:prstGeom prst="rect">
            <a:avLst/>
          </a:prstGeom>
          <a:noFill/>
        </p:spPr>
        <p:txBody>
          <a:bodyPr wrap="none" rtlCol="0">
            <a:spAutoFit/>
          </a:bodyPr>
          <a:lstStyle/>
          <a:p>
            <a:pPr algn="ctr"/>
            <a:r>
              <a:rPr lang="en-US" dirty="0" smtClean="0">
                <a:solidFill>
                  <a:srgbClr val="0000FF"/>
                </a:solidFill>
              </a:rPr>
              <a:t>The debugger restores the original instruction at LOOP, installs</a:t>
            </a:r>
          </a:p>
          <a:p>
            <a:pPr algn="ctr"/>
            <a:r>
              <a:rPr lang="en-US" dirty="0" smtClean="0">
                <a:solidFill>
                  <a:srgbClr val="0000FF"/>
                </a:solidFill>
              </a:rPr>
              <a:t>software trap at the following instruction and saves that instruction</a:t>
            </a:r>
          </a:p>
        </p:txBody>
      </p:sp>
    </p:spTree>
    <p:extLst>
      <p:ext uri="{BB962C8B-B14F-4D97-AF65-F5344CB8AC3E}">
        <p14:creationId xmlns:p14="http://schemas.microsoft.com/office/powerpoint/2010/main" val="35819434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execution of </a:t>
            </a:r>
            <a:r>
              <a:rPr lang="en-US" dirty="0" err="1" smtClean="0"/>
              <a:t>ldb</a:t>
            </a:r>
            <a:r>
              <a:rPr lang="en-US" dirty="0" smtClean="0"/>
              <a:t>, another trap brings control back to …</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91565839"/>
              </p:ext>
            </p:extLst>
          </p:nvPr>
        </p:nvGraphicFramePr>
        <p:xfrm>
          <a:off x="381000" y="1828800"/>
          <a:ext cx="8439150" cy="4019550"/>
        </p:xfrm>
        <a:graphic>
          <a:graphicData uri="http://schemas.openxmlformats.org/presentationml/2006/ole">
            <mc:AlternateContent xmlns:mc="http://schemas.openxmlformats.org/markup-compatibility/2006">
              <mc:Choice xmlns:v="urn:schemas-microsoft-com:vml" Requires="v">
                <p:oleObj spid="_x0000_s8225" name="Document" r:id="rId4" imgW="5626100" imgH="2679700" progId="Word.Document.12">
                  <p:embed/>
                </p:oleObj>
              </mc:Choice>
              <mc:Fallback>
                <p:oleObj name="Document" r:id="rId4" imgW="5626100" imgH="2679700" progId="Word.Document.12">
                  <p:embed/>
                  <p:pic>
                    <p:nvPicPr>
                      <p:cNvPr id="0" name=""/>
                      <p:cNvPicPr/>
                      <p:nvPr/>
                    </p:nvPicPr>
                    <p:blipFill>
                      <a:blip r:embed="rId5"/>
                      <a:stretch>
                        <a:fillRect/>
                      </a:stretch>
                    </p:blipFill>
                    <p:spPr>
                      <a:xfrm>
                        <a:off x="381000" y="1828800"/>
                        <a:ext cx="8439150" cy="4019550"/>
                      </a:xfrm>
                      <a:prstGeom prst="rect">
                        <a:avLst/>
                      </a:prstGeom>
                    </p:spPr>
                  </p:pic>
                </p:oleObj>
              </mc:Fallback>
            </mc:AlternateContent>
          </a:graphicData>
        </a:graphic>
      </p:graphicFrame>
      <p:sp>
        <p:nvSpPr>
          <p:cNvPr id="7" name="TextBox 6"/>
          <p:cNvSpPr txBox="1"/>
          <p:nvPr/>
        </p:nvSpPr>
        <p:spPr>
          <a:xfrm>
            <a:off x="533400" y="5791200"/>
            <a:ext cx="8061371" cy="461665"/>
          </a:xfrm>
          <a:prstGeom prst="rect">
            <a:avLst/>
          </a:prstGeom>
          <a:noFill/>
        </p:spPr>
        <p:txBody>
          <a:bodyPr wrap="none" rtlCol="0">
            <a:spAutoFit/>
          </a:bodyPr>
          <a:lstStyle/>
          <a:p>
            <a:pPr algn="ctr"/>
            <a:r>
              <a:rPr lang="en-US" dirty="0" smtClean="0">
                <a:solidFill>
                  <a:srgbClr val="0000FF"/>
                </a:solidFill>
              </a:rPr>
              <a:t>When the second software trap occurs at location after LOOP …</a:t>
            </a:r>
            <a:endParaRPr lang="en-US" dirty="0">
              <a:solidFill>
                <a:srgbClr val="0000FF"/>
              </a:solidFill>
            </a:endParaRPr>
          </a:p>
        </p:txBody>
      </p:sp>
    </p:spTree>
    <p:extLst>
      <p:ext uri="{BB962C8B-B14F-4D97-AF65-F5344CB8AC3E}">
        <p14:creationId xmlns:p14="http://schemas.microsoft.com/office/powerpoint/2010/main" val="37831531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debugger and it restores the conditions for </a:t>
            </a:r>
            <a:r>
              <a:rPr lang="en-US" dirty="0" err="1" smtClean="0"/>
              <a:t>breakpointing</a:t>
            </a:r>
            <a:r>
              <a:rPr lang="en-US" dirty="0" smtClean="0"/>
              <a:t> again</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278545120"/>
              </p:ext>
            </p:extLst>
          </p:nvPr>
        </p:nvGraphicFramePr>
        <p:xfrm>
          <a:off x="457200" y="1905000"/>
          <a:ext cx="8439150" cy="4019550"/>
        </p:xfrm>
        <a:graphic>
          <a:graphicData uri="http://schemas.openxmlformats.org/presentationml/2006/ole">
            <mc:AlternateContent xmlns:mc="http://schemas.openxmlformats.org/markup-compatibility/2006">
              <mc:Choice xmlns:v="urn:schemas-microsoft-com:vml" Requires="v">
                <p:oleObj spid="_x0000_s5154" name="Document" r:id="rId4" imgW="5626100" imgH="2679700" progId="Word.Document.12">
                  <p:embed/>
                </p:oleObj>
              </mc:Choice>
              <mc:Fallback>
                <p:oleObj name="Document" r:id="rId4" imgW="5626100" imgH="2679700" progId="Word.Document.12">
                  <p:embed/>
                  <p:pic>
                    <p:nvPicPr>
                      <p:cNvPr id="0" name=""/>
                      <p:cNvPicPr/>
                      <p:nvPr/>
                    </p:nvPicPr>
                    <p:blipFill>
                      <a:blip r:embed="rId5"/>
                      <a:stretch>
                        <a:fillRect/>
                      </a:stretch>
                    </p:blipFill>
                    <p:spPr>
                      <a:xfrm>
                        <a:off x="457200" y="1905000"/>
                        <a:ext cx="8439150" cy="4019550"/>
                      </a:xfrm>
                      <a:prstGeom prst="rect">
                        <a:avLst/>
                      </a:prstGeom>
                    </p:spPr>
                  </p:pic>
                </p:oleObj>
              </mc:Fallback>
            </mc:AlternateContent>
          </a:graphicData>
        </a:graphic>
      </p:graphicFrame>
      <p:sp>
        <p:nvSpPr>
          <p:cNvPr id="6" name="TextBox 5"/>
          <p:cNvSpPr txBox="1"/>
          <p:nvPr/>
        </p:nvSpPr>
        <p:spPr>
          <a:xfrm>
            <a:off x="295031" y="5638800"/>
            <a:ext cx="8484113" cy="1200328"/>
          </a:xfrm>
          <a:prstGeom prst="rect">
            <a:avLst/>
          </a:prstGeom>
          <a:noFill/>
        </p:spPr>
        <p:txBody>
          <a:bodyPr wrap="none" rtlCol="0">
            <a:spAutoFit/>
          </a:bodyPr>
          <a:lstStyle/>
          <a:p>
            <a:pPr algn="ctr"/>
            <a:r>
              <a:rPr lang="en-US" dirty="0" smtClean="0">
                <a:solidFill>
                  <a:srgbClr val="0000FF"/>
                </a:solidFill>
              </a:rPr>
              <a:t>The debugger restores the instruction at the location after LOOP,</a:t>
            </a:r>
          </a:p>
          <a:p>
            <a:pPr algn="ctr"/>
            <a:r>
              <a:rPr lang="en-US" dirty="0" smtClean="0">
                <a:solidFill>
                  <a:srgbClr val="0000FF"/>
                </a:solidFill>
              </a:rPr>
              <a:t>sets a software trap at LOOP, saving the instruction at that location.</a:t>
            </a:r>
          </a:p>
          <a:p>
            <a:pPr algn="ctr"/>
            <a:r>
              <a:rPr lang="en-US" dirty="0" smtClean="0">
                <a:solidFill>
                  <a:srgbClr val="0000FF"/>
                </a:solidFill>
              </a:rPr>
              <a:t>Now we are back to the conditions prevailing after initial set up.</a:t>
            </a:r>
            <a:endParaRPr lang="en-US" dirty="0">
              <a:solidFill>
                <a:srgbClr val="0000FF"/>
              </a:solidFill>
            </a:endParaRPr>
          </a:p>
        </p:txBody>
      </p:sp>
    </p:spTree>
    <p:extLst>
      <p:ext uri="{BB962C8B-B14F-4D97-AF65-F5344CB8AC3E}">
        <p14:creationId xmlns:p14="http://schemas.microsoft.com/office/powerpoint/2010/main" val="45486931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Discussed the low-level </a:t>
            </a:r>
            <a:r>
              <a:rPr lang="en-US" i="1" dirty="0" smtClean="0"/>
              <a:t>systems programs </a:t>
            </a:r>
            <a:r>
              <a:rPr lang="en-US" dirty="0" smtClean="0"/>
              <a:t>used for generating, running, and debugging programs.</a:t>
            </a:r>
          </a:p>
          <a:p>
            <a:r>
              <a:rPr lang="en-US" dirty="0" smtClean="0"/>
              <a:t>Will only briefly touch on two other important systems programs: compilers and OS.</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29</a:t>
            </a:fld>
            <a:endParaRPr lang="en-US"/>
          </a:p>
        </p:txBody>
      </p:sp>
    </p:spTree>
    <p:extLst>
      <p:ext uri="{BB962C8B-B14F-4D97-AF65-F5344CB8AC3E}">
        <p14:creationId xmlns:p14="http://schemas.microsoft.com/office/powerpoint/2010/main" val="7026644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CA" dirty="0">
                <a:latin typeface="Calibri" charset="0"/>
              </a:rPr>
              <a:t>Chapter Outline</a:t>
            </a:r>
          </a:p>
        </p:txBody>
      </p:sp>
      <p:sp>
        <p:nvSpPr>
          <p:cNvPr id="3075" name="Content Placeholder 2"/>
          <p:cNvSpPr>
            <a:spLocks noGrp="1"/>
          </p:cNvSpPr>
          <p:nvPr>
            <p:ph idx="1"/>
          </p:nvPr>
        </p:nvSpPr>
        <p:spPr/>
        <p:txBody>
          <a:bodyPr/>
          <a:lstStyle/>
          <a:p>
            <a:pPr eaLnBrk="1" hangingPunct="1"/>
            <a:r>
              <a:rPr lang="en-CA" dirty="0">
                <a:latin typeface="Calibri" charset="0"/>
              </a:rPr>
              <a:t>Assembler, compiler, and linker are tools</a:t>
            </a:r>
            <a:br>
              <a:rPr lang="en-CA" dirty="0">
                <a:latin typeface="Calibri" charset="0"/>
              </a:rPr>
            </a:br>
            <a:r>
              <a:rPr lang="en-CA" dirty="0">
                <a:latin typeface="Calibri" charset="0"/>
              </a:rPr>
              <a:t>for generating object programs</a:t>
            </a:r>
          </a:p>
          <a:p>
            <a:pPr eaLnBrk="1" hangingPunct="1"/>
            <a:r>
              <a:rPr lang="en-CA" dirty="0">
                <a:latin typeface="Calibri" charset="0"/>
              </a:rPr>
              <a:t>Loader transfers programs into memory and handles execution initiation/termination</a:t>
            </a:r>
          </a:p>
          <a:p>
            <a:pPr eaLnBrk="1" hangingPunct="1"/>
            <a:r>
              <a:rPr lang="en-CA" dirty="0">
                <a:latin typeface="Calibri" charset="0"/>
              </a:rPr>
              <a:t>Debugger identifies programming errors</a:t>
            </a:r>
          </a:p>
          <a:p>
            <a:pPr eaLnBrk="1" hangingPunct="1"/>
            <a:r>
              <a:rPr lang="en-CA" dirty="0">
                <a:latin typeface="Calibri" charset="0"/>
              </a:rPr>
              <a:t>I/O and other tasks can be </a:t>
            </a:r>
            <a:r>
              <a:rPr lang="en-CA" dirty="0" smtClean="0">
                <a:latin typeface="Calibri" charset="0"/>
              </a:rPr>
              <a:t>programmed</a:t>
            </a:r>
            <a:r>
              <a:rPr lang="en-CA" dirty="0">
                <a:latin typeface="Calibri" charset="0"/>
              </a:rPr>
              <a:t/>
            </a:r>
            <a:br>
              <a:rPr lang="en-CA" dirty="0">
                <a:latin typeface="Calibri" charset="0"/>
              </a:rPr>
            </a:br>
            <a:r>
              <a:rPr lang="en-CA" dirty="0">
                <a:latin typeface="Calibri" charset="0"/>
              </a:rPr>
              <a:t>in multiple languages</a:t>
            </a:r>
          </a:p>
          <a:p>
            <a:pPr eaLnBrk="1" hangingPunct="1"/>
            <a:r>
              <a:rPr lang="en-CA" dirty="0">
                <a:latin typeface="Calibri" charset="0"/>
              </a:rPr>
              <a:t>Operating system manages everything</a:t>
            </a:r>
          </a:p>
        </p:txBody>
      </p:sp>
    </p:spTree>
    <p:extLst>
      <p:ext uri="{BB962C8B-B14F-4D97-AF65-F5344CB8AC3E}">
        <p14:creationId xmlns:p14="http://schemas.microsoft.com/office/powerpoint/2010/main" val="29500368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CA" dirty="0">
                <a:latin typeface="Calibri" charset="0"/>
              </a:rPr>
              <a:t>The Assembly Process</a:t>
            </a:r>
          </a:p>
        </p:txBody>
      </p:sp>
      <p:sp>
        <p:nvSpPr>
          <p:cNvPr id="4099" name="Content Placeholder 2"/>
          <p:cNvSpPr>
            <a:spLocks noGrp="1"/>
          </p:cNvSpPr>
          <p:nvPr>
            <p:ph idx="1"/>
          </p:nvPr>
        </p:nvSpPr>
        <p:spPr/>
        <p:txBody>
          <a:bodyPr/>
          <a:lstStyle/>
          <a:p>
            <a:pPr eaLnBrk="1" hangingPunct="1">
              <a:lnSpc>
                <a:spcPct val="90000"/>
              </a:lnSpc>
            </a:pPr>
            <a:r>
              <a:rPr lang="en-CA" dirty="0" smtClean="0">
                <a:latin typeface="Calibri" charset="0"/>
              </a:rPr>
              <a:t>We discussed this earlier in the course; review it if you have forgotten.</a:t>
            </a:r>
            <a:endParaRPr lang="en-CA" dirty="0">
              <a:latin typeface="Calibri" charset="0"/>
            </a:endParaRPr>
          </a:p>
        </p:txBody>
      </p:sp>
    </p:spTree>
    <p:extLst>
      <p:ext uri="{BB962C8B-B14F-4D97-AF65-F5344CB8AC3E}">
        <p14:creationId xmlns:p14="http://schemas.microsoft.com/office/powerpoint/2010/main" val="23849682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r>
              <a:rPr lang="en-CA" dirty="0" smtClean="0">
                <a:latin typeface="Calibri" charset="0"/>
              </a:rPr>
              <a:t>Separate </a:t>
            </a:r>
            <a:r>
              <a:rPr lang="en-CA" dirty="0">
                <a:latin typeface="Calibri" charset="0"/>
              </a:rPr>
              <a:t>Processing of Object Files</a:t>
            </a:r>
          </a:p>
        </p:txBody>
      </p:sp>
      <p:sp>
        <p:nvSpPr>
          <p:cNvPr id="7171" name="Content Placeholder 2"/>
          <p:cNvSpPr>
            <a:spLocks noGrp="1"/>
          </p:cNvSpPr>
          <p:nvPr>
            <p:ph idx="1"/>
          </p:nvPr>
        </p:nvSpPr>
        <p:spPr/>
        <p:txBody>
          <a:bodyPr/>
          <a:lstStyle/>
          <a:p>
            <a:pPr eaLnBrk="1" hangingPunct="1"/>
            <a:r>
              <a:rPr lang="en-CA" dirty="0">
                <a:latin typeface="Calibri" charset="0"/>
              </a:rPr>
              <a:t>Can partition one program into multiple files</a:t>
            </a:r>
          </a:p>
          <a:p>
            <a:pPr eaLnBrk="1" hangingPunct="1"/>
            <a:r>
              <a:rPr lang="en-CA" dirty="0">
                <a:latin typeface="Calibri" charset="0"/>
              </a:rPr>
              <a:t>Can also use subroutines defined by others</a:t>
            </a:r>
          </a:p>
          <a:p>
            <a:pPr eaLnBrk="1" hangingPunct="1"/>
            <a:r>
              <a:rPr lang="en-CA" dirty="0">
                <a:latin typeface="Calibri" charset="0"/>
              </a:rPr>
              <a:t>Let assembler process each file separately, making list of unknown </a:t>
            </a:r>
            <a:r>
              <a:rPr lang="en-CA" dirty="0">
                <a:solidFill>
                  <a:schemeClr val="hlink"/>
                </a:solidFill>
                <a:latin typeface="Calibri" charset="0"/>
              </a:rPr>
              <a:t>external names</a:t>
            </a:r>
          </a:p>
          <a:p>
            <a:pPr eaLnBrk="1" hangingPunct="1"/>
            <a:r>
              <a:rPr lang="en-CA" dirty="0">
                <a:latin typeface="Calibri" charset="0"/>
              </a:rPr>
              <a:t>Object file augmented with list of names and list of instructions with external references</a:t>
            </a:r>
          </a:p>
          <a:p>
            <a:pPr eaLnBrk="1" hangingPunct="1"/>
            <a:r>
              <a:rPr lang="en-CA" dirty="0">
                <a:latin typeface="Calibri" charset="0"/>
              </a:rPr>
              <a:t>Programmer must also </a:t>
            </a:r>
            <a:r>
              <a:rPr lang="en-CA" dirty="0">
                <a:solidFill>
                  <a:schemeClr val="hlink"/>
                </a:solidFill>
                <a:latin typeface="Calibri" charset="0"/>
              </a:rPr>
              <a:t>export </a:t>
            </a:r>
            <a:r>
              <a:rPr lang="en-CA" dirty="0">
                <a:latin typeface="Calibri" charset="0"/>
              </a:rPr>
              <a:t>names from an object file that could be used with other files</a:t>
            </a:r>
          </a:p>
        </p:txBody>
      </p:sp>
    </p:spTree>
    <p:extLst>
      <p:ext uri="{BB962C8B-B14F-4D97-AF65-F5344CB8AC3E}">
        <p14:creationId xmlns:p14="http://schemas.microsoft.com/office/powerpoint/2010/main" val="4488715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CA" dirty="0">
                <a:latin typeface="Calibri" charset="0"/>
              </a:rPr>
              <a:t>The Linker</a:t>
            </a:r>
          </a:p>
        </p:txBody>
      </p:sp>
      <p:sp>
        <p:nvSpPr>
          <p:cNvPr id="8195" name="Content Placeholder 2"/>
          <p:cNvSpPr>
            <a:spLocks noGrp="1"/>
          </p:cNvSpPr>
          <p:nvPr>
            <p:ph idx="1"/>
          </p:nvPr>
        </p:nvSpPr>
        <p:spPr/>
        <p:txBody>
          <a:bodyPr>
            <a:normAutofit fontScale="92500" lnSpcReduction="10000"/>
          </a:bodyPr>
          <a:lstStyle/>
          <a:p>
            <a:pPr eaLnBrk="1" hangingPunct="1"/>
            <a:r>
              <a:rPr lang="en-CA" dirty="0">
                <a:latin typeface="Calibri" charset="0"/>
              </a:rPr>
              <a:t>Combines object files into object program</a:t>
            </a:r>
          </a:p>
          <a:p>
            <a:pPr eaLnBrk="1" hangingPunct="1"/>
            <a:r>
              <a:rPr lang="en-CA" dirty="0">
                <a:latin typeface="Calibri" charset="0"/>
              </a:rPr>
              <a:t>Constructs </a:t>
            </a:r>
            <a:r>
              <a:rPr lang="en-CA" dirty="0">
                <a:solidFill>
                  <a:schemeClr val="hlink"/>
                </a:solidFill>
                <a:latin typeface="Calibri" charset="0"/>
              </a:rPr>
              <a:t>map</a:t>
            </a:r>
            <a:r>
              <a:rPr lang="en-CA" dirty="0">
                <a:latin typeface="Calibri" charset="0"/>
              </a:rPr>
              <a:t> of full program in memory using length information in each object file</a:t>
            </a:r>
          </a:p>
          <a:p>
            <a:pPr eaLnBrk="1" hangingPunct="1"/>
            <a:r>
              <a:rPr lang="en-CA" dirty="0">
                <a:latin typeface="Calibri" charset="0"/>
              </a:rPr>
              <a:t>Map determines addresses of all </a:t>
            </a:r>
            <a:r>
              <a:rPr lang="en-CA" dirty="0" smtClean="0">
                <a:latin typeface="Calibri" charset="0"/>
              </a:rPr>
              <a:t>names:</a:t>
            </a:r>
          </a:p>
          <a:p>
            <a:pPr lvl="1"/>
            <a:r>
              <a:rPr lang="en-CA" dirty="0" smtClean="0">
                <a:latin typeface="Calibri" charset="0"/>
              </a:rPr>
              <a:t>Relocation information used to update absolute references</a:t>
            </a:r>
            <a:endParaRPr lang="en-CA" dirty="0">
              <a:latin typeface="Calibri" charset="0"/>
            </a:endParaRPr>
          </a:p>
          <a:p>
            <a:pPr lvl="1"/>
            <a:r>
              <a:rPr lang="en-CA" dirty="0">
                <a:latin typeface="Calibri" charset="0"/>
              </a:rPr>
              <a:t>External names matched with exported names</a:t>
            </a:r>
          </a:p>
          <a:p>
            <a:pPr lvl="1"/>
            <a:r>
              <a:rPr lang="en-CA" dirty="0">
                <a:latin typeface="Calibri" charset="0"/>
              </a:rPr>
              <a:t>Instructions referring to external names are finalized with addresses determined by map</a:t>
            </a:r>
          </a:p>
          <a:p>
            <a:pPr eaLnBrk="1" hangingPunct="1"/>
            <a:r>
              <a:rPr lang="en-CA" dirty="0">
                <a:latin typeface="Calibri" charset="0"/>
              </a:rPr>
              <a:t>Unmatched names are reported as errors</a:t>
            </a:r>
          </a:p>
        </p:txBody>
      </p:sp>
    </p:spTree>
    <p:extLst>
      <p:ext uri="{BB962C8B-B14F-4D97-AF65-F5344CB8AC3E}">
        <p14:creationId xmlns:p14="http://schemas.microsoft.com/office/powerpoint/2010/main" val="1722860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Linker Example</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74455674"/>
              </p:ext>
            </p:extLst>
          </p:nvPr>
        </p:nvGraphicFramePr>
        <p:xfrm>
          <a:off x="381000" y="1600200"/>
          <a:ext cx="8159750" cy="5031644"/>
        </p:xfrm>
        <a:graphic>
          <a:graphicData uri="http://schemas.openxmlformats.org/presentationml/2006/ole">
            <mc:AlternateContent xmlns:mc="http://schemas.openxmlformats.org/markup-compatibility/2006">
              <mc:Choice xmlns:v="urn:schemas-microsoft-com:vml" Requires="v">
                <p:oleObj spid="_x0000_s1062" name="Document" r:id="rId4" imgW="8547100" imgH="5270500" progId="Word.Document.12">
                  <p:embed/>
                </p:oleObj>
              </mc:Choice>
              <mc:Fallback>
                <p:oleObj name="Document" r:id="rId4" imgW="8547100" imgH="5270500" progId="Word.Document.12">
                  <p:embed/>
                  <p:pic>
                    <p:nvPicPr>
                      <p:cNvPr id="0" name=""/>
                      <p:cNvPicPr/>
                      <p:nvPr/>
                    </p:nvPicPr>
                    <p:blipFill>
                      <a:blip r:embed="rId5"/>
                      <a:stretch>
                        <a:fillRect/>
                      </a:stretch>
                    </p:blipFill>
                    <p:spPr>
                      <a:xfrm>
                        <a:off x="381000" y="1600200"/>
                        <a:ext cx="8159750" cy="5031644"/>
                      </a:xfrm>
                      <a:prstGeom prst="rect">
                        <a:avLst/>
                      </a:prstGeom>
                    </p:spPr>
                  </p:pic>
                </p:oleObj>
              </mc:Fallback>
            </mc:AlternateContent>
          </a:graphicData>
        </a:graphic>
      </p:graphicFrame>
      <p:sp>
        <p:nvSpPr>
          <p:cNvPr id="6" name="TextBox 5"/>
          <p:cNvSpPr txBox="1"/>
          <p:nvPr/>
        </p:nvSpPr>
        <p:spPr>
          <a:xfrm>
            <a:off x="1865182" y="6488668"/>
            <a:ext cx="4390845" cy="338554"/>
          </a:xfrm>
          <a:prstGeom prst="rect">
            <a:avLst/>
          </a:prstGeom>
          <a:solidFill>
            <a:schemeClr val="bg1">
              <a:lumMod val="85000"/>
            </a:schemeClr>
          </a:solidFill>
        </p:spPr>
        <p:txBody>
          <a:bodyPr wrap="none" rtlCol="0">
            <a:spAutoFit/>
          </a:bodyPr>
          <a:lstStyle/>
          <a:p>
            <a:r>
              <a:rPr lang="en-US" sz="1600" dirty="0" smtClean="0"/>
              <a:t>We will work through the details of linking in class</a:t>
            </a:r>
            <a:endParaRPr lang="en-US" sz="1600" dirty="0"/>
          </a:p>
        </p:txBody>
      </p:sp>
      <p:sp>
        <p:nvSpPr>
          <p:cNvPr id="3" name="Rectangle 2"/>
          <p:cNvSpPr/>
          <p:nvPr/>
        </p:nvSpPr>
        <p:spPr>
          <a:xfrm>
            <a:off x="4724400" y="1905000"/>
            <a:ext cx="2590800" cy="533400"/>
          </a:xfrm>
          <a:prstGeom prst="rect">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p:cNvSpPr/>
          <p:nvPr/>
        </p:nvSpPr>
        <p:spPr>
          <a:xfrm>
            <a:off x="4752975" y="2438400"/>
            <a:ext cx="1190625" cy="266700"/>
          </a:xfrm>
          <a:prstGeom prst="rect">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457200" y="1895474"/>
            <a:ext cx="3810000" cy="923925"/>
          </a:xfrm>
          <a:prstGeom prst="rect">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a:off x="457200" y="2971800"/>
            <a:ext cx="990600" cy="228600"/>
          </a:xfrm>
          <a:prstGeom prst="rect">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ectangle 9"/>
          <p:cNvSpPr/>
          <p:nvPr/>
        </p:nvSpPr>
        <p:spPr>
          <a:xfrm>
            <a:off x="569782" y="3962400"/>
            <a:ext cx="1411418" cy="266700"/>
          </a:xfrm>
          <a:prstGeom prst="rect">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p:cNvSpPr/>
          <p:nvPr/>
        </p:nvSpPr>
        <p:spPr>
          <a:xfrm>
            <a:off x="4648200" y="5181600"/>
            <a:ext cx="914400" cy="228600"/>
          </a:xfrm>
          <a:prstGeom prst="rect">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Rectangle 11"/>
          <p:cNvSpPr/>
          <p:nvPr/>
        </p:nvSpPr>
        <p:spPr>
          <a:xfrm>
            <a:off x="569782" y="4572000"/>
            <a:ext cx="1106618" cy="152400"/>
          </a:xfrm>
          <a:prstGeom prst="rect">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ectangle 12"/>
          <p:cNvSpPr/>
          <p:nvPr/>
        </p:nvSpPr>
        <p:spPr>
          <a:xfrm>
            <a:off x="569782" y="5964793"/>
            <a:ext cx="1106618" cy="266700"/>
          </a:xfrm>
          <a:prstGeom prst="rect">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39565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 File Info Needed for Linker</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014989424"/>
              </p:ext>
            </p:extLst>
          </p:nvPr>
        </p:nvGraphicFramePr>
        <p:xfrm>
          <a:off x="1295400" y="1676400"/>
          <a:ext cx="7696200" cy="2133600"/>
        </p:xfrm>
        <a:graphic>
          <a:graphicData uri="http://schemas.openxmlformats.org/drawingml/2006/table">
            <a:tbl>
              <a:tblPr firstRow="1" bandRow="1">
                <a:tableStyleId>{5C22544A-7EE6-4342-B048-85BDC9FD1C3A}</a:tableStyleId>
              </a:tblPr>
              <a:tblGrid>
                <a:gridCol w="1924050"/>
                <a:gridCol w="1924050"/>
                <a:gridCol w="1638300"/>
                <a:gridCol w="2209800"/>
              </a:tblGrid>
              <a:tr h="304800">
                <a:tc gridSpan="2">
                  <a:txBody>
                    <a:bodyPr/>
                    <a:lstStyle/>
                    <a:p>
                      <a:pPr algn="ctr"/>
                      <a:r>
                        <a:rPr lang="en-US" sz="1400" dirty="0" smtClean="0"/>
                        <a:t>Internal Symbols</a:t>
                      </a:r>
                      <a:endParaRPr lang="en-US" sz="1400" dirty="0"/>
                    </a:p>
                  </a:txBody>
                  <a:tcPr/>
                </a:tc>
                <a:tc hMerge="1">
                  <a:txBody>
                    <a:bodyPr/>
                    <a:lstStyle/>
                    <a:p>
                      <a:endParaRPr lang="en-US" dirty="0"/>
                    </a:p>
                  </a:txBody>
                  <a:tcPr/>
                </a:tc>
                <a:tc gridSpan="2">
                  <a:txBody>
                    <a:bodyPr/>
                    <a:lstStyle/>
                    <a:p>
                      <a:pPr algn="ctr"/>
                      <a:r>
                        <a:rPr lang="en-US" sz="1400" dirty="0" smtClean="0"/>
                        <a:t>External Symbols</a:t>
                      </a:r>
                      <a:endParaRPr lang="en-US" sz="1400" dirty="0"/>
                    </a:p>
                  </a:txBody>
                  <a:tcPr/>
                </a:tc>
                <a:tc hMerge="1">
                  <a:txBody>
                    <a:bodyPr/>
                    <a:lstStyle/>
                    <a:p>
                      <a:endParaRPr lang="en-US" dirty="0"/>
                    </a:p>
                  </a:txBody>
                  <a:tcPr/>
                </a:tc>
              </a:tr>
              <a:tr h="304800">
                <a:tc>
                  <a:txBody>
                    <a:bodyPr/>
                    <a:lstStyle/>
                    <a:p>
                      <a:pPr algn="ctr"/>
                      <a:r>
                        <a:rPr lang="en-US" sz="1400" u="sng" dirty="0" smtClean="0"/>
                        <a:t>Symbol</a:t>
                      </a:r>
                      <a:endParaRPr lang="en-US" sz="1400" u="sng" dirty="0"/>
                    </a:p>
                  </a:txBody>
                  <a:tcPr/>
                </a:tc>
                <a:tc>
                  <a:txBody>
                    <a:bodyPr/>
                    <a:lstStyle/>
                    <a:p>
                      <a:pPr algn="ctr"/>
                      <a:r>
                        <a:rPr lang="en-US" sz="1400" u="sng" dirty="0" smtClean="0"/>
                        <a:t>Value</a:t>
                      </a:r>
                      <a:endParaRPr lang="en-US" sz="1400" u="sng" dirty="0"/>
                    </a:p>
                  </a:txBody>
                  <a:tcPr/>
                </a:tc>
                <a:tc>
                  <a:txBody>
                    <a:bodyPr/>
                    <a:lstStyle/>
                    <a:p>
                      <a:pPr algn="ctr"/>
                      <a:r>
                        <a:rPr lang="en-US" sz="1400" u="sng" dirty="0" smtClean="0"/>
                        <a:t>Symbol</a:t>
                      </a:r>
                      <a:endParaRPr lang="en-US" sz="1400" u="sng" dirty="0"/>
                    </a:p>
                  </a:txBody>
                  <a:tcPr/>
                </a:tc>
                <a:tc>
                  <a:txBody>
                    <a:bodyPr/>
                    <a:lstStyle/>
                    <a:p>
                      <a:pPr algn="ctr"/>
                      <a:r>
                        <a:rPr lang="en-US" sz="1400" u="sng" dirty="0" smtClean="0"/>
                        <a:t>Reference List</a:t>
                      </a:r>
                      <a:endParaRPr lang="en-US" sz="1400" u="sng" dirty="0"/>
                    </a:p>
                  </a:txBody>
                  <a:tcPr/>
                </a:tc>
              </a:tr>
              <a:tr h="304800">
                <a:tc>
                  <a:txBody>
                    <a:bodyPr/>
                    <a:lstStyle/>
                    <a:p>
                      <a:r>
                        <a:rPr lang="en-US" sz="1400" dirty="0" smtClean="0"/>
                        <a:t>_start</a:t>
                      </a:r>
                      <a:endParaRPr lang="en-US" sz="1400" dirty="0"/>
                    </a:p>
                  </a:txBody>
                  <a:tcPr/>
                </a:tc>
                <a:tc>
                  <a:txBody>
                    <a:bodyPr/>
                    <a:lstStyle/>
                    <a:p>
                      <a:r>
                        <a:rPr lang="en-US" sz="1400" dirty="0" smtClean="0"/>
                        <a:t>0</a:t>
                      </a:r>
                      <a:endParaRPr lang="en-US" sz="1400" dirty="0"/>
                    </a:p>
                  </a:txBody>
                  <a:tcPr/>
                </a:tc>
                <a:tc>
                  <a:txBody>
                    <a:bodyPr/>
                    <a:lstStyle/>
                    <a:p>
                      <a:r>
                        <a:rPr lang="en-US" sz="1400" dirty="0" smtClean="0"/>
                        <a:t>TEXT_STRING</a:t>
                      </a:r>
                      <a:endParaRPr lang="en-US" sz="1400" dirty="0"/>
                    </a:p>
                  </a:txBody>
                  <a:tcPr/>
                </a:tc>
                <a:tc>
                  <a:txBody>
                    <a:bodyPr/>
                    <a:lstStyle/>
                    <a:p>
                      <a:r>
                        <a:rPr lang="en-US" sz="1400" dirty="0" smtClean="0"/>
                        <a:t>@Loc8</a:t>
                      </a:r>
                      <a:endParaRPr lang="en-US" sz="1400" dirty="0"/>
                    </a:p>
                  </a:txBody>
                  <a:tcPr/>
                </a:tc>
              </a:tr>
              <a:tr h="304800">
                <a:tc>
                  <a:txBody>
                    <a:bodyPr/>
                    <a:lstStyle/>
                    <a:p>
                      <a:r>
                        <a:rPr lang="en-US" sz="1400" dirty="0" smtClean="0"/>
                        <a:t>LOOP</a:t>
                      </a:r>
                      <a:endParaRPr lang="en-US" sz="1400" dirty="0"/>
                    </a:p>
                  </a:txBody>
                  <a:tcPr/>
                </a:tc>
                <a:tc>
                  <a:txBody>
                    <a:bodyPr/>
                    <a:lstStyle/>
                    <a:p>
                      <a:r>
                        <a:rPr lang="en-US" sz="1400" dirty="0" smtClean="0"/>
                        <a:t>12</a:t>
                      </a:r>
                      <a:endParaRPr lang="en-US" sz="1400" dirty="0"/>
                    </a:p>
                  </a:txBody>
                  <a:tcPr/>
                </a:tc>
                <a:tc>
                  <a:txBody>
                    <a:bodyPr/>
                    <a:lstStyle/>
                    <a:p>
                      <a:r>
                        <a:rPr lang="en-US" sz="1400" dirty="0" smtClean="0"/>
                        <a:t>PUT_JTAG</a:t>
                      </a:r>
                      <a:endParaRPr lang="en-US" sz="1400" dirty="0"/>
                    </a:p>
                  </a:txBody>
                  <a:tcPr/>
                </a:tc>
                <a:tc>
                  <a:txBody>
                    <a:bodyPr/>
                    <a:lstStyle/>
                    <a:p>
                      <a:r>
                        <a:rPr lang="en-US" sz="1400" dirty="0" smtClean="0"/>
                        <a:t>@Loc20, @Loc48</a:t>
                      </a:r>
                      <a:endParaRPr lang="en-US" sz="1400" dirty="0"/>
                    </a:p>
                  </a:txBody>
                  <a:tcPr/>
                </a:tc>
              </a:tr>
              <a:tr h="304800">
                <a:tc>
                  <a:txBody>
                    <a:bodyPr/>
                    <a:lstStyle/>
                    <a:p>
                      <a:r>
                        <a:rPr lang="en-US" sz="1400" dirty="0" smtClean="0"/>
                        <a:t>GET_JTAG</a:t>
                      </a:r>
                      <a:endParaRPr lang="en-US" sz="1400" dirty="0"/>
                    </a:p>
                  </a:txBody>
                  <a:tcPr/>
                </a:tc>
                <a:tc>
                  <a:txBody>
                    <a:bodyPr/>
                    <a:lstStyle/>
                    <a:p>
                      <a:r>
                        <a:rPr lang="en-US" sz="1400" dirty="0" smtClean="0"/>
                        <a:t>32</a:t>
                      </a:r>
                      <a:endParaRPr lang="en-US" sz="1400" dirty="0"/>
                    </a:p>
                  </a:txBody>
                  <a:tcPr/>
                </a:tc>
                <a:tc>
                  <a:txBody>
                    <a:bodyPr/>
                    <a:lstStyle/>
                    <a:p>
                      <a:endParaRPr lang="en-US" sz="1400"/>
                    </a:p>
                  </a:txBody>
                  <a:tcPr/>
                </a:tc>
                <a:tc>
                  <a:txBody>
                    <a:bodyPr/>
                    <a:lstStyle/>
                    <a:p>
                      <a:endParaRPr lang="en-US" sz="1400" dirty="0"/>
                    </a:p>
                  </a:txBody>
                  <a:tcPr/>
                </a:tc>
              </a:tr>
              <a:tr h="304800">
                <a:tc gridSpan="4">
                  <a:txBody>
                    <a:bodyPr/>
                    <a:lstStyle/>
                    <a:p>
                      <a:r>
                        <a:rPr lang="en-US" sz="1400" dirty="0" smtClean="0"/>
                        <a:t>Global</a:t>
                      </a:r>
                      <a:r>
                        <a:rPr lang="en-US" sz="1400" baseline="0" dirty="0" smtClean="0"/>
                        <a:t> (Exported): _start</a:t>
                      </a:r>
                      <a:endParaRPr lang="en-US" sz="1400" dirty="0"/>
                    </a:p>
                  </a:txBody>
                  <a:tcPr>
                    <a:solidFill>
                      <a:schemeClr val="accent2">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4800">
                <a:tc gridSpan="4">
                  <a:txBody>
                    <a:bodyPr/>
                    <a:lstStyle/>
                    <a:p>
                      <a:r>
                        <a:rPr lang="en-US" sz="1400" dirty="0" smtClean="0"/>
                        <a:t>Code Length: 56 Bytes</a:t>
                      </a:r>
                      <a:endParaRPr lang="en-US" sz="1400" dirty="0"/>
                    </a:p>
                  </a:txBody>
                  <a:tcPr>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56891721"/>
              </p:ext>
            </p:extLst>
          </p:nvPr>
        </p:nvGraphicFramePr>
        <p:xfrm>
          <a:off x="1295400" y="4114800"/>
          <a:ext cx="7696200" cy="2255520"/>
        </p:xfrm>
        <a:graphic>
          <a:graphicData uri="http://schemas.openxmlformats.org/drawingml/2006/table">
            <a:tbl>
              <a:tblPr firstRow="1" bandRow="1">
                <a:tableStyleId>{5C22544A-7EE6-4342-B048-85BDC9FD1C3A}</a:tableStyleId>
              </a:tblPr>
              <a:tblGrid>
                <a:gridCol w="1924050"/>
                <a:gridCol w="1924050"/>
                <a:gridCol w="1638300"/>
                <a:gridCol w="2209800"/>
              </a:tblGrid>
              <a:tr h="304800">
                <a:tc gridSpan="2">
                  <a:txBody>
                    <a:bodyPr/>
                    <a:lstStyle/>
                    <a:p>
                      <a:pPr algn="ctr"/>
                      <a:r>
                        <a:rPr lang="en-US" sz="1400" dirty="0" smtClean="0"/>
                        <a:t>Internal Symbols</a:t>
                      </a:r>
                      <a:endParaRPr lang="en-US" sz="1400" dirty="0"/>
                    </a:p>
                  </a:txBody>
                  <a:tcPr/>
                </a:tc>
                <a:tc hMerge="1">
                  <a:txBody>
                    <a:bodyPr/>
                    <a:lstStyle/>
                    <a:p>
                      <a:endParaRPr lang="en-US" dirty="0"/>
                    </a:p>
                  </a:txBody>
                  <a:tcPr/>
                </a:tc>
                <a:tc gridSpan="2">
                  <a:txBody>
                    <a:bodyPr/>
                    <a:lstStyle/>
                    <a:p>
                      <a:pPr algn="ctr"/>
                      <a:r>
                        <a:rPr lang="en-US" sz="1400" dirty="0" smtClean="0"/>
                        <a:t>External Symbols</a:t>
                      </a:r>
                      <a:endParaRPr lang="en-US" sz="1400" dirty="0"/>
                    </a:p>
                  </a:txBody>
                  <a:tcPr/>
                </a:tc>
                <a:tc hMerge="1">
                  <a:txBody>
                    <a:bodyPr/>
                    <a:lstStyle/>
                    <a:p>
                      <a:endParaRPr lang="en-US" dirty="0"/>
                    </a:p>
                  </a:txBody>
                  <a:tcPr/>
                </a:tc>
              </a:tr>
              <a:tr h="304800">
                <a:tc>
                  <a:txBody>
                    <a:bodyPr/>
                    <a:lstStyle/>
                    <a:p>
                      <a:pPr algn="ctr"/>
                      <a:r>
                        <a:rPr lang="en-US" sz="1400" u="sng" dirty="0" smtClean="0"/>
                        <a:t>Symbol</a:t>
                      </a:r>
                      <a:endParaRPr lang="en-US" sz="1400" u="sng" dirty="0"/>
                    </a:p>
                  </a:txBody>
                  <a:tcPr/>
                </a:tc>
                <a:tc>
                  <a:txBody>
                    <a:bodyPr/>
                    <a:lstStyle/>
                    <a:p>
                      <a:pPr algn="ctr"/>
                      <a:r>
                        <a:rPr lang="en-US" sz="1400" u="sng" dirty="0" smtClean="0"/>
                        <a:t>Value</a:t>
                      </a:r>
                      <a:endParaRPr lang="en-US" sz="1400" u="sng" dirty="0"/>
                    </a:p>
                  </a:txBody>
                  <a:tcPr/>
                </a:tc>
                <a:tc>
                  <a:txBody>
                    <a:bodyPr/>
                    <a:lstStyle/>
                    <a:p>
                      <a:pPr algn="ctr"/>
                      <a:r>
                        <a:rPr lang="en-US" sz="1400" u="sng" dirty="0" smtClean="0"/>
                        <a:t>Symbol</a:t>
                      </a:r>
                      <a:endParaRPr lang="en-US" sz="1400" u="sng" dirty="0"/>
                    </a:p>
                  </a:txBody>
                  <a:tcPr/>
                </a:tc>
                <a:tc>
                  <a:txBody>
                    <a:bodyPr/>
                    <a:lstStyle/>
                    <a:p>
                      <a:pPr algn="ctr"/>
                      <a:r>
                        <a:rPr lang="en-US" sz="1400" u="sng" dirty="0" smtClean="0"/>
                        <a:t>Reference List</a:t>
                      </a:r>
                      <a:endParaRPr lang="en-US" sz="1400" u="sng" dirty="0"/>
                    </a:p>
                  </a:txBody>
                  <a:tcPr/>
                </a:tc>
              </a:tr>
              <a:tr h="304800">
                <a:tc>
                  <a:txBody>
                    <a:bodyPr/>
                    <a:lstStyle/>
                    <a:p>
                      <a:r>
                        <a:rPr lang="en-US" sz="1400" dirty="0" smtClean="0"/>
                        <a:t>PUT_JTAG</a:t>
                      </a:r>
                      <a:endParaRPr lang="en-US" sz="1400" dirty="0"/>
                    </a:p>
                  </a:txBody>
                  <a:tcPr/>
                </a:tc>
                <a:tc>
                  <a:txBody>
                    <a:bodyPr/>
                    <a:lstStyle/>
                    <a:p>
                      <a:r>
                        <a:rPr lang="en-US" sz="1400" dirty="0" smtClean="0"/>
                        <a:t>0</a:t>
                      </a:r>
                      <a:endParaRPr lang="en-US" sz="1400" dirty="0"/>
                    </a:p>
                  </a:txBody>
                  <a:tcPr/>
                </a:tc>
                <a:tc>
                  <a:txBody>
                    <a:bodyPr/>
                    <a:lstStyle/>
                    <a:p>
                      <a:pPr algn="ctr"/>
                      <a:r>
                        <a:rPr lang="en-US" dirty="0" smtClean="0"/>
                        <a:t>&lt;None&gt;</a:t>
                      </a:r>
                      <a:endParaRPr lang="en-US" dirty="0"/>
                    </a:p>
                  </a:txBody>
                  <a:tcPr/>
                </a:tc>
                <a:tc>
                  <a:txBody>
                    <a:bodyPr/>
                    <a:lstStyle/>
                    <a:p>
                      <a:pPr algn="ctr"/>
                      <a:endParaRPr lang="en-US" dirty="0"/>
                    </a:p>
                  </a:txBody>
                  <a:tcPr/>
                </a:tc>
              </a:tr>
              <a:tr h="304800">
                <a:tc>
                  <a:txBody>
                    <a:bodyPr/>
                    <a:lstStyle/>
                    <a:p>
                      <a:r>
                        <a:rPr lang="en-US" sz="1400" dirty="0" smtClean="0"/>
                        <a:t>END_PUT</a:t>
                      </a:r>
                      <a:endParaRPr lang="en-US" sz="1400" dirty="0"/>
                    </a:p>
                  </a:txBody>
                  <a:tcPr/>
                </a:tc>
                <a:tc>
                  <a:txBody>
                    <a:bodyPr/>
                    <a:lstStyle/>
                    <a:p>
                      <a:r>
                        <a:rPr lang="en-US" sz="1400" dirty="0" smtClean="0"/>
                        <a:t>24</a:t>
                      </a:r>
                      <a:endParaRPr lang="en-US" sz="1400" dirty="0"/>
                    </a:p>
                  </a:txBody>
                  <a:tcPr/>
                </a:tc>
                <a:tc>
                  <a:txBody>
                    <a:bodyPr/>
                    <a:lstStyle/>
                    <a:p>
                      <a:endParaRPr lang="en-US"/>
                    </a:p>
                  </a:txBody>
                  <a:tcPr/>
                </a:tc>
                <a:tc>
                  <a:txBody>
                    <a:bodyPr/>
                    <a:lstStyle/>
                    <a:p>
                      <a:endParaRPr lang="en-US" dirty="0"/>
                    </a:p>
                  </a:txBody>
                  <a:tcPr/>
                </a:tc>
              </a:tr>
              <a:tr h="304800">
                <a:tc>
                  <a:txBody>
                    <a:bodyPr/>
                    <a:lstStyle/>
                    <a:p>
                      <a:r>
                        <a:rPr lang="en-US" sz="1400" dirty="0" smtClean="0"/>
                        <a:t>TEXT_STRING</a:t>
                      </a:r>
                      <a:endParaRPr lang="en-US" sz="1400" dirty="0"/>
                    </a:p>
                  </a:txBody>
                  <a:tcPr/>
                </a:tc>
                <a:tc>
                  <a:txBody>
                    <a:bodyPr/>
                    <a:lstStyle/>
                    <a:p>
                      <a:r>
                        <a:rPr lang="en-US" sz="1400" dirty="0" smtClean="0"/>
                        <a:t>36</a:t>
                      </a:r>
                      <a:endParaRPr lang="en-US" sz="1400" dirty="0"/>
                    </a:p>
                  </a:txBody>
                  <a:tcPr/>
                </a:tc>
                <a:tc>
                  <a:txBody>
                    <a:bodyPr/>
                    <a:lstStyle/>
                    <a:p>
                      <a:endParaRPr lang="en-US" sz="1400"/>
                    </a:p>
                  </a:txBody>
                  <a:tcPr/>
                </a:tc>
                <a:tc>
                  <a:txBody>
                    <a:bodyPr/>
                    <a:lstStyle/>
                    <a:p>
                      <a:endParaRPr lang="en-US" sz="1400" dirty="0"/>
                    </a:p>
                  </a:txBody>
                  <a:tcPr/>
                </a:tc>
              </a:tr>
              <a:tr h="304800">
                <a:tc gridSpan="4">
                  <a:txBody>
                    <a:bodyPr/>
                    <a:lstStyle/>
                    <a:p>
                      <a:r>
                        <a:rPr lang="en-US" sz="1400" dirty="0" smtClean="0"/>
                        <a:t>Global</a:t>
                      </a:r>
                      <a:r>
                        <a:rPr lang="en-US" sz="1400" baseline="0" dirty="0" smtClean="0"/>
                        <a:t> (Exported): PUT_JTAG, TEXT_STRING</a:t>
                      </a:r>
                      <a:endParaRPr lang="en-US" sz="1400" dirty="0"/>
                    </a:p>
                  </a:txBody>
                  <a:tcPr>
                    <a:solidFill>
                      <a:schemeClr val="accent2">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4800">
                <a:tc gridSpan="4">
                  <a:txBody>
                    <a:bodyPr/>
                    <a:lstStyle/>
                    <a:p>
                      <a:r>
                        <a:rPr lang="en-US" sz="1400" dirty="0" smtClean="0"/>
                        <a:t>Code Length: 61 Bytes (36 Bytes of text +</a:t>
                      </a:r>
                      <a:r>
                        <a:rPr lang="en-US" sz="1400" baseline="0" dirty="0" smtClean="0"/>
                        <a:t> 25 Bytes of data)</a:t>
                      </a:r>
                      <a:endParaRPr lang="en-US" sz="1400" dirty="0"/>
                    </a:p>
                  </a:txBody>
                  <a:tcPr>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TextBox 9"/>
          <p:cNvSpPr txBox="1"/>
          <p:nvPr/>
        </p:nvSpPr>
        <p:spPr>
          <a:xfrm>
            <a:off x="304800" y="1676400"/>
            <a:ext cx="979806" cy="461665"/>
          </a:xfrm>
          <a:prstGeom prst="rect">
            <a:avLst/>
          </a:prstGeom>
          <a:solidFill>
            <a:schemeClr val="bg1">
              <a:lumMod val="95000"/>
            </a:schemeClr>
          </a:solidFill>
        </p:spPr>
        <p:txBody>
          <a:bodyPr wrap="none" rtlCol="0">
            <a:spAutoFit/>
          </a:bodyPr>
          <a:lstStyle/>
          <a:p>
            <a:r>
              <a:rPr lang="en-US" dirty="0" smtClean="0"/>
              <a:t>File 1:</a:t>
            </a:r>
            <a:endParaRPr lang="en-US" dirty="0"/>
          </a:p>
        </p:txBody>
      </p:sp>
      <p:sp>
        <p:nvSpPr>
          <p:cNvPr id="11" name="TextBox 10"/>
          <p:cNvSpPr txBox="1"/>
          <p:nvPr/>
        </p:nvSpPr>
        <p:spPr>
          <a:xfrm>
            <a:off x="304800" y="4114800"/>
            <a:ext cx="979806" cy="461665"/>
          </a:xfrm>
          <a:prstGeom prst="rect">
            <a:avLst/>
          </a:prstGeom>
          <a:solidFill>
            <a:schemeClr val="bg1">
              <a:lumMod val="95000"/>
            </a:schemeClr>
          </a:solidFill>
        </p:spPr>
        <p:txBody>
          <a:bodyPr wrap="none" rtlCol="0">
            <a:spAutoFit/>
          </a:bodyPr>
          <a:lstStyle/>
          <a:p>
            <a:r>
              <a:rPr lang="en-US" dirty="0" smtClean="0"/>
              <a:t>File 2:</a:t>
            </a:r>
            <a:endParaRPr lang="en-US" dirty="0"/>
          </a:p>
        </p:txBody>
      </p:sp>
    </p:spTree>
    <p:extLst>
      <p:ext uri="{BB962C8B-B14F-4D97-AF65-F5344CB8AC3E}">
        <p14:creationId xmlns:p14="http://schemas.microsoft.com/office/powerpoint/2010/main" val="1237145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Linker Example</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77062827"/>
              </p:ext>
            </p:extLst>
          </p:nvPr>
        </p:nvGraphicFramePr>
        <p:xfrm>
          <a:off x="381000" y="1600200"/>
          <a:ext cx="8159750" cy="5031644"/>
        </p:xfrm>
        <a:graphic>
          <a:graphicData uri="http://schemas.openxmlformats.org/presentationml/2006/ole">
            <mc:AlternateContent xmlns:mc="http://schemas.openxmlformats.org/markup-compatibility/2006">
              <mc:Choice xmlns:v="urn:schemas-microsoft-com:vml" Requires="v">
                <p:oleObj spid="_x0000_s10255" name="Document" r:id="rId4" imgW="8547100" imgH="5270500" progId="Word.Document.12">
                  <p:embed/>
                </p:oleObj>
              </mc:Choice>
              <mc:Fallback>
                <p:oleObj name="Document" r:id="rId4" imgW="8547100" imgH="5270500" progId="Word.Document.12">
                  <p:embed/>
                  <p:pic>
                    <p:nvPicPr>
                      <p:cNvPr id="0" name=""/>
                      <p:cNvPicPr/>
                      <p:nvPr/>
                    </p:nvPicPr>
                    <p:blipFill>
                      <a:blip r:embed="rId5"/>
                      <a:stretch>
                        <a:fillRect/>
                      </a:stretch>
                    </p:blipFill>
                    <p:spPr>
                      <a:xfrm>
                        <a:off x="381000" y="1600200"/>
                        <a:ext cx="8159750" cy="5031644"/>
                      </a:xfrm>
                      <a:prstGeom prst="rect">
                        <a:avLst/>
                      </a:prstGeom>
                    </p:spPr>
                  </p:pic>
                </p:oleObj>
              </mc:Fallback>
            </mc:AlternateContent>
          </a:graphicData>
        </a:graphic>
      </p:graphicFrame>
    </p:spTree>
    <p:extLst>
      <p:ext uri="{BB962C8B-B14F-4D97-AF65-F5344CB8AC3E}">
        <p14:creationId xmlns:p14="http://schemas.microsoft.com/office/powerpoint/2010/main" val="263219355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2 - Assembler Intro">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a:solidFill>
            <a:srgbClr val="0000FF"/>
          </a:solidFill>
          <a:tailEnd type="arrow"/>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28575" cmpd="sng">
          <a:solidFill>
            <a:srgbClr val="0000FF"/>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Chapter-2 - Assembler Intro.potx</Template>
  <TotalTime>4248</TotalTime>
  <Words>1251</Words>
  <Application>Microsoft Macintosh PowerPoint</Application>
  <PresentationFormat>On-screen Show (4:3)</PresentationFormat>
  <Paragraphs>195</Paragraphs>
  <Slides>29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Chapter-2 - Assembler Intro</vt:lpstr>
      <vt:lpstr>Document</vt:lpstr>
      <vt:lpstr>CSCE 230, Fall 2013 Chapter 4: System Software Part 1  (Assembler), Linker, Loader, Debugger</vt:lpstr>
      <vt:lpstr>PowerPoint Presentation</vt:lpstr>
      <vt:lpstr>Chapter Outline</vt:lpstr>
      <vt:lpstr>The Assembly Process</vt:lpstr>
      <vt:lpstr>Separate Processing of Object Files</vt:lpstr>
      <vt:lpstr>The Linker</vt:lpstr>
      <vt:lpstr>Linker Example</vt:lpstr>
      <vt:lpstr>Object File Info Needed for Linker</vt:lpstr>
      <vt:lpstr>Linker Example</vt:lpstr>
      <vt:lpstr>Linker Steps</vt:lpstr>
      <vt:lpstr>Linker Steps</vt:lpstr>
      <vt:lpstr>Linker Steps</vt:lpstr>
      <vt:lpstr>Summary of Linker Steps</vt:lpstr>
      <vt:lpstr>Libraries</vt:lpstr>
      <vt:lpstr>Static vs. Dynamic Linking</vt:lpstr>
      <vt:lpstr>Dynamic Linking</vt:lpstr>
      <vt:lpstr>Dynamic Linking</vt:lpstr>
      <vt:lpstr>PowerPoint Presentation</vt:lpstr>
      <vt:lpstr>Advantages and Disadvantages</vt:lpstr>
      <vt:lpstr>Loading/Executing Object Programs</vt:lpstr>
      <vt:lpstr>The Debugger</vt:lpstr>
      <vt:lpstr>Trace Mode and Breakpoints</vt:lpstr>
      <vt:lpstr>Basic Idea: How Breakpoints are Implemented</vt:lpstr>
      <vt:lpstr>Debugger response to setting a breakpoint …</vt:lpstr>
      <vt:lpstr>When breakpoint is reached during execution …</vt:lpstr>
      <vt:lpstr>Debugger actions …</vt:lpstr>
      <vt:lpstr>After execution of ldb, another trap brings control back to …</vt:lpstr>
      <vt:lpstr>the debugger and it restores the conditions for breakpointing again</vt:lpstr>
      <vt:lpstr>Conclusion</vt:lpstr>
    </vt:vector>
  </TitlesOfParts>
  <Company>University of Nebraska-Lincoln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Outline and Reading Assignments</dc:title>
  <dc:creator>seth</dc:creator>
  <cp:lastModifiedBy>Can Vuran</cp:lastModifiedBy>
  <cp:revision>214</cp:revision>
  <cp:lastPrinted>2013-02-08T18:47:01Z</cp:lastPrinted>
  <dcterms:created xsi:type="dcterms:W3CDTF">2010-01-12T15:19:45Z</dcterms:created>
  <dcterms:modified xsi:type="dcterms:W3CDTF">2013-08-27T15:41:29Z</dcterms:modified>
</cp:coreProperties>
</file>