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1" r:id="rId1"/>
  </p:sldMasterIdLst>
  <p:notesMasterIdLst>
    <p:notesMasterId r:id="rId31"/>
  </p:notesMasterIdLst>
  <p:handoutMasterIdLst>
    <p:handoutMasterId r:id="rId32"/>
  </p:handoutMasterIdLst>
  <p:sldIdLst>
    <p:sldId id="286" r:id="rId2"/>
    <p:sldId id="287" r:id="rId3"/>
    <p:sldId id="289" r:id="rId4"/>
    <p:sldId id="292" r:id="rId5"/>
    <p:sldId id="319" r:id="rId6"/>
    <p:sldId id="313" r:id="rId7"/>
    <p:sldId id="316" r:id="rId8"/>
    <p:sldId id="315" r:id="rId9"/>
    <p:sldId id="320" r:id="rId10"/>
    <p:sldId id="321" r:id="rId11"/>
    <p:sldId id="314" r:id="rId12"/>
    <p:sldId id="293" r:id="rId13"/>
    <p:sldId id="302" r:id="rId14"/>
    <p:sldId id="303" r:id="rId15"/>
    <p:sldId id="304" r:id="rId16"/>
    <p:sldId id="305" r:id="rId17"/>
    <p:sldId id="312" r:id="rId18"/>
    <p:sldId id="323" r:id="rId19"/>
    <p:sldId id="294" r:id="rId20"/>
    <p:sldId id="295" r:id="rId21"/>
    <p:sldId id="322" r:id="rId22"/>
    <p:sldId id="296" r:id="rId23"/>
    <p:sldId id="297" r:id="rId24"/>
    <p:sldId id="306" r:id="rId25"/>
    <p:sldId id="307" r:id="rId26"/>
    <p:sldId id="308" r:id="rId27"/>
    <p:sldId id="309" r:id="rId28"/>
    <p:sldId id="310" r:id="rId29"/>
    <p:sldId id="32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57EE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8842" autoAdjust="0"/>
  </p:normalViewPr>
  <p:slideViewPr>
    <p:cSldViewPr>
      <p:cViewPr>
        <p:scale>
          <a:sx n="90" d="100"/>
          <a:sy n="90" d="100"/>
        </p:scale>
        <p:origin x="-1144" y="-1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71B715-5D0B-4FB5-8639-C9211F45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1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C1C307-0275-410F-B6DB-E7F5197B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05CE8-95DC-481C-9B87-F7EE429025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simple form this does not work</a:t>
            </a:r>
            <a:r>
              <a:rPr lang="en-US" baseline="0" dirty="0" smtClean="0"/>
              <a:t> quite right because we need to allow the display interrupt conditionally, when</a:t>
            </a:r>
          </a:p>
          <a:p>
            <a:r>
              <a:rPr lang="en-US" baseline="0" dirty="0" smtClean="0"/>
              <a:t>there is a keyboard interrupt and the service routine reads an input character. At other times, the display interrupt should</a:t>
            </a:r>
          </a:p>
          <a:p>
            <a:r>
              <a:rPr lang="en-US" baseline="0" dirty="0" smtClean="0"/>
              <a:t>be disabled.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logic would be a bit more complex: The main program initially enables </a:t>
            </a:r>
            <a:r>
              <a:rPr lang="en-US" baseline="0" dirty="0" err="1" smtClean="0"/>
              <a:t>kbd</a:t>
            </a:r>
            <a:r>
              <a:rPr lang="en-US" baseline="0" dirty="0" smtClean="0"/>
              <a:t> interrupts and disables them for disp. The </a:t>
            </a:r>
            <a:r>
              <a:rPr lang="en-US" baseline="0" dirty="0" err="1" smtClean="0"/>
              <a:t>kbd</a:t>
            </a:r>
            <a:r>
              <a:rPr lang="en-US" baseline="0" dirty="0" smtClean="0"/>
              <a:t> routine</a:t>
            </a:r>
          </a:p>
          <a:p>
            <a:r>
              <a:rPr lang="en-US" baseline="0" dirty="0" smtClean="0"/>
              <a:t>Then enables the </a:t>
            </a:r>
            <a:r>
              <a:rPr lang="en-US" baseline="0" dirty="0" err="1" smtClean="0"/>
              <a:t>disp</a:t>
            </a:r>
            <a:r>
              <a:rPr lang="en-US" baseline="0" dirty="0" smtClean="0"/>
              <a:t> interrupt after it has read the character.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1C307-0275-410F-B6DB-E7F5197B92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4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Times New Roman" pitchFamily="30" charset="0"/>
                <a:ea typeface="ＭＳ Ｐゴシック" pitchFamily="30" charset="-128"/>
              </a:rPr>
              <a:t>Morgan Kaufmann Publishers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463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fld id="{80E4F490-FBE2-4D52-9AB7-C1E754A25353}" type="datetime4">
              <a:rPr lang="en-US"/>
              <a:pPr/>
              <a:t>September 19, 2013</a:t>
            </a:fld>
            <a:endParaRPr lang="en-US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8685878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55AEF-A3B7-4166-A413-E22560B797F9}" type="slidenum">
              <a:rPr lang="en-US"/>
              <a:pPr/>
              <a:t>29</a:t>
            </a:fld>
            <a:endParaRPr lang="en-US"/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latin typeface="Times New Roman" pitchFamily="30" charset="0"/>
              <a:ea typeface="ＭＳ Ｐゴシック" pitchFamily="3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70C5-DDE7-4AE5-80E8-9B3378CF0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0A104-1CBA-47DD-8C3E-57E61629C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BDE4-BF5C-4859-BBC8-7B2AEED20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8D99-5C0C-4E82-B3A5-BE45B5D26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AC355-249A-485B-BFA3-3E4224A5D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E5E76F-4251-45D3-8B3C-B563A8509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4C417F4-B224-4D2A-8947-F1991C3E04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CSCE 230, Fall 2013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Chapter 3: Basic Input/Output(Part 2)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charset="0"/>
              </a:rPr>
            </a:br>
            <a:r>
              <a:rPr lang="en-US" sz="3600" dirty="0" smtClean="0"/>
              <a:t>I/O Devices: Interrupts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400800" cy="1016000"/>
          </a:xfrm>
        </p:spPr>
        <p:txBody>
          <a:bodyPr/>
          <a:lstStyle/>
          <a:p>
            <a:pPr eaLnBrk="1" hangingPunct="1"/>
            <a:r>
              <a:rPr lang="en-US" dirty="0" smtClean="0"/>
              <a:t>Mehmet Can Vuran, Instructor</a:t>
            </a:r>
          </a:p>
          <a:p>
            <a:pPr eaLnBrk="1" hangingPunct="1"/>
            <a:r>
              <a:rPr lang="en-US" dirty="0" smtClean="0"/>
              <a:t>      University of Nebraska-Lincoln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708" y="4343400"/>
            <a:ext cx="314292" cy="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464820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Acknowledgement: Overheads adapted from those provided by the authors of the textbook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Accessing Control </a:t>
            </a:r>
            <a:r>
              <a:rPr lang="en-US" dirty="0" smtClean="0">
                <a:latin typeface="Calibri" charset="0"/>
              </a:rPr>
              <a:t>Registers (</a:t>
            </a:r>
            <a:r>
              <a:rPr lang="en-US" dirty="0" err="1" smtClean="0">
                <a:latin typeface="Calibri" charset="0"/>
              </a:rPr>
              <a:t>Nios</a:t>
            </a:r>
            <a:r>
              <a:rPr lang="en-US" dirty="0" smtClean="0">
                <a:latin typeface="Calibri" charset="0"/>
              </a:rPr>
              <a:t> II)</a:t>
            </a:r>
            <a:endParaRPr lang="en-US" dirty="0">
              <a:latin typeface="Calibri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Calibri" charset="0"/>
              </a:rPr>
              <a:t>Use special Move instructions that transfer values to and from general-purpose registers</a:t>
            </a:r>
          </a:p>
          <a:p>
            <a:r>
              <a:rPr lang="en-US" sz="2800" dirty="0">
                <a:latin typeface="Calibri" charset="0"/>
              </a:rPr>
              <a:t>Transfer pending interrupt requests to R4: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		</a:t>
            </a:r>
            <a:r>
              <a:rPr lang="en-US" sz="2800" dirty="0" err="1">
                <a:latin typeface="Calibri" charset="0"/>
              </a:rPr>
              <a:t>MoveControl</a:t>
            </a:r>
            <a:r>
              <a:rPr lang="en-US" sz="2800" dirty="0">
                <a:latin typeface="Calibri" charset="0"/>
              </a:rPr>
              <a:t>	R4, </a:t>
            </a:r>
            <a:r>
              <a:rPr lang="en-US" sz="2800" dirty="0" smtClean="0">
                <a:latin typeface="Calibri" charset="0"/>
              </a:rPr>
              <a:t>IPENDING</a:t>
            </a:r>
          </a:p>
          <a:p>
            <a:pPr marL="118872" indent="0" algn="ctr">
              <a:buNone/>
            </a:pPr>
            <a:r>
              <a:rPr lang="en-US" sz="2800" dirty="0" err="1" smtClean="0">
                <a:solidFill>
                  <a:srgbClr val="0000FF"/>
                </a:solidFill>
                <a:latin typeface="Calibri" charset="0"/>
              </a:rPr>
              <a:t>rdctl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		r4,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</a:rPr>
              <a:t>ipending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(or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ctl4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r>
              <a:rPr lang="en-US" sz="2800" dirty="0" smtClean="0">
                <a:latin typeface="Calibri" charset="0"/>
              </a:rPr>
              <a:t>Transfer </a:t>
            </a:r>
            <a:r>
              <a:rPr lang="en-US" sz="2800" dirty="0">
                <a:latin typeface="Calibri" charset="0"/>
              </a:rPr>
              <a:t>current processor IE setting to R2: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		</a:t>
            </a:r>
            <a:r>
              <a:rPr lang="en-US" sz="2800" dirty="0" err="1">
                <a:latin typeface="Calibri" charset="0"/>
              </a:rPr>
              <a:t>MoveControl</a:t>
            </a:r>
            <a:r>
              <a:rPr lang="en-US" sz="2800" dirty="0">
                <a:latin typeface="Calibri" charset="0"/>
              </a:rPr>
              <a:t>	R2, </a:t>
            </a:r>
            <a:r>
              <a:rPr lang="en-US" sz="2800" dirty="0" smtClean="0">
                <a:latin typeface="Calibri" charset="0"/>
              </a:rPr>
              <a:t>PS</a:t>
            </a:r>
          </a:p>
          <a:p>
            <a:pPr marL="118872" indent="0" algn="ctr">
              <a:buNone/>
            </a:pPr>
            <a:r>
              <a:rPr lang="en-US" sz="2800" dirty="0" err="1" smtClean="0">
                <a:solidFill>
                  <a:srgbClr val="0000FF"/>
                </a:solidFill>
                <a:latin typeface="Calibri" charset="0"/>
              </a:rPr>
              <a:t>rdctl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		r2, status </a:t>
            </a:r>
            <a:r>
              <a:rPr lang="en-US" sz="2800" dirty="0">
                <a:latin typeface="Calibri" charset="0"/>
              </a:rPr>
              <a:t>(or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ctl0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 </a:t>
            </a:r>
            <a:endParaRPr lang="en-US" sz="2800" dirty="0">
              <a:solidFill>
                <a:srgbClr val="0000FF"/>
              </a:solidFill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Transfer desired bit pattern in R3 to IENABLE: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		</a:t>
            </a:r>
            <a:r>
              <a:rPr lang="en-US" sz="2800" dirty="0" err="1">
                <a:latin typeface="Calibri" charset="0"/>
              </a:rPr>
              <a:t>MoveControl</a:t>
            </a:r>
            <a:r>
              <a:rPr lang="en-US" sz="2800" dirty="0">
                <a:latin typeface="Calibri" charset="0"/>
              </a:rPr>
              <a:t>	IENABLE, </a:t>
            </a:r>
            <a:r>
              <a:rPr lang="en-US" sz="2800" dirty="0" smtClean="0">
                <a:latin typeface="Calibri" charset="0"/>
              </a:rPr>
              <a:t>R3</a:t>
            </a:r>
          </a:p>
          <a:p>
            <a:pPr marL="118872" indent="0" algn="ctr">
              <a:buNone/>
            </a:pPr>
            <a:r>
              <a:rPr lang="en-US" sz="2800" dirty="0" err="1" smtClean="0">
                <a:solidFill>
                  <a:srgbClr val="0000FF"/>
                </a:solidFill>
                <a:latin typeface="Calibri" charset="0"/>
              </a:rPr>
              <a:t>wrctl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</a:rPr>
              <a:t>ienable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(or 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ctl3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, r3</a:t>
            </a:r>
            <a:endParaRPr lang="en-US" sz="2800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4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Nios</a:t>
            </a:r>
            <a:r>
              <a:rPr lang="en-US" dirty="0" smtClean="0"/>
              <a:t> II IRQ Numbers and Exception Handling</a:t>
            </a:r>
            <a:r>
              <a:rPr lang="en-US" baseline="30000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828800"/>
            <a:ext cx="9144000" cy="431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324600"/>
            <a:ext cx="6804868" cy="33855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*From </a:t>
            </a:r>
            <a:r>
              <a:rPr lang="en-US" i="1" baseline="30000" dirty="0" smtClean="0"/>
              <a:t>Basic Computer System for the Altera DE1 Board </a:t>
            </a:r>
            <a:r>
              <a:rPr lang="en-US" baseline="30000" dirty="0" smtClean="0"/>
              <a:t>from Altera, May 2011.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93133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Event Sequence for an Interrupt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When </a:t>
            </a:r>
            <a:r>
              <a:rPr lang="en-US" dirty="0">
                <a:latin typeface="Calibri" charset="0"/>
              </a:rPr>
              <a:t>an interrupt is recognized, processor</a:t>
            </a:r>
            <a:br>
              <a:rPr lang="en-US" dirty="0">
                <a:latin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Calibri" charset="0"/>
              </a:rPr>
              <a:t>saves program counter and status register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IE bit cleared to 0 </a:t>
            </a:r>
            <a:r>
              <a:rPr lang="en-US" dirty="0">
                <a:latin typeface="Calibri" charset="0"/>
              </a:rPr>
              <a:t>so that same or other signal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does not cause further interruptions</a:t>
            </a:r>
          </a:p>
          <a:p>
            <a:r>
              <a:rPr lang="en-US" dirty="0">
                <a:latin typeface="Calibri" charset="0"/>
              </a:rPr>
              <a:t>After acknowledging and servicing interrupt,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restore saved state</a:t>
            </a:r>
            <a:r>
              <a:rPr lang="en-US" dirty="0">
                <a:latin typeface="Calibri" charset="0"/>
              </a:rPr>
              <a:t>, which sets IE to 1 again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9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Examples of Interrupt Programs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Use keyboard interrupts to read characters, but polling within service routine for display</a:t>
            </a:r>
          </a:p>
          <a:p>
            <a:r>
              <a:rPr lang="en-US" dirty="0">
                <a:latin typeface="Calibri" charset="0"/>
              </a:rPr>
              <a:t>Illustrate initialization for interrupt programs, including data variables and control registers</a:t>
            </a:r>
          </a:p>
          <a:p>
            <a:r>
              <a:rPr lang="en-US" dirty="0">
                <a:latin typeface="Calibri" charset="0"/>
              </a:rPr>
              <a:t>Show saving of registers in service routine</a:t>
            </a:r>
          </a:p>
          <a:p>
            <a:r>
              <a:rPr lang="en-US" dirty="0">
                <a:latin typeface="Calibri" charset="0"/>
              </a:rPr>
              <a:t>Consider RISC-style and CISC-style programs</a:t>
            </a:r>
          </a:p>
          <a:p>
            <a:r>
              <a:rPr lang="en-US" dirty="0">
                <a:latin typeface="Calibri" charset="0"/>
              </a:rPr>
              <a:t>We assume that predetermined location </a:t>
            </a:r>
            <a:r>
              <a:rPr lang="en-US" i="1" dirty="0">
                <a:latin typeface="Calibri" charset="0"/>
              </a:rPr>
              <a:t>ILOC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is address of 1</a:t>
            </a:r>
            <a:r>
              <a:rPr lang="en-US" baseline="30000" dirty="0">
                <a:latin typeface="Calibri" charset="0"/>
              </a:rPr>
              <a:t>st</a:t>
            </a:r>
            <a:r>
              <a:rPr lang="en-US" dirty="0">
                <a:latin typeface="Calibri" charset="0"/>
              </a:rPr>
              <a:t> instruction in service </a:t>
            </a:r>
            <a:r>
              <a:rPr lang="en-US" dirty="0" smtClean="0">
                <a:latin typeface="Calibri" charset="0"/>
              </a:rPr>
              <a:t>routine and </a:t>
            </a:r>
            <a:r>
              <a:rPr lang="en-US" i="1" dirty="0" smtClean="0">
                <a:latin typeface="Calibri" charset="0"/>
              </a:rPr>
              <a:t>PNTR</a:t>
            </a:r>
            <a:r>
              <a:rPr lang="en-US" dirty="0" smtClean="0">
                <a:latin typeface="Calibri" charset="0"/>
              </a:rPr>
              <a:t> points to the first address in the memory to which characters are written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9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fig3.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945437" cy="579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04800"/>
            <a:ext cx="1073882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(RISC)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4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fig3.8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67727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04800"/>
            <a:ext cx="2664011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(RISC – 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1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fig3.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92950" cy="580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1073882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(CISC)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DE1 </a:t>
            </a:r>
            <a:r>
              <a:rPr lang="en-US" dirty="0" err="1" smtClean="0"/>
              <a:t>Nios</a:t>
            </a:r>
            <a:r>
              <a:rPr lang="en-US" dirty="0" smtClean="0"/>
              <a:t> II Version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Textbook, Fig. B.13, is </a:t>
            </a:r>
            <a:r>
              <a:rPr lang="en-US" dirty="0" err="1" smtClean="0"/>
              <a:t>Nios</a:t>
            </a:r>
            <a:r>
              <a:rPr lang="en-US" dirty="0" smtClean="0"/>
              <a:t> II version of the RISC program we just looked at. </a:t>
            </a:r>
          </a:p>
          <a:p>
            <a:r>
              <a:rPr lang="en-US" dirty="0" smtClean="0"/>
              <a:t>It uses the keyboard/display interface shown in Fig. 3.3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far, we have seen two versions of programs to echo a line of characters from keyboard, while also storing the same in memory: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Using wait loops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Using interrupts</a:t>
            </a:r>
          </a:p>
          <a:p>
            <a:pPr marL="678942" indent="-514350"/>
            <a:r>
              <a:rPr lang="en-US" dirty="0" smtClean="0"/>
              <a:t>Try the third alternative, i.e. using periodic polling, where the timing for polls is provided using interrupts from the interval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Handling Multiple Devices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>
                <a:latin typeface="Calibri" charset="0"/>
              </a:rPr>
              <a:t>Which device is requesting </a:t>
            </a:r>
            <a:r>
              <a:rPr lang="en-US">
                <a:latin typeface="Calibri" charset="0"/>
              </a:rPr>
              <a:t>service</a:t>
            </a:r>
            <a:r>
              <a:rPr lang="en-US" smtClean="0">
                <a:latin typeface="Calibri" charset="0"/>
              </a:rPr>
              <a:t>?</a:t>
            </a:r>
            <a:endParaRPr lang="en-US" dirty="0" smtClean="0">
              <a:latin typeface="Calibri" charset="0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How </a:t>
            </a:r>
            <a:r>
              <a:rPr lang="en-US" dirty="0">
                <a:latin typeface="Calibri" charset="0"/>
              </a:rPr>
              <a:t>is appropriate service routine executed?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Should </a:t>
            </a:r>
            <a:r>
              <a:rPr lang="en-US" dirty="0">
                <a:latin typeface="Calibri" charset="0"/>
              </a:rPr>
              <a:t>interrupt nesting be permitted?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>
                <a:latin typeface="Calibri" charset="0"/>
              </a:rPr>
              <a:t>How are two simultaneous requests handled? </a:t>
            </a:r>
          </a:p>
          <a:p>
            <a:r>
              <a:rPr lang="en-US" dirty="0" smtClean="0">
                <a:latin typeface="Calibri" charset="0"/>
              </a:rPr>
              <a:t>For 1</a:t>
            </a:r>
            <a:r>
              <a:rPr lang="en-US" baseline="30000" dirty="0" smtClean="0">
                <a:latin typeface="Calibri" charset="0"/>
              </a:rPr>
              <a:t>st</a:t>
            </a:r>
            <a:r>
              <a:rPr lang="en-US" dirty="0" smtClean="0">
                <a:latin typeface="Calibri" charset="0"/>
              </a:rPr>
              <a:t> question, poll device status registers, checking if </a:t>
            </a:r>
            <a:r>
              <a:rPr lang="en-US" i="1" dirty="0" smtClean="0">
                <a:latin typeface="Calibri" charset="0"/>
              </a:rPr>
              <a:t>IRQ</a:t>
            </a:r>
            <a:r>
              <a:rPr lang="en-US" dirty="0" smtClean="0">
                <a:latin typeface="Calibri" charset="0"/>
              </a:rPr>
              <a:t> bit for each device is set</a:t>
            </a:r>
          </a:p>
          <a:p>
            <a:r>
              <a:rPr lang="en-US" dirty="0" smtClean="0">
                <a:latin typeface="Calibri" charset="0"/>
              </a:rPr>
              <a:t>For </a:t>
            </a:r>
            <a:r>
              <a:rPr lang="en-US" dirty="0">
                <a:latin typeface="Calibri" charset="0"/>
              </a:rPr>
              <a:t>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question, call device-specific routine  for first set IRQ bit that is </a:t>
            </a:r>
            <a:r>
              <a:rPr lang="en-US" dirty="0" smtClean="0">
                <a:latin typeface="Calibri" charset="0"/>
              </a:rPr>
              <a:t>encountered</a:t>
            </a:r>
          </a:p>
          <a:p>
            <a:r>
              <a:rPr lang="en-US" dirty="0" smtClean="0">
                <a:latin typeface="Calibri" charset="0"/>
              </a:rPr>
              <a:t>For 3</a:t>
            </a:r>
            <a:r>
              <a:rPr lang="en-US" baseline="30000" dirty="0" smtClean="0">
                <a:latin typeface="Calibri" charset="0"/>
              </a:rPr>
              <a:t>rd</a:t>
            </a:r>
            <a:r>
              <a:rPr lang="en-US" dirty="0" smtClean="0">
                <a:latin typeface="Calibri" charset="0"/>
              </a:rPr>
              <a:t> question, see </a:t>
            </a:r>
            <a:r>
              <a:rPr lang="en-US" i="1" dirty="0" smtClean="0">
                <a:latin typeface="Calibri" charset="0"/>
              </a:rPr>
              <a:t>Interrupt Nesting </a:t>
            </a:r>
            <a:r>
              <a:rPr lang="en-US" dirty="0" smtClean="0">
                <a:latin typeface="Calibri" charset="0"/>
              </a:rPr>
              <a:t>ahead</a:t>
            </a:r>
          </a:p>
          <a:p>
            <a:r>
              <a:rPr lang="en-US" dirty="0" smtClean="0">
                <a:latin typeface="Calibri" charset="0"/>
              </a:rPr>
              <a:t>For 4</a:t>
            </a:r>
            <a:r>
              <a:rPr lang="en-US" baseline="30000" dirty="0" smtClean="0">
                <a:latin typeface="Calibri" charset="0"/>
              </a:rPr>
              <a:t>th</a:t>
            </a:r>
            <a:r>
              <a:rPr lang="en-US" dirty="0" smtClean="0">
                <a:latin typeface="Calibri" charset="0"/>
              </a:rPr>
              <a:t> question, see </a:t>
            </a:r>
            <a:r>
              <a:rPr lang="en-US" i="1" dirty="0" smtClean="0">
                <a:latin typeface="Calibri" charset="0"/>
              </a:rPr>
              <a:t>Simultaneous Requests </a:t>
            </a:r>
            <a:r>
              <a:rPr lang="en-US" dirty="0" smtClean="0">
                <a:latin typeface="Calibri" charset="0"/>
              </a:rPr>
              <a:t>ahead.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7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Interrupts: Rationale</a:t>
            </a:r>
            <a:endParaRPr lang="en-US" dirty="0">
              <a:latin typeface="Calibri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Drawback of a wait loop: processor is </a:t>
            </a:r>
            <a:r>
              <a:rPr lang="en-US" dirty="0" smtClean="0">
                <a:latin typeface="Calibri" charset="0"/>
              </a:rPr>
              <a:t>busy waiting for I/O; cannot </a:t>
            </a:r>
            <a:r>
              <a:rPr lang="en-US" dirty="0">
                <a:latin typeface="Calibri" charset="0"/>
              </a:rPr>
              <a:t>perform other useful computation</a:t>
            </a:r>
          </a:p>
          <a:p>
            <a:r>
              <a:rPr lang="en-US" dirty="0" smtClean="0">
                <a:latin typeface="Calibri" charset="0"/>
              </a:rPr>
              <a:t>Instead, </a:t>
            </a:r>
            <a:r>
              <a:rPr lang="en-US" dirty="0">
                <a:latin typeface="Calibri" charset="0"/>
              </a:rPr>
              <a:t>let I/O device alert the processor when it is ready</a:t>
            </a:r>
          </a:p>
          <a:p>
            <a:r>
              <a:rPr lang="en-US" dirty="0">
                <a:latin typeface="Calibri" charset="0"/>
              </a:rPr>
              <a:t>Hardware sends an 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interrupt-request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(IRQ) signal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to </a:t>
            </a:r>
            <a:r>
              <a:rPr lang="en-US" dirty="0">
                <a:latin typeface="Calibri" charset="0"/>
              </a:rPr>
              <a:t>the processor at the appropriate time</a:t>
            </a:r>
          </a:p>
          <a:p>
            <a:r>
              <a:rPr lang="en-US" dirty="0">
                <a:latin typeface="Calibri" charset="0"/>
              </a:rPr>
              <a:t>Meanwhile, processor performs useful tasks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9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Vectored Interrupts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libri" charset="0"/>
              </a:rPr>
              <a:t>Vectored interrupts</a:t>
            </a:r>
            <a:r>
              <a:rPr lang="en-US" dirty="0">
                <a:latin typeface="Calibri" charset="0"/>
              </a:rPr>
              <a:t> reduce service latency;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no instructions executed to poll many devices</a:t>
            </a:r>
          </a:p>
          <a:p>
            <a:r>
              <a:rPr lang="en-US" b="1" dirty="0">
                <a:latin typeface="Calibri" charset="0"/>
              </a:rPr>
              <a:t>Let requesting device identify itself directly with a signal or a binary code</a:t>
            </a:r>
          </a:p>
          <a:p>
            <a:r>
              <a:rPr lang="en-US" dirty="0">
                <a:latin typeface="Calibri" charset="0"/>
              </a:rPr>
              <a:t>Processor uses info to find address of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correct routine in an </a:t>
            </a:r>
            <a:r>
              <a:rPr lang="en-US" i="1" dirty="0">
                <a:latin typeface="Calibri" charset="0"/>
              </a:rPr>
              <a:t>interrupt-vector table</a:t>
            </a:r>
          </a:p>
          <a:p>
            <a:r>
              <a:rPr lang="en-US" dirty="0">
                <a:latin typeface="Calibri" charset="0"/>
              </a:rPr>
              <a:t>Table lookup is performed by hardware</a:t>
            </a:r>
            <a:endParaRPr lang="en-US" i="1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Vector table is located at fixed address, but routines can be located anywhere in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914400"/>
            <a:ext cx="2438400" cy="5105400"/>
          </a:xfrm>
          <a:prstGeom prst="rect">
            <a:avLst/>
          </a:prstGeom>
          <a:ln w="127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743200" y="1143000"/>
            <a:ext cx="2438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838200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V1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1371600"/>
            <a:ext cx="2438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1828800"/>
            <a:ext cx="2438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2200" y="1054100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V2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2057400"/>
            <a:ext cx="2438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1752600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Vn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1270000"/>
            <a:ext cx="21832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.</a:t>
            </a:r>
          </a:p>
          <a:p>
            <a:r>
              <a:rPr lang="en-US" sz="1050" b="1" dirty="0" smtClean="0"/>
              <a:t>.</a:t>
            </a:r>
          </a:p>
          <a:p>
            <a:r>
              <a:rPr lang="en-US" sz="1050" b="1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3200" y="2895600"/>
            <a:ext cx="2438400" cy="533400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Device 1 Service Routine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743200" y="3810000"/>
            <a:ext cx="2438400" cy="533400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Device 2 Service Routine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743200" y="4800600"/>
            <a:ext cx="2438400" cy="533400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Device n Service Routine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62400" y="1066800"/>
            <a:ext cx="1524000" cy="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1066800"/>
            <a:ext cx="0" cy="182880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81600" y="2895600"/>
            <a:ext cx="304800" cy="0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0"/>
          </p:cNvCxnSpPr>
          <p:nvPr/>
        </p:nvCxnSpPr>
        <p:spPr>
          <a:xfrm>
            <a:off x="3995365" y="1270000"/>
            <a:ext cx="2100635" cy="2540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0" y="1295400"/>
            <a:ext cx="0" cy="251460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81600" y="3810000"/>
            <a:ext cx="914400" cy="0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553200" y="1981200"/>
            <a:ext cx="0" cy="281940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181600" y="4800600"/>
            <a:ext cx="1371600" cy="0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962400" y="1981200"/>
            <a:ext cx="2590800" cy="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962400" y="1020231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970866" y="1227667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932766" y="193040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e 62"/>
          <p:cNvSpPr/>
          <p:nvPr/>
        </p:nvSpPr>
        <p:spPr>
          <a:xfrm>
            <a:off x="2057400" y="914400"/>
            <a:ext cx="228600" cy="1143000"/>
          </a:xfrm>
          <a:prstGeom prst="leftBrac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066800" y="1066800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Interrupt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Vector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Table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2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Interrupt Nesting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charset="0"/>
              </a:rPr>
              <a:t>Service routines usually execute to completion</a:t>
            </a:r>
          </a:p>
          <a:p>
            <a:r>
              <a:rPr lang="en-US" dirty="0">
                <a:latin typeface="Calibri" charset="0"/>
              </a:rPr>
              <a:t>To reduce latency, allow 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interrupt nesting</a:t>
            </a:r>
            <a:br>
              <a:rPr lang="en-US" dirty="0">
                <a:solidFill>
                  <a:srgbClr val="0000FF"/>
                </a:solidFill>
                <a:latin typeface="Calibri" charset="0"/>
              </a:rPr>
            </a:br>
            <a:r>
              <a:rPr lang="en-US" dirty="0">
                <a:latin typeface="Calibri" charset="0"/>
              </a:rPr>
              <a:t>by having service routines set IE bit to 1</a:t>
            </a:r>
          </a:p>
          <a:p>
            <a:r>
              <a:rPr lang="en-US" dirty="0">
                <a:latin typeface="Calibri" charset="0"/>
              </a:rPr>
              <a:t>Acknowledge the current interrupt request </a:t>
            </a:r>
            <a:r>
              <a:rPr lang="en-US" i="1" dirty="0">
                <a:latin typeface="Calibri" charset="0"/>
              </a:rPr>
              <a:t>before</a:t>
            </a:r>
            <a:r>
              <a:rPr lang="en-US" dirty="0">
                <a:latin typeface="Calibri" charset="0"/>
              </a:rPr>
              <a:t> setting IE bit to prevent infinite loop</a:t>
            </a:r>
          </a:p>
          <a:p>
            <a:r>
              <a:rPr lang="en-US" dirty="0" smtClean="0">
                <a:latin typeface="Calibri" charset="0"/>
              </a:rPr>
              <a:t>Save return address in stack</a:t>
            </a:r>
          </a:p>
          <a:p>
            <a:r>
              <a:rPr lang="en-US" dirty="0" smtClean="0">
                <a:latin typeface="Calibri" charset="0"/>
              </a:rPr>
              <a:t>For </a:t>
            </a:r>
            <a:r>
              <a:rPr lang="en-US" dirty="0">
                <a:latin typeface="Calibri" charset="0"/>
              </a:rPr>
              <a:t>more control, use different priority levels</a:t>
            </a:r>
          </a:p>
          <a:p>
            <a:r>
              <a:rPr lang="en-US" dirty="0">
                <a:latin typeface="Calibri" charset="0"/>
              </a:rPr>
              <a:t>Current level held in processor status register</a:t>
            </a:r>
          </a:p>
          <a:p>
            <a:r>
              <a:rPr lang="en-US" dirty="0">
                <a:latin typeface="Calibri" charset="0"/>
              </a:rPr>
              <a:t>Accept requests only from higher</a:t>
            </a:r>
            <a:r>
              <a:rPr lang="en-US" dirty="0" smtClean="0">
                <a:latin typeface="Calibri" charset="0"/>
              </a:rPr>
              <a:t>-priority devices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7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Simultaneous Requests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or more devices request at the same time</a:t>
            </a:r>
          </a:p>
          <a:p>
            <a:r>
              <a:rPr lang="en-US" dirty="0">
                <a:latin typeface="Calibri" charset="0"/>
              </a:rPr>
              <a:t>Arbitration or priority resolution is required</a:t>
            </a:r>
          </a:p>
          <a:p>
            <a:r>
              <a:rPr lang="en-US" dirty="0">
                <a:latin typeface="Calibri" charset="0"/>
              </a:rPr>
              <a:t>With software polling of I/O status registers,  service order determined by polling order</a:t>
            </a:r>
          </a:p>
          <a:p>
            <a:r>
              <a:rPr lang="en-US" dirty="0">
                <a:latin typeface="Calibri" charset="0"/>
              </a:rPr>
              <a:t>With vectored interrupts, hardware must select only one device to identify itself</a:t>
            </a:r>
          </a:p>
          <a:p>
            <a:r>
              <a:rPr lang="en-US" dirty="0">
                <a:latin typeface="Calibri" charset="0"/>
              </a:rPr>
              <a:t>Use arbitration circuits that enforce desired priority or fairness across different devices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Back to our Example: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Multiple </a:t>
            </a:r>
            <a:r>
              <a:rPr lang="en-US" dirty="0">
                <a:latin typeface="Calibri" charset="0"/>
              </a:rPr>
              <a:t>Interrupt Sources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To use interrupts for both keyboard &amp; display,  call subroutines from ILOC service routine</a:t>
            </a:r>
          </a:p>
          <a:p>
            <a:r>
              <a:rPr lang="en-US" dirty="0">
                <a:latin typeface="Calibri" charset="0"/>
              </a:rPr>
              <a:t>Service routine reads IPENDING register</a:t>
            </a:r>
          </a:p>
          <a:p>
            <a:r>
              <a:rPr lang="en-US" dirty="0">
                <a:latin typeface="Calibri" charset="0"/>
              </a:rPr>
              <a:t>Checks which device bit(s) is (are) set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to determine which subroutine(s) to call</a:t>
            </a:r>
          </a:p>
          <a:p>
            <a:r>
              <a:rPr lang="en-US" dirty="0">
                <a:latin typeface="Calibri" charset="0"/>
              </a:rPr>
              <a:t>Service routine must save/restore Link register</a:t>
            </a:r>
          </a:p>
          <a:p>
            <a:r>
              <a:rPr lang="en-US" dirty="0">
                <a:latin typeface="Calibri" charset="0"/>
              </a:rPr>
              <a:t>Also need separate pointer variable to </a:t>
            </a:r>
            <a:r>
              <a:rPr lang="en-US" dirty="0" smtClean="0">
                <a:latin typeface="Calibri" charset="0"/>
              </a:rPr>
              <a:t>indicate output </a:t>
            </a:r>
            <a:r>
              <a:rPr lang="en-US" dirty="0">
                <a:latin typeface="Calibri" charset="0"/>
              </a:rPr>
              <a:t>character for next display interrupt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fig3.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30275"/>
            <a:ext cx="8605837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Exceptions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An 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exception</a:t>
            </a:r>
            <a:r>
              <a:rPr lang="en-US" dirty="0">
                <a:latin typeface="Calibri" charset="0"/>
              </a:rPr>
              <a:t> is any interruption of execution</a:t>
            </a:r>
          </a:p>
          <a:p>
            <a:r>
              <a:rPr lang="en-US" dirty="0">
                <a:latin typeface="Calibri" charset="0"/>
              </a:rPr>
              <a:t>This includes interrupts for I/O transfers</a:t>
            </a:r>
          </a:p>
          <a:p>
            <a:r>
              <a:rPr lang="en-US" dirty="0">
                <a:latin typeface="Calibri" charset="0"/>
              </a:rPr>
              <a:t>But there are also other types of exceptions</a:t>
            </a:r>
          </a:p>
          <a:p>
            <a:r>
              <a:rPr lang="en-US" i="1" dirty="0">
                <a:solidFill>
                  <a:srgbClr val="FF0000"/>
                </a:solidFill>
                <a:latin typeface="Calibri" charset="0"/>
              </a:rPr>
              <a:t>Recovery from errors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: </a:t>
            </a:r>
            <a:r>
              <a:rPr lang="en-US" dirty="0">
                <a:latin typeface="Calibri" charset="0"/>
              </a:rPr>
              <a:t>detect division by zero, or instruction with an invalid OP code</a:t>
            </a:r>
          </a:p>
          <a:p>
            <a:r>
              <a:rPr lang="en-US" i="1" dirty="0">
                <a:solidFill>
                  <a:srgbClr val="FF0000"/>
                </a:solidFill>
                <a:latin typeface="Calibri" charset="0"/>
              </a:rPr>
              <a:t>Debugging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:</a:t>
            </a:r>
            <a:r>
              <a:rPr lang="en-US" dirty="0">
                <a:latin typeface="Calibri" charset="0"/>
              </a:rPr>
              <a:t> use of trace mode &amp; breakpoints</a:t>
            </a:r>
          </a:p>
          <a:p>
            <a:r>
              <a:rPr lang="en-US" i="1" dirty="0">
                <a:solidFill>
                  <a:srgbClr val="FF0000"/>
                </a:solidFill>
                <a:latin typeface="Calibri" charset="0"/>
              </a:rPr>
              <a:t>Operating system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:</a:t>
            </a:r>
            <a:r>
              <a:rPr lang="en-US" dirty="0">
                <a:latin typeface="Calibri" charset="0"/>
              </a:rPr>
              <a:t> software interrupt to enter</a:t>
            </a:r>
          </a:p>
          <a:p>
            <a:pPr marL="118872" indent="0">
              <a:buNone/>
            </a:pPr>
            <a:r>
              <a:rPr lang="en-US" dirty="0" smtClean="0">
                <a:latin typeface="Calibri" charset="0"/>
              </a:rPr>
              <a:t>the </a:t>
            </a:r>
            <a:r>
              <a:rPr lang="en-US" dirty="0">
                <a:latin typeface="Calibri" charset="0"/>
              </a:rPr>
              <a:t>last two cases are discussed in Chapter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Recovery from Errors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After saving state, service routine is executed</a:t>
            </a:r>
          </a:p>
          <a:p>
            <a:r>
              <a:rPr lang="en-US" dirty="0">
                <a:latin typeface="Calibri" charset="0"/>
              </a:rPr>
              <a:t>Routine can attempt to recover (if possible)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or inform user, perhaps ending execution</a:t>
            </a:r>
          </a:p>
          <a:p>
            <a:r>
              <a:rPr lang="en-US" dirty="0">
                <a:latin typeface="Calibri" charset="0"/>
              </a:rPr>
              <a:t>With I/O interrupt, instruction being executed at the time of request is allowed to complete</a:t>
            </a:r>
          </a:p>
          <a:p>
            <a:r>
              <a:rPr lang="en-US" dirty="0">
                <a:latin typeface="Calibri" charset="0"/>
              </a:rPr>
              <a:t>If the instruction is the </a:t>
            </a:r>
            <a:r>
              <a:rPr lang="en-US" i="1" dirty="0">
                <a:latin typeface="Calibri" charset="0"/>
              </a:rPr>
              <a:t>cause</a:t>
            </a:r>
            <a:r>
              <a:rPr lang="en-US" dirty="0">
                <a:latin typeface="Calibri" charset="0"/>
              </a:rPr>
              <a:t> of the exception, service routine must be executed immediately</a:t>
            </a:r>
          </a:p>
          <a:p>
            <a:r>
              <a:rPr lang="en-US" dirty="0">
                <a:latin typeface="Calibri" charset="0"/>
              </a:rPr>
              <a:t>Thus, return address may need adjustment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Concluding Remarks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basic I/O-handling approaches:</a:t>
            </a:r>
            <a:br>
              <a:rPr lang="en-US" dirty="0">
                <a:latin typeface="Calibri" charset="0"/>
              </a:rPr>
            </a:br>
            <a:r>
              <a:rPr lang="en-US" i="1" dirty="0">
                <a:latin typeface="Calibri" charset="0"/>
              </a:rPr>
              <a:t>program-controlled</a:t>
            </a:r>
            <a:r>
              <a:rPr lang="en-US" dirty="0">
                <a:latin typeface="Calibri" charset="0"/>
              </a:rPr>
              <a:t> and </a:t>
            </a:r>
            <a:r>
              <a:rPr lang="en-US" i="1" dirty="0">
                <a:latin typeface="Calibri" charset="0"/>
              </a:rPr>
              <a:t>interrupt-based</a:t>
            </a:r>
          </a:p>
          <a:p>
            <a:r>
              <a:rPr lang="en-US" dirty="0">
                <a:latin typeface="Calibri" charset="0"/>
              </a:rPr>
              <a:t>1</a:t>
            </a:r>
            <a:r>
              <a:rPr lang="en-US" baseline="30000" dirty="0">
                <a:latin typeface="Calibri" charset="0"/>
              </a:rPr>
              <a:t>st</a:t>
            </a:r>
            <a:r>
              <a:rPr lang="en-US" dirty="0">
                <a:latin typeface="Calibri" charset="0"/>
              </a:rPr>
              <a:t> approach has direct control of I/O transfers</a:t>
            </a:r>
          </a:p>
          <a:p>
            <a:r>
              <a:rPr lang="en-US" dirty="0">
                <a:latin typeface="Calibri" charset="0"/>
              </a:rPr>
              <a:t>Drawback: wait loop to poll flag in status reg.</a:t>
            </a:r>
          </a:p>
          <a:p>
            <a:r>
              <a:rPr lang="en-US" dirty="0">
                <a:latin typeface="Calibri" charset="0"/>
              </a:rPr>
              <a:t>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approach suspends program when needed to service I/O interrupt with separate routine</a:t>
            </a:r>
          </a:p>
          <a:p>
            <a:r>
              <a:rPr lang="en-US" dirty="0">
                <a:latin typeface="Calibri" charset="0"/>
              </a:rPr>
              <a:t>Until then, processor performs useful tasks</a:t>
            </a:r>
          </a:p>
          <a:p>
            <a:r>
              <a:rPr lang="en-US" dirty="0">
                <a:latin typeface="Calibri" charset="0"/>
              </a:rPr>
              <a:t>Exceptions cover all interrupts including I/O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9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Upcoming…</a:t>
            </a:r>
            <a:endParaRPr lang="en-AU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HW 2 – Chapter 2 </a:t>
            </a:r>
          </a:p>
          <a:p>
            <a:pPr lvl="1"/>
            <a:r>
              <a:rPr lang="en-US" sz="2400" dirty="0" smtClean="0"/>
              <a:t>Assign Monday, Sep.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Due Monday, Sep. 23</a:t>
            </a:r>
            <a:r>
              <a:rPr lang="en-US" sz="2400" baseline="30000" dirty="0" smtClean="0"/>
              <a:t>rd</a:t>
            </a:r>
            <a:endParaRPr lang="en-US" sz="2400" dirty="0" smtClean="0"/>
          </a:p>
          <a:p>
            <a:r>
              <a:rPr lang="en-US" sz="2800" dirty="0" smtClean="0"/>
              <a:t>Quiz 2 – Chapter 2 (2.1-2.7)</a:t>
            </a:r>
          </a:p>
          <a:p>
            <a:pPr lvl="1"/>
            <a:r>
              <a:rPr lang="en-US" sz="2400" dirty="0" smtClean="0"/>
              <a:t>Wednesday, Sep. </a:t>
            </a:r>
            <a:r>
              <a:rPr lang="en-US" sz="2400" smtClean="0"/>
              <a:t>25</a:t>
            </a:r>
            <a:r>
              <a:rPr lang="en-US" sz="2400" baseline="30000" smtClean="0"/>
              <a:t>th</a:t>
            </a:r>
            <a:r>
              <a:rPr lang="en-US" sz="2400" smtClean="0"/>
              <a:t> </a:t>
            </a:r>
            <a:r>
              <a:rPr lang="en-US" sz="2400" dirty="0" smtClean="0"/>
              <a:t>(15 min)</a:t>
            </a:r>
          </a:p>
          <a:p>
            <a:pPr lvl="1"/>
            <a:endParaRPr lang="en-US" sz="2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6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fig3.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41400"/>
            <a:ext cx="860425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43600" y="457200"/>
            <a:ext cx="2962244" cy="40011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(Interrupt Service Routine)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096000"/>
            <a:ext cx="7955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In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</a:rPr>
              <a:t>Nios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II, execution  of instruction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stops without completion.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1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Enabling and Disabling Interrupts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Must processor always respond </a:t>
            </a:r>
            <a:r>
              <a:rPr lang="en-US" i="1">
                <a:latin typeface="Calibri" charset="0"/>
              </a:rPr>
              <a:t>immediately</a:t>
            </a:r>
            <a:r>
              <a:rPr lang="en-US">
                <a:latin typeface="Calibri" charset="0"/>
              </a:rPr>
              <a:t> to interrupt requests from I/O devices?</a:t>
            </a:r>
          </a:p>
          <a:p>
            <a:r>
              <a:rPr lang="en-US">
                <a:latin typeface="Calibri" charset="0"/>
              </a:rPr>
              <a:t>Some tasks cannot tolerate </a:t>
            </a:r>
            <a:r>
              <a:rPr lang="en-US" i="1">
                <a:latin typeface="Calibri" charset="0"/>
              </a:rPr>
              <a:t>interrupt latency</a:t>
            </a:r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and must be completed without interruption</a:t>
            </a:r>
          </a:p>
          <a:p>
            <a:r>
              <a:rPr lang="en-US">
                <a:latin typeface="Calibri" charset="0"/>
              </a:rPr>
              <a:t>Need ways to enable and disable interrupts,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both in processor and in device interfaces</a:t>
            </a:r>
          </a:p>
          <a:p>
            <a:r>
              <a:rPr lang="en-US">
                <a:latin typeface="Calibri" charset="0"/>
              </a:rPr>
              <a:t>Provides flexibility to programmers</a:t>
            </a:r>
          </a:p>
          <a:p>
            <a:r>
              <a:rPr lang="en-US">
                <a:latin typeface="Calibri" charset="0"/>
              </a:rPr>
              <a:t>Use control bits in processor and I/O registers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1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fig3.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562600" cy="241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Processor Control Registers (Chapter 3)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4038600"/>
            <a:ext cx="8229600" cy="294920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latin typeface="Calibri" charset="0"/>
              </a:rPr>
              <a:t>IPS register is where PS is automatically saved when an interrupt request is recognized</a:t>
            </a:r>
          </a:p>
          <a:p>
            <a:r>
              <a:rPr lang="en-US" sz="2000" dirty="0" smtClean="0">
                <a:latin typeface="Calibri" charset="0"/>
              </a:rPr>
              <a:t>IENABLE has one bit per device to control if requests from that source are recognized</a:t>
            </a:r>
          </a:p>
          <a:p>
            <a:r>
              <a:rPr lang="en-US" sz="2000" dirty="0" smtClean="0">
                <a:latin typeface="Calibri" charset="0"/>
              </a:rPr>
              <a:t>IPENDING has one bit per device to indicate if interrupt request has not yet been serviced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7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Interrupt I/O</a:t>
            </a:r>
            <a:r>
              <a:rPr lang="en-US" dirty="0"/>
              <a:t>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95" name="Content Placeholder 94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err="1" smtClean="0"/>
              <a:t>IRQ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asserted only if Device 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makes interrupt request (</a:t>
            </a:r>
            <a:r>
              <a:rPr lang="en-US" sz="1600" dirty="0" err="1" smtClean="0"/>
              <a:t>IRQ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=1) </a:t>
            </a:r>
            <a:r>
              <a:rPr lang="en-US" sz="1600" b="1" dirty="0" smtClean="0"/>
              <a:t>and </a:t>
            </a:r>
            <a:r>
              <a:rPr lang="en-US" sz="1600" dirty="0" smtClean="0"/>
              <a:t>its IE bit is 1.</a:t>
            </a:r>
          </a:p>
          <a:p>
            <a:r>
              <a:rPr lang="en-US" sz="1600" dirty="0" err="1" smtClean="0"/>
              <a:t>IRQ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sets the corresponding Interrupt Pending bit of Processor Control Register.</a:t>
            </a:r>
          </a:p>
          <a:p>
            <a:r>
              <a:rPr lang="en-US" sz="1600" dirty="0" smtClean="0"/>
              <a:t>Processor can selectively enable a subset of pending interrupt with the in Interrupt Enable Register</a:t>
            </a:r>
          </a:p>
          <a:p>
            <a:r>
              <a:rPr lang="en-US" sz="1600" dirty="0" smtClean="0"/>
              <a:t>Processor can </a:t>
            </a:r>
            <a:r>
              <a:rPr lang="en-US" sz="1600" b="1" dirty="0" smtClean="0"/>
              <a:t>globally</a:t>
            </a:r>
            <a:r>
              <a:rPr lang="en-US" sz="1600" dirty="0" smtClean="0"/>
              <a:t> turn off all interrupts by controlling the PIE bit.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718186" y="1490246"/>
            <a:ext cx="7892414" cy="3996154"/>
            <a:chOff x="571500" y="1718846"/>
            <a:chExt cx="8343900" cy="4224754"/>
          </a:xfrm>
        </p:grpSpPr>
        <p:grpSp>
          <p:nvGrpSpPr>
            <p:cNvPr id="18" name="Group 17"/>
            <p:cNvGrpSpPr/>
            <p:nvPr/>
          </p:nvGrpSpPr>
          <p:grpSpPr>
            <a:xfrm>
              <a:off x="609600" y="2209800"/>
              <a:ext cx="2819400" cy="1295400"/>
              <a:chOff x="457200" y="3200400"/>
              <a:chExt cx="2819400" cy="12954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09600" y="3429000"/>
                <a:ext cx="6236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Status</a:t>
                </a:r>
                <a:endParaRPr lang="en-US" sz="14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219200" y="3352800"/>
                <a:ext cx="1981200" cy="452778"/>
              </a:xfrm>
              <a:prstGeom prst="rect">
                <a:avLst/>
              </a:prstGeom>
              <a:ln w="12700"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92829" y="3352800"/>
                <a:ext cx="0" cy="4527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870200" y="3352800"/>
                <a:ext cx="0" cy="4527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2432051" y="33782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IRQ</a:t>
                </a:r>
                <a:endParaRPr 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00" y="3987800"/>
                <a:ext cx="7332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Control</a:t>
                </a:r>
                <a:endParaRPr lang="en-US" sz="1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19200" y="3911600"/>
                <a:ext cx="1981200" cy="452778"/>
              </a:xfrm>
              <a:prstGeom prst="rect">
                <a:avLst/>
              </a:prstGeom>
              <a:ln w="12700"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99178" y="3898900"/>
                <a:ext cx="0" cy="4527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876549" y="3898900"/>
                <a:ext cx="0" cy="4527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514600" y="3959423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IE</a:t>
                </a:r>
                <a:endParaRPr lang="en-US" sz="1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7200" y="3200400"/>
                <a:ext cx="2819400" cy="1295400"/>
              </a:xfrm>
              <a:prstGeom prst="rect">
                <a:avLst/>
              </a:prstGeom>
              <a:ln w="12700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71500" y="1879600"/>
              <a:ext cx="13013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I/O Device 1:</a:t>
              </a:r>
              <a:endParaRPr lang="en-US" sz="16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85800" y="4648200"/>
              <a:ext cx="2819400" cy="1295400"/>
              <a:chOff x="457200" y="3200400"/>
              <a:chExt cx="2819400" cy="129540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09600" y="3429000"/>
                <a:ext cx="6236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Status</a:t>
                </a:r>
                <a:endParaRPr lang="en-US" sz="14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19200" y="3352800"/>
                <a:ext cx="1981200" cy="452778"/>
              </a:xfrm>
              <a:prstGeom prst="rect">
                <a:avLst/>
              </a:prstGeom>
              <a:ln w="12700"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92829" y="3352800"/>
                <a:ext cx="0" cy="4527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870200" y="3352800"/>
                <a:ext cx="0" cy="4527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432051" y="33782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IRQ</a:t>
                </a: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7200" y="3987800"/>
                <a:ext cx="7332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Control</a:t>
                </a:r>
                <a:endParaRPr lang="en-US" sz="14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3911600"/>
                <a:ext cx="1981200" cy="452778"/>
              </a:xfrm>
              <a:prstGeom prst="rect">
                <a:avLst/>
              </a:prstGeom>
              <a:ln w="12700"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99178" y="3898900"/>
                <a:ext cx="0" cy="4527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876549" y="3898900"/>
                <a:ext cx="0" cy="4527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514600" y="3959423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IE</a:t>
                </a:r>
                <a:endParaRPr lang="en-US" sz="14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57200" y="3200400"/>
                <a:ext cx="2819400" cy="1295400"/>
              </a:xfrm>
              <a:prstGeom prst="rect">
                <a:avLst/>
              </a:prstGeom>
              <a:ln w="12700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47700" y="4318000"/>
              <a:ext cx="13013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I/O Device n:</a:t>
              </a:r>
              <a:endParaRPr lang="en-US" sz="16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429000" y="2908300"/>
              <a:ext cx="762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505200" y="5308600"/>
              <a:ext cx="762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505200" y="25146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IRQ</a:t>
              </a:r>
              <a:r>
                <a:rPr lang="en-US" sz="1400" baseline="-25000" dirty="0" smtClean="0"/>
                <a:t>1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05200" y="50038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IRQ</a:t>
              </a:r>
              <a:r>
                <a:rPr lang="en-US" sz="1400" baseline="-25000" dirty="0" err="1"/>
                <a:t>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29200" y="2286000"/>
              <a:ext cx="2819400" cy="457200"/>
            </a:xfrm>
            <a:prstGeom prst="rect">
              <a:avLst/>
            </a:prstGeom>
            <a:ln w="127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48600" y="2209800"/>
              <a:ext cx="98246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Processor</a:t>
              </a:r>
            </a:p>
            <a:p>
              <a:pPr algn="ctr"/>
              <a:r>
                <a:rPr lang="en-US" sz="1600" dirty="0" smtClean="0"/>
                <a:t>Status</a:t>
              </a:r>
              <a:endParaRPr lang="en-US" sz="160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185478" y="2301677"/>
              <a:ext cx="0" cy="45277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562849" y="2301677"/>
              <a:ext cx="0" cy="45277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162800" y="2362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PIE</a:t>
              </a:r>
              <a:endParaRPr lang="en-US" sz="1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29200" y="3505200"/>
              <a:ext cx="2819400" cy="457200"/>
            </a:xfrm>
            <a:prstGeom prst="rect">
              <a:avLst/>
            </a:prstGeom>
            <a:ln w="127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24800" y="3505200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7185478" y="3520877"/>
              <a:ext cx="0" cy="45277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537449" y="3520877"/>
              <a:ext cx="0" cy="45277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772400" y="3453824"/>
              <a:ext cx="90281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Interrupt</a:t>
              </a:r>
            </a:p>
            <a:p>
              <a:pPr algn="ctr"/>
              <a:r>
                <a:rPr lang="en-US" sz="1600" dirty="0" smtClean="0"/>
                <a:t>Enable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24800" y="4800600"/>
              <a:ext cx="90281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Interrupt</a:t>
              </a:r>
            </a:p>
            <a:p>
              <a:pPr algn="ctr"/>
              <a:r>
                <a:rPr lang="en-US" sz="1600" dirty="0" smtClean="0"/>
                <a:t>Pending</a:t>
              </a:r>
              <a:endParaRPr lang="en-US" sz="1600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359400" y="3505200"/>
              <a:ext cx="0" cy="45277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096000" y="353060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3800" y="32004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39000" y="32004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29200" y="32004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</a:t>
              </a:r>
              <a:endParaRPr lang="en-US" sz="16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05400" y="4903645"/>
              <a:ext cx="2819400" cy="457200"/>
            </a:xfrm>
            <a:prstGeom prst="rect">
              <a:avLst/>
            </a:prstGeom>
            <a:ln w="127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261678" y="4919322"/>
              <a:ext cx="0" cy="45277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613649" y="4919322"/>
              <a:ext cx="0" cy="45277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435600" y="4903645"/>
              <a:ext cx="0" cy="45277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172200" y="492904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191000" y="2895600"/>
              <a:ext cx="0" cy="1524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7658100" y="52832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353300" y="52832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43500" y="52832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</a:t>
              </a:r>
              <a:endParaRPr lang="en-US" sz="1600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91000" y="4432300"/>
              <a:ext cx="3492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7696200" y="4419600"/>
              <a:ext cx="12700" cy="4953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229100" y="4724400"/>
              <a:ext cx="0" cy="571501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216400" y="4711700"/>
              <a:ext cx="990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5219700" y="46863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4800600" y="2057400"/>
              <a:ext cx="4114800" cy="3581400"/>
            </a:xfrm>
            <a:prstGeom prst="rect">
              <a:avLst/>
            </a:prstGeom>
            <a:ln w="127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105400" y="1718846"/>
              <a:ext cx="24756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Processor Control Registers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248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Conditions for Interrupt Occurring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interrupt is generated only if all of the following conditions are true: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The PIE bit in the Processor Status Register is set to 1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An interrupt request input,  </a:t>
            </a:r>
            <a:r>
              <a:rPr lang="en-US" dirty="0" err="1" smtClean="0"/>
              <a:t>IRQ</a:t>
            </a:r>
            <a:r>
              <a:rPr lang="en-US" baseline="-25000" dirty="0" err="1" smtClean="0"/>
              <a:t>i</a:t>
            </a:r>
            <a:r>
              <a:rPr lang="en-US" dirty="0" smtClean="0"/>
              <a:t>, is asserted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The corresponding bit in the Interrupt Enable Register is set to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control_re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85225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2438400"/>
            <a:ext cx="228600" cy="381000"/>
          </a:xfrm>
          <a:prstGeom prst="ellipse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7400" y="5429072"/>
            <a:ext cx="31334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Exception/Interrupt</a:t>
            </a:r>
          </a:p>
          <a:p>
            <a:r>
              <a:rPr lang="en-US" dirty="0" smtClean="0"/>
              <a:t>Breakpoint (debugging)</a:t>
            </a:r>
          </a:p>
          <a:p>
            <a:r>
              <a:rPr lang="en-US" dirty="0" smtClean="0"/>
              <a:t>Interrupt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14600" y="2971800"/>
            <a:ext cx="304800" cy="457200"/>
          </a:xfrm>
          <a:prstGeom prst="ellipse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600" y="3581400"/>
            <a:ext cx="228600" cy="381000"/>
          </a:xfrm>
          <a:prstGeom prst="ellipse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191000"/>
            <a:ext cx="228600" cy="381000"/>
          </a:xfrm>
          <a:prstGeom prst="ellipse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Accessing Control Registers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charset="0"/>
              </a:rPr>
              <a:t>Use special Move instructions that transfer values to and from general-purpose registers</a:t>
            </a:r>
          </a:p>
          <a:p>
            <a:r>
              <a:rPr lang="en-US" sz="2800" dirty="0">
                <a:latin typeface="Calibri" charset="0"/>
              </a:rPr>
              <a:t>Transfer pending interrupt requests to R4: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		</a:t>
            </a:r>
            <a:r>
              <a:rPr lang="en-US" sz="2800" dirty="0" err="1">
                <a:latin typeface="Calibri" charset="0"/>
              </a:rPr>
              <a:t>MoveControl</a:t>
            </a:r>
            <a:r>
              <a:rPr lang="en-US" sz="2800" dirty="0">
                <a:latin typeface="Calibri" charset="0"/>
              </a:rPr>
              <a:t>	R4, </a:t>
            </a:r>
            <a:r>
              <a:rPr lang="en-US" sz="2800" dirty="0" smtClean="0">
                <a:latin typeface="Calibri" charset="0"/>
              </a:rPr>
              <a:t>IPENDING</a:t>
            </a:r>
          </a:p>
          <a:p>
            <a:r>
              <a:rPr lang="en-US" sz="2800" dirty="0" smtClean="0">
                <a:latin typeface="Calibri" charset="0"/>
              </a:rPr>
              <a:t>Transfer </a:t>
            </a:r>
            <a:r>
              <a:rPr lang="en-US" sz="2800" dirty="0">
                <a:latin typeface="Calibri" charset="0"/>
              </a:rPr>
              <a:t>current processor IE setting to R2: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		</a:t>
            </a:r>
            <a:r>
              <a:rPr lang="en-US" sz="2800" dirty="0" err="1">
                <a:latin typeface="Calibri" charset="0"/>
              </a:rPr>
              <a:t>MoveControl</a:t>
            </a:r>
            <a:r>
              <a:rPr lang="en-US" sz="2800" dirty="0">
                <a:latin typeface="Calibri" charset="0"/>
              </a:rPr>
              <a:t>	R2, PS</a:t>
            </a:r>
          </a:p>
          <a:p>
            <a:r>
              <a:rPr lang="en-US" sz="2800" dirty="0">
                <a:latin typeface="Calibri" charset="0"/>
              </a:rPr>
              <a:t>Transfer desired bit pattern in R3 to IENABLE: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		</a:t>
            </a:r>
            <a:r>
              <a:rPr lang="en-US" sz="2800" dirty="0" err="1">
                <a:latin typeface="Calibri" charset="0"/>
              </a:rPr>
              <a:t>MoveControl</a:t>
            </a:r>
            <a:r>
              <a:rPr lang="en-US" sz="2800" dirty="0">
                <a:latin typeface="Calibri" charset="0"/>
              </a:rPr>
              <a:t>	IENABLE, R3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7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pter-2 - Assembler Intro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12700">
          <a:solidFill>
            <a:srgbClr val="0000FF"/>
          </a:solidFill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9050" cmpd="sng">
          <a:solidFill>
            <a:srgbClr val="0000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Chapter-2 - Assembler Intro.potx</Template>
  <TotalTime>4147</TotalTime>
  <Words>1073</Words>
  <Application>Microsoft Macintosh PowerPoint</Application>
  <PresentationFormat>On-screen Show (4:3)</PresentationFormat>
  <Paragraphs>212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Chapter-2 - Assembler Intro</vt:lpstr>
      <vt:lpstr>CSCE 230, Fall 2013 Chapter 3: Basic Input/Output(Part 2) I/O Devices: Interrupts</vt:lpstr>
      <vt:lpstr>Interrupts: Rationale</vt:lpstr>
      <vt:lpstr>PowerPoint Presentation</vt:lpstr>
      <vt:lpstr>Enabling and Disabling Interrupts</vt:lpstr>
      <vt:lpstr>Generic Processor Control Registers (Chapter 3)</vt:lpstr>
      <vt:lpstr>Interrupt I/O Architecture</vt:lpstr>
      <vt:lpstr>Conditions for Interrupt Occurring</vt:lpstr>
      <vt:lpstr>PowerPoint Presentation</vt:lpstr>
      <vt:lpstr>Accessing Control Registers</vt:lpstr>
      <vt:lpstr>Accessing Control Registers (Nios II)</vt:lpstr>
      <vt:lpstr>Nios II IRQ Numbers and Exception Handling*</vt:lpstr>
      <vt:lpstr>Event Sequence for an Interrupt</vt:lpstr>
      <vt:lpstr>Examples of Interrupt Programs</vt:lpstr>
      <vt:lpstr>PowerPoint Presentation</vt:lpstr>
      <vt:lpstr>PowerPoint Presentation</vt:lpstr>
      <vt:lpstr>PowerPoint Presentation</vt:lpstr>
      <vt:lpstr>DE1 Nios II Version</vt:lpstr>
      <vt:lpstr>Exercise</vt:lpstr>
      <vt:lpstr>Handling Multiple Devices</vt:lpstr>
      <vt:lpstr>Vectored Interrupts</vt:lpstr>
      <vt:lpstr>PowerPoint Presentation</vt:lpstr>
      <vt:lpstr>Interrupt Nesting</vt:lpstr>
      <vt:lpstr>Simultaneous Requests</vt:lpstr>
      <vt:lpstr>Back to our Example:  Multiple Interrupt Sources</vt:lpstr>
      <vt:lpstr>PowerPoint Presentation</vt:lpstr>
      <vt:lpstr>Exceptions</vt:lpstr>
      <vt:lpstr>Recovery from Errors</vt:lpstr>
      <vt:lpstr>Concluding Remarks</vt:lpstr>
      <vt:lpstr>Upcoming…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Outline and Reading Assignments</dc:title>
  <dc:creator>seth</dc:creator>
  <cp:lastModifiedBy>Office 2004 Test Drive User</cp:lastModifiedBy>
  <cp:revision>199</cp:revision>
  <cp:lastPrinted>2012-02-17T16:02:42Z</cp:lastPrinted>
  <dcterms:created xsi:type="dcterms:W3CDTF">2010-01-12T15:19:45Z</dcterms:created>
  <dcterms:modified xsi:type="dcterms:W3CDTF">2013-09-20T04:47:47Z</dcterms:modified>
</cp:coreProperties>
</file>