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38"/>
  </p:notesMasterIdLst>
  <p:handoutMasterIdLst>
    <p:handoutMasterId r:id="rId39"/>
  </p:handoutMasterIdLst>
  <p:sldIdLst>
    <p:sldId id="286" r:id="rId2"/>
    <p:sldId id="287" r:id="rId3"/>
    <p:sldId id="303" r:id="rId4"/>
    <p:sldId id="289" r:id="rId5"/>
    <p:sldId id="290" r:id="rId6"/>
    <p:sldId id="294" r:id="rId7"/>
    <p:sldId id="328" r:id="rId8"/>
    <p:sldId id="312" r:id="rId9"/>
    <p:sldId id="313" r:id="rId10"/>
    <p:sldId id="314" r:id="rId11"/>
    <p:sldId id="315" r:id="rId12"/>
    <p:sldId id="317" r:id="rId13"/>
    <p:sldId id="301" r:id="rId14"/>
    <p:sldId id="322" r:id="rId15"/>
    <p:sldId id="316" r:id="rId16"/>
    <p:sldId id="323" r:id="rId17"/>
    <p:sldId id="291" r:id="rId18"/>
    <p:sldId id="318" r:id="rId19"/>
    <p:sldId id="319" r:id="rId20"/>
    <p:sldId id="320" r:id="rId21"/>
    <p:sldId id="321" r:id="rId22"/>
    <p:sldId id="293" r:id="rId23"/>
    <p:sldId id="329" r:id="rId24"/>
    <p:sldId id="295" r:id="rId25"/>
    <p:sldId id="296" r:id="rId26"/>
    <p:sldId id="297" r:id="rId27"/>
    <p:sldId id="298" r:id="rId28"/>
    <p:sldId id="299" r:id="rId29"/>
    <p:sldId id="324" r:id="rId30"/>
    <p:sldId id="326" r:id="rId31"/>
    <p:sldId id="327" r:id="rId32"/>
    <p:sldId id="332" r:id="rId33"/>
    <p:sldId id="331" r:id="rId34"/>
    <p:sldId id="300" r:id="rId35"/>
    <p:sldId id="330" r:id="rId36"/>
    <p:sldId id="33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90" d="100"/>
          <a:sy n="90" d="100"/>
        </p:scale>
        <p:origin x="-227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5C6C6F-4BCC-41B1-B04B-67D0CDE9159E}" type="datetime3">
              <a:rPr lang="en-AU"/>
              <a:pPr/>
              <a:t>16 September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9F224-6D18-4946-A577-7B44B8DE111A}" type="slidenum">
              <a:rPr lang="en-AU"/>
              <a:pPr/>
              <a:t>5</a:t>
            </a:fld>
            <a:endParaRPr lang="en-AU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02F98E2-95EC-4735-8B88-F215A9028464}" type="datetime3">
              <a:rPr lang="en-AU"/>
              <a:pPr/>
              <a:t>16 September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094A6-1494-40AC-8BA0-6BCE90051F94}" type="slidenum">
              <a:rPr lang="en-AU"/>
              <a:pPr/>
              <a:t>6</a:t>
            </a:fld>
            <a:endParaRPr lang="en-AU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02F98E2-95EC-4735-8B88-F215A9028464}" type="datetime3">
              <a:rPr lang="en-AU"/>
              <a:pPr/>
              <a:t>16 September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094A6-1494-40AC-8BA0-6BCE90051F94}" type="slidenum">
              <a:rPr lang="en-AU"/>
              <a:pPr/>
              <a:t>7</a:t>
            </a:fld>
            <a:endParaRPr lang="en-AU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1C307-0275-410F-B6DB-E7F5197B92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6125" cy="3417887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343400"/>
            <a:ext cx="591185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4" tIns="45716" rIns="91434" bIns="45716"/>
          <a:lstStyle/>
          <a:p>
            <a:r>
              <a:rPr lang="en-US" dirty="0" smtClean="0"/>
              <a:t>Mouse:</a:t>
            </a:r>
            <a:r>
              <a:rPr lang="en-US" baseline="0" dirty="0" smtClean="0"/>
              <a:t> 30 polls/sec x 400 clock cycles/poll = 12000 clock cycles/sec</a:t>
            </a:r>
          </a:p>
          <a:p>
            <a:r>
              <a:rPr lang="en-US" baseline="0" dirty="0" smtClean="0"/>
              <a:t>The processor has 10^9 clock cycles/sec (1 GHz), hence 12000/10^9</a:t>
            </a:r>
          </a:p>
          <a:p>
            <a:r>
              <a:rPr lang="en-US" baseline="0" dirty="0" smtClean="0"/>
              <a:t>Is the fraction of the processor time polling of mouse takes.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Floppy disk: number of polls per second should be 50KB/2B = 25K polls/sec</a:t>
            </a:r>
          </a:p>
          <a:p>
            <a:r>
              <a:rPr lang="en-US" baseline="0" dirty="0" smtClean="0"/>
              <a:t>Clock cycles for polling = 25Kx400 = 10M</a:t>
            </a:r>
          </a:p>
          <a:p>
            <a:r>
              <a:rPr lang="en-US" baseline="0" dirty="0" smtClean="0"/>
              <a:t>Fraction of processor cycles = 10M/1000M = 1/100 = 1%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Hard disk: 1M polls/sec x 400 = 400M cycles/sec</a:t>
            </a:r>
          </a:p>
          <a:p>
            <a:r>
              <a:rPr lang="en-US" baseline="0" dirty="0" smtClean="0"/>
              <a:t>= 40% of processor clock cycles.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6125" cy="3417887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343400"/>
            <a:ext cx="591185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4" tIns="45716" rIns="91434" bIns="45716"/>
          <a:lstStyle/>
          <a:p>
            <a:r>
              <a:rPr lang="en-US" dirty="0" smtClean="0"/>
              <a:t>Mouse:</a:t>
            </a:r>
            <a:r>
              <a:rPr lang="en-US" baseline="0" dirty="0" smtClean="0"/>
              <a:t> 30 polls/sec x 400 clock cycles/poll = 12000 clock cycles/sec</a:t>
            </a:r>
          </a:p>
          <a:p>
            <a:r>
              <a:rPr lang="en-US" baseline="0" dirty="0" smtClean="0"/>
              <a:t>The processor has 10^9 clock cycles/sec (1 GHz), hence 12000/10^9</a:t>
            </a:r>
          </a:p>
          <a:p>
            <a:r>
              <a:rPr lang="en-US" baseline="0" dirty="0" smtClean="0"/>
              <a:t>Is the fraction of the processor time polling of mouse takes.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Floppy disk: number of polls per second should be 50KB/2B = 25K polls/sec</a:t>
            </a:r>
          </a:p>
          <a:p>
            <a:r>
              <a:rPr lang="en-US" baseline="0" dirty="0" smtClean="0"/>
              <a:t>Clock cycles for polling = 25Kx400 = 10M</a:t>
            </a:r>
          </a:p>
          <a:p>
            <a:r>
              <a:rPr lang="en-US" baseline="0" dirty="0" smtClean="0"/>
              <a:t>Fraction of processor cycles = 10M/1000M = 1/100 = 1%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Hard disk: 1M polls/sec x 400 = 400M cycles/sec</a:t>
            </a:r>
          </a:p>
          <a:p>
            <a:r>
              <a:rPr lang="en-US" baseline="0" dirty="0" smtClean="0"/>
              <a:t>= 40% of processor clock cycles.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Times New Roman" pitchFamily="30" charset="0"/>
                <a:ea typeface="ＭＳ Ｐゴシック" pitchFamily="30" charset="-128"/>
              </a:rPr>
              <a:t>Morgan Kaufmann Publishers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463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fld id="{80E4F490-FBE2-4D52-9AB7-C1E754A25353}" type="datetime4">
              <a:rPr lang="en-US"/>
              <a:pPr/>
              <a:t>September 16, 2013</a:t>
            </a:fld>
            <a:endParaRPr lang="en-US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5878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5AEF-A3B7-4166-A413-E22560B797F9}" type="slidenum">
              <a:rPr lang="en-US"/>
              <a:pPr/>
              <a:t>36</a:t>
            </a:fld>
            <a:endParaRPr lang="en-US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30" charset="0"/>
              <a:ea typeface="ＭＳ Ｐゴシック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CSCE 230, Fall 2013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Chapter 3: Basic Input/Output(Part 1)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</a:rPr>
            </a:br>
            <a:r>
              <a:rPr lang="en-US" sz="3600" dirty="0" smtClean="0"/>
              <a:t>I/O Devices: Characteristics</a:t>
            </a:r>
            <a:r>
              <a:rPr lang="en-US" sz="3600" dirty="0"/>
              <a:t> </a:t>
            </a:r>
            <a:r>
              <a:rPr lang="en-US" sz="3600" dirty="0" smtClean="0"/>
              <a:t>&amp; Accessing Methods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016000"/>
          </a:xfrm>
        </p:spPr>
        <p:txBody>
          <a:bodyPr/>
          <a:lstStyle/>
          <a:p>
            <a:pPr eaLnBrk="1" hangingPunct="1"/>
            <a:r>
              <a:rPr lang="en-US" dirty="0" smtClean="0"/>
              <a:t>Mehmet Can Vuran, Instructor</a:t>
            </a:r>
          </a:p>
          <a:p>
            <a:pPr eaLnBrk="1" hangingPunct="1"/>
            <a:r>
              <a:rPr lang="en-US" dirty="0" smtClean="0"/>
              <a:t>      University of Nebraska-Lincoln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708" y="4343400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7" y="2006600"/>
            <a:ext cx="3287002" cy="401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4229100"/>
            <a:ext cx="1037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Timer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Interrupt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14893" y="3475609"/>
            <a:ext cx="0" cy="244393"/>
          </a:xfrm>
          <a:prstGeom prst="straightConnector1">
            <a:avLst/>
          </a:prstGeom>
          <a:ln w="12700" cmpd="sng">
            <a:solidFill>
              <a:srgbClr val="60B5CC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5659659" y="3702545"/>
            <a:ext cx="1310466" cy="1121724"/>
          </a:xfrm>
          <a:prstGeom prst="diamond">
            <a:avLst/>
          </a:prstGeom>
          <a:noFill/>
          <a:ln>
            <a:solidFill>
              <a:srgbClr val="60B5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3933" y="3931289"/>
            <a:ext cx="7922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Device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Ready?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518400" y="4261159"/>
            <a:ext cx="0" cy="254906"/>
          </a:xfrm>
          <a:prstGeom prst="line">
            <a:avLst/>
          </a:prstGeom>
          <a:ln w="12700" cmpd="sng">
            <a:solidFill>
              <a:srgbClr val="60B5CC"/>
            </a:solidFill>
            <a:headEnd type="arrow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70125" y="4261158"/>
            <a:ext cx="548275" cy="0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0184" y="3890546"/>
            <a:ext cx="466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9750" y="4633896"/>
            <a:ext cx="425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No</a:t>
            </a:r>
          </a:p>
        </p:txBody>
      </p:sp>
      <p:cxnSp>
        <p:nvCxnSpPr>
          <p:cNvPr id="21" name="Straight Connector 20"/>
          <p:cNvCxnSpPr>
            <a:stCxn id="14" idx="2"/>
          </p:cNvCxnSpPr>
          <p:nvPr/>
        </p:nvCxnSpPr>
        <p:spPr>
          <a:xfrm>
            <a:off x="6314892" y="4824269"/>
            <a:ext cx="1" cy="509731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87523" y="4520937"/>
            <a:ext cx="1634177" cy="543166"/>
          </a:xfrm>
          <a:prstGeom prst="rect">
            <a:avLst/>
          </a:prstGeom>
          <a:noFill/>
          <a:ln>
            <a:solidFill>
              <a:srgbClr val="60B5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8652" y="4479327"/>
            <a:ext cx="87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Perform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I/O</a:t>
            </a:r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>
            <a:off x="7623928" y="5064103"/>
            <a:ext cx="8772" cy="269897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319750" y="5334000"/>
            <a:ext cx="1304178" cy="0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05729" y="4479327"/>
            <a:ext cx="771071" cy="0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876800" y="3475609"/>
            <a:ext cx="0" cy="1003718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76800" y="3475609"/>
            <a:ext cx="1442950" cy="0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876800" y="5334000"/>
            <a:ext cx="1438092" cy="0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76800" y="4875431"/>
            <a:ext cx="0" cy="458569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105729" y="4875431"/>
            <a:ext cx="771071" cy="0"/>
          </a:xfrm>
          <a:prstGeom prst="line">
            <a:avLst/>
          </a:prstGeom>
          <a:ln w="12700" cmpd="sng">
            <a:solidFill>
              <a:srgbClr val="60B5CC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43600" y="2819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POLLING Routine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438400"/>
            <a:ext cx="115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Program 2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05492" y="2242477"/>
            <a:ext cx="4657508" cy="3962400"/>
          </a:xfrm>
          <a:prstGeom prst="rect">
            <a:avLst/>
          </a:prstGeom>
          <a:solidFill>
            <a:schemeClr val="bg1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" y="4223676"/>
            <a:ext cx="1066800" cy="600593"/>
          </a:xfrm>
          <a:prstGeom prst="rect">
            <a:avLst/>
          </a:prstGeom>
          <a:solidFill>
            <a:schemeClr val="bg1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5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Scenario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447800"/>
            <a:ext cx="38526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 Input:</a:t>
            </a:r>
          </a:p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c maximum chars/s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rc</a:t>
            </a:r>
            <a:r>
              <a:rPr lang="en-US" sz="2000" dirty="0" smtClean="0">
                <a:solidFill>
                  <a:srgbClr val="000090"/>
                </a:solidFill>
              </a:rPr>
              <a:t> average chars/s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Keyboard operates asynchronously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953000" y="1524000"/>
            <a:ext cx="2840598" cy="2391508"/>
            <a:chOff x="4724400" y="1649347"/>
            <a:chExt cx="3787456" cy="3188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9425" y="1649347"/>
              <a:ext cx="901775" cy="78905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724400" y="2741397"/>
              <a:ext cx="3787456" cy="879231"/>
            </a:xfrm>
            <a:prstGeom prst="rect">
              <a:avLst/>
            </a:prstGeom>
            <a:noFill/>
            <a:ln>
              <a:solidFill>
                <a:srgbClr val="60B5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6530" y="2944296"/>
              <a:ext cx="1566725" cy="409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 Interface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3" idx="0"/>
            </p:cNvCxnSpPr>
            <p:nvPr/>
          </p:nvCxnSpPr>
          <p:spPr>
            <a:xfrm>
              <a:off x="6618128" y="2403231"/>
              <a:ext cx="0" cy="338166"/>
            </a:xfrm>
            <a:prstGeom prst="straightConnector1">
              <a:avLst/>
            </a:prstGeom>
            <a:ln w="12700" cmpd="sng">
              <a:solidFill>
                <a:srgbClr val="60B5CC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618128" y="3620627"/>
              <a:ext cx="0" cy="338166"/>
            </a:xfrm>
            <a:prstGeom prst="straightConnector1">
              <a:avLst/>
            </a:prstGeom>
            <a:ln w="12700" cmpd="sng">
              <a:solidFill>
                <a:srgbClr val="60B5CC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724400" y="3958793"/>
              <a:ext cx="3787456" cy="879231"/>
            </a:xfrm>
            <a:prstGeom prst="rect">
              <a:avLst/>
            </a:prstGeom>
            <a:noFill/>
            <a:ln>
              <a:solidFill>
                <a:srgbClr val="60B5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1796" y="4161693"/>
              <a:ext cx="1256602" cy="409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Computer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2971800"/>
            <a:ext cx="41148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I/O Programming Options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Polling</a:t>
            </a:r>
            <a:r>
              <a:rPr lang="en-US" sz="1800" dirty="0" smtClean="0">
                <a:solidFill>
                  <a:srgbClr val="000090"/>
                </a:solidFill>
              </a:rPr>
              <a:t>:</a:t>
            </a:r>
            <a:endParaRPr lang="en-US" sz="1800" b="1" dirty="0" smtClean="0">
              <a:solidFill>
                <a:srgbClr val="000090"/>
              </a:solidFill>
            </a:endParaRPr>
          </a:p>
          <a:p>
            <a:r>
              <a:rPr lang="en-US" sz="1800" dirty="0">
                <a:solidFill>
                  <a:srgbClr val="000090"/>
                </a:solidFill>
              </a:rPr>
              <a:t>On each poll, Polling routine queries the keyboard, grabs a character, if ready, and places it in memory. </a:t>
            </a:r>
          </a:p>
          <a:p>
            <a:r>
              <a:rPr lang="en-US" sz="1800" b="1" dirty="0">
                <a:solidFill>
                  <a:srgbClr val="000090"/>
                </a:solidFill>
              </a:rPr>
              <a:t>Time: T s/</a:t>
            </a:r>
            <a:r>
              <a:rPr lang="en-US" sz="1800" b="1" dirty="0" smtClean="0">
                <a:solidFill>
                  <a:srgbClr val="000090"/>
                </a:solidFill>
              </a:rPr>
              <a:t>poll</a:t>
            </a:r>
          </a:p>
          <a:p>
            <a:endParaRPr lang="en-US" sz="1800" dirty="0">
              <a:solidFill>
                <a:srgbClr val="000090"/>
              </a:solidFill>
            </a:endParaRPr>
          </a:p>
          <a:p>
            <a:r>
              <a:rPr lang="en-US" sz="1800" b="1" dirty="0" smtClean="0">
                <a:solidFill>
                  <a:srgbClr val="000000"/>
                </a:solidFill>
              </a:rPr>
              <a:t>2. Interrupt</a:t>
            </a:r>
            <a:r>
              <a:rPr lang="en-US" sz="1800" dirty="0" smtClean="0">
                <a:solidFill>
                  <a:srgbClr val="000090"/>
                </a:solidFill>
              </a:rPr>
              <a:t>: 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On interrupt, a service routine queries the keyboard, grabs the character, places it in memory, and returns. </a:t>
            </a:r>
          </a:p>
          <a:p>
            <a:r>
              <a:rPr lang="en-US" sz="1800" b="1" dirty="0" smtClean="0">
                <a:solidFill>
                  <a:srgbClr val="000090"/>
                </a:solidFill>
              </a:rPr>
              <a:t>Time: T s/interrupt-service-call</a:t>
            </a:r>
            <a:endParaRPr lang="en-US" sz="1800" dirty="0" smtClean="0">
              <a:solidFill>
                <a:srgbClr val="000090"/>
              </a:solidFill>
            </a:endParaRPr>
          </a:p>
          <a:p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  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343400"/>
            <a:ext cx="4070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Question: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What fraction of processor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time is spent in Polling I/O vs.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Interrupt I/O?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3851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Answer: 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2000" dirty="0" smtClean="0">
                <a:solidFill>
                  <a:srgbClr val="000090"/>
                </a:solidFill>
              </a:rPr>
              <a:t>Polling: 		</a:t>
            </a:r>
            <a:r>
              <a:rPr lang="en-US" sz="2000" dirty="0" err="1" smtClean="0">
                <a:solidFill>
                  <a:srgbClr val="000090"/>
                </a:solidFill>
              </a:rPr>
              <a:t>cT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>
                <a:solidFill>
                  <a:srgbClr val="000090"/>
                </a:solidFill>
              </a:rPr>
              <a:t>	</a:t>
            </a:r>
            <a:r>
              <a:rPr lang="en-US" sz="2000" dirty="0" smtClean="0">
                <a:solidFill>
                  <a:srgbClr val="000090"/>
                </a:solidFill>
              </a:rPr>
              <a:t>Interrupt: 	</a:t>
            </a:r>
            <a:r>
              <a:rPr lang="en-US" sz="2000" dirty="0" err="1" smtClean="0">
                <a:solidFill>
                  <a:srgbClr val="000090"/>
                </a:solidFill>
              </a:rPr>
              <a:t>rcT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Polling vs.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polling I/O is based on the </a:t>
            </a:r>
            <a:r>
              <a:rPr lang="en-US" i="1" dirty="0" smtClean="0">
                <a:solidFill>
                  <a:srgbClr val="000090"/>
                </a:solidFill>
              </a:rPr>
              <a:t>worst-case </a:t>
            </a:r>
            <a:r>
              <a:rPr lang="en-US" dirty="0" smtClean="0"/>
              <a:t>(maximum I/O data rate), whereas the cost of interrupt I/O is based on the </a:t>
            </a:r>
            <a:r>
              <a:rPr lang="en-US" i="1" dirty="0" smtClean="0">
                <a:solidFill>
                  <a:srgbClr val="000090"/>
                </a:solidFill>
              </a:rPr>
              <a:t>average case</a:t>
            </a:r>
            <a:r>
              <a:rPr lang="en-US" dirty="0" smtClean="0"/>
              <a:t> (average I/O data rate).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96200" cy="11604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Polling vs. Interrupt for Devices with a Range of I/O Data Rates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458200" cy="5299075"/>
          </a:xfrm>
        </p:spPr>
        <p:txBody>
          <a:bodyPr/>
          <a:lstStyle/>
          <a:p>
            <a:r>
              <a:rPr lang="en-US" sz="2400" dirty="0" smtClean="0"/>
              <a:t>Assume for a processor with a 1GHz clock it takes 500 clock cycles for a polling operation and 1000 clock cycles for each interrupt service . Determine % of processor time for polling vs. interrupt in each of the following cases:</a:t>
            </a:r>
          </a:p>
          <a:p>
            <a:pPr lvl="1"/>
            <a:r>
              <a:rPr lang="en-US" sz="2400" dirty="0" smtClean="0"/>
              <a:t>Mouse: Must be polled 30 times/sec so as not to miss user movement. Active 10% of the time (r = 0.1).</a:t>
            </a:r>
          </a:p>
          <a:p>
            <a:pPr lvl="1"/>
            <a:r>
              <a:rPr lang="en-US" sz="2400" dirty="0" smtClean="0"/>
              <a:t>Floppy disk: transfers data in 2-Byte units and has the (maximum) data rate of 50 KB/second. No data transfer can be missed. Active 5% of the time (r= .05)</a:t>
            </a:r>
          </a:p>
          <a:p>
            <a:pPr lvl="1"/>
            <a:r>
              <a:rPr lang="en-US" sz="2400" dirty="0" smtClean="0"/>
              <a:t>Hard disk: transfers data in 16-Byte chunks and can transfer at 16 MB/second. Again, no transfer can be missed. Active 10% of the time (r = 0.1)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96200" cy="11604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Polling vs. Interrupt for Devices with a Range of I/O Data Rates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458200" cy="5299075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Mouse: Must be polled 30 times/sec so as not to miss user movement. Active 10% of the time (r = 0.1).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Polling cost in fraction of processor cycles/s = </a:t>
            </a:r>
          </a:p>
          <a:p>
            <a:pPr marL="768096" lvl="2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(30 polls * 500 cycles/poll)/10</a:t>
            </a:r>
            <a:r>
              <a:rPr lang="en-US" sz="1600" baseline="30000" dirty="0" smtClean="0">
                <a:solidFill>
                  <a:srgbClr val="0000FF"/>
                </a:solidFill>
              </a:rPr>
              <a:t>9</a:t>
            </a:r>
            <a:r>
              <a:rPr lang="en-US" sz="1600" dirty="0" smtClean="0">
                <a:solidFill>
                  <a:srgbClr val="0000FF"/>
                </a:solidFill>
              </a:rPr>
              <a:t> cycles/s = 15*10</a:t>
            </a:r>
            <a:r>
              <a:rPr lang="en-US" sz="1600" baseline="30000" dirty="0" smtClean="0">
                <a:solidFill>
                  <a:srgbClr val="0000FF"/>
                </a:solidFill>
              </a:rPr>
              <a:t>-6</a:t>
            </a:r>
            <a:r>
              <a:rPr lang="en-US" sz="1600" dirty="0" smtClean="0">
                <a:solidFill>
                  <a:srgbClr val="0000FF"/>
                </a:solidFill>
              </a:rPr>
              <a:t> = .000015 or .0015%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Interrupt I/O cost is 5 times smaller (.0015*2r)</a:t>
            </a:r>
          </a:p>
          <a:p>
            <a:pPr lvl="1"/>
            <a:r>
              <a:rPr lang="en-US" sz="2000" dirty="0" smtClean="0"/>
              <a:t>Floppy disk: transfers data in 2-Byte units and has the (maximum) data rate of 50 KB/second. No data transfer can be missed. Active 5% of the time (r= .05)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Polling cost: 25000*500/10</a:t>
            </a:r>
            <a:r>
              <a:rPr lang="en-US" sz="1600" baseline="30000" dirty="0" smtClean="0">
                <a:solidFill>
                  <a:srgbClr val="0000FF"/>
                </a:solidFill>
              </a:rPr>
              <a:t>9</a:t>
            </a:r>
            <a:r>
              <a:rPr lang="en-US" sz="1600" dirty="0" smtClean="0">
                <a:solidFill>
                  <a:srgbClr val="0000FF"/>
                </a:solidFill>
              </a:rPr>
              <a:t> = 1.25*10</a:t>
            </a:r>
            <a:r>
              <a:rPr lang="en-US" sz="1600" baseline="30000" dirty="0" smtClean="0">
                <a:solidFill>
                  <a:srgbClr val="0000FF"/>
                </a:solidFill>
              </a:rPr>
              <a:t>-2</a:t>
            </a:r>
            <a:r>
              <a:rPr lang="en-US" sz="1600" dirty="0" smtClean="0">
                <a:solidFill>
                  <a:srgbClr val="0000FF"/>
                </a:solidFill>
              </a:rPr>
              <a:t> = 1.25% vs. Interrupt I/O cost = .125%</a:t>
            </a:r>
          </a:p>
          <a:p>
            <a:pPr lvl="1"/>
            <a:r>
              <a:rPr lang="en-US" sz="2000" dirty="0" smtClean="0"/>
              <a:t>Hard disk: transfers data in 16-Byte chunks and can transfer at 16 MB/second. Again, no transfer can be missed. Active 10% of the time (r = 0.1)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Polling cost: 10</a:t>
            </a:r>
            <a:r>
              <a:rPr lang="en-US" sz="1600" baseline="30000" dirty="0" smtClean="0">
                <a:solidFill>
                  <a:srgbClr val="0000FF"/>
                </a:solidFill>
              </a:rPr>
              <a:t>6</a:t>
            </a:r>
            <a:r>
              <a:rPr lang="en-US" sz="1600" dirty="0" smtClean="0">
                <a:solidFill>
                  <a:srgbClr val="0000FF"/>
                </a:solidFill>
              </a:rPr>
              <a:t>*500/10</a:t>
            </a:r>
            <a:r>
              <a:rPr lang="en-US" sz="1600" baseline="30000" dirty="0" smtClean="0">
                <a:solidFill>
                  <a:srgbClr val="0000FF"/>
                </a:solidFill>
              </a:rPr>
              <a:t>9</a:t>
            </a:r>
            <a:r>
              <a:rPr lang="en-US" sz="1600" dirty="0" smtClean="0">
                <a:solidFill>
                  <a:srgbClr val="0000FF"/>
                </a:solidFill>
              </a:rPr>
              <a:t> = 50% vs. Interrupt I/O cost = 10%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67400" y="1828800"/>
            <a:ext cx="2895600" cy="4724400"/>
          </a:xfrm>
          <a:noFill/>
        </p:spPr>
        <p:txBody>
          <a:bodyPr>
            <a:noAutofit/>
          </a:bodyPr>
          <a:lstStyle/>
          <a:p>
            <a:r>
              <a:rPr lang="en-US" sz="2000" dirty="0" smtClean="0"/>
              <a:t>DMA is like a special-purpose processor – can transfer to and from memory without involving processor.</a:t>
            </a:r>
          </a:p>
          <a:p>
            <a:r>
              <a:rPr lang="en-US" sz="2000" dirty="0" smtClean="0"/>
              <a:t>Processor can start and test DMA operation through interrupt I/O</a:t>
            </a:r>
          </a:p>
          <a:p>
            <a:r>
              <a:rPr lang="en-US" sz="2000" dirty="0" smtClean="0"/>
              <a:t>Bus contention between DMA and CPU during data transfers (DMA </a:t>
            </a:r>
            <a:r>
              <a:rPr lang="en-US" sz="2000" i="1" dirty="0" smtClean="0"/>
              <a:t>steals </a:t>
            </a:r>
            <a:r>
              <a:rPr lang="en-US" sz="2000" dirty="0" smtClean="0"/>
              <a:t>cycles from CPU)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" y="1600200"/>
            <a:ext cx="5758254" cy="4349730"/>
            <a:chOff x="381000" y="1600200"/>
            <a:chExt cx="5758254" cy="4349730"/>
          </a:xfrm>
        </p:grpSpPr>
        <p:sp>
          <p:nvSpPr>
            <p:cNvPr id="45" name="TextBox 44"/>
            <p:cNvSpPr txBox="1"/>
            <p:nvPr/>
          </p:nvSpPr>
          <p:spPr>
            <a:xfrm>
              <a:off x="3505200" y="16002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/>
                <a:t>Program Running on CPU</a:t>
              </a:r>
              <a:endParaRPr lang="en-US" sz="1800" u="sng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731587" y="5181600"/>
              <a:ext cx="19812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846379" y="5556523"/>
              <a:ext cx="210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731587" y="5943600"/>
              <a:ext cx="1981200" cy="633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 flipV="1">
              <a:off x="2743200" y="3962400"/>
              <a:ext cx="0" cy="30480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dash"/>
              <a:headEnd type="none"/>
              <a:tailEnd type="none" w="sm" len="sm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731587" y="3657600"/>
              <a:ext cx="20574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731587" y="3962400"/>
              <a:ext cx="20574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645987" y="3581400"/>
              <a:ext cx="210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93243" y="2667000"/>
              <a:ext cx="2019544" cy="606666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Calibri"/>
                </a:rPr>
                <a:t>I</a:t>
              </a:r>
              <a:r>
                <a:rPr lang="en-US" sz="1800" kern="0" dirty="0" smtClean="0">
                  <a:solidFill>
                    <a:srgbClr val="000000"/>
                  </a:solidFill>
                  <a:latin typeface="Calibri"/>
                </a:rPr>
                <a:t>ssue Read Block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00000"/>
                  </a:solidFill>
                  <a:latin typeface="Calibri"/>
                </a:rPr>
                <a:t>Command to DMA  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722187" y="3352800"/>
              <a:ext cx="0" cy="232565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triangle" w="sm" len="sm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>
              <a:off x="3731587" y="4191000"/>
              <a:ext cx="2019544" cy="606666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00000"/>
                  </a:solidFill>
                  <a:latin typeface="Calibri"/>
                </a:rPr>
                <a:t>Read status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00000"/>
                  </a:solidFill>
                  <a:latin typeface="Calibri"/>
                </a:rPr>
                <a:t>of DMA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731587" y="5410200"/>
              <a:ext cx="19812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2514600" y="363220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Interrupt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655387" y="2133600"/>
              <a:ext cx="20574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3655387" y="2438400"/>
              <a:ext cx="20574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4569787" y="2057400"/>
              <a:ext cx="210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1000" y="4114800"/>
              <a:ext cx="2019544" cy="606666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00000"/>
                  </a:solidFill>
                  <a:latin typeface="Calibri"/>
                </a:rPr>
                <a:t>DMA Interface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362200" y="4572000"/>
              <a:ext cx="1326578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dash"/>
              <a:headEnd type="arrow"/>
              <a:tailEnd type="none" w="sm" len="sm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4724400" y="3958435"/>
              <a:ext cx="0" cy="232565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69" name="Straight Connector 68"/>
            <p:cNvCxnSpPr>
              <a:stCxn id="55" idx="1"/>
            </p:cNvCxnSpPr>
            <p:nvPr/>
          </p:nvCxnSpPr>
          <p:spPr>
            <a:xfrm flipH="1">
              <a:off x="1676400" y="2970333"/>
              <a:ext cx="2016843" cy="14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76400" y="2971800"/>
              <a:ext cx="0" cy="1143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743200" y="3962400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413000" y="4267200"/>
              <a:ext cx="330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44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Benefit: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the previous hard-disk example: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Polling cost: 50%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Interrupt I/O cost: 10%</a:t>
            </a:r>
          </a:p>
          <a:p>
            <a:r>
              <a:rPr lang="en-US" dirty="0" smtClean="0"/>
              <a:t>Now Consider DMA:</a:t>
            </a:r>
          </a:p>
          <a:p>
            <a:pPr lvl="1"/>
            <a:r>
              <a:rPr lang="en-US" dirty="0" smtClean="0"/>
              <a:t>8KB of data transferred per DMA operation:	</a:t>
            </a:r>
          </a:p>
          <a:p>
            <a:pPr lvl="2"/>
            <a:r>
              <a:rPr lang="en-US" dirty="0" smtClean="0"/>
              <a:t>Takes 8KB/(16MB/s)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0.5 </a:t>
            </a:r>
            <a:r>
              <a:rPr lang="en-US" dirty="0" err="1" smtClean="0"/>
              <a:t>ms</a:t>
            </a:r>
            <a:r>
              <a:rPr lang="en-US" dirty="0" smtClean="0"/>
              <a:t> per transfer</a:t>
            </a:r>
          </a:p>
          <a:p>
            <a:pPr lvl="1"/>
            <a:r>
              <a:rPr lang="en-US" dirty="0" smtClean="0"/>
              <a:t>1000 processor clock cycles to start DMA</a:t>
            </a:r>
          </a:p>
          <a:p>
            <a:pPr lvl="1"/>
            <a:r>
              <a:rPr lang="en-US" dirty="0" smtClean="0"/>
              <a:t>500 processor clock cycles @DMA completion</a:t>
            </a:r>
          </a:p>
          <a:p>
            <a:r>
              <a:rPr lang="en-US" dirty="0" smtClean="0"/>
              <a:t>If r = 1 (disk continuously transferring):</a:t>
            </a:r>
          </a:p>
          <a:p>
            <a:pPr lvl="1"/>
            <a:r>
              <a:rPr lang="en-US" dirty="0" smtClean="0"/>
              <a:t>(1500 cycles/transfer)/0.5*10</a:t>
            </a:r>
            <a:r>
              <a:rPr lang="en-US" baseline="30000" dirty="0" smtClean="0"/>
              <a:t>-3</a:t>
            </a:r>
            <a:r>
              <a:rPr lang="en-US" dirty="0"/>
              <a:t> </a:t>
            </a:r>
            <a:r>
              <a:rPr lang="en-US" dirty="0" smtClean="0"/>
              <a:t>s/transfer) = 3*10</a:t>
            </a:r>
            <a:r>
              <a:rPr lang="en-US" baseline="30000" dirty="0" smtClean="0"/>
              <a:t>6</a:t>
            </a:r>
            <a:r>
              <a:rPr lang="en-US" dirty="0" smtClean="0"/>
              <a:t> cycles/s, or </a:t>
            </a:r>
            <a:r>
              <a:rPr lang="en-US" dirty="0"/>
              <a:t>3*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/10</a:t>
            </a:r>
            <a:r>
              <a:rPr lang="en-US" baseline="30000" dirty="0" smtClean="0"/>
              <a:t>9 </a:t>
            </a:r>
            <a:r>
              <a:rPr lang="en-US" dirty="0" smtClean="0"/>
              <a:t>= .3% of processor cycles</a:t>
            </a:r>
          </a:p>
          <a:p>
            <a:pPr marL="621792" indent="-457200"/>
            <a:r>
              <a:rPr lang="en-US" dirty="0" smtClean="0"/>
              <a:t>If r=0.1, the </a:t>
            </a:r>
            <a:r>
              <a:rPr lang="en-US" dirty="0" smtClean="0">
                <a:solidFill>
                  <a:srgbClr val="0000FF"/>
                </a:solidFill>
              </a:rPr>
              <a:t>cost is .03% of processor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Device Interface Registers</a:t>
            </a:r>
            <a:endParaRPr lang="en-US" dirty="0"/>
          </a:p>
        </p:txBody>
      </p:sp>
      <p:pic>
        <p:nvPicPr>
          <p:cNvPr id="6" name="Picture 10" descr="f06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5672611" cy="41148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562600" y="3048000"/>
            <a:ext cx="3321424" cy="3048000"/>
            <a:chOff x="5562600" y="3048000"/>
            <a:chExt cx="3321424" cy="304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3048000"/>
              <a:ext cx="2330824" cy="3048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5562600" y="3124200"/>
              <a:ext cx="914400" cy="14478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62600" y="5029200"/>
              <a:ext cx="990600" cy="990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of I/O Interface Registers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Registers in an I/O interface are accessible by both the device and the processor</a:t>
            </a:r>
          </a:p>
          <a:p>
            <a:r>
              <a:rPr lang="en-US" dirty="0" smtClean="0"/>
              <a:t>Here concerned primarily with processor access.</a:t>
            </a:r>
          </a:p>
          <a:p>
            <a:r>
              <a:rPr lang="en-US" dirty="0" smtClean="0"/>
              <a:t>How does the processor access them? What options are available?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Option 1: Disjoint Memory and I/O Spaces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creating a separate logical space for I/O addresses, we can add a new class of I/O instructions to the ISA that access this space, e.g.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Read	#I/O-Register 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Write #I/O-Register</a:t>
            </a:r>
          </a:p>
          <a:p>
            <a:pPr marL="857250" lvl="2" indent="0">
              <a:buNone/>
            </a:pPr>
            <a:endParaRPr lang="en-US" dirty="0">
              <a:solidFill>
                <a:srgbClr val="000090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Processor, Memory, and I/O Organization (Architectural View)</a:t>
            </a:r>
            <a:endParaRPr lang="en-US" sz="3200" dirty="0"/>
          </a:p>
        </p:txBody>
      </p:sp>
      <p:pic>
        <p:nvPicPr>
          <p:cNvPr id="5" name="Picture 10" descr="f06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672611" cy="4114800"/>
          </a:xfrm>
          <a:prstGeom prst="rect">
            <a:avLst/>
          </a:prstGeom>
          <a:noFill/>
        </p:spPr>
      </p:pic>
      <p:sp>
        <p:nvSpPr>
          <p:cNvPr id="7" name="Line Callout 1 6"/>
          <p:cNvSpPr/>
          <p:nvPr/>
        </p:nvSpPr>
        <p:spPr>
          <a:xfrm>
            <a:off x="152400" y="2438400"/>
            <a:ext cx="1219200" cy="533400"/>
          </a:xfrm>
          <a:prstGeom prst="borderCallout1">
            <a:avLst>
              <a:gd name="adj1" fmla="val -298"/>
              <a:gd name="adj2" fmla="val 97917"/>
              <a:gd name="adj3" fmla="val -49405"/>
              <a:gd name="adj4" fmla="val 167917"/>
            </a:avLst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Dedicated Bus</a:t>
            </a:r>
            <a:endParaRPr lang="en-US" sz="1800" dirty="0"/>
          </a:p>
        </p:txBody>
      </p:sp>
      <p:sp>
        <p:nvSpPr>
          <p:cNvPr id="11" name="Line Callout 1 10"/>
          <p:cNvSpPr/>
          <p:nvPr/>
        </p:nvSpPr>
        <p:spPr>
          <a:xfrm>
            <a:off x="152400" y="4419600"/>
            <a:ext cx="1219200" cy="533400"/>
          </a:xfrm>
          <a:prstGeom prst="borderCallout1">
            <a:avLst>
              <a:gd name="adj1" fmla="val -2678"/>
              <a:gd name="adj2" fmla="val 82292"/>
              <a:gd name="adj3" fmla="val -123215"/>
              <a:gd name="adj4" fmla="val 113751"/>
            </a:avLst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Shared Bus</a:t>
            </a:r>
            <a:endParaRPr lang="en-US" sz="1800" dirty="0"/>
          </a:p>
        </p:txBody>
      </p:sp>
      <p:sp>
        <p:nvSpPr>
          <p:cNvPr id="12" name="Line Callout 1 11"/>
          <p:cNvSpPr/>
          <p:nvPr/>
        </p:nvSpPr>
        <p:spPr>
          <a:xfrm>
            <a:off x="1219200" y="5410200"/>
            <a:ext cx="1219200" cy="914400"/>
          </a:xfrm>
          <a:prstGeom prst="borderCallout1">
            <a:avLst>
              <a:gd name="adj1" fmla="val -1885"/>
              <a:gd name="adj2" fmla="val 75000"/>
              <a:gd name="adj3" fmla="val -88294"/>
              <a:gd name="adj4" fmla="val 145001"/>
            </a:avLst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aka I/O Interface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6629400" y="2362200"/>
            <a:ext cx="2133600" cy="762000"/>
          </a:xfrm>
          <a:prstGeom prst="rect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I/O Transfers either direct to Main memory or via Processor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743200" y="5638800"/>
            <a:ext cx="3200400" cy="990600"/>
          </a:xfrm>
          <a:prstGeom prst="rect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Trend toward narrow pipe-width, high-BW, standard I/O interfaces</a:t>
            </a:r>
          </a:p>
          <a:p>
            <a:pPr algn="ctr"/>
            <a:r>
              <a:rPr lang="en-US" sz="1600" dirty="0" smtClean="0"/>
              <a:t>(e.g. USB, </a:t>
            </a:r>
            <a:r>
              <a:rPr lang="en-US" sz="1600" dirty="0" err="1" smtClean="0"/>
              <a:t>Firewire</a:t>
            </a:r>
            <a:r>
              <a:rPr lang="en-US" sz="1600" dirty="0" smtClean="0"/>
              <a:t>, ATA, Ethernet)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Option 2: Common Memory and I/O Space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Overload existing ISA instructions for I/O.</a:t>
            </a:r>
          </a:p>
          <a:p>
            <a:r>
              <a:rPr lang="en-US" i="1" dirty="0" smtClean="0"/>
              <a:t>load </a:t>
            </a:r>
            <a:r>
              <a:rPr lang="en-US" dirty="0" smtClean="0"/>
              <a:t>and </a:t>
            </a:r>
            <a:r>
              <a:rPr lang="en-US" i="1" dirty="0" smtClean="0"/>
              <a:t>store are </a:t>
            </a:r>
            <a:r>
              <a:rPr lang="en-US" dirty="0" smtClean="0"/>
              <a:t>obvious candidates – already used by processor to communicate with memory. Hence, e.g.: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Load	R2, I/O-Register(R0)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Store R2, I/O-Register(R0)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3500" dirty="0" smtClean="0">
                <a:solidFill>
                  <a:srgbClr val="000000"/>
                </a:solidFill>
                <a:cs typeface="Courier"/>
              </a:rPr>
              <a:t>where, </a:t>
            </a:r>
            <a:r>
              <a:rPr lang="en-US" sz="3500" i="1" dirty="0" smtClean="0">
                <a:solidFill>
                  <a:srgbClr val="000000"/>
                </a:solidFill>
                <a:cs typeface="Courier"/>
              </a:rPr>
              <a:t>R0 </a:t>
            </a:r>
            <a:r>
              <a:rPr lang="en-US" sz="3500" dirty="0" smtClean="0">
                <a:solidFill>
                  <a:srgbClr val="000000"/>
                </a:solidFill>
                <a:cs typeface="Courier"/>
              </a:rPr>
              <a:t>stores the starting address of the   	I/O device</a:t>
            </a:r>
            <a:endParaRPr lang="en-US" sz="2400" dirty="0" smtClean="0">
              <a:solidFill>
                <a:srgbClr val="000000"/>
              </a:solidFill>
              <a:cs typeface="Courier"/>
            </a:endParaRPr>
          </a:p>
          <a:p>
            <a:r>
              <a:rPr lang="en-US" dirty="0" smtClean="0">
                <a:cs typeface="Courier"/>
              </a:rPr>
              <a:t>This scheme is called </a:t>
            </a:r>
            <a:r>
              <a:rPr lang="en-US" dirty="0" smtClean="0">
                <a:solidFill>
                  <a:srgbClr val="FF0000"/>
                </a:solidFill>
                <a:cs typeface="Courier"/>
              </a:rPr>
              <a:t>memory-mapped I/O</a:t>
            </a:r>
            <a:endParaRPr lang="en-US" dirty="0" smtClean="0">
              <a:solidFill>
                <a:srgbClr val="0000FF"/>
              </a:solidFill>
              <a:cs typeface="Courier"/>
            </a:endParaRPr>
          </a:p>
          <a:p>
            <a:r>
              <a:rPr lang="en-US" dirty="0" smtClean="0">
                <a:cs typeface="Courier"/>
              </a:rPr>
              <a:t>Need to make sure that there is no real memory in the address space assigned to I/O.</a:t>
            </a:r>
          </a:p>
          <a:p>
            <a:r>
              <a:rPr lang="en-US" dirty="0"/>
              <a:t>Hence special forms of load and store (</a:t>
            </a:r>
            <a:r>
              <a:rPr lang="en-US" dirty="0" err="1"/>
              <a:t>Nios</a:t>
            </a:r>
            <a:r>
              <a:rPr lang="en-US" dirty="0"/>
              <a:t> II uses </a:t>
            </a:r>
            <a:r>
              <a:rPr lang="en-US" i="1" dirty="0" err="1">
                <a:solidFill>
                  <a:srgbClr val="FF0000"/>
                </a:solidFill>
              </a:rPr>
              <a:t>loadio</a:t>
            </a:r>
            <a:r>
              <a:rPr lang="en-US" i="1" dirty="0"/>
              <a:t> and </a:t>
            </a:r>
            <a:r>
              <a:rPr lang="en-US" i="1" dirty="0" err="1">
                <a:solidFill>
                  <a:srgbClr val="FF0000"/>
                </a:solidFill>
              </a:rPr>
              <a:t>storeio</a:t>
            </a:r>
            <a:r>
              <a:rPr lang="en-US" dirty="0"/>
              <a:t>) must be used.</a:t>
            </a:r>
          </a:p>
          <a:p>
            <a:endParaRPr lang="en-US" dirty="0" smtClean="0"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8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in Cache-Based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Cache is a small fast memory that holds copies of data from the main memory</a:t>
            </a:r>
          </a:p>
          <a:p>
            <a:r>
              <a:rPr lang="en-US" sz="2800" dirty="0" smtClean="0"/>
              <a:t>When the data is in the cache, </a:t>
            </a:r>
            <a:r>
              <a:rPr lang="en-US" sz="2800" i="1" dirty="0" smtClean="0"/>
              <a:t>Load </a:t>
            </a:r>
            <a:r>
              <a:rPr lang="en-US" sz="2800" dirty="0" smtClean="0"/>
              <a:t>and </a:t>
            </a:r>
            <a:r>
              <a:rPr lang="en-US" sz="2800" i="1" dirty="0" smtClean="0"/>
              <a:t>Store </a:t>
            </a:r>
            <a:r>
              <a:rPr lang="en-US" sz="2800" dirty="0" smtClean="0"/>
              <a:t>access cache instead of the main memory.</a:t>
            </a:r>
          </a:p>
          <a:p>
            <a:r>
              <a:rPr lang="en-US" sz="2800" dirty="0" smtClean="0"/>
              <a:t>However, data from I/O registers should not be kept in cache because these registers are controlled by external devices. </a:t>
            </a:r>
          </a:p>
          <a:p>
            <a:r>
              <a:rPr lang="en-US" sz="2800" dirty="0" smtClean="0"/>
              <a:t>Hence special forms of load and store (</a:t>
            </a:r>
            <a:r>
              <a:rPr lang="en-US" sz="2800" dirty="0" err="1" smtClean="0"/>
              <a:t>Nios</a:t>
            </a:r>
            <a:r>
              <a:rPr lang="en-US" sz="2800" dirty="0" smtClean="0"/>
              <a:t> II uses </a:t>
            </a:r>
            <a:r>
              <a:rPr lang="en-US" sz="2800" i="1" dirty="0" err="1" smtClean="0">
                <a:solidFill>
                  <a:srgbClr val="FF0000"/>
                </a:solidFill>
              </a:rPr>
              <a:t>loadio</a:t>
            </a:r>
            <a:r>
              <a:rPr lang="en-US" sz="2800" i="1" dirty="0" smtClean="0"/>
              <a:t> and </a:t>
            </a:r>
            <a:r>
              <a:rPr lang="en-US" sz="2800" i="1" dirty="0" err="1" smtClean="0">
                <a:solidFill>
                  <a:srgbClr val="FF0000"/>
                </a:solidFill>
              </a:rPr>
              <a:t>storeio</a:t>
            </a:r>
            <a:r>
              <a:rPr lang="en-US" sz="2800" dirty="0" smtClean="0"/>
              <a:t>) must be used.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Memory-mapped I/O Example: Keyboard &amp; Display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 entered characters on display</a:t>
            </a:r>
          </a:p>
          <a:p>
            <a:r>
              <a:rPr lang="en-US" dirty="0" smtClean="0"/>
              <a:t>Upon a key press</a:t>
            </a:r>
          </a:p>
          <a:p>
            <a:pPr lvl="1"/>
            <a:r>
              <a:rPr lang="en-US" dirty="0" smtClean="0"/>
              <a:t>Get the character</a:t>
            </a:r>
          </a:p>
          <a:p>
            <a:pPr lvl="1"/>
            <a:r>
              <a:rPr lang="en-US" dirty="0" smtClean="0"/>
              <a:t>Store it in memory</a:t>
            </a:r>
          </a:p>
          <a:p>
            <a:pPr lvl="1"/>
            <a:r>
              <a:rPr lang="en-US" dirty="0" smtClean="0"/>
              <a:t>Wait for display to be available</a:t>
            </a:r>
          </a:p>
          <a:p>
            <a:pPr lvl="1"/>
            <a:r>
              <a:rPr lang="en-US" dirty="0" smtClean="0"/>
              <a:t>Display the character</a:t>
            </a:r>
          </a:p>
          <a:p>
            <a:r>
              <a:rPr lang="en-US" dirty="0" smtClean="0"/>
              <a:t>Repeat until end-of-line (carriage return) is pressed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Memory-mapped I/O Example: Keyboard &amp; Display Interface Registers</a:t>
            </a:r>
            <a:endParaRPr lang="en-US" sz="3600" dirty="0"/>
          </a:p>
        </p:txBody>
      </p:sp>
      <p:pic>
        <p:nvPicPr>
          <p:cNvPr id="5" name="Picture 1" descr="fig3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080556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Wait Loop for Polling I/O Status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</a:rPr>
              <a:t>Keyboard circuit places character in KBD_DATA and sets KIN flag in KBD_STATUS</a:t>
            </a:r>
          </a:p>
          <a:p>
            <a:r>
              <a:rPr lang="en-US" sz="2800" dirty="0">
                <a:latin typeface="Calibri" charset="0"/>
              </a:rPr>
              <a:t>Circuit clears KIN flag when KBD_DATA read</a:t>
            </a:r>
          </a:p>
          <a:p>
            <a:r>
              <a:rPr lang="en-US" sz="2800" dirty="0" smtClean="0">
                <a:latin typeface="Calibri" charset="0"/>
              </a:rPr>
              <a:t>Program-controlled </a:t>
            </a:r>
            <a:r>
              <a:rPr lang="en-US" sz="2800" dirty="0">
                <a:latin typeface="Calibri" charset="0"/>
              </a:rPr>
              <a:t>I/O implemented with a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wait loop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for polling keyboard status register:</a:t>
            </a:r>
            <a:br>
              <a:rPr lang="en-US" sz="2800" dirty="0">
                <a:latin typeface="Calibri" charset="0"/>
              </a:rPr>
            </a:br>
            <a:endParaRPr lang="en-US" sz="2800" dirty="0" smtClean="0">
              <a:latin typeface="Calibri" charset="0"/>
            </a:endParaRPr>
          </a:p>
          <a:p>
            <a:pPr marL="118872" indent="0">
              <a:buNone/>
            </a:pPr>
            <a:r>
              <a:rPr lang="en-US" sz="2800" dirty="0" smtClean="0">
                <a:latin typeface="Calibri" charset="0"/>
              </a:rPr>
              <a:t>  	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READWAIT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:	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LoadByte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	R4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, KBD_STATUS</a:t>
            </a:r>
            <a:b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			And		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	R4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, R4, #2</a:t>
            </a:r>
            <a:b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			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Branch_if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_[R4]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0  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READWAIT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</a:b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		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LoadByte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R5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KBD_DATA</a:t>
            </a:r>
            <a:endParaRPr lang="en-US" sz="2800" dirty="0">
              <a:solidFill>
                <a:srgbClr val="0000FF"/>
              </a:solidFill>
              <a:latin typeface="Courier"/>
              <a:cs typeface="Courier"/>
            </a:endParaRPr>
          </a:p>
          <a:p>
            <a:endParaRPr lang="en-US" sz="28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Wait Loop for Polling I/O Status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charset="0"/>
              </a:rPr>
              <a:t>Display circuit sets DOUT flag in DISP_STATUS after previous character has been displayed</a:t>
            </a:r>
          </a:p>
          <a:p>
            <a:pPr marL="118872" indent="0">
              <a:buNone/>
            </a:pP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Circuit automatically clears DOUT flag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when character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moved to the display buffer, DISP_DATA. 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Similar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wait loop </a:t>
            </a:r>
            <a:r>
              <a:rPr lang="en-US" dirty="0">
                <a:latin typeface="Calibri" charset="0"/>
              </a:rPr>
              <a:t>for display device:</a:t>
            </a:r>
            <a:br>
              <a:rPr lang="en-US" dirty="0">
                <a:latin typeface="Calibri" charset="0"/>
              </a:rPr>
            </a:br>
            <a:endParaRPr lang="en-US" dirty="0" smtClean="0">
              <a:latin typeface="Calibri" charset="0"/>
            </a:endParaRPr>
          </a:p>
          <a:p>
            <a:pPr marL="118872" indent="0">
              <a:buNone/>
            </a:pPr>
            <a:r>
              <a:rPr lang="en-US" dirty="0" smtClean="0">
                <a:latin typeface="Calibri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WRITEWAIT:	</a:t>
            </a:r>
          </a:p>
          <a:p>
            <a:pPr marL="118872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LoadByte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		R4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, DISP_STATUS</a:t>
            </a:r>
            <a:b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And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		R4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, R4, #4</a:t>
            </a:r>
            <a:b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Branch_if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_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[R4]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0   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	WRITEWAIT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</a:b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StoreByte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	R5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DISP_DATA</a:t>
            </a: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RISC- and CISC-style I/O Programs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Consider </a:t>
            </a:r>
            <a:r>
              <a:rPr lang="en-US" dirty="0" smtClean="0">
                <a:latin typeface="Calibri" charset="0"/>
              </a:rPr>
              <a:t>a complete program </a:t>
            </a:r>
            <a:r>
              <a:rPr lang="en-US" dirty="0">
                <a:latin typeface="Calibri" charset="0"/>
              </a:rPr>
              <a:t>that </a:t>
            </a:r>
            <a:r>
              <a:rPr lang="en-US" dirty="0" smtClean="0">
                <a:latin typeface="Calibri" charset="0"/>
              </a:rPr>
              <a:t>uses wait loops to </a:t>
            </a:r>
            <a:r>
              <a:rPr lang="en-US" dirty="0">
                <a:latin typeface="Calibri" charset="0"/>
              </a:rPr>
              <a:t>read, store, and display a line of characters</a:t>
            </a:r>
          </a:p>
          <a:p>
            <a:r>
              <a:rPr lang="en-US" dirty="0">
                <a:latin typeface="Calibri" charset="0"/>
              </a:rPr>
              <a:t>Each keyboard character </a:t>
            </a:r>
            <a:r>
              <a:rPr lang="en-US" i="1" dirty="0">
                <a:latin typeface="Calibri" charset="0"/>
              </a:rPr>
              <a:t>echoed</a:t>
            </a:r>
            <a:r>
              <a:rPr lang="en-US" dirty="0">
                <a:latin typeface="Calibri" charset="0"/>
              </a:rPr>
              <a:t> to display</a:t>
            </a:r>
          </a:p>
          <a:p>
            <a:r>
              <a:rPr lang="en-US" dirty="0">
                <a:latin typeface="Calibri" charset="0"/>
              </a:rPr>
              <a:t>Program finishes when carriage return (CR) character is entered on keyboard</a:t>
            </a:r>
          </a:p>
          <a:p>
            <a:r>
              <a:rPr lang="en-US" dirty="0">
                <a:latin typeface="Calibri" charset="0"/>
              </a:rPr>
              <a:t>LOC is address of first character in stored line</a:t>
            </a:r>
          </a:p>
          <a:p>
            <a:r>
              <a:rPr lang="en-US" dirty="0">
                <a:latin typeface="Calibri" charset="0"/>
              </a:rPr>
              <a:t>CISC has </a:t>
            </a:r>
            <a:r>
              <a:rPr lang="en-US" dirty="0" err="1">
                <a:latin typeface="Calibri" charset="0"/>
              </a:rPr>
              <a:t>TestBit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CompareByte</a:t>
            </a:r>
            <a:r>
              <a:rPr lang="en-US" dirty="0">
                <a:latin typeface="Calibri" charset="0"/>
              </a:rPr>
              <a:t> instructions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as well as auto-increment addressing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fig3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51025"/>
            <a:ext cx="84613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RISC Implementation (Fig. 3.4)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fig3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85962"/>
            <a:ext cx="855027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CISC Implementation (Fig. 3.5)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695575"/>
            <a:ext cx="3475037" cy="533400"/>
          </a:xfrm>
          <a:prstGeom prst="rect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1101" y="4724400"/>
            <a:ext cx="2857500" cy="381000"/>
          </a:xfrm>
          <a:prstGeom prst="rect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Nios</a:t>
            </a:r>
            <a:r>
              <a:rPr lang="en-US" dirty="0" smtClean="0"/>
              <a:t> II Implementation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I/O Interfaces on </a:t>
            </a:r>
            <a:r>
              <a:rPr lang="en-US" dirty="0" err="1" smtClean="0"/>
              <a:t>Nios</a:t>
            </a:r>
            <a:r>
              <a:rPr lang="en-US" dirty="0" smtClean="0"/>
              <a:t> II DE1 Board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1494282"/>
            <a:ext cx="6400800" cy="5135118"/>
            <a:chOff x="1371600" y="1494282"/>
            <a:chExt cx="6873240" cy="54399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494282"/>
              <a:ext cx="6873240" cy="543991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905000" y="4914900"/>
              <a:ext cx="5715000" cy="685800"/>
              <a:chOff x="1905000" y="4914900"/>
              <a:chExt cx="5715000" cy="6858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905000" y="4914900"/>
                <a:ext cx="3048000" cy="685800"/>
              </a:xfrm>
              <a:prstGeom prst="rect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010400" y="4953000"/>
                <a:ext cx="609600" cy="609600"/>
              </a:xfrm>
              <a:prstGeom prst="rect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324600" y="3073400"/>
              <a:ext cx="914400" cy="660400"/>
            </a:xfrm>
            <a:prstGeom prst="rect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6800" y="2895600"/>
              <a:ext cx="1066800" cy="762000"/>
            </a:xfrm>
            <a:prstGeom prst="rect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3098800"/>
              <a:ext cx="762000" cy="609600"/>
            </a:xfrm>
            <a:prstGeom prst="rect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1: JTAG UART 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3581400"/>
          </a:xfrm>
        </p:spPr>
        <p:txBody>
          <a:bodyPr>
            <a:noAutofit/>
          </a:bodyPr>
          <a:lstStyle/>
          <a:p>
            <a:r>
              <a:rPr lang="en-US" dirty="0"/>
              <a:t>JTAG UART </a:t>
            </a:r>
          </a:p>
          <a:p>
            <a:pPr lvl="1"/>
            <a:r>
              <a:rPr lang="en-US" sz="2400" dirty="0"/>
              <a:t>Used by Quartus to download soft designs</a:t>
            </a:r>
          </a:p>
          <a:p>
            <a:pPr lvl="1"/>
            <a:r>
              <a:rPr lang="en-US" sz="2400" dirty="0"/>
              <a:t>Used by Altera Monitor Program to transfer data to and from terminal window.</a:t>
            </a:r>
          </a:p>
          <a:p>
            <a:r>
              <a:rPr lang="en-US" dirty="0"/>
              <a:t>Two 64-byte FIFO buffers for receiving /transmitting data from/to computer </a:t>
            </a:r>
          </a:p>
          <a:p>
            <a:pPr lvl="1"/>
            <a:endParaRPr lang="en-US" sz="1400" dirty="0" smtClean="0">
              <a:solidFill>
                <a:srgbClr val="0000FF"/>
              </a:solidFill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77200" cy="14962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010400" y="51054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0x10001000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55434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0x10001004</a:t>
            </a:r>
            <a:endParaRPr lang="en-US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457200" y="228600"/>
            <a:ext cx="8285110" cy="6405265"/>
            <a:chOff x="457200" y="228600"/>
            <a:chExt cx="8285110" cy="6405265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" y="228600"/>
              <a:ext cx="8285110" cy="5951564"/>
              <a:chOff x="744590" y="228600"/>
              <a:chExt cx="8285110" cy="595156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781" y="4878748"/>
                <a:ext cx="4912846" cy="130141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7380" y="257321"/>
                <a:ext cx="823549" cy="82354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2043" y="228600"/>
                <a:ext cx="755003" cy="660627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817608" y="1172126"/>
                <a:ext cx="1263861" cy="2573015"/>
              </a:xfrm>
              <a:prstGeom prst="rect">
                <a:avLst/>
              </a:prstGeom>
              <a:noFill/>
              <a:ln w="9525" cap="flat" cmpd="sng" algn="ctr">
                <a:solidFill>
                  <a:srgbClr val="60B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461849" y="797322"/>
                <a:ext cx="0" cy="34277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none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>
                <a:stCxn id="34" idx="2"/>
              </p:cNvCxnSpPr>
              <p:nvPr/>
            </p:nvCxnSpPr>
            <p:spPr>
              <a:xfrm>
                <a:off x="6449539" y="3745141"/>
                <a:ext cx="12310" cy="14195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>
                <a:off x="5817608" y="2422664"/>
                <a:ext cx="1263861" cy="132247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eft Brace 37"/>
              <p:cNvSpPr/>
              <p:nvPr/>
            </p:nvSpPr>
            <p:spPr>
              <a:xfrm>
                <a:off x="5440000" y="2422664"/>
                <a:ext cx="377608" cy="1322477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394473" y="3101542"/>
                <a:ext cx="2045527" cy="227747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" name="Rectangle 39"/>
              <p:cNvSpPr/>
              <p:nvPr/>
            </p:nvSpPr>
            <p:spPr>
              <a:xfrm>
                <a:off x="2429793" y="1172126"/>
                <a:ext cx="1263861" cy="2573015"/>
              </a:xfrm>
              <a:prstGeom prst="rect">
                <a:avLst/>
              </a:prstGeom>
              <a:noFill/>
              <a:ln w="9525" cap="flat" cmpd="sng" algn="ctr">
                <a:solidFill>
                  <a:srgbClr val="60B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" name="Straight Arrow Connector 40"/>
              <p:cNvCxnSpPr>
                <a:endCxn id="40" idx="0"/>
              </p:cNvCxnSpPr>
              <p:nvPr/>
            </p:nvCxnSpPr>
            <p:spPr>
              <a:xfrm flipH="1">
                <a:off x="3061724" y="797322"/>
                <a:ext cx="12311" cy="3748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arrow"/>
                <a:tailEnd type="none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>
              <a:xfrm>
                <a:off x="2429793" y="1184150"/>
                <a:ext cx="1263861" cy="132247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eft Brace 42"/>
              <p:cNvSpPr/>
              <p:nvPr/>
            </p:nvSpPr>
            <p:spPr>
              <a:xfrm>
                <a:off x="2052185" y="2506628"/>
                <a:ext cx="377608" cy="1238514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1600200" y="5907613"/>
                <a:ext cx="152723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600200" y="3101544"/>
                <a:ext cx="10486" cy="2806069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610686" y="3101542"/>
                <a:ext cx="44149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7" name="Rectangle 46"/>
              <p:cNvSpPr/>
              <p:nvPr/>
            </p:nvSpPr>
            <p:spPr>
              <a:xfrm>
                <a:off x="1962580" y="4048733"/>
                <a:ext cx="2044333" cy="504012"/>
              </a:xfrm>
              <a:prstGeom prst="rect">
                <a:avLst/>
              </a:prstGeom>
              <a:noFill/>
              <a:ln w="9525" cap="flat" cmpd="sng" algn="ctr">
                <a:solidFill>
                  <a:srgbClr val="60B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 1 - Altera Monitor Program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07046" y="458959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Terminal Input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44590" y="440656"/>
                <a:ext cx="1738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Terminal Output</a:t>
                </a:r>
              </a:p>
            </p:txBody>
          </p:sp>
          <p:cxnSp>
            <p:nvCxnSpPr>
              <p:cNvPr id="50" name="Straight Arrow Connector 49"/>
              <p:cNvCxnSpPr>
                <a:stCxn id="40" idx="2"/>
              </p:cNvCxnSpPr>
              <p:nvPr/>
            </p:nvCxnSpPr>
            <p:spPr>
              <a:xfrm>
                <a:off x="3061724" y="3745141"/>
                <a:ext cx="12311" cy="3035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arrow"/>
                <a:tailEnd type="none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280654" y="2133600"/>
                <a:ext cx="941283" cy="92333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Receive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Buffer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(Queue)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58913" y="2057400"/>
                <a:ext cx="1018227" cy="92333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Transmit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Buffer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(Queue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)</a:t>
                </a: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6444878"/>
                  </p:ext>
                </p:extLst>
              </p:nvPr>
            </p:nvGraphicFramePr>
            <p:xfrm>
              <a:off x="6705600" y="3951096"/>
              <a:ext cx="23241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" name="Equation" r:id="rId6" imgW="1549400" imgH="203200" progId="Equation.3">
                      <p:embed/>
                    </p:oleObj>
                  </mc:Choice>
                  <mc:Fallback>
                    <p:oleObj name="Equation" r:id="rId6" imgW="15494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705600" y="3951096"/>
                            <a:ext cx="23241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TextBox 55"/>
            <p:cNvSpPr txBox="1"/>
            <p:nvPr/>
          </p:nvSpPr>
          <p:spPr>
            <a:xfrm>
              <a:off x="3124200" y="6172200"/>
              <a:ext cx="3360716" cy="461665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 1 JTAG UART PORT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631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1: JTAG UART 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3581400"/>
          </a:xfrm>
        </p:spPr>
        <p:txBody>
          <a:bodyPr>
            <a:normAutofit fontScale="625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RAVAIL</a:t>
            </a:r>
            <a:r>
              <a:rPr lang="en-US" sz="3600" dirty="0"/>
              <a:t>: #characters in the receive buffer; if &gt;=0 </a:t>
            </a:r>
            <a:r>
              <a:rPr lang="en-US" sz="3600" dirty="0">
                <a:sym typeface="Wingdings"/>
              </a:rPr>
              <a:t> RVALID = 1</a:t>
            </a:r>
          </a:p>
          <a:p>
            <a:r>
              <a:rPr lang="en-US" sz="3600" dirty="0">
                <a:sym typeface="Wingdings"/>
              </a:rPr>
              <a:t>WSPACE: Amount of space available in the send buffer</a:t>
            </a:r>
          </a:p>
          <a:p>
            <a:r>
              <a:rPr lang="en-US" sz="3600" dirty="0">
                <a:sym typeface="Wingdings"/>
              </a:rPr>
              <a:t>Reading DATA yields the character at the head of receive FIFO, decrements RAVAIL and returns this value as part of the read. </a:t>
            </a:r>
          </a:p>
          <a:p>
            <a:r>
              <a:rPr lang="en-US" sz="3600" dirty="0">
                <a:sym typeface="Wingdings"/>
              </a:rPr>
              <a:t>Writing DATA only adds to the transmit FIFO, if the transmit buffer is not full. It does not affect the receive FIFO.</a:t>
            </a:r>
          </a:p>
          <a:p>
            <a:r>
              <a:rPr lang="en-US" sz="3600" dirty="0">
                <a:sym typeface="Wingdings"/>
              </a:rPr>
              <a:t>RE and WE: Enable interrupts associated with receive and transmit buffers, respectively. When enabled interrupts are generated whenever RAVAIL &gt; 7 or WSPCE &gt; 7.</a:t>
            </a:r>
          </a:p>
          <a:p>
            <a:r>
              <a:rPr lang="en-US" sz="3600" dirty="0">
                <a:sym typeface="Wingdings"/>
              </a:rPr>
              <a:t>RI and WI are receive and transmit interrupt signals. AC indicates if the port has been accessed.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77200" cy="14962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010400" y="51054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0x10001000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55434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0x10001004</a:t>
            </a:r>
            <a:endParaRPr lang="en-US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457200" y="228600"/>
            <a:ext cx="8285110" cy="6405265"/>
            <a:chOff x="457200" y="228600"/>
            <a:chExt cx="8285110" cy="6405265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" y="228600"/>
              <a:ext cx="8285110" cy="5951564"/>
              <a:chOff x="744590" y="228600"/>
              <a:chExt cx="8285110" cy="595156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781" y="4878748"/>
                <a:ext cx="4912846" cy="130141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7380" y="257321"/>
                <a:ext cx="823549" cy="82354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2043" y="228600"/>
                <a:ext cx="755003" cy="660627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817608" y="1172126"/>
                <a:ext cx="1263861" cy="2573015"/>
              </a:xfrm>
              <a:prstGeom prst="rect">
                <a:avLst/>
              </a:prstGeom>
              <a:noFill/>
              <a:ln w="9525" cap="flat" cmpd="sng" algn="ctr">
                <a:solidFill>
                  <a:srgbClr val="60B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461849" y="797322"/>
                <a:ext cx="0" cy="34277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none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>
                <a:stCxn id="34" idx="2"/>
              </p:cNvCxnSpPr>
              <p:nvPr/>
            </p:nvCxnSpPr>
            <p:spPr>
              <a:xfrm>
                <a:off x="6449539" y="3745141"/>
                <a:ext cx="12310" cy="14195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none"/>
                <a:tailEnd type="arrow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>
                <a:off x="5817608" y="2422664"/>
                <a:ext cx="1263861" cy="132247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eft Brace 37"/>
              <p:cNvSpPr/>
              <p:nvPr/>
            </p:nvSpPr>
            <p:spPr>
              <a:xfrm>
                <a:off x="5440000" y="2422664"/>
                <a:ext cx="377608" cy="1322477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394473" y="3101542"/>
                <a:ext cx="2045527" cy="227747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" name="Rectangle 39"/>
              <p:cNvSpPr/>
              <p:nvPr/>
            </p:nvSpPr>
            <p:spPr>
              <a:xfrm>
                <a:off x="2429793" y="1172126"/>
                <a:ext cx="1263861" cy="2573015"/>
              </a:xfrm>
              <a:prstGeom prst="rect">
                <a:avLst/>
              </a:prstGeom>
              <a:noFill/>
              <a:ln w="9525" cap="flat" cmpd="sng" algn="ctr">
                <a:solidFill>
                  <a:srgbClr val="60B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" name="Straight Arrow Connector 40"/>
              <p:cNvCxnSpPr>
                <a:endCxn id="40" idx="0"/>
              </p:cNvCxnSpPr>
              <p:nvPr/>
            </p:nvCxnSpPr>
            <p:spPr>
              <a:xfrm flipH="1">
                <a:off x="3061724" y="797322"/>
                <a:ext cx="12311" cy="3748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arrow"/>
                <a:tailEnd type="none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>
              <a:xfrm>
                <a:off x="2429793" y="1184150"/>
                <a:ext cx="1263861" cy="132247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eft Brace 42"/>
              <p:cNvSpPr/>
              <p:nvPr/>
            </p:nvSpPr>
            <p:spPr>
              <a:xfrm>
                <a:off x="2052185" y="2506628"/>
                <a:ext cx="377608" cy="1238514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1600200" y="5907613"/>
                <a:ext cx="152723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600200" y="3101544"/>
                <a:ext cx="10486" cy="2806069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610686" y="3101542"/>
                <a:ext cx="44149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7" name="Rectangle 46"/>
              <p:cNvSpPr/>
              <p:nvPr/>
            </p:nvSpPr>
            <p:spPr>
              <a:xfrm>
                <a:off x="1962580" y="4048733"/>
                <a:ext cx="2044333" cy="504012"/>
              </a:xfrm>
              <a:prstGeom prst="rect">
                <a:avLst/>
              </a:prstGeom>
              <a:noFill/>
              <a:ln w="9525" cap="flat" cmpd="sng" algn="ctr">
                <a:solidFill>
                  <a:srgbClr val="60B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 1 - Altera Monitor Program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07046" y="458959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Terminal Input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44590" y="440656"/>
                <a:ext cx="1738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Terminal Output</a:t>
                </a:r>
              </a:p>
            </p:txBody>
          </p:sp>
          <p:cxnSp>
            <p:nvCxnSpPr>
              <p:cNvPr id="50" name="Straight Arrow Connector 49"/>
              <p:cNvCxnSpPr>
                <a:stCxn id="40" idx="2"/>
              </p:cNvCxnSpPr>
              <p:nvPr/>
            </p:nvCxnSpPr>
            <p:spPr>
              <a:xfrm>
                <a:off x="3061724" y="3745141"/>
                <a:ext cx="12311" cy="3035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headEnd type="arrow"/>
                <a:tailEnd type="none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280654" y="2133600"/>
                <a:ext cx="941283" cy="92333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Receive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Buffer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(Queue)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58913" y="2057400"/>
                <a:ext cx="1018227" cy="92333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Transmit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Buffer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(Queue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)</a:t>
                </a: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2192912"/>
                  </p:ext>
                </p:extLst>
              </p:nvPr>
            </p:nvGraphicFramePr>
            <p:xfrm>
              <a:off x="6705600" y="3951096"/>
              <a:ext cx="23241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6" name="Equation" r:id="rId6" imgW="1549400" imgH="203200" progId="Equation.3">
                      <p:embed/>
                    </p:oleObj>
                  </mc:Choice>
                  <mc:Fallback>
                    <p:oleObj name="Equation" r:id="rId6" imgW="15494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705600" y="3951096"/>
                            <a:ext cx="23241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TextBox 55"/>
            <p:cNvSpPr txBox="1"/>
            <p:nvPr/>
          </p:nvSpPr>
          <p:spPr>
            <a:xfrm>
              <a:off x="3124200" y="6172200"/>
              <a:ext cx="3360716" cy="461665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 1 JTAG UART PORT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14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the </a:t>
            </a:r>
            <a:r>
              <a:rPr lang="en-US" dirty="0" err="1" smtClean="0"/>
              <a:t>Nios</a:t>
            </a:r>
            <a:r>
              <a:rPr lang="en-US" dirty="0" smtClean="0"/>
              <a:t> II Implementation of Fig. 3.4 on Fig. B.12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I/O devices vary tremendously in range, bandwidth, and response requirements</a:t>
            </a:r>
          </a:p>
          <a:p>
            <a:r>
              <a:rPr lang="en-US" dirty="0" smtClean="0"/>
              <a:t>OS must mediate because multiple programs may share an I/O resource and I/O programming requires a lot of attention to detail</a:t>
            </a:r>
          </a:p>
          <a:p>
            <a:r>
              <a:rPr lang="en-US" dirty="0" smtClean="0"/>
              <a:t>Complexity reduced by standard interfaces</a:t>
            </a:r>
          </a:p>
          <a:p>
            <a:r>
              <a:rPr lang="en-US" dirty="0" smtClean="0"/>
              <a:t>So far, considered only the polling method – appropriate for low bandwidth devices.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Upcoming…</a:t>
            </a:r>
            <a:endParaRPr lang="en-AU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HW 2 – Chapter 2 </a:t>
            </a:r>
          </a:p>
          <a:p>
            <a:pPr lvl="1"/>
            <a:r>
              <a:rPr lang="en-US" sz="2400" dirty="0" smtClean="0"/>
              <a:t>Assign </a:t>
            </a:r>
            <a:r>
              <a:rPr lang="en-US" sz="2400" dirty="0" smtClean="0"/>
              <a:t>Monday, Sep.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Due </a:t>
            </a:r>
            <a:r>
              <a:rPr lang="en-US" sz="2400" dirty="0" smtClean="0"/>
              <a:t>Monday, Sep. 23</a:t>
            </a:r>
            <a:r>
              <a:rPr lang="en-US" sz="2400" baseline="30000" dirty="0" smtClean="0"/>
              <a:t>rd</a:t>
            </a:r>
            <a:endParaRPr lang="en-US" sz="2400" dirty="0" smtClean="0"/>
          </a:p>
          <a:p>
            <a:r>
              <a:rPr lang="en-US" sz="2800" dirty="0" smtClean="0"/>
              <a:t>Quiz 2 – Chapter 2 (2.1-2.7)</a:t>
            </a:r>
          </a:p>
          <a:p>
            <a:pPr lvl="1"/>
            <a:r>
              <a:rPr lang="en-US" sz="2400" dirty="0" smtClean="0"/>
              <a:t>Wednesday, Sep. </a:t>
            </a:r>
            <a:r>
              <a:rPr lang="en-US" sz="2400" smtClean="0"/>
              <a:t>25</a:t>
            </a:r>
            <a:r>
              <a:rPr lang="en-US" sz="2400" baseline="30000" smtClean="0"/>
              <a:t>th</a:t>
            </a:r>
            <a:r>
              <a:rPr lang="en-US" sz="2400" smtClean="0"/>
              <a:t> </a:t>
            </a:r>
            <a:r>
              <a:rPr lang="en-US" sz="2400" dirty="0" smtClean="0"/>
              <a:t>(15 min)</a:t>
            </a:r>
          </a:p>
          <a:p>
            <a:pPr lvl="1"/>
            <a:endParaRPr lang="en-US" sz="2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Rates of I/O Devices</a:t>
            </a:r>
            <a:endParaRPr lang="en-US" dirty="0"/>
          </a:p>
        </p:txBody>
      </p:sp>
      <p:pic>
        <p:nvPicPr>
          <p:cNvPr id="5" name="Picture 4" descr="f06-02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248400" cy="3685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4771" y="5257800"/>
            <a:ext cx="6250429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Keypoints</a:t>
            </a:r>
            <a:r>
              <a:rPr lang="en-US" sz="2000" dirty="0" smtClean="0"/>
              <a:t>: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1. Huge data-rate range – 12 orders of magnitude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2. Higher data-rate range when machine is partner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3. </a:t>
            </a:r>
            <a:r>
              <a:rPr lang="en-US" sz="2000" dirty="0"/>
              <a:t>Network treated as an I/O </a:t>
            </a:r>
            <a:r>
              <a:rPr lang="en-US" sz="2000" dirty="0" smtClean="0"/>
              <a:t>device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Management</a:t>
            </a:r>
            <a:endParaRPr lang="en-AU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I/O is mediated by the OS</a:t>
            </a:r>
          </a:p>
          <a:p>
            <a:pPr lvl="1"/>
            <a:r>
              <a:rPr lang="en-US" dirty="0"/>
              <a:t>Multiple programs share I/O resources</a:t>
            </a:r>
          </a:p>
          <a:p>
            <a:pPr lvl="2"/>
            <a:r>
              <a:rPr lang="en-US" dirty="0"/>
              <a:t>Need protection and scheduling</a:t>
            </a:r>
          </a:p>
          <a:p>
            <a:pPr lvl="1"/>
            <a:r>
              <a:rPr lang="en-US" dirty="0"/>
              <a:t>I/O </a:t>
            </a:r>
            <a:r>
              <a:rPr lang="en-US" dirty="0" smtClean="0"/>
              <a:t>events happen asynchronously relative to processor clock</a:t>
            </a:r>
            <a:endParaRPr lang="en-US" dirty="0"/>
          </a:p>
          <a:p>
            <a:pPr lvl="1"/>
            <a:r>
              <a:rPr lang="en-US" dirty="0" smtClean="0"/>
              <a:t>I</a:t>
            </a:r>
            <a:r>
              <a:rPr lang="en-US" dirty="0"/>
              <a:t>/O programming </a:t>
            </a:r>
            <a:r>
              <a:rPr lang="en-US" dirty="0" smtClean="0"/>
              <a:t>requires attention to detail</a:t>
            </a:r>
            <a:endParaRPr lang="en-US" dirty="0"/>
          </a:p>
          <a:p>
            <a:pPr lvl="2"/>
            <a:r>
              <a:rPr lang="en-US" dirty="0"/>
              <a:t>OS provides abstractions to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Ways of Handling I</a:t>
            </a:r>
            <a:r>
              <a:rPr lang="en-US" dirty="0"/>
              <a:t>/</a:t>
            </a:r>
            <a:r>
              <a:rPr lang="en-US" dirty="0" smtClean="0"/>
              <a:t>O</a:t>
            </a:r>
            <a:endParaRPr lang="en-AU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Programmed I/O (Processor involved in I/O transfers)</a:t>
            </a:r>
          </a:p>
          <a:p>
            <a:pPr lvl="1"/>
            <a:r>
              <a:rPr lang="en-US" dirty="0" smtClean="0"/>
              <a:t>Wait-Loop (Continuous Polling)</a:t>
            </a:r>
          </a:p>
          <a:p>
            <a:pPr lvl="2"/>
            <a:r>
              <a:rPr lang="en-US" dirty="0" smtClean="0"/>
              <a:t>CPU checks device status and waits if device is not ready for I/O, otherwise performs the I/O</a:t>
            </a:r>
          </a:p>
          <a:p>
            <a:pPr lvl="1"/>
            <a:r>
              <a:rPr lang="en-US" dirty="0"/>
              <a:t>Interrupt-driven I/O</a:t>
            </a:r>
          </a:p>
          <a:p>
            <a:pPr lvl="2"/>
            <a:r>
              <a:rPr lang="en-US" dirty="0"/>
              <a:t>CPU can selectively enable interrupts from I/O devices</a:t>
            </a:r>
          </a:p>
          <a:p>
            <a:pPr lvl="2"/>
            <a:r>
              <a:rPr lang="en-US" dirty="0"/>
              <a:t>A ready device, with interrupts enabled, causes CPU interrupt.</a:t>
            </a:r>
          </a:p>
          <a:p>
            <a:pPr lvl="2"/>
            <a:r>
              <a:rPr lang="en-US" dirty="0"/>
              <a:t>Interrupt service routine performs the I/O</a:t>
            </a:r>
          </a:p>
          <a:p>
            <a:pPr lvl="1"/>
            <a:r>
              <a:rPr lang="en-US" dirty="0" smtClean="0"/>
              <a:t>Periodic Polling </a:t>
            </a:r>
          </a:p>
          <a:p>
            <a:pPr lvl="2"/>
            <a:r>
              <a:rPr lang="en-US" dirty="0" smtClean="0"/>
              <a:t> Periodically check I/O status register and perform I/O if device is ready.</a:t>
            </a:r>
          </a:p>
          <a:p>
            <a:endParaRPr lang="en-AU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Ways of Handling I</a:t>
            </a:r>
            <a:r>
              <a:rPr lang="en-US" dirty="0"/>
              <a:t>/</a:t>
            </a:r>
            <a:r>
              <a:rPr lang="en-US" dirty="0" smtClean="0"/>
              <a:t>O</a:t>
            </a:r>
            <a:endParaRPr lang="en-AU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Non-Programmed I/O (Intelligent I/O interface handles transfers) </a:t>
            </a:r>
          </a:p>
          <a:p>
            <a:pPr lvl="1"/>
            <a:r>
              <a:rPr lang="en-US" sz="3000" dirty="0" smtClean="0"/>
              <a:t>Example: Direct </a:t>
            </a:r>
            <a:r>
              <a:rPr lang="en-US" sz="3000" dirty="0"/>
              <a:t>memory access (DMA)</a:t>
            </a:r>
          </a:p>
          <a:p>
            <a:pPr lvl="2"/>
            <a:r>
              <a:rPr lang="en-US" sz="2700" dirty="0"/>
              <a:t>OS provides starting address in memory</a:t>
            </a:r>
          </a:p>
          <a:p>
            <a:pPr lvl="2"/>
            <a:r>
              <a:rPr lang="en-US" sz="2700" dirty="0"/>
              <a:t>I/O controller transfers to/from memory autonomously</a:t>
            </a:r>
          </a:p>
          <a:p>
            <a:pPr lvl="2"/>
            <a:r>
              <a:rPr lang="en-US" sz="2700" dirty="0"/>
              <a:t>Controller interrupts on completion or </a:t>
            </a:r>
            <a:r>
              <a:rPr lang="en-US" sz="2700" dirty="0" smtClean="0"/>
              <a:t>error</a:t>
            </a:r>
          </a:p>
          <a:p>
            <a:r>
              <a:rPr lang="en-US" sz="3500" dirty="0" smtClean="0"/>
              <a:t>We will focus on </a:t>
            </a:r>
            <a:r>
              <a:rPr lang="en-US" sz="3500" dirty="0" smtClean="0">
                <a:solidFill>
                  <a:srgbClr val="FF0000"/>
                </a:solidFill>
              </a:rPr>
              <a:t>programmed I/O</a:t>
            </a:r>
            <a:endParaRPr lang="en-AU" sz="35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Loop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990600" y="2133600"/>
            <a:ext cx="2333170" cy="3814789"/>
            <a:chOff x="2657930" y="1951010"/>
            <a:chExt cx="2333170" cy="3814789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657930" y="1951010"/>
              <a:ext cx="233317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657930" y="2232483"/>
              <a:ext cx="233317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3772722" y="2325933"/>
              <a:ext cx="210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657930" y="2706680"/>
              <a:ext cx="233317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>
              <a:off x="3919347" y="2769327"/>
              <a:ext cx="0" cy="244393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triangle" w="sm" len="sm"/>
            </a:ln>
            <a:effectLst/>
          </p:spPr>
        </p:cxnSp>
        <p:sp>
          <p:nvSpPr>
            <p:cNvPr id="63" name="Diamond 62"/>
            <p:cNvSpPr/>
            <p:nvPr/>
          </p:nvSpPr>
          <p:spPr>
            <a:xfrm>
              <a:off x="3264113" y="2996263"/>
              <a:ext cx="1310466" cy="1121724"/>
            </a:xfrm>
            <a:prstGeom prst="diamond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88387" y="3225007"/>
              <a:ext cx="7922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Device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Ready?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971556" y="3554876"/>
              <a:ext cx="292557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headEnd type="none"/>
              <a:tailEnd type="none" w="sm" len="sm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2971556" y="2891523"/>
              <a:ext cx="0" cy="663353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headEnd type="none"/>
              <a:tailEnd type="none" w="sm" len="sm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2971556" y="2891523"/>
              <a:ext cx="947791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triangle" w="sm" len="sm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2932870" y="3226500"/>
              <a:ext cx="42531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No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24204" y="3927614"/>
              <a:ext cx="46699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Yes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919347" y="4126469"/>
              <a:ext cx="0" cy="232565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2657930" y="5291602"/>
              <a:ext cx="233317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2657930" y="5765799"/>
              <a:ext cx="233317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3819965" y="5291602"/>
              <a:ext cx="210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71556" y="4359034"/>
              <a:ext cx="2019544" cy="606666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84071" y="4317424"/>
              <a:ext cx="87055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Perform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I/O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914394" y="4965700"/>
              <a:ext cx="0" cy="232565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triangle" w="sm" len="sm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4191000" y="2895600"/>
            <a:ext cx="447520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its basic form, Wait-loop I/O</a:t>
            </a:r>
          </a:p>
          <a:p>
            <a:r>
              <a:rPr lang="en-US" dirty="0" smtClean="0"/>
              <a:t>is not very useful because it makes</a:t>
            </a:r>
          </a:p>
          <a:p>
            <a:r>
              <a:rPr lang="en-US" dirty="0" smtClean="0"/>
              <a:t>a very fast processor wait on</a:t>
            </a:r>
          </a:p>
          <a:p>
            <a:r>
              <a:rPr lang="en-US" dirty="0" smtClean="0"/>
              <a:t>relatively slow I/O devices.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fig3.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6" y="2001234"/>
            <a:ext cx="6833488" cy="36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943600"/>
            <a:ext cx="6418194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Can’t predict where Program 1 will be interrupted.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1828800"/>
            <a:ext cx="3276600" cy="3962400"/>
          </a:xfrm>
          <a:prstGeom prst="rect">
            <a:avLst/>
          </a:prstGeom>
          <a:solidFill>
            <a:schemeClr val="bg1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733800"/>
            <a:ext cx="1600200" cy="762000"/>
          </a:xfrm>
          <a:prstGeom prst="rect">
            <a:avLst/>
          </a:prstGeom>
          <a:solidFill>
            <a:schemeClr val="bg1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-2 - Assembler In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>
          <a:solidFill>
            <a:srgbClr val="0000FF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prstDash val="dash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Chapter-2 - Assembler Intro.potx</Template>
  <TotalTime>4538</TotalTime>
  <Words>2169</Words>
  <Application>Microsoft Macintosh PowerPoint</Application>
  <PresentationFormat>On-screen Show (4:3)</PresentationFormat>
  <Paragraphs>317</Paragraphs>
  <Slides>36</Slides>
  <Notes>8</Notes>
  <HiddenSlides>12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Chapter-2 - Assembler Intro</vt:lpstr>
      <vt:lpstr>Equation</vt:lpstr>
      <vt:lpstr>CSCE 230, Fall 2013 Chapter 3: Basic Input/Output(Part 1) I/O Devices: Characteristics &amp; Accessing Methods</vt:lpstr>
      <vt:lpstr>Processor, Memory, and I/O Organization (Architectural View)</vt:lpstr>
      <vt:lpstr>I/O Interfaces on Nios II DE1 Board</vt:lpstr>
      <vt:lpstr>Data Rates of I/O Devices</vt:lpstr>
      <vt:lpstr>I/O Management</vt:lpstr>
      <vt:lpstr>Different Ways of Handling I/O</vt:lpstr>
      <vt:lpstr>Different Ways of Handling I/O</vt:lpstr>
      <vt:lpstr>Wait Loop</vt:lpstr>
      <vt:lpstr>Interrupt</vt:lpstr>
      <vt:lpstr>Polling</vt:lpstr>
      <vt:lpstr>A Simple Scenario</vt:lpstr>
      <vt:lpstr>Key Idea: Polling vs. Interrupt</vt:lpstr>
      <vt:lpstr>Polling vs. Interrupt for Devices with a Range of I/O Data Rates</vt:lpstr>
      <vt:lpstr>Polling vs. Interrupt for Devices with a Range of I/O Data Rates</vt:lpstr>
      <vt:lpstr>DMA</vt:lpstr>
      <vt:lpstr>DMA Benefit: Example</vt:lpstr>
      <vt:lpstr>I/O Device Interface Registers</vt:lpstr>
      <vt:lpstr>Visibility of I/O Interface Registers</vt:lpstr>
      <vt:lpstr>Option 1: Disjoint Memory and I/O Spaces</vt:lpstr>
      <vt:lpstr>Option 2: Common Memory and I/O Space</vt:lpstr>
      <vt:lpstr>I/O in Cache-Based Systems</vt:lpstr>
      <vt:lpstr>Memory-mapped I/O Example: Keyboard &amp; Display</vt:lpstr>
      <vt:lpstr>Memory-mapped I/O Example: Keyboard &amp; Display Interface Registers</vt:lpstr>
      <vt:lpstr>Wait Loop for Polling I/O Status</vt:lpstr>
      <vt:lpstr>Wait Loop for Polling I/O Status</vt:lpstr>
      <vt:lpstr>RISC- and CISC-style I/O Programs</vt:lpstr>
      <vt:lpstr>A RISC Implementation (Fig. 3.4)</vt:lpstr>
      <vt:lpstr>A CISC Implementation (Fig. 3.5)</vt:lpstr>
      <vt:lpstr>A Nios II Implementation</vt:lpstr>
      <vt:lpstr>DE 1: JTAG UART Port</vt:lpstr>
      <vt:lpstr>PowerPoint Presentation</vt:lpstr>
      <vt:lpstr>DE 1: JTAG UART Port</vt:lpstr>
      <vt:lpstr>PowerPoint Presentation</vt:lpstr>
      <vt:lpstr>Exercise</vt:lpstr>
      <vt:lpstr>Conclusion</vt:lpstr>
      <vt:lpstr>Upcoming…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Can Vuran</cp:lastModifiedBy>
  <cp:revision>217</cp:revision>
  <cp:lastPrinted>2011-08-26T16:46:46Z</cp:lastPrinted>
  <dcterms:created xsi:type="dcterms:W3CDTF">2010-01-12T15:19:45Z</dcterms:created>
  <dcterms:modified xsi:type="dcterms:W3CDTF">2013-09-16T14:20:10Z</dcterms:modified>
</cp:coreProperties>
</file>