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01" r:id="rId1"/>
  </p:sldMasterIdLst>
  <p:notesMasterIdLst>
    <p:notesMasterId r:id="rId39"/>
  </p:notesMasterIdLst>
  <p:handoutMasterIdLst>
    <p:handoutMasterId r:id="rId40"/>
  </p:handoutMasterIdLst>
  <p:sldIdLst>
    <p:sldId id="286" r:id="rId2"/>
    <p:sldId id="312" r:id="rId3"/>
    <p:sldId id="287" r:id="rId4"/>
    <p:sldId id="288" r:id="rId5"/>
    <p:sldId id="289" r:id="rId6"/>
    <p:sldId id="330" r:id="rId7"/>
    <p:sldId id="290" r:id="rId8"/>
    <p:sldId id="331" r:id="rId9"/>
    <p:sldId id="291" r:id="rId10"/>
    <p:sldId id="334" r:id="rId11"/>
    <p:sldId id="292" r:id="rId12"/>
    <p:sldId id="293" r:id="rId13"/>
    <p:sldId id="310" r:id="rId14"/>
    <p:sldId id="311" r:id="rId15"/>
    <p:sldId id="313" r:id="rId16"/>
    <p:sldId id="335" r:id="rId17"/>
    <p:sldId id="314" r:id="rId18"/>
    <p:sldId id="315" r:id="rId19"/>
    <p:sldId id="316" r:id="rId20"/>
    <p:sldId id="317" r:id="rId21"/>
    <p:sldId id="318" r:id="rId22"/>
    <p:sldId id="319" r:id="rId23"/>
    <p:sldId id="320" r:id="rId24"/>
    <p:sldId id="321" r:id="rId25"/>
    <p:sldId id="322" r:id="rId26"/>
    <p:sldId id="336" r:id="rId27"/>
    <p:sldId id="337" r:id="rId28"/>
    <p:sldId id="338" r:id="rId29"/>
    <p:sldId id="341" r:id="rId30"/>
    <p:sldId id="332" r:id="rId31"/>
    <p:sldId id="323" r:id="rId32"/>
    <p:sldId id="324" r:id="rId33"/>
    <p:sldId id="325" r:id="rId34"/>
    <p:sldId id="326" r:id="rId35"/>
    <p:sldId id="327" r:id="rId36"/>
    <p:sldId id="328" r:id="rId37"/>
    <p:sldId id="329" r:id="rId3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hiddenSlides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EE34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1" autoAdjust="0"/>
    <p:restoredTop sz="94675" autoAdjust="0"/>
  </p:normalViewPr>
  <p:slideViewPr>
    <p:cSldViewPr>
      <p:cViewPr>
        <p:scale>
          <a:sx n="70" d="100"/>
          <a:sy n="70" d="100"/>
        </p:scale>
        <p:origin x="-2848" y="-12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5" d="100"/>
        <a:sy n="1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notesMaster" Target="notesMasters/notesMaster1.xml"/><Relationship Id="rId40" Type="http://schemas.openxmlformats.org/officeDocument/2006/relationships/handoutMaster" Target="handoutMasters/handoutMaster1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971B715-5D0B-4FB5-8639-C9211F4532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0519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DC1C307-0275-410F-B6DB-E7F5197B92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1286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305CE8-95DC-481C-9B87-F7EE429025D2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First Day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First Day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0170C5-DDE7-4AE5-80E8-9B3378CF0ED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First Day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B0A104-1CBA-47DD-8C3E-57E61629C9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First Day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87F03E-4105-4E1D-B5F9-E249E5F2AD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First Day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E2BDE4-BF5C-4859-BBC8-7B2AEED203C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First Day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88D99-5C0C-4E82-B3A5-BE45B5D26AA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First Day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DAC355-249A-485B-BFA3-3E4224A5D3C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First Day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549B1F-AF97-4D52-A02B-427AFD2D156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First Day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57CC44-C092-41E8-A092-604E81FF02E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First Day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First Day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pPr>
              <a:defRPr/>
            </a:pPr>
            <a:fld id="{63E5E76F-4251-45D3-8B3C-B563A850935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US" smtClean="0"/>
              <a:t>First Day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fld id="{A4C417F4-B224-4D2A-8947-F1991C3E045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0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57200"/>
            <a:ext cx="7772400" cy="3505200"/>
          </a:xfrm>
        </p:spPr>
        <p:txBody>
          <a:bodyPr>
            <a:normAutofit/>
          </a:bodyPr>
          <a:lstStyle/>
          <a:p>
            <a:r>
              <a:rPr lang="en-US" dirty="0" smtClean="0"/>
              <a:t>CSCE 230, </a:t>
            </a:r>
            <a:r>
              <a:rPr lang="en-US" dirty="0" smtClean="0"/>
              <a:t>Fall </a:t>
            </a:r>
            <a:r>
              <a:rPr lang="en-US" dirty="0" smtClean="0"/>
              <a:t>2013</a:t>
            </a:r>
            <a:br>
              <a:rPr lang="en-US" dirty="0" smtClean="0"/>
            </a:br>
            <a:r>
              <a:rPr lang="en-US" dirty="0" smtClean="0">
                <a:solidFill>
                  <a:schemeClr val="tx1"/>
                </a:solidFill>
                <a:latin typeface="Calibri" charset="0"/>
              </a:rPr>
              <a:t>Chapter 2: Assembly Language(Part 3)</a:t>
            </a:r>
            <a:br>
              <a:rPr lang="en-US" dirty="0" smtClean="0">
                <a:solidFill>
                  <a:schemeClr val="tx1"/>
                </a:solidFill>
                <a:latin typeface="Calibri" charset="0"/>
              </a:rPr>
            </a:br>
            <a:endParaRPr lang="en-US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3886200"/>
            <a:ext cx="6400800" cy="1016000"/>
          </a:xfrm>
        </p:spPr>
        <p:txBody>
          <a:bodyPr/>
          <a:lstStyle/>
          <a:p>
            <a:pPr eaLnBrk="1" hangingPunct="1"/>
            <a:r>
              <a:rPr lang="en-US" dirty="0" smtClean="0"/>
              <a:t>Mehmet Can </a:t>
            </a:r>
            <a:r>
              <a:rPr lang="en-US" dirty="0" err="1" smtClean="0"/>
              <a:t>Vuran</a:t>
            </a:r>
            <a:r>
              <a:rPr lang="en-US" dirty="0" smtClean="0"/>
              <a:t>, Instructor</a:t>
            </a:r>
          </a:p>
          <a:p>
            <a:pPr eaLnBrk="1" hangingPunct="1"/>
            <a:r>
              <a:rPr lang="en-US" dirty="0" smtClean="0"/>
              <a:t>      University of Nebraska-Lincoln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3076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09708" y="4343400"/>
            <a:ext cx="314292" cy="314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81000" y="4648200"/>
            <a:ext cx="8507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Acknowledgement: Overheads adapted from those provided by the authors of the textbook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Example Program: Digit Packing</a:t>
            </a:r>
          </a:p>
        </p:txBody>
      </p:sp>
      <p:sp>
        <p:nvSpPr>
          <p:cNvPr id="66563" name="Rectangle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alibri" charset="0"/>
              </a:rPr>
              <a:t>Pointer </a:t>
            </a:r>
            <a:r>
              <a:rPr lang="en-US" dirty="0">
                <a:latin typeface="Calibri" charset="0"/>
              </a:rPr>
              <a:t>set to 1</a:t>
            </a:r>
            <a:r>
              <a:rPr lang="en-US" baseline="30000" dirty="0">
                <a:latin typeface="Calibri" charset="0"/>
              </a:rPr>
              <a:t>st</a:t>
            </a:r>
            <a:r>
              <a:rPr lang="en-US" dirty="0">
                <a:latin typeface="Calibri" charset="0"/>
              </a:rPr>
              <a:t> byte for index-mode access to load 1</a:t>
            </a:r>
            <a:r>
              <a:rPr lang="en-US" baseline="30000" dirty="0">
                <a:latin typeface="Calibri" charset="0"/>
              </a:rPr>
              <a:t>st</a:t>
            </a:r>
            <a:r>
              <a:rPr lang="en-US" dirty="0">
                <a:latin typeface="Calibri" charset="0"/>
              </a:rPr>
              <a:t> digit, which is shifted to upper bits</a:t>
            </a:r>
          </a:p>
          <a:p>
            <a:r>
              <a:rPr lang="en-US" dirty="0">
                <a:latin typeface="Calibri" charset="0"/>
              </a:rPr>
              <a:t>Upper bits of 2</a:t>
            </a:r>
            <a:r>
              <a:rPr lang="en-US" baseline="30000" dirty="0">
                <a:latin typeface="Calibri" charset="0"/>
              </a:rPr>
              <a:t>nd</a:t>
            </a:r>
            <a:r>
              <a:rPr lang="en-US" dirty="0">
                <a:latin typeface="Calibri" charset="0"/>
              </a:rPr>
              <a:t> digit are cleared by </a:t>
            </a:r>
            <a:r>
              <a:rPr lang="en-US" dirty="0" err="1">
                <a:latin typeface="Calibri" charset="0"/>
              </a:rPr>
              <a:t>ANDing</a:t>
            </a:r>
            <a:endParaRPr lang="en-US" dirty="0">
              <a:latin typeface="Calibri" charset="0"/>
            </a:endParaRPr>
          </a:p>
          <a:p>
            <a:r>
              <a:rPr lang="en-US" dirty="0" err="1">
                <a:latin typeface="Calibri" charset="0"/>
              </a:rPr>
              <a:t>ORing</a:t>
            </a:r>
            <a:r>
              <a:rPr lang="en-US" dirty="0">
                <a:latin typeface="Calibri" charset="0"/>
              </a:rPr>
              <a:t> combines 2</a:t>
            </a:r>
            <a:r>
              <a:rPr lang="en-US" baseline="30000" dirty="0">
                <a:latin typeface="Calibri" charset="0"/>
              </a:rPr>
              <a:t>nd</a:t>
            </a:r>
            <a:r>
              <a:rPr lang="en-US" dirty="0">
                <a:latin typeface="Calibri" charset="0"/>
              </a:rPr>
              <a:t> digit with shifted 1</a:t>
            </a:r>
            <a:r>
              <a:rPr lang="en-US" baseline="30000" dirty="0">
                <a:latin typeface="Calibri" charset="0"/>
              </a:rPr>
              <a:t>st</a:t>
            </a:r>
            <a:r>
              <a:rPr lang="en-US" dirty="0">
                <a:latin typeface="Calibri" charset="0"/>
              </a:rPr>
              <a:t> digit for result of two packed digits in a single byte</a:t>
            </a:r>
          </a:p>
          <a:p>
            <a:r>
              <a:rPr lang="en-US" dirty="0">
                <a:latin typeface="Calibri" charset="0"/>
              </a:rPr>
              <a:t>32-bit registers, but only 8 lowest bits relevant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87F03E-4105-4E1D-B5F9-E249E5F2AD8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51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C:\Documents and Settings\nmanjiki\My Documents\HAMACHER_6TH_EDITION\CORG6_SLIDES\chap2\24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429000"/>
            <a:ext cx="7148512" cy="2737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" y="1524000"/>
            <a:ext cx="304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Given </a:t>
            </a:r>
            <a:r>
              <a:rPr lang="en-US" sz="2000" dirty="0" smtClean="0">
                <a:solidFill>
                  <a:srgbClr val="0000FF"/>
                </a:solidFill>
                <a:latin typeface="Calibri" charset="0"/>
              </a:rPr>
              <a:t>two </a:t>
            </a:r>
            <a:r>
              <a:rPr lang="en-US" sz="2000" dirty="0">
                <a:solidFill>
                  <a:srgbClr val="0000FF"/>
                </a:solidFill>
                <a:latin typeface="Calibri" charset="0"/>
              </a:rPr>
              <a:t>BCD digits, stored one per </a:t>
            </a:r>
            <a:r>
              <a:rPr lang="en-US" sz="2000" dirty="0" smtClean="0">
                <a:solidFill>
                  <a:srgbClr val="0000FF"/>
                </a:solidFill>
                <a:latin typeface="Calibri" charset="0"/>
              </a:rPr>
              <a:t>byte, pack them into </a:t>
            </a:r>
            <a:r>
              <a:rPr lang="en-US" sz="2000" dirty="0">
                <a:solidFill>
                  <a:srgbClr val="0000FF"/>
                </a:solidFill>
                <a:latin typeface="Calibri" charset="0"/>
              </a:rPr>
              <a:t>a single byte</a:t>
            </a:r>
            <a:r>
              <a:rPr lang="en-US" sz="2000" dirty="0" smtClean="0">
                <a:solidFill>
                  <a:srgbClr val="0000FF"/>
                </a:solidFill>
                <a:latin typeface="Calibri" charset="0"/>
              </a:rPr>
              <a:t>.</a:t>
            </a:r>
            <a:endParaRPr lang="en-US" sz="2000" dirty="0">
              <a:solidFill>
                <a:srgbClr val="0000FF"/>
              </a:solidFill>
              <a:latin typeface="Calibri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Example Program: Digit Packing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2820059"/>
              </p:ext>
            </p:extLst>
          </p:nvPr>
        </p:nvGraphicFramePr>
        <p:xfrm>
          <a:off x="3048000" y="1676400"/>
          <a:ext cx="5486400" cy="1315719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097280"/>
                <a:gridCol w="1097280"/>
                <a:gridCol w="1097280"/>
                <a:gridCol w="1097280"/>
                <a:gridCol w="1097280"/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Variable: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#LOC=</a:t>
                      </a:r>
                    </a:p>
                    <a:p>
                      <a:pPr algn="ctr"/>
                      <a:r>
                        <a:rPr lang="en-US" sz="1400" dirty="0" err="1" smtClean="0"/>
                        <a:t>Addr</a:t>
                      </a:r>
                      <a:r>
                        <a:rPr lang="en-US" sz="1400" dirty="0" smtClean="0"/>
                        <a:t>. of Unpacked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Data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#PACKED</a:t>
                      </a:r>
                      <a:r>
                        <a:rPr lang="en-US" sz="1400" baseline="0" dirty="0" smtClean="0"/>
                        <a:t> =</a:t>
                      </a:r>
                    </a:p>
                    <a:p>
                      <a:pPr algn="ctr"/>
                      <a:r>
                        <a:rPr lang="en-US" sz="1400" baseline="0" dirty="0" err="1" smtClean="0"/>
                        <a:t>Addr</a:t>
                      </a:r>
                      <a:r>
                        <a:rPr lang="en-US" sz="1400" baseline="0" dirty="0" smtClean="0"/>
                        <a:t>. of Packed Data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Packed</a:t>
                      </a:r>
                      <a:r>
                        <a:rPr lang="en-US" sz="1400" baseline="0" dirty="0" smtClean="0"/>
                        <a:t> Data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Temporary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Register: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R2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R3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R3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R4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549B1F-AF97-4D52-A02B-427AFD2D156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453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Multiplication and Division</a:t>
            </a:r>
          </a:p>
        </p:txBody>
      </p:sp>
      <p:sp>
        <p:nvSpPr>
          <p:cNvPr id="68611" name="Rectangle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Calibri" charset="0"/>
              </a:rPr>
              <a:t>Not always implemented in hardware</a:t>
            </a:r>
          </a:p>
          <a:p>
            <a:pPr lvl="1"/>
            <a:r>
              <a:rPr lang="en-US" dirty="0" smtClean="0">
                <a:latin typeface="Calibri" charset="0"/>
              </a:rPr>
              <a:t>Iterative hardware algorithms may result in slower execution time than add and subtract</a:t>
            </a:r>
          </a:p>
          <a:p>
            <a:r>
              <a:rPr lang="en-US" dirty="0" smtClean="0">
                <a:latin typeface="Calibri" charset="0"/>
              </a:rPr>
              <a:t>Signed </a:t>
            </a:r>
            <a:r>
              <a:rPr lang="en-US" dirty="0">
                <a:latin typeface="Calibri" charset="0"/>
              </a:rPr>
              <a:t>integer multiplication of </a:t>
            </a:r>
            <a:r>
              <a:rPr lang="en-US" i="1" dirty="0">
                <a:latin typeface="Calibri" charset="0"/>
              </a:rPr>
              <a:t>n</a:t>
            </a:r>
            <a:r>
              <a:rPr lang="en-US" dirty="0">
                <a:latin typeface="Calibri" charset="0"/>
              </a:rPr>
              <a:t>-bit numbers produces a product with as many as 2</a:t>
            </a:r>
            <a:r>
              <a:rPr lang="en-US" i="1" dirty="0">
                <a:latin typeface="Calibri" charset="0"/>
              </a:rPr>
              <a:t>n </a:t>
            </a:r>
            <a:r>
              <a:rPr lang="en-US" dirty="0">
                <a:latin typeface="Calibri" charset="0"/>
              </a:rPr>
              <a:t>bits</a:t>
            </a:r>
          </a:p>
          <a:p>
            <a:r>
              <a:rPr lang="en-US" dirty="0">
                <a:latin typeface="Calibri" charset="0"/>
              </a:rPr>
              <a:t>Processor truncates product to fit in a register:</a:t>
            </a:r>
            <a:br>
              <a:rPr lang="en-US" dirty="0">
                <a:latin typeface="Calibri" charset="0"/>
              </a:rPr>
            </a:br>
            <a:r>
              <a:rPr lang="en-US" dirty="0">
                <a:latin typeface="Calibri" charset="0"/>
              </a:rPr>
              <a:t>	Multiply	</a:t>
            </a:r>
            <a:r>
              <a:rPr lang="en-US" dirty="0" err="1">
                <a:latin typeface="Calibri" charset="0"/>
              </a:rPr>
              <a:t>R</a:t>
            </a:r>
            <a:r>
              <a:rPr lang="en-US" i="1" dirty="0" err="1">
                <a:latin typeface="Calibri" charset="0"/>
              </a:rPr>
              <a:t>k</a:t>
            </a:r>
            <a:r>
              <a:rPr lang="en-US" dirty="0">
                <a:latin typeface="Calibri" charset="0"/>
              </a:rPr>
              <a:t>, </a:t>
            </a:r>
            <a:r>
              <a:rPr lang="en-US" dirty="0" err="1">
                <a:latin typeface="Calibri" charset="0"/>
              </a:rPr>
              <a:t>R</a:t>
            </a:r>
            <a:r>
              <a:rPr lang="en-US" i="1" dirty="0" err="1">
                <a:latin typeface="Calibri" charset="0"/>
              </a:rPr>
              <a:t>i</a:t>
            </a:r>
            <a:r>
              <a:rPr lang="en-US" dirty="0">
                <a:latin typeface="Calibri" charset="0"/>
              </a:rPr>
              <a:t>, </a:t>
            </a:r>
            <a:r>
              <a:rPr lang="en-US" dirty="0" err="1">
                <a:latin typeface="Calibri" charset="0"/>
              </a:rPr>
              <a:t>R</a:t>
            </a:r>
            <a:r>
              <a:rPr lang="en-US" i="1" dirty="0" err="1">
                <a:latin typeface="Calibri" charset="0"/>
              </a:rPr>
              <a:t>j</a:t>
            </a:r>
            <a:r>
              <a:rPr lang="en-US" i="1" dirty="0">
                <a:latin typeface="Calibri" charset="0"/>
              </a:rPr>
              <a:t>	</a:t>
            </a:r>
            <a:r>
              <a:rPr lang="en-US" dirty="0">
                <a:latin typeface="Calibri" charset="0"/>
              </a:rPr>
              <a:t>(</a:t>
            </a:r>
            <a:r>
              <a:rPr lang="en-US" dirty="0" err="1">
                <a:latin typeface="Calibri" charset="0"/>
              </a:rPr>
              <a:t>R</a:t>
            </a:r>
            <a:r>
              <a:rPr lang="en-US" i="1" dirty="0" err="1">
                <a:latin typeface="Calibri" charset="0"/>
              </a:rPr>
              <a:t>k</a:t>
            </a:r>
            <a:r>
              <a:rPr lang="en-US" i="1" dirty="0">
                <a:latin typeface="Calibri" charset="0"/>
              </a:rPr>
              <a:t> </a:t>
            </a:r>
            <a:r>
              <a:rPr lang="en-US" dirty="0">
                <a:latin typeface="Calibri" charset="0"/>
                <a:sym typeface="Symbol" charset="0"/>
              </a:rPr>
              <a:t> [</a:t>
            </a:r>
            <a:r>
              <a:rPr lang="en-US" dirty="0" err="1">
                <a:latin typeface="Calibri" charset="0"/>
                <a:sym typeface="Symbol" charset="0"/>
              </a:rPr>
              <a:t>R</a:t>
            </a:r>
            <a:r>
              <a:rPr lang="en-US" i="1" dirty="0" err="1">
                <a:latin typeface="Calibri" charset="0"/>
                <a:sym typeface="Symbol" charset="0"/>
              </a:rPr>
              <a:t>i</a:t>
            </a:r>
            <a:r>
              <a:rPr lang="en-US" dirty="0">
                <a:latin typeface="Calibri" charset="0"/>
                <a:sym typeface="Symbol" charset="0"/>
              </a:rPr>
              <a:t>]  [</a:t>
            </a:r>
            <a:r>
              <a:rPr lang="en-US" dirty="0" err="1">
                <a:latin typeface="Calibri" charset="0"/>
                <a:sym typeface="Symbol" charset="0"/>
              </a:rPr>
              <a:t>R</a:t>
            </a:r>
            <a:r>
              <a:rPr lang="en-US" i="1" dirty="0" err="1">
                <a:latin typeface="Calibri" charset="0"/>
                <a:sym typeface="Symbol" charset="0"/>
              </a:rPr>
              <a:t>j</a:t>
            </a:r>
            <a:r>
              <a:rPr lang="en-US" dirty="0">
                <a:latin typeface="Calibri" charset="0"/>
                <a:sym typeface="Symbol" charset="0"/>
              </a:rPr>
              <a:t>])</a:t>
            </a:r>
          </a:p>
          <a:p>
            <a:r>
              <a:rPr lang="en-US" dirty="0">
                <a:latin typeface="Calibri" charset="0"/>
                <a:sym typeface="Symbol" charset="0"/>
              </a:rPr>
              <a:t>For general case, 2 registers may hold result</a:t>
            </a:r>
          </a:p>
          <a:p>
            <a:r>
              <a:rPr lang="en-US" dirty="0">
                <a:latin typeface="Calibri" charset="0"/>
                <a:sym typeface="Symbol" charset="0"/>
              </a:rPr>
              <a:t>Integer division produces quotient as result:</a:t>
            </a:r>
            <a:br>
              <a:rPr lang="en-US" dirty="0">
                <a:latin typeface="Calibri" charset="0"/>
                <a:sym typeface="Symbol" charset="0"/>
              </a:rPr>
            </a:br>
            <a:r>
              <a:rPr lang="en-US" dirty="0">
                <a:latin typeface="Calibri" charset="0"/>
                <a:sym typeface="Symbol" charset="0"/>
              </a:rPr>
              <a:t>	Divide	</a:t>
            </a:r>
            <a:r>
              <a:rPr lang="en-US" dirty="0">
                <a:latin typeface="Calibri" charset="0"/>
              </a:rPr>
              <a:t> </a:t>
            </a:r>
            <a:r>
              <a:rPr lang="en-US" dirty="0" err="1">
                <a:latin typeface="Calibri" charset="0"/>
              </a:rPr>
              <a:t>R</a:t>
            </a:r>
            <a:r>
              <a:rPr lang="en-US" i="1" dirty="0" err="1">
                <a:latin typeface="Calibri" charset="0"/>
              </a:rPr>
              <a:t>k</a:t>
            </a:r>
            <a:r>
              <a:rPr lang="en-US" dirty="0">
                <a:latin typeface="Calibri" charset="0"/>
              </a:rPr>
              <a:t>, </a:t>
            </a:r>
            <a:r>
              <a:rPr lang="en-US" dirty="0" err="1">
                <a:latin typeface="Calibri" charset="0"/>
              </a:rPr>
              <a:t>R</a:t>
            </a:r>
            <a:r>
              <a:rPr lang="en-US" i="1" dirty="0" err="1">
                <a:latin typeface="Calibri" charset="0"/>
              </a:rPr>
              <a:t>i</a:t>
            </a:r>
            <a:r>
              <a:rPr lang="en-US" dirty="0">
                <a:latin typeface="Calibri" charset="0"/>
              </a:rPr>
              <a:t>, </a:t>
            </a:r>
            <a:r>
              <a:rPr lang="en-US" dirty="0" err="1">
                <a:latin typeface="Calibri" charset="0"/>
              </a:rPr>
              <a:t>R</a:t>
            </a:r>
            <a:r>
              <a:rPr lang="en-US" i="1" dirty="0" err="1">
                <a:latin typeface="Calibri" charset="0"/>
              </a:rPr>
              <a:t>j</a:t>
            </a:r>
            <a:r>
              <a:rPr lang="en-US" dirty="0">
                <a:latin typeface="Calibri" charset="0"/>
              </a:rPr>
              <a:t>	(</a:t>
            </a:r>
            <a:r>
              <a:rPr lang="en-US" dirty="0" err="1">
                <a:latin typeface="Calibri" charset="0"/>
              </a:rPr>
              <a:t>R</a:t>
            </a:r>
            <a:r>
              <a:rPr lang="en-US" i="1" dirty="0" err="1">
                <a:latin typeface="Calibri" charset="0"/>
              </a:rPr>
              <a:t>k</a:t>
            </a:r>
            <a:r>
              <a:rPr lang="en-US" i="1" dirty="0">
                <a:latin typeface="Calibri" charset="0"/>
              </a:rPr>
              <a:t> </a:t>
            </a:r>
            <a:r>
              <a:rPr lang="en-US" dirty="0">
                <a:latin typeface="Calibri" charset="0"/>
                <a:sym typeface="Symbol" charset="0"/>
              </a:rPr>
              <a:t> [</a:t>
            </a:r>
            <a:r>
              <a:rPr lang="en-US" dirty="0" err="1">
                <a:latin typeface="Calibri" charset="0"/>
                <a:sym typeface="Symbol" charset="0"/>
              </a:rPr>
              <a:t>R</a:t>
            </a:r>
            <a:r>
              <a:rPr lang="en-US" i="1" dirty="0" err="1">
                <a:latin typeface="Calibri" charset="0"/>
                <a:sym typeface="Symbol" charset="0"/>
              </a:rPr>
              <a:t>i</a:t>
            </a:r>
            <a:r>
              <a:rPr lang="en-US" dirty="0">
                <a:latin typeface="Calibri" charset="0"/>
                <a:sym typeface="Symbol" charset="0"/>
              </a:rPr>
              <a:t>] / [</a:t>
            </a:r>
            <a:r>
              <a:rPr lang="en-US" dirty="0" err="1">
                <a:latin typeface="Calibri" charset="0"/>
                <a:sym typeface="Symbol" charset="0"/>
              </a:rPr>
              <a:t>R</a:t>
            </a:r>
            <a:r>
              <a:rPr lang="en-US" i="1" dirty="0" err="1">
                <a:latin typeface="Calibri" charset="0"/>
                <a:sym typeface="Symbol" charset="0"/>
              </a:rPr>
              <a:t>j</a:t>
            </a:r>
            <a:r>
              <a:rPr lang="en-US" dirty="0">
                <a:latin typeface="Calibri" charset="0"/>
                <a:sym typeface="Symbol" charset="0"/>
              </a:rPr>
              <a:t>])</a:t>
            </a:r>
          </a:p>
          <a:p>
            <a:r>
              <a:rPr lang="en-US" dirty="0">
                <a:latin typeface="Calibri" charset="0"/>
                <a:sym typeface="Symbol" charset="0"/>
              </a:rPr>
              <a:t>Remainder is discarded or placed in a register</a:t>
            </a:r>
            <a:endParaRPr lang="en-US" dirty="0">
              <a:latin typeface="Calibri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87F03E-4105-4E1D-B5F9-E249E5F2AD8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752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Encoding of Machine Instructions</a:t>
            </a:r>
          </a:p>
        </p:txBody>
      </p:sp>
      <p:sp>
        <p:nvSpPr>
          <p:cNvPr id="8499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Assembly-language instructions express the actions to be performed by processor circuitry</a:t>
            </a:r>
          </a:p>
          <a:p>
            <a:r>
              <a:rPr lang="en-US" dirty="0">
                <a:latin typeface="Calibri" charset="0"/>
              </a:rPr>
              <a:t>Assembler converts to machine instructions</a:t>
            </a:r>
          </a:p>
          <a:p>
            <a:r>
              <a:rPr lang="en-US" dirty="0">
                <a:latin typeface="Calibri" charset="0"/>
              </a:rPr>
              <a:t>Three-operand RISC instructions require</a:t>
            </a:r>
            <a:br>
              <a:rPr lang="en-US" dirty="0">
                <a:latin typeface="Calibri" charset="0"/>
              </a:rPr>
            </a:br>
            <a:r>
              <a:rPr lang="en-US" dirty="0">
                <a:latin typeface="Calibri" charset="0"/>
              </a:rPr>
              <a:t>enough bits in single word to identify registers</a:t>
            </a:r>
          </a:p>
          <a:p>
            <a:r>
              <a:rPr lang="en-US" dirty="0">
                <a:latin typeface="Calibri" charset="0"/>
              </a:rPr>
              <a:t>16-bit </a:t>
            </a:r>
            <a:r>
              <a:rPr lang="en-US" dirty="0" err="1">
                <a:latin typeface="Calibri" charset="0"/>
              </a:rPr>
              <a:t>immediates</a:t>
            </a:r>
            <a:r>
              <a:rPr lang="en-US" dirty="0">
                <a:latin typeface="Calibri" charset="0"/>
              </a:rPr>
              <a:t> must be supported</a:t>
            </a:r>
          </a:p>
          <a:p>
            <a:r>
              <a:rPr lang="en-US" dirty="0">
                <a:latin typeface="Calibri" charset="0"/>
              </a:rPr>
              <a:t>Instruction must include bits for OP code</a:t>
            </a:r>
          </a:p>
          <a:p>
            <a:r>
              <a:rPr lang="en-US" dirty="0">
                <a:latin typeface="Calibri" charset="0"/>
              </a:rPr>
              <a:t>Call instruction also needs bits for address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87F03E-4105-4E1D-B5F9-E249E5F2AD8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494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C:\Documents and Settings\nmanjiki\My Documents\HAMACHER_6TH_EDITION\CORG6_SLIDES\chap2\32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" y="463550"/>
            <a:ext cx="8221663" cy="591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57CC44-C092-41E8-A092-604E81FF02E7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953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1981200"/>
            <a:ext cx="8077200" cy="1673352"/>
          </a:xfrm>
        </p:spPr>
        <p:txBody>
          <a:bodyPr/>
          <a:lstStyle/>
          <a:p>
            <a:r>
              <a:rPr lang="en-US" dirty="0" smtClean="0"/>
              <a:t>RISC vs. CISC (</a:t>
            </a:r>
            <a:r>
              <a:rPr lang="en-US" sz="4800" dirty="0">
                <a:latin typeface="Calibri" charset="0"/>
              </a:rPr>
              <a:t>§ </a:t>
            </a:r>
            <a:r>
              <a:rPr lang="en-US" sz="4800" dirty="0" smtClean="0">
                <a:latin typeface="Calibri" charset="0"/>
              </a:rPr>
              <a:t>2.10-12) and Instruction Encoding (</a:t>
            </a:r>
            <a:r>
              <a:rPr lang="en-US" sz="4800" dirty="0">
                <a:latin typeface="Calibri" charset="0"/>
              </a:rPr>
              <a:t>§ </a:t>
            </a:r>
            <a:r>
              <a:rPr lang="en-US" sz="4800" dirty="0" smtClean="0">
                <a:latin typeface="Calibri" charset="0"/>
              </a:rPr>
              <a:t>2.13)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724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9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CISC vs. RISC </a:t>
            </a:r>
            <a:endParaRPr lang="en-US" dirty="0" smtClean="0"/>
          </a:p>
        </p:txBody>
      </p:sp>
      <p:sp>
        <p:nvSpPr>
          <p:cNvPr id="279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Complex instruction set computer </a:t>
            </a:r>
            <a:r>
              <a:rPr lang="en-US" dirty="0" smtClean="0">
                <a:solidFill>
                  <a:srgbClr val="FF0000"/>
                </a:solidFill>
              </a:rPr>
              <a:t>(CISC)</a:t>
            </a:r>
          </a:p>
          <a:p>
            <a:pPr lvl="1"/>
            <a:r>
              <a:rPr lang="en-US" dirty="0" smtClean="0"/>
              <a:t>Many addressing modes</a:t>
            </a:r>
          </a:p>
          <a:p>
            <a:pPr lvl="1"/>
            <a:r>
              <a:rPr lang="en-US" dirty="0" smtClean="0"/>
              <a:t>Many operations</a:t>
            </a:r>
          </a:p>
          <a:p>
            <a:r>
              <a:rPr lang="en-US" dirty="0" smtClean="0"/>
              <a:t>Reduced instruction set computer </a:t>
            </a:r>
            <a:r>
              <a:rPr lang="en-US" dirty="0" smtClean="0">
                <a:solidFill>
                  <a:srgbClr val="FF0000"/>
                </a:solidFill>
              </a:rPr>
              <a:t>(RISC)</a:t>
            </a:r>
            <a:endParaRPr lang="en-US" dirty="0" smtClean="0"/>
          </a:p>
          <a:p>
            <a:pPr lvl="1"/>
            <a:r>
              <a:rPr lang="en-US" dirty="0" smtClean="0"/>
              <a:t>Load/store</a:t>
            </a:r>
          </a:p>
          <a:p>
            <a:pPr lvl="1"/>
            <a:r>
              <a:rPr lang="en-US" dirty="0" smtClean="0"/>
              <a:t>Fixed-size and </a:t>
            </a:r>
            <a:r>
              <a:rPr lang="en-US" dirty="0" err="1" smtClean="0"/>
              <a:t>Pipelinable</a:t>
            </a:r>
            <a:r>
              <a:rPr lang="en-US" dirty="0" smtClean="0"/>
              <a:t> instructions.</a:t>
            </a:r>
          </a:p>
        </p:txBody>
      </p:sp>
      <p:sp>
        <p:nvSpPr>
          <p:cNvPr id="174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55C70-4703-46A8-A1FB-EFCE188B9D71}" type="slidenum">
              <a:rPr lang="en-US" smtClean="0"/>
              <a:pPr/>
              <a:t>16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58116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CISC Instruction Sets</a:t>
            </a:r>
          </a:p>
        </p:txBody>
      </p:sp>
      <p:sp>
        <p:nvSpPr>
          <p:cNvPr id="70659" name="Rectangle 3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Calibri" charset="0"/>
              </a:rPr>
              <a:t>CISC instructions:</a:t>
            </a:r>
          </a:p>
          <a:p>
            <a:pPr lvl="1"/>
            <a:r>
              <a:rPr lang="en-US" dirty="0" smtClean="0">
                <a:latin typeface="Calibri" charset="0"/>
              </a:rPr>
              <a:t>Memory reference not constrained </a:t>
            </a:r>
            <a:r>
              <a:rPr lang="en-US" dirty="0">
                <a:latin typeface="Calibri" charset="0"/>
              </a:rPr>
              <a:t>to </a:t>
            </a:r>
            <a:r>
              <a:rPr lang="en-US" dirty="0" smtClean="0">
                <a:latin typeface="Calibri" charset="0"/>
              </a:rPr>
              <a:t>only load</a:t>
            </a:r>
            <a:r>
              <a:rPr lang="en-US" dirty="0">
                <a:latin typeface="Calibri" charset="0"/>
              </a:rPr>
              <a:t>/</a:t>
            </a:r>
            <a:r>
              <a:rPr lang="en-US" dirty="0" smtClean="0">
                <a:latin typeface="Calibri" charset="0"/>
              </a:rPr>
              <a:t>store</a:t>
            </a:r>
            <a:endParaRPr lang="en-US" dirty="0">
              <a:latin typeface="Calibri" charset="0"/>
            </a:endParaRPr>
          </a:p>
          <a:p>
            <a:pPr lvl="1"/>
            <a:r>
              <a:rPr lang="en-US" dirty="0">
                <a:latin typeface="Calibri" charset="0"/>
              </a:rPr>
              <a:t>Instructions may be larger than one word</a:t>
            </a:r>
          </a:p>
          <a:p>
            <a:pPr lvl="1"/>
            <a:r>
              <a:rPr lang="en-US" dirty="0">
                <a:latin typeface="Calibri" charset="0"/>
              </a:rPr>
              <a:t>Typically use two-operand instruction format, with at least one operand in a register</a:t>
            </a:r>
          </a:p>
          <a:p>
            <a:r>
              <a:rPr lang="en-US" dirty="0">
                <a:latin typeface="Calibri" charset="0"/>
              </a:rPr>
              <a:t> Implementation of C </a:t>
            </a:r>
            <a:r>
              <a:rPr lang="en-US" dirty="0">
                <a:latin typeface="Calibri" charset="0"/>
                <a:sym typeface="Symbol" charset="0"/>
              </a:rPr>
              <a:t></a:t>
            </a:r>
            <a:r>
              <a:rPr lang="en-US" dirty="0">
                <a:latin typeface="Calibri" charset="0"/>
              </a:rPr>
              <a:t> A </a:t>
            </a:r>
            <a:r>
              <a:rPr lang="en-US" dirty="0">
                <a:latin typeface="Calibri" charset="0"/>
                <a:sym typeface="Symbol" charset="0"/>
              </a:rPr>
              <a:t></a:t>
            </a:r>
            <a:r>
              <a:rPr lang="en-US" dirty="0">
                <a:latin typeface="Calibri" charset="0"/>
              </a:rPr>
              <a:t> B using CISC:</a:t>
            </a:r>
            <a:br>
              <a:rPr lang="en-US" dirty="0">
                <a:latin typeface="Calibri" charset="0"/>
              </a:rPr>
            </a:br>
            <a:r>
              <a:rPr lang="en-US" dirty="0">
                <a:latin typeface="Calibri" charset="0"/>
              </a:rPr>
              <a:t>	</a:t>
            </a:r>
            <a:r>
              <a:rPr lang="en-US" dirty="0" smtClean="0">
                <a:latin typeface="Calibri" charset="0"/>
              </a:rPr>
              <a:t>	</a:t>
            </a:r>
            <a:r>
              <a:rPr lang="en-US" baseline="-25000" dirty="0" smtClean="0">
                <a:solidFill>
                  <a:srgbClr val="0000FF"/>
                </a:solidFill>
                <a:latin typeface="Courier"/>
                <a:cs typeface="Courier"/>
              </a:rPr>
              <a:t>Move</a:t>
            </a:r>
            <a:r>
              <a:rPr lang="en-US" baseline="-25000" dirty="0">
                <a:solidFill>
                  <a:srgbClr val="0000FF"/>
                </a:solidFill>
                <a:latin typeface="Courier"/>
                <a:cs typeface="Courier"/>
              </a:rPr>
              <a:t>	</a:t>
            </a:r>
            <a:r>
              <a:rPr lang="en-US" baseline="-25000" dirty="0" err="1">
                <a:solidFill>
                  <a:srgbClr val="0000FF"/>
                </a:solidFill>
                <a:latin typeface="Courier"/>
                <a:cs typeface="Courier"/>
              </a:rPr>
              <a:t>R</a:t>
            </a:r>
            <a:r>
              <a:rPr lang="en-US" i="1" baseline="-25000" dirty="0" err="1">
                <a:solidFill>
                  <a:srgbClr val="0000FF"/>
                </a:solidFill>
                <a:latin typeface="Courier"/>
                <a:cs typeface="Courier"/>
              </a:rPr>
              <a:t>i</a:t>
            </a:r>
            <a:r>
              <a:rPr lang="en-US" baseline="-25000" dirty="0">
                <a:solidFill>
                  <a:srgbClr val="0000FF"/>
                </a:solidFill>
                <a:latin typeface="Courier"/>
                <a:cs typeface="Courier"/>
              </a:rPr>
              <a:t>, A</a:t>
            </a:r>
            <a:br>
              <a:rPr lang="en-US" baseline="-25000" dirty="0">
                <a:solidFill>
                  <a:srgbClr val="0000FF"/>
                </a:solidFill>
                <a:latin typeface="Courier"/>
                <a:cs typeface="Courier"/>
              </a:rPr>
            </a:br>
            <a:r>
              <a:rPr lang="en-US" baseline="-25000" dirty="0">
                <a:solidFill>
                  <a:srgbClr val="0000FF"/>
                </a:solidFill>
                <a:latin typeface="Courier"/>
                <a:cs typeface="Courier"/>
              </a:rPr>
              <a:t>		Add	</a:t>
            </a:r>
            <a:r>
              <a:rPr lang="en-US" baseline="-25000" dirty="0" err="1" smtClean="0">
                <a:solidFill>
                  <a:srgbClr val="0000FF"/>
                </a:solidFill>
                <a:latin typeface="Courier"/>
                <a:cs typeface="Courier"/>
              </a:rPr>
              <a:t>R</a:t>
            </a:r>
            <a:r>
              <a:rPr lang="en-US" i="1" baseline="-25000" dirty="0" err="1" smtClean="0">
                <a:solidFill>
                  <a:srgbClr val="0000FF"/>
                </a:solidFill>
                <a:latin typeface="Courier"/>
                <a:cs typeface="Courier"/>
              </a:rPr>
              <a:t>i</a:t>
            </a:r>
            <a:r>
              <a:rPr lang="en-US" baseline="-25000" dirty="0">
                <a:solidFill>
                  <a:srgbClr val="0000FF"/>
                </a:solidFill>
                <a:latin typeface="Courier"/>
                <a:cs typeface="Courier"/>
              </a:rPr>
              <a:t>, B</a:t>
            </a:r>
            <a:br>
              <a:rPr lang="en-US" baseline="-25000" dirty="0">
                <a:solidFill>
                  <a:srgbClr val="0000FF"/>
                </a:solidFill>
                <a:latin typeface="Courier"/>
                <a:cs typeface="Courier"/>
              </a:rPr>
            </a:br>
            <a:r>
              <a:rPr lang="en-US" baseline="-25000" dirty="0">
                <a:solidFill>
                  <a:srgbClr val="0000FF"/>
                </a:solidFill>
                <a:latin typeface="Courier"/>
                <a:cs typeface="Courier"/>
              </a:rPr>
              <a:t>		Move	C, </a:t>
            </a:r>
            <a:r>
              <a:rPr lang="en-US" baseline="-25000" dirty="0" err="1">
                <a:solidFill>
                  <a:srgbClr val="0000FF"/>
                </a:solidFill>
                <a:latin typeface="Courier"/>
                <a:cs typeface="Courier"/>
              </a:rPr>
              <a:t>R</a:t>
            </a:r>
            <a:r>
              <a:rPr lang="en-US" i="1" baseline="-25000" dirty="0" err="1">
                <a:solidFill>
                  <a:srgbClr val="0000FF"/>
                </a:solidFill>
                <a:latin typeface="Courier"/>
                <a:cs typeface="Courier"/>
              </a:rPr>
              <a:t>i</a:t>
            </a:r>
            <a:endParaRPr lang="en-US" i="1" baseline="-25000" dirty="0">
              <a:solidFill>
                <a:srgbClr val="0000FF"/>
              </a:solidFill>
              <a:latin typeface="Courier"/>
              <a:cs typeface="Courier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87F03E-4105-4E1D-B5F9-E249E5F2AD8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588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CISC Instruction Sets</a:t>
            </a:r>
          </a:p>
        </p:txBody>
      </p:sp>
      <p:sp>
        <p:nvSpPr>
          <p:cNvPr id="7168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Move instruction equivalent to Load/Store</a:t>
            </a:r>
          </a:p>
          <a:p>
            <a:r>
              <a:rPr lang="en-US" dirty="0">
                <a:latin typeface="Calibri" charset="0"/>
              </a:rPr>
              <a:t>But also can transfer immediate values</a:t>
            </a:r>
            <a:br>
              <a:rPr lang="en-US" dirty="0">
                <a:latin typeface="Calibri" charset="0"/>
              </a:rPr>
            </a:br>
            <a:r>
              <a:rPr lang="en-US" dirty="0">
                <a:latin typeface="Calibri" charset="0"/>
              </a:rPr>
              <a:t>and possibly between two memory locations</a:t>
            </a:r>
          </a:p>
          <a:p>
            <a:r>
              <a:rPr lang="en-US" dirty="0">
                <a:latin typeface="Calibri" charset="0"/>
              </a:rPr>
              <a:t>Arithmetic instructions may employ</a:t>
            </a:r>
            <a:br>
              <a:rPr lang="en-US" dirty="0">
                <a:latin typeface="Calibri" charset="0"/>
              </a:rPr>
            </a:br>
            <a:r>
              <a:rPr lang="en-US" dirty="0">
                <a:latin typeface="Calibri" charset="0"/>
              </a:rPr>
              <a:t>addressing modes for operands in memory:</a:t>
            </a:r>
            <a:br>
              <a:rPr lang="en-US" dirty="0">
                <a:latin typeface="Calibri" charset="0"/>
              </a:rPr>
            </a:br>
            <a:r>
              <a:rPr lang="en-US" dirty="0">
                <a:latin typeface="Calibri" charset="0"/>
              </a:rPr>
              <a:t>		</a:t>
            </a:r>
            <a:r>
              <a:rPr lang="en-US" sz="2400" dirty="0">
                <a:solidFill>
                  <a:srgbClr val="0000FF"/>
                </a:solidFill>
                <a:latin typeface="Courier"/>
                <a:cs typeface="Courier"/>
              </a:rPr>
              <a:t>Subtract	LOC, </a:t>
            </a:r>
            <a:r>
              <a:rPr lang="en-US" sz="2400" dirty="0" err="1">
                <a:solidFill>
                  <a:srgbClr val="0000FF"/>
                </a:solidFill>
                <a:latin typeface="Courier"/>
                <a:cs typeface="Courier"/>
              </a:rPr>
              <a:t>R</a:t>
            </a:r>
            <a:r>
              <a:rPr lang="en-US" sz="2400" i="1" dirty="0" err="1">
                <a:solidFill>
                  <a:srgbClr val="0000FF"/>
                </a:solidFill>
                <a:latin typeface="Courier"/>
                <a:cs typeface="Courier"/>
              </a:rPr>
              <a:t>i</a:t>
            </a:r>
            <a:r>
              <a:rPr lang="en-US" sz="2400" i="1" dirty="0">
                <a:solidFill>
                  <a:srgbClr val="0000FF"/>
                </a:solidFill>
                <a:latin typeface="Courier"/>
                <a:cs typeface="Courier"/>
              </a:rPr>
              <a:t/>
            </a:r>
            <a:br>
              <a:rPr lang="en-US" sz="2400" i="1" dirty="0">
                <a:solidFill>
                  <a:srgbClr val="0000FF"/>
                </a:solidFill>
                <a:latin typeface="Courier"/>
                <a:cs typeface="Courier"/>
              </a:rPr>
            </a:br>
            <a:r>
              <a:rPr lang="en-US" sz="2400" dirty="0">
                <a:solidFill>
                  <a:srgbClr val="0000FF"/>
                </a:solidFill>
                <a:latin typeface="Courier"/>
                <a:cs typeface="Courier"/>
              </a:rPr>
              <a:t>		Add	   	</a:t>
            </a:r>
            <a:r>
              <a:rPr lang="en-US" sz="2400" dirty="0" err="1">
                <a:solidFill>
                  <a:srgbClr val="0000FF"/>
                </a:solidFill>
                <a:latin typeface="Courier"/>
                <a:cs typeface="Courier"/>
              </a:rPr>
              <a:t>R</a:t>
            </a:r>
            <a:r>
              <a:rPr lang="en-US" sz="2400" i="1" dirty="0" err="1">
                <a:solidFill>
                  <a:srgbClr val="0000FF"/>
                </a:solidFill>
                <a:latin typeface="Courier"/>
                <a:cs typeface="Courier"/>
              </a:rPr>
              <a:t>j</a:t>
            </a:r>
            <a:r>
              <a:rPr lang="en-US" sz="2400" dirty="0">
                <a:solidFill>
                  <a:srgbClr val="0000FF"/>
                </a:solidFill>
                <a:latin typeface="Courier"/>
                <a:cs typeface="Courier"/>
              </a:rPr>
              <a:t>, 16(</a:t>
            </a:r>
            <a:r>
              <a:rPr lang="en-US" sz="2400" dirty="0" err="1">
                <a:solidFill>
                  <a:srgbClr val="0000FF"/>
                </a:solidFill>
                <a:latin typeface="Courier"/>
                <a:cs typeface="Courier"/>
              </a:rPr>
              <a:t>R</a:t>
            </a:r>
            <a:r>
              <a:rPr lang="en-US" sz="2400" i="1" dirty="0" err="1">
                <a:solidFill>
                  <a:srgbClr val="0000FF"/>
                </a:solidFill>
                <a:latin typeface="Courier"/>
                <a:cs typeface="Courier"/>
              </a:rPr>
              <a:t>k</a:t>
            </a:r>
            <a:r>
              <a:rPr lang="en-US" sz="2400" dirty="0">
                <a:solidFill>
                  <a:srgbClr val="0000FF"/>
                </a:solidFill>
                <a:latin typeface="Courier"/>
                <a:cs typeface="Courier"/>
              </a:rPr>
              <a:t>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87F03E-4105-4E1D-B5F9-E249E5F2AD8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578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Additional Addressing Modes</a:t>
            </a:r>
          </a:p>
        </p:txBody>
      </p:sp>
      <p:sp>
        <p:nvSpPr>
          <p:cNvPr id="72707" name="Rectangle 3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Calibri" charset="0"/>
              </a:rPr>
              <a:t>CISC style has other modes not usual for RISC</a:t>
            </a:r>
          </a:p>
          <a:p>
            <a:r>
              <a:rPr lang="en-US" i="1" dirty="0" err="1">
                <a:latin typeface="Calibri" charset="0"/>
              </a:rPr>
              <a:t>Autoincrement</a:t>
            </a:r>
            <a:r>
              <a:rPr lang="en-US" dirty="0">
                <a:latin typeface="Calibri" charset="0"/>
              </a:rPr>
              <a:t> mode: effective address given by register contents; after accessing operand, register contents incremented to point to next</a:t>
            </a:r>
          </a:p>
          <a:p>
            <a:r>
              <a:rPr lang="en-US" dirty="0">
                <a:latin typeface="Calibri" charset="0"/>
              </a:rPr>
              <a:t>Useful for adjusting pointers in loop body:</a:t>
            </a:r>
            <a:br>
              <a:rPr lang="en-US" dirty="0">
                <a:latin typeface="Calibri" charset="0"/>
              </a:rPr>
            </a:br>
            <a:r>
              <a:rPr lang="en-US" dirty="0">
                <a:latin typeface="Calibri" charset="0"/>
              </a:rPr>
              <a:t>		</a:t>
            </a:r>
            <a:r>
              <a:rPr lang="en-US" sz="2400" dirty="0">
                <a:solidFill>
                  <a:srgbClr val="0000FF"/>
                </a:solidFill>
                <a:latin typeface="Courier"/>
                <a:cs typeface="Courier"/>
              </a:rPr>
              <a:t>Add	  	SUM, (</a:t>
            </a:r>
            <a:r>
              <a:rPr lang="en-US" sz="2400" dirty="0" err="1">
                <a:solidFill>
                  <a:srgbClr val="0000FF"/>
                </a:solidFill>
                <a:latin typeface="Courier"/>
                <a:cs typeface="Courier"/>
              </a:rPr>
              <a:t>R</a:t>
            </a:r>
            <a:r>
              <a:rPr lang="en-US" sz="2400" i="1" dirty="0" err="1">
                <a:solidFill>
                  <a:srgbClr val="0000FF"/>
                </a:solidFill>
                <a:latin typeface="Courier"/>
                <a:cs typeface="Courier"/>
              </a:rPr>
              <a:t>i</a:t>
            </a:r>
            <a:r>
              <a:rPr lang="en-US" sz="2400" dirty="0">
                <a:solidFill>
                  <a:srgbClr val="0000FF"/>
                </a:solidFill>
                <a:latin typeface="Courier"/>
                <a:cs typeface="Courier"/>
              </a:rPr>
              <a:t>)</a:t>
            </a:r>
            <a:r>
              <a:rPr lang="en-US" sz="2400" dirty="0">
                <a:solidFill>
                  <a:srgbClr val="0000FF"/>
                </a:solidFill>
                <a:latin typeface="Courier"/>
                <a:cs typeface="Courier"/>
                <a:sym typeface="Symbol" charset="0"/>
              </a:rPr>
              <a:t></a:t>
            </a:r>
            <a:br>
              <a:rPr lang="en-US" sz="2400" dirty="0">
                <a:solidFill>
                  <a:srgbClr val="0000FF"/>
                </a:solidFill>
                <a:latin typeface="Courier"/>
                <a:cs typeface="Courier"/>
                <a:sym typeface="Symbol" charset="0"/>
              </a:rPr>
            </a:br>
            <a:r>
              <a:rPr lang="en-US" sz="2400" dirty="0">
                <a:solidFill>
                  <a:srgbClr val="0000FF"/>
                </a:solidFill>
                <a:latin typeface="Courier"/>
                <a:cs typeface="Courier"/>
                <a:sym typeface="Symbol" charset="0"/>
              </a:rPr>
              <a:t>		</a:t>
            </a:r>
            <a:r>
              <a:rPr lang="en-US" sz="2400" dirty="0" err="1">
                <a:solidFill>
                  <a:srgbClr val="0000FF"/>
                </a:solidFill>
                <a:latin typeface="Courier"/>
                <a:cs typeface="Courier"/>
                <a:sym typeface="Symbol" charset="0"/>
              </a:rPr>
              <a:t>MoveByte</a:t>
            </a:r>
            <a:r>
              <a:rPr lang="en-US" sz="2400" dirty="0">
                <a:solidFill>
                  <a:srgbClr val="0000FF"/>
                </a:solidFill>
                <a:latin typeface="Courier"/>
                <a:cs typeface="Courier"/>
                <a:sym typeface="Symbol" charset="0"/>
              </a:rPr>
              <a:t>	(</a:t>
            </a:r>
            <a:r>
              <a:rPr lang="en-US" sz="2400" dirty="0" err="1">
                <a:solidFill>
                  <a:srgbClr val="0000FF"/>
                </a:solidFill>
                <a:latin typeface="Courier"/>
                <a:cs typeface="Courier"/>
                <a:sym typeface="Symbol" charset="0"/>
              </a:rPr>
              <a:t>R</a:t>
            </a:r>
            <a:r>
              <a:rPr lang="en-US" sz="2400" i="1" dirty="0" err="1">
                <a:solidFill>
                  <a:srgbClr val="0000FF"/>
                </a:solidFill>
                <a:latin typeface="Courier"/>
                <a:cs typeface="Courier"/>
                <a:sym typeface="Symbol" charset="0"/>
              </a:rPr>
              <a:t>j</a:t>
            </a:r>
            <a:r>
              <a:rPr lang="en-US" sz="2400" dirty="0">
                <a:solidFill>
                  <a:srgbClr val="0000FF"/>
                </a:solidFill>
                <a:latin typeface="Courier"/>
                <a:cs typeface="Courier"/>
                <a:sym typeface="Symbol" charset="0"/>
              </a:rPr>
              <a:t>), </a:t>
            </a:r>
            <a:r>
              <a:rPr lang="en-US" sz="2400" dirty="0" err="1">
                <a:solidFill>
                  <a:srgbClr val="0000FF"/>
                </a:solidFill>
                <a:latin typeface="Courier"/>
                <a:cs typeface="Courier"/>
                <a:sym typeface="Symbol" charset="0"/>
              </a:rPr>
              <a:t>R</a:t>
            </a:r>
            <a:r>
              <a:rPr lang="en-US" sz="2400" i="1" dirty="0" err="1">
                <a:solidFill>
                  <a:srgbClr val="0000FF"/>
                </a:solidFill>
                <a:latin typeface="Courier"/>
                <a:cs typeface="Courier"/>
                <a:sym typeface="Symbol" charset="0"/>
              </a:rPr>
              <a:t>k</a:t>
            </a:r>
            <a:endParaRPr lang="en-US" sz="2400" i="1" dirty="0">
              <a:solidFill>
                <a:srgbClr val="0000FF"/>
              </a:solidFill>
              <a:latin typeface="Courier"/>
              <a:cs typeface="Courier"/>
              <a:sym typeface="Symbol" charset="0"/>
            </a:endParaRPr>
          </a:p>
          <a:p>
            <a:r>
              <a:rPr lang="en-US" dirty="0" smtClean="0">
                <a:latin typeface="Calibri" charset="0"/>
                <a:sym typeface="Symbol" charset="0"/>
              </a:rPr>
              <a:t>Automatically increment </a:t>
            </a:r>
            <a:r>
              <a:rPr lang="en-US" dirty="0">
                <a:latin typeface="Calibri" charset="0"/>
                <a:sym typeface="Symbol" charset="0"/>
              </a:rPr>
              <a:t>by 4 for words, and by 1 for bytes</a:t>
            </a:r>
            <a:endParaRPr lang="en-US" i="1" dirty="0">
              <a:latin typeface="Calibri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87F03E-4105-4E1D-B5F9-E249E5F2AD8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501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2209800"/>
            <a:ext cx="8077200" cy="1673352"/>
          </a:xfrm>
        </p:spPr>
        <p:txBody>
          <a:bodyPr/>
          <a:lstStyle/>
          <a:p>
            <a:r>
              <a:rPr lang="en-US" dirty="0" smtClean="0"/>
              <a:t>Additional Instructions (</a:t>
            </a:r>
            <a:r>
              <a:rPr lang="en-US" sz="4800" dirty="0" smtClean="0">
                <a:latin typeface="Calibri" charset="0"/>
              </a:rPr>
              <a:t>§ 2.8)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433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Additional Addressing Modes</a:t>
            </a:r>
          </a:p>
        </p:txBody>
      </p:sp>
      <p:sp>
        <p:nvSpPr>
          <p:cNvPr id="73731" name="Rectangle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i="1" dirty="0" err="1">
                <a:latin typeface="Calibri" charset="0"/>
              </a:rPr>
              <a:t>Autodecrement</a:t>
            </a:r>
            <a:r>
              <a:rPr lang="en-US" dirty="0">
                <a:latin typeface="Calibri" charset="0"/>
              </a:rPr>
              <a:t> mode: </a:t>
            </a:r>
            <a:r>
              <a:rPr lang="en-US" dirty="0">
                <a:solidFill>
                  <a:srgbClr val="FF0000"/>
                </a:solidFill>
                <a:latin typeface="Calibri" charset="0"/>
              </a:rPr>
              <a:t>before</a:t>
            </a:r>
            <a:r>
              <a:rPr lang="en-US" dirty="0">
                <a:latin typeface="Calibri" charset="0"/>
              </a:rPr>
              <a:t> accessing operand, register contents are decremented, then new contents provide effective address</a:t>
            </a:r>
          </a:p>
          <a:p>
            <a:r>
              <a:rPr lang="en-US" dirty="0">
                <a:latin typeface="Calibri" charset="0"/>
              </a:rPr>
              <a:t>Notation in assembly language:</a:t>
            </a:r>
            <a:br>
              <a:rPr lang="en-US" dirty="0">
                <a:latin typeface="Calibri" charset="0"/>
              </a:rPr>
            </a:br>
            <a:r>
              <a:rPr lang="en-US" dirty="0">
                <a:latin typeface="Calibri" charset="0"/>
              </a:rPr>
              <a:t>		</a:t>
            </a:r>
            <a:r>
              <a:rPr lang="en-US" sz="2400" dirty="0">
                <a:solidFill>
                  <a:srgbClr val="0000FF"/>
                </a:solidFill>
                <a:latin typeface="Courier"/>
                <a:cs typeface="Courier"/>
              </a:rPr>
              <a:t>Add	    </a:t>
            </a:r>
            <a:r>
              <a:rPr lang="en-US" sz="2400" dirty="0" err="1">
                <a:solidFill>
                  <a:srgbClr val="0000FF"/>
                </a:solidFill>
                <a:latin typeface="Courier"/>
                <a:cs typeface="Courier"/>
              </a:rPr>
              <a:t>R</a:t>
            </a:r>
            <a:r>
              <a:rPr lang="en-US" sz="2400" i="1" dirty="0" err="1">
                <a:solidFill>
                  <a:srgbClr val="0000FF"/>
                </a:solidFill>
                <a:latin typeface="Courier"/>
                <a:cs typeface="Courier"/>
              </a:rPr>
              <a:t>j</a:t>
            </a:r>
            <a:r>
              <a:rPr lang="en-US" sz="2400" dirty="0">
                <a:solidFill>
                  <a:srgbClr val="0000FF"/>
                </a:solidFill>
                <a:latin typeface="Courier"/>
                <a:cs typeface="Courier"/>
              </a:rPr>
              <a:t>, </a:t>
            </a:r>
            <a:r>
              <a:rPr lang="en-US" sz="2400" dirty="0">
                <a:solidFill>
                  <a:srgbClr val="0000FF"/>
                </a:solidFill>
                <a:latin typeface="Courier"/>
                <a:cs typeface="Courier"/>
                <a:sym typeface="Symbol" charset="0"/>
              </a:rPr>
              <a:t></a:t>
            </a:r>
            <a:r>
              <a:rPr lang="en-US" sz="2400" dirty="0">
                <a:solidFill>
                  <a:srgbClr val="0000FF"/>
                </a:solidFill>
                <a:latin typeface="Courier"/>
                <a:cs typeface="Courier"/>
              </a:rPr>
              <a:t>(</a:t>
            </a:r>
            <a:r>
              <a:rPr lang="en-US" sz="2400" dirty="0" err="1">
                <a:solidFill>
                  <a:srgbClr val="0000FF"/>
                </a:solidFill>
                <a:latin typeface="Courier"/>
                <a:cs typeface="Courier"/>
              </a:rPr>
              <a:t>R</a:t>
            </a:r>
            <a:r>
              <a:rPr lang="en-US" sz="2400" i="1" dirty="0" err="1">
                <a:solidFill>
                  <a:srgbClr val="0000FF"/>
                </a:solidFill>
                <a:latin typeface="Courier"/>
                <a:cs typeface="Courier"/>
              </a:rPr>
              <a:t>i</a:t>
            </a:r>
            <a:r>
              <a:rPr lang="en-US" sz="2400" dirty="0">
                <a:solidFill>
                  <a:srgbClr val="0000FF"/>
                </a:solidFill>
                <a:latin typeface="Courier"/>
                <a:cs typeface="Courier"/>
              </a:rPr>
              <a:t>)</a:t>
            </a:r>
          </a:p>
          <a:p>
            <a:r>
              <a:rPr lang="en-US" dirty="0">
                <a:latin typeface="Calibri" charset="0"/>
              </a:rPr>
              <a:t>Use </a:t>
            </a:r>
            <a:r>
              <a:rPr lang="en-US" dirty="0" err="1">
                <a:latin typeface="Calibri" charset="0"/>
              </a:rPr>
              <a:t>autoinc</a:t>
            </a:r>
            <a:r>
              <a:rPr lang="en-US" dirty="0">
                <a:latin typeface="Calibri" charset="0"/>
              </a:rPr>
              <a:t>. &amp; </a:t>
            </a:r>
            <a:r>
              <a:rPr lang="en-US" dirty="0" err="1">
                <a:latin typeface="Calibri" charset="0"/>
              </a:rPr>
              <a:t>autodec</a:t>
            </a:r>
            <a:r>
              <a:rPr lang="en-US" dirty="0">
                <a:latin typeface="Calibri" charset="0"/>
              </a:rPr>
              <a:t>. for stack operations:</a:t>
            </a:r>
            <a:br>
              <a:rPr lang="en-US" dirty="0">
                <a:latin typeface="Calibri" charset="0"/>
              </a:rPr>
            </a:br>
            <a:r>
              <a:rPr lang="en-US" dirty="0">
                <a:latin typeface="Calibri" charset="0"/>
              </a:rPr>
              <a:t>		</a:t>
            </a:r>
            <a:r>
              <a:rPr lang="en-US" sz="2400" dirty="0">
                <a:solidFill>
                  <a:srgbClr val="0000FF"/>
                </a:solidFill>
                <a:latin typeface="Courier"/>
                <a:cs typeface="Courier"/>
              </a:rPr>
              <a:t>Move    </a:t>
            </a:r>
            <a:r>
              <a:rPr lang="en-US" sz="2400" dirty="0">
                <a:solidFill>
                  <a:srgbClr val="0000FF"/>
                </a:solidFill>
                <a:latin typeface="Courier"/>
                <a:cs typeface="Courier"/>
                <a:sym typeface="Symbol" charset="0"/>
              </a:rPr>
              <a:t></a:t>
            </a:r>
            <a:r>
              <a:rPr lang="en-US" sz="2400" dirty="0">
                <a:solidFill>
                  <a:srgbClr val="0000FF"/>
                </a:solidFill>
                <a:latin typeface="Courier"/>
                <a:cs typeface="Courier"/>
              </a:rPr>
              <a:t>(SP), NEWITEM	(push)</a:t>
            </a:r>
            <a:br>
              <a:rPr lang="en-US" sz="2400" dirty="0">
                <a:solidFill>
                  <a:srgbClr val="0000FF"/>
                </a:solidFill>
                <a:latin typeface="Courier"/>
                <a:cs typeface="Courier"/>
              </a:rPr>
            </a:br>
            <a:r>
              <a:rPr lang="en-US" sz="2400" dirty="0">
                <a:solidFill>
                  <a:srgbClr val="0000FF"/>
                </a:solidFill>
                <a:latin typeface="Courier"/>
                <a:cs typeface="Courier"/>
              </a:rPr>
              <a:t>		Move    ITEM, (SP)</a:t>
            </a:r>
            <a:r>
              <a:rPr lang="en-US" sz="2400" dirty="0">
                <a:solidFill>
                  <a:srgbClr val="0000FF"/>
                </a:solidFill>
                <a:latin typeface="Courier"/>
                <a:cs typeface="Courier"/>
                <a:sym typeface="Symbol" charset="0"/>
              </a:rPr>
              <a:t>		(pop)</a:t>
            </a:r>
            <a:endParaRPr lang="en-US" sz="2400" i="1" dirty="0">
              <a:solidFill>
                <a:srgbClr val="0000FF"/>
              </a:solidFill>
              <a:latin typeface="Courier"/>
              <a:cs typeface="Courier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87F03E-4105-4E1D-B5F9-E249E5F2AD8D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365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Condition Codes</a:t>
            </a:r>
          </a:p>
        </p:txBody>
      </p:sp>
      <p:sp>
        <p:nvSpPr>
          <p:cNvPr id="7475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Processor can maintain information on results to affect subsequent conditional branches</a:t>
            </a:r>
          </a:p>
          <a:p>
            <a:r>
              <a:rPr lang="en-US" dirty="0">
                <a:latin typeface="Calibri" charset="0"/>
              </a:rPr>
              <a:t>Results from arithmetic/comparison &amp; Move</a:t>
            </a:r>
          </a:p>
          <a:p>
            <a:r>
              <a:rPr lang="en-US" dirty="0">
                <a:solidFill>
                  <a:srgbClr val="FF0000"/>
                </a:solidFill>
                <a:latin typeface="Calibri" charset="0"/>
              </a:rPr>
              <a:t>Condition code flags </a:t>
            </a:r>
            <a:r>
              <a:rPr lang="en-US" dirty="0">
                <a:latin typeface="Calibri" charset="0"/>
              </a:rPr>
              <a:t>in a </a:t>
            </a:r>
            <a:r>
              <a:rPr lang="en-US" dirty="0">
                <a:solidFill>
                  <a:srgbClr val="FF0000"/>
                </a:solidFill>
                <a:latin typeface="Calibri" charset="0"/>
              </a:rPr>
              <a:t>status register</a:t>
            </a:r>
            <a:r>
              <a:rPr lang="en-US" dirty="0">
                <a:latin typeface="Calibri" charset="0"/>
              </a:rPr>
              <a:t>:</a:t>
            </a:r>
            <a:br>
              <a:rPr lang="en-US" dirty="0">
                <a:latin typeface="Calibri" charset="0"/>
              </a:rPr>
            </a:br>
            <a:r>
              <a:rPr lang="en-US" dirty="0">
                <a:latin typeface="Calibri" charset="0"/>
              </a:rPr>
              <a:t>  N  (negative)	   1 if result negative, else 0</a:t>
            </a:r>
            <a:br>
              <a:rPr lang="en-US" dirty="0">
                <a:latin typeface="Calibri" charset="0"/>
              </a:rPr>
            </a:br>
            <a:r>
              <a:rPr lang="en-US" dirty="0">
                <a:latin typeface="Calibri" charset="0"/>
              </a:rPr>
              <a:t>  Z   (zero)	   1 if result zero, else 0</a:t>
            </a:r>
            <a:br>
              <a:rPr lang="en-US" dirty="0">
                <a:latin typeface="Calibri" charset="0"/>
              </a:rPr>
            </a:br>
            <a:r>
              <a:rPr lang="en-US" dirty="0">
                <a:latin typeface="Calibri" charset="0"/>
              </a:rPr>
              <a:t>  V   (overflow)   1 if overflow occurs, else 0</a:t>
            </a:r>
            <a:br>
              <a:rPr lang="en-US" dirty="0">
                <a:latin typeface="Calibri" charset="0"/>
              </a:rPr>
            </a:br>
            <a:r>
              <a:rPr lang="en-US" dirty="0">
                <a:latin typeface="Calibri" charset="0"/>
              </a:rPr>
              <a:t>  C   (carry)	   1 if carry-out occurs, else 0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87F03E-4105-4E1D-B5F9-E249E5F2AD8D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271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Branches using Condition Codes</a:t>
            </a:r>
          </a:p>
        </p:txBody>
      </p:sp>
      <p:sp>
        <p:nvSpPr>
          <p:cNvPr id="75779" name="Rectangle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latin typeface="Calibri" charset="0"/>
              </a:rPr>
              <a:t>CISC branches check condition code flags</a:t>
            </a:r>
          </a:p>
          <a:p>
            <a:r>
              <a:rPr lang="en-US" dirty="0">
                <a:latin typeface="Calibri" charset="0"/>
              </a:rPr>
              <a:t>For example, decrementing a register </a:t>
            </a:r>
            <a:r>
              <a:rPr lang="en-US" dirty="0" smtClean="0">
                <a:latin typeface="Calibri" charset="0"/>
              </a:rPr>
              <a:t>with a  positive value causes  </a:t>
            </a:r>
            <a:r>
              <a:rPr lang="en-US" dirty="0">
                <a:latin typeface="Calibri" charset="0"/>
              </a:rPr>
              <a:t>N and Z flags to be cleared if result is </a:t>
            </a:r>
            <a:r>
              <a:rPr lang="en-US" i="1" dirty="0">
                <a:latin typeface="Calibri" charset="0"/>
              </a:rPr>
              <a:t>not</a:t>
            </a:r>
            <a:r>
              <a:rPr lang="en-US" dirty="0">
                <a:latin typeface="Calibri" charset="0"/>
              </a:rPr>
              <a:t> zero</a:t>
            </a:r>
          </a:p>
          <a:p>
            <a:r>
              <a:rPr lang="en-US" dirty="0">
                <a:latin typeface="Calibri" charset="0"/>
              </a:rPr>
              <a:t>A branch to check logic condition N </a:t>
            </a:r>
            <a:r>
              <a:rPr lang="en-US" dirty="0">
                <a:latin typeface="Calibri" charset="0"/>
                <a:sym typeface="Symbol" charset="0"/>
              </a:rPr>
              <a:t></a:t>
            </a:r>
            <a:r>
              <a:rPr lang="en-US" dirty="0">
                <a:latin typeface="Calibri" charset="0"/>
              </a:rPr>
              <a:t> Z </a:t>
            </a:r>
            <a:r>
              <a:rPr lang="en-US" dirty="0">
                <a:latin typeface="Calibri" charset="0"/>
                <a:sym typeface="Symbol" charset="0"/>
              </a:rPr>
              <a:t></a:t>
            </a:r>
            <a:r>
              <a:rPr lang="en-US" dirty="0">
                <a:latin typeface="Calibri" charset="0"/>
              </a:rPr>
              <a:t> 0:</a:t>
            </a:r>
            <a:br>
              <a:rPr lang="en-US" dirty="0">
                <a:latin typeface="Calibri" charset="0"/>
              </a:rPr>
            </a:br>
            <a:r>
              <a:rPr lang="en-US" dirty="0">
                <a:latin typeface="Calibri" charset="0"/>
              </a:rPr>
              <a:t>		</a:t>
            </a:r>
            <a:r>
              <a:rPr lang="en-US" dirty="0">
                <a:solidFill>
                  <a:srgbClr val="FF0000"/>
                </a:solidFill>
                <a:latin typeface="Courier"/>
                <a:cs typeface="Courier"/>
              </a:rPr>
              <a:t>Branch&gt;0	LOOP</a:t>
            </a:r>
          </a:p>
          <a:p>
            <a:r>
              <a:rPr lang="en-US" dirty="0">
                <a:latin typeface="Calibri" charset="0"/>
              </a:rPr>
              <a:t>Other branches test conditions for </a:t>
            </a:r>
            <a:r>
              <a:rPr lang="en-US" dirty="0">
                <a:latin typeface="Calibri" charset="0"/>
                <a:sym typeface="Symbol" charset="0"/>
              </a:rPr>
              <a:t>, , ,</a:t>
            </a:r>
            <a:r>
              <a:rPr lang="en-US" dirty="0">
                <a:latin typeface="Calibri" charset="0"/>
              </a:rPr>
              <a:t> </a:t>
            </a:r>
            <a:r>
              <a:rPr lang="en-US" dirty="0">
                <a:latin typeface="Calibri" charset="0"/>
                <a:sym typeface="Symbol" charset="0"/>
              </a:rPr>
              <a:t>,  </a:t>
            </a:r>
          </a:p>
          <a:p>
            <a:r>
              <a:rPr lang="en-US" dirty="0">
                <a:latin typeface="Calibri" charset="0"/>
                <a:sym typeface="Symbol" charset="0"/>
              </a:rPr>
              <a:t>Also </a:t>
            </a:r>
            <a:r>
              <a:rPr lang="en-US" dirty="0" err="1">
                <a:latin typeface="Calibri" charset="0"/>
                <a:sym typeface="Symbol" charset="0"/>
              </a:rPr>
              <a:t>Branch_if_overflow</a:t>
            </a:r>
            <a:r>
              <a:rPr lang="en-US" dirty="0">
                <a:latin typeface="Calibri" charset="0"/>
                <a:sym typeface="Symbol" charset="0"/>
              </a:rPr>
              <a:t> and </a:t>
            </a:r>
            <a:r>
              <a:rPr lang="en-US" dirty="0" err="1">
                <a:latin typeface="Calibri" charset="0"/>
                <a:sym typeface="Symbol" charset="0"/>
              </a:rPr>
              <a:t>Branch_if_carry</a:t>
            </a:r>
            <a:endParaRPr lang="en-US" dirty="0">
              <a:latin typeface="Calibri" charset="0"/>
              <a:sym typeface="Symbol" charset="0"/>
            </a:endParaRPr>
          </a:p>
          <a:p>
            <a:r>
              <a:rPr lang="en-US" dirty="0">
                <a:latin typeface="Calibri" charset="0"/>
                <a:sym typeface="Symbol" charset="0"/>
              </a:rPr>
              <a:t>Consider CISC-style list-summing </a:t>
            </a:r>
            <a:r>
              <a:rPr lang="en-US" dirty="0" smtClean="0">
                <a:latin typeface="Calibri" charset="0"/>
                <a:sym typeface="Symbol" charset="0"/>
              </a:rPr>
              <a:t>program:</a:t>
            </a:r>
            <a:r>
              <a:rPr lang="en-US" dirty="0">
                <a:latin typeface="Calibri" charset="0"/>
              </a:rPr>
              <a:t/>
            </a:r>
            <a:br>
              <a:rPr lang="en-US" dirty="0">
                <a:latin typeface="Calibri" charset="0"/>
              </a:rPr>
            </a:br>
            <a:endParaRPr lang="en-US" dirty="0">
              <a:latin typeface="Calibri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87F03E-4105-4E1D-B5F9-E249E5F2AD8D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807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074863"/>
            <a:ext cx="8605838" cy="250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57CC44-C092-41E8-A092-604E81FF02E7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378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RISC and CISC Styles</a:t>
            </a:r>
          </a:p>
        </p:txBody>
      </p:sp>
      <p:sp>
        <p:nvSpPr>
          <p:cNvPr id="77827" name="Rectangle 3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>
                <a:latin typeface="Calibri" charset="0"/>
              </a:rPr>
              <a:t>RISC characteristics include:</a:t>
            </a:r>
            <a:br>
              <a:rPr lang="en-US">
                <a:latin typeface="Calibri" charset="0"/>
              </a:rPr>
            </a:br>
            <a:r>
              <a:rPr lang="en-US">
                <a:latin typeface="Calibri" charset="0"/>
              </a:rPr>
              <a:t>	simple addressing modes</a:t>
            </a:r>
            <a:br>
              <a:rPr lang="en-US">
                <a:latin typeface="Calibri" charset="0"/>
              </a:rPr>
            </a:br>
            <a:r>
              <a:rPr lang="en-US">
                <a:latin typeface="Calibri" charset="0"/>
              </a:rPr>
              <a:t>	all instructions fitting in a single word</a:t>
            </a:r>
            <a:br>
              <a:rPr lang="en-US">
                <a:latin typeface="Calibri" charset="0"/>
              </a:rPr>
            </a:br>
            <a:r>
              <a:rPr lang="en-US">
                <a:latin typeface="Calibri" charset="0"/>
              </a:rPr>
              <a:t>	fewer total instructions</a:t>
            </a:r>
            <a:br>
              <a:rPr lang="en-US">
                <a:latin typeface="Calibri" charset="0"/>
              </a:rPr>
            </a:br>
            <a:r>
              <a:rPr lang="en-US">
                <a:latin typeface="Calibri" charset="0"/>
              </a:rPr>
              <a:t>	arithmetic/logic operations on registers</a:t>
            </a:r>
            <a:br>
              <a:rPr lang="en-US">
                <a:latin typeface="Calibri" charset="0"/>
              </a:rPr>
            </a:br>
            <a:r>
              <a:rPr lang="en-US">
                <a:latin typeface="Calibri" charset="0"/>
              </a:rPr>
              <a:t>	load/store architecture for data transfers</a:t>
            </a:r>
            <a:br>
              <a:rPr lang="en-US">
                <a:latin typeface="Calibri" charset="0"/>
              </a:rPr>
            </a:br>
            <a:r>
              <a:rPr lang="en-US">
                <a:latin typeface="Calibri" charset="0"/>
              </a:rPr>
              <a:t>	more instructions executed per program</a:t>
            </a:r>
          </a:p>
          <a:p>
            <a:r>
              <a:rPr lang="en-US">
                <a:latin typeface="Calibri" charset="0"/>
              </a:rPr>
              <a:t>Simpler instructions make it easier to</a:t>
            </a:r>
            <a:br>
              <a:rPr lang="en-US">
                <a:latin typeface="Calibri" charset="0"/>
              </a:rPr>
            </a:br>
            <a:r>
              <a:rPr lang="en-US">
                <a:latin typeface="Calibri" charset="0"/>
              </a:rPr>
              <a:t>design faster hardware (e.g., use of pipelining)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87F03E-4105-4E1D-B5F9-E249E5F2AD8D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381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RISC and CISC Styles</a:t>
            </a:r>
          </a:p>
        </p:txBody>
      </p:sp>
      <p:sp>
        <p:nvSpPr>
          <p:cNvPr id="7885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CISC characteristics include:</a:t>
            </a:r>
            <a:br>
              <a:rPr lang="en-US">
                <a:latin typeface="Calibri" charset="0"/>
              </a:rPr>
            </a:br>
            <a:r>
              <a:rPr lang="en-US">
                <a:latin typeface="Calibri" charset="0"/>
              </a:rPr>
              <a:t>	more complex addressing modes</a:t>
            </a:r>
            <a:br>
              <a:rPr lang="en-US">
                <a:latin typeface="Calibri" charset="0"/>
              </a:rPr>
            </a:br>
            <a:r>
              <a:rPr lang="en-US">
                <a:latin typeface="Calibri" charset="0"/>
              </a:rPr>
              <a:t>	instructions spanning more than one word </a:t>
            </a:r>
            <a:br>
              <a:rPr lang="en-US">
                <a:latin typeface="Calibri" charset="0"/>
              </a:rPr>
            </a:br>
            <a:r>
              <a:rPr lang="en-US">
                <a:latin typeface="Calibri" charset="0"/>
              </a:rPr>
              <a:t>	more instructions for complex tasks</a:t>
            </a:r>
            <a:br>
              <a:rPr lang="en-US">
                <a:latin typeface="Calibri" charset="0"/>
              </a:rPr>
            </a:br>
            <a:r>
              <a:rPr lang="en-US">
                <a:latin typeface="Calibri" charset="0"/>
              </a:rPr>
              <a:t>	arithmetic/logic operations on memory</a:t>
            </a:r>
            <a:br>
              <a:rPr lang="en-US">
                <a:latin typeface="Calibri" charset="0"/>
              </a:rPr>
            </a:br>
            <a:r>
              <a:rPr lang="en-US">
                <a:latin typeface="Calibri" charset="0"/>
              </a:rPr>
              <a:t>	memory-to-memory data transfers</a:t>
            </a:r>
            <a:br>
              <a:rPr lang="en-US">
                <a:latin typeface="Calibri" charset="0"/>
              </a:rPr>
            </a:br>
            <a:r>
              <a:rPr lang="en-US">
                <a:latin typeface="Calibri" charset="0"/>
              </a:rPr>
              <a:t>	fewer instructions executed per program</a:t>
            </a:r>
          </a:p>
          <a:p>
            <a:r>
              <a:rPr lang="en-US">
                <a:latin typeface="Calibri" charset="0"/>
              </a:rPr>
              <a:t>Complexity makes it somewhat more difficult to design fast hardware, but still possible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87F03E-4105-4E1D-B5F9-E249E5F2AD8D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370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96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Complex Instruction Set Computer (CISC)</a:t>
            </a:r>
            <a:endParaRPr lang="en-US" dirty="0" smtClean="0"/>
          </a:p>
        </p:txBody>
      </p:sp>
      <p:sp>
        <p:nvSpPr>
          <p:cNvPr id="279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Single processing unit (or multi-core)</a:t>
            </a:r>
          </a:p>
          <a:p>
            <a:r>
              <a:rPr lang="en-US" dirty="0" smtClean="0"/>
              <a:t>External memory</a:t>
            </a:r>
          </a:p>
          <a:p>
            <a:r>
              <a:rPr lang="en-US" dirty="0" smtClean="0"/>
              <a:t>Small register</a:t>
            </a:r>
          </a:p>
          <a:p>
            <a:r>
              <a:rPr lang="en-US" dirty="0" smtClean="0"/>
              <a:t>Simple compiler</a:t>
            </a:r>
          </a:p>
          <a:p>
            <a:r>
              <a:rPr lang="en-US" dirty="0" smtClean="0"/>
              <a:t>Complicated instruction set</a:t>
            </a:r>
          </a:p>
          <a:p>
            <a:pPr lvl="1"/>
            <a:r>
              <a:rPr lang="en-US" dirty="0" smtClean="0"/>
              <a:t>A – input a string of characters from I/O port</a:t>
            </a:r>
          </a:p>
          <a:p>
            <a:r>
              <a:rPr lang="en-US" dirty="0" smtClean="0"/>
              <a:t>Intel x86, Motorola 68xxx, National Semiconductor</a:t>
            </a:r>
          </a:p>
          <a:p>
            <a:r>
              <a:rPr lang="en-US" dirty="0" smtClean="0"/>
              <a:t>Requires less frequent memory access</a:t>
            </a:r>
          </a:p>
          <a:p>
            <a:pPr lvl="1"/>
            <a:r>
              <a:rPr lang="en-US" dirty="0" smtClean="0"/>
              <a:t>Makes sense when memory was expensive</a:t>
            </a:r>
          </a:p>
          <a:p>
            <a:r>
              <a:rPr lang="en-US" dirty="0" smtClean="0"/>
              <a:t>Dominates PC market (Intel x86)</a:t>
            </a:r>
          </a:p>
          <a:p>
            <a:endParaRPr lang="en-US" dirty="0" smtClean="0"/>
          </a:p>
        </p:txBody>
      </p:sp>
      <p:sp>
        <p:nvSpPr>
          <p:cNvPr id="1843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362D-BE45-4366-A5E0-E9FD81052A30}" type="slidenum">
              <a:rPr lang="en-US" smtClean="0"/>
              <a:pPr/>
              <a:t>26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47185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96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Reduced Instruction Set Computer (RISC)</a:t>
            </a:r>
            <a:endParaRPr lang="en-US" dirty="0" smtClean="0"/>
          </a:p>
        </p:txBody>
      </p:sp>
      <p:sp>
        <p:nvSpPr>
          <p:cNvPr id="279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Move complexity from silicon to compiler</a:t>
            </a:r>
          </a:p>
          <a:p>
            <a:r>
              <a:rPr lang="en-US" dirty="0" smtClean="0"/>
              <a:t>Smaller form factor</a:t>
            </a:r>
          </a:p>
          <a:p>
            <a:r>
              <a:rPr lang="en-US" dirty="0" smtClean="0"/>
              <a:t>Better energy efficiency </a:t>
            </a:r>
            <a:r>
              <a:rPr lang="en-US" dirty="0" smtClean="0">
                <a:sym typeface="Wingdings" pitchFamily="-32" charset="2"/>
              </a:rPr>
              <a:t> less heat!</a:t>
            </a:r>
          </a:p>
          <a:p>
            <a:r>
              <a:rPr lang="en-US" dirty="0" smtClean="0">
                <a:sym typeface="Wingdings" pitchFamily="-32" charset="2"/>
              </a:rPr>
              <a:t>Load/store architecture</a:t>
            </a:r>
          </a:p>
          <a:p>
            <a:pPr lvl="1"/>
            <a:r>
              <a:rPr lang="en-US" dirty="0" smtClean="0">
                <a:sym typeface="Wingdings" pitchFamily="-32" charset="2"/>
              </a:rPr>
              <a:t>Only memory access instructions are load and store</a:t>
            </a:r>
          </a:p>
          <a:p>
            <a:pPr lvl="1"/>
            <a:r>
              <a:rPr lang="en-US" dirty="0" smtClean="0">
                <a:sym typeface="Wingdings" pitchFamily="-32" charset="2"/>
              </a:rPr>
              <a:t>Other instructions performed on registers</a:t>
            </a:r>
          </a:p>
          <a:p>
            <a:r>
              <a:rPr lang="en-US" dirty="0" smtClean="0">
                <a:solidFill>
                  <a:srgbClr val="FF0000"/>
                </a:solidFill>
                <a:sym typeface="Wingdings" pitchFamily="-32" charset="2"/>
              </a:rPr>
              <a:t>MIPS</a:t>
            </a:r>
            <a:r>
              <a:rPr lang="en-US" dirty="0" smtClean="0">
                <a:sym typeface="Wingdings" pitchFamily="-32" charset="2"/>
              </a:rPr>
              <a:t>, Sun SPARC, ARM, Atmel AVR, Microchip PIC</a:t>
            </a:r>
          </a:p>
          <a:p>
            <a:r>
              <a:rPr lang="en-US" dirty="0" err="1" smtClean="0">
                <a:sym typeface="Wingdings" pitchFamily="-32" charset="2"/>
              </a:rPr>
              <a:t>iX</a:t>
            </a:r>
            <a:r>
              <a:rPr lang="en-US" dirty="0" smtClean="0">
                <a:sym typeface="Wingdings" pitchFamily="-32" charset="2"/>
              </a:rPr>
              <a:t> (iPod, </a:t>
            </a:r>
            <a:r>
              <a:rPr lang="en-US" dirty="0" err="1" smtClean="0">
                <a:sym typeface="Wingdings" pitchFamily="-32" charset="2"/>
              </a:rPr>
              <a:t>iPhone</a:t>
            </a:r>
            <a:r>
              <a:rPr lang="en-US" dirty="0" smtClean="0">
                <a:sym typeface="Wingdings" pitchFamily="-32" charset="2"/>
              </a:rPr>
              <a:t>, </a:t>
            </a:r>
            <a:r>
              <a:rPr lang="en-US" dirty="0" err="1" smtClean="0">
                <a:sym typeface="Wingdings" pitchFamily="-32" charset="2"/>
              </a:rPr>
              <a:t>iPad</a:t>
            </a:r>
            <a:r>
              <a:rPr lang="en-US" dirty="0" smtClean="0">
                <a:sym typeface="Wingdings" pitchFamily="-32" charset="2"/>
              </a:rPr>
              <a:t>), BB, </a:t>
            </a:r>
            <a:r>
              <a:rPr lang="en-US" dirty="0" smtClean="0">
                <a:solidFill>
                  <a:srgbClr val="FF0000"/>
                </a:solidFill>
                <a:sym typeface="Wingdings" pitchFamily="-32" charset="2"/>
              </a:rPr>
              <a:t>PlayStation (1,2,</a:t>
            </a:r>
            <a:r>
              <a:rPr lang="en-US" dirty="0" smtClean="0">
                <a:sym typeface="Wingdings" pitchFamily="-32" charset="2"/>
              </a:rPr>
              <a:t>3), …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1945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0D37C-FD03-4AA4-B6C5-613BB7EA42C4}" type="slidenum">
              <a:rPr lang="en-US" smtClean="0"/>
              <a:pPr/>
              <a:t>27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23813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96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Reduced Instruction Set Computer (RISC)</a:t>
            </a:r>
            <a:endParaRPr lang="en-US" dirty="0" smtClean="0"/>
          </a:p>
        </p:txBody>
      </p:sp>
      <p:sp>
        <p:nvSpPr>
          <p:cNvPr id="279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Pipelined Instruction Execution</a:t>
            </a:r>
          </a:p>
          <a:p>
            <a:pPr lvl="1"/>
            <a:r>
              <a:rPr lang="en-US" smtClean="0">
                <a:sym typeface="Wingdings" pitchFamily="2" charset="2"/>
              </a:rPr>
              <a:t>Simultaneously</a:t>
            </a:r>
          </a:p>
          <a:p>
            <a:pPr lvl="2"/>
            <a:r>
              <a:rPr lang="en-US" smtClean="0">
                <a:sym typeface="Wingdings" pitchFamily="2" charset="2"/>
              </a:rPr>
              <a:t>Execute an instruction</a:t>
            </a:r>
          </a:p>
          <a:p>
            <a:pPr lvl="2"/>
            <a:r>
              <a:rPr lang="en-US" smtClean="0">
                <a:sym typeface="Wingdings" pitchFamily="2" charset="2"/>
              </a:rPr>
              <a:t>Decode the next instruction</a:t>
            </a:r>
          </a:p>
          <a:p>
            <a:pPr lvl="2"/>
            <a:r>
              <a:rPr lang="en-US" smtClean="0">
                <a:sym typeface="Wingdings" pitchFamily="2" charset="2"/>
              </a:rPr>
              <a:t>Fetch the third</a:t>
            </a:r>
          </a:p>
          <a:p>
            <a:r>
              <a:rPr lang="en-US" smtClean="0">
                <a:sym typeface="Wingdings" pitchFamily="2" charset="2"/>
              </a:rPr>
              <a:t>Improved efficiency</a:t>
            </a:r>
          </a:p>
          <a:p>
            <a:endParaRPr lang="en-US" smtClean="0"/>
          </a:p>
          <a:p>
            <a:endParaRPr lang="en-US" dirty="0" smtClean="0"/>
          </a:p>
        </p:txBody>
      </p:sp>
      <p:sp>
        <p:nvSpPr>
          <p:cNvPr id="2048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9F613-6D13-48CB-9CD6-8F4C191C691B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CSCE 230 – Computer Organization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98648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CISC 		   vs.               RISC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Complex instruction set</a:t>
            </a:r>
          </a:p>
          <a:p>
            <a:r>
              <a:rPr lang="en-US" dirty="0" smtClean="0"/>
              <a:t>Smaller code size</a:t>
            </a:r>
          </a:p>
          <a:p>
            <a:r>
              <a:rPr lang="en-US" dirty="0" smtClean="0"/>
              <a:t>Longer instruction time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mtClean="0"/>
              <a:t>Simpler instruction set</a:t>
            </a:r>
          </a:p>
          <a:p>
            <a:r>
              <a:rPr lang="en-US" smtClean="0"/>
              <a:t>Larger code size</a:t>
            </a:r>
          </a:p>
          <a:p>
            <a:r>
              <a:rPr lang="en-US" smtClean="0"/>
              <a:t>Shorter instruction time</a:t>
            </a:r>
          </a:p>
          <a:p>
            <a:r>
              <a:rPr lang="en-US" smtClean="0"/>
              <a:t>Smaller size</a:t>
            </a:r>
          </a:p>
          <a:p>
            <a:r>
              <a:rPr lang="en-US" smtClean="0"/>
              <a:t>Lower power consumption</a:t>
            </a:r>
            <a:endParaRPr lang="en-US" dirty="0"/>
          </a:p>
        </p:txBody>
      </p:sp>
      <p:sp>
        <p:nvSpPr>
          <p:cNvPr id="2458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E8CD-5850-4BC3-B010-654B69BB70C4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CSCE 230 – Computer Organization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24372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Logic Instructions</a:t>
            </a:r>
          </a:p>
        </p:txBody>
      </p:sp>
      <p:sp>
        <p:nvSpPr>
          <p:cNvPr id="62467" name="Rectangle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Calibri" charset="0"/>
              </a:rPr>
              <a:t>AND, OR, and NOT. Others by composition.</a:t>
            </a:r>
          </a:p>
          <a:p>
            <a:r>
              <a:rPr lang="en-US" dirty="0" smtClean="0">
                <a:latin typeface="Calibri" charset="0"/>
              </a:rPr>
              <a:t>Syntax similar to arithmetic, however, operations are bit-parallel: corresponding bits of the operands are operated on independently and concurrently.</a:t>
            </a:r>
          </a:p>
          <a:p>
            <a:r>
              <a:rPr lang="en-US" dirty="0" smtClean="0">
                <a:latin typeface="Calibri" charset="0"/>
              </a:rPr>
              <a:t>Using </a:t>
            </a:r>
            <a:r>
              <a:rPr lang="en-US" dirty="0">
                <a:latin typeface="Calibri" charset="0"/>
              </a:rPr>
              <a:t>RISC-style instructions, all operands are</a:t>
            </a:r>
            <a:br>
              <a:rPr lang="en-US" dirty="0">
                <a:latin typeface="Calibri" charset="0"/>
              </a:rPr>
            </a:br>
            <a:r>
              <a:rPr lang="en-US" dirty="0">
                <a:latin typeface="Calibri" charset="0"/>
              </a:rPr>
              <a:t>in registers or specified as immediate values:</a:t>
            </a:r>
            <a:br>
              <a:rPr lang="en-US" dirty="0">
                <a:latin typeface="Calibri" charset="0"/>
              </a:rPr>
            </a:br>
            <a:r>
              <a:rPr lang="en-US" dirty="0">
                <a:latin typeface="Calibri" charset="0"/>
              </a:rPr>
              <a:t>		Or	    R4, R2, R3</a:t>
            </a:r>
            <a:br>
              <a:rPr lang="en-US" dirty="0">
                <a:latin typeface="Calibri" charset="0"/>
              </a:rPr>
            </a:br>
            <a:r>
              <a:rPr lang="en-US" dirty="0">
                <a:latin typeface="Calibri" charset="0"/>
              </a:rPr>
              <a:t>		And	    R5, R6, #0xFF</a:t>
            </a:r>
          </a:p>
          <a:p>
            <a:r>
              <a:rPr lang="en-US" dirty="0">
                <a:latin typeface="Calibri" charset="0"/>
              </a:rPr>
              <a:t>16-bit immediate is zero-extended to 32 bits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87F03E-4105-4E1D-B5F9-E249E5F2AD8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710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685800" y="2057400"/>
            <a:ext cx="8077200" cy="149961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Read the following example to illustrate RISC vs. CISC programming style on your own and contact me or a TA if you have any questions.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87F03E-4105-4E1D-B5F9-E249E5F2AD8D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699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Example Programs</a:t>
            </a:r>
          </a:p>
        </p:txBody>
      </p:sp>
      <p:sp>
        <p:nvSpPr>
          <p:cNvPr id="1028" name="Rectangle 3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>
                <a:latin typeface="Calibri" charset="0"/>
              </a:rPr>
              <a:t>First example program computes:</a:t>
            </a:r>
          </a:p>
          <a:p>
            <a:endParaRPr lang="en-US">
              <a:latin typeface="Calibri" charset="0"/>
            </a:endParaRPr>
          </a:p>
          <a:p>
            <a:r>
              <a:rPr lang="en-US">
                <a:latin typeface="Calibri" charset="0"/>
              </a:rPr>
              <a:t>First elements of each array, </a:t>
            </a:r>
            <a:r>
              <a:rPr lang="en-US" i="1">
                <a:latin typeface="Calibri" charset="0"/>
              </a:rPr>
              <a:t>A</a:t>
            </a:r>
            <a:r>
              <a:rPr lang="en-US">
                <a:latin typeface="Calibri" charset="0"/>
              </a:rPr>
              <a:t>(0) and </a:t>
            </a:r>
            <a:r>
              <a:rPr lang="en-US" i="1">
                <a:latin typeface="Calibri" charset="0"/>
              </a:rPr>
              <a:t>B</a:t>
            </a:r>
            <a:r>
              <a:rPr lang="en-US">
                <a:latin typeface="Calibri" charset="0"/>
              </a:rPr>
              <a:t>(0), are stored at memory locations AVEC and BVEC</a:t>
            </a:r>
          </a:p>
          <a:p>
            <a:r>
              <a:rPr lang="en-US">
                <a:latin typeface="Calibri" charset="0"/>
              </a:rPr>
              <a:t>Consider RISC and CISC versions of program</a:t>
            </a:r>
          </a:p>
          <a:p>
            <a:r>
              <a:rPr lang="en-US">
                <a:latin typeface="Calibri" charset="0"/>
              </a:rPr>
              <a:t>Use Multiply instruction on pairs of elements and accumulate sum with Add instruction</a:t>
            </a:r>
          </a:p>
          <a:p>
            <a:r>
              <a:rPr lang="en-US">
                <a:latin typeface="Calibri" charset="0"/>
              </a:rPr>
              <a:t>Some processors have MultiplyAccumulate</a:t>
            </a:r>
            <a:br>
              <a:rPr lang="en-US">
                <a:latin typeface="Calibri" charset="0"/>
              </a:rPr>
            </a:br>
            <a:endParaRPr lang="en-US">
              <a:latin typeface="Calibri" charset="0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106613" y="2130425"/>
          <a:ext cx="4489450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Equation" r:id="rId3" imgW="1815840" imgH="291960" progId="Equation.3">
                  <p:embed/>
                </p:oleObj>
              </mc:Choice>
              <mc:Fallback>
                <p:oleObj name="Equation" r:id="rId3" imgW="181584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6613" y="2130425"/>
                        <a:ext cx="4489450" cy="722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87F03E-4105-4E1D-B5F9-E249E5F2AD8D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329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503363"/>
            <a:ext cx="8532812" cy="394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57CC44-C092-41E8-A092-604E81FF02E7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163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44675"/>
            <a:ext cx="8677275" cy="343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57CC44-C092-41E8-A092-604E81FF02E7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708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Example Programs</a:t>
            </a:r>
          </a:p>
        </p:txBody>
      </p:sp>
      <p:sp>
        <p:nvSpPr>
          <p:cNvPr id="8192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Second example searches for 1</a:t>
            </a:r>
            <a:r>
              <a:rPr lang="en-US" baseline="30000">
                <a:latin typeface="Calibri" charset="0"/>
              </a:rPr>
              <a:t>st</a:t>
            </a:r>
            <a:r>
              <a:rPr lang="en-US">
                <a:latin typeface="Calibri" charset="0"/>
              </a:rPr>
              <a:t> occurrence</a:t>
            </a:r>
            <a:br>
              <a:rPr lang="en-US">
                <a:latin typeface="Calibri" charset="0"/>
              </a:rPr>
            </a:br>
            <a:r>
              <a:rPr lang="en-US">
                <a:latin typeface="Calibri" charset="0"/>
              </a:rPr>
              <a:t>of pattern string </a:t>
            </a:r>
            <a:r>
              <a:rPr lang="en-US" i="1">
                <a:latin typeface="Calibri" charset="0"/>
              </a:rPr>
              <a:t>P </a:t>
            </a:r>
            <a:r>
              <a:rPr lang="en-US">
                <a:latin typeface="Calibri" charset="0"/>
              </a:rPr>
              <a:t>in target string </a:t>
            </a:r>
            <a:r>
              <a:rPr lang="en-US" i="1">
                <a:latin typeface="Calibri" charset="0"/>
              </a:rPr>
              <a:t>T</a:t>
            </a:r>
          </a:p>
          <a:p>
            <a:r>
              <a:rPr lang="en-US">
                <a:latin typeface="Calibri" charset="0"/>
              </a:rPr>
              <a:t>String </a:t>
            </a:r>
            <a:r>
              <a:rPr lang="en-US" i="1">
                <a:latin typeface="Calibri" charset="0"/>
              </a:rPr>
              <a:t>P</a:t>
            </a:r>
            <a:r>
              <a:rPr lang="en-US">
                <a:latin typeface="Calibri" charset="0"/>
              </a:rPr>
              <a:t> has length </a:t>
            </a:r>
            <a:r>
              <a:rPr lang="en-US" i="1">
                <a:latin typeface="Calibri" charset="0"/>
              </a:rPr>
              <a:t>m</a:t>
            </a:r>
            <a:r>
              <a:rPr lang="en-US">
                <a:latin typeface="Calibri" charset="0"/>
              </a:rPr>
              <a:t> and string </a:t>
            </a:r>
            <a:r>
              <a:rPr lang="en-US" i="1">
                <a:latin typeface="Calibri" charset="0"/>
              </a:rPr>
              <a:t>T</a:t>
            </a:r>
            <a:r>
              <a:rPr lang="en-US">
                <a:latin typeface="Calibri" charset="0"/>
              </a:rPr>
              <a:t> has length </a:t>
            </a:r>
            <a:r>
              <a:rPr lang="en-US" i="1">
                <a:latin typeface="Calibri" charset="0"/>
              </a:rPr>
              <a:t>n</a:t>
            </a:r>
          </a:p>
          <a:p>
            <a:r>
              <a:rPr lang="en-US">
                <a:latin typeface="Calibri" charset="0"/>
              </a:rPr>
              <a:t>Algorithm to implement in RISC/CISC styles:</a:t>
            </a:r>
          </a:p>
          <a:p>
            <a:endParaRPr lang="en-US">
              <a:latin typeface="Calibri" charset="0"/>
            </a:endParaRPr>
          </a:p>
        </p:txBody>
      </p:sp>
      <p:pic>
        <p:nvPicPr>
          <p:cNvPr id="8192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3933825"/>
            <a:ext cx="6337300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87F03E-4105-4E1D-B5F9-E249E5F2AD8D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117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1" descr="30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98463"/>
            <a:ext cx="8748712" cy="612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57CC44-C092-41E8-A092-604E81FF02E7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975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1" descr="31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8461375" cy="596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57CC44-C092-41E8-A092-604E81FF02E7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223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Concluding Remarks</a:t>
            </a:r>
          </a:p>
        </p:txBody>
      </p:sp>
      <p:sp>
        <p:nvSpPr>
          <p:cNvPr id="87043" name="Rectangle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libri" charset="0"/>
              </a:rPr>
              <a:t>Many fundamental concepts presented:</a:t>
            </a:r>
          </a:p>
          <a:p>
            <a:pPr lvl="1"/>
            <a:r>
              <a:rPr lang="en-US" dirty="0">
                <a:latin typeface="Calibri" charset="0"/>
              </a:rPr>
              <a:t>memory locations, byte </a:t>
            </a:r>
            <a:r>
              <a:rPr lang="en-US" dirty="0" smtClean="0">
                <a:latin typeface="Calibri" charset="0"/>
              </a:rPr>
              <a:t>addressability</a:t>
            </a:r>
            <a:endParaRPr lang="en-US" dirty="0">
              <a:latin typeface="Calibri" charset="0"/>
            </a:endParaRPr>
          </a:p>
          <a:p>
            <a:pPr lvl="1"/>
            <a:r>
              <a:rPr lang="en-US" dirty="0" smtClean="0">
                <a:latin typeface="Calibri" charset="0"/>
              </a:rPr>
              <a:t>addressing </a:t>
            </a:r>
            <a:r>
              <a:rPr lang="en-US" dirty="0">
                <a:latin typeface="Calibri" charset="0"/>
              </a:rPr>
              <a:t>modes and instruction execution</a:t>
            </a:r>
          </a:p>
          <a:p>
            <a:pPr lvl="1"/>
            <a:r>
              <a:rPr lang="en-US" dirty="0" smtClean="0">
                <a:latin typeface="Calibri" charset="0"/>
              </a:rPr>
              <a:t>subroutines </a:t>
            </a:r>
            <a:r>
              <a:rPr lang="en-US" dirty="0">
                <a:latin typeface="Calibri" charset="0"/>
              </a:rPr>
              <a:t>and the processor </a:t>
            </a:r>
            <a:r>
              <a:rPr lang="en-US" dirty="0" smtClean="0">
                <a:latin typeface="Calibri" charset="0"/>
              </a:rPr>
              <a:t>stack</a:t>
            </a:r>
          </a:p>
          <a:p>
            <a:pPr lvl="1"/>
            <a:r>
              <a:rPr lang="en-US" smtClean="0">
                <a:latin typeface="Calibri" charset="0"/>
              </a:rPr>
              <a:t>assembly-language </a:t>
            </a:r>
            <a:r>
              <a:rPr lang="en-US" dirty="0">
                <a:latin typeface="Calibri" charset="0"/>
              </a:rPr>
              <a:t>and register-transfer notation</a:t>
            </a:r>
          </a:p>
          <a:p>
            <a:pPr lvl="1"/>
            <a:r>
              <a:rPr lang="en-US" dirty="0">
                <a:latin typeface="Calibri" charset="0"/>
              </a:rPr>
              <a:t>RISC-style and CISC-style instruction sets</a:t>
            </a:r>
          </a:p>
          <a:p>
            <a:pPr lvl="1"/>
            <a:endParaRPr lang="en-US" dirty="0">
              <a:latin typeface="Calibri" charset="0"/>
            </a:endParaRPr>
          </a:p>
          <a:p>
            <a:r>
              <a:rPr lang="en-US" dirty="0">
                <a:latin typeface="Calibri" charset="0"/>
              </a:rPr>
              <a:t>Later chapters build on these concepts</a:t>
            </a:r>
          </a:p>
          <a:p>
            <a:endParaRPr lang="en-US" dirty="0">
              <a:latin typeface="Calibri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87F03E-4105-4E1D-B5F9-E249E5F2AD8D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102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Shift and Rotate Instructions</a:t>
            </a:r>
          </a:p>
        </p:txBody>
      </p:sp>
      <p:sp>
        <p:nvSpPr>
          <p:cNvPr id="6349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Shifting binary value left/right = </a:t>
            </a:r>
            <a:r>
              <a:rPr lang="en-US" dirty="0" err="1">
                <a:latin typeface="Calibri" charset="0"/>
              </a:rPr>
              <a:t>mult</a:t>
            </a:r>
            <a:r>
              <a:rPr lang="en-US" dirty="0">
                <a:latin typeface="Calibri" charset="0"/>
              </a:rPr>
              <a:t>/div by 2</a:t>
            </a:r>
          </a:p>
          <a:p>
            <a:r>
              <a:rPr lang="en-US" dirty="0">
                <a:latin typeface="Calibri" charset="0"/>
              </a:rPr>
              <a:t>Arithmetic shift preserves sign in MS bit</a:t>
            </a:r>
          </a:p>
          <a:p>
            <a:r>
              <a:rPr lang="en-US" dirty="0">
                <a:latin typeface="Calibri" charset="0"/>
              </a:rPr>
              <a:t>Rotate copies bits from one end to other end</a:t>
            </a:r>
          </a:p>
          <a:p>
            <a:r>
              <a:rPr lang="en-US" dirty="0">
                <a:latin typeface="Calibri" charset="0"/>
              </a:rPr>
              <a:t>Shift amount in register or given as immediate</a:t>
            </a:r>
          </a:p>
          <a:p>
            <a:r>
              <a:rPr lang="en-US" dirty="0">
                <a:latin typeface="Calibri" charset="0"/>
              </a:rPr>
              <a:t>Carry flag (discussed later) may be involved</a:t>
            </a:r>
          </a:p>
          <a:p>
            <a:r>
              <a:rPr lang="en-US" dirty="0">
                <a:latin typeface="Calibri" charset="0"/>
              </a:rPr>
              <a:t>Examples:</a:t>
            </a:r>
            <a:br>
              <a:rPr lang="en-US" dirty="0">
                <a:latin typeface="Calibri" charset="0"/>
              </a:rPr>
            </a:br>
            <a:r>
              <a:rPr lang="en-US" dirty="0">
                <a:latin typeface="Calibri" charset="0"/>
              </a:rPr>
              <a:t>	</a:t>
            </a:r>
            <a:r>
              <a:rPr lang="en-US" dirty="0" err="1">
                <a:latin typeface="Calibri" charset="0"/>
              </a:rPr>
              <a:t>LShiftL</a:t>
            </a:r>
            <a:r>
              <a:rPr lang="en-US" dirty="0">
                <a:latin typeface="Calibri" charset="0"/>
              </a:rPr>
              <a:t>	R3, R3, #2	  (</a:t>
            </a:r>
            <a:r>
              <a:rPr lang="en-US" dirty="0" err="1">
                <a:latin typeface="Calibri" charset="0"/>
              </a:rPr>
              <a:t>mult</a:t>
            </a:r>
            <a:r>
              <a:rPr lang="en-US" dirty="0">
                <a:latin typeface="Calibri" charset="0"/>
              </a:rPr>
              <a:t> by 4)</a:t>
            </a:r>
            <a:br>
              <a:rPr lang="en-US" dirty="0">
                <a:latin typeface="Calibri" charset="0"/>
              </a:rPr>
            </a:br>
            <a:r>
              <a:rPr lang="en-US" dirty="0">
                <a:latin typeface="Calibri" charset="0"/>
              </a:rPr>
              <a:t>	</a:t>
            </a:r>
            <a:r>
              <a:rPr lang="en-US" dirty="0" err="1">
                <a:latin typeface="Calibri" charset="0"/>
              </a:rPr>
              <a:t>RotateL</a:t>
            </a:r>
            <a:r>
              <a:rPr lang="en-US" dirty="0">
                <a:latin typeface="Calibri" charset="0"/>
              </a:rPr>
              <a:t>	R3, R3, #2	  (MS bits to LS bits)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87F03E-4105-4E1D-B5F9-E249E5F2AD8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395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C:\Documents and Settings\nmanjiki\My Documents\HAMACHER_6TH_EDITION\CORG6_SLIDES\chap2\23a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106612"/>
            <a:ext cx="8713787" cy="376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1: Logical Shift Left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87F03E-4105-4E1D-B5F9-E249E5F2AD8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955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2: Arithmetic Shift Right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549B1F-AF97-4D52-A02B-427AFD2D156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981200"/>
            <a:ext cx="7144788" cy="349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384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C:\Documents and Settings\nmanjiki\My Documents\HAMACHER_6TH_EDITION\CORG6_SLIDES\chap2\25a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347912"/>
            <a:ext cx="8594725" cy="351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Example 3: Rotate Left Without Carry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549B1F-AF97-4D52-A02B-427AFD2D156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779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4: Rotate Left with Carry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549B1F-AF97-4D52-A02B-427AFD2D156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209800"/>
            <a:ext cx="7607852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778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Example Program: Digit Packing</a:t>
            </a:r>
          </a:p>
        </p:txBody>
      </p:sp>
      <p:sp>
        <p:nvSpPr>
          <p:cNvPr id="66563" name="Rectangle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alibri" charset="0"/>
              </a:rPr>
              <a:t>Binary coded decimal (BCD): Use 8 bytes to code each decimal digit</a:t>
            </a:r>
          </a:p>
          <a:p>
            <a:r>
              <a:rPr lang="en-US" dirty="0" smtClean="0">
                <a:latin typeface="Calibri" charset="0"/>
              </a:rPr>
              <a:t>4 bits are sufficient to code 0-9</a:t>
            </a:r>
          </a:p>
          <a:p>
            <a:r>
              <a:rPr lang="en-US" dirty="0" smtClean="0">
                <a:latin typeface="Calibri" charset="0"/>
              </a:rPr>
              <a:t>Problem: Pack two BCD digits, stored one per byte packed into a single byte.</a:t>
            </a:r>
          </a:p>
          <a:p>
            <a:endParaRPr lang="en-US" dirty="0">
              <a:latin typeface="Calibri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87F03E-4105-4E1D-B5F9-E249E5F2AD8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44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apter-2 - Assembler Intro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>
        <a:ln>
          <a:solidFill>
            <a:srgbClr val="0000FF"/>
          </a:solidFill>
          <a:tailEnd type="arrow"/>
        </a:ln>
        <a:effectLst/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  <a:lnDef>
      <a:spPr>
        <a:ln w="1270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Chapter-2 - Assembler Intro.potx</Template>
  <TotalTime>2830</TotalTime>
  <Words>1023</Words>
  <Application>Microsoft Macintosh PowerPoint</Application>
  <PresentationFormat>On-screen Show (4:3)</PresentationFormat>
  <Paragraphs>197</Paragraphs>
  <Slides>37</Slides>
  <Notes>1</Notes>
  <HiddenSlides>6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9" baseType="lpstr">
      <vt:lpstr>Chapter-2 - Assembler Intro</vt:lpstr>
      <vt:lpstr>Equation</vt:lpstr>
      <vt:lpstr>CSCE 230, Fall 2013 Chapter 2: Assembly Language(Part 3) </vt:lpstr>
      <vt:lpstr>Additional Instructions (§ 2.8)</vt:lpstr>
      <vt:lpstr>Logic Instructions</vt:lpstr>
      <vt:lpstr>Shift and Rotate Instructions</vt:lpstr>
      <vt:lpstr>Example 1: Logical Shift Left</vt:lpstr>
      <vt:lpstr>Example 2: Arithmetic Shift Right</vt:lpstr>
      <vt:lpstr>Example 3: Rotate Left Without Carry</vt:lpstr>
      <vt:lpstr>Example 4: Rotate Left with Carry</vt:lpstr>
      <vt:lpstr>Example Program: Digit Packing</vt:lpstr>
      <vt:lpstr>Example Program: Digit Packing</vt:lpstr>
      <vt:lpstr>Example Program: Digit Packing</vt:lpstr>
      <vt:lpstr>Multiplication and Division</vt:lpstr>
      <vt:lpstr>Encoding of Machine Instructions</vt:lpstr>
      <vt:lpstr>PowerPoint Presentation</vt:lpstr>
      <vt:lpstr>RISC vs. CISC (§ 2.10-12) and Instruction Encoding (§ 2.13)</vt:lpstr>
      <vt:lpstr>CISC vs. RISC </vt:lpstr>
      <vt:lpstr>CISC Instruction Sets</vt:lpstr>
      <vt:lpstr>CISC Instruction Sets</vt:lpstr>
      <vt:lpstr>Additional Addressing Modes</vt:lpstr>
      <vt:lpstr>Additional Addressing Modes</vt:lpstr>
      <vt:lpstr>Condition Codes</vt:lpstr>
      <vt:lpstr>Branches using Condition Codes</vt:lpstr>
      <vt:lpstr>PowerPoint Presentation</vt:lpstr>
      <vt:lpstr>RISC and CISC Styles</vt:lpstr>
      <vt:lpstr>RISC and CISC Styles</vt:lpstr>
      <vt:lpstr>Complex Instruction Set Computer (CISC)</vt:lpstr>
      <vt:lpstr>Reduced Instruction Set Computer (RISC)</vt:lpstr>
      <vt:lpstr>Reduced Instruction Set Computer (RISC)</vt:lpstr>
      <vt:lpstr>CISC      vs.               RISC</vt:lpstr>
      <vt:lpstr>PowerPoint Presentation</vt:lpstr>
      <vt:lpstr>Example Programs</vt:lpstr>
      <vt:lpstr>PowerPoint Presentation</vt:lpstr>
      <vt:lpstr>PowerPoint Presentation</vt:lpstr>
      <vt:lpstr>Example Programs</vt:lpstr>
      <vt:lpstr>PowerPoint Presentation</vt:lpstr>
      <vt:lpstr>PowerPoint Presentation</vt:lpstr>
      <vt:lpstr>Concluding Remarks</vt:lpstr>
    </vt:vector>
  </TitlesOfParts>
  <Company>University of Nebraska-Lincoln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Outline and Reading Assignments</dc:title>
  <dc:creator>seth</dc:creator>
  <cp:lastModifiedBy>Can Vuran</cp:lastModifiedBy>
  <cp:revision>154</cp:revision>
  <cp:lastPrinted>2011-08-26T16:46:46Z</cp:lastPrinted>
  <dcterms:created xsi:type="dcterms:W3CDTF">2010-01-12T15:19:45Z</dcterms:created>
  <dcterms:modified xsi:type="dcterms:W3CDTF">2013-08-27T15:40:13Z</dcterms:modified>
</cp:coreProperties>
</file>