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01" r:id="rId1"/>
  </p:sldMasterIdLst>
  <p:notesMasterIdLst>
    <p:notesMasterId r:id="rId69"/>
  </p:notesMasterIdLst>
  <p:handoutMasterIdLst>
    <p:handoutMasterId r:id="rId70"/>
  </p:handoutMasterIdLst>
  <p:sldIdLst>
    <p:sldId id="286" r:id="rId2"/>
    <p:sldId id="287" r:id="rId3"/>
    <p:sldId id="288" r:id="rId4"/>
    <p:sldId id="364" r:id="rId5"/>
    <p:sldId id="366" r:id="rId6"/>
    <p:sldId id="367" r:id="rId7"/>
    <p:sldId id="368" r:id="rId8"/>
    <p:sldId id="374" r:id="rId9"/>
    <p:sldId id="370" r:id="rId10"/>
    <p:sldId id="375" r:id="rId11"/>
    <p:sldId id="372" r:id="rId12"/>
    <p:sldId id="382" r:id="rId13"/>
    <p:sldId id="315" r:id="rId14"/>
    <p:sldId id="365" r:id="rId15"/>
    <p:sldId id="316" r:id="rId16"/>
    <p:sldId id="318" r:id="rId17"/>
    <p:sldId id="329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63" r:id="rId27"/>
    <p:sldId id="330" r:id="rId28"/>
    <p:sldId id="293" r:id="rId29"/>
    <p:sldId id="294" r:id="rId30"/>
    <p:sldId id="295" r:id="rId31"/>
    <p:sldId id="336" r:id="rId32"/>
    <p:sldId id="337" r:id="rId33"/>
    <p:sldId id="352" r:id="rId34"/>
    <p:sldId id="353" r:id="rId35"/>
    <p:sldId id="354" r:id="rId36"/>
    <p:sldId id="355" r:id="rId37"/>
    <p:sldId id="356" r:id="rId38"/>
    <p:sldId id="350" r:id="rId39"/>
    <p:sldId id="342" r:id="rId40"/>
    <p:sldId id="296" r:id="rId41"/>
    <p:sldId id="297" r:id="rId42"/>
    <p:sldId id="343" r:id="rId43"/>
    <p:sldId id="376" r:id="rId44"/>
    <p:sldId id="377" r:id="rId45"/>
    <p:sldId id="378" r:id="rId46"/>
    <p:sldId id="379" r:id="rId47"/>
    <p:sldId id="380" r:id="rId48"/>
    <p:sldId id="381" r:id="rId49"/>
    <p:sldId id="344" r:id="rId50"/>
    <p:sldId id="345" r:id="rId51"/>
    <p:sldId id="346" r:id="rId52"/>
    <p:sldId id="347" r:id="rId53"/>
    <p:sldId id="348" r:id="rId54"/>
    <p:sldId id="349" r:id="rId55"/>
    <p:sldId id="358" r:id="rId56"/>
    <p:sldId id="360" r:id="rId57"/>
    <p:sldId id="357" r:id="rId58"/>
    <p:sldId id="359" r:id="rId59"/>
    <p:sldId id="361" r:id="rId60"/>
    <p:sldId id="332" r:id="rId61"/>
    <p:sldId id="307" r:id="rId62"/>
    <p:sldId id="334" r:id="rId63"/>
    <p:sldId id="335" r:id="rId64"/>
    <p:sldId id="351" r:id="rId65"/>
    <p:sldId id="308" r:id="rId66"/>
    <p:sldId id="362" r:id="rId67"/>
    <p:sldId id="341" r:id="rId6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BFE1EB"/>
    <a:srgbClr val="57EE34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60" autoAdjust="0"/>
  </p:normalViewPr>
  <p:slideViewPr>
    <p:cSldViewPr>
      <p:cViewPr>
        <p:scale>
          <a:sx n="70" d="100"/>
          <a:sy n="70" d="100"/>
        </p:scale>
        <p:origin x="-2848" y="-12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3258"/>
    </p:cViewPr>
  </p:sorterViewPr>
  <p:notesViewPr>
    <p:cSldViewPr snapToGrid="0" snapToObjects="1">
      <p:cViewPr varScale="1">
        <p:scale>
          <a:sx n="79" d="100"/>
          <a:sy n="79" d="100"/>
        </p:scale>
        <p:origin x="-2440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notesMaster" Target="notesMasters/notesMaster1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handoutMaster" Target="handoutMasters/handoutMaster1.xml"/><Relationship Id="rId71" Type="http://schemas.openxmlformats.org/officeDocument/2006/relationships/printerSettings" Target="printerSettings/printerSettings1.bin"/><Relationship Id="rId72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viewProps" Target="viewProps.xml"/><Relationship Id="rId74" Type="http://schemas.openxmlformats.org/officeDocument/2006/relationships/theme" Target="theme/theme1.xml"/><Relationship Id="rId75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971B715-5D0B-4FB5-8639-C9211F4532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0519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C1C307-0275-410F-B6DB-E7F5197B9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128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305CE8-95DC-481C-9B87-F7EE429025D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C1C307-0275-410F-B6DB-E7F5197B9261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391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170C5-DDE7-4AE5-80E8-9B3378CF0ED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0A104-1CBA-47DD-8C3E-57E61629C9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E2BDE4-BF5C-4859-BBC8-7B2AEED203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688D99-5C0C-4E82-B3A5-BE45B5D26AA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DAC355-249A-485B-BFA3-3E4224A5D3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549B1F-AF97-4D52-A02B-427AFD2D15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7CC44-C092-41E8-A092-604E81FF02E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63E5E76F-4251-45D3-8B3C-B563A85093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A4C417F4-B224-4D2A-8947-F1991C3E04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6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6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6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CSCE 230, </a:t>
            </a:r>
            <a:r>
              <a:rPr lang="en-US" dirty="0" smtClean="0"/>
              <a:t>Fall </a:t>
            </a:r>
            <a:r>
              <a:rPr lang="en-US" dirty="0" smtClean="0"/>
              <a:t>2013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Chapter 2</a:t>
            </a:r>
            <a:r>
              <a:rPr lang="en-US" dirty="0">
                <a:solidFill>
                  <a:schemeClr val="tx1"/>
                </a:solidFill>
                <a:latin typeface="Calibri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Calibri" charset="0"/>
              </a:rPr>
            </a:br>
            <a:r>
              <a:rPr lang="en-US" sz="3600" dirty="0" smtClean="0"/>
              <a:t>Stacks and Subroutines (</a:t>
            </a:r>
            <a:r>
              <a:rPr lang="en-US" sz="3600" dirty="0" smtClean="0">
                <a:latin typeface="Calibri" charset="0"/>
              </a:rPr>
              <a:t>§ 2.6–2.7) </a:t>
            </a:r>
            <a:endParaRPr lang="en-US" sz="36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997200"/>
            <a:ext cx="6400800" cy="1905000"/>
          </a:xfrm>
        </p:spPr>
        <p:txBody>
          <a:bodyPr/>
          <a:lstStyle/>
          <a:p>
            <a:pPr eaLnBrk="1" hangingPunct="1"/>
            <a:r>
              <a:rPr lang="en-US" dirty="0" smtClean="0"/>
              <a:t>Mehmet </a:t>
            </a:r>
            <a:r>
              <a:rPr lang="en-US" smtClean="0"/>
              <a:t>Can Vuran, </a:t>
            </a:r>
            <a:r>
              <a:rPr lang="en-US" dirty="0" smtClean="0"/>
              <a:t>Instructor </a:t>
            </a:r>
          </a:p>
          <a:p>
            <a:pPr eaLnBrk="1" hangingPunct="1"/>
            <a:r>
              <a:rPr lang="en-US" dirty="0" smtClean="0"/>
              <a:t>      University of Nebraska-Lincoln</a:t>
            </a:r>
          </a:p>
          <a:p>
            <a:pPr eaLnBrk="1" hangingPunct="1"/>
            <a:endParaRPr lang="en-US" dirty="0" smtClean="0"/>
          </a:p>
        </p:txBody>
      </p:sp>
      <p:pic>
        <p:nvPicPr>
          <p:cNvPr id="3076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09708" y="4343400"/>
            <a:ext cx="314292" cy="314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81000" y="4648200"/>
            <a:ext cx="850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Acknowledgement: Overheads adapted from those provided by the authors of the textbook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3378839" y="508000"/>
            <a:ext cx="3182752" cy="4978400"/>
            <a:chOff x="3378839" y="508000"/>
            <a:chExt cx="3182752" cy="4978400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3657600" y="1371600"/>
              <a:ext cx="0" cy="4114800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5334000" y="1371600"/>
              <a:ext cx="0" cy="4114800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3657600" y="5181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657600" y="4953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3657600" y="47244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3657600" y="44958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3657600" y="4267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3657600" y="4038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3657600" y="3810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3657600" y="35814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3657600" y="33528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3657600" y="3124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3657600" y="2895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3657600" y="2667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3657600" y="24384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3657600" y="22098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3657600" y="1981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3657600" y="1752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3657600" y="1524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3657600" y="5410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 flipH="1">
              <a:off x="5308600" y="5048190"/>
              <a:ext cx="330200" cy="0"/>
            </a:xfrm>
            <a:prstGeom prst="straightConnector1">
              <a:avLst/>
            </a:prstGeom>
            <a:ln w="190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5562600" y="4857690"/>
              <a:ext cx="99899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SP=100</a:t>
              </a:r>
              <a:endParaRPr lang="en-US" sz="2000" dirty="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3378839" y="508000"/>
              <a:ext cx="213231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After stack restore</a:t>
              </a:r>
            </a:p>
            <a:p>
              <a:pPr algn="ctr"/>
              <a:r>
                <a:rPr lang="en-US" sz="2000" dirty="0"/>
                <a:t>by calling program</a:t>
              </a: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224150" y="2397825"/>
            <a:ext cx="47320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500" dirty="0" smtClean="0"/>
          </a:p>
          <a:p>
            <a:r>
              <a:rPr lang="en-US" sz="1500" dirty="0" smtClean="0"/>
              <a:t>60</a:t>
            </a:r>
          </a:p>
          <a:p>
            <a:r>
              <a:rPr lang="en-US" sz="1500" dirty="0" smtClean="0"/>
              <a:t>64</a:t>
            </a:r>
          </a:p>
          <a:p>
            <a:r>
              <a:rPr lang="en-US" sz="1500" dirty="0" smtClean="0"/>
              <a:t>68</a:t>
            </a:r>
          </a:p>
          <a:p>
            <a:r>
              <a:rPr lang="en-US" sz="1500" dirty="0" smtClean="0"/>
              <a:t>72</a:t>
            </a:r>
          </a:p>
          <a:p>
            <a:r>
              <a:rPr lang="en-US" sz="1500" dirty="0" smtClean="0"/>
              <a:t>76</a:t>
            </a:r>
          </a:p>
          <a:p>
            <a:r>
              <a:rPr lang="en-US" sz="1500" dirty="0" smtClean="0"/>
              <a:t>80</a:t>
            </a:r>
          </a:p>
          <a:p>
            <a:r>
              <a:rPr lang="en-US" sz="1500" dirty="0" smtClean="0"/>
              <a:t>84</a:t>
            </a:r>
          </a:p>
          <a:p>
            <a:r>
              <a:rPr lang="en-US" sz="1500" dirty="0" smtClean="0"/>
              <a:t>88</a:t>
            </a:r>
          </a:p>
          <a:p>
            <a:r>
              <a:rPr lang="en-US" sz="1500" dirty="0" smtClean="0"/>
              <a:t>92</a:t>
            </a:r>
          </a:p>
          <a:p>
            <a:r>
              <a:rPr lang="en-US" sz="1500" dirty="0" smtClean="0"/>
              <a:t>96</a:t>
            </a:r>
          </a:p>
          <a:p>
            <a:r>
              <a:rPr lang="en-US" sz="1500" dirty="0" smtClean="0"/>
              <a:t>100</a:t>
            </a:r>
            <a:endParaRPr lang="en-US" sz="1500" dirty="0"/>
          </a:p>
        </p:txBody>
      </p:sp>
      <p:sp>
        <p:nvSpPr>
          <p:cNvPr id="52" name="TextBox 51"/>
          <p:cNvSpPr txBox="1"/>
          <p:nvPr/>
        </p:nvSpPr>
        <p:spPr>
          <a:xfrm>
            <a:off x="3998453" y="4885968"/>
            <a:ext cx="11801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[something]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17098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The first rule of stack operations is…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do not talk about…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Leave the stack as you found it *</a:t>
            </a:r>
          </a:p>
          <a:p>
            <a:endParaRPr lang="en-US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/>
              <a:t>* some exceptions apply</a:t>
            </a: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7CC44-C092-41E8-A092-604E81FF02E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160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Usages of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Subroutine calls</a:t>
            </a:r>
          </a:p>
          <a:p>
            <a:endParaRPr lang="en-US" dirty="0"/>
          </a:p>
          <a:p>
            <a:r>
              <a:rPr lang="en-US" dirty="0" smtClean="0"/>
              <a:t>Parameter passing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17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Subroutine Linkage</a:t>
            </a:r>
          </a:p>
        </p:txBody>
      </p:sp>
      <p:sp>
        <p:nvSpPr>
          <p:cNvPr id="56323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Calibri" charset="0"/>
              </a:rPr>
              <a:t>During execution of </a:t>
            </a:r>
            <a:r>
              <a:rPr lang="en-US" i="1" dirty="0">
                <a:latin typeface="Calibri" charset="0"/>
              </a:rPr>
              <a:t>Call</a:t>
            </a:r>
            <a:r>
              <a:rPr lang="en-US" dirty="0">
                <a:latin typeface="Calibri" charset="0"/>
              </a:rPr>
              <a:t> instruction,</a:t>
            </a:r>
            <a:br>
              <a:rPr lang="en-US" dirty="0">
                <a:latin typeface="Calibri" charset="0"/>
              </a:rPr>
            </a:br>
            <a:r>
              <a:rPr lang="en-US" dirty="0">
                <a:latin typeface="Calibri" charset="0"/>
              </a:rPr>
              <a:t>PC </a:t>
            </a:r>
            <a:r>
              <a:rPr lang="en-US" dirty="0" err="1">
                <a:latin typeface="Calibri" charset="0"/>
              </a:rPr>
              <a:t>upated</a:t>
            </a:r>
            <a:r>
              <a:rPr lang="en-US" dirty="0">
                <a:latin typeface="Calibri" charset="0"/>
              </a:rPr>
              <a:t> to point to instruction after </a:t>
            </a:r>
            <a:r>
              <a:rPr lang="en-US" i="1" dirty="0">
                <a:latin typeface="Calibri" charset="0"/>
              </a:rPr>
              <a:t>Call</a:t>
            </a:r>
          </a:p>
          <a:p>
            <a:r>
              <a:rPr lang="en-US" dirty="0">
                <a:latin typeface="Calibri" charset="0"/>
              </a:rPr>
              <a:t>Save this address for Return instruction to use</a:t>
            </a:r>
          </a:p>
          <a:p>
            <a:r>
              <a:rPr lang="en-US" dirty="0">
                <a:latin typeface="Calibri" charset="0"/>
              </a:rPr>
              <a:t>Simplest method: place address in </a:t>
            </a:r>
            <a:r>
              <a:rPr lang="en-US" dirty="0">
                <a:solidFill>
                  <a:srgbClr val="0000FF"/>
                </a:solidFill>
                <a:latin typeface="Calibri" charset="0"/>
              </a:rPr>
              <a:t>link register (return </a:t>
            </a:r>
            <a:r>
              <a:rPr lang="en-US" dirty="0" smtClean="0">
                <a:solidFill>
                  <a:srgbClr val="0000FF"/>
                </a:solidFill>
                <a:latin typeface="Calibri" charset="0"/>
              </a:rPr>
              <a:t>address register)</a:t>
            </a:r>
            <a:endParaRPr lang="en-US" dirty="0">
              <a:solidFill>
                <a:srgbClr val="0000FF"/>
              </a:solidFill>
              <a:latin typeface="Calibri" charset="0"/>
            </a:endParaRPr>
          </a:p>
          <a:p>
            <a:r>
              <a:rPr lang="en-US" i="1" dirty="0">
                <a:latin typeface="Calibri" charset="0"/>
              </a:rPr>
              <a:t>Call</a:t>
            </a:r>
            <a:r>
              <a:rPr lang="en-US" dirty="0">
                <a:latin typeface="Calibri" charset="0"/>
              </a:rPr>
              <a:t> instruction performs two operations:</a:t>
            </a:r>
            <a:br>
              <a:rPr lang="en-US" dirty="0">
                <a:latin typeface="Calibri" charset="0"/>
              </a:rPr>
            </a:br>
            <a:r>
              <a:rPr lang="en-US" dirty="0">
                <a:latin typeface="Calibri" charset="0"/>
              </a:rPr>
              <a:t>store updated PC contents in link register,</a:t>
            </a:r>
            <a:br>
              <a:rPr lang="en-US" dirty="0">
                <a:latin typeface="Calibri" charset="0"/>
              </a:rPr>
            </a:br>
            <a:r>
              <a:rPr lang="en-US" dirty="0">
                <a:latin typeface="Calibri" charset="0"/>
              </a:rPr>
              <a:t>then branch to target (subroutine) address</a:t>
            </a:r>
          </a:p>
          <a:p>
            <a:r>
              <a:rPr lang="en-US" i="1" dirty="0">
                <a:latin typeface="Calibri" charset="0"/>
              </a:rPr>
              <a:t>Return</a:t>
            </a:r>
            <a:r>
              <a:rPr lang="en-US" dirty="0">
                <a:latin typeface="Calibri" charset="0"/>
              </a:rPr>
              <a:t> just branches to address in link register</a:t>
            </a:r>
          </a:p>
        </p:txBody>
      </p:sp>
    </p:spTree>
    <p:extLst>
      <p:ext uri="{BB962C8B-B14F-4D97-AF65-F5344CB8AC3E}">
        <p14:creationId xmlns:p14="http://schemas.microsoft.com/office/powerpoint/2010/main" val="2245600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NIOS-II Registers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524000"/>
            <a:ext cx="4114800" cy="5113371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609600" y="6248400"/>
            <a:ext cx="3581400" cy="228600"/>
          </a:xfrm>
          <a:prstGeom prst="ellipse">
            <a:avLst/>
          </a:prstGeom>
          <a:noFill/>
          <a:ln w="38100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7531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 descr="C:\Users\nmanjiki\Documents\HAMACHER_6TH_EDITION\CORG6_SLIDES\chap2\16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33375"/>
            <a:ext cx="7561262" cy="618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2121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</a:rPr>
              <a:t>Subroutines Nesting:  Example</a:t>
            </a:r>
            <a:endParaRPr lang="en-US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9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76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198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SUB3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751667" y="27384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000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First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0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Call SUB3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4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Return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4800" y="27130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Times New Roman" charset="0"/>
              </a:rPr>
              <a:t>200 	Call SUB2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204	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34000" y="2738497"/>
            <a:ext cx="2201333" cy="1323439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2000 	First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Return</a:t>
            </a:r>
          </a:p>
        </p:txBody>
      </p:sp>
    </p:spTree>
    <p:extLst>
      <p:ext uri="{BB962C8B-B14F-4D97-AF65-F5344CB8AC3E}">
        <p14:creationId xmlns:p14="http://schemas.microsoft.com/office/powerpoint/2010/main" val="3814939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</a:rPr>
              <a:t>Subroutines Nesting:  Example</a:t>
            </a:r>
            <a:endParaRPr lang="en-US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9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76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198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SUB3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751667" y="27384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000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First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0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Call SUB3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4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Return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4800" y="27130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0000FF"/>
                </a:solidFill>
                <a:latin typeface="Times New Roman" charset="0"/>
              </a:rPr>
              <a:t>200 	Call SUB2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204	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34000" y="2738497"/>
            <a:ext cx="2201333" cy="1323439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2000 	First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Return</a:t>
            </a:r>
          </a:p>
        </p:txBody>
      </p:sp>
      <p:sp>
        <p:nvSpPr>
          <p:cNvPr id="10" name="Freeform 9"/>
          <p:cNvSpPr/>
          <p:nvPr/>
        </p:nvSpPr>
        <p:spPr>
          <a:xfrm>
            <a:off x="1524000" y="1676400"/>
            <a:ext cx="1727200" cy="304800"/>
          </a:xfrm>
          <a:custGeom>
            <a:avLst/>
            <a:gdLst>
              <a:gd name="connsiteX0" fmla="*/ 0 w 1727200"/>
              <a:gd name="connsiteY0" fmla="*/ 342941 h 342941"/>
              <a:gd name="connsiteX1" fmla="*/ 647700 w 1727200"/>
              <a:gd name="connsiteY1" fmla="*/ 41 h 342941"/>
              <a:gd name="connsiteX2" fmla="*/ 1727200 w 1727200"/>
              <a:gd name="connsiteY2" fmla="*/ 317541 h 342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7200" h="342941">
                <a:moveTo>
                  <a:pt x="0" y="342941"/>
                </a:moveTo>
                <a:cubicBezTo>
                  <a:pt x="179916" y="173607"/>
                  <a:pt x="359833" y="4274"/>
                  <a:pt x="647700" y="41"/>
                </a:cubicBezTo>
                <a:cubicBezTo>
                  <a:pt x="935567" y="-4192"/>
                  <a:pt x="1727200" y="317541"/>
                  <a:pt x="1727200" y="317541"/>
                </a:cubicBezTo>
              </a:path>
            </a:pathLst>
          </a:cu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143000" y="480060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1000</a:t>
            </a:r>
            <a:endParaRPr lang="en-US" sz="1800" dirty="0"/>
          </a:p>
        </p:txBody>
      </p:sp>
      <p:sp>
        <p:nvSpPr>
          <p:cNvPr id="12" name="Rectangle 11"/>
          <p:cNvSpPr/>
          <p:nvPr/>
        </p:nvSpPr>
        <p:spPr>
          <a:xfrm>
            <a:off x="609600" y="5486400"/>
            <a:ext cx="1676400" cy="304800"/>
          </a:xfrm>
          <a:prstGeom prst="rect">
            <a:avLst/>
          </a:prstGeom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latin typeface="Times New Roman"/>
                <a:cs typeface="Times New Roman"/>
              </a:rPr>
              <a:t>204</a:t>
            </a: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58800" y="6324600"/>
            <a:ext cx="1676400" cy="304800"/>
          </a:xfrm>
          <a:prstGeom prst="rect">
            <a:avLst/>
          </a:prstGeom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485900" y="5105400"/>
            <a:ext cx="0" cy="38100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473200" y="5943600"/>
            <a:ext cx="0" cy="38100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52400" y="5435600"/>
            <a:ext cx="46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PC</a:t>
            </a:r>
            <a:endParaRPr lang="en-US" sz="1800" dirty="0"/>
          </a:p>
        </p:txBody>
      </p:sp>
      <p:sp>
        <p:nvSpPr>
          <p:cNvPr id="17" name="TextBox 16"/>
          <p:cNvSpPr txBox="1"/>
          <p:nvPr/>
        </p:nvSpPr>
        <p:spPr>
          <a:xfrm>
            <a:off x="-88900" y="626006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LINK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60431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</a:rPr>
              <a:t>Subroutines Nesting:  Example</a:t>
            </a:r>
            <a:endParaRPr lang="en-US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9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76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198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SUB3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751667" y="27384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000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First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0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Call SUB3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4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Return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4800" y="27130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0000FF"/>
                </a:solidFill>
                <a:latin typeface="Times New Roman" charset="0"/>
              </a:rPr>
              <a:t>200 	Call SUB2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204	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34000" y="2738497"/>
            <a:ext cx="2201333" cy="1323439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2000 	First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Return</a:t>
            </a:r>
          </a:p>
        </p:txBody>
      </p:sp>
      <p:sp>
        <p:nvSpPr>
          <p:cNvPr id="10" name="Freeform 9"/>
          <p:cNvSpPr/>
          <p:nvPr/>
        </p:nvSpPr>
        <p:spPr>
          <a:xfrm>
            <a:off x="1524000" y="1676400"/>
            <a:ext cx="1727200" cy="304800"/>
          </a:xfrm>
          <a:custGeom>
            <a:avLst/>
            <a:gdLst>
              <a:gd name="connsiteX0" fmla="*/ 0 w 1727200"/>
              <a:gd name="connsiteY0" fmla="*/ 342941 h 342941"/>
              <a:gd name="connsiteX1" fmla="*/ 647700 w 1727200"/>
              <a:gd name="connsiteY1" fmla="*/ 41 h 342941"/>
              <a:gd name="connsiteX2" fmla="*/ 1727200 w 1727200"/>
              <a:gd name="connsiteY2" fmla="*/ 317541 h 342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7200" h="342941">
                <a:moveTo>
                  <a:pt x="0" y="342941"/>
                </a:moveTo>
                <a:cubicBezTo>
                  <a:pt x="179916" y="173607"/>
                  <a:pt x="359833" y="4274"/>
                  <a:pt x="647700" y="41"/>
                </a:cubicBezTo>
                <a:cubicBezTo>
                  <a:pt x="935567" y="-4192"/>
                  <a:pt x="1727200" y="317541"/>
                  <a:pt x="1727200" y="317541"/>
                </a:cubicBezTo>
              </a:path>
            </a:pathLst>
          </a:cu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600" y="5486400"/>
            <a:ext cx="1676400" cy="304800"/>
          </a:xfrm>
          <a:prstGeom prst="rect">
            <a:avLst/>
          </a:prstGeom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latin typeface="Times New Roman"/>
                <a:cs typeface="Times New Roman"/>
              </a:rPr>
              <a:t>1000</a:t>
            </a: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58800" y="6324600"/>
            <a:ext cx="1676400" cy="304800"/>
          </a:xfrm>
          <a:prstGeom prst="rect">
            <a:avLst/>
          </a:prstGeom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lvl="0" algn="ctr"/>
            <a:r>
              <a:rPr lang="en-US" sz="1800" dirty="0" smtClean="0">
                <a:solidFill>
                  <a:prstClr val="black"/>
                </a:solidFill>
                <a:latin typeface="Times New Roman"/>
                <a:cs typeface="Times New Roman"/>
              </a:rPr>
              <a:t>204</a:t>
            </a:r>
            <a:endParaRPr lang="en-US" sz="18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5435600"/>
            <a:ext cx="46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PC</a:t>
            </a:r>
            <a:endParaRPr lang="en-US" sz="1800" dirty="0"/>
          </a:p>
        </p:txBody>
      </p:sp>
      <p:sp>
        <p:nvSpPr>
          <p:cNvPr id="17" name="TextBox 16"/>
          <p:cNvSpPr txBox="1"/>
          <p:nvPr/>
        </p:nvSpPr>
        <p:spPr>
          <a:xfrm>
            <a:off x="-88900" y="626006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LINK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18490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</a:rPr>
              <a:t>Subroutines Nesting:  Example</a:t>
            </a:r>
            <a:endParaRPr lang="en-US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9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76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198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SUB3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751667" y="27384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000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</a:t>
            </a:r>
            <a:r>
              <a:rPr lang="en-US" sz="1600" b="1" dirty="0" smtClean="0">
                <a:solidFill>
                  <a:prstClr val="black"/>
                </a:solidFill>
                <a:latin typeface="Times New Roman" charset="0"/>
              </a:rPr>
              <a:t>First </a:t>
            </a:r>
            <a:r>
              <a:rPr lang="en-US" sz="1600" b="1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b="1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0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Call SUB3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4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Return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4800" y="27130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Times New Roman" charset="0"/>
              </a:rPr>
              <a:t>200 	Call SUB2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204	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34000" y="2738497"/>
            <a:ext cx="2201333" cy="1323439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2000 	First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Return</a:t>
            </a:r>
          </a:p>
        </p:txBody>
      </p:sp>
      <p:sp>
        <p:nvSpPr>
          <p:cNvPr id="10" name="Freeform 9"/>
          <p:cNvSpPr/>
          <p:nvPr/>
        </p:nvSpPr>
        <p:spPr>
          <a:xfrm>
            <a:off x="1524000" y="1676400"/>
            <a:ext cx="1727200" cy="304800"/>
          </a:xfrm>
          <a:custGeom>
            <a:avLst/>
            <a:gdLst>
              <a:gd name="connsiteX0" fmla="*/ 0 w 1727200"/>
              <a:gd name="connsiteY0" fmla="*/ 342941 h 342941"/>
              <a:gd name="connsiteX1" fmla="*/ 647700 w 1727200"/>
              <a:gd name="connsiteY1" fmla="*/ 41 h 342941"/>
              <a:gd name="connsiteX2" fmla="*/ 1727200 w 1727200"/>
              <a:gd name="connsiteY2" fmla="*/ 317541 h 342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7200" h="342941">
                <a:moveTo>
                  <a:pt x="0" y="342941"/>
                </a:moveTo>
                <a:cubicBezTo>
                  <a:pt x="179916" y="173607"/>
                  <a:pt x="359833" y="4274"/>
                  <a:pt x="647700" y="41"/>
                </a:cubicBezTo>
                <a:cubicBezTo>
                  <a:pt x="935567" y="-4192"/>
                  <a:pt x="1727200" y="317541"/>
                  <a:pt x="1727200" y="317541"/>
                </a:cubicBezTo>
              </a:path>
            </a:pathLst>
          </a:custGeom>
          <a:ln w="38100" cmpd="sng">
            <a:solidFill>
              <a:schemeClr val="bg1">
                <a:lumMod val="7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048000" y="5486400"/>
            <a:ext cx="1676400" cy="304800"/>
          </a:xfrm>
          <a:prstGeom prst="rect">
            <a:avLst/>
          </a:prstGeom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latin typeface="Times New Roman"/>
                <a:cs typeface="Times New Roman"/>
              </a:rPr>
              <a:t>1000</a:t>
            </a: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97200" y="6324600"/>
            <a:ext cx="1676400" cy="304800"/>
          </a:xfrm>
          <a:prstGeom prst="rect">
            <a:avLst/>
          </a:prstGeom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lvl="0" algn="ctr"/>
            <a:r>
              <a:rPr lang="en-US" sz="1800" dirty="0" smtClean="0">
                <a:solidFill>
                  <a:prstClr val="black"/>
                </a:solidFill>
                <a:latin typeface="Times New Roman"/>
                <a:cs typeface="Times New Roman"/>
              </a:rPr>
              <a:t>204</a:t>
            </a:r>
            <a:endParaRPr lang="en-US" sz="18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90800" y="5435600"/>
            <a:ext cx="46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PC</a:t>
            </a:r>
            <a:endParaRPr lang="en-US" sz="1800" dirty="0"/>
          </a:p>
        </p:txBody>
      </p:sp>
      <p:sp>
        <p:nvSpPr>
          <p:cNvPr id="17" name="TextBox 16"/>
          <p:cNvSpPr txBox="1"/>
          <p:nvPr/>
        </p:nvSpPr>
        <p:spPr>
          <a:xfrm>
            <a:off x="2349500" y="626006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LINK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40171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Stacks</a:t>
            </a:r>
          </a:p>
        </p:txBody>
      </p:sp>
      <p:sp>
        <p:nvSpPr>
          <p:cNvPr id="52227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charset="0"/>
              </a:rPr>
              <a:t>A </a:t>
            </a:r>
            <a:r>
              <a:rPr lang="en-US" dirty="0">
                <a:solidFill>
                  <a:srgbClr val="0000FF"/>
                </a:solidFill>
                <a:latin typeface="Calibri" charset="0"/>
              </a:rPr>
              <a:t>stack</a:t>
            </a:r>
            <a:r>
              <a:rPr lang="en-US" dirty="0">
                <a:latin typeface="Calibri" charset="0"/>
              </a:rPr>
              <a:t> is a list of data elements where</a:t>
            </a:r>
            <a:br>
              <a:rPr lang="en-US" dirty="0">
                <a:latin typeface="Calibri" charset="0"/>
              </a:rPr>
            </a:br>
            <a:r>
              <a:rPr lang="en-US" dirty="0">
                <a:latin typeface="Calibri" charset="0"/>
              </a:rPr>
              <a:t>elements are added/removed at top end only</a:t>
            </a:r>
          </a:p>
          <a:p>
            <a:r>
              <a:rPr lang="en-US" dirty="0">
                <a:latin typeface="Calibri" charset="0"/>
              </a:rPr>
              <a:t>Also known as </a:t>
            </a:r>
            <a:r>
              <a:rPr lang="en-US" dirty="0">
                <a:solidFill>
                  <a:srgbClr val="0000FF"/>
                </a:solidFill>
                <a:latin typeface="Calibri" charset="0"/>
              </a:rPr>
              <a:t>pushdown stack </a:t>
            </a:r>
            <a:r>
              <a:rPr lang="en-US" dirty="0">
                <a:latin typeface="Calibri" charset="0"/>
              </a:rPr>
              <a:t>or</a:t>
            </a:r>
            <a:br>
              <a:rPr lang="en-US" dirty="0">
                <a:latin typeface="Calibri" charset="0"/>
              </a:rPr>
            </a:br>
            <a:r>
              <a:rPr lang="en-US" dirty="0">
                <a:solidFill>
                  <a:srgbClr val="0000FF"/>
                </a:solidFill>
                <a:latin typeface="Calibri" charset="0"/>
              </a:rPr>
              <a:t>last-in-first-out (LIFO) stack</a:t>
            </a:r>
          </a:p>
          <a:p>
            <a:r>
              <a:rPr lang="en-US" dirty="0">
                <a:latin typeface="Calibri" charset="0"/>
              </a:rPr>
              <a:t>We </a:t>
            </a:r>
            <a:r>
              <a:rPr lang="en-US" dirty="0">
                <a:solidFill>
                  <a:srgbClr val="0000FF"/>
                </a:solidFill>
                <a:latin typeface="Calibri" charset="0"/>
              </a:rPr>
              <a:t>push</a:t>
            </a:r>
            <a:r>
              <a:rPr lang="en-US" dirty="0">
                <a:latin typeface="Calibri" charset="0"/>
              </a:rPr>
              <a:t> a new element on the stack top</a:t>
            </a:r>
            <a:br>
              <a:rPr lang="en-US" dirty="0">
                <a:latin typeface="Calibri" charset="0"/>
              </a:rPr>
            </a:br>
            <a:r>
              <a:rPr lang="en-US" dirty="0">
                <a:latin typeface="Calibri" charset="0"/>
              </a:rPr>
              <a:t>or </a:t>
            </a:r>
            <a:r>
              <a:rPr lang="en-US" dirty="0">
                <a:solidFill>
                  <a:srgbClr val="0000FF"/>
                </a:solidFill>
                <a:latin typeface="Calibri" charset="0"/>
              </a:rPr>
              <a:t>pop</a:t>
            </a:r>
            <a:r>
              <a:rPr lang="en-US" dirty="0">
                <a:latin typeface="Calibri" charset="0"/>
              </a:rPr>
              <a:t> the top element from the stack</a:t>
            </a:r>
          </a:p>
          <a:p>
            <a:r>
              <a:rPr lang="en-US" dirty="0">
                <a:latin typeface="Calibri" charset="0"/>
              </a:rPr>
              <a:t>Programmer can create a stack in the memory</a:t>
            </a:r>
          </a:p>
          <a:p>
            <a:r>
              <a:rPr lang="en-US" dirty="0">
                <a:latin typeface="Calibri" charset="0"/>
              </a:rPr>
              <a:t>There is often a special </a:t>
            </a:r>
            <a:r>
              <a:rPr lang="en-US" dirty="0">
                <a:solidFill>
                  <a:srgbClr val="0000FF"/>
                </a:solidFill>
                <a:latin typeface="Calibri" charset="0"/>
              </a:rPr>
              <a:t>processor stack </a:t>
            </a:r>
            <a:r>
              <a:rPr lang="en-US" dirty="0">
                <a:latin typeface="Calibri" charset="0"/>
              </a:rPr>
              <a:t>as </a:t>
            </a:r>
            <a:r>
              <a:rPr lang="en-US" dirty="0" smtClean="0">
                <a:latin typeface="Calibri" charset="0"/>
              </a:rPr>
              <a:t>well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84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</a:rPr>
              <a:t>Subroutines Nesting:  Example</a:t>
            </a:r>
            <a:endParaRPr lang="en-US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9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76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198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SUB3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751667" y="27384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000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First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0"/>
            </a:pPr>
            <a:r>
              <a:rPr lang="en-US" sz="1600" b="1" dirty="0" smtClean="0">
                <a:solidFill>
                  <a:srgbClr val="0000FF"/>
                </a:solidFill>
                <a:latin typeface="Times New Roman" charset="0"/>
              </a:rPr>
              <a:t> 	Call SUB3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4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Return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4800" y="27130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Times New Roman" charset="0"/>
              </a:rPr>
              <a:t>200</a:t>
            </a:r>
            <a:r>
              <a:rPr lang="en-US" sz="1600" b="1" dirty="0" smtClean="0">
                <a:solidFill>
                  <a:srgbClr val="0000FF"/>
                </a:solidFill>
                <a:latin typeface="Times New Roman" charset="0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Times New Roman" charset="0"/>
              </a:rPr>
              <a:t>	Call SUB2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204	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34000" y="2738497"/>
            <a:ext cx="2201333" cy="1323439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2000 	First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Return</a:t>
            </a:r>
          </a:p>
        </p:txBody>
      </p:sp>
      <p:sp>
        <p:nvSpPr>
          <p:cNvPr id="10" name="Freeform 9"/>
          <p:cNvSpPr/>
          <p:nvPr/>
        </p:nvSpPr>
        <p:spPr>
          <a:xfrm>
            <a:off x="4267200" y="1676400"/>
            <a:ext cx="1727200" cy="304800"/>
          </a:xfrm>
          <a:custGeom>
            <a:avLst/>
            <a:gdLst>
              <a:gd name="connsiteX0" fmla="*/ 0 w 1727200"/>
              <a:gd name="connsiteY0" fmla="*/ 342941 h 342941"/>
              <a:gd name="connsiteX1" fmla="*/ 647700 w 1727200"/>
              <a:gd name="connsiteY1" fmla="*/ 41 h 342941"/>
              <a:gd name="connsiteX2" fmla="*/ 1727200 w 1727200"/>
              <a:gd name="connsiteY2" fmla="*/ 317541 h 342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7200" h="342941">
                <a:moveTo>
                  <a:pt x="0" y="342941"/>
                </a:moveTo>
                <a:cubicBezTo>
                  <a:pt x="179916" y="173607"/>
                  <a:pt x="359833" y="4274"/>
                  <a:pt x="647700" y="41"/>
                </a:cubicBezTo>
                <a:cubicBezTo>
                  <a:pt x="935567" y="-4192"/>
                  <a:pt x="1727200" y="317541"/>
                  <a:pt x="1727200" y="317541"/>
                </a:cubicBezTo>
              </a:path>
            </a:pathLst>
          </a:cu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3581400" y="480060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Times New Roman"/>
                <a:cs typeface="Times New Roman"/>
              </a:rPr>
              <a:t>2000</a:t>
            </a: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048000" y="5486400"/>
            <a:ext cx="1676400" cy="304800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1604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997200" y="6324600"/>
            <a:ext cx="1676400" cy="304800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204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3924300" y="5105400"/>
            <a:ext cx="0" cy="38100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49" name="Straight Arrow Connector 48"/>
          <p:cNvCxnSpPr/>
          <p:nvPr/>
        </p:nvCxnSpPr>
        <p:spPr>
          <a:xfrm>
            <a:off x="3911600" y="5943600"/>
            <a:ext cx="0" cy="38100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50" name="TextBox 49"/>
          <p:cNvSpPr txBox="1"/>
          <p:nvPr/>
        </p:nvSpPr>
        <p:spPr>
          <a:xfrm>
            <a:off x="2590800" y="5435600"/>
            <a:ext cx="46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PC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349500" y="626006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LINK</a:t>
            </a:r>
          </a:p>
        </p:txBody>
      </p:sp>
    </p:spTree>
    <p:extLst>
      <p:ext uri="{BB962C8B-B14F-4D97-AF65-F5344CB8AC3E}">
        <p14:creationId xmlns:p14="http://schemas.microsoft.com/office/powerpoint/2010/main" val="2870514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</a:rPr>
              <a:t>Subroutines Nesting:  Example</a:t>
            </a:r>
            <a:endParaRPr lang="en-US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9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76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198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SUB3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751667" y="27384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000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First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0"/>
            </a:pPr>
            <a:r>
              <a:rPr lang="en-US" sz="1600" dirty="0" smtClean="0">
                <a:solidFill>
                  <a:srgbClr val="000000"/>
                </a:solidFill>
                <a:latin typeface="Times New Roman" charset="0"/>
              </a:rPr>
              <a:t> 	Call SUB3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4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Return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4800" y="27130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Times New Roman" charset="0"/>
              </a:rPr>
              <a:t>200 	Call SUB2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204	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34000" y="2738497"/>
            <a:ext cx="2201333" cy="1323439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2000 	</a:t>
            </a:r>
            <a:r>
              <a:rPr lang="en-US" sz="1600" b="1" dirty="0" smtClean="0">
                <a:solidFill>
                  <a:prstClr val="black"/>
                </a:solidFill>
                <a:latin typeface="Times New Roman" charset="0"/>
              </a:rPr>
              <a:t>First </a:t>
            </a:r>
            <a:r>
              <a:rPr lang="en-US" sz="1600" b="1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b="1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Return</a:t>
            </a:r>
          </a:p>
        </p:txBody>
      </p:sp>
      <p:sp>
        <p:nvSpPr>
          <p:cNvPr id="10" name="Freeform 9"/>
          <p:cNvSpPr/>
          <p:nvPr/>
        </p:nvSpPr>
        <p:spPr>
          <a:xfrm>
            <a:off x="4267200" y="1676400"/>
            <a:ext cx="1727200" cy="304800"/>
          </a:xfrm>
          <a:custGeom>
            <a:avLst/>
            <a:gdLst>
              <a:gd name="connsiteX0" fmla="*/ 0 w 1727200"/>
              <a:gd name="connsiteY0" fmla="*/ 342941 h 342941"/>
              <a:gd name="connsiteX1" fmla="*/ 647700 w 1727200"/>
              <a:gd name="connsiteY1" fmla="*/ 41 h 342941"/>
              <a:gd name="connsiteX2" fmla="*/ 1727200 w 1727200"/>
              <a:gd name="connsiteY2" fmla="*/ 317541 h 342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7200" h="342941">
                <a:moveTo>
                  <a:pt x="0" y="342941"/>
                </a:moveTo>
                <a:cubicBezTo>
                  <a:pt x="179916" y="173607"/>
                  <a:pt x="359833" y="4274"/>
                  <a:pt x="647700" y="41"/>
                </a:cubicBezTo>
                <a:cubicBezTo>
                  <a:pt x="935567" y="-4192"/>
                  <a:pt x="1727200" y="317541"/>
                  <a:pt x="1727200" y="317541"/>
                </a:cubicBezTo>
              </a:path>
            </a:pathLst>
          </a:custGeom>
          <a:ln w="38100" cmpd="sng">
            <a:solidFill>
              <a:schemeClr val="bg1">
                <a:lumMod val="8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867400" y="5486400"/>
            <a:ext cx="1676400" cy="304800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2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000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816600" y="6324600"/>
            <a:ext cx="1676400" cy="304800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1604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410200" y="5435600"/>
            <a:ext cx="46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PC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168900" y="626006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LINK</a:t>
            </a:r>
          </a:p>
        </p:txBody>
      </p:sp>
    </p:spTree>
    <p:extLst>
      <p:ext uri="{BB962C8B-B14F-4D97-AF65-F5344CB8AC3E}">
        <p14:creationId xmlns:p14="http://schemas.microsoft.com/office/powerpoint/2010/main" val="1427430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</a:rPr>
              <a:t>Subroutines Nesting:  Example</a:t>
            </a:r>
            <a:endParaRPr lang="en-US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9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76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198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SUB3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751667" y="27384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000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First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0"/>
            </a:pPr>
            <a:r>
              <a:rPr lang="en-US" sz="1600" dirty="0" smtClean="0">
                <a:solidFill>
                  <a:srgbClr val="000000"/>
                </a:solidFill>
                <a:latin typeface="Times New Roman" charset="0"/>
              </a:rPr>
              <a:t> 	Call SUB3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4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Return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4800" y="27130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Times New Roman" charset="0"/>
              </a:rPr>
              <a:t>200 	Call SUB2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204	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34000" y="2738497"/>
            <a:ext cx="2201333" cy="1323439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2000 	First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b="1" dirty="0" smtClean="0">
                <a:solidFill>
                  <a:srgbClr val="0000FF"/>
                </a:solidFill>
                <a:latin typeface="Times New Roman" charset="0"/>
              </a:rPr>
              <a:t>Return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867400" y="5486400"/>
            <a:ext cx="1676400" cy="304800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#</a:t>
            </a:r>
            <a:r>
              <a:rPr lang="en-US" sz="1800" b="1" kern="0" noProof="0" dirty="0" smtClean="0">
                <a:solidFill>
                  <a:sysClr val="windowText" lastClr="000000"/>
                </a:solidFill>
                <a:latin typeface="Times New Roman"/>
                <a:cs typeface="Times New Roman"/>
              </a:rPr>
              <a:t>Return</a:t>
            </a:r>
            <a:r>
              <a:rPr lang="en-US" sz="1800" b="1" kern="0" dirty="0" smtClean="0">
                <a:solidFill>
                  <a:sysClr val="windowText" lastClr="000000"/>
                </a:solidFill>
                <a:latin typeface="Times New Roman"/>
                <a:cs typeface="Times New Roman"/>
              </a:rPr>
              <a:t>+4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816600" y="6324600"/>
            <a:ext cx="1676400" cy="304800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1604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410200" y="5435600"/>
            <a:ext cx="46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PC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168900" y="626006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LINK</a:t>
            </a:r>
          </a:p>
        </p:txBody>
      </p:sp>
      <p:sp>
        <p:nvSpPr>
          <p:cNvPr id="15" name="Freeform 14"/>
          <p:cNvSpPr/>
          <p:nvPr/>
        </p:nvSpPr>
        <p:spPr>
          <a:xfrm>
            <a:off x="4191000" y="2438400"/>
            <a:ext cx="1816100" cy="127000"/>
          </a:xfrm>
          <a:custGeom>
            <a:avLst/>
            <a:gdLst>
              <a:gd name="connsiteX0" fmla="*/ 1816100 w 1816100"/>
              <a:gd name="connsiteY0" fmla="*/ 0 h 317500"/>
              <a:gd name="connsiteX1" fmla="*/ 1041400 w 1816100"/>
              <a:gd name="connsiteY1" fmla="*/ 317500 h 317500"/>
              <a:gd name="connsiteX2" fmla="*/ 0 w 1816100"/>
              <a:gd name="connsiteY2" fmla="*/ 0 h 317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16100" h="317500">
                <a:moveTo>
                  <a:pt x="1816100" y="0"/>
                </a:moveTo>
                <a:cubicBezTo>
                  <a:pt x="1580091" y="158750"/>
                  <a:pt x="1344083" y="317500"/>
                  <a:pt x="1041400" y="317500"/>
                </a:cubicBezTo>
                <a:cubicBezTo>
                  <a:pt x="738717" y="317500"/>
                  <a:pt x="0" y="0"/>
                  <a:pt x="0" y="0"/>
                </a:cubicBezTo>
              </a:path>
            </a:pathLst>
          </a:custGeom>
          <a:ln w="38100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6705600" y="5791200"/>
            <a:ext cx="0" cy="38100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6531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</a:rPr>
              <a:t>Subroutines Nesting:  Example</a:t>
            </a:r>
            <a:endParaRPr lang="en-US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9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76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198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SUB3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751667" y="27384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000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First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0"/>
            </a:pPr>
            <a:r>
              <a:rPr lang="en-US" sz="1600" dirty="0" smtClean="0">
                <a:solidFill>
                  <a:srgbClr val="000000"/>
                </a:solidFill>
                <a:latin typeface="Times New Roman" charset="0"/>
              </a:rPr>
              <a:t> 	Call SUB3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4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</a:t>
            </a:r>
            <a:r>
              <a:rPr lang="en-US" sz="1600" b="1" dirty="0" smtClean="0">
                <a:solidFill>
                  <a:prstClr val="black"/>
                </a:solidFill>
                <a:latin typeface="Times New Roman" charset="0"/>
              </a:rPr>
              <a:t>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Return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4800" y="27130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Times New Roman" charset="0"/>
              </a:rPr>
              <a:t>200 	Call SUB2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204	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34000" y="2738497"/>
            <a:ext cx="2201333" cy="1323439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2000 	First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Times New Roman" charset="0"/>
              </a:rPr>
              <a:t>Return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200400" y="5486400"/>
            <a:ext cx="1676400" cy="304800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0" noProof="0" dirty="0" smtClean="0">
                <a:solidFill>
                  <a:sysClr val="windowText" lastClr="000000"/>
                </a:solidFill>
                <a:latin typeface="Times New Roman"/>
                <a:cs typeface="Times New Roman"/>
              </a:rPr>
              <a:t>1</a:t>
            </a:r>
            <a:r>
              <a:rPr lang="en-US" sz="1800" kern="0" dirty="0" smtClean="0">
                <a:solidFill>
                  <a:sysClr val="windowText" lastClr="000000"/>
                </a:solidFill>
                <a:latin typeface="Times New Roman"/>
                <a:cs typeface="Times New Roman"/>
              </a:rPr>
              <a:t>604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149600" y="6324600"/>
            <a:ext cx="1676400" cy="304800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1604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743200" y="5435600"/>
            <a:ext cx="46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PC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501900" y="626006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LINK</a:t>
            </a:r>
          </a:p>
        </p:txBody>
      </p:sp>
    </p:spTree>
    <p:extLst>
      <p:ext uri="{BB962C8B-B14F-4D97-AF65-F5344CB8AC3E}">
        <p14:creationId xmlns:p14="http://schemas.microsoft.com/office/powerpoint/2010/main" val="3484478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</a:rPr>
              <a:t>Subroutines Nesting:  Example</a:t>
            </a:r>
            <a:endParaRPr lang="en-US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9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76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198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SUB3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751667" y="27384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000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First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0"/>
            </a:pPr>
            <a:r>
              <a:rPr lang="en-US" sz="1600" dirty="0" smtClean="0">
                <a:solidFill>
                  <a:srgbClr val="000000"/>
                </a:solidFill>
                <a:latin typeface="Times New Roman" charset="0"/>
              </a:rPr>
              <a:t> 	Call SUB3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4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b="1" dirty="0" smtClean="0">
                <a:solidFill>
                  <a:srgbClr val="0000FF"/>
                </a:solidFill>
                <a:latin typeface="Times New Roman" charset="0"/>
              </a:rPr>
              <a:t>Return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4800" y="27130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Times New Roman" charset="0"/>
              </a:rPr>
              <a:t>200 	Call SUB2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204	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34000" y="2738497"/>
            <a:ext cx="2201333" cy="1323439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2000 	First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Times New Roman" charset="0"/>
              </a:rPr>
              <a:t>Return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200400" y="5486400"/>
            <a:ext cx="1676400" cy="304800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0" noProof="0" dirty="0" smtClean="0">
                <a:solidFill>
                  <a:sysClr val="windowText" lastClr="000000"/>
                </a:solidFill>
                <a:latin typeface="Times New Roman"/>
                <a:cs typeface="Times New Roman"/>
              </a:rPr>
              <a:t>1</a:t>
            </a:r>
            <a:r>
              <a:rPr lang="en-US" sz="1800" kern="0" dirty="0" smtClean="0">
                <a:solidFill>
                  <a:sysClr val="windowText" lastClr="000000"/>
                </a:solidFill>
                <a:latin typeface="Times New Roman"/>
                <a:cs typeface="Times New Roman"/>
              </a:rPr>
              <a:t>6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04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149600" y="6324600"/>
            <a:ext cx="1676400" cy="304800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1604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743200" y="5435600"/>
            <a:ext cx="46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PC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501900" y="626006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LINK</a:t>
            </a:r>
          </a:p>
        </p:txBody>
      </p:sp>
      <p:sp>
        <p:nvSpPr>
          <p:cNvPr id="14" name="Freeform 13"/>
          <p:cNvSpPr/>
          <p:nvPr/>
        </p:nvSpPr>
        <p:spPr>
          <a:xfrm>
            <a:off x="1447800" y="2438400"/>
            <a:ext cx="1816100" cy="127000"/>
          </a:xfrm>
          <a:custGeom>
            <a:avLst/>
            <a:gdLst>
              <a:gd name="connsiteX0" fmla="*/ 1816100 w 1816100"/>
              <a:gd name="connsiteY0" fmla="*/ 0 h 317500"/>
              <a:gd name="connsiteX1" fmla="*/ 1041400 w 1816100"/>
              <a:gd name="connsiteY1" fmla="*/ 317500 h 317500"/>
              <a:gd name="connsiteX2" fmla="*/ 0 w 1816100"/>
              <a:gd name="connsiteY2" fmla="*/ 0 h 317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16100" h="317500">
                <a:moveTo>
                  <a:pt x="1816100" y="0"/>
                </a:moveTo>
                <a:cubicBezTo>
                  <a:pt x="1580091" y="158750"/>
                  <a:pt x="1344083" y="317500"/>
                  <a:pt x="1041400" y="317500"/>
                </a:cubicBezTo>
                <a:cubicBezTo>
                  <a:pt x="738717" y="317500"/>
                  <a:pt x="0" y="0"/>
                  <a:pt x="0" y="0"/>
                </a:cubicBezTo>
              </a:path>
            </a:pathLst>
          </a:custGeom>
          <a:ln w="38100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4038600" y="5867400"/>
            <a:ext cx="0" cy="38100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97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</a:rPr>
              <a:t>Subroutines Nesting:  Example</a:t>
            </a:r>
            <a:endParaRPr lang="en-US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9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76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198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SUB3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751667" y="27384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000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First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0"/>
            </a:pPr>
            <a:r>
              <a:rPr lang="en-US" sz="1600" dirty="0" smtClean="0">
                <a:solidFill>
                  <a:srgbClr val="000000"/>
                </a:solidFill>
                <a:latin typeface="Times New Roman" charset="0"/>
              </a:rPr>
              <a:t> 	Call SUB3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4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</a:t>
            </a:r>
            <a:r>
              <a:rPr lang="en-US" sz="1600" b="1" dirty="0" smtClean="0">
                <a:solidFill>
                  <a:prstClr val="black"/>
                </a:solidFill>
                <a:latin typeface="Times New Roman" charset="0"/>
              </a:rPr>
              <a:t>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latin typeface="Times New Roman" charset="0"/>
              </a:rPr>
              <a:t>Return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4800" y="27130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Times New Roman" charset="0"/>
              </a:rPr>
              <a:t>200 	Call SUB2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204	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34000" y="2738497"/>
            <a:ext cx="2201333" cy="1323439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2000 	First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Times New Roman" charset="0"/>
              </a:rPr>
              <a:t>Return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200400" y="5486400"/>
            <a:ext cx="1676400" cy="304800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0" noProof="0" dirty="0" smtClean="0">
                <a:solidFill>
                  <a:sysClr val="windowText" lastClr="000000"/>
                </a:solidFill>
                <a:latin typeface="Times New Roman"/>
                <a:cs typeface="Times New Roman"/>
              </a:rPr>
              <a:t>1</a:t>
            </a:r>
            <a:r>
              <a:rPr lang="en-US" sz="1800" kern="0" dirty="0" smtClean="0">
                <a:solidFill>
                  <a:sysClr val="windowText" lastClr="000000"/>
                </a:solidFill>
                <a:latin typeface="Times New Roman"/>
                <a:cs typeface="Times New Roman"/>
              </a:rPr>
              <a:t>604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149600" y="6324600"/>
            <a:ext cx="1676400" cy="304800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1604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743200" y="5435600"/>
            <a:ext cx="46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PC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501900" y="626006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LINK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4038600" y="5867400"/>
            <a:ext cx="0" cy="38100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2676672" y="1721893"/>
            <a:ext cx="625328" cy="627607"/>
          </a:xfrm>
          <a:custGeom>
            <a:avLst/>
            <a:gdLst>
              <a:gd name="connsiteX0" fmla="*/ 599928 w 625328"/>
              <a:gd name="connsiteY0" fmla="*/ 627607 h 627607"/>
              <a:gd name="connsiteX1" fmla="*/ 15728 w 625328"/>
              <a:gd name="connsiteY1" fmla="*/ 513307 h 627607"/>
              <a:gd name="connsiteX2" fmla="*/ 206228 w 625328"/>
              <a:gd name="connsiteY2" fmla="*/ 5307 h 627607"/>
              <a:gd name="connsiteX3" fmla="*/ 625328 w 625328"/>
              <a:gd name="connsiteY3" fmla="*/ 233907 h 627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5328" h="627607">
                <a:moveTo>
                  <a:pt x="599928" y="627607"/>
                </a:moveTo>
                <a:cubicBezTo>
                  <a:pt x="340636" y="622315"/>
                  <a:pt x="81345" y="617024"/>
                  <a:pt x="15728" y="513307"/>
                </a:cubicBezTo>
                <a:cubicBezTo>
                  <a:pt x="-49889" y="409590"/>
                  <a:pt x="104628" y="51874"/>
                  <a:pt x="206228" y="5307"/>
                </a:cubicBezTo>
                <a:cubicBezTo>
                  <a:pt x="307828" y="-41260"/>
                  <a:pt x="625328" y="233907"/>
                  <a:pt x="625328" y="233907"/>
                </a:cubicBezTo>
              </a:path>
            </a:pathLst>
          </a:cu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719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</a:rPr>
              <a:t>Subroutines Nesting:  Example</a:t>
            </a:r>
            <a:endParaRPr lang="en-US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9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766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19800" y="1972032"/>
            <a:ext cx="937276" cy="46166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SUB3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751667" y="27384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000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First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0"/>
            </a:pPr>
            <a:r>
              <a:rPr lang="en-US" sz="1600" dirty="0" smtClean="0">
                <a:solidFill>
                  <a:srgbClr val="000000"/>
                </a:solidFill>
                <a:latin typeface="Times New Roman" charset="0"/>
              </a:rPr>
              <a:t> 	Call SUB3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  <a:buAutoNum type="arabicPlain" startAt="1604"/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	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b="1" dirty="0" smtClean="0">
                <a:latin typeface="Times New Roman" charset="0"/>
              </a:rPr>
              <a:t>Return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4800" y="2713097"/>
            <a:ext cx="2201333" cy="2062103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Times New Roman" charset="0"/>
              </a:rPr>
              <a:t>200 	Call SUB2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204	Next Instr.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 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34000" y="2738497"/>
            <a:ext cx="2201333" cy="1323439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2000 	First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Instr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       .</a:t>
            </a: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Times New Roman" charset="0"/>
              </a:rPr>
              <a:t>Return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200400" y="5486400"/>
            <a:ext cx="1676400" cy="304800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0" noProof="0" dirty="0" smtClean="0">
                <a:solidFill>
                  <a:sysClr val="windowText" lastClr="000000"/>
                </a:solidFill>
                <a:latin typeface="Times New Roman"/>
                <a:cs typeface="Times New Roman"/>
              </a:rPr>
              <a:t>1</a:t>
            </a:r>
            <a:r>
              <a:rPr lang="en-US" sz="1800" kern="0" dirty="0" smtClean="0">
                <a:solidFill>
                  <a:sysClr val="windowText" lastClr="000000"/>
                </a:solidFill>
                <a:latin typeface="Times New Roman"/>
                <a:cs typeface="Times New Roman"/>
              </a:rPr>
              <a:t>604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149600" y="6324600"/>
            <a:ext cx="1676400" cy="304800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1604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743200" y="5435600"/>
            <a:ext cx="46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PC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501900" y="626006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LINK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4038600" y="5867400"/>
            <a:ext cx="0" cy="38100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2676672" y="1721893"/>
            <a:ext cx="625328" cy="627607"/>
          </a:xfrm>
          <a:custGeom>
            <a:avLst/>
            <a:gdLst>
              <a:gd name="connsiteX0" fmla="*/ 599928 w 625328"/>
              <a:gd name="connsiteY0" fmla="*/ 627607 h 627607"/>
              <a:gd name="connsiteX1" fmla="*/ 15728 w 625328"/>
              <a:gd name="connsiteY1" fmla="*/ 513307 h 627607"/>
              <a:gd name="connsiteX2" fmla="*/ 206228 w 625328"/>
              <a:gd name="connsiteY2" fmla="*/ 5307 h 627607"/>
              <a:gd name="connsiteX3" fmla="*/ 625328 w 625328"/>
              <a:gd name="connsiteY3" fmla="*/ 233907 h 627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5328" h="627607">
                <a:moveTo>
                  <a:pt x="599928" y="627607"/>
                </a:moveTo>
                <a:cubicBezTo>
                  <a:pt x="340636" y="622315"/>
                  <a:pt x="81345" y="617024"/>
                  <a:pt x="15728" y="513307"/>
                </a:cubicBezTo>
                <a:cubicBezTo>
                  <a:pt x="-49889" y="409590"/>
                  <a:pt x="104628" y="51874"/>
                  <a:pt x="206228" y="5307"/>
                </a:cubicBezTo>
                <a:cubicBezTo>
                  <a:pt x="307828" y="-41260"/>
                  <a:pt x="625328" y="233907"/>
                  <a:pt x="625328" y="233907"/>
                </a:cubicBezTo>
              </a:path>
            </a:pathLst>
          </a:cu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791200" y="5029200"/>
            <a:ext cx="15862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Lucida Handwriting"/>
                <a:cs typeface="Lucida Handwriting"/>
              </a:rPr>
              <a:t>ERROR!</a:t>
            </a:r>
            <a:endParaRPr lang="en-US" dirty="0">
              <a:solidFill>
                <a:srgbClr val="FF0000"/>
              </a:solidFill>
              <a:latin typeface="Lucida Handwriting"/>
              <a:cs typeface="Lucida Handwriting"/>
            </a:endParaRPr>
          </a:p>
        </p:txBody>
      </p:sp>
    </p:spTree>
    <p:extLst>
      <p:ext uri="{BB962C8B-B14F-4D97-AF65-F5344CB8AC3E}">
        <p14:creationId xmlns:p14="http://schemas.microsoft.com/office/powerpoint/2010/main" val="2050957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and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nested calls are made, the last call made is first one to be returned, i.e. the call-return protocol is </a:t>
            </a:r>
            <a:r>
              <a:rPr lang="en-US" i="1" dirty="0" smtClean="0"/>
              <a:t>Last-In First-Out </a:t>
            </a:r>
            <a:r>
              <a:rPr lang="en-US" dirty="0" smtClean="0"/>
              <a:t>(LIFO).</a:t>
            </a:r>
          </a:p>
          <a:p>
            <a:r>
              <a:rPr lang="en-US" dirty="0" smtClean="0"/>
              <a:t>The nested calls can be arbitrarily deep, e.g. for recursive routines.</a:t>
            </a:r>
          </a:p>
          <a:p>
            <a:r>
              <a:rPr lang="en-US" dirty="0" smtClean="0"/>
              <a:t>Hence, subroutines use the </a:t>
            </a:r>
            <a:r>
              <a:rPr lang="en-US" b="1" dirty="0" smtClean="0"/>
              <a:t>processor stack </a:t>
            </a:r>
            <a:r>
              <a:rPr lang="en-US" dirty="0" smtClean="0"/>
              <a:t>to store the Link register values during nested calls.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28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Parameter Passing</a:t>
            </a:r>
          </a:p>
        </p:txBody>
      </p:sp>
      <p:sp>
        <p:nvSpPr>
          <p:cNvPr id="59395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Calibri" charset="0"/>
              </a:rPr>
              <a:t>Mechanism hidden in HLL but must be explicit in assembly language.</a:t>
            </a:r>
          </a:p>
          <a:p>
            <a:r>
              <a:rPr lang="en-US" dirty="0" smtClean="0">
                <a:latin typeface="Calibri" charset="0"/>
              </a:rPr>
              <a:t>A </a:t>
            </a:r>
            <a:r>
              <a:rPr lang="en-US" dirty="0">
                <a:latin typeface="Calibri" charset="0"/>
              </a:rPr>
              <a:t>program may call a subroutine many times with different data to obtain different results</a:t>
            </a:r>
          </a:p>
          <a:p>
            <a:r>
              <a:rPr lang="en-US" dirty="0">
                <a:latin typeface="Calibri" charset="0"/>
              </a:rPr>
              <a:t>Information exchange to/from a subroutine</a:t>
            </a:r>
            <a:br>
              <a:rPr lang="en-US" dirty="0">
                <a:latin typeface="Calibri" charset="0"/>
              </a:rPr>
            </a:br>
            <a:r>
              <a:rPr lang="en-US" dirty="0">
                <a:latin typeface="Calibri" charset="0"/>
              </a:rPr>
              <a:t>is called </a:t>
            </a:r>
            <a:r>
              <a:rPr lang="en-US" dirty="0">
                <a:solidFill>
                  <a:srgbClr val="FF0000"/>
                </a:solidFill>
                <a:latin typeface="Calibri" charset="0"/>
              </a:rPr>
              <a:t>parameter </a:t>
            </a:r>
            <a:r>
              <a:rPr lang="en-US" dirty="0" smtClean="0">
                <a:solidFill>
                  <a:srgbClr val="FF0000"/>
                </a:solidFill>
                <a:latin typeface="Calibri" charset="0"/>
              </a:rPr>
              <a:t>passing</a:t>
            </a:r>
          </a:p>
          <a:p>
            <a:r>
              <a:rPr lang="en-US" dirty="0">
                <a:latin typeface="Calibri" charset="0"/>
              </a:rPr>
              <a:t>Pass </a:t>
            </a:r>
            <a:r>
              <a:rPr lang="en-US" dirty="0" smtClean="0">
                <a:latin typeface="Calibri" charset="0"/>
              </a:rPr>
              <a:t>input parameters </a:t>
            </a:r>
            <a:r>
              <a:rPr lang="en-US" i="1" dirty="0">
                <a:latin typeface="Calibri" charset="0"/>
              </a:rPr>
              <a:t>before </a:t>
            </a:r>
            <a:r>
              <a:rPr lang="en-US" dirty="0">
                <a:latin typeface="Calibri" charset="0"/>
              </a:rPr>
              <a:t>the subroutine </a:t>
            </a:r>
            <a:r>
              <a:rPr lang="en-US" dirty="0" smtClean="0">
                <a:latin typeface="Calibri" charset="0"/>
              </a:rPr>
              <a:t>Call receive output parameters </a:t>
            </a:r>
            <a:r>
              <a:rPr lang="en-US" i="1" dirty="0" smtClean="0">
                <a:latin typeface="Calibri" charset="0"/>
              </a:rPr>
              <a:t>after</a:t>
            </a:r>
            <a:r>
              <a:rPr lang="en-US" dirty="0" smtClean="0">
                <a:latin typeface="Calibri" charset="0"/>
              </a:rPr>
              <a:t> the call</a:t>
            </a:r>
            <a:endParaRPr lang="en-US" dirty="0">
              <a:solidFill>
                <a:srgbClr val="0000FF"/>
              </a:solidFill>
              <a:latin typeface="Calibri" charset="0"/>
            </a:endParaRPr>
          </a:p>
          <a:p>
            <a:r>
              <a:rPr lang="en-US" dirty="0">
                <a:latin typeface="Calibri" charset="0"/>
              </a:rPr>
              <a:t>Parameters may be passed </a:t>
            </a:r>
            <a:r>
              <a:rPr lang="en-US" dirty="0" smtClean="0">
                <a:latin typeface="Calibri" charset="0"/>
              </a:rPr>
              <a:t>&amp; received in </a:t>
            </a:r>
            <a:r>
              <a:rPr lang="en-US" dirty="0">
                <a:latin typeface="Calibri" charset="0"/>
              </a:rPr>
              <a:t>registers</a:t>
            </a:r>
          </a:p>
          <a:p>
            <a:r>
              <a:rPr lang="en-US" dirty="0">
                <a:latin typeface="Calibri" charset="0"/>
              </a:rPr>
              <a:t>Simple, but limited to available registers</a:t>
            </a:r>
          </a:p>
          <a:p>
            <a:r>
              <a:rPr lang="en-US" dirty="0">
                <a:latin typeface="Calibri" charset="0"/>
              </a:rPr>
              <a:t>Alternative: use stack for parameter passing,</a:t>
            </a:r>
            <a:br>
              <a:rPr lang="en-US" dirty="0">
                <a:latin typeface="Calibri" charset="0"/>
              </a:rPr>
            </a:br>
            <a:r>
              <a:rPr lang="en-US" dirty="0">
                <a:latin typeface="Calibri" charset="0"/>
              </a:rPr>
              <a:t>and also for local variables &amp; saving registers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899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Parameters Passed in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7800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Convert the example program of finding the max of  N numbers to a subroutine:</a:t>
            </a:r>
          </a:p>
          <a:p>
            <a:pPr lvl="1"/>
            <a:r>
              <a:rPr lang="en-US" dirty="0" smtClean="0"/>
              <a:t>Calling program provides N (number of elements) and the </a:t>
            </a:r>
            <a:r>
              <a:rPr lang="en-US" i="1" dirty="0" smtClean="0"/>
              <a:t>address</a:t>
            </a:r>
            <a:r>
              <a:rPr lang="en-US" dirty="0" smtClean="0"/>
              <a:t> of the first number (i.e., A[0])</a:t>
            </a:r>
          </a:p>
          <a:p>
            <a:pPr lvl="1"/>
            <a:r>
              <a:rPr lang="en-US" dirty="0" smtClean="0"/>
              <a:t>Subroutine MAX(N, #A) returns the max value of N numbers stored starting at location #A.</a:t>
            </a:r>
          </a:p>
          <a:p>
            <a:pPr lvl="1"/>
            <a:r>
              <a:rPr lang="en-US" dirty="0" smtClean="0"/>
              <a:t>Hence, there are </a:t>
            </a:r>
            <a:r>
              <a:rPr lang="en-US" dirty="0" smtClean="0">
                <a:solidFill>
                  <a:srgbClr val="FF0000"/>
                </a:solidFill>
              </a:rPr>
              <a:t>two input </a:t>
            </a:r>
            <a:r>
              <a:rPr lang="en-US" dirty="0" smtClean="0"/>
              <a:t>parameters and </a:t>
            </a:r>
            <a:r>
              <a:rPr lang="en-US" dirty="0" smtClean="0">
                <a:solidFill>
                  <a:srgbClr val="FF0000"/>
                </a:solidFill>
              </a:rPr>
              <a:t>one output </a:t>
            </a:r>
            <a:r>
              <a:rPr lang="en-US" dirty="0" smtClean="0"/>
              <a:t>parameter. </a:t>
            </a:r>
          </a:p>
          <a:p>
            <a:pPr lvl="1"/>
            <a:r>
              <a:rPr lang="en-US" dirty="0" smtClean="0"/>
              <a:t>First, consider passing&amp; receiving parameters in registers (we use the register </a:t>
            </a:r>
            <a:r>
              <a:rPr lang="en-US" dirty="0"/>
              <a:t>assignments in </a:t>
            </a:r>
            <a:r>
              <a:rPr lang="en-US" dirty="0" smtClean="0">
                <a:hlinkClick r:id="rId2" action="ppaction://hlinksldjump"/>
              </a:rPr>
              <a:t>the code we developed earlier </a:t>
            </a:r>
            <a:r>
              <a:rPr lang="en-US" dirty="0" smtClean="0"/>
              <a:t>to keep it simple)</a:t>
            </a:r>
          </a:p>
          <a:p>
            <a:pPr lvl="2"/>
            <a:r>
              <a:rPr lang="en-US" dirty="0" smtClean="0"/>
              <a:t>N in reg. R3</a:t>
            </a:r>
          </a:p>
          <a:p>
            <a:pPr lvl="2"/>
            <a:r>
              <a:rPr lang="en-US" dirty="0" smtClean="0"/>
              <a:t>Address #A of A[0] in reg. R5</a:t>
            </a:r>
          </a:p>
          <a:p>
            <a:pPr lvl="2"/>
            <a:r>
              <a:rPr lang="en-US" dirty="0" smtClean="0"/>
              <a:t>Max value returned in R1</a:t>
            </a:r>
          </a:p>
          <a:p>
            <a:pPr lvl="1"/>
            <a:r>
              <a:rPr lang="en-US" dirty="0" smtClean="0"/>
              <a:t>Assume the values of N and A[0] are at location N and 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750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Processor Stack</a:t>
            </a:r>
          </a:p>
        </p:txBody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latin typeface="Calibri" charset="0"/>
              </a:rPr>
              <a:t>Processor has </a:t>
            </a:r>
            <a:r>
              <a:rPr lang="en-US" dirty="0">
                <a:solidFill>
                  <a:srgbClr val="FF0000"/>
                </a:solidFill>
                <a:latin typeface="Calibri" charset="0"/>
              </a:rPr>
              <a:t>stack pointer (SP) </a:t>
            </a:r>
            <a:r>
              <a:rPr lang="en-US" dirty="0">
                <a:latin typeface="Calibri" charset="0"/>
              </a:rPr>
              <a:t>register</a:t>
            </a:r>
            <a:br>
              <a:rPr lang="en-US" dirty="0">
                <a:latin typeface="Calibri" charset="0"/>
              </a:rPr>
            </a:br>
            <a:r>
              <a:rPr lang="en-US" dirty="0">
                <a:latin typeface="Calibri" charset="0"/>
              </a:rPr>
              <a:t>that points to top of the processor stack</a:t>
            </a:r>
          </a:p>
          <a:p>
            <a:r>
              <a:rPr lang="en-US" dirty="0">
                <a:latin typeface="Calibri" charset="0"/>
              </a:rPr>
              <a:t>Push operation involves two instructions:</a:t>
            </a:r>
            <a:br>
              <a:rPr lang="en-US" dirty="0">
                <a:latin typeface="Calibri" charset="0"/>
              </a:rPr>
            </a:br>
            <a:r>
              <a:rPr lang="en-US" dirty="0">
                <a:latin typeface="Calibri" charset="0"/>
              </a:rPr>
              <a:t>		Subtract	SP, SP, #4</a:t>
            </a:r>
            <a:br>
              <a:rPr lang="en-US" dirty="0">
                <a:latin typeface="Calibri" charset="0"/>
              </a:rPr>
            </a:br>
            <a:r>
              <a:rPr lang="en-US" dirty="0">
                <a:latin typeface="Calibri" charset="0"/>
              </a:rPr>
              <a:t>		Store		</a:t>
            </a:r>
            <a:r>
              <a:rPr lang="en-US" dirty="0" err="1">
                <a:latin typeface="Calibri" charset="0"/>
              </a:rPr>
              <a:t>R</a:t>
            </a:r>
            <a:r>
              <a:rPr lang="en-US" i="1" dirty="0" err="1">
                <a:latin typeface="Calibri" charset="0"/>
              </a:rPr>
              <a:t>j</a:t>
            </a:r>
            <a:r>
              <a:rPr lang="en-US" dirty="0">
                <a:latin typeface="Calibri" charset="0"/>
              </a:rPr>
              <a:t>, (SP)</a:t>
            </a:r>
          </a:p>
          <a:p>
            <a:r>
              <a:rPr lang="en-US" dirty="0">
                <a:latin typeface="Calibri" charset="0"/>
              </a:rPr>
              <a:t>Pop operation also involves two instructions:</a:t>
            </a:r>
            <a:br>
              <a:rPr lang="en-US" dirty="0">
                <a:latin typeface="Calibri" charset="0"/>
              </a:rPr>
            </a:br>
            <a:r>
              <a:rPr lang="en-US" dirty="0">
                <a:latin typeface="Calibri" charset="0"/>
              </a:rPr>
              <a:t>		Load		</a:t>
            </a:r>
            <a:r>
              <a:rPr lang="en-US" dirty="0" err="1">
                <a:latin typeface="Calibri" charset="0"/>
              </a:rPr>
              <a:t>R</a:t>
            </a:r>
            <a:r>
              <a:rPr lang="en-US" i="1" dirty="0" err="1">
                <a:latin typeface="Calibri" charset="0"/>
              </a:rPr>
              <a:t>j</a:t>
            </a:r>
            <a:r>
              <a:rPr lang="en-US" dirty="0">
                <a:latin typeface="Calibri" charset="0"/>
              </a:rPr>
              <a:t>, (SP)</a:t>
            </a:r>
            <a:br>
              <a:rPr lang="en-US" dirty="0">
                <a:latin typeface="Calibri" charset="0"/>
              </a:rPr>
            </a:br>
            <a:r>
              <a:rPr lang="en-US" dirty="0">
                <a:latin typeface="Calibri" charset="0"/>
              </a:rPr>
              <a:t>		Add		SP, SP, #</a:t>
            </a:r>
            <a:r>
              <a:rPr lang="en-US" dirty="0" smtClean="0">
                <a:latin typeface="Calibri" charset="0"/>
              </a:rPr>
              <a:t>4</a:t>
            </a:r>
          </a:p>
          <a:p>
            <a:r>
              <a:rPr lang="en-US" dirty="0" smtClean="0">
                <a:latin typeface="Calibri" charset="0"/>
              </a:rPr>
              <a:t>Maintenance of stack requires checking when the stack is empty or overflows – can be done by checking the SP against lower and upper bounds. </a:t>
            </a:r>
          </a:p>
          <a:p>
            <a:r>
              <a:rPr lang="en-US" dirty="0">
                <a:latin typeface="Calibri" charset="0"/>
              </a:rPr>
              <a:t>Among other things, the processor stack is useful in </a:t>
            </a:r>
            <a:r>
              <a:rPr lang="en-US" dirty="0">
                <a:solidFill>
                  <a:srgbClr val="FF0000"/>
                </a:solidFill>
                <a:latin typeface="Calibri" charset="0"/>
              </a:rPr>
              <a:t>subroutine </a:t>
            </a:r>
            <a:r>
              <a:rPr lang="en-US" dirty="0" smtClean="0">
                <a:solidFill>
                  <a:srgbClr val="FF0000"/>
                </a:solidFill>
                <a:latin typeface="Calibri" charset="0"/>
              </a:rPr>
              <a:t>calls</a:t>
            </a:r>
            <a:r>
              <a:rPr lang="en-US" dirty="0" smtClean="0">
                <a:latin typeface="Calibri" charset="0"/>
              </a:rPr>
              <a:t>.</a:t>
            </a:r>
            <a:endParaRPr lang="en-US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472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Sketch of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Calling Program</a:t>
            </a:r>
          </a:p>
          <a:p>
            <a:pPr lvl="1"/>
            <a:r>
              <a:rPr lang="en-US" dirty="0" smtClean="0"/>
              <a:t>Load parameters N and A in the  designated registers (R3 &amp; R5)</a:t>
            </a:r>
          </a:p>
          <a:p>
            <a:pPr lvl="1"/>
            <a:r>
              <a:rPr lang="en-US" dirty="0" smtClean="0"/>
              <a:t>Call MAX</a:t>
            </a:r>
          </a:p>
          <a:p>
            <a:pPr lvl="1"/>
            <a:r>
              <a:rPr lang="en-US" dirty="0" smtClean="0"/>
              <a:t>Return value should be available in the designated register (R1)</a:t>
            </a:r>
          </a:p>
          <a:p>
            <a:r>
              <a:rPr lang="en-US" dirty="0" smtClean="0"/>
              <a:t>Subroutine (MAX)</a:t>
            </a:r>
          </a:p>
          <a:p>
            <a:pPr lvl="1"/>
            <a:r>
              <a:rPr lang="en-US" i="1" dirty="0" smtClean="0"/>
              <a:t>Push</a:t>
            </a:r>
            <a:r>
              <a:rPr lang="en-US" dirty="0" smtClean="0"/>
              <a:t> registers (other than parameter registers) used by the subroutine on the stack (i.e. push R2 and R4)</a:t>
            </a:r>
          </a:p>
          <a:p>
            <a:pPr lvl="1"/>
            <a:r>
              <a:rPr lang="en-US" dirty="0" smtClean="0"/>
              <a:t>Find the value of the max element and place it in </a:t>
            </a:r>
            <a:r>
              <a:rPr lang="en-US" dirty="0"/>
              <a:t>R1 (code identical to what we </a:t>
            </a:r>
            <a:r>
              <a:rPr lang="en-US" dirty="0">
                <a:hlinkClick r:id="rId2" action="ppaction://hlinksldjump"/>
              </a:rPr>
              <a:t>already saw </a:t>
            </a:r>
            <a:r>
              <a:rPr lang="en-US" dirty="0" smtClean="0"/>
              <a:t>except for the last two lines, since the value is to be returned in register R1)</a:t>
            </a:r>
          </a:p>
          <a:p>
            <a:pPr lvl="1"/>
            <a:r>
              <a:rPr lang="en-US" i="1" dirty="0" smtClean="0"/>
              <a:t>Pop</a:t>
            </a:r>
            <a:r>
              <a:rPr lang="en-US" dirty="0" smtClean="0"/>
              <a:t> registers from the stack (&amp; update stack)</a:t>
            </a:r>
          </a:p>
          <a:p>
            <a:pPr lvl="1"/>
            <a:r>
              <a:rPr lang="en-US" dirty="0" smtClean="0"/>
              <a:t>Return</a:t>
            </a:r>
          </a:p>
          <a:p>
            <a:r>
              <a:rPr lang="en-US" dirty="0" smtClean="0"/>
              <a:t>Note: Since MAX does not call another subroutine (it is a </a:t>
            </a:r>
            <a:r>
              <a:rPr lang="en-US" i="1" dirty="0" smtClean="0"/>
              <a:t>leaf</a:t>
            </a:r>
            <a:r>
              <a:rPr lang="en-US" dirty="0" smtClean="0"/>
              <a:t> subroutine), it does not need to save the Link register on the stack.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0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Sketch of Solution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Calling Program</a:t>
            </a:r>
          </a:p>
          <a:p>
            <a:pPr lvl="1"/>
            <a:r>
              <a:rPr lang="en-US" dirty="0" smtClean="0"/>
              <a:t>Load parameters in designated registers</a:t>
            </a:r>
          </a:p>
          <a:p>
            <a:pPr marL="457200" lvl="1" indent="0">
              <a:buNone/>
            </a:pPr>
            <a:r>
              <a:rPr lang="en-US" dirty="0" smtClean="0"/>
              <a:t>		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Move	R3, #N   	# Location of N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0000FF"/>
                </a:solidFill>
                <a:latin typeface="Courier"/>
                <a:cs typeface="Courier"/>
              </a:rPr>
              <a:t>	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	Load	R3, (R3)	# Value of N	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0000FF"/>
                </a:solidFill>
                <a:latin typeface="Courier"/>
                <a:cs typeface="Courier"/>
              </a:rPr>
              <a:t>	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	Load  	R5, #A	 	# Address of first element</a:t>
            </a:r>
          </a:p>
          <a:p>
            <a:pPr lvl="1"/>
            <a:r>
              <a:rPr lang="en-US" dirty="0" smtClean="0"/>
              <a:t>Call MAX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Call MAX</a:t>
            </a:r>
          </a:p>
          <a:p>
            <a:pPr lvl="1"/>
            <a:r>
              <a:rPr lang="en-US" dirty="0" smtClean="0"/>
              <a:t>Max value will be available </a:t>
            </a:r>
            <a:r>
              <a:rPr lang="en-US" dirty="0"/>
              <a:t>in </a:t>
            </a:r>
            <a:r>
              <a:rPr lang="en-US" dirty="0" smtClean="0"/>
              <a:t>R1 after return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523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Sketch of Solution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800" dirty="0" smtClean="0"/>
              <a:t>Subroutine (MAX)</a:t>
            </a:r>
          </a:p>
          <a:p>
            <a:pPr lvl="1"/>
            <a:r>
              <a:rPr lang="en-US" sz="2000" i="1" dirty="0" smtClean="0"/>
              <a:t>Push</a:t>
            </a:r>
            <a:r>
              <a:rPr lang="en-US" sz="2000" dirty="0" smtClean="0"/>
              <a:t> registers R2 and R4 used by the subroutine on the stack</a:t>
            </a:r>
          </a:p>
          <a:p>
            <a:pPr marL="941832" lvl="3" indent="0">
              <a:buNone/>
            </a:pPr>
            <a:r>
              <a:rPr lang="en-US" sz="1700" dirty="0" smtClean="0">
                <a:solidFill>
                  <a:srgbClr val="0000FF"/>
                </a:solidFill>
                <a:latin typeface="Courier"/>
                <a:cs typeface="Courier"/>
              </a:rPr>
              <a:t>Subtract  SP, SP, #8		# Create room for two items</a:t>
            </a:r>
          </a:p>
          <a:p>
            <a:pPr marL="941832" lvl="3" indent="0">
              <a:buNone/>
            </a:pPr>
            <a:r>
              <a:rPr lang="en-US" sz="1700" dirty="0" smtClean="0">
                <a:solidFill>
                  <a:srgbClr val="0000FF"/>
                </a:solidFill>
                <a:latin typeface="Courier"/>
                <a:cs typeface="Courier"/>
              </a:rPr>
              <a:t>Store  	   R2, 4(SP)		# Push R2</a:t>
            </a:r>
          </a:p>
          <a:p>
            <a:pPr marL="941832" lvl="3" indent="0">
              <a:buNone/>
            </a:pPr>
            <a:r>
              <a:rPr lang="en-US" sz="1700" dirty="0" smtClean="0">
                <a:solidFill>
                  <a:srgbClr val="0000FF"/>
                </a:solidFill>
                <a:latin typeface="Courier"/>
                <a:cs typeface="Courier"/>
              </a:rPr>
              <a:t>Store	   R4, (SP)		# Push R4</a:t>
            </a:r>
          </a:p>
          <a:p>
            <a:pPr lvl="1"/>
            <a:r>
              <a:rPr lang="en-US" sz="2000" dirty="0" smtClean="0"/>
              <a:t>Find the value of the max element</a:t>
            </a:r>
          </a:p>
          <a:p>
            <a:pPr marL="941832" lvl="3" indent="0">
              <a:buNone/>
            </a:pPr>
            <a:r>
              <a:rPr lang="en-US" sz="1700" dirty="0" smtClean="0">
                <a:solidFill>
                  <a:srgbClr val="0000FF"/>
                </a:solidFill>
                <a:latin typeface="Courier"/>
                <a:cs typeface="Courier"/>
              </a:rPr>
              <a:t>&lt;Code here from </a:t>
            </a:r>
            <a:r>
              <a:rPr lang="en-US" sz="1700" dirty="0" smtClean="0">
                <a:solidFill>
                  <a:srgbClr val="0000FF"/>
                </a:solidFill>
                <a:latin typeface="Courier"/>
                <a:cs typeface="Courier"/>
                <a:hlinkClick r:id="rId2" action="ppaction://hlinksldjump"/>
              </a:rPr>
              <a:t>before </a:t>
            </a:r>
            <a:r>
              <a:rPr lang="en-US" sz="1700" dirty="0" smtClean="0">
                <a:solidFill>
                  <a:srgbClr val="0000FF"/>
                </a:solidFill>
                <a:latin typeface="Courier"/>
                <a:cs typeface="Courier"/>
              </a:rPr>
              <a:t>except last two lines&gt;</a:t>
            </a:r>
          </a:p>
          <a:p>
            <a:pPr lvl="1"/>
            <a:r>
              <a:rPr lang="en-US" sz="2000" i="1" dirty="0" smtClean="0"/>
              <a:t>Pop</a:t>
            </a:r>
            <a:r>
              <a:rPr lang="en-US" sz="2000" dirty="0" smtClean="0"/>
              <a:t> registers from the stack (&amp; update stack)</a:t>
            </a:r>
          </a:p>
          <a:p>
            <a:pPr marL="457200" lvl="1" indent="0">
              <a:buNone/>
            </a:pPr>
            <a:r>
              <a:rPr lang="en-US" sz="2000" dirty="0" smtClean="0"/>
              <a:t>	</a:t>
            </a:r>
            <a:r>
              <a:rPr lang="en-US" sz="1900" dirty="0" smtClean="0">
                <a:solidFill>
                  <a:srgbClr val="0000FF"/>
                </a:solidFill>
                <a:latin typeface="Courier"/>
                <a:cs typeface="Courier"/>
              </a:rPr>
              <a:t>Load</a:t>
            </a:r>
            <a:r>
              <a:rPr lang="en-US" sz="1900" dirty="0">
                <a:solidFill>
                  <a:srgbClr val="0000FF"/>
                </a:solidFill>
                <a:latin typeface="Courier"/>
                <a:cs typeface="Courier"/>
              </a:rPr>
              <a:t>	</a:t>
            </a:r>
            <a:r>
              <a:rPr lang="en-US" sz="1900" dirty="0" smtClean="0">
                <a:solidFill>
                  <a:srgbClr val="0000FF"/>
                </a:solidFill>
                <a:latin typeface="Courier"/>
                <a:cs typeface="Courier"/>
              </a:rPr>
              <a:t>R2, 4(</a:t>
            </a:r>
            <a:r>
              <a:rPr lang="en-US" sz="1900" dirty="0">
                <a:solidFill>
                  <a:srgbClr val="0000FF"/>
                </a:solidFill>
                <a:latin typeface="Courier"/>
                <a:cs typeface="Courier"/>
              </a:rPr>
              <a:t>SP</a:t>
            </a:r>
            <a:r>
              <a:rPr lang="en-US" sz="1900" dirty="0" smtClean="0">
                <a:solidFill>
                  <a:srgbClr val="0000FF"/>
                </a:solidFill>
                <a:latin typeface="Courier"/>
                <a:cs typeface="Courier"/>
              </a:rPr>
              <a:t>)		# Restore R2		</a:t>
            </a:r>
          </a:p>
          <a:p>
            <a:pPr marL="457200" lvl="1" indent="0">
              <a:buNone/>
            </a:pPr>
            <a:r>
              <a:rPr lang="en-US" sz="1900" dirty="0" smtClean="0">
                <a:solidFill>
                  <a:srgbClr val="0000FF"/>
                </a:solidFill>
                <a:latin typeface="Courier"/>
                <a:cs typeface="Courier"/>
              </a:rPr>
              <a:t>	Load	R4, (SP)		# </a:t>
            </a:r>
            <a:r>
              <a:rPr lang="en-US" sz="1900" smtClean="0">
                <a:solidFill>
                  <a:srgbClr val="0000FF"/>
                </a:solidFill>
                <a:latin typeface="Courier"/>
                <a:cs typeface="Courier"/>
              </a:rPr>
              <a:t>Restore R4</a:t>
            </a:r>
            <a:endParaRPr lang="en-US" sz="1900" dirty="0" smtClean="0">
              <a:solidFill>
                <a:srgbClr val="0000FF"/>
              </a:solidFill>
              <a:latin typeface="Courier"/>
              <a:cs typeface="Courier"/>
            </a:endParaRPr>
          </a:p>
          <a:p>
            <a:pPr marL="457200" lvl="1" indent="0">
              <a:buNone/>
            </a:pPr>
            <a:r>
              <a:rPr lang="en-US" sz="1900" dirty="0">
                <a:solidFill>
                  <a:srgbClr val="0000FF"/>
                </a:solidFill>
                <a:latin typeface="Courier"/>
                <a:cs typeface="Courier"/>
              </a:rPr>
              <a:t>	</a:t>
            </a:r>
            <a:r>
              <a:rPr lang="en-US" sz="1900" dirty="0" smtClean="0">
                <a:solidFill>
                  <a:srgbClr val="0000FF"/>
                </a:solidFill>
                <a:latin typeface="Courier"/>
                <a:cs typeface="Courier"/>
              </a:rPr>
              <a:t>Add	SP, SP, #8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	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	# Update stack pointer</a:t>
            </a:r>
            <a:endParaRPr lang="en-US" sz="2000" dirty="0" smtClean="0"/>
          </a:p>
          <a:p>
            <a:pPr lvl="1"/>
            <a:r>
              <a:rPr lang="en-US" sz="2000" dirty="0" smtClean="0"/>
              <a:t>Return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r>
              <a:rPr lang="en-US" sz="1900" dirty="0" smtClean="0">
                <a:solidFill>
                  <a:srgbClr val="0000FF"/>
                </a:solidFill>
                <a:latin typeface="Courier"/>
                <a:cs typeface="Courier"/>
              </a:rPr>
              <a:t>Return</a:t>
            </a:r>
            <a:endParaRPr lang="en-US" sz="2100" dirty="0" smtClean="0">
              <a:latin typeface="Courier"/>
              <a:cs typeface="Courier"/>
            </a:endParaRPr>
          </a:p>
          <a:p>
            <a:pPr marL="457200" lvl="1" indent="0">
              <a:buNone/>
            </a:pPr>
            <a:r>
              <a:rPr lang="en-US" sz="2000" dirty="0"/>
              <a:t>	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673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Convert </a:t>
            </a:r>
            <a:r>
              <a:rPr lang="en-US" dirty="0" smtClean="0"/>
              <a:t>Max(N,A) </a:t>
            </a:r>
            <a:r>
              <a:rPr lang="en-US" dirty="0"/>
              <a:t>Code to </a:t>
            </a:r>
            <a:r>
              <a:rPr lang="en-US" dirty="0" smtClean="0"/>
              <a:t>Subroutine: Original 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299789"/>
              </p:ext>
            </p:extLst>
          </p:nvPr>
        </p:nvGraphicFramePr>
        <p:xfrm>
          <a:off x="152400" y="1600200"/>
          <a:ext cx="4267199" cy="838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878286"/>
                <a:gridCol w="482270"/>
                <a:gridCol w="371061"/>
                <a:gridCol w="927652"/>
                <a:gridCol w="432904"/>
                <a:gridCol w="1175026"/>
              </a:tblGrid>
              <a:tr h="468406"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Variable: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Max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#N =</a:t>
                      </a:r>
                    </a:p>
                    <a:p>
                      <a:pPr algn="ctr"/>
                      <a:r>
                        <a:rPr lang="en-US" sz="1200" dirty="0" smtClean="0"/>
                        <a:t>(</a:t>
                      </a:r>
                      <a:r>
                        <a:rPr lang="en-US" sz="1200" dirty="0" err="1" smtClean="0"/>
                        <a:t>Addr</a:t>
                      </a:r>
                      <a:r>
                        <a:rPr lang="en-US" sz="1200" dirty="0" smtClean="0"/>
                        <a:t>.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N)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A[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]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#A=</a:t>
                      </a:r>
                    </a:p>
                    <a:p>
                      <a:pPr algn="ctr"/>
                      <a:r>
                        <a:rPr lang="en-US" sz="1200" dirty="0" err="1" smtClean="0"/>
                        <a:t>Addr</a:t>
                      </a:r>
                      <a:r>
                        <a:rPr lang="en-US" sz="1200" dirty="0" smtClean="0"/>
                        <a:t>. A[0]</a:t>
                      </a:r>
                      <a:endParaRPr lang="en-US" sz="1200" dirty="0"/>
                    </a:p>
                  </a:txBody>
                  <a:tcPr/>
                </a:tc>
              </a:tr>
              <a:tr h="369794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/>
                        <a:t>Register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R5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3200400"/>
            <a:ext cx="3305612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	Move	R3, #N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R3, (R3)</a:t>
            </a:r>
          </a:p>
          <a:p>
            <a:r>
              <a:rPr lang="en-US" sz="1600" dirty="0" smtClean="0"/>
              <a:t>	Move	R5, #A</a:t>
            </a:r>
          </a:p>
          <a:p>
            <a:r>
              <a:rPr lang="en-US" sz="1600" dirty="0" smtClean="0"/>
              <a:t>	Load 	R1, (R5)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Move	R2, #1</a:t>
            </a:r>
          </a:p>
          <a:p>
            <a:r>
              <a:rPr lang="en-US" sz="1600" dirty="0" smtClean="0"/>
              <a:t>Loop:</a:t>
            </a:r>
            <a:r>
              <a:rPr lang="en-US" sz="1600" dirty="0"/>
              <a:t>	</a:t>
            </a:r>
            <a:r>
              <a:rPr lang="en-US" sz="1600" dirty="0" smtClean="0"/>
              <a:t>Add	R5, R5, #4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R4, (R5)</a:t>
            </a:r>
          </a:p>
          <a:p>
            <a:r>
              <a:rPr lang="en-US" sz="1600" dirty="0"/>
              <a:t>	</a:t>
            </a:r>
            <a:r>
              <a:rPr lang="en-US" sz="1600" dirty="0" err="1" smtClean="0"/>
              <a:t>Branch_if</a:t>
            </a:r>
            <a:r>
              <a:rPr lang="en-US" sz="1600" dirty="0" smtClean="0"/>
              <a:t>_(R1&gt;=R4) Skip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Move	R1, R4</a:t>
            </a:r>
          </a:p>
          <a:p>
            <a:r>
              <a:rPr lang="en-US" sz="1600" dirty="0" smtClean="0"/>
              <a:t>Skip:	Add	R2, R2, #1</a:t>
            </a:r>
          </a:p>
          <a:p>
            <a:r>
              <a:rPr lang="en-US" sz="1600" dirty="0"/>
              <a:t>	</a:t>
            </a:r>
            <a:r>
              <a:rPr lang="en-US" sz="1600" dirty="0" err="1" smtClean="0"/>
              <a:t>Branch_if</a:t>
            </a:r>
            <a:r>
              <a:rPr lang="en-US" sz="1600" dirty="0" smtClean="0"/>
              <a:t>_(R3&gt;R2) Loop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Move	R2, #Max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Store	R1, (R2)</a:t>
            </a:r>
            <a:endParaRPr lang="en-US" sz="1600" dirty="0"/>
          </a:p>
        </p:txBody>
      </p:sp>
      <p:sp>
        <p:nvSpPr>
          <p:cNvPr id="49" name="TextBox 48"/>
          <p:cNvSpPr txBox="1"/>
          <p:nvPr/>
        </p:nvSpPr>
        <p:spPr>
          <a:xfrm>
            <a:off x="1143000" y="2667000"/>
            <a:ext cx="2155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Assembly Code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76467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Convert Max(A,N) Code to Subroutine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775191"/>
            <a:ext cx="4114800" cy="462560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Break the Code into three pieces: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 smtClean="0"/>
              <a:t>Becomes part of calling program for passing parameters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 smtClean="0"/>
              <a:t>Becomes part of the subroutine; </a:t>
            </a:r>
            <a:r>
              <a:rPr lang="en-US" dirty="0" smtClean="0">
                <a:solidFill>
                  <a:srgbClr val="FF0000"/>
                </a:solidFill>
              </a:rPr>
              <a:t>precede it with register saves</a:t>
            </a:r>
            <a:r>
              <a:rPr lang="en-US" dirty="0" smtClean="0"/>
              <a:t>; follow it with register restores and return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 smtClean="0"/>
              <a:t>Becomes part of calling program to save returned value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732092"/>
              </p:ext>
            </p:extLst>
          </p:nvPr>
        </p:nvGraphicFramePr>
        <p:xfrm>
          <a:off x="152400" y="1600200"/>
          <a:ext cx="4267199" cy="838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878286"/>
                <a:gridCol w="482270"/>
                <a:gridCol w="371061"/>
                <a:gridCol w="927652"/>
                <a:gridCol w="432904"/>
                <a:gridCol w="1175026"/>
              </a:tblGrid>
              <a:tr h="468406"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Variable: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Max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#N =</a:t>
                      </a:r>
                    </a:p>
                    <a:p>
                      <a:pPr algn="ctr"/>
                      <a:r>
                        <a:rPr lang="en-US" sz="1200" dirty="0" smtClean="0"/>
                        <a:t>(</a:t>
                      </a:r>
                      <a:r>
                        <a:rPr lang="en-US" sz="1200" dirty="0" err="1" smtClean="0"/>
                        <a:t>Addr</a:t>
                      </a:r>
                      <a:r>
                        <a:rPr lang="en-US" sz="1200" dirty="0" smtClean="0"/>
                        <a:t>.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N)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A[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]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#A=</a:t>
                      </a:r>
                    </a:p>
                    <a:p>
                      <a:pPr algn="ctr"/>
                      <a:r>
                        <a:rPr lang="en-US" sz="1200" dirty="0" err="1" smtClean="0"/>
                        <a:t>Addr</a:t>
                      </a:r>
                      <a:r>
                        <a:rPr lang="en-US" sz="1200" dirty="0" smtClean="0"/>
                        <a:t>. A[0]</a:t>
                      </a:r>
                      <a:endParaRPr lang="en-US" sz="1200" dirty="0"/>
                    </a:p>
                  </a:txBody>
                  <a:tcPr/>
                </a:tc>
              </a:tr>
              <a:tr h="369794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/>
                        <a:t>Register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R5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3200400"/>
            <a:ext cx="3305612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	Move	R3, #N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R3, (R3)</a:t>
            </a:r>
          </a:p>
          <a:p>
            <a:r>
              <a:rPr lang="en-US" sz="1600" dirty="0" smtClean="0"/>
              <a:t>	Move	R5, #A</a:t>
            </a:r>
          </a:p>
          <a:p>
            <a:r>
              <a:rPr lang="en-US" sz="1600" dirty="0" smtClean="0"/>
              <a:t>	Load 	R1, (R5)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Move	R2, #1</a:t>
            </a:r>
          </a:p>
          <a:p>
            <a:r>
              <a:rPr lang="en-US" sz="1600" dirty="0" smtClean="0"/>
              <a:t>Loop:</a:t>
            </a:r>
            <a:r>
              <a:rPr lang="en-US" sz="1600" dirty="0"/>
              <a:t>	</a:t>
            </a:r>
            <a:r>
              <a:rPr lang="en-US" sz="1600" dirty="0" smtClean="0"/>
              <a:t>Add	R5, R5, #4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R4, (R5)</a:t>
            </a:r>
          </a:p>
          <a:p>
            <a:r>
              <a:rPr lang="en-US" sz="1600" dirty="0"/>
              <a:t>	</a:t>
            </a:r>
            <a:r>
              <a:rPr lang="en-US" sz="1600" dirty="0" err="1" smtClean="0"/>
              <a:t>Branch_if</a:t>
            </a:r>
            <a:r>
              <a:rPr lang="en-US" sz="1600" dirty="0" smtClean="0"/>
              <a:t>_(R1&gt;=R4) Skip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Move	R1, R4</a:t>
            </a:r>
          </a:p>
          <a:p>
            <a:r>
              <a:rPr lang="en-US" sz="1600" dirty="0" smtClean="0"/>
              <a:t>Skip:	Add	R2, R2, #1</a:t>
            </a:r>
          </a:p>
          <a:p>
            <a:r>
              <a:rPr lang="en-US" sz="1600" dirty="0"/>
              <a:t>	</a:t>
            </a:r>
            <a:r>
              <a:rPr lang="en-US" sz="1600" dirty="0" err="1" smtClean="0"/>
              <a:t>Branch_if</a:t>
            </a:r>
            <a:r>
              <a:rPr lang="en-US" sz="1600" dirty="0" smtClean="0"/>
              <a:t>_(R3&gt;R2) Loop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Move	R2, #Max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Store	R1, (R2)</a:t>
            </a:r>
            <a:endParaRPr lang="en-US" sz="1600" dirty="0"/>
          </a:p>
        </p:txBody>
      </p:sp>
      <p:sp>
        <p:nvSpPr>
          <p:cNvPr id="49" name="TextBox 48"/>
          <p:cNvSpPr txBox="1"/>
          <p:nvPr/>
        </p:nvSpPr>
        <p:spPr>
          <a:xfrm>
            <a:off x="1143000" y="2667000"/>
            <a:ext cx="2155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Assembly Code</a:t>
            </a:r>
            <a:endParaRPr lang="en-US" u="sng" dirty="0"/>
          </a:p>
        </p:txBody>
      </p:sp>
      <p:sp>
        <p:nvSpPr>
          <p:cNvPr id="6" name="Rectangle 5"/>
          <p:cNvSpPr/>
          <p:nvPr/>
        </p:nvSpPr>
        <p:spPr>
          <a:xfrm>
            <a:off x="457200" y="3276600"/>
            <a:ext cx="3810000" cy="685800"/>
          </a:xfrm>
          <a:prstGeom prst="rect">
            <a:avLst/>
          </a:prstGeom>
          <a:solidFill>
            <a:schemeClr val="accent2">
              <a:lumMod val="60000"/>
              <a:lumOff val="40000"/>
              <a:alpha val="45000"/>
            </a:schemeClr>
          </a:solidFill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7200" y="4025900"/>
            <a:ext cx="3810000" cy="1905000"/>
          </a:xfrm>
          <a:prstGeom prst="rect">
            <a:avLst/>
          </a:prstGeom>
          <a:solidFill>
            <a:schemeClr val="accent1">
              <a:lumMod val="40000"/>
              <a:lumOff val="60000"/>
              <a:alpha val="45000"/>
            </a:schemeClr>
          </a:solidFill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57200" y="5969000"/>
            <a:ext cx="3810000" cy="685800"/>
          </a:xfrm>
          <a:prstGeom prst="rect">
            <a:avLst/>
          </a:prstGeom>
          <a:solidFill>
            <a:schemeClr val="accent2">
              <a:lumMod val="60000"/>
              <a:lumOff val="40000"/>
              <a:alpha val="45000"/>
            </a:schemeClr>
          </a:solidFill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200" y="3429000"/>
            <a:ext cx="3226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  <a:latin typeface="+mn-lt"/>
              </a:rPr>
              <a:t>1</a:t>
            </a:r>
            <a:endParaRPr lang="en-US" dirty="0">
              <a:solidFill>
                <a:srgbClr val="3366FF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400" y="4648200"/>
            <a:ext cx="3418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  <a:latin typeface="+mn-lt"/>
              </a:rPr>
              <a:t>2</a:t>
            </a:r>
            <a:endParaRPr lang="en-US" dirty="0">
              <a:solidFill>
                <a:srgbClr val="3366FF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400" y="6019800"/>
            <a:ext cx="3241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  <a:latin typeface="+mn-lt"/>
              </a:rPr>
              <a:t>3</a:t>
            </a:r>
            <a:endParaRPr lang="en-US" dirty="0">
              <a:solidFill>
                <a:srgbClr val="3366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79241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Convert Max(A,N) Code to Subroutine (2)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114352"/>
              </p:ext>
            </p:extLst>
          </p:nvPr>
        </p:nvGraphicFramePr>
        <p:xfrm>
          <a:off x="152400" y="1600200"/>
          <a:ext cx="4267199" cy="838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878286"/>
                <a:gridCol w="482270"/>
                <a:gridCol w="371061"/>
                <a:gridCol w="927652"/>
                <a:gridCol w="432904"/>
                <a:gridCol w="1175026"/>
              </a:tblGrid>
              <a:tr h="468406"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Variable: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Max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#N =</a:t>
                      </a:r>
                    </a:p>
                    <a:p>
                      <a:pPr algn="ctr"/>
                      <a:r>
                        <a:rPr lang="en-US" sz="1200" dirty="0" smtClean="0"/>
                        <a:t>(</a:t>
                      </a:r>
                      <a:r>
                        <a:rPr lang="en-US" sz="1200" dirty="0" err="1" smtClean="0"/>
                        <a:t>Addr</a:t>
                      </a:r>
                      <a:r>
                        <a:rPr lang="en-US" sz="1200" dirty="0" smtClean="0"/>
                        <a:t>.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N)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A[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]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#A=</a:t>
                      </a:r>
                    </a:p>
                    <a:p>
                      <a:pPr algn="ctr"/>
                      <a:r>
                        <a:rPr lang="en-US" sz="1200" dirty="0" err="1" smtClean="0"/>
                        <a:t>Addr</a:t>
                      </a:r>
                      <a:r>
                        <a:rPr lang="en-US" sz="1200" dirty="0" smtClean="0"/>
                        <a:t>. A[0]</a:t>
                      </a:r>
                      <a:endParaRPr lang="en-US" sz="1200" dirty="0"/>
                    </a:p>
                  </a:txBody>
                  <a:tcPr/>
                </a:tc>
              </a:tr>
              <a:tr h="369794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/>
                        <a:t>Register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R5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3200400"/>
            <a:ext cx="2852063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	Move	R3, #N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R3, (R3)</a:t>
            </a:r>
          </a:p>
          <a:p>
            <a:r>
              <a:rPr lang="en-US" sz="1600" dirty="0" smtClean="0"/>
              <a:t>	Move	R5, #A</a:t>
            </a:r>
          </a:p>
          <a:p>
            <a:r>
              <a:rPr lang="en-US" sz="1600" dirty="0" smtClean="0"/>
              <a:t>	</a:t>
            </a:r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r>
              <a:rPr lang="en-US" sz="1600" dirty="0"/>
              <a:t>	</a:t>
            </a:r>
            <a:r>
              <a:rPr lang="en-US" sz="1600" dirty="0" smtClean="0"/>
              <a:t>Move	R2, #Max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Store	R1, (R2)</a:t>
            </a:r>
            <a:endParaRPr lang="en-US" sz="1600" dirty="0"/>
          </a:p>
        </p:txBody>
      </p:sp>
      <p:sp>
        <p:nvSpPr>
          <p:cNvPr id="49" name="TextBox 48"/>
          <p:cNvSpPr txBox="1"/>
          <p:nvPr/>
        </p:nvSpPr>
        <p:spPr>
          <a:xfrm>
            <a:off x="1143000" y="2667000"/>
            <a:ext cx="22277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Calling Program</a:t>
            </a:r>
            <a:endParaRPr lang="en-US" u="sng" dirty="0"/>
          </a:p>
        </p:txBody>
      </p:sp>
      <p:sp>
        <p:nvSpPr>
          <p:cNvPr id="6" name="Rectangle 5"/>
          <p:cNvSpPr/>
          <p:nvPr/>
        </p:nvSpPr>
        <p:spPr>
          <a:xfrm>
            <a:off x="393700" y="3276600"/>
            <a:ext cx="3810000" cy="685800"/>
          </a:xfrm>
          <a:prstGeom prst="rect">
            <a:avLst/>
          </a:prstGeom>
          <a:solidFill>
            <a:srgbClr val="BFE1EB">
              <a:alpha val="45000"/>
            </a:srgbClr>
          </a:solidFill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4572000" y="3890665"/>
            <a:ext cx="4419600" cy="2040235"/>
          </a:xfrm>
          <a:prstGeom prst="rect">
            <a:avLst/>
          </a:prstGeom>
          <a:solidFill>
            <a:schemeClr val="accent1">
              <a:lumMod val="40000"/>
              <a:lumOff val="60000"/>
              <a:alpha val="45000"/>
            </a:schemeClr>
          </a:solidFill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lvl="0"/>
            <a:endParaRPr lang="en-US" sz="1600" dirty="0" smtClean="0">
              <a:solidFill>
                <a:prstClr val="black"/>
              </a:solidFill>
              <a:latin typeface="Times New Roman" charset="0"/>
            </a:endParaRPr>
          </a:p>
          <a:p>
            <a:pPr lvl="0"/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Load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R1, (R5)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Move	R2, #1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Loop:	Add	R5, R5, #4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Load	R4, (R5)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err="1">
                <a:solidFill>
                  <a:prstClr val="black"/>
                </a:solidFill>
                <a:latin typeface="Times New Roman" charset="0"/>
              </a:rPr>
              <a:t>Branch_if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_(R1&gt;=R4) Skip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Move	R1, R4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Skip:	Add	R2, R2, #1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err="1">
                <a:solidFill>
                  <a:prstClr val="black"/>
                </a:solidFill>
                <a:latin typeface="Times New Roman" charset="0"/>
              </a:rPr>
              <a:t>Branch_if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_(R3&gt;R2) Loop</a:t>
            </a:r>
          </a:p>
          <a:p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93700" y="5969000"/>
            <a:ext cx="3810000" cy="685800"/>
          </a:xfrm>
          <a:prstGeom prst="rect">
            <a:avLst/>
          </a:prstGeom>
          <a:solidFill>
            <a:schemeClr val="accent2">
              <a:lumMod val="60000"/>
              <a:lumOff val="40000"/>
              <a:alpha val="45000"/>
            </a:schemeClr>
          </a:solidFill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700" y="3429000"/>
            <a:ext cx="3226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  <a:latin typeface="+mn-lt"/>
              </a:rPr>
              <a:t>1</a:t>
            </a:r>
            <a:endParaRPr lang="en-US" dirty="0">
              <a:solidFill>
                <a:srgbClr val="3366FF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79452" y="4648200"/>
            <a:ext cx="381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  <a:latin typeface="+mn-lt"/>
              </a:rPr>
              <a:t>2</a:t>
            </a:r>
            <a:endParaRPr lang="en-US" dirty="0">
              <a:solidFill>
                <a:srgbClr val="3366FF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38100" y="6019800"/>
            <a:ext cx="3241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  <a:latin typeface="+mn-lt"/>
              </a:rPr>
              <a:t>3</a:t>
            </a:r>
            <a:endParaRPr lang="en-US" dirty="0">
              <a:solidFill>
                <a:srgbClr val="3366FF"/>
              </a:solidFill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62600" y="2662535"/>
            <a:ext cx="23305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MAX Subroutine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963365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Convert Max(A,N) Code to Subroutine (3)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588750"/>
              </p:ext>
            </p:extLst>
          </p:nvPr>
        </p:nvGraphicFramePr>
        <p:xfrm>
          <a:off x="152400" y="1600200"/>
          <a:ext cx="4267199" cy="838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878286"/>
                <a:gridCol w="482270"/>
                <a:gridCol w="371061"/>
                <a:gridCol w="927652"/>
                <a:gridCol w="432904"/>
                <a:gridCol w="1175026"/>
              </a:tblGrid>
              <a:tr h="468406"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Variable: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Max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#N =</a:t>
                      </a:r>
                    </a:p>
                    <a:p>
                      <a:pPr algn="ctr"/>
                      <a:r>
                        <a:rPr lang="en-US" sz="1200" dirty="0" smtClean="0"/>
                        <a:t>(</a:t>
                      </a:r>
                      <a:r>
                        <a:rPr lang="en-US" sz="1200" dirty="0" err="1" smtClean="0"/>
                        <a:t>Addr</a:t>
                      </a:r>
                      <a:r>
                        <a:rPr lang="en-US" sz="1200" dirty="0" smtClean="0"/>
                        <a:t>.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N)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A[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]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#A=</a:t>
                      </a:r>
                    </a:p>
                    <a:p>
                      <a:pPr algn="ctr"/>
                      <a:r>
                        <a:rPr lang="en-US" sz="1200" dirty="0" err="1" smtClean="0"/>
                        <a:t>Addr</a:t>
                      </a:r>
                      <a:r>
                        <a:rPr lang="en-US" sz="1200" dirty="0" smtClean="0"/>
                        <a:t>. A[0]</a:t>
                      </a:r>
                      <a:endParaRPr lang="en-US" sz="1200" dirty="0"/>
                    </a:p>
                  </a:txBody>
                  <a:tcPr/>
                </a:tc>
              </a:tr>
              <a:tr h="369794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/>
                        <a:t>Register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R5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3200400"/>
            <a:ext cx="2852063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	Move	R3, #N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R3, (R3)</a:t>
            </a:r>
          </a:p>
          <a:p>
            <a:r>
              <a:rPr lang="en-US" sz="1600" dirty="0" smtClean="0"/>
              <a:t>	Move	R5, #A</a:t>
            </a:r>
          </a:p>
          <a:p>
            <a:r>
              <a:rPr lang="en-US" sz="1600" dirty="0" smtClean="0"/>
              <a:t>	</a:t>
            </a:r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r>
              <a:rPr lang="en-US" sz="1600" dirty="0"/>
              <a:t>	</a:t>
            </a:r>
            <a:r>
              <a:rPr lang="en-US" sz="1600" dirty="0" smtClean="0"/>
              <a:t>Move	R2, #Max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Store	R1, (R2)</a:t>
            </a:r>
            <a:endParaRPr lang="en-US" sz="1600" dirty="0"/>
          </a:p>
        </p:txBody>
      </p:sp>
      <p:sp>
        <p:nvSpPr>
          <p:cNvPr id="49" name="TextBox 48"/>
          <p:cNvSpPr txBox="1"/>
          <p:nvPr/>
        </p:nvSpPr>
        <p:spPr>
          <a:xfrm>
            <a:off x="1143000" y="2667000"/>
            <a:ext cx="22277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Calling Program</a:t>
            </a:r>
            <a:endParaRPr lang="en-US" u="sng" dirty="0"/>
          </a:p>
        </p:txBody>
      </p:sp>
      <p:sp>
        <p:nvSpPr>
          <p:cNvPr id="6" name="Rectangle 5"/>
          <p:cNvSpPr/>
          <p:nvPr/>
        </p:nvSpPr>
        <p:spPr>
          <a:xfrm>
            <a:off x="393700" y="3276600"/>
            <a:ext cx="3810000" cy="685800"/>
          </a:xfrm>
          <a:prstGeom prst="rect">
            <a:avLst/>
          </a:prstGeom>
          <a:solidFill>
            <a:srgbClr val="BFE1EB">
              <a:alpha val="45000"/>
            </a:srgbClr>
          </a:solidFill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4572000" y="4025900"/>
            <a:ext cx="4419600" cy="1905000"/>
          </a:xfrm>
          <a:prstGeom prst="rect">
            <a:avLst/>
          </a:prstGeom>
          <a:solidFill>
            <a:schemeClr val="accent1">
              <a:lumMod val="40000"/>
              <a:lumOff val="60000"/>
              <a:alpha val="45000"/>
            </a:schemeClr>
          </a:solidFill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lvl="0"/>
            <a:endParaRPr lang="en-US" sz="1600" dirty="0" smtClean="0">
              <a:solidFill>
                <a:prstClr val="black"/>
              </a:solidFill>
              <a:latin typeface="Times New Roman" charset="0"/>
            </a:endParaRPr>
          </a:p>
          <a:p>
            <a:pPr lvl="0"/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Load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R1, (R5)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Move	R2, #1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Loop:	Add	R5, R5, #4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Load	R4, (R5)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err="1">
                <a:solidFill>
                  <a:prstClr val="black"/>
                </a:solidFill>
                <a:latin typeface="Times New Roman" charset="0"/>
              </a:rPr>
              <a:t>Branch_if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_(R1&gt;=R4) Skip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Move	R1, R4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Skip:	Add	R2, R2, #1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err="1">
                <a:solidFill>
                  <a:prstClr val="black"/>
                </a:solidFill>
                <a:latin typeface="Times New Roman" charset="0"/>
              </a:rPr>
              <a:t>Branch_if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_(R3&gt;R2) Loop</a:t>
            </a:r>
          </a:p>
          <a:p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93700" y="5969000"/>
            <a:ext cx="3810000" cy="685800"/>
          </a:xfrm>
          <a:prstGeom prst="rect">
            <a:avLst/>
          </a:prstGeom>
          <a:solidFill>
            <a:schemeClr val="accent2">
              <a:lumMod val="60000"/>
              <a:lumOff val="40000"/>
              <a:alpha val="45000"/>
            </a:schemeClr>
          </a:solidFill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700" y="3429000"/>
            <a:ext cx="3226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  <a:latin typeface="+mn-lt"/>
              </a:rPr>
              <a:t>1</a:t>
            </a:r>
            <a:endParaRPr lang="en-US" dirty="0">
              <a:solidFill>
                <a:srgbClr val="3366FF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79452" y="4648200"/>
            <a:ext cx="381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  <a:latin typeface="+mn-lt"/>
              </a:rPr>
              <a:t>2</a:t>
            </a:r>
            <a:endParaRPr lang="en-US" dirty="0">
              <a:solidFill>
                <a:srgbClr val="3366FF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38100" y="6019800"/>
            <a:ext cx="3241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  <a:latin typeface="+mn-lt"/>
              </a:rPr>
              <a:t>3</a:t>
            </a:r>
            <a:endParaRPr lang="en-US" dirty="0">
              <a:solidFill>
                <a:srgbClr val="3366FF"/>
              </a:solidFill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62600" y="2662535"/>
            <a:ext cx="23305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MAX Subroutine</a:t>
            </a:r>
            <a:endParaRPr lang="en-US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393700" y="3987800"/>
            <a:ext cx="3810000" cy="338554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Call	MAX</a:t>
            </a:r>
            <a:endParaRPr lang="en-US" sz="1600" dirty="0">
              <a:solidFill>
                <a:srgbClr val="0000FF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203700" y="3276600"/>
            <a:ext cx="4787900" cy="880477"/>
            <a:chOff x="4203700" y="3276600"/>
            <a:chExt cx="4787900" cy="880477"/>
          </a:xfrm>
        </p:grpSpPr>
        <p:sp>
          <p:nvSpPr>
            <p:cNvPr id="16" name="Rectangle 15"/>
            <p:cNvSpPr/>
            <p:nvPr/>
          </p:nvSpPr>
          <p:spPr>
            <a:xfrm>
              <a:off x="4572000" y="3276600"/>
              <a:ext cx="4419600" cy="685800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45000"/>
              </a:schemeClr>
            </a:solidFill>
            <a:ln w="190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lIns="0" rtlCol="0" anchor="ctr"/>
            <a:lstStyle/>
            <a:p>
              <a:r>
                <a:rPr lang="en-US" sz="1600" dirty="0" smtClean="0"/>
                <a:t>MAX:</a:t>
              </a:r>
            </a:p>
            <a:p>
              <a:pPr algn="ctr"/>
              <a:r>
                <a:rPr lang="en-US" sz="1600" dirty="0" smtClean="0">
                  <a:solidFill>
                    <a:srgbClr val="0000FF"/>
                  </a:solidFill>
                </a:rPr>
                <a:t>&lt;Save local variables and saving registers on stack&gt;</a:t>
              </a:r>
              <a:endParaRPr lang="en-US" sz="1600" dirty="0">
                <a:solidFill>
                  <a:srgbClr val="0000FF"/>
                </a:solidFill>
              </a:endParaRPr>
            </a:p>
          </p:txBody>
        </p:sp>
        <p:cxnSp>
          <p:nvCxnSpPr>
            <p:cNvPr id="8" name="Straight Arrow Connector 7"/>
            <p:cNvCxnSpPr>
              <a:stCxn id="9" idx="3"/>
            </p:cNvCxnSpPr>
            <p:nvPr/>
          </p:nvCxnSpPr>
          <p:spPr>
            <a:xfrm flipV="1">
              <a:off x="4203700" y="3505200"/>
              <a:ext cx="304800" cy="651877"/>
            </a:xfrm>
            <a:prstGeom prst="straightConnector1">
              <a:avLst/>
            </a:prstGeom>
            <a:ln w="190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Rectangle 16"/>
          <p:cNvSpPr/>
          <p:nvPr/>
        </p:nvSpPr>
        <p:spPr>
          <a:xfrm>
            <a:off x="4572000" y="6019800"/>
            <a:ext cx="4419600" cy="685800"/>
          </a:xfrm>
          <a:prstGeom prst="rect">
            <a:avLst/>
          </a:prstGeom>
          <a:solidFill>
            <a:schemeClr val="accent2">
              <a:lumMod val="60000"/>
              <a:lumOff val="40000"/>
              <a:alpha val="45000"/>
            </a:schemeClr>
          </a:solidFill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0" rtlCol="0" anchor="ctr"/>
          <a:lstStyle/>
          <a:p>
            <a:r>
              <a:rPr lang="en-US" sz="1600" dirty="0" smtClean="0">
                <a:solidFill>
                  <a:srgbClr val="0000FF"/>
                </a:solidFill>
              </a:rPr>
              <a:t>&lt;Restore locals and saving registers on stack&gt;</a:t>
            </a:r>
          </a:p>
          <a:p>
            <a:endParaRPr lang="en-US" sz="1200" dirty="0" smtClean="0">
              <a:solidFill>
                <a:srgbClr val="0000FF"/>
              </a:solidFill>
            </a:endParaRPr>
          </a:p>
          <a:p>
            <a:r>
              <a:rPr lang="en-US" sz="1600" dirty="0">
                <a:solidFill>
                  <a:srgbClr val="0000FF"/>
                </a:solidFill>
              </a:rPr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Return</a:t>
            </a:r>
            <a:endParaRPr lang="en-US" sz="1600" dirty="0">
              <a:solidFill>
                <a:srgbClr val="0000FF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4191000" y="6096000"/>
            <a:ext cx="381000" cy="53340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5028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Convert Max(A,N) Code to Subroutine (4)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564270"/>
              </p:ext>
            </p:extLst>
          </p:nvPr>
        </p:nvGraphicFramePr>
        <p:xfrm>
          <a:off x="152400" y="1600200"/>
          <a:ext cx="4267199" cy="838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878286"/>
                <a:gridCol w="482270"/>
                <a:gridCol w="371061"/>
                <a:gridCol w="927652"/>
                <a:gridCol w="432904"/>
                <a:gridCol w="1175026"/>
              </a:tblGrid>
              <a:tr h="468406"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Variable: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Max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#N =</a:t>
                      </a:r>
                    </a:p>
                    <a:p>
                      <a:pPr algn="ctr"/>
                      <a:r>
                        <a:rPr lang="en-US" sz="1200" dirty="0" smtClean="0"/>
                        <a:t>(</a:t>
                      </a:r>
                      <a:r>
                        <a:rPr lang="en-US" sz="1200" dirty="0" err="1" smtClean="0"/>
                        <a:t>Addr</a:t>
                      </a:r>
                      <a:r>
                        <a:rPr lang="en-US" sz="1200" dirty="0" smtClean="0"/>
                        <a:t>.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N)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A[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]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#A=</a:t>
                      </a:r>
                    </a:p>
                    <a:p>
                      <a:pPr algn="ctr"/>
                      <a:r>
                        <a:rPr lang="en-US" sz="1200" dirty="0" err="1" smtClean="0"/>
                        <a:t>Addr</a:t>
                      </a:r>
                      <a:r>
                        <a:rPr lang="en-US" sz="1200" dirty="0" smtClean="0"/>
                        <a:t>. A[0]</a:t>
                      </a:r>
                      <a:endParaRPr lang="en-US" sz="1200" dirty="0"/>
                    </a:p>
                  </a:txBody>
                  <a:tcPr/>
                </a:tc>
              </a:tr>
              <a:tr h="369794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/>
                        <a:t>Register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R5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3200400"/>
            <a:ext cx="2852063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	Move	R3, #N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R3, (R3)</a:t>
            </a:r>
          </a:p>
          <a:p>
            <a:r>
              <a:rPr lang="en-US" sz="1600" dirty="0" smtClean="0"/>
              <a:t>	Move	R5, #A</a:t>
            </a:r>
          </a:p>
          <a:p>
            <a:r>
              <a:rPr lang="en-US" sz="1600" dirty="0" smtClean="0"/>
              <a:t>	</a:t>
            </a:r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r>
              <a:rPr lang="en-US" sz="1600" dirty="0"/>
              <a:t>	</a:t>
            </a:r>
            <a:r>
              <a:rPr lang="en-US" sz="1600" dirty="0" smtClean="0"/>
              <a:t>Move	R2, #Max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Store	R1, (R2)</a:t>
            </a:r>
            <a:endParaRPr lang="en-US" sz="1600" dirty="0"/>
          </a:p>
        </p:txBody>
      </p:sp>
      <p:sp>
        <p:nvSpPr>
          <p:cNvPr id="49" name="TextBox 48"/>
          <p:cNvSpPr txBox="1"/>
          <p:nvPr/>
        </p:nvSpPr>
        <p:spPr>
          <a:xfrm>
            <a:off x="1143000" y="2667000"/>
            <a:ext cx="22277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Calling Program</a:t>
            </a:r>
            <a:endParaRPr lang="en-US" u="sng" dirty="0"/>
          </a:p>
        </p:txBody>
      </p:sp>
      <p:sp>
        <p:nvSpPr>
          <p:cNvPr id="6" name="Rectangle 5"/>
          <p:cNvSpPr/>
          <p:nvPr/>
        </p:nvSpPr>
        <p:spPr>
          <a:xfrm>
            <a:off x="393700" y="3276600"/>
            <a:ext cx="3810000" cy="685800"/>
          </a:xfrm>
          <a:prstGeom prst="rect">
            <a:avLst/>
          </a:prstGeom>
          <a:solidFill>
            <a:srgbClr val="BFE1EB">
              <a:alpha val="45000"/>
            </a:srgbClr>
          </a:solidFill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4572000" y="3276600"/>
            <a:ext cx="4419600" cy="1905000"/>
          </a:xfrm>
          <a:prstGeom prst="rect">
            <a:avLst/>
          </a:prstGeom>
          <a:solidFill>
            <a:schemeClr val="accent1">
              <a:lumMod val="40000"/>
              <a:lumOff val="60000"/>
              <a:alpha val="45000"/>
            </a:schemeClr>
          </a:solidFill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lvl="0"/>
            <a:endParaRPr lang="en-US" sz="1600" dirty="0" smtClean="0">
              <a:solidFill>
                <a:prstClr val="black"/>
              </a:solidFill>
              <a:latin typeface="Times New Roman" charset="0"/>
            </a:endParaRPr>
          </a:p>
          <a:p>
            <a:pPr lvl="0"/>
            <a:r>
              <a:rPr lang="en-US" sz="1600" dirty="0" smtClean="0">
                <a:solidFill>
                  <a:prstClr val="black"/>
                </a:solidFill>
                <a:latin typeface="Times New Roman" charset="0"/>
              </a:rPr>
              <a:t>Load 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R1, (R5)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Move	R2, #1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Loop:	Add	R5, R5, #4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Load	R4, (R5)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err="1">
                <a:solidFill>
                  <a:prstClr val="black"/>
                </a:solidFill>
                <a:latin typeface="Times New Roman" charset="0"/>
              </a:rPr>
              <a:t>Branch_if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_(R1&gt;=R4) Skip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Move	R1, R4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Skip:	Add	R2, R2, #1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	</a:t>
            </a:r>
            <a:r>
              <a:rPr lang="en-US" sz="1600" dirty="0" err="1">
                <a:solidFill>
                  <a:prstClr val="black"/>
                </a:solidFill>
                <a:latin typeface="Times New Roman" charset="0"/>
              </a:rPr>
              <a:t>Branch_if</a:t>
            </a:r>
            <a:r>
              <a:rPr lang="en-US" sz="1600" dirty="0">
                <a:solidFill>
                  <a:prstClr val="black"/>
                </a:solidFill>
                <a:latin typeface="Times New Roman" charset="0"/>
              </a:rPr>
              <a:t>_(R3&gt;R2) Loop</a:t>
            </a:r>
          </a:p>
          <a:p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93700" y="5969000"/>
            <a:ext cx="3810000" cy="685800"/>
          </a:xfrm>
          <a:prstGeom prst="rect">
            <a:avLst/>
          </a:prstGeom>
          <a:solidFill>
            <a:schemeClr val="accent2">
              <a:lumMod val="60000"/>
              <a:lumOff val="40000"/>
              <a:alpha val="45000"/>
            </a:schemeClr>
          </a:solidFill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700" y="3429000"/>
            <a:ext cx="3226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  <a:latin typeface="+mn-lt"/>
              </a:rPr>
              <a:t>1</a:t>
            </a:r>
            <a:endParaRPr lang="en-US" dirty="0">
              <a:solidFill>
                <a:srgbClr val="3366FF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79452" y="3886200"/>
            <a:ext cx="381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  <a:latin typeface="+mn-lt"/>
              </a:rPr>
              <a:t>2</a:t>
            </a:r>
            <a:endParaRPr lang="en-US" dirty="0">
              <a:solidFill>
                <a:srgbClr val="3366FF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38100" y="6019800"/>
            <a:ext cx="3241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  <a:latin typeface="+mn-lt"/>
              </a:rPr>
              <a:t>3</a:t>
            </a:r>
            <a:endParaRPr lang="en-US" dirty="0">
              <a:solidFill>
                <a:srgbClr val="3366FF"/>
              </a:solidFill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62600" y="1524000"/>
            <a:ext cx="23305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MAX Subroutine</a:t>
            </a:r>
            <a:endParaRPr lang="en-US" u="sng" dirty="0"/>
          </a:p>
        </p:txBody>
      </p:sp>
      <p:sp>
        <p:nvSpPr>
          <p:cNvPr id="16" name="Rectangle 15"/>
          <p:cNvSpPr/>
          <p:nvPr/>
        </p:nvSpPr>
        <p:spPr>
          <a:xfrm>
            <a:off x="4572000" y="2133600"/>
            <a:ext cx="4419600" cy="990600"/>
          </a:xfrm>
          <a:prstGeom prst="rect">
            <a:avLst/>
          </a:prstGeom>
          <a:solidFill>
            <a:schemeClr val="accent2">
              <a:lumMod val="60000"/>
              <a:lumOff val="40000"/>
              <a:alpha val="45000"/>
            </a:schemeClr>
          </a:solidFill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0" rtlCol="0" anchor="ctr"/>
          <a:lstStyle/>
          <a:p>
            <a:r>
              <a:rPr lang="en-US" sz="1600" dirty="0" smtClean="0">
                <a:latin typeface="Times New Roman"/>
                <a:cs typeface="Times New Roman"/>
              </a:rPr>
              <a:t>MAX:	</a:t>
            </a:r>
            <a:r>
              <a:rPr lang="en-US" sz="16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Subtract   SP</a:t>
            </a:r>
            <a:r>
              <a:rPr lang="en-US" sz="1600" dirty="0">
                <a:solidFill>
                  <a:srgbClr val="0000FF"/>
                </a:solidFill>
                <a:latin typeface="Times New Roman"/>
                <a:cs typeface="Times New Roman"/>
              </a:rPr>
              <a:t>, SP, #8		</a:t>
            </a:r>
            <a:endParaRPr lang="en-US" sz="1600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sz="1600" dirty="0">
                <a:solidFill>
                  <a:srgbClr val="0000FF"/>
                </a:solidFill>
                <a:latin typeface="Times New Roman"/>
                <a:cs typeface="Times New Roman"/>
              </a:rPr>
              <a:t>	</a:t>
            </a:r>
            <a:r>
              <a:rPr lang="en-US" sz="16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Store       R2</a:t>
            </a:r>
            <a:r>
              <a:rPr lang="en-US" sz="1600" dirty="0">
                <a:solidFill>
                  <a:srgbClr val="0000FF"/>
                </a:solidFill>
                <a:latin typeface="Times New Roman"/>
                <a:cs typeface="Times New Roman"/>
              </a:rPr>
              <a:t>, 4(SP)	</a:t>
            </a:r>
            <a:endParaRPr lang="en-US" sz="1600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r>
              <a:rPr lang="en-US" sz="1600" dirty="0">
                <a:solidFill>
                  <a:srgbClr val="0000FF"/>
                </a:solidFill>
                <a:latin typeface="Times New Roman"/>
                <a:cs typeface="Times New Roman"/>
              </a:rPr>
              <a:t>	</a:t>
            </a:r>
            <a:r>
              <a:rPr lang="en-US" sz="16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Store</a:t>
            </a:r>
            <a:r>
              <a:rPr lang="en-US" sz="16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     R4</a:t>
            </a:r>
            <a:r>
              <a:rPr lang="en-US" sz="1600" dirty="0">
                <a:solidFill>
                  <a:srgbClr val="0000FF"/>
                </a:solidFill>
                <a:latin typeface="Times New Roman"/>
                <a:cs typeface="Times New Roman"/>
              </a:rPr>
              <a:t>, (SP)</a:t>
            </a:r>
            <a:r>
              <a:rPr lang="en-US" sz="1700" dirty="0">
                <a:solidFill>
                  <a:srgbClr val="0000FF"/>
                </a:solidFill>
                <a:latin typeface="Times New Roman"/>
                <a:cs typeface="Times New Roman"/>
              </a:rPr>
              <a:t>	</a:t>
            </a:r>
            <a:endParaRPr lang="en-US" sz="1600" dirty="0" smtClean="0"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72000" y="5334000"/>
            <a:ext cx="4419600" cy="1371600"/>
          </a:xfrm>
          <a:prstGeom prst="rect">
            <a:avLst/>
          </a:prstGeom>
          <a:solidFill>
            <a:schemeClr val="accent2">
              <a:lumMod val="60000"/>
              <a:lumOff val="40000"/>
              <a:alpha val="45000"/>
            </a:schemeClr>
          </a:solidFill>
          <a:ln w="190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0" rtlCol="0" anchor="ctr"/>
          <a:lstStyle/>
          <a:p>
            <a:pPr lvl="1"/>
            <a:r>
              <a:rPr lang="en-US" sz="16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	Load</a:t>
            </a:r>
            <a:r>
              <a:rPr lang="en-US" sz="1600" dirty="0">
                <a:solidFill>
                  <a:srgbClr val="0000FF"/>
                </a:solidFill>
                <a:latin typeface="Times New Roman"/>
                <a:cs typeface="Times New Roman"/>
              </a:rPr>
              <a:t>	R2, 4(SP)	</a:t>
            </a:r>
          </a:p>
          <a:p>
            <a:pPr lvl="1"/>
            <a:r>
              <a:rPr lang="en-US" sz="1600" dirty="0">
                <a:solidFill>
                  <a:srgbClr val="0000FF"/>
                </a:solidFill>
                <a:latin typeface="Times New Roman"/>
                <a:cs typeface="Times New Roman"/>
              </a:rPr>
              <a:t>	Load	R4, (SP)			Add	SP, SP, #8		</a:t>
            </a:r>
            <a:r>
              <a:rPr lang="en-US" sz="1600" dirty="0">
                <a:solidFill>
                  <a:srgbClr val="3366FF"/>
                </a:solidFill>
                <a:latin typeface="Times New Roman"/>
                <a:cs typeface="Times New Roman"/>
              </a:rPr>
              <a:t>	</a:t>
            </a:r>
            <a:r>
              <a:rPr lang="en-US" sz="16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Return</a:t>
            </a:r>
            <a:endParaRPr lang="en-US" sz="16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3700" y="3987800"/>
            <a:ext cx="3810000" cy="338554"/>
          </a:xfrm>
          <a:prstGeom prst="rect">
            <a:avLst/>
          </a:prstGeom>
          <a:solidFill>
            <a:srgbClr val="BFE1EB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Call	MAX</a:t>
            </a:r>
            <a:endParaRPr 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493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Convert the code for the calling program and MAX to </a:t>
            </a:r>
            <a:r>
              <a:rPr lang="en-US" dirty="0" err="1" smtClean="0"/>
              <a:t>Nios</a:t>
            </a:r>
            <a:r>
              <a:rPr lang="en-US" dirty="0" smtClean="0"/>
              <a:t> II and verify it works as expected.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90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Passing Parameters on the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Assume </a:t>
            </a:r>
            <a:r>
              <a:rPr lang="en-US" i="1" dirty="0" smtClean="0"/>
              <a:t>A </a:t>
            </a:r>
            <a:r>
              <a:rPr lang="en-US" dirty="0" smtClean="0"/>
              <a:t>calls </a:t>
            </a:r>
            <a:r>
              <a:rPr lang="en-US" i="1" dirty="0" smtClean="0"/>
              <a:t>B </a:t>
            </a:r>
            <a:r>
              <a:rPr lang="en-US" dirty="0" smtClean="0"/>
              <a:t>with input parameters </a:t>
            </a:r>
            <a:r>
              <a:rPr lang="en-US" i="1" dirty="0" smtClean="0"/>
              <a:t>i</a:t>
            </a:r>
            <a:r>
              <a:rPr lang="en-US" i="1" baseline="-25000" dirty="0" smtClean="0"/>
              <a:t>1</a:t>
            </a:r>
            <a:r>
              <a:rPr lang="en-US" i="1" dirty="0" smtClean="0"/>
              <a:t>, …,i</a:t>
            </a:r>
            <a:r>
              <a:rPr lang="en-US" i="1" baseline="-25000" dirty="0" smtClean="0"/>
              <a:t>n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 smtClean="0"/>
              <a:t>B </a:t>
            </a:r>
            <a:r>
              <a:rPr lang="en-US" dirty="0" smtClean="0"/>
              <a:t>returns resulting values </a:t>
            </a:r>
            <a:r>
              <a:rPr lang="en-US" i="1" dirty="0" smtClean="0"/>
              <a:t>o</a:t>
            </a:r>
            <a:r>
              <a:rPr lang="en-US" i="1" baseline="-25000" dirty="0" smtClean="0"/>
              <a:t>1</a:t>
            </a:r>
            <a:r>
              <a:rPr lang="en-US" i="1" dirty="0" smtClean="0"/>
              <a:t>, …, </a:t>
            </a:r>
            <a:r>
              <a:rPr lang="en-US" i="1" dirty="0" err="1" smtClean="0"/>
              <a:t>o</a:t>
            </a:r>
            <a:r>
              <a:rPr lang="en-US" i="1" baseline="-25000" dirty="0" err="1" smtClean="0"/>
              <a:t>m</a:t>
            </a:r>
            <a:r>
              <a:rPr lang="en-US" i="1" dirty="0" err="1" smtClean="0"/>
              <a:t>.</a:t>
            </a:r>
            <a:r>
              <a:rPr lang="en-US" i="1" dirty="0" smtClean="0"/>
              <a:t> </a:t>
            </a:r>
            <a:r>
              <a:rPr lang="en-US" dirty="0" smtClean="0"/>
              <a:t>Assume m &lt;= n (common case).</a:t>
            </a:r>
          </a:p>
          <a:p>
            <a:r>
              <a:rPr lang="en-US" dirty="0" smtClean="0"/>
              <a:t>General Scheme:</a:t>
            </a:r>
          </a:p>
          <a:p>
            <a:pPr lvl="1"/>
            <a:r>
              <a:rPr lang="en-US" i="1" dirty="0" smtClean="0"/>
              <a:t>A</a:t>
            </a:r>
            <a:r>
              <a:rPr lang="en-US" dirty="0" smtClean="0"/>
              <a:t> pushes </a:t>
            </a:r>
            <a:r>
              <a:rPr lang="en-US" i="1" dirty="0"/>
              <a:t>i</a:t>
            </a:r>
            <a:r>
              <a:rPr lang="en-US" i="1" baseline="-25000" dirty="0"/>
              <a:t>1</a:t>
            </a:r>
            <a:r>
              <a:rPr lang="en-US" i="1" dirty="0"/>
              <a:t>, …,i</a:t>
            </a:r>
            <a:r>
              <a:rPr lang="en-US" i="1" baseline="-25000" dirty="0"/>
              <a:t>n</a:t>
            </a:r>
            <a:r>
              <a:rPr lang="en-US" i="1" dirty="0"/>
              <a:t> </a:t>
            </a:r>
            <a:r>
              <a:rPr lang="en-US" dirty="0" smtClean="0"/>
              <a:t>on the stack and calls </a:t>
            </a:r>
            <a:r>
              <a:rPr lang="en-US" i="1" dirty="0" smtClean="0"/>
              <a:t>B.</a:t>
            </a:r>
          </a:p>
          <a:p>
            <a:pPr lvl="1"/>
            <a:r>
              <a:rPr lang="en-US" i="1" dirty="0" smtClean="0"/>
              <a:t>B </a:t>
            </a:r>
            <a:r>
              <a:rPr lang="en-US" dirty="0" smtClean="0"/>
              <a:t>pushes any (</a:t>
            </a:r>
            <a:r>
              <a:rPr lang="en-US" i="1" dirty="0" smtClean="0"/>
              <a:t>saving</a:t>
            </a:r>
            <a:r>
              <a:rPr lang="en-US" dirty="0" smtClean="0"/>
              <a:t>) registers it would need for its computation on the stack; also the </a:t>
            </a:r>
            <a:r>
              <a:rPr lang="en-US" i="1" dirty="0" smtClean="0"/>
              <a:t>return-address register</a:t>
            </a:r>
            <a:r>
              <a:rPr lang="en-US" dirty="0" smtClean="0"/>
              <a:t> if it is not a </a:t>
            </a:r>
            <a:r>
              <a:rPr lang="en-US" i="1" dirty="0" smtClean="0"/>
              <a:t>lea</a:t>
            </a:r>
            <a:r>
              <a:rPr lang="en-US" dirty="0" smtClean="0"/>
              <a:t>f procedure.</a:t>
            </a:r>
          </a:p>
          <a:p>
            <a:pPr lvl="1"/>
            <a:r>
              <a:rPr lang="en-US" i="1" dirty="0" smtClean="0"/>
              <a:t>B </a:t>
            </a:r>
            <a:r>
              <a:rPr lang="en-US" dirty="0" smtClean="0"/>
              <a:t>performs its computation and writes the resulting values </a:t>
            </a:r>
            <a:r>
              <a:rPr lang="en-US" i="1" dirty="0"/>
              <a:t>o</a:t>
            </a:r>
            <a:r>
              <a:rPr lang="en-US" i="1" baseline="-25000" dirty="0"/>
              <a:t>1</a:t>
            </a:r>
            <a:r>
              <a:rPr lang="en-US" i="1" dirty="0"/>
              <a:t>, …, </a:t>
            </a:r>
            <a:r>
              <a:rPr lang="en-US" i="1" dirty="0" err="1" smtClean="0"/>
              <a:t>o</a:t>
            </a:r>
            <a:r>
              <a:rPr lang="en-US" i="1" baseline="-25000" dirty="0" err="1" smtClean="0"/>
              <a:t>m</a:t>
            </a:r>
            <a:r>
              <a:rPr lang="en-US" i="1" baseline="-25000" dirty="0" smtClean="0"/>
              <a:t> </a:t>
            </a:r>
            <a:r>
              <a:rPr lang="en-US" dirty="0" smtClean="0"/>
              <a:t>on the stack (reusing the space used by input parameters).</a:t>
            </a:r>
          </a:p>
          <a:p>
            <a:pPr lvl="1"/>
            <a:r>
              <a:rPr lang="en-US" i="1" dirty="0" smtClean="0"/>
              <a:t>B </a:t>
            </a:r>
            <a:r>
              <a:rPr lang="en-US" dirty="0" smtClean="0"/>
              <a:t>pops the saving registers from the stack and returns.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1905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NIOS-II Registers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524000"/>
            <a:ext cx="4114800" cy="5113371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609600" y="5222175"/>
            <a:ext cx="3581400" cy="228600"/>
          </a:xfrm>
          <a:prstGeom prst="ellipse">
            <a:avLst/>
          </a:prstGeom>
          <a:noFill/>
          <a:ln w="38100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029200" y="2057400"/>
            <a:ext cx="37446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alibri" charset="0"/>
              </a:rPr>
              <a:t>Stack </a:t>
            </a:r>
            <a:r>
              <a:rPr lang="en-US" dirty="0">
                <a:solidFill>
                  <a:srgbClr val="FF0000"/>
                </a:solidFill>
                <a:latin typeface="Calibri" charset="0"/>
              </a:rPr>
              <a:t>pointer (SP) </a:t>
            </a:r>
            <a:r>
              <a:rPr lang="en-US" dirty="0">
                <a:latin typeface="Calibri" charset="0"/>
              </a:rPr>
              <a:t>register</a:t>
            </a:r>
            <a:br>
              <a:rPr lang="en-US" dirty="0">
                <a:latin typeface="Calibri" charset="0"/>
              </a:rPr>
            </a:br>
            <a:r>
              <a:rPr lang="en-US" dirty="0" smtClean="0">
                <a:latin typeface="Calibri" charset="0"/>
              </a:rPr>
              <a:t>(should) points </a:t>
            </a:r>
            <a:r>
              <a:rPr lang="en-US" dirty="0">
                <a:latin typeface="Calibri" charset="0"/>
              </a:rPr>
              <a:t>to top of the processor stack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691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Passing Parameters on the Stack: Example Max(A,N)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Calling Program</a:t>
            </a:r>
          </a:p>
          <a:p>
            <a:pPr lvl="1"/>
            <a:r>
              <a:rPr lang="en-US" dirty="0" smtClean="0"/>
              <a:t>Push input parameters onto stack (grows high to low),</a:t>
            </a:r>
          </a:p>
          <a:p>
            <a:pPr marL="768096" lvl="2" indent="0">
              <a:buNone/>
            </a:pPr>
            <a:r>
              <a:rPr lang="en-US" sz="1600" dirty="0">
                <a:solidFill>
                  <a:srgbClr val="0000FF"/>
                </a:solidFill>
                <a:latin typeface="Courier"/>
                <a:cs typeface="Courier"/>
              </a:rPr>
              <a:t>Subtract	SP, SP, 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#8</a:t>
            </a:r>
            <a:r>
              <a:rPr lang="en-US" sz="1600" dirty="0">
                <a:solidFill>
                  <a:srgbClr val="0000FF"/>
                </a:solidFill>
                <a:latin typeface="Courier"/>
                <a:cs typeface="Courier"/>
              </a:rPr>
              <a:t>	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# Create </a:t>
            </a:r>
            <a:r>
              <a:rPr lang="en-US" sz="1600" dirty="0">
                <a:solidFill>
                  <a:srgbClr val="0000FF"/>
                </a:solidFill>
                <a:latin typeface="Courier"/>
                <a:cs typeface="Courier"/>
              </a:rPr>
              <a:t>room for 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2 items</a:t>
            </a:r>
            <a:endParaRPr lang="en-US" sz="1600" dirty="0">
              <a:solidFill>
                <a:srgbClr val="0000FF"/>
              </a:solidFill>
              <a:latin typeface="Courier"/>
              <a:cs typeface="Courier"/>
            </a:endParaRPr>
          </a:p>
          <a:p>
            <a:pPr marL="768096" lvl="2" indent="0">
              <a:buNone/>
            </a:pP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Load	R2, #N		# Address of N in R2</a:t>
            </a:r>
          </a:p>
          <a:p>
            <a:pPr marL="768096" lvl="2" indent="0">
              <a:buNone/>
            </a:pP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Load	R2, (R2)	# Value of N in R2</a:t>
            </a:r>
          </a:p>
          <a:p>
            <a:pPr marL="768096" lvl="2" indent="0">
              <a:buNone/>
            </a:pP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Store	R2, 4(SP)	# Push it on the stack</a:t>
            </a:r>
          </a:p>
          <a:p>
            <a:pPr marL="768096" lvl="2" indent="0">
              <a:buNone/>
            </a:pP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Load	R2, #A</a:t>
            </a:r>
            <a:r>
              <a:rPr lang="en-US" sz="1600" dirty="0">
                <a:solidFill>
                  <a:srgbClr val="0000FF"/>
                </a:solidFill>
                <a:latin typeface="Courier"/>
                <a:cs typeface="Courier"/>
              </a:rPr>
              <a:t>		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# Get the second parameter in R2</a:t>
            </a:r>
          </a:p>
          <a:p>
            <a:pPr marL="768096" lvl="2" indent="0">
              <a:buNone/>
            </a:pP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Store	R2, (SP)	# push it on the stack</a:t>
            </a:r>
          </a:p>
          <a:p>
            <a:pPr lvl="1"/>
            <a:r>
              <a:rPr lang="en-US" dirty="0" smtClean="0"/>
              <a:t>Call subroutine</a:t>
            </a:r>
          </a:p>
          <a:p>
            <a:pPr marL="768096" lvl="2" indent="0">
              <a:buNone/>
            </a:pP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Call	MAX</a:t>
            </a:r>
          </a:p>
          <a:p>
            <a:pPr marL="845820" lvl="1" indent="-342900"/>
            <a:r>
              <a:rPr lang="en-US" dirty="0" smtClean="0">
                <a:cs typeface="Courier"/>
              </a:rPr>
              <a:t>Get </a:t>
            </a:r>
            <a:r>
              <a:rPr lang="en-US" i="1" dirty="0" smtClean="0">
                <a:cs typeface="Courier"/>
              </a:rPr>
              <a:t>max</a:t>
            </a:r>
            <a:r>
              <a:rPr lang="en-US" dirty="0" smtClean="0">
                <a:cs typeface="Courier"/>
              </a:rPr>
              <a:t> value from the stack and restores stack (pop input parameters) </a:t>
            </a:r>
          </a:p>
          <a:p>
            <a:pPr marL="768096" lvl="2" indent="0">
              <a:buNone/>
            </a:pP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Load	R1,4(SP)      # Result pushed on stack by MAX</a:t>
            </a:r>
          </a:p>
          <a:p>
            <a:pPr marL="768096" lvl="2" indent="0">
              <a:buNone/>
            </a:pPr>
            <a:r>
              <a:rPr lang="en-US" sz="1600" dirty="0">
                <a:solidFill>
                  <a:srgbClr val="0000FF"/>
                </a:solidFill>
                <a:latin typeface="Courier"/>
                <a:cs typeface="Courier"/>
              </a:rPr>
              <a:t>	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		</a:t>
            </a:r>
            <a:r>
              <a:rPr lang="en-US" sz="1600" dirty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     # Result overwrites value of N on stack</a:t>
            </a:r>
          </a:p>
          <a:p>
            <a:pPr marL="768096" lvl="2" indent="0">
              <a:buNone/>
            </a:pP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Add	SP, SP, #8    #	Effectively pops stack</a:t>
            </a:r>
            <a:endParaRPr lang="en-US" sz="1600" dirty="0">
              <a:solidFill>
                <a:srgbClr val="0000FF"/>
              </a:solidFill>
              <a:latin typeface="Courier"/>
              <a:cs typeface="Courie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69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534400" cy="1252728"/>
          </a:xfrm>
        </p:spPr>
        <p:txBody>
          <a:bodyPr>
            <a:noAutofit/>
          </a:bodyPr>
          <a:lstStyle/>
          <a:p>
            <a:r>
              <a:rPr lang="en-US" sz="3600" dirty="0"/>
              <a:t>Passing Parameters on the Stack: Example Max(A,N</a:t>
            </a:r>
            <a:r>
              <a:rPr lang="en-US" sz="3600" dirty="0" smtClean="0"/>
              <a:t>) - (contd.)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625609"/>
          </a:xfrm>
        </p:spPr>
        <p:txBody>
          <a:bodyPr>
            <a:normAutofit lnSpcReduction="10000"/>
          </a:bodyPr>
          <a:lstStyle/>
          <a:p>
            <a:r>
              <a:rPr lang="en-US" sz="1600" dirty="0" smtClean="0"/>
              <a:t>Subroutine MAX</a:t>
            </a:r>
            <a:endParaRPr lang="en-US" sz="1400" dirty="0" smtClean="0"/>
          </a:p>
          <a:p>
            <a:pPr lvl="1"/>
            <a:r>
              <a:rPr lang="en-US" sz="1600" dirty="0" smtClean="0"/>
              <a:t>Save all </a:t>
            </a:r>
            <a:r>
              <a:rPr lang="en-US" sz="1600" dirty="0" err="1" smtClean="0"/>
              <a:t>regs</a:t>
            </a:r>
            <a:r>
              <a:rPr lang="en-US" sz="1600" dirty="0" smtClean="0"/>
              <a:t>. it will use (R1 –  R5) on stack</a:t>
            </a:r>
          </a:p>
          <a:p>
            <a:pPr marL="941832" lvl="3" indent="0">
              <a:buNone/>
            </a:pPr>
            <a:r>
              <a:rPr lang="en-US" sz="1200" dirty="0"/>
              <a:t>	</a:t>
            </a:r>
            <a:r>
              <a:rPr lang="en-US" sz="1200" dirty="0" smtClean="0"/>
              <a:t>	</a:t>
            </a:r>
            <a:r>
              <a:rPr lang="en-US" sz="1400" dirty="0">
                <a:solidFill>
                  <a:srgbClr val="0000FF"/>
                </a:solidFill>
                <a:latin typeface="Courier"/>
                <a:cs typeface="Courier"/>
              </a:rPr>
              <a:t>Subtract   </a:t>
            </a: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 SP</a:t>
            </a:r>
            <a:r>
              <a:rPr lang="en-US" sz="1400" dirty="0">
                <a:solidFill>
                  <a:srgbClr val="0000FF"/>
                </a:solidFill>
                <a:latin typeface="Courier"/>
                <a:cs typeface="Courier"/>
              </a:rPr>
              <a:t>, SP, </a:t>
            </a: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#20</a:t>
            </a:r>
            <a:r>
              <a:rPr lang="en-US" sz="1400" dirty="0">
                <a:solidFill>
                  <a:srgbClr val="0000FF"/>
                </a:solidFill>
                <a:latin typeface="Courier"/>
                <a:cs typeface="Courier"/>
              </a:rPr>
              <a:t>	</a:t>
            </a:r>
            <a:r>
              <a:rPr lang="en-US" sz="1400" dirty="0" smtClean="0">
                <a:latin typeface="Courier"/>
                <a:cs typeface="Courier"/>
              </a:rPr>
              <a:t>Create </a:t>
            </a:r>
            <a:r>
              <a:rPr lang="en-US" sz="1400" dirty="0">
                <a:latin typeface="Courier"/>
                <a:cs typeface="Courier"/>
              </a:rPr>
              <a:t>room for </a:t>
            </a:r>
            <a:r>
              <a:rPr lang="en-US" sz="1400" dirty="0" smtClean="0">
                <a:latin typeface="Courier"/>
                <a:cs typeface="Courier"/>
              </a:rPr>
              <a:t>five items</a:t>
            </a:r>
            <a:endParaRPr lang="en-US" sz="1400" dirty="0">
              <a:latin typeface="Courier"/>
              <a:cs typeface="Courier"/>
            </a:endParaRPr>
          </a:p>
          <a:p>
            <a:pPr marL="941832" lvl="3" indent="0">
              <a:buNone/>
            </a:pP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		Store  </a:t>
            </a:r>
            <a:r>
              <a:rPr lang="en-US" sz="1400" dirty="0">
                <a:solidFill>
                  <a:srgbClr val="0000FF"/>
                </a:solidFill>
                <a:latin typeface="Courier"/>
                <a:cs typeface="Courier"/>
              </a:rPr>
              <a:t>	   </a:t>
            </a: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R1, 16(</a:t>
            </a:r>
            <a:r>
              <a:rPr lang="en-US" sz="1400" dirty="0">
                <a:solidFill>
                  <a:srgbClr val="0000FF"/>
                </a:solidFill>
                <a:latin typeface="Courier"/>
                <a:cs typeface="Courier"/>
              </a:rPr>
              <a:t>SP)	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Push R1</a:t>
            </a:r>
          </a:p>
          <a:p>
            <a:pPr marL="941832" lvl="3" indent="0">
              <a:buNone/>
            </a:pP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		Store	   R2, 12(SP)	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Push R2</a:t>
            </a:r>
          </a:p>
          <a:p>
            <a:pPr marL="941832" lvl="3" indent="0">
              <a:buNone/>
            </a:pP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		…			 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…</a:t>
            </a:r>
          </a:p>
          <a:p>
            <a:pPr marL="941832" lvl="3" indent="0">
              <a:buNone/>
            </a:pP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		Store	   R5, (SP)	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Push R5</a:t>
            </a:r>
            <a:endParaRPr lang="en-US" sz="1400" dirty="0" smtClean="0">
              <a:solidFill>
                <a:srgbClr val="000000"/>
              </a:solidFill>
            </a:endParaRPr>
          </a:p>
          <a:p>
            <a:pPr lvl="1"/>
            <a:r>
              <a:rPr lang="en-US" sz="1400" dirty="0" smtClean="0"/>
              <a:t>Load input parameters from stack and compute sum</a:t>
            </a:r>
          </a:p>
          <a:p>
            <a:pPr marL="1801368" lvl="7" indent="0">
              <a:buNone/>
            </a:pP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Load	R3, 24(SP)	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Get N into R3</a:t>
            </a:r>
          </a:p>
          <a:p>
            <a:pPr marL="1801368" lvl="7" indent="0">
              <a:buNone/>
            </a:pP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Load	R5, 20(SP)	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Get #A into R5</a:t>
            </a:r>
          </a:p>
          <a:p>
            <a:pPr lvl="1"/>
            <a:r>
              <a:rPr lang="en-US" sz="1400" dirty="0" smtClean="0">
                <a:cs typeface="Courier"/>
              </a:rPr>
              <a:t>Body of the Subroutine: </a:t>
            </a:r>
            <a:r>
              <a:rPr lang="en-US" sz="1400" dirty="0" smtClean="0">
                <a:latin typeface="Courier"/>
                <a:cs typeface="Courier"/>
              </a:rPr>
              <a:t>&lt;Code from before will need to change – see later how&gt;</a:t>
            </a:r>
            <a:endParaRPr lang="en-US" sz="1400" dirty="0" smtClean="0">
              <a:cs typeface="Courier"/>
            </a:endParaRPr>
          </a:p>
          <a:p>
            <a:pPr marL="845820" lvl="1" indent="-342900"/>
            <a:r>
              <a:rPr lang="en-US" sz="1400" dirty="0" smtClean="0">
                <a:cs typeface="Courier"/>
              </a:rPr>
              <a:t>Restore saved </a:t>
            </a:r>
            <a:r>
              <a:rPr lang="en-US" sz="1400" dirty="0" smtClean="0">
                <a:solidFill>
                  <a:srgbClr val="0000FF"/>
                </a:solidFill>
                <a:cs typeface="Courier"/>
              </a:rPr>
              <a:t>registers and pop stack, return</a:t>
            </a:r>
          </a:p>
          <a:p>
            <a:pPr marL="1801368" lvl="7" indent="0">
              <a:buNone/>
            </a:pP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Load</a:t>
            </a:r>
            <a:r>
              <a:rPr lang="en-US" sz="1400" dirty="0">
                <a:solidFill>
                  <a:srgbClr val="0000FF"/>
                </a:solidFill>
                <a:latin typeface="Courier"/>
                <a:cs typeface="Courier"/>
              </a:rPr>
              <a:t>	</a:t>
            </a: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R1, 16(SP)	</a:t>
            </a:r>
            <a:r>
              <a:rPr lang="en-US" sz="1400" dirty="0" smtClean="0">
                <a:latin typeface="Courier"/>
                <a:cs typeface="Courier"/>
              </a:rPr>
              <a:t>Restore R1</a:t>
            </a:r>
            <a:endParaRPr lang="en-US" sz="1400" dirty="0">
              <a:latin typeface="Courier"/>
              <a:cs typeface="Courier"/>
            </a:endParaRPr>
          </a:p>
          <a:p>
            <a:pPr marL="1801368" lvl="7" indent="0">
              <a:buNone/>
            </a:pP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Load</a:t>
            </a:r>
            <a:r>
              <a:rPr lang="en-US" sz="1400" dirty="0">
                <a:solidFill>
                  <a:srgbClr val="0000FF"/>
                </a:solidFill>
                <a:latin typeface="Courier"/>
                <a:cs typeface="Courier"/>
              </a:rPr>
              <a:t>	</a:t>
            </a: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R2, 12(SP)	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R2</a:t>
            </a:r>
          </a:p>
          <a:p>
            <a:pPr marL="1801368" lvl="7" indent="0">
              <a:buNone/>
            </a:pP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…			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…</a:t>
            </a:r>
          </a:p>
          <a:p>
            <a:pPr marL="1801368" lvl="7" indent="0">
              <a:buNone/>
            </a:pP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Load	R5, (SP)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		R5</a:t>
            </a:r>
            <a:endParaRPr lang="en-US" sz="1400" dirty="0" smtClean="0">
              <a:solidFill>
                <a:srgbClr val="0000FF"/>
              </a:solidFill>
              <a:latin typeface="Courier"/>
              <a:cs typeface="Courier"/>
            </a:endParaRPr>
          </a:p>
          <a:p>
            <a:pPr marL="1801368" lvl="7" indent="0">
              <a:buNone/>
            </a:pP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Add	SP, SP, #20	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Pop stack</a:t>
            </a:r>
          </a:p>
          <a:p>
            <a:pPr marL="1801368" lvl="7" indent="0">
              <a:buNone/>
            </a:pP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Return			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Return to calling program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050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/>
              <a:t>Passing Parameters on the Stack: </a:t>
            </a:r>
            <a:r>
              <a:rPr lang="en-US" sz="4800" dirty="0" smtClean="0"/>
              <a:t>Changes to Max</a:t>
            </a:r>
            <a:r>
              <a:rPr lang="en-US" sz="4800" dirty="0"/>
              <a:t>(A,N</a:t>
            </a:r>
            <a:r>
              <a:rPr lang="en-US" sz="4800" dirty="0" smtClean="0"/>
              <a:t>) 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3962400" y="1775191"/>
            <a:ext cx="4724400" cy="462560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Required Changes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Push R1–R5 on stack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R3 and R5 must be initialized from the stack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Last two lines must be replaced with pushing the result in R1 onto stack where input parameter N was passed.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Restore R1-R5 and pop stack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Return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7CC44-C092-41E8-A092-604E81FF02E7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228600" y="2286000"/>
            <a:ext cx="3305612" cy="3826609"/>
            <a:chOff x="5105400" y="2743200"/>
            <a:chExt cx="3305612" cy="3826609"/>
          </a:xfrm>
        </p:grpSpPr>
        <p:sp>
          <p:nvSpPr>
            <p:cNvPr id="6" name="TextBox 5"/>
            <p:cNvSpPr txBox="1"/>
            <p:nvPr/>
          </p:nvSpPr>
          <p:spPr>
            <a:xfrm>
              <a:off x="5105400" y="3276600"/>
              <a:ext cx="3305612" cy="3293209"/>
            </a:xfrm>
            <a:prstGeom prst="rect">
              <a:avLst/>
            </a:prstGeom>
            <a:solidFill>
              <a:srgbClr val="A0D3E0"/>
            </a:solidFill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	Move	R3, #N</a:t>
              </a:r>
            </a:p>
            <a:p>
              <a:r>
                <a:rPr lang="en-US" sz="1600" dirty="0"/>
                <a:t>	</a:t>
              </a:r>
              <a:r>
                <a:rPr lang="en-US" sz="1600" dirty="0" smtClean="0"/>
                <a:t>Load	R3, (R3)</a:t>
              </a:r>
            </a:p>
            <a:p>
              <a:r>
                <a:rPr lang="en-US" sz="1600" dirty="0" smtClean="0"/>
                <a:t>	Move	R5, #A</a:t>
              </a:r>
            </a:p>
            <a:p>
              <a:r>
                <a:rPr lang="en-US" sz="1600" dirty="0" smtClean="0"/>
                <a:t>	Load 	R1, (R5)</a:t>
              </a:r>
            </a:p>
            <a:p>
              <a:r>
                <a:rPr lang="en-US" sz="1600" dirty="0"/>
                <a:t>	</a:t>
              </a:r>
              <a:r>
                <a:rPr lang="en-US" sz="1600" dirty="0" smtClean="0"/>
                <a:t>Move	R2, #1</a:t>
              </a:r>
            </a:p>
            <a:p>
              <a:r>
                <a:rPr lang="en-US" sz="1600" dirty="0" smtClean="0"/>
                <a:t>Loop:</a:t>
              </a:r>
              <a:r>
                <a:rPr lang="en-US" sz="1600" dirty="0"/>
                <a:t>	</a:t>
              </a:r>
              <a:r>
                <a:rPr lang="en-US" sz="1600" dirty="0" smtClean="0"/>
                <a:t>Add	R5, R5, #4</a:t>
              </a:r>
            </a:p>
            <a:p>
              <a:r>
                <a:rPr lang="en-US" sz="1600" dirty="0"/>
                <a:t>	</a:t>
              </a:r>
              <a:r>
                <a:rPr lang="en-US" sz="1600" dirty="0" smtClean="0"/>
                <a:t>Load	R4, (R5)</a:t>
              </a:r>
            </a:p>
            <a:p>
              <a:r>
                <a:rPr lang="en-US" sz="1600" dirty="0"/>
                <a:t>	</a:t>
              </a:r>
              <a:r>
                <a:rPr lang="en-US" sz="1600" dirty="0" err="1" smtClean="0"/>
                <a:t>Branch_if</a:t>
              </a:r>
              <a:r>
                <a:rPr lang="en-US" sz="1600" dirty="0" smtClean="0"/>
                <a:t>_(R1&gt;=R4) Skip</a:t>
              </a:r>
            </a:p>
            <a:p>
              <a:r>
                <a:rPr lang="en-US" sz="1600" dirty="0"/>
                <a:t>	</a:t>
              </a:r>
              <a:r>
                <a:rPr lang="en-US" sz="1600" dirty="0" smtClean="0"/>
                <a:t>Move	R1, R4</a:t>
              </a:r>
            </a:p>
            <a:p>
              <a:r>
                <a:rPr lang="en-US" sz="1600" dirty="0" smtClean="0"/>
                <a:t>Skip:	Add	R2, R2, #1</a:t>
              </a:r>
            </a:p>
            <a:p>
              <a:r>
                <a:rPr lang="en-US" sz="1600" dirty="0"/>
                <a:t>	</a:t>
              </a:r>
              <a:r>
                <a:rPr lang="en-US" sz="1600" dirty="0" err="1" smtClean="0"/>
                <a:t>Branch_if</a:t>
              </a:r>
              <a:r>
                <a:rPr lang="en-US" sz="1600" dirty="0" smtClean="0"/>
                <a:t>_(R3&gt;R2) Loop</a:t>
              </a:r>
            </a:p>
            <a:p>
              <a:r>
                <a:rPr lang="en-US" sz="1600" dirty="0"/>
                <a:t>	</a:t>
              </a:r>
              <a:r>
                <a:rPr lang="en-US" sz="1600" dirty="0" smtClean="0"/>
                <a:t>Move	R2, #Max</a:t>
              </a:r>
            </a:p>
            <a:p>
              <a:r>
                <a:rPr lang="en-US" sz="1600" dirty="0"/>
                <a:t>	</a:t>
              </a:r>
              <a:r>
                <a:rPr lang="en-US" sz="1600" dirty="0" smtClean="0"/>
                <a:t>Store	R1, (R2)</a:t>
              </a:r>
              <a:endParaRPr lang="en-US" sz="16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181600" y="2743200"/>
              <a:ext cx="30395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u="sng" dirty="0" smtClean="0"/>
                <a:t>Earlier Assembly Code</a:t>
              </a:r>
              <a:endParaRPr lang="en-US" u="sng" dirty="0"/>
            </a:p>
          </p:txBody>
        </p:sp>
      </p:grpSp>
    </p:spTree>
    <p:extLst>
      <p:ext uri="{BB962C8B-B14F-4D97-AF65-F5344CB8AC3E}">
        <p14:creationId xmlns:p14="http://schemas.microsoft.com/office/powerpoint/2010/main" val="112507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grpSp>
        <p:nvGrpSpPr>
          <p:cNvPr id="91" name="Group 90"/>
          <p:cNvGrpSpPr/>
          <p:nvPr/>
        </p:nvGrpSpPr>
        <p:grpSpPr>
          <a:xfrm>
            <a:off x="3729635" y="838200"/>
            <a:ext cx="3048142" cy="4724400"/>
            <a:chOff x="762000" y="762000"/>
            <a:chExt cx="3048142" cy="4724400"/>
          </a:xfrm>
        </p:grpSpPr>
        <p:grpSp>
          <p:nvGrpSpPr>
            <p:cNvPr id="85" name="Group 84"/>
            <p:cNvGrpSpPr/>
            <p:nvPr/>
          </p:nvGrpSpPr>
          <p:grpSpPr>
            <a:xfrm>
              <a:off x="762000" y="1371600"/>
              <a:ext cx="3048142" cy="4114800"/>
              <a:chOff x="762000" y="1371600"/>
              <a:chExt cx="3048142" cy="4114800"/>
            </a:xfrm>
          </p:grpSpPr>
          <p:cxnSp>
            <p:nvCxnSpPr>
              <p:cNvPr id="6" name="Straight Connector 5"/>
              <p:cNvCxnSpPr/>
              <p:nvPr/>
            </p:nvCxnSpPr>
            <p:spPr>
              <a:xfrm>
                <a:off x="762000" y="1371600"/>
                <a:ext cx="0" cy="4114800"/>
              </a:xfrm>
              <a:prstGeom prst="line">
                <a:avLst/>
              </a:prstGeom>
              <a:ln w="38100" cmpd="sng">
                <a:solidFill>
                  <a:srgbClr val="0000FF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2438400" y="1371600"/>
                <a:ext cx="0" cy="4114800"/>
              </a:xfrm>
              <a:prstGeom prst="line">
                <a:avLst/>
              </a:prstGeom>
              <a:ln w="38100" cmpd="sng">
                <a:solidFill>
                  <a:srgbClr val="0000FF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762000" y="5181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762000" y="4953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762000" y="47244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762000" y="44958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762000" y="4267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762000" y="4038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762000" y="3810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762000" y="35814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762000" y="33528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762000" y="3124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762000" y="2895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762000" y="2667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762000" y="24384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762000" y="22098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762000" y="1981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762000" y="1752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762000" y="1524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762000" y="5410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/>
              <p:nvPr/>
            </p:nvCxnSpPr>
            <p:spPr>
              <a:xfrm flipH="1">
                <a:off x="2438400" y="5067300"/>
                <a:ext cx="330200" cy="0"/>
              </a:xfrm>
              <a:prstGeom prst="straightConnector1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TextBox 29"/>
              <p:cNvSpPr txBox="1"/>
              <p:nvPr/>
            </p:nvSpPr>
            <p:spPr>
              <a:xfrm>
                <a:off x="2692400" y="4876800"/>
                <a:ext cx="11177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SP = 100</a:t>
                </a:r>
                <a:endParaRPr lang="en-US" sz="2000" dirty="0"/>
              </a:p>
            </p:txBody>
          </p:sp>
        </p:grpSp>
        <p:sp>
          <p:nvSpPr>
            <p:cNvPr id="88" name="TextBox 87"/>
            <p:cNvSpPr txBox="1"/>
            <p:nvPr/>
          </p:nvSpPr>
          <p:spPr>
            <a:xfrm>
              <a:off x="838200" y="762000"/>
              <a:ext cx="14311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Initial Stack</a:t>
              </a:r>
              <a:endParaRPr lang="en-US" sz="2000" dirty="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276600" y="2462150"/>
            <a:ext cx="47320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500" dirty="0" smtClean="0"/>
          </a:p>
          <a:p>
            <a:r>
              <a:rPr lang="en-US" sz="1500" dirty="0" smtClean="0"/>
              <a:t>60</a:t>
            </a:r>
          </a:p>
          <a:p>
            <a:r>
              <a:rPr lang="en-US" sz="1500" dirty="0" smtClean="0"/>
              <a:t>64</a:t>
            </a:r>
          </a:p>
          <a:p>
            <a:r>
              <a:rPr lang="en-US" sz="1500" dirty="0" smtClean="0"/>
              <a:t>68</a:t>
            </a:r>
          </a:p>
          <a:p>
            <a:r>
              <a:rPr lang="en-US" sz="1500" dirty="0" smtClean="0"/>
              <a:t>72</a:t>
            </a:r>
          </a:p>
          <a:p>
            <a:r>
              <a:rPr lang="en-US" sz="1500" dirty="0" smtClean="0"/>
              <a:t>76</a:t>
            </a:r>
          </a:p>
          <a:p>
            <a:r>
              <a:rPr lang="en-US" sz="1500" dirty="0" smtClean="0"/>
              <a:t>80</a:t>
            </a:r>
          </a:p>
          <a:p>
            <a:r>
              <a:rPr lang="en-US" sz="1500" dirty="0" smtClean="0"/>
              <a:t>84</a:t>
            </a:r>
          </a:p>
          <a:p>
            <a:r>
              <a:rPr lang="en-US" sz="1500" dirty="0" smtClean="0"/>
              <a:t>88</a:t>
            </a:r>
          </a:p>
          <a:p>
            <a:r>
              <a:rPr lang="en-US" sz="1500" dirty="0" smtClean="0"/>
              <a:t>92</a:t>
            </a:r>
          </a:p>
          <a:p>
            <a:r>
              <a:rPr lang="en-US" sz="1500" dirty="0" smtClean="0"/>
              <a:t>96</a:t>
            </a:r>
          </a:p>
          <a:p>
            <a:r>
              <a:rPr lang="en-US" sz="1500" dirty="0" smtClean="0"/>
              <a:t>100</a:t>
            </a:r>
            <a:endParaRPr lang="en-US" sz="1500" dirty="0"/>
          </a:p>
        </p:txBody>
      </p:sp>
      <p:sp>
        <p:nvSpPr>
          <p:cNvPr id="3" name="TextBox 2"/>
          <p:cNvSpPr txBox="1"/>
          <p:nvPr/>
        </p:nvSpPr>
        <p:spPr>
          <a:xfrm>
            <a:off x="3986578" y="4964875"/>
            <a:ext cx="11801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[something]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29158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>
            <a:off x="3678835" y="841248"/>
            <a:ext cx="2958622" cy="4876800"/>
            <a:chOff x="3657600" y="609600"/>
            <a:chExt cx="2958622" cy="4876800"/>
          </a:xfrm>
        </p:grpSpPr>
        <p:sp>
          <p:nvSpPr>
            <p:cNvPr id="56" name="TextBox 55"/>
            <p:cNvSpPr txBox="1"/>
            <p:nvPr/>
          </p:nvSpPr>
          <p:spPr>
            <a:xfrm>
              <a:off x="5562600" y="4419600"/>
              <a:ext cx="10536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SP = 92 </a:t>
              </a:r>
              <a:endParaRPr lang="en-US" sz="2000" dirty="0"/>
            </a:p>
          </p:txBody>
        </p:sp>
        <p:grpSp>
          <p:nvGrpSpPr>
            <p:cNvPr id="92" name="Group 91"/>
            <p:cNvGrpSpPr/>
            <p:nvPr/>
          </p:nvGrpSpPr>
          <p:grpSpPr>
            <a:xfrm>
              <a:off x="3657600" y="609600"/>
              <a:ext cx="1981200" cy="4876800"/>
              <a:chOff x="3657600" y="609600"/>
              <a:chExt cx="1981200" cy="4876800"/>
            </a:xfrm>
          </p:grpSpPr>
          <p:grpSp>
            <p:nvGrpSpPr>
              <p:cNvPr id="86" name="Group 85"/>
              <p:cNvGrpSpPr/>
              <p:nvPr/>
            </p:nvGrpSpPr>
            <p:grpSpPr>
              <a:xfrm>
                <a:off x="3657600" y="1371600"/>
                <a:ext cx="1981200" cy="4114800"/>
                <a:chOff x="3657600" y="1371600"/>
                <a:chExt cx="1981200" cy="4114800"/>
              </a:xfrm>
            </p:grpSpPr>
            <p:cxnSp>
              <p:nvCxnSpPr>
                <p:cNvPr id="31" name="Straight Connector 30"/>
                <p:cNvCxnSpPr/>
                <p:nvPr/>
              </p:nvCxnSpPr>
              <p:spPr>
                <a:xfrm>
                  <a:off x="3657600" y="1371600"/>
                  <a:ext cx="0" cy="4114800"/>
                </a:xfrm>
                <a:prstGeom prst="line">
                  <a:avLst/>
                </a:prstGeom>
                <a:ln w="38100" cmpd="sng">
                  <a:solidFill>
                    <a:srgbClr val="0000FF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>
                  <a:off x="5334000" y="1371600"/>
                  <a:ext cx="0" cy="4114800"/>
                </a:xfrm>
                <a:prstGeom prst="line">
                  <a:avLst/>
                </a:prstGeom>
                <a:ln w="38100" cmpd="sng">
                  <a:solidFill>
                    <a:srgbClr val="0000FF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3657600" y="51816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3657600" y="49530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3657600" y="47244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3657600" y="44958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>
                  <a:off x="3657600" y="42672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3657600" y="40386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3657600" y="38100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3657600" y="35814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3657600" y="33528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3657600" y="31242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3657600" y="28956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>
                  <a:off x="3657600" y="26670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3657600" y="24384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>
                  <a:off x="3657600" y="22098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>
                  <a:off x="3657600" y="19812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>
                  <a:off x="3657600" y="17526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3657600" y="15240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>
                  <a:off x="3657600" y="54102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" name="TextBox 52"/>
                <p:cNvSpPr txBox="1"/>
                <p:nvPr/>
              </p:nvSpPr>
              <p:spPr>
                <a:xfrm>
                  <a:off x="4102100" y="4648200"/>
                  <a:ext cx="543739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/>
                    <a:t> </a:t>
                  </a:r>
                  <a:r>
                    <a:rPr lang="en-US" sz="1400" dirty="0" smtClean="0"/>
                    <a:t>    N</a:t>
                  </a:r>
                  <a:endParaRPr lang="en-US" sz="1400" dirty="0"/>
                </a:p>
              </p:txBody>
            </p:sp>
            <p:sp>
              <p:nvSpPr>
                <p:cNvPr id="54" name="TextBox 53"/>
                <p:cNvSpPr txBox="1"/>
                <p:nvPr/>
              </p:nvSpPr>
              <p:spPr>
                <a:xfrm>
                  <a:off x="4321055" y="4419600"/>
                  <a:ext cx="402674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 smtClean="0"/>
                    <a:t>#A</a:t>
                  </a:r>
                  <a:endParaRPr lang="en-US" sz="1400" dirty="0"/>
                </a:p>
              </p:txBody>
            </p:sp>
            <p:cxnSp>
              <p:nvCxnSpPr>
                <p:cNvPr id="55" name="Straight Arrow Connector 54"/>
                <p:cNvCxnSpPr/>
                <p:nvPr/>
              </p:nvCxnSpPr>
              <p:spPr>
                <a:xfrm flipH="1">
                  <a:off x="5308600" y="4610100"/>
                  <a:ext cx="330200" cy="0"/>
                </a:xfrm>
                <a:prstGeom prst="straightConnector1">
                  <a:avLst/>
                </a:prstGeom>
                <a:ln w="19050" cmpd="sng">
                  <a:solidFill>
                    <a:schemeClr val="tx1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9" name="TextBox 88"/>
              <p:cNvSpPr txBox="1"/>
              <p:nvPr/>
            </p:nvSpPr>
            <p:spPr>
              <a:xfrm>
                <a:off x="3846918" y="609600"/>
                <a:ext cx="1374094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/>
                  <a:t>Add couple</a:t>
                </a:r>
              </a:p>
              <a:p>
                <a:pPr algn="ctr"/>
                <a:r>
                  <a:rPr lang="en-US" sz="2000" dirty="0" smtClean="0"/>
                  <a:t>parameters</a:t>
                </a:r>
                <a:endParaRPr lang="en-US" sz="2000" dirty="0"/>
              </a:p>
            </p:txBody>
          </p:sp>
        </p:grpSp>
      </p:grpSp>
      <p:sp>
        <p:nvSpPr>
          <p:cNvPr id="51" name="TextBox 50"/>
          <p:cNvSpPr txBox="1"/>
          <p:nvPr/>
        </p:nvSpPr>
        <p:spPr>
          <a:xfrm>
            <a:off x="3212275" y="2624078"/>
            <a:ext cx="47320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500" dirty="0" smtClean="0"/>
          </a:p>
          <a:p>
            <a:r>
              <a:rPr lang="en-US" sz="1500" dirty="0" smtClean="0"/>
              <a:t>60</a:t>
            </a:r>
          </a:p>
          <a:p>
            <a:r>
              <a:rPr lang="en-US" sz="1500" dirty="0" smtClean="0"/>
              <a:t>64</a:t>
            </a:r>
          </a:p>
          <a:p>
            <a:r>
              <a:rPr lang="en-US" sz="1500" dirty="0" smtClean="0"/>
              <a:t>68</a:t>
            </a:r>
          </a:p>
          <a:p>
            <a:r>
              <a:rPr lang="en-US" sz="1500" dirty="0" smtClean="0"/>
              <a:t>72</a:t>
            </a:r>
          </a:p>
          <a:p>
            <a:r>
              <a:rPr lang="en-US" sz="1500" dirty="0" smtClean="0"/>
              <a:t>76</a:t>
            </a:r>
          </a:p>
          <a:p>
            <a:r>
              <a:rPr lang="en-US" sz="1500" dirty="0" smtClean="0"/>
              <a:t>80</a:t>
            </a:r>
          </a:p>
          <a:p>
            <a:r>
              <a:rPr lang="en-US" sz="1500" dirty="0" smtClean="0"/>
              <a:t>84</a:t>
            </a:r>
          </a:p>
          <a:p>
            <a:r>
              <a:rPr lang="en-US" sz="1500" dirty="0" smtClean="0"/>
              <a:t>88</a:t>
            </a:r>
          </a:p>
          <a:p>
            <a:r>
              <a:rPr lang="en-US" sz="1500" dirty="0" smtClean="0"/>
              <a:t>92</a:t>
            </a:r>
          </a:p>
          <a:p>
            <a:r>
              <a:rPr lang="en-US" sz="1500" dirty="0" smtClean="0"/>
              <a:t>96</a:t>
            </a:r>
          </a:p>
          <a:p>
            <a:r>
              <a:rPr lang="en-US" sz="1500" dirty="0" smtClean="0"/>
              <a:t>100</a:t>
            </a:r>
            <a:endParaRPr lang="en-US" sz="1500" dirty="0"/>
          </a:p>
        </p:txBody>
      </p:sp>
      <p:sp>
        <p:nvSpPr>
          <p:cNvPr id="52" name="TextBox 51"/>
          <p:cNvSpPr txBox="1"/>
          <p:nvPr/>
        </p:nvSpPr>
        <p:spPr>
          <a:xfrm>
            <a:off x="3986578" y="5112221"/>
            <a:ext cx="11801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[something]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56214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grpSp>
        <p:nvGrpSpPr>
          <p:cNvPr id="93" name="Group 92"/>
          <p:cNvGrpSpPr/>
          <p:nvPr/>
        </p:nvGrpSpPr>
        <p:grpSpPr>
          <a:xfrm>
            <a:off x="3430103" y="609600"/>
            <a:ext cx="3181334" cy="4876800"/>
            <a:chOff x="6190168" y="609600"/>
            <a:chExt cx="3181334" cy="4876800"/>
          </a:xfrm>
        </p:grpSpPr>
        <p:grpSp>
          <p:nvGrpSpPr>
            <p:cNvPr id="87" name="Group 86"/>
            <p:cNvGrpSpPr/>
            <p:nvPr/>
          </p:nvGrpSpPr>
          <p:grpSpPr>
            <a:xfrm>
              <a:off x="6477000" y="1371600"/>
              <a:ext cx="2894502" cy="4114800"/>
              <a:chOff x="6477000" y="1371600"/>
              <a:chExt cx="2894502" cy="4114800"/>
            </a:xfrm>
          </p:grpSpPr>
          <p:cxnSp>
            <p:nvCxnSpPr>
              <p:cNvPr id="57" name="Straight Connector 56"/>
              <p:cNvCxnSpPr/>
              <p:nvPr/>
            </p:nvCxnSpPr>
            <p:spPr>
              <a:xfrm>
                <a:off x="6477000" y="1371600"/>
                <a:ext cx="0" cy="4114800"/>
              </a:xfrm>
              <a:prstGeom prst="line">
                <a:avLst/>
              </a:prstGeom>
              <a:ln w="38100" cmpd="sng">
                <a:solidFill>
                  <a:srgbClr val="0000FF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8153400" y="1371600"/>
                <a:ext cx="0" cy="4114800"/>
              </a:xfrm>
              <a:prstGeom prst="line">
                <a:avLst/>
              </a:prstGeom>
              <a:ln w="38100" cmpd="sng">
                <a:solidFill>
                  <a:srgbClr val="0000FF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6477000" y="5181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6477000" y="4953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6477000" y="47244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6477000" y="44958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6477000" y="4267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6477000" y="4038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6477000" y="3810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6477000" y="35814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6477000" y="33528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6477000" y="3124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6477000" y="2895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6477000" y="2667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6477000" y="24384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6492639" y="22098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6477000" y="1981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6477000" y="1752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6477000" y="1524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6477000" y="5410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TextBox 76"/>
              <p:cNvSpPr txBox="1"/>
              <p:nvPr/>
            </p:nvSpPr>
            <p:spPr>
              <a:xfrm>
                <a:off x="7102239" y="4419600"/>
                <a:ext cx="40267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#A</a:t>
                </a:r>
                <a:endParaRPr lang="en-US" sz="1400" dirty="0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7102239" y="4648200"/>
                <a:ext cx="32714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N</a:t>
                </a:r>
                <a:endParaRPr lang="en-US" sz="1400" dirty="0"/>
              </a:p>
            </p:txBody>
          </p:sp>
          <p:cxnSp>
            <p:nvCxnSpPr>
              <p:cNvPr id="79" name="Straight Arrow Connector 78"/>
              <p:cNvCxnSpPr/>
              <p:nvPr/>
            </p:nvCxnSpPr>
            <p:spPr>
              <a:xfrm flipH="1">
                <a:off x="8128000" y="3467100"/>
                <a:ext cx="330200" cy="0"/>
              </a:xfrm>
              <a:prstGeom prst="straightConnector1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TextBox 79"/>
              <p:cNvSpPr txBox="1"/>
              <p:nvPr/>
            </p:nvSpPr>
            <p:spPr>
              <a:xfrm>
                <a:off x="8382000" y="3276600"/>
                <a:ext cx="98950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SP = 72</a:t>
                </a:r>
                <a:endParaRPr lang="en-US" sz="2000" dirty="0"/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7112000" y="4229100"/>
                <a:ext cx="39418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R1</a:t>
                </a:r>
                <a:endParaRPr lang="en-US" sz="1400" dirty="0"/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7086600" y="3962400"/>
                <a:ext cx="39418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R2</a:t>
                </a:r>
                <a:endParaRPr lang="en-US" sz="1400" dirty="0"/>
              </a:p>
            </p:txBody>
          </p:sp>
        </p:grpSp>
        <p:sp>
          <p:nvSpPr>
            <p:cNvPr id="90" name="TextBox 89"/>
            <p:cNvSpPr txBox="1"/>
            <p:nvPr/>
          </p:nvSpPr>
          <p:spPr>
            <a:xfrm>
              <a:off x="6190168" y="609600"/>
              <a:ext cx="21739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After register saves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4318000" y="3733800"/>
            <a:ext cx="3941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R3</a:t>
            </a:r>
            <a:endParaRPr lang="en-US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4318000" y="3543300"/>
            <a:ext cx="3941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R4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4330700" y="3276600"/>
            <a:ext cx="3941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R5</a:t>
            </a:r>
            <a:endParaRPr lang="en-US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3224150" y="2397825"/>
            <a:ext cx="47320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500" dirty="0" smtClean="0"/>
          </a:p>
          <a:p>
            <a:r>
              <a:rPr lang="en-US" sz="1500" dirty="0" smtClean="0"/>
              <a:t>60</a:t>
            </a:r>
          </a:p>
          <a:p>
            <a:r>
              <a:rPr lang="en-US" sz="1500" dirty="0" smtClean="0"/>
              <a:t>64</a:t>
            </a:r>
          </a:p>
          <a:p>
            <a:r>
              <a:rPr lang="en-US" sz="1500" dirty="0" smtClean="0"/>
              <a:t>68</a:t>
            </a:r>
          </a:p>
          <a:p>
            <a:r>
              <a:rPr lang="en-US" sz="1500" dirty="0" smtClean="0"/>
              <a:t>72</a:t>
            </a:r>
          </a:p>
          <a:p>
            <a:r>
              <a:rPr lang="en-US" sz="1500" dirty="0" smtClean="0"/>
              <a:t>76</a:t>
            </a:r>
          </a:p>
          <a:p>
            <a:r>
              <a:rPr lang="en-US" sz="1500" dirty="0" smtClean="0"/>
              <a:t>80</a:t>
            </a:r>
          </a:p>
          <a:p>
            <a:r>
              <a:rPr lang="en-US" sz="1500" dirty="0" smtClean="0"/>
              <a:t>84</a:t>
            </a:r>
          </a:p>
          <a:p>
            <a:r>
              <a:rPr lang="en-US" sz="1500" dirty="0" smtClean="0"/>
              <a:t>88</a:t>
            </a:r>
          </a:p>
          <a:p>
            <a:r>
              <a:rPr lang="en-US" sz="1500" dirty="0" smtClean="0"/>
              <a:t>92</a:t>
            </a:r>
          </a:p>
          <a:p>
            <a:r>
              <a:rPr lang="en-US" sz="1500" dirty="0" smtClean="0"/>
              <a:t>96</a:t>
            </a:r>
          </a:p>
          <a:p>
            <a:r>
              <a:rPr lang="en-US" sz="1500" dirty="0" smtClean="0"/>
              <a:t>100</a:t>
            </a:r>
            <a:endParaRPr lang="en-US" sz="1500" dirty="0"/>
          </a:p>
        </p:txBody>
      </p:sp>
      <p:sp>
        <p:nvSpPr>
          <p:cNvPr id="36" name="TextBox 35"/>
          <p:cNvSpPr txBox="1"/>
          <p:nvPr/>
        </p:nvSpPr>
        <p:spPr>
          <a:xfrm>
            <a:off x="3998453" y="4885968"/>
            <a:ext cx="11801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[something]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50844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grpSp>
        <p:nvGrpSpPr>
          <p:cNvPr id="93" name="Group 92"/>
          <p:cNvGrpSpPr/>
          <p:nvPr/>
        </p:nvGrpSpPr>
        <p:grpSpPr>
          <a:xfrm>
            <a:off x="3294650" y="609600"/>
            <a:ext cx="3316787" cy="4876800"/>
            <a:chOff x="6054715" y="609600"/>
            <a:chExt cx="3316787" cy="4876800"/>
          </a:xfrm>
        </p:grpSpPr>
        <p:grpSp>
          <p:nvGrpSpPr>
            <p:cNvPr id="87" name="Group 86"/>
            <p:cNvGrpSpPr/>
            <p:nvPr/>
          </p:nvGrpSpPr>
          <p:grpSpPr>
            <a:xfrm>
              <a:off x="6477000" y="1371600"/>
              <a:ext cx="2894502" cy="4114800"/>
              <a:chOff x="6477000" y="1371600"/>
              <a:chExt cx="2894502" cy="4114800"/>
            </a:xfrm>
          </p:grpSpPr>
          <p:cxnSp>
            <p:nvCxnSpPr>
              <p:cNvPr id="57" name="Straight Connector 56"/>
              <p:cNvCxnSpPr/>
              <p:nvPr/>
            </p:nvCxnSpPr>
            <p:spPr>
              <a:xfrm>
                <a:off x="6477000" y="1371600"/>
                <a:ext cx="0" cy="4114800"/>
              </a:xfrm>
              <a:prstGeom prst="line">
                <a:avLst/>
              </a:prstGeom>
              <a:ln w="38100" cmpd="sng">
                <a:solidFill>
                  <a:srgbClr val="0000FF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8153400" y="1371600"/>
                <a:ext cx="0" cy="4114800"/>
              </a:xfrm>
              <a:prstGeom prst="line">
                <a:avLst/>
              </a:prstGeom>
              <a:ln w="38100" cmpd="sng">
                <a:solidFill>
                  <a:srgbClr val="0000FF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6477000" y="5181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6477000" y="4953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6477000" y="47244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6477000" y="44958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6477000" y="4267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6477000" y="4038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6477000" y="3810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6477000" y="35814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6477000" y="33528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6477000" y="3124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6477000" y="2895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6477000" y="2667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6477000" y="24384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6492639" y="22098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6477000" y="1981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6477000" y="1752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6477000" y="1524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6477000" y="5410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TextBox 76"/>
              <p:cNvSpPr txBox="1"/>
              <p:nvPr/>
            </p:nvSpPr>
            <p:spPr>
              <a:xfrm>
                <a:off x="7102239" y="4419600"/>
                <a:ext cx="40267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#A</a:t>
                </a:r>
                <a:endParaRPr lang="en-US" sz="1400" dirty="0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6862990" y="4685798"/>
                <a:ext cx="100809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/>
                  <a:t>Max Value</a:t>
                </a:r>
                <a:endParaRPr lang="en-US" sz="1400" b="1" dirty="0"/>
              </a:p>
            </p:txBody>
          </p:sp>
          <p:cxnSp>
            <p:nvCxnSpPr>
              <p:cNvPr id="79" name="Straight Arrow Connector 78"/>
              <p:cNvCxnSpPr/>
              <p:nvPr/>
            </p:nvCxnSpPr>
            <p:spPr>
              <a:xfrm flipH="1">
                <a:off x="8128000" y="3467100"/>
                <a:ext cx="330200" cy="0"/>
              </a:xfrm>
              <a:prstGeom prst="straightConnector1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TextBox 79"/>
              <p:cNvSpPr txBox="1"/>
              <p:nvPr/>
            </p:nvSpPr>
            <p:spPr>
              <a:xfrm>
                <a:off x="8382000" y="3276600"/>
                <a:ext cx="98950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SP = 72</a:t>
                </a:r>
                <a:endParaRPr lang="en-US" sz="2000" dirty="0"/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7112000" y="4229100"/>
                <a:ext cx="39418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R1</a:t>
                </a:r>
                <a:endParaRPr lang="en-US" sz="1400" dirty="0"/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7086600" y="3962400"/>
                <a:ext cx="39418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R2</a:t>
                </a:r>
                <a:endParaRPr lang="en-US" sz="1400" dirty="0"/>
              </a:p>
            </p:txBody>
          </p:sp>
        </p:grpSp>
        <p:sp>
          <p:nvSpPr>
            <p:cNvPr id="90" name="TextBox 89"/>
            <p:cNvSpPr txBox="1"/>
            <p:nvPr/>
          </p:nvSpPr>
          <p:spPr>
            <a:xfrm>
              <a:off x="6054715" y="609600"/>
              <a:ext cx="244490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Update stack</a:t>
              </a:r>
            </a:p>
            <a:p>
              <a:pPr algn="ctr"/>
              <a:r>
                <a:rPr lang="en-US" sz="2000" dirty="0"/>
                <a:t>with output parameter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4318000" y="3733800"/>
            <a:ext cx="3941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R3</a:t>
            </a:r>
            <a:endParaRPr lang="en-US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4318000" y="3543300"/>
            <a:ext cx="3941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R4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4330700" y="3276600"/>
            <a:ext cx="3941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R5</a:t>
            </a:r>
            <a:endParaRPr lang="en-US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3224150" y="2397825"/>
            <a:ext cx="47320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500" dirty="0" smtClean="0"/>
          </a:p>
          <a:p>
            <a:r>
              <a:rPr lang="en-US" sz="1500" dirty="0" smtClean="0"/>
              <a:t>60</a:t>
            </a:r>
          </a:p>
          <a:p>
            <a:r>
              <a:rPr lang="en-US" sz="1500" dirty="0" smtClean="0"/>
              <a:t>64</a:t>
            </a:r>
          </a:p>
          <a:p>
            <a:r>
              <a:rPr lang="en-US" sz="1500" dirty="0" smtClean="0"/>
              <a:t>68</a:t>
            </a:r>
          </a:p>
          <a:p>
            <a:r>
              <a:rPr lang="en-US" sz="1500" dirty="0" smtClean="0"/>
              <a:t>72</a:t>
            </a:r>
          </a:p>
          <a:p>
            <a:r>
              <a:rPr lang="en-US" sz="1500" dirty="0" smtClean="0"/>
              <a:t>76</a:t>
            </a:r>
          </a:p>
          <a:p>
            <a:r>
              <a:rPr lang="en-US" sz="1500" dirty="0" smtClean="0"/>
              <a:t>80</a:t>
            </a:r>
          </a:p>
          <a:p>
            <a:r>
              <a:rPr lang="en-US" sz="1500" dirty="0" smtClean="0"/>
              <a:t>84</a:t>
            </a:r>
          </a:p>
          <a:p>
            <a:r>
              <a:rPr lang="en-US" sz="1500" dirty="0" smtClean="0"/>
              <a:t>88</a:t>
            </a:r>
          </a:p>
          <a:p>
            <a:r>
              <a:rPr lang="en-US" sz="1500" dirty="0" smtClean="0"/>
              <a:t>92</a:t>
            </a:r>
          </a:p>
          <a:p>
            <a:r>
              <a:rPr lang="en-US" sz="1500" dirty="0" smtClean="0"/>
              <a:t>96</a:t>
            </a:r>
          </a:p>
          <a:p>
            <a:r>
              <a:rPr lang="en-US" sz="1500" dirty="0" smtClean="0"/>
              <a:t>100</a:t>
            </a:r>
            <a:endParaRPr lang="en-US" sz="1500" dirty="0"/>
          </a:p>
        </p:txBody>
      </p:sp>
      <p:sp>
        <p:nvSpPr>
          <p:cNvPr id="36" name="TextBox 35"/>
          <p:cNvSpPr txBox="1"/>
          <p:nvPr/>
        </p:nvSpPr>
        <p:spPr>
          <a:xfrm>
            <a:off x="3998453" y="4885968"/>
            <a:ext cx="11801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[something]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82532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3556772" y="508000"/>
            <a:ext cx="2876579" cy="4978400"/>
            <a:chOff x="3556772" y="508000"/>
            <a:chExt cx="2876579" cy="4978400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3657600" y="1371600"/>
              <a:ext cx="0" cy="4114800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5334000" y="1371600"/>
              <a:ext cx="0" cy="4114800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3657600" y="5181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657600" y="4953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3657600" y="47244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3657600" y="44958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3657600" y="4267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3657600" y="4038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3657600" y="3810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3657600" y="35814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3657600" y="33528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3657600" y="3124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3657600" y="2895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3657600" y="2667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3657600" y="24384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3657600" y="22098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3657600" y="1981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3657600" y="1752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3657600" y="1524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3657600" y="5410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 flipH="1">
              <a:off x="5308600" y="4610100"/>
              <a:ext cx="330200" cy="0"/>
            </a:xfrm>
            <a:prstGeom prst="straightConnector1">
              <a:avLst/>
            </a:prstGeom>
            <a:ln w="190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5562600" y="4419600"/>
              <a:ext cx="87075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SP=92</a:t>
              </a:r>
              <a:endParaRPr lang="en-US" sz="2000" dirty="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3556772" y="508000"/>
              <a:ext cx="177644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After return</a:t>
              </a:r>
            </a:p>
            <a:p>
              <a:pPr algn="ctr"/>
              <a:r>
                <a:rPr lang="en-US" sz="2000" dirty="0" smtClean="0"/>
                <a:t>from a function</a:t>
              </a:r>
              <a:endParaRPr lang="en-US" sz="2000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4267200" y="4419600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#A</a:t>
            </a:r>
            <a:endParaRPr lang="en-US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4038600" y="4648200"/>
            <a:ext cx="9669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Max Value</a:t>
            </a:r>
            <a:endParaRPr lang="en-US" sz="1400" dirty="0"/>
          </a:p>
        </p:txBody>
      </p:sp>
      <p:sp>
        <p:nvSpPr>
          <p:cNvPr id="51" name="TextBox 50"/>
          <p:cNvSpPr txBox="1"/>
          <p:nvPr/>
        </p:nvSpPr>
        <p:spPr>
          <a:xfrm>
            <a:off x="3224150" y="2397825"/>
            <a:ext cx="47320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500" dirty="0" smtClean="0"/>
          </a:p>
          <a:p>
            <a:r>
              <a:rPr lang="en-US" sz="1500" dirty="0" smtClean="0"/>
              <a:t>60</a:t>
            </a:r>
          </a:p>
          <a:p>
            <a:r>
              <a:rPr lang="en-US" sz="1500" dirty="0" smtClean="0"/>
              <a:t>64</a:t>
            </a:r>
          </a:p>
          <a:p>
            <a:r>
              <a:rPr lang="en-US" sz="1500" dirty="0" smtClean="0"/>
              <a:t>68</a:t>
            </a:r>
          </a:p>
          <a:p>
            <a:r>
              <a:rPr lang="en-US" sz="1500" dirty="0" smtClean="0"/>
              <a:t>72</a:t>
            </a:r>
          </a:p>
          <a:p>
            <a:r>
              <a:rPr lang="en-US" sz="1500" dirty="0" smtClean="0"/>
              <a:t>76</a:t>
            </a:r>
          </a:p>
          <a:p>
            <a:r>
              <a:rPr lang="en-US" sz="1500" dirty="0" smtClean="0"/>
              <a:t>80</a:t>
            </a:r>
          </a:p>
          <a:p>
            <a:r>
              <a:rPr lang="en-US" sz="1500" dirty="0" smtClean="0"/>
              <a:t>84</a:t>
            </a:r>
          </a:p>
          <a:p>
            <a:r>
              <a:rPr lang="en-US" sz="1500" dirty="0" smtClean="0"/>
              <a:t>88</a:t>
            </a:r>
          </a:p>
          <a:p>
            <a:r>
              <a:rPr lang="en-US" sz="1500" dirty="0" smtClean="0"/>
              <a:t>92</a:t>
            </a:r>
          </a:p>
          <a:p>
            <a:r>
              <a:rPr lang="en-US" sz="1500" dirty="0" smtClean="0"/>
              <a:t>96</a:t>
            </a:r>
          </a:p>
          <a:p>
            <a:r>
              <a:rPr lang="en-US" sz="1500" dirty="0" smtClean="0"/>
              <a:t>100</a:t>
            </a:r>
            <a:endParaRPr lang="en-US" sz="1500" dirty="0"/>
          </a:p>
        </p:txBody>
      </p:sp>
      <p:sp>
        <p:nvSpPr>
          <p:cNvPr id="52" name="TextBox 51"/>
          <p:cNvSpPr txBox="1"/>
          <p:nvPr/>
        </p:nvSpPr>
        <p:spPr>
          <a:xfrm>
            <a:off x="3998453" y="4885968"/>
            <a:ext cx="11801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[something]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40948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3378839" y="508000"/>
            <a:ext cx="3182752" cy="4978400"/>
            <a:chOff x="3378839" y="508000"/>
            <a:chExt cx="3182752" cy="4978400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3657600" y="1371600"/>
              <a:ext cx="0" cy="4114800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5334000" y="1371600"/>
              <a:ext cx="0" cy="4114800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3657600" y="5181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657600" y="4953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3657600" y="47244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3657600" y="44958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3657600" y="4267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3657600" y="4038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3657600" y="3810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3657600" y="35814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3657600" y="33528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3657600" y="3124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3657600" y="2895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3657600" y="2667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3657600" y="24384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3657600" y="22098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3657600" y="1981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3657600" y="1752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3657600" y="1524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3657600" y="5410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 flipH="1">
              <a:off x="5308600" y="5048190"/>
              <a:ext cx="330200" cy="0"/>
            </a:xfrm>
            <a:prstGeom prst="straightConnector1">
              <a:avLst/>
            </a:prstGeom>
            <a:ln w="190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5562600" y="4857690"/>
              <a:ext cx="99899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SP=100</a:t>
              </a:r>
              <a:endParaRPr lang="en-US" sz="2000" dirty="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3378839" y="508000"/>
              <a:ext cx="213231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After stack restore</a:t>
              </a:r>
            </a:p>
            <a:p>
              <a:pPr algn="ctr"/>
              <a:r>
                <a:rPr lang="en-US" sz="2000" dirty="0"/>
                <a:t>by calling program</a:t>
              </a: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224150" y="2397825"/>
            <a:ext cx="47320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500" dirty="0" smtClean="0"/>
          </a:p>
          <a:p>
            <a:r>
              <a:rPr lang="en-US" sz="1500" dirty="0" smtClean="0"/>
              <a:t>60</a:t>
            </a:r>
          </a:p>
          <a:p>
            <a:r>
              <a:rPr lang="en-US" sz="1500" dirty="0" smtClean="0"/>
              <a:t>64</a:t>
            </a:r>
          </a:p>
          <a:p>
            <a:r>
              <a:rPr lang="en-US" sz="1500" dirty="0" smtClean="0"/>
              <a:t>68</a:t>
            </a:r>
          </a:p>
          <a:p>
            <a:r>
              <a:rPr lang="en-US" sz="1500" dirty="0" smtClean="0"/>
              <a:t>72</a:t>
            </a:r>
          </a:p>
          <a:p>
            <a:r>
              <a:rPr lang="en-US" sz="1500" dirty="0" smtClean="0"/>
              <a:t>76</a:t>
            </a:r>
          </a:p>
          <a:p>
            <a:r>
              <a:rPr lang="en-US" sz="1500" dirty="0" smtClean="0"/>
              <a:t>80</a:t>
            </a:r>
          </a:p>
          <a:p>
            <a:r>
              <a:rPr lang="en-US" sz="1500" dirty="0" smtClean="0"/>
              <a:t>84</a:t>
            </a:r>
          </a:p>
          <a:p>
            <a:r>
              <a:rPr lang="en-US" sz="1500" dirty="0" smtClean="0"/>
              <a:t>88</a:t>
            </a:r>
          </a:p>
          <a:p>
            <a:r>
              <a:rPr lang="en-US" sz="1500" dirty="0" smtClean="0"/>
              <a:t>92</a:t>
            </a:r>
          </a:p>
          <a:p>
            <a:r>
              <a:rPr lang="en-US" sz="1500" dirty="0" smtClean="0"/>
              <a:t>96</a:t>
            </a:r>
          </a:p>
          <a:p>
            <a:r>
              <a:rPr lang="en-US" sz="1500" dirty="0" smtClean="0"/>
              <a:t>100</a:t>
            </a:r>
            <a:endParaRPr lang="en-US" sz="1500" dirty="0"/>
          </a:p>
        </p:txBody>
      </p:sp>
      <p:sp>
        <p:nvSpPr>
          <p:cNvPr id="52" name="TextBox 51"/>
          <p:cNvSpPr txBox="1"/>
          <p:nvPr/>
        </p:nvSpPr>
        <p:spPr>
          <a:xfrm>
            <a:off x="3998453" y="4885968"/>
            <a:ext cx="11801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[something]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22645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/>
              <a:t>Passing Parameters on the Stack: </a:t>
            </a:r>
            <a:r>
              <a:rPr lang="en-US" sz="4800" dirty="0" smtClean="0"/>
              <a:t>Changes to Max</a:t>
            </a:r>
            <a:r>
              <a:rPr lang="en-US" sz="4800" dirty="0"/>
              <a:t>(A,N</a:t>
            </a:r>
            <a:r>
              <a:rPr lang="en-US" sz="4800" dirty="0" smtClean="0"/>
              <a:t>) 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953000" y="1752600"/>
            <a:ext cx="3962400" cy="462560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Required Changes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 smtClean="0"/>
              <a:t>Push R1–R5 on stack</a:t>
            </a:r>
          </a:p>
          <a:p>
            <a:pPr marL="457200" lvl="1" indent="0">
              <a:buNone/>
            </a:pP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7CC44-C092-41E8-A092-604E81FF02E7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2133600"/>
            <a:ext cx="4567877" cy="4524316"/>
          </a:xfrm>
          <a:prstGeom prst="rect">
            <a:avLst/>
          </a:prstGeom>
          <a:solidFill>
            <a:srgbClr val="A0D3E0"/>
          </a:solidFill>
        </p:spPr>
        <p:txBody>
          <a:bodyPr wrap="none" rtlCol="0">
            <a:spAutoFit/>
          </a:bodyPr>
          <a:lstStyle/>
          <a:p>
            <a:pPr marL="0" lvl="3"/>
            <a:r>
              <a:rPr lang="en-US" sz="1600" dirty="0" smtClean="0">
                <a:solidFill>
                  <a:srgbClr val="0000FF"/>
                </a:solidFill>
              </a:rPr>
              <a:t>MAX:</a:t>
            </a:r>
            <a:r>
              <a:rPr lang="en-US" sz="1600" dirty="0" smtClean="0"/>
              <a:t>	</a:t>
            </a:r>
            <a:r>
              <a:rPr lang="en-US" sz="1600" dirty="0">
                <a:solidFill>
                  <a:srgbClr val="0000FF"/>
                </a:solidFill>
              </a:rPr>
              <a:t>Subtract    </a:t>
            </a:r>
            <a:r>
              <a:rPr lang="en-US" sz="1600" dirty="0" smtClean="0">
                <a:solidFill>
                  <a:srgbClr val="0000FF"/>
                </a:solidFill>
              </a:rPr>
              <a:t>	SP</a:t>
            </a:r>
            <a:r>
              <a:rPr lang="en-US" sz="1600" dirty="0">
                <a:solidFill>
                  <a:srgbClr val="0000FF"/>
                </a:solidFill>
              </a:rPr>
              <a:t>, SP, #20	</a:t>
            </a:r>
            <a:endParaRPr lang="en-US" sz="1600" dirty="0" smtClean="0">
              <a:solidFill>
                <a:srgbClr val="0000FF"/>
              </a:solidFill>
            </a:endParaRPr>
          </a:p>
          <a:p>
            <a:pPr marL="0" lvl="3"/>
            <a:r>
              <a:rPr lang="en-US" sz="1600" dirty="0">
                <a:solidFill>
                  <a:srgbClr val="0000FF"/>
                </a:solidFill>
              </a:rPr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Store  	 </a:t>
            </a:r>
            <a:r>
              <a:rPr lang="en-US" sz="1600" dirty="0">
                <a:solidFill>
                  <a:srgbClr val="0000FF"/>
                </a:solidFill>
              </a:rPr>
              <a:t>R1, 16(SP)	Push R1</a:t>
            </a:r>
          </a:p>
          <a:p>
            <a:pPr marL="0" lvl="3"/>
            <a:r>
              <a:rPr lang="en-US" sz="1600" dirty="0">
                <a:solidFill>
                  <a:srgbClr val="0000FF"/>
                </a:solidFill>
              </a:rPr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Store</a:t>
            </a:r>
            <a:r>
              <a:rPr lang="en-US" sz="1600" dirty="0">
                <a:solidFill>
                  <a:srgbClr val="0000FF"/>
                </a:solidFill>
              </a:rPr>
              <a:t>	 </a:t>
            </a:r>
            <a:r>
              <a:rPr lang="en-US" sz="1600" dirty="0" smtClean="0">
                <a:solidFill>
                  <a:srgbClr val="0000FF"/>
                </a:solidFill>
              </a:rPr>
              <a:t>R2</a:t>
            </a:r>
            <a:r>
              <a:rPr lang="en-US" sz="1600" dirty="0">
                <a:solidFill>
                  <a:srgbClr val="0000FF"/>
                </a:solidFill>
              </a:rPr>
              <a:t>, 12(SP)	Push R2</a:t>
            </a:r>
          </a:p>
          <a:p>
            <a:pPr marL="0" lvl="3"/>
            <a:r>
              <a:rPr lang="en-US" sz="1600" dirty="0">
                <a:solidFill>
                  <a:srgbClr val="0000FF"/>
                </a:solidFill>
              </a:rPr>
              <a:t>		…		</a:t>
            </a:r>
            <a:r>
              <a:rPr lang="en-US" sz="1600" dirty="0" smtClean="0">
                <a:solidFill>
                  <a:srgbClr val="0000FF"/>
                </a:solidFill>
              </a:rPr>
              <a:t>…</a:t>
            </a:r>
            <a:endParaRPr lang="en-US" sz="1600" dirty="0">
              <a:solidFill>
                <a:srgbClr val="0000FF"/>
              </a:solidFill>
            </a:endParaRPr>
          </a:p>
          <a:p>
            <a:pPr marL="0" lvl="3"/>
            <a:r>
              <a:rPr lang="en-US" sz="1600" dirty="0">
                <a:solidFill>
                  <a:srgbClr val="0000FF"/>
                </a:solidFill>
              </a:rPr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Store</a:t>
            </a:r>
            <a:r>
              <a:rPr lang="en-US" sz="1600" dirty="0">
                <a:solidFill>
                  <a:srgbClr val="0000FF"/>
                </a:solidFill>
              </a:rPr>
              <a:t>	   R5, (SP)	</a:t>
            </a:r>
            <a:r>
              <a:rPr lang="en-US" sz="1600" dirty="0" smtClean="0">
                <a:solidFill>
                  <a:srgbClr val="0000FF"/>
                </a:solidFill>
              </a:rPr>
              <a:t>	Push R5</a:t>
            </a:r>
            <a:endParaRPr lang="en-US" sz="1600" dirty="0" smtClean="0"/>
          </a:p>
          <a:p>
            <a:r>
              <a:rPr lang="en-US" sz="1600" dirty="0"/>
              <a:t>	</a:t>
            </a:r>
            <a:r>
              <a:rPr lang="en-US" sz="1600" dirty="0" smtClean="0"/>
              <a:t>Move	R3, #N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R3, (R3)</a:t>
            </a:r>
          </a:p>
          <a:p>
            <a:r>
              <a:rPr lang="en-US" sz="1600" dirty="0" smtClean="0"/>
              <a:t>	Move	R5, #A</a:t>
            </a:r>
          </a:p>
          <a:p>
            <a:r>
              <a:rPr lang="en-US" sz="1600" dirty="0" smtClean="0"/>
              <a:t>	Load 	R1, (R5)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Move	R2, #1</a:t>
            </a:r>
          </a:p>
          <a:p>
            <a:r>
              <a:rPr lang="en-US" sz="1600" dirty="0" smtClean="0"/>
              <a:t>Loop:</a:t>
            </a:r>
            <a:r>
              <a:rPr lang="en-US" sz="1600" dirty="0"/>
              <a:t>	</a:t>
            </a:r>
            <a:r>
              <a:rPr lang="en-US" sz="1600" dirty="0" smtClean="0"/>
              <a:t>Add	R5, R5, #4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R4, (R5)</a:t>
            </a:r>
          </a:p>
          <a:p>
            <a:r>
              <a:rPr lang="en-US" sz="1600" dirty="0"/>
              <a:t>	</a:t>
            </a:r>
            <a:r>
              <a:rPr lang="en-US" sz="1600" dirty="0" err="1" smtClean="0"/>
              <a:t>Branch_if</a:t>
            </a:r>
            <a:r>
              <a:rPr lang="en-US" sz="1600" dirty="0" smtClean="0"/>
              <a:t>_(R1&gt;=R4) Skip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Move	R1, R4</a:t>
            </a:r>
          </a:p>
          <a:p>
            <a:r>
              <a:rPr lang="en-US" sz="1600" dirty="0" smtClean="0"/>
              <a:t>Skip:	Add	R2, R2, #1</a:t>
            </a:r>
          </a:p>
          <a:p>
            <a:r>
              <a:rPr lang="en-US" sz="1600" dirty="0"/>
              <a:t>	</a:t>
            </a:r>
            <a:r>
              <a:rPr lang="en-US" sz="1600" dirty="0" err="1" smtClean="0"/>
              <a:t>Branch_if</a:t>
            </a:r>
            <a:r>
              <a:rPr lang="en-US" sz="1600" dirty="0" smtClean="0"/>
              <a:t>_(R3&gt;R2) Loop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Move	R2, #Max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Store	R1, (R2)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53756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pSp>
        <p:nvGrpSpPr>
          <p:cNvPr id="91" name="Group 90"/>
          <p:cNvGrpSpPr/>
          <p:nvPr/>
        </p:nvGrpSpPr>
        <p:grpSpPr>
          <a:xfrm>
            <a:off x="3729635" y="838200"/>
            <a:ext cx="3048142" cy="4724400"/>
            <a:chOff x="762000" y="762000"/>
            <a:chExt cx="3048142" cy="4724400"/>
          </a:xfrm>
        </p:grpSpPr>
        <p:grpSp>
          <p:nvGrpSpPr>
            <p:cNvPr id="85" name="Group 84"/>
            <p:cNvGrpSpPr/>
            <p:nvPr/>
          </p:nvGrpSpPr>
          <p:grpSpPr>
            <a:xfrm>
              <a:off x="762000" y="1371600"/>
              <a:ext cx="3048142" cy="4114800"/>
              <a:chOff x="762000" y="1371600"/>
              <a:chExt cx="3048142" cy="4114800"/>
            </a:xfrm>
          </p:grpSpPr>
          <p:cxnSp>
            <p:nvCxnSpPr>
              <p:cNvPr id="6" name="Straight Connector 5"/>
              <p:cNvCxnSpPr/>
              <p:nvPr/>
            </p:nvCxnSpPr>
            <p:spPr>
              <a:xfrm>
                <a:off x="762000" y="1371600"/>
                <a:ext cx="0" cy="4114800"/>
              </a:xfrm>
              <a:prstGeom prst="line">
                <a:avLst/>
              </a:prstGeom>
              <a:ln w="38100" cmpd="sng">
                <a:solidFill>
                  <a:srgbClr val="0000FF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2438400" y="1371600"/>
                <a:ext cx="0" cy="4114800"/>
              </a:xfrm>
              <a:prstGeom prst="line">
                <a:avLst/>
              </a:prstGeom>
              <a:ln w="38100" cmpd="sng">
                <a:solidFill>
                  <a:srgbClr val="0000FF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762000" y="5181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762000" y="4953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762000" y="47244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762000" y="44958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762000" y="4267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762000" y="4038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762000" y="3810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762000" y="35814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762000" y="33528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762000" y="3124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762000" y="2895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762000" y="2667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762000" y="24384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762000" y="22098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762000" y="1981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762000" y="1752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762000" y="1524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762000" y="5410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/>
              <p:nvPr/>
            </p:nvCxnSpPr>
            <p:spPr>
              <a:xfrm flipH="1">
                <a:off x="2438400" y="5067300"/>
                <a:ext cx="330200" cy="0"/>
              </a:xfrm>
              <a:prstGeom prst="straightConnector1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TextBox 29"/>
              <p:cNvSpPr txBox="1"/>
              <p:nvPr/>
            </p:nvSpPr>
            <p:spPr>
              <a:xfrm>
                <a:off x="2692400" y="4876800"/>
                <a:ext cx="11177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SP = 100</a:t>
                </a:r>
                <a:endParaRPr lang="en-US" sz="2000" dirty="0"/>
              </a:p>
            </p:txBody>
          </p:sp>
        </p:grpSp>
        <p:sp>
          <p:nvSpPr>
            <p:cNvPr id="88" name="TextBox 87"/>
            <p:cNvSpPr txBox="1"/>
            <p:nvPr/>
          </p:nvSpPr>
          <p:spPr>
            <a:xfrm>
              <a:off x="838200" y="762000"/>
              <a:ext cx="14311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Initial Stack</a:t>
              </a:r>
              <a:endParaRPr lang="en-US" sz="2000" dirty="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276600" y="2462150"/>
            <a:ext cx="47320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500" dirty="0" smtClean="0"/>
          </a:p>
          <a:p>
            <a:r>
              <a:rPr lang="en-US" sz="1500" dirty="0" smtClean="0"/>
              <a:t>60</a:t>
            </a:r>
          </a:p>
          <a:p>
            <a:r>
              <a:rPr lang="en-US" sz="1500" dirty="0" smtClean="0"/>
              <a:t>64</a:t>
            </a:r>
          </a:p>
          <a:p>
            <a:r>
              <a:rPr lang="en-US" sz="1500" dirty="0" smtClean="0"/>
              <a:t>68</a:t>
            </a:r>
          </a:p>
          <a:p>
            <a:r>
              <a:rPr lang="en-US" sz="1500" dirty="0" smtClean="0"/>
              <a:t>72</a:t>
            </a:r>
          </a:p>
          <a:p>
            <a:r>
              <a:rPr lang="en-US" sz="1500" dirty="0" smtClean="0"/>
              <a:t>76</a:t>
            </a:r>
          </a:p>
          <a:p>
            <a:r>
              <a:rPr lang="en-US" sz="1500" dirty="0" smtClean="0"/>
              <a:t>80</a:t>
            </a:r>
          </a:p>
          <a:p>
            <a:r>
              <a:rPr lang="en-US" sz="1500" dirty="0" smtClean="0"/>
              <a:t>84</a:t>
            </a:r>
          </a:p>
          <a:p>
            <a:r>
              <a:rPr lang="en-US" sz="1500" dirty="0" smtClean="0"/>
              <a:t>88</a:t>
            </a:r>
          </a:p>
          <a:p>
            <a:r>
              <a:rPr lang="en-US" sz="1500" dirty="0" smtClean="0"/>
              <a:t>92</a:t>
            </a:r>
          </a:p>
          <a:p>
            <a:r>
              <a:rPr lang="en-US" sz="1500" dirty="0" smtClean="0"/>
              <a:t>96</a:t>
            </a:r>
          </a:p>
          <a:p>
            <a:r>
              <a:rPr lang="en-US" sz="1500" dirty="0" smtClean="0"/>
              <a:t>100</a:t>
            </a:r>
            <a:endParaRPr lang="en-US" sz="1500" dirty="0"/>
          </a:p>
        </p:txBody>
      </p:sp>
      <p:sp>
        <p:nvSpPr>
          <p:cNvPr id="3" name="TextBox 2"/>
          <p:cNvSpPr txBox="1"/>
          <p:nvPr/>
        </p:nvSpPr>
        <p:spPr>
          <a:xfrm>
            <a:off x="3986578" y="4964875"/>
            <a:ext cx="11801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[something]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09193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/>
              <a:t>Passing Parameters on the Stack: </a:t>
            </a:r>
            <a:r>
              <a:rPr lang="en-US" sz="4800" dirty="0" smtClean="0"/>
              <a:t>Changes to Max</a:t>
            </a:r>
            <a:r>
              <a:rPr lang="en-US" sz="4800" dirty="0"/>
              <a:t>(A,N</a:t>
            </a:r>
            <a:r>
              <a:rPr lang="en-US" sz="4800" dirty="0" smtClean="0"/>
              <a:t>) 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953000" y="1752600"/>
            <a:ext cx="3962400" cy="4625609"/>
          </a:xfrm>
        </p:spPr>
        <p:txBody>
          <a:bodyPr>
            <a:normAutofit/>
          </a:bodyPr>
          <a:lstStyle/>
          <a:p>
            <a:r>
              <a:rPr lang="en-US" dirty="0"/>
              <a:t>Required Changes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bg2"/>
                </a:solidFill>
              </a:rPr>
              <a:t>Push R1–R5 on stack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R3 and R5 must be initialized from the stack</a:t>
            </a:r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7CC44-C092-41E8-A092-604E81FF02E7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2133600"/>
            <a:ext cx="4567877" cy="4031873"/>
          </a:xfrm>
          <a:prstGeom prst="rect">
            <a:avLst/>
          </a:prstGeom>
          <a:solidFill>
            <a:srgbClr val="A0D3E0"/>
          </a:solidFill>
        </p:spPr>
        <p:txBody>
          <a:bodyPr wrap="none" rtlCol="0">
            <a:spAutoFit/>
          </a:bodyPr>
          <a:lstStyle/>
          <a:p>
            <a:pPr marL="0" lvl="3"/>
            <a:r>
              <a:rPr lang="en-US" sz="1600" dirty="0" smtClean="0"/>
              <a:t>MAX:	</a:t>
            </a:r>
            <a:r>
              <a:rPr lang="en-US" sz="1600" dirty="0"/>
              <a:t>Subtract    </a:t>
            </a:r>
            <a:r>
              <a:rPr lang="en-US" sz="1600" dirty="0" smtClean="0"/>
              <a:t>	SP</a:t>
            </a:r>
            <a:r>
              <a:rPr lang="en-US" sz="1600" dirty="0"/>
              <a:t>, SP, #20	</a:t>
            </a:r>
            <a:endParaRPr lang="en-US" sz="1600" dirty="0" smtClean="0"/>
          </a:p>
          <a:p>
            <a:pPr marL="0" lvl="3"/>
            <a:r>
              <a:rPr lang="en-US" sz="1600" dirty="0"/>
              <a:t>	</a:t>
            </a:r>
            <a:r>
              <a:rPr lang="en-US" sz="1600" dirty="0" smtClean="0"/>
              <a:t>Store  	 </a:t>
            </a:r>
            <a:r>
              <a:rPr lang="en-US" sz="1600" dirty="0"/>
              <a:t>R1, 16(SP)	Push R1</a:t>
            </a:r>
          </a:p>
          <a:p>
            <a:pPr marL="0" lvl="3"/>
            <a:r>
              <a:rPr lang="en-US" sz="1600" dirty="0"/>
              <a:t>	</a:t>
            </a:r>
            <a:r>
              <a:rPr lang="en-US" sz="1600" dirty="0" smtClean="0"/>
              <a:t>Store</a:t>
            </a:r>
            <a:r>
              <a:rPr lang="en-US" sz="1600" dirty="0"/>
              <a:t>	 </a:t>
            </a:r>
            <a:r>
              <a:rPr lang="en-US" sz="1600" dirty="0" smtClean="0"/>
              <a:t>R2</a:t>
            </a:r>
            <a:r>
              <a:rPr lang="en-US" sz="1600" dirty="0"/>
              <a:t>, 12(SP)	Push R2</a:t>
            </a:r>
          </a:p>
          <a:p>
            <a:pPr marL="0" lvl="3"/>
            <a:r>
              <a:rPr lang="en-US" sz="1600" dirty="0"/>
              <a:t>		…		</a:t>
            </a:r>
            <a:r>
              <a:rPr lang="en-US" sz="1600" dirty="0" smtClean="0"/>
              <a:t>…</a:t>
            </a:r>
            <a:endParaRPr lang="en-US" sz="1600" dirty="0"/>
          </a:p>
          <a:p>
            <a:pPr marL="0" lvl="3"/>
            <a:r>
              <a:rPr lang="en-US" sz="1600" dirty="0"/>
              <a:t>	</a:t>
            </a:r>
            <a:r>
              <a:rPr lang="en-US" sz="1600" dirty="0" smtClean="0"/>
              <a:t>Store</a:t>
            </a:r>
            <a:r>
              <a:rPr lang="en-US" sz="1600" dirty="0"/>
              <a:t>	   R5, (SP)	</a:t>
            </a:r>
            <a:r>
              <a:rPr lang="en-US" sz="1600" dirty="0" smtClean="0"/>
              <a:t>	Push R5</a:t>
            </a:r>
          </a:p>
          <a:p>
            <a:r>
              <a:rPr lang="en-US" sz="1600" dirty="0"/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Load	R3, 24(SP)</a:t>
            </a:r>
          </a:p>
          <a:p>
            <a:r>
              <a:rPr lang="en-US" sz="1600" dirty="0">
                <a:solidFill>
                  <a:srgbClr val="0000FF"/>
                </a:solidFill>
              </a:rPr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Load	R5, 20(SP)</a:t>
            </a:r>
          </a:p>
          <a:p>
            <a:r>
              <a:rPr lang="en-US" sz="1600" dirty="0" smtClean="0"/>
              <a:t>	Move	R2, #1</a:t>
            </a:r>
          </a:p>
          <a:p>
            <a:r>
              <a:rPr lang="en-US" sz="1600" dirty="0" smtClean="0"/>
              <a:t>Loop:</a:t>
            </a:r>
            <a:r>
              <a:rPr lang="en-US" sz="1600" dirty="0"/>
              <a:t>	</a:t>
            </a:r>
            <a:r>
              <a:rPr lang="en-US" sz="1600" dirty="0" smtClean="0"/>
              <a:t>Add	R5, R5, #4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R4, (R5)</a:t>
            </a:r>
          </a:p>
          <a:p>
            <a:r>
              <a:rPr lang="en-US" sz="1600" dirty="0"/>
              <a:t>	</a:t>
            </a:r>
            <a:r>
              <a:rPr lang="en-US" sz="1600" dirty="0" err="1" smtClean="0"/>
              <a:t>Branch_if</a:t>
            </a:r>
            <a:r>
              <a:rPr lang="en-US" sz="1600" dirty="0" smtClean="0"/>
              <a:t>_(R1&gt;=R4) Skip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Move	R1, R4</a:t>
            </a:r>
          </a:p>
          <a:p>
            <a:r>
              <a:rPr lang="en-US" sz="1600" dirty="0" smtClean="0"/>
              <a:t>Skip:	Add	R2, R2, #1</a:t>
            </a:r>
          </a:p>
          <a:p>
            <a:r>
              <a:rPr lang="en-US" sz="1600" dirty="0"/>
              <a:t>	</a:t>
            </a:r>
            <a:r>
              <a:rPr lang="en-US" sz="1600" dirty="0" err="1" smtClean="0"/>
              <a:t>Branch_if</a:t>
            </a:r>
            <a:r>
              <a:rPr lang="en-US" sz="1600" dirty="0" smtClean="0"/>
              <a:t>_(R3&gt;R2) Loop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Move	R2, #Max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Store	R1, (R2)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4909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/>
              <a:t>Passing Parameters on the Stack: </a:t>
            </a:r>
            <a:r>
              <a:rPr lang="en-US" sz="4800" dirty="0" smtClean="0"/>
              <a:t>Changes to Max</a:t>
            </a:r>
            <a:r>
              <a:rPr lang="en-US" sz="4800" dirty="0"/>
              <a:t>(A,N</a:t>
            </a:r>
            <a:r>
              <a:rPr lang="en-US" sz="4800" dirty="0" smtClean="0"/>
              <a:t>) 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953000" y="1752600"/>
            <a:ext cx="3962400" cy="462560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Required Changes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bg2"/>
                </a:solidFill>
              </a:rPr>
              <a:t>Push R1–R5 on stack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bg2"/>
                </a:solidFill>
              </a:rPr>
              <a:t>R3 and R5 must be initialized from the stack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Last two </a:t>
            </a:r>
            <a:r>
              <a:rPr lang="en-US" dirty="0" smtClean="0"/>
              <a:t>lines </a:t>
            </a:r>
            <a:r>
              <a:rPr lang="en-US" dirty="0"/>
              <a:t>must be replaced with pushing the result in R1 onto stack where input parameter N was passed.</a:t>
            </a:r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7CC44-C092-41E8-A092-604E81FF02E7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8600" y="2133600"/>
            <a:ext cx="4567877" cy="3785652"/>
          </a:xfrm>
          <a:prstGeom prst="rect">
            <a:avLst/>
          </a:prstGeom>
          <a:solidFill>
            <a:srgbClr val="A0D3E0"/>
          </a:solidFill>
        </p:spPr>
        <p:txBody>
          <a:bodyPr wrap="none" rtlCol="0">
            <a:spAutoFit/>
          </a:bodyPr>
          <a:lstStyle/>
          <a:p>
            <a:pPr marL="0" lvl="3"/>
            <a:r>
              <a:rPr lang="en-US" sz="1600" dirty="0"/>
              <a:t>MAX:</a:t>
            </a:r>
            <a:r>
              <a:rPr lang="en-US" sz="1600" dirty="0" smtClean="0"/>
              <a:t>	</a:t>
            </a:r>
            <a:r>
              <a:rPr lang="en-US" sz="1600" dirty="0"/>
              <a:t>Subtract    </a:t>
            </a:r>
            <a:r>
              <a:rPr lang="en-US" sz="1600" dirty="0" smtClean="0"/>
              <a:t>	SP</a:t>
            </a:r>
            <a:r>
              <a:rPr lang="en-US" sz="1600" dirty="0"/>
              <a:t>, SP, #20	</a:t>
            </a:r>
            <a:endParaRPr lang="en-US" sz="1600" dirty="0" smtClean="0"/>
          </a:p>
          <a:p>
            <a:pPr marL="0" lvl="3"/>
            <a:r>
              <a:rPr lang="en-US" sz="1600" dirty="0"/>
              <a:t>	</a:t>
            </a:r>
            <a:r>
              <a:rPr lang="en-US" sz="1600" dirty="0" smtClean="0"/>
              <a:t>Store  	 </a:t>
            </a:r>
            <a:r>
              <a:rPr lang="en-US" sz="1600" dirty="0"/>
              <a:t>R1, 16(SP)	Push R1</a:t>
            </a:r>
          </a:p>
          <a:p>
            <a:pPr marL="0" lvl="3"/>
            <a:r>
              <a:rPr lang="en-US" sz="1600" dirty="0"/>
              <a:t>	</a:t>
            </a:r>
            <a:r>
              <a:rPr lang="en-US" sz="1600" dirty="0" smtClean="0"/>
              <a:t>Store</a:t>
            </a:r>
            <a:r>
              <a:rPr lang="en-US" sz="1600" dirty="0"/>
              <a:t>	 </a:t>
            </a:r>
            <a:r>
              <a:rPr lang="en-US" sz="1600" dirty="0" smtClean="0"/>
              <a:t>R2</a:t>
            </a:r>
            <a:r>
              <a:rPr lang="en-US" sz="1600" dirty="0"/>
              <a:t>, 12(SP)	Push R2</a:t>
            </a:r>
          </a:p>
          <a:p>
            <a:pPr marL="0" lvl="3"/>
            <a:r>
              <a:rPr lang="en-US" sz="1600" dirty="0"/>
              <a:t>		…		</a:t>
            </a:r>
            <a:r>
              <a:rPr lang="en-US" sz="1600" dirty="0" smtClean="0"/>
              <a:t>…</a:t>
            </a:r>
            <a:endParaRPr lang="en-US" sz="1600" dirty="0"/>
          </a:p>
          <a:p>
            <a:pPr marL="0" lvl="3"/>
            <a:r>
              <a:rPr lang="en-US" sz="1600" dirty="0"/>
              <a:t>	</a:t>
            </a:r>
            <a:r>
              <a:rPr lang="en-US" sz="1600" dirty="0" smtClean="0"/>
              <a:t>Store</a:t>
            </a:r>
            <a:r>
              <a:rPr lang="en-US" sz="1600" dirty="0"/>
              <a:t>	</a:t>
            </a:r>
            <a:r>
              <a:rPr lang="en-US" sz="1600" dirty="0" smtClean="0"/>
              <a:t>R5</a:t>
            </a:r>
            <a:r>
              <a:rPr lang="en-US" sz="1600" dirty="0"/>
              <a:t>, (SP)	</a:t>
            </a:r>
            <a:r>
              <a:rPr lang="en-US" sz="1600" dirty="0" smtClean="0"/>
              <a:t>	Push R5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R3, 24(SP)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R5, 20(SP)</a:t>
            </a:r>
          </a:p>
          <a:p>
            <a:r>
              <a:rPr lang="en-US" sz="1600" dirty="0" smtClean="0"/>
              <a:t>	Move	R2, #1</a:t>
            </a:r>
          </a:p>
          <a:p>
            <a:r>
              <a:rPr lang="en-US" sz="1600" dirty="0" smtClean="0"/>
              <a:t>Loop:</a:t>
            </a:r>
            <a:r>
              <a:rPr lang="en-US" sz="1600" dirty="0"/>
              <a:t>	</a:t>
            </a:r>
            <a:r>
              <a:rPr lang="en-US" sz="1600" dirty="0" smtClean="0"/>
              <a:t>Add	R5, R5, #4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R4, (R5)</a:t>
            </a:r>
          </a:p>
          <a:p>
            <a:r>
              <a:rPr lang="en-US" sz="1600" dirty="0"/>
              <a:t>	</a:t>
            </a:r>
            <a:r>
              <a:rPr lang="en-US" sz="1600" dirty="0" err="1" smtClean="0"/>
              <a:t>Branch_if</a:t>
            </a:r>
            <a:r>
              <a:rPr lang="en-US" sz="1600" dirty="0" smtClean="0"/>
              <a:t>_(R1&gt;=R4) Skip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Move	R1, R4</a:t>
            </a:r>
          </a:p>
          <a:p>
            <a:r>
              <a:rPr lang="en-US" sz="1600" dirty="0" smtClean="0"/>
              <a:t>Skip:	Add	R2, R2, #1</a:t>
            </a:r>
          </a:p>
          <a:p>
            <a:r>
              <a:rPr lang="en-US" sz="1600" dirty="0"/>
              <a:t>	</a:t>
            </a:r>
            <a:r>
              <a:rPr lang="en-US" sz="1600" dirty="0" err="1" smtClean="0"/>
              <a:t>Branch_if</a:t>
            </a:r>
            <a:r>
              <a:rPr lang="en-US" sz="1600" dirty="0" smtClean="0"/>
              <a:t>_(R3&gt;R2) Loop</a:t>
            </a:r>
          </a:p>
          <a:p>
            <a:r>
              <a:rPr lang="en-US" sz="1600" dirty="0"/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Store	R1, 24(SP)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50746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/>
              <a:t>Passing Parameters on the Stack: </a:t>
            </a:r>
            <a:r>
              <a:rPr lang="en-US" sz="4800" dirty="0" smtClean="0"/>
              <a:t>Changes to Max</a:t>
            </a:r>
            <a:r>
              <a:rPr lang="en-US" sz="4800" dirty="0"/>
              <a:t>(A,N</a:t>
            </a:r>
            <a:r>
              <a:rPr lang="en-US" sz="4800" dirty="0" smtClean="0"/>
              <a:t>) 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953000" y="1752600"/>
            <a:ext cx="3962400" cy="462560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Required Changes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bg2"/>
                </a:solidFill>
              </a:rPr>
              <a:t>Push R1–R5 on stack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bg2"/>
                </a:solidFill>
              </a:rPr>
              <a:t>R3 and R5 must be initialized from the stack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bg2"/>
                </a:solidFill>
              </a:rPr>
              <a:t>Last two lined must be replaced with pushing the result in R1 onto stack where input parameter N was passed.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Restore R1-R5 and pop stack</a:t>
            </a:r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7CC44-C092-41E8-A092-604E81FF02E7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" y="1600200"/>
            <a:ext cx="4795504" cy="5262980"/>
          </a:xfrm>
          <a:prstGeom prst="rect">
            <a:avLst/>
          </a:prstGeom>
          <a:solidFill>
            <a:srgbClr val="A0D3E0"/>
          </a:solidFill>
        </p:spPr>
        <p:txBody>
          <a:bodyPr wrap="none" rtlCol="0">
            <a:spAutoFit/>
          </a:bodyPr>
          <a:lstStyle/>
          <a:p>
            <a:pPr marL="0" lvl="3"/>
            <a:r>
              <a:rPr lang="en-US" sz="1600" dirty="0"/>
              <a:t>MAX:</a:t>
            </a:r>
            <a:r>
              <a:rPr lang="en-US" sz="1600" dirty="0" smtClean="0"/>
              <a:t>	</a:t>
            </a:r>
            <a:r>
              <a:rPr lang="en-US" sz="1600" dirty="0"/>
              <a:t>Subtract    </a:t>
            </a:r>
            <a:r>
              <a:rPr lang="en-US" sz="1600" dirty="0" smtClean="0"/>
              <a:t>	SP</a:t>
            </a:r>
            <a:r>
              <a:rPr lang="en-US" sz="1600" dirty="0"/>
              <a:t>, SP, #20	</a:t>
            </a:r>
            <a:endParaRPr lang="en-US" sz="1600" dirty="0" smtClean="0"/>
          </a:p>
          <a:p>
            <a:pPr marL="0" lvl="3"/>
            <a:r>
              <a:rPr lang="en-US" sz="1600" dirty="0"/>
              <a:t>	</a:t>
            </a:r>
            <a:r>
              <a:rPr lang="en-US" sz="1600" dirty="0" smtClean="0"/>
              <a:t>Store  	 </a:t>
            </a:r>
            <a:r>
              <a:rPr lang="en-US" sz="1600" dirty="0"/>
              <a:t>R1, 16(SP)	Push R1</a:t>
            </a:r>
          </a:p>
          <a:p>
            <a:pPr marL="0" lvl="3"/>
            <a:r>
              <a:rPr lang="en-US" sz="1600" dirty="0"/>
              <a:t>	</a:t>
            </a:r>
            <a:r>
              <a:rPr lang="en-US" sz="1600" dirty="0" smtClean="0"/>
              <a:t>Store</a:t>
            </a:r>
            <a:r>
              <a:rPr lang="en-US" sz="1600" dirty="0"/>
              <a:t>	 </a:t>
            </a:r>
            <a:r>
              <a:rPr lang="en-US" sz="1600" dirty="0" smtClean="0"/>
              <a:t>R2</a:t>
            </a:r>
            <a:r>
              <a:rPr lang="en-US" sz="1600" dirty="0"/>
              <a:t>, 12(SP)	Push R2</a:t>
            </a:r>
          </a:p>
          <a:p>
            <a:pPr marL="0" lvl="3"/>
            <a:r>
              <a:rPr lang="en-US" sz="1600" dirty="0"/>
              <a:t>		…		</a:t>
            </a:r>
            <a:r>
              <a:rPr lang="en-US" sz="1600" dirty="0" smtClean="0"/>
              <a:t>…</a:t>
            </a:r>
            <a:endParaRPr lang="en-US" sz="1600" dirty="0"/>
          </a:p>
          <a:p>
            <a:pPr marL="0" lvl="3"/>
            <a:r>
              <a:rPr lang="en-US" sz="1600" dirty="0"/>
              <a:t>	</a:t>
            </a:r>
            <a:r>
              <a:rPr lang="en-US" sz="1600" dirty="0" smtClean="0"/>
              <a:t>Store</a:t>
            </a:r>
            <a:r>
              <a:rPr lang="en-US" sz="1600" dirty="0"/>
              <a:t>	</a:t>
            </a:r>
            <a:r>
              <a:rPr lang="en-US" sz="1600" dirty="0" smtClean="0"/>
              <a:t>R5</a:t>
            </a:r>
            <a:r>
              <a:rPr lang="en-US" sz="1600" dirty="0"/>
              <a:t>, (SP)	</a:t>
            </a:r>
            <a:r>
              <a:rPr lang="en-US" sz="1600" dirty="0" smtClean="0"/>
              <a:t>	Push R5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R3, 24(SP)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R5, 20(SP)</a:t>
            </a:r>
          </a:p>
          <a:p>
            <a:r>
              <a:rPr lang="en-US" sz="1600" dirty="0" smtClean="0"/>
              <a:t>	Move	R2, #1</a:t>
            </a:r>
          </a:p>
          <a:p>
            <a:r>
              <a:rPr lang="en-US" sz="1600" dirty="0" smtClean="0"/>
              <a:t>Loop:</a:t>
            </a:r>
            <a:r>
              <a:rPr lang="en-US" sz="1600" dirty="0"/>
              <a:t>	</a:t>
            </a:r>
            <a:r>
              <a:rPr lang="en-US" sz="1600" dirty="0" smtClean="0"/>
              <a:t>Add	R5, R5, #4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R4, (R5)</a:t>
            </a:r>
          </a:p>
          <a:p>
            <a:r>
              <a:rPr lang="en-US" sz="1600" dirty="0"/>
              <a:t>	</a:t>
            </a:r>
            <a:r>
              <a:rPr lang="en-US" sz="1600" dirty="0" err="1" smtClean="0"/>
              <a:t>Branch_if</a:t>
            </a:r>
            <a:r>
              <a:rPr lang="en-US" sz="1600" dirty="0" smtClean="0"/>
              <a:t>_(R1&gt;=R4) Skip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Move	R1, R4</a:t>
            </a:r>
          </a:p>
          <a:p>
            <a:r>
              <a:rPr lang="en-US" sz="1600" dirty="0" smtClean="0"/>
              <a:t>Skip:	Add	R2, R2, #1</a:t>
            </a:r>
          </a:p>
          <a:p>
            <a:r>
              <a:rPr lang="en-US" sz="1600" dirty="0"/>
              <a:t>	</a:t>
            </a:r>
            <a:r>
              <a:rPr lang="en-US" sz="1600" dirty="0" err="1" smtClean="0"/>
              <a:t>Branch_if</a:t>
            </a:r>
            <a:r>
              <a:rPr lang="en-US" sz="1600" dirty="0" smtClean="0"/>
              <a:t>_(R3&gt;R2) Loop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Store	R1, 24(SP)</a:t>
            </a:r>
          </a:p>
          <a:p>
            <a:pPr marL="0" lvl="3"/>
            <a:r>
              <a:rPr lang="en-US" sz="1600" dirty="0" smtClean="0"/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Load</a:t>
            </a:r>
            <a:r>
              <a:rPr lang="en-US" sz="1600" dirty="0">
                <a:solidFill>
                  <a:srgbClr val="0000FF"/>
                </a:solidFill>
              </a:rPr>
              <a:t>	 R1, 16(SP</a:t>
            </a:r>
            <a:r>
              <a:rPr lang="en-US" sz="1600" dirty="0" smtClean="0">
                <a:solidFill>
                  <a:srgbClr val="0000FF"/>
                </a:solidFill>
              </a:rPr>
              <a:t>)	Restore R1</a:t>
            </a:r>
          </a:p>
          <a:p>
            <a:pPr marL="0" lvl="3"/>
            <a:r>
              <a:rPr lang="en-US" sz="1600" dirty="0" smtClean="0">
                <a:solidFill>
                  <a:srgbClr val="0000FF"/>
                </a:solidFill>
              </a:rPr>
              <a:t>	Load	 R2, 12(SP)	</a:t>
            </a:r>
            <a:r>
              <a:rPr lang="en-US" sz="1600" dirty="0">
                <a:solidFill>
                  <a:srgbClr val="0000FF"/>
                </a:solidFill>
              </a:rPr>
              <a:t>Restore </a:t>
            </a:r>
            <a:r>
              <a:rPr lang="en-US" sz="1600" dirty="0" smtClean="0">
                <a:solidFill>
                  <a:srgbClr val="0000FF"/>
                </a:solidFill>
              </a:rPr>
              <a:t>R2</a:t>
            </a:r>
            <a:endParaRPr lang="en-US" sz="1600" dirty="0">
              <a:solidFill>
                <a:srgbClr val="0000FF"/>
              </a:solidFill>
            </a:endParaRPr>
          </a:p>
          <a:p>
            <a:pPr marL="0" lvl="3"/>
            <a:r>
              <a:rPr lang="en-US" sz="1600" dirty="0">
                <a:solidFill>
                  <a:srgbClr val="0000FF"/>
                </a:solidFill>
              </a:rPr>
              <a:t>		…		…</a:t>
            </a:r>
          </a:p>
          <a:p>
            <a:pPr marL="0" lvl="3"/>
            <a:r>
              <a:rPr lang="en-US" sz="1600" dirty="0">
                <a:solidFill>
                  <a:srgbClr val="0000FF"/>
                </a:solidFill>
              </a:rPr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Load</a:t>
            </a:r>
            <a:r>
              <a:rPr lang="en-US" sz="1600" dirty="0">
                <a:solidFill>
                  <a:srgbClr val="0000FF"/>
                </a:solidFill>
              </a:rPr>
              <a:t>	R5, (SP)		</a:t>
            </a:r>
            <a:r>
              <a:rPr lang="en-US" sz="1600" dirty="0" smtClean="0">
                <a:solidFill>
                  <a:srgbClr val="0000FF"/>
                </a:solidFill>
              </a:rPr>
              <a:t>Restore R5</a:t>
            </a:r>
          </a:p>
          <a:p>
            <a:pPr marL="0" lvl="3"/>
            <a:r>
              <a:rPr lang="en-US" sz="1600" dirty="0">
                <a:solidFill>
                  <a:srgbClr val="0000FF"/>
                </a:solidFill>
              </a:rPr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Add</a:t>
            </a:r>
            <a:r>
              <a:rPr lang="en-US" sz="1600" dirty="0">
                <a:solidFill>
                  <a:srgbClr val="0000FF"/>
                </a:solidFill>
              </a:rPr>
              <a:t>	SP, SP, #20</a:t>
            </a:r>
          </a:p>
          <a:p>
            <a:endParaRPr 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047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/>
              <a:t>Passing Parameters on the Stack: </a:t>
            </a:r>
            <a:r>
              <a:rPr lang="en-US" sz="4800" dirty="0" smtClean="0"/>
              <a:t>Changes to Max</a:t>
            </a:r>
            <a:r>
              <a:rPr lang="en-US" sz="4800" dirty="0"/>
              <a:t>(A,N</a:t>
            </a:r>
            <a:r>
              <a:rPr lang="en-US" sz="4800" dirty="0" smtClean="0"/>
              <a:t>) 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876800" y="1676400"/>
            <a:ext cx="3962400" cy="462560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Required </a:t>
            </a:r>
            <a:r>
              <a:rPr lang="en-US" dirty="0" smtClean="0"/>
              <a:t>Changes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sz="3100" dirty="0">
                <a:solidFill>
                  <a:schemeClr val="bg2"/>
                </a:solidFill>
              </a:rPr>
              <a:t>Push R1–R5 on stack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100" dirty="0">
                <a:solidFill>
                  <a:schemeClr val="bg2"/>
                </a:solidFill>
              </a:rPr>
              <a:t>R3 and R5 must be initialized from the stack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100" dirty="0">
                <a:solidFill>
                  <a:schemeClr val="bg2"/>
                </a:solidFill>
              </a:rPr>
              <a:t>Last two lined must be replaced with pushing the result in R1 onto stack where input parameter N was passed.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100" dirty="0">
                <a:solidFill>
                  <a:schemeClr val="bg2"/>
                </a:solidFill>
              </a:rPr>
              <a:t>Restore R1-R5 and pop stack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100" dirty="0" smtClean="0"/>
              <a:t>Return</a:t>
            </a:r>
            <a:endParaRPr lang="en-US" sz="31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7CC44-C092-41E8-A092-604E81FF02E7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1600200"/>
            <a:ext cx="4795504" cy="5262980"/>
          </a:xfrm>
          <a:prstGeom prst="rect">
            <a:avLst/>
          </a:prstGeom>
          <a:solidFill>
            <a:srgbClr val="A0D3E0"/>
          </a:solidFill>
        </p:spPr>
        <p:txBody>
          <a:bodyPr wrap="none" rtlCol="0">
            <a:spAutoFit/>
          </a:bodyPr>
          <a:lstStyle/>
          <a:p>
            <a:pPr marL="0" lvl="3"/>
            <a:r>
              <a:rPr lang="en-US" sz="1600" dirty="0"/>
              <a:t>MAX:</a:t>
            </a:r>
            <a:r>
              <a:rPr lang="en-US" sz="1600" dirty="0" smtClean="0"/>
              <a:t>	</a:t>
            </a:r>
            <a:r>
              <a:rPr lang="en-US" sz="1600" dirty="0"/>
              <a:t>Subtract    </a:t>
            </a:r>
            <a:r>
              <a:rPr lang="en-US" sz="1600" dirty="0" smtClean="0"/>
              <a:t>	SP</a:t>
            </a:r>
            <a:r>
              <a:rPr lang="en-US" sz="1600" dirty="0"/>
              <a:t>, SP, #20	</a:t>
            </a:r>
            <a:endParaRPr lang="en-US" sz="1600" dirty="0" smtClean="0"/>
          </a:p>
          <a:p>
            <a:pPr marL="0" lvl="3"/>
            <a:r>
              <a:rPr lang="en-US" sz="1600" dirty="0"/>
              <a:t>	</a:t>
            </a:r>
            <a:r>
              <a:rPr lang="en-US" sz="1600" dirty="0" smtClean="0"/>
              <a:t>Store  	 </a:t>
            </a:r>
            <a:r>
              <a:rPr lang="en-US" sz="1600" dirty="0"/>
              <a:t>R1, 16(SP)	Push R1</a:t>
            </a:r>
          </a:p>
          <a:p>
            <a:pPr marL="0" lvl="3"/>
            <a:r>
              <a:rPr lang="en-US" sz="1600" dirty="0"/>
              <a:t>	</a:t>
            </a:r>
            <a:r>
              <a:rPr lang="en-US" sz="1600" dirty="0" smtClean="0"/>
              <a:t>Store</a:t>
            </a:r>
            <a:r>
              <a:rPr lang="en-US" sz="1600" dirty="0"/>
              <a:t>	 </a:t>
            </a:r>
            <a:r>
              <a:rPr lang="en-US" sz="1600" dirty="0" smtClean="0"/>
              <a:t>R2</a:t>
            </a:r>
            <a:r>
              <a:rPr lang="en-US" sz="1600" dirty="0"/>
              <a:t>, 12(SP)	Push R2</a:t>
            </a:r>
          </a:p>
          <a:p>
            <a:pPr marL="0" lvl="3"/>
            <a:r>
              <a:rPr lang="en-US" sz="1600" dirty="0"/>
              <a:t>		…		</a:t>
            </a:r>
            <a:r>
              <a:rPr lang="en-US" sz="1600" dirty="0" smtClean="0"/>
              <a:t>…</a:t>
            </a:r>
            <a:endParaRPr lang="en-US" sz="1600" dirty="0"/>
          </a:p>
          <a:p>
            <a:pPr marL="0" lvl="3"/>
            <a:r>
              <a:rPr lang="en-US" sz="1600" dirty="0"/>
              <a:t>	</a:t>
            </a:r>
            <a:r>
              <a:rPr lang="en-US" sz="1600" dirty="0" smtClean="0"/>
              <a:t>Store</a:t>
            </a:r>
            <a:r>
              <a:rPr lang="en-US" sz="1600" dirty="0"/>
              <a:t>	</a:t>
            </a:r>
            <a:r>
              <a:rPr lang="en-US" sz="1600" dirty="0" smtClean="0"/>
              <a:t>R5</a:t>
            </a:r>
            <a:r>
              <a:rPr lang="en-US" sz="1600" dirty="0"/>
              <a:t>, (SP)	</a:t>
            </a:r>
            <a:r>
              <a:rPr lang="en-US" sz="1600" dirty="0" smtClean="0"/>
              <a:t>	Push R5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R3, 24(SP)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R5, 20(SP)</a:t>
            </a:r>
          </a:p>
          <a:p>
            <a:r>
              <a:rPr lang="en-US" sz="1600" dirty="0" smtClean="0"/>
              <a:t>	Move	R2, #1</a:t>
            </a:r>
          </a:p>
          <a:p>
            <a:r>
              <a:rPr lang="en-US" sz="1600" dirty="0" smtClean="0"/>
              <a:t>Loop:</a:t>
            </a:r>
            <a:r>
              <a:rPr lang="en-US" sz="1600" dirty="0"/>
              <a:t>	</a:t>
            </a:r>
            <a:r>
              <a:rPr lang="en-US" sz="1600" dirty="0" smtClean="0"/>
              <a:t>Add	R5, R5, #4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R4, (R5)</a:t>
            </a:r>
          </a:p>
          <a:p>
            <a:r>
              <a:rPr lang="en-US" sz="1600" dirty="0"/>
              <a:t>	</a:t>
            </a:r>
            <a:r>
              <a:rPr lang="en-US" sz="1600" dirty="0" err="1" smtClean="0"/>
              <a:t>Branch_if</a:t>
            </a:r>
            <a:r>
              <a:rPr lang="en-US" sz="1600" dirty="0" smtClean="0"/>
              <a:t>_(R1&gt;=R4) Skip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Move	R1, R4</a:t>
            </a:r>
          </a:p>
          <a:p>
            <a:r>
              <a:rPr lang="en-US" sz="1600" dirty="0" smtClean="0"/>
              <a:t>Skip:	Add	R2, R2, #1</a:t>
            </a:r>
          </a:p>
          <a:p>
            <a:r>
              <a:rPr lang="en-US" sz="1600" dirty="0"/>
              <a:t>	</a:t>
            </a:r>
            <a:r>
              <a:rPr lang="en-US" sz="1600" dirty="0" err="1" smtClean="0"/>
              <a:t>Branch_if</a:t>
            </a:r>
            <a:r>
              <a:rPr lang="en-US" sz="1600" dirty="0" smtClean="0"/>
              <a:t>_(R3&gt;R2) Loop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Store	R1, 24(SP)</a:t>
            </a:r>
          </a:p>
          <a:p>
            <a:pPr marL="0" lvl="3"/>
            <a:r>
              <a:rPr lang="en-US" sz="1600" dirty="0" smtClean="0"/>
              <a:t>	Load</a:t>
            </a:r>
            <a:r>
              <a:rPr lang="en-US" sz="1600" dirty="0"/>
              <a:t>	 R1, 16(SP</a:t>
            </a:r>
            <a:r>
              <a:rPr lang="en-US" sz="1600" dirty="0" smtClean="0"/>
              <a:t>)	Restore R1</a:t>
            </a:r>
          </a:p>
          <a:p>
            <a:pPr marL="0" lvl="3"/>
            <a:r>
              <a:rPr lang="en-US" sz="1600" dirty="0" smtClean="0"/>
              <a:t>	Load	 R2, 12(SP)	</a:t>
            </a:r>
            <a:r>
              <a:rPr lang="en-US" sz="1600" dirty="0"/>
              <a:t>Restore </a:t>
            </a:r>
            <a:r>
              <a:rPr lang="en-US" sz="1600" dirty="0" smtClean="0"/>
              <a:t>R2</a:t>
            </a:r>
            <a:endParaRPr lang="en-US" sz="1600" dirty="0"/>
          </a:p>
          <a:p>
            <a:pPr marL="0" lvl="3"/>
            <a:r>
              <a:rPr lang="en-US" sz="1600" dirty="0"/>
              <a:t>		…		…</a:t>
            </a:r>
          </a:p>
          <a:p>
            <a:pPr marL="0" lvl="3"/>
            <a:r>
              <a:rPr lang="en-US" sz="1600" dirty="0"/>
              <a:t>	</a:t>
            </a:r>
            <a:r>
              <a:rPr lang="en-US" sz="1600" dirty="0" smtClean="0"/>
              <a:t>Load</a:t>
            </a:r>
            <a:r>
              <a:rPr lang="en-US" sz="1600" dirty="0"/>
              <a:t>	R5, (SP)		</a:t>
            </a:r>
            <a:r>
              <a:rPr lang="en-US" sz="1600" dirty="0" smtClean="0"/>
              <a:t>Restore R5</a:t>
            </a:r>
          </a:p>
          <a:p>
            <a:pPr marL="0" lvl="3"/>
            <a:r>
              <a:rPr lang="en-US" sz="1600" dirty="0"/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Return</a:t>
            </a:r>
            <a:endParaRPr lang="en-US" sz="1600" dirty="0">
              <a:solidFill>
                <a:srgbClr val="0000FF"/>
              </a:solidFill>
            </a:endParaRPr>
          </a:p>
          <a:p>
            <a:endParaRPr 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35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Convert the code for the calling program and Max to </a:t>
            </a:r>
            <a:r>
              <a:rPr lang="en-US" dirty="0" err="1" smtClean="0"/>
              <a:t>Nios</a:t>
            </a:r>
            <a:r>
              <a:rPr lang="en-US" dirty="0" smtClean="0"/>
              <a:t> II and verify it works as expected.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973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The Stack Frame</a:t>
            </a:r>
          </a:p>
        </p:txBody>
      </p:sp>
      <p:sp>
        <p:nvSpPr>
          <p:cNvPr id="6041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Locations at the top of the processor stack are used as a private work space by subroutines </a:t>
            </a:r>
          </a:p>
          <a:p>
            <a:r>
              <a:rPr lang="en-US">
                <a:latin typeface="Calibri" charset="0"/>
              </a:rPr>
              <a:t>A </a:t>
            </a:r>
            <a:r>
              <a:rPr lang="en-US">
                <a:solidFill>
                  <a:srgbClr val="0000FF"/>
                </a:solidFill>
                <a:latin typeface="Calibri" charset="0"/>
              </a:rPr>
              <a:t>stack frame </a:t>
            </a:r>
            <a:r>
              <a:rPr lang="en-US">
                <a:latin typeface="Calibri" charset="0"/>
              </a:rPr>
              <a:t>is allocated on subroutine entry and deallocated on subroutine exit</a:t>
            </a:r>
          </a:p>
          <a:p>
            <a:r>
              <a:rPr lang="en-US">
                <a:latin typeface="Calibri" charset="0"/>
              </a:rPr>
              <a:t>A </a:t>
            </a:r>
            <a:r>
              <a:rPr lang="en-US">
                <a:solidFill>
                  <a:srgbClr val="0000FF"/>
                </a:solidFill>
                <a:latin typeface="Calibri" charset="0"/>
              </a:rPr>
              <a:t>frame pointer (FP) </a:t>
            </a:r>
            <a:r>
              <a:rPr lang="en-US">
                <a:latin typeface="Calibri" charset="0"/>
              </a:rPr>
              <a:t>register enables access to private work space for current subroutine</a:t>
            </a:r>
          </a:p>
          <a:p>
            <a:r>
              <a:rPr lang="en-US">
                <a:latin typeface="Calibri" charset="0"/>
              </a:rPr>
              <a:t>With subroutine nesting, the stack frame also saves return address and FP of each caller</a:t>
            </a:r>
          </a:p>
        </p:txBody>
      </p:sp>
    </p:spTree>
    <p:extLst>
      <p:ext uri="{BB962C8B-B14F-4D97-AF65-F5344CB8AC3E}">
        <p14:creationId xmlns:p14="http://schemas.microsoft.com/office/powerpoint/2010/main" val="2999398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Frame: General Structure</a:t>
            </a:r>
            <a:endParaRPr lang="en-US" dirty="0"/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4953000" y="1775191"/>
            <a:ext cx="3886200" cy="4625609"/>
          </a:xfrm>
        </p:spPr>
        <p:txBody>
          <a:bodyPr>
            <a:normAutofit/>
          </a:bodyPr>
          <a:lstStyle/>
          <a:p>
            <a:pPr marL="576072" indent="-457200">
              <a:buClr>
                <a:srgbClr val="0000FF"/>
              </a:buClr>
              <a:buAutoNum type="arabicPeriod"/>
            </a:pPr>
            <a:r>
              <a:rPr lang="en-US" sz="2400" dirty="0" smtClean="0"/>
              <a:t>Return Address Register needs to be saved only if the procedure corresponding to this stack frame is </a:t>
            </a:r>
            <a:r>
              <a:rPr lang="en-US" sz="2400" i="1" dirty="0" smtClean="0"/>
              <a:t>non-leaf</a:t>
            </a:r>
            <a:r>
              <a:rPr lang="en-US" sz="2400" dirty="0" smtClean="0"/>
              <a:t>.</a:t>
            </a:r>
          </a:p>
          <a:p>
            <a:pPr marL="576072" indent="-457200">
              <a:buClr>
                <a:srgbClr val="0000FF"/>
              </a:buClr>
              <a:buAutoNum type="arabicPeriod"/>
            </a:pPr>
            <a:r>
              <a:rPr lang="en-US" sz="2400" dirty="0" smtClean="0"/>
              <a:t>A local variable must be saved for a </a:t>
            </a:r>
            <a:r>
              <a:rPr lang="en-US" sz="2400" i="1" dirty="0" smtClean="0"/>
              <a:t>non-leaf </a:t>
            </a:r>
            <a:r>
              <a:rPr lang="en-US" sz="2400" dirty="0" smtClean="0"/>
              <a:t>procedure only if  its value needs to be preserved across a call to another procedure.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533400" y="1752600"/>
            <a:ext cx="3949700" cy="4495800"/>
            <a:chOff x="1689100" y="1752600"/>
            <a:chExt cx="3949700" cy="44958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2438400" y="1752600"/>
              <a:ext cx="0" cy="4495800"/>
            </a:xfrm>
            <a:prstGeom prst="line">
              <a:avLst/>
            </a:prstGeom>
            <a:ln w="38100" cmpd="sng">
              <a:solidFill>
                <a:srgbClr val="3366FF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5638800" y="1752600"/>
              <a:ext cx="0" cy="4495800"/>
            </a:xfrm>
            <a:prstGeom prst="line">
              <a:avLst/>
            </a:prstGeom>
            <a:ln w="38100" cmpd="sng">
              <a:solidFill>
                <a:srgbClr val="3366FF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438400" y="1981200"/>
              <a:ext cx="3200400" cy="0"/>
            </a:xfrm>
            <a:prstGeom prst="line">
              <a:avLst/>
            </a:prstGeom>
            <a:ln w="38100" cmpd="sng">
              <a:solidFill>
                <a:srgbClr val="3366FF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2438400" y="2286000"/>
              <a:ext cx="3200400" cy="0"/>
            </a:xfrm>
            <a:prstGeom prst="line">
              <a:avLst/>
            </a:prstGeom>
            <a:ln w="38100" cmpd="sng">
              <a:solidFill>
                <a:srgbClr val="3366FF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438400" y="3276600"/>
              <a:ext cx="3200400" cy="0"/>
            </a:xfrm>
            <a:prstGeom prst="line">
              <a:avLst/>
            </a:prstGeom>
            <a:ln w="38100" cmpd="sng">
              <a:solidFill>
                <a:srgbClr val="3366FF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438400" y="4267200"/>
              <a:ext cx="3200400" cy="0"/>
            </a:xfrm>
            <a:prstGeom prst="line">
              <a:avLst/>
            </a:prstGeom>
            <a:ln w="38100" cmpd="sng">
              <a:solidFill>
                <a:srgbClr val="3366FF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438400" y="4572000"/>
              <a:ext cx="3200400" cy="0"/>
            </a:xfrm>
            <a:prstGeom prst="line">
              <a:avLst/>
            </a:prstGeom>
            <a:ln w="38100" cmpd="sng">
              <a:solidFill>
                <a:srgbClr val="3366FF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438400" y="5486400"/>
              <a:ext cx="3200400" cy="0"/>
            </a:xfrm>
            <a:prstGeom prst="line">
              <a:avLst/>
            </a:prstGeom>
            <a:ln w="38100" cmpd="sng">
              <a:solidFill>
                <a:srgbClr val="3366FF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3136900" y="4800600"/>
              <a:ext cx="173006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I/O Parameters</a:t>
              </a:r>
              <a:endParaRPr lang="en-US" sz="20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429000" y="4191000"/>
              <a:ext cx="1151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Saved FP</a:t>
              </a:r>
              <a:endParaRPr lang="en-US" sz="20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200400" y="3505200"/>
              <a:ext cx="189026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Local Variables</a:t>
              </a:r>
              <a:r>
                <a:rPr lang="en-US" b="1" baseline="30000" dirty="0" smtClean="0">
                  <a:solidFill>
                    <a:srgbClr val="0000FF"/>
                  </a:solidFill>
                  <a:latin typeface="+mn-lt"/>
                </a:rPr>
                <a:t>2</a:t>
              </a:r>
              <a:endParaRPr lang="en-US" b="1" dirty="0">
                <a:latin typeface="+mn-lt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25800" y="2540000"/>
              <a:ext cx="19157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Saving Registers</a:t>
              </a:r>
              <a:endParaRPr lang="en-US" sz="20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743200" y="1905000"/>
              <a:ext cx="27776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Return Address Register</a:t>
              </a:r>
              <a:r>
                <a:rPr lang="en-US" b="1" baseline="30000" dirty="0" smtClean="0">
                  <a:solidFill>
                    <a:srgbClr val="0000FF"/>
                  </a:solidFill>
                  <a:latin typeface="+mn-lt"/>
                </a:rPr>
                <a:t>1</a:t>
              </a:r>
              <a:endParaRPr lang="en-US" b="1" dirty="0">
                <a:latin typeface="+mn-lt"/>
              </a:endParaRP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 flipH="1">
              <a:off x="2133600" y="4419600"/>
              <a:ext cx="330200" cy="0"/>
            </a:xfrm>
            <a:prstGeom prst="straightConnector1">
              <a:avLst/>
            </a:prstGeom>
            <a:ln w="19050" cmpd="sng">
              <a:solidFill>
                <a:schemeClr val="tx1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1689100" y="4216400"/>
              <a:ext cx="46043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FP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815153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Stack-Frame Example: Simplified Form without Frame Pointer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4191000" cy="4625609"/>
          </a:xfrm>
        </p:spPr>
        <p:txBody>
          <a:bodyPr>
            <a:noAutofit/>
          </a:bodyPr>
          <a:lstStyle/>
          <a:p>
            <a:r>
              <a:rPr lang="en-US" sz="2800" dirty="0" smtClean="0"/>
              <a:t>As we saw earlier, the stack frame for the call to MAX(A,N) is shown on the right.</a:t>
            </a:r>
          </a:p>
          <a:p>
            <a:r>
              <a:rPr lang="en-US" sz="2800" dirty="0" smtClean="0"/>
              <a:t>This one is without the frame pointer</a:t>
            </a:r>
          </a:p>
          <a:p>
            <a:r>
              <a:rPr lang="en-US" sz="2800" dirty="0" smtClean="0"/>
              <a:t>Note that the space occupied by the input parameters is part of the stack frame of the calling program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5715000" y="2362200"/>
            <a:ext cx="1692039" cy="4114800"/>
            <a:chOff x="6477000" y="1371600"/>
            <a:chExt cx="1692039" cy="4114800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6477000" y="1371600"/>
              <a:ext cx="0" cy="4114800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8153400" y="1371600"/>
              <a:ext cx="0" cy="4114800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6477000" y="5181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6477000" y="4953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6477000" y="47244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6477000" y="44958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6477000" y="4267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6477000" y="4038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6477000" y="3810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6477000" y="35814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6477000" y="33528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6477000" y="3124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6477000" y="2895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6477000" y="2667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6477000" y="24384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6492639" y="22098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6477000" y="1981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6477000" y="1752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6477000" y="1524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6477000" y="5410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7102239" y="4419600"/>
              <a:ext cx="40267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#A</a:t>
              </a:r>
              <a:endParaRPr lang="en-US" sz="14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102239" y="4648200"/>
              <a:ext cx="32714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N</a:t>
              </a:r>
              <a:endParaRPr lang="en-US" sz="14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112000" y="4229100"/>
              <a:ext cx="3941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R1</a:t>
              </a:r>
              <a:endParaRPr lang="en-US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086600" y="3962400"/>
              <a:ext cx="3941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R2</a:t>
              </a:r>
              <a:endParaRPr lang="en-US" sz="1400" dirty="0"/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6316065" y="4724400"/>
            <a:ext cx="3941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R3</a:t>
            </a:r>
            <a:endParaRPr lang="en-US" sz="1400" dirty="0"/>
          </a:p>
        </p:txBody>
      </p:sp>
      <p:sp>
        <p:nvSpPr>
          <p:cNvPr id="64" name="TextBox 63"/>
          <p:cNvSpPr txBox="1"/>
          <p:nvPr/>
        </p:nvSpPr>
        <p:spPr>
          <a:xfrm>
            <a:off x="6316065" y="4533900"/>
            <a:ext cx="3941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R4</a:t>
            </a:r>
            <a:endParaRPr lang="en-US" sz="1400" dirty="0"/>
          </a:p>
        </p:txBody>
      </p:sp>
      <p:sp>
        <p:nvSpPr>
          <p:cNvPr id="65" name="TextBox 64"/>
          <p:cNvSpPr txBox="1"/>
          <p:nvPr/>
        </p:nvSpPr>
        <p:spPr>
          <a:xfrm>
            <a:off x="6328765" y="4267200"/>
            <a:ext cx="3941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R5</a:t>
            </a:r>
            <a:endParaRPr lang="en-US" sz="1400" dirty="0"/>
          </a:p>
        </p:txBody>
      </p:sp>
      <p:sp>
        <p:nvSpPr>
          <p:cNvPr id="68" name="TextBox 67"/>
          <p:cNvSpPr txBox="1"/>
          <p:nvPr/>
        </p:nvSpPr>
        <p:spPr>
          <a:xfrm>
            <a:off x="7620000" y="4267200"/>
            <a:ext cx="13885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00FF"/>
                </a:solidFill>
              </a:rPr>
              <a:t>Stack </a:t>
            </a:r>
          </a:p>
          <a:p>
            <a:r>
              <a:rPr lang="en-US" sz="1800" dirty="0" smtClean="0">
                <a:solidFill>
                  <a:srgbClr val="0000FF"/>
                </a:solidFill>
              </a:rPr>
              <a:t>Frame for </a:t>
            </a:r>
          </a:p>
          <a:p>
            <a:r>
              <a:rPr lang="en-US" sz="1800" dirty="0" smtClean="0">
                <a:solidFill>
                  <a:srgbClr val="0000FF"/>
                </a:solidFill>
              </a:rPr>
              <a:t>call to </a:t>
            </a:r>
          </a:p>
          <a:p>
            <a:r>
              <a:rPr lang="en-US" sz="1800" dirty="0" smtClean="0">
                <a:solidFill>
                  <a:srgbClr val="0000FF"/>
                </a:solidFill>
              </a:rPr>
              <a:t>MAX(A,N)</a:t>
            </a:r>
            <a:endParaRPr lang="en-US" sz="1800" dirty="0">
              <a:solidFill>
                <a:srgbClr val="0000FF"/>
              </a:solidFill>
            </a:endParaRPr>
          </a:p>
        </p:txBody>
      </p:sp>
      <p:sp>
        <p:nvSpPr>
          <p:cNvPr id="70" name="Right Brace 69"/>
          <p:cNvSpPr/>
          <p:nvPr/>
        </p:nvSpPr>
        <p:spPr>
          <a:xfrm>
            <a:off x="7391400" y="4343400"/>
            <a:ext cx="228600" cy="1143000"/>
          </a:xfrm>
          <a:prstGeom prst="rightBrace">
            <a:avLst/>
          </a:prstGeom>
          <a:ln w="3810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207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Stack-Frame Example: with Frame Pointer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3810000" y="2057400"/>
            <a:ext cx="1692039" cy="4114800"/>
            <a:chOff x="6477000" y="1371600"/>
            <a:chExt cx="1692039" cy="4114800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6477000" y="1371600"/>
              <a:ext cx="0" cy="4114800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8153400" y="1371600"/>
              <a:ext cx="0" cy="4114800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6477000" y="5181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6477000" y="4953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6477000" y="47244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6477000" y="44958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6477000" y="4267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6477000" y="4038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6477000" y="3810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6477000" y="35814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6477000" y="33528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6477000" y="3124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6477000" y="2895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6477000" y="2667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6477000" y="24384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6492639" y="22098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6477000" y="1981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6477000" y="1752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6477000" y="1524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6477000" y="5410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7102239" y="4419600"/>
              <a:ext cx="40267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#A</a:t>
              </a:r>
              <a:endParaRPr lang="en-US" sz="14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102239" y="4648200"/>
              <a:ext cx="32714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N</a:t>
              </a:r>
              <a:endParaRPr lang="en-US" sz="14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112000" y="4000500"/>
              <a:ext cx="3941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R1</a:t>
              </a:r>
              <a:endParaRPr lang="en-US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086600" y="3733800"/>
              <a:ext cx="3941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R2</a:t>
              </a:r>
              <a:endParaRPr lang="en-US" sz="1400" dirty="0"/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4411065" y="4191000"/>
            <a:ext cx="3941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R3</a:t>
            </a:r>
            <a:endParaRPr lang="en-US" sz="1400" dirty="0"/>
          </a:p>
        </p:txBody>
      </p:sp>
      <p:sp>
        <p:nvSpPr>
          <p:cNvPr id="64" name="TextBox 63"/>
          <p:cNvSpPr txBox="1"/>
          <p:nvPr/>
        </p:nvSpPr>
        <p:spPr>
          <a:xfrm>
            <a:off x="4411065" y="4000500"/>
            <a:ext cx="3941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R4</a:t>
            </a:r>
            <a:endParaRPr lang="en-US" sz="1400" dirty="0"/>
          </a:p>
        </p:txBody>
      </p:sp>
      <p:sp>
        <p:nvSpPr>
          <p:cNvPr id="65" name="TextBox 64"/>
          <p:cNvSpPr txBox="1"/>
          <p:nvPr/>
        </p:nvSpPr>
        <p:spPr>
          <a:xfrm>
            <a:off x="4423765" y="3733800"/>
            <a:ext cx="3941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R5</a:t>
            </a:r>
            <a:endParaRPr lang="en-US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4181239" y="4889500"/>
            <a:ext cx="9875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Saved [FP]</a:t>
            </a:r>
            <a:endParaRPr lang="en-US" sz="1400" dirty="0"/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3508139" y="5080000"/>
            <a:ext cx="330200" cy="0"/>
          </a:xfrm>
          <a:prstGeom prst="straightConnector1">
            <a:avLst/>
          </a:prstGeom>
          <a:ln w="19050" cmpd="sng">
            <a:solidFill>
              <a:schemeClr val="tx1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3063639" y="4876800"/>
            <a:ext cx="4604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FP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39778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Things to Remember about Stack Frames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 to each procedure call</a:t>
            </a:r>
          </a:p>
          <a:p>
            <a:r>
              <a:rPr lang="en-US" dirty="0" smtClean="0"/>
              <a:t>Builds up on the stack for each nested call and builds down for each return</a:t>
            </a:r>
          </a:p>
          <a:p>
            <a:r>
              <a:rPr lang="en-US" dirty="0" smtClean="0"/>
              <a:t>If during a procedure call, stack is used for computation, the stack-frame size may change dynamically</a:t>
            </a:r>
          </a:p>
          <a:p>
            <a:r>
              <a:rPr lang="en-US" dirty="0" smtClean="0"/>
              <a:t> The order of items on a stack frame is by convention only and can change for a different convention.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45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>
            <a:off x="3639383" y="621475"/>
            <a:ext cx="3030592" cy="4876800"/>
            <a:chOff x="3585630" y="609600"/>
            <a:chExt cx="3030592" cy="4876800"/>
          </a:xfrm>
        </p:grpSpPr>
        <p:sp>
          <p:nvSpPr>
            <p:cNvPr id="56" name="TextBox 55"/>
            <p:cNvSpPr txBox="1"/>
            <p:nvPr/>
          </p:nvSpPr>
          <p:spPr>
            <a:xfrm>
              <a:off x="5562600" y="4419600"/>
              <a:ext cx="10536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SP = 92 </a:t>
              </a:r>
              <a:endParaRPr lang="en-US" sz="2000" dirty="0"/>
            </a:p>
          </p:txBody>
        </p:sp>
        <p:grpSp>
          <p:nvGrpSpPr>
            <p:cNvPr id="92" name="Group 91"/>
            <p:cNvGrpSpPr/>
            <p:nvPr/>
          </p:nvGrpSpPr>
          <p:grpSpPr>
            <a:xfrm>
              <a:off x="3585630" y="609600"/>
              <a:ext cx="2053170" cy="4876800"/>
              <a:chOff x="3585630" y="609600"/>
              <a:chExt cx="2053170" cy="4876800"/>
            </a:xfrm>
          </p:grpSpPr>
          <p:grpSp>
            <p:nvGrpSpPr>
              <p:cNvPr id="86" name="Group 85"/>
              <p:cNvGrpSpPr/>
              <p:nvPr/>
            </p:nvGrpSpPr>
            <p:grpSpPr>
              <a:xfrm>
                <a:off x="3657600" y="1371600"/>
                <a:ext cx="1981200" cy="4114800"/>
                <a:chOff x="3657600" y="1371600"/>
                <a:chExt cx="1981200" cy="4114800"/>
              </a:xfrm>
            </p:grpSpPr>
            <p:cxnSp>
              <p:nvCxnSpPr>
                <p:cNvPr id="31" name="Straight Connector 30"/>
                <p:cNvCxnSpPr/>
                <p:nvPr/>
              </p:nvCxnSpPr>
              <p:spPr>
                <a:xfrm>
                  <a:off x="3657600" y="1371600"/>
                  <a:ext cx="0" cy="4114800"/>
                </a:xfrm>
                <a:prstGeom prst="line">
                  <a:avLst/>
                </a:prstGeom>
                <a:ln w="38100" cmpd="sng">
                  <a:solidFill>
                    <a:srgbClr val="0000FF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>
                  <a:off x="5334000" y="1371600"/>
                  <a:ext cx="0" cy="4114800"/>
                </a:xfrm>
                <a:prstGeom prst="line">
                  <a:avLst/>
                </a:prstGeom>
                <a:ln w="38100" cmpd="sng">
                  <a:solidFill>
                    <a:srgbClr val="0000FF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3657600" y="51816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3657600" y="49530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3657600" y="47244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3657600" y="44958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>
                  <a:off x="3657600" y="42672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3657600" y="40386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3657600" y="38100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3657600" y="35814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3657600" y="33528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3657600" y="31242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3657600" y="28956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>
                  <a:off x="3657600" y="26670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3657600" y="24384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>
                  <a:off x="3657600" y="22098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>
                  <a:off x="3657600" y="19812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>
                  <a:off x="3657600" y="17526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3657600" y="15240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>
                  <a:off x="3657600" y="5410200"/>
                  <a:ext cx="16764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" name="TextBox 52"/>
                <p:cNvSpPr txBox="1"/>
                <p:nvPr/>
              </p:nvSpPr>
              <p:spPr>
                <a:xfrm>
                  <a:off x="4102100" y="4648200"/>
                  <a:ext cx="543739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/>
                    <a:t> </a:t>
                  </a:r>
                  <a:r>
                    <a:rPr lang="en-US" sz="1400" dirty="0" smtClean="0"/>
                    <a:t>    N</a:t>
                  </a:r>
                  <a:endParaRPr lang="en-US" sz="1400" dirty="0"/>
                </a:p>
              </p:txBody>
            </p:sp>
            <p:sp>
              <p:nvSpPr>
                <p:cNvPr id="54" name="TextBox 53"/>
                <p:cNvSpPr txBox="1"/>
                <p:nvPr/>
              </p:nvSpPr>
              <p:spPr>
                <a:xfrm>
                  <a:off x="4321055" y="4419600"/>
                  <a:ext cx="402674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 smtClean="0"/>
                    <a:t>#A</a:t>
                  </a:r>
                  <a:endParaRPr lang="en-US" sz="1400" dirty="0"/>
                </a:p>
              </p:txBody>
            </p:sp>
            <p:cxnSp>
              <p:nvCxnSpPr>
                <p:cNvPr id="55" name="Straight Arrow Connector 54"/>
                <p:cNvCxnSpPr/>
                <p:nvPr/>
              </p:nvCxnSpPr>
              <p:spPr>
                <a:xfrm flipH="1">
                  <a:off x="5308600" y="4610100"/>
                  <a:ext cx="330200" cy="0"/>
                </a:xfrm>
                <a:prstGeom prst="straightConnector1">
                  <a:avLst/>
                </a:prstGeom>
                <a:ln w="19050" cmpd="sng">
                  <a:solidFill>
                    <a:schemeClr val="tx1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9" name="TextBox 88"/>
              <p:cNvSpPr txBox="1"/>
              <p:nvPr/>
            </p:nvSpPr>
            <p:spPr>
              <a:xfrm>
                <a:off x="3585630" y="609600"/>
                <a:ext cx="189667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/>
                  <a:t>Add couple</a:t>
                </a:r>
              </a:p>
              <a:p>
                <a:pPr algn="ctr"/>
                <a:r>
                  <a:rPr lang="en-US" sz="2000" dirty="0" smtClean="0"/>
                  <a:t>input parameters</a:t>
                </a:r>
                <a:endParaRPr lang="en-US" sz="2000" dirty="0"/>
              </a:p>
            </p:txBody>
          </p:sp>
        </p:grpSp>
      </p:grpSp>
      <p:sp>
        <p:nvSpPr>
          <p:cNvPr id="51" name="TextBox 50"/>
          <p:cNvSpPr txBox="1"/>
          <p:nvPr/>
        </p:nvSpPr>
        <p:spPr>
          <a:xfrm>
            <a:off x="3244793" y="2404305"/>
            <a:ext cx="47320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500" dirty="0" smtClean="0"/>
          </a:p>
          <a:p>
            <a:r>
              <a:rPr lang="en-US" sz="1500" dirty="0" smtClean="0"/>
              <a:t>60</a:t>
            </a:r>
          </a:p>
          <a:p>
            <a:r>
              <a:rPr lang="en-US" sz="1500" dirty="0" smtClean="0"/>
              <a:t>64</a:t>
            </a:r>
          </a:p>
          <a:p>
            <a:r>
              <a:rPr lang="en-US" sz="1500" dirty="0" smtClean="0"/>
              <a:t>68</a:t>
            </a:r>
          </a:p>
          <a:p>
            <a:r>
              <a:rPr lang="en-US" sz="1500" dirty="0" smtClean="0"/>
              <a:t>72</a:t>
            </a:r>
          </a:p>
          <a:p>
            <a:r>
              <a:rPr lang="en-US" sz="1500" dirty="0" smtClean="0"/>
              <a:t>76</a:t>
            </a:r>
          </a:p>
          <a:p>
            <a:r>
              <a:rPr lang="en-US" sz="1500" dirty="0" smtClean="0"/>
              <a:t>80</a:t>
            </a:r>
          </a:p>
          <a:p>
            <a:r>
              <a:rPr lang="en-US" sz="1500" dirty="0" smtClean="0"/>
              <a:t>84</a:t>
            </a:r>
          </a:p>
          <a:p>
            <a:r>
              <a:rPr lang="en-US" sz="1500" dirty="0" smtClean="0"/>
              <a:t>88</a:t>
            </a:r>
          </a:p>
          <a:p>
            <a:r>
              <a:rPr lang="en-US" sz="1500" dirty="0" smtClean="0"/>
              <a:t>92</a:t>
            </a:r>
          </a:p>
          <a:p>
            <a:r>
              <a:rPr lang="en-US" sz="1500" dirty="0" smtClean="0"/>
              <a:t>96</a:t>
            </a:r>
          </a:p>
          <a:p>
            <a:r>
              <a:rPr lang="en-US" sz="1500" dirty="0" smtClean="0"/>
              <a:t>100</a:t>
            </a:r>
            <a:endParaRPr lang="en-US" sz="1500" dirty="0"/>
          </a:p>
        </p:txBody>
      </p:sp>
      <p:sp>
        <p:nvSpPr>
          <p:cNvPr id="52" name="TextBox 51"/>
          <p:cNvSpPr txBox="1"/>
          <p:nvPr/>
        </p:nvSpPr>
        <p:spPr>
          <a:xfrm>
            <a:off x="4019096" y="4892448"/>
            <a:ext cx="11801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[something]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87240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ITOAH (Non-Recursive)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14400"/>
            <a:ext cx="8077200" cy="2414016"/>
          </a:xfrm>
        </p:spPr>
        <p:txBody>
          <a:bodyPr>
            <a:normAutofit/>
          </a:bodyPr>
          <a:lstStyle/>
          <a:p>
            <a:r>
              <a:rPr lang="en-US" dirty="0" smtClean="0"/>
              <a:t>The next three slides </a:t>
            </a:r>
            <a:r>
              <a:rPr lang="en-US" dirty="0"/>
              <a:t>show </a:t>
            </a:r>
            <a:r>
              <a:rPr lang="en-US" dirty="0" smtClean="0"/>
              <a:t>step</a:t>
            </a:r>
            <a:r>
              <a:rPr lang="en-US" dirty="0"/>
              <a:t>-by</a:t>
            </a:r>
            <a:r>
              <a:rPr lang="en-US" dirty="0" smtClean="0"/>
              <a:t>-step </a:t>
            </a:r>
            <a:r>
              <a:rPr lang="en-US" dirty="0"/>
              <a:t>d</a:t>
            </a:r>
            <a:r>
              <a:rPr lang="en-US" dirty="0" smtClean="0"/>
              <a:t>evelopment </a:t>
            </a:r>
            <a:r>
              <a:rPr lang="en-US" dirty="0"/>
              <a:t>of</a:t>
            </a:r>
          </a:p>
          <a:p>
            <a:r>
              <a:rPr lang="en-US" dirty="0" smtClean="0"/>
              <a:t>assembly code for another example of a non-recursive procedure. </a:t>
            </a:r>
          </a:p>
          <a:p>
            <a:endParaRPr lang="en-US" dirty="0" smtClean="0"/>
          </a:p>
          <a:p>
            <a:r>
              <a:rPr lang="en-US" dirty="0" smtClean="0"/>
              <a:t>You should study this carefully and then do the following exercise to convert the code to a subroutine, to understand better the process we used to convert the max-finding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74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4294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Integer to ASCII-HEX conversion</a:t>
            </a:r>
            <a:br>
              <a:rPr lang="en-US" sz="3200" dirty="0" smtClean="0"/>
            </a:br>
            <a:r>
              <a:rPr lang="en-US" sz="3200" dirty="0" smtClean="0"/>
              <a:t>(Non-recursive Program)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072446" y="1525012"/>
            <a:ext cx="789571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itoah</a:t>
            </a:r>
            <a:r>
              <a:rPr lang="en-US" sz="1600" dirty="0"/>
              <a:t>(n, S)  /* Convert </a:t>
            </a:r>
            <a:r>
              <a:rPr lang="en-US" sz="1600" dirty="0" smtClean="0"/>
              <a:t>positive </a:t>
            </a:r>
            <a:r>
              <a:rPr lang="en-US" sz="1600" dirty="0"/>
              <a:t>integer n to hexadecimal string S in </a:t>
            </a:r>
            <a:r>
              <a:rPr lang="en-US" sz="1600" dirty="0" smtClean="0"/>
              <a:t>ASCII - </a:t>
            </a:r>
            <a:r>
              <a:rPr lang="en-US" sz="1600" dirty="0"/>
              <a:t>non recursive */</a:t>
            </a:r>
          </a:p>
          <a:p>
            <a:endParaRPr lang="en-US" sz="1600" dirty="0"/>
          </a:p>
          <a:p>
            <a:r>
              <a:rPr lang="en-US" sz="1600" dirty="0" err="1"/>
              <a:t>int</a:t>
            </a:r>
            <a:r>
              <a:rPr lang="en-US" sz="1600" dirty="0"/>
              <a:t> n; char S[];</a:t>
            </a:r>
          </a:p>
          <a:p>
            <a:endParaRPr lang="en-US" sz="1600" dirty="0"/>
          </a:p>
          <a:p>
            <a:r>
              <a:rPr lang="en-US" sz="1600" dirty="0"/>
              <a:t>{</a:t>
            </a:r>
          </a:p>
          <a:p>
            <a:r>
              <a:rPr lang="da-DK" sz="1600" dirty="0"/>
              <a:t>	</a:t>
            </a:r>
            <a:r>
              <a:rPr lang="da-DK" sz="1600" dirty="0" err="1"/>
              <a:t>int</a:t>
            </a:r>
            <a:r>
              <a:rPr lang="da-DK" sz="1600" dirty="0"/>
              <a:t> i, </a:t>
            </a:r>
            <a:r>
              <a:rPr lang="da-DK" sz="1600" dirty="0" smtClean="0"/>
              <a:t>j</a:t>
            </a:r>
            <a:endParaRPr lang="da-DK" sz="1600" dirty="0"/>
          </a:p>
          <a:p>
            <a:r>
              <a:rPr lang="da-DK" sz="1600" dirty="0"/>
              <a:t>	i = 0</a:t>
            </a:r>
            <a:r>
              <a:rPr lang="da-DK" sz="1600" dirty="0" smtClean="0"/>
              <a:t>;</a:t>
            </a:r>
            <a:endParaRPr lang="da-DK" sz="1600" dirty="0"/>
          </a:p>
          <a:p>
            <a:r>
              <a:rPr lang="es-ES_tradnl" sz="1600" dirty="0"/>
              <a:t>	do {</a:t>
            </a:r>
          </a:p>
          <a:p>
            <a:r>
              <a:rPr lang="fi-FI" sz="1600" dirty="0"/>
              <a:t>		j = n % 16</a:t>
            </a:r>
            <a:r>
              <a:rPr lang="fi-FI" sz="1600" dirty="0" smtClean="0"/>
              <a:t>; 	/* modulo-16 </a:t>
            </a:r>
            <a:r>
              <a:rPr lang="fi-FI" sz="1600" dirty="0" err="1" smtClean="0"/>
              <a:t>operator</a:t>
            </a:r>
            <a:r>
              <a:rPr lang="fi-FI" sz="1600" dirty="0" smtClean="0"/>
              <a:t> */</a:t>
            </a:r>
            <a:endParaRPr lang="fi-FI" sz="1600" dirty="0"/>
          </a:p>
          <a:p>
            <a:r>
              <a:rPr lang="da-DK" sz="1600" dirty="0"/>
              <a:t>		</a:t>
            </a:r>
            <a:r>
              <a:rPr lang="da-DK" sz="1600" dirty="0" err="1"/>
              <a:t>if</a:t>
            </a:r>
            <a:r>
              <a:rPr lang="da-DK" sz="1600" dirty="0"/>
              <a:t>(j&lt;10) S[i++] = j + '0';  </a:t>
            </a:r>
            <a:r>
              <a:rPr lang="da-DK" sz="1600" dirty="0" err="1"/>
              <a:t>else</a:t>
            </a:r>
            <a:r>
              <a:rPr lang="da-DK" sz="1600" dirty="0"/>
              <a:t> S[i++] = j-10+'</a:t>
            </a:r>
            <a:r>
              <a:rPr lang="da-DK" sz="1600" dirty="0" smtClean="0"/>
              <a:t>A’        /* i++ is C </a:t>
            </a:r>
            <a:r>
              <a:rPr lang="da-DK" sz="1600" dirty="0" err="1" smtClean="0"/>
              <a:t>syntax</a:t>
            </a:r>
            <a:r>
              <a:rPr lang="da-DK" sz="1600" dirty="0" smtClean="0"/>
              <a:t> */</a:t>
            </a:r>
            <a:endParaRPr lang="da-DK" sz="1600" dirty="0"/>
          </a:p>
          <a:p>
            <a:r>
              <a:rPr lang="en-US" sz="1600" dirty="0"/>
              <a:t>	      } while ((n = n/16) </a:t>
            </a:r>
            <a:r>
              <a:rPr lang="en-US" sz="1600" dirty="0" smtClean="0"/>
              <a:t>&gt; </a:t>
            </a:r>
            <a:r>
              <a:rPr lang="en-US" sz="1600" dirty="0"/>
              <a:t>0)</a:t>
            </a:r>
            <a:r>
              <a:rPr lang="en-US" sz="1600" dirty="0" smtClean="0"/>
              <a:t>;    /* while condition checked at the </a:t>
            </a:r>
            <a:r>
              <a:rPr lang="en-US" sz="1600" i="1" dirty="0" smtClean="0"/>
              <a:t>end </a:t>
            </a:r>
            <a:r>
              <a:rPr lang="en-US" sz="1600" dirty="0" smtClean="0"/>
              <a:t>of the loop */</a:t>
            </a:r>
            <a:endParaRPr lang="en-US" sz="1600" dirty="0"/>
          </a:p>
          <a:p>
            <a:r>
              <a:rPr lang="en-US" sz="1600" dirty="0"/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3312" y="4844834"/>
            <a:ext cx="7398380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600" dirty="0" smtClean="0">
                <a:solidFill>
                  <a:srgbClr val="0000FF"/>
                </a:solidFill>
              </a:rPr>
              <a:t>Hand-simulate the program for the call </a:t>
            </a:r>
            <a:r>
              <a:rPr lang="en-US" sz="1600" dirty="0" err="1" smtClean="0">
                <a:solidFill>
                  <a:srgbClr val="0000FF"/>
                </a:solidFill>
              </a:rPr>
              <a:t>itoah</a:t>
            </a:r>
            <a:r>
              <a:rPr lang="en-US" sz="1600" dirty="0" smtClean="0">
                <a:solidFill>
                  <a:srgbClr val="0000FF"/>
                </a:solidFill>
              </a:rPr>
              <a:t>(95, S).</a:t>
            </a:r>
          </a:p>
          <a:p>
            <a:pPr marL="342900" indent="-342900">
              <a:buAutoNum type="arabicPeriod" startAt="2"/>
            </a:pPr>
            <a:r>
              <a:rPr lang="en-US" sz="1600" dirty="0" smtClean="0">
                <a:solidFill>
                  <a:srgbClr val="0000FF"/>
                </a:solidFill>
              </a:rPr>
              <a:t>Assume, input parameters n &amp; S, and the local variables </a:t>
            </a:r>
            <a:r>
              <a:rPr lang="en-US" sz="1600" dirty="0" err="1" smtClean="0">
                <a:solidFill>
                  <a:srgbClr val="0000FF"/>
                </a:solidFill>
              </a:rPr>
              <a:t>i</a:t>
            </a:r>
            <a:r>
              <a:rPr lang="en-US" sz="1600" dirty="0" smtClean="0">
                <a:solidFill>
                  <a:srgbClr val="0000FF"/>
                </a:solidFill>
              </a:rPr>
              <a:t> &amp; j are mapped to </a:t>
            </a:r>
          </a:p>
          <a:p>
            <a:r>
              <a:rPr lang="en-US" sz="1600" dirty="0">
                <a:solidFill>
                  <a:srgbClr val="0000FF"/>
                </a:solidFill>
              </a:rPr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registers R2, R3, R4, and R5 respectively. Further, assume that the program</a:t>
            </a:r>
          </a:p>
          <a:p>
            <a:r>
              <a:rPr lang="en-US" sz="1600" dirty="0">
                <a:solidFill>
                  <a:srgbClr val="0000FF"/>
                </a:solidFill>
              </a:rPr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requires no other registers to compute the body of the loop. </a:t>
            </a:r>
          </a:p>
          <a:p>
            <a:r>
              <a:rPr lang="en-US" sz="1600" dirty="0" smtClean="0">
                <a:solidFill>
                  <a:srgbClr val="0000FF"/>
                </a:solidFill>
              </a:rPr>
              <a:t>	Show the stack state: (1) before the call to </a:t>
            </a:r>
            <a:r>
              <a:rPr lang="en-US" sz="1600" dirty="0" err="1" smtClean="0">
                <a:solidFill>
                  <a:srgbClr val="0000FF"/>
                </a:solidFill>
              </a:rPr>
              <a:t>itoah</a:t>
            </a:r>
            <a:r>
              <a:rPr lang="en-US" sz="1600" dirty="0" smtClean="0">
                <a:solidFill>
                  <a:srgbClr val="0000FF"/>
                </a:solidFill>
              </a:rPr>
              <a:t> (2) after the call just before </a:t>
            </a:r>
          </a:p>
          <a:p>
            <a:r>
              <a:rPr lang="en-US" sz="1600" dirty="0">
                <a:solidFill>
                  <a:srgbClr val="0000FF"/>
                </a:solidFill>
              </a:rPr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the first instruction in the body is executed, and (3) just before the procedure</a:t>
            </a:r>
          </a:p>
          <a:p>
            <a:r>
              <a:rPr lang="en-US" sz="1600" dirty="0">
                <a:solidFill>
                  <a:srgbClr val="0000FF"/>
                </a:solidFill>
              </a:rPr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is ready to return.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549B1F-AF97-4D52-A02B-427AFD2D156D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358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HLL to Intermediate 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2170424"/>
            <a:ext cx="3807126" cy="3491938"/>
          </a:xfrm>
          <a:prstGeom prst="rect">
            <a:avLst/>
          </a:prstGeom>
          <a:solidFill>
            <a:srgbClr val="4F81BD">
              <a:lumMod val="40000"/>
              <a:lumOff val="60000"/>
            </a:srgb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j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0;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do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	j = n % 16;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	if(j&lt;10) S[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++] = j + '0';  else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		S[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++] = j-10+'A’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      } while ((n = n/16) &gt; 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}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876800" y="2209800"/>
            <a:ext cx="3807126" cy="3491938"/>
          </a:xfrm>
          <a:prstGeom prst="rect">
            <a:avLst/>
          </a:prstGeom>
          <a:solidFill>
            <a:srgbClr val="4F81BD">
              <a:lumMod val="40000"/>
              <a:lumOff val="60000"/>
            </a:srgb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j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0;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do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	j = n % 16;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	if(j&lt;10) S[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++] = j + '0';  else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		S[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++] = j-10+'A’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      } while ((n = n/16) &gt; 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}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4374072" y="3716135"/>
            <a:ext cx="470330" cy="235198"/>
          </a:xfrm>
          <a:prstGeom prst="rightArrow">
            <a:avLst/>
          </a:prstGeom>
          <a:gradFill rotWithShape="1">
            <a:gsLst>
              <a:gs pos="0">
                <a:srgbClr val="4F81BD">
                  <a:tint val="100000"/>
                  <a:shade val="100000"/>
                  <a:satMod val="130000"/>
                </a:srgbClr>
              </a:gs>
              <a:gs pos="100000">
                <a:srgbClr val="4F81B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7789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Intermediate to Assembly 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068853"/>
              </p:ext>
            </p:extLst>
          </p:nvPr>
        </p:nvGraphicFramePr>
        <p:xfrm>
          <a:off x="2667000" y="1828800"/>
          <a:ext cx="5689600" cy="741680"/>
        </p:xfrm>
        <a:graphic>
          <a:graphicData uri="http://schemas.openxmlformats.org/drawingml/2006/table">
            <a:tbl>
              <a:tblPr firstRow="1" bandRow="1"/>
              <a:tblGrid>
                <a:gridCol w="1422400"/>
                <a:gridCol w="1422400"/>
                <a:gridCol w="1219200"/>
                <a:gridCol w="1625600"/>
              </a:tblGrid>
              <a:tr h="370840"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S[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]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R2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4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R3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4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R4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4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R5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40000"/>
                      </a:sysClr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28600" y="1905000"/>
            <a:ext cx="2500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Register Assignments:</a:t>
            </a:r>
          </a:p>
        </p:txBody>
      </p:sp>
      <p:sp>
        <p:nvSpPr>
          <p:cNvPr id="29" name="Content Placeholder 2"/>
          <p:cNvSpPr>
            <a:spLocks noGrp="1"/>
          </p:cNvSpPr>
          <p:nvPr>
            <p:ph idx="1"/>
          </p:nvPr>
        </p:nvSpPr>
        <p:spPr>
          <a:xfrm>
            <a:off x="457200" y="2990683"/>
            <a:ext cx="3807126" cy="3491938"/>
          </a:xfrm>
          <a:prstGeom prst="rect">
            <a:avLst/>
          </a:prstGeom>
          <a:solidFill>
            <a:srgbClr val="4F81BD">
              <a:lumMod val="40000"/>
              <a:lumOff val="60000"/>
            </a:srgbClr>
          </a:solidFill>
        </p:spPr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		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= 0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LOOP:	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		j = n and 0xF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		if(j&lt;10)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toto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L1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		S[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] = j – 10 + ‘A’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		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goto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L2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L1:		S[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] = j + ‘0’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L2:		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= i+1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		n = n/16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		if(n&gt;0)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goto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LOOP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5092219" y="3052583"/>
            <a:ext cx="3807126" cy="3491938"/>
          </a:xfrm>
          <a:prstGeom prst="rect">
            <a:avLst/>
          </a:prstGeom>
          <a:solidFill>
            <a:srgbClr val="4F81BD">
              <a:lumMod val="40000"/>
              <a:lumOff val="60000"/>
            </a:srgbClr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Move	R4, R0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LOOP: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And R5, R2, #0xF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kumimoji="0" lang="fr-F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Branch_if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_(R5&lt;#10) L1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Subtract	R3, R5, #10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Add		R3, R3, #41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Branch L2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L1:	Add	R3, R5, #30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L2:	Add	R4, R4, #1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	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Right_Shift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R2, R2, 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Branch_if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_(R2&gt;0) LOOP		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390930" y="2590800"/>
            <a:ext cx="1981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Intermediate Code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1981200" y="3191819"/>
            <a:ext cx="3048000" cy="0"/>
          </a:xfrm>
          <a:prstGeom prst="line">
            <a:avLst/>
          </a:prstGeom>
          <a:noFill/>
          <a:ln w="25400" cap="flat" cmpd="sng" algn="ctr">
            <a:solidFill>
              <a:srgbClr val="4F81BD"/>
            </a:solidFill>
            <a:prstDash val="sysDash"/>
            <a:tailEnd type="arrow"/>
          </a:ln>
          <a:effectLst/>
        </p:spPr>
      </p:cxnSp>
      <p:cxnSp>
        <p:nvCxnSpPr>
          <p:cNvPr id="33" name="Straight Connector 32"/>
          <p:cNvCxnSpPr/>
          <p:nvPr/>
        </p:nvCxnSpPr>
        <p:spPr>
          <a:xfrm>
            <a:off x="2819400" y="3877619"/>
            <a:ext cx="2272819" cy="29579"/>
          </a:xfrm>
          <a:prstGeom prst="line">
            <a:avLst/>
          </a:prstGeom>
          <a:noFill/>
          <a:ln w="25400" cap="flat" cmpd="sng" algn="ctr">
            <a:solidFill>
              <a:srgbClr val="4F81BD"/>
            </a:solidFill>
            <a:prstDash val="sysDash"/>
            <a:tailEnd type="arrow"/>
          </a:ln>
          <a:effectLst/>
        </p:spPr>
      </p:cxnSp>
      <p:cxnSp>
        <p:nvCxnSpPr>
          <p:cNvPr id="34" name="Straight Connector 33"/>
          <p:cNvCxnSpPr/>
          <p:nvPr/>
        </p:nvCxnSpPr>
        <p:spPr>
          <a:xfrm>
            <a:off x="2910890" y="4182419"/>
            <a:ext cx="2194510" cy="0"/>
          </a:xfrm>
          <a:prstGeom prst="line">
            <a:avLst/>
          </a:prstGeom>
          <a:noFill/>
          <a:ln w="25400" cap="flat" cmpd="sng" algn="ctr">
            <a:solidFill>
              <a:srgbClr val="4F81BD"/>
            </a:solidFill>
            <a:prstDash val="sysDash"/>
            <a:tailEnd type="arrow"/>
          </a:ln>
          <a:effectLst/>
        </p:spPr>
      </p:cxnSp>
      <p:sp>
        <p:nvSpPr>
          <p:cNvPr id="35" name="Left Brace 34"/>
          <p:cNvSpPr/>
          <p:nvPr/>
        </p:nvSpPr>
        <p:spPr>
          <a:xfrm>
            <a:off x="4605468" y="4334820"/>
            <a:ext cx="514928" cy="533399"/>
          </a:xfrm>
          <a:prstGeom prst="leftBrace">
            <a:avLst/>
          </a:prstGeom>
          <a:noFill/>
          <a:ln w="25400" cap="flat" cmpd="sng" algn="ctr">
            <a:solidFill>
              <a:srgbClr val="4F81BD"/>
            </a:solidFill>
            <a:prstDash val="sysDash"/>
            <a:tailEnd type="none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2986796" y="4442680"/>
            <a:ext cx="1509004" cy="120739"/>
          </a:xfrm>
          <a:prstGeom prst="line">
            <a:avLst/>
          </a:prstGeom>
          <a:noFill/>
          <a:ln w="25400" cap="flat" cmpd="sng" algn="ctr">
            <a:solidFill>
              <a:srgbClr val="4F81BD"/>
            </a:solidFill>
            <a:prstDash val="sysDash"/>
            <a:tailEnd type="arrow"/>
          </a:ln>
          <a:effectLst/>
        </p:spPr>
      </p:cxnSp>
      <p:cxnSp>
        <p:nvCxnSpPr>
          <p:cNvPr id="37" name="Straight Connector 36"/>
          <p:cNvCxnSpPr/>
          <p:nvPr/>
        </p:nvCxnSpPr>
        <p:spPr>
          <a:xfrm>
            <a:off x="2286000" y="4868219"/>
            <a:ext cx="2819400" cy="152400"/>
          </a:xfrm>
          <a:prstGeom prst="line">
            <a:avLst/>
          </a:prstGeom>
          <a:noFill/>
          <a:ln w="25400" cap="flat" cmpd="sng" algn="ctr">
            <a:solidFill>
              <a:srgbClr val="4F81BD"/>
            </a:solidFill>
            <a:prstDash val="sysDash"/>
            <a:tailEnd type="arrow"/>
          </a:ln>
          <a:effectLst/>
        </p:spPr>
      </p:cxnSp>
      <p:cxnSp>
        <p:nvCxnSpPr>
          <p:cNvPr id="38" name="Straight Connector 37"/>
          <p:cNvCxnSpPr/>
          <p:nvPr/>
        </p:nvCxnSpPr>
        <p:spPr>
          <a:xfrm>
            <a:off x="2590800" y="5173019"/>
            <a:ext cx="2514600" cy="152400"/>
          </a:xfrm>
          <a:prstGeom prst="line">
            <a:avLst/>
          </a:prstGeom>
          <a:noFill/>
          <a:ln w="25400" cap="flat" cmpd="sng" algn="ctr">
            <a:solidFill>
              <a:srgbClr val="4F81BD"/>
            </a:solidFill>
            <a:prstDash val="sysDash"/>
            <a:tailEnd type="arrow"/>
          </a:ln>
          <a:effectLst/>
        </p:spPr>
      </p:cxnSp>
      <p:cxnSp>
        <p:nvCxnSpPr>
          <p:cNvPr id="39" name="Straight Connector 38"/>
          <p:cNvCxnSpPr/>
          <p:nvPr/>
        </p:nvCxnSpPr>
        <p:spPr>
          <a:xfrm>
            <a:off x="2588391" y="5515919"/>
            <a:ext cx="2517009" cy="114300"/>
          </a:xfrm>
          <a:prstGeom prst="line">
            <a:avLst/>
          </a:prstGeom>
          <a:noFill/>
          <a:ln w="25400" cap="flat" cmpd="sng" algn="ctr">
            <a:solidFill>
              <a:srgbClr val="4F81BD"/>
            </a:solidFill>
            <a:prstDash val="sysDash"/>
            <a:tailEnd type="arrow"/>
          </a:ln>
          <a:effectLst/>
        </p:spPr>
      </p:cxnSp>
      <p:cxnSp>
        <p:nvCxnSpPr>
          <p:cNvPr id="40" name="Straight Connector 39"/>
          <p:cNvCxnSpPr/>
          <p:nvPr/>
        </p:nvCxnSpPr>
        <p:spPr>
          <a:xfrm>
            <a:off x="2588391" y="5896919"/>
            <a:ext cx="2517009" cy="114300"/>
          </a:xfrm>
          <a:prstGeom prst="line">
            <a:avLst/>
          </a:prstGeom>
          <a:noFill/>
          <a:ln w="25400" cap="flat" cmpd="sng" algn="ctr">
            <a:solidFill>
              <a:srgbClr val="4F81BD"/>
            </a:solidFill>
            <a:prstDash val="sysDash"/>
            <a:tailEnd type="arrow"/>
          </a:ln>
          <a:effectLst/>
        </p:spPr>
      </p:cxnSp>
      <p:cxnSp>
        <p:nvCxnSpPr>
          <p:cNvPr id="41" name="Straight Connector 40"/>
          <p:cNvCxnSpPr/>
          <p:nvPr/>
        </p:nvCxnSpPr>
        <p:spPr>
          <a:xfrm>
            <a:off x="3200400" y="6176568"/>
            <a:ext cx="1905000" cy="139451"/>
          </a:xfrm>
          <a:prstGeom prst="line">
            <a:avLst/>
          </a:prstGeom>
          <a:noFill/>
          <a:ln w="25400" cap="flat" cmpd="sng" algn="ctr">
            <a:solidFill>
              <a:srgbClr val="4F81BD"/>
            </a:solidFill>
            <a:prstDash val="sysDash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6026395" y="2697314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Assembly Code</a:t>
            </a:r>
          </a:p>
        </p:txBody>
      </p:sp>
    </p:spTree>
    <p:extLst>
      <p:ext uri="{BB962C8B-B14F-4D97-AF65-F5344CB8AC3E}">
        <p14:creationId xmlns:p14="http://schemas.microsoft.com/office/powerpoint/2010/main" val="2888438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Convert the </a:t>
            </a:r>
            <a:r>
              <a:rPr lang="en-US" i="1" dirty="0" err="1" smtClean="0"/>
              <a:t>itoah</a:t>
            </a:r>
            <a:r>
              <a:rPr lang="en-US" i="1" dirty="0" smtClean="0"/>
              <a:t> </a:t>
            </a:r>
            <a:r>
              <a:rPr lang="en-US" dirty="0" smtClean="0"/>
              <a:t>program to two programs: </a:t>
            </a:r>
            <a:r>
              <a:rPr lang="en-US" i="1" dirty="0" smtClean="0"/>
              <a:t>main </a:t>
            </a:r>
            <a:r>
              <a:rPr lang="en-US" dirty="0" smtClean="0"/>
              <a:t>that calls the subroutine </a:t>
            </a:r>
            <a:r>
              <a:rPr lang="en-US" i="1" dirty="0" err="1" smtClean="0"/>
              <a:t>itoah</a:t>
            </a:r>
            <a:r>
              <a:rPr lang="en-US" i="1" dirty="0" smtClean="0"/>
              <a:t>. </a:t>
            </a:r>
            <a:r>
              <a:rPr lang="en-US" dirty="0" smtClean="0"/>
              <a:t>Assume parameters </a:t>
            </a:r>
            <a:r>
              <a:rPr lang="en-US" i="1" dirty="0" smtClean="0"/>
              <a:t>n </a:t>
            </a:r>
            <a:r>
              <a:rPr lang="en-US" dirty="0" smtClean="0"/>
              <a:t>and #</a:t>
            </a:r>
            <a:r>
              <a:rPr lang="en-US" i="1" dirty="0" smtClean="0"/>
              <a:t>S </a:t>
            </a:r>
            <a:r>
              <a:rPr lang="en-US" dirty="0" smtClean="0"/>
              <a:t>are passed in registers. </a:t>
            </a:r>
          </a:p>
          <a:p>
            <a:r>
              <a:rPr lang="en-US" dirty="0" smtClean="0"/>
              <a:t>Note that string S is both an input and the output parameter.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772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Integer to ASCII-HEX conversion</a:t>
            </a:r>
            <a:br>
              <a:rPr lang="en-US" sz="3200" dirty="0" smtClean="0"/>
            </a:br>
            <a:r>
              <a:rPr lang="en-US" sz="3200" dirty="0" smtClean="0"/>
              <a:t>(Recursive)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987777" y="1533421"/>
            <a:ext cx="6703077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itoah</a:t>
            </a:r>
            <a:r>
              <a:rPr lang="en-US" sz="1600" dirty="0"/>
              <a:t>(n, S, </a:t>
            </a:r>
            <a:r>
              <a:rPr lang="en-US" sz="1600" dirty="0" err="1"/>
              <a:t>i</a:t>
            </a:r>
            <a:r>
              <a:rPr lang="en-US" sz="1600" dirty="0"/>
              <a:t>) 	/* Convert </a:t>
            </a:r>
            <a:r>
              <a:rPr lang="en-US" sz="1600" dirty="0" smtClean="0"/>
              <a:t>positive </a:t>
            </a:r>
            <a:r>
              <a:rPr lang="en-US" sz="1600" dirty="0"/>
              <a:t>integer n to hexadecimal string S in </a:t>
            </a:r>
            <a:r>
              <a:rPr lang="en-US" sz="1600" dirty="0" smtClean="0"/>
              <a:t>ASCII </a:t>
            </a:r>
            <a:r>
              <a:rPr lang="en-US" sz="1600" dirty="0"/>
              <a:t>, </a:t>
            </a:r>
            <a:endParaRPr lang="en-US" sz="1600" dirty="0" smtClean="0"/>
          </a:p>
          <a:p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/>
              <a:t>is index - recursive program*/</a:t>
            </a:r>
          </a:p>
          <a:p>
            <a:endParaRPr lang="da-DK" sz="1600" dirty="0" smtClean="0"/>
          </a:p>
          <a:p>
            <a:r>
              <a:rPr lang="da-DK" sz="1600" dirty="0" err="1" smtClean="0"/>
              <a:t>int</a:t>
            </a:r>
            <a:r>
              <a:rPr lang="da-DK" sz="1600" dirty="0" smtClean="0"/>
              <a:t> </a:t>
            </a:r>
            <a:r>
              <a:rPr lang="da-DK" sz="1600" dirty="0"/>
              <a:t>n, i; </a:t>
            </a:r>
            <a:r>
              <a:rPr lang="da-DK" sz="1600" dirty="0" smtClean="0"/>
              <a:t> </a:t>
            </a:r>
            <a:r>
              <a:rPr lang="da-DK" sz="1600" dirty="0" err="1" smtClean="0"/>
              <a:t>char</a:t>
            </a:r>
            <a:r>
              <a:rPr lang="da-DK" sz="1600" dirty="0" smtClean="0"/>
              <a:t> </a:t>
            </a:r>
            <a:r>
              <a:rPr lang="da-DK" sz="1600" dirty="0"/>
              <a:t>S[];</a:t>
            </a:r>
          </a:p>
          <a:p>
            <a:r>
              <a:rPr lang="da-DK" sz="1600" dirty="0"/>
              <a:t>{</a:t>
            </a:r>
          </a:p>
          <a:p>
            <a:r>
              <a:rPr lang="da-DK" sz="1600" dirty="0"/>
              <a:t>	</a:t>
            </a:r>
            <a:r>
              <a:rPr lang="da-DK" sz="1600" dirty="0" err="1"/>
              <a:t>int</a:t>
            </a:r>
            <a:r>
              <a:rPr lang="da-DK" sz="1600" dirty="0"/>
              <a:t> j;</a:t>
            </a:r>
          </a:p>
          <a:p>
            <a:endParaRPr lang="da-DK" sz="1600" dirty="0"/>
          </a:p>
          <a:p>
            <a:r>
              <a:rPr lang="da-DK" sz="1600" dirty="0"/>
              <a:t>		</a:t>
            </a:r>
            <a:r>
              <a:rPr lang="da-DK" sz="1600" dirty="0" err="1"/>
              <a:t>if</a:t>
            </a:r>
            <a:r>
              <a:rPr lang="da-DK" sz="1600" dirty="0"/>
              <a:t> ((j = n/16) != 0</a:t>
            </a:r>
            <a:r>
              <a:rPr lang="da-DK" sz="1600" dirty="0" smtClean="0"/>
              <a:t>)	/* </a:t>
            </a:r>
            <a:r>
              <a:rPr lang="da-DK" sz="1600" dirty="0" err="1" smtClean="0"/>
              <a:t>integer</a:t>
            </a:r>
            <a:r>
              <a:rPr lang="da-DK" sz="1600" dirty="0" smtClean="0"/>
              <a:t> division */</a:t>
            </a:r>
            <a:endParaRPr lang="da-DK" sz="1600" dirty="0"/>
          </a:p>
          <a:p>
            <a:r>
              <a:rPr lang="ro-RO" sz="1600" dirty="0"/>
              <a:t>		itoah(j, S, i+1);</a:t>
            </a:r>
          </a:p>
          <a:p>
            <a:endParaRPr lang="ro-RO" sz="1600" dirty="0"/>
          </a:p>
          <a:p>
            <a:r>
              <a:rPr lang="fi-FI" sz="1600" dirty="0"/>
              <a:t>	j = n % 16;</a:t>
            </a:r>
          </a:p>
          <a:p>
            <a:r>
              <a:rPr lang="da-DK" sz="1600" dirty="0"/>
              <a:t>	</a:t>
            </a:r>
            <a:r>
              <a:rPr lang="da-DK" sz="1600" dirty="0" err="1"/>
              <a:t>if</a:t>
            </a:r>
            <a:r>
              <a:rPr lang="da-DK" sz="1600" dirty="0"/>
              <a:t>(j&lt;10) S[i] = j + '0';  </a:t>
            </a:r>
            <a:r>
              <a:rPr lang="da-DK" sz="1600" dirty="0" err="1"/>
              <a:t>else</a:t>
            </a:r>
            <a:r>
              <a:rPr lang="da-DK" sz="1600" dirty="0"/>
              <a:t> S[i] = j-10+'A'</a:t>
            </a:r>
          </a:p>
          <a:p>
            <a:r>
              <a:rPr lang="da-DK" sz="1600" dirty="0"/>
              <a:t>}</a:t>
            </a:r>
          </a:p>
          <a:p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23312" y="4844834"/>
            <a:ext cx="730911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600" dirty="0" smtClean="0">
                <a:solidFill>
                  <a:srgbClr val="0000FF"/>
                </a:solidFill>
              </a:rPr>
              <a:t>Hand-simulate the program for the call </a:t>
            </a:r>
            <a:r>
              <a:rPr lang="en-US" sz="1600" dirty="0" err="1" smtClean="0">
                <a:solidFill>
                  <a:srgbClr val="0000FF"/>
                </a:solidFill>
              </a:rPr>
              <a:t>itoah</a:t>
            </a:r>
            <a:r>
              <a:rPr lang="en-US" sz="1600" dirty="0" smtClean="0">
                <a:solidFill>
                  <a:srgbClr val="0000FF"/>
                </a:solidFill>
              </a:rPr>
              <a:t>(95, S, 0).</a:t>
            </a:r>
          </a:p>
          <a:p>
            <a:pPr marL="342900" indent="-342900">
              <a:buAutoNum type="arabicPeriod" startAt="2"/>
            </a:pPr>
            <a:r>
              <a:rPr lang="en-US" sz="1600" dirty="0" smtClean="0">
                <a:solidFill>
                  <a:srgbClr val="0000FF"/>
                </a:solidFill>
              </a:rPr>
              <a:t>Assume, input parameters n, S, and </a:t>
            </a:r>
            <a:r>
              <a:rPr lang="en-US" sz="1600" dirty="0" err="1" smtClean="0">
                <a:solidFill>
                  <a:srgbClr val="0000FF"/>
                </a:solidFill>
              </a:rPr>
              <a:t>i</a:t>
            </a:r>
            <a:r>
              <a:rPr lang="en-US" sz="1600" dirty="0" smtClean="0">
                <a:solidFill>
                  <a:srgbClr val="0000FF"/>
                </a:solidFill>
              </a:rPr>
              <a:t> and the local variable j are mapped to </a:t>
            </a:r>
          </a:p>
          <a:p>
            <a:r>
              <a:rPr lang="en-US" sz="1600" dirty="0">
                <a:solidFill>
                  <a:srgbClr val="0000FF"/>
                </a:solidFill>
              </a:rPr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registers R2, R3, R4, and R5 respectively. Further, assume that the program</a:t>
            </a:r>
          </a:p>
          <a:p>
            <a:r>
              <a:rPr lang="en-US" sz="1600" dirty="0">
                <a:solidFill>
                  <a:srgbClr val="0000FF"/>
                </a:solidFill>
              </a:rPr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requires no other registers to compute the body of the loop. </a:t>
            </a:r>
          </a:p>
          <a:p>
            <a:r>
              <a:rPr lang="en-US" sz="1600" dirty="0" smtClean="0">
                <a:solidFill>
                  <a:srgbClr val="0000FF"/>
                </a:solidFill>
              </a:rPr>
              <a:t>	Show the stack state: (1) before each call (2) after each call just before </a:t>
            </a:r>
          </a:p>
          <a:p>
            <a:r>
              <a:rPr lang="en-US" sz="1600" dirty="0">
                <a:solidFill>
                  <a:srgbClr val="0000FF"/>
                </a:solidFill>
              </a:rPr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the first instruction in the body is executed, and (3) just before the program </a:t>
            </a:r>
          </a:p>
          <a:p>
            <a:r>
              <a:rPr lang="en-US" sz="1600" dirty="0">
                <a:solidFill>
                  <a:srgbClr val="0000FF"/>
                </a:solidFill>
              </a:rPr>
              <a:t>	</a:t>
            </a:r>
            <a:r>
              <a:rPr lang="en-US" sz="1600" dirty="0" smtClean="0">
                <a:solidFill>
                  <a:srgbClr val="0000FF"/>
                </a:solidFill>
              </a:rPr>
              <a:t>is ready to return.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549B1F-AF97-4D52-A02B-427AFD2D156D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43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EXTRAS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549B1F-AF97-4D52-A02B-427AFD2D156D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145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HLL to Assembly 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12368"/>
              </p:ext>
            </p:extLst>
          </p:nvPr>
        </p:nvGraphicFramePr>
        <p:xfrm>
          <a:off x="3733800" y="1790700"/>
          <a:ext cx="5257800" cy="10363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82174"/>
                <a:gridCol w="594226"/>
                <a:gridCol w="457200"/>
                <a:gridCol w="1143000"/>
                <a:gridCol w="533400"/>
                <a:gridCol w="1447800"/>
              </a:tblGrid>
              <a:tr h="45720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Variable: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Max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#N =</a:t>
                      </a:r>
                    </a:p>
                    <a:p>
                      <a:pPr algn="ctr"/>
                      <a:r>
                        <a:rPr lang="en-US" sz="1600" dirty="0" smtClean="0"/>
                        <a:t>(</a:t>
                      </a:r>
                      <a:r>
                        <a:rPr lang="en-US" sz="1600" dirty="0" err="1" smtClean="0"/>
                        <a:t>Addr</a:t>
                      </a:r>
                      <a:r>
                        <a:rPr lang="en-US" sz="1600" dirty="0" smtClean="0"/>
                        <a:t>.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N)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A[</a:t>
                      </a:r>
                      <a:r>
                        <a:rPr lang="en-US" sz="1600" dirty="0" err="1" smtClean="0"/>
                        <a:t>i</a:t>
                      </a:r>
                      <a:r>
                        <a:rPr lang="en-US" sz="1600" dirty="0" smtClean="0"/>
                        <a:t>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#A=</a:t>
                      </a:r>
                    </a:p>
                    <a:p>
                      <a:pPr algn="ctr"/>
                      <a:r>
                        <a:rPr lang="en-US" sz="1600" dirty="0" err="1" smtClean="0"/>
                        <a:t>Addr</a:t>
                      </a:r>
                      <a:r>
                        <a:rPr lang="en-US" sz="1600" dirty="0" smtClean="0"/>
                        <a:t>. A[0]</a:t>
                      </a:r>
                      <a:endParaRPr lang="en-US" sz="1600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Register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R5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14400" y="2819400"/>
            <a:ext cx="2466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Intermediate Code</a:t>
            </a:r>
            <a:endParaRPr lang="en-US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3441680"/>
            <a:ext cx="3873802" cy="1938992"/>
          </a:xfrm>
          <a:prstGeom prst="rect">
            <a:avLst/>
          </a:prstGeom>
          <a:solidFill>
            <a:srgbClr val="A0D3E0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/>
              <a:t>	Max = A[0]</a:t>
            </a:r>
          </a:p>
          <a:p>
            <a:r>
              <a:rPr lang="en-US" sz="2000" dirty="0" smtClean="0"/>
              <a:t>	</a:t>
            </a:r>
            <a:r>
              <a:rPr lang="en-US" sz="2000" dirty="0" err="1" smtClean="0"/>
              <a:t>i</a:t>
            </a:r>
            <a:r>
              <a:rPr lang="en-US" sz="2000" dirty="0" smtClean="0"/>
              <a:t> = 1</a:t>
            </a:r>
          </a:p>
          <a:p>
            <a:r>
              <a:rPr lang="en-US" sz="2000" dirty="0" smtClean="0"/>
              <a:t>Loop: 	if(!(A[</a:t>
            </a:r>
            <a:r>
              <a:rPr lang="en-US" sz="2000" dirty="0" err="1" smtClean="0"/>
              <a:t>i</a:t>
            </a:r>
            <a:r>
              <a:rPr lang="en-US" sz="2000" dirty="0" smtClean="0"/>
              <a:t>])&gt;Max)) </a:t>
            </a:r>
            <a:r>
              <a:rPr lang="en-US" sz="2000" dirty="0" err="1" smtClean="0"/>
              <a:t>goto</a:t>
            </a:r>
            <a:r>
              <a:rPr lang="en-US" sz="2000" dirty="0" smtClean="0"/>
              <a:t> Skip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Max = A[</a:t>
            </a:r>
            <a:r>
              <a:rPr lang="en-US" sz="2000" dirty="0" err="1" smtClean="0"/>
              <a:t>i</a:t>
            </a:r>
            <a:r>
              <a:rPr lang="en-US" sz="2000" dirty="0" smtClean="0"/>
              <a:t>]</a:t>
            </a:r>
          </a:p>
          <a:p>
            <a:r>
              <a:rPr lang="en-US" sz="2000" dirty="0" smtClean="0"/>
              <a:t>Skip:	</a:t>
            </a:r>
            <a:r>
              <a:rPr lang="en-US" sz="2000" dirty="0" err="1" smtClean="0"/>
              <a:t>i</a:t>
            </a:r>
            <a:r>
              <a:rPr lang="en-US" sz="2000" dirty="0" smtClean="0"/>
              <a:t> = i+1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if(N&gt;</a:t>
            </a:r>
            <a:r>
              <a:rPr lang="en-US" sz="2000" dirty="0" err="1" smtClean="0"/>
              <a:t>i</a:t>
            </a:r>
            <a:r>
              <a:rPr lang="en-US" sz="2000" dirty="0" smtClean="0"/>
              <a:t>) </a:t>
            </a:r>
            <a:r>
              <a:rPr lang="en-US" sz="2000" dirty="0" err="1" smtClean="0"/>
              <a:t>goto</a:t>
            </a:r>
            <a:r>
              <a:rPr lang="en-US" sz="2000" dirty="0" smtClean="0"/>
              <a:t> Loop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05400" y="3276600"/>
            <a:ext cx="3305612" cy="3293209"/>
          </a:xfrm>
          <a:prstGeom prst="rect">
            <a:avLst/>
          </a:prstGeom>
          <a:solidFill>
            <a:srgbClr val="A0D3E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/>
              <a:t>	Move	R3, #N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R3, (R3)</a:t>
            </a:r>
          </a:p>
          <a:p>
            <a:r>
              <a:rPr lang="en-US" sz="1600" dirty="0" smtClean="0"/>
              <a:t>	Move	R5, #A</a:t>
            </a:r>
          </a:p>
          <a:p>
            <a:r>
              <a:rPr lang="en-US" sz="1600" dirty="0" smtClean="0"/>
              <a:t>	Load 	R1, (R5)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Move	R2, #1</a:t>
            </a:r>
          </a:p>
          <a:p>
            <a:r>
              <a:rPr lang="en-US" sz="1600" dirty="0" smtClean="0"/>
              <a:t>Loop:</a:t>
            </a:r>
            <a:r>
              <a:rPr lang="en-US" sz="1600" dirty="0"/>
              <a:t>	</a:t>
            </a:r>
            <a:r>
              <a:rPr lang="en-US" sz="1600" dirty="0" smtClean="0"/>
              <a:t>Add	R5, R5, #4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Load	R4, (R5)</a:t>
            </a:r>
          </a:p>
          <a:p>
            <a:r>
              <a:rPr lang="en-US" sz="1600" dirty="0"/>
              <a:t>	</a:t>
            </a:r>
            <a:r>
              <a:rPr lang="en-US" sz="1600" dirty="0" err="1" smtClean="0"/>
              <a:t>Branch_if</a:t>
            </a:r>
            <a:r>
              <a:rPr lang="en-US" sz="1600" dirty="0" smtClean="0"/>
              <a:t>_(R1&gt;=R4) Skip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Move	R1, R4</a:t>
            </a:r>
          </a:p>
          <a:p>
            <a:r>
              <a:rPr lang="en-US" sz="1600" dirty="0" smtClean="0"/>
              <a:t>Skip:	Add	R2, R2, #1</a:t>
            </a:r>
          </a:p>
          <a:p>
            <a:r>
              <a:rPr lang="en-US" sz="1600" dirty="0"/>
              <a:t>	</a:t>
            </a:r>
            <a:r>
              <a:rPr lang="en-US" sz="1600" dirty="0" err="1" smtClean="0"/>
              <a:t>Branch_if</a:t>
            </a:r>
            <a:r>
              <a:rPr lang="en-US" sz="1600" dirty="0" smtClean="0"/>
              <a:t>_(R3&gt;R2) Loop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Move	R2, #Max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Store	R1, (R2)</a:t>
            </a:r>
            <a:endParaRPr lang="en-US" sz="16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4254500" y="3746500"/>
            <a:ext cx="1765300" cy="444500"/>
          </a:xfrm>
          <a:prstGeom prst="line">
            <a:avLst/>
          </a:prstGeom>
          <a:ln w="12700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254500" y="4000500"/>
            <a:ext cx="1765300" cy="419100"/>
          </a:xfrm>
          <a:prstGeom prst="line">
            <a:avLst/>
          </a:prstGeom>
          <a:ln w="12700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343400" y="4267200"/>
            <a:ext cx="1676400" cy="381000"/>
          </a:xfrm>
          <a:prstGeom prst="line">
            <a:avLst/>
          </a:prstGeom>
          <a:ln w="12700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267200" y="4254500"/>
            <a:ext cx="855133" cy="935567"/>
          </a:xfrm>
          <a:prstGeom prst="line">
            <a:avLst/>
          </a:prstGeom>
          <a:ln w="12700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4267200" y="4648200"/>
            <a:ext cx="838200" cy="762000"/>
          </a:xfrm>
          <a:prstGeom prst="line">
            <a:avLst/>
          </a:prstGeom>
          <a:ln w="12700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254500" y="4902200"/>
            <a:ext cx="850900" cy="736600"/>
          </a:xfrm>
          <a:prstGeom prst="line">
            <a:avLst/>
          </a:prstGeom>
          <a:ln w="12700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267200" y="5181600"/>
            <a:ext cx="838200" cy="685800"/>
          </a:xfrm>
          <a:prstGeom prst="line">
            <a:avLst/>
          </a:prstGeom>
          <a:ln w="12700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943600" y="2743200"/>
            <a:ext cx="2155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Assembly Code</a:t>
            </a:r>
            <a:endParaRPr lang="en-US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752600"/>
            <a:ext cx="3179877" cy="1077218"/>
          </a:xfrm>
          <a:prstGeom prst="rect">
            <a:avLst/>
          </a:prstGeom>
          <a:solidFill>
            <a:srgbClr val="A0D3E0"/>
          </a:solidFill>
        </p:spPr>
        <p:txBody>
          <a:bodyPr wrap="none" rtlCol="0">
            <a:spAutoFit/>
          </a:bodyPr>
          <a:lstStyle/>
          <a:p>
            <a:r>
              <a:rPr lang="da-DK" sz="1600" dirty="0"/>
              <a:t>Max = A[0</a:t>
            </a:r>
            <a:r>
              <a:rPr lang="da-DK" sz="1600" dirty="0" smtClean="0"/>
              <a:t>]</a:t>
            </a:r>
            <a:endParaRPr lang="da-DK" sz="1600" dirty="0"/>
          </a:p>
          <a:p>
            <a:r>
              <a:rPr lang="da-DK" sz="1600" dirty="0"/>
              <a:t>for i=1, i&lt;N </a:t>
            </a:r>
            <a:r>
              <a:rPr lang="da-DK" sz="1600" dirty="0" smtClean="0"/>
              <a:t>{</a:t>
            </a:r>
            <a:endParaRPr lang="da-DK" sz="1600" dirty="0"/>
          </a:p>
          <a:p>
            <a:r>
              <a:rPr lang="da-DK" sz="1600" dirty="0"/>
              <a:t>	</a:t>
            </a:r>
            <a:r>
              <a:rPr lang="da-DK" sz="1600" dirty="0" err="1"/>
              <a:t>if</a:t>
            </a:r>
            <a:r>
              <a:rPr lang="da-DK" sz="1600" dirty="0"/>
              <a:t>(A[i]&gt;Max) Max = A[i</a:t>
            </a:r>
            <a:r>
              <a:rPr lang="da-DK" sz="1600" dirty="0" smtClean="0"/>
              <a:t>]</a:t>
            </a:r>
            <a:endParaRPr lang="da-DK" sz="1600" dirty="0"/>
          </a:p>
          <a:p>
            <a:r>
              <a:rPr lang="da-DK" sz="1600" dirty="0"/>
              <a:t>}</a:t>
            </a:r>
            <a:endParaRPr lang="en-US" sz="1600" dirty="0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5105400" y="5181600"/>
            <a:ext cx="914400" cy="8468"/>
          </a:xfrm>
          <a:prstGeom prst="line">
            <a:avLst/>
          </a:prstGeom>
          <a:ln w="12700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5122331" y="5401733"/>
            <a:ext cx="914400" cy="8468"/>
          </a:xfrm>
          <a:prstGeom prst="line">
            <a:avLst/>
          </a:prstGeom>
          <a:ln w="12700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5105400" y="5867400"/>
            <a:ext cx="914400" cy="8468"/>
          </a:xfrm>
          <a:prstGeom prst="line">
            <a:avLst/>
          </a:prstGeom>
          <a:ln w="12700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04800" y="5715000"/>
            <a:ext cx="46346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R2 is reused after the </a:t>
            </a:r>
            <a:r>
              <a:rPr lang="en-US" i="1" dirty="0" smtClean="0"/>
              <a:t>for </a:t>
            </a:r>
            <a:r>
              <a:rPr lang="en-US" dirty="0" smtClean="0"/>
              <a:t>loop</a:t>
            </a:r>
          </a:p>
          <a:p>
            <a:r>
              <a:rPr lang="en-US" dirty="0" smtClean="0"/>
              <a:t>to store the address #Max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825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pSp>
        <p:nvGrpSpPr>
          <p:cNvPr id="93" name="Group 92"/>
          <p:cNvGrpSpPr/>
          <p:nvPr/>
        </p:nvGrpSpPr>
        <p:grpSpPr>
          <a:xfrm>
            <a:off x="3430103" y="609600"/>
            <a:ext cx="3181334" cy="4876800"/>
            <a:chOff x="6190168" y="609600"/>
            <a:chExt cx="3181334" cy="4876800"/>
          </a:xfrm>
        </p:grpSpPr>
        <p:grpSp>
          <p:nvGrpSpPr>
            <p:cNvPr id="87" name="Group 86"/>
            <p:cNvGrpSpPr/>
            <p:nvPr/>
          </p:nvGrpSpPr>
          <p:grpSpPr>
            <a:xfrm>
              <a:off x="6477000" y="1371600"/>
              <a:ext cx="2894502" cy="4114800"/>
              <a:chOff x="6477000" y="1371600"/>
              <a:chExt cx="2894502" cy="4114800"/>
            </a:xfrm>
          </p:grpSpPr>
          <p:cxnSp>
            <p:nvCxnSpPr>
              <p:cNvPr id="57" name="Straight Connector 56"/>
              <p:cNvCxnSpPr/>
              <p:nvPr/>
            </p:nvCxnSpPr>
            <p:spPr>
              <a:xfrm>
                <a:off x="6477000" y="1371600"/>
                <a:ext cx="0" cy="4114800"/>
              </a:xfrm>
              <a:prstGeom prst="line">
                <a:avLst/>
              </a:prstGeom>
              <a:ln w="38100" cmpd="sng">
                <a:solidFill>
                  <a:srgbClr val="0000FF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8153400" y="1371600"/>
                <a:ext cx="0" cy="4114800"/>
              </a:xfrm>
              <a:prstGeom prst="line">
                <a:avLst/>
              </a:prstGeom>
              <a:ln w="38100" cmpd="sng">
                <a:solidFill>
                  <a:srgbClr val="0000FF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6477000" y="5181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6477000" y="4953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6477000" y="47244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6477000" y="44958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6477000" y="4267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6477000" y="4038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6477000" y="3810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6477000" y="35814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6477000" y="33528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6477000" y="3124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6477000" y="2895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6477000" y="2667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6477000" y="24384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6492639" y="22098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6477000" y="1981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6477000" y="1752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6477000" y="1524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6477000" y="5410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TextBox 76"/>
              <p:cNvSpPr txBox="1"/>
              <p:nvPr/>
            </p:nvSpPr>
            <p:spPr>
              <a:xfrm>
                <a:off x="7102239" y="4419600"/>
                <a:ext cx="40267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#A</a:t>
                </a:r>
                <a:endParaRPr lang="en-US" sz="1400" dirty="0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7102239" y="4648200"/>
                <a:ext cx="32714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N</a:t>
                </a:r>
                <a:endParaRPr lang="en-US" sz="1400" dirty="0"/>
              </a:p>
            </p:txBody>
          </p:sp>
          <p:cxnSp>
            <p:nvCxnSpPr>
              <p:cNvPr id="79" name="Straight Arrow Connector 78"/>
              <p:cNvCxnSpPr/>
              <p:nvPr/>
            </p:nvCxnSpPr>
            <p:spPr>
              <a:xfrm flipH="1">
                <a:off x="8128000" y="3467100"/>
                <a:ext cx="330200" cy="0"/>
              </a:xfrm>
              <a:prstGeom prst="straightConnector1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TextBox 79"/>
              <p:cNvSpPr txBox="1"/>
              <p:nvPr/>
            </p:nvSpPr>
            <p:spPr>
              <a:xfrm>
                <a:off x="8382000" y="3276600"/>
                <a:ext cx="98950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SP = 72</a:t>
                </a:r>
                <a:endParaRPr lang="en-US" sz="2000" dirty="0"/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7112000" y="4229100"/>
                <a:ext cx="39418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R1</a:t>
                </a:r>
                <a:endParaRPr lang="en-US" sz="1400" dirty="0"/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7086600" y="3962400"/>
                <a:ext cx="39418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R2</a:t>
                </a:r>
                <a:endParaRPr lang="en-US" sz="1400" dirty="0"/>
              </a:p>
            </p:txBody>
          </p:sp>
        </p:grpSp>
        <p:sp>
          <p:nvSpPr>
            <p:cNvPr id="90" name="TextBox 89"/>
            <p:cNvSpPr txBox="1"/>
            <p:nvPr/>
          </p:nvSpPr>
          <p:spPr>
            <a:xfrm>
              <a:off x="6190168" y="609600"/>
              <a:ext cx="21739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After register saves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4318000" y="3733800"/>
            <a:ext cx="3941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R3</a:t>
            </a:r>
            <a:endParaRPr lang="en-US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4318000" y="3543300"/>
            <a:ext cx="3941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R4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4330700" y="3276600"/>
            <a:ext cx="3941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R5</a:t>
            </a:r>
            <a:endParaRPr lang="en-US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3224150" y="2397825"/>
            <a:ext cx="47320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500" dirty="0" smtClean="0"/>
          </a:p>
          <a:p>
            <a:r>
              <a:rPr lang="en-US" sz="1500" dirty="0" smtClean="0"/>
              <a:t>60</a:t>
            </a:r>
          </a:p>
          <a:p>
            <a:r>
              <a:rPr lang="en-US" sz="1500" dirty="0" smtClean="0"/>
              <a:t>64</a:t>
            </a:r>
          </a:p>
          <a:p>
            <a:r>
              <a:rPr lang="en-US" sz="1500" dirty="0" smtClean="0"/>
              <a:t>68</a:t>
            </a:r>
          </a:p>
          <a:p>
            <a:r>
              <a:rPr lang="en-US" sz="1500" dirty="0" smtClean="0"/>
              <a:t>72</a:t>
            </a:r>
          </a:p>
          <a:p>
            <a:r>
              <a:rPr lang="en-US" sz="1500" dirty="0" smtClean="0"/>
              <a:t>76</a:t>
            </a:r>
          </a:p>
          <a:p>
            <a:r>
              <a:rPr lang="en-US" sz="1500" dirty="0" smtClean="0"/>
              <a:t>80</a:t>
            </a:r>
          </a:p>
          <a:p>
            <a:r>
              <a:rPr lang="en-US" sz="1500" dirty="0" smtClean="0"/>
              <a:t>84</a:t>
            </a:r>
          </a:p>
          <a:p>
            <a:r>
              <a:rPr lang="en-US" sz="1500" dirty="0" smtClean="0"/>
              <a:t>88</a:t>
            </a:r>
          </a:p>
          <a:p>
            <a:r>
              <a:rPr lang="en-US" sz="1500" dirty="0" smtClean="0"/>
              <a:t>92</a:t>
            </a:r>
          </a:p>
          <a:p>
            <a:r>
              <a:rPr lang="en-US" sz="1500" dirty="0" smtClean="0"/>
              <a:t>96</a:t>
            </a:r>
          </a:p>
          <a:p>
            <a:r>
              <a:rPr lang="en-US" sz="1500" dirty="0" smtClean="0"/>
              <a:t>100</a:t>
            </a:r>
            <a:endParaRPr lang="en-US" sz="1500" dirty="0"/>
          </a:p>
        </p:txBody>
      </p:sp>
      <p:sp>
        <p:nvSpPr>
          <p:cNvPr id="36" name="TextBox 35"/>
          <p:cNvSpPr txBox="1"/>
          <p:nvPr/>
        </p:nvSpPr>
        <p:spPr>
          <a:xfrm>
            <a:off x="3998453" y="4885968"/>
            <a:ext cx="11801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[something]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54427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pSp>
        <p:nvGrpSpPr>
          <p:cNvPr id="93" name="Group 92"/>
          <p:cNvGrpSpPr/>
          <p:nvPr/>
        </p:nvGrpSpPr>
        <p:grpSpPr>
          <a:xfrm>
            <a:off x="3141563" y="609600"/>
            <a:ext cx="3469874" cy="4876800"/>
            <a:chOff x="5901628" y="609600"/>
            <a:chExt cx="3469874" cy="4876800"/>
          </a:xfrm>
        </p:grpSpPr>
        <p:grpSp>
          <p:nvGrpSpPr>
            <p:cNvPr id="87" name="Group 86"/>
            <p:cNvGrpSpPr/>
            <p:nvPr/>
          </p:nvGrpSpPr>
          <p:grpSpPr>
            <a:xfrm>
              <a:off x="6477000" y="1371600"/>
              <a:ext cx="2894502" cy="4114800"/>
              <a:chOff x="6477000" y="1371600"/>
              <a:chExt cx="2894502" cy="4114800"/>
            </a:xfrm>
          </p:grpSpPr>
          <p:cxnSp>
            <p:nvCxnSpPr>
              <p:cNvPr id="57" name="Straight Connector 56"/>
              <p:cNvCxnSpPr/>
              <p:nvPr/>
            </p:nvCxnSpPr>
            <p:spPr>
              <a:xfrm>
                <a:off x="6477000" y="1371600"/>
                <a:ext cx="0" cy="4114800"/>
              </a:xfrm>
              <a:prstGeom prst="line">
                <a:avLst/>
              </a:prstGeom>
              <a:ln w="38100" cmpd="sng">
                <a:solidFill>
                  <a:srgbClr val="0000FF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8153400" y="1371600"/>
                <a:ext cx="0" cy="4114800"/>
              </a:xfrm>
              <a:prstGeom prst="line">
                <a:avLst/>
              </a:prstGeom>
              <a:ln w="38100" cmpd="sng">
                <a:solidFill>
                  <a:srgbClr val="0000FF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6477000" y="5181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6477000" y="4953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6477000" y="47244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6477000" y="44958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6477000" y="4267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6477000" y="4038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6477000" y="3810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6477000" y="35814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6477000" y="33528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6477000" y="3124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6477000" y="2895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6477000" y="2667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6477000" y="24384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6492639" y="22098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6477000" y="1981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6477000" y="17526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6477000" y="15240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6477000" y="5410200"/>
                <a:ext cx="16764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TextBox 76"/>
              <p:cNvSpPr txBox="1"/>
              <p:nvPr/>
            </p:nvSpPr>
            <p:spPr>
              <a:xfrm>
                <a:off x="7102239" y="4419600"/>
                <a:ext cx="40267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#A</a:t>
                </a:r>
                <a:endParaRPr lang="en-US" sz="1400" dirty="0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6862990" y="4685798"/>
                <a:ext cx="100809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/>
                  <a:t>Max Value</a:t>
                </a:r>
                <a:endParaRPr lang="en-US" sz="1400" b="1" dirty="0"/>
              </a:p>
            </p:txBody>
          </p:sp>
          <p:cxnSp>
            <p:nvCxnSpPr>
              <p:cNvPr id="79" name="Straight Arrow Connector 78"/>
              <p:cNvCxnSpPr/>
              <p:nvPr/>
            </p:nvCxnSpPr>
            <p:spPr>
              <a:xfrm flipH="1">
                <a:off x="8128000" y="3467100"/>
                <a:ext cx="330200" cy="0"/>
              </a:xfrm>
              <a:prstGeom prst="straightConnector1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TextBox 79"/>
              <p:cNvSpPr txBox="1"/>
              <p:nvPr/>
            </p:nvSpPr>
            <p:spPr>
              <a:xfrm>
                <a:off x="8382000" y="3276600"/>
                <a:ext cx="98950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SP = 72</a:t>
                </a:r>
                <a:endParaRPr lang="en-US" sz="2000" dirty="0"/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7112000" y="4229100"/>
                <a:ext cx="39418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R1</a:t>
                </a:r>
                <a:endParaRPr lang="en-US" sz="1400" dirty="0"/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7086600" y="3962400"/>
                <a:ext cx="39418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R2</a:t>
                </a:r>
                <a:endParaRPr lang="en-US" sz="1400" dirty="0"/>
              </a:p>
            </p:txBody>
          </p:sp>
        </p:grpSp>
        <p:sp>
          <p:nvSpPr>
            <p:cNvPr id="90" name="TextBox 89"/>
            <p:cNvSpPr txBox="1"/>
            <p:nvPr/>
          </p:nvSpPr>
          <p:spPr>
            <a:xfrm>
              <a:off x="5901628" y="609600"/>
              <a:ext cx="275107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Update stack</a:t>
              </a:r>
            </a:p>
            <a:p>
              <a:pPr algn="ctr"/>
              <a:r>
                <a:rPr lang="en-US" sz="2000" dirty="0"/>
                <a:t>with </a:t>
              </a:r>
              <a:r>
                <a:rPr lang="en-US" sz="2000" dirty="0" smtClean="0"/>
                <a:t>an output </a:t>
              </a:r>
              <a:r>
                <a:rPr lang="en-US" sz="2000" dirty="0"/>
                <a:t>parameter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4318000" y="3733800"/>
            <a:ext cx="3941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R3</a:t>
            </a:r>
            <a:endParaRPr lang="en-US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4318000" y="3543300"/>
            <a:ext cx="3941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R4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4330700" y="3276600"/>
            <a:ext cx="3941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R5</a:t>
            </a:r>
            <a:endParaRPr lang="en-US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3224150" y="2397825"/>
            <a:ext cx="47320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500" dirty="0" smtClean="0"/>
          </a:p>
          <a:p>
            <a:r>
              <a:rPr lang="en-US" sz="1500" dirty="0" smtClean="0"/>
              <a:t>60</a:t>
            </a:r>
          </a:p>
          <a:p>
            <a:r>
              <a:rPr lang="en-US" sz="1500" dirty="0" smtClean="0"/>
              <a:t>64</a:t>
            </a:r>
          </a:p>
          <a:p>
            <a:r>
              <a:rPr lang="en-US" sz="1500" dirty="0" smtClean="0"/>
              <a:t>68</a:t>
            </a:r>
          </a:p>
          <a:p>
            <a:r>
              <a:rPr lang="en-US" sz="1500" dirty="0" smtClean="0"/>
              <a:t>72</a:t>
            </a:r>
          </a:p>
          <a:p>
            <a:r>
              <a:rPr lang="en-US" sz="1500" dirty="0" smtClean="0"/>
              <a:t>76</a:t>
            </a:r>
          </a:p>
          <a:p>
            <a:r>
              <a:rPr lang="en-US" sz="1500" dirty="0" smtClean="0"/>
              <a:t>80</a:t>
            </a:r>
          </a:p>
          <a:p>
            <a:r>
              <a:rPr lang="en-US" sz="1500" dirty="0" smtClean="0"/>
              <a:t>84</a:t>
            </a:r>
          </a:p>
          <a:p>
            <a:r>
              <a:rPr lang="en-US" sz="1500" dirty="0" smtClean="0"/>
              <a:t>88</a:t>
            </a:r>
          </a:p>
          <a:p>
            <a:r>
              <a:rPr lang="en-US" sz="1500" dirty="0" smtClean="0"/>
              <a:t>92</a:t>
            </a:r>
          </a:p>
          <a:p>
            <a:r>
              <a:rPr lang="en-US" sz="1500" dirty="0" smtClean="0"/>
              <a:t>96</a:t>
            </a:r>
          </a:p>
          <a:p>
            <a:r>
              <a:rPr lang="en-US" sz="1500" dirty="0" smtClean="0"/>
              <a:t>100</a:t>
            </a:r>
            <a:endParaRPr lang="en-US" sz="1500" dirty="0"/>
          </a:p>
        </p:txBody>
      </p:sp>
      <p:sp>
        <p:nvSpPr>
          <p:cNvPr id="36" name="TextBox 35"/>
          <p:cNvSpPr txBox="1"/>
          <p:nvPr/>
        </p:nvSpPr>
        <p:spPr>
          <a:xfrm>
            <a:off x="3998453" y="4885968"/>
            <a:ext cx="11801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[something]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14999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3556772" y="508000"/>
            <a:ext cx="2876579" cy="4978400"/>
            <a:chOff x="3556772" y="508000"/>
            <a:chExt cx="2876579" cy="4978400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3657600" y="1371600"/>
              <a:ext cx="0" cy="4114800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5334000" y="1371600"/>
              <a:ext cx="0" cy="4114800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3657600" y="5181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657600" y="4953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3657600" y="47244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3657600" y="44958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3657600" y="4267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3657600" y="4038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3657600" y="3810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3657600" y="35814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3657600" y="33528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3657600" y="3124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3657600" y="2895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3657600" y="2667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3657600" y="24384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3657600" y="22098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3657600" y="1981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3657600" y="17526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3657600" y="15240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3657600" y="5410200"/>
              <a:ext cx="1676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 flipH="1">
              <a:off x="5308600" y="4610100"/>
              <a:ext cx="330200" cy="0"/>
            </a:xfrm>
            <a:prstGeom prst="straightConnector1">
              <a:avLst/>
            </a:prstGeom>
            <a:ln w="190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5562600" y="4419600"/>
              <a:ext cx="87075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SP=92</a:t>
              </a:r>
              <a:endParaRPr lang="en-US" sz="2000" dirty="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3556772" y="508000"/>
              <a:ext cx="177644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After return</a:t>
              </a:r>
            </a:p>
            <a:p>
              <a:pPr algn="ctr"/>
              <a:r>
                <a:rPr lang="en-US" sz="2000" dirty="0" smtClean="0"/>
                <a:t>from a function</a:t>
              </a:r>
              <a:endParaRPr lang="en-US" sz="2000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4267200" y="4419600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#A</a:t>
            </a:r>
            <a:endParaRPr lang="en-US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4038600" y="4648200"/>
            <a:ext cx="9669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Max Value</a:t>
            </a:r>
            <a:endParaRPr lang="en-US" sz="1400" dirty="0"/>
          </a:p>
        </p:txBody>
      </p:sp>
      <p:sp>
        <p:nvSpPr>
          <p:cNvPr id="51" name="TextBox 50"/>
          <p:cNvSpPr txBox="1"/>
          <p:nvPr/>
        </p:nvSpPr>
        <p:spPr>
          <a:xfrm>
            <a:off x="3224150" y="2397825"/>
            <a:ext cx="47320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500" dirty="0" smtClean="0"/>
          </a:p>
          <a:p>
            <a:r>
              <a:rPr lang="en-US" sz="1500" dirty="0" smtClean="0"/>
              <a:t>60</a:t>
            </a:r>
          </a:p>
          <a:p>
            <a:r>
              <a:rPr lang="en-US" sz="1500" dirty="0" smtClean="0"/>
              <a:t>64</a:t>
            </a:r>
          </a:p>
          <a:p>
            <a:r>
              <a:rPr lang="en-US" sz="1500" dirty="0" smtClean="0"/>
              <a:t>68</a:t>
            </a:r>
          </a:p>
          <a:p>
            <a:r>
              <a:rPr lang="en-US" sz="1500" dirty="0" smtClean="0"/>
              <a:t>72</a:t>
            </a:r>
          </a:p>
          <a:p>
            <a:r>
              <a:rPr lang="en-US" sz="1500" dirty="0" smtClean="0"/>
              <a:t>76</a:t>
            </a:r>
          </a:p>
          <a:p>
            <a:r>
              <a:rPr lang="en-US" sz="1500" dirty="0" smtClean="0"/>
              <a:t>80</a:t>
            </a:r>
          </a:p>
          <a:p>
            <a:r>
              <a:rPr lang="en-US" sz="1500" dirty="0" smtClean="0"/>
              <a:t>84</a:t>
            </a:r>
          </a:p>
          <a:p>
            <a:r>
              <a:rPr lang="en-US" sz="1500" dirty="0" smtClean="0"/>
              <a:t>88</a:t>
            </a:r>
          </a:p>
          <a:p>
            <a:r>
              <a:rPr lang="en-US" sz="1500" dirty="0" smtClean="0"/>
              <a:t>92</a:t>
            </a:r>
          </a:p>
          <a:p>
            <a:r>
              <a:rPr lang="en-US" sz="1500" dirty="0" smtClean="0"/>
              <a:t>96</a:t>
            </a:r>
          </a:p>
          <a:p>
            <a:r>
              <a:rPr lang="en-US" sz="1500" dirty="0" smtClean="0"/>
              <a:t>100</a:t>
            </a:r>
            <a:endParaRPr lang="en-US" sz="1500" dirty="0"/>
          </a:p>
        </p:txBody>
      </p:sp>
      <p:sp>
        <p:nvSpPr>
          <p:cNvPr id="52" name="TextBox 51"/>
          <p:cNvSpPr txBox="1"/>
          <p:nvPr/>
        </p:nvSpPr>
        <p:spPr>
          <a:xfrm>
            <a:off x="3998453" y="4885968"/>
            <a:ext cx="11801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[something]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30161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pter-2 - Assembler Intro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>
        <a:solidFill>
          <a:schemeClr val="accent2">
            <a:lumMod val="60000"/>
            <a:lumOff val="40000"/>
            <a:alpha val="45000"/>
          </a:schemeClr>
        </a:solidFill>
        <a:ln w="19050" cmpd="sng">
          <a:solidFill>
            <a:schemeClr val="tx1"/>
          </a:solidFill>
          <a:tailEnd type="arrow"/>
        </a:ln>
        <a:effectLst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ln w="38100" cmpd="sng">
          <a:solidFill>
            <a:srgbClr val="3366FF"/>
          </a:solidFill>
          <a:headEnd type="none"/>
          <a:tailEnd type="non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Chapter-2 - Assembler Intro.potx</Template>
  <TotalTime>4289</TotalTime>
  <Words>2519</Words>
  <Application>Microsoft Macintosh PowerPoint</Application>
  <PresentationFormat>On-screen Show (4:3)</PresentationFormat>
  <Paragraphs>1273</Paragraphs>
  <Slides>67</Slides>
  <Notes>2</Notes>
  <HiddenSlides>7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68" baseType="lpstr">
      <vt:lpstr>Chapter-2 - Assembler Intro</vt:lpstr>
      <vt:lpstr>CSCE 230, Fall 2013  Chapter 2 Stacks and Subroutines (§ 2.6–2.7) </vt:lpstr>
      <vt:lpstr>Stacks</vt:lpstr>
      <vt:lpstr>Processor Stack</vt:lpstr>
      <vt:lpstr>NIOS-II Registers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first rule of stack operations is…</vt:lpstr>
      <vt:lpstr>Main Usages of Stack</vt:lpstr>
      <vt:lpstr>Subroutine Linkage</vt:lpstr>
      <vt:lpstr>NIOS-II Registers</vt:lpstr>
      <vt:lpstr>PowerPoint Presentation</vt:lpstr>
      <vt:lpstr>Subroutines Nesting:  Example</vt:lpstr>
      <vt:lpstr>Subroutines Nesting:  Example</vt:lpstr>
      <vt:lpstr>Subroutines Nesting:  Example</vt:lpstr>
      <vt:lpstr>Subroutines Nesting:  Example</vt:lpstr>
      <vt:lpstr>Subroutines Nesting:  Example</vt:lpstr>
      <vt:lpstr>Subroutines Nesting:  Example</vt:lpstr>
      <vt:lpstr>Subroutines Nesting:  Example</vt:lpstr>
      <vt:lpstr>Subroutines Nesting:  Example</vt:lpstr>
      <vt:lpstr>Subroutines Nesting:  Example</vt:lpstr>
      <vt:lpstr>Subroutines Nesting:  Example</vt:lpstr>
      <vt:lpstr>Subroutines Nesting:  Example</vt:lpstr>
      <vt:lpstr>Analysis and Solution</vt:lpstr>
      <vt:lpstr>Parameter Passing</vt:lpstr>
      <vt:lpstr>Example: Parameters Passed in Registers</vt:lpstr>
      <vt:lpstr>Sketch of Solution</vt:lpstr>
      <vt:lpstr>Sketch of Solution (contd.)</vt:lpstr>
      <vt:lpstr>Sketch of Solution (contd.)</vt:lpstr>
      <vt:lpstr>Convert Max(N,A) Code to Subroutine: Original Code</vt:lpstr>
      <vt:lpstr>Convert Max(A,N) Code to Subroutine (1)</vt:lpstr>
      <vt:lpstr>Convert Max(A,N) Code to Subroutine (2)</vt:lpstr>
      <vt:lpstr>Convert Max(A,N) Code to Subroutine (3)</vt:lpstr>
      <vt:lpstr>Convert Max(A,N) Code to Subroutine (4)</vt:lpstr>
      <vt:lpstr>Exercise</vt:lpstr>
      <vt:lpstr>Passing Parameters on the Stack</vt:lpstr>
      <vt:lpstr>Passing Parameters on the Stack: Example Max(A,N)</vt:lpstr>
      <vt:lpstr>Passing Parameters on the Stack: Example Max(A,N) - (contd.)</vt:lpstr>
      <vt:lpstr>Passing Parameters on the Stack: Changes to Max(A,N)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Passing Parameters on the Stack: Changes to Max(A,N) </vt:lpstr>
      <vt:lpstr>Passing Parameters on the Stack: Changes to Max(A,N) </vt:lpstr>
      <vt:lpstr>Passing Parameters on the Stack: Changes to Max(A,N) </vt:lpstr>
      <vt:lpstr>Passing Parameters on the Stack: Changes to Max(A,N) </vt:lpstr>
      <vt:lpstr>Passing Parameters on the Stack: Changes to Max(A,N) </vt:lpstr>
      <vt:lpstr>Exercise</vt:lpstr>
      <vt:lpstr>The Stack Frame</vt:lpstr>
      <vt:lpstr>Stack Frame: General Structure</vt:lpstr>
      <vt:lpstr>Stack-Frame Example: Simplified Form without Frame Pointer</vt:lpstr>
      <vt:lpstr>Stack-Frame Example: with Frame Pointer</vt:lpstr>
      <vt:lpstr>Some Things to Remember about Stack Frames</vt:lpstr>
      <vt:lpstr>ITOAH (Non-Recursive)</vt:lpstr>
      <vt:lpstr>Integer to ASCII-HEX conversion (Non-recursive Program)</vt:lpstr>
      <vt:lpstr>HLL to Intermediate Code</vt:lpstr>
      <vt:lpstr>Intermediate to Assembly Code</vt:lpstr>
      <vt:lpstr>Exercise</vt:lpstr>
      <vt:lpstr>Integer to ASCII-HEX conversion (Recursive)</vt:lpstr>
      <vt:lpstr>EXTRAS</vt:lpstr>
      <vt:lpstr>HLL to Assembly Code</vt:lpstr>
    </vt:vector>
  </TitlesOfParts>
  <Company>University of Nebraska-Lincoln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Outline and Reading Assignments</dc:title>
  <dc:creator>seth</dc:creator>
  <cp:lastModifiedBy>Can Vuran</cp:lastModifiedBy>
  <cp:revision>239</cp:revision>
  <cp:lastPrinted>2012-01-23T23:05:12Z</cp:lastPrinted>
  <dcterms:created xsi:type="dcterms:W3CDTF">2010-01-12T15:19:45Z</dcterms:created>
  <dcterms:modified xsi:type="dcterms:W3CDTF">2013-08-27T15:39:48Z</dcterms:modified>
</cp:coreProperties>
</file>