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1" r:id="rId1"/>
  </p:sldMasterIdLst>
  <p:notesMasterIdLst>
    <p:notesMasterId r:id="rId64"/>
  </p:notesMasterIdLst>
  <p:handoutMasterIdLst>
    <p:handoutMasterId r:id="rId65"/>
  </p:handoutMasterIdLst>
  <p:sldIdLst>
    <p:sldId id="286" r:id="rId2"/>
    <p:sldId id="321" r:id="rId3"/>
    <p:sldId id="325" r:id="rId4"/>
    <p:sldId id="292" r:id="rId5"/>
    <p:sldId id="319" r:id="rId6"/>
    <p:sldId id="324" r:id="rId7"/>
    <p:sldId id="323" r:id="rId8"/>
    <p:sldId id="326" r:id="rId9"/>
    <p:sldId id="295" r:id="rId10"/>
    <p:sldId id="320" r:id="rId11"/>
    <p:sldId id="322" r:id="rId12"/>
    <p:sldId id="296" r:id="rId13"/>
    <p:sldId id="383" r:id="rId14"/>
    <p:sldId id="338" r:id="rId15"/>
    <p:sldId id="342" r:id="rId16"/>
    <p:sldId id="339" r:id="rId17"/>
    <p:sldId id="340" r:id="rId18"/>
    <p:sldId id="341" r:id="rId19"/>
    <p:sldId id="349" r:id="rId20"/>
    <p:sldId id="350" r:id="rId21"/>
    <p:sldId id="352" r:id="rId22"/>
    <p:sldId id="343" r:id="rId23"/>
    <p:sldId id="346" r:id="rId24"/>
    <p:sldId id="347" r:id="rId25"/>
    <p:sldId id="299" r:id="rId26"/>
    <p:sldId id="348" r:id="rId27"/>
    <p:sldId id="351" r:id="rId28"/>
    <p:sldId id="336" r:id="rId29"/>
    <p:sldId id="308" r:id="rId30"/>
    <p:sldId id="309" r:id="rId31"/>
    <p:sldId id="310" r:id="rId32"/>
    <p:sldId id="313" r:id="rId33"/>
    <p:sldId id="312" r:id="rId34"/>
    <p:sldId id="314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11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7" r:id="rId58"/>
    <p:sldId id="374" r:id="rId59"/>
    <p:sldId id="375" r:id="rId60"/>
    <p:sldId id="380" r:id="rId61"/>
    <p:sldId id="381" r:id="rId62"/>
    <p:sldId id="382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0D3E0"/>
    <a:srgbClr val="FFC800"/>
    <a:srgbClr val="57EE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712" autoAdjust="0"/>
  </p:normalViewPr>
  <p:slideViewPr>
    <p:cSldViewPr>
      <p:cViewPr varScale="1">
        <p:scale>
          <a:sx n="123" d="100"/>
          <a:sy n="123" d="100"/>
        </p:scale>
        <p:origin x="-13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1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71B715-5D0B-4FB5-8639-C9211F45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C1C307-0275-410F-B6DB-E7F5197B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05CE8-95DC-481C-9B87-F7EE429025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70C5-DDE7-4AE5-80E8-9B3378CF0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0A104-1CBA-47DD-8C3E-57E61629C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BDE4-BF5C-4859-BBC8-7B2AEED20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8D99-5C0C-4E82-B3A5-BE45B5D26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AC355-249A-485B-BFA3-3E4224A5D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E5E76F-4251-45D3-8B3C-B563A8509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4C417F4-B224-4D2A-8947-F1991C3E0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CSCE 230, </a:t>
            </a:r>
            <a:r>
              <a:rPr lang="en-US" dirty="0" smtClean="0"/>
              <a:t>Fall</a:t>
            </a:r>
            <a:r>
              <a:rPr lang="en-US" dirty="0" smtClean="0"/>
              <a:t> </a:t>
            </a:r>
            <a:r>
              <a:rPr lang="en-US" dirty="0" smtClean="0"/>
              <a:t>2013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Chapter 2 (part 1)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</a:rPr>
            </a:br>
            <a:r>
              <a:rPr lang="en-US" sz="4000" dirty="0" smtClean="0"/>
              <a:t>Introduction to Assembly Language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dirty="0" smtClean="0">
                <a:latin typeface="Calibri" charset="0"/>
              </a:rPr>
              <a:t>§2.1–2.5 </a:t>
            </a:r>
            <a:r>
              <a:rPr lang="en-US" dirty="0">
                <a:latin typeface="Calibri" charset="0"/>
              </a:rPr>
              <a:t>and §B</a:t>
            </a:r>
            <a:r>
              <a:rPr lang="en-US" dirty="0" smtClean="0">
                <a:latin typeface="Calibri" charset="0"/>
              </a:rPr>
              <a:t>.1–B.6)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997200"/>
            <a:ext cx="6400800" cy="1905000"/>
          </a:xfrm>
        </p:spPr>
        <p:txBody>
          <a:bodyPr/>
          <a:lstStyle/>
          <a:p>
            <a:pPr eaLnBrk="1" hangingPunct="1"/>
            <a:r>
              <a:rPr lang="en-US" dirty="0" smtClean="0"/>
              <a:t>Mehmet Can Vuran, Instructor</a:t>
            </a:r>
          </a:p>
          <a:p>
            <a:pPr eaLnBrk="1" hangingPunct="1"/>
            <a:r>
              <a:rPr lang="en-US" dirty="0" smtClean="0"/>
              <a:t>      University of Nebraska-Lincoln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708" y="4343400"/>
            <a:ext cx="314292" cy="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464820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Acknowledgement: Overheads adapted from those provided by the authors of the textbook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Register R0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RISC architectures (including </a:t>
            </a:r>
            <a:r>
              <a:rPr lang="en-US" dirty="0" err="1" smtClean="0"/>
              <a:t>Nios</a:t>
            </a:r>
            <a:r>
              <a:rPr lang="en-US" dirty="0" smtClean="0"/>
              <a:t> II), register R0 is defined to be a </a:t>
            </a:r>
            <a:r>
              <a:rPr lang="en-US" dirty="0" smtClean="0">
                <a:solidFill>
                  <a:srgbClr val="0000FF"/>
                </a:solidFill>
              </a:rPr>
              <a:t>read-only,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constant register </a:t>
            </a:r>
            <a:r>
              <a:rPr lang="en-US" dirty="0" smtClean="0"/>
              <a:t>with value 0.</a:t>
            </a:r>
          </a:p>
          <a:p>
            <a:r>
              <a:rPr lang="en-US" dirty="0" smtClean="0"/>
              <a:t>R0 = 0</a:t>
            </a:r>
          </a:p>
          <a:p>
            <a:r>
              <a:rPr lang="en-US" dirty="0" smtClean="0"/>
              <a:t>Can use to implement new instructions with existing ones, e.g.</a:t>
            </a:r>
          </a:p>
          <a:p>
            <a:pPr lvl="1"/>
            <a:r>
              <a:rPr lang="en-US" dirty="0" smtClean="0"/>
              <a:t>Add   R1, R0, R2           ==    Move	R1, 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previous examples, </a:t>
            </a:r>
            <a:r>
              <a:rPr lang="en-US" i="1" dirty="0" smtClean="0"/>
              <a:t>Move</a:t>
            </a:r>
            <a:r>
              <a:rPr lang="en-US" dirty="0" smtClean="0"/>
              <a:t> is not </a:t>
            </a:r>
            <a:r>
              <a:rPr lang="en-US" dirty="0"/>
              <a:t>really </a:t>
            </a:r>
            <a:r>
              <a:rPr lang="en-US" dirty="0" smtClean="0"/>
              <a:t>implemented on the processor but the assembler can translate it into a real instruction.</a:t>
            </a:r>
          </a:p>
          <a:p>
            <a:r>
              <a:rPr lang="en-US" dirty="0" smtClean="0"/>
              <a:t>In general, a pseudoinstruction can be thought of as a </a:t>
            </a:r>
            <a:r>
              <a:rPr lang="en-US" i="1" dirty="0" smtClean="0"/>
              <a:t>macro</a:t>
            </a:r>
            <a:r>
              <a:rPr lang="en-US" dirty="0" smtClean="0"/>
              <a:t> translated by the assembler into one or more ISA instructions. </a:t>
            </a:r>
          </a:p>
          <a:p>
            <a:r>
              <a:rPr lang="en-US" dirty="0" smtClean="0"/>
              <a:t>One of the ways, the assembly language can be made to appear richer than the ISA of the processor.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7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096000" cy="3810000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3200" dirty="0" smtClean="0"/>
              <a:t>Load 	R1</a:t>
            </a:r>
            <a:r>
              <a:rPr lang="en-US" sz="3200" dirty="0"/>
              <a:t>, </a:t>
            </a:r>
            <a:r>
              <a:rPr lang="en-US" sz="3200" dirty="0" smtClean="0"/>
              <a:t>#A</a:t>
            </a:r>
          </a:p>
          <a:p>
            <a:pPr marL="1371600" lvl="3" indent="0">
              <a:buNone/>
            </a:pPr>
            <a:endParaRPr lang="en-US" sz="3200" dirty="0"/>
          </a:p>
          <a:p>
            <a:pPr marL="1371600" lvl="3" indent="0">
              <a:buNone/>
            </a:pPr>
            <a:endParaRPr lang="en-US" sz="3200" dirty="0" smtClean="0"/>
          </a:p>
          <a:p>
            <a:pPr marL="1371600" lvl="3" indent="0">
              <a:buNone/>
            </a:pPr>
            <a:r>
              <a:rPr lang="en-US" sz="3200" dirty="0" smtClean="0"/>
              <a:t>#A </a:t>
            </a:r>
            <a:r>
              <a:rPr lang="en-US" sz="3200" dirty="0" smtClean="0">
                <a:sym typeface="Wingdings" pitchFamily="2" charset="2"/>
              </a:rPr>
              <a:t>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97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t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28775"/>
            <a:ext cx="874871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Addressing Modes: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Indirection and Pointers</a:t>
            </a:r>
            <a:endParaRPr lang="en-US" dirty="0">
              <a:latin typeface="Calibri" charset="0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Register</a:t>
            </a:r>
            <a:r>
              <a:rPr lang="en-US" dirty="0">
                <a:latin typeface="Calibri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absolute</a:t>
            </a:r>
            <a:r>
              <a:rPr lang="en-US" dirty="0">
                <a:latin typeface="Calibri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immediate</a:t>
            </a:r>
            <a:r>
              <a:rPr lang="en-US" dirty="0">
                <a:latin typeface="Calibri" charset="0"/>
              </a:rPr>
              <a:t> modes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directly provide the operand or address</a:t>
            </a:r>
          </a:p>
          <a:p>
            <a:r>
              <a:rPr lang="en-US" dirty="0">
                <a:latin typeface="Calibri" charset="0"/>
              </a:rPr>
              <a:t>Other modes provide information from which the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effective address </a:t>
            </a:r>
            <a:r>
              <a:rPr lang="en-US" dirty="0">
                <a:latin typeface="Calibri" charset="0"/>
              </a:rPr>
              <a:t>of operand is derived</a:t>
            </a:r>
          </a:p>
          <a:p>
            <a:r>
              <a:rPr lang="en-US" dirty="0">
                <a:latin typeface="Calibri" charset="0"/>
              </a:rPr>
              <a:t>For program that </a:t>
            </a:r>
            <a:r>
              <a:rPr lang="en-US" dirty="0" smtClean="0">
                <a:latin typeface="Calibri" charset="0"/>
              </a:rPr>
              <a:t>steps through an array, can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use register </a:t>
            </a:r>
            <a:r>
              <a:rPr lang="en-US" dirty="0" smtClean="0">
                <a:latin typeface="Calibri" charset="0"/>
              </a:rPr>
              <a:t>as 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pointer</a:t>
            </a:r>
            <a:r>
              <a:rPr lang="en-US" dirty="0">
                <a:latin typeface="Calibri" charset="0"/>
              </a:rPr>
              <a:t> to next </a:t>
            </a:r>
            <a:r>
              <a:rPr lang="en-US" dirty="0" smtClean="0">
                <a:latin typeface="Calibri" charset="0"/>
              </a:rPr>
              <a:t>number and use the </a:t>
            </a:r>
            <a:r>
              <a:rPr lang="en-US" i="1" dirty="0" smtClean="0">
                <a:latin typeface="Calibri" charset="0"/>
              </a:rPr>
              <a:t>Indirect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mode </a:t>
            </a:r>
            <a:r>
              <a:rPr lang="en-US" dirty="0" smtClean="0">
                <a:latin typeface="Calibri" charset="0"/>
              </a:rPr>
              <a:t>to access array elements: </a:t>
            </a:r>
          </a:p>
          <a:p>
            <a:pPr marL="118872" indent="0">
              <a:buNone/>
            </a:pPr>
            <a:r>
              <a:rPr lang="en-US" dirty="0">
                <a:latin typeface="Calibri" charset="0"/>
              </a:rPr>
              <a:t>		Load	   R2, (R5)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7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39900"/>
            <a:ext cx="8123237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Modes: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Consider </a:t>
            </a:r>
            <a:r>
              <a:rPr lang="en-US" i="1" dirty="0">
                <a:latin typeface="Calibri" charset="0"/>
              </a:rPr>
              <a:t>index </a:t>
            </a:r>
            <a:r>
              <a:rPr lang="en-US" dirty="0">
                <a:latin typeface="Calibri" charset="0"/>
              </a:rPr>
              <a:t>mode in:   Load  R2, </a:t>
            </a:r>
            <a:r>
              <a:rPr lang="en-US" i="1" dirty="0">
                <a:latin typeface="Calibri" charset="0"/>
              </a:rPr>
              <a:t>X</a:t>
            </a:r>
            <a:r>
              <a:rPr lang="en-US" dirty="0">
                <a:latin typeface="Calibri" charset="0"/>
              </a:rPr>
              <a:t>(R5)</a:t>
            </a:r>
          </a:p>
          <a:p>
            <a:r>
              <a:rPr lang="en-US" dirty="0">
                <a:latin typeface="Calibri" charset="0"/>
              </a:rPr>
              <a:t>Effective address is given by [R5] </a:t>
            </a:r>
            <a:r>
              <a:rPr lang="en-US" dirty="0">
                <a:latin typeface="Calibri" charset="0"/>
                <a:sym typeface="Symbol" charset="0"/>
              </a:rPr>
              <a:t></a:t>
            </a:r>
            <a:r>
              <a:rPr lang="en-US" dirty="0">
                <a:latin typeface="Calibri" charset="0"/>
              </a:rPr>
              <a:t> </a:t>
            </a:r>
            <a:r>
              <a:rPr lang="en-US" i="1" dirty="0">
                <a:latin typeface="Calibri" charset="0"/>
              </a:rPr>
              <a:t>X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For example, assume operand address is 1020, </a:t>
            </a:r>
            <a:r>
              <a:rPr lang="en-US" dirty="0" smtClean="0">
                <a:latin typeface="Calibri" charset="0"/>
              </a:rPr>
              <a:t>5 </a:t>
            </a:r>
            <a:r>
              <a:rPr lang="en-US" dirty="0">
                <a:latin typeface="Calibri" charset="0"/>
              </a:rPr>
              <a:t>words (20 bytes) from start of array at 1000</a:t>
            </a:r>
          </a:p>
          <a:p>
            <a:r>
              <a:rPr lang="en-US" dirty="0">
                <a:latin typeface="Calibri" charset="0"/>
              </a:rPr>
              <a:t>Can put start address in R5 and use </a:t>
            </a:r>
            <a:r>
              <a:rPr lang="en-US" i="1" dirty="0">
                <a:latin typeface="Calibri" charset="0"/>
              </a:rPr>
              <a:t>X</a:t>
            </a:r>
            <a:r>
              <a:rPr lang="en-US" dirty="0">
                <a:latin typeface="Calibri" charset="0"/>
                <a:sym typeface="Symbol" charset="0"/>
              </a:rPr>
              <a:t></a:t>
            </a:r>
            <a:r>
              <a:rPr lang="en-US" dirty="0">
                <a:latin typeface="Calibri" charset="0"/>
              </a:rPr>
              <a:t>20</a:t>
            </a:r>
          </a:p>
          <a:p>
            <a:r>
              <a:rPr lang="en-US" dirty="0">
                <a:latin typeface="Calibri" charset="0"/>
              </a:rPr>
              <a:t>Alternatively, put offset in R5 and use </a:t>
            </a:r>
            <a:r>
              <a:rPr lang="en-US" i="1" dirty="0">
                <a:latin typeface="Calibri" charset="0"/>
              </a:rPr>
              <a:t>X</a:t>
            </a:r>
            <a:r>
              <a:rPr lang="en-US" dirty="0">
                <a:latin typeface="Calibri" charset="0"/>
                <a:sym typeface="Symbol" charset="0"/>
              </a:rPr>
              <a:t></a:t>
            </a:r>
            <a:r>
              <a:rPr lang="en-US" dirty="0">
                <a:latin typeface="Calibri" charset="0"/>
              </a:rPr>
              <a:t>1000</a:t>
            </a:r>
          </a:p>
          <a:p>
            <a:r>
              <a:rPr lang="en-US" i="1" dirty="0">
                <a:latin typeface="Calibri" charset="0"/>
              </a:rPr>
              <a:t>Base with index</a:t>
            </a:r>
            <a:r>
              <a:rPr lang="en-US" dirty="0">
                <a:latin typeface="Calibri" charset="0"/>
              </a:rPr>
              <a:t> mode:  Load  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k</a:t>
            </a:r>
            <a:r>
              <a:rPr lang="en-US" dirty="0">
                <a:latin typeface="Calibri" charset="0"/>
              </a:rPr>
              <a:t>, </a:t>
            </a:r>
            <a:r>
              <a:rPr lang="en-US" i="1" dirty="0">
                <a:latin typeface="Calibri" charset="0"/>
              </a:rPr>
              <a:t>X</a:t>
            </a:r>
            <a:r>
              <a:rPr lang="en-US" dirty="0">
                <a:latin typeface="Calibri" charset="0"/>
              </a:rPr>
              <a:t>(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j</a:t>
            </a:r>
            <a:r>
              <a:rPr lang="en-US" dirty="0">
                <a:latin typeface="Calibri" charset="0"/>
              </a:rPr>
              <a:t>)</a:t>
            </a:r>
          </a:p>
          <a:p>
            <a:r>
              <a:rPr lang="en-US" dirty="0">
                <a:latin typeface="Calibri" charset="0"/>
              </a:rPr>
              <a:t>Effective address is given by [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] </a:t>
            </a:r>
            <a:r>
              <a:rPr lang="en-US" dirty="0">
                <a:latin typeface="Calibri" charset="0"/>
                <a:sym typeface="Symbol" charset="0"/>
              </a:rPr>
              <a:t> </a:t>
            </a:r>
            <a:r>
              <a:rPr lang="en-US" dirty="0">
                <a:latin typeface="Calibri" charset="0"/>
              </a:rPr>
              <a:t>[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j</a:t>
            </a:r>
            <a:r>
              <a:rPr lang="en-US" dirty="0">
                <a:latin typeface="Calibri" charset="0"/>
              </a:rPr>
              <a:t>] </a:t>
            </a:r>
            <a:r>
              <a:rPr lang="en-US" dirty="0">
                <a:latin typeface="Calibri" charset="0"/>
                <a:sym typeface="Symbol" charset="0"/>
              </a:rPr>
              <a:t></a:t>
            </a:r>
            <a:r>
              <a:rPr lang="en-US" dirty="0">
                <a:latin typeface="Calibri" charset="0"/>
              </a:rPr>
              <a:t> </a:t>
            </a:r>
            <a:r>
              <a:rPr lang="en-US" i="1" dirty="0">
                <a:latin typeface="Calibri" charset="0"/>
              </a:rPr>
              <a:t>X</a:t>
            </a:r>
            <a:endParaRPr lang="en-US" dirty="0">
              <a:latin typeface="Calibri" charset="0"/>
            </a:endParaRP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9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14450"/>
            <a:ext cx="8351837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86600" y="243840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950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9b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341438"/>
            <a:ext cx="82280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6600" y="243840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728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For Loop </a:t>
            </a:r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Example: </a:t>
            </a:r>
          </a:p>
          <a:p>
            <a:pPr marL="457200" lvl="1" indent="0">
              <a:buClr>
                <a:srgbClr val="60B5CC"/>
              </a:buClr>
              <a:buNone/>
            </a:pPr>
            <a:r>
              <a:rPr lang="en-US" dirty="0"/>
              <a:t>	</a:t>
            </a:r>
            <a:r>
              <a:rPr lang="en-US" dirty="0">
                <a:solidFill>
                  <a:prstClr val="black"/>
                </a:solidFill>
                <a:latin typeface="Courier"/>
                <a:cs typeface="Courier"/>
              </a:rPr>
              <a:t>for </a:t>
            </a:r>
            <a:r>
              <a:rPr lang="en-US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prstClr val="black"/>
                </a:solidFill>
                <a:latin typeface="Courier"/>
                <a:cs typeface="Courier"/>
              </a:rPr>
              <a:t>=0, </a:t>
            </a:r>
            <a:r>
              <a:rPr lang="en-US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prstClr val="black"/>
                </a:solidFill>
                <a:latin typeface="Courier"/>
                <a:cs typeface="Courier"/>
              </a:rPr>
              <a:t>&lt;</a:t>
            </a: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N, </a:t>
            </a:r>
            <a:r>
              <a:rPr lang="en-US" dirty="0" err="1" smtClean="0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=i+1 </a:t>
            </a:r>
          </a:p>
          <a:p>
            <a:pPr marL="457200" lvl="1" indent="0">
              <a:buClr>
                <a:srgbClr val="60B5CC"/>
              </a:buClr>
              <a:buNone/>
            </a:pPr>
            <a:r>
              <a:rPr lang="en-US" dirty="0">
                <a:solidFill>
                  <a:prstClr val="black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	{Body of Loop}</a:t>
            </a:r>
          </a:p>
          <a:p>
            <a:r>
              <a:rPr lang="en-US" dirty="0" smtClean="0"/>
              <a:t>Semantics of the three parts:</a:t>
            </a:r>
          </a:p>
          <a:p>
            <a:pPr lvl="1"/>
            <a:r>
              <a:rPr lang="en-US" dirty="0" smtClean="0"/>
              <a:t>The first part, </a:t>
            </a:r>
            <a:r>
              <a:rPr lang="en-US" dirty="0" err="1" smtClean="0"/>
              <a:t>i</a:t>
            </a:r>
            <a:r>
              <a:rPr lang="en-US" dirty="0" smtClean="0"/>
              <a:t>=0, done </a:t>
            </a:r>
            <a:r>
              <a:rPr lang="en-US" dirty="0" smtClean="0">
                <a:solidFill>
                  <a:prstClr val="black"/>
                </a:solidFill>
                <a:cs typeface="Courier"/>
              </a:rPr>
              <a:t>once, before the loop is entered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cs typeface="Courier"/>
              </a:rPr>
              <a:t>The second part, the condition, </a:t>
            </a:r>
            <a:r>
              <a:rPr lang="en-US" dirty="0" err="1" smtClean="0">
                <a:solidFill>
                  <a:prstClr val="black"/>
                </a:solidFill>
                <a:cs typeface="Courier"/>
              </a:rPr>
              <a:t>i</a:t>
            </a:r>
            <a:r>
              <a:rPr lang="en-US" dirty="0" smtClean="0">
                <a:solidFill>
                  <a:prstClr val="black"/>
                </a:solidFill>
                <a:cs typeface="Courier"/>
              </a:rPr>
              <a:t>&lt;N, is evaluated.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cs typeface="Courier"/>
              </a:rPr>
              <a:t>If true, the body of the loop is executed. Then the third part, the re-initialization step </a:t>
            </a:r>
            <a:r>
              <a:rPr lang="en-US" dirty="0" err="1" smtClean="0">
                <a:solidFill>
                  <a:prstClr val="black"/>
                </a:solidFill>
                <a:cs typeface="Courier"/>
              </a:rPr>
              <a:t>i</a:t>
            </a:r>
            <a:r>
              <a:rPr lang="en-US" dirty="0" smtClean="0">
                <a:solidFill>
                  <a:prstClr val="black"/>
                </a:solidFill>
                <a:cs typeface="Courier"/>
              </a:rPr>
              <a:t>=i+1 is done and the condition is reevaluated.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cs typeface="Courier"/>
              </a:rPr>
              <a:t>The loop terminates when the condition becomes false.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6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Simplified Assembly Notation </a:t>
            </a:r>
            <a:br>
              <a:rPr lang="en-US" dirty="0" smtClean="0"/>
            </a:br>
            <a:r>
              <a:rPr lang="en-US" dirty="0" smtClean="0"/>
              <a:t>Used in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Assembly languages for different processors often use different mnemonics for a given operation.</a:t>
            </a:r>
          </a:p>
          <a:p>
            <a:r>
              <a:rPr lang="en-US" dirty="0" smtClean="0"/>
              <a:t>To avoid the need for details of a particular assembly language at this early stage, Chapter 2 uses </a:t>
            </a:r>
            <a:r>
              <a:rPr lang="en-US" dirty="0" smtClean="0">
                <a:solidFill>
                  <a:srgbClr val="0000FF"/>
                </a:solidFill>
              </a:rPr>
              <a:t>English words rather than processor specific mnemonics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would, hopefully, ease the learning of specific assembly languages described in Appendices A–D: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Nios</a:t>
            </a:r>
            <a:r>
              <a:rPr lang="en-US" dirty="0" smtClean="0">
                <a:solidFill>
                  <a:srgbClr val="0000FF"/>
                </a:solidFill>
              </a:rPr>
              <a:t> II (App. B) – RISC (used in 230L)</a:t>
            </a:r>
          </a:p>
          <a:p>
            <a:pPr lvl="1"/>
            <a:r>
              <a:rPr lang="en-US" dirty="0" err="1" smtClean="0"/>
              <a:t>Coldfire</a:t>
            </a:r>
            <a:r>
              <a:rPr lang="en-US" dirty="0" smtClean="0"/>
              <a:t> (App. C) – CISC</a:t>
            </a:r>
          </a:p>
          <a:p>
            <a:pPr lvl="1"/>
            <a:r>
              <a:rPr lang="en-US" dirty="0" smtClean="0"/>
              <a:t>ARM (App. D) – RISC</a:t>
            </a:r>
          </a:p>
          <a:p>
            <a:pPr lvl="1"/>
            <a:r>
              <a:rPr lang="en-US" dirty="0" smtClean="0"/>
              <a:t>Intel IA-32 (App. E) – CISC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For Loop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299191"/>
            <a:ext cx="203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Intermediate Code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752600"/>
            <a:ext cx="152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Register Map</a:t>
            </a:r>
            <a:endParaRPr lang="en-US" sz="1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7085"/>
              </p:ext>
            </p:extLst>
          </p:nvPr>
        </p:nvGraphicFramePr>
        <p:xfrm>
          <a:off x="4572000" y="2286000"/>
          <a:ext cx="2844800" cy="74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3733800"/>
            <a:ext cx="4038600" cy="1958609"/>
          </a:xfrm>
          <a:prstGeom prst="rect">
            <a:avLst/>
          </a:prstGeom>
          <a:solidFill>
            <a:srgbClr val="B9CDE5"/>
          </a:solidFill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US" sz="1800" dirty="0" smtClean="0">
                <a:latin typeface="Courier"/>
                <a:cs typeface="Courier"/>
              </a:rPr>
              <a:t>	Move R1, #0</a:t>
            </a:r>
          </a:p>
          <a:p>
            <a:pPr marL="118872" indent="0">
              <a:buFont typeface="Wingdings 2"/>
              <a:buNone/>
            </a:pPr>
            <a:r>
              <a:rPr lang="en-US" sz="1800" dirty="0" smtClean="0">
                <a:latin typeface="Courier"/>
                <a:cs typeface="Courier"/>
              </a:rPr>
              <a:t>Loop:	</a:t>
            </a:r>
            <a:r>
              <a:rPr lang="en-US" sz="1800" dirty="0" err="1" smtClean="0">
                <a:latin typeface="Courier"/>
                <a:cs typeface="Courier"/>
              </a:rPr>
              <a:t>Branch_if</a:t>
            </a:r>
            <a:r>
              <a:rPr lang="en-US" sz="1800" dirty="0" smtClean="0">
                <a:latin typeface="Courier"/>
                <a:cs typeface="Courier"/>
              </a:rPr>
              <a:t>_(</a:t>
            </a:r>
            <a:r>
              <a:rPr lang="en-US" sz="1800" dirty="0" err="1" smtClean="0">
                <a:latin typeface="Courier"/>
                <a:cs typeface="Courier"/>
              </a:rPr>
              <a:t>i</a:t>
            </a:r>
            <a:r>
              <a:rPr lang="en-US" sz="1800" dirty="0" smtClean="0">
                <a:latin typeface="Courier"/>
                <a:cs typeface="Courier"/>
              </a:rPr>
              <a:t>&gt;=N) Exit</a:t>
            </a:r>
          </a:p>
          <a:p>
            <a:pPr marL="118872" indent="0">
              <a:buFont typeface="Wingdings 2"/>
              <a:buNone/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{Body of Loop}</a:t>
            </a:r>
          </a:p>
          <a:p>
            <a:pPr marL="118872" indent="0">
              <a:buFont typeface="Wingdings 2"/>
              <a:buNone/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Add R1, R1, #1</a:t>
            </a:r>
          </a:p>
          <a:p>
            <a:pPr marL="118872" indent="0">
              <a:buFont typeface="Wingdings 2"/>
              <a:buNone/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Branch Loop</a:t>
            </a:r>
          </a:p>
          <a:p>
            <a:pPr marL="118872" indent="0">
              <a:buFont typeface="Wingdings 2"/>
              <a:buNone/>
            </a:pPr>
            <a:r>
              <a:rPr lang="en-US" sz="1800" dirty="0" smtClean="0">
                <a:latin typeface="Courier"/>
                <a:cs typeface="Courier"/>
              </a:rPr>
              <a:t>Exit:	…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2766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Assembly Code</a:t>
            </a:r>
            <a:endParaRPr lang="en-US" sz="1800" b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2286000"/>
            <a:ext cx="4038600" cy="646331"/>
          </a:xfrm>
          <a:prstGeom prst="rect">
            <a:avLst/>
          </a:prstGeom>
          <a:solidFill>
            <a:srgbClr val="B9CDE5"/>
          </a:solidFill>
        </p:spPr>
        <p:txBody>
          <a:bodyPr wrap="square">
            <a:spAutoFit/>
          </a:bodyPr>
          <a:lstStyle/>
          <a:p>
            <a:pPr lvl="1">
              <a:buClr>
                <a:srgbClr val="60B5CC"/>
              </a:buClr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for </a:t>
            </a: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=0, </a:t>
            </a: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&lt;N, </a:t>
            </a:r>
            <a:r>
              <a:rPr lang="en-US" sz="1800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=i+1 </a:t>
            </a:r>
          </a:p>
          <a:p>
            <a:pPr lvl="1">
              <a:buClr>
                <a:srgbClr val="60B5CC"/>
              </a:buClr>
            </a:pPr>
            <a:r>
              <a:rPr lang="en-US" sz="1800" dirty="0">
                <a:solidFill>
                  <a:prstClr val="black"/>
                </a:solidFill>
                <a:latin typeface="Courier"/>
                <a:cs typeface="Courier"/>
              </a:rPr>
              <a:t>		{Body of Loop}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3810000"/>
            <a:ext cx="3886200" cy="1754327"/>
          </a:xfrm>
          <a:prstGeom prst="rect">
            <a:avLst/>
          </a:prstGeom>
          <a:solidFill>
            <a:srgbClr val="B9CDE5"/>
          </a:solidFill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=0;</a:t>
            </a:r>
          </a:p>
          <a:p>
            <a:pPr marL="118872" indent="0">
              <a:buNone/>
            </a:pPr>
            <a:r>
              <a:rPr lang="en-US" sz="1800" dirty="0">
                <a:latin typeface="Courier"/>
                <a:cs typeface="Courier"/>
              </a:rPr>
              <a:t>Loop:	</a:t>
            </a:r>
            <a:r>
              <a:rPr lang="en-US" sz="1800" dirty="0" smtClean="0">
                <a:latin typeface="Courier"/>
                <a:cs typeface="Courier"/>
              </a:rPr>
              <a:t>if(</a:t>
            </a:r>
            <a:r>
              <a:rPr lang="en-US" sz="1800" dirty="0">
                <a:latin typeface="Courier"/>
                <a:cs typeface="Courier"/>
              </a:rPr>
              <a:t>!(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&lt;N)) </a:t>
            </a:r>
            <a:r>
              <a:rPr lang="en-US" sz="1800" dirty="0" err="1">
                <a:latin typeface="Courier"/>
                <a:cs typeface="Courier"/>
              </a:rPr>
              <a:t>goto</a:t>
            </a:r>
            <a:r>
              <a:rPr lang="en-US" sz="1800" dirty="0">
                <a:latin typeface="Courier"/>
                <a:cs typeface="Courier"/>
              </a:rPr>
              <a:t> Exit</a:t>
            </a:r>
          </a:p>
          <a:p>
            <a:pPr marL="118872" indent="0">
              <a:buNone/>
            </a:pPr>
            <a:r>
              <a:rPr lang="en-US" sz="1800" dirty="0">
                <a:latin typeface="Courier"/>
                <a:cs typeface="Courier"/>
              </a:rPr>
              <a:t>	{Body of Loop}</a:t>
            </a:r>
          </a:p>
          <a:p>
            <a:pPr marL="118872" indent="0">
              <a:buNone/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 = i+1</a:t>
            </a:r>
          </a:p>
          <a:p>
            <a:pPr marL="118872" indent="0">
              <a:buNone/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err="1">
                <a:latin typeface="Courier"/>
                <a:cs typeface="Courier"/>
              </a:rPr>
              <a:t>goto</a:t>
            </a:r>
            <a:r>
              <a:rPr lang="en-US" sz="1800" dirty="0">
                <a:latin typeface="Courier"/>
                <a:cs typeface="Courier"/>
              </a:rPr>
              <a:t> Loop</a:t>
            </a:r>
          </a:p>
          <a:p>
            <a:pPr marL="118872" indent="0">
              <a:buNone/>
            </a:pPr>
            <a:r>
              <a:rPr lang="en-US" sz="1800" dirty="0">
                <a:latin typeface="Courier"/>
                <a:cs typeface="Courier"/>
              </a:rPr>
              <a:t>Exit:	…</a:t>
            </a:r>
          </a:p>
        </p:txBody>
      </p:sp>
    </p:spTree>
    <p:extLst>
      <p:ext uri="{BB962C8B-B14F-4D97-AF65-F5344CB8AC3E}">
        <p14:creationId xmlns:p14="http://schemas.microsoft.com/office/powerpoint/2010/main" val="421116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implementing the following program control constructs:</a:t>
            </a:r>
          </a:p>
          <a:p>
            <a:pPr lvl="1"/>
            <a:r>
              <a:rPr lang="en-US" dirty="0" smtClean="0"/>
              <a:t>If (condition) then {…} else {…}</a:t>
            </a:r>
          </a:p>
          <a:p>
            <a:pPr lvl="1"/>
            <a:r>
              <a:rPr lang="en-US" dirty="0" smtClean="0"/>
              <a:t>While (condition) {Body of Loop}</a:t>
            </a:r>
          </a:p>
          <a:p>
            <a:pPr lvl="1"/>
            <a:r>
              <a:rPr lang="en-US" dirty="0" smtClean="0"/>
              <a:t>Do {Body of Loop} until (condition)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Stepping through an Array: Solution 1 – Explicit Indexing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244609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for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=0,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&lt;N {A[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 = A[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]+1}</a:t>
            </a:r>
          </a:p>
          <a:p>
            <a:endParaRPr lang="en-US" dirty="0" smtClean="0"/>
          </a:p>
          <a:p>
            <a:r>
              <a:rPr lang="en-US" dirty="0" smtClean="0"/>
              <a:t>Maintain the base A[0] and offset of A[</a:t>
            </a:r>
            <a:r>
              <a:rPr lang="en-US" dirty="0" err="1" smtClean="0"/>
              <a:t>i</a:t>
            </a:r>
            <a:r>
              <a:rPr lang="en-US" dirty="0" smtClean="0"/>
              <a:t>] from A[0] in two separate registers.</a:t>
            </a:r>
          </a:p>
          <a:p>
            <a:r>
              <a:rPr lang="en-US" dirty="0" smtClean="0"/>
              <a:t>Register Map: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 algn="ctr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6818"/>
              </p:ext>
            </p:extLst>
          </p:nvPr>
        </p:nvGraphicFramePr>
        <p:xfrm>
          <a:off x="914400" y="5125720"/>
          <a:ext cx="7543800" cy="9801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08760"/>
                <a:gridCol w="1508760"/>
                <a:gridCol w="1293223"/>
                <a:gridCol w="1861457"/>
                <a:gridCol w="1371600"/>
              </a:tblGrid>
              <a:tr h="6143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A[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#A=Address A[0]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Offset A[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  <a:tr h="3559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21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820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Stepping through an Array: Solution </a:t>
            </a:r>
            <a:r>
              <a:rPr lang="en-US" dirty="0" smtClean="0"/>
              <a:t>1 –Index Arithmetic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458200" cy="3657600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Initialization: R5 = </a:t>
            </a:r>
            <a:r>
              <a:rPr lang="en-US" sz="3200" dirty="0" smtClean="0"/>
              <a:t>0; R4 = Address of (A[0])</a:t>
            </a:r>
            <a:endParaRPr lang="en-US" sz="3200" dirty="0"/>
          </a:p>
          <a:p>
            <a:pPr lvl="1"/>
            <a:r>
              <a:rPr lang="en-US" dirty="0" smtClean="0"/>
              <a:t>Code:	</a:t>
            </a:r>
            <a:r>
              <a:rPr lang="en-US" sz="1900" dirty="0" smtClean="0">
                <a:latin typeface="Courier"/>
                <a:cs typeface="Courier"/>
              </a:rPr>
              <a:t>Move R5, #0; Load R4, #A</a:t>
            </a:r>
            <a:endParaRPr lang="en-US" sz="2200" dirty="0" smtClean="0"/>
          </a:p>
          <a:p>
            <a:r>
              <a:rPr lang="en-US" dirty="0" smtClean="0"/>
              <a:t>Body of Loop:</a:t>
            </a:r>
          </a:p>
          <a:p>
            <a:pPr lvl="1"/>
            <a:r>
              <a:rPr lang="en-US" dirty="0" smtClean="0"/>
              <a:t>Code:</a:t>
            </a:r>
          </a:p>
          <a:p>
            <a:pPr marL="987552" lvl="3" indent="0">
              <a:buNone/>
            </a:pPr>
            <a:r>
              <a:rPr lang="en-US" sz="1900" dirty="0" smtClean="0">
                <a:latin typeface="Courier"/>
                <a:cs typeface="Courier"/>
              </a:rPr>
              <a:t>Load	R3, (R4,R5)	# R3 = A[</a:t>
            </a:r>
            <a:r>
              <a:rPr lang="en-US" sz="1900" dirty="0" err="1" smtClean="0">
                <a:latin typeface="Courier"/>
                <a:cs typeface="Courier"/>
              </a:rPr>
              <a:t>i</a:t>
            </a:r>
            <a:r>
              <a:rPr lang="en-US" sz="1900" dirty="0" smtClean="0">
                <a:latin typeface="Courier"/>
                <a:cs typeface="Courier"/>
              </a:rPr>
              <a:t>]</a:t>
            </a:r>
          </a:p>
          <a:p>
            <a:pPr marL="987552" lvl="3" indent="0">
              <a:buNone/>
            </a:pPr>
            <a:r>
              <a:rPr lang="en-US" sz="1900" dirty="0" smtClean="0">
                <a:latin typeface="Courier"/>
                <a:cs typeface="Courier"/>
              </a:rPr>
              <a:t>Add	R3, R3, #1	</a:t>
            </a:r>
          </a:p>
          <a:p>
            <a:pPr marL="987552" lvl="3" indent="0">
              <a:buNone/>
            </a:pPr>
            <a:r>
              <a:rPr lang="en-US" sz="1900" dirty="0" smtClean="0">
                <a:latin typeface="Courier"/>
                <a:cs typeface="Courier"/>
              </a:rPr>
              <a:t>Store	R3, </a:t>
            </a:r>
            <a:r>
              <a:rPr lang="en-US" sz="1900" dirty="0">
                <a:latin typeface="Courier"/>
                <a:cs typeface="Courier"/>
              </a:rPr>
              <a:t>(</a:t>
            </a:r>
            <a:r>
              <a:rPr lang="en-US" sz="1900" dirty="0" smtClean="0">
                <a:latin typeface="Courier"/>
                <a:cs typeface="Courier"/>
              </a:rPr>
              <a:t>R4,R5)	# A[</a:t>
            </a:r>
            <a:r>
              <a:rPr lang="en-US" sz="1900" dirty="0" err="1" smtClean="0">
                <a:latin typeface="Courier"/>
                <a:cs typeface="Courier"/>
              </a:rPr>
              <a:t>i</a:t>
            </a:r>
            <a:r>
              <a:rPr lang="en-US" sz="1900" dirty="0" smtClean="0">
                <a:latin typeface="Courier"/>
                <a:cs typeface="Courier"/>
              </a:rPr>
              <a:t>] = A[</a:t>
            </a:r>
            <a:r>
              <a:rPr lang="en-US" sz="1900" dirty="0" err="1" smtClean="0">
                <a:latin typeface="Courier"/>
                <a:cs typeface="Courier"/>
              </a:rPr>
              <a:t>i</a:t>
            </a:r>
            <a:r>
              <a:rPr lang="en-US" sz="1900" dirty="0" smtClean="0">
                <a:latin typeface="Courier"/>
                <a:cs typeface="Courier"/>
              </a:rPr>
              <a:t>]+1</a:t>
            </a:r>
          </a:p>
          <a:p>
            <a:pPr marL="987552" lvl="3" indent="0">
              <a:buNone/>
            </a:pPr>
            <a:r>
              <a:rPr lang="en-US" sz="1900" dirty="0" smtClean="0">
                <a:latin typeface="Courier"/>
                <a:cs typeface="Courier"/>
              </a:rPr>
              <a:t>Add	R5, R5, 4	# Update offset for the next </a:t>
            </a:r>
            <a:endParaRPr lang="en-US" sz="19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69812"/>
              </p:ext>
            </p:extLst>
          </p:nvPr>
        </p:nvGraphicFramePr>
        <p:xfrm>
          <a:off x="990600" y="1772920"/>
          <a:ext cx="7112000" cy="74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400"/>
                <a:gridCol w="1422400"/>
                <a:gridCol w="1219200"/>
                <a:gridCol w="1625600"/>
                <a:gridCol w="142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A[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 A[0]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Offset A[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6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Stepping through an Array: Solution </a:t>
            </a:r>
            <a:r>
              <a:rPr lang="en-US" dirty="0" smtClean="0"/>
              <a:t>2: Pointer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8991"/>
            <a:ext cx="8610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Maintain pointer to A[</a:t>
            </a:r>
            <a:r>
              <a:rPr lang="en-US" dirty="0" err="1" smtClean="0"/>
              <a:t>i</a:t>
            </a:r>
            <a:r>
              <a:rPr lang="en-US" dirty="0" smtClean="0"/>
              <a:t>] in a register </a:t>
            </a:r>
          </a:p>
          <a:p>
            <a:pPr marL="118872" indent="0" algn="ctr">
              <a:buNone/>
            </a:pPr>
            <a:endParaRPr lang="en-US" dirty="0"/>
          </a:p>
          <a:p>
            <a:endParaRPr lang="en-US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Initialization: R4 = Address of A[0</a:t>
            </a:r>
            <a:r>
              <a:rPr lang="en-US" sz="3200" dirty="0" smtClean="0"/>
              <a:t>]</a:t>
            </a:r>
          </a:p>
          <a:p>
            <a:pPr marL="603504" lvl="3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dirty="0"/>
              <a:t>	</a:t>
            </a:r>
            <a:r>
              <a:rPr lang="en-US" sz="1800" dirty="0" smtClean="0">
                <a:latin typeface="Courier"/>
                <a:cs typeface="Courier"/>
              </a:rPr>
              <a:t>Load R4, #A</a:t>
            </a:r>
            <a:endParaRPr lang="en-US" sz="1800" dirty="0" smtClean="0"/>
          </a:p>
          <a:p>
            <a:r>
              <a:rPr lang="en-US" dirty="0" smtClean="0"/>
              <a:t>Body of Loop:</a:t>
            </a:r>
          </a:p>
          <a:p>
            <a:pPr marL="987552" lvl="3" indent="0">
              <a:buNone/>
            </a:pPr>
            <a:r>
              <a:rPr lang="en-US" sz="1800" dirty="0" smtClean="0">
                <a:latin typeface="Courier"/>
                <a:cs typeface="Courier"/>
              </a:rPr>
              <a:t>Load	R3, (R4)		# </a:t>
            </a:r>
            <a:r>
              <a:rPr lang="en-US" sz="1800" dirty="0">
                <a:latin typeface="Courier"/>
                <a:cs typeface="Courier"/>
              </a:rPr>
              <a:t>R3 = A[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 smtClean="0">
                <a:latin typeface="Courier"/>
                <a:cs typeface="Courier"/>
              </a:rPr>
              <a:t>]</a:t>
            </a:r>
          </a:p>
          <a:p>
            <a:pPr marL="987552" lvl="3" indent="0">
              <a:buNone/>
            </a:pPr>
            <a:r>
              <a:rPr lang="en-US" sz="1800" dirty="0" smtClean="0">
                <a:latin typeface="Courier"/>
                <a:cs typeface="Courier"/>
              </a:rPr>
              <a:t>Add	R3, R3, #1	</a:t>
            </a:r>
          </a:p>
          <a:p>
            <a:pPr marL="987552" lvl="3" indent="0">
              <a:buNone/>
            </a:pPr>
            <a:r>
              <a:rPr lang="en-US" sz="1800" dirty="0" smtClean="0">
                <a:latin typeface="Courier"/>
                <a:cs typeface="Courier"/>
              </a:rPr>
              <a:t>Store	R3, (R4)		# </a:t>
            </a:r>
            <a:r>
              <a:rPr lang="en-US" sz="1800" dirty="0">
                <a:latin typeface="Courier"/>
                <a:cs typeface="Courier"/>
              </a:rPr>
              <a:t>A[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] = A[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]+</a:t>
            </a:r>
            <a:r>
              <a:rPr lang="en-US" sz="1800" dirty="0" smtClean="0">
                <a:latin typeface="Courier"/>
                <a:cs typeface="Courier"/>
              </a:rPr>
              <a:t>1</a:t>
            </a:r>
          </a:p>
          <a:p>
            <a:pPr marL="987552" lvl="3" indent="0">
              <a:buNone/>
            </a:pPr>
            <a:r>
              <a:rPr lang="en-US" sz="1800" dirty="0" smtClean="0">
                <a:latin typeface="Courier"/>
                <a:cs typeface="Courier"/>
              </a:rPr>
              <a:t>Add	R4, R4, 4	</a:t>
            </a:r>
            <a:r>
              <a:rPr lang="en-US" sz="1800" dirty="0">
                <a:latin typeface="Courier"/>
                <a:cs typeface="Courier"/>
              </a:rPr>
              <a:t># Update </a:t>
            </a:r>
            <a:r>
              <a:rPr lang="en-US" sz="1800" dirty="0" smtClean="0">
                <a:latin typeface="Courier"/>
                <a:cs typeface="Courier"/>
              </a:rPr>
              <a:t>pointer to array element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4826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7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Array Processing: A Larger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max of N numbers: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 A[0], A[1], …, A[N-1].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HLL Code:</a:t>
            </a:r>
          </a:p>
          <a:p>
            <a:pPr marL="457200" lvl="1" indent="0">
              <a:buNone/>
            </a:pPr>
            <a:r>
              <a:rPr lang="en-US" dirty="0" smtClean="0"/>
              <a:t>Max = A[0]</a:t>
            </a:r>
          </a:p>
          <a:p>
            <a:pPr marL="457200" lvl="1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=1, </a:t>
            </a:r>
            <a:r>
              <a:rPr lang="en-US" dirty="0" err="1" smtClean="0"/>
              <a:t>i</a:t>
            </a:r>
            <a:r>
              <a:rPr lang="en-US" dirty="0" smtClean="0"/>
              <a:t>&lt;N {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if(A[</a:t>
            </a:r>
            <a:r>
              <a:rPr lang="en-US" dirty="0" err="1" smtClean="0"/>
              <a:t>i</a:t>
            </a:r>
            <a:r>
              <a:rPr lang="en-US" dirty="0" smtClean="0"/>
              <a:t>]&gt;Max) Max = A[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marL="457200" lvl="1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43CA-35DF-104E-ACA7-D012F4F8C1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HLL to Assembly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819400"/>
            <a:ext cx="24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Intermediate Code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441680"/>
            <a:ext cx="3873802" cy="1938992"/>
          </a:xfrm>
          <a:prstGeom prst="rect">
            <a:avLst/>
          </a:prstGeom>
          <a:solidFill>
            <a:srgbClr val="A0D3E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	Max = A[0]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i</a:t>
            </a:r>
            <a:r>
              <a:rPr lang="en-US" sz="2000" dirty="0" smtClean="0"/>
              <a:t> = 1</a:t>
            </a:r>
          </a:p>
          <a:p>
            <a:r>
              <a:rPr lang="en-US" sz="2000" dirty="0" smtClean="0"/>
              <a:t>Loop: 	if(!(A[</a:t>
            </a:r>
            <a:r>
              <a:rPr lang="en-US" sz="2000" dirty="0" err="1" smtClean="0"/>
              <a:t>i</a:t>
            </a:r>
            <a:r>
              <a:rPr lang="en-US" sz="2000" dirty="0" smtClean="0"/>
              <a:t>])&gt;Max)) </a:t>
            </a:r>
            <a:r>
              <a:rPr lang="en-US" sz="2000" dirty="0" err="1" smtClean="0"/>
              <a:t>goto</a:t>
            </a:r>
            <a:r>
              <a:rPr lang="en-US" sz="2000" dirty="0" smtClean="0"/>
              <a:t> Skip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Max = A[</a:t>
            </a:r>
            <a:r>
              <a:rPr lang="en-US" sz="2000" dirty="0" err="1" smtClean="0"/>
              <a:t>i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Skip:	</a:t>
            </a:r>
            <a:r>
              <a:rPr lang="en-US" sz="2000" dirty="0" err="1" smtClean="0"/>
              <a:t>i</a:t>
            </a:r>
            <a:r>
              <a:rPr lang="en-US" sz="2000" dirty="0" smtClean="0"/>
              <a:t> = i+1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if(N&gt;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dirty="0" err="1" smtClean="0"/>
              <a:t>goto</a:t>
            </a:r>
            <a:r>
              <a:rPr lang="en-US" sz="2000" dirty="0" smtClean="0"/>
              <a:t> Loop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3179877" cy="1077218"/>
          </a:xfrm>
          <a:prstGeom prst="rect">
            <a:avLst/>
          </a:prstGeom>
          <a:solidFill>
            <a:srgbClr val="A0D3E0"/>
          </a:solidFill>
        </p:spPr>
        <p:txBody>
          <a:bodyPr wrap="none" rtlCol="0">
            <a:spAutoFit/>
          </a:bodyPr>
          <a:lstStyle/>
          <a:p>
            <a:r>
              <a:rPr lang="da-DK" sz="1600" dirty="0"/>
              <a:t>Max = A[0</a:t>
            </a:r>
            <a:r>
              <a:rPr lang="da-DK" sz="1600" dirty="0" smtClean="0"/>
              <a:t>]</a:t>
            </a:r>
            <a:endParaRPr lang="da-DK" sz="1600" dirty="0"/>
          </a:p>
          <a:p>
            <a:r>
              <a:rPr lang="da-DK" sz="1600" dirty="0"/>
              <a:t>for i=1, i&lt;N </a:t>
            </a:r>
            <a:r>
              <a:rPr lang="da-DK" sz="1600" dirty="0" smtClean="0"/>
              <a:t>{</a:t>
            </a:r>
            <a:endParaRPr lang="da-DK" sz="1600" dirty="0"/>
          </a:p>
          <a:p>
            <a:r>
              <a:rPr lang="da-DK" sz="1600" dirty="0"/>
              <a:t>	</a:t>
            </a:r>
            <a:r>
              <a:rPr lang="da-DK" sz="1600" dirty="0" err="1"/>
              <a:t>if</a:t>
            </a:r>
            <a:r>
              <a:rPr lang="da-DK" sz="1600" dirty="0"/>
              <a:t>(A[i]&gt;Max) Max = A[i</a:t>
            </a:r>
            <a:r>
              <a:rPr lang="da-DK" sz="1600" dirty="0" smtClean="0"/>
              <a:t>]</a:t>
            </a:r>
            <a:endParaRPr lang="da-DK" sz="1600" dirty="0"/>
          </a:p>
          <a:p>
            <a:r>
              <a:rPr lang="da-DK" sz="1600" dirty="0"/>
              <a:t>}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254500" y="2743200"/>
            <a:ext cx="4156512" cy="3826609"/>
            <a:chOff x="4254500" y="2743200"/>
            <a:chExt cx="4156512" cy="3826609"/>
          </a:xfrm>
        </p:grpSpPr>
        <p:sp>
          <p:nvSpPr>
            <p:cNvPr id="23" name="TextBox 22"/>
            <p:cNvSpPr txBox="1"/>
            <p:nvPr/>
          </p:nvSpPr>
          <p:spPr>
            <a:xfrm>
              <a:off x="5105400" y="3276600"/>
              <a:ext cx="3305612" cy="3293209"/>
            </a:xfrm>
            <a:prstGeom prst="rect">
              <a:avLst/>
            </a:prstGeom>
            <a:solidFill>
              <a:srgbClr val="A0D3E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	Move	R3, #N</a:t>
              </a:r>
            </a:p>
            <a:p>
              <a:r>
                <a:rPr lang="en-US" sz="1600" dirty="0"/>
                <a:t>	</a:t>
              </a:r>
              <a:r>
                <a:rPr lang="en-US" sz="1600" dirty="0" smtClean="0"/>
                <a:t>Load	R3, (R3)</a:t>
              </a:r>
            </a:p>
            <a:p>
              <a:r>
                <a:rPr lang="en-US" sz="1600" dirty="0" smtClean="0"/>
                <a:t>	Move	R5, #A</a:t>
              </a:r>
            </a:p>
            <a:p>
              <a:r>
                <a:rPr lang="en-US" sz="1600" dirty="0" smtClean="0"/>
                <a:t>	Load 	R1, (R5)</a:t>
              </a:r>
            </a:p>
            <a:p>
              <a:r>
                <a:rPr lang="en-US" sz="1600" dirty="0"/>
                <a:t>	</a:t>
              </a:r>
              <a:r>
                <a:rPr lang="en-US" sz="1600" dirty="0" smtClean="0"/>
                <a:t>Move	R2, #1</a:t>
              </a:r>
            </a:p>
            <a:p>
              <a:r>
                <a:rPr lang="en-US" sz="1600" dirty="0" smtClean="0"/>
                <a:t>Loop:</a:t>
              </a:r>
              <a:r>
                <a:rPr lang="en-US" sz="1600" dirty="0"/>
                <a:t>	</a:t>
              </a:r>
              <a:r>
                <a:rPr lang="en-US" sz="1600" dirty="0" smtClean="0"/>
                <a:t>Add	R5, R5, #4</a:t>
              </a:r>
            </a:p>
            <a:p>
              <a:r>
                <a:rPr lang="en-US" sz="1600" dirty="0"/>
                <a:t>	</a:t>
              </a:r>
              <a:r>
                <a:rPr lang="en-US" sz="1600" dirty="0" smtClean="0"/>
                <a:t>Load	R4, (R5)</a:t>
              </a:r>
            </a:p>
            <a:p>
              <a:r>
                <a:rPr lang="en-US" sz="1600" dirty="0"/>
                <a:t>	</a:t>
              </a:r>
              <a:r>
                <a:rPr lang="en-US" sz="1600" dirty="0" err="1" smtClean="0"/>
                <a:t>Branch_if</a:t>
              </a:r>
              <a:r>
                <a:rPr lang="en-US" sz="1600" dirty="0" smtClean="0"/>
                <a:t>_(R1&gt;=R4) Skip</a:t>
              </a:r>
            </a:p>
            <a:p>
              <a:r>
                <a:rPr lang="en-US" sz="1600" dirty="0"/>
                <a:t>	</a:t>
              </a:r>
              <a:r>
                <a:rPr lang="en-US" sz="1600" dirty="0" smtClean="0"/>
                <a:t>Move	R1, R4</a:t>
              </a:r>
            </a:p>
            <a:p>
              <a:r>
                <a:rPr lang="en-US" sz="1600" dirty="0" smtClean="0"/>
                <a:t>Skip:	Add	R2, R2, #1</a:t>
              </a:r>
            </a:p>
            <a:p>
              <a:r>
                <a:rPr lang="en-US" sz="1600" dirty="0"/>
                <a:t>	</a:t>
              </a:r>
              <a:r>
                <a:rPr lang="en-US" sz="1600" dirty="0" err="1" smtClean="0"/>
                <a:t>Branch_if</a:t>
              </a:r>
              <a:r>
                <a:rPr lang="en-US" sz="1600" dirty="0" smtClean="0"/>
                <a:t>_(R3&gt;R2) Loop</a:t>
              </a:r>
            </a:p>
            <a:p>
              <a:r>
                <a:rPr lang="en-US" sz="1600" dirty="0"/>
                <a:t>	</a:t>
              </a:r>
              <a:r>
                <a:rPr lang="en-US" sz="1600" dirty="0" smtClean="0"/>
                <a:t>Move	R2, #Max</a:t>
              </a:r>
            </a:p>
            <a:p>
              <a:r>
                <a:rPr lang="en-US" sz="1600" dirty="0"/>
                <a:t>	</a:t>
              </a:r>
              <a:r>
                <a:rPr lang="en-US" sz="1600" dirty="0" smtClean="0"/>
                <a:t>Store	R1, (R2)</a:t>
              </a:r>
              <a:endParaRPr lang="en-US" sz="16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254500" y="3746500"/>
              <a:ext cx="1765300" cy="444500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54500" y="4000500"/>
              <a:ext cx="1765300" cy="419100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43400" y="4267200"/>
              <a:ext cx="1676400" cy="381000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67200" y="4254500"/>
              <a:ext cx="855133" cy="935567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67200" y="4648200"/>
              <a:ext cx="838200" cy="762000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254500" y="4902200"/>
              <a:ext cx="850900" cy="736600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267200" y="5181600"/>
              <a:ext cx="838200" cy="685800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943600" y="2743200"/>
              <a:ext cx="2155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Assembly Code</a:t>
              </a:r>
              <a:endParaRPr lang="en-US" u="sng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5105400" y="5181600"/>
              <a:ext cx="914400" cy="8468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122331" y="5401733"/>
              <a:ext cx="914400" cy="8468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05400" y="5867400"/>
              <a:ext cx="914400" cy="8468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78400"/>
              </p:ext>
            </p:extLst>
          </p:nvPr>
        </p:nvGraphicFramePr>
        <p:xfrm>
          <a:off x="3733800" y="1790700"/>
          <a:ext cx="5257800" cy="1036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82174"/>
                <a:gridCol w="594226"/>
                <a:gridCol w="457200"/>
                <a:gridCol w="1143000"/>
                <a:gridCol w="533400"/>
                <a:gridCol w="1447800"/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Variable: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#N =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Addr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#A=</a:t>
                      </a:r>
                    </a:p>
                    <a:p>
                      <a:pPr algn="ctr"/>
                      <a:r>
                        <a:rPr lang="en-US" sz="1600" dirty="0" err="1" smtClean="0"/>
                        <a:t>Addr</a:t>
                      </a:r>
                      <a:r>
                        <a:rPr lang="en-US" sz="1600" dirty="0" smtClean="0"/>
                        <a:t>. A[0]</a:t>
                      </a:r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Register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4800" y="5715000"/>
            <a:ext cx="4634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R2 is reused after the </a:t>
            </a:r>
            <a:r>
              <a:rPr lang="en-US" i="1" dirty="0" smtClean="0"/>
              <a:t>for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to store the address #Max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6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another example of array processing using a </a:t>
            </a:r>
            <a:r>
              <a:rPr lang="en-US" i="1" dirty="0" smtClean="0"/>
              <a:t>for </a:t>
            </a:r>
            <a:r>
              <a:rPr lang="en-US" dirty="0" smtClean="0"/>
              <a:t>loop:</a:t>
            </a:r>
          </a:p>
          <a:p>
            <a:pPr lvl="1"/>
            <a:r>
              <a:rPr lang="en-US" dirty="0" smtClean="0"/>
              <a:t> Read and study the LISTADD example, Section 2.4.3 (pp. 45–47) of the textbook.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7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Loading Large Constants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last example, “Load   R5, #A” cannot be a RISC ISA instruction if #A is an absolute 32-bit address. Why?</a:t>
            </a:r>
          </a:p>
          <a:p>
            <a:r>
              <a:rPr lang="en-US" dirty="0" smtClean="0"/>
              <a:t>Because it is a pseudoinstruction that must be expanded to real instruction.</a:t>
            </a:r>
          </a:p>
          <a:p>
            <a:r>
              <a:rPr lang="en-US" dirty="0" smtClean="0"/>
              <a:t>General problem, solved in RISC processors by assembling 32-bit constants in two parts: high and low, e.g.</a:t>
            </a:r>
          </a:p>
          <a:p>
            <a:pPr marL="722376" lvl="2" indent="0">
              <a:buNone/>
            </a:pPr>
            <a:r>
              <a:rPr lang="en-US" dirty="0" err="1" smtClean="0"/>
              <a:t>Load_high</a:t>
            </a:r>
            <a:r>
              <a:rPr lang="en-US" dirty="0" smtClean="0"/>
              <a:t>	R5, #A</a:t>
            </a:r>
            <a:r>
              <a:rPr lang="en-US" baseline="-25000" dirty="0" smtClean="0"/>
              <a:t>31-16</a:t>
            </a:r>
          </a:p>
          <a:p>
            <a:pPr marL="722376" lvl="2" indent="0">
              <a:buNone/>
            </a:pPr>
            <a:r>
              <a:rPr lang="en-US" dirty="0" smtClean="0"/>
              <a:t>Add		R5, R5, # A</a:t>
            </a:r>
            <a:r>
              <a:rPr lang="en-US" baseline="-25000" dirty="0" smtClean="0"/>
              <a:t>15-0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Real Assembly Languages (§2.5)</a:t>
            </a:r>
            <a:endParaRPr lang="en-US" dirty="0">
              <a:latin typeface="Calibri" charset="0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libri" charset="0"/>
              </a:rPr>
              <a:t>Mnemonics</a:t>
            </a:r>
            <a:r>
              <a:rPr lang="en-US" dirty="0">
                <a:latin typeface="Calibri" charset="0"/>
              </a:rPr>
              <a:t> (LD/ADD instead of Load/Add) used when programming specific computers</a:t>
            </a:r>
          </a:p>
          <a:p>
            <a:r>
              <a:rPr lang="en-US" dirty="0">
                <a:latin typeface="Calibri" charset="0"/>
              </a:rPr>
              <a:t>The mnemonics represent the 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OP codes</a:t>
            </a:r>
          </a:p>
          <a:p>
            <a:r>
              <a:rPr lang="en-US" dirty="0">
                <a:solidFill>
                  <a:srgbClr val="0000FF"/>
                </a:solidFill>
                <a:latin typeface="Calibri" charset="0"/>
              </a:rPr>
              <a:t>Assembly language </a:t>
            </a:r>
            <a:r>
              <a:rPr lang="en-US" dirty="0">
                <a:latin typeface="Calibri" charset="0"/>
              </a:rPr>
              <a:t>is the set of mnemonics and rules for using them to write programs</a:t>
            </a:r>
          </a:p>
          <a:p>
            <a:r>
              <a:rPr lang="en-US" dirty="0">
                <a:latin typeface="Calibri" charset="0"/>
              </a:rPr>
              <a:t>The rules constitute the language 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syntax</a:t>
            </a:r>
          </a:p>
          <a:p>
            <a:r>
              <a:rPr lang="en-US" dirty="0">
                <a:latin typeface="Calibri" charset="0"/>
              </a:rPr>
              <a:t>Example: suffix </a:t>
            </a:r>
            <a:r>
              <a:rPr lang="ja-JP" altLang="en-US" dirty="0">
                <a:latin typeface="Calibri" charset="0"/>
              </a:rPr>
              <a:t>‘</a:t>
            </a:r>
            <a:r>
              <a:rPr lang="en-US" dirty="0">
                <a:latin typeface="Calibri" charset="0"/>
              </a:rPr>
              <a:t>I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 to specify immediate mode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ADDI   R2, R3, 5    (instead of #5)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Mapping of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F03E-4105-4E1D-B5F9-E249E5F2AD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Assembler Directives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Other information also needed to translate source program to object program</a:t>
            </a:r>
          </a:p>
          <a:p>
            <a:r>
              <a:rPr lang="en-US" dirty="0">
                <a:latin typeface="Calibri" charset="0"/>
              </a:rPr>
              <a:t>How should symbolic names be interpreted?</a:t>
            </a:r>
          </a:p>
          <a:p>
            <a:r>
              <a:rPr lang="en-US" dirty="0">
                <a:latin typeface="Calibri" charset="0"/>
              </a:rPr>
              <a:t>Where should instructions/data be placed?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Assembler directives </a:t>
            </a:r>
            <a:r>
              <a:rPr lang="en-US" dirty="0">
                <a:latin typeface="Calibri" charset="0"/>
              </a:rPr>
              <a:t>provide this information</a:t>
            </a:r>
          </a:p>
          <a:p>
            <a:r>
              <a:rPr lang="en-US" dirty="0">
                <a:latin typeface="Calibri" charset="0"/>
              </a:rPr>
              <a:t>ORIGIN defines instruction/data start position</a:t>
            </a:r>
          </a:p>
          <a:p>
            <a:r>
              <a:rPr lang="en-US" dirty="0">
                <a:latin typeface="Calibri" charset="0"/>
              </a:rPr>
              <a:t>RESERVE and DATAWORD define data storage</a:t>
            </a:r>
          </a:p>
          <a:p>
            <a:r>
              <a:rPr lang="en-US" dirty="0">
                <a:latin typeface="Calibri" charset="0"/>
              </a:rPr>
              <a:t>EQU associates a name with a constant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6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13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01992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 descr="13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5013325"/>
            <a:ext cx="70231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274560" cy="579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95600" y="457200"/>
            <a:ext cx="3962400" cy="2057400"/>
            <a:chOff x="2743200" y="304800"/>
            <a:chExt cx="3962400" cy="2057400"/>
          </a:xfrm>
        </p:grpSpPr>
        <p:sp>
          <p:nvSpPr>
            <p:cNvPr id="7" name="Line Callout 1 6"/>
            <p:cNvSpPr/>
            <p:nvPr/>
          </p:nvSpPr>
          <p:spPr>
            <a:xfrm>
              <a:off x="4114800" y="304800"/>
              <a:ext cx="2590800" cy="381000"/>
            </a:xfrm>
            <a:prstGeom prst="borderCallout1">
              <a:avLst>
                <a:gd name="adj1" fmla="val 18750"/>
                <a:gd name="adj2" fmla="val -8333"/>
                <a:gd name="adj3" fmla="val 469167"/>
                <a:gd name="adj4" fmla="val -37843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Assembler Directive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43200" y="2133600"/>
              <a:ext cx="1295400" cy="228600"/>
            </a:xfrm>
            <a:prstGeom prst="round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8800" y="457200"/>
            <a:ext cx="1600200" cy="2209800"/>
            <a:chOff x="1828800" y="304800"/>
            <a:chExt cx="1600200" cy="2209800"/>
          </a:xfrm>
        </p:grpSpPr>
        <p:sp>
          <p:nvSpPr>
            <p:cNvPr id="10" name="Rounded Rectangle 9"/>
            <p:cNvSpPr/>
            <p:nvPr/>
          </p:nvSpPr>
          <p:spPr>
            <a:xfrm>
              <a:off x="2667000" y="2286000"/>
              <a:ext cx="533400" cy="228600"/>
            </a:xfrm>
            <a:prstGeom prst="round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2 10"/>
            <p:cNvSpPr/>
            <p:nvPr/>
          </p:nvSpPr>
          <p:spPr>
            <a:xfrm>
              <a:off x="1828800" y="304800"/>
              <a:ext cx="1600200" cy="381000"/>
            </a:xfrm>
            <a:prstGeom prst="borderCallout2">
              <a:avLst>
                <a:gd name="adj1" fmla="val 115417"/>
                <a:gd name="adj2" fmla="val 30556"/>
                <a:gd name="adj3" fmla="val 112084"/>
                <a:gd name="adj4" fmla="val 30159"/>
                <a:gd name="adj5" fmla="val 499167"/>
                <a:gd name="adj6" fmla="val 57301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Address Label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" y="2743200"/>
            <a:ext cx="3429000" cy="533400"/>
            <a:chOff x="152400" y="2590800"/>
            <a:chExt cx="34290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2819400" y="2743200"/>
              <a:ext cx="762000" cy="152400"/>
            </a:xfrm>
            <a:prstGeom prst="round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>
              <a:off x="152400" y="2590800"/>
              <a:ext cx="914400" cy="533400"/>
            </a:xfrm>
            <a:prstGeom prst="borderCallout1">
              <a:avLst>
                <a:gd name="adj1" fmla="val 48512"/>
                <a:gd name="adj2" fmla="val 109028"/>
                <a:gd name="adj3" fmla="val 42262"/>
                <a:gd name="adj4" fmla="val 292917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Pseudo-op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2895600"/>
            <a:ext cx="3352800" cy="533400"/>
            <a:chOff x="0" y="2590800"/>
            <a:chExt cx="3352800" cy="533400"/>
          </a:xfrm>
        </p:grpSpPr>
        <p:sp>
          <p:nvSpPr>
            <p:cNvPr id="17" name="Rounded Rectangle 16"/>
            <p:cNvSpPr/>
            <p:nvPr/>
          </p:nvSpPr>
          <p:spPr>
            <a:xfrm>
              <a:off x="2819400" y="2895600"/>
              <a:ext cx="533400" cy="152400"/>
            </a:xfrm>
            <a:prstGeom prst="round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Line Callout 1 17"/>
            <p:cNvSpPr/>
            <p:nvPr/>
          </p:nvSpPr>
          <p:spPr>
            <a:xfrm>
              <a:off x="0" y="2590800"/>
              <a:ext cx="1219200" cy="533400"/>
            </a:xfrm>
            <a:prstGeom prst="borderCallout1">
              <a:avLst>
                <a:gd name="adj1" fmla="val 48512"/>
                <a:gd name="adj2" fmla="val 109028"/>
                <a:gd name="adj3" fmla="val 44643"/>
                <a:gd name="adj4" fmla="val 235625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Operation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149600"/>
            <a:ext cx="4419600" cy="812800"/>
            <a:chOff x="0" y="3149600"/>
            <a:chExt cx="4419600" cy="812800"/>
          </a:xfrm>
        </p:grpSpPr>
        <p:sp>
          <p:nvSpPr>
            <p:cNvPr id="20" name="Line Callout 1 19"/>
            <p:cNvSpPr/>
            <p:nvPr/>
          </p:nvSpPr>
          <p:spPr>
            <a:xfrm>
              <a:off x="0" y="3429000"/>
              <a:ext cx="1219200" cy="533400"/>
            </a:xfrm>
            <a:prstGeom prst="borderCallout1">
              <a:avLst>
                <a:gd name="adj1" fmla="val 48512"/>
                <a:gd name="adj2" fmla="val 109028"/>
                <a:gd name="adj3" fmla="val -16865"/>
                <a:gd name="adj4" fmla="val 270521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Operands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52800" y="3149600"/>
              <a:ext cx="1066800" cy="222250"/>
            </a:xfrm>
            <a:prstGeom prst="round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76600" y="3048000"/>
            <a:ext cx="5803900" cy="1143000"/>
            <a:chOff x="3276600" y="3048000"/>
            <a:chExt cx="5803900" cy="1143000"/>
          </a:xfrm>
        </p:grpSpPr>
        <p:sp>
          <p:nvSpPr>
            <p:cNvPr id="23" name="Rectangle 22"/>
            <p:cNvSpPr/>
            <p:nvPr/>
          </p:nvSpPr>
          <p:spPr>
            <a:xfrm>
              <a:off x="3276600" y="4038600"/>
              <a:ext cx="609600" cy="152400"/>
            </a:xfrm>
            <a:prstGeom prst="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Line Callout 1 23"/>
            <p:cNvSpPr/>
            <p:nvPr/>
          </p:nvSpPr>
          <p:spPr>
            <a:xfrm>
              <a:off x="7924800" y="3048000"/>
              <a:ext cx="1155700" cy="533400"/>
            </a:xfrm>
            <a:prstGeom prst="borderCallout1">
              <a:avLst>
                <a:gd name="adj1" fmla="val 18750"/>
                <a:gd name="adj2" fmla="val -8333"/>
                <a:gd name="adj3" fmla="val 184822"/>
                <a:gd name="adj4" fmla="val -347385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Register Operands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76200" y="3962400"/>
            <a:ext cx="2057400" cy="1679448"/>
            <a:chOff x="-79131" y="3962400"/>
            <a:chExt cx="2136531" cy="1679448"/>
          </a:xfrm>
        </p:grpSpPr>
        <p:sp>
          <p:nvSpPr>
            <p:cNvPr id="33" name="Rounded Rectangle 32"/>
            <p:cNvSpPr/>
            <p:nvPr/>
          </p:nvSpPr>
          <p:spPr>
            <a:xfrm>
              <a:off x="1143000" y="3962400"/>
              <a:ext cx="914400" cy="762000"/>
            </a:xfrm>
            <a:prstGeom prst="round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4" name="Line Callout 1 33"/>
            <p:cNvSpPr/>
            <p:nvPr/>
          </p:nvSpPr>
          <p:spPr>
            <a:xfrm>
              <a:off x="-79131" y="4876800"/>
              <a:ext cx="1145931" cy="765048"/>
            </a:xfrm>
            <a:prstGeom prst="borderCallout1">
              <a:avLst>
                <a:gd name="adj1" fmla="val -6676"/>
                <a:gd name="adj2" fmla="val 40741"/>
                <a:gd name="adj3" fmla="val -46918"/>
                <a:gd name="adj4" fmla="val 101217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Memory Addresses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400" y="3962400"/>
            <a:ext cx="2683933" cy="2365248"/>
            <a:chOff x="25400" y="3962400"/>
            <a:chExt cx="2683933" cy="2365248"/>
          </a:xfrm>
        </p:grpSpPr>
        <p:sp>
          <p:nvSpPr>
            <p:cNvPr id="38" name="Rounded Rectangle 37"/>
            <p:cNvSpPr/>
            <p:nvPr/>
          </p:nvSpPr>
          <p:spPr>
            <a:xfrm>
              <a:off x="1828800" y="3962400"/>
              <a:ext cx="880533" cy="762000"/>
            </a:xfrm>
            <a:prstGeom prst="round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Line Callout 1 38"/>
            <p:cNvSpPr/>
            <p:nvPr/>
          </p:nvSpPr>
          <p:spPr>
            <a:xfrm>
              <a:off x="25400" y="5562600"/>
              <a:ext cx="1027289" cy="765048"/>
            </a:xfrm>
            <a:prstGeom prst="borderCallout1">
              <a:avLst>
                <a:gd name="adj1" fmla="val -6676"/>
                <a:gd name="adj2" fmla="val 40741"/>
                <a:gd name="adj3" fmla="val -123279"/>
                <a:gd name="adj4" fmla="val 172096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Assembled Machine Code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86200" y="3657600"/>
            <a:ext cx="5257800" cy="533400"/>
            <a:chOff x="3886200" y="3657600"/>
            <a:chExt cx="5257800" cy="533400"/>
          </a:xfrm>
        </p:grpSpPr>
        <p:sp>
          <p:nvSpPr>
            <p:cNvPr id="44" name="Rounded Rectangle 43"/>
            <p:cNvSpPr/>
            <p:nvPr/>
          </p:nvSpPr>
          <p:spPr>
            <a:xfrm>
              <a:off x="3886200" y="4038600"/>
              <a:ext cx="533400" cy="152400"/>
            </a:xfrm>
            <a:prstGeom prst="round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Line Callout 1 44"/>
            <p:cNvSpPr/>
            <p:nvPr/>
          </p:nvSpPr>
          <p:spPr>
            <a:xfrm>
              <a:off x="7924800" y="3657600"/>
              <a:ext cx="1219200" cy="533400"/>
            </a:xfrm>
            <a:prstGeom prst="borderCallout1">
              <a:avLst>
                <a:gd name="adj1" fmla="val 45734"/>
                <a:gd name="adj2" fmla="val -5555"/>
                <a:gd name="adj3" fmla="val 82341"/>
                <a:gd name="adj4" fmla="val -281389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Immediate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Operand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19400" y="2057400"/>
            <a:ext cx="6477000" cy="914400"/>
            <a:chOff x="2514600" y="4343400"/>
            <a:chExt cx="6477000" cy="914400"/>
          </a:xfrm>
        </p:grpSpPr>
        <p:sp>
          <p:nvSpPr>
            <p:cNvPr id="48" name="Rounded Rectangle 47"/>
            <p:cNvSpPr/>
            <p:nvPr/>
          </p:nvSpPr>
          <p:spPr>
            <a:xfrm>
              <a:off x="2514600" y="5012267"/>
              <a:ext cx="3048000" cy="245533"/>
            </a:xfrm>
            <a:prstGeom prst="roundRect">
              <a:avLst/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9" name="Line Callout 1 48"/>
            <p:cNvSpPr/>
            <p:nvPr/>
          </p:nvSpPr>
          <p:spPr>
            <a:xfrm>
              <a:off x="7696200" y="4343400"/>
              <a:ext cx="1295400" cy="533400"/>
            </a:xfrm>
            <a:prstGeom prst="borderCallout1">
              <a:avLst>
                <a:gd name="adj1" fmla="val 45734"/>
                <a:gd name="adj2" fmla="val -5555"/>
                <a:gd name="adj3" fmla="val 120437"/>
                <a:gd name="adj4" fmla="val -160474"/>
              </a:avLst>
            </a:prstGeom>
            <a:noFill/>
            <a:ln w="508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Comment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-76200" y="228600"/>
            <a:ext cx="14285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Nios</a:t>
            </a:r>
            <a:r>
              <a:rPr lang="en-US" dirty="0" smtClean="0">
                <a:solidFill>
                  <a:srgbClr val="0000FF"/>
                </a:solidFill>
              </a:rPr>
              <a:t> II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Assembly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Lang.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0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Number Notation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Decimal numbers used as immediate values: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ADDI	   R2, R3,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93</a:t>
            </a:r>
          </a:p>
          <a:p>
            <a:r>
              <a:rPr lang="en-US" dirty="0">
                <a:latin typeface="Calibri" charset="0"/>
              </a:rPr>
              <a:t>Assembler translates to binary representation</a:t>
            </a:r>
          </a:p>
          <a:p>
            <a:r>
              <a:rPr lang="en-US" dirty="0">
                <a:latin typeface="Calibri" charset="0"/>
              </a:rPr>
              <a:t>Programmer may also specify binary numbers: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ADDI	   R2, R3,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%01011101</a:t>
            </a:r>
          </a:p>
          <a:p>
            <a:r>
              <a:rPr lang="en-US" dirty="0">
                <a:latin typeface="Calibri" charset="0"/>
              </a:rPr>
              <a:t>Hexadecimal specification is also possible: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ADDI	   R2, R3,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0x5D</a:t>
            </a:r>
          </a:p>
          <a:p>
            <a:r>
              <a:rPr lang="en-US" dirty="0">
                <a:latin typeface="Calibri" charset="0"/>
              </a:rPr>
              <a:t>Note that 93 </a:t>
            </a:r>
            <a:r>
              <a:rPr lang="en-US" dirty="0">
                <a:latin typeface="Calibri" charset="0"/>
                <a:sym typeface="Symbol" charset="0"/>
              </a:rPr>
              <a:t></a:t>
            </a:r>
            <a:r>
              <a:rPr lang="en-US" dirty="0">
                <a:latin typeface="Calibri" charset="0"/>
              </a:rPr>
              <a:t> 1011101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latin typeface="Calibri" charset="0"/>
                <a:sym typeface="Symbol" charset="0"/>
              </a:rPr>
              <a:t></a:t>
            </a:r>
            <a:r>
              <a:rPr lang="en-US" dirty="0">
                <a:latin typeface="Calibri" charset="0"/>
              </a:rPr>
              <a:t> 5D</a:t>
            </a:r>
            <a:r>
              <a:rPr lang="en-US" baseline="-25000" dirty="0">
                <a:latin typeface="Calibri" charset="0"/>
              </a:rPr>
              <a:t>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1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HLL vs. 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Operations:</a:t>
            </a:r>
          </a:p>
          <a:p>
            <a:pPr lvl="1"/>
            <a:r>
              <a:rPr lang="en-US" dirty="0" smtClean="0"/>
              <a:t>HLL: on variables &amp; constants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Assembly: on registers &amp; constants</a:t>
            </a:r>
          </a:p>
          <a:p>
            <a:r>
              <a:rPr lang="en-US" dirty="0" smtClean="0"/>
              <a:t>Typing</a:t>
            </a:r>
          </a:p>
          <a:p>
            <a:pPr lvl="1"/>
            <a:r>
              <a:rPr lang="en-US" dirty="0" smtClean="0"/>
              <a:t>HLL: Typed variables – can’t add a number to a character string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Assembly: Registers are not typed – operation determines how register contents are treated.</a:t>
            </a:r>
          </a:p>
          <a:p>
            <a:r>
              <a:rPr lang="en-US" dirty="0" smtClean="0"/>
              <a:t>Staging of instructions and data</a:t>
            </a:r>
          </a:p>
          <a:p>
            <a:pPr lvl="1"/>
            <a:r>
              <a:rPr lang="en-US" dirty="0" smtClean="0"/>
              <a:t>HLL: Abstracted – programmer unaware of the need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Assembly: Since program and data initially in memory, all instructions and data must be staged on the processor for interpretation and operation.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Nios</a:t>
            </a:r>
            <a:r>
              <a:rPr lang="en-US" dirty="0" smtClean="0"/>
              <a:t> II Assembly Language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Calibri" charset="0"/>
              </a:rPr>
              <a:t>§B.1–B.6)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0" y="1775191"/>
            <a:ext cx="37338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Register names should always in lower-case in </a:t>
            </a:r>
            <a:r>
              <a:rPr lang="en-US" sz="2400" dirty="0" err="1" smtClean="0"/>
              <a:t>Nios</a:t>
            </a:r>
            <a:r>
              <a:rPr lang="en-US" sz="2400" dirty="0" smtClean="0"/>
              <a:t> II assembler</a:t>
            </a:r>
          </a:p>
          <a:p>
            <a:r>
              <a:rPr lang="en-US" sz="2400" dirty="0" smtClean="0"/>
              <a:t>Other symbols, e.g. labels, are case-sensitive</a:t>
            </a:r>
          </a:p>
          <a:p>
            <a:r>
              <a:rPr lang="en-US" sz="2400" i="1" dirty="0" smtClean="0"/>
              <a:t>r0</a:t>
            </a:r>
            <a:r>
              <a:rPr lang="en-US" sz="2400" dirty="0" smtClean="0"/>
              <a:t> is constant 0</a:t>
            </a:r>
          </a:p>
          <a:p>
            <a:r>
              <a:rPr lang="en-US" sz="2400" dirty="0" smtClean="0"/>
              <a:t>Don’t use </a:t>
            </a:r>
            <a:r>
              <a:rPr lang="en-US" sz="2400" i="1" dirty="0" smtClean="0"/>
              <a:t>r1</a:t>
            </a:r>
            <a:r>
              <a:rPr lang="en-US" sz="2400" dirty="0" smtClean="0"/>
              <a:t> in your programs.</a:t>
            </a:r>
          </a:p>
          <a:p>
            <a:r>
              <a:rPr lang="en-US" sz="2400" i="1" dirty="0" smtClean="0"/>
              <a:t>r2–r23 </a:t>
            </a:r>
            <a:r>
              <a:rPr lang="en-US" sz="2400" dirty="0" smtClean="0"/>
              <a:t>can be freely used as general-purpose </a:t>
            </a:r>
            <a:r>
              <a:rPr lang="en-US" sz="2400" dirty="0" err="1" smtClean="0"/>
              <a:t>regs</a:t>
            </a:r>
            <a:r>
              <a:rPr lang="en-US" sz="2400" dirty="0" smtClean="0"/>
              <a:t>.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4114800" cy="51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72599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7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Load/Store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</a:t>
            </a:r>
          </a:p>
          <a:p>
            <a:pPr lvl="1"/>
            <a:r>
              <a:rPr lang="en-US" dirty="0" smtClean="0"/>
              <a:t>Form</a:t>
            </a:r>
          </a:p>
          <a:p>
            <a:pPr marL="941832" lvl="3" indent="0">
              <a:buNone/>
            </a:pPr>
            <a:r>
              <a:rPr lang="en-US" dirty="0" err="1" smtClean="0"/>
              <a:t>ldw</a:t>
            </a:r>
            <a:r>
              <a:rPr lang="en-US" dirty="0"/>
              <a:t> </a:t>
            </a:r>
            <a:r>
              <a:rPr lang="en-US" dirty="0" smtClean="0"/>
              <a:t> r2, 20(r3)	/* Load word instruction */	</a:t>
            </a:r>
          </a:p>
          <a:p>
            <a:pPr lvl="1"/>
            <a:r>
              <a:rPr lang="en-US" dirty="0" smtClean="0"/>
              <a:t>Can also apply to bytes and </a:t>
            </a:r>
            <a:r>
              <a:rPr lang="en-US" dirty="0" err="1" smtClean="0"/>
              <a:t>halfword</a:t>
            </a:r>
            <a:r>
              <a:rPr lang="en-US" dirty="0" smtClean="0"/>
              <a:t> (</a:t>
            </a:r>
            <a:r>
              <a:rPr lang="en-US" i="1" dirty="0" err="1" smtClean="0"/>
              <a:t>ldb</a:t>
            </a:r>
            <a:r>
              <a:rPr lang="en-US" i="1" dirty="0" smtClean="0"/>
              <a:t>, </a:t>
            </a:r>
            <a:r>
              <a:rPr lang="en-US" i="1" dirty="0" err="1" smtClean="0"/>
              <a:t>ldh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control sign extension for byte and </a:t>
            </a:r>
            <a:r>
              <a:rPr lang="en-US" dirty="0" err="1" smtClean="0"/>
              <a:t>halfword</a:t>
            </a:r>
            <a:r>
              <a:rPr lang="en-US" dirty="0" smtClean="0"/>
              <a:t> operand by using </a:t>
            </a:r>
            <a:r>
              <a:rPr lang="en-US" i="1" dirty="0" err="1" smtClean="0"/>
              <a:t>ldb</a:t>
            </a:r>
            <a:r>
              <a:rPr lang="en-US" i="1" dirty="0" smtClean="0"/>
              <a:t> </a:t>
            </a:r>
            <a:r>
              <a:rPr lang="en-US" dirty="0" smtClean="0"/>
              <a:t>(sign extended) or </a:t>
            </a:r>
            <a:r>
              <a:rPr lang="en-US" i="1" dirty="0" err="1" smtClean="0"/>
              <a:t>ldbu</a:t>
            </a:r>
            <a:r>
              <a:rPr lang="en-US" dirty="0" smtClean="0"/>
              <a:t> (sign not extended)</a:t>
            </a:r>
          </a:p>
          <a:p>
            <a:r>
              <a:rPr lang="en-US" dirty="0" smtClean="0"/>
              <a:t>Store: Similarly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Pseudoinstructions</a:t>
            </a:r>
            <a:r>
              <a:rPr lang="en-US" dirty="0" smtClean="0"/>
              <a:t> </a:t>
            </a:r>
            <a:r>
              <a:rPr lang="en-US" i="1" dirty="0" smtClean="0"/>
              <a:t>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05800" cy="4625609"/>
          </a:xfrm>
        </p:spPr>
        <p:txBody>
          <a:bodyPr/>
          <a:lstStyle/>
          <a:p>
            <a:r>
              <a:rPr lang="en-US" dirty="0" err="1" smtClean="0"/>
              <a:t>mov</a:t>
            </a:r>
            <a:r>
              <a:rPr lang="en-US" dirty="0" smtClean="0"/>
              <a:t>	</a:t>
            </a:r>
            <a:r>
              <a:rPr lang="en-US" dirty="0" err="1" smtClean="0"/>
              <a:t>ri</a:t>
            </a:r>
            <a:r>
              <a:rPr lang="en-US" dirty="0" smtClean="0"/>
              <a:t>, </a:t>
            </a:r>
            <a:r>
              <a:rPr lang="en-US" dirty="0" err="1" smtClean="0"/>
              <a:t>rj</a:t>
            </a:r>
            <a:endParaRPr lang="en-US" dirty="0" smtClean="0"/>
          </a:p>
          <a:p>
            <a:r>
              <a:rPr lang="en-US" dirty="0" err="1" smtClean="0"/>
              <a:t>movi</a:t>
            </a:r>
            <a:r>
              <a:rPr lang="en-US" dirty="0" smtClean="0"/>
              <a:t>	</a:t>
            </a:r>
            <a:r>
              <a:rPr lang="en-US" dirty="0" err="1" smtClean="0"/>
              <a:t>ri</a:t>
            </a:r>
            <a:r>
              <a:rPr lang="en-US" dirty="0" smtClean="0"/>
              <a:t>, value-16	/* 16-bit value */</a:t>
            </a:r>
          </a:p>
          <a:p>
            <a:r>
              <a:rPr lang="en-US" dirty="0" err="1" smtClean="0"/>
              <a:t>movui</a:t>
            </a:r>
            <a:r>
              <a:rPr lang="en-US" dirty="0" smtClean="0"/>
              <a:t>	</a:t>
            </a:r>
            <a:r>
              <a:rPr lang="en-US" dirty="0" err="1" smtClean="0"/>
              <a:t>ri</a:t>
            </a:r>
            <a:r>
              <a:rPr lang="en-US" dirty="0" smtClean="0"/>
              <a:t>, value-16	/* unsigned */</a:t>
            </a:r>
          </a:p>
          <a:p>
            <a:r>
              <a:rPr lang="en-US" dirty="0" err="1" smtClean="0"/>
              <a:t>movia</a:t>
            </a:r>
            <a:r>
              <a:rPr lang="en-US" dirty="0" smtClean="0"/>
              <a:t>	</a:t>
            </a:r>
            <a:r>
              <a:rPr lang="en-US" dirty="0" err="1" smtClean="0"/>
              <a:t>ri</a:t>
            </a:r>
            <a:r>
              <a:rPr lang="en-US" dirty="0" smtClean="0"/>
              <a:t>, LABEL</a:t>
            </a:r>
            <a:r>
              <a:rPr lang="en-US" i="1" dirty="0" smtClean="0"/>
              <a:t>		/*</a:t>
            </a:r>
            <a:r>
              <a:rPr lang="en-US" dirty="0" smtClean="0"/>
              <a:t> 32-bit value – 					         typically an address */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Assembler implements as:</a:t>
            </a:r>
          </a:p>
          <a:p>
            <a:pPr marL="987552" lvl="3" indent="0">
              <a:buNone/>
            </a:pPr>
            <a:r>
              <a:rPr lang="en-US" dirty="0" err="1" smtClean="0"/>
              <a:t>orhi</a:t>
            </a:r>
            <a:r>
              <a:rPr lang="en-US" dirty="0" smtClean="0"/>
              <a:t>	</a:t>
            </a:r>
            <a:r>
              <a:rPr lang="en-US" dirty="0" err="1" smtClean="0"/>
              <a:t>ri</a:t>
            </a:r>
            <a:r>
              <a:rPr lang="en-US" dirty="0" smtClean="0"/>
              <a:t>, r0, LABEL_HIGH</a:t>
            </a:r>
          </a:p>
          <a:p>
            <a:pPr marL="987552" lvl="3" indent="0">
              <a:buNone/>
            </a:pPr>
            <a:r>
              <a:rPr lang="en-US" dirty="0" err="1" smtClean="0"/>
              <a:t>ori</a:t>
            </a:r>
            <a:r>
              <a:rPr lang="en-US" dirty="0" smtClean="0"/>
              <a:t>	</a:t>
            </a:r>
            <a:r>
              <a:rPr lang="en-US" dirty="0" err="1" smtClean="0"/>
              <a:t>ri,ri</a:t>
            </a:r>
            <a:r>
              <a:rPr lang="en-US" dirty="0" smtClean="0"/>
              <a:t>, LABEL_LOW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HLL to Assembly Language: Example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Translate D = A+B+C to assembly</a:t>
            </a:r>
          </a:p>
          <a:p>
            <a:r>
              <a:rPr lang="en-US" sz="2800" dirty="0" smtClean="0"/>
              <a:t>Translation 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In </a:t>
            </a:r>
            <a:r>
              <a:rPr lang="en-US" sz="2400" dirty="0"/>
              <a:t>assembly, can only add two at a time, hence</a:t>
            </a:r>
          </a:p>
          <a:p>
            <a:pPr marL="896112" lvl="3" indent="0">
              <a:buNone/>
            </a:pPr>
            <a:r>
              <a:rPr lang="en-US" sz="1800" dirty="0" smtClean="0"/>
              <a:t>D </a:t>
            </a:r>
            <a:r>
              <a:rPr lang="en-US" sz="1800" dirty="0"/>
              <a:t>= </a:t>
            </a:r>
            <a:r>
              <a:rPr lang="en-US" sz="1800" dirty="0" smtClean="0"/>
              <a:t>A+B;</a:t>
            </a:r>
            <a:endParaRPr lang="en-US" sz="1800" dirty="0"/>
          </a:p>
          <a:p>
            <a:pPr marL="896112" lvl="3" indent="0">
              <a:buNone/>
            </a:pPr>
            <a:r>
              <a:rPr lang="en-US" sz="1800" dirty="0"/>
              <a:t>D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D+C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Assign variables:</a:t>
            </a:r>
          </a:p>
          <a:p>
            <a:pPr marL="768096" lvl="2" indent="0">
              <a:buNone/>
            </a:pPr>
            <a:r>
              <a:rPr lang="en-US" sz="2000" dirty="0" smtClean="0"/>
              <a:t>For </a:t>
            </a:r>
            <a:r>
              <a:rPr lang="en-US" sz="2000" i="1" dirty="0" smtClean="0"/>
              <a:t>safe keeping </a:t>
            </a:r>
            <a:r>
              <a:rPr lang="en-US" sz="2000" dirty="0" smtClean="0"/>
              <a:t>in memory: Locations named #A, #B, #C, and #D</a:t>
            </a:r>
          </a:p>
          <a:p>
            <a:pPr marL="768096" lvl="2" indent="0">
              <a:buNone/>
            </a:pPr>
            <a:r>
              <a:rPr lang="en-US" sz="2000" i="1" dirty="0" smtClean="0"/>
              <a:t>Temporarily</a:t>
            </a:r>
            <a:r>
              <a:rPr lang="en-US" sz="2000" dirty="0" smtClean="0"/>
              <a:t>, to processor registers R1–R4 respectively.</a:t>
            </a:r>
          </a:p>
          <a:p>
            <a:pPr marL="722376" lvl="2" indent="0">
              <a:buNone/>
            </a:pPr>
            <a:r>
              <a:rPr lang="en-US" sz="2000" dirty="0" smtClean="0"/>
              <a:t>(Can think of each variable as having a static image in memory and dynamic image in registers.)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Code each assignment statement in part 1) to assembly.</a:t>
            </a:r>
          </a:p>
          <a:p>
            <a:pPr lvl="1"/>
            <a:endParaRPr lang="en-US" sz="2400" dirty="0" smtClean="0"/>
          </a:p>
          <a:p>
            <a:pPr marL="768096" lvl="2" indent="0">
              <a:buNone/>
            </a:pPr>
            <a:endParaRPr lang="en-US" sz="2000" dirty="0" smtClean="0"/>
          </a:p>
          <a:p>
            <a:pPr marL="768096" lvl="2" indent="0">
              <a:buNone/>
            </a:pPr>
            <a:r>
              <a:rPr lang="en-US" sz="200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43CA-35DF-104E-ACA7-D012F4F8C1E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3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and 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</a:t>
            </a:r>
          </a:p>
          <a:p>
            <a:pPr lvl="1"/>
            <a:r>
              <a:rPr lang="en-US" dirty="0" err="1" smtClean="0"/>
              <a:t>br</a:t>
            </a:r>
            <a:r>
              <a:rPr lang="en-US" dirty="0" smtClean="0"/>
              <a:t>	LABEL	</a:t>
            </a:r>
          </a:p>
          <a:p>
            <a:pPr lvl="1"/>
            <a:r>
              <a:rPr lang="en-US" dirty="0" err="1" smtClean="0"/>
              <a:t>beq</a:t>
            </a:r>
            <a:r>
              <a:rPr lang="en-US" dirty="0" smtClean="0"/>
              <a:t>	</a:t>
            </a:r>
            <a:r>
              <a:rPr lang="en-US" dirty="0" err="1" smtClean="0"/>
              <a:t>ri</a:t>
            </a:r>
            <a:r>
              <a:rPr lang="en-US" dirty="0" smtClean="0"/>
              <a:t>, </a:t>
            </a:r>
            <a:r>
              <a:rPr lang="en-US" dirty="0" err="1" smtClean="0"/>
              <a:t>rj</a:t>
            </a:r>
            <a:r>
              <a:rPr lang="en-US" dirty="0" smtClean="0"/>
              <a:t>, LABEL</a:t>
            </a:r>
          </a:p>
          <a:p>
            <a:pPr marL="164592" indent="0">
              <a:buNone/>
            </a:pPr>
            <a:r>
              <a:rPr lang="en-US" dirty="0" smtClean="0"/>
              <a:t>where LABEL </a:t>
            </a:r>
            <a:r>
              <a:rPr lang="en-US" dirty="0"/>
              <a:t>is 16-bit offset </a:t>
            </a:r>
            <a:r>
              <a:rPr lang="en-US" dirty="0" smtClean="0"/>
              <a:t>relative </a:t>
            </a:r>
            <a:r>
              <a:rPr lang="en-US" dirty="0"/>
              <a:t>to </a:t>
            </a:r>
            <a:r>
              <a:rPr lang="en-US" dirty="0" smtClean="0"/>
              <a:t>PC </a:t>
            </a:r>
          </a:p>
          <a:p>
            <a:r>
              <a:rPr lang="en-US" dirty="0" smtClean="0"/>
              <a:t>Signed and Unsigned versions, </a:t>
            </a:r>
            <a:r>
              <a:rPr lang="en-US" dirty="0" err="1" smtClean="0"/>
              <a:t>e.g</a:t>
            </a:r>
            <a:r>
              <a:rPr lang="en-US" dirty="0" smtClean="0"/>
              <a:t>, </a:t>
            </a:r>
            <a:r>
              <a:rPr lang="en-US" i="1" dirty="0" err="1" smtClean="0"/>
              <a:t>beq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bequ</a:t>
            </a:r>
            <a:endParaRPr lang="en-US" i="1" dirty="0"/>
          </a:p>
          <a:p>
            <a:r>
              <a:rPr lang="en-US" dirty="0" smtClean="0"/>
              <a:t>Full range of comparisons: </a:t>
            </a:r>
          </a:p>
          <a:p>
            <a:pPr lvl="1"/>
            <a:r>
              <a:rPr lang="en-US" i="1" dirty="0" err="1" smtClean="0"/>
              <a:t>beq</a:t>
            </a:r>
            <a:r>
              <a:rPr lang="en-US" i="1" dirty="0" smtClean="0"/>
              <a:t>, </a:t>
            </a:r>
            <a:r>
              <a:rPr lang="en-US" i="1" dirty="0" err="1" smtClean="0"/>
              <a:t>bne</a:t>
            </a:r>
            <a:r>
              <a:rPr lang="en-US" i="1" dirty="0" smtClean="0"/>
              <a:t>, </a:t>
            </a:r>
            <a:r>
              <a:rPr lang="en-US" i="1" dirty="0" err="1" smtClean="0"/>
              <a:t>bge</a:t>
            </a:r>
            <a:r>
              <a:rPr lang="en-US" i="1" dirty="0" smtClean="0"/>
              <a:t>, </a:t>
            </a:r>
            <a:r>
              <a:rPr lang="en-US" i="1" dirty="0" err="1" smtClean="0"/>
              <a:t>bgt</a:t>
            </a:r>
            <a:r>
              <a:rPr lang="en-US" i="1" dirty="0" smtClean="0"/>
              <a:t>, </a:t>
            </a:r>
            <a:r>
              <a:rPr lang="en-US" i="1" dirty="0" err="1" smtClean="0"/>
              <a:t>ble</a:t>
            </a:r>
            <a:r>
              <a:rPr lang="en-US" dirty="0" smtClean="0"/>
              <a:t>, plus their unsigned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type already mentioned</a:t>
            </a:r>
          </a:p>
          <a:p>
            <a:r>
              <a:rPr lang="en-US" dirty="0" smtClean="0"/>
              <a:t>Subtract-Immediate:</a:t>
            </a:r>
          </a:p>
          <a:p>
            <a:pPr marL="457200" lvl="1" indent="0">
              <a:buNone/>
            </a:pPr>
            <a:r>
              <a:rPr lang="en-US" dirty="0" err="1" smtClean="0"/>
              <a:t>subi</a:t>
            </a:r>
            <a:r>
              <a:rPr lang="en-US" dirty="0" smtClean="0"/>
              <a:t>	</a:t>
            </a:r>
            <a:r>
              <a:rPr lang="en-US" dirty="0" err="1" smtClean="0"/>
              <a:t>ri</a:t>
            </a:r>
            <a:r>
              <a:rPr lang="en-US" dirty="0" smtClean="0"/>
              <a:t>, </a:t>
            </a:r>
            <a:r>
              <a:rPr lang="en-US" dirty="0" err="1" smtClean="0"/>
              <a:t>rj</a:t>
            </a:r>
            <a:r>
              <a:rPr lang="en-US" dirty="0" smtClean="0"/>
              <a:t>, value-16  ==	</a:t>
            </a:r>
            <a:r>
              <a:rPr lang="en-US" dirty="0" err="1" smtClean="0"/>
              <a:t>addi</a:t>
            </a:r>
            <a:r>
              <a:rPr lang="en-US" dirty="0" smtClean="0"/>
              <a:t>	</a:t>
            </a:r>
            <a:r>
              <a:rPr lang="en-US" dirty="0" err="1" smtClean="0"/>
              <a:t>ri</a:t>
            </a:r>
            <a:r>
              <a:rPr lang="en-US" dirty="0" smtClean="0"/>
              <a:t>, </a:t>
            </a:r>
            <a:r>
              <a:rPr lang="en-US" dirty="0" err="1" smtClean="0"/>
              <a:t>rj</a:t>
            </a:r>
            <a:r>
              <a:rPr lang="en-US" dirty="0" smtClean="0"/>
              <a:t>, -value-16</a:t>
            </a:r>
          </a:p>
          <a:p>
            <a:r>
              <a:rPr lang="en-US" dirty="0" smtClean="0"/>
              <a:t>Branch Greater Than Signed</a:t>
            </a:r>
          </a:p>
          <a:p>
            <a:pPr marL="457200" lvl="1" indent="0">
              <a:buNone/>
            </a:pPr>
            <a:r>
              <a:rPr lang="en-US" dirty="0" err="1" smtClean="0"/>
              <a:t>bgt</a:t>
            </a:r>
            <a:r>
              <a:rPr lang="en-US" dirty="0" smtClean="0"/>
              <a:t>	</a:t>
            </a:r>
            <a:r>
              <a:rPr lang="en-US" dirty="0" err="1" smtClean="0"/>
              <a:t>ri</a:t>
            </a:r>
            <a:r>
              <a:rPr lang="en-US" dirty="0" smtClean="0"/>
              <a:t>, </a:t>
            </a:r>
            <a:r>
              <a:rPr lang="en-US" dirty="0" err="1" smtClean="0"/>
              <a:t>rj</a:t>
            </a:r>
            <a:r>
              <a:rPr lang="en-US" dirty="0" smtClean="0"/>
              <a:t>, LABEL   ==  </a:t>
            </a:r>
            <a:r>
              <a:rPr lang="en-US" dirty="0" err="1" smtClean="0"/>
              <a:t>blt</a:t>
            </a:r>
            <a:r>
              <a:rPr lang="en-US" dirty="0" smtClean="0"/>
              <a:t>	</a:t>
            </a:r>
            <a:r>
              <a:rPr lang="en-US" dirty="0" err="1" smtClean="0"/>
              <a:t>rj</a:t>
            </a:r>
            <a:r>
              <a:rPr lang="en-US" dirty="0" smtClean="0"/>
              <a:t>, </a:t>
            </a:r>
            <a:r>
              <a:rPr lang="en-US" dirty="0" err="1" smtClean="0"/>
              <a:t>ri</a:t>
            </a:r>
            <a:r>
              <a:rPr lang="en-US" dirty="0" smtClean="0"/>
              <a:t>,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9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.org	</a:t>
            </a:r>
            <a:r>
              <a:rPr lang="en-US" i="1" dirty="0" smtClean="0"/>
              <a:t>Value		/* </a:t>
            </a:r>
            <a:r>
              <a:rPr lang="en-US" dirty="0" smtClean="0"/>
              <a:t>ORIGIN */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equ</a:t>
            </a:r>
            <a:r>
              <a:rPr lang="en-US" dirty="0" smtClean="0"/>
              <a:t>	LABEL, </a:t>
            </a:r>
            <a:r>
              <a:rPr lang="en-US" i="1" dirty="0" smtClean="0"/>
              <a:t>Value   /* </a:t>
            </a:r>
            <a:r>
              <a:rPr lang="en-US" dirty="0" smtClean="0"/>
              <a:t>LABEL = </a:t>
            </a:r>
            <a:r>
              <a:rPr lang="en-US" i="1" dirty="0" smtClean="0"/>
              <a:t>Value */</a:t>
            </a:r>
          </a:p>
          <a:p>
            <a:r>
              <a:rPr lang="en-US" dirty="0" smtClean="0"/>
              <a:t>.byte	</a:t>
            </a:r>
            <a:r>
              <a:rPr lang="en-US" i="1" dirty="0" smtClean="0"/>
              <a:t>expression  /* </a:t>
            </a:r>
            <a:r>
              <a:rPr lang="en-US" dirty="0" smtClean="0"/>
              <a:t>Places byte size data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      </a:t>
            </a:r>
            <a:r>
              <a:rPr lang="en-US" sz="3200" dirty="0" smtClean="0"/>
              <a:t>into memory */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halfword</a:t>
            </a:r>
            <a:r>
              <a:rPr lang="en-US" dirty="0" smtClean="0"/>
              <a:t> and .word work similarly</a:t>
            </a:r>
          </a:p>
          <a:p>
            <a:r>
              <a:rPr lang="en-US" dirty="0" smtClean="0"/>
              <a:t>.skip	</a:t>
            </a:r>
            <a:r>
              <a:rPr lang="en-US" i="1" dirty="0" smtClean="0"/>
              <a:t>size	/* </a:t>
            </a:r>
            <a:r>
              <a:rPr lang="en-US" dirty="0" smtClean="0"/>
              <a:t>Reserves memory space */</a:t>
            </a:r>
          </a:p>
          <a:p>
            <a:r>
              <a:rPr lang="en-US" dirty="0" smtClean="0"/>
              <a:t>.end	/* End of source-code file */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Assembly Program: </a:t>
            </a:r>
            <a:br>
              <a:rPr lang="en-US" dirty="0" smtClean="0"/>
            </a:br>
            <a:r>
              <a:rPr lang="en-US" dirty="0" smtClean="0"/>
              <a:t>Ch. 2 Notation vs. </a:t>
            </a:r>
            <a:r>
              <a:rPr lang="en-US" dirty="0" err="1" smtClean="0"/>
              <a:t>Nios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29759" y="2209800"/>
            <a:ext cx="3780282" cy="3539430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 /* </a:t>
            </a:r>
            <a:r>
              <a:rPr lang="en-US" sz="1600" dirty="0" err="1" smtClean="0"/>
              <a:t>addr</a:t>
            </a:r>
            <a:r>
              <a:rPr lang="en-US" sz="1600" dirty="0" smtClean="0"/>
              <a:t>. N */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Loop: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Skip: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Loop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8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Chapter 2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752600"/>
            <a:ext cx="1060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Nios</a:t>
            </a:r>
            <a:r>
              <a:rPr lang="en-US" u="sng" dirty="0" smtClean="0"/>
              <a:t> II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5921514"/>
            <a:ext cx="6579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Note: </a:t>
            </a:r>
            <a:r>
              <a:rPr lang="en-US" sz="2000" dirty="0" smtClean="0"/>
              <a:t>R1 is mapped to r6 because r1 is reserved as an assembler temporary register in </a:t>
            </a:r>
            <a:r>
              <a:rPr lang="en-US" sz="2000" dirty="0" err="1" smtClean="0"/>
              <a:t>Nios</a:t>
            </a:r>
            <a:r>
              <a:rPr lang="en-US" sz="2000" dirty="0" smtClean="0"/>
              <a:t> II.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362200"/>
            <a:ext cx="3305612" cy="3293209"/>
          </a:xfrm>
          <a:prstGeom prst="rect">
            <a:avLst/>
          </a:prstGeom>
          <a:solidFill>
            <a:srgbClr val="A0D3E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	Move	R3, #N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Load	R3, (R3)</a:t>
            </a:r>
          </a:p>
          <a:p>
            <a:r>
              <a:rPr lang="en-US" sz="1600" dirty="0" smtClean="0"/>
              <a:t>	Move	R5, #A</a:t>
            </a:r>
          </a:p>
          <a:p>
            <a:r>
              <a:rPr lang="en-US" sz="1600" dirty="0" smtClean="0"/>
              <a:t>	Load 	R1, (R5)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Move	R2, #1</a:t>
            </a:r>
          </a:p>
          <a:p>
            <a:r>
              <a:rPr lang="en-US" sz="1600" dirty="0" smtClean="0"/>
              <a:t>Loop:</a:t>
            </a:r>
            <a:r>
              <a:rPr lang="en-US" sz="1600" dirty="0"/>
              <a:t>	</a:t>
            </a:r>
            <a:r>
              <a:rPr lang="en-US" sz="1600" dirty="0" smtClean="0"/>
              <a:t>Add	R5, R5, #4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Load	R4,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Branch_if</a:t>
            </a:r>
            <a:r>
              <a:rPr lang="en-US" sz="1600" dirty="0" smtClean="0"/>
              <a:t>_(R1&gt;=R4) Skip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Move	R1, R4</a:t>
            </a:r>
          </a:p>
          <a:p>
            <a:r>
              <a:rPr lang="en-US" sz="1600" dirty="0" smtClean="0"/>
              <a:t>Skip:	Add	R2, R2, #1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Branch_if</a:t>
            </a:r>
            <a:r>
              <a:rPr lang="en-US" sz="1600" dirty="0" smtClean="0"/>
              <a:t>_(R3&gt;R2) Loop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Move	R2, #Max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Store	R1, (R2)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6705600" y="2895600"/>
            <a:ext cx="457200" cy="4572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1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Data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68580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Loop: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Skip: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Loop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/* Optional */</a:t>
            </a:r>
          </a:p>
          <a:p>
            <a:r>
              <a:rPr lang="en-US" sz="1600" dirty="0" smtClean="0"/>
              <a:t>Max:	.skip 	4	/* Reserve 4 bytes for Max */</a:t>
            </a:r>
          </a:p>
          <a:p>
            <a:r>
              <a:rPr lang="en-US" sz="1600" dirty="0" smtClean="0"/>
              <a:t>N:	.word	20	/* Reserve word for N, initialized to 20 */</a:t>
            </a:r>
          </a:p>
          <a:p>
            <a:r>
              <a:rPr lang="en-US" sz="1600" dirty="0" smtClean="0"/>
              <a:t>A:	.skip	80	/* Reserve 80 bytes, or 20 words, for array A */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600200"/>
            <a:ext cx="1060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Nios</a:t>
            </a:r>
            <a:r>
              <a:rPr lang="en-US" u="sng" dirty="0" smtClean="0"/>
              <a:t> II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1332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Program Assembly &amp; Execution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From source program,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assembler</a:t>
            </a:r>
            <a:r>
              <a:rPr lang="en-US" dirty="0">
                <a:latin typeface="Calibri" charset="0"/>
              </a:rPr>
              <a:t> generates machine-language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object program</a:t>
            </a:r>
          </a:p>
          <a:p>
            <a:r>
              <a:rPr lang="en-US" dirty="0">
                <a:latin typeface="Calibri" charset="0"/>
              </a:rPr>
              <a:t>Assembler uses ORIGIN and other directives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to determine address locations for code/data</a:t>
            </a:r>
          </a:p>
          <a:p>
            <a:r>
              <a:rPr lang="en-US" dirty="0">
                <a:latin typeface="Calibri" charset="0"/>
              </a:rPr>
              <a:t>For branches, assembler computes  ±offset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from present address (in PC) to branch target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Loader</a:t>
            </a:r>
            <a:r>
              <a:rPr lang="en-US" dirty="0">
                <a:latin typeface="Calibri" charset="0"/>
              </a:rPr>
              <a:t> places object program in memory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Debugger</a:t>
            </a:r>
            <a:r>
              <a:rPr lang="en-US" dirty="0">
                <a:latin typeface="Calibri" charset="0"/>
              </a:rPr>
              <a:t> can be used to trace execution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Assembly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91000" y="1775191"/>
            <a:ext cx="4495800" cy="4625609"/>
          </a:xfrm>
        </p:spPr>
        <p:txBody>
          <a:bodyPr/>
          <a:lstStyle/>
          <a:p>
            <a:r>
              <a:rPr lang="en-US" dirty="0"/>
              <a:t>Consider two-pass </a:t>
            </a:r>
            <a:r>
              <a:rPr lang="en-US" dirty="0" smtClean="0"/>
              <a:t>assembly relative to starting address of 0: </a:t>
            </a:r>
          </a:p>
          <a:p>
            <a:pPr lvl="1"/>
            <a:r>
              <a:rPr lang="en-US" dirty="0" smtClean="0"/>
              <a:t>Pass </a:t>
            </a:r>
            <a:r>
              <a:rPr lang="en-US" dirty="0"/>
              <a:t>1 builds the symbol </a:t>
            </a:r>
            <a:r>
              <a:rPr lang="en-US" dirty="0" smtClean="0"/>
              <a:t>table </a:t>
            </a:r>
          </a:p>
          <a:p>
            <a:pPr lvl="1"/>
            <a:r>
              <a:rPr lang="en-US" dirty="0" smtClean="0"/>
              <a:t>Pass </a:t>
            </a:r>
            <a:r>
              <a:rPr lang="en-US" dirty="0"/>
              <a:t>2 </a:t>
            </a:r>
            <a:r>
              <a:rPr lang="en-US" dirty="0" smtClean="0"/>
              <a:t>generates code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2766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Loop: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Skip: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Loop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Max:	.skip 	4	</a:t>
            </a:r>
          </a:p>
          <a:p>
            <a:r>
              <a:rPr lang="en-US" sz="1600" dirty="0" smtClean="0"/>
              <a:t>N:	.word	20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524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2766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0</a:t>
            </a:r>
            <a:r>
              <a:rPr lang="en-US" sz="1600" dirty="0" smtClean="0"/>
              <a:t>	</a:t>
            </a:r>
            <a:r>
              <a:rPr lang="en-US" sz="1600" b="1" dirty="0" err="1" smtClean="0"/>
              <a:t>movia</a:t>
            </a:r>
            <a:r>
              <a:rPr lang="en-US" sz="1600" b="1" dirty="0" smtClean="0"/>
              <a:t>	r3, N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Loop: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Skip: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Loop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Max:	.skip 	4	</a:t>
            </a:r>
          </a:p>
          <a:p>
            <a:r>
              <a:rPr lang="en-US" sz="1600" dirty="0" smtClean="0"/>
              <a:t>N:	.word	20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85566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009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2766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b="1" dirty="0" smtClean="0"/>
              <a:t>4</a:t>
            </a:r>
            <a:r>
              <a:rPr lang="en-US" sz="1600" b="1" dirty="0"/>
              <a:t>	</a:t>
            </a:r>
            <a:r>
              <a:rPr lang="en-US" sz="1600" b="1" dirty="0" err="1" smtClean="0"/>
              <a:t>ldw</a:t>
            </a:r>
            <a:r>
              <a:rPr lang="en-US" sz="1600" b="1" dirty="0" smtClean="0"/>
              <a:t>	r3, (r3)</a:t>
            </a:r>
          </a:p>
          <a:p>
            <a:r>
              <a:rPr lang="en-US" sz="1600" b="1" dirty="0" smtClean="0"/>
              <a:t>8	</a:t>
            </a:r>
            <a:r>
              <a:rPr lang="en-US" sz="1600" b="1" dirty="0" err="1" smtClean="0"/>
              <a:t>movia</a:t>
            </a:r>
            <a:r>
              <a:rPr lang="en-US" sz="1600" b="1" dirty="0" smtClean="0"/>
              <a:t>	r5, A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Loop: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Skip: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Loop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Max:	.skip 	4	</a:t>
            </a:r>
          </a:p>
          <a:p>
            <a:r>
              <a:rPr lang="en-US" sz="1600" dirty="0" smtClean="0"/>
              <a:t>N:	.word	20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74112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undefined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0334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2766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b="1" dirty="0" smtClean="0"/>
              <a:t>12	</a:t>
            </a:r>
            <a:r>
              <a:rPr lang="en-US" sz="1600" b="1" dirty="0" err="1" smtClean="0"/>
              <a:t>ldw</a:t>
            </a:r>
            <a:r>
              <a:rPr lang="en-US" sz="1600" b="1" dirty="0" smtClean="0"/>
              <a:t>	r6, (r5)</a:t>
            </a:r>
          </a:p>
          <a:p>
            <a:r>
              <a:rPr lang="en-US" sz="1600" b="1" dirty="0" smtClean="0"/>
              <a:t>16</a:t>
            </a:r>
            <a:r>
              <a:rPr lang="en-US" sz="1600" b="1" dirty="0"/>
              <a:t>	</a:t>
            </a:r>
            <a:r>
              <a:rPr lang="en-US" sz="1600" b="1" dirty="0" err="1" smtClean="0"/>
              <a:t>movi</a:t>
            </a:r>
            <a:r>
              <a:rPr lang="en-US" sz="1600" b="1" dirty="0" smtClean="0"/>
              <a:t>	r2, 1</a:t>
            </a:r>
          </a:p>
          <a:p>
            <a:r>
              <a:rPr lang="en-US" sz="1600" b="1" dirty="0" smtClean="0"/>
              <a:t>20 Loop:</a:t>
            </a:r>
            <a:r>
              <a:rPr lang="en-US" sz="1600" b="1" dirty="0"/>
              <a:t>	</a:t>
            </a:r>
            <a:r>
              <a:rPr lang="en-US" sz="1600" b="1" dirty="0" err="1" smtClean="0"/>
              <a:t>addi</a:t>
            </a:r>
            <a:r>
              <a:rPr lang="en-US" sz="1600" b="1" dirty="0" smtClean="0"/>
              <a:t>	r5, r5, 4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Skip: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Loop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Max:	.skip 	4	</a:t>
            </a:r>
          </a:p>
          <a:p>
            <a:r>
              <a:rPr lang="en-US" sz="1600" dirty="0" smtClean="0"/>
              <a:t>N:	.word	20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85519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undefined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1099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467600" cy="46256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4000" dirty="0" smtClean="0"/>
          </a:p>
          <a:p>
            <a:pPr marL="1371600" lvl="3" indent="0">
              <a:buNone/>
            </a:pPr>
            <a:r>
              <a:rPr lang="en-US" sz="3200" dirty="0"/>
              <a:t>Load </a:t>
            </a:r>
            <a:r>
              <a:rPr lang="en-US" sz="3200" dirty="0" smtClean="0"/>
              <a:t>	R1</a:t>
            </a:r>
            <a:r>
              <a:rPr lang="en-US" sz="3200" dirty="0"/>
              <a:t>, </a:t>
            </a:r>
            <a:r>
              <a:rPr lang="en-US" sz="3200" dirty="0" smtClean="0"/>
              <a:t>#A		</a:t>
            </a:r>
          </a:p>
          <a:p>
            <a:pPr marL="1371600" lvl="3" indent="0">
              <a:buNone/>
            </a:pPr>
            <a:r>
              <a:rPr lang="en-US" sz="3200" dirty="0" smtClean="0"/>
              <a:t>Load 	R2, #B		</a:t>
            </a:r>
          </a:p>
          <a:p>
            <a:pPr marL="1371600" lvl="3" indent="0">
              <a:buNone/>
            </a:pPr>
            <a:r>
              <a:rPr lang="en-US" sz="3200" dirty="0" smtClean="0"/>
              <a:t>Add	R4, R1, R2		</a:t>
            </a:r>
            <a:r>
              <a:rPr lang="en-US" sz="3200" dirty="0" smtClean="0">
                <a:solidFill>
                  <a:srgbClr val="0000FF"/>
                </a:solidFill>
              </a:rPr>
              <a:t># D =  A+B</a:t>
            </a:r>
          </a:p>
          <a:p>
            <a:pPr marL="1371600" lvl="3" indent="0">
              <a:buNone/>
            </a:pPr>
            <a:r>
              <a:rPr lang="en-US" sz="3200" dirty="0" smtClean="0"/>
              <a:t>Load	R3, #C		</a:t>
            </a:r>
          </a:p>
          <a:p>
            <a:pPr marL="1371600" lvl="3" indent="0">
              <a:buNone/>
            </a:pPr>
            <a:r>
              <a:rPr lang="en-US" sz="3200" dirty="0" smtClean="0"/>
              <a:t>Add	R4, R4, R3		</a:t>
            </a:r>
            <a:r>
              <a:rPr lang="en-US" sz="3200" dirty="0" smtClean="0">
                <a:solidFill>
                  <a:srgbClr val="0000FF"/>
                </a:solidFill>
              </a:rPr>
              <a:t># D =  D+C</a:t>
            </a:r>
            <a:endParaRPr lang="en-US" sz="3200" dirty="0">
              <a:solidFill>
                <a:srgbClr val="0000FF"/>
              </a:solidFill>
            </a:endParaRPr>
          </a:p>
          <a:p>
            <a:pPr marL="1371600" lvl="3" indent="0">
              <a:buNone/>
            </a:pPr>
            <a:r>
              <a:rPr lang="en-US" sz="3200" dirty="0" smtClean="0"/>
              <a:t>Store	R4, #D</a:t>
            </a:r>
          </a:p>
          <a:p>
            <a:pPr lvl="2"/>
            <a:endParaRPr lang="en-US" sz="3600" dirty="0"/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2766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b="1" dirty="0" smtClean="0"/>
              <a:t>24</a:t>
            </a:r>
            <a:r>
              <a:rPr lang="en-US" sz="1600" b="1" dirty="0"/>
              <a:t>	</a:t>
            </a:r>
            <a:r>
              <a:rPr lang="en-US" sz="1600" b="1" dirty="0" err="1" smtClean="0"/>
              <a:t>ldw</a:t>
            </a:r>
            <a:r>
              <a:rPr lang="en-US" sz="1600" b="1" dirty="0" smtClean="0"/>
              <a:t>	r4, (r5)</a:t>
            </a:r>
          </a:p>
          <a:p>
            <a:r>
              <a:rPr lang="en-US" sz="1600" b="1" dirty="0" smtClean="0"/>
              <a:t>28</a:t>
            </a:r>
            <a:r>
              <a:rPr lang="en-US" sz="1600" b="1" dirty="0"/>
              <a:t>	</a:t>
            </a:r>
            <a:r>
              <a:rPr lang="en-US" sz="1600" b="1" dirty="0" err="1" smtClean="0"/>
              <a:t>bge</a:t>
            </a:r>
            <a:r>
              <a:rPr lang="en-US" sz="1600" b="1" dirty="0" smtClean="0"/>
              <a:t>	r6, r4, Skip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Skip: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Loop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Max:	.skip 	4	</a:t>
            </a:r>
          </a:p>
          <a:p>
            <a:r>
              <a:rPr lang="en-US" sz="1600" dirty="0" smtClean="0"/>
              <a:t>N:	.word	20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19657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undefined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4819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2766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b="1" dirty="0" smtClean="0"/>
              <a:t>32</a:t>
            </a:r>
            <a:r>
              <a:rPr lang="en-US" sz="1600" b="1" dirty="0"/>
              <a:t>	</a:t>
            </a:r>
            <a:r>
              <a:rPr lang="en-US" sz="1600" b="1" dirty="0" err="1" smtClean="0"/>
              <a:t>mov</a:t>
            </a:r>
            <a:r>
              <a:rPr lang="en-US" sz="1600" b="1" dirty="0" smtClean="0"/>
              <a:t>	r6, r4</a:t>
            </a:r>
          </a:p>
          <a:p>
            <a:r>
              <a:rPr lang="en-US" sz="1600" b="1" dirty="0" smtClean="0"/>
              <a:t>36 Skip:	</a:t>
            </a:r>
            <a:r>
              <a:rPr lang="en-US" sz="1600" b="1" dirty="0" err="1" smtClean="0"/>
              <a:t>addi</a:t>
            </a:r>
            <a:r>
              <a:rPr lang="en-US" sz="1600" b="1" dirty="0" smtClean="0"/>
              <a:t>	r2, r2, 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Loop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Max:	.skip 	4	</a:t>
            </a:r>
          </a:p>
          <a:p>
            <a:r>
              <a:rPr lang="en-US" sz="1600" dirty="0" smtClean="0"/>
              <a:t>N:	.word	20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54547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undefined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 -&gt;</a:t>
                      </a:r>
                      <a:r>
                        <a:rPr lang="en-US" baseline="0" dirty="0" smtClean="0"/>
                        <a:t> 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7188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5814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b="1" dirty="0" smtClean="0"/>
              <a:t>40</a:t>
            </a:r>
            <a:r>
              <a:rPr lang="en-US" sz="1600" b="1" dirty="0"/>
              <a:t>	</a:t>
            </a:r>
            <a:r>
              <a:rPr lang="en-US" sz="1600" b="1" dirty="0" err="1" smtClean="0"/>
              <a:t>bgt</a:t>
            </a:r>
            <a:r>
              <a:rPr lang="en-US" sz="1600" b="1" dirty="0" smtClean="0"/>
              <a:t>	r3, r2, Loop</a:t>
            </a:r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1" dirty="0" smtClean="0">
                <a:latin typeface="Times New Roman"/>
                <a:ea typeface="Wingdings"/>
                <a:cs typeface="Times New Roman"/>
                <a:sym typeface="Wingdings"/>
              </a:rPr>
              <a:t>20</a:t>
            </a:r>
            <a:endParaRPr lang="en-US" sz="1600" b="1" dirty="0" smtClean="0"/>
          </a:p>
          <a:p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Max:	.skip 	4	</a:t>
            </a:r>
          </a:p>
          <a:p>
            <a:r>
              <a:rPr lang="en-US" sz="1600" dirty="0" smtClean="0"/>
              <a:t>N:	.word	20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7854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undefined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753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2766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b="1" dirty="0" smtClean="0"/>
              <a:t>44</a:t>
            </a:r>
            <a:r>
              <a:rPr lang="en-US" sz="1600" b="1" dirty="0"/>
              <a:t>	</a:t>
            </a:r>
            <a:r>
              <a:rPr lang="en-US" sz="1600" b="1" dirty="0" err="1" smtClean="0"/>
              <a:t>movia</a:t>
            </a:r>
            <a:r>
              <a:rPr lang="en-US" sz="1600" b="1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Max:	.skip 	4	</a:t>
            </a:r>
          </a:p>
          <a:p>
            <a:r>
              <a:rPr lang="en-US" sz="1600" dirty="0" smtClean="0"/>
              <a:t>N:	.word	20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49889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undefined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6842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5814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dirty="0" smtClean="0"/>
              <a:t>44</a:t>
            </a:r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b="1" dirty="0"/>
              <a:t>	</a:t>
            </a:r>
            <a:r>
              <a:rPr lang="en-US" sz="1600" b="1" dirty="0" err="1" smtClean="0"/>
              <a:t>stw</a:t>
            </a:r>
            <a:r>
              <a:rPr lang="en-US" sz="1600" b="1" dirty="0" smtClean="0"/>
              <a:t>	</a:t>
            </a:r>
            <a:r>
              <a:rPr lang="en-US" sz="1600" b="1" dirty="0"/>
              <a:t>r</a:t>
            </a:r>
            <a:r>
              <a:rPr lang="en-US" sz="1600" b="1" dirty="0" smtClean="0"/>
              <a:t>6, (r2)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.org	2000	</a:t>
            </a:r>
          </a:p>
          <a:p>
            <a:r>
              <a:rPr lang="en-US" sz="1600" b="1" dirty="0" smtClean="0"/>
              <a:t>2000 Max:	.skip 	4</a:t>
            </a:r>
            <a:endParaRPr lang="en-US" sz="1600" dirty="0" smtClean="0"/>
          </a:p>
          <a:p>
            <a:r>
              <a:rPr lang="en-US" sz="1600" dirty="0" smtClean="0"/>
              <a:t>N:	.word	20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16786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undefined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 -&gt;2000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6043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581400" cy="4278094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 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dirty="0" smtClean="0"/>
              <a:t>44</a:t>
            </a:r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2000:	.skip 	4</a:t>
            </a:r>
          </a:p>
          <a:p>
            <a:r>
              <a:rPr lang="en-US" sz="1600" b="1" dirty="0" smtClean="0"/>
              <a:t>2004: N	.word	20</a:t>
            </a:r>
            <a:r>
              <a:rPr lang="en-US" sz="1600" dirty="0" smtClean="0"/>
              <a:t>	</a:t>
            </a:r>
          </a:p>
          <a:p>
            <a:r>
              <a:rPr lang="en-US" sz="1600" dirty="0" smtClean="0"/>
              <a:t>A:	.skip	80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31905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undefined -&gt;2004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undefined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1655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581400" cy="4524316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dirty="0" smtClean="0"/>
              <a:t>44</a:t>
            </a:r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2000:	.skip 	4</a:t>
            </a:r>
          </a:p>
          <a:p>
            <a:r>
              <a:rPr lang="en-US" sz="1600" dirty="0" smtClean="0"/>
              <a:t>2004:	.word	20	</a:t>
            </a:r>
          </a:p>
          <a:p>
            <a:r>
              <a:rPr lang="en-US" sz="1600" b="1" dirty="0" smtClean="0"/>
              <a:t>2008 A:	.skip	80</a:t>
            </a:r>
          </a:p>
          <a:p>
            <a:r>
              <a:rPr lang="en-US" sz="1600" b="1" dirty="0" smtClean="0"/>
              <a:t>2088 	…</a:t>
            </a:r>
            <a:r>
              <a:rPr lang="en-US" sz="1600" dirty="0" smtClean="0"/>
              <a:t>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39133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undefined-&gt;2008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7759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581400" cy="4524316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N</a:t>
            </a:r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dirty="0" smtClean="0"/>
              <a:t>44</a:t>
            </a:r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2000:	.skip 	4</a:t>
            </a:r>
          </a:p>
          <a:p>
            <a:r>
              <a:rPr lang="en-US" sz="1600" dirty="0" smtClean="0"/>
              <a:t>2004:	.word	20	</a:t>
            </a:r>
          </a:p>
          <a:p>
            <a:r>
              <a:rPr lang="en-US" sz="1600" dirty="0" smtClean="0"/>
              <a:t>2008:	.skip	80</a:t>
            </a:r>
          </a:p>
          <a:p>
            <a:r>
              <a:rPr lang="en-US" sz="1600" dirty="0" smtClean="0"/>
              <a:t>2088 	…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98019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4672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581400" cy="4524316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0	</a:t>
            </a:r>
            <a:r>
              <a:rPr lang="en-US" sz="1600" b="1" dirty="0" err="1" smtClean="0"/>
              <a:t>movia</a:t>
            </a:r>
            <a:r>
              <a:rPr lang="en-US" sz="1600" b="1" dirty="0" smtClean="0"/>
              <a:t>	r3, N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1" dirty="0" smtClean="0">
                <a:sym typeface="Wingdings"/>
              </a:rPr>
              <a:t>2004</a:t>
            </a:r>
            <a:endParaRPr lang="en-US" sz="1600" b="1" dirty="0" smtClean="0"/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A</a:t>
            </a:r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dirty="0" smtClean="0"/>
              <a:t>44</a:t>
            </a:r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2000:	.skip 	4</a:t>
            </a:r>
          </a:p>
          <a:p>
            <a:r>
              <a:rPr lang="en-US" sz="1600" dirty="0" smtClean="0"/>
              <a:t>2004:	.word	20	</a:t>
            </a:r>
          </a:p>
          <a:p>
            <a:r>
              <a:rPr lang="en-US" sz="1600" dirty="0" smtClean="0"/>
              <a:t>2008:	.skip	80</a:t>
            </a:r>
          </a:p>
          <a:p>
            <a:r>
              <a:rPr lang="en-US" sz="1600" dirty="0" smtClean="0"/>
              <a:t>2088 	</a:t>
            </a:r>
            <a:r>
              <a:rPr lang="en-US" sz="1600" b="1" dirty="0" smtClean="0"/>
              <a:t>…</a:t>
            </a:r>
            <a:r>
              <a:rPr lang="en-US" sz="1600" dirty="0" smtClean="0"/>
              <a:t>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50902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0173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581400" cy="4524316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</a:t>
            </a:r>
            <a:r>
              <a:rPr lang="en-US" sz="1600" dirty="0" smtClean="0">
                <a:sym typeface="Wingdings"/>
              </a:rPr>
              <a:t>2004</a:t>
            </a:r>
            <a:endParaRPr lang="en-US" sz="1600" dirty="0" smtClean="0"/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b="1" dirty="0" smtClean="0"/>
              <a:t>8	</a:t>
            </a:r>
            <a:r>
              <a:rPr lang="en-US" sz="1600" b="1" dirty="0" err="1" smtClean="0"/>
              <a:t>movia</a:t>
            </a:r>
            <a:r>
              <a:rPr lang="en-US" sz="1600" b="1" dirty="0" smtClean="0"/>
              <a:t>	r5, A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1" dirty="0" smtClean="0">
                <a:latin typeface="Times New Roman"/>
                <a:ea typeface="Wingdings"/>
                <a:cs typeface="Times New Roman"/>
                <a:sym typeface="Wingdings"/>
              </a:rPr>
              <a:t>2008</a:t>
            </a:r>
            <a:endParaRPr lang="en-US" sz="1600" b="1" dirty="0" smtClean="0"/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Skip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dirty="0" smtClean="0"/>
              <a:t>44</a:t>
            </a:r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2000:	.skip 	4</a:t>
            </a:r>
          </a:p>
          <a:p>
            <a:r>
              <a:rPr lang="en-US" sz="1600" dirty="0" smtClean="0"/>
              <a:t>2004:	.word	20	</a:t>
            </a:r>
          </a:p>
          <a:p>
            <a:r>
              <a:rPr lang="en-US" sz="1600" dirty="0" smtClean="0"/>
              <a:t>2008:	.skip	80</a:t>
            </a:r>
          </a:p>
          <a:p>
            <a:r>
              <a:rPr lang="en-US" sz="1600" dirty="0" smtClean="0"/>
              <a:t>2088 	…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05460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8188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HLL to Assembly Language: Example 1 Revisited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Translate HLL Statement:    D = A+B+C to assembly, </a:t>
            </a:r>
            <a:r>
              <a:rPr lang="en-US" dirty="0" smtClean="0">
                <a:solidFill>
                  <a:srgbClr val="0000FF"/>
                </a:solidFill>
              </a:rPr>
              <a:t>minimizing the use of registers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Key Idea: </a:t>
            </a:r>
            <a:r>
              <a:rPr lang="en-US" dirty="0" smtClean="0"/>
              <a:t>Not all variables are needed </a:t>
            </a:r>
            <a:r>
              <a:rPr lang="en-US" i="1" dirty="0" smtClean="0"/>
              <a:t>concurrently</a:t>
            </a:r>
            <a:r>
              <a:rPr lang="en-US" dirty="0" smtClean="0"/>
              <a:t> in the registers for doing the computation. Can reuse registers to minimize their number.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43CA-35DF-104E-ACA7-D012F4F8C1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581400" cy="4524316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</a:t>
            </a:r>
            <a:r>
              <a:rPr lang="en-US" sz="1600" dirty="0" smtClean="0">
                <a:sym typeface="Wingdings"/>
              </a:rPr>
              <a:t>2004</a:t>
            </a:r>
            <a:endParaRPr lang="en-US" sz="1600" dirty="0" smtClean="0"/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</a:t>
            </a:r>
            <a:r>
              <a:rPr lang="en-US" sz="1600" dirty="0" smtClean="0">
                <a:latin typeface="Times New Roman"/>
                <a:ea typeface="Wingdings"/>
                <a:cs typeface="Times New Roman"/>
                <a:sym typeface="Wingdings"/>
              </a:rPr>
              <a:t>2008</a:t>
            </a:r>
            <a:endParaRPr lang="en-US" sz="1600" dirty="0" smtClean="0"/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b="1" dirty="0" smtClean="0"/>
              <a:t>28</a:t>
            </a:r>
            <a:r>
              <a:rPr lang="en-US" sz="1600" b="1" dirty="0"/>
              <a:t>	</a:t>
            </a:r>
            <a:r>
              <a:rPr lang="en-US" sz="1600" b="1" dirty="0" err="1" smtClean="0"/>
              <a:t>bge</a:t>
            </a:r>
            <a:r>
              <a:rPr lang="en-US" sz="1600" b="1" dirty="0" smtClean="0"/>
              <a:t>	r6, r4, Skip</a:t>
            </a:r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1" dirty="0" smtClean="0"/>
              <a:t>36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dirty="0" smtClean="0"/>
              <a:t>44</a:t>
            </a:r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Max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2000:	.skip 	4</a:t>
            </a:r>
          </a:p>
          <a:p>
            <a:r>
              <a:rPr lang="en-US" sz="1600" dirty="0" smtClean="0"/>
              <a:t>2004:	.word	20	</a:t>
            </a:r>
          </a:p>
          <a:p>
            <a:r>
              <a:rPr lang="en-US" sz="1600" dirty="0" smtClean="0"/>
              <a:t>2008 A:	.skip	80</a:t>
            </a:r>
          </a:p>
          <a:p>
            <a:r>
              <a:rPr lang="en-US" sz="1600" dirty="0" smtClean="0"/>
              <a:t>2088 	…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03919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6901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581400" cy="4524316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</a:t>
            </a:r>
            <a:r>
              <a:rPr lang="en-US" sz="1600" dirty="0" smtClean="0">
                <a:sym typeface="Wingdings"/>
              </a:rPr>
              <a:t>2004</a:t>
            </a:r>
            <a:endParaRPr lang="en-US" sz="1600" dirty="0" smtClean="0"/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</a:t>
            </a:r>
            <a:r>
              <a:rPr lang="en-US" sz="1600" dirty="0" smtClean="0">
                <a:latin typeface="Times New Roman"/>
                <a:ea typeface="Wingdings"/>
                <a:cs typeface="Times New Roman"/>
                <a:sym typeface="Wingdings"/>
              </a:rPr>
              <a:t>2008</a:t>
            </a:r>
            <a:endParaRPr lang="en-US" sz="1600" dirty="0" smtClean="0"/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36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b="1" dirty="0" smtClean="0"/>
              <a:t>44</a:t>
            </a:r>
            <a:r>
              <a:rPr lang="en-US" sz="1600" b="1" dirty="0"/>
              <a:t>	</a:t>
            </a:r>
            <a:r>
              <a:rPr lang="en-US" sz="1600" b="1" dirty="0" err="1" smtClean="0"/>
              <a:t>movia</a:t>
            </a:r>
            <a:r>
              <a:rPr lang="en-US" sz="1600" b="1" dirty="0" smtClean="0"/>
              <a:t>	r2, Max</a:t>
            </a:r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1" dirty="0" smtClean="0"/>
              <a:t>2000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2000:	.skip 	4</a:t>
            </a:r>
          </a:p>
          <a:p>
            <a:r>
              <a:rPr lang="en-US" sz="1600" dirty="0" smtClean="0"/>
              <a:t>2004:	.word	20	</a:t>
            </a:r>
          </a:p>
          <a:p>
            <a:r>
              <a:rPr lang="en-US" sz="1600" dirty="0" smtClean="0"/>
              <a:t>2008 A:	.skip	80</a:t>
            </a:r>
          </a:p>
          <a:p>
            <a:r>
              <a:rPr lang="en-US" sz="1600" dirty="0" smtClean="0"/>
              <a:t>2088 	…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84425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2714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3581400" cy="4524316"/>
          </a:xfrm>
          <a:prstGeom prst="rect">
            <a:avLst/>
          </a:prstGeom>
          <a:solidFill>
            <a:srgbClr val="A0D3E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r3, </a:t>
            </a:r>
            <a:r>
              <a:rPr lang="en-US" sz="1600" dirty="0" smtClean="0">
                <a:sym typeface="Wingdings"/>
              </a:rPr>
              <a:t>2004</a:t>
            </a:r>
            <a:endParaRPr lang="en-US" sz="1600" dirty="0" smtClean="0"/>
          </a:p>
          <a:p>
            <a:r>
              <a:rPr lang="en-US" sz="1600" dirty="0" smtClean="0"/>
              <a:t>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r3, (r3)</a:t>
            </a:r>
          </a:p>
          <a:p>
            <a:r>
              <a:rPr lang="en-US" sz="1600" dirty="0" smtClean="0"/>
              <a:t>8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r5, </a:t>
            </a:r>
            <a:r>
              <a:rPr lang="en-US" sz="1600" dirty="0" smtClean="0">
                <a:latin typeface="Times New Roman"/>
                <a:ea typeface="Wingdings"/>
                <a:cs typeface="Times New Roman"/>
                <a:sym typeface="Wingdings"/>
              </a:rPr>
              <a:t>2008</a:t>
            </a:r>
            <a:endParaRPr lang="en-US" sz="1600" dirty="0" smtClean="0"/>
          </a:p>
          <a:p>
            <a:r>
              <a:rPr lang="en-US" sz="1600" dirty="0" smtClean="0"/>
              <a:t>12	</a:t>
            </a:r>
            <a:r>
              <a:rPr lang="en-US" sz="1600" dirty="0" err="1" smtClean="0"/>
              <a:t>ldw</a:t>
            </a:r>
            <a:r>
              <a:rPr lang="en-US" sz="1600" dirty="0" smtClean="0"/>
              <a:t>	r6, (r5)</a:t>
            </a:r>
          </a:p>
          <a:p>
            <a:r>
              <a:rPr lang="en-US" sz="1600" dirty="0" smtClean="0"/>
              <a:t>16</a:t>
            </a:r>
            <a:r>
              <a:rPr lang="en-US" sz="1600" dirty="0"/>
              <a:t>	</a:t>
            </a:r>
            <a:r>
              <a:rPr lang="en-US" sz="1600" dirty="0" err="1" smtClean="0"/>
              <a:t>movi</a:t>
            </a:r>
            <a:r>
              <a:rPr lang="en-US" sz="1600" dirty="0" smtClean="0"/>
              <a:t>	r2, 1</a:t>
            </a:r>
          </a:p>
          <a:p>
            <a:r>
              <a:rPr lang="en-US" sz="1600" dirty="0" smtClean="0"/>
              <a:t>20:</a:t>
            </a:r>
            <a:r>
              <a:rPr lang="en-US" sz="1600" dirty="0"/>
              <a:t>	</a:t>
            </a:r>
            <a:r>
              <a:rPr lang="en-US" sz="1600" dirty="0" err="1" smtClean="0"/>
              <a:t>addi</a:t>
            </a:r>
            <a:r>
              <a:rPr lang="en-US" sz="1600" dirty="0" smtClean="0"/>
              <a:t>	r5, r5, 4</a:t>
            </a:r>
          </a:p>
          <a:p>
            <a:r>
              <a:rPr lang="en-US" sz="1600" dirty="0" smtClean="0"/>
              <a:t>24</a:t>
            </a:r>
            <a:r>
              <a:rPr lang="en-US" sz="1600" dirty="0"/>
              <a:t>	</a:t>
            </a:r>
            <a:r>
              <a:rPr lang="en-US" sz="1600" dirty="0" err="1" smtClean="0"/>
              <a:t>ldw</a:t>
            </a:r>
            <a:r>
              <a:rPr lang="en-US" sz="1600" dirty="0" smtClean="0"/>
              <a:t>	r4, (r5)</a:t>
            </a:r>
          </a:p>
          <a:p>
            <a:r>
              <a:rPr lang="en-US" sz="1600" dirty="0" smtClean="0"/>
              <a:t>28</a:t>
            </a:r>
            <a:r>
              <a:rPr lang="en-US" sz="1600" dirty="0"/>
              <a:t>	</a:t>
            </a:r>
            <a:r>
              <a:rPr lang="en-US" sz="1600" dirty="0" err="1" smtClean="0"/>
              <a:t>bge</a:t>
            </a:r>
            <a:r>
              <a:rPr lang="en-US" sz="1600" dirty="0" smtClean="0"/>
              <a:t>	r6, r4, 36</a:t>
            </a:r>
          </a:p>
          <a:p>
            <a:r>
              <a:rPr lang="en-US" sz="1600" dirty="0" smtClean="0"/>
              <a:t>32</a:t>
            </a:r>
            <a:r>
              <a:rPr lang="en-US" sz="1600" dirty="0"/>
              <a:t>	</a:t>
            </a:r>
            <a:r>
              <a:rPr lang="en-US" sz="1600" dirty="0" err="1" smtClean="0"/>
              <a:t>mov</a:t>
            </a:r>
            <a:r>
              <a:rPr lang="en-US" sz="1600" dirty="0" smtClean="0"/>
              <a:t>	r6, r4</a:t>
            </a:r>
          </a:p>
          <a:p>
            <a:r>
              <a:rPr lang="en-US" sz="1600" dirty="0" smtClean="0"/>
              <a:t>36:	</a:t>
            </a:r>
            <a:r>
              <a:rPr lang="en-US" sz="1600" dirty="0" err="1" smtClean="0"/>
              <a:t>addi</a:t>
            </a:r>
            <a:r>
              <a:rPr lang="en-US" sz="1600" dirty="0" smtClean="0"/>
              <a:t>	r2, r2, 1</a:t>
            </a:r>
          </a:p>
          <a:p>
            <a:r>
              <a:rPr lang="en-US" sz="1600" dirty="0" smtClean="0"/>
              <a:t>40</a:t>
            </a:r>
            <a:r>
              <a:rPr lang="en-US" sz="1600" dirty="0"/>
              <a:t>	</a:t>
            </a:r>
            <a:r>
              <a:rPr lang="en-US" sz="1600" dirty="0" err="1" smtClean="0"/>
              <a:t>bgt</a:t>
            </a:r>
            <a:r>
              <a:rPr lang="en-US" sz="1600" dirty="0" smtClean="0"/>
              <a:t>	r3, r2, 20</a:t>
            </a:r>
          </a:p>
          <a:p>
            <a:r>
              <a:rPr lang="en-US" sz="1600" dirty="0" smtClean="0"/>
              <a:t>44</a:t>
            </a:r>
            <a:r>
              <a:rPr lang="en-US" sz="1600" dirty="0"/>
              <a:t>	</a:t>
            </a:r>
            <a:r>
              <a:rPr lang="en-US" sz="1600" dirty="0" err="1" smtClean="0"/>
              <a:t>movia</a:t>
            </a:r>
            <a:r>
              <a:rPr lang="en-US" sz="1600" dirty="0" smtClean="0"/>
              <a:t>	r2, 2000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stw</a:t>
            </a:r>
            <a:r>
              <a:rPr lang="en-US" sz="1600" dirty="0" smtClean="0"/>
              <a:t>	</a:t>
            </a:r>
            <a:r>
              <a:rPr lang="en-US" sz="1600" dirty="0"/>
              <a:t>r</a:t>
            </a:r>
            <a:r>
              <a:rPr lang="en-US" sz="1600" dirty="0" smtClean="0"/>
              <a:t>6, (r2)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.org	2000	</a:t>
            </a:r>
          </a:p>
          <a:p>
            <a:r>
              <a:rPr lang="en-US" sz="1600" dirty="0" smtClean="0"/>
              <a:t>2000:	.skip 	4</a:t>
            </a:r>
          </a:p>
          <a:p>
            <a:r>
              <a:rPr lang="en-US" sz="1600" dirty="0" smtClean="0"/>
              <a:t>2004:	.word	20	</a:t>
            </a:r>
          </a:p>
          <a:p>
            <a:r>
              <a:rPr lang="en-US" sz="1600" dirty="0" smtClean="0"/>
              <a:t>2008 A:	.skip	80</a:t>
            </a:r>
          </a:p>
          <a:p>
            <a:r>
              <a:rPr lang="en-US" sz="1600" dirty="0" smtClean="0"/>
              <a:t>2088 	…	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30947"/>
              </p:ext>
            </p:extLst>
          </p:nvPr>
        </p:nvGraphicFramePr>
        <p:xfrm>
          <a:off x="4572000" y="2514600"/>
          <a:ext cx="40386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Symbol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981200"/>
            <a:ext cx="189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Symbol Table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931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096000" cy="3810000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3200" dirty="0" smtClean="0"/>
              <a:t>Load 	R1</a:t>
            </a:r>
            <a:r>
              <a:rPr lang="en-US" sz="3200" dirty="0"/>
              <a:t>, </a:t>
            </a:r>
            <a:r>
              <a:rPr lang="en-US" sz="3200" dirty="0" smtClean="0"/>
              <a:t>#A</a:t>
            </a:r>
            <a:endParaRPr lang="en-US" sz="3200" dirty="0"/>
          </a:p>
          <a:p>
            <a:pPr marL="1371600" lvl="3" indent="0">
              <a:buNone/>
            </a:pPr>
            <a:r>
              <a:rPr lang="en-US" sz="3200" dirty="0"/>
              <a:t>Load </a:t>
            </a:r>
            <a:r>
              <a:rPr lang="en-US" sz="3200" dirty="0" smtClean="0"/>
              <a:t>	R2</a:t>
            </a:r>
            <a:r>
              <a:rPr lang="en-US" sz="3200" dirty="0"/>
              <a:t>, </a:t>
            </a:r>
            <a:r>
              <a:rPr lang="en-US" sz="3200" dirty="0" smtClean="0"/>
              <a:t>#B</a:t>
            </a:r>
            <a:endParaRPr lang="en-US" sz="3200" dirty="0"/>
          </a:p>
          <a:p>
            <a:pPr marL="1371600" lvl="3" indent="0">
              <a:buNone/>
            </a:pPr>
            <a:r>
              <a:rPr lang="en-US" sz="3200" dirty="0"/>
              <a:t>Add </a:t>
            </a:r>
            <a:r>
              <a:rPr lang="en-US" sz="3200" dirty="0" smtClean="0"/>
              <a:t>	R2</a:t>
            </a:r>
            <a:r>
              <a:rPr lang="en-US" sz="3200" dirty="0"/>
              <a:t>, R1, R2</a:t>
            </a:r>
          </a:p>
          <a:p>
            <a:pPr marL="1371600" lvl="3" indent="0">
              <a:buNone/>
            </a:pPr>
            <a:r>
              <a:rPr lang="en-US" sz="3200" dirty="0"/>
              <a:t>Load </a:t>
            </a:r>
            <a:r>
              <a:rPr lang="en-US" sz="3200" dirty="0" smtClean="0"/>
              <a:t>	R1</a:t>
            </a:r>
            <a:r>
              <a:rPr lang="en-US" sz="3200" dirty="0"/>
              <a:t>, </a:t>
            </a:r>
            <a:r>
              <a:rPr lang="en-US" sz="3200" dirty="0" smtClean="0"/>
              <a:t>#C</a:t>
            </a:r>
            <a:endParaRPr lang="en-US" sz="3200" dirty="0"/>
          </a:p>
          <a:p>
            <a:pPr marL="1371600" lvl="3" indent="0">
              <a:buNone/>
            </a:pPr>
            <a:r>
              <a:rPr lang="en-US" sz="3200" dirty="0"/>
              <a:t>Add </a:t>
            </a:r>
            <a:r>
              <a:rPr lang="en-US" sz="3200" dirty="0" smtClean="0"/>
              <a:t>	R2</a:t>
            </a:r>
            <a:r>
              <a:rPr lang="en-US" sz="3200" dirty="0"/>
              <a:t>, R1, </a:t>
            </a:r>
            <a:r>
              <a:rPr lang="en-US" sz="3200" dirty="0" smtClean="0"/>
              <a:t>R2</a:t>
            </a:r>
          </a:p>
          <a:p>
            <a:pPr marL="1371600" lvl="3" indent="0">
              <a:buNone/>
            </a:pPr>
            <a:r>
              <a:rPr lang="en-US" sz="3200" dirty="0" smtClean="0"/>
              <a:t>Store 	R2, #D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5334000"/>
            <a:ext cx="76738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Note that both R1 and R2 are reused to represent different </a:t>
            </a:r>
          </a:p>
          <a:p>
            <a:r>
              <a:rPr lang="en-US" dirty="0" smtClean="0"/>
              <a:t>     variables during the computation.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good compiler tries to minimize register usage.</a:t>
            </a:r>
          </a:p>
        </p:txBody>
      </p:sp>
    </p:spTree>
    <p:extLst>
      <p:ext uri="{BB962C8B-B14F-4D97-AF65-F5344CB8AC3E}">
        <p14:creationId xmlns:p14="http://schemas.microsoft.com/office/powerpoint/2010/main" val="353355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Assembly Language Basics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05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Number of operands</a:t>
            </a:r>
            <a:r>
              <a:rPr lang="en-US" dirty="0" smtClean="0"/>
              <a:t>: One, two, or three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Type</a:t>
            </a:r>
            <a:r>
              <a:rPr lang="en-US" dirty="0" smtClean="0"/>
              <a:t>: Arithmetic, Logical, Data Transfer, Control Transfer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Instruction Length: </a:t>
            </a:r>
            <a:r>
              <a:rPr lang="en-US" dirty="0" smtClean="0"/>
              <a:t>Fixed or variable – we’ll consider fixed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Addressing Modes</a:t>
            </a:r>
            <a:r>
              <a:rPr lang="en-US" dirty="0"/>
              <a:t>: How operands are found</a:t>
            </a:r>
          </a:p>
          <a:p>
            <a:pPr marL="118872" indent="0">
              <a:spcAft>
                <a:spcPts val="1200"/>
              </a:spcAft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43CA-35DF-104E-ACA7-D012F4F8C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2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 cmpd="sng">
          <a:solidFill>
            <a:schemeClr val="tx1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4769</TotalTime>
  <Words>1756</Words>
  <Application>Microsoft Macintosh PowerPoint</Application>
  <PresentationFormat>On-screen Show (4:3)</PresentationFormat>
  <Paragraphs>939</Paragraphs>
  <Slides>62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Module</vt:lpstr>
      <vt:lpstr>CSCE 230, Fall 2013  Chapter 2 (part 1) Introduction to Assembly Language (§2.1–2.5 and §B.1–B.6)</vt:lpstr>
      <vt:lpstr>Simplified Assembly Notation  Used in Chapter 2</vt:lpstr>
      <vt:lpstr>Mapping of Variables</vt:lpstr>
      <vt:lpstr>HLL to Assembly Language: Example 1 </vt:lpstr>
      <vt:lpstr>Translation 1</vt:lpstr>
      <vt:lpstr>HLL to Assembly Language: Example 1 Revisited </vt:lpstr>
      <vt:lpstr>Translation 2</vt:lpstr>
      <vt:lpstr>Assembly Language Basics </vt:lpstr>
      <vt:lpstr>Instruction Characteristics</vt:lpstr>
      <vt:lpstr>Special Register R0</vt:lpstr>
      <vt:lpstr>Pseudoinstructions</vt:lpstr>
      <vt:lpstr>Addressing Modes</vt:lpstr>
      <vt:lpstr>Addressing Modes</vt:lpstr>
      <vt:lpstr>Addressing Modes:  Indirection and Pointers</vt:lpstr>
      <vt:lpstr>PowerPoint Presentation</vt:lpstr>
      <vt:lpstr>Addressing Modes: Indexing</vt:lpstr>
      <vt:lpstr>PowerPoint Presentation</vt:lpstr>
      <vt:lpstr>PowerPoint Presentation</vt:lpstr>
      <vt:lpstr>For Loop Semantics</vt:lpstr>
      <vt:lpstr>For Loop Implementation</vt:lpstr>
      <vt:lpstr>For Practice</vt:lpstr>
      <vt:lpstr>Stepping through an Array: Solution 1 – Explicit Indexing</vt:lpstr>
      <vt:lpstr>Stepping through an Array: Solution 1 –Index Arithmetic (Contd.)</vt:lpstr>
      <vt:lpstr>Stepping through an Array: Solution 2: Pointer Arithmetic</vt:lpstr>
      <vt:lpstr>Array Processing: A Larger Example</vt:lpstr>
      <vt:lpstr>HLL to Assembly Code</vt:lpstr>
      <vt:lpstr>Reading Assignment</vt:lpstr>
      <vt:lpstr>Loading Large Constants</vt:lpstr>
      <vt:lpstr>Real Assembly Languages (§2.5)</vt:lpstr>
      <vt:lpstr>Assembler Directives</vt:lpstr>
      <vt:lpstr>PowerPoint Presentation</vt:lpstr>
      <vt:lpstr>PowerPoint Presentation</vt:lpstr>
      <vt:lpstr>Number Notation</vt:lpstr>
      <vt:lpstr>HLL vs. Assembly</vt:lpstr>
      <vt:lpstr>Nios II Assembly Language (§B.1–B.6)</vt:lpstr>
      <vt:lpstr>Registers</vt:lpstr>
      <vt:lpstr>Addressing Modes</vt:lpstr>
      <vt:lpstr>Load/Store</vt:lpstr>
      <vt:lpstr>Pseudoinstructions Move</vt:lpstr>
      <vt:lpstr>Branch and Jump</vt:lpstr>
      <vt:lpstr>Pseudoinstructions</vt:lpstr>
      <vt:lpstr>Assembler Directives</vt:lpstr>
      <vt:lpstr>Example Assembly Program:  Ch. 2 Notation vs. Nios II</vt:lpstr>
      <vt:lpstr>Adding Data Segment</vt:lpstr>
      <vt:lpstr>Program Assembly &amp; Execution</vt:lpstr>
      <vt:lpstr>Program Assembly Example</vt:lpstr>
      <vt:lpstr>Pass 1</vt:lpstr>
      <vt:lpstr>Pass 1</vt:lpstr>
      <vt:lpstr>Pass 1</vt:lpstr>
      <vt:lpstr>Pass 1</vt:lpstr>
      <vt:lpstr>Pass 1</vt:lpstr>
      <vt:lpstr>Pass 1</vt:lpstr>
      <vt:lpstr>Pass 1</vt:lpstr>
      <vt:lpstr>Pass 1</vt:lpstr>
      <vt:lpstr>Pass 1</vt:lpstr>
      <vt:lpstr>Pass 1</vt:lpstr>
      <vt:lpstr>Pass 1</vt:lpstr>
      <vt:lpstr>Pass 2</vt:lpstr>
      <vt:lpstr>Pass 2</vt:lpstr>
      <vt:lpstr>Pass 2</vt:lpstr>
      <vt:lpstr>Pass 2</vt:lpstr>
      <vt:lpstr>Pass 2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Outline and Reading Assignments</dc:title>
  <dc:creator>seth</dc:creator>
  <cp:lastModifiedBy>Can Vuran</cp:lastModifiedBy>
  <cp:revision>244</cp:revision>
  <cp:lastPrinted>2012-01-30T17:13:50Z</cp:lastPrinted>
  <dcterms:created xsi:type="dcterms:W3CDTF">2010-01-12T15:19:45Z</dcterms:created>
  <dcterms:modified xsi:type="dcterms:W3CDTF">2013-08-27T15:39:04Z</dcterms:modified>
</cp:coreProperties>
</file>