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1" r:id="rId1"/>
  </p:sldMasterIdLst>
  <p:notesMasterIdLst>
    <p:notesMasterId r:id="rId50"/>
  </p:notesMasterIdLst>
  <p:handoutMasterIdLst>
    <p:handoutMasterId r:id="rId51"/>
  </p:handoutMasterIdLst>
  <p:sldIdLst>
    <p:sldId id="286" r:id="rId2"/>
    <p:sldId id="346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7" r:id="rId17"/>
    <p:sldId id="304" r:id="rId18"/>
    <p:sldId id="321" r:id="rId19"/>
    <p:sldId id="329" r:id="rId20"/>
    <p:sldId id="355" r:id="rId21"/>
    <p:sldId id="324" r:id="rId22"/>
    <p:sldId id="305" r:id="rId23"/>
    <p:sldId id="322" r:id="rId24"/>
    <p:sldId id="323" r:id="rId25"/>
    <p:sldId id="327" r:id="rId26"/>
    <p:sldId id="328" r:id="rId27"/>
    <p:sldId id="306" r:id="rId28"/>
    <p:sldId id="308" r:id="rId29"/>
    <p:sldId id="330" r:id="rId30"/>
    <p:sldId id="332" r:id="rId31"/>
    <p:sldId id="331" r:id="rId32"/>
    <p:sldId id="309" r:id="rId33"/>
    <p:sldId id="357" r:id="rId34"/>
    <p:sldId id="310" r:id="rId35"/>
    <p:sldId id="311" r:id="rId36"/>
    <p:sldId id="348" r:id="rId37"/>
    <p:sldId id="349" r:id="rId38"/>
    <p:sldId id="358" r:id="rId39"/>
    <p:sldId id="350" r:id="rId40"/>
    <p:sldId id="352" r:id="rId41"/>
    <p:sldId id="353" r:id="rId42"/>
    <p:sldId id="354" r:id="rId43"/>
    <p:sldId id="312" r:id="rId44"/>
    <p:sldId id="316" r:id="rId45"/>
    <p:sldId id="317" r:id="rId46"/>
    <p:sldId id="318" r:id="rId47"/>
    <p:sldId id="319" r:id="rId48"/>
    <p:sldId id="359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57EE34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712" autoAdjust="0"/>
  </p:normalViewPr>
  <p:slideViewPr>
    <p:cSldViewPr>
      <p:cViewPr>
        <p:scale>
          <a:sx n="100" d="100"/>
          <a:sy n="100" d="100"/>
        </p:scale>
        <p:origin x="-856" y="-13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8" d="100"/>
        <a:sy n="18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971B715-5D0B-4FB5-8639-C9211F453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519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C1C307-0275-410F-B6DB-E7F5197B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28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305CE8-95DC-481C-9B87-F7EE429025D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0"/>
            <a:ext cx="2972004" cy="456704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mtClean="0">
                <a:latin typeface="Times New Roman" pitchFamily="30" charset="0"/>
                <a:ea typeface="ＭＳ Ｐゴシック" pitchFamily="30" charset="-128"/>
              </a:rPr>
              <a:t>Morgan Kaufmann Publishers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463" y="0"/>
            <a:ext cx="2972004" cy="456704"/>
          </a:xfrm>
          <a:prstGeom prst="rect">
            <a:avLst/>
          </a:prstGeom>
          <a:noFill/>
        </p:spPr>
        <p:txBody>
          <a:bodyPr/>
          <a:lstStyle/>
          <a:p>
            <a:fld id="{80E4F490-FBE2-4D52-9AB7-C1E754A25353}" type="datetime4">
              <a:rPr lang="en-US"/>
              <a:pPr/>
              <a:t>September 4, 2013</a:t>
            </a:fld>
            <a:endParaRPr lang="en-US"/>
          </a:p>
        </p:txBody>
      </p:sp>
      <p:sp>
        <p:nvSpPr>
          <p:cNvPr id="4813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" y="8685878"/>
            <a:ext cx="2972004" cy="456704"/>
          </a:xfrm>
          <a:prstGeom prst="rect">
            <a:avLst/>
          </a:prstGeom>
          <a:noFill/>
        </p:spPr>
        <p:txBody>
          <a:bodyPr/>
          <a:lstStyle/>
          <a:p>
            <a:r>
              <a:rPr lang="en-US"/>
              <a:t>Chapter 1 — Computer Abstractions and Technology</a:t>
            </a:r>
          </a:p>
        </p:txBody>
      </p:sp>
      <p:sp>
        <p:nvSpPr>
          <p:cNvPr id="481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F55AEF-A3B7-4166-A413-E22560B797F9}" type="slidenum">
              <a:rPr lang="en-US"/>
              <a:pPr/>
              <a:t>48</a:t>
            </a:fld>
            <a:endParaRPr lang="en-US"/>
          </a:p>
        </p:txBody>
      </p:sp>
      <p:sp>
        <p:nvSpPr>
          <p:cNvPr id="481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Times New Roman" pitchFamily="30" charset="0"/>
              <a:ea typeface="ＭＳ Ｐゴシック" pitchFamily="3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170C5-DDE7-4AE5-80E8-9B3378CF0E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0A104-1CBA-47DD-8C3E-57E61629C9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2BDE4-BF5C-4859-BBC8-7B2AEED203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688D99-5C0C-4E82-B3A5-BE45B5D26A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DAC355-249A-485B-BFA3-3E4224A5D3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549B1F-AF97-4D52-A02B-427AFD2D15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63E5E76F-4251-45D3-8B3C-B563A85093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First Day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A4C417F4-B224-4D2A-8947-F1991C3E04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EEE_754-2008" TargetMode="External"/><Relationship Id="rId4" Type="http://schemas.openxmlformats.org/officeDocument/2006/relationships/hyperlink" Target="http://en.wikipedia.org/wiki/Half_precision" TargetMode="External"/><Relationship Id="rId5" Type="http://schemas.openxmlformats.org/officeDocument/2006/relationships/hyperlink" Target="http://en.wikipedia.org/wiki/Single_precision" TargetMode="External"/><Relationship Id="rId6" Type="http://schemas.openxmlformats.org/officeDocument/2006/relationships/hyperlink" Target="http://en.wikipedia.org/wiki/Double_precision" TargetMode="External"/><Relationship Id="rId7" Type="http://schemas.openxmlformats.org/officeDocument/2006/relationships/hyperlink" Target="http://en.wikipedia.org/wiki/Quadruple_precision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ASCII" TargetMode="External"/><Relationship Id="rId3" Type="http://schemas.openxmlformats.org/officeDocument/2006/relationships/hyperlink" Target="http://en.wikipedia.org/wiki/Unicode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CSCE 230, Fall 2013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Chapter 1, part 2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Calibri" charset="0"/>
              </a:rPr>
            </a:br>
            <a:r>
              <a:rPr lang="en-US" dirty="0" smtClean="0">
                <a:latin typeface="Calibri" charset="0"/>
              </a:rPr>
              <a:t>Number Systems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19400"/>
            <a:ext cx="6400800" cy="1905000"/>
          </a:xfrm>
        </p:spPr>
        <p:txBody>
          <a:bodyPr/>
          <a:lstStyle/>
          <a:p>
            <a:pPr eaLnBrk="1" hangingPunct="1"/>
            <a:r>
              <a:rPr lang="en-US" dirty="0" smtClean="0"/>
              <a:t>Mehmet </a:t>
            </a:r>
            <a:r>
              <a:rPr lang="en-US" smtClean="0"/>
              <a:t>Can Vuran, </a:t>
            </a:r>
            <a:r>
              <a:rPr lang="en-US" dirty="0" smtClean="0"/>
              <a:t>Instructor</a:t>
            </a:r>
          </a:p>
          <a:p>
            <a:pPr eaLnBrk="1" hangingPunct="1"/>
            <a:r>
              <a:rPr lang="en-US" dirty="0" smtClean="0"/>
              <a:t>      University of Nebraska-Lincoln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3076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114800"/>
            <a:ext cx="314292" cy="314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81000" y="4648200"/>
            <a:ext cx="850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Acknowledgement: Overheads adapted from those provided by the authors of the textbook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10’s Complement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 </a:t>
            </a:r>
            <a:r>
              <a:rPr lang="en-US" dirty="0" smtClean="0"/>
              <a:t>20 + (-532) in 10’</a:t>
            </a:r>
            <a:r>
              <a:rPr lang="en-US" dirty="0"/>
              <a:t>s complement</a:t>
            </a:r>
          </a:p>
          <a:p>
            <a:pPr marL="768096" lvl="2" indent="0">
              <a:buNone/>
            </a:pPr>
            <a:r>
              <a:rPr lang="en-US" dirty="0" smtClean="0">
                <a:latin typeface="Arial Narrow"/>
                <a:cs typeface="Arial Narrow"/>
              </a:rPr>
              <a:t>00020</a:t>
            </a:r>
          </a:p>
          <a:p>
            <a:pPr marL="502920" lvl="1" indent="0">
              <a:buNone/>
            </a:pPr>
            <a:r>
              <a:rPr lang="en-US" sz="2400" dirty="0" smtClean="0">
                <a:latin typeface="Arial Narrow"/>
                <a:cs typeface="Arial Narrow"/>
              </a:rPr>
              <a:t>+  </a:t>
            </a:r>
            <a:r>
              <a:rPr lang="en-US" sz="2400" u="sng" dirty="0" smtClean="0">
                <a:latin typeface="Arial Narrow"/>
                <a:cs typeface="Arial Narrow"/>
              </a:rPr>
              <a:t>99468</a:t>
            </a:r>
          </a:p>
          <a:p>
            <a:pPr marL="502920" lvl="1" indent="0">
              <a:buNone/>
            </a:pPr>
            <a:r>
              <a:rPr lang="en-US" sz="2400" dirty="0" smtClean="0">
                <a:latin typeface="Arial Narrow"/>
                <a:cs typeface="Arial Narrow"/>
              </a:rPr>
              <a:t>    99488 (verify that this is equal to -512 by </a:t>
            </a:r>
            <a:r>
              <a:rPr lang="en-US" sz="2400" i="1" dirty="0" smtClean="0">
                <a:latin typeface="Arial Narrow"/>
                <a:cs typeface="Arial Narrow"/>
              </a:rPr>
              <a:t>negating </a:t>
            </a:r>
            <a:r>
              <a:rPr lang="en-US" sz="2400" dirty="0" smtClean="0">
                <a:latin typeface="Arial Narrow"/>
                <a:cs typeface="Arial Narrow"/>
              </a:rPr>
              <a:t>it, i.e. subtracting from …00000 and ignoring the borrow.</a:t>
            </a:r>
          </a:p>
          <a:p>
            <a:pPr marL="502920" lvl="1" indent="0">
              <a:buNone/>
            </a:pPr>
            <a:endParaRPr lang="en-US" sz="2400" dirty="0" smtClean="0">
              <a:latin typeface="Arial Narrow"/>
              <a:cs typeface="Arial Narro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48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Limited Range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signed integers can only be represented by a limited number of digits, only a limited range of numbers can be represented.</a:t>
            </a:r>
          </a:p>
          <a:p>
            <a:r>
              <a:rPr lang="en-US" dirty="0" smtClean="0"/>
              <a:t>Numbers falling outside this range will cause </a:t>
            </a:r>
            <a:r>
              <a:rPr lang="en-US" dirty="0" smtClean="0">
                <a:solidFill>
                  <a:srgbClr val="FF0000"/>
                </a:solidFill>
              </a:rPr>
              <a:t>overflow or underflow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are simple ways of detecting these situations.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2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Limited Range: 9’s Complement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only two decimal digits available for representation. </a:t>
            </a:r>
          </a:p>
          <a:p>
            <a:r>
              <a:rPr lang="en-US" dirty="0" smtClean="0"/>
              <a:t>What is the range of representable numbers?</a:t>
            </a:r>
          </a:p>
          <a:p>
            <a:pPr lvl="1"/>
            <a:r>
              <a:rPr lang="en-US" dirty="0" smtClean="0"/>
              <a:t>Positives: 000 to 099 (where the leading 0 means the number is positive)</a:t>
            </a:r>
          </a:p>
          <a:p>
            <a:pPr lvl="1"/>
            <a:r>
              <a:rPr lang="en-US" dirty="0" smtClean="0"/>
              <a:t>Negatives: 900 to 999 or -99</a:t>
            </a:r>
            <a:r>
              <a:rPr lang="en-US" baseline="-25000" dirty="0" smtClean="0"/>
              <a:t>10</a:t>
            </a:r>
            <a:r>
              <a:rPr lang="en-US" dirty="0" smtClean="0"/>
              <a:t> to -00</a:t>
            </a:r>
            <a:r>
              <a:rPr lang="en-US" baseline="-25000" dirty="0" smtClean="0"/>
              <a:t>10</a:t>
            </a:r>
            <a:endParaRPr lang="en-US" dirty="0" smtClean="0"/>
          </a:p>
          <a:p>
            <a:r>
              <a:rPr lang="en-US" dirty="0" smtClean="0"/>
              <a:t>Note: Two representations for 0. Range is [-99, +100].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20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Overflow in 9’s complement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Perform 67</a:t>
            </a:r>
            <a:r>
              <a:rPr lang="en-US" sz="2800" baseline="-25000" dirty="0" smtClean="0"/>
              <a:t>10</a:t>
            </a:r>
            <a:r>
              <a:rPr lang="en-US" sz="2800" dirty="0" smtClean="0"/>
              <a:t> + 45</a:t>
            </a:r>
            <a:r>
              <a:rPr lang="en-US" sz="2800" baseline="-25000" dirty="0" smtClean="0"/>
              <a:t>10</a:t>
            </a:r>
            <a:r>
              <a:rPr lang="en-US" sz="2800" dirty="0" smtClean="0"/>
              <a:t> in 9’s complement:</a:t>
            </a:r>
          </a:p>
          <a:p>
            <a:pPr marL="118872" indent="0">
              <a:buNone/>
            </a:pPr>
            <a:r>
              <a:rPr lang="en-US" sz="2800" dirty="0"/>
              <a:t>	</a:t>
            </a:r>
            <a:r>
              <a:rPr lang="en-US" sz="2800" dirty="0" smtClean="0">
                <a:latin typeface="Arial Narrow"/>
                <a:cs typeface="Arial Narrow"/>
              </a:rPr>
              <a:t>067</a:t>
            </a:r>
          </a:p>
          <a:p>
            <a:pPr marL="118872" indent="0">
              <a:buNone/>
            </a:pPr>
            <a:r>
              <a:rPr lang="en-US" sz="2800" dirty="0" smtClean="0">
                <a:latin typeface="Arial Narrow"/>
                <a:cs typeface="Arial Narrow"/>
              </a:rPr>
              <a:t>+	</a:t>
            </a:r>
            <a:r>
              <a:rPr lang="en-US" sz="2800" u="sng" dirty="0" smtClean="0">
                <a:latin typeface="Arial Narrow"/>
                <a:cs typeface="Arial Narrow"/>
              </a:rPr>
              <a:t>045</a:t>
            </a:r>
          </a:p>
          <a:p>
            <a:pPr marL="118872" indent="0">
              <a:buNone/>
            </a:pPr>
            <a:r>
              <a:rPr lang="en-US" sz="2800" dirty="0" smtClean="0">
                <a:latin typeface="Arial Narrow"/>
                <a:cs typeface="Arial Narrow"/>
              </a:rPr>
              <a:t>	112  </a:t>
            </a:r>
          </a:p>
          <a:p>
            <a:pPr marL="118872" indent="0">
              <a:buNone/>
            </a:pPr>
            <a:r>
              <a:rPr lang="en-US" sz="2800" dirty="0" smtClean="0">
                <a:cs typeface="Arial Narrow"/>
              </a:rPr>
              <a:t>(The overflow is indicated by the incorrect </a:t>
            </a:r>
            <a:r>
              <a:rPr lang="en-US" sz="2800" i="1" dirty="0" smtClean="0">
                <a:cs typeface="Arial Narrow"/>
              </a:rPr>
              <a:t>sign </a:t>
            </a:r>
            <a:r>
              <a:rPr lang="en-US" sz="2800" dirty="0" smtClean="0">
                <a:cs typeface="Arial Narrow"/>
              </a:rPr>
              <a:t>digit –should be 0 instead of 1)</a:t>
            </a:r>
            <a:r>
              <a:rPr lang="en-US" sz="2800" i="1" dirty="0" smtClean="0">
                <a:cs typeface="Arial Narrow"/>
              </a:rPr>
              <a:t> </a:t>
            </a:r>
          </a:p>
          <a:p>
            <a:r>
              <a:rPr lang="en-US" sz="2800" dirty="0" smtClean="0">
                <a:cs typeface="Arial Narrow"/>
              </a:rPr>
              <a:t>Perform (-67</a:t>
            </a:r>
            <a:r>
              <a:rPr lang="en-US" sz="2800" baseline="-25000" dirty="0" smtClean="0">
                <a:cs typeface="Arial Narrow"/>
              </a:rPr>
              <a:t>10</a:t>
            </a:r>
            <a:r>
              <a:rPr lang="en-US" sz="2800" dirty="0" smtClean="0">
                <a:cs typeface="Arial Narrow"/>
              </a:rPr>
              <a:t>)+(-45</a:t>
            </a:r>
            <a:r>
              <a:rPr lang="en-US" sz="2800" baseline="-25000" dirty="0" smtClean="0">
                <a:cs typeface="Arial Narrow"/>
              </a:rPr>
              <a:t>10</a:t>
            </a:r>
            <a:r>
              <a:rPr lang="en-US" sz="2800" dirty="0" smtClean="0">
                <a:cs typeface="Arial Narrow"/>
              </a:rPr>
              <a:t>) in 9’s complement:</a:t>
            </a:r>
          </a:p>
          <a:p>
            <a:pPr marL="118872" indent="0">
              <a:buNone/>
            </a:pPr>
            <a:r>
              <a:rPr lang="en-US" sz="2800" dirty="0" smtClean="0">
                <a:cs typeface="Arial Narrow"/>
              </a:rPr>
              <a:t> 	</a:t>
            </a:r>
            <a:r>
              <a:rPr lang="en-US" sz="2800" dirty="0" smtClean="0">
                <a:latin typeface="Arial Narrow"/>
                <a:cs typeface="Arial Narrow"/>
              </a:rPr>
              <a:t>932</a:t>
            </a:r>
            <a:endParaRPr lang="en-US" sz="2800" dirty="0">
              <a:latin typeface="Arial Narrow"/>
              <a:cs typeface="Arial Narrow"/>
            </a:endParaRPr>
          </a:p>
          <a:p>
            <a:pPr marL="118872" indent="0">
              <a:buNone/>
            </a:pPr>
            <a:r>
              <a:rPr lang="en-US" sz="2800" dirty="0">
                <a:latin typeface="Arial Narrow"/>
                <a:cs typeface="Arial Narrow"/>
              </a:rPr>
              <a:t>+	</a:t>
            </a:r>
            <a:r>
              <a:rPr lang="en-US" sz="2800" u="sng" dirty="0" smtClean="0">
                <a:latin typeface="Arial Narrow"/>
                <a:cs typeface="Arial Narrow"/>
              </a:rPr>
              <a:t>954</a:t>
            </a:r>
            <a:endParaRPr lang="en-US" sz="2800" u="sng" dirty="0">
              <a:latin typeface="Arial Narrow"/>
              <a:cs typeface="Arial Narrow"/>
            </a:endParaRPr>
          </a:p>
          <a:p>
            <a:pPr marL="118872" indent="0">
              <a:buNone/>
            </a:pPr>
            <a:r>
              <a:rPr lang="en-US" sz="2800" dirty="0">
                <a:latin typeface="Arial Narrow"/>
                <a:cs typeface="Arial Narrow"/>
              </a:rPr>
              <a:t>	</a:t>
            </a:r>
            <a:r>
              <a:rPr lang="en-US" sz="2800" dirty="0" smtClean="0">
                <a:latin typeface="Arial Narrow"/>
                <a:cs typeface="Arial Narrow"/>
              </a:rPr>
              <a:t>886+1 (end around carry) = 867</a:t>
            </a:r>
          </a:p>
          <a:p>
            <a:pPr marL="118872" indent="0">
              <a:buNone/>
            </a:pPr>
            <a:r>
              <a:rPr lang="en-US" sz="2800" dirty="0" smtClean="0">
                <a:cs typeface="Arial Narrow"/>
              </a:rPr>
              <a:t>(Again, the overflow is indicate by the  incorrect </a:t>
            </a:r>
            <a:r>
              <a:rPr lang="en-US" sz="2800" i="1" dirty="0" smtClean="0">
                <a:cs typeface="Arial Narrow"/>
              </a:rPr>
              <a:t>sign </a:t>
            </a:r>
            <a:r>
              <a:rPr lang="en-US" sz="2800" dirty="0" smtClean="0">
                <a:cs typeface="Arial Narrow"/>
              </a:rPr>
              <a:t>digit – should be 9 instead of 8). </a:t>
            </a:r>
            <a:endParaRPr lang="en-US" sz="2800" dirty="0">
              <a:cs typeface="Arial Narrow"/>
            </a:endParaRPr>
          </a:p>
          <a:p>
            <a:pPr marL="118872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73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Limited Range: 10’s Complement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only two decimal digits available for </a:t>
            </a:r>
            <a:r>
              <a:rPr lang="en-US" dirty="0" smtClean="0"/>
              <a:t>representation of number (3 digits in total). </a:t>
            </a:r>
            <a:endParaRPr lang="en-US" dirty="0"/>
          </a:p>
          <a:p>
            <a:r>
              <a:rPr lang="en-US" dirty="0"/>
              <a:t>What is the range of representable numbers?</a:t>
            </a:r>
          </a:p>
          <a:p>
            <a:pPr lvl="1"/>
            <a:r>
              <a:rPr lang="en-US" dirty="0"/>
              <a:t>Positives: 000 to 099 (where the leading 0 means the number is positive)</a:t>
            </a:r>
          </a:p>
          <a:p>
            <a:pPr lvl="1"/>
            <a:r>
              <a:rPr lang="en-US" dirty="0"/>
              <a:t>Negatives: 900 to 999 or </a:t>
            </a:r>
            <a:r>
              <a:rPr lang="en-US" dirty="0" smtClean="0"/>
              <a:t>-100</a:t>
            </a:r>
            <a:r>
              <a:rPr lang="en-US" baseline="-25000" dirty="0" smtClean="0"/>
              <a:t>10</a:t>
            </a:r>
            <a:r>
              <a:rPr lang="en-US" dirty="0" smtClean="0"/>
              <a:t> </a:t>
            </a:r>
            <a:r>
              <a:rPr lang="en-US" dirty="0"/>
              <a:t>to -00</a:t>
            </a:r>
            <a:r>
              <a:rPr lang="en-US" baseline="-25000" dirty="0"/>
              <a:t>10</a:t>
            </a:r>
            <a:endParaRPr lang="en-US" dirty="0"/>
          </a:p>
          <a:p>
            <a:r>
              <a:rPr lang="en-US" dirty="0" smtClean="0"/>
              <a:t>The range is [-100, +99].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3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Overflow in 10’s complement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Perform 67</a:t>
            </a:r>
            <a:r>
              <a:rPr lang="en-US" sz="2800" baseline="-25000" dirty="0" smtClean="0"/>
              <a:t>10</a:t>
            </a:r>
            <a:r>
              <a:rPr lang="en-US" sz="2800" dirty="0" smtClean="0"/>
              <a:t> + 45</a:t>
            </a:r>
            <a:r>
              <a:rPr lang="en-US" sz="2800" baseline="-25000" dirty="0" smtClean="0"/>
              <a:t>10</a:t>
            </a:r>
            <a:r>
              <a:rPr lang="en-US" sz="2800" dirty="0" smtClean="0"/>
              <a:t> in 10’s complement:</a:t>
            </a:r>
          </a:p>
          <a:p>
            <a:pPr marL="118872" indent="0">
              <a:buNone/>
            </a:pPr>
            <a:r>
              <a:rPr lang="en-US" sz="2800" dirty="0"/>
              <a:t>	</a:t>
            </a:r>
            <a:r>
              <a:rPr lang="en-US" sz="2800" dirty="0" smtClean="0">
                <a:latin typeface="Arial Narrow"/>
                <a:cs typeface="Arial Narrow"/>
              </a:rPr>
              <a:t>067</a:t>
            </a:r>
          </a:p>
          <a:p>
            <a:pPr marL="118872" indent="0">
              <a:buNone/>
            </a:pPr>
            <a:r>
              <a:rPr lang="en-US" sz="2800" dirty="0" smtClean="0">
                <a:latin typeface="Arial Narrow"/>
                <a:cs typeface="Arial Narrow"/>
              </a:rPr>
              <a:t>+	</a:t>
            </a:r>
            <a:r>
              <a:rPr lang="en-US" sz="2800" u="sng" dirty="0" smtClean="0">
                <a:latin typeface="Arial Narrow"/>
                <a:cs typeface="Arial Narrow"/>
              </a:rPr>
              <a:t>045</a:t>
            </a:r>
          </a:p>
          <a:p>
            <a:pPr marL="118872" indent="0">
              <a:buNone/>
            </a:pPr>
            <a:r>
              <a:rPr lang="en-US" sz="2800" dirty="0" smtClean="0">
                <a:latin typeface="Arial Narrow"/>
                <a:cs typeface="Arial Narrow"/>
              </a:rPr>
              <a:t>	112  </a:t>
            </a:r>
          </a:p>
          <a:p>
            <a:pPr marL="118872" indent="0">
              <a:buNone/>
            </a:pPr>
            <a:r>
              <a:rPr lang="en-US" sz="2800" dirty="0" smtClean="0">
                <a:cs typeface="Arial Narrow"/>
              </a:rPr>
              <a:t>(The overflow is indicated by the incorrect </a:t>
            </a:r>
            <a:r>
              <a:rPr lang="en-US" sz="2800" i="1" dirty="0" smtClean="0">
                <a:cs typeface="Arial Narrow"/>
              </a:rPr>
              <a:t>sign </a:t>
            </a:r>
            <a:r>
              <a:rPr lang="en-US" sz="2800" dirty="0" smtClean="0">
                <a:cs typeface="Arial Narrow"/>
              </a:rPr>
              <a:t>digit –should be 0 instead of 1)</a:t>
            </a:r>
            <a:r>
              <a:rPr lang="en-US" sz="2800" i="1" dirty="0" smtClean="0">
                <a:cs typeface="Arial Narrow"/>
              </a:rPr>
              <a:t> </a:t>
            </a:r>
          </a:p>
          <a:p>
            <a:pPr marL="118872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1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Binary Number Representation &amp; Arithmetic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25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Numbers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A 32-bit integer in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 positional binary notation </a:t>
            </a:r>
            <a:r>
              <a:rPr lang="en-US" dirty="0">
                <a:latin typeface="Calibri" charset="0"/>
              </a:rPr>
              <a:t>has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its bits labeled as:</a:t>
            </a: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</a:t>
            </a: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B = b</a:t>
            </a:r>
            <a:r>
              <a:rPr lang="en-US" baseline="-25000" dirty="0">
                <a:latin typeface="Calibri" charset="0"/>
              </a:rPr>
              <a:t>31</a:t>
            </a:r>
            <a:r>
              <a:rPr lang="en-US" dirty="0">
                <a:latin typeface="Calibri" charset="0"/>
              </a:rPr>
              <a:t> b</a:t>
            </a:r>
            <a:r>
              <a:rPr lang="en-US" baseline="-25000" dirty="0">
                <a:latin typeface="Calibri" charset="0"/>
              </a:rPr>
              <a:t>30</a:t>
            </a:r>
            <a:r>
              <a:rPr lang="en-US" dirty="0">
                <a:latin typeface="Calibri" charset="0"/>
              </a:rPr>
              <a:t> 	.	.	.	b</a:t>
            </a:r>
            <a:r>
              <a:rPr lang="en-US" baseline="-25000" dirty="0">
                <a:latin typeface="Calibri" charset="0"/>
              </a:rPr>
              <a:t>1</a:t>
            </a:r>
            <a:r>
              <a:rPr lang="en-US" dirty="0">
                <a:latin typeface="Calibri" charset="0"/>
              </a:rPr>
              <a:t> b</a:t>
            </a:r>
            <a:r>
              <a:rPr lang="en-US" baseline="-25000" dirty="0">
                <a:latin typeface="Calibri" charset="0"/>
              </a:rPr>
              <a:t>0</a:t>
            </a:r>
          </a:p>
          <a:p>
            <a:pPr>
              <a:buFont typeface="Arial" charset="0"/>
              <a:buNone/>
            </a:pPr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If bit b</a:t>
            </a:r>
            <a:r>
              <a:rPr lang="en-US" baseline="-25000" dirty="0">
                <a:latin typeface="Calibri" charset="0"/>
              </a:rPr>
              <a:t>i</a:t>
            </a:r>
            <a:r>
              <a:rPr lang="en-US" dirty="0">
                <a:latin typeface="Calibri" charset="0"/>
              </a:rPr>
              <a:t> = 1, then 2</a:t>
            </a:r>
            <a:r>
              <a:rPr lang="en-US" baseline="30000" dirty="0">
                <a:latin typeface="Calibri" charset="0"/>
              </a:rPr>
              <a:t>i</a:t>
            </a:r>
            <a:r>
              <a:rPr lang="en-US" baseline="-25000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 is added into the sum that determines the value of B</a:t>
            </a:r>
            <a:endParaRPr lang="en-US" baseline="-25000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36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Binary Numbers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60831"/>
              </p:ext>
            </p:extLst>
          </p:nvPr>
        </p:nvGraphicFramePr>
        <p:xfrm>
          <a:off x="777264" y="2678668"/>
          <a:ext cx="5486398" cy="257913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351314"/>
                <a:gridCol w="783771"/>
                <a:gridCol w="783771"/>
                <a:gridCol w="783771"/>
                <a:gridCol w="783771"/>
              </a:tblGrid>
              <a:tr h="460559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/>
                        <a:t>Bit Position: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2400" b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2400" b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2400" b="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2400" b="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829007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/>
                        <a:t>Binary Number: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0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2400" b="1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460559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/>
                        <a:t>Bit Value: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2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2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2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24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829007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/>
                        <a:t>Unsigned Value: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/>
                          <a:cs typeface="Arial"/>
                        </a:rPr>
                        <a:t>1x8</a:t>
                      </a:r>
                      <a:endParaRPr lang="en-US" sz="2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/>
                          <a:cs typeface="Arial"/>
                        </a:rPr>
                        <a:t>0x4</a:t>
                      </a:r>
                      <a:endParaRPr lang="en-US" sz="2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/>
                          <a:cs typeface="Arial"/>
                        </a:rPr>
                        <a:t>1x2</a:t>
                      </a:r>
                      <a:endParaRPr lang="en-US" sz="2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/>
                          <a:cs typeface="Arial"/>
                        </a:rPr>
                        <a:t>1x1</a:t>
                      </a:r>
                      <a:endParaRPr lang="en-US" sz="24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39862" y="4572000"/>
            <a:ext cx="2118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8+0+2+1 =11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1981200"/>
            <a:ext cx="3246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Positional Notation: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1973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Adding Two Unsigned Binary</a:t>
            </a:r>
            <a:endParaRPr lang="en-US" dirty="0">
              <a:latin typeface="Calibri" charset="0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>
                <a:latin typeface="Calibri" charset="0"/>
              </a:rPr>
              <a:t>Example </a:t>
            </a:r>
            <a:r>
              <a:rPr lang="en-US" dirty="0">
                <a:latin typeface="Calibri" charset="0"/>
              </a:rPr>
              <a:t>of adding 4-bit </a:t>
            </a:r>
            <a:r>
              <a:rPr lang="en-US" dirty="0" smtClean="0">
                <a:latin typeface="Calibri" charset="0"/>
              </a:rPr>
              <a:t>unsigned numbers:</a:t>
            </a:r>
          </a:p>
          <a:p>
            <a:pPr>
              <a:buFont typeface="Arial" charset="0"/>
              <a:buNone/>
            </a:pPr>
            <a:endParaRPr lang="en-US" dirty="0" smtClean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 smtClean="0">
                <a:latin typeface="Calibri" charset="0"/>
              </a:rPr>
              <a:t>				</a:t>
            </a:r>
            <a:r>
              <a:rPr lang="en-US" u="sng" dirty="0" smtClean="0">
                <a:latin typeface="Calibri" charset="0"/>
              </a:rPr>
              <a:t>Binary</a:t>
            </a:r>
            <a:r>
              <a:rPr lang="en-US" dirty="0" smtClean="0">
                <a:latin typeface="Calibri" charset="0"/>
              </a:rPr>
              <a:t>	</a:t>
            </a:r>
            <a:r>
              <a:rPr lang="en-US" u="sng" dirty="0" smtClean="0">
                <a:latin typeface="Calibri" charset="0"/>
              </a:rPr>
              <a:t>Decimal</a:t>
            </a:r>
            <a:endParaRPr lang="en-US" u="sng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 smtClean="0">
                <a:latin typeface="Calibri" charset="0"/>
              </a:rPr>
              <a:t>Number 1:	0 1 0 1	      5</a:t>
            </a:r>
          </a:p>
          <a:p>
            <a:pPr>
              <a:buFont typeface="Arial" charset="0"/>
              <a:buNone/>
            </a:pPr>
            <a:r>
              <a:rPr lang="en-US" dirty="0" smtClean="0">
                <a:latin typeface="Calibri" charset="0"/>
              </a:rPr>
              <a:t>Number 2:	0 0 0 1	      1               </a:t>
            </a:r>
          </a:p>
          <a:p>
            <a:pPr>
              <a:buFont typeface="Arial" charset="0"/>
              <a:buNone/>
            </a:pPr>
            <a:r>
              <a:rPr lang="en-US" dirty="0" err="1" smtClean="0">
                <a:latin typeface="Calibri" charset="0"/>
              </a:rPr>
              <a:t>Carry_in</a:t>
            </a:r>
            <a:r>
              <a:rPr lang="en-US" dirty="0" smtClean="0">
                <a:latin typeface="Calibri" charset="0"/>
              </a:rPr>
              <a:t>/out:	</a:t>
            </a:r>
            <a:r>
              <a:rPr lang="en-US" u="sng" dirty="0" smtClean="0">
                <a:latin typeface="Calibri" charset="0"/>
              </a:rPr>
              <a:t>0 0 1 0</a:t>
            </a:r>
            <a:r>
              <a:rPr lang="en-US" dirty="0" smtClean="0">
                <a:latin typeface="Calibri" charset="0"/>
              </a:rPr>
              <a:t>	      </a:t>
            </a:r>
            <a:r>
              <a:rPr lang="en-US" u="sng" dirty="0" smtClean="0">
                <a:latin typeface="Calibri" charset="0"/>
              </a:rPr>
              <a:t>0</a:t>
            </a:r>
            <a:r>
              <a:rPr lang="en-US" dirty="0" smtClean="0">
                <a:latin typeface="Calibri" charset="0"/>
              </a:rPr>
              <a:t>	</a:t>
            </a:r>
          </a:p>
          <a:p>
            <a:pPr>
              <a:buFont typeface="Arial" charset="0"/>
              <a:buNone/>
            </a:pPr>
            <a:r>
              <a:rPr lang="en-US" dirty="0" smtClean="0">
                <a:latin typeface="Calibri" charset="0"/>
              </a:rPr>
              <a:t>Sum:		0 1 1 0	      6		</a:t>
            </a:r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r>
              <a:rPr lang="en-US" baseline="-25000" dirty="0">
                <a:latin typeface="Calibri" charset="0"/>
              </a:rPr>
              <a:t>		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24200" y="4343400"/>
            <a:ext cx="1752600" cy="1295400"/>
          </a:xfrm>
          <a:prstGeom prst="rect">
            <a:avLst/>
          </a:prstGeom>
          <a:solidFill>
            <a:schemeClr val="bg1"/>
          </a:solidFill>
          <a:ln w="508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20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Decimal Number Representation &amp; Arithmetic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51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Addition Table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5638800"/>
            <a:ext cx="8229600" cy="762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Binary addition of two numbers can be carried out by table lookup for each bit position, from right to left.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158592"/>
              </p:ext>
            </p:extLst>
          </p:nvPr>
        </p:nvGraphicFramePr>
        <p:xfrm>
          <a:off x="1447800" y="1600200"/>
          <a:ext cx="60960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Bit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Bit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Bit 3 (Carry-in)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Carry-out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257800" y="2286000"/>
            <a:ext cx="2057400" cy="2971800"/>
          </a:xfrm>
          <a:prstGeom prst="rect">
            <a:avLst/>
          </a:prstGeom>
          <a:solidFill>
            <a:schemeClr val="bg1"/>
          </a:solidFill>
          <a:ln w="508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78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Signed Binary Numbers and Arithmetic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5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Signed Binary Numbers</a:t>
            </a:r>
            <a:endParaRPr lang="en-US" dirty="0">
              <a:latin typeface="Calibri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sz="3000" dirty="0">
                <a:latin typeface="Calibri" charset="0"/>
              </a:rPr>
              <a:t>For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signed integers</a:t>
            </a:r>
            <a:r>
              <a:rPr lang="en-US" sz="3000" dirty="0">
                <a:latin typeface="Calibri" charset="0"/>
              </a:rPr>
              <a:t>, the leftmost bit always</a:t>
            </a:r>
          </a:p>
          <a:p>
            <a:pPr>
              <a:buFont typeface="Arial" charset="0"/>
              <a:buNone/>
            </a:pPr>
            <a:r>
              <a:rPr lang="en-US" sz="3000" dirty="0">
                <a:latin typeface="Calibri" charset="0"/>
              </a:rPr>
              <a:t>	indicates the sign:</a:t>
            </a:r>
          </a:p>
          <a:p>
            <a:pPr>
              <a:buFont typeface="Arial" charset="0"/>
              <a:buNone/>
            </a:pPr>
            <a:r>
              <a:rPr lang="en-US" sz="3000" dirty="0">
                <a:latin typeface="Calibri" charset="0"/>
              </a:rPr>
              <a:t>		0	for positive</a:t>
            </a:r>
          </a:p>
          <a:p>
            <a:pPr>
              <a:buFont typeface="Arial" charset="0"/>
              <a:buNone/>
            </a:pPr>
            <a:r>
              <a:rPr lang="en-US" sz="3000" dirty="0">
                <a:latin typeface="Calibri" charset="0"/>
              </a:rPr>
              <a:t>		1	for negative</a:t>
            </a:r>
          </a:p>
          <a:p>
            <a:pPr>
              <a:buFont typeface="Arial" charset="0"/>
              <a:buNone/>
            </a:pPr>
            <a:r>
              <a:rPr lang="en-US" sz="3000" dirty="0">
                <a:latin typeface="Calibri" charset="0"/>
              </a:rPr>
              <a:t>There are three ways to represent signed integers:</a:t>
            </a:r>
          </a:p>
          <a:p>
            <a:r>
              <a:rPr lang="en-US" sz="3000" dirty="0">
                <a:latin typeface="Calibri" charset="0"/>
              </a:rPr>
              <a:t>Sign and magnitude</a:t>
            </a:r>
          </a:p>
          <a:p>
            <a:r>
              <a:rPr lang="en-US" sz="3000" dirty="0">
                <a:latin typeface="Calibri" charset="0"/>
              </a:rPr>
              <a:t>1</a:t>
            </a:r>
            <a:r>
              <a:rPr lang="ja-JP" altLang="en-US" sz="3000" dirty="0">
                <a:latin typeface="Calibri" charset="0"/>
              </a:rPr>
              <a:t>’</a:t>
            </a:r>
            <a:r>
              <a:rPr lang="en-US" sz="3000" dirty="0">
                <a:latin typeface="Calibri" charset="0"/>
              </a:rPr>
              <a:t>s complement</a:t>
            </a:r>
          </a:p>
          <a:p>
            <a:r>
              <a:rPr lang="en-US" sz="3000" dirty="0">
                <a:latin typeface="Calibri" charset="0"/>
              </a:rPr>
              <a:t>2</a:t>
            </a:r>
            <a:r>
              <a:rPr lang="ja-JP" altLang="en-US" sz="3000" dirty="0">
                <a:latin typeface="Calibri" charset="0"/>
              </a:rPr>
              <a:t>’</a:t>
            </a:r>
            <a:r>
              <a:rPr lang="en-US" sz="3000" dirty="0">
                <a:latin typeface="Calibri" charset="0"/>
              </a:rPr>
              <a:t>s complement</a:t>
            </a:r>
          </a:p>
          <a:p>
            <a:pPr>
              <a:buFont typeface="Arial" charset="0"/>
              <a:buNone/>
            </a:pPr>
            <a:endParaRPr lang="en-US" sz="3000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1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Sign-Magnitude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Put the sign bit (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 for plus,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 for minus) in front of the unsigned number: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Examples: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		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+11</a:t>
            </a:r>
            <a:r>
              <a:rPr lang="en-US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10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  0 1011</a:t>
            </a:r>
            <a:r>
              <a:rPr lang="en-US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		-11</a:t>
            </a:r>
            <a:r>
              <a:rPr lang="en-US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10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:  1 1011</a:t>
            </a:r>
            <a:r>
              <a:rPr lang="en-US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endParaRPr lang="en-US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6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1’s Complement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Positives same as in Sign-Magnitude. Negatives represented by </a:t>
            </a:r>
            <a:r>
              <a:rPr lang="en-US" i="1" dirty="0" smtClean="0">
                <a:solidFill>
                  <a:srgbClr val="000000"/>
                </a:solidFill>
              </a:rPr>
              <a:t>1’s complement of their magnitude.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Examples: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+11</a:t>
            </a:r>
            <a:r>
              <a:rPr lang="en-US" sz="2400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0 1011</a:t>
            </a:r>
            <a:r>
              <a:rPr lang="en-US" sz="2400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-11</a:t>
            </a:r>
            <a:r>
              <a:rPr lang="en-US" sz="2400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1 &lt;1’s complement of 1011</a:t>
            </a:r>
            <a:r>
              <a:rPr lang="en-US" sz="2400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&gt;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			= 1 0100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	     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		 </a:t>
            </a:r>
            <a:endParaRPr lang="en-US" sz="2400" dirty="0" smtClean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2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2’</a:t>
            </a:r>
            <a:r>
              <a:rPr lang="en-US" dirty="0"/>
              <a:t>s Complement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47320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Positives same as in Sign-Magnitude. Negatives represented by </a:t>
            </a:r>
            <a:r>
              <a:rPr lang="en-US" i="1" dirty="0" smtClean="0">
                <a:solidFill>
                  <a:srgbClr val="000000"/>
                </a:solidFill>
              </a:rPr>
              <a:t>2’s complement of their magnitude.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Examples: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+11</a:t>
            </a:r>
            <a:r>
              <a:rPr lang="en-US" sz="2400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 0 1011</a:t>
            </a:r>
            <a:r>
              <a:rPr lang="en-US" sz="2400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-11</a:t>
            </a:r>
            <a:r>
              <a:rPr lang="en-US" sz="2400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1 &lt;2’s complement of 1011</a:t>
            </a:r>
            <a:r>
              <a:rPr lang="en-US" sz="2400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&gt;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		= 1 &lt;1’s complement of 1011</a:t>
            </a:r>
            <a:r>
              <a:rPr lang="en-US" sz="2400" baseline="-25000" dirty="0" smtClean="0">
                <a:solidFill>
                  <a:srgbClr val="000000"/>
                </a:solidFill>
                <a:latin typeface="Courier"/>
                <a:cs typeface="Courier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+1&gt;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	     = 1 0100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		 +</a:t>
            </a:r>
            <a:r>
              <a:rPr lang="en-US" sz="2400" u="sng" dirty="0" smtClean="0">
                <a:solidFill>
                  <a:srgbClr val="000000"/>
                </a:solidFill>
                <a:latin typeface="Courier"/>
                <a:cs typeface="Courier"/>
              </a:rPr>
              <a:t>    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56000" y="6019800"/>
            <a:ext cx="1292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1 0101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57711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Negation of a Signed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Sign-Magnitude: Flip the sign bit</a:t>
            </a:r>
          </a:p>
          <a:p>
            <a:r>
              <a:rPr lang="en-US" dirty="0" smtClean="0"/>
              <a:t>1’s Complement : Flip all the bits</a:t>
            </a:r>
          </a:p>
          <a:p>
            <a:r>
              <a:rPr lang="en-US" dirty="0" smtClean="0"/>
              <a:t>2’s Complement:</a:t>
            </a:r>
          </a:p>
          <a:p>
            <a:pPr marL="925830" lvl="1" indent="-514350">
              <a:buFont typeface="+mj-lt"/>
              <a:buAutoNum type="alphaLcParenR"/>
            </a:pPr>
            <a:r>
              <a:rPr lang="en-US" dirty="0" smtClean="0"/>
              <a:t>Flip all the bits, add 1, and Ignore carry from the left-most bit), or</a:t>
            </a:r>
          </a:p>
          <a:p>
            <a:pPr marL="925830" lvl="1" indent="-514350">
              <a:buFont typeface="+mj-lt"/>
              <a:buAutoNum type="alphaLcParenR"/>
            </a:pPr>
            <a:r>
              <a:rPr lang="en-US" dirty="0" smtClean="0"/>
              <a:t>Subtract from 0 and ignore carry from the left-most bit.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0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3" y="709613"/>
            <a:ext cx="6200775" cy="543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0" y="4038600"/>
            <a:ext cx="838200" cy="1905000"/>
          </a:xfrm>
          <a:prstGeom prst="rect">
            <a:avLst/>
          </a:prstGeom>
          <a:solidFill>
            <a:schemeClr val="bg1"/>
          </a:solidFill>
          <a:ln w="508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8200" y="4038600"/>
            <a:ext cx="838200" cy="1905000"/>
          </a:xfrm>
          <a:prstGeom prst="rect">
            <a:avLst/>
          </a:prstGeom>
          <a:solidFill>
            <a:schemeClr val="bg1"/>
          </a:solidFill>
          <a:ln w="508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77000" y="4038600"/>
            <a:ext cx="838200" cy="1905000"/>
          </a:xfrm>
          <a:prstGeom prst="rect">
            <a:avLst/>
          </a:prstGeom>
          <a:solidFill>
            <a:schemeClr val="bg1"/>
          </a:solidFill>
          <a:ln w="508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3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Addition in 2’s Complement</a:t>
            </a:r>
            <a:endParaRPr lang="en-US" dirty="0">
              <a:latin typeface="Calibri" charset="0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Examples of adding 4-bit numbers</a:t>
            </a:r>
          </a:p>
          <a:p>
            <a:pPr>
              <a:buFont typeface="Arial" charset="0"/>
              <a:buNone/>
            </a:pPr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	0 0 0 1          </a:t>
            </a:r>
            <a:r>
              <a:rPr lang="en-US" dirty="0" smtClean="0">
                <a:latin typeface="Calibri" charset="0"/>
              </a:rPr>
              <a:t>+1</a:t>
            </a:r>
            <a:r>
              <a:rPr lang="en-US" dirty="0">
                <a:latin typeface="Calibri" charset="0"/>
              </a:rPr>
              <a:t>		0 1 0 0	</a:t>
            </a:r>
            <a:r>
              <a:rPr lang="en-US" dirty="0" smtClean="0">
                <a:latin typeface="Calibri" charset="0"/>
              </a:rPr>
              <a:t>+4</a:t>
            </a:r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+	0 1 0</a:t>
            </a:r>
            <a:r>
              <a:rPr lang="en-US" baseline="-25000" dirty="0">
                <a:latin typeface="Calibri" charset="0"/>
              </a:rPr>
              <a:t>1</a:t>
            </a:r>
            <a:r>
              <a:rPr lang="en-US" dirty="0">
                <a:latin typeface="Calibri" charset="0"/>
              </a:rPr>
              <a:t>1    +   </a:t>
            </a:r>
            <a:r>
              <a:rPr lang="en-US" dirty="0" smtClean="0">
                <a:latin typeface="Calibri" charset="0"/>
              </a:rPr>
              <a:t>+5</a:t>
            </a:r>
            <a:r>
              <a:rPr lang="en-US" dirty="0">
                <a:latin typeface="Calibri" charset="0"/>
              </a:rPr>
              <a:t>	    +    1 0 1 0    +  -6</a:t>
            </a: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--------------    --------       -------------    ------</a:t>
            </a:r>
            <a:endParaRPr lang="en-US" baseline="-25000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	0 1 1 0	  </a:t>
            </a:r>
            <a:r>
              <a:rPr lang="en-US" dirty="0" smtClean="0">
                <a:latin typeface="Calibri" charset="0"/>
              </a:rPr>
              <a:t>+6</a:t>
            </a:r>
            <a:r>
              <a:rPr lang="en-US" dirty="0">
                <a:latin typeface="Calibri" charset="0"/>
              </a:rPr>
              <a:t>	    	1 1 1 0	-2</a:t>
            </a:r>
          </a:p>
          <a:p>
            <a:pPr>
              <a:buFont typeface="Arial" charset="0"/>
              <a:buNone/>
            </a:pPr>
            <a:r>
              <a:rPr lang="en-US" baseline="-25000" dirty="0">
                <a:latin typeface="Calibri" charset="0"/>
              </a:rPr>
              <a:t>		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= A+B in Sign Magnitude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pSp>
        <p:nvGrpSpPr>
          <p:cNvPr id="89" name="Group 88"/>
          <p:cNvGrpSpPr/>
          <p:nvPr/>
        </p:nvGrpSpPr>
        <p:grpSpPr>
          <a:xfrm>
            <a:off x="2286000" y="1524000"/>
            <a:ext cx="4762500" cy="5257800"/>
            <a:chOff x="2400300" y="1600200"/>
            <a:chExt cx="4762500" cy="5257800"/>
          </a:xfrm>
        </p:grpSpPr>
        <p:sp>
          <p:nvSpPr>
            <p:cNvPr id="5" name="Decision 4"/>
            <p:cNvSpPr/>
            <p:nvPr/>
          </p:nvSpPr>
          <p:spPr>
            <a:xfrm>
              <a:off x="3467100" y="1943100"/>
              <a:ext cx="1447800" cy="685800"/>
            </a:xfrm>
            <a:prstGeom prst="flowChartDecision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s(A)=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s(B)?</a:t>
              </a:r>
            </a:p>
          </p:txBody>
        </p:sp>
        <p:cxnSp>
          <p:nvCxnSpPr>
            <p:cNvPr id="7" name="Straight Connector 6"/>
            <p:cNvCxnSpPr>
              <a:stCxn id="5" idx="3"/>
            </p:cNvCxnSpPr>
            <p:nvPr/>
          </p:nvCxnSpPr>
          <p:spPr>
            <a:xfrm>
              <a:off x="4914900" y="2286000"/>
              <a:ext cx="4953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959100" y="2286000"/>
              <a:ext cx="4953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060700" y="1967468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2959100" y="2273300"/>
              <a:ext cx="0" cy="4572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476500" y="2705100"/>
              <a:ext cx="11430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m(C)=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m(A)+m(B)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2997200" y="3340100"/>
              <a:ext cx="0" cy="4572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2400300" y="3771900"/>
              <a:ext cx="11430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s(C)=s(A)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64100" y="1954768"/>
              <a:ext cx="3453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8" name="Decision 17"/>
            <p:cNvSpPr/>
            <p:nvPr/>
          </p:nvSpPr>
          <p:spPr>
            <a:xfrm>
              <a:off x="4673600" y="2730500"/>
              <a:ext cx="1447800" cy="685800"/>
            </a:xfrm>
            <a:prstGeom prst="flowChartDecision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m(A)&gt;m(B)?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5397500" y="2298700"/>
              <a:ext cx="0" cy="4572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4381500" y="3073400"/>
              <a:ext cx="279400" cy="127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381500" y="3086100"/>
              <a:ext cx="0" cy="4572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108700" y="3073400"/>
              <a:ext cx="4953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591300" y="3086100"/>
              <a:ext cx="0" cy="4572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3810000" y="3543300"/>
              <a:ext cx="11430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m(C)=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m(A)-m(B)   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019800" y="3543300"/>
              <a:ext cx="11430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m(C)=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M(B)-m(A)   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810000" y="4457700"/>
              <a:ext cx="11430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s(C)=s(A)</a:t>
              </a:r>
            </a:p>
          </p:txBody>
        </p:sp>
        <p:cxnSp>
          <p:nvCxnSpPr>
            <p:cNvPr id="30" name="Straight Connector 29"/>
            <p:cNvCxnSpPr>
              <a:stCxn id="24" idx="2"/>
              <a:endCxn id="27" idx="0"/>
            </p:cNvCxnSpPr>
            <p:nvPr/>
          </p:nvCxnSpPr>
          <p:spPr>
            <a:xfrm>
              <a:off x="4381500" y="4152900"/>
              <a:ext cx="0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5981700" y="4457700"/>
              <a:ext cx="11430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s(C)=s(B)</a:t>
              </a:r>
            </a:p>
          </p:txBody>
        </p:sp>
        <p:cxnSp>
          <p:nvCxnSpPr>
            <p:cNvPr id="35" name="Straight Connector 34"/>
            <p:cNvCxnSpPr>
              <a:endCxn id="34" idx="0"/>
            </p:cNvCxnSpPr>
            <p:nvPr/>
          </p:nvCxnSpPr>
          <p:spPr>
            <a:xfrm>
              <a:off x="6553200" y="4152900"/>
              <a:ext cx="0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3009900" y="4381500"/>
              <a:ext cx="0" cy="11430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305300" y="5067300"/>
              <a:ext cx="0" cy="4572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6515100" y="5067300"/>
              <a:ext cx="0" cy="45720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009900" y="5524500"/>
              <a:ext cx="3505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5" idx="0"/>
            </p:cNvCxnSpPr>
            <p:nvPr/>
          </p:nvCxnSpPr>
          <p:spPr>
            <a:xfrm>
              <a:off x="4178300" y="1600200"/>
              <a:ext cx="12700" cy="3429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4686300" y="5511800"/>
              <a:ext cx="12700" cy="3429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4114800" y="5867400"/>
              <a:ext cx="11430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Detect Overflow</a:t>
              </a: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>
              <a:off x="4686300" y="6515100"/>
              <a:ext cx="12700" cy="3429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60701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illustrate the basic concepts of number representation using the familiar </a:t>
            </a:r>
            <a:r>
              <a:rPr lang="en-US" i="1" dirty="0" smtClean="0"/>
              <a:t>decimal</a:t>
            </a:r>
            <a:r>
              <a:rPr lang="en-US" dirty="0" smtClean="0"/>
              <a:t> base or radix. </a:t>
            </a:r>
          </a:p>
          <a:p>
            <a:r>
              <a:rPr lang="en-US" dirty="0" smtClean="0"/>
              <a:t>Concepts generalize to any other base. </a:t>
            </a:r>
          </a:p>
          <a:p>
            <a:r>
              <a:rPr lang="en-US" dirty="0" smtClean="0"/>
              <a:t>Consider three categories of numbers</a:t>
            </a:r>
          </a:p>
          <a:p>
            <a:pPr lvl="1"/>
            <a:r>
              <a:rPr lang="en-US" dirty="0" smtClean="0"/>
              <a:t>Unsigned Integers</a:t>
            </a:r>
          </a:p>
          <a:p>
            <a:pPr lvl="1"/>
            <a:r>
              <a:rPr lang="en-US" dirty="0" smtClean="0"/>
              <a:t>Signed Integers</a:t>
            </a:r>
          </a:p>
          <a:p>
            <a:pPr lvl="1"/>
            <a:r>
              <a:rPr lang="en-US" dirty="0" smtClean="0"/>
              <a:t>Floating-point numbers (“</a:t>
            </a:r>
            <a:r>
              <a:rPr lang="en-US" dirty="0" err="1" smtClean="0"/>
              <a:t>Reals</a:t>
            </a:r>
            <a:r>
              <a:rPr lang="en-US" dirty="0" smtClean="0"/>
              <a:t>”)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56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= A+B in 1’s Complement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1981200" y="2247900"/>
            <a:ext cx="3774392" cy="4076700"/>
            <a:chOff x="1981200" y="2247900"/>
            <a:chExt cx="3774392" cy="4076700"/>
          </a:xfrm>
        </p:grpSpPr>
        <p:sp>
          <p:nvSpPr>
            <p:cNvPr id="14" name="Rectangle 13"/>
            <p:cNvSpPr/>
            <p:nvPr/>
          </p:nvSpPr>
          <p:spPr>
            <a:xfrm>
              <a:off x="3505200" y="2590800"/>
              <a:ext cx="13716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1</a:t>
              </a:r>
              <a:r>
                <a:rPr lang="en-US" sz="1600" dirty="0" smtClean="0">
                  <a:solidFill>
                    <a:schemeClr val="tx1"/>
                  </a:solidFill>
                </a:rPr>
                <a:t>c(C)=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1</a:t>
              </a:r>
              <a:r>
                <a:rPr lang="en-US" sz="1600" dirty="0" smtClean="0">
                  <a:solidFill>
                    <a:schemeClr val="tx1"/>
                  </a:solidFill>
                </a:rPr>
                <a:t>c(A)+1c(B)</a:t>
              </a: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>
              <a:off x="4178300" y="2247900"/>
              <a:ext cx="12700" cy="3429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4220163" y="5105400"/>
              <a:ext cx="8937" cy="2413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3581400" y="5359400"/>
              <a:ext cx="12954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Detect Overflow</a:t>
              </a: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>
              <a:off x="4229100" y="5981700"/>
              <a:ext cx="12700" cy="3429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Decision 2"/>
            <p:cNvSpPr/>
            <p:nvPr/>
          </p:nvSpPr>
          <p:spPr>
            <a:xfrm>
              <a:off x="3352800" y="3543300"/>
              <a:ext cx="1676400" cy="533400"/>
            </a:xfrm>
            <a:prstGeom prst="flowChartDecision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chemeClr val="tx1"/>
                  </a:solidFill>
                </a:rPr>
                <a:t>Carry?</a:t>
              </a:r>
            </a:p>
          </p:txBody>
        </p:sp>
        <p:cxnSp>
          <p:nvCxnSpPr>
            <p:cNvPr id="6" name="Straight Connector 5"/>
            <p:cNvCxnSpPr>
              <a:stCxn id="14" idx="2"/>
              <a:endCxn id="3" idx="0"/>
            </p:cNvCxnSpPr>
            <p:nvPr/>
          </p:nvCxnSpPr>
          <p:spPr>
            <a:xfrm>
              <a:off x="4191000" y="3200400"/>
              <a:ext cx="0" cy="34290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667000" y="3505200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10200" y="3429000"/>
              <a:ext cx="3453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981200" y="4114800"/>
              <a:ext cx="13716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1</a:t>
              </a:r>
              <a:r>
                <a:rPr lang="en-US" sz="1600" dirty="0" smtClean="0">
                  <a:solidFill>
                    <a:schemeClr val="tx1"/>
                  </a:solidFill>
                </a:rPr>
                <a:t>c(C)=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1</a:t>
              </a:r>
              <a:r>
                <a:rPr lang="en-US" sz="1600" dirty="0" smtClean="0">
                  <a:solidFill>
                    <a:schemeClr val="tx1"/>
                  </a:solidFill>
                </a:rPr>
                <a:t>c(C) + 1</a:t>
              </a:r>
            </a:p>
          </p:txBody>
        </p:sp>
        <p:cxnSp>
          <p:nvCxnSpPr>
            <p:cNvPr id="8" name="Elbow Connector 7"/>
            <p:cNvCxnSpPr>
              <a:stCxn id="3" idx="1"/>
              <a:endCxn id="15" idx="0"/>
            </p:cNvCxnSpPr>
            <p:nvPr/>
          </p:nvCxnSpPr>
          <p:spPr>
            <a:xfrm rot="10800000" flipV="1">
              <a:off x="2667000" y="3810000"/>
              <a:ext cx="685800" cy="304800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5" idx="2"/>
            </p:cNvCxnSpPr>
            <p:nvPr/>
          </p:nvCxnSpPr>
          <p:spPr>
            <a:xfrm rot="16200000" flipH="1">
              <a:off x="3259666" y="4131733"/>
              <a:ext cx="381000" cy="1566333"/>
            </a:xfrm>
            <a:prstGeom prst="bentConnector2">
              <a:avLst/>
            </a:prstGeom>
            <a:ln w="127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3" idx="3"/>
            </p:cNvCxnSpPr>
            <p:nvPr/>
          </p:nvCxnSpPr>
          <p:spPr>
            <a:xfrm>
              <a:off x="5029200" y="3810000"/>
              <a:ext cx="6858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/>
            <p:nvPr/>
          </p:nvCxnSpPr>
          <p:spPr>
            <a:xfrm flipV="1">
              <a:off x="4191000" y="3815266"/>
              <a:ext cx="1501967" cy="1290134"/>
            </a:xfrm>
            <a:prstGeom prst="bentConnector3">
              <a:avLst>
                <a:gd name="adj1" fmla="val 100734"/>
              </a:avLst>
            </a:prstGeom>
            <a:ln w="12700">
              <a:solidFill>
                <a:schemeClr val="tx1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74505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= A+B in 2’s Complement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505200" y="2247900"/>
            <a:ext cx="1371600" cy="2286000"/>
            <a:chOff x="3505200" y="2247900"/>
            <a:chExt cx="1371600" cy="2286000"/>
          </a:xfrm>
        </p:grpSpPr>
        <p:sp>
          <p:nvSpPr>
            <p:cNvPr id="14" name="Rectangle 13"/>
            <p:cNvSpPr/>
            <p:nvPr/>
          </p:nvSpPr>
          <p:spPr>
            <a:xfrm>
              <a:off x="3505200" y="2590800"/>
              <a:ext cx="13716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2c(C)=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2c(A)+2c(B)</a:t>
              </a: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>
              <a:off x="4064000" y="2247900"/>
              <a:ext cx="12700" cy="3429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4064000" y="3213100"/>
              <a:ext cx="12700" cy="3429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3505200" y="3568700"/>
              <a:ext cx="1295400" cy="609600"/>
            </a:xfrm>
            <a:prstGeom prst="rect">
              <a:avLst/>
            </a:prstGeom>
            <a:noFill/>
            <a:ln w="5080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Detect Overflow</a:t>
              </a: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>
              <a:off x="4114800" y="4191000"/>
              <a:ext cx="12700" cy="3429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9670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Subtraction in 2’s Complement</a:t>
            </a:r>
            <a:endParaRPr lang="en-US" dirty="0">
              <a:latin typeface="Calibri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Form the </a:t>
            </a:r>
            <a:r>
              <a:rPr lang="en-US" dirty="0" smtClean="0">
                <a:latin typeface="Calibri" charset="0"/>
              </a:rPr>
              <a:t>2’s</a:t>
            </a:r>
            <a:r>
              <a:rPr lang="en-US" dirty="0">
                <a:latin typeface="Calibri" charset="0"/>
              </a:rPr>
              <a:t> </a:t>
            </a:r>
            <a:r>
              <a:rPr lang="en-US" dirty="0" smtClean="0">
                <a:latin typeface="Calibri" charset="0"/>
              </a:rPr>
              <a:t>complement </a:t>
            </a:r>
            <a:r>
              <a:rPr lang="en-US" dirty="0">
                <a:latin typeface="Calibri" charset="0"/>
              </a:rPr>
              <a:t>of the subtrahend </a:t>
            </a:r>
            <a:r>
              <a:rPr lang="en-US" dirty="0" smtClean="0">
                <a:latin typeface="Calibri" charset="0"/>
              </a:rPr>
              <a:t>and then </a:t>
            </a:r>
            <a:r>
              <a:rPr lang="en-US" dirty="0">
                <a:latin typeface="Calibri" charset="0"/>
              </a:rPr>
              <a:t>perform addition</a:t>
            </a:r>
          </a:p>
          <a:p>
            <a:pPr>
              <a:buFont typeface="Arial" charset="0"/>
              <a:buNone/>
            </a:pPr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	1 1 1 0	-2			1 1 1 0</a:t>
            </a: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  -  </a:t>
            </a:r>
            <a:r>
              <a:rPr lang="en-US" dirty="0" smtClean="0">
                <a:latin typeface="Calibri" charset="0"/>
              </a:rPr>
              <a:t>1 </a:t>
            </a:r>
            <a:r>
              <a:rPr lang="en-US" dirty="0">
                <a:latin typeface="Calibri" charset="0"/>
              </a:rPr>
              <a:t>0 1 1    -  </a:t>
            </a:r>
            <a:r>
              <a:rPr lang="en-US" dirty="0" smtClean="0">
                <a:latin typeface="Calibri" charset="0"/>
              </a:rPr>
              <a:t>-</a:t>
            </a:r>
            <a:r>
              <a:rPr lang="en-US" dirty="0">
                <a:latin typeface="Calibri" charset="0"/>
              </a:rPr>
              <a:t>5     	         </a:t>
            </a:r>
            <a:r>
              <a:rPr lang="en-US" dirty="0" smtClean="0">
                <a:latin typeface="Calibri" charset="0"/>
              </a:rPr>
              <a:t>+  </a:t>
            </a:r>
            <a:r>
              <a:rPr lang="en-US" baseline="-25000" dirty="0">
                <a:latin typeface="Calibri" charset="0"/>
              </a:rPr>
              <a:t>1	</a:t>
            </a:r>
            <a:r>
              <a:rPr lang="en-US" dirty="0">
                <a:latin typeface="Calibri" charset="0"/>
              </a:rPr>
              <a:t>0</a:t>
            </a:r>
            <a:r>
              <a:rPr lang="en-US" baseline="-25000" dirty="0">
                <a:latin typeface="Calibri" charset="0"/>
              </a:rPr>
              <a:t>1</a:t>
            </a:r>
            <a:r>
              <a:rPr lang="en-US" dirty="0">
                <a:latin typeface="Calibri" charset="0"/>
              </a:rPr>
              <a:t>1 0 0</a:t>
            </a:r>
            <a:r>
              <a:rPr lang="en-US" baseline="-25000" dirty="0">
                <a:latin typeface="Calibri" charset="0"/>
              </a:rPr>
              <a:t>1</a:t>
            </a:r>
            <a:r>
              <a:rPr lang="en-US" dirty="0">
                <a:latin typeface="Calibri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      ------------    ------		    --------------</a:t>
            </a:r>
            <a:endParaRPr lang="en-US" baseline="-25000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 				+3			 0 0 1 1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962400" y="3810000"/>
            <a:ext cx="977900" cy="484188"/>
          </a:xfrm>
          <a:prstGeom prst="rightArrow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18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2’s Complement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Let’s solve…</a:t>
            </a:r>
          </a:p>
          <a:p>
            <a:r>
              <a:rPr lang="en-US" dirty="0" smtClean="0"/>
              <a:t>2+3</a:t>
            </a:r>
          </a:p>
          <a:p>
            <a:r>
              <a:rPr lang="en-US" dirty="0" smtClean="0"/>
              <a:t>4+(-6)</a:t>
            </a:r>
          </a:p>
          <a:p>
            <a:r>
              <a:rPr lang="en-US" dirty="0" smtClean="0"/>
              <a:t>(-5)+(-2)</a:t>
            </a:r>
          </a:p>
          <a:p>
            <a:r>
              <a:rPr lang="en-US" dirty="0" smtClean="0"/>
              <a:t>7+(-3)</a:t>
            </a:r>
          </a:p>
          <a:p>
            <a:r>
              <a:rPr lang="en-US" dirty="0" smtClean="0"/>
              <a:t>(-3)-(-7)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2-4</a:t>
            </a:r>
          </a:p>
          <a:p>
            <a:r>
              <a:rPr lang="en-US" dirty="0"/>
              <a:t>6-3</a:t>
            </a:r>
          </a:p>
          <a:p>
            <a:r>
              <a:rPr lang="en-US" dirty="0" smtClean="0"/>
              <a:t>(7)-(-5)</a:t>
            </a:r>
          </a:p>
          <a:p>
            <a:r>
              <a:rPr lang="en-US" dirty="0" smtClean="0"/>
              <a:t>(-7)-1</a:t>
            </a:r>
          </a:p>
          <a:p>
            <a:r>
              <a:rPr lang="en-US" dirty="0" smtClean="0"/>
              <a:t>2-(-3)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65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Overflow in 2’s Complement</a:t>
            </a:r>
            <a:endParaRPr lang="en-US" dirty="0">
              <a:latin typeface="Calibri" charset="0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Two examples of overflow; that is, when the answer does not fit in the number range</a:t>
            </a:r>
          </a:p>
          <a:p>
            <a:pPr>
              <a:buFont typeface="Arial" charset="0"/>
              <a:buNone/>
            </a:pPr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	0 1 1 0	+6		1 1 1 0	    -2</a:t>
            </a: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  + </a:t>
            </a:r>
            <a:r>
              <a:rPr lang="en-US" dirty="0" smtClean="0">
                <a:latin typeface="Calibri" charset="0"/>
              </a:rPr>
              <a:t>0</a:t>
            </a:r>
            <a:r>
              <a:rPr lang="en-US" baseline="-25000" dirty="0" smtClean="0">
                <a:latin typeface="Calibri" charset="0"/>
              </a:rPr>
              <a:t>1</a:t>
            </a:r>
            <a:r>
              <a:rPr lang="en-US" dirty="0" smtClean="0">
                <a:latin typeface="Calibri" charset="0"/>
              </a:rPr>
              <a:t>1 </a:t>
            </a:r>
            <a:r>
              <a:rPr lang="en-US" dirty="0">
                <a:latin typeface="Calibri" charset="0"/>
              </a:rPr>
              <a:t>0 0   </a:t>
            </a:r>
            <a:r>
              <a:rPr lang="en-US" dirty="0" smtClean="0">
                <a:latin typeface="Calibri" charset="0"/>
              </a:rPr>
              <a:t> + +</a:t>
            </a:r>
            <a:r>
              <a:rPr lang="en-US" dirty="0">
                <a:latin typeface="Calibri" charset="0"/>
              </a:rPr>
              <a:t>4	         </a:t>
            </a:r>
            <a:r>
              <a:rPr lang="en-US" baseline="-25000" dirty="0">
                <a:latin typeface="Calibri" charset="0"/>
              </a:rPr>
              <a:t>1</a:t>
            </a:r>
            <a:r>
              <a:rPr lang="en-US" dirty="0">
                <a:latin typeface="Calibri" charset="0"/>
              </a:rPr>
              <a:t>1 0 0 1	+  -7</a:t>
            </a:r>
          </a:p>
          <a:p>
            <a:pPr>
              <a:buFont typeface="Arial" charset="0"/>
              <a:buNone/>
            </a:pPr>
            <a:r>
              <a:rPr lang="en-US" baseline="-25000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 	  ------------     ------              ----------        ------</a:t>
            </a:r>
            <a:endParaRPr lang="en-US" baseline="-25000" dirty="0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 baseline="-25000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     	1 0 1 0      </a:t>
            </a:r>
            <a:r>
              <a:rPr lang="en-US" dirty="0" smtClean="0">
                <a:latin typeface="Calibri" charset="0"/>
              </a:rPr>
              <a:t>+</a:t>
            </a:r>
            <a:r>
              <a:rPr lang="en-US" dirty="0">
                <a:latin typeface="Calibri" charset="0"/>
              </a:rPr>
              <a:t>10		0 1 1 1	     -9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38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Sign extension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>
                <a:latin typeface="Calibri" charset="0"/>
              </a:rPr>
              <a:t>Extend 4-bit signed integers to 8-bit signed</a:t>
            </a:r>
          </a:p>
          <a:p>
            <a:pPr>
              <a:buFont typeface="Arial" charset="0"/>
              <a:buNone/>
            </a:pPr>
            <a:r>
              <a:rPr lang="en-US">
                <a:latin typeface="Calibri" charset="0"/>
              </a:rPr>
              <a:t>	integers</a:t>
            </a:r>
          </a:p>
          <a:p>
            <a:pPr>
              <a:buFont typeface="Arial" charset="0"/>
              <a:buNone/>
            </a:pPr>
            <a:endParaRPr lang="en-US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>
                <a:latin typeface="Calibri" charset="0"/>
              </a:rPr>
              <a:t>	0 1 0 1			0 0 0 0 0 1 0 1</a:t>
            </a:r>
          </a:p>
          <a:p>
            <a:pPr>
              <a:buFont typeface="Arial" charset="0"/>
              <a:buNone/>
            </a:pPr>
            <a:endParaRPr lang="en-US"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en-US">
                <a:latin typeface="Calibri" charset="0"/>
              </a:rPr>
              <a:t>	1 1 1 0			1 1 1 1 1 1 1 0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514600" y="3429000"/>
            <a:ext cx="977900" cy="484188"/>
          </a:xfrm>
          <a:prstGeom prst="rightArrow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514600" y="4572000"/>
            <a:ext cx="977900" cy="484188"/>
          </a:xfrm>
          <a:prstGeom prst="rightArrow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5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Integers vs. Fixed-Point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Integers </a:t>
            </a:r>
            <a:r>
              <a:rPr lang="en-US" i="1" dirty="0" smtClean="0"/>
              <a:t>are </a:t>
            </a:r>
            <a:r>
              <a:rPr lang="en-US" dirty="0" smtClean="0"/>
              <a:t>a special case of fixed-point representations.</a:t>
            </a:r>
          </a:p>
          <a:p>
            <a:r>
              <a:rPr lang="en-US" dirty="0" smtClean="0"/>
              <a:t>For a given a sequence of digits, say, 3,1,4,5,9</a:t>
            </a:r>
            <a:r>
              <a:rPr lang="en-US" sz="2400" baseline="-25000" dirty="0" smtClean="0"/>
              <a:t>  </a:t>
            </a:r>
            <a:r>
              <a:rPr lang="en-US" dirty="0" smtClean="0"/>
              <a:t>in decimal, we could fix the decimal point any where to get different fixed-point values for the same digits, e.g. 31459 3145.9, …, 3.1459, .31459, …</a:t>
            </a:r>
          </a:p>
          <a:p>
            <a:pPr marL="118872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00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Doing Arithmetic with Fixed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Assume representing unsigned decimal integers </a:t>
            </a:r>
          </a:p>
          <a:p>
            <a:r>
              <a:rPr lang="en-US" sz="2400" dirty="0" smtClean="0"/>
              <a:t>Want to do the following sum: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>
                <a:latin typeface="Arial"/>
                <a:cs typeface="Arial"/>
              </a:rPr>
              <a:t>2.457 + 0.00036</a:t>
            </a:r>
          </a:p>
          <a:p>
            <a:pPr marL="457200" lvl="1" indent="0"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(Note the fixed-point of given numbers does not match the fixed point of representation)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37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Doing Arithmetic with Fixed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cs typeface="Arial"/>
              </a:rPr>
              <a:t>Process: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1800" dirty="0" smtClean="0"/>
              <a:t>Scale the number with smaller fraction to integer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1800" dirty="0" smtClean="0"/>
              <a:t>Use the same scale to convert the other number to integer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1800" dirty="0" smtClean="0"/>
              <a:t>Add the two integers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1800" dirty="0" smtClean="0"/>
              <a:t>“Un-scale”   the result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pPr marL="621792" indent="-457200">
              <a:buFont typeface="+mj-lt"/>
              <a:buAutoNum type="arabicPeriod"/>
            </a:pPr>
            <a:r>
              <a:rPr lang="en-US" sz="2200" dirty="0" smtClean="0">
                <a:latin typeface="Arial"/>
                <a:cs typeface="Arial"/>
              </a:rPr>
              <a:t>0.00036 = 36*10^-5</a:t>
            </a:r>
          </a:p>
          <a:p>
            <a:pPr marL="621792" indent="-457200">
              <a:buAutoNum type="arabicPeriod" startAt="2"/>
            </a:pPr>
            <a:r>
              <a:rPr lang="en-US" sz="2200" dirty="0" smtClean="0">
                <a:latin typeface="Arial"/>
                <a:cs typeface="Arial"/>
              </a:rPr>
              <a:t>2.457 = 245700*10-5</a:t>
            </a:r>
          </a:p>
          <a:p>
            <a:pPr marL="621792" indent="-457200">
              <a:buAutoNum type="arabicPeriod" startAt="2"/>
            </a:pPr>
            <a:r>
              <a:rPr lang="en-US" sz="2200" dirty="0" smtClean="0">
                <a:latin typeface="Arial"/>
                <a:cs typeface="Arial"/>
              </a:rPr>
              <a:t>Sum = (36+245700)*10^-5 = 245736*10^-5</a:t>
            </a:r>
          </a:p>
          <a:p>
            <a:pPr marL="621792" indent="-457200">
              <a:buAutoNum type="arabicPeriod" startAt="2"/>
            </a:pPr>
            <a:r>
              <a:rPr lang="en-US" sz="2200" dirty="0" smtClean="0">
                <a:latin typeface="Arial"/>
                <a:cs typeface="Arial"/>
              </a:rPr>
              <a:t>245736*10^-5 = 2.45736</a:t>
            </a:r>
            <a:endParaRPr lang="en-US" sz="2200" dirty="0">
              <a:latin typeface="Arial"/>
              <a:cs typeface="Arial"/>
            </a:endParaRPr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7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Floating Point?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 given number of digits, the fixed-point range can be limiting, e.g. [0, 999] for three unsigned decimal digits.</a:t>
            </a:r>
          </a:p>
          <a:p>
            <a:r>
              <a:rPr lang="en-US" dirty="0" smtClean="0"/>
              <a:t>Floating-point representation allows increased </a:t>
            </a:r>
            <a:r>
              <a:rPr lang="en-US" i="1" dirty="0" smtClean="0">
                <a:solidFill>
                  <a:srgbClr val="0000FF"/>
                </a:solidFill>
              </a:rPr>
              <a:t>range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at the cost of reduced </a:t>
            </a:r>
            <a:r>
              <a:rPr lang="en-US" i="1" dirty="0" smtClean="0">
                <a:solidFill>
                  <a:srgbClr val="0000FF"/>
                </a:solidFill>
              </a:rPr>
              <a:t>precision</a:t>
            </a:r>
            <a:r>
              <a:rPr lang="en-US" dirty="0" smtClean="0"/>
              <a:t>.</a:t>
            </a:r>
          </a:p>
          <a:p>
            <a:pPr marL="118872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96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Useful for representing addresses, IDs, etc. In computers, useful for representing memory addresses.</a:t>
            </a:r>
          </a:p>
          <a:p>
            <a:r>
              <a:rPr lang="en-US" dirty="0" smtClean="0"/>
              <a:t>Positional notation</a:t>
            </a:r>
          </a:p>
          <a:p>
            <a:pPr lvl="1"/>
            <a:r>
              <a:rPr lang="en-US" dirty="0" smtClean="0"/>
              <a:t>Radix or base, e.g. </a:t>
            </a:r>
          </a:p>
          <a:p>
            <a:pPr lvl="2"/>
            <a:r>
              <a:rPr lang="en-US" dirty="0" smtClean="0">
                <a:latin typeface="Arial Narrow"/>
                <a:cs typeface="Arial Narrow"/>
              </a:rPr>
              <a:t>38</a:t>
            </a:r>
            <a:r>
              <a:rPr lang="en-US" baseline="-25000" dirty="0" smtClean="0">
                <a:latin typeface="Arial Narrow"/>
                <a:cs typeface="Arial Narrow"/>
              </a:rPr>
              <a:t>10</a:t>
            </a:r>
            <a:r>
              <a:rPr lang="en-US" dirty="0" smtClean="0">
                <a:latin typeface="Arial Narrow"/>
                <a:cs typeface="Arial Narrow"/>
              </a:rPr>
              <a:t> = </a:t>
            </a:r>
            <a:r>
              <a:rPr lang="en-US" smtClean="0">
                <a:latin typeface="Arial Narrow"/>
                <a:cs typeface="Arial Narrow"/>
              </a:rPr>
              <a:t>3*10</a:t>
            </a:r>
            <a:r>
              <a:rPr lang="en-US" baseline="30000" smtClean="0">
                <a:latin typeface="Arial Narrow"/>
                <a:cs typeface="Arial Narrow"/>
              </a:rPr>
              <a:t>1</a:t>
            </a:r>
            <a:r>
              <a:rPr lang="en-US" smtClean="0">
                <a:latin typeface="Arial Narrow"/>
                <a:cs typeface="Arial Narrow"/>
              </a:rPr>
              <a:t> + </a:t>
            </a:r>
            <a:r>
              <a:rPr lang="en-US" dirty="0" smtClean="0">
                <a:latin typeface="Arial Narrow"/>
                <a:cs typeface="Arial Narrow"/>
              </a:rPr>
              <a:t>8*10</a:t>
            </a:r>
            <a:r>
              <a:rPr lang="en-US" baseline="30000" dirty="0" smtClean="0">
                <a:latin typeface="Arial Narrow"/>
                <a:cs typeface="Arial Narrow"/>
              </a:rPr>
              <a:t>0</a:t>
            </a:r>
          </a:p>
          <a:p>
            <a:pPr lvl="2"/>
            <a:r>
              <a:rPr lang="en-US" dirty="0" smtClean="0">
                <a:latin typeface="Arial Narrow"/>
                <a:cs typeface="Arial Narrow"/>
              </a:rPr>
              <a:t>100110</a:t>
            </a:r>
            <a:r>
              <a:rPr lang="en-US" baseline="-25000" dirty="0" smtClean="0">
                <a:latin typeface="Arial Narrow"/>
                <a:cs typeface="Arial Narrow"/>
              </a:rPr>
              <a:t>2</a:t>
            </a:r>
            <a:r>
              <a:rPr lang="en-US" dirty="0" smtClean="0">
                <a:latin typeface="Arial Narrow"/>
                <a:cs typeface="Arial Narrow"/>
              </a:rPr>
              <a:t> = 1*2</a:t>
            </a:r>
            <a:r>
              <a:rPr lang="en-US" baseline="30000" dirty="0" smtClean="0">
                <a:latin typeface="Arial Narrow"/>
                <a:cs typeface="Arial Narrow"/>
              </a:rPr>
              <a:t>5</a:t>
            </a:r>
            <a:r>
              <a:rPr lang="en-US" dirty="0" smtClean="0">
                <a:latin typeface="Arial Narrow"/>
                <a:cs typeface="Arial Narrow"/>
              </a:rPr>
              <a:t>+0*2</a:t>
            </a:r>
            <a:r>
              <a:rPr lang="en-US" baseline="30000" dirty="0" smtClean="0">
                <a:latin typeface="Arial Narrow"/>
                <a:cs typeface="Arial Narrow"/>
              </a:rPr>
              <a:t>4</a:t>
            </a:r>
            <a:r>
              <a:rPr lang="en-US" dirty="0" smtClean="0">
                <a:latin typeface="Arial Narrow"/>
                <a:cs typeface="Arial Narrow"/>
              </a:rPr>
              <a:t>+0*2</a:t>
            </a:r>
            <a:r>
              <a:rPr lang="en-US" baseline="30000" dirty="0" smtClean="0">
                <a:latin typeface="Arial Narrow"/>
                <a:cs typeface="Arial Narrow"/>
              </a:rPr>
              <a:t>3</a:t>
            </a:r>
            <a:r>
              <a:rPr lang="en-US" dirty="0" smtClean="0">
                <a:latin typeface="Arial Narrow"/>
                <a:cs typeface="Arial Narrow"/>
              </a:rPr>
              <a:t>+1*2</a:t>
            </a:r>
            <a:r>
              <a:rPr lang="en-US" baseline="30000" dirty="0" smtClean="0">
                <a:latin typeface="Arial Narrow"/>
                <a:cs typeface="Arial Narrow"/>
              </a:rPr>
              <a:t>2+</a:t>
            </a:r>
            <a:r>
              <a:rPr lang="en-US" dirty="0" smtClean="0">
                <a:latin typeface="Arial Narrow"/>
                <a:cs typeface="Arial Narrow"/>
              </a:rPr>
              <a:t>1*2</a:t>
            </a:r>
            <a:r>
              <a:rPr lang="en-US" baseline="30000" dirty="0" smtClean="0">
                <a:latin typeface="Arial Narrow"/>
                <a:cs typeface="Arial Narrow"/>
              </a:rPr>
              <a:t>1</a:t>
            </a:r>
            <a:r>
              <a:rPr lang="en-US" dirty="0" smtClean="0">
                <a:latin typeface="Arial Narrow"/>
                <a:cs typeface="Arial Narrow"/>
              </a:rPr>
              <a:t>+0*2</a:t>
            </a:r>
            <a:r>
              <a:rPr lang="en-US" baseline="30000" dirty="0" smtClean="0">
                <a:latin typeface="Arial Narrow"/>
                <a:cs typeface="Arial Narrow"/>
              </a:rPr>
              <a:t>0</a:t>
            </a:r>
            <a:r>
              <a:rPr lang="en-US" dirty="0" smtClean="0">
                <a:latin typeface="Arial Narrow"/>
                <a:cs typeface="Arial Narrow"/>
              </a:rPr>
              <a:t> = 32+4+2 = 42</a:t>
            </a:r>
            <a:r>
              <a:rPr lang="en-US" baseline="-25000" dirty="0" smtClean="0">
                <a:latin typeface="Arial Narrow"/>
                <a:cs typeface="Arial Narrow"/>
              </a:rPr>
              <a:t>10</a:t>
            </a:r>
            <a:endParaRPr lang="en-US" dirty="0" smtClean="0">
              <a:latin typeface="Arial Narrow"/>
              <a:cs typeface="Arial Narrow"/>
            </a:endParaRPr>
          </a:p>
          <a:p>
            <a:r>
              <a:rPr lang="en-US" dirty="0" smtClean="0"/>
              <a:t>When number of digits of representation is bounded, we use modulo arithmetic. E.g.</a:t>
            </a:r>
          </a:p>
          <a:p>
            <a:pPr lvl="1"/>
            <a:r>
              <a:rPr lang="en-US" dirty="0" smtClean="0"/>
              <a:t>With 2 decimal digits: 99+1 = 0 (modulo 100)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71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Illustrative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Fixed point: Unsigned decimals, three digits</a:t>
            </a:r>
          </a:p>
          <a:p>
            <a:pPr lvl="1"/>
            <a:r>
              <a:rPr lang="en-US" dirty="0" smtClean="0"/>
              <a:t>Range: [0, 999]</a:t>
            </a:r>
          </a:p>
          <a:p>
            <a:pPr lvl="1"/>
            <a:r>
              <a:rPr lang="en-US" dirty="0" smtClean="0"/>
              <a:t>Precision: three decimal digits or 1 in 1000.</a:t>
            </a:r>
          </a:p>
          <a:p>
            <a:r>
              <a:rPr lang="en-US" dirty="0" smtClean="0"/>
              <a:t>Floating point: Partition the three decimal digits to:</a:t>
            </a:r>
          </a:p>
          <a:p>
            <a:pPr lvl="1"/>
            <a:r>
              <a:rPr lang="en-US" dirty="0" smtClean="0"/>
              <a:t>2 digits for unsigned integers (</a:t>
            </a:r>
            <a:r>
              <a:rPr lang="en-US" i="1" dirty="0" smtClean="0"/>
              <a:t>Significand)</a:t>
            </a:r>
            <a:endParaRPr lang="en-US" dirty="0" smtClean="0"/>
          </a:p>
          <a:p>
            <a:pPr lvl="1"/>
            <a:r>
              <a:rPr lang="en-US" dirty="0" smtClean="0"/>
              <a:t>1 digit for decimal scale factor (</a:t>
            </a:r>
            <a:r>
              <a:rPr lang="en-US" i="1" dirty="0" smtClean="0"/>
              <a:t>Exponent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What is the range and precision of the floating-point representation?</a:t>
            </a:r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(In general, both the significand and the exponent are </a:t>
            </a:r>
            <a:r>
              <a:rPr lang="en-US" i="1" dirty="0" smtClean="0">
                <a:solidFill>
                  <a:srgbClr val="0000FF"/>
                </a:solidFill>
              </a:rPr>
              <a:t>signed </a:t>
            </a:r>
            <a:r>
              <a:rPr lang="en-US" dirty="0" smtClean="0">
                <a:solidFill>
                  <a:srgbClr val="0000FF"/>
                </a:solidFill>
              </a:rPr>
              <a:t>fixed-point numbers.)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61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Point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+0.00036 in the scientific notation: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+3.6*10^-4</a:t>
            </a:r>
          </a:p>
          <a:p>
            <a:pPr lvl="1"/>
            <a:r>
              <a:rPr lang="en-US" dirty="0" smtClean="0"/>
              <a:t>Can represent this by two </a:t>
            </a:r>
            <a:r>
              <a:rPr lang="en-US" i="1" dirty="0" smtClean="0"/>
              <a:t>fixed-point </a:t>
            </a:r>
            <a:r>
              <a:rPr lang="en-US" dirty="0" smtClean="0"/>
              <a:t>numbers: &lt;exponent, significand&gt; = </a:t>
            </a:r>
            <a:r>
              <a:rPr lang="en-US" dirty="0" smtClean="0">
                <a:latin typeface="Arial"/>
                <a:cs typeface="Arial"/>
              </a:rPr>
              <a:t>&lt;-4, +3.6&gt;</a:t>
            </a:r>
          </a:p>
          <a:p>
            <a:r>
              <a:rPr lang="en-US" dirty="0">
                <a:latin typeface="Arial"/>
                <a:cs typeface="Arial"/>
              </a:rPr>
              <a:t>R</a:t>
            </a:r>
            <a:r>
              <a:rPr lang="en-US" dirty="0" smtClean="0">
                <a:latin typeface="Arial"/>
                <a:cs typeface="Arial"/>
              </a:rPr>
              <a:t>epresentations, based on the IEEE 754 standard, used in processors.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6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Formats: IEEE 754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800"/>
            <a:ext cx="9144000" cy="307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5334000"/>
            <a:ext cx="698139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Read the </a:t>
            </a:r>
            <a:r>
              <a:rPr lang="en-US" dirty="0">
                <a:solidFill>
                  <a:srgbClr val="0000FF"/>
                </a:solidFill>
                <a:hlinkClick r:id="rId3"/>
              </a:rPr>
              <a:t>Wikipedia article </a:t>
            </a:r>
            <a:r>
              <a:rPr lang="en-US" dirty="0" smtClean="0">
                <a:solidFill>
                  <a:srgbClr val="0000FF"/>
                </a:solidFill>
              </a:rPr>
              <a:t>and follow the links to </a:t>
            </a:r>
          </a:p>
          <a:p>
            <a:r>
              <a:rPr lang="en-US" dirty="0" smtClean="0">
                <a:solidFill>
                  <a:srgbClr val="0000FF"/>
                </a:solidFill>
                <a:hlinkClick r:id="rId4"/>
              </a:rPr>
              <a:t>Half precision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smtClean="0">
                <a:solidFill>
                  <a:srgbClr val="0000FF"/>
                </a:solidFill>
                <a:hlinkClick r:id="rId5"/>
              </a:rPr>
              <a:t>Single Precision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smtClean="0">
                <a:solidFill>
                  <a:srgbClr val="0000FF"/>
                </a:solidFill>
                <a:hlinkClick r:id="rId6"/>
              </a:rPr>
              <a:t>Double Precision</a:t>
            </a:r>
            <a:r>
              <a:rPr lang="en-US" dirty="0" smtClean="0">
                <a:solidFill>
                  <a:srgbClr val="0000FF"/>
                </a:solidFill>
              </a:rPr>
              <a:t>, and</a:t>
            </a:r>
          </a:p>
          <a:p>
            <a:r>
              <a:rPr lang="en-US" dirty="0" smtClean="0">
                <a:solidFill>
                  <a:srgbClr val="0000FF"/>
                </a:solidFill>
                <a:hlinkClick r:id="rId7"/>
              </a:rPr>
              <a:t>Quadruple Precision </a:t>
            </a:r>
            <a:r>
              <a:rPr lang="en-US" dirty="0" smtClean="0">
                <a:solidFill>
                  <a:srgbClr val="0000FF"/>
                </a:solidFill>
              </a:rPr>
              <a:t>for more details of each.</a:t>
            </a:r>
          </a:p>
        </p:txBody>
      </p:sp>
    </p:spTree>
    <p:extLst>
      <p:ext uri="{BB962C8B-B14F-4D97-AF65-F5344CB8AC3E}">
        <p14:creationId xmlns:p14="http://schemas.microsoft.com/office/powerpoint/2010/main" val="658124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Character encoding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sz="2800" dirty="0" smtClean="0">
                <a:ea typeface="+mn-ea"/>
              </a:rPr>
              <a:t>American Standard Code for Information </a:t>
            </a:r>
            <a:r>
              <a:rPr lang="en-US" sz="2800" dirty="0" smtClean="0"/>
              <a:t>Interchange  (see Wikipedia article: </a:t>
            </a:r>
            <a:r>
              <a:rPr lang="en-US" sz="2800" dirty="0" smtClean="0">
                <a:solidFill>
                  <a:srgbClr val="0000FF"/>
                </a:solidFill>
                <a:hlinkClick r:id="rId2"/>
              </a:rPr>
              <a:t>ASCII</a:t>
            </a:r>
            <a:r>
              <a:rPr lang="en-US" sz="2800" dirty="0" smtClean="0"/>
              <a:t>)</a:t>
            </a:r>
          </a:p>
          <a:p>
            <a:pPr>
              <a:defRPr/>
            </a:pPr>
            <a:r>
              <a:rPr lang="en-US" sz="2800" dirty="0" smtClean="0">
                <a:ea typeface="+mn-ea"/>
              </a:rPr>
              <a:t>uses 7-bit codes,</a:t>
            </a:r>
            <a:r>
              <a:rPr lang="en-US" sz="2800" dirty="0"/>
              <a:t> </a:t>
            </a:r>
            <a:r>
              <a:rPr lang="en-US" sz="2800" dirty="0" smtClean="0"/>
              <a:t>e.g.</a:t>
            </a:r>
            <a:r>
              <a:rPr lang="en-US" sz="2800" dirty="0" smtClean="0">
                <a:ea typeface="+mn-ea"/>
              </a:rPr>
              <a:t>:</a:t>
            </a:r>
          </a:p>
          <a:p>
            <a:pPr marL="768096" lvl="2" indent="0">
              <a:buNone/>
              <a:defRPr/>
            </a:pPr>
            <a:r>
              <a:rPr lang="en-US" sz="2000" dirty="0" smtClean="0">
                <a:ea typeface="+mn-ea"/>
              </a:rPr>
              <a:t>	</a:t>
            </a:r>
            <a:r>
              <a:rPr lang="en-US" sz="2000" dirty="0"/>
              <a:t>	</a:t>
            </a:r>
            <a:r>
              <a:rPr lang="en-US" sz="1800" u="sng" dirty="0" smtClean="0">
                <a:ea typeface="+mn-ea"/>
              </a:rPr>
              <a:t>character	</a:t>
            </a:r>
            <a:r>
              <a:rPr lang="en-US" sz="1800" dirty="0" smtClean="0">
                <a:ea typeface="+mn-ea"/>
              </a:rPr>
              <a:t>	</a:t>
            </a:r>
            <a:r>
              <a:rPr lang="en-US" sz="1800" u="sng" dirty="0" smtClean="0">
                <a:ea typeface="+mn-ea"/>
              </a:rPr>
              <a:t>code</a:t>
            </a:r>
          </a:p>
          <a:p>
            <a:pPr marL="768096" lvl="2" indent="0">
              <a:spcBef>
                <a:spcPts val="0"/>
              </a:spcBef>
              <a:buNone/>
              <a:defRPr/>
            </a:pPr>
            <a:r>
              <a:rPr lang="en-US" sz="1800" dirty="0" smtClean="0">
                <a:ea typeface="+mn-ea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ea typeface="+mn-ea"/>
              </a:rPr>
              <a:t>A		1 0 0 0 0 0 1</a:t>
            </a:r>
          </a:p>
          <a:p>
            <a:pPr marL="768096" lvl="2" indent="0">
              <a:spcBef>
                <a:spcPts val="0"/>
              </a:spcBef>
              <a:buNone/>
              <a:defRPr/>
            </a:pPr>
            <a:r>
              <a:rPr lang="en-US" sz="1800" dirty="0" smtClean="0">
                <a:solidFill>
                  <a:srgbClr val="0000FF"/>
                </a:solidFill>
                <a:ea typeface="+mn-ea"/>
              </a:rPr>
              <a:t>		7		0 1 1 0 1 1 1</a:t>
            </a:r>
          </a:p>
          <a:p>
            <a:pPr marL="768096" lvl="2" indent="0">
              <a:spcBef>
                <a:spcPts val="0"/>
              </a:spcBef>
              <a:buNone/>
              <a:defRPr/>
            </a:pPr>
            <a:r>
              <a:rPr lang="en-US" sz="1800" dirty="0" smtClean="0">
                <a:solidFill>
                  <a:srgbClr val="0000FF"/>
                </a:solidFill>
                <a:ea typeface="+mn-ea"/>
              </a:rPr>
              <a:t>		+		0 1 0 1 0 1 1</a:t>
            </a:r>
          </a:p>
          <a:p>
            <a:pPr marL="667512" indent="-457200">
              <a:defRPr/>
            </a:pPr>
            <a:r>
              <a:rPr lang="en-US" sz="2600" dirty="0" smtClean="0">
                <a:solidFill>
                  <a:srgbClr val="000000"/>
                </a:solidFill>
              </a:rPr>
              <a:t>The </a:t>
            </a:r>
            <a:r>
              <a:rPr lang="en-US" sz="2600" dirty="0" smtClean="0">
                <a:solidFill>
                  <a:srgbClr val="000000"/>
                </a:solidFill>
                <a:hlinkClick r:id="rId3"/>
              </a:rPr>
              <a:t>Unicode</a:t>
            </a:r>
            <a:r>
              <a:rPr lang="en-US" sz="2600" dirty="0" smtClean="0">
                <a:solidFill>
                  <a:srgbClr val="000000"/>
                </a:solidFill>
              </a:rPr>
              <a:t> industry standard used for text in most of  world’s writing systems. Can be implemented by different character encodings.</a:t>
            </a:r>
          </a:p>
          <a:p>
            <a:pPr marL="960120" lvl="1" indent="-457200"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UTF-8 uses one byte for ASCII characters, same code values</a:t>
            </a:r>
          </a:p>
          <a:p>
            <a:pPr marL="960120" lvl="1" indent="-457200"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UCS-2 (now obsolete) uses 2 bytes/char but limited in range</a:t>
            </a:r>
          </a:p>
          <a:p>
            <a:pPr marL="960120" lvl="1" indent="-457200"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UTF-16 extends UCS-2, using 4 bytes for each additional character</a:t>
            </a:r>
          </a:p>
          <a:p>
            <a:pPr marL="960120" lvl="1" indent="-457200">
              <a:defRPr/>
            </a:pPr>
            <a:endParaRPr lang="en-US" sz="2200" dirty="0" smtClean="0">
              <a:solidFill>
                <a:srgbClr val="0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30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Performance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How quickly can a program be executed ?</a:t>
            </a:r>
          </a:p>
          <a:p>
            <a:pPr>
              <a:buFont typeface="Arial" charset="0"/>
              <a:buNone/>
            </a:pPr>
            <a:r>
              <a:rPr lang="en-US" dirty="0">
                <a:latin typeface="Calibri" charset="0"/>
              </a:rPr>
              <a:t>	Some factors:</a:t>
            </a:r>
          </a:p>
          <a:p>
            <a:r>
              <a:rPr lang="en-US" dirty="0">
                <a:solidFill>
                  <a:srgbClr val="0000FF"/>
                </a:solidFill>
                <a:latin typeface="Calibri" charset="0"/>
              </a:rPr>
              <a:t>Speed</a:t>
            </a:r>
            <a:r>
              <a:rPr lang="en-US" dirty="0">
                <a:latin typeface="Calibri" charset="0"/>
              </a:rPr>
              <a:t> of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electronic circuits </a:t>
            </a:r>
            <a:r>
              <a:rPr lang="en-US" dirty="0">
                <a:latin typeface="Calibri" charset="0"/>
              </a:rPr>
              <a:t>in the processor</a:t>
            </a:r>
          </a:p>
          <a:p>
            <a:r>
              <a:rPr lang="en-US" dirty="0">
                <a:solidFill>
                  <a:srgbClr val="0000FF"/>
                </a:solidFill>
                <a:latin typeface="Calibri" charset="0"/>
              </a:rPr>
              <a:t>Access times </a:t>
            </a:r>
            <a:r>
              <a:rPr lang="en-US" dirty="0">
                <a:latin typeface="Calibri" charset="0"/>
              </a:rPr>
              <a:t>to the cache and main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memory</a:t>
            </a:r>
          </a:p>
          <a:p>
            <a:r>
              <a:rPr lang="en-US" dirty="0">
                <a:latin typeface="Calibri" charset="0"/>
              </a:rPr>
              <a:t>Design of the 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instruction set</a:t>
            </a:r>
          </a:p>
          <a:p>
            <a:r>
              <a:rPr lang="en-US" dirty="0">
                <a:latin typeface="Calibri" charset="0"/>
              </a:rPr>
              <a:t>Number of operations that can be done at the</a:t>
            </a:r>
            <a:br>
              <a:rPr lang="en-US" dirty="0">
                <a:latin typeface="Calibri" charset="0"/>
              </a:rPr>
            </a:br>
            <a:r>
              <a:rPr lang="en-US" dirty="0">
                <a:latin typeface="Calibri" charset="0"/>
              </a:rPr>
              <a:t>	same time (</a:t>
            </a:r>
            <a:r>
              <a:rPr lang="en-US" dirty="0">
                <a:solidFill>
                  <a:srgbClr val="0000FF"/>
                </a:solidFill>
                <a:latin typeface="Calibri" charset="0"/>
              </a:rPr>
              <a:t>parallelism</a:t>
            </a:r>
            <a:r>
              <a:rPr lang="en-US" dirty="0">
                <a:latin typeface="Calibri" charset="0"/>
              </a:rPr>
              <a:t>)</a:t>
            </a:r>
          </a:p>
          <a:p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endParaRPr lang="en-US" dirty="0">
              <a:latin typeface="Calibri" charset="0"/>
            </a:endParaRPr>
          </a:p>
          <a:p>
            <a:pPr>
              <a:buFont typeface="Arial" charset="0"/>
              <a:buNone/>
            </a:pPr>
            <a:endParaRPr lang="en-US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42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Multiple processors, called </a:t>
            </a:r>
            <a:r>
              <a:rPr lang="en-US" dirty="0" smtClean="0">
                <a:solidFill>
                  <a:srgbClr val="0000FF"/>
                </a:solidFill>
                <a:ea typeface="+mn-ea"/>
              </a:rPr>
              <a:t>cores</a:t>
            </a:r>
            <a:r>
              <a:rPr lang="en-US" dirty="0" smtClean="0">
                <a:ea typeface="+mn-ea"/>
              </a:rPr>
              <a:t>, can be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	fabricated on a single </a:t>
            </a:r>
            <a:r>
              <a:rPr lang="en-US" dirty="0" smtClean="0">
                <a:solidFill>
                  <a:srgbClr val="0000FF"/>
                </a:solidFill>
                <a:ea typeface="+mn-ea"/>
              </a:rPr>
              <a:t>VLSI chip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The cores can execute different parts of a program at the same time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A large number of multi-core processors with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	multiple caches and memory modules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	can be organized into a </a:t>
            </a:r>
            <a:r>
              <a:rPr lang="en-US" dirty="0" smtClean="0">
                <a:solidFill>
                  <a:srgbClr val="0000FF"/>
                </a:solidFill>
                <a:ea typeface="+mn-ea"/>
              </a:rPr>
              <a:t>multiprocessor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	system to execute programs at the same time</a:t>
            </a:r>
            <a:endParaRPr lang="en-US" dirty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9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Historical perspective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Up to the 1940s: mechanical devices,</a:t>
            </a:r>
            <a:br>
              <a:rPr lang="en-US">
                <a:latin typeface="Calibri" charset="0"/>
              </a:rPr>
            </a:br>
            <a:r>
              <a:rPr lang="en-US">
                <a:latin typeface="Calibri" charset="0"/>
              </a:rPr>
              <a:t>	electromechanical relay devices</a:t>
            </a:r>
          </a:p>
          <a:p>
            <a:r>
              <a:rPr lang="en-US">
                <a:latin typeface="Calibri" charset="0"/>
              </a:rPr>
              <a:t>First generation computers, 1945-1955:</a:t>
            </a:r>
          </a:p>
          <a:p>
            <a:pPr>
              <a:buFont typeface="Arial" charset="0"/>
              <a:buNone/>
            </a:pPr>
            <a:r>
              <a:rPr lang="en-US">
                <a:latin typeface="Calibri" charset="0"/>
              </a:rPr>
              <a:t>		vacuum tube circuits, magnetic core 	memories</a:t>
            </a:r>
          </a:p>
          <a:p>
            <a:pPr>
              <a:buFont typeface="Arial" charset="0"/>
              <a:buNone/>
            </a:pPr>
            <a:endParaRPr lang="en-US">
              <a:latin typeface="Calibri" charset="0"/>
            </a:endParaRPr>
          </a:p>
          <a:p>
            <a:pPr>
              <a:buFont typeface="Arial" charset="0"/>
              <a:buNone/>
            </a:pPr>
            <a:endParaRPr lang="en-US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99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Historical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</a:rPr>
              <a:t>Second generation, 1955-1965:</a:t>
            </a:r>
            <a:br>
              <a:rPr lang="en-US" dirty="0" smtClean="0">
                <a:ea typeface="+mn-ea"/>
              </a:rPr>
            </a:br>
            <a:r>
              <a:rPr lang="en-US" dirty="0" smtClean="0">
                <a:ea typeface="+mn-ea"/>
              </a:rPr>
              <a:t>	transistor circuitry, magnetic disk data storage</a:t>
            </a:r>
            <a:br>
              <a:rPr lang="en-US" dirty="0" smtClean="0">
                <a:ea typeface="+mn-ea"/>
              </a:rPr>
            </a:b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</a:rPr>
              <a:t>Third generation, 1965-1975:</a:t>
            </a:r>
            <a:br>
              <a:rPr lang="en-US" dirty="0" smtClean="0">
                <a:ea typeface="+mn-ea"/>
              </a:rPr>
            </a:br>
            <a:r>
              <a:rPr lang="en-US" dirty="0" smtClean="0">
                <a:ea typeface="+mn-ea"/>
              </a:rPr>
              <a:t>	integrated circuits for processors and </a:t>
            </a:r>
            <a:r>
              <a:rPr lang="en-US" smtClean="0">
                <a:ea typeface="+mn-ea"/>
              </a:rPr>
              <a:t>memory </a:t>
            </a:r>
            <a:r>
              <a:rPr lang="en-US" dirty="0" smtClean="0">
                <a:ea typeface="+mn-ea"/>
              </a:rPr>
              <a:t/>
            </a:r>
            <a:br>
              <a:rPr lang="en-US" dirty="0" smtClean="0">
                <a:ea typeface="+mn-ea"/>
              </a:rPr>
            </a:br>
            <a:endParaRPr lang="en-US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a typeface="+mn-ea"/>
              </a:rPr>
              <a:t>Fourth generation, 1975-present:</a:t>
            </a:r>
            <a:br>
              <a:rPr lang="en-US" dirty="0" smtClean="0">
                <a:ea typeface="+mn-ea"/>
              </a:rPr>
            </a:br>
            <a:r>
              <a:rPr lang="en-US" dirty="0" smtClean="0">
                <a:ea typeface="+mn-ea"/>
              </a:rPr>
              <a:t>	microprocessors on a single VLSI chip,</a:t>
            </a:r>
            <a:br>
              <a:rPr lang="en-US" dirty="0" smtClean="0">
                <a:ea typeface="+mn-ea"/>
              </a:rPr>
            </a:br>
            <a:r>
              <a:rPr lang="en-US" dirty="0" smtClean="0">
                <a:ea typeface="+mn-ea"/>
              </a:rPr>
              <a:t>	personal computers, embedded systems,</a:t>
            </a:r>
            <a:br>
              <a:rPr lang="en-US" dirty="0" smtClean="0">
                <a:ea typeface="+mn-ea"/>
              </a:rPr>
            </a:br>
            <a:r>
              <a:rPr lang="en-US" dirty="0" smtClean="0">
                <a:ea typeface="+mn-ea"/>
              </a:rPr>
              <a:t>	very high performance multiprocessors</a:t>
            </a:r>
            <a:br>
              <a:rPr lang="en-US" dirty="0" smtClean="0">
                <a:ea typeface="+mn-ea"/>
              </a:rPr>
            </a:br>
            <a:endParaRPr lang="en-US" dirty="0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17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Upcoming…</a:t>
            </a:r>
            <a:endParaRPr lang="en-AU" dirty="0" smtClean="0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Review Chapter 1 and problems</a:t>
            </a:r>
          </a:p>
          <a:p>
            <a:r>
              <a:rPr lang="en-US" sz="2800" dirty="0" smtClean="0"/>
              <a:t>HW 1 – Chapter 1</a:t>
            </a:r>
          </a:p>
          <a:p>
            <a:pPr lvl="1"/>
            <a:r>
              <a:rPr lang="en-US" sz="2400" dirty="0" smtClean="0"/>
              <a:t>Assign </a:t>
            </a:r>
            <a:r>
              <a:rPr lang="en-US" sz="2400" dirty="0" smtClean="0"/>
              <a:t>Wednesday, Sept. 4</a:t>
            </a:r>
            <a:r>
              <a:rPr lang="en-US" sz="2400" baseline="30000" dirty="0" smtClean="0"/>
              <a:t>th</a:t>
            </a:r>
            <a:endParaRPr lang="en-US" sz="2400" dirty="0" smtClean="0"/>
          </a:p>
          <a:p>
            <a:pPr lvl="1"/>
            <a:r>
              <a:rPr lang="en-US" sz="2400" dirty="0" smtClean="0"/>
              <a:t>Due </a:t>
            </a:r>
            <a:r>
              <a:rPr lang="en-US" sz="2400" dirty="0" smtClean="0"/>
              <a:t>Friday, Sept. 13</a:t>
            </a:r>
            <a:r>
              <a:rPr lang="en-US" sz="2400" baseline="30000" dirty="0" smtClean="0"/>
              <a:t>th</a:t>
            </a:r>
            <a:endParaRPr lang="en-US" sz="2400" dirty="0" smtClean="0"/>
          </a:p>
          <a:p>
            <a:r>
              <a:rPr lang="en-US" sz="2800" dirty="0" smtClean="0"/>
              <a:t>Quiz 1 – Chapter 1</a:t>
            </a:r>
          </a:p>
          <a:p>
            <a:pPr lvl="1"/>
            <a:r>
              <a:rPr lang="en-US" sz="2400" dirty="0" smtClean="0"/>
              <a:t>Monday</a:t>
            </a:r>
            <a:r>
              <a:rPr lang="en-US" sz="2400" dirty="0" smtClean="0"/>
              <a:t>, </a:t>
            </a:r>
            <a:r>
              <a:rPr lang="en-US" sz="2400" dirty="0" smtClean="0"/>
              <a:t>Sept. </a:t>
            </a:r>
            <a:r>
              <a:rPr lang="en-US" sz="2400" smtClean="0"/>
              <a:t>16</a:t>
            </a:r>
            <a:r>
              <a:rPr lang="en-US" sz="2400" baseline="30000" smtClean="0"/>
              <a:t>th</a:t>
            </a:r>
            <a:r>
              <a:rPr lang="en-US" sz="2400" smtClean="0"/>
              <a:t> </a:t>
            </a:r>
            <a:endParaRPr lang="en-US" sz="2400" dirty="0" smtClean="0"/>
          </a:p>
          <a:p>
            <a:pPr lvl="1"/>
            <a:r>
              <a:rPr lang="en-US" sz="2400" dirty="0" smtClean="0"/>
              <a:t>15 min</a:t>
            </a:r>
          </a:p>
        </p:txBody>
      </p:sp>
      <p:sp>
        <p:nvSpPr>
          <p:cNvPr id="4710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AU" smtClean="0"/>
              <a:t>CSCE 230 - Computer Organization</a:t>
            </a: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2FBA-184E-4167-8F61-56E572780823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Express 42</a:t>
            </a:r>
            <a:r>
              <a:rPr lang="en-US" baseline="-25000" dirty="0" smtClean="0"/>
              <a:t>10</a:t>
            </a:r>
            <a:r>
              <a:rPr lang="en-US" dirty="0" smtClean="0"/>
              <a:t> in </a:t>
            </a:r>
            <a:r>
              <a:rPr lang="en-US" i="1" dirty="0" smtClean="0"/>
              <a:t>ternary </a:t>
            </a:r>
            <a:r>
              <a:rPr lang="en-US" dirty="0" smtClean="0"/>
              <a:t>(base 3) and </a:t>
            </a:r>
            <a:r>
              <a:rPr lang="en-US" i="1" dirty="0" smtClean="0"/>
              <a:t>hexadecimal </a:t>
            </a:r>
            <a:r>
              <a:rPr lang="en-US" dirty="0" smtClean="0"/>
              <a:t>(base 16) representations.</a:t>
            </a:r>
          </a:p>
          <a:p>
            <a:r>
              <a:rPr lang="en-US" dirty="0" smtClean="0"/>
              <a:t>Express: A68C</a:t>
            </a:r>
            <a:r>
              <a:rPr lang="en-US" baseline="-25000" dirty="0" smtClean="0"/>
              <a:t>16</a:t>
            </a:r>
            <a:r>
              <a:rPr lang="en-US" dirty="0" smtClean="0"/>
              <a:t> == 0xA68C as a decimal number.</a:t>
            </a:r>
          </a:p>
          <a:p>
            <a:pPr marL="507492" indent="-342900"/>
            <a:r>
              <a:rPr lang="en-US" dirty="0" smtClean="0"/>
              <a:t>Express  2012</a:t>
            </a:r>
            <a:r>
              <a:rPr lang="en-US" baseline="-25000" dirty="0" smtClean="0"/>
              <a:t>3</a:t>
            </a:r>
            <a:r>
              <a:rPr lang="en-US" dirty="0" smtClean="0"/>
              <a:t> as a decimal number.</a:t>
            </a:r>
          </a:p>
          <a:p>
            <a:pPr marL="507492" indent="-342900"/>
            <a:r>
              <a:rPr lang="en-US" dirty="0" smtClean="0"/>
              <a:t>Express 10011100011</a:t>
            </a:r>
            <a:r>
              <a:rPr lang="en-US" baseline="-25000" dirty="0" smtClean="0"/>
              <a:t>2</a:t>
            </a:r>
            <a:r>
              <a:rPr lang="en-US" dirty="0" smtClean="0"/>
              <a:t> as the equivalent hexadecimal number.</a:t>
            </a:r>
          </a:p>
          <a:p>
            <a:pPr marL="164592" indent="0">
              <a:buNone/>
            </a:pPr>
            <a:endParaRPr lang="en-US" dirty="0"/>
          </a:p>
          <a:p>
            <a:pPr marL="164592" indent="0">
              <a:buNone/>
            </a:pPr>
            <a:r>
              <a:rPr lang="en-US" dirty="0" smtClean="0">
                <a:solidFill>
                  <a:srgbClr val="3366FF"/>
                </a:solidFill>
              </a:rPr>
              <a:t>(you can do these conversions using online tools but I would like you to learn algorithmic ways to do them. These will be explained in recitation; follow up with sources on the Internet).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91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Signed Integers: Unbounded Range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consider </a:t>
            </a:r>
            <a:r>
              <a:rPr lang="en-US" i="1" dirty="0" smtClean="0"/>
              <a:t>unbounded number of digits </a:t>
            </a:r>
            <a:r>
              <a:rPr lang="en-US" dirty="0" smtClean="0"/>
              <a:t>available for representation. Also decimal representation</a:t>
            </a:r>
          </a:p>
          <a:p>
            <a:r>
              <a:rPr lang="en-US" dirty="0" smtClean="0"/>
              <a:t>Two common representations:</a:t>
            </a:r>
          </a:p>
          <a:p>
            <a:pPr lvl="1"/>
            <a:r>
              <a:rPr lang="en-US" dirty="0" smtClean="0"/>
              <a:t>Sign-magnitude, e.g. +267,  -37, ..</a:t>
            </a:r>
          </a:p>
          <a:p>
            <a:pPr lvl="1"/>
            <a:r>
              <a:rPr lang="en-US" dirty="0" smtClean="0"/>
              <a:t>10’s complement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8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9’s Complement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</a:t>
            </a:r>
            <a:r>
              <a:rPr lang="en-US" i="1" dirty="0" smtClean="0"/>
              <a:t>9’s complement of integer x </a:t>
            </a:r>
            <a:r>
              <a:rPr lang="en-US" dirty="0" smtClean="0"/>
              <a:t>as:</a:t>
            </a:r>
          </a:p>
          <a:p>
            <a:pPr marL="768096" lvl="2" indent="0">
              <a:buNone/>
            </a:pPr>
            <a:r>
              <a:rPr lang="en-US" dirty="0" smtClean="0"/>
              <a:t>…999…999 – x</a:t>
            </a:r>
          </a:p>
          <a:p>
            <a:pPr marL="768096" lvl="2" indent="0">
              <a:buNone/>
            </a:pPr>
            <a:r>
              <a:rPr lang="en-US" dirty="0" smtClean="0"/>
              <a:t>E.g.  9’s complement of ...00675 = …99324</a:t>
            </a:r>
          </a:p>
          <a:p>
            <a:pPr marL="502920" lvl="1" indent="0">
              <a:buNone/>
            </a:pPr>
            <a:r>
              <a:rPr lang="en-US" dirty="0" smtClean="0"/>
              <a:t>and represent </a:t>
            </a:r>
            <a:r>
              <a:rPr lang="en-US" i="1" dirty="0" smtClean="0"/>
              <a:t>negative </a:t>
            </a:r>
            <a:r>
              <a:rPr lang="en-US" dirty="0" smtClean="0"/>
              <a:t>integers by their 9’s complement. Positives in the usual way. </a:t>
            </a:r>
          </a:p>
          <a:p>
            <a:pPr marL="667512" indent="-457200"/>
            <a:r>
              <a:rPr lang="en-US" dirty="0" smtClean="0"/>
              <a:t>Can do away with the + or - sign: leading 0’s represent positives and leading 9’s represent negatives.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17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9’s complement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Perform 532 – 20 in 9’s complement</a:t>
            </a:r>
          </a:p>
          <a:p>
            <a:r>
              <a:rPr lang="en-US" dirty="0" smtClean="0"/>
              <a:t>Equivalent to 532 + (-20)</a:t>
            </a:r>
          </a:p>
          <a:p>
            <a:r>
              <a:rPr lang="en-US" dirty="0" smtClean="0"/>
              <a:t>In 9’s complement, we have</a:t>
            </a:r>
          </a:p>
          <a:p>
            <a:pPr marL="722376" lvl="2" indent="0">
              <a:buNone/>
            </a:pPr>
            <a:r>
              <a:rPr lang="en-US" dirty="0" smtClean="0"/>
              <a:t>	</a:t>
            </a:r>
            <a:r>
              <a:rPr lang="en-US" dirty="0" smtClean="0">
                <a:latin typeface="Arial Narrow"/>
                <a:cs typeface="Arial Narrow"/>
              </a:rPr>
              <a:t>…00532</a:t>
            </a:r>
          </a:p>
          <a:p>
            <a:pPr marL="722376" lvl="2" indent="0">
              <a:buNone/>
            </a:pPr>
            <a:r>
              <a:rPr lang="en-US" dirty="0" smtClean="0">
                <a:latin typeface="Arial Narrow"/>
                <a:cs typeface="Arial Narrow"/>
              </a:rPr>
              <a:t>+	</a:t>
            </a:r>
            <a:r>
              <a:rPr lang="en-US" u="sng" dirty="0" smtClean="0">
                <a:latin typeface="Arial Narrow"/>
                <a:cs typeface="Arial Narrow"/>
              </a:rPr>
              <a:t>…99979</a:t>
            </a:r>
          </a:p>
          <a:p>
            <a:pPr marL="722376" lvl="2" indent="0">
              <a:buNone/>
            </a:pPr>
            <a:r>
              <a:rPr lang="en-US" dirty="0" smtClean="0">
                <a:latin typeface="Arial Narrow"/>
                <a:cs typeface="Arial Narrow"/>
              </a:rPr>
              <a:t>	…00511 (hence 1 to the result if there is carry out of the sign bits)</a:t>
            </a:r>
          </a:p>
          <a:p>
            <a:pPr marL="507492" indent="-342900"/>
            <a:r>
              <a:rPr lang="en-US" dirty="0" smtClean="0">
                <a:cs typeface="Arial Narrow"/>
              </a:rPr>
              <a:t>What if we computed 20 – 532 in 9’s complement? </a:t>
            </a:r>
          </a:p>
          <a:p>
            <a:pPr marL="722376" lvl="2" indent="0">
              <a:buNone/>
            </a:pPr>
            <a:r>
              <a:rPr lang="en-US" dirty="0"/>
              <a:t>	</a:t>
            </a:r>
            <a:r>
              <a:rPr lang="en-US" dirty="0">
                <a:latin typeface="Arial Narrow"/>
                <a:cs typeface="Arial Narrow"/>
              </a:rPr>
              <a:t>…</a:t>
            </a:r>
            <a:r>
              <a:rPr lang="en-US" dirty="0" smtClean="0">
                <a:latin typeface="Arial Narrow"/>
                <a:cs typeface="Arial Narrow"/>
              </a:rPr>
              <a:t>00020</a:t>
            </a:r>
            <a:endParaRPr lang="en-US" dirty="0">
              <a:latin typeface="Arial Narrow"/>
              <a:cs typeface="Arial Narrow"/>
            </a:endParaRPr>
          </a:p>
          <a:p>
            <a:pPr marL="722376" lvl="2" indent="0">
              <a:buNone/>
            </a:pPr>
            <a:r>
              <a:rPr lang="en-US" dirty="0">
                <a:latin typeface="Arial Narrow"/>
                <a:cs typeface="Arial Narrow"/>
              </a:rPr>
              <a:t>+	</a:t>
            </a:r>
            <a:r>
              <a:rPr lang="en-US" u="sng" dirty="0">
                <a:latin typeface="Arial Narrow"/>
                <a:cs typeface="Arial Narrow"/>
              </a:rPr>
              <a:t>…</a:t>
            </a:r>
            <a:r>
              <a:rPr lang="en-US" u="sng" dirty="0" smtClean="0">
                <a:latin typeface="Arial Narrow"/>
                <a:cs typeface="Arial Narrow"/>
              </a:rPr>
              <a:t>99467</a:t>
            </a:r>
            <a:r>
              <a:rPr lang="en-US" dirty="0">
                <a:latin typeface="Arial Narrow"/>
                <a:cs typeface="Arial Narrow"/>
              </a:rPr>
              <a:t>	</a:t>
            </a:r>
            <a:endParaRPr lang="en-US" dirty="0" smtClean="0">
              <a:latin typeface="Arial Narrow"/>
              <a:cs typeface="Arial Narrow"/>
            </a:endParaRPr>
          </a:p>
          <a:p>
            <a:pPr marL="722376" lvl="2" indent="0">
              <a:buNone/>
            </a:pPr>
            <a:r>
              <a:rPr lang="en-US" dirty="0">
                <a:latin typeface="Arial Narrow"/>
                <a:cs typeface="Arial Narrow"/>
              </a:rPr>
              <a:t>	</a:t>
            </a:r>
            <a:r>
              <a:rPr lang="en-US" dirty="0" smtClean="0">
                <a:latin typeface="Arial Narrow"/>
                <a:cs typeface="Arial Narrow"/>
              </a:rPr>
              <a:t>…99487 = -512 (hence when there is no carry, the result is correct)</a:t>
            </a:r>
            <a:endParaRPr lang="en-US" dirty="0" smtClean="0">
              <a:cs typeface="Arial Narro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03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10’s Complement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Define </a:t>
            </a:r>
            <a:r>
              <a:rPr lang="en-US" i="1" dirty="0" smtClean="0"/>
              <a:t>10’</a:t>
            </a:r>
            <a:r>
              <a:rPr lang="en-US" i="1" dirty="0"/>
              <a:t>s complement of integer x </a:t>
            </a:r>
            <a:r>
              <a:rPr lang="en-US" dirty="0"/>
              <a:t>as:</a:t>
            </a:r>
          </a:p>
          <a:p>
            <a:pPr marL="768096" lvl="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…000 – x (ignore borrow)</a:t>
            </a:r>
            <a:endParaRPr lang="en-US" dirty="0">
              <a:solidFill>
                <a:srgbClr val="0000FF"/>
              </a:solidFill>
            </a:endParaRPr>
          </a:p>
          <a:p>
            <a:pPr marL="768096" lvl="2" indent="0">
              <a:buNone/>
            </a:pPr>
            <a:r>
              <a:rPr lang="en-US" dirty="0"/>
              <a:t>E.g.  </a:t>
            </a:r>
            <a:r>
              <a:rPr lang="en-US" dirty="0" smtClean="0"/>
              <a:t>10’</a:t>
            </a:r>
            <a:r>
              <a:rPr lang="en-US" dirty="0"/>
              <a:t>s complement of ...</a:t>
            </a:r>
            <a:r>
              <a:rPr lang="en-US" dirty="0" smtClean="0"/>
              <a:t>00532:</a:t>
            </a:r>
          </a:p>
          <a:p>
            <a:pPr marL="722376" lvl="2" indent="0">
              <a:buNone/>
            </a:pPr>
            <a:r>
              <a:rPr lang="en-US" dirty="0" smtClean="0">
                <a:latin typeface="Arial Narrow"/>
                <a:cs typeface="Arial Narrow"/>
              </a:rPr>
              <a:t>	…00000</a:t>
            </a:r>
          </a:p>
          <a:p>
            <a:pPr marL="722376" lvl="2" indent="0">
              <a:buNone/>
            </a:pPr>
            <a:r>
              <a:rPr lang="en-US" dirty="0" smtClean="0">
                <a:latin typeface="Arial Narrow"/>
                <a:cs typeface="Arial Narrow"/>
              </a:rPr>
              <a:t>-</a:t>
            </a:r>
            <a:r>
              <a:rPr lang="en-US" dirty="0">
                <a:latin typeface="Arial Narrow"/>
                <a:cs typeface="Arial Narrow"/>
              </a:rPr>
              <a:t>	</a:t>
            </a:r>
            <a:r>
              <a:rPr lang="en-US" u="sng" dirty="0" smtClean="0">
                <a:latin typeface="Arial Narrow"/>
                <a:cs typeface="Arial Narrow"/>
              </a:rPr>
              <a:t>…00532</a:t>
            </a:r>
            <a:endParaRPr lang="en-US" u="sng" dirty="0">
              <a:latin typeface="Arial Narrow"/>
              <a:cs typeface="Arial Narrow"/>
            </a:endParaRPr>
          </a:p>
          <a:p>
            <a:pPr marL="768096" lvl="2" indent="0">
              <a:buNone/>
            </a:pPr>
            <a:r>
              <a:rPr lang="en-US" dirty="0" smtClean="0"/>
              <a:t>	    </a:t>
            </a:r>
            <a:r>
              <a:rPr lang="en-US" dirty="0" smtClean="0">
                <a:latin typeface="Arial Narrow"/>
                <a:cs typeface="Arial Narrow"/>
              </a:rPr>
              <a:t>99468</a:t>
            </a:r>
          </a:p>
          <a:p>
            <a:pPr marL="667512" indent="-457200"/>
            <a:r>
              <a:rPr lang="en-US" dirty="0" smtClean="0"/>
              <a:t>Represent positives same as unsigned, negatives by the 10’s complement of their magnitude.</a:t>
            </a:r>
          </a:p>
          <a:p>
            <a:pPr marL="667512" indent="-457200"/>
            <a:r>
              <a:rPr lang="en-US" dirty="0" smtClean="0"/>
              <a:t>No explicit + or – sign needed. Leading 9’s represent negatives and leading 0’s positives. 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6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>
        <a:noFill/>
        <a:ln w="50800">
          <a:solidFill>
            <a:srgbClr val="3366FF"/>
          </a:solidFill>
        </a:ln>
        <a:effectLst/>
      </a:spPr>
      <a:bodyPr rtlCol="0" anchor="ctr"/>
      <a:lstStyle>
        <a:defPPr algn="ctr">
          <a:defRPr sz="1800"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2531</TotalTime>
  <Words>1852</Words>
  <Application>Microsoft Macintosh PowerPoint</Application>
  <PresentationFormat>On-screen Show (4:3)</PresentationFormat>
  <Paragraphs>427</Paragraphs>
  <Slides>48</Slides>
  <Notes>2</Notes>
  <HiddenSlides>16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Module</vt:lpstr>
      <vt:lpstr>CSCE 230, Fall 2013  Chapter 1, part 2 Number Systems</vt:lpstr>
      <vt:lpstr>Decimal Number Representation &amp; Arithmetic</vt:lpstr>
      <vt:lpstr>Overview</vt:lpstr>
      <vt:lpstr>Unsigned Integers</vt:lpstr>
      <vt:lpstr>Exercises</vt:lpstr>
      <vt:lpstr>Signed Integers: Unbounded Range</vt:lpstr>
      <vt:lpstr>9’s Complement</vt:lpstr>
      <vt:lpstr>9’s complement arithmetic</vt:lpstr>
      <vt:lpstr>10’s Complement</vt:lpstr>
      <vt:lpstr>10’s Complement Arithmetic</vt:lpstr>
      <vt:lpstr>Limited Range</vt:lpstr>
      <vt:lpstr>Limited Range: 9’s Complement</vt:lpstr>
      <vt:lpstr>Overflow in 9’s complement</vt:lpstr>
      <vt:lpstr>Limited Range: 10’s Complement</vt:lpstr>
      <vt:lpstr>Overflow in 10’s complement</vt:lpstr>
      <vt:lpstr>Binary Number Representation &amp; Arithmetic</vt:lpstr>
      <vt:lpstr>Numbers</vt:lpstr>
      <vt:lpstr>Unsigned Binary Numbers</vt:lpstr>
      <vt:lpstr>Adding Two Unsigned Binary</vt:lpstr>
      <vt:lpstr>Binary Addition Table</vt:lpstr>
      <vt:lpstr>Signed Binary Numbers and Arithmetic</vt:lpstr>
      <vt:lpstr>Signed Binary Numbers</vt:lpstr>
      <vt:lpstr>Sign-Magnitude Representation</vt:lpstr>
      <vt:lpstr>1’s Complement Representation</vt:lpstr>
      <vt:lpstr>2’s Complement Representation</vt:lpstr>
      <vt:lpstr>Negation of a Signed Number</vt:lpstr>
      <vt:lpstr>PowerPoint Presentation</vt:lpstr>
      <vt:lpstr>Addition in 2’s Complement</vt:lpstr>
      <vt:lpstr>C = A+B in Sign Magnitude</vt:lpstr>
      <vt:lpstr>C = A+B in 1’s Complement</vt:lpstr>
      <vt:lpstr>C = A+B in 2’s Complement</vt:lpstr>
      <vt:lpstr>Subtraction in 2’s Complement</vt:lpstr>
      <vt:lpstr>2’s Complement</vt:lpstr>
      <vt:lpstr>Overflow in 2’s Complement</vt:lpstr>
      <vt:lpstr>Sign extension</vt:lpstr>
      <vt:lpstr>Integers vs. Fixed-Point</vt:lpstr>
      <vt:lpstr>Doing Arithmetic with Fixed Point</vt:lpstr>
      <vt:lpstr>Doing Arithmetic with Fixed Point</vt:lpstr>
      <vt:lpstr>Why Floating Point?</vt:lpstr>
      <vt:lpstr>Simple Illustrative Example</vt:lpstr>
      <vt:lpstr>Floating Point Representation</vt:lpstr>
      <vt:lpstr>Basic Formats: IEEE 754</vt:lpstr>
      <vt:lpstr>Character encoding</vt:lpstr>
      <vt:lpstr>Performance</vt:lpstr>
      <vt:lpstr>Parallelism</vt:lpstr>
      <vt:lpstr>Historical perspective</vt:lpstr>
      <vt:lpstr>Historical perspective</vt:lpstr>
      <vt:lpstr>Upcoming…</vt:lpstr>
    </vt:vector>
  </TitlesOfParts>
  <Company>University of Nebraska-Lincoln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Outline and Reading Assignments</dc:title>
  <dc:creator>seth</dc:creator>
  <cp:lastModifiedBy>Office 2004 Test Drive User</cp:lastModifiedBy>
  <cp:revision>163</cp:revision>
  <cp:lastPrinted>2012-01-18T16:37:30Z</cp:lastPrinted>
  <dcterms:created xsi:type="dcterms:W3CDTF">2010-01-12T15:19:45Z</dcterms:created>
  <dcterms:modified xsi:type="dcterms:W3CDTF">2013-09-04T05:22:16Z</dcterms:modified>
</cp:coreProperties>
</file>