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01" r:id="rId1"/>
  </p:sldMasterIdLst>
  <p:notesMasterIdLst>
    <p:notesMasterId r:id="rId29"/>
  </p:notesMasterIdLst>
  <p:handoutMasterIdLst>
    <p:handoutMasterId r:id="rId30"/>
  </p:handoutMasterIdLst>
  <p:sldIdLst>
    <p:sldId id="286" r:id="rId2"/>
    <p:sldId id="288" r:id="rId3"/>
    <p:sldId id="338" r:id="rId4"/>
    <p:sldId id="339" r:id="rId5"/>
    <p:sldId id="340" r:id="rId6"/>
    <p:sldId id="341" r:id="rId7"/>
    <p:sldId id="342" r:id="rId8"/>
    <p:sldId id="343" r:id="rId9"/>
    <p:sldId id="337" r:id="rId10"/>
    <p:sldId id="344" r:id="rId11"/>
    <p:sldId id="336" r:id="rId12"/>
    <p:sldId id="292" r:id="rId13"/>
    <p:sldId id="291" r:id="rId14"/>
    <p:sldId id="296" r:id="rId15"/>
    <p:sldId id="333" r:id="rId16"/>
    <p:sldId id="293" r:id="rId17"/>
    <p:sldId id="294" r:id="rId18"/>
    <p:sldId id="300" r:id="rId19"/>
    <p:sldId id="299" r:id="rId20"/>
    <p:sldId id="335" r:id="rId21"/>
    <p:sldId id="297" r:id="rId22"/>
    <p:sldId id="345" r:id="rId23"/>
    <p:sldId id="298" r:id="rId24"/>
    <p:sldId id="301" r:id="rId25"/>
    <p:sldId id="334" r:id="rId26"/>
    <p:sldId id="302" r:id="rId27"/>
    <p:sldId id="303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gray" frameSlides="1"/>
  <p:clrMru>
    <a:srgbClr val="57EE34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9" autoAdjust="0"/>
    <p:restoredTop sz="94585" autoAdjust="0"/>
  </p:normalViewPr>
  <p:slideViewPr>
    <p:cSldViewPr>
      <p:cViewPr>
        <p:scale>
          <a:sx n="70" d="100"/>
          <a:sy n="70" d="100"/>
        </p:scale>
        <p:origin x="-2840" y="-12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8" d="100"/>
        <a:sy n="18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handoutMaster" Target="handoutMasters/handout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971B715-5D0B-4FB5-8639-C9211F4532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0519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DC1C307-0275-410F-B6DB-E7F5197B92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1286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305CE8-95DC-481C-9B87-F7EE429025D2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67063E-7BDA-4BE9-ACE8-2A5AE0080552}" type="slidenum">
              <a:rPr lang="en-US"/>
              <a:pPr/>
              <a:t>3</a:t>
            </a:fld>
            <a:endParaRPr lang="en-US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7888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4343400"/>
            <a:ext cx="50292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714" tIns="45543" rIns="92714" bIns="45543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67063E-7BDA-4BE9-ACE8-2A5AE0080552}" type="slidenum">
              <a:rPr lang="en-US"/>
              <a:pPr/>
              <a:t>4</a:t>
            </a:fld>
            <a:endParaRPr lang="en-US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7888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4343400"/>
            <a:ext cx="50292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714" tIns="45543" rIns="92714" bIns="45543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1" y="0"/>
            <a:ext cx="2972004" cy="456704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>
                <a:latin typeface="Times New Roman" pitchFamily="64" charset="0"/>
                <a:ea typeface="ＭＳ Ｐゴシック" pitchFamily="-112" charset="-128"/>
              </a:rPr>
              <a:t>Morgan Kaufmann Publishers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3885996" y="0"/>
            <a:ext cx="2972004" cy="456704"/>
          </a:xfrm>
          <a:prstGeom prst="rect">
            <a:avLst/>
          </a:prstGeom>
          <a:noFill/>
        </p:spPr>
        <p:txBody>
          <a:bodyPr/>
          <a:lstStyle/>
          <a:p>
            <a:fld id="{5110EC1C-0AD6-4408-B73F-60C564D7C047}" type="datetime4">
              <a:rPr lang="en-US"/>
              <a:pPr/>
              <a:t>August 30, 2013</a:t>
            </a:fld>
            <a:endParaRPr lang="en-US"/>
          </a:p>
        </p:txBody>
      </p:sp>
      <p:sp>
        <p:nvSpPr>
          <p:cNvPr id="5222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1" y="8687298"/>
            <a:ext cx="2972004" cy="456704"/>
          </a:xfrm>
          <a:prstGeom prst="rect">
            <a:avLst/>
          </a:prstGeom>
          <a:noFill/>
        </p:spPr>
        <p:txBody>
          <a:bodyPr/>
          <a:lstStyle/>
          <a:p>
            <a:r>
              <a:rPr lang="en-US"/>
              <a:t>Chapter 1 — Computer Abstractions and Technology</a:t>
            </a:r>
          </a:p>
        </p:txBody>
      </p:sp>
      <p:sp>
        <p:nvSpPr>
          <p:cNvPr id="522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D5601D-7215-460D-AB0A-0F09C7FF290A}" type="slidenum">
              <a:rPr lang="en-US"/>
              <a:pPr/>
              <a:t>5</a:t>
            </a:fld>
            <a:endParaRPr lang="en-US"/>
          </a:p>
        </p:txBody>
      </p:sp>
      <p:sp>
        <p:nvSpPr>
          <p:cNvPr id="522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AU" smtClean="0">
              <a:latin typeface="Times New Roman" pitchFamily="64" charset="0"/>
              <a:ea typeface="ＭＳ Ｐゴシック" pitchFamily="-112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1" y="0"/>
            <a:ext cx="2972004" cy="456704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>
                <a:latin typeface="Times New Roman" pitchFamily="64" charset="0"/>
                <a:ea typeface="ＭＳ Ｐゴシック" pitchFamily="-112" charset="-128"/>
              </a:rPr>
              <a:t>Morgan Kaufmann Publishers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3885996" y="0"/>
            <a:ext cx="2972004" cy="456704"/>
          </a:xfrm>
          <a:prstGeom prst="rect">
            <a:avLst/>
          </a:prstGeom>
          <a:noFill/>
        </p:spPr>
        <p:txBody>
          <a:bodyPr/>
          <a:lstStyle/>
          <a:p>
            <a:fld id="{6B1B5ED1-B44A-48DC-BEA6-200B28329AC3}" type="datetime4">
              <a:rPr lang="en-US"/>
              <a:pPr/>
              <a:t>August 30, 2013</a:t>
            </a:fld>
            <a:endParaRPr lang="en-US"/>
          </a:p>
        </p:txBody>
      </p:sp>
      <p:sp>
        <p:nvSpPr>
          <p:cNvPr id="5427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1" y="8687298"/>
            <a:ext cx="2972004" cy="456704"/>
          </a:xfrm>
          <a:prstGeom prst="rect">
            <a:avLst/>
          </a:prstGeom>
          <a:noFill/>
        </p:spPr>
        <p:txBody>
          <a:bodyPr/>
          <a:lstStyle/>
          <a:p>
            <a:r>
              <a:rPr lang="en-US"/>
              <a:t>Chapter 1 — Computer Abstractions and Technology</a:t>
            </a:r>
          </a:p>
        </p:txBody>
      </p:sp>
      <p:sp>
        <p:nvSpPr>
          <p:cNvPr id="542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7A5525-34C0-4B81-A8C9-13F9205899E6}" type="slidenum">
              <a:rPr lang="en-US"/>
              <a:pPr/>
              <a:t>6</a:t>
            </a:fld>
            <a:endParaRPr lang="en-US"/>
          </a:p>
        </p:txBody>
      </p:sp>
      <p:sp>
        <p:nvSpPr>
          <p:cNvPr id="542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AU" smtClean="0">
              <a:latin typeface="Times New Roman" pitchFamily="64" charset="0"/>
              <a:ea typeface="ＭＳ Ｐゴシック" pitchFamily="-112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1" y="0"/>
            <a:ext cx="2972004" cy="456704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>
                <a:latin typeface="Times New Roman" pitchFamily="64" charset="0"/>
                <a:ea typeface="ＭＳ Ｐゴシック" pitchFamily="-112" charset="-128"/>
              </a:rPr>
              <a:t>Morgan Kaufmann Publishers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3885996" y="0"/>
            <a:ext cx="2972004" cy="456704"/>
          </a:xfrm>
          <a:prstGeom prst="rect">
            <a:avLst/>
          </a:prstGeom>
          <a:noFill/>
        </p:spPr>
        <p:txBody>
          <a:bodyPr/>
          <a:lstStyle/>
          <a:p>
            <a:fld id="{6B1B5ED1-B44A-48DC-BEA6-200B28329AC3}" type="datetime4">
              <a:rPr lang="en-US"/>
              <a:pPr/>
              <a:t>August 30, 2013</a:t>
            </a:fld>
            <a:endParaRPr lang="en-US"/>
          </a:p>
        </p:txBody>
      </p:sp>
      <p:sp>
        <p:nvSpPr>
          <p:cNvPr id="5427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1" y="8687298"/>
            <a:ext cx="2972004" cy="456704"/>
          </a:xfrm>
          <a:prstGeom prst="rect">
            <a:avLst/>
          </a:prstGeom>
          <a:noFill/>
        </p:spPr>
        <p:txBody>
          <a:bodyPr/>
          <a:lstStyle/>
          <a:p>
            <a:r>
              <a:rPr lang="en-US"/>
              <a:t>Chapter 1 — Computer Abstractions and Technology</a:t>
            </a:r>
          </a:p>
        </p:txBody>
      </p:sp>
      <p:sp>
        <p:nvSpPr>
          <p:cNvPr id="542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7A5525-34C0-4B81-A8C9-13F9205899E6}" type="slidenum">
              <a:rPr lang="en-US"/>
              <a:pPr/>
              <a:t>7</a:t>
            </a:fld>
            <a:endParaRPr lang="en-US"/>
          </a:p>
        </p:txBody>
      </p:sp>
      <p:sp>
        <p:nvSpPr>
          <p:cNvPr id="542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AU" smtClean="0">
              <a:latin typeface="Times New Roman" pitchFamily="64" charset="0"/>
              <a:ea typeface="ＭＳ Ｐゴシック" pitchFamily="-112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1" y="0"/>
            <a:ext cx="2972004" cy="456704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>
                <a:latin typeface="Times New Roman" pitchFamily="64" charset="0"/>
                <a:ea typeface="ＭＳ Ｐゴシック" pitchFamily="-112" charset="-128"/>
              </a:rPr>
              <a:t>Morgan Kaufmann Publishers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3885996" y="0"/>
            <a:ext cx="2972004" cy="456704"/>
          </a:xfrm>
          <a:prstGeom prst="rect">
            <a:avLst/>
          </a:prstGeom>
          <a:noFill/>
        </p:spPr>
        <p:txBody>
          <a:bodyPr/>
          <a:lstStyle/>
          <a:p>
            <a:fld id="{4925B2D7-EC06-4791-9E57-EB6BE2B2C17B}" type="datetime4">
              <a:rPr lang="en-US"/>
              <a:pPr/>
              <a:t>August 30, 2013</a:t>
            </a:fld>
            <a:endParaRPr lang="en-US"/>
          </a:p>
        </p:txBody>
      </p:sp>
      <p:sp>
        <p:nvSpPr>
          <p:cNvPr id="6246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1" y="8687298"/>
            <a:ext cx="2972004" cy="456704"/>
          </a:xfrm>
          <a:prstGeom prst="rect">
            <a:avLst/>
          </a:prstGeom>
          <a:noFill/>
        </p:spPr>
        <p:txBody>
          <a:bodyPr/>
          <a:lstStyle/>
          <a:p>
            <a:r>
              <a:rPr lang="en-US"/>
              <a:t>Chapter 1 — Computer Abstractions and Technology</a:t>
            </a:r>
          </a:p>
        </p:txBody>
      </p:sp>
      <p:sp>
        <p:nvSpPr>
          <p:cNvPr id="624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850B0F-95BB-44ED-974A-1DC42C522964}" type="slidenum">
              <a:rPr lang="en-US"/>
              <a:pPr/>
              <a:t>8</a:t>
            </a:fld>
            <a:endParaRPr lang="en-US"/>
          </a:p>
        </p:txBody>
      </p:sp>
      <p:sp>
        <p:nvSpPr>
          <p:cNvPr id="624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AU" smtClean="0">
              <a:latin typeface="Times New Roman" pitchFamily="64" charset="0"/>
              <a:ea typeface="ＭＳ Ｐゴシック" pitchFamily="-112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First Day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First Day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0170C5-DDE7-4AE5-80E8-9B3378CF0ED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First Day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B0A104-1CBA-47DD-8C3E-57E61629C9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First Day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87F03E-4105-4E1D-B5F9-E249E5F2AD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First Day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E2BDE4-BF5C-4859-BBC8-7B2AEED203C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First Day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88D99-5C0C-4E82-B3A5-BE45B5D26AA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First Day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DAC355-249A-485B-BFA3-3E4224A5D3C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First Day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549B1F-AF97-4D52-A02B-427AFD2D156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First Day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57CC44-C092-41E8-A092-604E81FF02E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First Day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First Day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pPr>
              <a:defRPr/>
            </a:pPr>
            <a:fld id="{63E5E76F-4251-45D3-8B3C-B563A850935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US" smtClean="0"/>
              <a:t>First Day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fld id="{A4C417F4-B224-4D2A-8947-F1991C3E045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762000"/>
            <a:ext cx="7772400" cy="1600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CSCE 230, Fall 2013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chemeClr val="tx1"/>
                </a:solidFill>
                <a:latin typeface="Calibri" charset="0"/>
              </a:rPr>
              <a:t>Chapter 1, part 1</a:t>
            </a:r>
            <a:r>
              <a:rPr lang="en-US" dirty="0">
                <a:solidFill>
                  <a:schemeClr val="tx1"/>
                </a:solidFill>
                <a:latin typeface="Calibri" charset="0"/>
              </a:rPr>
              <a:t/>
            </a:r>
            <a:br>
              <a:rPr lang="en-US" dirty="0">
                <a:solidFill>
                  <a:schemeClr val="tx1"/>
                </a:solidFill>
                <a:latin typeface="Calibri" charset="0"/>
              </a:rPr>
            </a:br>
            <a:r>
              <a:rPr lang="en-US" dirty="0">
                <a:latin typeface="Calibri" charset="0"/>
              </a:rPr>
              <a:t>Basic Structure of Computers</a:t>
            </a:r>
            <a:endParaRPr lang="en-US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2819400"/>
            <a:ext cx="6400800" cy="1905000"/>
          </a:xfrm>
        </p:spPr>
        <p:txBody>
          <a:bodyPr/>
          <a:lstStyle/>
          <a:p>
            <a:pPr eaLnBrk="1" hangingPunct="1"/>
            <a:r>
              <a:rPr lang="en-US" dirty="0" smtClean="0"/>
              <a:t>Mehmet Can Vuran, Instructor</a:t>
            </a:r>
          </a:p>
          <a:p>
            <a:pPr eaLnBrk="1" hangingPunct="1"/>
            <a:r>
              <a:rPr lang="en-US" dirty="0" smtClean="0"/>
              <a:t>      University of Nebraska-Lincoln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3076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4114800"/>
            <a:ext cx="314292" cy="314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81000" y="4648200"/>
            <a:ext cx="8507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Acknowledgement: Overheads adapted from those provided by the authors of the textbook</a:t>
            </a:r>
            <a:endParaRPr lang="en-US" sz="1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Times New Roman" pitchFamily="18" charset="0"/>
                <a:ea typeface="宋体" pitchFamily="2" charset="-122"/>
              </a:rPr>
              <a:t>CSCE 230 – Computer Organization</a:t>
            </a:r>
          </a:p>
        </p:txBody>
      </p:sp>
      <p:sp>
        <p:nvSpPr>
          <p:cNvPr id="71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955CAF8-F4C4-44A3-AFD8-4B7BED921631}" type="slidenum">
              <a:rPr lang="en-US" smtClean="0">
                <a:latin typeface="Times New Roman" pitchFamily="18" charset="0"/>
                <a:ea typeface="宋体" pitchFamily="2" charset="-122"/>
              </a:rPr>
              <a:pPr/>
              <a:t>10</a:t>
            </a:fld>
            <a:endParaRPr lang="en-US" smtClean="0"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2796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CPU + memory</a:t>
            </a:r>
          </a:p>
        </p:txBody>
      </p:sp>
      <p:sp>
        <p:nvSpPr>
          <p:cNvPr id="7173" name="Rectangle 3"/>
          <p:cNvSpPr>
            <a:spLocks noChangeArrowheads="1"/>
          </p:cNvSpPr>
          <p:nvPr/>
        </p:nvSpPr>
        <p:spPr bwMode="auto">
          <a:xfrm>
            <a:off x="1371600" y="1981200"/>
            <a:ext cx="2209800" cy="3581400"/>
          </a:xfrm>
          <a:prstGeom prst="rect">
            <a:avLst/>
          </a:prstGeom>
          <a:solidFill>
            <a:srgbClr val="3366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lang="en-US">
                <a:solidFill>
                  <a:schemeClr val="bg2"/>
                </a:solidFill>
              </a:rPr>
              <a:t>memory</a:t>
            </a:r>
          </a:p>
        </p:txBody>
      </p:sp>
      <p:sp>
        <p:nvSpPr>
          <p:cNvPr id="7174" name="Rectangle 4"/>
          <p:cNvSpPr>
            <a:spLocks noChangeArrowheads="1"/>
          </p:cNvSpPr>
          <p:nvPr/>
        </p:nvSpPr>
        <p:spPr bwMode="auto">
          <a:xfrm>
            <a:off x="4953000" y="2743200"/>
            <a:ext cx="2286000" cy="27432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lang="en-US"/>
              <a:t>CPU</a:t>
            </a:r>
          </a:p>
        </p:txBody>
      </p:sp>
      <p:sp>
        <p:nvSpPr>
          <p:cNvPr id="7175" name="Rectangle 5"/>
          <p:cNvSpPr>
            <a:spLocks noChangeArrowheads="1"/>
          </p:cNvSpPr>
          <p:nvPr/>
        </p:nvSpPr>
        <p:spPr bwMode="auto">
          <a:xfrm>
            <a:off x="5257800" y="3276600"/>
            <a:ext cx="1600200" cy="533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lang="en-US"/>
              <a:t>PC</a:t>
            </a:r>
          </a:p>
        </p:txBody>
      </p:sp>
      <p:sp>
        <p:nvSpPr>
          <p:cNvPr id="7176" name="Line 6"/>
          <p:cNvSpPr>
            <a:spLocks noChangeShapeType="1"/>
          </p:cNvSpPr>
          <p:nvPr/>
        </p:nvSpPr>
        <p:spPr bwMode="auto">
          <a:xfrm flipH="1">
            <a:off x="3581400" y="3200400"/>
            <a:ext cx="1371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7" name="Line 7"/>
          <p:cNvSpPr>
            <a:spLocks noChangeShapeType="1"/>
          </p:cNvSpPr>
          <p:nvPr/>
        </p:nvSpPr>
        <p:spPr bwMode="auto">
          <a:xfrm>
            <a:off x="3581400" y="3962400"/>
            <a:ext cx="1371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8" name="Text Box 8"/>
          <p:cNvSpPr txBox="1">
            <a:spLocks noChangeArrowheads="1"/>
          </p:cNvSpPr>
          <p:nvPr/>
        </p:nvSpPr>
        <p:spPr bwMode="auto">
          <a:xfrm>
            <a:off x="3642360" y="2708275"/>
            <a:ext cx="1005403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address</a:t>
            </a:r>
          </a:p>
        </p:txBody>
      </p:sp>
      <p:sp>
        <p:nvSpPr>
          <p:cNvPr id="7179" name="Text Box 9"/>
          <p:cNvSpPr txBox="1">
            <a:spLocks noChangeArrowheads="1"/>
          </p:cNvSpPr>
          <p:nvPr/>
        </p:nvSpPr>
        <p:spPr bwMode="auto">
          <a:xfrm>
            <a:off x="3718560" y="3470275"/>
            <a:ext cx="633507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data</a:t>
            </a:r>
          </a:p>
        </p:txBody>
      </p:sp>
      <p:sp>
        <p:nvSpPr>
          <p:cNvPr id="7180" name="Rectangle 10"/>
          <p:cNvSpPr>
            <a:spLocks noChangeArrowheads="1"/>
          </p:cNvSpPr>
          <p:nvPr/>
        </p:nvSpPr>
        <p:spPr bwMode="auto">
          <a:xfrm>
            <a:off x="5257800" y="4343400"/>
            <a:ext cx="1600200" cy="533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lang="en-US"/>
              <a:t>IR</a:t>
            </a:r>
          </a:p>
        </p:txBody>
      </p:sp>
      <p:sp>
        <p:nvSpPr>
          <p:cNvPr id="7181" name="Rectangle 11"/>
          <p:cNvSpPr>
            <a:spLocks noChangeArrowheads="1"/>
          </p:cNvSpPr>
          <p:nvPr/>
        </p:nvSpPr>
        <p:spPr bwMode="auto">
          <a:xfrm>
            <a:off x="1371600" y="4343400"/>
            <a:ext cx="2209800" cy="533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lang="en-US">
                <a:solidFill>
                  <a:schemeClr val="bg1"/>
                </a:solidFill>
              </a:rPr>
              <a:t>ADD r5,r1,r3</a:t>
            </a:r>
          </a:p>
        </p:txBody>
      </p:sp>
      <p:sp>
        <p:nvSpPr>
          <p:cNvPr id="7182" name="Text Box 12"/>
          <p:cNvSpPr txBox="1">
            <a:spLocks noChangeArrowheads="1"/>
          </p:cNvSpPr>
          <p:nvPr/>
        </p:nvSpPr>
        <p:spPr bwMode="auto">
          <a:xfrm>
            <a:off x="518160" y="4384675"/>
            <a:ext cx="569387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200</a:t>
            </a:r>
          </a:p>
        </p:txBody>
      </p:sp>
      <p:sp>
        <p:nvSpPr>
          <p:cNvPr id="2796557" name="Text Box 13"/>
          <p:cNvSpPr txBox="1">
            <a:spLocks noChangeArrowheads="1"/>
          </p:cNvSpPr>
          <p:nvPr/>
        </p:nvSpPr>
        <p:spPr bwMode="auto">
          <a:xfrm>
            <a:off x="5715000" y="3276600"/>
            <a:ext cx="569387" cy="369332"/>
          </a:xfrm>
          <a:prstGeom prst="rect">
            <a:avLst/>
          </a:prstGeom>
          <a:solidFill>
            <a:srgbClr val="66FF33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200</a:t>
            </a:r>
          </a:p>
        </p:txBody>
      </p:sp>
      <p:sp>
        <p:nvSpPr>
          <p:cNvPr id="2796558" name="Line 14"/>
          <p:cNvSpPr>
            <a:spLocks noChangeShapeType="1"/>
          </p:cNvSpPr>
          <p:nvPr/>
        </p:nvSpPr>
        <p:spPr bwMode="auto">
          <a:xfrm flipH="1" flipV="1">
            <a:off x="3657600" y="3276600"/>
            <a:ext cx="1981200" cy="152400"/>
          </a:xfrm>
          <a:prstGeom prst="line">
            <a:avLst/>
          </a:prstGeom>
          <a:noFill/>
          <a:ln w="38100">
            <a:solidFill>
              <a:srgbClr val="FF0033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96559" name="Line 15"/>
          <p:cNvSpPr>
            <a:spLocks noChangeShapeType="1"/>
          </p:cNvSpPr>
          <p:nvPr/>
        </p:nvSpPr>
        <p:spPr bwMode="auto">
          <a:xfrm>
            <a:off x="3581400" y="4114800"/>
            <a:ext cx="1828800" cy="304800"/>
          </a:xfrm>
          <a:prstGeom prst="line">
            <a:avLst/>
          </a:prstGeom>
          <a:noFill/>
          <a:ln w="38100">
            <a:solidFill>
              <a:srgbClr val="FF0033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96560" name="Rectangle 16"/>
          <p:cNvSpPr>
            <a:spLocks noChangeArrowheads="1"/>
          </p:cNvSpPr>
          <p:nvPr/>
        </p:nvSpPr>
        <p:spPr bwMode="auto">
          <a:xfrm>
            <a:off x="4953000" y="4343400"/>
            <a:ext cx="2209800" cy="533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lang="en-US">
                <a:solidFill>
                  <a:schemeClr val="bg1"/>
                </a:solidFill>
              </a:rPr>
              <a:t>ADD r5,r1,r3</a:t>
            </a:r>
          </a:p>
        </p:txBody>
      </p:sp>
    </p:spTree>
    <p:extLst>
      <p:ext uri="{BB962C8B-B14F-4D97-AF65-F5344CB8AC3E}">
        <p14:creationId xmlns:p14="http://schemas.microsoft.com/office/powerpoint/2010/main" val="1517922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6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96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6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7965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96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6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7965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96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6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796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96557" grpId="0" animBg="1" autoUpdateAnimBg="0"/>
      <p:bldP spid="2796558" grpId="0" animBg="1"/>
      <p:bldP spid="2796559" grpId="0" animBg="1"/>
      <p:bldP spid="2796560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>
                <a:effectLst/>
              </a:rPr>
              <a:t>Memory Structure</a:t>
            </a:r>
          </a:p>
        </p:txBody>
      </p:sp>
      <p:sp>
        <p:nvSpPr>
          <p:cNvPr id="39939" name="Text Box 4"/>
          <p:cNvSpPr txBox="1">
            <a:spLocks noChangeArrowheads="1"/>
          </p:cNvSpPr>
          <p:nvPr/>
        </p:nvSpPr>
        <p:spPr bwMode="auto">
          <a:xfrm>
            <a:off x="2362200" y="2819400"/>
            <a:ext cx="1922780" cy="207486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600" dirty="0" smtClean="0"/>
              <a:t>Processor</a:t>
            </a:r>
            <a:endParaRPr lang="en-US" sz="1600" dirty="0"/>
          </a:p>
        </p:txBody>
      </p:sp>
      <p:sp>
        <p:nvSpPr>
          <p:cNvPr id="39940" name="Text Box 16"/>
          <p:cNvSpPr txBox="1">
            <a:spLocks noChangeArrowheads="1"/>
          </p:cNvSpPr>
          <p:nvPr/>
        </p:nvSpPr>
        <p:spPr bwMode="auto">
          <a:xfrm>
            <a:off x="3032760" y="3733799"/>
            <a:ext cx="1174750" cy="990600"/>
          </a:xfrm>
          <a:prstGeom prst="rect">
            <a:avLst/>
          </a:prstGeom>
          <a:noFill/>
          <a:ln w="50800">
            <a:solidFill>
              <a:srgbClr val="C00000"/>
            </a:solidFill>
            <a:prstDash val="dashDot"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600" dirty="0" smtClean="0"/>
              <a:t>Cache</a:t>
            </a:r>
            <a:endParaRPr lang="en-US" sz="1600" dirty="0"/>
          </a:p>
        </p:txBody>
      </p:sp>
      <p:sp>
        <p:nvSpPr>
          <p:cNvPr id="39943" name="Text Box 25"/>
          <p:cNvSpPr txBox="1">
            <a:spLocks noChangeArrowheads="1"/>
          </p:cNvSpPr>
          <p:nvPr/>
        </p:nvSpPr>
        <p:spPr bwMode="auto">
          <a:xfrm>
            <a:off x="4724400" y="2836761"/>
            <a:ext cx="1174750" cy="2133600"/>
          </a:xfrm>
          <a:prstGeom prst="rect">
            <a:avLst/>
          </a:prstGeom>
          <a:noFill/>
          <a:ln w="50800">
            <a:solidFill>
              <a:srgbClr val="C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600" dirty="0" smtClean="0"/>
              <a:t>Primary</a:t>
            </a:r>
            <a:endParaRPr lang="en-US" sz="1600" dirty="0"/>
          </a:p>
          <a:p>
            <a:pPr algn="ctr" eaLnBrk="0" hangingPunct="0"/>
            <a:r>
              <a:rPr lang="en-US" sz="1600" dirty="0"/>
              <a:t>Memory</a:t>
            </a:r>
          </a:p>
        </p:txBody>
      </p:sp>
      <p:sp>
        <p:nvSpPr>
          <p:cNvPr id="39944" name="Text Box 26"/>
          <p:cNvSpPr txBox="1">
            <a:spLocks noChangeArrowheads="1"/>
          </p:cNvSpPr>
          <p:nvPr/>
        </p:nvSpPr>
        <p:spPr bwMode="auto">
          <a:xfrm>
            <a:off x="6126480" y="2836761"/>
            <a:ext cx="1418590" cy="2133600"/>
          </a:xfrm>
          <a:prstGeom prst="rect">
            <a:avLst/>
          </a:prstGeom>
          <a:noFill/>
          <a:ln w="50800">
            <a:solidFill>
              <a:srgbClr val="C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600" dirty="0" smtClean="0"/>
              <a:t>Secondary Memory</a:t>
            </a:r>
            <a:endParaRPr lang="en-US" sz="1600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52FBA-184E-4167-8F61-56E57278082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705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Functional units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rgbClr val="FF0000"/>
                </a:solidFill>
                <a:ea typeface="+mn-ea"/>
              </a:rPr>
              <a:t>Secondary memory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ea typeface="+mn-ea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Magnetic disks, optical disks, flash memory devices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Used to store program and data files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Stored data organized </a:t>
            </a:r>
            <a:r>
              <a:rPr lang="en-US" dirty="0" smtClean="0">
                <a:solidFill>
                  <a:srgbClr val="FF0000"/>
                </a:solidFill>
              </a:rPr>
              <a:t>hierarchically</a:t>
            </a:r>
            <a:r>
              <a:rPr lang="en-US" dirty="0" smtClean="0"/>
              <a:t>, e.g. sectors, tracks, cylinders, etc. for a magnetic disk.</a:t>
            </a:r>
            <a:endParaRPr lang="en-US" dirty="0" smtClean="0">
              <a:ea typeface="+mn-ea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ea typeface="+mn-ea"/>
              </a:rPr>
              <a:t>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87F03E-4105-4E1D-B5F9-E249E5F2AD8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049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Functional units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dirty="0">
                <a:solidFill>
                  <a:srgbClr val="FF0000"/>
                </a:solidFill>
                <a:latin typeface="Calibri" charset="0"/>
              </a:rPr>
              <a:t>Primary memory </a:t>
            </a:r>
            <a:r>
              <a:rPr lang="en-US" dirty="0">
                <a:latin typeface="Calibri" charset="0"/>
              </a:rPr>
              <a:t>(also called </a:t>
            </a:r>
            <a:r>
              <a:rPr lang="en-US" dirty="0">
                <a:solidFill>
                  <a:srgbClr val="FF0000"/>
                </a:solidFill>
                <a:latin typeface="Calibri" charset="0"/>
              </a:rPr>
              <a:t>Main memory</a:t>
            </a:r>
            <a:r>
              <a:rPr lang="en-US" dirty="0">
                <a:latin typeface="Calibri" charset="0"/>
              </a:rPr>
              <a:t>)</a:t>
            </a:r>
            <a:br>
              <a:rPr lang="en-US" dirty="0">
                <a:latin typeface="Calibri" charset="0"/>
              </a:rPr>
            </a:br>
            <a:endParaRPr lang="en-US" dirty="0">
              <a:latin typeface="Calibri" charset="0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latin typeface="Calibri" charset="0"/>
              </a:rPr>
              <a:t>Hierarchical: Banks, blocks, words, bytes, bit cells. 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Calibri" charset="0"/>
              </a:rPr>
              <a:t>Semiconductor </a:t>
            </a:r>
            <a:r>
              <a:rPr lang="en-US" dirty="0">
                <a:solidFill>
                  <a:srgbClr val="FF0000"/>
                </a:solidFill>
                <a:latin typeface="Calibri" charset="0"/>
              </a:rPr>
              <a:t>bit cells</a:t>
            </a:r>
            <a:r>
              <a:rPr lang="en-US" dirty="0">
                <a:latin typeface="Calibri" charset="0"/>
              </a:rPr>
              <a:t>, organized into </a:t>
            </a:r>
            <a:r>
              <a:rPr lang="en-US" dirty="0" smtClean="0">
                <a:solidFill>
                  <a:srgbClr val="FF0000"/>
                </a:solidFill>
                <a:latin typeface="Calibri" charset="0"/>
              </a:rPr>
              <a:t>words</a:t>
            </a:r>
            <a:r>
              <a:rPr lang="en-US" dirty="0" smtClean="0">
                <a:solidFill>
                  <a:srgbClr val="0000FF"/>
                </a:solidFill>
                <a:latin typeface="Calibri" charset="0"/>
              </a:rPr>
              <a:t> </a:t>
            </a:r>
            <a:r>
              <a:rPr lang="en-US" dirty="0" smtClean="0">
                <a:latin typeface="Calibri" charset="0"/>
              </a:rPr>
              <a:t>of </a:t>
            </a:r>
            <a:r>
              <a:rPr lang="en-US" dirty="0">
                <a:latin typeface="Calibri" charset="0"/>
              </a:rPr>
              <a:t>typically 32 bits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Calibri" charset="0"/>
              </a:rPr>
              <a:t>A </a:t>
            </a:r>
            <a:r>
              <a:rPr lang="en-US" dirty="0">
                <a:latin typeface="Calibri" charset="0"/>
              </a:rPr>
              <a:t>32-bit word contains </a:t>
            </a:r>
            <a:r>
              <a:rPr lang="en-US" dirty="0">
                <a:solidFill>
                  <a:srgbClr val="FF0000"/>
                </a:solidFill>
                <a:latin typeface="Calibri" charset="0"/>
              </a:rPr>
              <a:t>four</a:t>
            </a:r>
            <a:r>
              <a:rPr lang="en-US" dirty="0">
                <a:latin typeface="Calibri" charset="0"/>
              </a:rPr>
              <a:t> 8-bit </a:t>
            </a:r>
            <a:r>
              <a:rPr lang="en-US" dirty="0">
                <a:solidFill>
                  <a:srgbClr val="FF0000"/>
                </a:solidFill>
                <a:latin typeface="Calibri" charset="0"/>
              </a:rPr>
              <a:t>bytes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FF0000"/>
                </a:solidFill>
                <a:latin typeface="Calibri" charset="0"/>
              </a:rPr>
              <a:t>Programs</a:t>
            </a:r>
            <a:r>
              <a:rPr lang="en-US" dirty="0" smtClean="0">
                <a:latin typeface="Calibri" charset="0"/>
              </a:rPr>
              <a:t> </a:t>
            </a:r>
            <a:r>
              <a:rPr lang="en-US" dirty="0">
                <a:latin typeface="Calibri" charset="0"/>
              </a:rPr>
              <a:t>and their </a:t>
            </a:r>
            <a:r>
              <a:rPr lang="en-US" dirty="0">
                <a:solidFill>
                  <a:srgbClr val="FF0000"/>
                </a:solidFill>
                <a:latin typeface="Calibri" charset="0"/>
              </a:rPr>
              <a:t>data</a:t>
            </a:r>
            <a:r>
              <a:rPr lang="en-US" dirty="0">
                <a:latin typeface="Calibri" charset="0"/>
              </a:rPr>
              <a:t> must be in </a:t>
            </a:r>
            <a:r>
              <a:rPr lang="en-US" dirty="0" smtClean="0">
                <a:latin typeface="Calibri" charset="0"/>
              </a:rPr>
              <a:t>this memory </a:t>
            </a:r>
            <a:r>
              <a:rPr lang="en-US" dirty="0">
                <a:latin typeface="Calibri" charset="0"/>
              </a:rPr>
              <a:t>to be </a:t>
            </a:r>
            <a:r>
              <a:rPr lang="en-US" dirty="0" smtClean="0">
                <a:latin typeface="Calibri" charset="0"/>
              </a:rPr>
              <a:t>executed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Calibri" charset="0"/>
              </a:rPr>
              <a:t>Memory cells have associated </a:t>
            </a:r>
            <a:r>
              <a:rPr lang="en-US" dirty="0" smtClean="0">
                <a:solidFill>
                  <a:srgbClr val="FF0000"/>
                </a:solidFill>
                <a:latin typeface="Calibri" charset="0"/>
              </a:rPr>
              <a:t>addresses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Calibri" charset="0"/>
              </a:rPr>
              <a:t>Can read or write a word or a block at a time, given its address.</a:t>
            </a:r>
            <a:endParaRPr lang="en-US" dirty="0">
              <a:latin typeface="Calibri" charset="0"/>
            </a:endParaRPr>
          </a:p>
          <a:p>
            <a:pPr>
              <a:lnSpc>
                <a:spcPct val="90000"/>
              </a:lnSpc>
            </a:pPr>
            <a:endParaRPr lang="en-US" dirty="0">
              <a:latin typeface="Calibri" charset="0"/>
            </a:endParaRPr>
          </a:p>
          <a:p>
            <a:pPr>
              <a:lnSpc>
                <a:spcPct val="90000"/>
              </a:lnSpc>
            </a:pPr>
            <a:endParaRPr lang="en-US" dirty="0">
              <a:latin typeface="Calibri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87F03E-4105-4E1D-B5F9-E249E5F2AD8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248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Instructions and Programs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latin typeface="Calibri" charset="0"/>
              </a:rPr>
              <a:t>An </a:t>
            </a:r>
            <a:r>
              <a:rPr lang="en-US" dirty="0">
                <a:solidFill>
                  <a:srgbClr val="FF0000"/>
                </a:solidFill>
                <a:latin typeface="Calibri" charset="0"/>
              </a:rPr>
              <a:t>instruction</a:t>
            </a:r>
            <a:r>
              <a:rPr lang="en-US" dirty="0">
                <a:latin typeface="Calibri" charset="0"/>
              </a:rPr>
              <a:t> specifies an operation and</a:t>
            </a:r>
            <a:br>
              <a:rPr lang="en-US" dirty="0">
                <a:latin typeface="Calibri" charset="0"/>
              </a:rPr>
            </a:br>
            <a:r>
              <a:rPr lang="en-US" dirty="0">
                <a:latin typeface="Calibri" charset="0"/>
              </a:rPr>
              <a:t>	the locations of its data operands</a:t>
            </a:r>
          </a:p>
          <a:p>
            <a:r>
              <a:rPr lang="en-US" dirty="0">
                <a:latin typeface="Calibri" charset="0"/>
              </a:rPr>
              <a:t>A 32-bit word typically holds one encoded</a:t>
            </a:r>
            <a:br>
              <a:rPr lang="en-US" dirty="0">
                <a:latin typeface="Calibri" charset="0"/>
              </a:rPr>
            </a:br>
            <a:r>
              <a:rPr lang="en-US" dirty="0">
                <a:latin typeface="Calibri" charset="0"/>
              </a:rPr>
              <a:t>	instruction</a:t>
            </a:r>
          </a:p>
          <a:p>
            <a:r>
              <a:rPr lang="en-US" dirty="0">
                <a:latin typeface="Calibri" charset="0"/>
              </a:rPr>
              <a:t>A </a:t>
            </a:r>
            <a:r>
              <a:rPr lang="en-US" dirty="0" smtClean="0">
                <a:solidFill>
                  <a:srgbClr val="FF0000"/>
                </a:solidFill>
                <a:latin typeface="Calibri" charset="0"/>
              </a:rPr>
              <a:t>program</a:t>
            </a:r>
            <a:r>
              <a:rPr lang="en-US" dirty="0" smtClean="0">
                <a:solidFill>
                  <a:srgbClr val="0000FF"/>
                </a:solidFill>
                <a:latin typeface="Calibri" charset="0"/>
              </a:rPr>
              <a:t> </a:t>
            </a:r>
            <a:r>
              <a:rPr lang="en-US" dirty="0" smtClean="0">
                <a:latin typeface="Calibri" charset="0"/>
              </a:rPr>
              <a:t>in </a:t>
            </a:r>
            <a:r>
              <a:rPr lang="en-US" i="1" dirty="0" smtClean="0">
                <a:latin typeface="Calibri" charset="0"/>
              </a:rPr>
              <a:t>static</a:t>
            </a:r>
            <a:r>
              <a:rPr lang="en-US" dirty="0" smtClean="0">
                <a:latin typeface="Calibri" charset="0"/>
              </a:rPr>
              <a:t> form consists of sequence </a:t>
            </a:r>
            <a:r>
              <a:rPr lang="en-US" dirty="0">
                <a:latin typeface="Calibri" charset="0"/>
              </a:rPr>
              <a:t>of </a:t>
            </a:r>
            <a:r>
              <a:rPr lang="en-US" dirty="0" smtClean="0">
                <a:latin typeface="Calibri" charset="0"/>
              </a:rPr>
              <a:t>instructions; its </a:t>
            </a:r>
            <a:r>
              <a:rPr lang="en-US" i="1" dirty="0" smtClean="0">
                <a:latin typeface="Calibri" charset="0"/>
              </a:rPr>
              <a:t>dynamic</a:t>
            </a:r>
            <a:r>
              <a:rPr lang="en-US" dirty="0" smtClean="0">
                <a:latin typeface="Calibri" charset="0"/>
              </a:rPr>
              <a:t> form corresponds to the sequence of instructions executed  during a particular run. </a:t>
            </a:r>
          </a:p>
          <a:p>
            <a:r>
              <a:rPr lang="en-US" dirty="0" smtClean="0">
                <a:solidFill>
                  <a:srgbClr val="FF0000"/>
                </a:solidFill>
                <a:latin typeface="Calibri" charset="0"/>
              </a:rPr>
              <a:t>Both </a:t>
            </a:r>
            <a:r>
              <a:rPr lang="en-US" dirty="0">
                <a:solidFill>
                  <a:srgbClr val="FF0000"/>
                </a:solidFill>
                <a:latin typeface="Calibri" charset="0"/>
              </a:rPr>
              <a:t>a program </a:t>
            </a:r>
            <a:r>
              <a:rPr lang="en-US" dirty="0">
                <a:latin typeface="Calibri" charset="0"/>
              </a:rPr>
              <a:t>and its </a:t>
            </a:r>
            <a:r>
              <a:rPr lang="en-US" dirty="0">
                <a:solidFill>
                  <a:srgbClr val="FF0000"/>
                </a:solidFill>
                <a:latin typeface="Calibri" charset="0"/>
              </a:rPr>
              <a:t>data</a:t>
            </a:r>
            <a:r>
              <a:rPr lang="en-US" dirty="0">
                <a:latin typeface="Calibri" charset="0"/>
              </a:rPr>
              <a:t> are stored in</a:t>
            </a:r>
            <a:br>
              <a:rPr lang="en-US" dirty="0">
                <a:latin typeface="Calibri" charset="0"/>
              </a:rPr>
            </a:br>
            <a:r>
              <a:rPr lang="en-US" dirty="0">
                <a:latin typeface="Calibri" charset="0"/>
              </a:rPr>
              <a:t>	the main memory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87F03E-4105-4E1D-B5F9-E249E5F2AD8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90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and Data in Memory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87F03E-4105-4E1D-B5F9-E249E5F2AD8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819400" y="2057400"/>
            <a:ext cx="3962400" cy="3962400"/>
          </a:xfrm>
          <a:prstGeom prst="rect">
            <a:avLst/>
          </a:prstGeom>
          <a:noFill/>
          <a:ln w="50800"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 smtClean="0">
              <a:solidFill>
                <a:schemeClr val="tx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819400" y="2362200"/>
            <a:ext cx="39624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819400" y="2667000"/>
            <a:ext cx="39624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819400" y="2971800"/>
            <a:ext cx="39624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572000" y="2971800"/>
            <a:ext cx="2231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.</a:t>
            </a:r>
          </a:p>
          <a:p>
            <a:r>
              <a:rPr lang="en-US" sz="1200" dirty="0" smtClean="0"/>
              <a:t>.</a:t>
            </a:r>
          </a:p>
          <a:p>
            <a:r>
              <a:rPr lang="en-US" sz="1200" dirty="0"/>
              <a:t>.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2819400" y="3581400"/>
            <a:ext cx="39624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819400" y="3886200"/>
            <a:ext cx="39624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819400" y="4191000"/>
            <a:ext cx="39624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819400" y="4495800"/>
            <a:ext cx="39624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819400" y="4800600"/>
            <a:ext cx="39624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648200" y="4876800"/>
            <a:ext cx="2231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.</a:t>
            </a:r>
          </a:p>
          <a:p>
            <a:r>
              <a:rPr lang="en-US" sz="1200" dirty="0" smtClean="0"/>
              <a:t>.</a:t>
            </a:r>
          </a:p>
          <a:p>
            <a:r>
              <a:rPr lang="en-US" sz="1200" dirty="0"/>
              <a:t>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417470" y="2057400"/>
            <a:ext cx="3257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</a:t>
            </a:r>
            <a:endParaRPr lang="en-US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2425700" y="2311400"/>
            <a:ext cx="3257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B</a:t>
            </a:r>
            <a:endParaRPr lang="en-US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2438400" y="2603500"/>
            <a:ext cx="3257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</a:t>
            </a:r>
            <a:endParaRPr lang="en-US" sz="1600" dirty="0"/>
          </a:p>
        </p:txBody>
      </p:sp>
      <p:sp>
        <p:nvSpPr>
          <p:cNvPr id="21" name="Right Brace 20"/>
          <p:cNvSpPr/>
          <p:nvPr/>
        </p:nvSpPr>
        <p:spPr>
          <a:xfrm>
            <a:off x="6858000" y="2057400"/>
            <a:ext cx="228600" cy="1143000"/>
          </a:xfrm>
          <a:prstGeom prst="rightBrac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7213600" y="2362200"/>
            <a:ext cx="774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7239000" y="4267200"/>
            <a:ext cx="12446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Program</a:t>
            </a:r>
            <a:endParaRPr lang="en-US" dirty="0"/>
          </a:p>
        </p:txBody>
      </p:sp>
      <p:sp>
        <p:nvSpPr>
          <p:cNvPr id="24" name="Right Brace 23"/>
          <p:cNvSpPr/>
          <p:nvPr/>
        </p:nvSpPr>
        <p:spPr>
          <a:xfrm>
            <a:off x="6858000" y="3581400"/>
            <a:ext cx="228600" cy="1828800"/>
          </a:xfrm>
          <a:prstGeom prst="rightBrac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3962400" y="3581400"/>
            <a:ext cx="167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Load	R1, B  </a:t>
            </a:r>
            <a:endParaRPr lang="en-US" sz="1600" dirty="0"/>
          </a:p>
        </p:txBody>
      </p:sp>
      <p:sp>
        <p:nvSpPr>
          <p:cNvPr id="27" name="TextBox 26"/>
          <p:cNvSpPr txBox="1"/>
          <p:nvPr/>
        </p:nvSpPr>
        <p:spPr>
          <a:xfrm>
            <a:off x="3987800" y="3886200"/>
            <a:ext cx="167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Load	R2, C  </a:t>
            </a:r>
            <a:endParaRPr lang="en-US" sz="1600" dirty="0"/>
          </a:p>
        </p:txBody>
      </p:sp>
      <p:sp>
        <p:nvSpPr>
          <p:cNvPr id="28" name="TextBox 27"/>
          <p:cNvSpPr txBox="1"/>
          <p:nvPr/>
        </p:nvSpPr>
        <p:spPr>
          <a:xfrm>
            <a:off x="4013200" y="4191000"/>
            <a:ext cx="2159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Add	R3, R1, R2  </a:t>
            </a:r>
            <a:endParaRPr lang="en-US" sz="1600" dirty="0"/>
          </a:p>
        </p:txBody>
      </p:sp>
      <p:sp>
        <p:nvSpPr>
          <p:cNvPr id="29" name="TextBox 28"/>
          <p:cNvSpPr txBox="1"/>
          <p:nvPr/>
        </p:nvSpPr>
        <p:spPr>
          <a:xfrm>
            <a:off x="4038600" y="4495800"/>
            <a:ext cx="167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Store	R3, A </a:t>
            </a:r>
            <a:endParaRPr lang="en-US" sz="1600" dirty="0"/>
          </a:p>
        </p:txBody>
      </p:sp>
      <p:sp>
        <p:nvSpPr>
          <p:cNvPr id="30" name="TextBox 29"/>
          <p:cNvSpPr txBox="1"/>
          <p:nvPr/>
        </p:nvSpPr>
        <p:spPr>
          <a:xfrm>
            <a:off x="2438400" y="3581400"/>
            <a:ext cx="2416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i</a:t>
            </a:r>
            <a:endParaRPr lang="en-US" sz="1600" dirty="0"/>
          </a:p>
        </p:txBody>
      </p:sp>
      <p:sp>
        <p:nvSpPr>
          <p:cNvPr id="31" name="TextBox 30"/>
          <p:cNvSpPr txBox="1"/>
          <p:nvPr/>
        </p:nvSpPr>
        <p:spPr>
          <a:xfrm>
            <a:off x="2438400" y="3810000"/>
            <a:ext cx="4603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i+4</a:t>
            </a:r>
            <a:endParaRPr lang="en-US" sz="1600" dirty="0"/>
          </a:p>
        </p:txBody>
      </p:sp>
      <p:sp>
        <p:nvSpPr>
          <p:cNvPr id="32" name="TextBox 31"/>
          <p:cNvSpPr txBox="1"/>
          <p:nvPr/>
        </p:nvSpPr>
        <p:spPr>
          <a:xfrm>
            <a:off x="2413000" y="4140200"/>
            <a:ext cx="4603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i+8</a:t>
            </a:r>
            <a:endParaRPr lang="en-US" sz="1600" dirty="0"/>
          </a:p>
        </p:txBody>
      </p:sp>
      <p:sp>
        <p:nvSpPr>
          <p:cNvPr id="33" name="TextBox 32"/>
          <p:cNvSpPr txBox="1"/>
          <p:nvPr/>
        </p:nvSpPr>
        <p:spPr>
          <a:xfrm>
            <a:off x="2362200" y="4483100"/>
            <a:ext cx="5629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i+12</a:t>
            </a:r>
            <a:endParaRPr lang="en-US" sz="1600" dirty="0"/>
          </a:p>
        </p:txBody>
      </p:sp>
      <p:sp>
        <p:nvSpPr>
          <p:cNvPr id="34" name="Left Brace 33"/>
          <p:cNvSpPr/>
          <p:nvPr/>
        </p:nvSpPr>
        <p:spPr>
          <a:xfrm>
            <a:off x="1981200" y="1981200"/>
            <a:ext cx="762000" cy="4038600"/>
          </a:xfrm>
          <a:prstGeom prst="leftBrace">
            <a:avLst>
              <a:gd name="adj1" fmla="val 8333"/>
              <a:gd name="adj2" fmla="val 49895"/>
            </a:avLst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539161" y="3556000"/>
            <a:ext cx="14510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Addresses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038600" y="2057400"/>
            <a:ext cx="167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&lt;value of A&gt;</a:t>
            </a:r>
            <a:endParaRPr lang="en-US" sz="1600" dirty="0"/>
          </a:p>
        </p:txBody>
      </p:sp>
      <p:sp>
        <p:nvSpPr>
          <p:cNvPr id="37" name="TextBox 36"/>
          <p:cNvSpPr txBox="1"/>
          <p:nvPr/>
        </p:nvSpPr>
        <p:spPr>
          <a:xfrm>
            <a:off x="4114800" y="2324100"/>
            <a:ext cx="167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&lt;value of B&gt;</a:t>
            </a:r>
            <a:endParaRPr lang="en-US" sz="1600" dirty="0"/>
          </a:p>
        </p:txBody>
      </p:sp>
      <p:sp>
        <p:nvSpPr>
          <p:cNvPr id="38" name="TextBox 37"/>
          <p:cNvSpPr txBox="1"/>
          <p:nvPr/>
        </p:nvSpPr>
        <p:spPr>
          <a:xfrm>
            <a:off x="4114800" y="2616200"/>
            <a:ext cx="167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&lt;value of C&gt;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39969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Functional units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dirty="0">
                <a:solidFill>
                  <a:srgbClr val="FF0000"/>
                </a:solidFill>
                <a:latin typeface="Calibri" charset="0"/>
              </a:rPr>
              <a:t>Cache memory</a:t>
            </a:r>
            <a:r>
              <a:rPr lang="en-US" dirty="0">
                <a:latin typeface="Calibri" charset="0"/>
              </a:rPr>
              <a:t/>
            </a:r>
            <a:br>
              <a:rPr lang="en-US" dirty="0">
                <a:latin typeface="Calibri" charset="0"/>
              </a:rPr>
            </a:br>
            <a:endParaRPr lang="en-US" dirty="0">
              <a:latin typeface="Calibri" charset="0"/>
            </a:endParaRPr>
          </a:p>
          <a:p>
            <a:r>
              <a:rPr lang="en-US" dirty="0" smtClean="0">
                <a:latin typeface="Calibri" charset="0"/>
              </a:rPr>
              <a:t>An </a:t>
            </a:r>
            <a:r>
              <a:rPr lang="en-US" dirty="0">
                <a:latin typeface="Calibri" charset="0"/>
              </a:rPr>
              <a:t>adjunct to the main memory, </a:t>
            </a:r>
            <a:r>
              <a:rPr lang="en-US" dirty="0" smtClean="0">
                <a:latin typeface="Calibri" charset="0"/>
              </a:rPr>
              <a:t>fabricated </a:t>
            </a:r>
            <a:r>
              <a:rPr lang="en-US" dirty="0" smtClean="0">
                <a:solidFill>
                  <a:srgbClr val="FF0000"/>
                </a:solidFill>
                <a:latin typeface="Calibri" charset="0"/>
              </a:rPr>
              <a:t>on </a:t>
            </a:r>
            <a:r>
              <a:rPr lang="en-US" dirty="0">
                <a:solidFill>
                  <a:srgbClr val="FF0000"/>
                </a:solidFill>
                <a:latin typeface="Calibri" charset="0"/>
              </a:rPr>
              <a:t>the processor chip</a:t>
            </a:r>
          </a:p>
          <a:p>
            <a:r>
              <a:rPr lang="en-US" dirty="0" smtClean="0">
                <a:latin typeface="Calibri" charset="0"/>
              </a:rPr>
              <a:t>Much </a:t>
            </a:r>
            <a:r>
              <a:rPr lang="en-US" dirty="0">
                <a:solidFill>
                  <a:srgbClr val="FF0000"/>
                </a:solidFill>
                <a:latin typeface="Calibri" charset="0"/>
              </a:rPr>
              <a:t>smaller</a:t>
            </a:r>
            <a:r>
              <a:rPr lang="en-US" dirty="0">
                <a:latin typeface="Calibri" charset="0"/>
              </a:rPr>
              <a:t> and </a:t>
            </a:r>
            <a:r>
              <a:rPr lang="en-US" dirty="0">
                <a:solidFill>
                  <a:srgbClr val="FF0000"/>
                </a:solidFill>
                <a:latin typeface="Calibri" charset="0"/>
              </a:rPr>
              <a:t>faster</a:t>
            </a:r>
            <a:r>
              <a:rPr lang="en-US" dirty="0">
                <a:latin typeface="Calibri" charset="0"/>
              </a:rPr>
              <a:t> than the </a:t>
            </a:r>
            <a:r>
              <a:rPr lang="en-US" dirty="0" smtClean="0">
                <a:latin typeface="Calibri" charset="0"/>
              </a:rPr>
              <a:t>main memory</a:t>
            </a:r>
            <a:endParaRPr lang="en-US" dirty="0">
              <a:latin typeface="Calibri" charset="0"/>
            </a:endParaRPr>
          </a:p>
          <a:p>
            <a:r>
              <a:rPr lang="en-US" dirty="0" smtClean="0">
                <a:latin typeface="Calibri" charset="0"/>
              </a:rPr>
              <a:t>Holds </a:t>
            </a:r>
            <a:r>
              <a:rPr lang="en-US" dirty="0">
                <a:latin typeface="Calibri" charset="0"/>
              </a:rPr>
              <a:t>sections of the program and </a:t>
            </a:r>
            <a:r>
              <a:rPr lang="en-US" dirty="0" smtClean="0">
                <a:latin typeface="Calibri" charset="0"/>
              </a:rPr>
              <a:t>data currently </a:t>
            </a:r>
            <a:r>
              <a:rPr lang="en-US" dirty="0">
                <a:latin typeface="Calibri" charset="0"/>
              </a:rPr>
              <a:t>being executed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87F03E-4105-4E1D-B5F9-E249E5F2AD8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064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Functional units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rgbClr val="FF0000"/>
                </a:solidFill>
                <a:ea typeface="+mn-ea"/>
              </a:rPr>
              <a:t>Processor</a:t>
            </a:r>
            <a:r>
              <a:rPr lang="en-US" dirty="0" smtClean="0">
                <a:ea typeface="+mn-ea"/>
              </a:rPr>
              <a:t/>
            </a:r>
            <a:br>
              <a:rPr lang="en-US" dirty="0" smtClean="0">
                <a:ea typeface="+mn-ea"/>
              </a:rPr>
            </a:br>
            <a:endParaRPr lang="en-US" dirty="0" smtClean="0">
              <a:ea typeface="+mn-ea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900" dirty="0" smtClean="0">
                <a:solidFill>
                  <a:srgbClr val="FF0000"/>
                </a:solidFill>
                <a:ea typeface="+mn-ea"/>
              </a:rPr>
              <a:t>logic circuits </a:t>
            </a:r>
            <a:r>
              <a:rPr lang="en-US" sz="2900" dirty="0" smtClean="0">
                <a:ea typeface="+mn-ea"/>
              </a:rPr>
              <a:t>for performing arithmetic and</a:t>
            </a:r>
            <a:br>
              <a:rPr lang="en-US" sz="2900" dirty="0" smtClean="0">
                <a:ea typeface="+mn-ea"/>
              </a:rPr>
            </a:br>
            <a:r>
              <a:rPr lang="en-US" sz="2900" dirty="0" smtClean="0">
                <a:ea typeface="+mn-ea"/>
              </a:rPr>
              <a:t>	logic operations on word-size data operands</a:t>
            </a:r>
            <a:br>
              <a:rPr lang="en-US" sz="2900" dirty="0" smtClean="0">
                <a:ea typeface="+mn-ea"/>
              </a:rPr>
            </a:br>
            <a:endParaRPr lang="en-US" dirty="0" smtClean="0">
              <a:ea typeface="+mn-ea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900" dirty="0" smtClean="0">
                <a:solidFill>
                  <a:srgbClr val="FF0000"/>
                </a:solidFill>
                <a:ea typeface="+mn-ea"/>
              </a:rPr>
              <a:t>timing and control circuits </a:t>
            </a:r>
            <a:r>
              <a:rPr lang="en-US" sz="2900" dirty="0" smtClean="0">
                <a:ea typeface="+mn-ea"/>
              </a:rPr>
              <a:t>for fetching</a:t>
            </a:r>
            <a:br>
              <a:rPr lang="en-US" sz="2900" dirty="0" smtClean="0">
                <a:ea typeface="+mn-ea"/>
              </a:rPr>
            </a:br>
            <a:r>
              <a:rPr lang="en-US" sz="2900" dirty="0" smtClean="0">
                <a:ea typeface="+mn-ea"/>
              </a:rPr>
              <a:t>	program instructions and data from</a:t>
            </a:r>
            <a:br>
              <a:rPr lang="en-US" sz="2900" dirty="0" smtClean="0">
                <a:ea typeface="+mn-ea"/>
              </a:rPr>
            </a:br>
            <a:r>
              <a:rPr lang="en-US" sz="2900" dirty="0" smtClean="0">
                <a:ea typeface="+mn-ea"/>
              </a:rPr>
              <a:t>	memory, one after another</a:t>
            </a:r>
            <a:br>
              <a:rPr lang="en-US" sz="2900" dirty="0" smtClean="0">
                <a:ea typeface="+mn-ea"/>
              </a:rPr>
            </a:br>
            <a:endParaRPr lang="en-US" sz="2900" dirty="0" smtClean="0">
              <a:ea typeface="+mn-ea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900" dirty="0" smtClean="0">
                <a:solidFill>
                  <a:srgbClr val="FF0000"/>
                </a:solidFill>
                <a:ea typeface="+mn-ea"/>
              </a:rPr>
              <a:t>registers</a:t>
            </a:r>
            <a:r>
              <a:rPr lang="en-US" sz="2900" dirty="0" smtClean="0">
                <a:ea typeface="+mn-ea"/>
              </a:rPr>
              <a:t> (typically 16 or 32), each of which</a:t>
            </a:r>
            <a:br>
              <a:rPr lang="en-US" sz="2900" dirty="0" smtClean="0">
                <a:ea typeface="+mn-ea"/>
              </a:rPr>
            </a:br>
            <a:r>
              <a:rPr lang="en-US" sz="2900" dirty="0" smtClean="0">
                <a:ea typeface="+mn-ea"/>
              </a:rPr>
              <a:t>	hold one word of operand data</a:t>
            </a:r>
            <a:endParaRPr lang="en-US" dirty="0">
              <a:ea typeface="+mn-ea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87F03E-4105-4E1D-B5F9-E249E5F2AD8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628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228600"/>
            <a:ext cx="8559800" cy="638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57CC44-C092-41E8-A092-604E81FF02E7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072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Processor components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The </a:t>
            </a:r>
            <a:r>
              <a:rPr lang="en-US" dirty="0">
                <a:solidFill>
                  <a:srgbClr val="FF0000"/>
                </a:solidFill>
                <a:latin typeface="Calibri" charset="0"/>
              </a:rPr>
              <a:t>program counter </a:t>
            </a:r>
            <a:r>
              <a:rPr lang="en-US" dirty="0">
                <a:latin typeface="Calibri" charset="0"/>
              </a:rPr>
              <a:t>(PC) register holds the</a:t>
            </a:r>
            <a:br>
              <a:rPr lang="en-US" dirty="0">
                <a:latin typeface="Calibri" charset="0"/>
              </a:rPr>
            </a:br>
            <a:r>
              <a:rPr lang="en-US" dirty="0">
                <a:latin typeface="Calibri" charset="0"/>
              </a:rPr>
              <a:t>	memory address of the current instruction</a:t>
            </a:r>
          </a:p>
          <a:p>
            <a:r>
              <a:rPr lang="en-US" dirty="0">
                <a:latin typeface="Calibri" charset="0"/>
              </a:rPr>
              <a:t>The </a:t>
            </a:r>
            <a:r>
              <a:rPr lang="en-US" dirty="0">
                <a:solidFill>
                  <a:srgbClr val="FF0000"/>
                </a:solidFill>
                <a:latin typeface="Calibri" charset="0"/>
              </a:rPr>
              <a:t>instruction register </a:t>
            </a:r>
            <a:r>
              <a:rPr lang="en-US" dirty="0">
                <a:latin typeface="Calibri" charset="0"/>
              </a:rPr>
              <a:t>(IR) holds the current</a:t>
            </a:r>
            <a:br>
              <a:rPr lang="en-US" dirty="0">
                <a:latin typeface="Calibri" charset="0"/>
              </a:rPr>
            </a:br>
            <a:r>
              <a:rPr lang="en-US" dirty="0">
                <a:latin typeface="Calibri" charset="0"/>
              </a:rPr>
              <a:t>	instruction</a:t>
            </a:r>
          </a:p>
          <a:p>
            <a:r>
              <a:rPr lang="en-US" dirty="0">
                <a:solidFill>
                  <a:srgbClr val="FF0000"/>
                </a:solidFill>
                <a:latin typeface="Calibri" charset="0"/>
              </a:rPr>
              <a:t>General purpose registers </a:t>
            </a:r>
            <a:r>
              <a:rPr lang="en-US" dirty="0">
                <a:latin typeface="Calibri" charset="0"/>
              </a:rPr>
              <a:t>hold data and</a:t>
            </a:r>
            <a:br>
              <a:rPr lang="en-US" dirty="0">
                <a:latin typeface="Calibri" charset="0"/>
              </a:rPr>
            </a:br>
            <a:r>
              <a:rPr lang="en-US" dirty="0">
                <a:latin typeface="Calibri" charset="0"/>
              </a:rPr>
              <a:t>	addresses</a:t>
            </a:r>
          </a:p>
          <a:p>
            <a:r>
              <a:rPr lang="en-US" dirty="0">
                <a:solidFill>
                  <a:srgbClr val="FF0000"/>
                </a:solidFill>
                <a:latin typeface="Calibri" charset="0"/>
              </a:rPr>
              <a:t>Control circuits </a:t>
            </a:r>
            <a:r>
              <a:rPr lang="en-US" dirty="0">
                <a:latin typeface="Calibri" charset="0"/>
              </a:rPr>
              <a:t>and the arithmetic and logic 	unit (</a:t>
            </a:r>
            <a:r>
              <a:rPr lang="en-US" dirty="0">
                <a:solidFill>
                  <a:srgbClr val="FF0000"/>
                </a:solidFill>
                <a:latin typeface="Calibri" charset="0"/>
              </a:rPr>
              <a:t>ALU</a:t>
            </a:r>
            <a:r>
              <a:rPr lang="en-US" dirty="0">
                <a:latin typeface="Calibri" charset="0"/>
              </a:rPr>
              <a:t>) fetch and execute instructions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87F03E-4105-4E1D-B5F9-E249E5F2AD8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970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Chapter 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computer types, structure, and operation</a:t>
            </a:r>
            <a:br>
              <a:rPr lang="en-US" dirty="0" smtClean="0">
                <a:ea typeface="+mn-ea"/>
              </a:rPr>
            </a:br>
            <a:endParaRPr lang="en-US" dirty="0" smtClean="0">
              <a:ea typeface="+mn-ea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 instructions and programs</a:t>
            </a:r>
            <a:br>
              <a:rPr lang="en-US" dirty="0" smtClean="0">
                <a:ea typeface="+mn-ea"/>
              </a:rPr>
            </a:br>
            <a:endParaRPr lang="en-US" dirty="0" smtClean="0">
              <a:ea typeface="+mn-ea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 numbers, arithmetic operations, and characters</a:t>
            </a:r>
            <a:br>
              <a:rPr lang="en-US" dirty="0" smtClean="0">
                <a:ea typeface="+mn-ea"/>
              </a:rPr>
            </a:br>
            <a:endParaRPr lang="en-US" dirty="0" smtClean="0">
              <a:ea typeface="+mn-ea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 performance issues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87F03E-4105-4E1D-B5F9-E249E5F2AD8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855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228600"/>
            <a:ext cx="8559800" cy="638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57CC44-C092-41E8-A092-604E81FF02E7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907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Instruction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ea typeface="+mn-ea"/>
              </a:rPr>
              <a:t>Three basic instruction types: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ea typeface="+mn-ea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FF0000"/>
                </a:solidFill>
                <a:ea typeface="+mn-ea"/>
              </a:rPr>
              <a:t>Load</a:t>
            </a:r>
            <a:r>
              <a:rPr lang="en-US" dirty="0" smtClean="0">
                <a:ea typeface="+mn-ea"/>
              </a:rPr>
              <a:t> - Read a data operand from memory or</a:t>
            </a:r>
            <a:br>
              <a:rPr lang="en-US" dirty="0" smtClean="0">
                <a:ea typeface="+mn-ea"/>
              </a:rPr>
            </a:br>
            <a:r>
              <a:rPr lang="en-US" dirty="0" smtClean="0">
                <a:ea typeface="+mn-ea"/>
              </a:rPr>
              <a:t>	an input device into the processor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FF0000"/>
                </a:solidFill>
                <a:ea typeface="+mn-ea"/>
              </a:rPr>
              <a:t>Store</a:t>
            </a:r>
            <a:r>
              <a:rPr lang="en-US" dirty="0" smtClean="0">
                <a:ea typeface="+mn-ea"/>
              </a:rPr>
              <a:t> - Write a data operand from a processor</a:t>
            </a:r>
            <a:br>
              <a:rPr lang="en-US" dirty="0" smtClean="0">
                <a:ea typeface="+mn-ea"/>
              </a:rPr>
            </a:br>
            <a:r>
              <a:rPr lang="en-US" dirty="0" smtClean="0">
                <a:ea typeface="+mn-ea"/>
              </a:rPr>
              <a:t>	register to memory or an output device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FF0000"/>
                </a:solidFill>
                <a:ea typeface="+mn-ea"/>
              </a:rPr>
              <a:t>Operate</a:t>
            </a:r>
            <a:r>
              <a:rPr lang="en-US" dirty="0" smtClean="0">
                <a:ea typeface="+mn-ea"/>
              </a:rPr>
              <a:t> - Perform an </a:t>
            </a:r>
            <a:r>
              <a:rPr lang="en-US" dirty="0" smtClean="0">
                <a:solidFill>
                  <a:srgbClr val="FF0000"/>
                </a:solidFill>
                <a:ea typeface="+mn-ea"/>
              </a:rPr>
              <a:t>arithmetic, logic</a:t>
            </a:r>
            <a:r>
              <a:rPr lang="en-US" dirty="0" smtClean="0">
                <a:ea typeface="+mn-ea"/>
              </a:rPr>
              <a:t/>
            </a:r>
            <a:br>
              <a:rPr lang="en-US" dirty="0" smtClean="0">
                <a:ea typeface="+mn-ea"/>
              </a:rPr>
            </a:br>
            <a:r>
              <a:rPr lang="en-US" dirty="0" smtClean="0">
                <a:ea typeface="+mn-ea"/>
              </a:rPr>
              <a:t>	operation on data operands  in processor</a:t>
            </a:r>
            <a:br>
              <a:rPr lang="en-US" dirty="0" smtClean="0">
                <a:ea typeface="+mn-ea"/>
              </a:rPr>
            </a:br>
            <a:r>
              <a:rPr lang="en-US" dirty="0" smtClean="0">
                <a:ea typeface="+mn-ea"/>
              </a:rPr>
              <a:t>	registers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>
              <a:ea typeface="+mn-ea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87F03E-4105-4E1D-B5F9-E249E5F2AD8D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437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and Data in Memory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87F03E-4105-4E1D-B5F9-E249E5F2AD8D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819400" y="2057400"/>
            <a:ext cx="3962400" cy="3962400"/>
          </a:xfrm>
          <a:prstGeom prst="rect">
            <a:avLst/>
          </a:prstGeom>
          <a:noFill/>
          <a:ln w="50800"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 smtClean="0">
              <a:solidFill>
                <a:schemeClr val="tx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819400" y="2362200"/>
            <a:ext cx="39624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819400" y="2667000"/>
            <a:ext cx="39624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819400" y="2971800"/>
            <a:ext cx="39624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572000" y="2971800"/>
            <a:ext cx="2231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.</a:t>
            </a:r>
          </a:p>
          <a:p>
            <a:r>
              <a:rPr lang="en-US" sz="1200" dirty="0" smtClean="0"/>
              <a:t>.</a:t>
            </a:r>
          </a:p>
          <a:p>
            <a:r>
              <a:rPr lang="en-US" sz="1200" dirty="0"/>
              <a:t>.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2819400" y="3581400"/>
            <a:ext cx="39624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819400" y="3886200"/>
            <a:ext cx="39624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819400" y="4191000"/>
            <a:ext cx="39624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819400" y="4495800"/>
            <a:ext cx="39624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819400" y="4800600"/>
            <a:ext cx="39624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648200" y="4876800"/>
            <a:ext cx="2231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.</a:t>
            </a:r>
          </a:p>
          <a:p>
            <a:r>
              <a:rPr lang="en-US" sz="1200" dirty="0" smtClean="0"/>
              <a:t>.</a:t>
            </a:r>
          </a:p>
          <a:p>
            <a:r>
              <a:rPr lang="en-US" sz="1200" dirty="0"/>
              <a:t>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417470" y="2057400"/>
            <a:ext cx="3257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</a:t>
            </a:r>
            <a:endParaRPr lang="en-US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2425700" y="2311400"/>
            <a:ext cx="3257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B</a:t>
            </a:r>
            <a:endParaRPr lang="en-US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2438400" y="2603500"/>
            <a:ext cx="3257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</a:t>
            </a:r>
            <a:endParaRPr lang="en-US" sz="1600" dirty="0"/>
          </a:p>
        </p:txBody>
      </p:sp>
      <p:sp>
        <p:nvSpPr>
          <p:cNvPr id="21" name="Right Brace 20"/>
          <p:cNvSpPr/>
          <p:nvPr/>
        </p:nvSpPr>
        <p:spPr>
          <a:xfrm>
            <a:off x="6858000" y="2057400"/>
            <a:ext cx="228600" cy="1143000"/>
          </a:xfrm>
          <a:prstGeom prst="rightBrac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7213600" y="2362200"/>
            <a:ext cx="774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7239000" y="4267200"/>
            <a:ext cx="12446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Program</a:t>
            </a:r>
            <a:endParaRPr lang="en-US" dirty="0"/>
          </a:p>
        </p:txBody>
      </p:sp>
      <p:sp>
        <p:nvSpPr>
          <p:cNvPr id="24" name="Right Brace 23"/>
          <p:cNvSpPr/>
          <p:nvPr/>
        </p:nvSpPr>
        <p:spPr>
          <a:xfrm>
            <a:off x="6858000" y="3581400"/>
            <a:ext cx="228600" cy="1828800"/>
          </a:xfrm>
          <a:prstGeom prst="rightBrac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3962400" y="3581400"/>
            <a:ext cx="167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Load	R1, B  </a:t>
            </a:r>
            <a:endParaRPr lang="en-US" sz="1600" dirty="0"/>
          </a:p>
        </p:txBody>
      </p:sp>
      <p:sp>
        <p:nvSpPr>
          <p:cNvPr id="27" name="TextBox 26"/>
          <p:cNvSpPr txBox="1"/>
          <p:nvPr/>
        </p:nvSpPr>
        <p:spPr>
          <a:xfrm>
            <a:off x="3987800" y="3886200"/>
            <a:ext cx="167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Load	R2, C  </a:t>
            </a:r>
            <a:endParaRPr lang="en-US" sz="1600" dirty="0"/>
          </a:p>
        </p:txBody>
      </p:sp>
      <p:sp>
        <p:nvSpPr>
          <p:cNvPr id="28" name="TextBox 27"/>
          <p:cNvSpPr txBox="1"/>
          <p:nvPr/>
        </p:nvSpPr>
        <p:spPr>
          <a:xfrm>
            <a:off x="4013200" y="4191000"/>
            <a:ext cx="2159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Add	R3, R1, R2  </a:t>
            </a:r>
            <a:endParaRPr lang="en-US" sz="1600" dirty="0"/>
          </a:p>
        </p:txBody>
      </p:sp>
      <p:sp>
        <p:nvSpPr>
          <p:cNvPr id="29" name="TextBox 28"/>
          <p:cNvSpPr txBox="1"/>
          <p:nvPr/>
        </p:nvSpPr>
        <p:spPr>
          <a:xfrm>
            <a:off x="4038600" y="4495800"/>
            <a:ext cx="167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Store	R3, A </a:t>
            </a:r>
            <a:endParaRPr lang="en-US" sz="1600" dirty="0"/>
          </a:p>
        </p:txBody>
      </p:sp>
      <p:sp>
        <p:nvSpPr>
          <p:cNvPr id="30" name="TextBox 29"/>
          <p:cNvSpPr txBox="1"/>
          <p:nvPr/>
        </p:nvSpPr>
        <p:spPr>
          <a:xfrm>
            <a:off x="2438400" y="3581400"/>
            <a:ext cx="2416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i</a:t>
            </a:r>
            <a:endParaRPr lang="en-US" sz="1600" dirty="0"/>
          </a:p>
        </p:txBody>
      </p:sp>
      <p:sp>
        <p:nvSpPr>
          <p:cNvPr id="31" name="TextBox 30"/>
          <p:cNvSpPr txBox="1"/>
          <p:nvPr/>
        </p:nvSpPr>
        <p:spPr>
          <a:xfrm>
            <a:off x="2438400" y="3810000"/>
            <a:ext cx="4603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i+4</a:t>
            </a:r>
            <a:endParaRPr lang="en-US" sz="1600" dirty="0"/>
          </a:p>
        </p:txBody>
      </p:sp>
      <p:sp>
        <p:nvSpPr>
          <p:cNvPr id="32" name="TextBox 31"/>
          <p:cNvSpPr txBox="1"/>
          <p:nvPr/>
        </p:nvSpPr>
        <p:spPr>
          <a:xfrm>
            <a:off x="2413000" y="4140200"/>
            <a:ext cx="4603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i+8</a:t>
            </a:r>
            <a:endParaRPr lang="en-US" sz="1600" dirty="0"/>
          </a:p>
        </p:txBody>
      </p:sp>
      <p:sp>
        <p:nvSpPr>
          <p:cNvPr id="33" name="TextBox 32"/>
          <p:cNvSpPr txBox="1"/>
          <p:nvPr/>
        </p:nvSpPr>
        <p:spPr>
          <a:xfrm>
            <a:off x="2362200" y="4483100"/>
            <a:ext cx="5629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i+12</a:t>
            </a:r>
            <a:endParaRPr lang="en-US" sz="1600" dirty="0"/>
          </a:p>
        </p:txBody>
      </p:sp>
      <p:sp>
        <p:nvSpPr>
          <p:cNvPr id="34" name="Left Brace 33"/>
          <p:cNvSpPr/>
          <p:nvPr/>
        </p:nvSpPr>
        <p:spPr>
          <a:xfrm>
            <a:off x="1981200" y="1981200"/>
            <a:ext cx="762000" cy="4038600"/>
          </a:xfrm>
          <a:prstGeom prst="leftBrace">
            <a:avLst>
              <a:gd name="adj1" fmla="val 8333"/>
              <a:gd name="adj2" fmla="val 49895"/>
            </a:avLst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539161" y="3556000"/>
            <a:ext cx="14510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Addresses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038600" y="2057400"/>
            <a:ext cx="167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&lt;value of A&gt;</a:t>
            </a:r>
            <a:endParaRPr lang="en-US" sz="1600" dirty="0"/>
          </a:p>
        </p:txBody>
      </p:sp>
      <p:sp>
        <p:nvSpPr>
          <p:cNvPr id="37" name="TextBox 36"/>
          <p:cNvSpPr txBox="1"/>
          <p:nvPr/>
        </p:nvSpPr>
        <p:spPr>
          <a:xfrm>
            <a:off x="4114800" y="2324100"/>
            <a:ext cx="167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&lt;value of B&gt;</a:t>
            </a:r>
            <a:endParaRPr lang="en-US" sz="1600" dirty="0"/>
          </a:p>
        </p:txBody>
      </p:sp>
      <p:sp>
        <p:nvSpPr>
          <p:cNvPr id="38" name="TextBox 37"/>
          <p:cNvSpPr txBox="1"/>
          <p:nvPr/>
        </p:nvSpPr>
        <p:spPr>
          <a:xfrm>
            <a:off x="4114800" y="2616200"/>
            <a:ext cx="167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&lt;value of C&gt;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87832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Example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625609"/>
          </a:xfrm>
        </p:spPr>
        <p:txBody>
          <a:bodyPr rtlCol="0">
            <a:normAutofit fontScale="850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A, B, and C, are </a:t>
            </a:r>
            <a:r>
              <a:rPr lang="en-US" sz="3500" dirty="0" smtClean="0">
                <a:solidFill>
                  <a:srgbClr val="FF0000"/>
                </a:solidFill>
                <a:ea typeface="+mn-ea"/>
              </a:rPr>
              <a:t>labels</a:t>
            </a:r>
            <a:r>
              <a:rPr lang="en-US" dirty="0" smtClean="0">
                <a:ea typeface="+mn-ea"/>
              </a:rPr>
              <a:t> representing memory word</a:t>
            </a:r>
            <a:br>
              <a:rPr lang="en-US" dirty="0" smtClean="0">
                <a:ea typeface="+mn-ea"/>
              </a:rPr>
            </a:br>
            <a:r>
              <a:rPr lang="en-US" dirty="0" smtClean="0">
                <a:ea typeface="+mn-ea"/>
              </a:rPr>
              <a:t>	</a:t>
            </a:r>
            <a:r>
              <a:rPr lang="en-US" sz="3800" dirty="0" smtClean="0">
                <a:solidFill>
                  <a:srgbClr val="FF0000"/>
                </a:solidFill>
                <a:ea typeface="+mn-ea"/>
              </a:rPr>
              <a:t>addresses</a:t>
            </a:r>
            <a:r>
              <a:rPr lang="en-US" dirty="0" smtClean="0">
                <a:ea typeface="+mn-ea"/>
              </a:rPr>
              <a:t>; </a:t>
            </a:r>
            <a:r>
              <a:rPr lang="en-US" dirty="0" err="1" smtClean="0">
                <a:ea typeface="+mn-ea"/>
              </a:rPr>
              <a:t>Ri</a:t>
            </a:r>
            <a:r>
              <a:rPr lang="en-US" dirty="0" smtClean="0">
                <a:ea typeface="+mn-ea"/>
              </a:rPr>
              <a:t> are processor registers</a:t>
            </a:r>
            <a:br>
              <a:rPr lang="en-US" dirty="0" smtClean="0">
                <a:ea typeface="+mn-ea"/>
              </a:rPr>
            </a:br>
            <a:endParaRPr lang="en-US" dirty="0" smtClean="0">
              <a:ea typeface="+mn-ea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A </a:t>
            </a:r>
            <a:r>
              <a:rPr lang="en-US" sz="3800" dirty="0" smtClean="0">
                <a:solidFill>
                  <a:srgbClr val="FF0000"/>
                </a:solidFill>
                <a:ea typeface="+mn-ea"/>
              </a:rPr>
              <a:t>program</a:t>
            </a:r>
            <a:r>
              <a:rPr lang="en-US" dirty="0" smtClean="0">
                <a:ea typeface="+mn-ea"/>
              </a:rPr>
              <a:t> for the calculation</a:t>
            </a:r>
            <a:br>
              <a:rPr lang="en-US" dirty="0" smtClean="0">
                <a:ea typeface="+mn-ea"/>
              </a:rPr>
            </a:br>
            <a:r>
              <a:rPr lang="en-US" dirty="0" smtClean="0">
                <a:ea typeface="+mn-ea"/>
              </a:rPr>
              <a:t>		A = B + </a:t>
            </a:r>
            <a:r>
              <a:rPr lang="en-US" dirty="0"/>
              <a:t>C</a:t>
            </a:r>
            <a:r>
              <a:rPr lang="en-US" dirty="0" smtClean="0">
                <a:ea typeface="+mn-ea"/>
              </a:rPr>
              <a:t/>
            </a:r>
            <a:br>
              <a:rPr lang="en-US" dirty="0" smtClean="0">
                <a:ea typeface="+mn-ea"/>
              </a:rPr>
            </a:br>
            <a:r>
              <a:rPr lang="en-US" dirty="0" smtClean="0">
                <a:ea typeface="+mn-ea"/>
              </a:rPr>
              <a:t>	is:</a:t>
            </a:r>
            <a:br>
              <a:rPr lang="en-US" dirty="0" smtClean="0">
                <a:ea typeface="+mn-ea"/>
              </a:rPr>
            </a:br>
            <a:r>
              <a:rPr lang="en-US" dirty="0" smtClean="0">
                <a:ea typeface="+mn-ea"/>
              </a:rPr>
              <a:t/>
            </a:r>
            <a:br>
              <a:rPr lang="en-US" dirty="0" smtClean="0">
                <a:ea typeface="+mn-ea"/>
              </a:rPr>
            </a:br>
            <a:r>
              <a:rPr lang="en-US" dirty="0" smtClean="0">
                <a:ea typeface="+mn-ea"/>
              </a:rPr>
              <a:t>		Load		R1, B</a:t>
            </a:r>
            <a:br>
              <a:rPr lang="en-US" dirty="0" smtClean="0">
                <a:ea typeface="+mn-ea"/>
              </a:rPr>
            </a:br>
            <a:r>
              <a:rPr lang="en-US" dirty="0" smtClean="0">
                <a:ea typeface="+mn-ea"/>
              </a:rPr>
              <a:t>		Load		R2, C</a:t>
            </a:r>
            <a:br>
              <a:rPr lang="en-US" dirty="0" smtClean="0">
                <a:ea typeface="+mn-ea"/>
              </a:rPr>
            </a:br>
            <a:r>
              <a:rPr lang="en-US" dirty="0" smtClean="0">
                <a:ea typeface="+mn-ea"/>
              </a:rPr>
              <a:t>		Add		R3, R1, R2</a:t>
            </a:r>
            <a:br>
              <a:rPr lang="en-US" dirty="0" smtClean="0">
                <a:ea typeface="+mn-ea"/>
              </a:rPr>
            </a:br>
            <a:r>
              <a:rPr lang="en-US" dirty="0" smtClean="0">
                <a:ea typeface="+mn-ea"/>
              </a:rPr>
              <a:t>		Store		R3, C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ea typeface="+mn-ea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87F03E-4105-4E1D-B5F9-E249E5F2AD8D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620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Calibri" charset="0"/>
              </a:rPr>
              <a:t>Fetching and executing instructions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ea typeface="+mn-ea"/>
              </a:rPr>
              <a:t>Example:		Load	   R2, LOC</a:t>
            </a:r>
            <a:br>
              <a:rPr lang="en-US" dirty="0" smtClean="0">
                <a:ea typeface="+mn-ea"/>
              </a:rPr>
            </a:br>
            <a:r>
              <a:rPr lang="en-US" dirty="0" smtClean="0">
                <a:ea typeface="+mn-ea"/>
              </a:rPr>
              <a:t/>
            </a:r>
            <a:br>
              <a:rPr lang="en-US" dirty="0" smtClean="0">
                <a:ea typeface="+mn-ea"/>
              </a:rPr>
            </a:br>
            <a:r>
              <a:rPr lang="en-US" dirty="0" smtClean="0">
                <a:ea typeface="+mn-ea"/>
              </a:rPr>
              <a:t>The processor control circuits do the following:</a:t>
            </a:r>
            <a:br>
              <a:rPr lang="en-US" dirty="0" smtClean="0">
                <a:ea typeface="+mn-ea"/>
              </a:rPr>
            </a:br>
            <a:endParaRPr lang="en-US" dirty="0" smtClean="0">
              <a:ea typeface="+mn-ea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Send address in PC to memory; issue Read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Load instruction from memory into IR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Increment PC to point to next instruction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Send address LOC to memory; issue Read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Load word from memory into register R2</a:t>
            </a:r>
            <a:endParaRPr lang="en-US" dirty="0">
              <a:ea typeface="+mn-ea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87F03E-4105-4E1D-B5F9-E249E5F2AD8D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98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Levels of Interpretation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87F03E-4105-4E1D-B5F9-E249E5F2AD8D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38200" y="2057400"/>
            <a:ext cx="774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solidFill>
                  <a:srgbClr val="0000FF"/>
                </a:solidFill>
              </a:rPr>
              <a:t>HLL</a:t>
            </a:r>
            <a:endParaRPr lang="en-US" u="sng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4600" y="1752600"/>
            <a:ext cx="13980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Machine</a:t>
            </a:r>
          </a:p>
          <a:p>
            <a:r>
              <a:rPr lang="en-US" u="sng" dirty="0" smtClean="0">
                <a:solidFill>
                  <a:srgbClr val="0000FF"/>
                </a:solidFill>
              </a:rPr>
              <a:t>Language</a:t>
            </a:r>
            <a:endParaRPr lang="en-US" u="sng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55161" y="2052935"/>
            <a:ext cx="13978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solidFill>
                  <a:srgbClr val="0000FF"/>
                </a:solidFill>
              </a:rPr>
              <a:t>Hardware</a:t>
            </a:r>
            <a:endParaRPr lang="en-US" u="sng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3581400"/>
            <a:ext cx="11774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A=B+C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362200" y="3048000"/>
            <a:ext cx="250611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Load	</a:t>
            </a:r>
            <a:r>
              <a:rPr lang="en-US" dirty="0" smtClean="0"/>
              <a:t>R1</a:t>
            </a:r>
            <a:r>
              <a:rPr lang="en-US" dirty="0"/>
              <a:t>, B</a:t>
            </a:r>
            <a:br>
              <a:rPr lang="en-US" dirty="0"/>
            </a:br>
            <a:r>
              <a:rPr lang="en-US" dirty="0" smtClean="0"/>
              <a:t>Load</a:t>
            </a:r>
            <a:r>
              <a:rPr lang="en-US" dirty="0"/>
              <a:t>	</a:t>
            </a:r>
            <a:r>
              <a:rPr lang="en-US" dirty="0" smtClean="0"/>
              <a:t>R2</a:t>
            </a:r>
            <a:r>
              <a:rPr lang="en-US" dirty="0"/>
              <a:t>, C</a:t>
            </a:r>
            <a:br>
              <a:rPr lang="en-US" dirty="0"/>
            </a:br>
            <a:r>
              <a:rPr lang="en-US" dirty="0" smtClean="0"/>
              <a:t>Add</a:t>
            </a:r>
            <a:r>
              <a:rPr lang="en-US" dirty="0"/>
              <a:t>	</a:t>
            </a:r>
            <a:r>
              <a:rPr lang="en-US" dirty="0" smtClean="0"/>
              <a:t>R3</a:t>
            </a:r>
            <a:r>
              <a:rPr lang="en-US" dirty="0"/>
              <a:t>, R1, R2</a:t>
            </a:r>
            <a:br>
              <a:rPr lang="en-US" dirty="0"/>
            </a:br>
            <a:r>
              <a:rPr lang="en-US" dirty="0" smtClean="0"/>
              <a:t>Store</a:t>
            </a:r>
            <a:r>
              <a:rPr lang="en-US" dirty="0"/>
              <a:t>	</a:t>
            </a:r>
            <a:r>
              <a:rPr lang="en-US" dirty="0" smtClean="0"/>
              <a:t>R3</a:t>
            </a:r>
            <a:r>
              <a:rPr lang="en-US" dirty="0"/>
              <a:t>, C</a:t>
            </a:r>
          </a:p>
          <a:p>
            <a:endParaRPr lang="en-US" dirty="0"/>
          </a:p>
        </p:txBody>
      </p:sp>
      <p:cxnSp>
        <p:nvCxnSpPr>
          <p:cNvPr id="11" name="Straight Connector 10"/>
          <p:cNvCxnSpPr>
            <a:stCxn id="8" idx="3"/>
          </p:cNvCxnSpPr>
          <p:nvPr/>
        </p:nvCxnSpPr>
        <p:spPr>
          <a:xfrm flipV="1">
            <a:off x="1710876" y="3200400"/>
            <a:ext cx="651324" cy="611833"/>
          </a:xfrm>
          <a:prstGeom prst="line">
            <a:avLst/>
          </a:prstGeom>
          <a:ln w="28575" cmpd="sng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8" idx="3"/>
          </p:cNvCxnSpPr>
          <p:nvPr/>
        </p:nvCxnSpPr>
        <p:spPr>
          <a:xfrm>
            <a:off x="1710876" y="3812233"/>
            <a:ext cx="651324" cy="683567"/>
          </a:xfrm>
          <a:prstGeom prst="line">
            <a:avLst/>
          </a:prstGeom>
          <a:ln w="28575" cmpd="sng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2514600"/>
            <a:ext cx="3810000" cy="1857483"/>
          </a:xfrm>
          <a:prstGeom prst="rect">
            <a:avLst/>
          </a:prstGeom>
        </p:spPr>
      </p:pic>
      <p:cxnSp>
        <p:nvCxnSpPr>
          <p:cNvPr id="25" name="Straight Connector 24"/>
          <p:cNvCxnSpPr/>
          <p:nvPr/>
        </p:nvCxnSpPr>
        <p:spPr>
          <a:xfrm flipV="1">
            <a:off x="4114800" y="2667000"/>
            <a:ext cx="990600" cy="611834"/>
          </a:xfrm>
          <a:prstGeom prst="line">
            <a:avLst/>
          </a:prstGeom>
          <a:ln w="28575" cmpd="sng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114800" y="3276600"/>
            <a:ext cx="990600" cy="838200"/>
          </a:xfrm>
          <a:prstGeom prst="line">
            <a:avLst/>
          </a:prstGeom>
          <a:ln w="28575" cmpd="sng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0962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Handling I/O devices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dirty="0">
                <a:latin typeface="Calibri" charset="0"/>
              </a:rPr>
              <a:t>An application program can:</a:t>
            </a:r>
          </a:p>
          <a:p>
            <a:pPr>
              <a:buFont typeface="Arial" charset="0"/>
              <a:buNone/>
            </a:pPr>
            <a:endParaRPr lang="en-US" dirty="0">
              <a:latin typeface="Calibri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Calibri" charset="0"/>
              </a:rPr>
              <a:t>Read</a:t>
            </a:r>
            <a:r>
              <a:rPr lang="en-US" dirty="0">
                <a:latin typeface="Calibri" charset="0"/>
              </a:rPr>
              <a:t> data (such as a keyboard character)</a:t>
            </a:r>
            <a:br>
              <a:rPr lang="en-US" dirty="0">
                <a:latin typeface="Calibri" charset="0"/>
              </a:rPr>
            </a:br>
            <a:r>
              <a:rPr lang="en-US" dirty="0">
                <a:latin typeface="Calibri" charset="0"/>
              </a:rPr>
              <a:t>	from an input device</a:t>
            </a:r>
          </a:p>
          <a:p>
            <a:r>
              <a:rPr lang="en-US" dirty="0">
                <a:solidFill>
                  <a:srgbClr val="FF0000"/>
                </a:solidFill>
                <a:latin typeface="Calibri" charset="0"/>
              </a:rPr>
              <a:t>Write</a:t>
            </a:r>
            <a:r>
              <a:rPr lang="en-US" dirty="0">
                <a:latin typeface="Calibri" charset="0"/>
              </a:rPr>
              <a:t> data (such as letter character)</a:t>
            </a:r>
            <a:br>
              <a:rPr lang="en-US" dirty="0">
                <a:latin typeface="Calibri" charset="0"/>
              </a:rPr>
            </a:br>
            <a:r>
              <a:rPr lang="en-US" dirty="0">
                <a:latin typeface="Calibri" charset="0"/>
              </a:rPr>
              <a:t>	to an output display screen</a:t>
            </a:r>
          </a:p>
          <a:p>
            <a:r>
              <a:rPr lang="en-US" dirty="0">
                <a:solidFill>
                  <a:srgbClr val="FF0000"/>
                </a:solidFill>
                <a:latin typeface="Calibri" charset="0"/>
              </a:rPr>
              <a:t>Sense</a:t>
            </a:r>
            <a:r>
              <a:rPr lang="en-US" dirty="0">
                <a:latin typeface="Calibri" charset="0"/>
              </a:rPr>
              <a:t> the readiness of an input or output 	(I/O) device to perform a transfer	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87F03E-4105-4E1D-B5F9-E249E5F2AD8D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485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Interrupts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dirty="0">
                <a:latin typeface="Calibri" charset="0"/>
              </a:rPr>
              <a:t>A device ( such as an alarm indicator) can raise</a:t>
            </a:r>
            <a:br>
              <a:rPr lang="en-US" dirty="0">
                <a:latin typeface="Calibri" charset="0"/>
              </a:rPr>
            </a:br>
            <a:r>
              <a:rPr lang="en-US" dirty="0">
                <a:latin typeface="Calibri" charset="0"/>
              </a:rPr>
              <a:t>an</a:t>
            </a:r>
            <a:r>
              <a:rPr lang="en-US" dirty="0">
                <a:solidFill>
                  <a:srgbClr val="0000FF"/>
                </a:solidFill>
                <a:latin typeface="Calibri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Calibri" charset="0"/>
              </a:rPr>
              <a:t>interrupt signal </a:t>
            </a:r>
            <a:r>
              <a:rPr lang="en-US" dirty="0">
                <a:latin typeface="Calibri" charset="0"/>
              </a:rPr>
              <a:t>to cause a service</a:t>
            </a:r>
            <a:br>
              <a:rPr lang="en-US" dirty="0">
                <a:latin typeface="Calibri" charset="0"/>
              </a:rPr>
            </a:br>
            <a:r>
              <a:rPr lang="en-US" dirty="0">
                <a:latin typeface="Calibri" charset="0"/>
              </a:rPr>
              <a:t>program to be executed</a:t>
            </a:r>
          </a:p>
          <a:p>
            <a:pPr>
              <a:buFont typeface="Arial" charset="0"/>
              <a:buNone/>
            </a:pPr>
            <a:endParaRPr lang="en-US" dirty="0">
              <a:latin typeface="Calibri" charset="0"/>
            </a:endParaRPr>
          </a:p>
          <a:p>
            <a:pPr>
              <a:buFont typeface="Arial" charset="0"/>
              <a:buNone/>
            </a:pPr>
            <a:r>
              <a:rPr lang="en-US" dirty="0">
                <a:latin typeface="Calibri" charset="0"/>
              </a:rPr>
              <a:t>The interrupt signal causes the processor to</a:t>
            </a:r>
          </a:p>
          <a:p>
            <a:pPr>
              <a:buFont typeface="Arial" charset="0"/>
              <a:buNone/>
            </a:pPr>
            <a:r>
              <a:rPr lang="en-US" dirty="0">
                <a:latin typeface="Calibri" charset="0"/>
              </a:rPr>
              <a:t>	suspend the current program and execute an</a:t>
            </a:r>
          </a:p>
          <a:p>
            <a:pPr>
              <a:buFont typeface="Arial" charset="0"/>
              <a:buNone/>
            </a:pPr>
            <a:r>
              <a:rPr lang="en-US" dirty="0">
                <a:latin typeface="Calibri" charset="0"/>
              </a:rPr>
              <a:t>	</a:t>
            </a:r>
            <a:r>
              <a:rPr lang="en-US" dirty="0">
                <a:solidFill>
                  <a:srgbClr val="FF0000"/>
                </a:solidFill>
                <a:latin typeface="Calibri" charset="0"/>
              </a:rPr>
              <a:t>interrupt-service program</a:t>
            </a:r>
            <a:r>
              <a:rPr lang="en-US" dirty="0">
                <a:latin typeface="Calibri" charset="0"/>
              </a:rPr>
              <a:t/>
            </a:r>
            <a:br>
              <a:rPr lang="en-US" dirty="0">
                <a:latin typeface="Calibri" charset="0"/>
              </a:rPr>
            </a:br>
            <a:r>
              <a:rPr lang="en-US" dirty="0">
                <a:latin typeface="Calibri" charset="0"/>
              </a:rPr>
              <a:t>	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87F03E-4105-4E1D-B5F9-E249E5F2AD8D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50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is a computer?</a:t>
            </a: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Components:</a:t>
            </a:r>
          </a:p>
          <a:p>
            <a:pPr lvl="1"/>
            <a:r>
              <a:rPr lang="en-US" dirty="0" smtClean="0"/>
              <a:t>input (mouse, keyboard)</a:t>
            </a:r>
          </a:p>
          <a:p>
            <a:pPr lvl="1"/>
            <a:r>
              <a:rPr lang="en-US" dirty="0" smtClean="0"/>
              <a:t>output (display, printer)</a:t>
            </a:r>
          </a:p>
          <a:p>
            <a:pPr lvl="1"/>
            <a:r>
              <a:rPr lang="en-US" dirty="0" smtClean="0"/>
              <a:t>memory (disk drives, DRAM, SRAM, CD)</a:t>
            </a:r>
          </a:p>
          <a:p>
            <a:pPr lvl="1"/>
            <a:r>
              <a:rPr lang="en-US" dirty="0"/>
              <a:t>n</a:t>
            </a:r>
            <a:r>
              <a:rPr lang="en-US" dirty="0" smtClean="0"/>
              <a:t>etwork</a:t>
            </a:r>
          </a:p>
          <a:p>
            <a:pPr lvl="1"/>
            <a:r>
              <a:rPr lang="en-US" dirty="0" smtClean="0"/>
              <a:t>processor</a:t>
            </a:r>
            <a:br>
              <a:rPr lang="en-US" dirty="0" smtClean="0"/>
            </a:br>
            <a:r>
              <a:rPr lang="en-US" dirty="0" smtClean="0"/>
              <a:t>			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52FBA-184E-4167-8F61-56E572780823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CSCE 230 – Computer Organization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24908365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is a computer?</a:t>
            </a: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Components:</a:t>
            </a:r>
          </a:p>
          <a:p>
            <a:pPr lvl="1"/>
            <a:r>
              <a:rPr lang="en-US" dirty="0" smtClean="0"/>
              <a:t>input (mouse, keyboard)</a:t>
            </a:r>
          </a:p>
          <a:p>
            <a:pPr lvl="1"/>
            <a:r>
              <a:rPr lang="en-US" dirty="0" smtClean="0"/>
              <a:t>output (display, printer)</a:t>
            </a:r>
          </a:p>
          <a:p>
            <a:pPr lvl="1"/>
            <a:r>
              <a:rPr lang="en-US" dirty="0" smtClean="0"/>
              <a:t>memory (disk drives, DRAM, SRAM, CD)</a:t>
            </a:r>
          </a:p>
          <a:p>
            <a:pPr lvl="1"/>
            <a:r>
              <a:rPr lang="en-US" dirty="0"/>
              <a:t>n</a:t>
            </a:r>
            <a:r>
              <a:rPr lang="en-US" dirty="0" smtClean="0"/>
              <a:t>etwork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processor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		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52FBA-184E-4167-8F61-56E572780823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CSCE 230 – Computer Organization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679869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-112" charset="-128"/>
              </a:rPr>
              <a:t>Inside the Processor (CPU)</a:t>
            </a:r>
          </a:p>
        </p:txBody>
      </p:sp>
      <p:sp>
        <p:nvSpPr>
          <p:cNvPr id="5120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-112" charset="-128"/>
              </a:rPr>
              <a:t>Datapath: performs operations on data</a:t>
            </a:r>
          </a:p>
          <a:p>
            <a:pPr eaLnBrk="1" hangingPunct="1"/>
            <a:r>
              <a:rPr lang="en-US" smtClean="0">
                <a:ea typeface="ＭＳ Ｐゴシック" pitchFamily="-112" charset="-128"/>
              </a:rPr>
              <a:t>Control: sequences datapath, memory, ...</a:t>
            </a:r>
          </a:p>
          <a:p>
            <a:pPr eaLnBrk="1" hangingPunct="1"/>
            <a:r>
              <a:rPr lang="en-US" smtClean="0">
                <a:ea typeface="ＭＳ Ｐゴシック" pitchFamily="-112" charset="-128"/>
              </a:rPr>
              <a:t>Cache memory</a:t>
            </a:r>
          </a:p>
          <a:p>
            <a:pPr lvl="1" eaLnBrk="1" hangingPunct="1"/>
            <a:r>
              <a:rPr lang="en-US" smtClean="0"/>
              <a:t>Small fast SRAM memory for immediate access to data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52FBA-184E-4167-8F61-56E572780823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CSCE 230 – Computer Organization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3517324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Inside the Processor</a:t>
            </a:r>
            <a:endParaRPr lang="en-AU" smtClean="0"/>
          </a:p>
        </p:txBody>
      </p:sp>
      <p:sp>
        <p:nvSpPr>
          <p:cNvPr id="53252" name="Rectangle 19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AMD Barcelona: 4 processor cores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CSCE 230 – Computer Organization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52FBA-184E-4167-8F61-56E572780823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3253" name="Picture 20" descr="f01-09-P37449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00113" y="2682875"/>
            <a:ext cx="7704137" cy="348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7698846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Processor</a:t>
            </a:r>
            <a:endParaRPr lang="en-AU" dirty="0" smtClean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1"/>
            <a:r>
              <a:rPr lang="en-US" dirty="0" smtClean="0"/>
              <a:t>implemented using millions of transistors</a:t>
            </a:r>
          </a:p>
          <a:p>
            <a:pPr lvl="1"/>
            <a:r>
              <a:rPr lang="en-US" dirty="0" smtClean="0"/>
              <a:t>Impossible to understand by looking at each transistor</a:t>
            </a:r>
          </a:p>
          <a:p>
            <a:pPr lvl="1"/>
            <a:r>
              <a:rPr lang="en-US" dirty="0" smtClean="0"/>
              <a:t>We need...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CSCE 230 – Computer Organization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52FBA-184E-4167-8F61-56E572780823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3253" name="Picture 20" descr="f01-09-P37449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861992" y="2073275"/>
            <a:ext cx="3672408" cy="348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val 8"/>
          <p:cNvSpPr/>
          <p:nvPr/>
        </p:nvSpPr>
        <p:spPr>
          <a:xfrm>
            <a:off x="5294040" y="2145283"/>
            <a:ext cx="144016" cy="14401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65826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-112" charset="-128"/>
              </a:rPr>
              <a:t>Abstractions</a:t>
            </a:r>
          </a:p>
        </p:txBody>
      </p:sp>
      <p:sp>
        <p:nvSpPr>
          <p:cNvPr id="61444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1700213"/>
            <a:ext cx="8270875" cy="4537075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-112" charset="-128"/>
              </a:rPr>
              <a:t>Abstraction helps us deal with complexity</a:t>
            </a:r>
          </a:p>
          <a:p>
            <a:pPr lvl="1" eaLnBrk="1" hangingPunct="1"/>
            <a:r>
              <a:rPr lang="en-US" smtClean="0"/>
              <a:t>Hide lower-level detail</a:t>
            </a:r>
          </a:p>
          <a:p>
            <a:pPr eaLnBrk="1" hangingPunct="1"/>
            <a:r>
              <a:rPr lang="en-US" smtClean="0">
                <a:ea typeface="ＭＳ Ｐゴシック" pitchFamily="-112" charset="-128"/>
              </a:rPr>
              <a:t>Instruction set architecture (ISA)</a:t>
            </a:r>
          </a:p>
          <a:p>
            <a:pPr lvl="1" eaLnBrk="1" hangingPunct="1"/>
            <a:r>
              <a:rPr lang="en-US" smtClean="0"/>
              <a:t>The hardware/software interface</a:t>
            </a:r>
          </a:p>
          <a:p>
            <a:pPr eaLnBrk="1" hangingPunct="1"/>
            <a:r>
              <a:rPr lang="en-US" smtClean="0">
                <a:ea typeface="ＭＳ Ｐゴシック" pitchFamily="-112" charset="-128"/>
              </a:rPr>
              <a:t>Application binary interface</a:t>
            </a:r>
          </a:p>
          <a:p>
            <a:pPr lvl="1" eaLnBrk="1" hangingPunct="1"/>
            <a:r>
              <a:rPr lang="en-US" smtClean="0"/>
              <a:t>The ISA plus system software interface</a:t>
            </a:r>
          </a:p>
          <a:p>
            <a:pPr eaLnBrk="1" hangingPunct="1"/>
            <a:r>
              <a:rPr lang="en-US" smtClean="0">
                <a:ea typeface="ＭＳ Ｐゴシック" pitchFamily="-112" charset="-128"/>
              </a:rPr>
              <a:t>Implementation</a:t>
            </a:r>
          </a:p>
          <a:p>
            <a:pPr lvl="1" eaLnBrk="1" hangingPunct="1"/>
            <a:r>
              <a:rPr lang="en-US" smtClean="0"/>
              <a:t>The details underlying and interface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52FBA-184E-4167-8F61-56E572780823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CSCE 230 – Computer Organization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7036903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BBA5C46-9B54-4830-AAE9-61043370F367}" type="slidenum">
              <a:rPr lang="en-US" smtClean="0">
                <a:latin typeface="Times New Roman" pitchFamily="18" charset="0"/>
                <a:ea typeface="宋体" pitchFamily="2" charset="-122"/>
              </a:rPr>
              <a:pPr/>
              <a:t>9</a:t>
            </a:fld>
            <a:endParaRPr lang="en-US" smtClean="0"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2755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Computer Architecture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259632" y="2006600"/>
            <a:ext cx="6534150" cy="4089400"/>
            <a:chOff x="1767" y="1168"/>
            <a:chExt cx="5145" cy="2576"/>
          </a:xfrm>
        </p:grpSpPr>
        <p:sp>
          <p:nvSpPr>
            <p:cNvPr id="6150" name="Rectangle 5"/>
            <p:cNvSpPr>
              <a:spLocks noChangeArrowheads="1"/>
            </p:cNvSpPr>
            <p:nvPr/>
          </p:nvSpPr>
          <p:spPr bwMode="auto">
            <a:xfrm>
              <a:off x="1882" y="1980"/>
              <a:ext cx="1070" cy="856"/>
            </a:xfrm>
            <a:prstGeom prst="rect">
              <a:avLst/>
            </a:prstGeom>
            <a:solidFill>
              <a:srgbClr val="3399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 eaLnBrk="0" hangingPunct="0"/>
              <a:r>
                <a:rPr lang="en-US">
                  <a:solidFill>
                    <a:schemeClr val="bg1"/>
                  </a:solidFill>
                </a:rPr>
                <a:t>CPU</a:t>
              </a:r>
              <a:endParaRPr lang="en-US"/>
            </a:p>
          </p:txBody>
        </p:sp>
        <p:sp>
          <p:nvSpPr>
            <p:cNvPr id="6151" name="Rectangle 6"/>
            <p:cNvSpPr>
              <a:spLocks noChangeArrowheads="1"/>
            </p:cNvSpPr>
            <p:nvPr/>
          </p:nvSpPr>
          <p:spPr bwMode="auto">
            <a:xfrm>
              <a:off x="3802" y="2748"/>
              <a:ext cx="770" cy="952"/>
            </a:xfrm>
            <a:prstGeom prst="rect">
              <a:avLst/>
            </a:prstGeom>
            <a:solidFill>
              <a:srgbClr val="66FF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 eaLnBrk="0" hangingPunct="0"/>
              <a:r>
                <a:rPr lang="en-US">
                  <a:solidFill>
                    <a:srgbClr val="000036"/>
                  </a:solidFill>
                </a:rPr>
                <a:t>mem</a:t>
              </a:r>
            </a:p>
          </p:txBody>
        </p:sp>
        <p:sp>
          <p:nvSpPr>
            <p:cNvPr id="6152" name="Rectangle 7"/>
            <p:cNvSpPr>
              <a:spLocks noChangeArrowheads="1"/>
            </p:cNvSpPr>
            <p:nvPr/>
          </p:nvSpPr>
          <p:spPr bwMode="auto">
            <a:xfrm>
              <a:off x="3797" y="1928"/>
              <a:ext cx="780" cy="720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 eaLnBrk="0" hangingPunct="0"/>
              <a:r>
                <a:rPr lang="en-US">
                  <a:solidFill>
                    <a:srgbClr val="000036"/>
                  </a:solidFill>
                </a:rPr>
                <a:t>input</a:t>
              </a:r>
            </a:p>
          </p:txBody>
        </p:sp>
        <p:sp>
          <p:nvSpPr>
            <p:cNvPr id="6153" name="Rectangle 8"/>
            <p:cNvSpPr>
              <a:spLocks noChangeArrowheads="1"/>
            </p:cNvSpPr>
            <p:nvPr/>
          </p:nvSpPr>
          <p:spPr bwMode="auto">
            <a:xfrm>
              <a:off x="3797" y="1208"/>
              <a:ext cx="780" cy="624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 eaLnBrk="0" hangingPunct="0"/>
              <a:r>
                <a:rPr lang="en-US">
                  <a:solidFill>
                    <a:srgbClr val="000036"/>
                  </a:solidFill>
                </a:rPr>
                <a:t>output</a:t>
              </a:r>
            </a:p>
          </p:txBody>
        </p:sp>
        <p:sp>
          <p:nvSpPr>
            <p:cNvPr id="6154" name="Line 9"/>
            <p:cNvSpPr>
              <a:spLocks noChangeShapeType="1"/>
            </p:cNvSpPr>
            <p:nvPr/>
          </p:nvSpPr>
          <p:spPr bwMode="auto">
            <a:xfrm>
              <a:off x="3377" y="1305"/>
              <a:ext cx="0" cy="2303"/>
            </a:xfrm>
            <a:prstGeom prst="line">
              <a:avLst/>
            </a:prstGeom>
            <a:noFill/>
            <a:ln w="50800">
              <a:solidFill>
                <a:srgbClr val="FF0033"/>
              </a:solidFill>
              <a:round/>
              <a:headEnd type="stealth" w="med" len="lg"/>
              <a:tailEnd type="stealth" w="med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5" name="Line 10"/>
            <p:cNvSpPr>
              <a:spLocks noChangeShapeType="1"/>
            </p:cNvSpPr>
            <p:nvPr/>
          </p:nvSpPr>
          <p:spPr bwMode="auto">
            <a:xfrm>
              <a:off x="2958" y="2408"/>
              <a:ext cx="419" cy="0"/>
            </a:xfrm>
            <a:prstGeom prst="line">
              <a:avLst/>
            </a:prstGeom>
            <a:noFill/>
            <a:ln w="25400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6" name="Line 11"/>
            <p:cNvSpPr>
              <a:spLocks noChangeShapeType="1"/>
            </p:cNvSpPr>
            <p:nvPr/>
          </p:nvSpPr>
          <p:spPr bwMode="auto">
            <a:xfrm>
              <a:off x="3378" y="1592"/>
              <a:ext cx="419" cy="0"/>
            </a:xfrm>
            <a:prstGeom prst="line">
              <a:avLst/>
            </a:prstGeom>
            <a:noFill/>
            <a:ln w="25400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7" name="Line 12"/>
            <p:cNvSpPr>
              <a:spLocks noChangeShapeType="1"/>
            </p:cNvSpPr>
            <p:nvPr/>
          </p:nvSpPr>
          <p:spPr bwMode="auto">
            <a:xfrm>
              <a:off x="3378" y="2312"/>
              <a:ext cx="419" cy="0"/>
            </a:xfrm>
            <a:prstGeom prst="line">
              <a:avLst/>
            </a:prstGeom>
            <a:noFill/>
            <a:ln w="25400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8" name="Line 13"/>
            <p:cNvSpPr>
              <a:spLocks noChangeShapeType="1"/>
            </p:cNvSpPr>
            <p:nvPr/>
          </p:nvSpPr>
          <p:spPr bwMode="auto">
            <a:xfrm>
              <a:off x="3378" y="3128"/>
              <a:ext cx="419" cy="0"/>
            </a:xfrm>
            <a:prstGeom prst="line">
              <a:avLst/>
            </a:prstGeom>
            <a:noFill/>
            <a:ln w="25400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9" name="Rectangle 14"/>
            <p:cNvSpPr>
              <a:spLocks noChangeArrowheads="1"/>
            </p:cNvSpPr>
            <p:nvPr/>
          </p:nvSpPr>
          <p:spPr bwMode="auto">
            <a:xfrm>
              <a:off x="1767" y="1168"/>
              <a:ext cx="3220" cy="257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prstDash val="lg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0" name="Line 15"/>
            <p:cNvSpPr>
              <a:spLocks noChangeShapeType="1"/>
            </p:cNvSpPr>
            <p:nvPr/>
          </p:nvSpPr>
          <p:spPr bwMode="auto">
            <a:xfrm>
              <a:off x="4578" y="1496"/>
              <a:ext cx="1019" cy="0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 type="none" w="sm" len="sm"/>
              <a:tailEnd type="stealth" w="med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1" name="Line 16"/>
            <p:cNvSpPr>
              <a:spLocks noChangeShapeType="1"/>
            </p:cNvSpPr>
            <p:nvPr/>
          </p:nvSpPr>
          <p:spPr bwMode="auto">
            <a:xfrm flipH="1">
              <a:off x="4578" y="2216"/>
              <a:ext cx="1019" cy="0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 type="none" w="sm" len="sm"/>
              <a:tailEnd type="stealth" w="med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2" name="Rectangle 17"/>
            <p:cNvSpPr>
              <a:spLocks noChangeArrowheads="1"/>
            </p:cNvSpPr>
            <p:nvPr/>
          </p:nvSpPr>
          <p:spPr bwMode="auto">
            <a:xfrm>
              <a:off x="5602" y="1356"/>
              <a:ext cx="1310" cy="42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 eaLnBrk="0" hangingPunct="0"/>
              <a:r>
                <a:rPr lang="en-US">
                  <a:solidFill>
                    <a:schemeClr val="bg1"/>
                  </a:solidFill>
                </a:rPr>
                <a:t>analog</a:t>
              </a:r>
              <a:endParaRPr lang="en-US"/>
            </a:p>
          </p:txBody>
        </p:sp>
        <p:sp>
          <p:nvSpPr>
            <p:cNvPr id="6163" name="Rectangle 18"/>
            <p:cNvSpPr>
              <a:spLocks noChangeArrowheads="1"/>
            </p:cNvSpPr>
            <p:nvPr/>
          </p:nvSpPr>
          <p:spPr bwMode="auto">
            <a:xfrm>
              <a:off x="5602" y="2028"/>
              <a:ext cx="1310" cy="42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 eaLnBrk="0" hangingPunct="0"/>
              <a:r>
                <a:rPr lang="en-US">
                  <a:solidFill>
                    <a:schemeClr val="bg1"/>
                  </a:solidFill>
                </a:rPr>
                <a:t>analog</a:t>
              </a:r>
              <a:endParaRPr lang="en-US"/>
            </a:p>
          </p:txBody>
        </p:sp>
        <p:sp>
          <p:nvSpPr>
            <p:cNvPr id="6164" name="Text Box 19"/>
            <p:cNvSpPr txBox="1">
              <a:spLocks noChangeArrowheads="1"/>
            </p:cNvSpPr>
            <p:nvPr/>
          </p:nvSpPr>
          <p:spPr bwMode="auto">
            <a:xfrm>
              <a:off x="1815" y="3381"/>
              <a:ext cx="90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dirty="0" smtClean="0"/>
                <a:t>computer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89572758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>
        <a:noFill/>
        <a:ln w="50800">
          <a:solidFill>
            <a:srgbClr val="3366FF"/>
          </a:solidFill>
        </a:ln>
        <a:effectLst/>
      </a:spPr>
      <a:bodyPr rtlCol="0" anchor="ctr"/>
      <a:lstStyle>
        <a:defPPr algn="ctr">
          <a:defRPr sz="1800" dirty="0" smtClean="0">
            <a:solidFill>
              <a:schemeClr val="tx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28575" cmpd="sng">
          <a:solidFill>
            <a:srgbClr val="0000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Module.thmx</Template>
  <TotalTime>2090</TotalTime>
  <Words>604</Words>
  <Application>Microsoft Macintosh PowerPoint</Application>
  <PresentationFormat>On-screen Show (4:3)</PresentationFormat>
  <Paragraphs>238</Paragraphs>
  <Slides>27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Module</vt:lpstr>
      <vt:lpstr>CSCE 230, Fall 2013  Chapter 1, part 1 Basic Structure of Computers</vt:lpstr>
      <vt:lpstr>Chapter Outline</vt:lpstr>
      <vt:lpstr>What is a computer?</vt:lpstr>
      <vt:lpstr>What is a computer?</vt:lpstr>
      <vt:lpstr>Inside the Processor (CPU)</vt:lpstr>
      <vt:lpstr>Inside the Processor</vt:lpstr>
      <vt:lpstr>Processor</vt:lpstr>
      <vt:lpstr>Abstractions</vt:lpstr>
      <vt:lpstr>Computer Architecture</vt:lpstr>
      <vt:lpstr>CPU + memory</vt:lpstr>
      <vt:lpstr>Memory Structure</vt:lpstr>
      <vt:lpstr>Functional units</vt:lpstr>
      <vt:lpstr>Functional units</vt:lpstr>
      <vt:lpstr>Instructions and Programs</vt:lpstr>
      <vt:lpstr>Program and Data in Memory</vt:lpstr>
      <vt:lpstr>Functional units</vt:lpstr>
      <vt:lpstr>Functional units</vt:lpstr>
      <vt:lpstr>PowerPoint Presentation</vt:lpstr>
      <vt:lpstr>Processor components</vt:lpstr>
      <vt:lpstr>PowerPoint Presentation</vt:lpstr>
      <vt:lpstr>Instruction types</vt:lpstr>
      <vt:lpstr>Program and Data in Memory</vt:lpstr>
      <vt:lpstr>Example program</vt:lpstr>
      <vt:lpstr>Fetching and executing instructions</vt:lpstr>
      <vt:lpstr>Two Levels of Interpretation</vt:lpstr>
      <vt:lpstr>Handling I/O devices</vt:lpstr>
      <vt:lpstr>Interrupts</vt:lpstr>
    </vt:vector>
  </TitlesOfParts>
  <Company>University of Nebraska-Lincoln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Outline and Reading Assignments</dc:title>
  <dc:creator>seth</dc:creator>
  <cp:lastModifiedBy>Can Vuran</cp:lastModifiedBy>
  <cp:revision>126</cp:revision>
  <cp:lastPrinted>2009-08-20T18:53:05Z</cp:lastPrinted>
  <dcterms:created xsi:type="dcterms:W3CDTF">2010-01-12T15:19:45Z</dcterms:created>
  <dcterms:modified xsi:type="dcterms:W3CDTF">2013-08-30T14:20:26Z</dcterms:modified>
</cp:coreProperties>
</file>