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1" r:id="rId1"/>
  </p:sldMasterIdLst>
  <p:notesMasterIdLst>
    <p:notesMasterId r:id="rId16"/>
  </p:notesMasterIdLst>
  <p:handoutMasterIdLst>
    <p:handoutMasterId r:id="rId17"/>
  </p:handoutMasterIdLst>
  <p:sldIdLst>
    <p:sldId id="286" r:id="rId2"/>
    <p:sldId id="311" r:id="rId3"/>
    <p:sldId id="312" r:id="rId4"/>
    <p:sldId id="307" r:id="rId5"/>
    <p:sldId id="303" r:id="rId6"/>
    <p:sldId id="304" r:id="rId7"/>
    <p:sldId id="305" r:id="rId8"/>
    <p:sldId id="306" r:id="rId9"/>
    <p:sldId id="308" r:id="rId10"/>
    <p:sldId id="314" r:id="rId11"/>
    <p:sldId id="310" r:id="rId12"/>
    <p:sldId id="297" r:id="rId13"/>
    <p:sldId id="299" r:id="rId14"/>
    <p:sldId id="31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57EE3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93" autoAdjust="0"/>
    <p:restoredTop sz="94660" autoAdjust="0"/>
  </p:normalViewPr>
  <p:slideViewPr>
    <p:cSldViewPr>
      <p:cViewPr>
        <p:scale>
          <a:sx n="100" d="100"/>
          <a:sy n="100" d="100"/>
        </p:scale>
        <p:origin x="-1064" y="-1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71B715-5D0B-4FB5-8639-C9211F45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1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1C307-0275-410F-B6DB-E7F5197B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05CE8-95DC-481C-9B87-F7EE429025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5382F-2DD8-42EC-BBAD-E4F8012114FB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12</a:t>
            </a:fld>
            <a:endParaRPr lang="en-US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85CD4-7081-4532-94C9-22F5455820B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170C5-DDE7-4AE5-80E8-9B3378CF0E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0A104-1CBA-47DD-8C3E-57E61629C9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2BDE4-BF5C-4859-BBC8-7B2AEED203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88D99-5C0C-4E82-B3A5-BE45B5D26A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C355-249A-485B-BFA3-3E4224A5D3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9B1F-AF97-4D52-A02B-427AFD2D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63E5E76F-4251-45D3-8B3C-B563A85093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4C417F4-B224-4D2A-8947-F1991C3E04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230, Fall 2013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Constructing a Basic </a:t>
            </a:r>
            <a:br>
              <a:rPr lang="en-US" dirty="0" smtClean="0">
                <a:solidFill>
                  <a:schemeClr val="tx1"/>
                </a:solidFill>
                <a:latin typeface="Calibri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Arithmetic and Logic Unit (ALU)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" charset="0"/>
              </a:rPr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657600"/>
            <a:ext cx="6400800" cy="1016000"/>
          </a:xfrm>
        </p:spPr>
        <p:txBody>
          <a:bodyPr/>
          <a:lstStyle/>
          <a:p>
            <a:pPr eaLnBrk="1" hangingPunct="1"/>
            <a:r>
              <a:rPr lang="en-US" dirty="0" smtClean="0"/>
              <a:t>Mehmet Can </a:t>
            </a:r>
            <a:r>
              <a:rPr lang="en-US" dirty="0" err="1" smtClean="0"/>
              <a:t>Vuran</a:t>
            </a:r>
            <a:r>
              <a:rPr lang="en-US" dirty="0" smtClean="0"/>
              <a:t>, Instructor</a:t>
            </a:r>
          </a:p>
          <a:p>
            <a:pPr eaLnBrk="1" hangingPunct="1"/>
            <a:r>
              <a:rPr lang="en-US" dirty="0" smtClean="0"/>
              <a:t>      University of Nebraska-Lincoln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08" y="4114800"/>
            <a:ext cx="314292" cy="31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" y="4419600"/>
            <a:ext cx="7114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Acknowledgement</a:t>
            </a:r>
            <a:r>
              <a:rPr lang="en-US" sz="1800" smtClean="0"/>
              <a:t>: Schematics adapted </a:t>
            </a:r>
            <a:r>
              <a:rPr lang="en-US" sz="1800" dirty="0" smtClean="0"/>
              <a:t>from those provided by the authors </a:t>
            </a:r>
          </a:p>
          <a:p>
            <a:r>
              <a:rPr lang="en-US" sz="1800" dirty="0" smtClean="0"/>
              <a:t>Hennessey and Patterson.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with More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2566381" y="1501215"/>
            <a:ext cx="2496323" cy="4185539"/>
            <a:chOff x="4666116" y="1556814"/>
            <a:chExt cx="2496323" cy="4185539"/>
          </a:xfrm>
        </p:grpSpPr>
        <p:sp>
          <p:nvSpPr>
            <p:cNvPr id="61" name="TextBox 60"/>
            <p:cNvSpPr txBox="1"/>
            <p:nvPr/>
          </p:nvSpPr>
          <p:spPr>
            <a:xfrm>
              <a:off x="5515066" y="2552690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00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23533" y="3381277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01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98133" y="4680869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4666116" y="1556814"/>
              <a:ext cx="2496323" cy="4185539"/>
              <a:chOff x="4666116" y="1556814"/>
              <a:chExt cx="2496323" cy="4185539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5565868" y="2110813"/>
                <a:ext cx="711200" cy="3631540"/>
                <a:chOff x="5565868" y="2314021"/>
                <a:chExt cx="711200" cy="3631540"/>
              </a:xfrm>
            </p:grpSpPr>
            <p:sp>
              <p:nvSpPr>
                <p:cNvPr id="52" name="Trapezoid 51"/>
                <p:cNvSpPr/>
                <p:nvPr/>
              </p:nvSpPr>
              <p:spPr>
                <a:xfrm rot="16200000" flipV="1">
                  <a:off x="4105698" y="3774191"/>
                  <a:ext cx="3631540" cy="711200"/>
                </a:xfrm>
                <a:prstGeom prst="trapezoid">
                  <a:avLst>
                    <a:gd name="adj" fmla="val 182143"/>
                  </a:avLst>
                </a:prstGeom>
                <a:noFill/>
                <a:ln w="12700" cmpd="sng"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 smtClean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621270" y="3928883"/>
                  <a:ext cx="6499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Calibri"/>
                    </a:rPr>
                    <a:t>MUX</a:t>
                  </a:r>
                </a:p>
              </p:txBody>
            </p:sp>
          </p:grpSp>
          <p:cxnSp>
            <p:nvCxnSpPr>
              <p:cNvPr id="56" name="Straight Connector 55"/>
              <p:cNvCxnSpPr/>
              <p:nvPr/>
            </p:nvCxnSpPr>
            <p:spPr>
              <a:xfrm>
                <a:off x="4666116" y="2754290"/>
                <a:ext cx="89975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666117" y="3561598"/>
                <a:ext cx="89975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818516" y="4858612"/>
                <a:ext cx="747352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271208" y="3900264"/>
                <a:ext cx="5783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6849533" y="372320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R</a:t>
                </a: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>
                <a:off x="5988619" y="1905003"/>
                <a:ext cx="0" cy="985298"/>
              </a:xfrm>
              <a:prstGeom prst="straightConnector1">
                <a:avLst/>
              </a:prstGeom>
              <a:ln w="9525" cmpd="sng">
                <a:solidFill>
                  <a:schemeClr val="tx1"/>
                </a:solidFill>
                <a:prstDash val="dash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5843255" y="1556814"/>
                <a:ext cx="330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5916189" y="2211053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105"/>
          <p:cNvGrpSpPr/>
          <p:nvPr/>
        </p:nvGrpSpPr>
        <p:grpSpPr>
          <a:xfrm>
            <a:off x="5833359" y="1700750"/>
            <a:ext cx="2085880" cy="2489252"/>
            <a:chOff x="5833359" y="1700750"/>
            <a:chExt cx="2085880" cy="2489252"/>
          </a:xfrm>
        </p:grpSpPr>
        <p:sp>
          <p:nvSpPr>
            <p:cNvPr id="80" name="Trapezoid 79"/>
            <p:cNvSpPr/>
            <p:nvPr/>
          </p:nvSpPr>
          <p:spPr>
            <a:xfrm rot="16200000" flipV="1">
              <a:off x="6158531" y="2790114"/>
              <a:ext cx="1405470" cy="711200"/>
            </a:xfrm>
            <a:prstGeom prst="trapezoid">
              <a:avLst>
                <a:gd name="adj" fmla="val 63095"/>
              </a:avLst>
            </a:prstGeom>
            <a:noFill/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dirty="0" smtClea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80208" y="2961690"/>
              <a:ext cx="563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ALU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rot="16200000">
              <a:off x="6310932" y="3373165"/>
              <a:ext cx="0" cy="389467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16200000">
              <a:off x="6310932" y="2636565"/>
              <a:ext cx="0" cy="389467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16200000">
              <a:off x="7411599" y="2966258"/>
              <a:ext cx="0" cy="389467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V="1">
              <a:off x="6166999" y="3501364"/>
              <a:ext cx="135466" cy="13546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6200000" flipV="1">
              <a:off x="6158532" y="2772032"/>
              <a:ext cx="135466" cy="13546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V="1">
              <a:off x="7309999" y="3093258"/>
              <a:ext cx="135466" cy="13546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5849674" y="33347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833359" y="2652809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606333" y="299576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rot="16200000" flipH="1">
              <a:off x="6797754" y="3717264"/>
              <a:ext cx="342283" cy="0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6825477" y="38206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6898279" y="2022632"/>
              <a:ext cx="0" cy="683836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820728" y="2241716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6686804" y="1700750"/>
              <a:ext cx="493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F,G</a:t>
              </a:r>
            </a:p>
          </p:txBody>
        </p:sp>
      </p:grp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52872"/>
              </p:ext>
            </p:extLst>
          </p:nvPr>
        </p:nvGraphicFramePr>
        <p:xfrm>
          <a:off x="5723448" y="4549520"/>
          <a:ext cx="219456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</a:tblGrid>
              <a:tr h="2549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Or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Add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Sub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6200" y="2379134"/>
            <a:ext cx="2743200" cy="3510828"/>
            <a:chOff x="76200" y="2379134"/>
            <a:chExt cx="2743200" cy="3510828"/>
          </a:xfrm>
        </p:grpSpPr>
        <p:grpSp>
          <p:nvGrpSpPr>
            <p:cNvPr id="6" name="Group 5"/>
            <p:cNvGrpSpPr/>
            <p:nvPr/>
          </p:nvGrpSpPr>
          <p:grpSpPr>
            <a:xfrm>
              <a:off x="959204" y="2379134"/>
              <a:ext cx="1860196" cy="3510828"/>
              <a:chOff x="959204" y="2379134"/>
              <a:chExt cx="1860196" cy="3510828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959204" y="3153512"/>
                <a:ext cx="1713091" cy="739259"/>
                <a:chOff x="5100438" y="4670941"/>
                <a:chExt cx="1713091" cy="739259"/>
              </a:xfrm>
            </p:grpSpPr>
            <p:pic>
              <p:nvPicPr>
                <p:cNvPr id="109" name="Picture 108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5410200" y="4670941"/>
                  <a:ext cx="1403329" cy="739259"/>
                </a:xfrm>
                <a:prstGeom prst="rect">
                  <a:avLst/>
                </a:prstGeom>
              </p:spPr>
            </p:pic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5418667" y="4898144"/>
                  <a:ext cx="30903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5486400" y="4780706"/>
                  <a:ext cx="148167" cy="23877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5486400" y="5052495"/>
                  <a:ext cx="148167" cy="23877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6557433" y="4900095"/>
                  <a:ext cx="148167" cy="23877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>
                  <a:off x="5105761" y="4978752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srgbClr val="0000FF"/>
                      </a:solidFill>
                      <a:latin typeface="Calibri"/>
                    </a:rPr>
                    <a:t>B</a:t>
                  </a: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5100438" y="4724752"/>
                  <a:ext cx="3182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srgbClr val="0000FF"/>
                      </a:solidFill>
                      <a:latin typeface="Calibri"/>
                    </a:rPr>
                    <a:t>A</a:t>
                  </a:r>
                </a:p>
              </p:txBody>
            </p: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5418667" y="5163418"/>
                  <a:ext cx="30903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4"/>
              <p:cNvGrpSpPr/>
              <p:nvPr/>
            </p:nvGrpSpPr>
            <p:grpSpPr>
              <a:xfrm rot="16200000">
                <a:off x="1309125" y="4078091"/>
                <a:ext cx="1530415" cy="1490134"/>
                <a:chOff x="3138329" y="4572000"/>
                <a:chExt cx="1530415" cy="1490134"/>
              </a:xfrm>
            </p:grpSpPr>
            <p:sp>
              <p:nvSpPr>
                <p:cNvPr id="7" name="Trapezoid 6"/>
                <p:cNvSpPr/>
                <p:nvPr/>
              </p:nvSpPr>
              <p:spPr>
                <a:xfrm flipV="1">
                  <a:off x="3195547" y="4961467"/>
                  <a:ext cx="1405470" cy="711200"/>
                </a:xfrm>
                <a:prstGeom prst="trapezoid">
                  <a:avLst>
                    <a:gd name="adj" fmla="val 63095"/>
                  </a:avLst>
                </a:prstGeom>
                <a:noFill/>
                <a:ln w="12700" cmpd="sng"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 smtClean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3516774" y="4572000"/>
                  <a:ext cx="0" cy="389467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4253374" y="4572000"/>
                  <a:ext cx="0" cy="389467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3923681" y="5672667"/>
                  <a:ext cx="0" cy="389467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4326461" y="5367867"/>
                  <a:ext cx="342283" cy="0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prstDash val="dash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 flipH="1">
                  <a:off x="3138329" y="5435600"/>
                  <a:ext cx="342283" cy="0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prstDash val="dash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3447842" y="4622800"/>
                  <a:ext cx="135466" cy="135466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4177174" y="4614333"/>
                  <a:ext cx="135466" cy="135466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3855948" y="5765800"/>
                  <a:ext cx="135466" cy="135466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1979769" y="3760336"/>
                <a:ext cx="290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49447" y="552063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692243" y="4487840"/>
                <a:ext cx="6616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Basic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ALU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057541" y="497680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041226" y="4294831"/>
                <a:ext cx="31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</a:p>
            </p:txBody>
          </p:sp>
          <p:pic>
            <p:nvPicPr>
              <p:cNvPr id="84" name="Picture 8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1254839" y="2383340"/>
                <a:ext cx="1304926" cy="701159"/>
              </a:xfrm>
              <a:prstGeom prst="rect">
                <a:avLst/>
              </a:prstGeom>
            </p:spPr>
          </p:pic>
          <p:cxnSp>
            <p:nvCxnSpPr>
              <p:cNvPr id="85" name="Straight Connector 84"/>
              <p:cNvCxnSpPr/>
              <p:nvPr/>
            </p:nvCxnSpPr>
            <p:spPr>
              <a:xfrm>
                <a:off x="1331039" y="2435088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331039" y="2706877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325872" y="2554477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967333" y="263313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962010" y="2379134"/>
                <a:ext cx="31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6200" y="2438400"/>
              <a:ext cx="938077" cy="2731532"/>
              <a:chOff x="76200" y="2438400"/>
              <a:chExt cx="938077" cy="273153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6200" y="2438400"/>
                <a:ext cx="85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AND</a:t>
                </a:r>
                <a:endParaRPr lang="en-US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76200" y="327660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OR</a:t>
                </a:r>
                <a:endParaRPr lang="en-US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76200" y="4338935"/>
                <a:ext cx="93807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ADD/</a:t>
                </a:r>
              </a:p>
              <a:p>
                <a:r>
                  <a:rPr lang="en-US" dirty="0" smtClean="0"/>
                  <a:t>SUB</a:t>
                </a:r>
                <a:endParaRPr lang="en-US" dirty="0"/>
              </a:p>
            </p:txBody>
          </p:sp>
        </p:grpSp>
      </p:grpSp>
      <p:sp>
        <p:nvSpPr>
          <p:cNvPr id="121" name="Oval 120"/>
          <p:cNvSpPr/>
          <p:nvPr/>
        </p:nvSpPr>
        <p:spPr>
          <a:xfrm>
            <a:off x="1892300" y="3657600"/>
            <a:ext cx="469900" cy="5334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3644900" y="1447800"/>
            <a:ext cx="469900" cy="5334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8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 (C): Already seen in the design of Adder/Subtractor</a:t>
            </a:r>
          </a:p>
          <a:p>
            <a:r>
              <a:rPr lang="en-US" dirty="0" smtClean="0"/>
              <a:t>Overflow (V): Next slide</a:t>
            </a:r>
          </a:p>
          <a:p>
            <a:r>
              <a:rPr lang="en-US" dirty="0" smtClean="0"/>
              <a:t>Sign (N): Just the sign bit</a:t>
            </a:r>
          </a:p>
          <a:p>
            <a:r>
              <a:rPr lang="en-US" dirty="0" smtClean="0"/>
              <a:t>Zero (Z): Zero result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5283" y="4724400"/>
            <a:ext cx="61259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Exercise: Add logic to the ALU design to 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generate V, N and Z flags.</a:t>
            </a:r>
            <a:endParaRPr lang="en-US" sz="280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04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Overflow Detection in Add/Subtract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 the rule: </a:t>
            </a:r>
          </a:p>
          <a:p>
            <a:pPr lvl="1" eaLnBrk="1" hangingPunct="1"/>
            <a:r>
              <a:rPr lang="en-US" sz="2400" smtClean="0"/>
              <a:t>Carry-in to Sign-bit != Carry-out of Sign-bit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1178-9F4C-1942-B70E-0DD3441F2B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90800" y="2819400"/>
            <a:ext cx="5410200" cy="2838450"/>
            <a:chOff x="2590800" y="2819400"/>
            <a:chExt cx="5410200" cy="2838450"/>
          </a:xfrm>
        </p:grpSpPr>
        <p:grpSp>
          <p:nvGrpSpPr>
            <p:cNvPr id="2" name="Group 41"/>
            <p:cNvGrpSpPr>
              <a:grpSpLocks/>
            </p:cNvGrpSpPr>
            <p:nvPr/>
          </p:nvGrpSpPr>
          <p:grpSpPr bwMode="auto">
            <a:xfrm>
              <a:off x="2590800" y="2819400"/>
              <a:ext cx="3078163" cy="2838450"/>
              <a:chOff x="1544" y="1728"/>
              <a:chExt cx="1939" cy="1788"/>
            </a:xfrm>
          </p:grpSpPr>
          <p:sp>
            <p:nvSpPr>
              <p:cNvPr id="4108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2911" y="2086"/>
                <a:ext cx="5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>
                    <a:solidFill>
                      <a:srgbClr val="545472"/>
                    </a:solidFill>
                    <a:latin typeface="Calibri"/>
                  </a:rPr>
                  <a:t>carry-in</a:t>
                </a:r>
              </a:p>
            </p:txBody>
          </p:sp>
          <p:grpSp>
            <p:nvGrpSpPr>
              <p:cNvPr id="3" name="Group 21"/>
              <p:cNvGrpSpPr>
                <a:grpSpLocks noChangeAspect="1"/>
              </p:cNvGrpSpPr>
              <p:nvPr/>
            </p:nvGrpSpPr>
            <p:grpSpPr bwMode="auto">
              <a:xfrm>
                <a:off x="2313" y="1897"/>
                <a:ext cx="614" cy="601"/>
                <a:chOff x="864" y="2803"/>
                <a:chExt cx="768" cy="753"/>
              </a:xfrm>
            </p:grpSpPr>
            <p:sp>
              <p:nvSpPr>
                <p:cNvPr id="4117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864" y="2982"/>
                  <a:ext cx="576" cy="43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srgbClr val="545472"/>
                    </a:solidFill>
                    <a:latin typeface="Calibri"/>
                  </a:endParaRPr>
                </a:p>
              </p:txBody>
            </p:sp>
            <p:sp>
              <p:nvSpPr>
                <p:cNvPr id="4118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1008" y="280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119" name="Line 24"/>
                <p:cNvSpPr>
                  <a:spLocks noChangeAspect="1" noChangeShapeType="1"/>
                </p:cNvSpPr>
                <p:nvPr/>
              </p:nvSpPr>
              <p:spPr bwMode="auto">
                <a:xfrm>
                  <a:off x="1296" y="280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120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1152" y="3413"/>
                  <a:ext cx="0" cy="1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4121" name="Line 2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440" y="3197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4110" name="Line 29"/>
              <p:cNvSpPr>
                <a:spLocks noChangeAspect="1" noChangeShapeType="1"/>
              </p:cNvSpPr>
              <p:nvPr/>
            </p:nvSpPr>
            <p:spPr bwMode="auto">
              <a:xfrm flipH="1">
                <a:off x="2160" y="2226"/>
                <a:ext cx="1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111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1544" y="2104"/>
                <a:ext cx="6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>
                    <a:solidFill>
                      <a:srgbClr val="545472"/>
                    </a:solidFill>
                    <a:latin typeface="Calibri"/>
                  </a:rPr>
                  <a:t>carry-out</a:t>
                </a:r>
              </a:p>
            </p:txBody>
          </p:sp>
          <p:graphicFrame>
            <p:nvGraphicFramePr>
              <p:cNvPr id="4098" name="Object 31"/>
              <p:cNvGraphicFramePr>
                <a:graphicFrameLocks noChangeAspect="1"/>
              </p:cNvGraphicFramePr>
              <p:nvPr/>
            </p:nvGraphicFramePr>
            <p:xfrm>
              <a:off x="2314" y="1728"/>
              <a:ext cx="217" cy="1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81" name="Equation" r:id="rId4" imgW="253800" imgH="190440" progId="">
                      <p:embed/>
                    </p:oleObj>
                  </mc:Choice>
                  <mc:Fallback>
                    <p:oleObj name="Equation" r:id="rId4" imgW="253800" imgH="1904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4" y="1728"/>
                            <a:ext cx="217" cy="1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99" name="Object 32"/>
              <p:cNvGraphicFramePr>
                <a:graphicFrameLocks noChangeAspect="1"/>
              </p:cNvGraphicFramePr>
              <p:nvPr/>
            </p:nvGraphicFramePr>
            <p:xfrm>
              <a:off x="2544" y="1728"/>
              <a:ext cx="217" cy="1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82" name="Equation" r:id="rId6" imgW="253800" imgH="190440" progId="">
                      <p:embed/>
                    </p:oleObj>
                  </mc:Choice>
                  <mc:Fallback>
                    <p:oleObj name="Equation" r:id="rId6" imgW="253800" imgH="1904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4" y="1728"/>
                            <a:ext cx="217" cy="1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0" name="Object 33"/>
              <p:cNvGraphicFramePr>
                <a:graphicFrameLocks noChangeAspect="1"/>
              </p:cNvGraphicFramePr>
              <p:nvPr/>
            </p:nvGraphicFramePr>
            <p:xfrm>
              <a:off x="2428" y="2495"/>
              <a:ext cx="218" cy="1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83" name="Equation" r:id="rId8" imgW="253800" imgH="190440" progId="Equation.3">
                      <p:embed/>
                    </p:oleObj>
                  </mc:Choice>
                  <mc:Fallback>
                    <p:oleObj name="Equation" r:id="rId8" imgW="253800" imgH="1904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28" y="2495"/>
                            <a:ext cx="218" cy="1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12" name="Line 34"/>
              <p:cNvSpPr>
                <a:spLocks noChangeAspect="1" noChangeShapeType="1"/>
              </p:cNvSpPr>
              <p:nvPr/>
            </p:nvSpPr>
            <p:spPr bwMode="auto">
              <a:xfrm>
                <a:off x="2275" y="2226"/>
                <a:ext cx="0" cy="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113" name="Line 36"/>
              <p:cNvSpPr>
                <a:spLocks noChangeAspect="1" noChangeShapeType="1"/>
              </p:cNvSpPr>
              <p:nvPr/>
            </p:nvSpPr>
            <p:spPr bwMode="auto">
              <a:xfrm>
                <a:off x="2889" y="2214"/>
                <a:ext cx="0" cy="6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114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2160" y="2878"/>
                <a:ext cx="920" cy="30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>
                    <a:solidFill>
                      <a:prstClr val="white"/>
                    </a:solidFill>
                    <a:latin typeface="Calibri"/>
                  </a:rPr>
                  <a:t>!=</a:t>
                </a:r>
              </a:p>
            </p:txBody>
          </p:sp>
          <p:sp>
            <p:nvSpPr>
              <p:cNvPr id="4115" name="Line 38"/>
              <p:cNvSpPr>
                <a:spLocks noChangeAspect="1" noChangeShapeType="1"/>
              </p:cNvSpPr>
              <p:nvPr/>
            </p:nvSpPr>
            <p:spPr bwMode="auto">
              <a:xfrm>
                <a:off x="2658" y="3185"/>
                <a:ext cx="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116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2356" y="3266"/>
                <a:ext cx="7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>
                    <a:solidFill>
                      <a:srgbClr val="660066"/>
                    </a:solidFill>
                    <a:latin typeface="Calibri"/>
                  </a:rPr>
                  <a:t>Overflow</a:t>
                </a:r>
              </a:p>
            </p:txBody>
          </p:sp>
        </p:grpSp>
        <p:sp>
          <p:nvSpPr>
            <p:cNvPr id="4105" name="AutoShape 42"/>
            <p:cNvSpPr>
              <a:spLocks noChangeArrowheads="1"/>
            </p:cNvSpPr>
            <p:nvPr/>
          </p:nvSpPr>
          <p:spPr bwMode="auto">
            <a:xfrm>
              <a:off x="6019800" y="4114800"/>
              <a:ext cx="1981200" cy="762000"/>
            </a:xfrm>
            <a:prstGeom prst="wedgeRectCallout">
              <a:avLst>
                <a:gd name="adj1" fmla="val -111056"/>
                <a:gd name="adj2" fmla="val 118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white"/>
                  </a:solidFill>
                  <a:latin typeface="Calibri"/>
                </a:rPr>
                <a:t>What is the truth table?</a:t>
              </a:r>
            </a:p>
          </p:txBody>
        </p:sp>
      </p:grpSp>
      <p:sp>
        <p:nvSpPr>
          <p:cNvPr id="4106" name="Text Box 43"/>
          <p:cNvSpPr txBox="1">
            <a:spLocks noChangeArrowheads="1"/>
          </p:cNvSpPr>
          <p:nvPr/>
        </p:nvSpPr>
        <p:spPr bwMode="auto">
          <a:xfrm>
            <a:off x="1752600" y="5678269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660066"/>
                </a:solidFill>
                <a:latin typeface="Calibri"/>
              </a:rPr>
              <a:t>Exercise</a:t>
            </a:r>
            <a:r>
              <a:rPr lang="en-US" sz="1800" dirty="0">
                <a:solidFill>
                  <a:srgbClr val="545472"/>
                </a:solidFill>
                <a:latin typeface="Calibri"/>
              </a:rPr>
              <a:t>: Find the logic to implement overflow by </a:t>
            </a:r>
            <a:r>
              <a:rPr lang="en-US" sz="1800" dirty="0" smtClean="0">
                <a:solidFill>
                  <a:srgbClr val="545472"/>
                </a:solidFill>
                <a:latin typeface="Calibri"/>
              </a:rPr>
              <a:t>other</a:t>
            </a:r>
            <a:endParaRPr lang="en-US" sz="1800" dirty="0">
              <a:solidFill>
                <a:srgbClr val="545472"/>
              </a:solidFill>
              <a:latin typeface="Calibri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545472"/>
                </a:solidFill>
                <a:latin typeface="Calibri"/>
              </a:rPr>
              <a:t>r</a:t>
            </a:r>
            <a:r>
              <a:rPr lang="en-US" sz="1800" dirty="0" smtClean="0">
                <a:solidFill>
                  <a:srgbClr val="545472"/>
                </a:solidFill>
                <a:latin typeface="Calibri"/>
              </a:rPr>
              <a:t>ules discussed earlier.</a:t>
            </a:r>
            <a:endParaRPr lang="en-US" sz="1800" dirty="0">
              <a:solidFill>
                <a:srgbClr val="54547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458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Doing Logical Nor and Nand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Both A and B can be inverted before arithmetic and logical operations.</a:t>
            </a:r>
          </a:p>
          <a:p>
            <a:pPr eaLnBrk="1" hangingPunct="1"/>
            <a:r>
              <a:rPr lang="en-US" sz="2400" dirty="0" smtClean="0"/>
              <a:t>If </a:t>
            </a:r>
            <a:r>
              <a:rPr lang="en-US" sz="2400" i="1" dirty="0" err="1" smtClean="0"/>
              <a:t>Ainvert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Binvert</a:t>
            </a:r>
            <a:r>
              <a:rPr lang="en-US" sz="2400" i="1" dirty="0" smtClean="0"/>
              <a:t> = </a:t>
            </a:r>
            <a:r>
              <a:rPr lang="en-US" sz="2400" dirty="0" smtClean="0"/>
              <a:t>1 and </a:t>
            </a:r>
            <a:r>
              <a:rPr lang="en-US" sz="2400" i="1" dirty="0" smtClean="0"/>
              <a:t>Operation </a:t>
            </a:r>
            <a:r>
              <a:rPr lang="en-US" sz="2400" dirty="0" smtClean="0"/>
              <a:t>= 00, we do:</a:t>
            </a:r>
          </a:p>
          <a:p>
            <a:pPr lvl="1" eaLnBrk="1" hangingPunct="1"/>
            <a:r>
              <a:rPr lang="en-US" sz="2000" dirty="0" smtClean="0"/>
              <a:t>A’ </a:t>
            </a:r>
            <a:r>
              <a:rPr lang="en-US" sz="2000" b="1" dirty="0" smtClean="0"/>
              <a:t>and </a:t>
            </a:r>
            <a:r>
              <a:rPr lang="en-US" sz="2000" dirty="0" smtClean="0"/>
              <a:t> B’ = A </a:t>
            </a:r>
            <a:r>
              <a:rPr lang="en-US" sz="2000" b="1" dirty="0" smtClean="0"/>
              <a:t>nor </a:t>
            </a:r>
            <a:r>
              <a:rPr lang="en-US" sz="2000" dirty="0" smtClean="0"/>
              <a:t>B</a:t>
            </a:r>
          </a:p>
          <a:p>
            <a:pPr eaLnBrk="1" hangingPunct="1"/>
            <a:r>
              <a:rPr lang="en-US" sz="2400" dirty="0" smtClean="0"/>
              <a:t>Similarly, Nand with </a:t>
            </a:r>
            <a:r>
              <a:rPr lang="en-US" sz="2400" i="1" dirty="0" smtClean="0"/>
              <a:t>Operation = </a:t>
            </a:r>
            <a:r>
              <a:rPr lang="en-US" sz="2400" dirty="0" smtClean="0"/>
              <a:t>01.</a:t>
            </a:r>
          </a:p>
          <a:p>
            <a:pPr eaLnBrk="1" hangingPunct="1"/>
            <a:r>
              <a:rPr lang="en-US" sz="2400" dirty="0"/>
              <a:t>D</a:t>
            </a:r>
            <a:r>
              <a:rPr lang="en-US" sz="2400" dirty="0" smtClean="0"/>
              <a:t>oing both A-B and B-A will require connecting </a:t>
            </a:r>
            <a:r>
              <a:rPr lang="en-US" sz="2400" i="1" dirty="0" err="1" smtClean="0"/>
              <a:t>Carryin</a:t>
            </a:r>
            <a:r>
              <a:rPr lang="en-US" sz="2400" i="1" dirty="0" smtClean="0"/>
              <a:t> </a:t>
            </a:r>
            <a:r>
              <a:rPr lang="en-US" sz="2400" dirty="0" smtClean="0"/>
              <a:t>via a mux.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1178-9F4C-1942-B70E-0DD3441F2B3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5943600" y="541020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Fig. B.5.9</a:t>
            </a:r>
          </a:p>
        </p:txBody>
      </p:sp>
      <p:pic>
        <p:nvPicPr>
          <p:cNvPr id="337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1752600"/>
            <a:ext cx="42767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274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3 – Chapter 3</a:t>
            </a:r>
          </a:p>
          <a:p>
            <a:pPr lvl="1"/>
            <a:r>
              <a:rPr lang="en-US" dirty="0" smtClean="0"/>
              <a:t>Friday, Oct. 11</a:t>
            </a:r>
            <a:r>
              <a:rPr lang="en-US" baseline="30000" dirty="0" smtClean="0"/>
              <a:t>th</a:t>
            </a:r>
            <a:r>
              <a:rPr lang="en-US" dirty="0" smtClean="0"/>
              <a:t> (15 min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Midterm – Chapter 1, 2, 3</a:t>
            </a:r>
          </a:p>
          <a:p>
            <a:pPr lvl="1"/>
            <a:r>
              <a:rPr lang="en-US" dirty="0" smtClean="0"/>
              <a:t>Wednesday, Oct. 23</a:t>
            </a:r>
            <a:r>
              <a:rPr lang="en-US" baseline="30000" dirty="0" smtClean="0"/>
              <a:t>rd</a:t>
            </a:r>
            <a:r>
              <a:rPr lang="en-US" dirty="0" smtClean="0"/>
              <a:t> (50 min)</a:t>
            </a:r>
          </a:p>
          <a:p>
            <a:r>
              <a:rPr lang="en-US" dirty="0" smtClean="0"/>
              <a:t>Quiz 4 – Chapter A</a:t>
            </a:r>
          </a:p>
          <a:p>
            <a:pPr lvl="1"/>
            <a:r>
              <a:rPr lang="en-US" dirty="0" smtClean="0"/>
              <a:t>Monday, Oct. 28</a:t>
            </a:r>
            <a:r>
              <a:rPr lang="en-US" baseline="30000" dirty="0" smtClean="0"/>
              <a:t>th</a:t>
            </a:r>
            <a:r>
              <a:rPr lang="en-US" dirty="0" smtClean="0"/>
              <a:t> (15 min)</a:t>
            </a:r>
          </a:p>
          <a:p>
            <a:r>
              <a:rPr lang="en-US" dirty="0" smtClean="0"/>
              <a:t>Test 2 – Chapters A &amp; 5</a:t>
            </a:r>
          </a:p>
          <a:p>
            <a:pPr lvl="1"/>
            <a:r>
              <a:rPr lang="en-US" dirty="0" smtClean="0"/>
              <a:t>Monday, Nov. 4</a:t>
            </a:r>
            <a:r>
              <a:rPr lang="en-US" baseline="30000" dirty="0" smtClean="0"/>
              <a:t>th</a:t>
            </a:r>
            <a:r>
              <a:rPr lang="en-US" dirty="0" smtClean="0"/>
              <a:t> (50 min)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ALU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functions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NAND</a:t>
            </a:r>
          </a:p>
          <a:p>
            <a:pPr lvl="1"/>
            <a:r>
              <a:rPr lang="en-US" dirty="0" smtClean="0"/>
              <a:t>NOR</a:t>
            </a:r>
          </a:p>
          <a:p>
            <a:pPr lvl="1"/>
            <a:r>
              <a:rPr lang="en-US" dirty="0" smtClean="0"/>
              <a:t>Add</a:t>
            </a:r>
          </a:p>
          <a:p>
            <a:pPr lvl="1"/>
            <a:r>
              <a:rPr lang="en-US" dirty="0" smtClean="0"/>
              <a:t>Sub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468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ALU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functions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NAND</a:t>
            </a:r>
          </a:p>
          <a:p>
            <a:pPr lvl="1"/>
            <a:r>
              <a:rPr lang="en-US" dirty="0" smtClean="0"/>
              <a:t>NOR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22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Operations (Bitwise)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269771" y="2554301"/>
            <a:ext cx="1857390" cy="1408099"/>
            <a:chOff x="5269771" y="2554301"/>
            <a:chExt cx="1857390" cy="1408099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62600" y="3261241"/>
              <a:ext cx="1304926" cy="701159"/>
            </a:xfrm>
            <a:prstGeom prst="rect">
              <a:avLst/>
            </a:prstGeom>
          </p:spPr>
        </p:pic>
        <p:cxnSp>
          <p:nvCxnSpPr>
            <p:cNvPr id="75" name="Straight Connector 74"/>
            <p:cNvCxnSpPr/>
            <p:nvPr/>
          </p:nvCxnSpPr>
          <p:spPr>
            <a:xfrm>
              <a:off x="5638800" y="3312989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638800" y="3584778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633633" y="3432378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275094" y="351103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69771" y="3257035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814255" y="340011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622904" y="2554301"/>
              <a:ext cx="937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Symbol: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00438" y="4670941"/>
            <a:ext cx="1986162" cy="739259"/>
            <a:chOff x="5100438" y="4670941"/>
            <a:chExt cx="1986162" cy="739259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410200" y="4670941"/>
              <a:ext cx="1403329" cy="739259"/>
            </a:xfrm>
            <a:prstGeom prst="rect">
              <a:avLst/>
            </a:prstGeom>
          </p:spPr>
        </p:pic>
        <p:cxnSp>
          <p:nvCxnSpPr>
            <p:cNvPr id="85" name="Straight Connector 84"/>
            <p:cNvCxnSpPr/>
            <p:nvPr/>
          </p:nvCxnSpPr>
          <p:spPr>
            <a:xfrm flipH="1">
              <a:off x="5418667" y="4898144"/>
              <a:ext cx="30903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5486400" y="4780706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486400" y="5052495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6557433" y="4900095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105761" y="49787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100438" y="4724752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773694" y="48678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</a:p>
          </p:txBody>
        </p:sp>
        <p:cxnSp>
          <p:nvCxnSpPr>
            <p:cNvPr id="92" name="Straight Connector 91"/>
            <p:cNvCxnSpPr/>
            <p:nvPr/>
          </p:nvCxnSpPr>
          <p:spPr>
            <a:xfrm flipH="1">
              <a:off x="5418667" y="5163418"/>
              <a:ext cx="30903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472452" y="2009690"/>
            <a:ext cx="2002821" cy="733510"/>
            <a:chOff x="1472452" y="2009690"/>
            <a:chExt cx="2002821" cy="733510"/>
          </a:xfrm>
        </p:grpSpPr>
        <p:sp>
          <p:nvSpPr>
            <p:cNvPr id="26" name="TextBox 25"/>
            <p:cNvSpPr txBox="1"/>
            <p:nvPr/>
          </p:nvSpPr>
          <p:spPr>
            <a:xfrm>
              <a:off x="1472452" y="2297668"/>
              <a:ext cx="38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0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8145" y="2009690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0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79048" y="2170445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0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28800" y="2042041"/>
              <a:ext cx="1304926" cy="701159"/>
            </a:xfrm>
            <a:prstGeom prst="rect">
              <a:avLst/>
            </a:prstGeom>
          </p:spPr>
        </p:pic>
      </p:grpSp>
      <p:grpSp>
        <p:nvGrpSpPr>
          <p:cNvPr id="43" name="Group 42"/>
          <p:cNvGrpSpPr/>
          <p:nvPr/>
        </p:nvGrpSpPr>
        <p:grpSpPr>
          <a:xfrm>
            <a:off x="1475690" y="2871690"/>
            <a:ext cx="2017926" cy="709710"/>
            <a:chOff x="1475690" y="2871690"/>
            <a:chExt cx="2017926" cy="709710"/>
          </a:xfrm>
        </p:grpSpPr>
        <p:sp>
          <p:nvSpPr>
            <p:cNvPr id="28" name="TextBox 27"/>
            <p:cNvSpPr txBox="1"/>
            <p:nvPr/>
          </p:nvSpPr>
          <p:spPr>
            <a:xfrm>
              <a:off x="1475690" y="3159668"/>
              <a:ext cx="38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81383" y="2871690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97391" y="2975002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28800" y="2880241"/>
              <a:ext cx="1304926" cy="701159"/>
            </a:xfrm>
            <a:prstGeom prst="rect">
              <a:avLst/>
            </a:prstGeom>
          </p:spPr>
        </p:pic>
      </p:grpSp>
      <p:grpSp>
        <p:nvGrpSpPr>
          <p:cNvPr id="44" name="Group 43"/>
          <p:cNvGrpSpPr/>
          <p:nvPr/>
        </p:nvGrpSpPr>
        <p:grpSpPr>
          <a:xfrm>
            <a:off x="1475690" y="3845358"/>
            <a:ext cx="2000992" cy="742001"/>
            <a:chOff x="1475690" y="3845358"/>
            <a:chExt cx="2000992" cy="742001"/>
          </a:xfrm>
        </p:grpSpPr>
        <p:sp>
          <p:nvSpPr>
            <p:cNvPr id="30" name="TextBox 29"/>
            <p:cNvSpPr txBox="1"/>
            <p:nvPr/>
          </p:nvSpPr>
          <p:spPr>
            <a:xfrm>
              <a:off x="1475690" y="4133336"/>
              <a:ext cx="38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2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81383" y="3845358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2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80457" y="4067197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2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28800" y="3886200"/>
              <a:ext cx="1304926" cy="701159"/>
            </a:xfrm>
            <a:prstGeom prst="rect">
              <a:avLst/>
            </a:prstGeom>
          </p:spPr>
        </p:pic>
      </p:grpSp>
      <p:grpSp>
        <p:nvGrpSpPr>
          <p:cNvPr id="45" name="Group 44"/>
          <p:cNvGrpSpPr/>
          <p:nvPr/>
        </p:nvGrpSpPr>
        <p:grpSpPr>
          <a:xfrm>
            <a:off x="1475690" y="4903689"/>
            <a:ext cx="1985467" cy="735111"/>
            <a:chOff x="1475690" y="4903689"/>
            <a:chExt cx="1985467" cy="735111"/>
          </a:xfrm>
        </p:grpSpPr>
        <p:sp>
          <p:nvSpPr>
            <p:cNvPr id="32" name="TextBox 31"/>
            <p:cNvSpPr txBox="1"/>
            <p:nvPr/>
          </p:nvSpPr>
          <p:spPr>
            <a:xfrm>
              <a:off x="1475690" y="5191667"/>
              <a:ext cx="38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3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81383" y="4903689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3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64932" y="5013870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3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28800" y="4937641"/>
              <a:ext cx="1304926" cy="701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949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Addition S=A+B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3800" y="2012950"/>
            <a:ext cx="462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A:    1 0 0 1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B:    0 1 0 1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C: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 0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0 0 1 </a:t>
            </a:r>
            <a:r>
              <a:rPr lang="en-US" sz="1800" b="1" dirty="0" smtClean="0">
                <a:solidFill>
                  <a:prstClr val="black"/>
                </a:solidFill>
                <a:latin typeface="Courier"/>
                <a:cs typeface="Courier"/>
              </a:rPr>
              <a:t>0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     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1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1 1 0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7600" y="4092575"/>
            <a:ext cx="462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A:		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3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2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1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0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B:		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3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2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1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0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C:						</a:t>
            </a:r>
            <a:r>
              <a:rPr lang="en-US" sz="1800" u="sng" dirty="0" smtClean="0">
                <a:solidFill>
                  <a:prstClr val="black"/>
                </a:solidFill>
                <a:latin typeface="Courier"/>
                <a:cs typeface="Courier"/>
              </a:rPr>
              <a:t>       </a:t>
            </a:r>
            <a:endParaRPr lang="en-US" sz="1800" u="sng" baseline="-11000" dirty="0" smtClean="0">
              <a:solidFill>
                <a:prstClr val="black"/>
              </a:solidFill>
              <a:latin typeface="Courier"/>
              <a:cs typeface="Courier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u="sng" dirty="0" smtClean="0">
              <a:solidFill>
                <a:prstClr val="black"/>
              </a:solidFill>
              <a:latin typeface="Courier"/>
              <a:cs typeface="Courier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957866" y="4644199"/>
            <a:ext cx="685411" cy="693152"/>
            <a:chOff x="3005666" y="2577531"/>
            <a:chExt cx="685411" cy="693152"/>
          </a:xfrm>
        </p:grpSpPr>
        <p:sp>
          <p:nvSpPr>
            <p:cNvPr id="27" name="TextBox 26"/>
            <p:cNvSpPr txBox="1"/>
            <p:nvPr/>
          </p:nvSpPr>
          <p:spPr>
            <a:xfrm>
              <a:off x="3275541" y="290135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0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05666" y="257753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1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60770" y="4633610"/>
            <a:ext cx="718221" cy="702677"/>
            <a:chOff x="2915706" y="2577531"/>
            <a:chExt cx="718221" cy="702677"/>
          </a:xfrm>
        </p:grpSpPr>
        <p:sp>
          <p:nvSpPr>
            <p:cNvPr id="30" name="TextBox 29"/>
            <p:cNvSpPr txBox="1"/>
            <p:nvPr/>
          </p:nvSpPr>
          <p:spPr>
            <a:xfrm>
              <a:off x="3218391" y="2910876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1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5706" y="257753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2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89307" y="4629376"/>
            <a:ext cx="760544" cy="701619"/>
            <a:chOff x="2976234" y="2543663"/>
            <a:chExt cx="660911" cy="701619"/>
          </a:xfrm>
        </p:grpSpPr>
        <p:sp>
          <p:nvSpPr>
            <p:cNvPr id="33" name="TextBox 32"/>
            <p:cNvSpPr txBox="1"/>
            <p:nvPr/>
          </p:nvSpPr>
          <p:spPr>
            <a:xfrm>
              <a:off x="3221609" y="2875950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2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76234" y="2543663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3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24200" y="4633610"/>
            <a:ext cx="685411" cy="702677"/>
            <a:chOff x="3005666" y="2577531"/>
            <a:chExt cx="685411" cy="702677"/>
          </a:xfrm>
        </p:grpSpPr>
        <p:sp>
          <p:nvSpPr>
            <p:cNvPr id="39" name="TextBox 38"/>
            <p:cNvSpPr txBox="1"/>
            <p:nvPr/>
          </p:nvSpPr>
          <p:spPr>
            <a:xfrm>
              <a:off x="3275541" y="2910876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3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005666" y="257753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4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17060" y="1111683"/>
            <a:ext cx="2241614" cy="2476045"/>
            <a:chOff x="5528731" y="2150533"/>
            <a:chExt cx="2241614" cy="2476045"/>
          </a:xfrm>
        </p:grpSpPr>
        <p:sp>
          <p:nvSpPr>
            <p:cNvPr id="41" name="TextBox 40"/>
            <p:cNvSpPr txBox="1"/>
            <p:nvPr/>
          </p:nvSpPr>
          <p:spPr>
            <a:xfrm>
              <a:off x="5596467" y="2150533"/>
              <a:ext cx="2087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Basic Building Block: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206067" y="3120436"/>
              <a:ext cx="939800" cy="884305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Full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Adder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6417733" y="282832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6908800" y="2841025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7145867" y="3522133"/>
              <a:ext cx="270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5935134" y="3522133"/>
              <a:ext cx="270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705600" y="399414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6732027" y="2494464"/>
              <a:ext cx="353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i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31468" y="2470553"/>
              <a:ext cx="353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i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16800" y="3337467"/>
              <a:ext cx="353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err="1" smtClean="0">
                  <a:solidFill>
                    <a:srgbClr val="0000FF"/>
                  </a:solidFill>
                  <a:latin typeface="Calibri"/>
                </a:rPr>
                <a:t>C</a:t>
              </a:r>
              <a:r>
                <a:rPr lang="en-US" sz="1800" baseline="-25000" dirty="0" err="1" smtClean="0">
                  <a:solidFill>
                    <a:srgbClr val="0000FF"/>
                  </a:solidFill>
                  <a:latin typeface="Calibri"/>
                </a:rPr>
                <a:t>i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28731" y="3337467"/>
              <a:ext cx="49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C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i+1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55254" y="4257246"/>
              <a:ext cx="326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S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i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</p:grp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41988"/>
              </p:ext>
            </p:extLst>
          </p:nvPr>
        </p:nvGraphicFramePr>
        <p:xfrm>
          <a:off x="5334000" y="3962400"/>
          <a:ext cx="2743200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</a:tblGrid>
              <a:tr h="2549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n-US" sz="1400" baseline="-25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1400" baseline="-25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1400" baseline="-25000" dirty="0" smtClean="0">
                          <a:solidFill>
                            <a:schemeClr val="bg1"/>
                          </a:solidFill>
                        </a:rPr>
                        <a:t>i+1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sz="1400" baseline="-25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032186" y="3522556"/>
            <a:ext cx="132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Truth Table: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036823" y="2929928"/>
            <a:ext cx="161137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43200" y="5029200"/>
            <a:ext cx="183997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16368" y="465266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ourier"/>
                <a:cs typeface="Courier"/>
              </a:rPr>
              <a:t>C</a:t>
            </a:r>
            <a:r>
              <a:rPr lang="en-US" sz="1800" baseline="-25000" dirty="0">
                <a:solidFill>
                  <a:prstClr val="black"/>
                </a:solidFill>
                <a:latin typeface="Courier"/>
                <a:cs typeface="Courier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0578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57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(Ripple-Carry)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30750" y="2492175"/>
            <a:ext cx="2505771" cy="2156025"/>
            <a:chOff x="5528731" y="2470553"/>
            <a:chExt cx="2505771" cy="2156025"/>
          </a:xfrm>
        </p:grpSpPr>
        <p:sp>
          <p:nvSpPr>
            <p:cNvPr id="6" name="Rectangle 5"/>
            <p:cNvSpPr/>
            <p:nvPr/>
          </p:nvSpPr>
          <p:spPr>
            <a:xfrm>
              <a:off x="6206067" y="3120436"/>
              <a:ext cx="939800" cy="884305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Full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Adder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417733" y="282832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908800" y="2841025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7145867" y="3522133"/>
              <a:ext cx="270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5528731" y="3522133"/>
              <a:ext cx="6773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705600" y="399414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732027" y="2494464"/>
              <a:ext cx="38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0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31468" y="2470553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0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16800" y="3210462"/>
              <a:ext cx="61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C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0</a:t>
              </a: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28731" y="313425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C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5254" y="4257246"/>
              <a:ext cx="368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S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0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3614" y="2474129"/>
            <a:ext cx="1617136" cy="2156025"/>
            <a:chOff x="5528731" y="2470553"/>
            <a:chExt cx="1617136" cy="2156025"/>
          </a:xfrm>
        </p:grpSpPr>
        <p:sp>
          <p:nvSpPr>
            <p:cNvPr id="33" name="Rectangle 32"/>
            <p:cNvSpPr/>
            <p:nvPr/>
          </p:nvSpPr>
          <p:spPr>
            <a:xfrm>
              <a:off x="6206067" y="3120436"/>
              <a:ext cx="939800" cy="884305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Full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Adder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17733" y="282832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908800" y="2841025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5528731" y="3522133"/>
              <a:ext cx="6773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705600" y="399414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732027" y="249446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31468" y="2470553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28731" y="313425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C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2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55254" y="4257246"/>
              <a:ext cx="368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S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96478" y="2464624"/>
            <a:ext cx="1617136" cy="2156025"/>
            <a:chOff x="5528731" y="2470553"/>
            <a:chExt cx="1617136" cy="2156025"/>
          </a:xfrm>
        </p:grpSpPr>
        <p:sp>
          <p:nvSpPr>
            <p:cNvPr id="45" name="Rectangle 44"/>
            <p:cNvSpPr/>
            <p:nvPr/>
          </p:nvSpPr>
          <p:spPr>
            <a:xfrm>
              <a:off x="6206067" y="3120436"/>
              <a:ext cx="939800" cy="884305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Full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Adder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6417733" y="282832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908800" y="2841025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5528731" y="3522133"/>
              <a:ext cx="6773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705600" y="399414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6732027" y="249446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2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31468" y="2470553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2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28731" y="313425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C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3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55254" y="4257246"/>
              <a:ext cx="368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S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2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75899" y="2419649"/>
            <a:ext cx="1617136" cy="2156025"/>
            <a:chOff x="5528731" y="2470553"/>
            <a:chExt cx="1617136" cy="2156025"/>
          </a:xfrm>
        </p:grpSpPr>
        <p:sp>
          <p:nvSpPr>
            <p:cNvPr id="55" name="Rectangle 54"/>
            <p:cNvSpPr/>
            <p:nvPr/>
          </p:nvSpPr>
          <p:spPr>
            <a:xfrm>
              <a:off x="6206067" y="3120436"/>
              <a:ext cx="939800" cy="884305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Full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Adder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17733" y="282832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6908800" y="2841025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5528731" y="3522133"/>
              <a:ext cx="6773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705600" y="3994144"/>
              <a:ext cx="0" cy="292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732027" y="249446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3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1468" y="2470553"/>
              <a:ext cx="3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3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28731" y="313425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C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4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55254" y="4257246"/>
              <a:ext cx="368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S</a:t>
              </a:r>
              <a:r>
                <a:rPr lang="en-US" sz="1800" baseline="-25000" dirty="0" smtClean="0">
                  <a:solidFill>
                    <a:srgbClr val="0000FF"/>
                  </a:solidFill>
                  <a:latin typeface="Calibri"/>
                </a:rPr>
                <a:t>3</a:t>
              </a:r>
              <a:endParaRPr lang="en-US" sz="1800" dirty="0" smtClean="0">
                <a:solidFill>
                  <a:srgbClr val="0000FF"/>
                </a:solidFill>
                <a:latin typeface="Calibri"/>
              </a:endParaRPr>
            </a:p>
          </p:txBody>
        </p:sp>
      </p:grpSp>
      <p:sp>
        <p:nvSpPr>
          <p:cNvPr id="18" name="Oval 17"/>
          <p:cNvSpPr/>
          <p:nvPr/>
        </p:nvSpPr>
        <p:spPr>
          <a:xfrm>
            <a:off x="7318819" y="3155881"/>
            <a:ext cx="617702" cy="552613"/>
          </a:xfrm>
          <a:prstGeom prst="ellipse">
            <a:avLst/>
          </a:prstGeom>
          <a:ln w="28575">
            <a:solidFill>
              <a:srgbClr val="FF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400800" y="46482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A-B ?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387600" y="4851224"/>
            <a:ext cx="462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A:		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3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2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1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A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0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B:		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3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2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1 </a:t>
            </a: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B</a:t>
            </a:r>
            <a:r>
              <a:rPr lang="en-US" sz="1800" baseline="-25000" dirty="0" smtClean="0">
                <a:solidFill>
                  <a:prstClr val="black"/>
                </a:solidFill>
                <a:latin typeface="Courier"/>
                <a:cs typeface="Courier"/>
              </a:rPr>
              <a:t>0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ourier"/>
                <a:cs typeface="Courier"/>
              </a:rPr>
              <a:t>C:						</a:t>
            </a:r>
            <a:r>
              <a:rPr lang="en-US" sz="1800" u="sng" dirty="0" smtClean="0">
                <a:solidFill>
                  <a:prstClr val="black"/>
                </a:solidFill>
                <a:latin typeface="Courier"/>
                <a:cs typeface="Courier"/>
              </a:rPr>
              <a:t>       </a:t>
            </a:r>
            <a:endParaRPr lang="en-US" sz="1800" u="sng" baseline="-11000" dirty="0" smtClean="0">
              <a:solidFill>
                <a:prstClr val="black"/>
              </a:solidFill>
              <a:latin typeface="Courier"/>
              <a:cs typeface="Courier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u="sng" dirty="0" smtClean="0">
              <a:solidFill>
                <a:prstClr val="black"/>
              </a:solidFill>
              <a:latin typeface="Courier"/>
              <a:cs typeface="Courier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870489" y="5402848"/>
            <a:ext cx="685411" cy="693152"/>
            <a:chOff x="3005666" y="2577531"/>
            <a:chExt cx="685411" cy="693152"/>
          </a:xfrm>
        </p:grpSpPr>
        <p:sp>
          <p:nvSpPr>
            <p:cNvPr id="82" name="TextBox 81"/>
            <p:cNvSpPr txBox="1"/>
            <p:nvPr/>
          </p:nvSpPr>
          <p:spPr>
            <a:xfrm>
              <a:off x="3275541" y="290135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0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005666" y="257753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1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573393" y="5392259"/>
            <a:ext cx="718221" cy="702677"/>
            <a:chOff x="2915706" y="2577531"/>
            <a:chExt cx="718221" cy="702677"/>
          </a:xfrm>
        </p:grpSpPr>
        <p:sp>
          <p:nvSpPr>
            <p:cNvPr id="85" name="TextBox 84"/>
            <p:cNvSpPr txBox="1"/>
            <p:nvPr/>
          </p:nvSpPr>
          <p:spPr>
            <a:xfrm>
              <a:off x="3218391" y="2910876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1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915706" y="257753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2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301930" y="5388025"/>
            <a:ext cx="760544" cy="701619"/>
            <a:chOff x="2976234" y="2543663"/>
            <a:chExt cx="660911" cy="701619"/>
          </a:xfrm>
        </p:grpSpPr>
        <p:sp>
          <p:nvSpPr>
            <p:cNvPr id="88" name="TextBox 87"/>
            <p:cNvSpPr txBox="1"/>
            <p:nvPr/>
          </p:nvSpPr>
          <p:spPr>
            <a:xfrm>
              <a:off x="3221609" y="2875950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2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976234" y="2543663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3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036823" y="5392259"/>
            <a:ext cx="685411" cy="702677"/>
            <a:chOff x="3005666" y="2577531"/>
            <a:chExt cx="685411" cy="702677"/>
          </a:xfrm>
        </p:grpSpPr>
        <p:sp>
          <p:nvSpPr>
            <p:cNvPr id="91" name="TextBox 90"/>
            <p:cNvSpPr txBox="1"/>
            <p:nvPr/>
          </p:nvSpPr>
          <p:spPr>
            <a:xfrm>
              <a:off x="3275541" y="2910876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S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3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05666" y="2577531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ourier"/>
                  <a:cs typeface="Courier"/>
                </a:rPr>
                <a:t>C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Courier"/>
                  <a:cs typeface="Courier"/>
                </a:rPr>
                <a:t>4</a:t>
              </a:r>
              <a:endParaRPr lang="en-US" sz="1800" dirty="0" smtClean="0">
                <a:solidFill>
                  <a:prstClr val="black"/>
                </a:solidFill>
                <a:latin typeface="Courier"/>
                <a:cs typeface="Courier"/>
              </a:endParaRPr>
            </a:p>
          </p:txBody>
        </p:sp>
      </p:grpSp>
      <p:cxnSp>
        <p:nvCxnSpPr>
          <p:cNvPr id="93" name="Straight Connector 92"/>
          <p:cNvCxnSpPr/>
          <p:nvPr/>
        </p:nvCxnSpPr>
        <p:spPr>
          <a:xfrm>
            <a:off x="2743200" y="5787849"/>
            <a:ext cx="183997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128991" y="541130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ourier"/>
                <a:cs typeface="Courier"/>
              </a:rPr>
              <a:t>C</a:t>
            </a:r>
            <a:r>
              <a:rPr lang="en-US" sz="1800" baseline="-25000" dirty="0">
                <a:solidFill>
                  <a:prstClr val="black"/>
                </a:solidFill>
                <a:latin typeface="Courier"/>
                <a:cs typeface="Courier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6981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Subtractor (A-B) in 2’s Comp.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2438400"/>
            <a:ext cx="7360622" cy="2228551"/>
            <a:chOff x="575899" y="1606755"/>
            <a:chExt cx="7360622" cy="2228551"/>
          </a:xfrm>
        </p:grpSpPr>
        <p:grpSp>
          <p:nvGrpSpPr>
            <p:cNvPr id="4" name="Group 3"/>
            <p:cNvGrpSpPr/>
            <p:nvPr/>
          </p:nvGrpSpPr>
          <p:grpSpPr>
            <a:xfrm>
              <a:off x="5430750" y="1679281"/>
              <a:ext cx="2505771" cy="2156025"/>
              <a:chOff x="5528731" y="2470553"/>
              <a:chExt cx="2505771" cy="215602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7145867" y="3522133"/>
                <a:ext cx="27093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732027" y="2494464"/>
                <a:ext cx="445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B’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0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0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16800" y="3210462"/>
                <a:ext cx="617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0</a:t>
                </a: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=1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0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813614" y="1661235"/>
              <a:ext cx="1649114" cy="2156025"/>
              <a:chOff x="5528731" y="2470553"/>
              <a:chExt cx="1649114" cy="215602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732027" y="2494464"/>
                <a:ext cx="445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B’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196478" y="1651730"/>
              <a:ext cx="1649114" cy="2156025"/>
              <a:chOff x="5528731" y="2470553"/>
              <a:chExt cx="1649114" cy="215602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732027" y="2494464"/>
                <a:ext cx="445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B’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575899" y="1606755"/>
              <a:ext cx="1649114" cy="2156025"/>
              <a:chOff x="5528731" y="2470553"/>
              <a:chExt cx="1649114" cy="2156025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6732027" y="2494464"/>
                <a:ext cx="445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B’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4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</p:grpSp>
      <p:sp>
        <p:nvSpPr>
          <p:cNvPr id="64" name="Oval 63"/>
          <p:cNvSpPr/>
          <p:nvPr/>
        </p:nvSpPr>
        <p:spPr>
          <a:xfrm>
            <a:off x="7318819" y="3155881"/>
            <a:ext cx="617702" cy="552613"/>
          </a:xfrm>
          <a:prstGeom prst="ellipse">
            <a:avLst/>
          </a:prstGeom>
          <a:ln w="28575">
            <a:solidFill>
              <a:srgbClr val="FF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5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Adder (A+B)/ </a:t>
            </a:r>
            <a:r>
              <a:rPr lang="en-US" dirty="0" err="1" smtClean="0"/>
              <a:t>Subtractor</a:t>
            </a:r>
            <a:r>
              <a:rPr lang="en-US" dirty="0" smtClean="0"/>
              <a:t> (A-B)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966" y="1750108"/>
            <a:ext cx="6742920" cy="2745692"/>
            <a:chOff x="575899" y="1089614"/>
            <a:chExt cx="6742920" cy="2745692"/>
          </a:xfrm>
        </p:grpSpPr>
        <p:grpSp>
          <p:nvGrpSpPr>
            <p:cNvPr id="4" name="Group 3"/>
            <p:cNvGrpSpPr/>
            <p:nvPr/>
          </p:nvGrpSpPr>
          <p:grpSpPr>
            <a:xfrm>
              <a:off x="5430750" y="1679281"/>
              <a:ext cx="1888069" cy="2156025"/>
              <a:chOff x="5528731" y="2470553"/>
              <a:chExt cx="1888069" cy="215602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7145867" y="3522133"/>
                <a:ext cx="27093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0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0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813614" y="1127151"/>
              <a:ext cx="1617136" cy="2690109"/>
              <a:chOff x="5528731" y="1936469"/>
              <a:chExt cx="1617136" cy="269010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627693" y="193646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1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196478" y="1134203"/>
              <a:ext cx="1617136" cy="2673552"/>
              <a:chOff x="5528731" y="1953026"/>
              <a:chExt cx="1617136" cy="267355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627693" y="1953026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2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575899" y="1089614"/>
              <a:ext cx="1617136" cy="2673166"/>
              <a:chOff x="5528731" y="1953412"/>
              <a:chExt cx="1617136" cy="267316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206067" y="3120436"/>
                <a:ext cx="939800" cy="884305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Full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Adder</a:t>
                </a:r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>
                <a:off x="6417733" y="282832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6908800" y="2841025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H="1">
                <a:off x="5528731" y="3522133"/>
                <a:ext cx="67733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6705600" y="3994144"/>
                <a:ext cx="0" cy="2921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6627693" y="1953412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231468" y="2470553"/>
                <a:ext cx="3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528731" y="313425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C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4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555254" y="4257246"/>
                <a:ext cx="368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  <a:r>
                  <a:rPr lang="en-US" sz="1800" baseline="-25000" dirty="0" smtClean="0">
                    <a:solidFill>
                      <a:srgbClr val="0000FF"/>
                    </a:solidFill>
                    <a:latin typeface="Calibri"/>
                  </a:rPr>
                  <a:t>3</a:t>
                </a:r>
                <a:endParaRPr lang="en-US" sz="1800" dirty="0" smtClean="0">
                  <a:solidFill>
                    <a:srgbClr val="0000FF"/>
                  </a:solidFill>
                  <a:latin typeface="Calibri"/>
                </a:endParaRPr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6639779" y="1813247"/>
            <a:ext cx="38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FF"/>
                </a:solidFill>
                <a:latin typeface="Calibri"/>
              </a:rPr>
              <a:t>B</a:t>
            </a:r>
            <a:r>
              <a:rPr lang="en-US" sz="1800" baseline="-25000" dirty="0" smtClean="0">
                <a:solidFill>
                  <a:srgbClr val="0000FF"/>
                </a:solidFill>
                <a:latin typeface="Calibri"/>
              </a:rPr>
              <a:t>0</a:t>
            </a:r>
            <a:endParaRPr lang="en-US" sz="1800" dirty="0" smtClean="0">
              <a:solidFill>
                <a:srgbClr val="0000FF"/>
              </a:solidFill>
              <a:latin typeface="Calibri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138098" y="1787645"/>
            <a:ext cx="536336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144908" y="1796112"/>
            <a:ext cx="0" cy="31326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763778" y="1789239"/>
            <a:ext cx="0" cy="42442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374736" y="1787645"/>
            <a:ext cx="0" cy="42442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994133" y="1779178"/>
            <a:ext cx="0" cy="42442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5344098" y="1752953"/>
            <a:ext cx="68761" cy="68761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3718130" y="1744486"/>
            <a:ext cx="68761" cy="68761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6961234" y="1752953"/>
            <a:ext cx="68761" cy="68761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543798" y="1643907"/>
            <a:ext cx="998553" cy="369332"/>
            <a:chOff x="7603067" y="1525192"/>
            <a:chExt cx="998553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7603067" y="1525192"/>
              <a:ext cx="998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Add/Sub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 flipV="1">
              <a:off x="7696200" y="1618329"/>
              <a:ext cx="397677" cy="846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flipV="1">
            <a:off x="7420420" y="1779178"/>
            <a:ext cx="0" cy="160371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>
            <a:spLocks noChangeAspect="1"/>
          </p:cNvSpPr>
          <p:nvPr/>
        </p:nvSpPr>
        <p:spPr>
          <a:xfrm>
            <a:off x="7394505" y="1754858"/>
            <a:ext cx="68761" cy="68761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1075816" y="4547797"/>
            <a:ext cx="5497931" cy="2081603"/>
            <a:chOff x="1075816" y="4282127"/>
            <a:chExt cx="5497931" cy="2081603"/>
          </a:xfrm>
        </p:grpSpPr>
        <p:grpSp>
          <p:nvGrpSpPr>
            <p:cNvPr id="102" name="Group 101"/>
            <p:cNvGrpSpPr/>
            <p:nvPr/>
          </p:nvGrpSpPr>
          <p:grpSpPr>
            <a:xfrm>
              <a:off x="2306545" y="4282127"/>
              <a:ext cx="4267202" cy="2081603"/>
              <a:chOff x="2306545" y="4282127"/>
              <a:chExt cx="4267202" cy="2081603"/>
            </a:xfrm>
          </p:grpSpPr>
          <p:sp>
            <p:nvSpPr>
              <p:cNvPr id="83" name="Trapezoid 82"/>
              <p:cNvSpPr/>
              <p:nvPr/>
            </p:nvSpPr>
            <p:spPr>
              <a:xfrm flipV="1">
                <a:off x="3195547" y="4961467"/>
                <a:ext cx="1405470" cy="711200"/>
              </a:xfrm>
              <a:prstGeom prst="trapezoid">
                <a:avLst>
                  <a:gd name="adj" fmla="val 63095"/>
                </a:avLst>
              </a:prstGeom>
              <a:noFill/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 smtClean="0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>
                <a:off x="3516774" y="4572000"/>
                <a:ext cx="0" cy="389467"/>
              </a:xfrm>
              <a:prstGeom prst="straightConnector1">
                <a:avLst/>
              </a:prstGeom>
              <a:ln w="952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4253374" y="4572000"/>
                <a:ext cx="0" cy="389467"/>
              </a:xfrm>
              <a:prstGeom prst="straightConnector1">
                <a:avLst/>
              </a:prstGeom>
              <a:ln w="952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>
                <a:off x="3923681" y="5672667"/>
                <a:ext cx="0" cy="389467"/>
              </a:xfrm>
              <a:prstGeom prst="straightConnector1">
                <a:avLst/>
              </a:prstGeom>
              <a:ln w="952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H="1">
                <a:off x="4326461" y="5367867"/>
                <a:ext cx="342283" cy="0"/>
              </a:xfrm>
              <a:prstGeom prst="straightConnector1">
                <a:avLst/>
              </a:prstGeom>
              <a:ln w="9525" cmpd="sng">
                <a:solidFill>
                  <a:schemeClr val="tx1"/>
                </a:solidFill>
                <a:prstDash val="dash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89"/>
              <p:cNvSpPr txBox="1"/>
              <p:nvPr/>
            </p:nvSpPr>
            <p:spPr>
              <a:xfrm>
                <a:off x="4668744" y="5072502"/>
                <a:ext cx="190500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Function 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Select F: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	0: Add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	1: Sub</a:t>
                </a:r>
              </a:p>
            </p:txBody>
          </p:sp>
          <p:cxnSp>
            <p:nvCxnSpPr>
              <p:cNvPr id="91" name="Straight Arrow Connector 90"/>
              <p:cNvCxnSpPr/>
              <p:nvPr/>
            </p:nvCxnSpPr>
            <p:spPr>
              <a:xfrm flipH="1">
                <a:off x="3138329" y="5435600"/>
                <a:ext cx="342283" cy="0"/>
              </a:xfrm>
              <a:prstGeom prst="straightConnector1">
                <a:avLst/>
              </a:prstGeom>
              <a:ln w="9525" cmpd="sng">
                <a:solidFill>
                  <a:schemeClr val="tx1"/>
                </a:solidFill>
                <a:prstDash val="dash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306545" y="5225533"/>
                <a:ext cx="914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Carry C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591715" y="4961467"/>
                <a:ext cx="6616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Basic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ALU</a:t>
                </a:r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 flipV="1">
                <a:off x="3447842" y="4622800"/>
                <a:ext cx="135466" cy="135466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4177174" y="4614333"/>
                <a:ext cx="135466" cy="135466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3855948" y="5765800"/>
                <a:ext cx="135466" cy="135466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3333068" y="4282127"/>
                <a:ext cx="31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4094259" y="4282127"/>
                <a:ext cx="31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776030" y="5994398"/>
                <a:ext cx="290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S</a:t>
                </a:r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1075816" y="5077768"/>
              <a:ext cx="937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Symbol:</a:t>
              </a:r>
            </a:p>
          </p:txBody>
        </p:sp>
      </p:grpSp>
      <p:sp>
        <p:nvSpPr>
          <p:cNvPr id="17" name="Oval 16"/>
          <p:cNvSpPr/>
          <p:nvPr/>
        </p:nvSpPr>
        <p:spPr>
          <a:xfrm>
            <a:off x="7391400" y="1567707"/>
            <a:ext cx="1150951" cy="5334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032857" y="2251368"/>
            <a:ext cx="568753" cy="34901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651686" y="2251369"/>
            <a:ext cx="568753" cy="349010"/>
          </a:xfrm>
          <a:prstGeom prst="rect">
            <a:avLst/>
          </a:prstGeom>
        </p:spPr>
      </p:pic>
      <p:sp>
        <p:nvSpPr>
          <p:cNvPr id="105" name="Oval 104"/>
          <p:cNvSpPr/>
          <p:nvPr/>
        </p:nvSpPr>
        <p:spPr>
          <a:xfrm>
            <a:off x="6688053" y="2119440"/>
            <a:ext cx="469900" cy="5334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3417414" y="2238665"/>
            <a:ext cx="568753" cy="34901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796835" y="2229313"/>
            <a:ext cx="568753" cy="34901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400800" y="4648200"/>
            <a:ext cx="2149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Any other way?</a:t>
            </a:r>
          </a:p>
          <a:p>
            <a:r>
              <a:rPr lang="en-US" dirty="0" smtClean="0"/>
              <a:t>B-A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9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5" grpId="0" animBg="1"/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with More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8877-02F5-AD4D-B33C-2C87EDA3740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2566381" y="1501215"/>
            <a:ext cx="2496323" cy="4185539"/>
            <a:chOff x="4666116" y="1556814"/>
            <a:chExt cx="2496323" cy="4185539"/>
          </a:xfrm>
        </p:grpSpPr>
        <p:sp>
          <p:nvSpPr>
            <p:cNvPr id="61" name="TextBox 60"/>
            <p:cNvSpPr txBox="1"/>
            <p:nvPr/>
          </p:nvSpPr>
          <p:spPr>
            <a:xfrm>
              <a:off x="5515066" y="2552690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00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23533" y="3381277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01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98133" y="4680869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4666116" y="1556814"/>
              <a:ext cx="2496323" cy="4185539"/>
              <a:chOff x="4666116" y="1556814"/>
              <a:chExt cx="2496323" cy="4185539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5565868" y="2110813"/>
                <a:ext cx="711200" cy="3631540"/>
                <a:chOff x="5565868" y="2314021"/>
                <a:chExt cx="711200" cy="3631540"/>
              </a:xfrm>
            </p:grpSpPr>
            <p:sp>
              <p:nvSpPr>
                <p:cNvPr id="52" name="Trapezoid 51"/>
                <p:cNvSpPr/>
                <p:nvPr/>
              </p:nvSpPr>
              <p:spPr>
                <a:xfrm rot="16200000" flipV="1">
                  <a:off x="4105698" y="3774191"/>
                  <a:ext cx="3631540" cy="711200"/>
                </a:xfrm>
                <a:prstGeom prst="trapezoid">
                  <a:avLst>
                    <a:gd name="adj" fmla="val 182143"/>
                  </a:avLst>
                </a:prstGeom>
                <a:noFill/>
                <a:ln w="12700" cmpd="sng"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 smtClean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621270" y="3928883"/>
                  <a:ext cx="6499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Calibri"/>
                    </a:rPr>
                    <a:t>MUX</a:t>
                  </a:r>
                </a:p>
              </p:txBody>
            </p:sp>
          </p:grpSp>
          <p:cxnSp>
            <p:nvCxnSpPr>
              <p:cNvPr id="56" name="Straight Connector 55"/>
              <p:cNvCxnSpPr/>
              <p:nvPr/>
            </p:nvCxnSpPr>
            <p:spPr>
              <a:xfrm>
                <a:off x="4666116" y="2754290"/>
                <a:ext cx="89975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666117" y="3561598"/>
                <a:ext cx="89975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818516" y="4858612"/>
                <a:ext cx="747352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271208" y="3900264"/>
                <a:ext cx="5783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6849533" y="372320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R</a:t>
                </a: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>
                <a:off x="5988619" y="1905003"/>
                <a:ext cx="0" cy="985298"/>
              </a:xfrm>
              <a:prstGeom prst="straightConnector1">
                <a:avLst/>
              </a:prstGeom>
              <a:ln w="9525" cmpd="sng">
                <a:solidFill>
                  <a:schemeClr val="tx1"/>
                </a:solidFill>
                <a:prstDash val="dash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5843255" y="1556814"/>
                <a:ext cx="330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5916189" y="2211053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105"/>
          <p:cNvGrpSpPr/>
          <p:nvPr/>
        </p:nvGrpSpPr>
        <p:grpSpPr>
          <a:xfrm>
            <a:off x="5833359" y="1700750"/>
            <a:ext cx="2085880" cy="2489252"/>
            <a:chOff x="5833359" y="1700750"/>
            <a:chExt cx="2085880" cy="2489252"/>
          </a:xfrm>
        </p:grpSpPr>
        <p:sp>
          <p:nvSpPr>
            <p:cNvPr id="80" name="Trapezoid 79"/>
            <p:cNvSpPr/>
            <p:nvPr/>
          </p:nvSpPr>
          <p:spPr>
            <a:xfrm rot="16200000" flipV="1">
              <a:off x="6158531" y="2790114"/>
              <a:ext cx="1405470" cy="711200"/>
            </a:xfrm>
            <a:prstGeom prst="trapezoid">
              <a:avLst>
                <a:gd name="adj" fmla="val 63095"/>
              </a:avLst>
            </a:prstGeom>
            <a:noFill/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dirty="0" smtClea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80208" y="2961690"/>
              <a:ext cx="563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ALU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rot="16200000">
              <a:off x="6310932" y="3373165"/>
              <a:ext cx="0" cy="389467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16200000">
              <a:off x="6310932" y="2636565"/>
              <a:ext cx="0" cy="389467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16200000">
              <a:off x="7411599" y="2966258"/>
              <a:ext cx="0" cy="389467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V="1">
              <a:off x="6166999" y="3501364"/>
              <a:ext cx="135466" cy="13546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6200000" flipV="1">
              <a:off x="6158532" y="2772032"/>
              <a:ext cx="135466" cy="13546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V="1">
              <a:off x="7309999" y="3093258"/>
              <a:ext cx="135466" cy="13546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5849674" y="33347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833359" y="2652809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A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606333" y="299576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srgbClr val="0000FF"/>
                  </a:solidFill>
                  <a:latin typeface="Calibri"/>
                </a:rPr>
                <a:t>R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rot="16200000" flipH="1">
              <a:off x="6797754" y="3717264"/>
              <a:ext cx="342283" cy="0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6825477" y="38206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6898279" y="2022632"/>
              <a:ext cx="0" cy="683836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820728" y="2241716"/>
              <a:ext cx="148167" cy="23877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6686804" y="1700750"/>
              <a:ext cx="493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F,G</a:t>
              </a:r>
            </a:p>
          </p:txBody>
        </p:sp>
      </p:grp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42619"/>
              </p:ext>
            </p:extLst>
          </p:nvPr>
        </p:nvGraphicFramePr>
        <p:xfrm>
          <a:off x="5723448" y="4549520"/>
          <a:ext cx="219456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</a:tblGrid>
              <a:tr h="2549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5494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6200" y="2379134"/>
            <a:ext cx="2743200" cy="3510828"/>
            <a:chOff x="76200" y="2379134"/>
            <a:chExt cx="2743200" cy="3510828"/>
          </a:xfrm>
        </p:grpSpPr>
        <p:grpSp>
          <p:nvGrpSpPr>
            <p:cNvPr id="6" name="Group 5"/>
            <p:cNvGrpSpPr/>
            <p:nvPr/>
          </p:nvGrpSpPr>
          <p:grpSpPr>
            <a:xfrm>
              <a:off x="959204" y="2379134"/>
              <a:ext cx="1860196" cy="3510828"/>
              <a:chOff x="959204" y="2379134"/>
              <a:chExt cx="1860196" cy="3510828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959204" y="3153512"/>
                <a:ext cx="1713091" cy="739259"/>
                <a:chOff x="5100438" y="4670941"/>
                <a:chExt cx="1713091" cy="739259"/>
              </a:xfrm>
            </p:grpSpPr>
            <p:pic>
              <p:nvPicPr>
                <p:cNvPr id="109" name="Picture 108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5410200" y="4670941"/>
                  <a:ext cx="1403329" cy="739259"/>
                </a:xfrm>
                <a:prstGeom prst="rect">
                  <a:avLst/>
                </a:prstGeom>
              </p:spPr>
            </p:pic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5418667" y="4898144"/>
                  <a:ext cx="30903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5486400" y="4780706"/>
                  <a:ext cx="148167" cy="23877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5486400" y="5052495"/>
                  <a:ext cx="148167" cy="23877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6557433" y="4900095"/>
                  <a:ext cx="148167" cy="23877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>
                  <a:off x="5105761" y="4978752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srgbClr val="0000FF"/>
                      </a:solidFill>
                      <a:latin typeface="Calibri"/>
                    </a:rPr>
                    <a:t>B</a:t>
                  </a: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5100438" y="4724752"/>
                  <a:ext cx="3182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srgbClr val="0000FF"/>
                      </a:solidFill>
                      <a:latin typeface="Calibri"/>
                    </a:rPr>
                    <a:t>A</a:t>
                  </a:r>
                </a:p>
              </p:txBody>
            </p: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5418667" y="5163418"/>
                  <a:ext cx="30903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4"/>
              <p:cNvGrpSpPr/>
              <p:nvPr/>
            </p:nvGrpSpPr>
            <p:grpSpPr>
              <a:xfrm rot="16200000">
                <a:off x="1309125" y="4078091"/>
                <a:ext cx="1530415" cy="1490134"/>
                <a:chOff x="3138329" y="4572000"/>
                <a:chExt cx="1530415" cy="1490134"/>
              </a:xfrm>
            </p:grpSpPr>
            <p:sp>
              <p:nvSpPr>
                <p:cNvPr id="7" name="Trapezoid 6"/>
                <p:cNvSpPr/>
                <p:nvPr/>
              </p:nvSpPr>
              <p:spPr>
                <a:xfrm flipV="1">
                  <a:off x="3195547" y="4961467"/>
                  <a:ext cx="1405470" cy="711200"/>
                </a:xfrm>
                <a:prstGeom prst="trapezoid">
                  <a:avLst>
                    <a:gd name="adj" fmla="val 63095"/>
                  </a:avLst>
                </a:prstGeom>
                <a:noFill/>
                <a:ln w="12700" cmpd="sng"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 dirty="0" smtClean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3516774" y="4572000"/>
                  <a:ext cx="0" cy="389467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4253374" y="4572000"/>
                  <a:ext cx="0" cy="389467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3923681" y="5672667"/>
                  <a:ext cx="0" cy="389467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4326461" y="5367867"/>
                  <a:ext cx="342283" cy="0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prstDash val="dash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 flipH="1">
                  <a:off x="3138329" y="5435600"/>
                  <a:ext cx="342283" cy="0"/>
                </a:xfrm>
                <a:prstGeom prst="straightConnector1">
                  <a:avLst/>
                </a:prstGeom>
                <a:ln w="9525" cmpd="sng">
                  <a:solidFill>
                    <a:schemeClr val="tx1"/>
                  </a:solidFill>
                  <a:prstDash val="dash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3447842" y="4622800"/>
                  <a:ext cx="135466" cy="135466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4177174" y="4614333"/>
                  <a:ext cx="135466" cy="135466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3855948" y="5765800"/>
                  <a:ext cx="135466" cy="135466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1979769" y="3760336"/>
                <a:ext cx="290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49447" y="552063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692243" y="4487840"/>
                <a:ext cx="6616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Basic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ALU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057541" y="497680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041226" y="4294831"/>
                <a:ext cx="31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</a:p>
            </p:txBody>
          </p:sp>
          <p:pic>
            <p:nvPicPr>
              <p:cNvPr id="84" name="Picture 8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1254839" y="2383340"/>
                <a:ext cx="1304926" cy="701159"/>
              </a:xfrm>
              <a:prstGeom prst="rect">
                <a:avLst/>
              </a:prstGeom>
            </p:spPr>
          </p:pic>
          <p:cxnSp>
            <p:nvCxnSpPr>
              <p:cNvPr id="85" name="Straight Connector 84"/>
              <p:cNvCxnSpPr/>
              <p:nvPr/>
            </p:nvCxnSpPr>
            <p:spPr>
              <a:xfrm>
                <a:off x="1331039" y="2435088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331039" y="2706877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325872" y="2554477"/>
                <a:ext cx="148167" cy="238778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967333" y="263313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962010" y="2379134"/>
                <a:ext cx="31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rgbClr val="0000FF"/>
                    </a:solidFill>
                    <a:latin typeface="Calibri"/>
                  </a:rPr>
                  <a:t>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6200" y="2438400"/>
              <a:ext cx="938077" cy="2731532"/>
              <a:chOff x="76200" y="2438400"/>
              <a:chExt cx="938077" cy="273153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6200" y="2438400"/>
                <a:ext cx="85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AND</a:t>
                </a:r>
                <a:endParaRPr lang="en-US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76200" y="327660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OR</a:t>
                </a:r>
                <a:endParaRPr lang="en-US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76200" y="4338935"/>
                <a:ext cx="93807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ADD/</a:t>
                </a:r>
              </a:p>
              <a:p>
                <a:r>
                  <a:rPr lang="en-US" dirty="0" smtClean="0"/>
                  <a:t>SUB</a:t>
                </a:r>
                <a:endParaRPr lang="en-US" dirty="0"/>
              </a:p>
            </p:txBody>
          </p:sp>
        </p:grpSp>
      </p:grpSp>
      <p:sp>
        <p:nvSpPr>
          <p:cNvPr id="121" name="Oval 120"/>
          <p:cNvSpPr/>
          <p:nvPr/>
        </p:nvSpPr>
        <p:spPr>
          <a:xfrm>
            <a:off x="1892300" y="3657600"/>
            <a:ext cx="469900" cy="5334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3644900" y="1447800"/>
            <a:ext cx="469900" cy="5334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4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-2 - Assembler Intr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>
          <a:solidFill>
            <a:srgbClr val="0000FF"/>
          </a:solidFill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Chapter-2 - Assembler Intro.potx</Template>
  <TotalTime>3675</TotalTime>
  <Words>690</Words>
  <Application>Microsoft Macintosh PowerPoint</Application>
  <PresentationFormat>On-screen Show (4:3)</PresentationFormat>
  <Paragraphs>347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Chapter-2 - Assembler Intro</vt:lpstr>
      <vt:lpstr>Equation</vt:lpstr>
      <vt:lpstr>CSCE 230, Fall 2013  Constructing a Basic  Arithmetic and Logic Unit (ALU) </vt:lpstr>
      <vt:lpstr>Basic ALU</vt:lpstr>
      <vt:lpstr>Basic ALU</vt:lpstr>
      <vt:lpstr>Logical Operations (Bitwise)</vt:lpstr>
      <vt:lpstr>Binary Addition S=A+B</vt:lpstr>
      <vt:lpstr>Adder (Ripple-Carry)</vt:lpstr>
      <vt:lpstr>Subtractor (A-B) in 2’s Comp.</vt:lpstr>
      <vt:lpstr>Adder (A+B)/ Subtractor (A-B)</vt:lpstr>
      <vt:lpstr>ALU with More Functions</vt:lpstr>
      <vt:lpstr>ALU with More Functions</vt:lpstr>
      <vt:lpstr>Flags</vt:lpstr>
      <vt:lpstr>Overflow Detection in Add/Subtract</vt:lpstr>
      <vt:lpstr>Doing Logical Nor and Nand</vt:lpstr>
      <vt:lpstr>Upcoming… 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 and Reading Assignments</dc:title>
  <dc:creator>seth</dc:creator>
  <cp:lastModifiedBy>Can Vuran</cp:lastModifiedBy>
  <cp:revision>200</cp:revision>
  <cp:lastPrinted>2011-09-27T21:06:43Z</cp:lastPrinted>
  <dcterms:created xsi:type="dcterms:W3CDTF">2010-01-12T15:19:45Z</dcterms:created>
  <dcterms:modified xsi:type="dcterms:W3CDTF">2013-10-11T14:19:12Z</dcterms:modified>
</cp:coreProperties>
</file>