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01" r:id="rId1"/>
  </p:sldMasterIdLst>
  <p:notesMasterIdLst>
    <p:notesMasterId r:id="rId16"/>
  </p:notesMasterIdLst>
  <p:handoutMasterIdLst>
    <p:handoutMasterId r:id="rId17"/>
  </p:handoutMasterIdLst>
  <p:sldIdLst>
    <p:sldId id="286" r:id="rId2"/>
    <p:sldId id="311" r:id="rId3"/>
    <p:sldId id="312" r:id="rId4"/>
    <p:sldId id="307" r:id="rId5"/>
    <p:sldId id="303" r:id="rId6"/>
    <p:sldId id="304" r:id="rId7"/>
    <p:sldId id="305" r:id="rId8"/>
    <p:sldId id="306" r:id="rId9"/>
    <p:sldId id="308" r:id="rId10"/>
    <p:sldId id="314" r:id="rId11"/>
    <p:sldId id="310" r:id="rId12"/>
    <p:sldId id="297" r:id="rId13"/>
    <p:sldId id="299" r:id="rId14"/>
    <p:sldId id="315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57EE34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293" autoAdjust="0"/>
    <p:restoredTop sz="94660" autoAdjust="0"/>
  </p:normalViewPr>
  <p:slideViewPr>
    <p:cSldViewPr>
      <p:cViewPr>
        <p:scale>
          <a:sx n="100" d="100"/>
          <a:sy n="100" d="100"/>
        </p:scale>
        <p:origin x="-1064" y="-1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7" d="100"/>
        <a:sy n="13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image" Target="../media/image7.wmf"/><Relationship Id="rId3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971B715-5D0B-4FB5-8639-C9211F4532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05194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DC1C307-0275-410F-B6DB-E7F5197B92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1286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305CE8-95DC-481C-9B87-F7EE429025D2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95382F-2DD8-42EC-BBAD-E4F8012114FB}" type="slidenum">
              <a:rPr lang="en-US" smtClean="0">
                <a:solidFill>
                  <a:srgbClr val="000000"/>
                </a:solidFill>
                <a:latin typeface="Calibri"/>
              </a:rPr>
              <a:pPr/>
              <a:t>12</a:t>
            </a:fld>
            <a:endParaRPr lang="en-US" smtClean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77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F85CD4-7081-4532-94C9-22F5455820B8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13</a:t>
            </a:fld>
            <a:endParaRPr lang="en-US" smtClean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0170C5-DDE7-4AE5-80E8-9B3378CF0ED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0A104-1CBA-47DD-8C3E-57E61629C9F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E2BDE4-BF5C-4859-BBC8-7B2AEED203C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688D99-5C0C-4E82-B3A5-BE45B5D26AA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DAC355-249A-485B-BFA3-3E4224A5D3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549B1F-AF97-4D52-A02B-427AFD2D15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57CC44-C092-41E8-A092-604E81FF02E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63E5E76F-4251-45D3-8B3C-B563A85093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A4C417F4-B224-4D2A-8947-F1991C3E045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6.w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7.wmf"/><Relationship Id="rId8" Type="http://schemas.openxmlformats.org/officeDocument/2006/relationships/oleObject" Target="../embeddings/oleObject3.bin"/><Relationship Id="rId9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CSCE 230, Fall 2013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tx1"/>
                </a:solidFill>
                <a:latin typeface="Calibri" charset="0"/>
              </a:rPr>
              <a:t>Constructing a Basic </a:t>
            </a:r>
            <a:br>
              <a:rPr lang="en-US" dirty="0" smtClean="0">
                <a:solidFill>
                  <a:schemeClr val="tx1"/>
                </a:solidFill>
                <a:latin typeface="Calibri" charset="0"/>
              </a:rPr>
            </a:br>
            <a:r>
              <a:rPr lang="en-US" dirty="0" smtClean="0">
                <a:solidFill>
                  <a:schemeClr val="tx1"/>
                </a:solidFill>
                <a:latin typeface="Calibri" charset="0"/>
              </a:rPr>
              <a:t>Arithmetic and Logic Unit (ALU)</a:t>
            </a:r>
            <a:r>
              <a:rPr lang="en-US" dirty="0">
                <a:solidFill>
                  <a:schemeClr val="tx1"/>
                </a:solidFill>
                <a:latin typeface="Calibri" charset="0"/>
              </a:rPr>
              <a:t/>
            </a:r>
            <a:br>
              <a:rPr lang="en-US" dirty="0">
                <a:solidFill>
                  <a:schemeClr val="tx1"/>
                </a:solidFill>
                <a:latin typeface="Calibri" charset="0"/>
              </a:rPr>
            </a:b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657600"/>
            <a:ext cx="6400800" cy="1016000"/>
          </a:xfrm>
        </p:spPr>
        <p:txBody>
          <a:bodyPr/>
          <a:lstStyle/>
          <a:p>
            <a:pPr eaLnBrk="1" hangingPunct="1"/>
            <a:r>
              <a:rPr lang="en-US" dirty="0" smtClean="0"/>
              <a:t>Mehmet Can </a:t>
            </a:r>
            <a:r>
              <a:rPr lang="en-US" dirty="0" err="1" smtClean="0"/>
              <a:t>Vuran</a:t>
            </a:r>
            <a:r>
              <a:rPr lang="en-US" dirty="0" smtClean="0"/>
              <a:t>, Instructor</a:t>
            </a:r>
          </a:p>
          <a:p>
            <a:pPr eaLnBrk="1" hangingPunct="1"/>
            <a:r>
              <a:rPr lang="en-US" dirty="0" smtClean="0"/>
              <a:t>      University of Nebraska-Lincoln</a:t>
            </a:r>
          </a:p>
          <a:p>
            <a:pPr eaLnBrk="1" hangingPunct="1"/>
            <a:endParaRPr lang="en-US" dirty="0" smtClean="0"/>
          </a:p>
        </p:txBody>
      </p:sp>
      <p:pic>
        <p:nvPicPr>
          <p:cNvPr id="3076" name="Picture 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708" y="4114800"/>
            <a:ext cx="314292" cy="314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381000" y="4419600"/>
            <a:ext cx="71141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Acknowledgement</a:t>
            </a:r>
            <a:r>
              <a:rPr lang="en-US" sz="1800" smtClean="0"/>
              <a:t>: Schematics adapted </a:t>
            </a:r>
            <a:r>
              <a:rPr lang="en-US" sz="1800" dirty="0" smtClean="0"/>
              <a:t>from those provided by the authors </a:t>
            </a:r>
          </a:p>
          <a:p>
            <a:r>
              <a:rPr lang="en-US" sz="1800" dirty="0" smtClean="0"/>
              <a:t>Hennessey and Patterson.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ALU with More Functions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A8877-02F5-AD4D-B33C-2C87EDA3740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pSp>
        <p:nvGrpSpPr>
          <p:cNvPr id="79" name="Group 78"/>
          <p:cNvGrpSpPr/>
          <p:nvPr/>
        </p:nvGrpSpPr>
        <p:grpSpPr>
          <a:xfrm>
            <a:off x="2566381" y="1501215"/>
            <a:ext cx="2496323" cy="4185539"/>
            <a:chOff x="4666116" y="1556814"/>
            <a:chExt cx="2496323" cy="4185539"/>
          </a:xfrm>
        </p:grpSpPr>
        <p:sp>
          <p:nvSpPr>
            <p:cNvPr id="61" name="TextBox 60"/>
            <p:cNvSpPr txBox="1"/>
            <p:nvPr/>
          </p:nvSpPr>
          <p:spPr>
            <a:xfrm>
              <a:off x="5515066" y="2552690"/>
              <a:ext cx="3926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dirty="0" smtClean="0">
                  <a:solidFill>
                    <a:prstClr val="black"/>
                  </a:solidFill>
                  <a:latin typeface="Calibri"/>
                </a:rPr>
                <a:t>00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523533" y="3381277"/>
              <a:ext cx="3926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dirty="0" smtClean="0">
                  <a:solidFill>
                    <a:prstClr val="black"/>
                  </a:solidFill>
                  <a:latin typeface="Calibri"/>
                </a:rPr>
                <a:t>01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498133" y="4680869"/>
              <a:ext cx="3926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dirty="0" smtClean="0">
                  <a:solidFill>
                    <a:prstClr val="black"/>
                  </a:solidFill>
                  <a:latin typeface="Calibri"/>
                </a:rPr>
                <a:t>10</a:t>
              </a:r>
            </a:p>
          </p:txBody>
        </p:sp>
        <p:grpSp>
          <p:nvGrpSpPr>
            <p:cNvPr id="77" name="Group 76"/>
            <p:cNvGrpSpPr/>
            <p:nvPr/>
          </p:nvGrpSpPr>
          <p:grpSpPr>
            <a:xfrm>
              <a:off x="4666116" y="1556814"/>
              <a:ext cx="2496323" cy="4185539"/>
              <a:chOff x="4666116" y="1556814"/>
              <a:chExt cx="2496323" cy="4185539"/>
            </a:xfrm>
          </p:grpSpPr>
          <p:grpSp>
            <p:nvGrpSpPr>
              <p:cNvPr id="60" name="Group 59"/>
              <p:cNvGrpSpPr/>
              <p:nvPr/>
            </p:nvGrpSpPr>
            <p:grpSpPr>
              <a:xfrm>
                <a:off x="5565868" y="2110813"/>
                <a:ext cx="711200" cy="3631540"/>
                <a:chOff x="5565868" y="2314021"/>
                <a:chExt cx="711200" cy="3631540"/>
              </a:xfrm>
            </p:grpSpPr>
            <p:sp>
              <p:nvSpPr>
                <p:cNvPr id="52" name="Trapezoid 51"/>
                <p:cNvSpPr/>
                <p:nvPr/>
              </p:nvSpPr>
              <p:spPr>
                <a:xfrm rot="16200000" flipV="1">
                  <a:off x="4105698" y="3774191"/>
                  <a:ext cx="3631540" cy="711200"/>
                </a:xfrm>
                <a:prstGeom prst="trapezoid">
                  <a:avLst>
                    <a:gd name="adj" fmla="val 182143"/>
                  </a:avLst>
                </a:prstGeom>
                <a:noFill/>
                <a:ln w="12700" cmpd="sng"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800" dirty="0" smtClean="0">
                    <a:solidFill>
                      <a:srgbClr val="000000"/>
                    </a:solidFill>
                    <a:latin typeface="Calibri"/>
                  </a:endParaRPr>
                </a:p>
              </p:txBody>
            </p:sp>
            <p:sp>
              <p:nvSpPr>
                <p:cNvPr id="54" name="TextBox 53"/>
                <p:cNvSpPr txBox="1"/>
                <p:nvPr/>
              </p:nvSpPr>
              <p:spPr>
                <a:xfrm>
                  <a:off x="5621270" y="3928883"/>
                  <a:ext cx="6499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 smtClean="0">
                      <a:solidFill>
                        <a:prstClr val="black"/>
                      </a:solidFill>
                      <a:latin typeface="Calibri"/>
                    </a:rPr>
                    <a:t>MUX</a:t>
                  </a:r>
                </a:p>
              </p:txBody>
            </p:sp>
          </p:grpSp>
          <p:cxnSp>
            <p:nvCxnSpPr>
              <p:cNvPr id="56" name="Straight Connector 55"/>
              <p:cNvCxnSpPr/>
              <p:nvPr/>
            </p:nvCxnSpPr>
            <p:spPr>
              <a:xfrm>
                <a:off x="4666116" y="2754290"/>
                <a:ext cx="899752" cy="0"/>
              </a:xfrm>
              <a:prstGeom prst="line">
                <a:avLst/>
              </a:prstGeom>
              <a:ln w="28575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4666117" y="3561598"/>
                <a:ext cx="899752" cy="0"/>
              </a:xfrm>
              <a:prstGeom prst="line">
                <a:avLst/>
              </a:prstGeom>
              <a:ln w="28575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4818516" y="4858612"/>
                <a:ext cx="747352" cy="1"/>
              </a:xfrm>
              <a:prstGeom prst="line">
                <a:avLst/>
              </a:prstGeom>
              <a:ln w="12700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6271208" y="3900264"/>
                <a:ext cx="578325" cy="0"/>
              </a:xfrm>
              <a:prstGeom prst="line">
                <a:avLst/>
              </a:prstGeom>
              <a:ln w="9525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8" name="TextBox 67"/>
              <p:cNvSpPr txBox="1"/>
              <p:nvPr/>
            </p:nvSpPr>
            <p:spPr>
              <a:xfrm>
                <a:off x="6849533" y="3723209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R</a:t>
                </a:r>
              </a:p>
            </p:txBody>
          </p:sp>
          <p:cxnSp>
            <p:nvCxnSpPr>
              <p:cNvPr id="73" name="Straight Arrow Connector 72"/>
              <p:cNvCxnSpPr/>
              <p:nvPr/>
            </p:nvCxnSpPr>
            <p:spPr>
              <a:xfrm>
                <a:off x="5988619" y="1905003"/>
                <a:ext cx="0" cy="985298"/>
              </a:xfrm>
              <a:prstGeom prst="straightConnector1">
                <a:avLst/>
              </a:prstGeom>
              <a:ln w="9525" cmpd="sng">
                <a:solidFill>
                  <a:schemeClr val="tx1"/>
                </a:solidFill>
                <a:prstDash val="dash"/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TextBox 73"/>
              <p:cNvSpPr txBox="1"/>
              <p:nvPr/>
            </p:nvSpPr>
            <p:spPr>
              <a:xfrm>
                <a:off x="5843255" y="1556814"/>
                <a:ext cx="3302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G</a:t>
                </a:r>
              </a:p>
            </p:txBody>
          </p:sp>
          <p:cxnSp>
            <p:nvCxnSpPr>
              <p:cNvPr id="76" name="Straight Connector 75"/>
              <p:cNvCxnSpPr/>
              <p:nvPr/>
            </p:nvCxnSpPr>
            <p:spPr>
              <a:xfrm>
                <a:off x="5916189" y="2211053"/>
                <a:ext cx="148167" cy="238778"/>
              </a:xfrm>
              <a:prstGeom prst="line">
                <a:avLst/>
              </a:prstGeom>
              <a:ln w="9525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6" name="Group 105"/>
          <p:cNvGrpSpPr/>
          <p:nvPr/>
        </p:nvGrpSpPr>
        <p:grpSpPr>
          <a:xfrm>
            <a:off x="5833359" y="1700750"/>
            <a:ext cx="2085880" cy="2489252"/>
            <a:chOff x="5833359" y="1700750"/>
            <a:chExt cx="2085880" cy="2489252"/>
          </a:xfrm>
        </p:grpSpPr>
        <p:sp>
          <p:nvSpPr>
            <p:cNvPr id="80" name="Trapezoid 79"/>
            <p:cNvSpPr/>
            <p:nvPr/>
          </p:nvSpPr>
          <p:spPr>
            <a:xfrm rot="16200000" flipV="1">
              <a:off x="6158531" y="2790114"/>
              <a:ext cx="1405470" cy="711200"/>
            </a:xfrm>
            <a:prstGeom prst="trapezoid">
              <a:avLst>
                <a:gd name="adj" fmla="val 63095"/>
              </a:avLst>
            </a:prstGeom>
            <a:noFill/>
            <a:ln w="12700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dirty="0" smtClean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6580208" y="2961690"/>
              <a:ext cx="5633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alibri"/>
                </a:rPr>
                <a:t>ALU</a:t>
              </a:r>
            </a:p>
          </p:txBody>
        </p:sp>
        <p:cxnSp>
          <p:nvCxnSpPr>
            <p:cNvPr id="90" name="Straight Arrow Connector 89"/>
            <p:cNvCxnSpPr/>
            <p:nvPr/>
          </p:nvCxnSpPr>
          <p:spPr>
            <a:xfrm rot="16200000">
              <a:off x="6310932" y="3373165"/>
              <a:ext cx="0" cy="389467"/>
            </a:xfrm>
            <a:prstGeom prst="straightConnector1">
              <a:avLst/>
            </a:prstGeom>
            <a:ln w="9525" cmpd="sng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 rot="16200000">
              <a:off x="6310932" y="2636565"/>
              <a:ext cx="0" cy="389467"/>
            </a:xfrm>
            <a:prstGeom prst="straightConnector1">
              <a:avLst/>
            </a:prstGeom>
            <a:ln w="9525" cmpd="sng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 rot="16200000">
              <a:off x="7411599" y="2966258"/>
              <a:ext cx="0" cy="389467"/>
            </a:xfrm>
            <a:prstGeom prst="straightConnector1">
              <a:avLst/>
            </a:prstGeom>
            <a:ln w="9525" cmpd="sng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rot="16200000" flipV="1">
              <a:off x="6166999" y="3501364"/>
              <a:ext cx="135466" cy="135466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rot="16200000" flipV="1">
              <a:off x="6158532" y="2772032"/>
              <a:ext cx="135466" cy="135466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16200000" flipV="1">
              <a:off x="7309999" y="3093258"/>
              <a:ext cx="135466" cy="135466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TextBox 95"/>
            <p:cNvSpPr txBox="1"/>
            <p:nvPr/>
          </p:nvSpPr>
          <p:spPr>
            <a:xfrm>
              <a:off x="5849674" y="333478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B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5833359" y="2652809"/>
              <a:ext cx="3182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A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7606333" y="299576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R</a:t>
              </a:r>
            </a:p>
          </p:txBody>
        </p:sp>
        <p:cxnSp>
          <p:nvCxnSpPr>
            <p:cNvPr id="99" name="Straight Arrow Connector 98"/>
            <p:cNvCxnSpPr/>
            <p:nvPr/>
          </p:nvCxnSpPr>
          <p:spPr>
            <a:xfrm rot="16200000" flipH="1">
              <a:off x="6797754" y="3717264"/>
              <a:ext cx="342283" cy="0"/>
            </a:xfrm>
            <a:prstGeom prst="straightConnector1">
              <a:avLst/>
            </a:prstGeom>
            <a:ln w="9525" cmpd="sng">
              <a:solidFill>
                <a:schemeClr val="tx1"/>
              </a:solidFill>
              <a:prstDash val="dash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TextBox 99"/>
            <p:cNvSpPr txBox="1"/>
            <p:nvPr/>
          </p:nvSpPr>
          <p:spPr>
            <a:xfrm>
              <a:off x="6825477" y="382067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alibri"/>
                </a:rPr>
                <a:t>C</a:t>
              </a:r>
            </a:p>
          </p:txBody>
        </p:sp>
        <p:cxnSp>
          <p:nvCxnSpPr>
            <p:cNvPr id="101" name="Straight Arrow Connector 100"/>
            <p:cNvCxnSpPr/>
            <p:nvPr/>
          </p:nvCxnSpPr>
          <p:spPr>
            <a:xfrm>
              <a:off x="6898279" y="2022632"/>
              <a:ext cx="0" cy="683836"/>
            </a:xfrm>
            <a:prstGeom prst="straightConnector1">
              <a:avLst/>
            </a:prstGeom>
            <a:ln w="9525" cmpd="sng">
              <a:solidFill>
                <a:schemeClr val="tx1"/>
              </a:solidFill>
              <a:prstDash val="dash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6820728" y="2241716"/>
              <a:ext cx="148167" cy="238778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TextBox 104"/>
            <p:cNvSpPr txBox="1"/>
            <p:nvPr/>
          </p:nvSpPr>
          <p:spPr>
            <a:xfrm>
              <a:off x="6686804" y="1700750"/>
              <a:ext cx="4939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alibri"/>
                </a:rPr>
                <a:t>F,G</a:t>
              </a:r>
            </a:p>
          </p:txBody>
        </p:sp>
      </p:grpSp>
      <p:graphicFrame>
        <p:nvGraphicFramePr>
          <p:cNvPr id="107" name="Table 10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352872"/>
              </p:ext>
            </p:extLst>
          </p:nvPr>
        </p:nvGraphicFramePr>
        <p:xfrm>
          <a:off x="5723448" y="4549520"/>
          <a:ext cx="2194560" cy="1828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"/>
                <a:gridCol w="548640"/>
                <a:gridCol w="548640"/>
                <a:gridCol w="548640"/>
              </a:tblGrid>
              <a:tr h="254941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G1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G0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R</a:t>
                      </a:r>
                    </a:p>
                  </a:txBody>
                  <a:tcPr/>
                </a:tc>
              </a:tr>
              <a:tr h="25494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And</a:t>
                      </a:r>
                    </a:p>
                  </a:txBody>
                  <a:tcPr/>
                </a:tc>
              </a:tr>
              <a:tr h="25494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Or</a:t>
                      </a:r>
                      <a:endParaRPr lang="en-US" sz="1400" dirty="0"/>
                    </a:p>
                  </a:txBody>
                  <a:tcPr/>
                </a:tc>
              </a:tr>
              <a:tr h="25494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Add</a:t>
                      </a:r>
                      <a:endParaRPr lang="en-US" sz="1400" dirty="0"/>
                    </a:p>
                  </a:txBody>
                  <a:tcPr/>
                </a:tc>
              </a:tr>
              <a:tr h="25494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Sub</a:t>
                      </a:r>
                      <a:endParaRPr lang="en-US" sz="1400" dirty="0"/>
                    </a:p>
                  </a:txBody>
                  <a:tcPr/>
                </a:tc>
              </a:tr>
              <a:tr h="25494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76200" y="2379134"/>
            <a:ext cx="2743200" cy="3510828"/>
            <a:chOff x="76200" y="2379134"/>
            <a:chExt cx="2743200" cy="3510828"/>
          </a:xfrm>
        </p:grpSpPr>
        <p:grpSp>
          <p:nvGrpSpPr>
            <p:cNvPr id="6" name="Group 5"/>
            <p:cNvGrpSpPr/>
            <p:nvPr/>
          </p:nvGrpSpPr>
          <p:grpSpPr>
            <a:xfrm>
              <a:off x="959204" y="2379134"/>
              <a:ext cx="1860196" cy="3510828"/>
              <a:chOff x="959204" y="2379134"/>
              <a:chExt cx="1860196" cy="3510828"/>
            </a:xfrm>
          </p:grpSpPr>
          <p:grpSp>
            <p:nvGrpSpPr>
              <p:cNvPr id="108" name="Group 107"/>
              <p:cNvGrpSpPr/>
              <p:nvPr/>
            </p:nvGrpSpPr>
            <p:grpSpPr>
              <a:xfrm>
                <a:off x="959204" y="3153512"/>
                <a:ext cx="1713091" cy="739259"/>
                <a:chOff x="5100438" y="4670941"/>
                <a:chExt cx="1713091" cy="739259"/>
              </a:xfrm>
            </p:grpSpPr>
            <p:pic>
              <p:nvPicPr>
                <p:cNvPr id="109" name="Picture 108"/>
                <p:cNvPicPr>
                  <a:picLocks noChangeAspect="1"/>
                </p:cNvPicPr>
                <p:nvPr/>
              </p:nvPicPr>
              <p:blipFill rotWithShape="1"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5410200" y="4670941"/>
                  <a:ext cx="1403329" cy="739259"/>
                </a:xfrm>
                <a:prstGeom prst="rect">
                  <a:avLst/>
                </a:prstGeom>
              </p:spPr>
            </p:pic>
            <p:cxnSp>
              <p:nvCxnSpPr>
                <p:cNvPr id="110" name="Straight Connector 109"/>
                <p:cNvCxnSpPr/>
                <p:nvPr/>
              </p:nvCxnSpPr>
              <p:spPr>
                <a:xfrm flipH="1">
                  <a:off x="5418667" y="4898144"/>
                  <a:ext cx="309034" cy="0"/>
                </a:xfrm>
                <a:prstGeom prst="line">
                  <a:avLst/>
                </a:prstGeom>
                <a:ln w="9525" cmpd="sng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Straight Connector 110"/>
                <p:cNvCxnSpPr/>
                <p:nvPr/>
              </p:nvCxnSpPr>
              <p:spPr>
                <a:xfrm>
                  <a:off x="5486400" y="4780706"/>
                  <a:ext cx="148167" cy="238778"/>
                </a:xfrm>
                <a:prstGeom prst="line">
                  <a:avLst/>
                </a:prstGeom>
                <a:ln w="9525" cmpd="sng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/>
                <p:cNvCxnSpPr/>
                <p:nvPr/>
              </p:nvCxnSpPr>
              <p:spPr>
                <a:xfrm>
                  <a:off x="5486400" y="5052495"/>
                  <a:ext cx="148167" cy="238778"/>
                </a:xfrm>
                <a:prstGeom prst="line">
                  <a:avLst/>
                </a:prstGeom>
                <a:ln w="9525" cmpd="sng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Straight Connector 112"/>
                <p:cNvCxnSpPr/>
                <p:nvPr/>
              </p:nvCxnSpPr>
              <p:spPr>
                <a:xfrm>
                  <a:off x="6557433" y="4900095"/>
                  <a:ext cx="148167" cy="238778"/>
                </a:xfrm>
                <a:prstGeom prst="line">
                  <a:avLst/>
                </a:prstGeom>
                <a:ln w="9525" cmpd="sng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4" name="TextBox 113"/>
                <p:cNvSpPr txBox="1"/>
                <p:nvPr/>
              </p:nvSpPr>
              <p:spPr>
                <a:xfrm>
                  <a:off x="5105761" y="4978752"/>
                  <a:ext cx="3129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 smtClean="0">
                      <a:solidFill>
                        <a:srgbClr val="0000FF"/>
                      </a:solidFill>
                      <a:latin typeface="Calibri"/>
                    </a:rPr>
                    <a:t>B</a:t>
                  </a:r>
                </a:p>
              </p:txBody>
            </p:sp>
            <p:sp>
              <p:nvSpPr>
                <p:cNvPr id="115" name="TextBox 114"/>
                <p:cNvSpPr txBox="1"/>
                <p:nvPr/>
              </p:nvSpPr>
              <p:spPr>
                <a:xfrm>
                  <a:off x="5100438" y="4724752"/>
                  <a:ext cx="31822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 smtClean="0">
                      <a:solidFill>
                        <a:srgbClr val="0000FF"/>
                      </a:solidFill>
                      <a:latin typeface="Calibri"/>
                    </a:rPr>
                    <a:t>A</a:t>
                  </a:r>
                </a:p>
              </p:txBody>
            </p:sp>
            <p:cxnSp>
              <p:nvCxnSpPr>
                <p:cNvPr id="117" name="Straight Connector 116"/>
                <p:cNvCxnSpPr/>
                <p:nvPr/>
              </p:nvCxnSpPr>
              <p:spPr>
                <a:xfrm flipH="1">
                  <a:off x="5418667" y="5163418"/>
                  <a:ext cx="309034" cy="0"/>
                </a:xfrm>
                <a:prstGeom prst="line">
                  <a:avLst/>
                </a:prstGeom>
                <a:ln w="9525" cmpd="sng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" name="Group 4"/>
              <p:cNvGrpSpPr/>
              <p:nvPr/>
            </p:nvGrpSpPr>
            <p:grpSpPr>
              <a:xfrm rot="16200000">
                <a:off x="1309125" y="4078091"/>
                <a:ext cx="1530415" cy="1490134"/>
                <a:chOff x="3138329" y="4572000"/>
                <a:chExt cx="1530415" cy="1490134"/>
              </a:xfrm>
            </p:grpSpPr>
            <p:sp>
              <p:nvSpPr>
                <p:cNvPr id="7" name="Trapezoid 6"/>
                <p:cNvSpPr/>
                <p:nvPr/>
              </p:nvSpPr>
              <p:spPr>
                <a:xfrm flipV="1">
                  <a:off x="3195547" y="4961467"/>
                  <a:ext cx="1405470" cy="711200"/>
                </a:xfrm>
                <a:prstGeom prst="trapezoid">
                  <a:avLst>
                    <a:gd name="adj" fmla="val 63095"/>
                  </a:avLst>
                </a:prstGeom>
                <a:noFill/>
                <a:ln w="12700" cmpd="sng"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800" dirty="0" smtClean="0">
                    <a:solidFill>
                      <a:srgbClr val="000000"/>
                    </a:solidFill>
                    <a:latin typeface="Calibri"/>
                  </a:endParaRPr>
                </a:p>
              </p:txBody>
            </p:sp>
            <p:cxnSp>
              <p:nvCxnSpPr>
                <p:cNvPr id="8" name="Straight Arrow Connector 7"/>
                <p:cNvCxnSpPr/>
                <p:nvPr/>
              </p:nvCxnSpPr>
              <p:spPr>
                <a:xfrm>
                  <a:off x="3516774" y="4572000"/>
                  <a:ext cx="0" cy="389467"/>
                </a:xfrm>
                <a:prstGeom prst="straightConnector1">
                  <a:avLst/>
                </a:prstGeom>
                <a:ln w="9525" cmpd="sng">
                  <a:solidFill>
                    <a:schemeClr val="tx1"/>
                  </a:solidFill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Arrow Connector 8"/>
                <p:cNvCxnSpPr/>
                <p:nvPr/>
              </p:nvCxnSpPr>
              <p:spPr>
                <a:xfrm>
                  <a:off x="4253374" y="4572000"/>
                  <a:ext cx="0" cy="389467"/>
                </a:xfrm>
                <a:prstGeom prst="straightConnector1">
                  <a:avLst/>
                </a:prstGeom>
                <a:ln w="9525" cmpd="sng">
                  <a:solidFill>
                    <a:schemeClr val="tx1"/>
                  </a:solidFill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Arrow Connector 9"/>
                <p:cNvCxnSpPr/>
                <p:nvPr/>
              </p:nvCxnSpPr>
              <p:spPr>
                <a:xfrm>
                  <a:off x="3923681" y="5672667"/>
                  <a:ext cx="0" cy="389467"/>
                </a:xfrm>
                <a:prstGeom prst="straightConnector1">
                  <a:avLst/>
                </a:prstGeom>
                <a:ln w="9525" cmpd="sng">
                  <a:solidFill>
                    <a:schemeClr val="tx1"/>
                  </a:solidFill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Arrow Connector 10"/>
                <p:cNvCxnSpPr/>
                <p:nvPr/>
              </p:nvCxnSpPr>
              <p:spPr>
                <a:xfrm flipH="1">
                  <a:off x="4326461" y="5367867"/>
                  <a:ext cx="342283" cy="0"/>
                </a:xfrm>
                <a:prstGeom prst="straightConnector1">
                  <a:avLst/>
                </a:prstGeom>
                <a:ln w="9525" cmpd="sng">
                  <a:solidFill>
                    <a:schemeClr val="tx1"/>
                  </a:solidFill>
                  <a:prstDash val="dash"/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Arrow Connector 12"/>
                <p:cNvCxnSpPr/>
                <p:nvPr/>
              </p:nvCxnSpPr>
              <p:spPr>
                <a:xfrm flipH="1">
                  <a:off x="3138329" y="5435600"/>
                  <a:ext cx="342283" cy="0"/>
                </a:xfrm>
                <a:prstGeom prst="straightConnector1">
                  <a:avLst/>
                </a:prstGeom>
                <a:ln w="9525" cmpd="sng">
                  <a:solidFill>
                    <a:schemeClr val="tx1"/>
                  </a:solidFill>
                  <a:prstDash val="dash"/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/>
              </p:nvCxnSpPr>
              <p:spPr>
                <a:xfrm flipV="1">
                  <a:off x="3447842" y="4622800"/>
                  <a:ext cx="135466" cy="135466"/>
                </a:xfrm>
                <a:prstGeom prst="line">
                  <a:avLst/>
                </a:prstGeom>
                <a:ln w="9525" cmpd="sng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 flipV="1">
                  <a:off x="4177174" y="4614333"/>
                  <a:ext cx="135466" cy="135466"/>
                </a:xfrm>
                <a:prstGeom prst="line">
                  <a:avLst/>
                </a:prstGeom>
                <a:ln w="9525" cmpd="sng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 flipV="1">
                  <a:off x="3855948" y="5765800"/>
                  <a:ext cx="135466" cy="135466"/>
                </a:xfrm>
                <a:prstGeom prst="line">
                  <a:avLst/>
                </a:prstGeom>
                <a:ln w="9525" cmpd="sng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9" name="TextBox 48"/>
              <p:cNvSpPr txBox="1"/>
              <p:nvPr/>
            </p:nvSpPr>
            <p:spPr>
              <a:xfrm>
                <a:off x="1979769" y="3760336"/>
                <a:ext cx="2907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F</a:t>
                </a: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2049447" y="5520630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C</a:t>
                </a:r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1692243" y="4487840"/>
                <a:ext cx="66165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Basic</a:t>
                </a:r>
              </a:p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ALU</a:t>
                </a:r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1057541" y="4976808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B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1041226" y="4294831"/>
                <a:ext cx="3182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A</a:t>
                </a:r>
              </a:p>
            </p:txBody>
          </p:sp>
          <p:pic>
            <p:nvPicPr>
              <p:cNvPr id="84" name="Picture 83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1254839" y="2383340"/>
                <a:ext cx="1304926" cy="701159"/>
              </a:xfrm>
              <a:prstGeom prst="rect">
                <a:avLst/>
              </a:prstGeom>
            </p:spPr>
          </p:pic>
          <p:cxnSp>
            <p:nvCxnSpPr>
              <p:cNvPr id="85" name="Straight Connector 84"/>
              <p:cNvCxnSpPr/>
              <p:nvPr/>
            </p:nvCxnSpPr>
            <p:spPr>
              <a:xfrm>
                <a:off x="1331039" y="2435088"/>
                <a:ext cx="148167" cy="238778"/>
              </a:xfrm>
              <a:prstGeom prst="line">
                <a:avLst/>
              </a:prstGeom>
              <a:ln w="9525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1331039" y="2706877"/>
                <a:ext cx="148167" cy="238778"/>
              </a:xfrm>
              <a:prstGeom prst="line">
                <a:avLst/>
              </a:prstGeom>
              <a:ln w="9525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2325872" y="2554477"/>
                <a:ext cx="148167" cy="238778"/>
              </a:xfrm>
              <a:prstGeom prst="line">
                <a:avLst/>
              </a:prstGeom>
              <a:ln w="9525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8" name="TextBox 87"/>
              <p:cNvSpPr txBox="1"/>
              <p:nvPr/>
            </p:nvSpPr>
            <p:spPr>
              <a:xfrm>
                <a:off x="967333" y="2633134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B</a:t>
                </a: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962010" y="2379134"/>
                <a:ext cx="3182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A</a:t>
                </a:r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76200" y="2438400"/>
              <a:ext cx="938077" cy="2731532"/>
              <a:chOff x="76200" y="2438400"/>
              <a:chExt cx="938077" cy="2731532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76200" y="2438400"/>
                <a:ext cx="85311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AND</a:t>
                </a:r>
                <a:endParaRPr lang="en-US" dirty="0"/>
              </a:p>
            </p:txBody>
          </p:sp>
          <p:sp>
            <p:nvSpPr>
              <p:cNvPr id="118" name="TextBox 117"/>
              <p:cNvSpPr txBox="1"/>
              <p:nvPr/>
            </p:nvSpPr>
            <p:spPr>
              <a:xfrm>
                <a:off x="76200" y="3276600"/>
                <a:ext cx="61266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OR</a:t>
                </a:r>
                <a:endParaRPr lang="en-US" dirty="0"/>
              </a:p>
            </p:txBody>
          </p:sp>
          <p:sp>
            <p:nvSpPr>
              <p:cNvPr id="119" name="TextBox 118"/>
              <p:cNvSpPr txBox="1"/>
              <p:nvPr/>
            </p:nvSpPr>
            <p:spPr>
              <a:xfrm>
                <a:off x="76200" y="4338935"/>
                <a:ext cx="938077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ADD/</a:t>
                </a:r>
              </a:p>
              <a:p>
                <a:r>
                  <a:rPr lang="en-US" dirty="0" smtClean="0"/>
                  <a:t>SUB</a:t>
                </a:r>
                <a:endParaRPr lang="en-US" dirty="0"/>
              </a:p>
            </p:txBody>
          </p:sp>
        </p:grpSp>
      </p:grpSp>
      <p:sp>
        <p:nvSpPr>
          <p:cNvPr id="121" name="Oval 120"/>
          <p:cNvSpPr/>
          <p:nvPr/>
        </p:nvSpPr>
        <p:spPr>
          <a:xfrm>
            <a:off x="1892300" y="3657600"/>
            <a:ext cx="469900" cy="533400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3644900" y="1447800"/>
            <a:ext cx="469900" cy="533400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682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Carry (C): Already seen in the design of Adder/Subtractor</a:t>
            </a:r>
          </a:p>
          <a:p>
            <a:r>
              <a:rPr lang="en-US" dirty="0" smtClean="0"/>
              <a:t>Overflow (V): Next slide</a:t>
            </a:r>
          </a:p>
          <a:p>
            <a:r>
              <a:rPr lang="en-US" dirty="0" smtClean="0"/>
              <a:t>Sign (N): Just the sign bit</a:t>
            </a:r>
          </a:p>
          <a:p>
            <a:r>
              <a:rPr lang="en-US" dirty="0" smtClean="0"/>
              <a:t>Zero (Z): Zero result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A8877-02F5-AD4D-B33C-2C87EDA3740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55283" y="4724400"/>
            <a:ext cx="612590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Exercise: Add logic to the ALU design to </a:t>
            </a:r>
          </a:p>
          <a:p>
            <a:pPr algn="ctr"/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generate V, N and Z flags.</a:t>
            </a:r>
            <a:endParaRPr lang="en-US" sz="2800" dirty="0">
              <a:solidFill>
                <a:srgbClr val="0000F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4041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Overflow Detection in Add/Subtract</a:t>
            </a:r>
          </a:p>
        </p:txBody>
      </p:sp>
      <p:sp>
        <p:nvSpPr>
          <p:cNvPr id="410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Use the rule: </a:t>
            </a:r>
          </a:p>
          <a:p>
            <a:pPr lvl="1" eaLnBrk="1" hangingPunct="1"/>
            <a:r>
              <a:rPr lang="en-US" sz="2400" smtClean="0"/>
              <a:t>Carry-in to Sign-bit != Carry-out of Sign-bit</a:t>
            </a: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F1178-9F4C-1942-B70E-0DD3441F2B3A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12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590800" y="2819400"/>
            <a:ext cx="5410200" cy="2838450"/>
            <a:chOff x="2590800" y="2819400"/>
            <a:chExt cx="5410200" cy="2838450"/>
          </a:xfrm>
        </p:grpSpPr>
        <p:grpSp>
          <p:nvGrpSpPr>
            <p:cNvPr id="2" name="Group 41"/>
            <p:cNvGrpSpPr>
              <a:grpSpLocks/>
            </p:cNvGrpSpPr>
            <p:nvPr/>
          </p:nvGrpSpPr>
          <p:grpSpPr bwMode="auto">
            <a:xfrm>
              <a:off x="2590800" y="2819400"/>
              <a:ext cx="3078163" cy="2838450"/>
              <a:chOff x="1544" y="1728"/>
              <a:chExt cx="1939" cy="1788"/>
            </a:xfrm>
          </p:grpSpPr>
          <p:sp>
            <p:nvSpPr>
              <p:cNvPr id="4108" name="Text Box 6"/>
              <p:cNvSpPr txBox="1">
                <a:spLocks noChangeAspect="1" noChangeArrowheads="1"/>
              </p:cNvSpPr>
              <p:nvPr/>
            </p:nvSpPr>
            <p:spPr bwMode="auto">
              <a:xfrm>
                <a:off x="2911" y="2086"/>
                <a:ext cx="57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>
                    <a:solidFill>
                      <a:srgbClr val="545472"/>
                    </a:solidFill>
                    <a:latin typeface="Calibri"/>
                  </a:rPr>
                  <a:t>carry-in</a:t>
                </a:r>
              </a:p>
            </p:txBody>
          </p:sp>
          <p:grpSp>
            <p:nvGrpSpPr>
              <p:cNvPr id="3" name="Group 21"/>
              <p:cNvGrpSpPr>
                <a:grpSpLocks noChangeAspect="1"/>
              </p:cNvGrpSpPr>
              <p:nvPr/>
            </p:nvGrpSpPr>
            <p:grpSpPr bwMode="auto">
              <a:xfrm>
                <a:off x="2313" y="1897"/>
                <a:ext cx="614" cy="601"/>
                <a:chOff x="864" y="2803"/>
                <a:chExt cx="768" cy="753"/>
              </a:xfrm>
            </p:grpSpPr>
            <p:sp>
              <p:nvSpPr>
                <p:cNvPr id="4117" name="Rectangle 22"/>
                <p:cNvSpPr>
                  <a:spLocks noChangeAspect="1" noChangeArrowheads="1"/>
                </p:cNvSpPr>
                <p:nvPr/>
              </p:nvSpPr>
              <p:spPr bwMode="auto">
                <a:xfrm>
                  <a:off x="864" y="2982"/>
                  <a:ext cx="576" cy="431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800">
                    <a:solidFill>
                      <a:srgbClr val="545472"/>
                    </a:solidFill>
                    <a:latin typeface="Calibri"/>
                  </a:endParaRPr>
                </a:p>
              </p:txBody>
            </p:sp>
            <p:sp>
              <p:nvSpPr>
                <p:cNvPr id="4118" name="Line 23"/>
                <p:cNvSpPr>
                  <a:spLocks noChangeAspect="1" noChangeShapeType="1"/>
                </p:cNvSpPr>
                <p:nvPr/>
              </p:nvSpPr>
              <p:spPr bwMode="auto">
                <a:xfrm>
                  <a:off x="1008" y="2803"/>
                  <a:ext cx="0" cy="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 type="triangle" w="med" len="med"/>
                </a:ln>
              </p:spPr>
              <p:txBody>
                <a:bodyPr wrap="none"/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80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119" name="Line 24"/>
                <p:cNvSpPr>
                  <a:spLocks noChangeAspect="1" noChangeShapeType="1"/>
                </p:cNvSpPr>
                <p:nvPr/>
              </p:nvSpPr>
              <p:spPr bwMode="auto">
                <a:xfrm>
                  <a:off x="1296" y="2803"/>
                  <a:ext cx="0" cy="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 type="triangle" w="med" len="med"/>
                </a:ln>
              </p:spPr>
              <p:txBody>
                <a:bodyPr wrap="none"/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80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120" name="Line 25"/>
                <p:cNvSpPr>
                  <a:spLocks noChangeAspect="1" noChangeShapeType="1"/>
                </p:cNvSpPr>
                <p:nvPr/>
              </p:nvSpPr>
              <p:spPr bwMode="auto">
                <a:xfrm>
                  <a:off x="1152" y="3413"/>
                  <a:ext cx="0" cy="1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 type="triangle" w="med" len="med"/>
                </a:ln>
              </p:spPr>
              <p:txBody>
                <a:bodyPr wrap="none"/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80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121" name="Line 26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440" y="3197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 type="triangle" w="med" len="med"/>
                </a:ln>
              </p:spPr>
              <p:txBody>
                <a:bodyPr wrap="none"/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80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sp>
            <p:nvSpPr>
              <p:cNvPr id="4110" name="Line 29"/>
              <p:cNvSpPr>
                <a:spLocks noChangeAspect="1" noChangeShapeType="1"/>
              </p:cNvSpPr>
              <p:nvPr/>
            </p:nvSpPr>
            <p:spPr bwMode="auto">
              <a:xfrm flipH="1">
                <a:off x="2160" y="2226"/>
                <a:ext cx="15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4111" name="Text Box 30"/>
              <p:cNvSpPr txBox="1">
                <a:spLocks noChangeAspect="1" noChangeArrowheads="1"/>
              </p:cNvSpPr>
              <p:nvPr/>
            </p:nvSpPr>
            <p:spPr bwMode="auto">
              <a:xfrm>
                <a:off x="1544" y="2104"/>
                <a:ext cx="64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>
                    <a:solidFill>
                      <a:srgbClr val="545472"/>
                    </a:solidFill>
                    <a:latin typeface="Calibri"/>
                  </a:rPr>
                  <a:t>carry-out</a:t>
                </a:r>
              </a:p>
            </p:txBody>
          </p:sp>
          <p:graphicFrame>
            <p:nvGraphicFramePr>
              <p:cNvPr id="4098" name="Object 31"/>
              <p:cNvGraphicFramePr>
                <a:graphicFrameLocks noChangeAspect="1"/>
              </p:cNvGraphicFramePr>
              <p:nvPr/>
            </p:nvGraphicFramePr>
            <p:xfrm>
              <a:off x="2314" y="1728"/>
              <a:ext cx="217" cy="1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5381" name="Equation" r:id="rId4" imgW="253800" imgH="190440" progId="">
                      <p:embed/>
                    </p:oleObj>
                  </mc:Choice>
                  <mc:Fallback>
                    <p:oleObj name="Equation" r:id="rId4" imgW="253800" imgH="190440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14" y="1728"/>
                            <a:ext cx="217" cy="163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099" name="Object 32"/>
              <p:cNvGraphicFramePr>
                <a:graphicFrameLocks noChangeAspect="1"/>
              </p:cNvGraphicFramePr>
              <p:nvPr/>
            </p:nvGraphicFramePr>
            <p:xfrm>
              <a:off x="2544" y="1728"/>
              <a:ext cx="217" cy="1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5382" name="Equation" r:id="rId6" imgW="253800" imgH="190440" progId="">
                      <p:embed/>
                    </p:oleObj>
                  </mc:Choice>
                  <mc:Fallback>
                    <p:oleObj name="Equation" r:id="rId6" imgW="253800" imgH="190440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544" y="1728"/>
                            <a:ext cx="217" cy="163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100" name="Object 33"/>
              <p:cNvGraphicFramePr>
                <a:graphicFrameLocks noChangeAspect="1"/>
              </p:cNvGraphicFramePr>
              <p:nvPr/>
            </p:nvGraphicFramePr>
            <p:xfrm>
              <a:off x="2428" y="2495"/>
              <a:ext cx="218" cy="1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5383" name="Equation" r:id="rId8" imgW="253800" imgH="190440" progId="Equation.3">
                      <p:embed/>
                    </p:oleObj>
                  </mc:Choice>
                  <mc:Fallback>
                    <p:oleObj name="Equation" r:id="rId8" imgW="253800" imgH="19044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428" y="2495"/>
                            <a:ext cx="218" cy="163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112" name="Line 34"/>
              <p:cNvSpPr>
                <a:spLocks noChangeAspect="1" noChangeShapeType="1"/>
              </p:cNvSpPr>
              <p:nvPr/>
            </p:nvSpPr>
            <p:spPr bwMode="auto">
              <a:xfrm>
                <a:off x="2275" y="2226"/>
                <a:ext cx="0" cy="6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4113" name="Line 36"/>
              <p:cNvSpPr>
                <a:spLocks noChangeAspect="1" noChangeShapeType="1"/>
              </p:cNvSpPr>
              <p:nvPr/>
            </p:nvSpPr>
            <p:spPr bwMode="auto">
              <a:xfrm>
                <a:off x="2889" y="2214"/>
                <a:ext cx="0" cy="6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4114" name="Rectangle 37"/>
              <p:cNvSpPr>
                <a:spLocks noChangeAspect="1" noChangeArrowheads="1"/>
              </p:cNvSpPr>
              <p:nvPr/>
            </p:nvSpPr>
            <p:spPr bwMode="auto">
              <a:xfrm>
                <a:off x="2160" y="2878"/>
                <a:ext cx="920" cy="30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>
                    <a:solidFill>
                      <a:prstClr val="white"/>
                    </a:solidFill>
                    <a:latin typeface="Calibri"/>
                  </a:rPr>
                  <a:t>!=</a:t>
                </a:r>
              </a:p>
            </p:txBody>
          </p:sp>
          <p:sp>
            <p:nvSpPr>
              <p:cNvPr id="4115" name="Line 38"/>
              <p:cNvSpPr>
                <a:spLocks noChangeAspect="1" noChangeShapeType="1"/>
              </p:cNvSpPr>
              <p:nvPr/>
            </p:nvSpPr>
            <p:spPr bwMode="auto">
              <a:xfrm>
                <a:off x="2658" y="3185"/>
                <a:ext cx="0" cy="11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4116" name="Text Box 39"/>
              <p:cNvSpPr txBox="1">
                <a:spLocks noChangeAspect="1" noChangeArrowheads="1"/>
              </p:cNvSpPr>
              <p:nvPr/>
            </p:nvSpPr>
            <p:spPr bwMode="auto">
              <a:xfrm>
                <a:off x="2356" y="3266"/>
                <a:ext cx="729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>
                    <a:solidFill>
                      <a:srgbClr val="660066"/>
                    </a:solidFill>
                    <a:latin typeface="Calibri"/>
                  </a:rPr>
                  <a:t>Overflow</a:t>
                </a:r>
              </a:p>
            </p:txBody>
          </p:sp>
        </p:grpSp>
        <p:sp>
          <p:nvSpPr>
            <p:cNvPr id="4105" name="AutoShape 42"/>
            <p:cNvSpPr>
              <a:spLocks noChangeArrowheads="1"/>
            </p:cNvSpPr>
            <p:nvPr/>
          </p:nvSpPr>
          <p:spPr bwMode="auto">
            <a:xfrm>
              <a:off x="6019800" y="4114800"/>
              <a:ext cx="1981200" cy="762000"/>
            </a:xfrm>
            <a:prstGeom prst="wedgeRectCallout">
              <a:avLst>
                <a:gd name="adj1" fmla="val -111056"/>
                <a:gd name="adj2" fmla="val 1187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>
                  <a:solidFill>
                    <a:prstClr val="white"/>
                  </a:solidFill>
                  <a:latin typeface="Calibri"/>
                </a:rPr>
                <a:t>What is the truth table?</a:t>
              </a:r>
            </a:p>
          </p:txBody>
        </p:sp>
      </p:grpSp>
      <p:sp>
        <p:nvSpPr>
          <p:cNvPr id="4106" name="Text Box 43"/>
          <p:cNvSpPr txBox="1">
            <a:spLocks noChangeArrowheads="1"/>
          </p:cNvSpPr>
          <p:nvPr/>
        </p:nvSpPr>
        <p:spPr bwMode="auto">
          <a:xfrm>
            <a:off x="1752600" y="5678269"/>
            <a:ext cx="5410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660066"/>
                </a:solidFill>
                <a:latin typeface="Calibri"/>
              </a:rPr>
              <a:t>Exercise</a:t>
            </a:r>
            <a:r>
              <a:rPr lang="en-US" sz="1800" dirty="0">
                <a:solidFill>
                  <a:srgbClr val="545472"/>
                </a:solidFill>
                <a:latin typeface="Calibri"/>
              </a:rPr>
              <a:t>: Find the logic to implement overflow by </a:t>
            </a:r>
            <a:r>
              <a:rPr lang="en-US" sz="1800" dirty="0" smtClean="0">
                <a:solidFill>
                  <a:srgbClr val="545472"/>
                </a:solidFill>
                <a:latin typeface="Calibri"/>
              </a:rPr>
              <a:t>other</a:t>
            </a:r>
            <a:endParaRPr lang="en-US" sz="1800" dirty="0">
              <a:solidFill>
                <a:srgbClr val="545472"/>
              </a:solidFill>
              <a:latin typeface="Calibri"/>
            </a:endParaRPr>
          </a:p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545472"/>
                </a:solidFill>
                <a:latin typeface="Calibri"/>
              </a:rPr>
              <a:t>r</a:t>
            </a:r>
            <a:r>
              <a:rPr lang="en-US" sz="1800" dirty="0" smtClean="0">
                <a:solidFill>
                  <a:srgbClr val="545472"/>
                </a:solidFill>
                <a:latin typeface="Calibri"/>
              </a:rPr>
              <a:t>ules discussed earlier.</a:t>
            </a:r>
            <a:endParaRPr lang="en-US" sz="1800" dirty="0">
              <a:solidFill>
                <a:srgbClr val="545472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4586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Doing Logical Nor and Nand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4495800" cy="4625609"/>
          </a:xfrm>
        </p:spPr>
        <p:txBody>
          <a:bodyPr/>
          <a:lstStyle/>
          <a:p>
            <a:pPr eaLnBrk="1" hangingPunct="1"/>
            <a:r>
              <a:rPr lang="en-US" sz="2400" dirty="0" smtClean="0"/>
              <a:t>Both A and B can be inverted before arithmetic and logical operations.</a:t>
            </a:r>
          </a:p>
          <a:p>
            <a:pPr eaLnBrk="1" hangingPunct="1"/>
            <a:r>
              <a:rPr lang="en-US" sz="2400" dirty="0" smtClean="0"/>
              <a:t>If </a:t>
            </a:r>
            <a:r>
              <a:rPr lang="en-US" sz="2400" i="1" dirty="0" err="1" smtClean="0"/>
              <a:t>Ainvert</a:t>
            </a:r>
            <a:r>
              <a:rPr lang="en-US" sz="2400" i="1" dirty="0" smtClean="0"/>
              <a:t> = </a:t>
            </a:r>
            <a:r>
              <a:rPr lang="en-US" sz="2400" i="1" dirty="0" err="1" smtClean="0"/>
              <a:t>Binvert</a:t>
            </a:r>
            <a:r>
              <a:rPr lang="en-US" sz="2400" i="1" dirty="0" smtClean="0"/>
              <a:t> = </a:t>
            </a:r>
            <a:r>
              <a:rPr lang="en-US" sz="2400" dirty="0" smtClean="0"/>
              <a:t>1 and </a:t>
            </a:r>
            <a:r>
              <a:rPr lang="en-US" sz="2400" i="1" dirty="0" smtClean="0"/>
              <a:t>Operation </a:t>
            </a:r>
            <a:r>
              <a:rPr lang="en-US" sz="2400" dirty="0" smtClean="0"/>
              <a:t>= 00, we do:</a:t>
            </a:r>
          </a:p>
          <a:p>
            <a:pPr lvl="1" eaLnBrk="1" hangingPunct="1"/>
            <a:r>
              <a:rPr lang="en-US" sz="2000" dirty="0" smtClean="0"/>
              <a:t>A’ </a:t>
            </a:r>
            <a:r>
              <a:rPr lang="en-US" sz="2000" b="1" dirty="0" smtClean="0"/>
              <a:t>and </a:t>
            </a:r>
            <a:r>
              <a:rPr lang="en-US" sz="2000" dirty="0" smtClean="0"/>
              <a:t> B’ = A </a:t>
            </a:r>
            <a:r>
              <a:rPr lang="en-US" sz="2000" b="1" dirty="0" smtClean="0"/>
              <a:t>nor </a:t>
            </a:r>
            <a:r>
              <a:rPr lang="en-US" sz="2000" dirty="0" smtClean="0"/>
              <a:t>B</a:t>
            </a:r>
          </a:p>
          <a:p>
            <a:pPr eaLnBrk="1" hangingPunct="1"/>
            <a:r>
              <a:rPr lang="en-US" sz="2400" dirty="0" smtClean="0"/>
              <a:t>Similarly, Nand with </a:t>
            </a:r>
            <a:r>
              <a:rPr lang="en-US" sz="2400" i="1" dirty="0" smtClean="0"/>
              <a:t>Operation = </a:t>
            </a:r>
            <a:r>
              <a:rPr lang="en-US" sz="2400" dirty="0" smtClean="0"/>
              <a:t>01.</a:t>
            </a:r>
          </a:p>
          <a:p>
            <a:pPr eaLnBrk="1" hangingPunct="1"/>
            <a:r>
              <a:rPr lang="en-US" sz="2400" dirty="0"/>
              <a:t>D</a:t>
            </a:r>
            <a:r>
              <a:rPr lang="en-US" sz="2400" dirty="0" smtClean="0"/>
              <a:t>oing both A-B and B-A will require connecting </a:t>
            </a:r>
            <a:r>
              <a:rPr lang="en-US" sz="2400" i="1" dirty="0" err="1" smtClean="0"/>
              <a:t>Carryin</a:t>
            </a:r>
            <a:r>
              <a:rPr lang="en-US" sz="2400" i="1" dirty="0" smtClean="0"/>
              <a:t> </a:t>
            </a:r>
            <a:r>
              <a:rPr lang="en-US" sz="2400" dirty="0" smtClean="0"/>
              <a:t>via a mux.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F1178-9F4C-1942-B70E-0DD3441F2B3A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13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3798" name="TextBox 7"/>
          <p:cNvSpPr txBox="1">
            <a:spLocks noChangeArrowheads="1"/>
          </p:cNvSpPr>
          <p:nvPr/>
        </p:nvSpPr>
        <p:spPr bwMode="auto">
          <a:xfrm>
            <a:off x="5943600" y="5410200"/>
            <a:ext cx="1416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prstClr val="black"/>
                </a:solidFill>
                <a:latin typeface="Calibri"/>
              </a:rPr>
              <a:t>Fig. B.5.9</a:t>
            </a:r>
          </a:p>
        </p:txBody>
      </p:sp>
      <p:pic>
        <p:nvPicPr>
          <p:cNvPr id="3379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1075" y="1752600"/>
            <a:ext cx="4276725" cy="346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92744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  <p:bldP spid="3379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Quiz </a:t>
            </a:r>
            <a:r>
              <a:rPr lang="en-US" dirty="0" smtClean="0"/>
              <a:t>3 – Chapter 3</a:t>
            </a:r>
          </a:p>
          <a:p>
            <a:pPr lvl="1"/>
            <a:r>
              <a:rPr lang="en-US" dirty="0" smtClean="0"/>
              <a:t>Friday, Oct. 11</a:t>
            </a:r>
            <a:r>
              <a:rPr lang="en-US" baseline="30000" dirty="0" smtClean="0"/>
              <a:t>th</a:t>
            </a:r>
            <a:r>
              <a:rPr lang="en-US" dirty="0" smtClean="0"/>
              <a:t> (15 min</a:t>
            </a:r>
            <a:r>
              <a:rPr lang="en-US" dirty="0" smtClean="0"/>
              <a:t>)</a:t>
            </a:r>
          </a:p>
          <a:p>
            <a:r>
              <a:rPr lang="en-US" dirty="0" smtClean="0"/>
              <a:t>Midterm – Chapter 1, 2, 3</a:t>
            </a:r>
          </a:p>
          <a:p>
            <a:pPr lvl="1"/>
            <a:r>
              <a:rPr lang="en-US" dirty="0" smtClean="0"/>
              <a:t>Wednesday, Oct. 23</a:t>
            </a:r>
            <a:r>
              <a:rPr lang="en-US" baseline="30000" dirty="0" smtClean="0"/>
              <a:t>rd</a:t>
            </a:r>
            <a:r>
              <a:rPr lang="en-US" dirty="0" smtClean="0"/>
              <a:t> (50 min)</a:t>
            </a:r>
          </a:p>
          <a:p>
            <a:r>
              <a:rPr lang="en-US" dirty="0" smtClean="0"/>
              <a:t>Quiz 4 – Chapter A</a:t>
            </a:r>
          </a:p>
          <a:p>
            <a:pPr lvl="1"/>
            <a:r>
              <a:rPr lang="en-US" dirty="0" smtClean="0"/>
              <a:t>Monday, Oct. 28</a:t>
            </a:r>
            <a:r>
              <a:rPr lang="en-US" baseline="30000" dirty="0" smtClean="0"/>
              <a:t>th</a:t>
            </a:r>
            <a:r>
              <a:rPr lang="en-US" dirty="0" smtClean="0"/>
              <a:t> (15 min)</a:t>
            </a:r>
          </a:p>
          <a:p>
            <a:r>
              <a:rPr lang="en-US" dirty="0" smtClean="0"/>
              <a:t>Test 2 – Chapters A &amp; 5</a:t>
            </a:r>
          </a:p>
          <a:p>
            <a:pPr lvl="1"/>
            <a:r>
              <a:rPr lang="en-US" dirty="0" smtClean="0"/>
              <a:t>Monday, Nov. 4</a:t>
            </a:r>
            <a:r>
              <a:rPr lang="en-US" baseline="30000" dirty="0" smtClean="0"/>
              <a:t>th</a:t>
            </a:r>
            <a:r>
              <a:rPr lang="en-US" dirty="0" smtClean="0"/>
              <a:t> (50 min)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18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ALU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 functions</a:t>
            </a:r>
          </a:p>
          <a:p>
            <a:pPr lvl="1"/>
            <a:r>
              <a:rPr lang="en-US" dirty="0" smtClean="0"/>
              <a:t>AND</a:t>
            </a:r>
          </a:p>
          <a:p>
            <a:pPr lvl="1"/>
            <a:r>
              <a:rPr lang="en-US" dirty="0" smtClean="0"/>
              <a:t>OR</a:t>
            </a:r>
          </a:p>
          <a:p>
            <a:pPr lvl="1"/>
            <a:r>
              <a:rPr lang="en-US" dirty="0" smtClean="0"/>
              <a:t>NAND</a:t>
            </a:r>
          </a:p>
          <a:p>
            <a:pPr lvl="1"/>
            <a:r>
              <a:rPr lang="en-US" dirty="0" smtClean="0"/>
              <a:t>NOR</a:t>
            </a:r>
          </a:p>
          <a:p>
            <a:pPr lvl="1"/>
            <a:r>
              <a:rPr lang="en-US" dirty="0" smtClean="0"/>
              <a:t>Add</a:t>
            </a:r>
          </a:p>
          <a:p>
            <a:pPr lvl="1"/>
            <a:r>
              <a:rPr lang="en-US" dirty="0" smtClean="0"/>
              <a:t>Sub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A8877-02F5-AD4D-B33C-2C87EDA3740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4680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ALU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 functions</a:t>
            </a:r>
          </a:p>
          <a:p>
            <a:pPr lvl="1"/>
            <a:r>
              <a:rPr lang="en-US" dirty="0" smtClean="0"/>
              <a:t>AND</a:t>
            </a:r>
          </a:p>
          <a:p>
            <a:pPr lvl="1"/>
            <a:r>
              <a:rPr lang="en-US" dirty="0" smtClean="0"/>
              <a:t>OR</a:t>
            </a:r>
          </a:p>
          <a:p>
            <a:pPr lvl="1"/>
            <a:r>
              <a:rPr lang="en-US" dirty="0" smtClean="0"/>
              <a:t>NAND</a:t>
            </a:r>
          </a:p>
          <a:p>
            <a:pPr lvl="1"/>
            <a:r>
              <a:rPr lang="en-US" dirty="0" smtClean="0"/>
              <a:t>NOR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Add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Sub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A8877-02F5-AD4D-B33C-2C87EDA3740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3222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Operations (Bitwise)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A8877-02F5-AD4D-B33C-2C87EDA3740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5269771" y="2554301"/>
            <a:ext cx="1857390" cy="1408099"/>
            <a:chOff x="5269771" y="2554301"/>
            <a:chExt cx="1857390" cy="1408099"/>
          </a:xfrm>
        </p:grpSpPr>
        <p:pic>
          <p:nvPicPr>
            <p:cNvPr id="72" name="Picture 7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5562600" y="3261241"/>
              <a:ext cx="1304926" cy="701159"/>
            </a:xfrm>
            <a:prstGeom prst="rect">
              <a:avLst/>
            </a:prstGeom>
          </p:spPr>
        </p:pic>
        <p:cxnSp>
          <p:nvCxnSpPr>
            <p:cNvPr id="75" name="Straight Connector 74"/>
            <p:cNvCxnSpPr/>
            <p:nvPr/>
          </p:nvCxnSpPr>
          <p:spPr>
            <a:xfrm>
              <a:off x="5638800" y="3312989"/>
              <a:ext cx="148167" cy="238778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5638800" y="3584778"/>
              <a:ext cx="148167" cy="238778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6633633" y="3432378"/>
              <a:ext cx="148167" cy="238778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5275094" y="351103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B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269771" y="3257035"/>
              <a:ext cx="3182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A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814255" y="3400112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R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5622904" y="2554301"/>
              <a:ext cx="9373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alibri"/>
                </a:rPr>
                <a:t>Symbol: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100438" y="4670941"/>
            <a:ext cx="1986162" cy="739259"/>
            <a:chOff x="5100438" y="4670941"/>
            <a:chExt cx="1986162" cy="739259"/>
          </a:xfrm>
        </p:grpSpPr>
        <p:pic>
          <p:nvPicPr>
            <p:cNvPr id="73" name="Picture 7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5410200" y="4670941"/>
              <a:ext cx="1403329" cy="739259"/>
            </a:xfrm>
            <a:prstGeom prst="rect">
              <a:avLst/>
            </a:prstGeom>
          </p:spPr>
        </p:pic>
        <p:cxnSp>
          <p:nvCxnSpPr>
            <p:cNvPr id="85" name="Straight Connector 84"/>
            <p:cNvCxnSpPr/>
            <p:nvPr/>
          </p:nvCxnSpPr>
          <p:spPr>
            <a:xfrm flipH="1">
              <a:off x="5418667" y="4898144"/>
              <a:ext cx="309034" cy="0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5486400" y="4780706"/>
              <a:ext cx="148167" cy="238778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5486400" y="5052495"/>
              <a:ext cx="148167" cy="238778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6557433" y="4900095"/>
              <a:ext cx="148167" cy="238778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Box 88"/>
            <p:cNvSpPr txBox="1"/>
            <p:nvPr/>
          </p:nvSpPr>
          <p:spPr>
            <a:xfrm>
              <a:off x="5105761" y="4978752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B</a:t>
              </a: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5100438" y="4724752"/>
              <a:ext cx="3182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A</a:t>
              </a: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6773694" y="486782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R</a:t>
              </a:r>
            </a:p>
          </p:txBody>
        </p:sp>
        <p:cxnSp>
          <p:nvCxnSpPr>
            <p:cNvPr id="92" name="Straight Connector 91"/>
            <p:cNvCxnSpPr/>
            <p:nvPr/>
          </p:nvCxnSpPr>
          <p:spPr>
            <a:xfrm flipH="1">
              <a:off x="5418667" y="5163418"/>
              <a:ext cx="309034" cy="0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1472452" y="2009690"/>
            <a:ext cx="2002821" cy="733510"/>
            <a:chOff x="1472452" y="2009690"/>
            <a:chExt cx="2002821" cy="733510"/>
          </a:xfrm>
        </p:grpSpPr>
        <p:sp>
          <p:nvSpPr>
            <p:cNvPr id="26" name="TextBox 25"/>
            <p:cNvSpPr txBox="1"/>
            <p:nvPr/>
          </p:nvSpPr>
          <p:spPr>
            <a:xfrm>
              <a:off x="1472452" y="2297668"/>
              <a:ext cx="3882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B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0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478145" y="2009690"/>
              <a:ext cx="396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A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0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079048" y="2170445"/>
              <a:ext cx="396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R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0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pic>
          <p:nvPicPr>
            <p:cNvPr id="64" name="Picture 6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828800" y="2042041"/>
              <a:ext cx="1304926" cy="701159"/>
            </a:xfrm>
            <a:prstGeom prst="rect">
              <a:avLst/>
            </a:prstGeom>
          </p:spPr>
        </p:pic>
      </p:grpSp>
      <p:grpSp>
        <p:nvGrpSpPr>
          <p:cNvPr id="43" name="Group 42"/>
          <p:cNvGrpSpPr/>
          <p:nvPr/>
        </p:nvGrpSpPr>
        <p:grpSpPr>
          <a:xfrm>
            <a:off x="1475690" y="2871690"/>
            <a:ext cx="2017926" cy="709710"/>
            <a:chOff x="1475690" y="2871690"/>
            <a:chExt cx="2017926" cy="709710"/>
          </a:xfrm>
        </p:grpSpPr>
        <p:sp>
          <p:nvSpPr>
            <p:cNvPr id="28" name="TextBox 27"/>
            <p:cNvSpPr txBox="1"/>
            <p:nvPr/>
          </p:nvSpPr>
          <p:spPr>
            <a:xfrm>
              <a:off x="1475690" y="3159668"/>
              <a:ext cx="3882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B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1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481383" y="2871690"/>
              <a:ext cx="396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A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1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097391" y="2975002"/>
              <a:ext cx="396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R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1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pic>
          <p:nvPicPr>
            <p:cNvPr id="65" name="Picture 64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828800" y="2880241"/>
              <a:ext cx="1304926" cy="701159"/>
            </a:xfrm>
            <a:prstGeom prst="rect">
              <a:avLst/>
            </a:prstGeom>
          </p:spPr>
        </p:pic>
      </p:grpSp>
      <p:grpSp>
        <p:nvGrpSpPr>
          <p:cNvPr id="44" name="Group 43"/>
          <p:cNvGrpSpPr/>
          <p:nvPr/>
        </p:nvGrpSpPr>
        <p:grpSpPr>
          <a:xfrm>
            <a:off x="1475690" y="3845358"/>
            <a:ext cx="2000992" cy="742001"/>
            <a:chOff x="1475690" y="3845358"/>
            <a:chExt cx="2000992" cy="742001"/>
          </a:xfrm>
        </p:grpSpPr>
        <p:sp>
          <p:nvSpPr>
            <p:cNvPr id="30" name="TextBox 29"/>
            <p:cNvSpPr txBox="1"/>
            <p:nvPr/>
          </p:nvSpPr>
          <p:spPr>
            <a:xfrm>
              <a:off x="1475690" y="4133336"/>
              <a:ext cx="3882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B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2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481383" y="3845358"/>
              <a:ext cx="396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A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2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080457" y="4067197"/>
              <a:ext cx="396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R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2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pic>
          <p:nvPicPr>
            <p:cNvPr id="66" name="Picture 6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828800" y="3886200"/>
              <a:ext cx="1304926" cy="701159"/>
            </a:xfrm>
            <a:prstGeom prst="rect">
              <a:avLst/>
            </a:prstGeom>
          </p:spPr>
        </p:pic>
      </p:grpSp>
      <p:grpSp>
        <p:nvGrpSpPr>
          <p:cNvPr id="45" name="Group 44"/>
          <p:cNvGrpSpPr/>
          <p:nvPr/>
        </p:nvGrpSpPr>
        <p:grpSpPr>
          <a:xfrm>
            <a:off x="1475690" y="4903689"/>
            <a:ext cx="1985467" cy="735111"/>
            <a:chOff x="1475690" y="4903689"/>
            <a:chExt cx="1985467" cy="735111"/>
          </a:xfrm>
        </p:grpSpPr>
        <p:sp>
          <p:nvSpPr>
            <p:cNvPr id="32" name="TextBox 31"/>
            <p:cNvSpPr txBox="1"/>
            <p:nvPr/>
          </p:nvSpPr>
          <p:spPr>
            <a:xfrm>
              <a:off x="1475690" y="5191667"/>
              <a:ext cx="3882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B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3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481383" y="4903689"/>
              <a:ext cx="396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A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3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064932" y="5013870"/>
              <a:ext cx="396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R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3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pic>
          <p:nvPicPr>
            <p:cNvPr id="67" name="Picture 66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828800" y="4937641"/>
              <a:ext cx="1304926" cy="7011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49498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Addition S=A+B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A8877-02F5-AD4D-B33C-2C87EDA3740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63800" y="2012950"/>
            <a:ext cx="462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prstClr val="black"/>
                </a:solidFill>
                <a:latin typeface="Courier"/>
                <a:cs typeface="Courier"/>
              </a:rPr>
              <a:t>A:    1 0 0 1</a:t>
            </a:r>
          </a:p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prstClr val="black"/>
                </a:solidFill>
                <a:latin typeface="Courier"/>
                <a:cs typeface="Courier"/>
              </a:rPr>
              <a:t>B:    0 1 0 1</a:t>
            </a:r>
          </a:p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prstClr val="black"/>
                </a:solidFill>
                <a:latin typeface="Courier"/>
                <a:cs typeface="Courier"/>
              </a:rPr>
              <a:t>C: </a:t>
            </a:r>
            <a:r>
              <a:rPr lang="en-US" sz="1800" dirty="0" smtClean="0">
                <a:solidFill>
                  <a:prstClr val="black"/>
                </a:solidFill>
                <a:latin typeface="Courier"/>
                <a:cs typeface="Courier"/>
              </a:rPr>
              <a:t> 0 </a:t>
            </a:r>
            <a:r>
              <a:rPr lang="en-US" sz="1800" dirty="0" smtClean="0">
                <a:solidFill>
                  <a:prstClr val="black"/>
                </a:solidFill>
                <a:latin typeface="Courier"/>
                <a:cs typeface="Courier"/>
              </a:rPr>
              <a:t>0 0 1 </a:t>
            </a:r>
            <a:r>
              <a:rPr lang="en-US" sz="1800" b="1" dirty="0" smtClean="0">
                <a:solidFill>
                  <a:prstClr val="black"/>
                </a:solidFill>
                <a:latin typeface="Courier"/>
                <a:cs typeface="Courier"/>
              </a:rPr>
              <a:t>0</a:t>
            </a:r>
          </a:p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prstClr val="black"/>
                </a:solidFill>
                <a:latin typeface="Courier"/>
                <a:cs typeface="Courier"/>
              </a:rPr>
              <a:t>      </a:t>
            </a:r>
            <a:r>
              <a:rPr lang="en-US" sz="1800" dirty="0" smtClean="0">
                <a:solidFill>
                  <a:prstClr val="black"/>
                </a:solidFill>
                <a:latin typeface="Courier"/>
                <a:cs typeface="Courier"/>
              </a:rPr>
              <a:t>1 </a:t>
            </a:r>
            <a:r>
              <a:rPr lang="en-US" sz="1800" dirty="0" smtClean="0">
                <a:solidFill>
                  <a:prstClr val="black"/>
                </a:solidFill>
                <a:latin typeface="Courier"/>
                <a:cs typeface="Courier"/>
              </a:rPr>
              <a:t>1 1 0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387600" y="4092575"/>
            <a:ext cx="462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prstClr val="black"/>
                </a:solidFill>
                <a:latin typeface="Courier"/>
                <a:cs typeface="Courier"/>
              </a:rPr>
              <a:t>A:		A</a:t>
            </a:r>
            <a:r>
              <a:rPr lang="en-US" sz="1800" baseline="-25000" dirty="0" smtClean="0">
                <a:solidFill>
                  <a:prstClr val="black"/>
                </a:solidFill>
                <a:latin typeface="Courier"/>
                <a:cs typeface="Courier"/>
              </a:rPr>
              <a:t>3 </a:t>
            </a:r>
            <a:r>
              <a:rPr lang="en-US" sz="1800" dirty="0" smtClean="0">
                <a:solidFill>
                  <a:prstClr val="black"/>
                </a:solidFill>
                <a:latin typeface="Courier"/>
                <a:cs typeface="Courier"/>
              </a:rPr>
              <a:t>A</a:t>
            </a:r>
            <a:r>
              <a:rPr lang="en-US" sz="1800" baseline="-25000" dirty="0" smtClean="0">
                <a:solidFill>
                  <a:prstClr val="black"/>
                </a:solidFill>
                <a:latin typeface="Courier"/>
                <a:cs typeface="Courier"/>
              </a:rPr>
              <a:t>2 </a:t>
            </a:r>
            <a:r>
              <a:rPr lang="en-US" sz="1800" dirty="0" smtClean="0">
                <a:solidFill>
                  <a:prstClr val="black"/>
                </a:solidFill>
                <a:latin typeface="Courier"/>
                <a:cs typeface="Courier"/>
              </a:rPr>
              <a:t>A</a:t>
            </a:r>
            <a:r>
              <a:rPr lang="en-US" sz="1800" baseline="-25000" dirty="0" smtClean="0">
                <a:solidFill>
                  <a:prstClr val="black"/>
                </a:solidFill>
                <a:latin typeface="Courier"/>
                <a:cs typeface="Courier"/>
              </a:rPr>
              <a:t>1 </a:t>
            </a:r>
            <a:r>
              <a:rPr lang="en-US" sz="1800" dirty="0" smtClean="0">
                <a:solidFill>
                  <a:prstClr val="black"/>
                </a:solidFill>
                <a:latin typeface="Courier"/>
                <a:cs typeface="Courier"/>
              </a:rPr>
              <a:t>A</a:t>
            </a:r>
            <a:r>
              <a:rPr lang="en-US" sz="1800" baseline="-25000" dirty="0" smtClean="0">
                <a:solidFill>
                  <a:prstClr val="black"/>
                </a:solidFill>
                <a:latin typeface="Courier"/>
                <a:cs typeface="Courier"/>
              </a:rPr>
              <a:t>0</a:t>
            </a:r>
          </a:p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prstClr val="black"/>
                </a:solidFill>
                <a:latin typeface="Courier"/>
                <a:cs typeface="Courier"/>
              </a:rPr>
              <a:t>B:		B</a:t>
            </a:r>
            <a:r>
              <a:rPr lang="en-US" sz="1800" baseline="-25000" dirty="0" smtClean="0">
                <a:solidFill>
                  <a:prstClr val="black"/>
                </a:solidFill>
                <a:latin typeface="Courier"/>
                <a:cs typeface="Courier"/>
              </a:rPr>
              <a:t>3 </a:t>
            </a:r>
            <a:r>
              <a:rPr lang="en-US" sz="1800" dirty="0" smtClean="0">
                <a:solidFill>
                  <a:prstClr val="black"/>
                </a:solidFill>
                <a:latin typeface="Courier"/>
                <a:cs typeface="Courier"/>
              </a:rPr>
              <a:t>B</a:t>
            </a:r>
            <a:r>
              <a:rPr lang="en-US" sz="1800" baseline="-25000" dirty="0" smtClean="0">
                <a:solidFill>
                  <a:prstClr val="black"/>
                </a:solidFill>
                <a:latin typeface="Courier"/>
                <a:cs typeface="Courier"/>
              </a:rPr>
              <a:t>2 </a:t>
            </a:r>
            <a:r>
              <a:rPr lang="en-US" sz="1800" dirty="0" smtClean="0">
                <a:solidFill>
                  <a:prstClr val="black"/>
                </a:solidFill>
                <a:latin typeface="Courier"/>
                <a:cs typeface="Courier"/>
              </a:rPr>
              <a:t>B</a:t>
            </a:r>
            <a:r>
              <a:rPr lang="en-US" sz="1800" baseline="-25000" dirty="0" smtClean="0">
                <a:solidFill>
                  <a:prstClr val="black"/>
                </a:solidFill>
                <a:latin typeface="Courier"/>
                <a:cs typeface="Courier"/>
              </a:rPr>
              <a:t>1 </a:t>
            </a:r>
            <a:r>
              <a:rPr lang="en-US" sz="1800" dirty="0" smtClean="0">
                <a:solidFill>
                  <a:prstClr val="black"/>
                </a:solidFill>
                <a:latin typeface="Courier"/>
                <a:cs typeface="Courier"/>
              </a:rPr>
              <a:t>B</a:t>
            </a:r>
            <a:r>
              <a:rPr lang="en-US" sz="1800" baseline="-25000" dirty="0" smtClean="0">
                <a:solidFill>
                  <a:prstClr val="black"/>
                </a:solidFill>
                <a:latin typeface="Courier"/>
                <a:cs typeface="Courier"/>
              </a:rPr>
              <a:t>0</a:t>
            </a:r>
          </a:p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prstClr val="black"/>
                </a:solidFill>
                <a:latin typeface="Courier"/>
                <a:cs typeface="Courier"/>
              </a:rPr>
              <a:t>C:						</a:t>
            </a:r>
            <a:r>
              <a:rPr lang="en-US" sz="1800" u="sng" dirty="0" smtClean="0">
                <a:solidFill>
                  <a:prstClr val="black"/>
                </a:solidFill>
                <a:latin typeface="Courier"/>
                <a:cs typeface="Courier"/>
              </a:rPr>
              <a:t>       </a:t>
            </a:r>
            <a:endParaRPr lang="en-US" sz="1800" u="sng" baseline="-11000" dirty="0" smtClean="0">
              <a:solidFill>
                <a:prstClr val="black"/>
              </a:solidFill>
              <a:latin typeface="Courier"/>
              <a:cs typeface="Courier"/>
            </a:endParaRPr>
          </a:p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u="sng" dirty="0" smtClean="0">
              <a:solidFill>
                <a:prstClr val="black"/>
              </a:solidFill>
              <a:latin typeface="Courier"/>
              <a:cs typeface="Courier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3957866" y="4644199"/>
            <a:ext cx="685411" cy="693152"/>
            <a:chOff x="3005666" y="2577531"/>
            <a:chExt cx="685411" cy="693152"/>
          </a:xfrm>
        </p:grpSpPr>
        <p:sp>
          <p:nvSpPr>
            <p:cNvPr id="27" name="TextBox 26"/>
            <p:cNvSpPr txBox="1"/>
            <p:nvPr/>
          </p:nvSpPr>
          <p:spPr>
            <a:xfrm>
              <a:off x="3275541" y="2901351"/>
              <a:ext cx="4155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ourier"/>
                  <a:cs typeface="Courier"/>
                </a:rPr>
                <a:t>S</a:t>
              </a:r>
              <a:r>
                <a:rPr lang="en-US" sz="1800" baseline="-25000" dirty="0" smtClean="0">
                  <a:solidFill>
                    <a:prstClr val="black"/>
                  </a:solidFill>
                  <a:latin typeface="Courier"/>
                  <a:cs typeface="Courier"/>
                </a:rPr>
                <a:t>0</a:t>
              </a:r>
              <a:endParaRPr lang="en-US" sz="1800" dirty="0" smtClean="0">
                <a:solidFill>
                  <a:prstClr val="black"/>
                </a:solidFill>
                <a:latin typeface="Courier"/>
                <a:cs typeface="Courier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005666" y="2577531"/>
              <a:ext cx="4155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ourier"/>
                  <a:cs typeface="Courier"/>
                </a:rPr>
                <a:t>C</a:t>
              </a:r>
              <a:r>
                <a:rPr lang="en-US" sz="1800" baseline="-25000" dirty="0" smtClean="0">
                  <a:solidFill>
                    <a:prstClr val="black"/>
                  </a:solidFill>
                  <a:latin typeface="Courier"/>
                  <a:cs typeface="Courier"/>
                </a:rPr>
                <a:t>1</a:t>
              </a:r>
              <a:endParaRPr lang="en-US" sz="1800" dirty="0" smtClean="0">
                <a:solidFill>
                  <a:prstClr val="black"/>
                </a:solidFill>
                <a:latin typeface="Courier"/>
                <a:cs typeface="Courier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660770" y="4633610"/>
            <a:ext cx="718221" cy="702677"/>
            <a:chOff x="2915706" y="2577531"/>
            <a:chExt cx="718221" cy="702677"/>
          </a:xfrm>
        </p:grpSpPr>
        <p:sp>
          <p:nvSpPr>
            <p:cNvPr id="30" name="TextBox 29"/>
            <p:cNvSpPr txBox="1"/>
            <p:nvPr/>
          </p:nvSpPr>
          <p:spPr>
            <a:xfrm>
              <a:off x="3218391" y="2910876"/>
              <a:ext cx="4155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ourier"/>
                  <a:cs typeface="Courier"/>
                </a:rPr>
                <a:t>S</a:t>
              </a:r>
              <a:r>
                <a:rPr lang="en-US" sz="1800" baseline="-25000" dirty="0" smtClean="0">
                  <a:solidFill>
                    <a:prstClr val="black"/>
                  </a:solidFill>
                  <a:latin typeface="Courier"/>
                  <a:cs typeface="Courier"/>
                </a:rPr>
                <a:t>1</a:t>
              </a:r>
              <a:endParaRPr lang="en-US" sz="1800" dirty="0" smtClean="0">
                <a:solidFill>
                  <a:prstClr val="black"/>
                </a:solidFill>
                <a:latin typeface="Courier"/>
                <a:cs typeface="Courier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915706" y="2577531"/>
              <a:ext cx="4155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ourier"/>
                  <a:cs typeface="Courier"/>
                </a:rPr>
                <a:t>C</a:t>
              </a:r>
              <a:r>
                <a:rPr lang="en-US" sz="1800" baseline="-25000" dirty="0" smtClean="0">
                  <a:solidFill>
                    <a:prstClr val="black"/>
                  </a:solidFill>
                  <a:latin typeface="Courier"/>
                  <a:cs typeface="Courier"/>
                </a:rPr>
                <a:t>2</a:t>
              </a:r>
              <a:endParaRPr lang="en-US" sz="1800" dirty="0" smtClean="0">
                <a:solidFill>
                  <a:prstClr val="black"/>
                </a:solidFill>
                <a:latin typeface="Courier"/>
                <a:cs typeface="Courier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389307" y="4629376"/>
            <a:ext cx="760544" cy="701619"/>
            <a:chOff x="2976234" y="2543663"/>
            <a:chExt cx="660911" cy="701619"/>
          </a:xfrm>
        </p:grpSpPr>
        <p:sp>
          <p:nvSpPr>
            <p:cNvPr id="33" name="TextBox 32"/>
            <p:cNvSpPr txBox="1"/>
            <p:nvPr/>
          </p:nvSpPr>
          <p:spPr>
            <a:xfrm>
              <a:off x="3221609" y="2875950"/>
              <a:ext cx="4155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ourier"/>
                  <a:cs typeface="Courier"/>
                </a:rPr>
                <a:t>S</a:t>
              </a:r>
              <a:r>
                <a:rPr lang="en-US" sz="1800" baseline="-25000" dirty="0" smtClean="0">
                  <a:solidFill>
                    <a:prstClr val="black"/>
                  </a:solidFill>
                  <a:latin typeface="Courier"/>
                  <a:cs typeface="Courier"/>
                </a:rPr>
                <a:t>2</a:t>
              </a:r>
              <a:endParaRPr lang="en-US" sz="1800" dirty="0" smtClean="0">
                <a:solidFill>
                  <a:prstClr val="black"/>
                </a:solidFill>
                <a:latin typeface="Courier"/>
                <a:cs typeface="Courier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976234" y="2543663"/>
              <a:ext cx="4155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ourier"/>
                  <a:cs typeface="Courier"/>
                </a:rPr>
                <a:t>C</a:t>
              </a:r>
              <a:r>
                <a:rPr lang="en-US" sz="1800" baseline="-25000" dirty="0" smtClean="0">
                  <a:solidFill>
                    <a:prstClr val="black"/>
                  </a:solidFill>
                  <a:latin typeface="Courier"/>
                  <a:cs typeface="Courier"/>
                </a:rPr>
                <a:t>3</a:t>
              </a:r>
              <a:endParaRPr lang="en-US" sz="1800" dirty="0" smtClean="0">
                <a:solidFill>
                  <a:prstClr val="black"/>
                </a:solidFill>
                <a:latin typeface="Courier"/>
                <a:cs typeface="Courier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124200" y="4633610"/>
            <a:ext cx="685411" cy="702677"/>
            <a:chOff x="3005666" y="2577531"/>
            <a:chExt cx="685411" cy="702677"/>
          </a:xfrm>
        </p:grpSpPr>
        <p:sp>
          <p:nvSpPr>
            <p:cNvPr id="39" name="TextBox 38"/>
            <p:cNvSpPr txBox="1"/>
            <p:nvPr/>
          </p:nvSpPr>
          <p:spPr>
            <a:xfrm>
              <a:off x="3275541" y="2910876"/>
              <a:ext cx="4155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ourier"/>
                  <a:cs typeface="Courier"/>
                </a:rPr>
                <a:t>S</a:t>
              </a:r>
              <a:r>
                <a:rPr lang="en-US" sz="1800" baseline="-25000" dirty="0" smtClean="0">
                  <a:solidFill>
                    <a:prstClr val="black"/>
                  </a:solidFill>
                  <a:latin typeface="Courier"/>
                  <a:cs typeface="Courier"/>
                </a:rPr>
                <a:t>3</a:t>
              </a:r>
              <a:endParaRPr lang="en-US" sz="1800" dirty="0" smtClean="0">
                <a:solidFill>
                  <a:prstClr val="black"/>
                </a:solidFill>
                <a:latin typeface="Courier"/>
                <a:cs typeface="Courier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005666" y="2577531"/>
              <a:ext cx="4155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ourier"/>
                  <a:cs typeface="Courier"/>
                </a:rPr>
                <a:t>C</a:t>
              </a:r>
              <a:r>
                <a:rPr lang="en-US" sz="1800" baseline="-25000" dirty="0" smtClean="0">
                  <a:solidFill>
                    <a:prstClr val="black"/>
                  </a:solidFill>
                  <a:latin typeface="Courier"/>
                  <a:cs typeface="Courier"/>
                </a:rPr>
                <a:t>4</a:t>
              </a:r>
              <a:endParaRPr lang="en-US" sz="1800" dirty="0" smtClean="0">
                <a:solidFill>
                  <a:prstClr val="black"/>
                </a:solidFill>
                <a:latin typeface="Courier"/>
                <a:cs typeface="Courier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5517060" y="1111683"/>
            <a:ext cx="2241614" cy="2476045"/>
            <a:chOff x="5528731" y="2150533"/>
            <a:chExt cx="2241614" cy="2476045"/>
          </a:xfrm>
        </p:grpSpPr>
        <p:sp>
          <p:nvSpPr>
            <p:cNvPr id="41" name="TextBox 40"/>
            <p:cNvSpPr txBox="1"/>
            <p:nvPr/>
          </p:nvSpPr>
          <p:spPr>
            <a:xfrm>
              <a:off x="5596467" y="2150533"/>
              <a:ext cx="20875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alibri"/>
                </a:rPr>
                <a:t>Basic Building Block: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6206067" y="3120436"/>
              <a:ext cx="939800" cy="884305"/>
            </a:xfrm>
            <a:prstGeom prst="rect">
              <a:avLst/>
            </a:prstGeom>
            <a:noFill/>
            <a:ln w="19050"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alibri"/>
                </a:rPr>
                <a:t>Full</a:t>
              </a:r>
            </a:p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alibri"/>
                </a:rPr>
                <a:t>Adder</a:t>
              </a:r>
            </a:p>
          </p:txBody>
        </p:sp>
        <p:cxnSp>
          <p:nvCxnSpPr>
            <p:cNvPr id="44" name="Straight Arrow Connector 43"/>
            <p:cNvCxnSpPr/>
            <p:nvPr/>
          </p:nvCxnSpPr>
          <p:spPr>
            <a:xfrm>
              <a:off x="6417733" y="2828324"/>
              <a:ext cx="0" cy="29211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>
              <a:off x="6908800" y="2841025"/>
              <a:ext cx="0" cy="29211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 flipH="1">
              <a:off x="7145867" y="3522133"/>
              <a:ext cx="27093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flipH="1">
              <a:off x="5935134" y="3522133"/>
              <a:ext cx="27093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6705600" y="3994144"/>
              <a:ext cx="0" cy="29211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6732027" y="2494464"/>
              <a:ext cx="3535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B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i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231468" y="2470553"/>
              <a:ext cx="3535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A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i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416800" y="3337467"/>
              <a:ext cx="3535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err="1" smtClean="0">
                  <a:solidFill>
                    <a:srgbClr val="0000FF"/>
                  </a:solidFill>
                  <a:latin typeface="Calibri"/>
                </a:rPr>
                <a:t>C</a:t>
              </a:r>
              <a:r>
                <a:rPr lang="en-US" sz="1800" baseline="-25000" dirty="0" err="1" smtClean="0">
                  <a:solidFill>
                    <a:srgbClr val="0000FF"/>
                  </a:solidFill>
                  <a:latin typeface="Calibri"/>
                </a:rPr>
                <a:t>i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528731" y="3337467"/>
              <a:ext cx="4977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C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i+1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555254" y="4257246"/>
              <a:ext cx="3260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S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i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</p:grpSp>
      <p:graphicFrame>
        <p:nvGraphicFramePr>
          <p:cNvPr id="56" name="Table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241988"/>
              </p:ext>
            </p:extLst>
          </p:nvPr>
        </p:nvGraphicFramePr>
        <p:xfrm>
          <a:off x="5334000" y="3962400"/>
          <a:ext cx="2743200" cy="2743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"/>
                <a:gridCol w="548640"/>
                <a:gridCol w="548640"/>
                <a:gridCol w="548640"/>
                <a:gridCol w="548640"/>
              </a:tblGrid>
              <a:tr h="254941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r>
                        <a:rPr lang="en-US" sz="1400" baseline="-25000" dirty="0" smtClean="0">
                          <a:solidFill>
                            <a:schemeClr val="bg1"/>
                          </a:solidFill>
                        </a:rPr>
                        <a:t>i</a:t>
                      </a:r>
                      <a:endParaRPr lang="en-US" sz="140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r>
                        <a:rPr lang="en-US" sz="1400" baseline="-25000" dirty="0" smtClean="0">
                          <a:solidFill>
                            <a:schemeClr val="bg1"/>
                          </a:solidFill>
                        </a:rPr>
                        <a:t>i</a:t>
                      </a:r>
                      <a:endParaRPr lang="en-US" sz="140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solidFill>
                            <a:schemeClr val="bg1"/>
                          </a:solidFill>
                        </a:rPr>
                        <a:t>C</a:t>
                      </a:r>
                      <a:r>
                        <a:rPr lang="en-US" sz="1400" baseline="-25000" dirty="0" err="1" smtClean="0">
                          <a:solidFill>
                            <a:schemeClr val="bg1"/>
                          </a:solidFill>
                        </a:rPr>
                        <a:t>i</a:t>
                      </a:r>
                      <a:endParaRPr lang="en-US" sz="140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C</a:t>
                      </a:r>
                      <a:r>
                        <a:rPr lang="en-US" sz="1400" baseline="-25000" dirty="0" smtClean="0">
                          <a:solidFill>
                            <a:schemeClr val="bg1"/>
                          </a:solidFill>
                        </a:rPr>
                        <a:t>i+1</a:t>
                      </a:r>
                      <a:endParaRPr lang="en-US" sz="140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S</a:t>
                      </a:r>
                      <a:r>
                        <a:rPr lang="en-US" sz="1400" baseline="-25000" dirty="0" smtClean="0">
                          <a:solidFill>
                            <a:schemeClr val="bg1"/>
                          </a:solidFill>
                        </a:rPr>
                        <a:t>i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25494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5494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25494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25494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5494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25494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5494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5494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7" name="TextBox 56"/>
          <p:cNvSpPr txBox="1"/>
          <p:nvPr/>
        </p:nvSpPr>
        <p:spPr>
          <a:xfrm>
            <a:off x="6032186" y="3522556"/>
            <a:ext cx="1323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prstClr val="black"/>
                </a:solidFill>
                <a:latin typeface="Calibri"/>
              </a:rPr>
              <a:t>Truth Table: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3036823" y="2929928"/>
            <a:ext cx="1611377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2743200" y="5029200"/>
            <a:ext cx="1839977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216368" y="4652660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prstClr val="black"/>
                </a:solidFill>
                <a:latin typeface="Courier"/>
                <a:cs typeface="Courier"/>
              </a:rPr>
              <a:t>C</a:t>
            </a:r>
            <a:r>
              <a:rPr lang="en-US" sz="1800" baseline="-25000" dirty="0">
                <a:solidFill>
                  <a:prstClr val="black"/>
                </a:solidFill>
                <a:latin typeface="Courier"/>
                <a:cs typeface="Courier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305783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57" grpId="0"/>
      <p:bldP spid="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Adder (Ripple-Carry)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A8877-02F5-AD4D-B33C-2C87EDA3740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430750" y="2492175"/>
            <a:ext cx="2505771" cy="2156025"/>
            <a:chOff x="5528731" y="2470553"/>
            <a:chExt cx="2505771" cy="2156025"/>
          </a:xfrm>
        </p:grpSpPr>
        <p:sp>
          <p:nvSpPr>
            <p:cNvPr id="6" name="Rectangle 5"/>
            <p:cNvSpPr/>
            <p:nvPr/>
          </p:nvSpPr>
          <p:spPr>
            <a:xfrm>
              <a:off x="6206067" y="3120436"/>
              <a:ext cx="939800" cy="884305"/>
            </a:xfrm>
            <a:prstGeom prst="rect">
              <a:avLst/>
            </a:prstGeom>
            <a:noFill/>
            <a:ln w="19050"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alibri"/>
                </a:rPr>
                <a:t>Full</a:t>
              </a:r>
            </a:p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alibri"/>
                </a:rPr>
                <a:t>Adder</a:t>
              </a:r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6417733" y="2828324"/>
              <a:ext cx="0" cy="29211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6908800" y="2841025"/>
              <a:ext cx="0" cy="29211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H="1">
              <a:off x="7145867" y="3522133"/>
              <a:ext cx="27093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H="1">
              <a:off x="5528731" y="3522133"/>
              <a:ext cx="67733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6705600" y="3994144"/>
              <a:ext cx="0" cy="29211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6732027" y="2494464"/>
              <a:ext cx="3882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B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0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231468" y="2470553"/>
              <a:ext cx="396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A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0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416800" y="3210462"/>
              <a:ext cx="6177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C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0</a:t>
              </a: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=0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528731" y="3134259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C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1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555254" y="4257246"/>
              <a:ext cx="3687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S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0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813614" y="2474129"/>
            <a:ext cx="1617136" cy="2156025"/>
            <a:chOff x="5528731" y="2470553"/>
            <a:chExt cx="1617136" cy="2156025"/>
          </a:xfrm>
        </p:grpSpPr>
        <p:sp>
          <p:nvSpPr>
            <p:cNvPr id="33" name="Rectangle 32"/>
            <p:cNvSpPr/>
            <p:nvPr/>
          </p:nvSpPr>
          <p:spPr>
            <a:xfrm>
              <a:off x="6206067" y="3120436"/>
              <a:ext cx="939800" cy="884305"/>
            </a:xfrm>
            <a:prstGeom prst="rect">
              <a:avLst/>
            </a:prstGeom>
            <a:noFill/>
            <a:ln w="19050"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alibri"/>
                </a:rPr>
                <a:t>Full</a:t>
              </a:r>
            </a:p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alibri"/>
                </a:rPr>
                <a:t>Adder</a:t>
              </a:r>
            </a:p>
          </p:txBody>
        </p:sp>
        <p:cxnSp>
          <p:nvCxnSpPr>
            <p:cNvPr id="34" name="Straight Arrow Connector 33"/>
            <p:cNvCxnSpPr/>
            <p:nvPr/>
          </p:nvCxnSpPr>
          <p:spPr>
            <a:xfrm>
              <a:off x="6417733" y="2828324"/>
              <a:ext cx="0" cy="29211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>
              <a:off x="6908800" y="2841025"/>
              <a:ext cx="0" cy="29211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flipH="1">
              <a:off x="5528731" y="3522133"/>
              <a:ext cx="67733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>
              <a:off x="6705600" y="3994144"/>
              <a:ext cx="0" cy="29211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6732027" y="2494464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B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1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231468" y="2470553"/>
              <a:ext cx="396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A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1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528731" y="3134259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C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2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555254" y="4257246"/>
              <a:ext cx="3687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S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1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2196478" y="2464624"/>
            <a:ext cx="1617136" cy="2156025"/>
            <a:chOff x="5528731" y="2470553"/>
            <a:chExt cx="1617136" cy="2156025"/>
          </a:xfrm>
        </p:grpSpPr>
        <p:sp>
          <p:nvSpPr>
            <p:cNvPr id="45" name="Rectangle 44"/>
            <p:cNvSpPr/>
            <p:nvPr/>
          </p:nvSpPr>
          <p:spPr>
            <a:xfrm>
              <a:off x="6206067" y="3120436"/>
              <a:ext cx="939800" cy="884305"/>
            </a:xfrm>
            <a:prstGeom prst="rect">
              <a:avLst/>
            </a:prstGeom>
            <a:noFill/>
            <a:ln w="19050"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alibri"/>
                </a:rPr>
                <a:t>Full</a:t>
              </a:r>
            </a:p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alibri"/>
                </a:rPr>
                <a:t>Adder</a:t>
              </a: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>
              <a:off x="6417733" y="2828324"/>
              <a:ext cx="0" cy="29211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>
              <a:off x="6908800" y="2841025"/>
              <a:ext cx="0" cy="29211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flipH="1">
              <a:off x="5528731" y="3522133"/>
              <a:ext cx="67733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6705600" y="3994144"/>
              <a:ext cx="0" cy="29211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6732027" y="2494464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B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2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231468" y="2470553"/>
              <a:ext cx="396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A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2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528731" y="3134259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C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3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555254" y="4257246"/>
              <a:ext cx="3687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S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2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575899" y="2419649"/>
            <a:ext cx="1617136" cy="2156025"/>
            <a:chOff x="5528731" y="2470553"/>
            <a:chExt cx="1617136" cy="2156025"/>
          </a:xfrm>
        </p:grpSpPr>
        <p:sp>
          <p:nvSpPr>
            <p:cNvPr id="55" name="Rectangle 54"/>
            <p:cNvSpPr/>
            <p:nvPr/>
          </p:nvSpPr>
          <p:spPr>
            <a:xfrm>
              <a:off x="6206067" y="3120436"/>
              <a:ext cx="939800" cy="884305"/>
            </a:xfrm>
            <a:prstGeom prst="rect">
              <a:avLst/>
            </a:prstGeom>
            <a:noFill/>
            <a:ln w="19050"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alibri"/>
                </a:rPr>
                <a:t>Full</a:t>
              </a:r>
            </a:p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alibri"/>
                </a:rPr>
                <a:t>Adder</a:t>
              </a:r>
            </a:p>
          </p:txBody>
        </p:sp>
        <p:cxnSp>
          <p:nvCxnSpPr>
            <p:cNvPr id="56" name="Straight Arrow Connector 55"/>
            <p:cNvCxnSpPr/>
            <p:nvPr/>
          </p:nvCxnSpPr>
          <p:spPr>
            <a:xfrm>
              <a:off x="6417733" y="2828324"/>
              <a:ext cx="0" cy="29211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>
              <a:off x="6908800" y="2841025"/>
              <a:ext cx="0" cy="29211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 flipH="1">
              <a:off x="5528731" y="3522133"/>
              <a:ext cx="67733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6705600" y="3994144"/>
              <a:ext cx="0" cy="29211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6732027" y="2494464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B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3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231468" y="2470553"/>
              <a:ext cx="396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A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3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528731" y="3134259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C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4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6555254" y="4257246"/>
              <a:ext cx="3687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S</a:t>
              </a:r>
              <a:r>
                <a:rPr lang="en-US" sz="1800" baseline="-25000" dirty="0" smtClean="0">
                  <a:solidFill>
                    <a:srgbClr val="0000FF"/>
                  </a:solidFill>
                  <a:latin typeface="Calibri"/>
                </a:rPr>
                <a:t>3</a:t>
              </a:r>
              <a:endParaRPr lang="en-US" sz="1800" dirty="0" smtClean="0">
                <a:solidFill>
                  <a:srgbClr val="0000FF"/>
                </a:solidFill>
                <a:latin typeface="Calibri"/>
              </a:endParaRPr>
            </a:p>
          </p:txBody>
        </p:sp>
      </p:grpSp>
      <p:sp>
        <p:nvSpPr>
          <p:cNvPr id="18" name="Oval 17"/>
          <p:cNvSpPr/>
          <p:nvPr/>
        </p:nvSpPr>
        <p:spPr>
          <a:xfrm>
            <a:off x="7318819" y="3155881"/>
            <a:ext cx="617702" cy="552613"/>
          </a:xfrm>
          <a:prstGeom prst="ellipse">
            <a:avLst/>
          </a:prstGeom>
          <a:ln w="28575">
            <a:solidFill>
              <a:srgbClr val="FF0000"/>
            </a:solidFill>
            <a:prstDash val="soli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6400800" y="4648200"/>
            <a:ext cx="928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A-B ?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2387600" y="4851224"/>
            <a:ext cx="462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prstClr val="black"/>
                </a:solidFill>
                <a:latin typeface="Courier"/>
                <a:cs typeface="Courier"/>
              </a:rPr>
              <a:t>A:		A</a:t>
            </a:r>
            <a:r>
              <a:rPr lang="en-US" sz="1800" baseline="-25000" dirty="0" smtClean="0">
                <a:solidFill>
                  <a:prstClr val="black"/>
                </a:solidFill>
                <a:latin typeface="Courier"/>
                <a:cs typeface="Courier"/>
              </a:rPr>
              <a:t>3 </a:t>
            </a:r>
            <a:r>
              <a:rPr lang="en-US" sz="1800" dirty="0" smtClean="0">
                <a:solidFill>
                  <a:prstClr val="black"/>
                </a:solidFill>
                <a:latin typeface="Courier"/>
                <a:cs typeface="Courier"/>
              </a:rPr>
              <a:t>A</a:t>
            </a:r>
            <a:r>
              <a:rPr lang="en-US" sz="1800" baseline="-25000" dirty="0" smtClean="0">
                <a:solidFill>
                  <a:prstClr val="black"/>
                </a:solidFill>
                <a:latin typeface="Courier"/>
                <a:cs typeface="Courier"/>
              </a:rPr>
              <a:t>2 </a:t>
            </a:r>
            <a:r>
              <a:rPr lang="en-US" sz="1800" dirty="0" smtClean="0">
                <a:solidFill>
                  <a:prstClr val="black"/>
                </a:solidFill>
                <a:latin typeface="Courier"/>
                <a:cs typeface="Courier"/>
              </a:rPr>
              <a:t>A</a:t>
            </a:r>
            <a:r>
              <a:rPr lang="en-US" sz="1800" baseline="-25000" dirty="0" smtClean="0">
                <a:solidFill>
                  <a:prstClr val="black"/>
                </a:solidFill>
                <a:latin typeface="Courier"/>
                <a:cs typeface="Courier"/>
              </a:rPr>
              <a:t>1 </a:t>
            </a:r>
            <a:r>
              <a:rPr lang="en-US" sz="1800" dirty="0" smtClean="0">
                <a:solidFill>
                  <a:prstClr val="black"/>
                </a:solidFill>
                <a:latin typeface="Courier"/>
                <a:cs typeface="Courier"/>
              </a:rPr>
              <a:t>A</a:t>
            </a:r>
            <a:r>
              <a:rPr lang="en-US" sz="1800" baseline="-25000" dirty="0" smtClean="0">
                <a:solidFill>
                  <a:prstClr val="black"/>
                </a:solidFill>
                <a:latin typeface="Courier"/>
                <a:cs typeface="Courier"/>
              </a:rPr>
              <a:t>0</a:t>
            </a:r>
          </a:p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prstClr val="black"/>
                </a:solidFill>
                <a:latin typeface="Courier"/>
                <a:cs typeface="Courier"/>
              </a:rPr>
              <a:t>B:		B</a:t>
            </a:r>
            <a:r>
              <a:rPr lang="en-US" sz="1800" baseline="-25000" dirty="0" smtClean="0">
                <a:solidFill>
                  <a:prstClr val="black"/>
                </a:solidFill>
                <a:latin typeface="Courier"/>
                <a:cs typeface="Courier"/>
              </a:rPr>
              <a:t>3 </a:t>
            </a:r>
            <a:r>
              <a:rPr lang="en-US" sz="1800" dirty="0" smtClean="0">
                <a:solidFill>
                  <a:prstClr val="black"/>
                </a:solidFill>
                <a:latin typeface="Courier"/>
                <a:cs typeface="Courier"/>
              </a:rPr>
              <a:t>B</a:t>
            </a:r>
            <a:r>
              <a:rPr lang="en-US" sz="1800" baseline="-25000" dirty="0" smtClean="0">
                <a:solidFill>
                  <a:prstClr val="black"/>
                </a:solidFill>
                <a:latin typeface="Courier"/>
                <a:cs typeface="Courier"/>
              </a:rPr>
              <a:t>2 </a:t>
            </a:r>
            <a:r>
              <a:rPr lang="en-US" sz="1800" dirty="0" smtClean="0">
                <a:solidFill>
                  <a:prstClr val="black"/>
                </a:solidFill>
                <a:latin typeface="Courier"/>
                <a:cs typeface="Courier"/>
              </a:rPr>
              <a:t>B</a:t>
            </a:r>
            <a:r>
              <a:rPr lang="en-US" sz="1800" baseline="-25000" dirty="0" smtClean="0">
                <a:solidFill>
                  <a:prstClr val="black"/>
                </a:solidFill>
                <a:latin typeface="Courier"/>
                <a:cs typeface="Courier"/>
              </a:rPr>
              <a:t>1 </a:t>
            </a:r>
            <a:r>
              <a:rPr lang="en-US" sz="1800" dirty="0" smtClean="0">
                <a:solidFill>
                  <a:prstClr val="black"/>
                </a:solidFill>
                <a:latin typeface="Courier"/>
                <a:cs typeface="Courier"/>
              </a:rPr>
              <a:t>B</a:t>
            </a:r>
            <a:r>
              <a:rPr lang="en-US" sz="1800" baseline="-25000" dirty="0" smtClean="0">
                <a:solidFill>
                  <a:prstClr val="black"/>
                </a:solidFill>
                <a:latin typeface="Courier"/>
                <a:cs typeface="Courier"/>
              </a:rPr>
              <a:t>0</a:t>
            </a:r>
          </a:p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prstClr val="black"/>
                </a:solidFill>
                <a:latin typeface="Courier"/>
                <a:cs typeface="Courier"/>
              </a:rPr>
              <a:t>C:						</a:t>
            </a:r>
            <a:r>
              <a:rPr lang="en-US" sz="1800" u="sng" dirty="0" smtClean="0">
                <a:solidFill>
                  <a:prstClr val="black"/>
                </a:solidFill>
                <a:latin typeface="Courier"/>
                <a:cs typeface="Courier"/>
              </a:rPr>
              <a:t>       </a:t>
            </a:r>
            <a:endParaRPr lang="en-US" sz="1800" u="sng" baseline="-11000" dirty="0" smtClean="0">
              <a:solidFill>
                <a:prstClr val="black"/>
              </a:solidFill>
              <a:latin typeface="Courier"/>
              <a:cs typeface="Courier"/>
            </a:endParaRPr>
          </a:p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u="sng" dirty="0" smtClean="0">
              <a:solidFill>
                <a:prstClr val="black"/>
              </a:solidFill>
              <a:latin typeface="Courier"/>
              <a:cs typeface="Courier"/>
            </a:endParaRPr>
          </a:p>
        </p:txBody>
      </p:sp>
      <p:grpSp>
        <p:nvGrpSpPr>
          <p:cNvPr id="81" name="Group 80"/>
          <p:cNvGrpSpPr/>
          <p:nvPr/>
        </p:nvGrpSpPr>
        <p:grpSpPr>
          <a:xfrm>
            <a:off x="3870489" y="5402848"/>
            <a:ext cx="685411" cy="693152"/>
            <a:chOff x="3005666" y="2577531"/>
            <a:chExt cx="685411" cy="693152"/>
          </a:xfrm>
        </p:grpSpPr>
        <p:sp>
          <p:nvSpPr>
            <p:cNvPr id="82" name="TextBox 81"/>
            <p:cNvSpPr txBox="1"/>
            <p:nvPr/>
          </p:nvSpPr>
          <p:spPr>
            <a:xfrm>
              <a:off x="3275541" y="2901351"/>
              <a:ext cx="4155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ourier"/>
                  <a:cs typeface="Courier"/>
                </a:rPr>
                <a:t>S</a:t>
              </a:r>
              <a:r>
                <a:rPr lang="en-US" sz="1800" baseline="-25000" dirty="0" smtClean="0">
                  <a:solidFill>
                    <a:prstClr val="black"/>
                  </a:solidFill>
                  <a:latin typeface="Courier"/>
                  <a:cs typeface="Courier"/>
                </a:rPr>
                <a:t>0</a:t>
              </a:r>
              <a:endParaRPr lang="en-US" sz="1800" dirty="0" smtClean="0">
                <a:solidFill>
                  <a:prstClr val="black"/>
                </a:solidFill>
                <a:latin typeface="Courier"/>
                <a:cs typeface="Courier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3005666" y="2577531"/>
              <a:ext cx="4155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ourier"/>
                  <a:cs typeface="Courier"/>
                </a:rPr>
                <a:t>C</a:t>
              </a:r>
              <a:r>
                <a:rPr lang="en-US" sz="1800" baseline="-25000" dirty="0" smtClean="0">
                  <a:solidFill>
                    <a:prstClr val="black"/>
                  </a:solidFill>
                  <a:latin typeface="Courier"/>
                  <a:cs typeface="Courier"/>
                </a:rPr>
                <a:t>1</a:t>
              </a:r>
              <a:endParaRPr lang="en-US" sz="1800" dirty="0" smtClean="0">
                <a:solidFill>
                  <a:prstClr val="black"/>
                </a:solidFill>
                <a:latin typeface="Courier"/>
                <a:cs typeface="Courier"/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3573393" y="5392259"/>
            <a:ext cx="718221" cy="702677"/>
            <a:chOff x="2915706" y="2577531"/>
            <a:chExt cx="718221" cy="702677"/>
          </a:xfrm>
        </p:grpSpPr>
        <p:sp>
          <p:nvSpPr>
            <p:cNvPr id="85" name="TextBox 84"/>
            <p:cNvSpPr txBox="1"/>
            <p:nvPr/>
          </p:nvSpPr>
          <p:spPr>
            <a:xfrm>
              <a:off x="3218391" y="2910876"/>
              <a:ext cx="4155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ourier"/>
                  <a:cs typeface="Courier"/>
                </a:rPr>
                <a:t>S</a:t>
              </a:r>
              <a:r>
                <a:rPr lang="en-US" sz="1800" baseline="-25000" dirty="0" smtClean="0">
                  <a:solidFill>
                    <a:prstClr val="black"/>
                  </a:solidFill>
                  <a:latin typeface="Courier"/>
                  <a:cs typeface="Courier"/>
                </a:rPr>
                <a:t>1</a:t>
              </a:r>
              <a:endParaRPr lang="en-US" sz="1800" dirty="0" smtClean="0">
                <a:solidFill>
                  <a:prstClr val="black"/>
                </a:solidFill>
                <a:latin typeface="Courier"/>
                <a:cs typeface="Courier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2915706" y="2577531"/>
              <a:ext cx="4155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ourier"/>
                  <a:cs typeface="Courier"/>
                </a:rPr>
                <a:t>C</a:t>
              </a:r>
              <a:r>
                <a:rPr lang="en-US" sz="1800" baseline="-25000" dirty="0" smtClean="0">
                  <a:solidFill>
                    <a:prstClr val="black"/>
                  </a:solidFill>
                  <a:latin typeface="Courier"/>
                  <a:cs typeface="Courier"/>
                </a:rPr>
                <a:t>2</a:t>
              </a:r>
              <a:endParaRPr lang="en-US" sz="1800" dirty="0" smtClean="0">
                <a:solidFill>
                  <a:prstClr val="black"/>
                </a:solidFill>
                <a:latin typeface="Courier"/>
                <a:cs typeface="Courier"/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3301930" y="5388025"/>
            <a:ext cx="760544" cy="701619"/>
            <a:chOff x="2976234" y="2543663"/>
            <a:chExt cx="660911" cy="701619"/>
          </a:xfrm>
        </p:grpSpPr>
        <p:sp>
          <p:nvSpPr>
            <p:cNvPr id="88" name="TextBox 87"/>
            <p:cNvSpPr txBox="1"/>
            <p:nvPr/>
          </p:nvSpPr>
          <p:spPr>
            <a:xfrm>
              <a:off x="3221609" y="2875950"/>
              <a:ext cx="4155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ourier"/>
                  <a:cs typeface="Courier"/>
                </a:rPr>
                <a:t>S</a:t>
              </a:r>
              <a:r>
                <a:rPr lang="en-US" sz="1800" baseline="-25000" dirty="0" smtClean="0">
                  <a:solidFill>
                    <a:prstClr val="black"/>
                  </a:solidFill>
                  <a:latin typeface="Courier"/>
                  <a:cs typeface="Courier"/>
                </a:rPr>
                <a:t>2</a:t>
              </a:r>
              <a:endParaRPr lang="en-US" sz="1800" dirty="0" smtClean="0">
                <a:solidFill>
                  <a:prstClr val="black"/>
                </a:solidFill>
                <a:latin typeface="Courier"/>
                <a:cs typeface="Courier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2976234" y="2543663"/>
              <a:ext cx="4155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ourier"/>
                  <a:cs typeface="Courier"/>
                </a:rPr>
                <a:t>C</a:t>
              </a:r>
              <a:r>
                <a:rPr lang="en-US" sz="1800" baseline="-25000" dirty="0" smtClean="0">
                  <a:solidFill>
                    <a:prstClr val="black"/>
                  </a:solidFill>
                  <a:latin typeface="Courier"/>
                  <a:cs typeface="Courier"/>
                </a:rPr>
                <a:t>3</a:t>
              </a:r>
              <a:endParaRPr lang="en-US" sz="1800" dirty="0" smtClean="0">
                <a:solidFill>
                  <a:prstClr val="black"/>
                </a:solidFill>
                <a:latin typeface="Courier"/>
                <a:cs typeface="Courier"/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3036823" y="5392259"/>
            <a:ext cx="685411" cy="702677"/>
            <a:chOff x="3005666" y="2577531"/>
            <a:chExt cx="685411" cy="702677"/>
          </a:xfrm>
        </p:grpSpPr>
        <p:sp>
          <p:nvSpPr>
            <p:cNvPr id="91" name="TextBox 90"/>
            <p:cNvSpPr txBox="1"/>
            <p:nvPr/>
          </p:nvSpPr>
          <p:spPr>
            <a:xfrm>
              <a:off x="3275541" y="2910876"/>
              <a:ext cx="4155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ourier"/>
                  <a:cs typeface="Courier"/>
                </a:rPr>
                <a:t>S</a:t>
              </a:r>
              <a:r>
                <a:rPr lang="en-US" sz="1800" baseline="-25000" dirty="0" smtClean="0">
                  <a:solidFill>
                    <a:prstClr val="black"/>
                  </a:solidFill>
                  <a:latin typeface="Courier"/>
                  <a:cs typeface="Courier"/>
                </a:rPr>
                <a:t>3</a:t>
              </a:r>
              <a:endParaRPr lang="en-US" sz="1800" dirty="0" smtClean="0">
                <a:solidFill>
                  <a:prstClr val="black"/>
                </a:solidFill>
                <a:latin typeface="Courier"/>
                <a:cs typeface="Courier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3005666" y="2577531"/>
              <a:ext cx="4155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ourier"/>
                  <a:cs typeface="Courier"/>
                </a:rPr>
                <a:t>C</a:t>
              </a:r>
              <a:r>
                <a:rPr lang="en-US" sz="1800" baseline="-25000" dirty="0" smtClean="0">
                  <a:solidFill>
                    <a:prstClr val="black"/>
                  </a:solidFill>
                  <a:latin typeface="Courier"/>
                  <a:cs typeface="Courier"/>
                </a:rPr>
                <a:t>4</a:t>
              </a:r>
              <a:endParaRPr lang="en-US" sz="1800" dirty="0" smtClean="0">
                <a:solidFill>
                  <a:prstClr val="black"/>
                </a:solidFill>
                <a:latin typeface="Courier"/>
                <a:cs typeface="Courier"/>
              </a:endParaRPr>
            </a:p>
          </p:txBody>
        </p:sp>
      </p:grpSp>
      <p:cxnSp>
        <p:nvCxnSpPr>
          <p:cNvPr id="93" name="Straight Connector 92"/>
          <p:cNvCxnSpPr/>
          <p:nvPr/>
        </p:nvCxnSpPr>
        <p:spPr>
          <a:xfrm>
            <a:off x="2743200" y="5787849"/>
            <a:ext cx="1839977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4128991" y="5411309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prstClr val="black"/>
                </a:solidFill>
                <a:latin typeface="Courier"/>
                <a:cs typeface="Courier"/>
              </a:rPr>
              <a:t>C</a:t>
            </a:r>
            <a:r>
              <a:rPr lang="en-US" sz="1800" baseline="-25000" dirty="0">
                <a:solidFill>
                  <a:prstClr val="black"/>
                </a:solidFill>
                <a:latin typeface="Courier"/>
                <a:cs typeface="Courier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869818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7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Subtractor (A-B) in 2’s Comp.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A8877-02F5-AD4D-B33C-2C87EDA3740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33400" y="2438400"/>
            <a:ext cx="7360622" cy="2228551"/>
            <a:chOff x="575899" y="1606755"/>
            <a:chExt cx="7360622" cy="2228551"/>
          </a:xfrm>
        </p:grpSpPr>
        <p:grpSp>
          <p:nvGrpSpPr>
            <p:cNvPr id="4" name="Group 3"/>
            <p:cNvGrpSpPr/>
            <p:nvPr/>
          </p:nvGrpSpPr>
          <p:grpSpPr>
            <a:xfrm>
              <a:off x="5430750" y="1679281"/>
              <a:ext cx="2505771" cy="2156025"/>
              <a:chOff x="5528731" y="2470553"/>
              <a:chExt cx="2505771" cy="2156025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6206067" y="3120436"/>
                <a:ext cx="939800" cy="884305"/>
              </a:xfrm>
              <a:prstGeom prst="rect">
                <a:avLst/>
              </a:prstGeom>
              <a:noFill/>
              <a:ln w="1905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Full</a:t>
                </a:r>
              </a:p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Adder</a:t>
                </a:r>
              </a:p>
            </p:txBody>
          </p:sp>
          <p:cxnSp>
            <p:nvCxnSpPr>
              <p:cNvPr id="7" name="Straight Arrow Connector 6"/>
              <p:cNvCxnSpPr/>
              <p:nvPr/>
            </p:nvCxnSpPr>
            <p:spPr>
              <a:xfrm>
                <a:off x="6417733" y="2828324"/>
                <a:ext cx="0" cy="2921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/>
              <p:cNvCxnSpPr/>
              <p:nvPr/>
            </p:nvCxnSpPr>
            <p:spPr>
              <a:xfrm>
                <a:off x="6908800" y="2841025"/>
                <a:ext cx="0" cy="2921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/>
              <p:cNvCxnSpPr/>
              <p:nvPr/>
            </p:nvCxnSpPr>
            <p:spPr>
              <a:xfrm flipH="1">
                <a:off x="7145867" y="3522133"/>
                <a:ext cx="270933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/>
              <p:cNvCxnSpPr/>
              <p:nvPr/>
            </p:nvCxnSpPr>
            <p:spPr>
              <a:xfrm flipH="1">
                <a:off x="5528731" y="3522133"/>
                <a:ext cx="677337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0"/>
              <p:cNvCxnSpPr/>
              <p:nvPr/>
            </p:nvCxnSpPr>
            <p:spPr>
              <a:xfrm>
                <a:off x="6705600" y="3994144"/>
                <a:ext cx="0" cy="2921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1"/>
              <p:cNvSpPr txBox="1"/>
              <p:nvPr/>
            </p:nvSpPr>
            <p:spPr>
              <a:xfrm>
                <a:off x="6732027" y="2494464"/>
                <a:ext cx="4458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B’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0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6231468" y="2470553"/>
                <a:ext cx="3962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A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0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7416800" y="3210462"/>
                <a:ext cx="6177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C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0</a:t>
                </a: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=1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528731" y="3134259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C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1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6555254" y="4257246"/>
                <a:ext cx="3687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S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0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</p:grpSp>
        <p:grpSp>
          <p:nvGrpSpPr>
            <p:cNvPr id="32" name="Group 31"/>
            <p:cNvGrpSpPr/>
            <p:nvPr/>
          </p:nvGrpSpPr>
          <p:grpSpPr>
            <a:xfrm>
              <a:off x="3813614" y="1661235"/>
              <a:ext cx="1649114" cy="2156025"/>
              <a:chOff x="5528731" y="2470553"/>
              <a:chExt cx="1649114" cy="2156025"/>
            </a:xfrm>
          </p:grpSpPr>
          <p:sp>
            <p:nvSpPr>
              <p:cNvPr id="33" name="Rectangle 32"/>
              <p:cNvSpPr/>
              <p:nvPr/>
            </p:nvSpPr>
            <p:spPr>
              <a:xfrm>
                <a:off x="6206067" y="3120436"/>
                <a:ext cx="939800" cy="884305"/>
              </a:xfrm>
              <a:prstGeom prst="rect">
                <a:avLst/>
              </a:prstGeom>
              <a:noFill/>
              <a:ln w="1905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Full</a:t>
                </a:r>
              </a:p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Adder</a:t>
                </a:r>
              </a:p>
            </p:txBody>
          </p:sp>
          <p:cxnSp>
            <p:nvCxnSpPr>
              <p:cNvPr id="34" name="Straight Arrow Connector 33"/>
              <p:cNvCxnSpPr/>
              <p:nvPr/>
            </p:nvCxnSpPr>
            <p:spPr>
              <a:xfrm>
                <a:off x="6417733" y="2828324"/>
                <a:ext cx="0" cy="2921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/>
              <p:nvPr/>
            </p:nvCxnSpPr>
            <p:spPr>
              <a:xfrm>
                <a:off x="6908800" y="2841025"/>
                <a:ext cx="0" cy="2921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Arrow Connector 36"/>
              <p:cNvCxnSpPr/>
              <p:nvPr/>
            </p:nvCxnSpPr>
            <p:spPr>
              <a:xfrm flipH="1">
                <a:off x="5528731" y="3522133"/>
                <a:ext cx="677337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/>
              <p:nvPr/>
            </p:nvCxnSpPr>
            <p:spPr>
              <a:xfrm>
                <a:off x="6705600" y="3994144"/>
                <a:ext cx="0" cy="2921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TextBox 38"/>
              <p:cNvSpPr txBox="1"/>
              <p:nvPr/>
            </p:nvSpPr>
            <p:spPr>
              <a:xfrm>
                <a:off x="6732027" y="2494464"/>
                <a:ext cx="4458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B’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1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6231468" y="2470553"/>
                <a:ext cx="3962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A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1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5528731" y="3134259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C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2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6555254" y="4257246"/>
                <a:ext cx="3687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S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1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</p:grpSp>
        <p:grpSp>
          <p:nvGrpSpPr>
            <p:cNvPr id="44" name="Group 43"/>
            <p:cNvGrpSpPr/>
            <p:nvPr/>
          </p:nvGrpSpPr>
          <p:grpSpPr>
            <a:xfrm>
              <a:off x="2196478" y="1651730"/>
              <a:ext cx="1649114" cy="2156025"/>
              <a:chOff x="5528731" y="2470553"/>
              <a:chExt cx="1649114" cy="2156025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6206067" y="3120436"/>
                <a:ext cx="939800" cy="884305"/>
              </a:xfrm>
              <a:prstGeom prst="rect">
                <a:avLst/>
              </a:prstGeom>
              <a:noFill/>
              <a:ln w="1905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Full</a:t>
                </a:r>
              </a:p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Adder</a:t>
                </a:r>
              </a:p>
            </p:txBody>
          </p:sp>
          <p:cxnSp>
            <p:nvCxnSpPr>
              <p:cNvPr id="46" name="Straight Arrow Connector 45"/>
              <p:cNvCxnSpPr/>
              <p:nvPr/>
            </p:nvCxnSpPr>
            <p:spPr>
              <a:xfrm>
                <a:off x="6417733" y="2828324"/>
                <a:ext cx="0" cy="2921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Arrow Connector 46"/>
              <p:cNvCxnSpPr/>
              <p:nvPr/>
            </p:nvCxnSpPr>
            <p:spPr>
              <a:xfrm>
                <a:off x="6908800" y="2841025"/>
                <a:ext cx="0" cy="2921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Arrow Connector 47"/>
              <p:cNvCxnSpPr/>
              <p:nvPr/>
            </p:nvCxnSpPr>
            <p:spPr>
              <a:xfrm flipH="1">
                <a:off x="5528731" y="3522133"/>
                <a:ext cx="677337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/>
              <p:nvPr/>
            </p:nvCxnSpPr>
            <p:spPr>
              <a:xfrm>
                <a:off x="6705600" y="3994144"/>
                <a:ext cx="0" cy="2921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TextBox 49"/>
              <p:cNvSpPr txBox="1"/>
              <p:nvPr/>
            </p:nvSpPr>
            <p:spPr>
              <a:xfrm>
                <a:off x="6732027" y="2494464"/>
                <a:ext cx="4458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B’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2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6231468" y="2470553"/>
                <a:ext cx="3962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A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2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5528731" y="3134259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C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3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6555254" y="4257246"/>
                <a:ext cx="3687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S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2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</p:grpSp>
        <p:grpSp>
          <p:nvGrpSpPr>
            <p:cNvPr id="54" name="Group 53"/>
            <p:cNvGrpSpPr/>
            <p:nvPr/>
          </p:nvGrpSpPr>
          <p:grpSpPr>
            <a:xfrm>
              <a:off x="575899" y="1606755"/>
              <a:ext cx="1649114" cy="2156025"/>
              <a:chOff x="5528731" y="2470553"/>
              <a:chExt cx="1649114" cy="2156025"/>
            </a:xfrm>
          </p:grpSpPr>
          <p:sp>
            <p:nvSpPr>
              <p:cNvPr id="55" name="Rectangle 54"/>
              <p:cNvSpPr/>
              <p:nvPr/>
            </p:nvSpPr>
            <p:spPr>
              <a:xfrm>
                <a:off x="6206067" y="3120436"/>
                <a:ext cx="939800" cy="884305"/>
              </a:xfrm>
              <a:prstGeom prst="rect">
                <a:avLst/>
              </a:prstGeom>
              <a:noFill/>
              <a:ln w="1905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Full</a:t>
                </a:r>
              </a:p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Adder</a:t>
                </a:r>
              </a:p>
            </p:txBody>
          </p:sp>
          <p:cxnSp>
            <p:nvCxnSpPr>
              <p:cNvPr id="56" name="Straight Arrow Connector 55"/>
              <p:cNvCxnSpPr/>
              <p:nvPr/>
            </p:nvCxnSpPr>
            <p:spPr>
              <a:xfrm>
                <a:off x="6417733" y="2828324"/>
                <a:ext cx="0" cy="2921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Arrow Connector 56"/>
              <p:cNvCxnSpPr/>
              <p:nvPr/>
            </p:nvCxnSpPr>
            <p:spPr>
              <a:xfrm>
                <a:off x="6908800" y="2841025"/>
                <a:ext cx="0" cy="2921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/>
              <p:cNvCxnSpPr/>
              <p:nvPr/>
            </p:nvCxnSpPr>
            <p:spPr>
              <a:xfrm flipH="1">
                <a:off x="5528731" y="3522133"/>
                <a:ext cx="677337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Arrow Connector 58"/>
              <p:cNvCxnSpPr/>
              <p:nvPr/>
            </p:nvCxnSpPr>
            <p:spPr>
              <a:xfrm>
                <a:off x="6705600" y="3994144"/>
                <a:ext cx="0" cy="2921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0" name="TextBox 59"/>
              <p:cNvSpPr txBox="1"/>
              <p:nvPr/>
            </p:nvSpPr>
            <p:spPr>
              <a:xfrm>
                <a:off x="6732027" y="2494464"/>
                <a:ext cx="4458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B’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3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6231468" y="2470553"/>
                <a:ext cx="3962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A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3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5528731" y="3134259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C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4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6555254" y="4257246"/>
                <a:ext cx="3687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S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3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</p:grpSp>
      </p:grpSp>
      <p:sp>
        <p:nvSpPr>
          <p:cNvPr id="64" name="Oval 63"/>
          <p:cNvSpPr/>
          <p:nvPr/>
        </p:nvSpPr>
        <p:spPr>
          <a:xfrm>
            <a:off x="7318819" y="3155881"/>
            <a:ext cx="617702" cy="552613"/>
          </a:xfrm>
          <a:prstGeom prst="ellipse">
            <a:avLst/>
          </a:prstGeom>
          <a:ln w="28575">
            <a:solidFill>
              <a:srgbClr val="FF0000"/>
            </a:solidFill>
            <a:prstDash val="soli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453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Adder (A+B)/ </a:t>
            </a:r>
            <a:r>
              <a:rPr lang="en-US" dirty="0" err="1" smtClean="0"/>
              <a:t>Subtractor</a:t>
            </a:r>
            <a:r>
              <a:rPr lang="en-US" dirty="0" smtClean="0"/>
              <a:t> (A-B)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A8877-02F5-AD4D-B33C-2C87EDA3740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85966" y="1750108"/>
            <a:ext cx="6742920" cy="2745692"/>
            <a:chOff x="575899" y="1089614"/>
            <a:chExt cx="6742920" cy="2745692"/>
          </a:xfrm>
        </p:grpSpPr>
        <p:grpSp>
          <p:nvGrpSpPr>
            <p:cNvPr id="4" name="Group 3"/>
            <p:cNvGrpSpPr/>
            <p:nvPr/>
          </p:nvGrpSpPr>
          <p:grpSpPr>
            <a:xfrm>
              <a:off x="5430750" y="1679281"/>
              <a:ext cx="1888069" cy="2156025"/>
              <a:chOff x="5528731" y="2470553"/>
              <a:chExt cx="1888069" cy="2156025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6206067" y="3120436"/>
                <a:ext cx="939800" cy="884305"/>
              </a:xfrm>
              <a:prstGeom prst="rect">
                <a:avLst/>
              </a:prstGeom>
              <a:noFill/>
              <a:ln w="1905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Full</a:t>
                </a:r>
              </a:p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Adder</a:t>
                </a:r>
              </a:p>
            </p:txBody>
          </p:sp>
          <p:cxnSp>
            <p:nvCxnSpPr>
              <p:cNvPr id="7" name="Straight Arrow Connector 6"/>
              <p:cNvCxnSpPr/>
              <p:nvPr/>
            </p:nvCxnSpPr>
            <p:spPr>
              <a:xfrm>
                <a:off x="6417733" y="2828324"/>
                <a:ext cx="0" cy="2921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/>
              <p:cNvCxnSpPr/>
              <p:nvPr/>
            </p:nvCxnSpPr>
            <p:spPr>
              <a:xfrm>
                <a:off x="6908800" y="2841025"/>
                <a:ext cx="0" cy="2921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/>
              <p:cNvCxnSpPr/>
              <p:nvPr/>
            </p:nvCxnSpPr>
            <p:spPr>
              <a:xfrm flipH="1">
                <a:off x="7145867" y="3522133"/>
                <a:ext cx="270933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/>
              <p:cNvCxnSpPr/>
              <p:nvPr/>
            </p:nvCxnSpPr>
            <p:spPr>
              <a:xfrm flipH="1">
                <a:off x="5528731" y="3522133"/>
                <a:ext cx="677337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0"/>
              <p:cNvCxnSpPr/>
              <p:nvPr/>
            </p:nvCxnSpPr>
            <p:spPr>
              <a:xfrm>
                <a:off x="6705600" y="3994144"/>
                <a:ext cx="0" cy="2921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TextBox 12"/>
              <p:cNvSpPr txBox="1"/>
              <p:nvPr/>
            </p:nvSpPr>
            <p:spPr>
              <a:xfrm>
                <a:off x="6231468" y="2470553"/>
                <a:ext cx="3962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A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0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528731" y="3134259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C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1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6555254" y="4257246"/>
                <a:ext cx="3687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S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0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</p:grpSp>
        <p:grpSp>
          <p:nvGrpSpPr>
            <p:cNvPr id="32" name="Group 31"/>
            <p:cNvGrpSpPr/>
            <p:nvPr/>
          </p:nvGrpSpPr>
          <p:grpSpPr>
            <a:xfrm>
              <a:off x="3813614" y="1127151"/>
              <a:ext cx="1617136" cy="2690109"/>
              <a:chOff x="5528731" y="1936469"/>
              <a:chExt cx="1617136" cy="2690109"/>
            </a:xfrm>
          </p:grpSpPr>
          <p:sp>
            <p:nvSpPr>
              <p:cNvPr id="33" name="Rectangle 32"/>
              <p:cNvSpPr/>
              <p:nvPr/>
            </p:nvSpPr>
            <p:spPr>
              <a:xfrm>
                <a:off x="6206067" y="3120436"/>
                <a:ext cx="939800" cy="884305"/>
              </a:xfrm>
              <a:prstGeom prst="rect">
                <a:avLst/>
              </a:prstGeom>
              <a:noFill/>
              <a:ln w="1905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Full</a:t>
                </a:r>
              </a:p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Adder</a:t>
                </a:r>
              </a:p>
            </p:txBody>
          </p:sp>
          <p:cxnSp>
            <p:nvCxnSpPr>
              <p:cNvPr id="34" name="Straight Arrow Connector 33"/>
              <p:cNvCxnSpPr/>
              <p:nvPr/>
            </p:nvCxnSpPr>
            <p:spPr>
              <a:xfrm>
                <a:off x="6417733" y="2828324"/>
                <a:ext cx="0" cy="2921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/>
              <p:nvPr/>
            </p:nvCxnSpPr>
            <p:spPr>
              <a:xfrm>
                <a:off x="6908800" y="2841025"/>
                <a:ext cx="0" cy="2921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Arrow Connector 36"/>
              <p:cNvCxnSpPr/>
              <p:nvPr/>
            </p:nvCxnSpPr>
            <p:spPr>
              <a:xfrm flipH="1">
                <a:off x="5528731" y="3522133"/>
                <a:ext cx="677337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/>
              <p:nvPr/>
            </p:nvCxnSpPr>
            <p:spPr>
              <a:xfrm>
                <a:off x="6705600" y="3994144"/>
                <a:ext cx="0" cy="2921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TextBox 38"/>
              <p:cNvSpPr txBox="1"/>
              <p:nvPr/>
            </p:nvSpPr>
            <p:spPr>
              <a:xfrm>
                <a:off x="6627693" y="1936469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B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1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6231468" y="2470553"/>
                <a:ext cx="3962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A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1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5528731" y="3134259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C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2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6555254" y="4257246"/>
                <a:ext cx="3687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S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1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</p:grpSp>
        <p:grpSp>
          <p:nvGrpSpPr>
            <p:cNvPr id="44" name="Group 43"/>
            <p:cNvGrpSpPr/>
            <p:nvPr/>
          </p:nvGrpSpPr>
          <p:grpSpPr>
            <a:xfrm>
              <a:off x="2196478" y="1134203"/>
              <a:ext cx="1617136" cy="2673552"/>
              <a:chOff x="5528731" y="1953026"/>
              <a:chExt cx="1617136" cy="2673552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6206067" y="3120436"/>
                <a:ext cx="939800" cy="884305"/>
              </a:xfrm>
              <a:prstGeom prst="rect">
                <a:avLst/>
              </a:prstGeom>
              <a:noFill/>
              <a:ln w="1905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Full</a:t>
                </a:r>
              </a:p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Adder</a:t>
                </a:r>
              </a:p>
            </p:txBody>
          </p:sp>
          <p:cxnSp>
            <p:nvCxnSpPr>
              <p:cNvPr id="46" name="Straight Arrow Connector 45"/>
              <p:cNvCxnSpPr/>
              <p:nvPr/>
            </p:nvCxnSpPr>
            <p:spPr>
              <a:xfrm>
                <a:off x="6417733" y="2828324"/>
                <a:ext cx="0" cy="2921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Arrow Connector 46"/>
              <p:cNvCxnSpPr/>
              <p:nvPr/>
            </p:nvCxnSpPr>
            <p:spPr>
              <a:xfrm>
                <a:off x="6908800" y="2841025"/>
                <a:ext cx="0" cy="2921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Arrow Connector 47"/>
              <p:cNvCxnSpPr/>
              <p:nvPr/>
            </p:nvCxnSpPr>
            <p:spPr>
              <a:xfrm flipH="1">
                <a:off x="5528731" y="3522133"/>
                <a:ext cx="677337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/>
              <p:nvPr/>
            </p:nvCxnSpPr>
            <p:spPr>
              <a:xfrm>
                <a:off x="6705600" y="3994144"/>
                <a:ext cx="0" cy="2921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TextBox 49"/>
              <p:cNvSpPr txBox="1"/>
              <p:nvPr/>
            </p:nvSpPr>
            <p:spPr>
              <a:xfrm>
                <a:off x="6627693" y="1953026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B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2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6231468" y="2470553"/>
                <a:ext cx="3962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A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2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5528731" y="3134259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C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3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6555254" y="4257246"/>
                <a:ext cx="3687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S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2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</p:grpSp>
        <p:grpSp>
          <p:nvGrpSpPr>
            <p:cNvPr id="54" name="Group 53"/>
            <p:cNvGrpSpPr/>
            <p:nvPr/>
          </p:nvGrpSpPr>
          <p:grpSpPr>
            <a:xfrm>
              <a:off x="575899" y="1089614"/>
              <a:ext cx="1617136" cy="2673166"/>
              <a:chOff x="5528731" y="1953412"/>
              <a:chExt cx="1617136" cy="2673166"/>
            </a:xfrm>
          </p:grpSpPr>
          <p:sp>
            <p:nvSpPr>
              <p:cNvPr id="55" name="Rectangle 54"/>
              <p:cNvSpPr/>
              <p:nvPr/>
            </p:nvSpPr>
            <p:spPr>
              <a:xfrm>
                <a:off x="6206067" y="3120436"/>
                <a:ext cx="939800" cy="884305"/>
              </a:xfrm>
              <a:prstGeom prst="rect">
                <a:avLst/>
              </a:prstGeom>
              <a:noFill/>
              <a:ln w="19050"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Full</a:t>
                </a:r>
              </a:p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Adder</a:t>
                </a:r>
              </a:p>
            </p:txBody>
          </p:sp>
          <p:cxnSp>
            <p:nvCxnSpPr>
              <p:cNvPr id="56" name="Straight Arrow Connector 55"/>
              <p:cNvCxnSpPr/>
              <p:nvPr/>
            </p:nvCxnSpPr>
            <p:spPr>
              <a:xfrm>
                <a:off x="6417733" y="2828324"/>
                <a:ext cx="0" cy="2921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Arrow Connector 56"/>
              <p:cNvCxnSpPr/>
              <p:nvPr/>
            </p:nvCxnSpPr>
            <p:spPr>
              <a:xfrm>
                <a:off x="6908800" y="2841025"/>
                <a:ext cx="0" cy="2921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/>
              <p:cNvCxnSpPr/>
              <p:nvPr/>
            </p:nvCxnSpPr>
            <p:spPr>
              <a:xfrm flipH="1">
                <a:off x="5528731" y="3522133"/>
                <a:ext cx="677337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Arrow Connector 58"/>
              <p:cNvCxnSpPr/>
              <p:nvPr/>
            </p:nvCxnSpPr>
            <p:spPr>
              <a:xfrm>
                <a:off x="6705600" y="3994144"/>
                <a:ext cx="0" cy="2921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0" name="TextBox 59"/>
              <p:cNvSpPr txBox="1"/>
              <p:nvPr/>
            </p:nvSpPr>
            <p:spPr>
              <a:xfrm>
                <a:off x="6627693" y="1953412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B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3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6231468" y="2470553"/>
                <a:ext cx="3962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A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3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5528731" y="3134259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C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4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6555254" y="4257246"/>
                <a:ext cx="3687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S</a:t>
                </a:r>
                <a:r>
                  <a:rPr lang="en-US" sz="1800" baseline="-25000" dirty="0" smtClean="0">
                    <a:solidFill>
                      <a:srgbClr val="0000FF"/>
                    </a:solidFill>
                    <a:latin typeface="Calibri"/>
                  </a:rPr>
                  <a:t>3</a:t>
                </a:r>
                <a:endParaRPr lang="en-US" sz="1800" dirty="0" smtClean="0">
                  <a:solidFill>
                    <a:srgbClr val="0000FF"/>
                  </a:solidFill>
                  <a:latin typeface="Calibri"/>
                </a:endParaRPr>
              </a:p>
            </p:txBody>
          </p:sp>
        </p:grpSp>
      </p:grpSp>
      <p:sp>
        <p:nvSpPr>
          <p:cNvPr id="64" name="TextBox 63"/>
          <p:cNvSpPr txBox="1"/>
          <p:nvPr/>
        </p:nvSpPr>
        <p:spPr>
          <a:xfrm>
            <a:off x="6639779" y="1813247"/>
            <a:ext cx="388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srgbClr val="0000FF"/>
                </a:solidFill>
                <a:latin typeface="Calibri"/>
              </a:rPr>
              <a:t>B</a:t>
            </a:r>
            <a:r>
              <a:rPr lang="en-US" sz="1800" baseline="-25000" dirty="0" smtClean="0">
                <a:solidFill>
                  <a:srgbClr val="0000FF"/>
                </a:solidFill>
                <a:latin typeface="Calibri"/>
              </a:rPr>
              <a:t>0</a:t>
            </a:r>
            <a:endParaRPr lang="en-US" sz="1800" dirty="0" smtClean="0">
              <a:solidFill>
                <a:srgbClr val="0000FF"/>
              </a:solidFill>
              <a:latin typeface="Calibri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2138098" y="1787645"/>
            <a:ext cx="5363369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2144908" y="1796112"/>
            <a:ext cx="0" cy="313267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3763778" y="1789239"/>
            <a:ext cx="0" cy="424429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5374736" y="1787645"/>
            <a:ext cx="0" cy="424429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6994133" y="1779178"/>
            <a:ext cx="0" cy="424429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>
            <a:spLocks noChangeAspect="1"/>
          </p:cNvSpPr>
          <p:nvPr/>
        </p:nvSpPr>
        <p:spPr>
          <a:xfrm>
            <a:off x="5344098" y="1752953"/>
            <a:ext cx="68761" cy="68761"/>
          </a:xfrm>
          <a:prstGeom prst="ellipse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smtClea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2" name="Oval 71"/>
          <p:cNvSpPr>
            <a:spLocks noChangeAspect="1"/>
          </p:cNvSpPr>
          <p:nvPr/>
        </p:nvSpPr>
        <p:spPr>
          <a:xfrm>
            <a:off x="3718130" y="1744486"/>
            <a:ext cx="68761" cy="68761"/>
          </a:xfrm>
          <a:prstGeom prst="ellipse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smtClea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3" name="Oval 72"/>
          <p:cNvSpPr>
            <a:spLocks noChangeAspect="1"/>
          </p:cNvSpPr>
          <p:nvPr/>
        </p:nvSpPr>
        <p:spPr>
          <a:xfrm>
            <a:off x="6961234" y="1752953"/>
            <a:ext cx="68761" cy="68761"/>
          </a:xfrm>
          <a:prstGeom prst="ellipse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smtClean="0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7543798" y="1643907"/>
            <a:ext cx="998553" cy="369332"/>
            <a:chOff x="7603067" y="1525192"/>
            <a:chExt cx="998553" cy="369332"/>
          </a:xfrm>
        </p:grpSpPr>
        <p:sp>
          <p:nvSpPr>
            <p:cNvPr id="41" name="TextBox 40"/>
            <p:cNvSpPr txBox="1"/>
            <p:nvPr/>
          </p:nvSpPr>
          <p:spPr>
            <a:xfrm>
              <a:off x="7603067" y="1525192"/>
              <a:ext cx="9985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alibri"/>
                </a:rPr>
                <a:t>Add/Sub</a:t>
              </a:r>
            </a:p>
          </p:txBody>
        </p:sp>
        <p:cxnSp>
          <p:nvCxnSpPr>
            <p:cNvPr id="75" name="Straight Connector 74"/>
            <p:cNvCxnSpPr/>
            <p:nvPr/>
          </p:nvCxnSpPr>
          <p:spPr>
            <a:xfrm flipV="1">
              <a:off x="7696200" y="1618329"/>
              <a:ext cx="397677" cy="8467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8" name="Straight Connector 77"/>
          <p:cNvCxnSpPr/>
          <p:nvPr/>
        </p:nvCxnSpPr>
        <p:spPr>
          <a:xfrm flipV="1">
            <a:off x="7420420" y="1779178"/>
            <a:ext cx="0" cy="160371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Oval 80"/>
          <p:cNvSpPr>
            <a:spLocks noChangeAspect="1"/>
          </p:cNvSpPr>
          <p:nvPr/>
        </p:nvSpPr>
        <p:spPr>
          <a:xfrm>
            <a:off x="7394505" y="1754858"/>
            <a:ext cx="68761" cy="68761"/>
          </a:xfrm>
          <a:prstGeom prst="ellipse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smtClean="0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104" name="Group 103"/>
          <p:cNvGrpSpPr/>
          <p:nvPr/>
        </p:nvGrpSpPr>
        <p:grpSpPr>
          <a:xfrm>
            <a:off x="1075816" y="4547797"/>
            <a:ext cx="5497931" cy="2081603"/>
            <a:chOff x="1075816" y="4282127"/>
            <a:chExt cx="5497931" cy="2081603"/>
          </a:xfrm>
        </p:grpSpPr>
        <p:grpSp>
          <p:nvGrpSpPr>
            <p:cNvPr id="102" name="Group 101"/>
            <p:cNvGrpSpPr/>
            <p:nvPr/>
          </p:nvGrpSpPr>
          <p:grpSpPr>
            <a:xfrm>
              <a:off x="2306545" y="4282127"/>
              <a:ext cx="4267202" cy="2081603"/>
              <a:chOff x="2306545" y="4282127"/>
              <a:chExt cx="4267202" cy="2081603"/>
            </a:xfrm>
          </p:grpSpPr>
          <p:sp>
            <p:nvSpPr>
              <p:cNvPr id="83" name="Trapezoid 82"/>
              <p:cNvSpPr/>
              <p:nvPr/>
            </p:nvSpPr>
            <p:spPr>
              <a:xfrm flipV="1">
                <a:off x="3195547" y="4961467"/>
                <a:ext cx="1405470" cy="711200"/>
              </a:xfrm>
              <a:prstGeom prst="trapezoid">
                <a:avLst>
                  <a:gd name="adj" fmla="val 63095"/>
                </a:avLst>
              </a:prstGeom>
              <a:noFill/>
              <a:ln w="12700" cmpd="sng"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dirty="0" smtClean="0">
                  <a:solidFill>
                    <a:srgbClr val="000000"/>
                  </a:solidFill>
                  <a:latin typeface="Calibri"/>
                </a:endParaRPr>
              </a:p>
            </p:txBody>
          </p:sp>
          <p:cxnSp>
            <p:nvCxnSpPr>
              <p:cNvPr id="85" name="Straight Arrow Connector 84"/>
              <p:cNvCxnSpPr/>
              <p:nvPr/>
            </p:nvCxnSpPr>
            <p:spPr>
              <a:xfrm>
                <a:off x="3516774" y="4572000"/>
                <a:ext cx="0" cy="389467"/>
              </a:xfrm>
              <a:prstGeom prst="straightConnector1">
                <a:avLst/>
              </a:prstGeom>
              <a:ln w="9525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/>
              <p:cNvCxnSpPr/>
              <p:nvPr/>
            </p:nvCxnSpPr>
            <p:spPr>
              <a:xfrm>
                <a:off x="4253374" y="4572000"/>
                <a:ext cx="0" cy="389467"/>
              </a:xfrm>
              <a:prstGeom prst="straightConnector1">
                <a:avLst/>
              </a:prstGeom>
              <a:ln w="9525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Arrow Connector 86"/>
              <p:cNvCxnSpPr/>
              <p:nvPr/>
            </p:nvCxnSpPr>
            <p:spPr>
              <a:xfrm>
                <a:off x="3923681" y="5672667"/>
                <a:ext cx="0" cy="389467"/>
              </a:xfrm>
              <a:prstGeom prst="straightConnector1">
                <a:avLst/>
              </a:prstGeom>
              <a:ln w="9525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Arrow Connector 88"/>
              <p:cNvCxnSpPr/>
              <p:nvPr/>
            </p:nvCxnSpPr>
            <p:spPr>
              <a:xfrm flipH="1">
                <a:off x="4326461" y="5367867"/>
                <a:ext cx="342283" cy="0"/>
              </a:xfrm>
              <a:prstGeom prst="straightConnector1">
                <a:avLst/>
              </a:prstGeom>
              <a:ln w="9525" cmpd="sng">
                <a:solidFill>
                  <a:schemeClr val="tx1"/>
                </a:solidFill>
                <a:prstDash val="dash"/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0" name="TextBox 89"/>
              <p:cNvSpPr txBox="1"/>
              <p:nvPr/>
            </p:nvSpPr>
            <p:spPr>
              <a:xfrm>
                <a:off x="4668744" y="5072502"/>
                <a:ext cx="1905003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Function </a:t>
                </a:r>
              </a:p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Select F:</a:t>
                </a:r>
              </a:p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	0: Add</a:t>
                </a:r>
              </a:p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	1: Sub</a:t>
                </a:r>
              </a:p>
            </p:txBody>
          </p:sp>
          <p:cxnSp>
            <p:nvCxnSpPr>
              <p:cNvPr id="91" name="Straight Arrow Connector 90"/>
              <p:cNvCxnSpPr/>
              <p:nvPr/>
            </p:nvCxnSpPr>
            <p:spPr>
              <a:xfrm flipH="1">
                <a:off x="3138329" y="5435600"/>
                <a:ext cx="342283" cy="0"/>
              </a:xfrm>
              <a:prstGeom prst="straightConnector1">
                <a:avLst/>
              </a:prstGeom>
              <a:ln w="9525" cmpd="sng">
                <a:solidFill>
                  <a:schemeClr val="tx1"/>
                </a:solidFill>
                <a:prstDash val="dash"/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TextBox 92"/>
              <p:cNvSpPr txBox="1"/>
              <p:nvPr/>
            </p:nvSpPr>
            <p:spPr>
              <a:xfrm>
                <a:off x="2306545" y="5225533"/>
                <a:ext cx="9144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Carry C</a:t>
                </a:r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>
                <a:off x="3591715" y="4961467"/>
                <a:ext cx="66165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Basic</a:t>
                </a:r>
              </a:p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ALU</a:t>
                </a:r>
              </a:p>
            </p:txBody>
          </p:sp>
          <p:cxnSp>
            <p:nvCxnSpPr>
              <p:cNvPr id="96" name="Straight Connector 95"/>
              <p:cNvCxnSpPr/>
              <p:nvPr/>
            </p:nvCxnSpPr>
            <p:spPr>
              <a:xfrm flipV="1">
                <a:off x="3447842" y="4622800"/>
                <a:ext cx="135466" cy="135466"/>
              </a:xfrm>
              <a:prstGeom prst="line">
                <a:avLst/>
              </a:prstGeom>
              <a:ln w="9525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 flipV="1">
                <a:off x="4177174" y="4614333"/>
                <a:ext cx="135466" cy="135466"/>
              </a:xfrm>
              <a:prstGeom prst="line">
                <a:avLst/>
              </a:prstGeom>
              <a:ln w="9525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 flipV="1">
                <a:off x="3855948" y="5765800"/>
                <a:ext cx="135466" cy="135466"/>
              </a:xfrm>
              <a:prstGeom prst="line">
                <a:avLst/>
              </a:prstGeom>
              <a:ln w="9525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TextBox 98"/>
              <p:cNvSpPr txBox="1"/>
              <p:nvPr/>
            </p:nvSpPr>
            <p:spPr>
              <a:xfrm>
                <a:off x="3333068" y="4282127"/>
                <a:ext cx="3182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A</a:t>
                </a:r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4094259" y="4282127"/>
                <a:ext cx="3182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B</a:t>
                </a:r>
              </a:p>
            </p:txBody>
          </p:sp>
          <p:sp>
            <p:nvSpPr>
              <p:cNvPr id="101" name="TextBox 100"/>
              <p:cNvSpPr txBox="1"/>
              <p:nvPr/>
            </p:nvSpPr>
            <p:spPr>
              <a:xfrm>
                <a:off x="3776030" y="5994398"/>
                <a:ext cx="2907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S</a:t>
                </a:r>
              </a:p>
            </p:txBody>
          </p:sp>
        </p:grpSp>
        <p:sp>
          <p:nvSpPr>
            <p:cNvPr id="103" name="TextBox 102"/>
            <p:cNvSpPr txBox="1"/>
            <p:nvPr/>
          </p:nvSpPr>
          <p:spPr>
            <a:xfrm>
              <a:off x="1075816" y="5077768"/>
              <a:ext cx="9373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alibri"/>
                </a:rPr>
                <a:t>Symbol:</a:t>
              </a:r>
            </a:p>
          </p:txBody>
        </p:sp>
      </p:grpSp>
      <p:sp>
        <p:nvSpPr>
          <p:cNvPr id="17" name="Oval 16"/>
          <p:cNvSpPr/>
          <p:nvPr/>
        </p:nvSpPr>
        <p:spPr>
          <a:xfrm>
            <a:off x="7391400" y="1567707"/>
            <a:ext cx="1150951" cy="533400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" name="Picture 9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032857" y="2251368"/>
            <a:ext cx="568753" cy="349010"/>
          </a:xfrm>
          <a:prstGeom prst="rect">
            <a:avLst/>
          </a:prstGeom>
        </p:spPr>
      </p:pic>
      <p:pic>
        <p:nvPicPr>
          <p:cNvPr id="95" name="Picture 9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6651686" y="2251369"/>
            <a:ext cx="568753" cy="349010"/>
          </a:xfrm>
          <a:prstGeom prst="rect">
            <a:avLst/>
          </a:prstGeom>
        </p:spPr>
      </p:pic>
      <p:sp>
        <p:nvSpPr>
          <p:cNvPr id="105" name="Oval 104"/>
          <p:cNvSpPr/>
          <p:nvPr/>
        </p:nvSpPr>
        <p:spPr>
          <a:xfrm>
            <a:off x="6688053" y="2119440"/>
            <a:ext cx="469900" cy="533400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6" name="Picture 10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3417414" y="2238665"/>
            <a:ext cx="568753" cy="349010"/>
          </a:xfrm>
          <a:prstGeom prst="rect">
            <a:avLst/>
          </a:prstGeom>
        </p:spPr>
      </p:pic>
      <p:pic>
        <p:nvPicPr>
          <p:cNvPr id="107" name="Picture 10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1796835" y="2229313"/>
            <a:ext cx="568753" cy="34901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6400800" y="4648200"/>
            <a:ext cx="21499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Any other way?</a:t>
            </a:r>
          </a:p>
          <a:p>
            <a:r>
              <a:rPr lang="en-US" dirty="0" smtClean="0"/>
              <a:t>B-A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591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05" grpId="0" animBg="1"/>
      <p:bldP spid="1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ALU with More Functions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A8877-02F5-AD4D-B33C-2C87EDA3740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pSp>
        <p:nvGrpSpPr>
          <p:cNvPr id="79" name="Group 78"/>
          <p:cNvGrpSpPr/>
          <p:nvPr/>
        </p:nvGrpSpPr>
        <p:grpSpPr>
          <a:xfrm>
            <a:off x="2566381" y="1501215"/>
            <a:ext cx="2496323" cy="4185539"/>
            <a:chOff x="4666116" y="1556814"/>
            <a:chExt cx="2496323" cy="4185539"/>
          </a:xfrm>
        </p:grpSpPr>
        <p:sp>
          <p:nvSpPr>
            <p:cNvPr id="61" name="TextBox 60"/>
            <p:cNvSpPr txBox="1"/>
            <p:nvPr/>
          </p:nvSpPr>
          <p:spPr>
            <a:xfrm>
              <a:off x="5515066" y="2552690"/>
              <a:ext cx="3926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dirty="0" smtClean="0">
                  <a:solidFill>
                    <a:prstClr val="black"/>
                  </a:solidFill>
                  <a:latin typeface="Calibri"/>
                </a:rPr>
                <a:t>00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523533" y="3381277"/>
              <a:ext cx="3926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dirty="0" smtClean="0">
                  <a:solidFill>
                    <a:prstClr val="black"/>
                  </a:solidFill>
                  <a:latin typeface="Calibri"/>
                </a:rPr>
                <a:t>01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498133" y="4680869"/>
              <a:ext cx="3926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dirty="0" smtClean="0">
                  <a:solidFill>
                    <a:prstClr val="black"/>
                  </a:solidFill>
                  <a:latin typeface="Calibri"/>
                </a:rPr>
                <a:t>10</a:t>
              </a:r>
            </a:p>
          </p:txBody>
        </p:sp>
        <p:grpSp>
          <p:nvGrpSpPr>
            <p:cNvPr id="77" name="Group 76"/>
            <p:cNvGrpSpPr/>
            <p:nvPr/>
          </p:nvGrpSpPr>
          <p:grpSpPr>
            <a:xfrm>
              <a:off x="4666116" y="1556814"/>
              <a:ext cx="2496323" cy="4185539"/>
              <a:chOff x="4666116" y="1556814"/>
              <a:chExt cx="2496323" cy="4185539"/>
            </a:xfrm>
          </p:grpSpPr>
          <p:grpSp>
            <p:nvGrpSpPr>
              <p:cNvPr id="60" name="Group 59"/>
              <p:cNvGrpSpPr/>
              <p:nvPr/>
            </p:nvGrpSpPr>
            <p:grpSpPr>
              <a:xfrm>
                <a:off x="5565868" y="2110813"/>
                <a:ext cx="711200" cy="3631540"/>
                <a:chOff x="5565868" y="2314021"/>
                <a:chExt cx="711200" cy="3631540"/>
              </a:xfrm>
            </p:grpSpPr>
            <p:sp>
              <p:nvSpPr>
                <p:cNvPr id="52" name="Trapezoid 51"/>
                <p:cNvSpPr/>
                <p:nvPr/>
              </p:nvSpPr>
              <p:spPr>
                <a:xfrm rot="16200000" flipV="1">
                  <a:off x="4105698" y="3774191"/>
                  <a:ext cx="3631540" cy="711200"/>
                </a:xfrm>
                <a:prstGeom prst="trapezoid">
                  <a:avLst>
                    <a:gd name="adj" fmla="val 182143"/>
                  </a:avLst>
                </a:prstGeom>
                <a:noFill/>
                <a:ln w="12700" cmpd="sng"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800" dirty="0" smtClean="0">
                    <a:solidFill>
                      <a:srgbClr val="000000"/>
                    </a:solidFill>
                    <a:latin typeface="Calibri"/>
                  </a:endParaRPr>
                </a:p>
              </p:txBody>
            </p:sp>
            <p:sp>
              <p:nvSpPr>
                <p:cNvPr id="54" name="TextBox 53"/>
                <p:cNvSpPr txBox="1"/>
                <p:nvPr/>
              </p:nvSpPr>
              <p:spPr>
                <a:xfrm>
                  <a:off x="5621270" y="3928883"/>
                  <a:ext cx="6499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 smtClean="0">
                      <a:solidFill>
                        <a:prstClr val="black"/>
                      </a:solidFill>
                      <a:latin typeface="Calibri"/>
                    </a:rPr>
                    <a:t>MUX</a:t>
                  </a:r>
                </a:p>
              </p:txBody>
            </p:sp>
          </p:grpSp>
          <p:cxnSp>
            <p:nvCxnSpPr>
              <p:cNvPr id="56" name="Straight Connector 55"/>
              <p:cNvCxnSpPr/>
              <p:nvPr/>
            </p:nvCxnSpPr>
            <p:spPr>
              <a:xfrm>
                <a:off x="4666116" y="2754290"/>
                <a:ext cx="899752" cy="0"/>
              </a:xfrm>
              <a:prstGeom prst="line">
                <a:avLst/>
              </a:prstGeom>
              <a:ln w="28575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4666117" y="3561598"/>
                <a:ext cx="899752" cy="0"/>
              </a:xfrm>
              <a:prstGeom prst="line">
                <a:avLst/>
              </a:prstGeom>
              <a:ln w="28575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4818516" y="4858612"/>
                <a:ext cx="747352" cy="1"/>
              </a:xfrm>
              <a:prstGeom prst="line">
                <a:avLst/>
              </a:prstGeom>
              <a:ln w="12700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6271208" y="3900264"/>
                <a:ext cx="578325" cy="0"/>
              </a:xfrm>
              <a:prstGeom prst="line">
                <a:avLst/>
              </a:prstGeom>
              <a:ln w="9525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8" name="TextBox 67"/>
              <p:cNvSpPr txBox="1"/>
              <p:nvPr/>
            </p:nvSpPr>
            <p:spPr>
              <a:xfrm>
                <a:off x="6849533" y="3723209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R</a:t>
                </a:r>
              </a:p>
            </p:txBody>
          </p:sp>
          <p:cxnSp>
            <p:nvCxnSpPr>
              <p:cNvPr id="73" name="Straight Arrow Connector 72"/>
              <p:cNvCxnSpPr/>
              <p:nvPr/>
            </p:nvCxnSpPr>
            <p:spPr>
              <a:xfrm>
                <a:off x="5988619" y="1905003"/>
                <a:ext cx="0" cy="985298"/>
              </a:xfrm>
              <a:prstGeom prst="straightConnector1">
                <a:avLst/>
              </a:prstGeom>
              <a:ln w="9525" cmpd="sng">
                <a:solidFill>
                  <a:schemeClr val="tx1"/>
                </a:solidFill>
                <a:prstDash val="dash"/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TextBox 73"/>
              <p:cNvSpPr txBox="1"/>
              <p:nvPr/>
            </p:nvSpPr>
            <p:spPr>
              <a:xfrm>
                <a:off x="5843255" y="1556814"/>
                <a:ext cx="3302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G</a:t>
                </a:r>
              </a:p>
            </p:txBody>
          </p:sp>
          <p:cxnSp>
            <p:nvCxnSpPr>
              <p:cNvPr id="76" name="Straight Connector 75"/>
              <p:cNvCxnSpPr/>
              <p:nvPr/>
            </p:nvCxnSpPr>
            <p:spPr>
              <a:xfrm>
                <a:off x="5916189" y="2211053"/>
                <a:ext cx="148167" cy="238778"/>
              </a:xfrm>
              <a:prstGeom prst="line">
                <a:avLst/>
              </a:prstGeom>
              <a:ln w="9525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6" name="Group 105"/>
          <p:cNvGrpSpPr/>
          <p:nvPr/>
        </p:nvGrpSpPr>
        <p:grpSpPr>
          <a:xfrm>
            <a:off x="5833359" y="1700750"/>
            <a:ext cx="2085880" cy="2489252"/>
            <a:chOff x="5833359" y="1700750"/>
            <a:chExt cx="2085880" cy="2489252"/>
          </a:xfrm>
        </p:grpSpPr>
        <p:sp>
          <p:nvSpPr>
            <p:cNvPr id="80" name="Trapezoid 79"/>
            <p:cNvSpPr/>
            <p:nvPr/>
          </p:nvSpPr>
          <p:spPr>
            <a:xfrm rot="16200000" flipV="1">
              <a:off x="6158531" y="2790114"/>
              <a:ext cx="1405470" cy="711200"/>
            </a:xfrm>
            <a:prstGeom prst="trapezoid">
              <a:avLst>
                <a:gd name="adj" fmla="val 63095"/>
              </a:avLst>
            </a:prstGeom>
            <a:noFill/>
            <a:ln w="12700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dirty="0" smtClean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6580208" y="2961690"/>
              <a:ext cx="5633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alibri"/>
                </a:rPr>
                <a:t>ALU</a:t>
              </a:r>
            </a:p>
          </p:txBody>
        </p:sp>
        <p:cxnSp>
          <p:nvCxnSpPr>
            <p:cNvPr id="90" name="Straight Arrow Connector 89"/>
            <p:cNvCxnSpPr/>
            <p:nvPr/>
          </p:nvCxnSpPr>
          <p:spPr>
            <a:xfrm rot="16200000">
              <a:off x="6310932" y="3373165"/>
              <a:ext cx="0" cy="389467"/>
            </a:xfrm>
            <a:prstGeom prst="straightConnector1">
              <a:avLst/>
            </a:prstGeom>
            <a:ln w="9525" cmpd="sng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 rot="16200000">
              <a:off x="6310932" y="2636565"/>
              <a:ext cx="0" cy="389467"/>
            </a:xfrm>
            <a:prstGeom prst="straightConnector1">
              <a:avLst/>
            </a:prstGeom>
            <a:ln w="9525" cmpd="sng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 rot="16200000">
              <a:off x="7411599" y="2966258"/>
              <a:ext cx="0" cy="389467"/>
            </a:xfrm>
            <a:prstGeom prst="straightConnector1">
              <a:avLst/>
            </a:prstGeom>
            <a:ln w="9525" cmpd="sng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rot="16200000" flipV="1">
              <a:off x="6166999" y="3501364"/>
              <a:ext cx="135466" cy="135466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rot="16200000" flipV="1">
              <a:off x="6158532" y="2772032"/>
              <a:ext cx="135466" cy="135466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16200000" flipV="1">
              <a:off x="7309999" y="3093258"/>
              <a:ext cx="135466" cy="135466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TextBox 95"/>
            <p:cNvSpPr txBox="1"/>
            <p:nvPr/>
          </p:nvSpPr>
          <p:spPr>
            <a:xfrm>
              <a:off x="5849674" y="333478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B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5833359" y="2652809"/>
              <a:ext cx="3182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A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7606333" y="299576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FF"/>
                  </a:solidFill>
                  <a:latin typeface="Calibri"/>
                </a:rPr>
                <a:t>R</a:t>
              </a:r>
            </a:p>
          </p:txBody>
        </p:sp>
        <p:cxnSp>
          <p:nvCxnSpPr>
            <p:cNvPr id="99" name="Straight Arrow Connector 98"/>
            <p:cNvCxnSpPr/>
            <p:nvPr/>
          </p:nvCxnSpPr>
          <p:spPr>
            <a:xfrm rot="16200000" flipH="1">
              <a:off x="6797754" y="3717264"/>
              <a:ext cx="342283" cy="0"/>
            </a:xfrm>
            <a:prstGeom prst="straightConnector1">
              <a:avLst/>
            </a:prstGeom>
            <a:ln w="9525" cmpd="sng">
              <a:solidFill>
                <a:schemeClr val="tx1"/>
              </a:solidFill>
              <a:prstDash val="dash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TextBox 99"/>
            <p:cNvSpPr txBox="1"/>
            <p:nvPr/>
          </p:nvSpPr>
          <p:spPr>
            <a:xfrm>
              <a:off x="6825477" y="382067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alibri"/>
                </a:rPr>
                <a:t>C</a:t>
              </a:r>
            </a:p>
          </p:txBody>
        </p:sp>
        <p:cxnSp>
          <p:nvCxnSpPr>
            <p:cNvPr id="101" name="Straight Arrow Connector 100"/>
            <p:cNvCxnSpPr/>
            <p:nvPr/>
          </p:nvCxnSpPr>
          <p:spPr>
            <a:xfrm>
              <a:off x="6898279" y="2022632"/>
              <a:ext cx="0" cy="683836"/>
            </a:xfrm>
            <a:prstGeom prst="straightConnector1">
              <a:avLst/>
            </a:prstGeom>
            <a:ln w="9525" cmpd="sng">
              <a:solidFill>
                <a:schemeClr val="tx1"/>
              </a:solidFill>
              <a:prstDash val="dash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6820728" y="2241716"/>
              <a:ext cx="148167" cy="238778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TextBox 104"/>
            <p:cNvSpPr txBox="1"/>
            <p:nvPr/>
          </p:nvSpPr>
          <p:spPr>
            <a:xfrm>
              <a:off x="6686804" y="1700750"/>
              <a:ext cx="4939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alibri"/>
                </a:rPr>
                <a:t>F,G</a:t>
              </a:r>
            </a:p>
          </p:txBody>
        </p:sp>
      </p:grpSp>
      <p:graphicFrame>
        <p:nvGraphicFramePr>
          <p:cNvPr id="107" name="Table 10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642619"/>
              </p:ext>
            </p:extLst>
          </p:nvPr>
        </p:nvGraphicFramePr>
        <p:xfrm>
          <a:off x="5723448" y="4549520"/>
          <a:ext cx="2194560" cy="1828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"/>
                <a:gridCol w="548640"/>
                <a:gridCol w="548640"/>
                <a:gridCol w="548640"/>
              </a:tblGrid>
              <a:tr h="254941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G1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G0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R</a:t>
                      </a:r>
                    </a:p>
                  </a:txBody>
                  <a:tcPr/>
                </a:tc>
              </a:tr>
              <a:tr h="254941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54941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254941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254941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254941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76200" y="2379134"/>
            <a:ext cx="2743200" cy="3510828"/>
            <a:chOff x="76200" y="2379134"/>
            <a:chExt cx="2743200" cy="3510828"/>
          </a:xfrm>
        </p:grpSpPr>
        <p:grpSp>
          <p:nvGrpSpPr>
            <p:cNvPr id="6" name="Group 5"/>
            <p:cNvGrpSpPr/>
            <p:nvPr/>
          </p:nvGrpSpPr>
          <p:grpSpPr>
            <a:xfrm>
              <a:off x="959204" y="2379134"/>
              <a:ext cx="1860196" cy="3510828"/>
              <a:chOff x="959204" y="2379134"/>
              <a:chExt cx="1860196" cy="3510828"/>
            </a:xfrm>
          </p:grpSpPr>
          <p:grpSp>
            <p:nvGrpSpPr>
              <p:cNvPr id="108" name="Group 107"/>
              <p:cNvGrpSpPr/>
              <p:nvPr/>
            </p:nvGrpSpPr>
            <p:grpSpPr>
              <a:xfrm>
                <a:off x="959204" y="3153512"/>
                <a:ext cx="1713091" cy="739259"/>
                <a:chOff x="5100438" y="4670941"/>
                <a:chExt cx="1713091" cy="739259"/>
              </a:xfrm>
            </p:grpSpPr>
            <p:pic>
              <p:nvPicPr>
                <p:cNvPr id="109" name="Picture 108"/>
                <p:cNvPicPr>
                  <a:picLocks noChangeAspect="1"/>
                </p:cNvPicPr>
                <p:nvPr/>
              </p:nvPicPr>
              <p:blipFill rotWithShape="1"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5410200" y="4670941"/>
                  <a:ext cx="1403329" cy="739259"/>
                </a:xfrm>
                <a:prstGeom prst="rect">
                  <a:avLst/>
                </a:prstGeom>
              </p:spPr>
            </p:pic>
            <p:cxnSp>
              <p:nvCxnSpPr>
                <p:cNvPr id="110" name="Straight Connector 109"/>
                <p:cNvCxnSpPr/>
                <p:nvPr/>
              </p:nvCxnSpPr>
              <p:spPr>
                <a:xfrm flipH="1">
                  <a:off x="5418667" y="4898144"/>
                  <a:ext cx="309034" cy="0"/>
                </a:xfrm>
                <a:prstGeom prst="line">
                  <a:avLst/>
                </a:prstGeom>
                <a:ln w="9525" cmpd="sng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Straight Connector 110"/>
                <p:cNvCxnSpPr/>
                <p:nvPr/>
              </p:nvCxnSpPr>
              <p:spPr>
                <a:xfrm>
                  <a:off x="5486400" y="4780706"/>
                  <a:ext cx="148167" cy="238778"/>
                </a:xfrm>
                <a:prstGeom prst="line">
                  <a:avLst/>
                </a:prstGeom>
                <a:ln w="9525" cmpd="sng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/>
                <p:cNvCxnSpPr/>
                <p:nvPr/>
              </p:nvCxnSpPr>
              <p:spPr>
                <a:xfrm>
                  <a:off x="5486400" y="5052495"/>
                  <a:ext cx="148167" cy="238778"/>
                </a:xfrm>
                <a:prstGeom prst="line">
                  <a:avLst/>
                </a:prstGeom>
                <a:ln w="9525" cmpd="sng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Straight Connector 112"/>
                <p:cNvCxnSpPr/>
                <p:nvPr/>
              </p:nvCxnSpPr>
              <p:spPr>
                <a:xfrm>
                  <a:off x="6557433" y="4900095"/>
                  <a:ext cx="148167" cy="238778"/>
                </a:xfrm>
                <a:prstGeom prst="line">
                  <a:avLst/>
                </a:prstGeom>
                <a:ln w="9525" cmpd="sng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4" name="TextBox 113"/>
                <p:cNvSpPr txBox="1"/>
                <p:nvPr/>
              </p:nvSpPr>
              <p:spPr>
                <a:xfrm>
                  <a:off x="5105761" y="4978752"/>
                  <a:ext cx="3129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 smtClean="0">
                      <a:solidFill>
                        <a:srgbClr val="0000FF"/>
                      </a:solidFill>
                      <a:latin typeface="Calibri"/>
                    </a:rPr>
                    <a:t>B</a:t>
                  </a:r>
                </a:p>
              </p:txBody>
            </p:sp>
            <p:sp>
              <p:nvSpPr>
                <p:cNvPr id="115" name="TextBox 114"/>
                <p:cNvSpPr txBox="1"/>
                <p:nvPr/>
              </p:nvSpPr>
              <p:spPr>
                <a:xfrm>
                  <a:off x="5100438" y="4724752"/>
                  <a:ext cx="31822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 smtClean="0">
                      <a:solidFill>
                        <a:srgbClr val="0000FF"/>
                      </a:solidFill>
                      <a:latin typeface="Calibri"/>
                    </a:rPr>
                    <a:t>A</a:t>
                  </a:r>
                </a:p>
              </p:txBody>
            </p:sp>
            <p:cxnSp>
              <p:nvCxnSpPr>
                <p:cNvPr id="117" name="Straight Connector 116"/>
                <p:cNvCxnSpPr/>
                <p:nvPr/>
              </p:nvCxnSpPr>
              <p:spPr>
                <a:xfrm flipH="1">
                  <a:off x="5418667" y="5163418"/>
                  <a:ext cx="309034" cy="0"/>
                </a:xfrm>
                <a:prstGeom prst="line">
                  <a:avLst/>
                </a:prstGeom>
                <a:ln w="9525" cmpd="sng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" name="Group 4"/>
              <p:cNvGrpSpPr/>
              <p:nvPr/>
            </p:nvGrpSpPr>
            <p:grpSpPr>
              <a:xfrm rot="16200000">
                <a:off x="1309125" y="4078091"/>
                <a:ext cx="1530415" cy="1490134"/>
                <a:chOff x="3138329" y="4572000"/>
                <a:chExt cx="1530415" cy="1490134"/>
              </a:xfrm>
            </p:grpSpPr>
            <p:sp>
              <p:nvSpPr>
                <p:cNvPr id="7" name="Trapezoid 6"/>
                <p:cNvSpPr/>
                <p:nvPr/>
              </p:nvSpPr>
              <p:spPr>
                <a:xfrm flipV="1">
                  <a:off x="3195547" y="4961467"/>
                  <a:ext cx="1405470" cy="711200"/>
                </a:xfrm>
                <a:prstGeom prst="trapezoid">
                  <a:avLst>
                    <a:gd name="adj" fmla="val 63095"/>
                  </a:avLst>
                </a:prstGeom>
                <a:noFill/>
                <a:ln w="12700" cmpd="sng"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800" dirty="0" smtClean="0">
                    <a:solidFill>
                      <a:srgbClr val="000000"/>
                    </a:solidFill>
                    <a:latin typeface="Calibri"/>
                  </a:endParaRPr>
                </a:p>
              </p:txBody>
            </p:sp>
            <p:cxnSp>
              <p:nvCxnSpPr>
                <p:cNvPr id="8" name="Straight Arrow Connector 7"/>
                <p:cNvCxnSpPr/>
                <p:nvPr/>
              </p:nvCxnSpPr>
              <p:spPr>
                <a:xfrm>
                  <a:off x="3516774" y="4572000"/>
                  <a:ext cx="0" cy="389467"/>
                </a:xfrm>
                <a:prstGeom prst="straightConnector1">
                  <a:avLst/>
                </a:prstGeom>
                <a:ln w="9525" cmpd="sng">
                  <a:solidFill>
                    <a:schemeClr val="tx1"/>
                  </a:solidFill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Arrow Connector 8"/>
                <p:cNvCxnSpPr/>
                <p:nvPr/>
              </p:nvCxnSpPr>
              <p:spPr>
                <a:xfrm>
                  <a:off x="4253374" y="4572000"/>
                  <a:ext cx="0" cy="389467"/>
                </a:xfrm>
                <a:prstGeom prst="straightConnector1">
                  <a:avLst/>
                </a:prstGeom>
                <a:ln w="9525" cmpd="sng">
                  <a:solidFill>
                    <a:schemeClr val="tx1"/>
                  </a:solidFill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Arrow Connector 9"/>
                <p:cNvCxnSpPr/>
                <p:nvPr/>
              </p:nvCxnSpPr>
              <p:spPr>
                <a:xfrm>
                  <a:off x="3923681" y="5672667"/>
                  <a:ext cx="0" cy="389467"/>
                </a:xfrm>
                <a:prstGeom prst="straightConnector1">
                  <a:avLst/>
                </a:prstGeom>
                <a:ln w="9525" cmpd="sng">
                  <a:solidFill>
                    <a:schemeClr val="tx1"/>
                  </a:solidFill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Arrow Connector 10"/>
                <p:cNvCxnSpPr/>
                <p:nvPr/>
              </p:nvCxnSpPr>
              <p:spPr>
                <a:xfrm flipH="1">
                  <a:off x="4326461" y="5367867"/>
                  <a:ext cx="342283" cy="0"/>
                </a:xfrm>
                <a:prstGeom prst="straightConnector1">
                  <a:avLst/>
                </a:prstGeom>
                <a:ln w="9525" cmpd="sng">
                  <a:solidFill>
                    <a:schemeClr val="tx1"/>
                  </a:solidFill>
                  <a:prstDash val="dash"/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Arrow Connector 12"/>
                <p:cNvCxnSpPr/>
                <p:nvPr/>
              </p:nvCxnSpPr>
              <p:spPr>
                <a:xfrm flipH="1">
                  <a:off x="3138329" y="5435600"/>
                  <a:ext cx="342283" cy="0"/>
                </a:xfrm>
                <a:prstGeom prst="straightConnector1">
                  <a:avLst/>
                </a:prstGeom>
                <a:ln w="9525" cmpd="sng">
                  <a:solidFill>
                    <a:schemeClr val="tx1"/>
                  </a:solidFill>
                  <a:prstDash val="dash"/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/>
              </p:nvCxnSpPr>
              <p:spPr>
                <a:xfrm flipV="1">
                  <a:off x="3447842" y="4622800"/>
                  <a:ext cx="135466" cy="135466"/>
                </a:xfrm>
                <a:prstGeom prst="line">
                  <a:avLst/>
                </a:prstGeom>
                <a:ln w="9525" cmpd="sng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 flipV="1">
                  <a:off x="4177174" y="4614333"/>
                  <a:ext cx="135466" cy="135466"/>
                </a:xfrm>
                <a:prstGeom prst="line">
                  <a:avLst/>
                </a:prstGeom>
                <a:ln w="9525" cmpd="sng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 flipV="1">
                  <a:off x="3855948" y="5765800"/>
                  <a:ext cx="135466" cy="135466"/>
                </a:xfrm>
                <a:prstGeom prst="line">
                  <a:avLst/>
                </a:prstGeom>
                <a:ln w="9525" cmpd="sng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9" name="TextBox 48"/>
              <p:cNvSpPr txBox="1"/>
              <p:nvPr/>
            </p:nvSpPr>
            <p:spPr>
              <a:xfrm>
                <a:off x="1979769" y="3760336"/>
                <a:ext cx="2907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F</a:t>
                </a: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2049447" y="5520630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C</a:t>
                </a:r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1692243" y="4487840"/>
                <a:ext cx="66165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Basic</a:t>
                </a:r>
              </a:p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</a:rPr>
                  <a:t>ALU</a:t>
                </a:r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1057541" y="4976808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B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1041226" y="4294831"/>
                <a:ext cx="3182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A</a:t>
                </a:r>
              </a:p>
            </p:txBody>
          </p:sp>
          <p:pic>
            <p:nvPicPr>
              <p:cNvPr id="84" name="Picture 83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1254839" y="2383340"/>
                <a:ext cx="1304926" cy="701159"/>
              </a:xfrm>
              <a:prstGeom prst="rect">
                <a:avLst/>
              </a:prstGeom>
            </p:spPr>
          </p:pic>
          <p:cxnSp>
            <p:nvCxnSpPr>
              <p:cNvPr id="85" name="Straight Connector 84"/>
              <p:cNvCxnSpPr/>
              <p:nvPr/>
            </p:nvCxnSpPr>
            <p:spPr>
              <a:xfrm>
                <a:off x="1331039" y="2435088"/>
                <a:ext cx="148167" cy="238778"/>
              </a:xfrm>
              <a:prstGeom prst="line">
                <a:avLst/>
              </a:prstGeom>
              <a:ln w="9525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1331039" y="2706877"/>
                <a:ext cx="148167" cy="238778"/>
              </a:xfrm>
              <a:prstGeom prst="line">
                <a:avLst/>
              </a:prstGeom>
              <a:ln w="9525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2325872" y="2554477"/>
                <a:ext cx="148167" cy="238778"/>
              </a:xfrm>
              <a:prstGeom prst="line">
                <a:avLst/>
              </a:prstGeom>
              <a:ln w="9525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8" name="TextBox 87"/>
              <p:cNvSpPr txBox="1"/>
              <p:nvPr/>
            </p:nvSpPr>
            <p:spPr>
              <a:xfrm>
                <a:off x="967333" y="2633134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B</a:t>
                </a: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962010" y="2379134"/>
                <a:ext cx="3182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srgbClr val="0000FF"/>
                    </a:solidFill>
                    <a:latin typeface="Calibri"/>
                  </a:rPr>
                  <a:t>A</a:t>
                </a:r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76200" y="2438400"/>
              <a:ext cx="938077" cy="2731532"/>
              <a:chOff x="76200" y="2438400"/>
              <a:chExt cx="938077" cy="2731532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76200" y="2438400"/>
                <a:ext cx="85311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AND</a:t>
                </a:r>
                <a:endParaRPr lang="en-US" dirty="0"/>
              </a:p>
            </p:txBody>
          </p:sp>
          <p:sp>
            <p:nvSpPr>
              <p:cNvPr id="118" name="TextBox 117"/>
              <p:cNvSpPr txBox="1"/>
              <p:nvPr/>
            </p:nvSpPr>
            <p:spPr>
              <a:xfrm>
                <a:off x="76200" y="3276600"/>
                <a:ext cx="61266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OR</a:t>
                </a:r>
                <a:endParaRPr lang="en-US" dirty="0"/>
              </a:p>
            </p:txBody>
          </p:sp>
          <p:sp>
            <p:nvSpPr>
              <p:cNvPr id="119" name="TextBox 118"/>
              <p:cNvSpPr txBox="1"/>
              <p:nvPr/>
            </p:nvSpPr>
            <p:spPr>
              <a:xfrm>
                <a:off x="76200" y="4338935"/>
                <a:ext cx="938077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ADD/</a:t>
                </a:r>
              </a:p>
              <a:p>
                <a:r>
                  <a:rPr lang="en-US" dirty="0" smtClean="0"/>
                  <a:t>SUB</a:t>
                </a:r>
                <a:endParaRPr lang="en-US" dirty="0"/>
              </a:p>
            </p:txBody>
          </p:sp>
        </p:grpSp>
      </p:grpSp>
      <p:sp>
        <p:nvSpPr>
          <p:cNvPr id="121" name="Oval 120"/>
          <p:cNvSpPr/>
          <p:nvPr/>
        </p:nvSpPr>
        <p:spPr>
          <a:xfrm>
            <a:off x="1892300" y="3657600"/>
            <a:ext cx="469900" cy="533400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3644900" y="1447800"/>
            <a:ext cx="469900" cy="533400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47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 animBg="1"/>
      <p:bldP spid="12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pter-2 - Assembler Intro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>
        <a:ln>
          <a:solidFill>
            <a:srgbClr val="0000FF"/>
          </a:solidFill>
          <a:tailEnd type="arrow"/>
        </a:ln>
        <a:effectLst/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spDef>
    <a:lnDef>
      <a:spPr>
        <a:ln w="127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Chapter-2 - Assembler Intro.potx</Template>
  <TotalTime>3675</TotalTime>
  <Words>690</Words>
  <Application>Microsoft Macintosh PowerPoint</Application>
  <PresentationFormat>On-screen Show (4:3)</PresentationFormat>
  <Paragraphs>347</Paragraphs>
  <Slides>14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Chapter-2 - Assembler Intro</vt:lpstr>
      <vt:lpstr>Equation</vt:lpstr>
      <vt:lpstr>CSCE 230, Fall 2013  Constructing a Basic  Arithmetic and Logic Unit (ALU) </vt:lpstr>
      <vt:lpstr>Basic ALU</vt:lpstr>
      <vt:lpstr>Basic ALU</vt:lpstr>
      <vt:lpstr>Logical Operations (Bitwise)</vt:lpstr>
      <vt:lpstr>Binary Addition S=A+B</vt:lpstr>
      <vt:lpstr>Adder (Ripple-Carry)</vt:lpstr>
      <vt:lpstr>Subtractor (A-B) in 2’s Comp.</vt:lpstr>
      <vt:lpstr>Adder (A+B)/ Subtractor (A-B)</vt:lpstr>
      <vt:lpstr>ALU with More Functions</vt:lpstr>
      <vt:lpstr>ALU with More Functions</vt:lpstr>
      <vt:lpstr>Flags</vt:lpstr>
      <vt:lpstr>Overflow Detection in Add/Subtract</vt:lpstr>
      <vt:lpstr>Doing Logical Nor and Nand</vt:lpstr>
      <vt:lpstr>Upcoming… </vt:lpstr>
    </vt:vector>
  </TitlesOfParts>
  <Company>University of Nebraska-Lincoln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Outline and Reading Assignments</dc:title>
  <dc:creator>seth</dc:creator>
  <cp:lastModifiedBy>Can Vuran</cp:lastModifiedBy>
  <cp:revision>200</cp:revision>
  <cp:lastPrinted>2011-09-27T21:06:43Z</cp:lastPrinted>
  <dcterms:created xsi:type="dcterms:W3CDTF">2010-01-12T15:19:45Z</dcterms:created>
  <dcterms:modified xsi:type="dcterms:W3CDTF">2013-10-11T14:19:12Z</dcterms:modified>
</cp:coreProperties>
</file>