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1.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1" r:id="rId1"/>
    <p:sldMasterId id="2147483913" r:id="rId2"/>
  </p:sldMasterIdLst>
  <p:notesMasterIdLst>
    <p:notesMasterId r:id="rId93"/>
  </p:notesMasterIdLst>
  <p:handoutMasterIdLst>
    <p:handoutMasterId r:id="rId94"/>
  </p:handoutMasterIdLst>
  <p:sldIdLst>
    <p:sldId id="349" r:id="rId3"/>
    <p:sldId id="360" r:id="rId4"/>
    <p:sldId id="378" r:id="rId5"/>
    <p:sldId id="418" r:id="rId6"/>
    <p:sldId id="379" r:id="rId7"/>
    <p:sldId id="380" r:id="rId8"/>
    <p:sldId id="419" r:id="rId9"/>
    <p:sldId id="357" r:id="rId10"/>
    <p:sldId id="431" r:id="rId11"/>
    <p:sldId id="420" r:id="rId12"/>
    <p:sldId id="421" r:id="rId13"/>
    <p:sldId id="422" r:id="rId14"/>
    <p:sldId id="381" r:id="rId15"/>
    <p:sldId id="355" r:id="rId16"/>
    <p:sldId id="359" r:id="rId17"/>
    <p:sldId id="358" r:id="rId18"/>
    <p:sldId id="362" r:id="rId19"/>
    <p:sldId id="369" r:id="rId20"/>
    <p:sldId id="423" r:id="rId21"/>
    <p:sldId id="424" r:id="rId22"/>
    <p:sldId id="425" r:id="rId23"/>
    <p:sldId id="426" r:id="rId24"/>
    <p:sldId id="427" r:id="rId25"/>
    <p:sldId id="428" r:id="rId26"/>
    <p:sldId id="429" r:id="rId27"/>
    <p:sldId id="395" r:id="rId28"/>
    <p:sldId id="397" r:id="rId29"/>
    <p:sldId id="317" r:id="rId30"/>
    <p:sldId id="436" r:id="rId31"/>
    <p:sldId id="396" r:id="rId32"/>
    <p:sldId id="433" r:id="rId33"/>
    <p:sldId id="318" r:id="rId34"/>
    <p:sldId id="437" r:id="rId35"/>
    <p:sldId id="319" r:id="rId36"/>
    <p:sldId id="434" r:id="rId37"/>
    <p:sldId id="350" r:id="rId38"/>
    <p:sldId id="438" r:id="rId39"/>
    <p:sldId id="352" r:id="rId40"/>
    <p:sldId id="439" r:id="rId41"/>
    <p:sldId id="440" r:id="rId42"/>
    <p:sldId id="401" r:id="rId43"/>
    <p:sldId id="459" r:id="rId44"/>
    <p:sldId id="325" r:id="rId45"/>
    <p:sldId id="400" r:id="rId46"/>
    <p:sldId id="443" r:id="rId47"/>
    <p:sldId id="444" r:id="rId48"/>
    <p:sldId id="445" r:id="rId49"/>
    <p:sldId id="446" r:id="rId50"/>
    <p:sldId id="460" r:id="rId51"/>
    <p:sldId id="448" r:id="rId52"/>
    <p:sldId id="447" r:id="rId53"/>
    <p:sldId id="449" r:id="rId54"/>
    <p:sldId id="450" r:id="rId55"/>
    <p:sldId id="451" r:id="rId56"/>
    <p:sldId id="452" r:id="rId57"/>
    <p:sldId id="454" r:id="rId58"/>
    <p:sldId id="455" r:id="rId59"/>
    <p:sldId id="402" r:id="rId60"/>
    <p:sldId id="384" r:id="rId61"/>
    <p:sldId id="398" r:id="rId62"/>
    <p:sldId id="399" r:id="rId63"/>
    <p:sldId id="385" r:id="rId64"/>
    <p:sldId id="403" r:id="rId65"/>
    <p:sldId id="457" r:id="rId66"/>
    <p:sldId id="386" r:id="rId67"/>
    <p:sldId id="442" r:id="rId68"/>
    <p:sldId id="441" r:id="rId69"/>
    <p:sldId id="432" r:id="rId70"/>
    <p:sldId id="387" r:id="rId71"/>
    <p:sldId id="388" r:id="rId72"/>
    <p:sldId id="389" r:id="rId73"/>
    <p:sldId id="390" r:id="rId74"/>
    <p:sldId id="458" r:id="rId75"/>
    <p:sldId id="391" r:id="rId76"/>
    <p:sldId id="392" r:id="rId77"/>
    <p:sldId id="393" r:id="rId78"/>
    <p:sldId id="405" r:id="rId79"/>
    <p:sldId id="406" r:id="rId80"/>
    <p:sldId id="407" r:id="rId81"/>
    <p:sldId id="408" r:id="rId82"/>
    <p:sldId id="409" r:id="rId83"/>
    <p:sldId id="410" r:id="rId84"/>
    <p:sldId id="411" r:id="rId85"/>
    <p:sldId id="412" r:id="rId86"/>
    <p:sldId id="413" r:id="rId87"/>
    <p:sldId id="414" r:id="rId88"/>
    <p:sldId id="415" r:id="rId89"/>
    <p:sldId id="416" r:id="rId90"/>
    <p:sldId id="417" r:id="rId91"/>
    <p:sldId id="461" r:id="rId92"/>
  </p:sldIdLst>
  <p:sldSz cx="9144000" cy="6858000" type="screen4x3"/>
  <p:notesSz cx="7029450" cy="93154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hiddenSlides="1"/>
  <p:clrMru>
    <a:srgbClr val="FFC800"/>
    <a:srgbClr val="57EE3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77" autoAdjust="0"/>
    <p:restoredTop sz="94660" autoAdjust="0"/>
  </p:normalViewPr>
  <p:slideViewPr>
    <p:cSldViewPr>
      <p:cViewPr varScale="1">
        <p:scale>
          <a:sx n="150" d="100"/>
          <a:sy n="150" d="100"/>
        </p:scale>
        <p:origin x="-104" y="-17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7" d="100"/>
        <a:sy n="87"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notesMaster" Target="notesMasters/notesMaster1.xml"/><Relationship Id="rId94" Type="http://schemas.openxmlformats.org/officeDocument/2006/relationships/handoutMaster" Target="handoutMasters/handoutMaster1.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46095" cy="465773"/>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sz="quarter" idx="1"/>
          </p:nvPr>
        </p:nvSpPr>
        <p:spPr bwMode="auto">
          <a:xfrm>
            <a:off x="3983355" y="0"/>
            <a:ext cx="3046095" cy="465773"/>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ChangeArrowheads="1"/>
          </p:cNvSpPr>
          <p:nvPr>
            <p:ph type="ftr" sz="quarter" idx="2"/>
          </p:nvPr>
        </p:nvSpPr>
        <p:spPr bwMode="auto">
          <a:xfrm>
            <a:off x="0" y="8849677"/>
            <a:ext cx="3046095" cy="465773"/>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defRPr sz="1200"/>
            </a:lvl1pPr>
          </a:lstStyle>
          <a:p>
            <a:pPr>
              <a:defRPr/>
            </a:pPr>
            <a:endParaRPr lang="en-US"/>
          </a:p>
        </p:txBody>
      </p:sp>
      <p:sp>
        <p:nvSpPr>
          <p:cNvPr id="20485" name="Rectangle 5"/>
          <p:cNvSpPr>
            <a:spLocks noGrp="1" noChangeArrowheads="1"/>
          </p:cNvSpPr>
          <p:nvPr>
            <p:ph type="sldNum" sz="quarter" idx="3"/>
          </p:nvPr>
        </p:nvSpPr>
        <p:spPr bwMode="auto">
          <a:xfrm>
            <a:off x="3983355" y="8849677"/>
            <a:ext cx="3046095" cy="465773"/>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r">
              <a:defRPr sz="1200"/>
            </a:lvl1pPr>
          </a:lstStyle>
          <a:p>
            <a:pPr>
              <a:defRPr/>
            </a:pPr>
            <a:fld id="{A971B715-5D0B-4FB5-8639-C9211F4532B0}" type="slidenum">
              <a:rPr lang="en-US"/>
              <a:pPr>
                <a:defRPr/>
              </a:pPr>
              <a:t>‹#›</a:t>
            </a:fld>
            <a:endParaRPr lang="en-US"/>
          </a:p>
        </p:txBody>
      </p:sp>
    </p:spTree>
    <p:extLst>
      <p:ext uri="{BB962C8B-B14F-4D97-AF65-F5344CB8AC3E}">
        <p14:creationId xmlns:p14="http://schemas.microsoft.com/office/powerpoint/2010/main" val="40800519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46095" cy="465773"/>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idx="1"/>
          </p:nvPr>
        </p:nvSpPr>
        <p:spPr bwMode="auto">
          <a:xfrm>
            <a:off x="3983355" y="0"/>
            <a:ext cx="3046095" cy="465773"/>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5863" y="698500"/>
            <a:ext cx="4657725" cy="349408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37260" y="4424839"/>
            <a:ext cx="5154930" cy="4191953"/>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49677"/>
            <a:ext cx="3046095" cy="465773"/>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defRPr sz="1200"/>
            </a:lvl1pPr>
          </a:lstStyle>
          <a:p>
            <a:pPr>
              <a:defRPr/>
            </a:pPr>
            <a:endParaRPr lang="en-US"/>
          </a:p>
        </p:txBody>
      </p:sp>
      <p:sp>
        <p:nvSpPr>
          <p:cNvPr id="18439" name="Rectangle 7"/>
          <p:cNvSpPr>
            <a:spLocks noGrp="1" noChangeArrowheads="1"/>
          </p:cNvSpPr>
          <p:nvPr>
            <p:ph type="sldNum" sz="quarter" idx="5"/>
          </p:nvPr>
        </p:nvSpPr>
        <p:spPr bwMode="auto">
          <a:xfrm>
            <a:off x="3983355" y="8849677"/>
            <a:ext cx="3046095" cy="465773"/>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r">
              <a:defRPr sz="1200"/>
            </a:lvl1pPr>
          </a:lstStyle>
          <a:p>
            <a:pPr>
              <a:defRPr/>
            </a:pPr>
            <a:fld id="{2DC1C307-0275-410F-B6DB-E7F5197B9261}" type="slidenum">
              <a:rPr lang="en-US"/>
              <a:pPr>
                <a:defRPr/>
              </a:pPr>
              <a:t>‹#›</a:t>
            </a:fld>
            <a:endParaRPr lang="en-US"/>
          </a:p>
        </p:txBody>
      </p:sp>
    </p:spTree>
    <p:extLst>
      <p:ext uri="{BB962C8B-B14F-4D97-AF65-F5344CB8AC3E}">
        <p14:creationId xmlns:p14="http://schemas.microsoft.com/office/powerpoint/2010/main" val="3534128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85.xml"/><Relationship Id="rId4" Type="http://schemas.openxmlformats.org/officeDocument/2006/relationships/oleObject" Target="../embeddings/oleObject1.bin"/><Relationship Id="rId5" Type="http://schemas.openxmlformats.org/officeDocument/2006/relationships/image" Target="../media/image68.wmf"/><Relationship Id="rId1" Type="http://schemas.openxmlformats.org/officeDocument/2006/relationships/vmlDrawing" Target="../drawings/vmlDrawing1.vml"/><Relationship Id="rId2"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0305CE8-95DC-481C-9B87-F7EE429025D2}"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9AF09-6107-8349-8B2D-78140FEF061D}"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9AF09-6107-8349-8B2D-78140FEF061D}"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9AF09-6107-8349-8B2D-78140FEF061D}"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9AF09-6107-8349-8B2D-78140FEF061D}"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Steps:</a:t>
            </a:r>
          </a:p>
          <a:p>
            <a:endParaRPr lang="en-US" dirty="0" smtClean="0"/>
          </a:p>
          <a:p>
            <a:r>
              <a:rPr lang="en-US" dirty="0" smtClean="0"/>
              <a:t>Start</a:t>
            </a:r>
            <a:r>
              <a:rPr lang="en-US" baseline="0" dirty="0" smtClean="0"/>
              <a:t> with N (=4 here) D FFs</a:t>
            </a:r>
            <a:endParaRPr lang="en-US" dirty="0" smtClean="0"/>
          </a:p>
          <a:p>
            <a:r>
              <a:rPr lang="en-US" dirty="0" smtClean="0"/>
              <a:t>Connect</a:t>
            </a:r>
            <a:r>
              <a:rPr lang="en-US" baseline="0" dirty="0" smtClean="0"/>
              <a:t> inputs to a common input bus</a:t>
            </a:r>
          </a:p>
          <a:p>
            <a:r>
              <a:rPr lang="en-US" baseline="0" dirty="0" smtClean="0"/>
              <a:t>Connect outputs to a common output bus</a:t>
            </a:r>
          </a:p>
          <a:p>
            <a:r>
              <a:rPr lang="en-US" baseline="0" dirty="0" smtClean="0"/>
              <a:t>Connect the clock inputs to the external CLK signal qualified by (</a:t>
            </a:r>
            <a:r>
              <a:rPr lang="en-US" baseline="0" dirty="0" err="1" smtClean="0"/>
              <a:t>anded</a:t>
            </a:r>
            <a:r>
              <a:rPr lang="en-US" baseline="0" dirty="0" smtClean="0"/>
              <a:t> with) Write control.</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44</a:t>
            </a:fld>
            <a:endParaRPr lang="en-US"/>
          </a:p>
        </p:txBody>
      </p:sp>
    </p:spTree>
    <p:extLst>
      <p:ext uri="{BB962C8B-B14F-4D97-AF65-F5344CB8AC3E}">
        <p14:creationId xmlns:p14="http://schemas.microsoft.com/office/powerpoint/2010/main" val="2583613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a:latin typeface="Times New Roman" charset="0"/>
            </a:endParaRPr>
          </a:p>
        </p:txBody>
      </p:sp>
      <p:sp>
        <p:nvSpPr>
          <p:cNvPr id="150532" name="Slide Number Placeholder 3"/>
          <p:cNvSpPr>
            <a:spLocks noGrp="1"/>
          </p:cNvSpPr>
          <p:nvPr>
            <p:ph type="sldNum" sz="quarter" idx="5"/>
          </p:nvPr>
        </p:nvSpPr>
        <p:spPr>
          <a:noFill/>
        </p:spPr>
        <p:txBody>
          <a:bodyPr/>
          <a:lstStyle/>
          <a:p>
            <a:fld id="{BA1F3864-0219-C54A-BC70-0E6D7076A763}" type="slidenum">
              <a:rPr lang="en-US"/>
              <a:pPr/>
              <a:t>46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a:latin typeface="Times New Roman" charset="0"/>
            </a:endParaRPr>
          </a:p>
        </p:txBody>
      </p:sp>
      <p:sp>
        <p:nvSpPr>
          <p:cNvPr id="150532" name="Slide Number Placeholder 3"/>
          <p:cNvSpPr>
            <a:spLocks noGrp="1"/>
          </p:cNvSpPr>
          <p:nvPr>
            <p:ph type="sldNum" sz="quarter" idx="5"/>
          </p:nvPr>
        </p:nvSpPr>
        <p:spPr>
          <a:noFill/>
        </p:spPr>
        <p:txBody>
          <a:bodyPr/>
          <a:lstStyle/>
          <a:p>
            <a:fld id="{BA1F3864-0219-C54A-BC70-0E6D7076A763}" type="slidenum">
              <a:rPr lang="en-US"/>
              <a:pPr/>
              <a:t>47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US">
              <a:latin typeface="Times New Roman" charset="0"/>
            </a:endParaRPr>
          </a:p>
        </p:txBody>
      </p:sp>
      <p:sp>
        <p:nvSpPr>
          <p:cNvPr id="152580" name="Slide Number Placeholder 3"/>
          <p:cNvSpPr>
            <a:spLocks noGrp="1"/>
          </p:cNvSpPr>
          <p:nvPr>
            <p:ph type="sldNum" sz="quarter" idx="5"/>
          </p:nvPr>
        </p:nvSpPr>
        <p:spPr>
          <a:noFill/>
        </p:spPr>
        <p:txBody>
          <a:bodyPr/>
          <a:lstStyle/>
          <a:p>
            <a:fld id="{AAA3AC61-4FB6-E740-8813-7E61A53E6EB5}" type="slidenum">
              <a:rPr lang="en-US"/>
              <a:pPr/>
              <a:t>48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a:latin typeface="Times New Roman" charset="0"/>
            </a:endParaRPr>
          </a:p>
        </p:txBody>
      </p:sp>
      <p:sp>
        <p:nvSpPr>
          <p:cNvPr id="150532" name="Slide Number Placeholder 3"/>
          <p:cNvSpPr>
            <a:spLocks noGrp="1"/>
          </p:cNvSpPr>
          <p:nvPr>
            <p:ph type="sldNum" sz="quarter" idx="5"/>
          </p:nvPr>
        </p:nvSpPr>
        <p:spPr>
          <a:noFill/>
        </p:spPr>
        <p:txBody>
          <a:bodyPr/>
          <a:lstStyle/>
          <a:p>
            <a:fld id="{BA1F3864-0219-C54A-BC70-0E6D7076A763}" type="slidenum">
              <a:rPr lang="en-US"/>
              <a:pPr/>
              <a:t>49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a:latin typeface="Times New Roman" charset="0"/>
            </a:endParaRPr>
          </a:p>
        </p:txBody>
      </p:sp>
      <p:sp>
        <p:nvSpPr>
          <p:cNvPr id="154628" name="Slide Number Placeholder 3"/>
          <p:cNvSpPr>
            <a:spLocks noGrp="1"/>
          </p:cNvSpPr>
          <p:nvPr>
            <p:ph type="sldNum" sz="quarter" idx="5"/>
          </p:nvPr>
        </p:nvSpPr>
        <p:spPr>
          <a:noFill/>
        </p:spPr>
        <p:txBody>
          <a:bodyPr/>
          <a:lstStyle/>
          <a:p>
            <a:fld id="{902EBCCB-CA5F-1F4C-A033-8A065B29C296}" type="slidenum">
              <a:rPr lang="en-US"/>
              <a:pPr/>
              <a:t>50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9AF09-6107-8349-8B2D-78140FEF061D}"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a:latin typeface="Times New Roman" charset="0"/>
            </a:endParaRPr>
          </a:p>
        </p:txBody>
      </p:sp>
      <p:sp>
        <p:nvSpPr>
          <p:cNvPr id="153604" name="Slide Number Placeholder 3"/>
          <p:cNvSpPr>
            <a:spLocks noGrp="1"/>
          </p:cNvSpPr>
          <p:nvPr>
            <p:ph type="sldNum" sz="quarter" idx="5"/>
          </p:nvPr>
        </p:nvSpPr>
        <p:spPr>
          <a:noFill/>
        </p:spPr>
        <p:txBody>
          <a:bodyPr/>
          <a:lstStyle/>
          <a:p>
            <a:fld id="{19CD9C99-20C8-5E48-B7E8-19E9A2166715}" type="slidenum">
              <a:rPr lang="en-US"/>
              <a:pPr/>
              <a:t>51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9AF09-6107-8349-8B2D-78140FEF061D}" type="slidenum">
              <a:rPr lang="en-US" smtClean="0"/>
              <a:pPr/>
              <a:t>54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can connect the Clock</a:t>
            </a:r>
            <a:r>
              <a:rPr lang="en-US" baseline="0" dirty="0" smtClean="0"/>
              <a:t> to external CLK qualified with “Right-Shift” control signal.</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58</a:t>
            </a:fld>
            <a:endParaRPr lang="en-US"/>
          </a:p>
        </p:txBody>
      </p:sp>
    </p:spTree>
    <p:extLst>
      <p:ext uri="{BB962C8B-B14F-4D97-AF65-F5344CB8AC3E}">
        <p14:creationId xmlns:p14="http://schemas.microsoft.com/office/powerpoint/2010/main" val="847247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Operation: two modes,</a:t>
            </a:r>
            <a:r>
              <a:rPr lang="en-US" baseline="0" dirty="0" smtClean="0"/>
              <a:t> right-shift and parallel load. In the first, each FF is written with the output of the previous one and the leftmost one is written with the external Serial input. In the second case, each FF is written by an external (parallel-input) bit.</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59</a:t>
            </a:fld>
            <a:endParaRPr lang="en-US"/>
          </a:p>
        </p:txBody>
      </p:sp>
    </p:spTree>
    <p:extLst>
      <p:ext uri="{BB962C8B-B14F-4D97-AF65-F5344CB8AC3E}">
        <p14:creationId xmlns:p14="http://schemas.microsoft.com/office/powerpoint/2010/main" val="3156582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Operation: two modes,</a:t>
            </a:r>
            <a:r>
              <a:rPr lang="en-US" baseline="0" dirty="0" smtClean="0"/>
              <a:t> right-shift and parallel load. In the first, each FF is written with the output of the previous one and the leftmost one is written with the external Serial input. In the second case, each FF is written by an external (parallel-input) bit.</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60</a:t>
            </a:fld>
            <a:endParaRPr lang="en-US"/>
          </a:p>
        </p:txBody>
      </p:sp>
    </p:spTree>
    <p:extLst>
      <p:ext uri="{BB962C8B-B14F-4D97-AF65-F5344CB8AC3E}">
        <p14:creationId xmlns:p14="http://schemas.microsoft.com/office/powerpoint/2010/main" val="3156582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the circuit, we only need to understand the</a:t>
            </a:r>
            <a:r>
              <a:rPr lang="en-US" baseline="0" dirty="0" smtClean="0"/>
              <a:t> functionality of the T FF, without the need to know how it can be built from more basic elements, like D FFs.</a:t>
            </a:r>
          </a:p>
          <a:p>
            <a:endParaRPr lang="en-US" baseline="0" dirty="0" smtClean="0"/>
          </a:p>
          <a:p>
            <a:r>
              <a:rPr lang="en-US" baseline="0" dirty="0" smtClean="0"/>
              <a:t>The T input controls the “toggling” of the output, with toggling happening </a:t>
            </a:r>
            <a:r>
              <a:rPr lang="en-US" baseline="0" dirty="0" err="1" smtClean="0"/>
              <a:t>iff</a:t>
            </a:r>
            <a:r>
              <a:rPr lang="en-US" baseline="0" dirty="0" smtClean="0"/>
              <a:t> T=1. That is, T=0 maintains the state of the device, while T=1 toggles it at the rising edge of the clock.</a:t>
            </a:r>
          </a:p>
          <a:p>
            <a:endParaRPr lang="en-US" baseline="0" dirty="0" smtClean="0"/>
          </a:p>
          <a:p>
            <a:r>
              <a:rPr lang="en-US" baseline="0" dirty="0" smtClean="0"/>
              <a:t>Next we look at the sequence of 3-bit binary numbers and examine when each bit toggles. We find that the LSB toggles on every clock cycles, the next bit toggle when the LSB “overflows”, i.e. goes from 1 to 0 (meaning the complementary output goes from 0 to 1), and the third bit toggles when the second bit goes from 1 to 0 (or its complementary output goes from 0 to 1). Thus, there is no extra logic required, as long as both Q and Q’ outputs are available for each FF.</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62</a:t>
            </a:fld>
            <a:endParaRPr lang="en-US"/>
          </a:p>
        </p:txBody>
      </p:sp>
    </p:spTree>
    <p:extLst>
      <p:ext uri="{BB962C8B-B14F-4D97-AF65-F5344CB8AC3E}">
        <p14:creationId xmlns:p14="http://schemas.microsoft.com/office/powerpoint/2010/main" val="4118586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the circuit, we only need to understand the</a:t>
            </a:r>
            <a:r>
              <a:rPr lang="en-US" baseline="0" dirty="0" smtClean="0"/>
              <a:t> functionality of the T FF, without the need to know how it can be built from more basic elements, like D FFs.</a:t>
            </a:r>
          </a:p>
          <a:p>
            <a:endParaRPr lang="en-US" baseline="0" dirty="0" smtClean="0"/>
          </a:p>
          <a:p>
            <a:r>
              <a:rPr lang="en-US" baseline="0" dirty="0" smtClean="0"/>
              <a:t>The T input controls the “toggling” of the output, with toggling happening </a:t>
            </a:r>
            <a:r>
              <a:rPr lang="en-US" baseline="0" dirty="0" err="1" smtClean="0"/>
              <a:t>iff</a:t>
            </a:r>
            <a:r>
              <a:rPr lang="en-US" baseline="0" dirty="0" smtClean="0"/>
              <a:t> T=1. That is, T=0 maintains the state of the device, while T=1 toggles it at the rising edge of the clock.</a:t>
            </a:r>
          </a:p>
          <a:p>
            <a:endParaRPr lang="en-US" baseline="0" dirty="0" smtClean="0"/>
          </a:p>
          <a:p>
            <a:r>
              <a:rPr lang="en-US" baseline="0" dirty="0" smtClean="0"/>
              <a:t>Next we look at the sequence of 3-bit binary numbers and examine when each bit toggles. We find that the LSB toggles on every clock cycles, the next bit toggle when the LSB “overflows”, i.e. goes from 1 to 0 (meaning the complementary output goes from 0 to 1), and the third bit toggles when the second bit goes from 1 to 0 (or its complementary output goes from 0 to 1). Thus, there is no extra logic required, as long as both Q and Q’ outputs are available for each FF.</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63</a:t>
            </a:fld>
            <a:endParaRPr lang="en-US"/>
          </a:p>
        </p:txBody>
      </p:sp>
    </p:spTree>
    <p:extLst>
      <p:ext uri="{BB962C8B-B14F-4D97-AF65-F5344CB8AC3E}">
        <p14:creationId xmlns:p14="http://schemas.microsoft.com/office/powerpoint/2010/main" val="4118586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the circuit, we only need to understand the</a:t>
            </a:r>
            <a:r>
              <a:rPr lang="en-US" baseline="0" dirty="0" smtClean="0"/>
              <a:t> functionality of the T FF, without the need to know how it can be built from more basic elements, like D FFs.</a:t>
            </a:r>
          </a:p>
          <a:p>
            <a:endParaRPr lang="en-US" baseline="0" dirty="0" smtClean="0"/>
          </a:p>
          <a:p>
            <a:r>
              <a:rPr lang="en-US" baseline="0" dirty="0" smtClean="0"/>
              <a:t>The T input controls the “toggling” of the output, with toggling happening </a:t>
            </a:r>
            <a:r>
              <a:rPr lang="en-US" baseline="0" dirty="0" err="1" smtClean="0"/>
              <a:t>iff</a:t>
            </a:r>
            <a:r>
              <a:rPr lang="en-US" baseline="0" dirty="0" smtClean="0"/>
              <a:t> T=1. That is, T=0 maintains the state of the device, while T=1 toggles it at the rising edge of the clock.</a:t>
            </a:r>
          </a:p>
          <a:p>
            <a:endParaRPr lang="en-US" baseline="0" dirty="0" smtClean="0"/>
          </a:p>
          <a:p>
            <a:r>
              <a:rPr lang="en-US" baseline="0" dirty="0" smtClean="0"/>
              <a:t>Next we look at the sequence of 3-bit binary numbers and examine when each bit toggles. We find that the LSB toggles on every clock cycles, the next bit toggle when the LSB “overflows”, i.e. goes from 1 to 0 (meaning the complementary output goes from 0 to 1), and the third bit toggles when the second bit goes from 1 to 0 (or its complementary output goes from 0 to 1). Thus, there is no extra logic required, as long as both Q and Q’ outputs are available for each FF.</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64</a:t>
            </a:fld>
            <a:endParaRPr lang="en-US"/>
          </a:p>
        </p:txBody>
      </p:sp>
    </p:spTree>
    <p:extLst>
      <p:ext uri="{BB962C8B-B14F-4D97-AF65-F5344CB8AC3E}">
        <p14:creationId xmlns:p14="http://schemas.microsoft.com/office/powerpoint/2010/main" val="4118586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56D8A6-0C34-A64A-B153-76A5C816E6A4}" type="slidenum">
              <a:rPr lang="en-US">
                <a:solidFill>
                  <a:prstClr val="black"/>
                </a:solidFill>
              </a:rPr>
              <a:pPr/>
              <a:t>77</a:t>
            </a:fld>
            <a:endParaRPr lang="en-US">
              <a:solidFill>
                <a:prstClr val="black"/>
              </a:solidFill>
            </a:endParaRPr>
          </a:p>
        </p:txBody>
      </p:sp>
      <p:sp>
        <p:nvSpPr>
          <p:cNvPr id="473090" name="Rectangle 2"/>
          <p:cNvSpPr>
            <a:spLocks noGrp="1" noRot="1" noChangeAspect="1" noChangeArrowheads="1" noTextEdit="1"/>
          </p:cNvSpPr>
          <p:nvPr>
            <p:ph type="sldImg"/>
          </p:nvPr>
        </p:nvSpPr>
        <p:spPr>
          <a:xfrm>
            <a:off x="1185863" y="696913"/>
            <a:ext cx="4657725" cy="3494087"/>
          </a:xfrm>
          <a:ln/>
          <a:extLst>
            <a:ext uri="{FAA26D3D-D897-4be2-8F04-BA451C77F1D7}">
              <ma14:placeholderFlag xmlns:ma14="http://schemas.microsoft.com/office/mac/drawingml/2011/main" val="1"/>
            </a:ext>
          </a:extLst>
        </p:spPr>
      </p:sp>
      <p:sp>
        <p:nvSpPr>
          <p:cNvPr id="47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3C998F-7FCB-5042-BE61-DCDDA9DC1660}" type="slidenum">
              <a:rPr lang="en-US">
                <a:solidFill>
                  <a:prstClr val="black"/>
                </a:solidFill>
              </a:rPr>
              <a:pPr/>
              <a:t>78</a:t>
            </a:fld>
            <a:endParaRPr lang="en-US">
              <a:solidFill>
                <a:prstClr val="black"/>
              </a:solidFill>
            </a:endParaRPr>
          </a:p>
        </p:txBody>
      </p:sp>
      <p:sp>
        <p:nvSpPr>
          <p:cNvPr id="475138" name="Rectangle 2"/>
          <p:cNvSpPr>
            <a:spLocks noGrp="1" noRot="1" noChangeAspect="1" noChangeArrowheads="1" noTextEdit="1"/>
          </p:cNvSpPr>
          <p:nvPr>
            <p:ph type="sldImg"/>
          </p:nvPr>
        </p:nvSpPr>
        <p:spPr>
          <a:xfrm>
            <a:off x="1185863" y="696913"/>
            <a:ext cx="4657725" cy="3494087"/>
          </a:xfrm>
          <a:ln/>
          <a:extLst>
            <a:ext uri="{FAA26D3D-D897-4be2-8F04-BA451C77F1D7}">
              <ma14:placeholderFlag xmlns:ma14="http://schemas.microsoft.com/office/mac/drawingml/2011/main" val="1"/>
            </a:ext>
          </a:extLst>
        </p:spPr>
      </p:sp>
      <p:sp>
        <p:nvSpPr>
          <p:cNvPr id="475139" name="Rectangle 3"/>
          <p:cNvSpPr>
            <a:spLocks noGrp="1" noChangeArrowheads="1"/>
          </p:cNvSpPr>
          <p:nvPr>
            <p:ph type="body" idx="1"/>
          </p:nvPr>
        </p:nvSpPr>
        <p:spPr>
          <a:xfrm>
            <a:off x="937897" y="4424124"/>
            <a:ext cx="5153658" cy="4193701"/>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9AF09-6107-8349-8B2D-78140FEF061D}"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D3801-88D2-D140-B764-25D871F5306D}" type="slidenum">
              <a:rPr lang="en-US">
                <a:solidFill>
                  <a:prstClr val="black"/>
                </a:solidFill>
              </a:rPr>
              <a:pPr/>
              <a:t>79</a:t>
            </a:fld>
            <a:endParaRPr lang="en-US">
              <a:solidFill>
                <a:prstClr val="black"/>
              </a:solidFill>
            </a:endParaRPr>
          </a:p>
        </p:txBody>
      </p:sp>
      <p:sp>
        <p:nvSpPr>
          <p:cNvPr id="477186" name="Rectangle 2"/>
          <p:cNvSpPr>
            <a:spLocks noGrp="1" noRot="1" noChangeAspect="1" noChangeArrowheads="1" noTextEdit="1"/>
          </p:cNvSpPr>
          <p:nvPr>
            <p:ph type="sldImg"/>
          </p:nvPr>
        </p:nvSpPr>
        <p:spPr>
          <a:xfrm>
            <a:off x="1185863" y="696913"/>
            <a:ext cx="4657725" cy="3494087"/>
          </a:xfrm>
          <a:ln/>
          <a:extLst>
            <a:ext uri="{FAA26D3D-D897-4be2-8F04-BA451C77F1D7}">
              <ma14:placeholderFlag xmlns:ma14="http://schemas.microsoft.com/office/mac/drawingml/2011/main" val="1"/>
            </a:ext>
          </a:extLst>
        </p:spPr>
      </p:sp>
      <p:sp>
        <p:nvSpPr>
          <p:cNvPr id="477187" name="Rectangle 3"/>
          <p:cNvSpPr>
            <a:spLocks noGrp="1" noChangeArrowheads="1"/>
          </p:cNvSpPr>
          <p:nvPr>
            <p:ph type="body" idx="1"/>
          </p:nvPr>
        </p:nvSpPr>
        <p:spPr>
          <a:xfrm>
            <a:off x="937897" y="4424124"/>
            <a:ext cx="5153658" cy="4193701"/>
          </a:xfrm>
        </p:spPr>
        <p:txBody>
          <a:bodyPr/>
          <a:lstStyle/>
          <a:p>
            <a:r>
              <a:rPr lang="en-US"/>
              <a:t>The basic building block of an FPGA is a logic element. A simplified diagram of an LE is shown here. It uses a Lookup Table to implement a logic function. A lookup table is a component that stores a truth table for a logic function. In this case, the truth table is large enough to represent a 4 input function. When inputs are applied to the LUT, it produces an output that corresponds to the given input valuation.</a:t>
            </a:r>
          </a:p>
          <a:p>
            <a:r>
              <a:rPr lang="en-US"/>
              <a:t>In addition to the LUT, there is a FF that can be used to create Finite State Machines and other synchronous logic. Please note that the actual LE is far more complicated, so that it can efficiently implement common logic structures and fast arithmetic circuits.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F34E1-DC83-B34C-9B17-E666FE59EC70}" type="slidenum">
              <a:rPr lang="en-US">
                <a:solidFill>
                  <a:prstClr val="black"/>
                </a:solidFill>
              </a:rPr>
              <a:pPr/>
              <a:t>80</a:t>
            </a:fld>
            <a:endParaRPr lang="en-US">
              <a:solidFill>
                <a:prstClr val="black"/>
              </a:solidFill>
            </a:endParaRPr>
          </a:p>
        </p:txBody>
      </p:sp>
      <p:sp>
        <p:nvSpPr>
          <p:cNvPr id="479234" name="Rectangle 2"/>
          <p:cNvSpPr>
            <a:spLocks noGrp="1" noRot="1" noChangeAspect="1" noChangeArrowheads="1" noTextEdit="1"/>
          </p:cNvSpPr>
          <p:nvPr>
            <p:ph type="sldImg"/>
          </p:nvPr>
        </p:nvSpPr>
        <p:spPr>
          <a:xfrm>
            <a:off x="1185863" y="696913"/>
            <a:ext cx="4657725" cy="3494087"/>
          </a:xfrm>
          <a:ln/>
          <a:extLst>
            <a:ext uri="{FAA26D3D-D897-4be2-8F04-BA451C77F1D7}">
              <ma14:placeholderFlag xmlns:ma14="http://schemas.microsoft.com/office/mac/drawingml/2011/main" val="1"/>
            </a:ext>
          </a:extLst>
        </p:spPr>
      </p:sp>
      <p:sp>
        <p:nvSpPr>
          <p:cNvPr id="479235" name="Rectangle 3"/>
          <p:cNvSpPr>
            <a:spLocks noGrp="1" noChangeArrowheads="1"/>
          </p:cNvSpPr>
          <p:nvPr>
            <p:ph type="body" idx="1"/>
          </p:nvPr>
        </p:nvSpPr>
        <p:spPr>
          <a:xfrm>
            <a:off x="937897" y="4424124"/>
            <a:ext cx="5153658" cy="4193701"/>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3D471-E2B9-204A-9FA0-DF12F62BB276}" type="slidenum">
              <a:rPr lang="en-US">
                <a:solidFill>
                  <a:prstClr val="black"/>
                </a:solidFill>
              </a:rPr>
              <a:pPr/>
              <a:t>81</a:t>
            </a:fld>
            <a:endParaRPr lang="en-US">
              <a:solidFill>
                <a:prstClr val="black"/>
              </a:solidFill>
            </a:endParaRPr>
          </a:p>
        </p:txBody>
      </p:sp>
      <p:sp>
        <p:nvSpPr>
          <p:cNvPr id="481282" name="Rectangle 2"/>
          <p:cNvSpPr>
            <a:spLocks noGrp="1" noRot="1" noChangeAspect="1" noChangeArrowheads="1" noTextEdit="1"/>
          </p:cNvSpPr>
          <p:nvPr>
            <p:ph type="sldImg"/>
          </p:nvPr>
        </p:nvSpPr>
        <p:spPr>
          <a:xfrm>
            <a:off x="1185863" y="696913"/>
            <a:ext cx="4657725" cy="3494087"/>
          </a:xfrm>
          <a:ln/>
          <a:extLst>
            <a:ext uri="{FAA26D3D-D897-4be2-8F04-BA451C77F1D7}">
              <ma14:placeholderFlag xmlns:ma14="http://schemas.microsoft.com/office/mac/drawingml/2011/main" val="1"/>
            </a:ext>
          </a:extLst>
        </p:spPr>
      </p:sp>
      <p:sp>
        <p:nvSpPr>
          <p:cNvPr id="481283" name="Rectangle 3"/>
          <p:cNvSpPr>
            <a:spLocks noGrp="1" noChangeArrowheads="1"/>
          </p:cNvSpPr>
          <p:nvPr>
            <p:ph type="body" idx="1"/>
          </p:nvPr>
        </p:nvSpPr>
        <p:spPr>
          <a:xfrm>
            <a:off x="937897" y="4424124"/>
            <a:ext cx="5153658" cy="4193701"/>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6A9BEC-9FCE-7D41-A69E-75E85E4EE1C1}" type="slidenum">
              <a:rPr lang="en-US">
                <a:solidFill>
                  <a:prstClr val="black"/>
                </a:solidFill>
              </a:rPr>
              <a:pPr/>
              <a:t>82</a:t>
            </a:fld>
            <a:endParaRPr lang="en-US">
              <a:solidFill>
                <a:prstClr val="black"/>
              </a:solidFill>
            </a:endParaRPr>
          </a:p>
        </p:txBody>
      </p:sp>
      <p:sp>
        <p:nvSpPr>
          <p:cNvPr id="483330" name="Rectangle 2"/>
          <p:cNvSpPr>
            <a:spLocks noGrp="1" noRot="1" noChangeAspect="1" noChangeArrowheads="1" noTextEdit="1"/>
          </p:cNvSpPr>
          <p:nvPr>
            <p:ph type="sldImg"/>
          </p:nvPr>
        </p:nvSpPr>
        <p:spPr>
          <a:xfrm>
            <a:off x="1185863" y="696913"/>
            <a:ext cx="4657725" cy="3494087"/>
          </a:xfrm>
          <a:ln/>
          <a:extLst>
            <a:ext uri="{FAA26D3D-D897-4be2-8F04-BA451C77F1D7}">
              <ma14:placeholderFlag xmlns:ma14="http://schemas.microsoft.com/office/mac/drawingml/2011/main" val="1"/>
            </a:ext>
          </a:extLst>
        </p:spPr>
      </p:sp>
      <p:sp>
        <p:nvSpPr>
          <p:cNvPr id="483331" name="Rectangle 3"/>
          <p:cNvSpPr>
            <a:spLocks noGrp="1" noChangeArrowheads="1"/>
          </p:cNvSpPr>
          <p:nvPr>
            <p:ph type="body" idx="1"/>
          </p:nvPr>
        </p:nvSpPr>
        <p:spPr>
          <a:xfrm>
            <a:off x="937897" y="4424124"/>
            <a:ext cx="5153658" cy="4193701"/>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D7167-0E48-0749-AE25-E044272B7CF8}" type="slidenum">
              <a:rPr lang="en-US">
                <a:solidFill>
                  <a:prstClr val="black"/>
                </a:solidFill>
              </a:rPr>
              <a:pPr/>
              <a:t>83</a:t>
            </a:fld>
            <a:endParaRPr lang="en-US">
              <a:solidFill>
                <a:prstClr val="black"/>
              </a:solidFill>
            </a:endParaRPr>
          </a:p>
        </p:txBody>
      </p:sp>
      <p:sp>
        <p:nvSpPr>
          <p:cNvPr id="485378" name="Rectangle 2"/>
          <p:cNvSpPr>
            <a:spLocks noGrp="1" noRot="1" noChangeAspect="1" noChangeArrowheads="1" noTextEdit="1"/>
          </p:cNvSpPr>
          <p:nvPr>
            <p:ph type="sldImg"/>
          </p:nvPr>
        </p:nvSpPr>
        <p:spPr>
          <a:xfrm>
            <a:off x="1185863" y="696913"/>
            <a:ext cx="4657725" cy="3494087"/>
          </a:xfrm>
          <a:ln/>
          <a:extLst>
            <a:ext uri="{FAA26D3D-D897-4be2-8F04-BA451C77F1D7}">
              <ma14:placeholderFlag xmlns:ma14="http://schemas.microsoft.com/office/mac/drawingml/2011/main" val="1"/>
            </a:ext>
          </a:extLst>
        </p:spPr>
      </p:sp>
      <p:sp>
        <p:nvSpPr>
          <p:cNvPr id="485379" name="Rectangle 3"/>
          <p:cNvSpPr>
            <a:spLocks noGrp="1" noChangeArrowheads="1"/>
          </p:cNvSpPr>
          <p:nvPr>
            <p:ph type="body" idx="1"/>
          </p:nvPr>
        </p:nvSpPr>
        <p:spPr>
          <a:xfrm>
            <a:off x="701038" y="4425714"/>
            <a:ext cx="5627375" cy="4192111"/>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20C2C-DD89-5A41-99F0-1A5A812B085D}" type="slidenum">
              <a:rPr lang="en-US">
                <a:solidFill>
                  <a:prstClr val="black"/>
                </a:solidFill>
              </a:rPr>
              <a:pPr/>
              <a:t>84</a:t>
            </a:fld>
            <a:endParaRPr lang="en-US">
              <a:solidFill>
                <a:prstClr val="black"/>
              </a:solidFill>
            </a:endParaRPr>
          </a:p>
        </p:txBody>
      </p:sp>
      <p:sp>
        <p:nvSpPr>
          <p:cNvPr id="487426" name="Rectangle 2"/>
          <p:cNvSpPr>
            <a:spLocks noGrp="1" noRot="1" noChangeAspect="1" noChangeArrowheads="1" noTextEdit="1"/>
          </p:cNvSpPr>
          <p:nvPr>
            <p:ph type="sldImg"/>
          </p:nvPr>
        </p:nvSpPr>
        <p:spPr>
          <a:xfrm>
            <a:off x="1185863" y="696913"/>
            <a:ext cx="4657725" cy="3494087"/>
          </a:xfrm>
          <a:ln/>
          <a:extLst>
            <a:ext uri="{FAA26D3D-D897-4be2-8F04-BA451C77F1D7}">
              <ma14:placeholderFlag xmlns:ma14="http://schemas.microsoft.com/office/mac/drawingml/2011/main" val="1"/>
            </a:ext>
          </a:extLst>
        </p:spPr>
      </p:sp>
      <p:sp>
        <p:nvSpPr>
          <p:cNvPr id="487427" name="Rectangle 3"/>
          <p:cNvSpPr>
            <a:spLocks noGrp="1" noChangeArrowheads="1"/>
          </p:cNvSpPr>
          <p:nvPr>
            <p:ph type="body" idx="1"/>
          </p:nvPr>
        </p:nvSpPr>
        <p:spPr>
          <a:xfrm>
            <a:off x="701038" y="4425714"/>
            <a:ext cx="5627375" cy="4192111"/>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A4C8EF50-17C1-9A48-AE61-0504C7BCD25D}" type="slidenum">
              <a:rPr lang="en-US">
                <a:solidFill>
                  <a:prstClr val="black"/>
                </a:solidFill>
              </a:rPr>
              <a:pPr/>
              <a:t>85</a:t>
            </a:fld>
            <a:endParaRPr lang="en-US">
              <a:solidFill>
                <a:prstClr val="black"/>
              </a:solidFill>
            </a:endParaRPr>
          </a:p>
        </p:txBody>
      </p:sp>
      <p:sp>
        <p:nvSpPr>
          <p:cNvPr id="489474" name="Rectangle 2"/>
          <p:cNvSpPr>
            <a:spLocks noGrp="1" noRot="1" noChangeAspect="1" noChangeArrowheads="1" noTextEdit="1"/>
          </p:cNvSpPr>
          <p:nvPr>
            <p:ph type="sldImg"/>
          </p:nvPr>
        </p:nvSpPr>
        <p:spPr>
          <a:xfrm>
            <a:off x="1138238" y="688975"/>
            <a:ext cx="4694237" cy="3519488"/>
          </a:xfrm>
          <a:ln/>
          <a:extLst>
            <a:ext uri="{FAA26D3D-D897-4be2-8F04-BA451C77F1D7}">
              <ma14:placeholderFlag xmlns:ma14="http://schemas.microsoft.com/office/mac/drawingml/2011/main" val="1"/>
            </a:ext>
          </a:extLst>
        </p:spPr>
      </p:sp>
      <p:sp>
        <p:nvSpPr>
          <p:cNvPr id="489475" name="Rectangle 3"/>
          <p:cNvSpPr>
            <a:spLocks noGrp="1" noChangeArrowheads="1"/>
          </p:cNvSpPr>
          <p:nvPr>
            <p:ph type="body" idx="1"/>
          </p:nvPr>
        </p:nvSpPr>
        <p:spPr>
          <a:xfrm>
            <a:off x="920410" y="4436837"/>
            <a:ext cx="5206116" cy="4208003"/>
          </a:xfrm>
        </p:spPr>
        <p:txBody>
          <a:bodyPr/>
          <a:lstStyle/>
          <a:p>
            <a:r>
              <a:rPr lang="en-US" altLang="zh-CN">
                <a:ea typeface="宋体" charset="0"/>
                <a:cs typeface="宋体" charset="0"/>
              </a:rPr>
              <a:t>For W = 6 months (product life = 2W = 1year</a:t>
            </a:r>
          </a:p>
          <a:p>
            <a:r>
              <a:rPr lang="en-US" altLang="zh-CN">
                <a:ea typeface="宋体" charset="0"/>
                <a:cs typeface="宋体" charset="0"/>
              </a:rPr>
              <a:t>  delay = D = 3 months</a:t>
            </a:r>
          </a:p>
          <a:p>
            <a:r>
              <a:rPr lang="en-US" altLang="zh-CN">
                <a:ea typeface="宋体" charset="0"/>
                <a:cs typeface="宋体" charset="0"/>
              </a:rPr>
              <a:t>RL = 62.5% of R0</a:t>
            </a:r>
          </a:p>
          <a:p>
            <a:endParaRPr lang="zh-CN" altLang="en-US">
              <a:ea typeface="宋体" charset="0"/>
              <a:cs typeface="宋体" charset="0"/>
            </a:endParaRPr>
          </a:p>
        </p:txBody>
      </p:sp>
      <p:graphicFrame>
        <p:nvGraphicFramePr>
          <p:cNvPr id="489476" name="Object 4"/>
          <p:cNvGraphicFramePr>
            <a:graphicFrameLocks/>
          </p:cNvGraphicFramePr>
          <p:nvPr/>
        </p:nvGraphicFramePr>
        <p:xfrm>
          <a:off x="1387768" y="5862283"/>
          <a:ext cx="3802453" cy="599099"/>
        </p:xfrm>
        <a:graphic>
          <a:graphicData uri="http://schemas.openxmlformats.org/presentationml/2006/ole">
            <mc:AlternateContent xmlns:mc="http://schemas.openxmlformats.org/markup-compatibility/2006">
              <mc:Choice xmlns:v="urn:schemas-microsoft-com:vml" Requires="v">
                <p:oleObj spid="_x0000_s46159" name="Equation" r:id="rId4" imgW="3709800" imgH="595080" progId="Equation.2">
                  <p:embed/>
                </p:oleObj>
              </mc:Choice>
              <mc:Fallback>
                <p:oleObj name="Equation" r:id="rId4" imgW="3709800" imgH="595080" progId="Equation.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768" y="5862283"/>
                        <a:ext cx="3802453" cy="59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9477" name="Rectangle 5"/>
          <p:cNvSpPr>
            <a:spLocks noChangeArrowheads="1"/>
          </p:cNvSpPr>
          <p:nvPr/>
        </p:nvSpPr>
        <p:spPr bwMode="auto">
          <a:xfrm>
            <a:off x="1935154" y="5499963"/>
            <a:ext cx="2532821" cy="34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8944" tIns="39472" rIns="78944" bIns="39472">
            <a:spAutoFit/>
          </a:bodyPr>
          <a:lstStyle/>
          <a:p>
            <a:pPr algn="ctr" defTabSz="783479" eaLnBrk="0" hangingPunct="0"/>
            <a:r>
              <a:rPr lang="en-US" altLang="zh-CN" sz="1700" u="sng">
                <a:solidFill>
                  <a:prstClr val="black"/>
                </a:solidFill>
                <a:latin typeface="Arial" charset="0"/>
                <a:ea typeface="宋体" charset="0"/>
                <a:cs typeface="宋体" charset="0"/>
              </a:rPr>
              <a:t>Revenue Loss Equation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96A2962-F04A-9141-BF9E-2CD485CE4E2E}" type="slidenum">
              <a:rPr lang="en-US">
                <a:solidFill>
                  <a:prstClr val="black"/>
                </a:solidFill>
              </a:rPr>
              <a:pPr/>
              <a:t>87</a:t>
            </a:fld>
            <a:endParaRPr lang="en-US">
              <a:solidFill>
                <a:prstClr val="black"/>
              </a:solidFill>
            </a:endParaRPr>
          </a:p>
        </p:txBody>
      </p:sp>
      <p:sp>
        <p:nvSpPr>
          <p:cNvPr id="492546" name="Rectangle 7"/>
          <p:cNvSpPr txBox="1">
            <a:spLocks noGrp="1" noChangeArrowheads="1"/>
          </p:cNvSpPr>
          <p:nvPr/>
        </p:nvSpPr>
        <p:spPr bwMode="auto">
          <a:xfrm>
            <a:off x="3982084" y="8848248"/>
            <a:ext cx="3047366" cy="46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78" tIns="39988" rIns="79978" bIns="39988" anchor="b"/>
          <a:lstStyle>
            <a:lvl1pPr defTabSz="798513">
              <a:defRPr sz="2400">
                <a:solidFill>
                  <a:schemeClr val="tx1"/>
                </a:solidFill>
                <a:latin typeface="Times New Roman" charset="0"/>
                <a:ea typeface="ＭＳ Ｐゴシック" charset="0"/>
              </a:defRPr>
            </a:lvl1pPr>
            <a:lvl2pPr marL="746125" indent="-287338" defTabSz="798513">
              <a:defRPr sz="2400">
                <a:solidFill>
                  <a:schemeClr val="tx1"/>
                </a:solidFill>
                <a:latin typeface="Times New Roman" charset="0"/>
                <a:ea typeface="ＭＳ Ｐゴシック" charset="0"/>
              </a:defRPr>
            </a:lvl2pPr>
            <a:lvl3pPr marL="1147763" indent="-230188" defTabSz="798513">
              <a:defRPr sz="2400">
                <a:solidFill>
                  <a:schemeClr val="tx1"/>
                </a:solidFill>
                <a:latin typeface="Times New Roman" charset="0"/>
                <a:ea typeface="ＭＳ Ｐゴシック" charset="0"/>
              </a:defRPr>
            </a:lvl3pPr>
            <a:lvl4pPr marL="1606550" indent="-230188" defTabSz="798513">
              <a:defRPr sz="2400">
                <a:solidFill>
                  <a:schemeClr val="tx1"/>
                </a:solidFill>
                <a:latin typeface="Times New Roman" charset="0"/>
                <a:ea typeface="ＭＳ Ｐゴシック" charset="0"/>
              </a:defRPr>
            </a:lvl4pPr>
            <a:lvl5pPr marL="2065338" indent="-230188" defTabSz="798513">
              <a:defRPr sz="2400">
                <a:solidFill>
                  <a:schemeClr val="tx1"/>
                </a:solidFill>
                <a:latin typeface="Times New Roman" charset="0"/>
                <a:ea typeface="ＭＳ Ｐゴシック" charset="0"/>
              </a:defRPr>
            </a:lvl5pPr>
            <a:lvl6pPr marL="2522538" indent="-230188" defTabSz="798513" eaLnBrk="0" fontAlgn="base" hangingPunct="0">
              <a:spcBef>
                <a:spcPct val="0"/>
              </a:spcBef>
              <a:spcAft>
                <a:spcPct val="0"/>
              </a:spcAft>
              <a:defRPr sz="2400">
                <a:solidFill>
                  <a:schemeClr val="tx1"/>
                </a:solidFill>
                <a:latin typeface="Times New Roman" charset="0"/>
                <a:ea typeface="ＭＳ Ｐゴシック" charset="0"/>
              </a:defRPr>
            </a:lvl6pPr>
            <a:lvl7pPr marL="2979738" indent="-230188" defTabSz="798513" eaLnBrk="0" fontAlgn="base" hangingPunct="0">
              <a:spcBef>
                <a:spcPct val="0"/>
              </a:spcBef>
              <a:spcAft>
                <a:spcPct val="0"/>
              </a:spcAft>
              <a:defRPr sz="2400">
                <a:solidFill>
                  <a:schemeClr val="tx1"/>
                </a:solidFill>
                <a:latin typeface="Times New Roman" charset="0"/>
                <a:ea typeface="ＭＳ Ｐゴシック" charset="0"/>
              </a:defRPr>
            </a:lvl7pPr>
            <a:lvl8pPr marL="3436938" indent="-230188" defTabSz="798513" eaLnBrk="0" fontAlgn="base" hangingPunct="0">
              <a:spcBef>
                <a:spcPct val="0"/>
              </a:spcBef>
              <a:spcAft>
                <a:spcPct val="0"/>
              </a:spcAft>
              <a:defRPr sz="2400">
                <a:solidFill>
                  <a:schemeClr val="tx1"/>
                </a:solidFill>
                <a:latin typeface="Times New Roman" charset="0"/>
                <a:ea typeface="ＭＳ Ｐゴシック" charset="0"/>
              </a:defRPr>
            </a:lvl8pPr>
            <a:lvl9pPr marL="3894138" indent="-230188" defTabSz="798513"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0" hangingPunct="0"/>
            <a:fld id="{74070309-B98B-F14E-B1A8-A6E7C18FA987}" type="slidenum">
              <a:rPr lang="en-US" sz="1000">
                <a:solidFill>
                  <a:prstClr val="black"/>
                </a:solidFill>
                <a:latin typeface="Arial" charset="0"/>
              </a:rPr>
              <a:pPr algn="r" eaLnBrk="0" hangingPunct="0"/>
              <a:t>87</a:t>
            </a:fld>
            <a:endParaRPr lang="en-US" sz="1000">
              <a:solidFill>
                <a:prstClr val="black"/>
              </a:solidFill>
              <a:latin typeface="Arial" charset="0"/>
            </a:endParaRPr>
          </a:p>
        </p:txBody>
      </p:sp>
      <p:sp>
        <p:nvSpPr>
          <p:cNvPr id="492547" name="Rectangle 2"/>
          <p:cNvSpPr>
            <a:spLocks noGrp="1" noRot="1" noChangeAspect="1" noChangeArrowheads="1" noTextEdit="1"/>
          </p:cNvSpPr>
          <p:nvPr>
            <p:ph type="sldImg"/>
          </p:nvPr>
        </p:nvSpPr>
        <p:spPr>
          <a:xfrm>
            <a:off x="1187450" y="696913"/>
            <a:ext cx="4659313" cy="3494087"/>
          </a:xfrm>
          <a:ln/>
          <a:extLst>
            <a:ext uri="{FAA26D3D-D897-4be2-8F04-BA451C77F1D7}">
              <ma14:placeholderFlag xmlns:ma14="http://schemas.microsoft.com/office/mac/drawingml/2011/main" val="1"/>
            </a:ext>
          </a:extLst>
        </p:spPr>
      </p:sp>
      <p:sp>
        <p:nvSpPr>
          <p:cNvPr id="492548" name="Rectangle 3"/>
          <p:cNvSpPr>
            <a:spLocks noGrp="1" noChangeArrowheads="1"/>
          </p:cNvSpPr>
          <p:nvPr>
            <p:ph type="body" idx="1"/>
          </p:nvPr>
        </p:nvSpPr>
        <p:spPr>
          <a:xfrm>
            <a:off x="939486" y="4424124"/>
            <a:ext cx="5150479" cy="4193701"/>
          </a:xfrm>
        </p:spPr>
        <p:txBody>
          <a:bodyPr lIns="79978" tIns="39988" rIns="79978" bIns="39988"/>
          <a:lstStyle/>
          <a:p>
            <a:r>
              <a:rPr lang="en-US"/>
              <a:t>Utilizing Altera</a:t>
            </a:r>
            <a:r>
              <a:rPr lang="ja-JP" altLang="en-US">
                <a:latin typeface="Arial"/>
              </a:rPr>
              <a:t>’</a:t>
            </a:r>
            <a:r>
              <a:rPr lang="en-US"/>
              <a:t>s programmable power technology has been made transparent to the user through advanced automated power optimization in Quartus II. The design engineer simply sets the timing constraints as part of the design entry process and synthesizes the design to meet performance. The Altera and 3</a:t>
            </a:r>
            <a:r>
              <a:rPr lang="en-US" baseline="30000"/>
              <a:t>rd</a:t>
            </a:r>
            <a:r>
              <a:rPr lang="en-US"/>
              <a:t> party tools automatically select the required performance for each piece of logic as well as minimizing power through power aware placement, routing, and clocking. The resulting design meets the designers requirements with the minimum power.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13ABFD-65AD-854E-8C00-B4A030CD328D}" type="slidenum">
              <a:rPr lang="en-US">
                <a:solidFill>
                  <a:prstClr val="black"/>
                </a:solidFill>
              </a:rPr>
              <a:pPr/>
              <a:t>88</a:t>
            </a:fld>
            <a:endParaRPr lang="en-US">
              <a:solidFill>
                <a:prstClr val="black"/>
              </a:solidFill>
            </a:endParaRPr>
          </a:p>
        </p:txBody>
      </p:sp>
      <p:sp>
        <p:nvSpPr>
          <p:cNvPr id="494594" name="Rectangle 2"/>
          <p:cNvSpPr>
            <a:spLocks noGrp="1" noRot="1" noChangeAspect="1" noChangeArrowheads="1" noTextEdit="1"/>
          </p:cNvSpPr>
          <p:nvPr>
            <p:ph type="sldImg"/>
          </p:nvPr>
        </p:nvSpPr>
        <p:spPr>
          <a:xfrm>
            <a:off x="1206500" y="723900"/>
            <a:ext cx="4621213" cy="3465513"/>
          </a:xfrm>
          <a:ln/>
          <a:extLst>
            <a:ext uri="{FAA26D3D-D897-4be2-8F04-BA451C77F1D7}">
              <ma14:placeholderFlag xmlns:ma14="http://schemas.microsoft.com/office/mac/drawingml/2011/main" val="1"/>
            </a:ext>
          </a:extLst>
        </p:spPr>
      </p:sp>
      <p:sp>
        <p:nvSpPr>
          <p:cNvPr id="494595" name="Rectangle 3"/>
          <p:cNvSpPr>
            <a:spLocks noGrp="1" noChangeArrowheads="1"/>
          </p:cNvSpPr>
          <p:nvPr>
            <p:ph type="body" idx="1"/>
          </p:nvPr>
        </p:nvSpPr>
        <p:spPr>
          <a:xfrm>
            <a:off x="1171575" y="4397109"/>
            <a:ext cx="4686300" cy="4014130"/>
          </a:xfrm>
        </p:spPr>
        <p:txBody>
          <a:bodyPr/>
          <a:lstStyle/>
          <a:p>
            <a:pPr defTabSz="921739"/>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A5349E-7B2E-6748-AFAC-59E1C026ACE4}" type="slidenum">
              <a:rPr lang="en-US">
                <a:solidFill>
                  <a:prstClr val="black"/>
                </a:solidFill>
              </a:rPr>
              <a:pPr/>
              <a:t>89</a:t>
            </a:fld>
            <a:endParaRPr lang="en-US">
              <a:solidFill>
                <a:prstClr val="black"/>
              </a:solidFill>
            </a:endParaRPr>
          </a:p>
        </p:txBody>
      </p:sp>
      <p:sp>
        <p:nvSpPr>
          <p:cNvPr id="496642" name="Rectangle 2"/>
          <p:cNvSpPr>
            <a:spLocks noGrp="1" noRot="1" noChangeAspect="1" noChangeArrowheads="1" noTextEdit="1"/>
          </p:cNvSpPr>
          <p:nvPr>
            <p:ph type="sldImg"/>
          </p:nvPr>
        </p:nvSpPr>
        <p:spPr>
          <a:xfrm>
            <a:off x="1198563" y="703263"/>
            <a:ext cx="4643437" cy="3482975"/>
          </a:xfrm>
          <a:ln/>
          <a:extLst>
            <a:ext uri="{FAA26D3D-D897-4be2-8F04-BA451C77F1D7}">
              <ma14:placeholderFlag xmlns:ma14="http://schemas.microsoft.com/office/mac/drawingml/2011/main" val="1"/>
            </a:ext>
          </a:extLst>
        </p:spPr>
      </p:sp>
      <p:sp>
        <p:nvSpPr>
          <p:cNvPr id="496643" name="Rectangle 3"/>
          <p:cNvSpPr>
            <a:spLocks noGrp="1" noChangeArrowheads="1"/>
          </p:cNvSpPr>
          <p:nvPr>
            <p:ph type="body" idx="1"/>
          </p:nvPr>
        </p:nvSpPr>
        <p:spPr>
          <a:xfrm>
            <a:off x="1166806" y="4654548"/>
            <a:ext cx="4705376" cy="4196878"/>
          </a:xfrm>
        </p:spPr>
        <p:txBody>
          <a:bodyPr lIns="79107" tIns="39555" rIns="79107" bIns="39555"/>
          <a:lstStyle/>
          <a:p>
            <a:pPr defTabSz="921739"/>
            <a:endParaRPr lang="ja-JP" altLang="en-US">
              <a:ea typeface="MS Mincho" charset="0"/>
              <a:cs typeface="MS Mincho"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9AF09-6107-8349-8B2D-78140FEF061D}"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9AF09-6107-8349-8B2D-78140FEF061D}"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9AF09-6107-8349-8B2D-78140FEF061D}"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9AF09-6107-8349-8B2D-78140FEF061D}"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9AF09-6107-8349-8B2D-78140FEF061D}"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9AF09-6107-8349-8B2D-78140FEF061D}"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0170C5-DDE7-4AE5-80E8-9B3378CF0ED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B0A104-1CBA-47DD-8C3E-57E61629C9FD}"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9331" name="Rectangle 3"/>
          <p:cNvSpPr>
            <a:spLocks noGrp="1" noChangeArrowheads="1"/>
          </p:cNvSpPr>
          <p:nvPr>
            <p:ph type="ctrTitle"/>
          </p:nvPr>
        </p:nvSpPr>
        <p:spPr>
          <a:xfrm>
            <a:off x="533400" y="1250950"/>
            <a:ext cx="5824538" cy="1143000"/>
          </a:xfrm>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17961" dir="2700000" algn="ctr" rotWithShape="0">
                    <a:schemeClr val="tx1">
                      <a:alpha val="74998"/>
                    </a:schemeClr>
                  </a:outerShdw>
                </a:effectLst>
              </a14:hiddenEffects>
            </a:ext>
          </a:extLst>
        </p:spPr>
        <p:txBody>
          <a:bodyPr anchor="ctr"/>
          <a:lstStyle>
            <a:lvl1pPr>
              <a:defRPr>
                <a:solidFill>
                  <a:srgbClr val="FF6600"/>
                </a:solidFill>
              </a:defRPr>
            </a:lvl1pPr>
          </a:lstStyle>
          <a:p>
            <a:pPr lvl="0"/>
            <a:r>
              <a:rPr lang="en-US" noProof="0" smtClean="0"/>
              <a:t>Click to edit Master title style</a:t>
            </a:r>
          </a:p>
        </p:txBody>
      </p:sp>
      <p:sp>
        <p:nvSpPr>
          <p:cNvPr id="99332" name="Rectangle 4"/>
          <p:cNvSpPr>
            <a:spLocks noGrp="1" noChangeArrowheads="1"/>
          </p:cNvSpPr>
          <p:nvPr>
            <p:ph type="subTitle" idx="1"/>
          </p:nvPr>
        </p:nvSpPr>
        <p:spPr>
          <a:xfrm>
            <a:off x="533400" y="2393950"/>
            <a:ext cx="5867400" cy="838200"/>
          </a:xfrm>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17961" dir="2700000" algn="ctr" rotWithShape="0">
                    <a:schemeClr val="tx1">
                      <a:alpha val="74998"/>
                    </a:schemeClr>
                  </a:outerShdw>
                </a:effectLst>
              </a14:hiddenEffects>
            </a:ext>
          </a:extLst>
        </p:spPr>
        <p:txBody>
          <a:bodyPr/>
          <a:lstStyle>
            <a:lvl1pPr marL="0" indent="0">
              <a:buFont typeface="Wingdings" charset="0"/>
              <a:buNone/>
              <a:defRPr sz="2400">
                <a:solidFill>
                  <a:srgbClr val="909090"/>
                </a:solidFill>
              </a:defRPr>
            </a:lvl1pPr>
          </a:lstStyle>
          <a:p>
            <a:pPr lvl="0"/>
            <a:r>
              <a:rPr lang="en-US" noProof="0" smtClean="0"/>
              <a:t>Click to edit master subtitle style</a:t>
            </a:r>
          </a:p>
        </p:txBody>
      </p:sp>
      <p:sp>
        <p:nvSpPr>
          <p:cNvPr id="99340" name="Rectangle 12"/>
          <p:cNvSpPr>
            <a:spLocks noChangeArrowheads="1"/>
          </p:cNvSpPr>
          <p:nvPr/>
        </p:nvSpPr>
        <p:spPr bwMode="auto">
          <a:xfrm>
            <a:off x="295275" y="6438900"/>
            <a:ext cx="42481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900" smtClean="0">
                <a:solidFill>
                  <a:srgbClr val="FFFFFF"/>
                </a:solidFill>
                <a:latin typeface="Arial" charset="0"/>
                <a:ea typeface="ＭＳ Ｐゴシック" charset="0"/>
              </a:rPr>
              <a:t>© 2010 Altera Corporation</a:t>
            </a:r>
            <a:endParaRPr lang="en-US" sz="900" b="1" smtClean="0">
              <a:solidFill>
                <a:srgbClr val="FFFFFF"/>
              </a:solidFill>
              <a:latin typeface="Arial" charset="0"/>
              <a:ea typeface="ＭＳ Ｐゴシック" charset="0"/>
            </a:endParaRPr>
          </a:p>
        </p:txBody>
      </p:sp>
      <p:pic>
        <p:nvPicPr>
          <p:cNvPr id="99347" name="Picture 9" descr="Untitled-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225" y="6276975"/>
            <a:ext cx="13843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53564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935F1E0-A1B9-0648-93D8-5FA9684D72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80721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E1270DC-4AFD-7441-8C52-6421304252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2149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1187450"/>
            <a:ext cx="40894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2638" y="1187450"/>
            <a:ext cx="40894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8C7772B-5F3C-314E-89F4-474A3BFE3B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8544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396EFC2-8512-9A41-8C58-592C4C9D98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9262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9B36C32-061C-7E41-B77B-A657B1775C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2997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4CE04EB-5E80-0A40-8214-47C710E4E0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8905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BD6F42F-FB92-6449-83C5-3FC06651AA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766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87F03E-4105-4E1D-B5F9-E249E5F2AD8D}"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7778244-8334-FD48-BA5D-F95D206F3A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027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ED3040D-C448-1C42-80BF-ECF6AEF558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3557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9238" y="273050"/>
            <a:ext cx="2082800" cy="5594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0838" y="273050"/>
            <a:ext cx="6096000" cy="5594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5926494-9471-8346-A815-12610CAC39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5094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50838" y="273050"/>
            <a:ext cx="83312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50838" y="1187450"/>
            <a:ext cx="40894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92638" y="1187450"/>
            <a:ext cx="40894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50838" y="3603625"/>
            <a:ext cx="40894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92638" y="3603625"/>
            <a:ext cx="40894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350838" y="6588125"/>
            <a:ext cx="698500" cy="282575"/>
          </a:xfrm>
        </p:spPr>
        <p:txBody>
          <a:bodyPr/>
          <a:lstStyle>
            <a:lvl1pPr>
              <a:defRPr/>
            </a:lvl1pPr>
          </a:lstStyle>
          <a:p>
            <a:fld id="{4686429C-33F3-6B42-8D70-72100E834E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786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E2BDE4-BF5C-4859-BBC8-7B2AEED203C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688D99-5C0C-4E82-B3A5-BE45B5D26AA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4DAC355-249A-485B-BFA3-3E4224A5D3C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0549B1F-AF97-4D52-A02B-427AFD2D156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B57CC44-C092-41E8-A092-604E81FF02E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63E5E76F-4251-45D3-8B3C-B563A850935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A4C417F4-B224-4D2A-8947-F1991C3E045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350838" y="273050"/>
            <a:ext cx="8331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DDDDDD">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98307" name="Rectangle 3"/>
          <p:cNvSpPr>
            <a:spLocks noGrp="1" noChangeArrowheads="1"/>
          </p:cNvSpPr>
          <p:nvPr>
            <p:ph type="body" idx="1"/>
          </p:nvPr>
        </p:nvSpPr>
        <p:spPr bwMode="auto">
          <a:xfrm>
            <a:off x="350838" y="1187450"/>
            <a:ext cx="8331200"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8308" name="Rectangle 4"/>
          <p:cNvSpPr>
            <a:spLocks noGrp="1" noChangeArrowheads="1"/>
          </p:cNvSpPr>
          <p:nvPr>
            <p:ph type="sldNum" sz="quarter" idx="4"/>
          </p:nvPr>
        </p:nvSpPr>
        <p:spPr bwMode="auto">
          <a:xfrm>
            <a:off x="350838" y="6588125"/>
            <a:ext cx="6985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pPr eaLnBrk="0" hangingPunct="0"/>
            <a:fld id="{F922BFA7-50C0-DE49-8273-68FCC01E8A98}" type="slidenum">
              <a:rPr lang="en-US" smtClean="0">
                <a:solidFill>
                  <a:srgbClr val="000000"/>
                </a:solidFill>
                <a:latin typeface="Arial" charset="0"/>
                <a:ea typeface="ＭＳ Ｐゴシック" charset="0"/>
              </a:rPr>
              <a:pPr eaLnBrk="0" hangingPunct="0"/>
              <a:t>‹#›</a:t>
            </a:fld>
            <a:endParaRPr lang="en-US" smtClean="0">
              <a:solidFill>
                <a:srgbClr val="000000"/>
              </a:solidFill>
              <a:latin typeface="Arial" charset="0"/>
              <a:ea typeface="ＭＳ Ｐゴシック" charset="0"/>
            </a:endParaRPr>
          </a:p>
        </p:txBody>
      </p:sp>
      <p:sp>
        <p:nvSpPr>
          <p:cNvPr id="98311" name="Rectangle 7"/>
          <p:cNvSpPr>
            <a:spLocks noChangeArrowheads="1"/>
          </p:cNvSpPr>
          <p:nvPr/>
        </p:nvSpPr>
        <p:spPr bwMode="auto">
          <a:xfrm>
            <a:off x="350838" y="6124575"/>
            <a:ext cx="4248150" cy="381000"/>
          </a:xfrm>
          <a:prstGeom prst="rect">
            <a:avLst/>
          </a:prstGeom>
          <a:noFill/>
          <a:ln w="9525">
            <a:noFill/>
            <a:miter lim="800000"/>
            <a:headEnd/>
            <a:tailEnd/>
          </a:ln>
          <a:effectLst/>
        </p:spPr>
        <p:txBody>
          <a:bodyPr/>
          <a:lstStyle/>
          <a:p>
            <a:pPr eaLnBrk="0" hangingPunct="0"/>
            <a:r>
              <a:rPr lang="en-US" sz="800" smtClean="0">
                <a:solidFill>
                  <a:srgbClr val="000000"/>
                </a:solidFill>
                <a:latin typeface="Arial" charset="0"/>
                <a:ea typeface="ＭＳ Ｐゴシック" charset="0"/>
              </a:rPr>
              <a:t>© 2010 Altera Corporation</a:t>
            </a:r>
            <a:endParaRPr lang="en-US" sz="800" b="1" smtClean="0">
              <a:solidFill>
                <a:srgbClr val="C10435"/>
              </a:solidFill>
              <a:latin typeface="Arial" charset="0"/>
              <a:ea typeface="ＭＳ Ｐゴシック" charset="0"/>
            </a:endParaRPr>
          </a:p>
        </p:txBody>
      </p:sp>
      <p:sp>
        <p:nvSpPr>
          <p:cNvPr id="98315" name="Rectangle 11"/>
          <p:cNvSpPr>
            <a:spLocks noChangeArrowheads="1"/>
          </p:cNvSpPr>
          <p:nvPr/>
        </p:nvSpPr>
        <p:spPr bwMode="auto">
          <a:xfrm>
            <a:off x="350838" y="6303963"/>
            <a:ext cx="6562725" cy="338137"/>
          </a:xfrm>
          <a:prstGeom prst="rect">
            <a:avLst/>
          </a:prstGeom>
          <a:noFill/>
          <a:ln w="9525">
            <a:noFill/>
            <a:miter lim="800000"/>
            <a:headEnd/>
            <a:tailEnd/>
          </a:ln>
          <a:effectLst/>
        </p:spPr>
        <p:txBody>
          <a:bodyPr>
            <a:spAutoFit/>
          </a:bodyPr>
          <a:lstStyle/>
          <a:p>
            <a:pPr eaLnBrk="0" hangingPunct="0">
              <a:defRPr/>
            </a:pPr>
            <a:r>
              <a:rPr lang="en-US" sz="800" dirty="0">
                <a:solidFill>
                  <a:srgbClr val="000000"/>
                </a:solidFill>
                <a:latin typeface="Arial" charset="0"/>
                <a:ea typeface="ＭＳ Ｐゴシック"/>
              </a:rPr>
              <a:t>ALTERA, ARRIA, CYCLONE, HARDCOPY, MAX, MEGACORE, NIOS, QUARTUS &amp; STRATIX are Reg. U.S. Pat. &amp; Tm. Off. </a:t>
            </a:r>
            <a:br>
              <a:rPr lang="en-US" sz="800" dirty="0">
                <a:solidFill>
                  <a:srgbClr val="000000"/>
                </a:solidFill>
                <a:latin typeface="Arial" charset="0"/>
                <a:ea typeface="ＭＳ Ｐゴシック"/>
              </a:rPr>
            </a:br>
            <a:r>
              <a:rPr lang="en-US" sz="800" dirty="0">
                <a:solidFill>
                  <a:srgbClr val="000000"/>
                </a:solidFill>
                <a:latin typeface="Arial" charset="0"/>
                <a:ea typeface="ＭＳ Ｐゴシック"/>
              </a:rPr>
              <a:t>and Altera marks in and outside the U.S.</a:t>
            </a:r>
          </a:p>
        </p:txBody>
      </p:sp>
      <p:pic>
        <p:nvPicPr>
          <p:cNvPr id="98324" name="Picture 7" descr="Untitled-5.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24763" y="6316663"/>
            <a:ext cx="1147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437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b="1">
          <a:solidFill>
            <a:srgbClr val="003399"/>
          </a:solidFill>
          <a:latin typeface="+mj-lt"/>
          <a:ea typeface="+mj-ea"/>
          <a:cs typeface="+mj-cs"/>
        </a:defRPr>
      </a:lvl1pPr>
      <a:lvl2pPr algn="l" rtl="0" eaLnBrk="0" fontAlgn="base" hangingPunct="0">
        <a:spcBef>
          <a:spcPct val="0"/>
        </a:spcBef>
        <a:spcAft>
          <a:spcPct val="0"/>
        </a:spcAft>
        <a:defRPr sz="3200" b="1">
          <a:solidFill>
            <a:srgbClr val="003399"/>
          </a:solidFill>
          <a:latin typeface="Arial" charset="0"/>
          <a:ea typeface="ＭＳ Ｐゴシック" charset="0"/>
        </a:defRPr>
      </a:lvl2pPr>
      <a:lvl3pPr algn="l" rtl="0" eaLnBrk="0" fontAlgn="base" hangingPunct="0">
        <a:spcBef>
          <a:spcPct val="0"/>
        </a:spcBef>
        <a:spcAft>
          <a:spcPct val="0"/>
        </a:spcAft>
        <a:defRPr sz="3200" b="1">
          <a:solidFill>
            <a:srgbClr val="003399"/>
          </a:solidFill>
          <a:latin typeface="Arial" charset="0"/>
          <a:ea typeface="ＭＳ Ｐゴシック" charset="0"/>
        </a:defRPr>
      </a:lvl3pPr>
      <a:lvl4pPr algn="l" rtl="0" eaLnBrk="0" fontAlgn="base" hangingPunct="0">
        <a:spcBef>
          <a:spcPct val="0"/>
        </a:spcBef>
        <a:spcAft>
          <a:spcPct val="0"/>
        </a:spcAft>
        <a:defRPr sz="3200" b="1">
          <a:solidFill>
            <a:srgbClr val="003399"/>
          </a:solidFill>
          <a:latin typeface="Arial" charset="0"/>
          <a:ea typeface="ＭＳ Ｐゴシック" charset="0"/>
        </a:defRPr>
      </a:lvl4pPr>
      <a:lvl5pPr algn="l" rtl="0" eaLnBrk="0" fontAlgn="base" hangingPunct="0">
        <a:spcBef>
          <a:spcPct val="0"/>
        </a:spcBef>
        <a:spcAft>
          <a:spcPct val="0"/>
        </a:spcAft>
        <a:defRPr sz="3200" b="1">
          <a:solidFill>
            <a:srgbClr val="003399"/>
          </a:solidFill>
          <a:latin typeface="Arial" charset="0"/>
          <a:ea typeface="ＭＳ Ｐゴシック" charset="0"/>
        </a:defRPr>
      </a:lvl5pPr>
      <a:lvl6pPr marL="457200" algn="l" rtl="0" eaLnBrk="0" fontAlgn="base" hangingPunct="0">
        <a:spcBef>
          <a:spcPct val="0"/>
        </a:spcBef>
        <a:spcAft>
          <a:spcPct val="0"/>
        </a:spcAft>
        <a:defRPr sz="3200" b="1">
          <a:solidFill>
            <a:srgbClr val="003399"/>
          </a:solidFill>
          <a:latin typeface="Arial" charset="0"/>
          <a:ea typeface="ＭＳ Ｐゴシック" charset="0"/>
        </a:defRPr>
      </a:lvl6pPr>
      <a:lvl7pPr marL="914400" algn="l" rtl="0" eaLnBrk="0" fontAlgn="base" hangingPunct="0">
        <a:spcBef>
          <a:spcPct val="0"/>
        </a:spcBef>
        <a:spcAft>
          <a:spcPct val="0"/>
        </a:spcAft>
        <a:defRPr sz="3200" b="1">
          <a:solidFill>
            <a:srgbClr val="003399"/>
          </a:solidFill>
          <a:latin typeface="Arial" charset="0"/>
          <a:ea typeface="ＭＳ Ｐゴシック" charset="0"/>
        </a:defRPr>
      </a:lvl7pPr>
      <a:lvl8pPr marL="1371600" algn="l" rtl="0" eaLnBrk="0" fontAlgn="base" hangingPunct="0">
        <a:spcBef>
          <a:spcPct val="0"/>
        </a:spcBef>
        <a:spcAft>
          <a:spcPct val="0"/>
        </a:spcAft>
        <a:defRPr sz="3200" b="1">
          <a:solidFill>
            <a:srgbClr val="003399"/>
          </a:solidFill>
          <a:latin typeface="Arial" charset="0"/>
          <a:ea typeface="ＭＳ Ｐゴシック" charset="0"/>
        </a:defRPr>
      </a:lvl8pPr>
      <a:lvl9pPr marL="1828800" algn="l" rtl="0" eaLnBrk="0" fontAlgn="base" hangingPunct="0">
        <a:spcBef>
          <a:spcPct val="0"/>
        </a:spcBef>
        <a:spcAft>
          <a:spcPct val="0"/>
        </a:spcAft>
        <a:defRPr sz="3200" b="1">
          <a:solidFill>
            <a:srgbClr val="003399"/>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003399"/>
        </a:buClr>
        <a:buSzPct val="75000"/>
        <a:buFont typeface="Wingdings" charset="0"/>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3399"/>
        </a:buClr>
        <a:buSzPct val="90000"/>
        <a:buFont typeface="Symbol"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003399"/>
        </a:buClr>
        <a:buSzPct val="90000"/>
        <a:buFont typeface="Wingdings" charset="0"/>
        <a:buChar char="l"/>
        <a:defRPr>
          <a:solidFill>
            <a:schemeClr val="tx1"/>
          </a:solidFill>
          <a:latin typeface="+mn-lt"/>
          <a:ea typeface="+mn-ea"/>
        </a:defRPr>
      </a:lvl3pPr>
      <a:lvl4pPr marL="1600200" indent="-228600" algn="l" rtl="0" eaLnBrk="0" fontAlgn="base" hangingPunct="0">
        <a:spcBef>
          <a:spcPct val="20000"/>
        </a:spcBef>
        <a:spcAft>
          <a:spcPct val="0"/>
        </a:spcAft>
        <a:buClr>
          <a:srgbClr val="003399"/>
        </a:buClr>
        <a:buSzPct val="90000"/>
        <a:buFont typeface="Symbol" charset="0"/>
        <a:buChar char="-"/>
        <a:defRPr sz="1600">
          <a:solidFill>
            <a:schemeClr val="tx1"/>
          </a:solidFill>
          <a:latin typeface="+mn-lt"/>
          <a:ea typeface="+mn-ea"/>
        </a:defRPr>
      </a:lvl4pPr>
      <a:lvl5pPr marL="2057400" indent="-228600" algn="l" rtl="0" eaLnBrk="0" fontAlgn="base" hangingPunct="0">
        <a:spcBef>
          <a:spcPct val="20000"/>
        </a:spcBef>
        <a:spcAft>
          <a:spcPct val="0"/>
        </a:spcAft>
        <a:buClr>
          <a:srgbClr val="003399"/>
        </a:buClr>
        <a:buSzPct val="90000"/>
        <a:buFont typeface="Symbol" charset="0"/>
        <a:buChar char="-"/>
        <a:defRPr sz="1600">
          <a:solidFill>
            <a:schemeClr val="tx1"/>
          </a:solidFill>
          <a:latin typeface="+mn-lt"/>
          <a:ea typeface="+mn-ea"/>
        </a:defRPr>
      </a:lvl5pPr>
      <a:lvl6pPr marL="2514600" indent="-228600" algn="l" rtl="0" eaLnBrk="0" fontAlgn="base" hangingPunct="0">
        <a:spcBef>
          <a:spcPct val="20000"/>
        </a:spcBef>
        <a:spcAft>
          <a:spcPct val="0"/>
        </a:spcAft>
        <a:buClr>
          <a:srgbClr val="003399"/>
        </a:buClr>
        <a:buSzPct val="90000"/>
        <a:buFont typeface="Symbol" charset="0"/>
        <a:buChar char="-"/>
        <a:defRPr sz="1600">
          <a:solidFill>
            <a:schemeClr val="tx1"/>
          </a:solidFill>
          <a:latin typeface="+mn-lt"/>
          <a:ea typeface="+mn-ea"/>
        </a:defRPr>
      </a:lvl6pPr>
      <a:lvl7pPr marL="2971800" indent="-228600" algn="l" rtl="0" eaLnBrk="0" fontAlgn="base" hangingPunct="0">
        <a:spcBef>
          <a:spcPct val="20000"/>
        </a:spcBef>
        <a:spcAft>
          <a:spcPct val="0"/>
        </a:spcAft>
        <a:buClr>
          <a:srgbClr val="003399"/>
        </a:buClr>
        <a:buSzPct val="90000"/>
        <a:buFont typeface="Symbol" charset="0"/>
        <a:buChar char="-"/>
        <a:defRPr sz="1600">
          <a:solidFill>
            <a:schemeClr val="tx1"/>
          </a:solidFill>
          <a:latin typeface="+mn-lt"/>
          <a:ea typeface="+mn-ea"/>
        </a:defRPr>
      </a:lvl7pPr>
      <a:lvl8pPr marL="3429000" indent="-228600" algn="l" rtl="0" eaLnBrk="0" fontAlgn="base" hangingPunct="0">
        <a:spcBef>
          <a:spcPct val="20000"/>
        </a:spcBef>
        <a:spcAft>
          <a:spcPct val="0"/>
        </a:spcAft>
        <a:buClr>
          <a:srgbClr val="003399"/>
        </a:buClr>
        <a:buSzPct val="90000"/>
        <a:buFont typeface="Symbol" charset="0"/>
        <a:buChar char="-"/>
        <a:defRPr sz="1600">
          <a:solidFill>
            <a:schemeClr val="tx1"/>
          </a:solidFill>
          <a:latin typeface="+mn-lt"/>
          <a:ea typeface="+mn-ea"/>
        </a:defRPr>
      </a:lvl8pPr>
      <a:lvl9pPr marL="3886200" indent="-228600" algn="l" rtl="0" eaLnBrk="0" fontAlgn="base" hangingPunct="0">
        <a:spcBef>
          <a:spcPct val="20000"/>
        </a:spcBef>
        <a:spcAft>
          <a:spcPct val="0"/>
        </a:spcAft>
        <a:buClr>
          <a:srgbClr val="003399"/>
        </a:buClr>
        <a:buSzPct val="90000"/>
        <a:buFont typeface="Symbol"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emf"/><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3.emf"/></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51.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60.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5" Type="http://schemas.openxmlformats.org/officeDocument/2006/relationships/image" Target="../media/image55.emf"/><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5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5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6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6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6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6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67.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9.jpeg"/><Relationship Id="rId3" Type="http://schemas.openxmlformats.org/officeDocument/2006/relationships/image" Target="../media/image70.png"/></Relationships>
</file>

<file path=ppt/slides/_rels/slide87.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slideLayout" Target="../slideLayouts/slideLayout18.xml"/><Relationship Id="rId2" Type="http://schemas.openxmlformats.org/officeDocument/2006/relationships/notesSlide" Target="../notesSlides/notesSlide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 Id="rId3" Type="http://schemas.openxmlformats.org/officeDocument/2006/relationships/image" Target="../media/image73.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66800"/>
            <a:ext cx="8077200" cy="1673352"/>
          </a:xfrm>
        </p:spPr>
        <p:txBody>
          <a:bodyPr>
            <a:normAutofit fontScale="90000"/>
          </a:bodyPr>
          <a:lstStyle/>
          <a:p>
            <a:r>
              <a:rPr lang="en-US" dirty="0" smtClean="0"/>
              <a:t>CSCE 230, Fall 2013</a:t>
            </a:r>
            <a:br>
              <a:rPr lang="en-US" dirty="0" smtClean="0"/>
            </a:br>
            <a:r>
              <a:rPr lang="en-US" dirty="0" smtClean="0"/>
              <a:t>Appendix A: Logic Circuits, part 2</a:t>
            </a:r>
            <a:br>
              <a:rPr lang="en-US" dirty="0" smtClean="0"/>
            </a:br>
            <a:r>
              <a:rPr lang="en-US" dirty="0" smtClean="0"/>
              <a:t/>
            </a:r>
            <a:br>
              <a:rPr lang="en-US" dirty="0" smtClean="0"/>
            </a:br>
            <a:endParaRPr lang="en-US" dirty="0" smtClean="0"/>
          </a:p>
        </p:txBody>
      </p:sp>
      <p:pic>
        <p:nvPicPr>
          <p:cNvPr id="307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908" y="3952908"/>
            <a:ext cx="314292" cy="314292"/>
          </a:xfrm>
          <a:prstGeom prst="rect">
            <a:avLst/>
          </a:prstGeom>
          <a:noFill/>
          <a:ln w="9525">
            <a:noFill/>
            <a:miter lim="800000"/>
            <a:headEnd/>
            <a:tailEnd/>
          </a:ln>
        </p:spPr>
      </p:pic>
      <p:sp>
        <p:nvSpPr>
          <p:cNvPr id="2" name="TextBox 1"/>
          <p:cNvSpPr txBox="1"/>
          <p:nvPr/>
        </p:nvSpPr>
        <p:spPr>
          <a:xfrm>
            <a:off x="381000" y="4648200"/>
            <a:ext cx="8507457" cy="369332"/>
          </a:xfrm>
          <a:prstGeom prst="rect">
            <a:avLst/>
          </a:prstGeom>
          <a:noFill/>
        </p:spPr>
        <p:txBody>
          <a:bodyPr wrap="none" rtlCol="0">
            <a:spAutoFit/>
          </a:bodyPr>
          <a:lstStyle/>
          <a:p>
            <a:r>
              <a:rPr lang="en-US" sz="1800" dirty="0" smtClean="0"/>
              <a:t>Acknowledgement: Overheads adapted from those provided by the authors of the textbook</a:t>
            </a:r>
            <a:endParaRPr lang="en-US" sz="1800" dirty="0"/>
          </a:p>
        </p:txBody>
      </p:sp>
      <p:sp>
        <p:nvSpPr>
          <p:cNvPr id="9" name="Rectangle 3"/>
          <p:cNvSpPr>
            <a:spLocks noGrp="1" noChangeArrowheads="1"/>
          </p:cNvSpPr>
          <p:nvPr>
            <p:ph type="subTitle" idx="1"/>
          </p:nvPr>
        </p:nvSpPr>
        <p:spPr>
          <a:xfrm>
            <a:off x="838200" y="2590800"/>
            <a:ext cx="8077200" cy="1956816"/>
          </a:xfrm>
        </p:spPr>
        <p:txBody>
          <a:bodyPr>
            <a:normAutofit/>
          </a:bodyPr>
          <a:lstStyle/>
          <a:p>
            <a:r>
              <a:rPr lang="en-US" sz="2800" dirty="0" smtClean="0"/>
              <a:t>Decoders, Multiplexers, </a:t>
            </a:r>
            <a:r>
              <a:rPr lang="en-US" sz="2800" dirty="0"/>
              <a:t>Technological Basics, and </a:t>
            </a:r>
            <a:r>
              <a:rPr lang="en-US" sz="2800" dirty="0" smtClean="0"/>
              <a:t>Sequential Logic Circuits</a:t>
            </a:r>
          </a:p>
          <a:p>
            <a:endParaRPr lang="en-US" dirty="0" smtClean="0"/>
          </a:p>
          <a:p>
            <a:r>
              <a:rPr lang="en-US" dirty="0" smtClean="0"/>
              <a:t>Mehmet Can </a:t>
            </a:r>
            <a:r>
              <a:rPr lang="en-US" smtClean="0"/>
              <a:t>Vuran, </a:t>
            </a:r>
            <a:r>
              <a:rPr lang="en-US" dirty="0" smtClean="0"/>
              <a:t>Instructor</a:t>
            </a:r>
          </a:p>
          <a:p>
            <a:r>
              <a:rPr lang="en-US" dirty="0" smtClean="0"/>
              <a:t>      University of Nebraska-Lincoln</a:t>
            </a:r>
          </a:p>
          <a:p>
            <a:endParaRPr lang="en-US" dirty="0" smtClean="0"/>
          </a:p>
        </p:txBody>
      </p:sp>
    </p:spTree>
    <p:extLst>
      <p:ext uri="{BB962C8B-B14F-4D97-AF65-F5344CB8AC3E}">
        <p14:creationId xmlns:p14="http://schemas.microsoft.com/office/powerpoint/2010/main" val="1644779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Multiplexor (</a:t>
            </a:r>
            <a:r>
              <a:rPr lang="en-US" i="1" dirty="0" smtClean="0"/>
              <a:t>Mux)</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switching circuit</a:t>
            </a:r>
          </a:p>
          <a:p>
            <a:r>
              <a:rPr lang="en-US" dirty="0" smtClean="0"/>
              <a:t>Lets many sources to connect to a common sink, in a time-shared way</a:t>
            </a:r>
          </a:p>
          <a:p>
            <a:r>
              <a:rPr lang="en-US" dirty="0" smtClean="0"/>
              <a:t>In processors, used to select a register from the </a:t>
            </a:r>
            <a:r>
              <a:rPr lang="en-US" i="1" dirty="0" smtClean="0"/>
              <a:t>register file </a:t>
            </a:r>
            <a:r>
              <a:rPr lang="en-US" dirty="0" smtClean="0"/>
              <a:t>to connect to the arithmetic logic unit.</a:t>
            </a:r>
          </a:p>
          <a:p>
            <a:r>
              <a:rPr lang="en-US" dirty="0" smtClean="0"/>
              <a:t>Nomenclature: </a:t>
            </a:r>
            <a:r>
              <a:rPr lang="en-US" i="1" dirty="0" smtClean="0">
                <a:solidFill>
                  <a:srgbClr val="FF0000"/>
                </a:solidFill>
              </a:rPr>
              <a:t>4-input 2-bit-wide Mux</a:t>
            </a:r>
            <a:r>
              <a:rPr lang="en-US" i="1" dirty="0" smtClean="0"/>
              <a:t>, </a:t>
            </a:r>
            <a:r>
              <a:rPr lang="en-US" dirty="0" smtClean="0"/>
              <a:t>means there are </a:t>
            </a:r>
            <a:r>
              <a:rPr lang="en-US" dirty="0" smtClean="0">
                <a:solidFill>
                  <a:srgbClr val="FF0000"/>
                </a:solidFill>
              </a:rPr>
              <a:t>four </a:t>
            </a:r>
            <a:r>
              <a:rPr lang="en-US" i="1" dirty="0" smtClean="0">
                <a:solidFill>
                  <a:srgbClr val="FF0000"/>
                </a:solidFill>
              </a:rPr>
              <a:t>data </a:t>
            </a:r>
            <a:r>
              <a:rPr lang="en-US" dirty="0" smtClean="0"/>
              <a:t>inputs, each consisting of </a:t>
            </a:r>
            <a:r>
              <a:rPr lang="en-US" dirty="0" smtClean="0">
                <a:solidFill>
                  <a:srgbClr val="FF0000"/>
                </a:solidFill>
              </a:rPr>
              <a:t>2-bits</a:t>
            </a:r>
            <a:r>
              <a:rPr lang="en-US" dirty="0" smtClean="0"/>
              <a:t>; Mux connects the selected input to the 2-bit output.</a:t>
            </a:r>
            <a:endParaRPr lang="en-US" i="1" dirty="0"/>
          </a:p>
        </p:txBody>
      </p:sp>
      <p:sp>
        <p:nvSpPr>
          <p:cNvPr id="7" name="Slide Number Placeholder 6"/>
          <p:cNvSpPr>
            <a:spLocks noGrp="1"/>
          </p:cNvSpPr>
          <p:nvPr>
            <p:ph type="sldNum" sz="quarter" idx="12"/>
          </p:nvPr>
        </p:nvSpPr>
        <p:spPr/>
        <p:txBody>
          <a:bodyPr/>
          <a:lstStyle/>
          <a:p>
            <a:fld id="{90652FBA-184E-4167-8F61-56E572780823}" type="slidenum">
              <a:rPr lang="en-US" smtClean="0"/>
              <a:pPr/>
              <a:t>10</a:t>
            </a:fld>
            <a:endParaRPr lang="en-US"/>
          </a:p>
        </p:txBody>
      </p:sp>
      <p:sp>
        <p:nvSpPr>
          <p:cNvPr id="9" name="Footer Placeholder 8"/>
          <p:cNvSpPr>
            <a:spLocks noGrp="1"/>
          </p:cNvSpPr>
          <p:nvPr>
            <p:ph type="ftr" sz="quarter" idx="11"/>
          </p:nvPr>
        </p:nvSpPr>
        <p:spPr/>
        <p:txBody>
          <a:bodyPr/>
          <a:lstStyle/>
          <a:p>
            <a:r>
              <a:rPr lang="en-US" smtClean="0"/>
              <a:t>CSCE 230 - Computer Organization</a:t>
            </a:r>
            <a:endParaRPr lang="en-AU"/>
          </a:p>
        </p:txBody>
      </p:sp>
    </p:spTree>
    <p:extLst>
      <p:ext uri="{BB962C8B-B14F-4D97-AF65-F5344CB8AC3E}">
        <p14:creationId xmlns:p14="http://schemas.microsoft.com/office/powerpoint/2010/main" val="39122774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2-input (1-bit-wide) Mux</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841500"/>
            <a:ext cx="1752600" cy="194842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1524000"/>
            <a:ext cx="4114800" cy="2451100"/>
          </a:xfrm>
          <a:prstGeom prst="rect">
            <a:avLst/>
          </a:prstGeom>
        </p:spPr>
      </p:pic>
      <p:sp>
        <p:nvSpPr>
          <p:cNvPr id="8" name="TextBox 7"/>
          <p:cNvSpPr txBox="1"/>
          <p:nvPr/>
        </p:nvSpPr>
        <p:spPr>
          <a:xfrm>
            <a:off x="1718033" y="3910568"/>
            <a:ext cx="949223" cy="400110"/>
          </a:xfrm>
          <a:prstGeom prst="rect">
            <a:avLst/>
          </a:prstGeom>
          <a:solidFill>
            <a:schemeClr val="bg1">
              <a:lumMod val="65000"/>
            </a:schemeClr>
          </a:solidFill>
        </p:spPr>
        <p:txBody>
          <a:bodyPr wrap="none" rtlCol="0">
            <a:spAutoFit/>
          </a:bodyPr>
          <a:lstStyle/>
          <a:p>
            <a:r>
              <a:rPr lang="en-US" sz="2000" dirty="0" smtClean="0"/>
              <a:t>Symbol</a:t>
            </a:r>
            <a:endParaRPr lang="en-US" sz="2000" dirty="0"/>
          </a:p>
        </p:txBody>
      </p:sp>
      <p:sp>
        <p:nvSpPr>
          <p:cNvPr id="9" name="TextBox 8"/>
          <p:cNvSpPr txBox="1"/>
          <p:nvPr/>
        </p:nvSpPr>
        <p:spPr>
          <a:xfrm>
            <a:off x="4876800" y="4062968"/>
            <a:ext cx="2719536" cy="400110"/>
          </a:xfrm>
          <a:prstGeom prst="rect">
            <a:avLst/>
          </a:prstGeom>
          <a:solidFill>
            <a:schemeClr val="bg1">
              <a:lumMod val="65000"/>
            </a:schemeClr>
          </a:solidFill>
        </p:spPr>
        <p:txBody>
          <a:bodyPr wrap="square" rtlCol="0">
            <a:spAutoFit/>
          </a:bodyPr>
          <a:lstStyle/>
          <a:p>
            <a:r>
              <a:rPr lang="en-US" sz="2000" dirty="0" smtClean="0"/>
              <a:t>Gate Implementation</a:t>
            </a:r>
            <a:endParaRPr lang="en-US" sz="2000" dirty="0"/>
          </a:p>
        </p:txBody>
      </p:sp>
      <p:sp>
        <p:nvSpPr>
          <p:cNvPr id="10" name="TextBox 9"/>
          <p:cNvSpPr txBox="1"/>
          <p:nvPr/>
        </p:nvSpPr>
        <p:spPr>
          <a:xfrm>
            <a:off x="467544" y="5229200"/>
            <a:ext cx="7763664" cy="954107"/>
          </a:xfrm>
          <a:prstGeom prst="rect">
            <a:avLst/>
          </a:prstGeom>
          <a:noFill/>
        </p:spPr>
        <p:txBody>
          <a:bodyPr wrap="none" rtlCol="0">
            <a:spAutoFit/>
          </a:bodyPr>
          <a:lstStyle/>
          <a:p>
            <a:r>
              <a:rPr lang="en-US" sz="2800" dirty="0" smtClean="0"/>
              <a:t>Notice the extra </a:t>
            </a:r>
            <a:r>
              <a:rPr lang="en-US" sz="2800" i="1" dirty="0" smtClean="0"/>
              <a:t>select </a:t>
            </a:r>
            <a:r>
              <a:rPr lang="en-US" sz="2800" dirty="0" smtClean="0"/>
              <a:t>input S. In general how many</a:t>
            </a:r>
          </a:p>
          <a:p>
            <a:r>
              <a:rPr lang="en-US" sz="2800" dirty="0" smtClean="0"/>
              <a:t>select-input bits are required? </a:t>
            </a:r>
            <a:endParaRPr lang="en-US" sz="2800" dirty="0"/>
          </a:p>
        </p:txBody>
      </p:sp>
      <p:sp>
        <p:nvSpPr>
          <p:cNvPr id="12" name="Slide Number Placeholder 11"/>
          <p:cNvSpPr>
            <a:spLocks noGrp="1"/>
          </p:cNvSpPr>
          <p:nvPr>
            <p:ph type="sldNum" sz="quarter" idx="12"/>
          </p:nvPr>
        </p:nvSpPr>
        <p:spPr/>
        <p:txBody>
          <a:bodyPr/>
          <a:lstStyle/>
          <a:p>
            <a:fld id="{90652FBA-184E-4167-8F61-56E572780823}" type="slidenum">
              <a:rPr lang="en-US" smtClean="0"/>
              <a:pPr/>
              <a:t>11</a:t>
            </a:fld>
            <a:endParaRPr lang="en-US"/>
          </a:p>
        </p:txBody>
      </p:sp>
      <p:sp>
        <p:nvSpPr>
          <p:cNvPr id="14" name="Footer Placeholder 13"/>
          <p:cNvSpPr>
            <a:spLocks noGrp="1"/>
          </p:cNvSpPr>
          <p:nvPr>
            <p:ph type="ftr" sz="quarter" idx="11"/>
          </p:nvPr>
        </p:nvSpPr>
        <p:spPr/>
        <p:txBody>
          <a:bodyPr/>
          <a:lstStyle/>
          <a:p>
            <a:r>
              <a:rPr lang="en-US" smtClean="0"/>
              <a:t>CSCE 230 - Computer Organization</a:t>
            </a:r>
            <a:endParaRPr lang="en-AU"/>
          </a:p>
        </p:txBody>
      </p:sp>
      <p:sp>
        <p:nvSpPr>
          <p:cNvPr id="15" name="Rectangle 14"/>
          <p:cNvSpPr/>
          <p:nvPr/>
        </p:nvSpPr>
        <p:spPr>
          <a:xfrm>
            <a:off x="3707904" y="1524000"/>
            <a:ext cx="4536504" cy="240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391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2-input (1-bit-wide) Mux</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841500"/>
            <a:ext cx="1752600" cy="194842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1524000"/>
            <a:ext cx="4114800" cy="2451100"/>
          </a:xfrm>
          <a:prstGeom prst="rect">
            <a:avLst/>
          </a:prstGeom>
        </p:spPr>
      </p:pic>
      <p:sp>
        <p:nvSpPr>
          <p:cNvPr id="8" name="TextBox 7"/>
          <p:cNvSpPr txBox="1"/>
          <p:nvPr/>
        </p:nvSpPr>
        <p:spPr>
          <a:xfrm>
            <a:off x="1718033" y="3910568"/>
            <a:ext cx="949223" cy="400110"/>
          </a:xfrm>
          <a:prstGeom prst="rect">
            <a:avLst/>
          </a:prstGeom>
          <a:solidFill>
            <a:schemeClr val="bg1">
              <a:lumMod val="65000"/>
            </a:schemeClr>
          </a:solidFill>
        </p:spPr>
        <p:txBody>
          <a:bodyPr wrap="none" rtlCol="0">
            <a:spAutoFit/>
          </a:bodyPr>
          <a:lstStyle/>
          <a:p>
            <a:r>
              <a:rPr lang="en-US" sz="2000" dirty="0" smtClean="0"/>
              <a:t>Symbol</a:t>
            </a:r>
            <a:endParaRPr lang="en-US" sz="2000" dirty="0"/>
          </a:p>
        </p:txBody>
      </p:sp>
      <p:sp>
        <p:nvSpPr>
          <p:cNvPr id="9" name="TextBox 8"/>
          <p:cNvSpPr txBox="1"/>
          <p:nvPr/>
        </p:nvSpPr>
        <p:spPr>
          <a:xfrm>
            <a:off x="4876800" y="4062968"/>
            <a:ext cx="2719536" cy="400110"/>
          </a:xfrm>
          <a:prstGeom prst="rect">
            <a:avLst/>
          </a:prstGeom>
          <a:solidFill>
            <a:schemeClr val="bg1">
              <a:lumMod val="65000"/>
            </a:schemeClr>
          </a:solidFill>
        </p:spPr>
        <p:txBody>
          <a:bodyPr wrap="square" rtlCol="0">
            <a:spAutoFit/>
          </a:bodyPr>
          <a:lstStyle/>
          <a:p>
            <a:r>
              <a:rPr lang="en-US" sz="2000" dirty="0" smtClean="0"/>
              <a:t>Gate Implementation</a:t>
            </a:r>
            <a:endParaRPr lang="en-US" sz="2000" dirty="0"/>
          </a:p>
        </p:txBody>
      </p:sp>
      <p:sp>
        <p:nvSpPr>
          <p:cNvPr id="10" name="TextBox 9"/>
          <p:cNvSpPr txBox="1"/>
          <p:nvPr/>
        </p:nvSpPr>
        <p:spPr>
          <a:xfrm>
            <a:off x="467544" y="5229200"/>
            <a:ext cx="7763664" cy="954107"/>
          </a:xfrm>
          <a:prstGeom prst="rect">
            <a:avLst/>
          </a:prstGeom>
          <a:noFill/>
        </p:spPr>
        <p:txBody>
          <a:bodyPr wrap="none" rtlCol="0">
            <a:spAutoFit/>
          </a:bodyPr>
          <a:lstStyle/>
          <a:p>
            <a:r>
              <a:rPr lang="en-US" sz="2800" dirty="0" smtClean="0"/>
              <a:t>Notice the extra </a:t>
            </a:r>
            <a:r>
              <a:rPr lang="en-US" sz="2800" i="1" dirty="0" smtClean="0"/>
              <a:t>select </a:t>
            </a:r>
            <a:r>
              <a:rPr lang="en-US" sz="2800" dirty="0" smtClean="0"/>
              <a:t>input S. In general how many</a:t>
            </a:r>
          </a:p>
          <a:p>
            <a:r>
              <a:rPr lang="en-US" sz="2800" dirty="0" smtClean="0"/>
              <a:t>select-input bits are required? </a:t>
            </a:r>
            <a:endParaRPr lang="en-US" sz="2800" dirty="0"/>
          </a:p>
        </p:txBody>
      </p:sp>
      <p:sp>
        <p:nvSpPr>
          <p:cNvPr id="12" name="Slide Number Placeholder 11"/>
          <p:cNvSpPr>
            <a:spLocks noGrp="1"/>
          </p:cNvSpPr>
          <p:nvPr>
            <p:ph type="sldNum" sz="quarter" idx="12"/>
          </p:nvPr>
        </p:nvSpPr>
        <p:spPr/>
        <p:txBody>
          <a:bodyPr/>
          <a:lstStyle/>
          <a:p>
            <a:fld id="{90652FBA-184E-4167-8F61-56E572780823}" type="slidenum">
              <a:rPr lang="en-US" smtClean="0"/>
              <a:pPr/>
              <a:t>12</a:t>
            </a:fld>
            <a:endParaRPr lang="en-US"/>
          </a:p>
        </p:txBody>
      </p:sp>
      <p:sp>
        <p:nvSpPr>
          <p:cNvPr id="14" name="Footer Placeholder 13"/>
          <p:cNvSpPr>
            <a:spLocks noGrp="1"/>
          </p:cNvSpPr>
          <p:nvPr>
            <p:ph type="ftr" sz="quarter" idx="11"/>
          </p:nvPr>
        </p:nvSpPr>
        <p:spPr/>
        <p:txBody>
          <a:bodyPr/>
          <a:lstStyle/>
          <a:p>
            <a:r>
              <a:rPr lang="en-US" smtClean="0"/>
              <a:t>CSCE 230 - Computer Organization</a:t>
            </a:r>
            <a:endParaRPr lang="en-AU"/>
          </a:p>
        </p:txBody>
      </p:sp>
    </p:spTree>
    <p:extLst>
      <p:ext uri="{BB962C8B-B14F-4D97-AF65-F5344CB8AC3E}">
        <p14:creationId xmlns:p14="http://schemas.microsoft.com/office/powerpoint/2010/main" val="16714912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4-input 1-bit multiplexer: Symbol and Logic </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13</a:t>
            </a:fld>
            <a:endParaRPr lang="en-US"/>
          </a:p>
        </p:txBody>
      </p:sp>
      <p:grpSp>
        <p:nvGrpSpPr>
          <p:cNvPr id="86" name="Group 85"/>
          <p:cNvGrpSpPr/>
          <p:nvPr/>
        </p:nvGrpSpPr>
        <p:grpSpPr>
          <a:xfrm>
            <a:off x="5105400" y="1295400"/>
            <a:ext cx="3505201" cy="5524500"/>
            <a:chOff x="5105400" y="1295400"/>
            <a:chExt cx="3505201" cy="5524500"/>
          </a:xfrm>
        </p:grpSpPr>
        <p:grpSp>
          <p:nvGrpSpPr>
            <p:cNvPr id="73" name="Group 72"/>
            <p:cNvGrpSpPr/>
            <p:nvPr/>
          </p:nvGrpSpPr>
          <p:grpSpPr>
            <a:xfrm>
              <a:off x="5105400" y="1295400"/>
              <a:ext cx="3505201" cy="5257800"/>
              <a:chOff x="5105400" y="1562100"/>
              <a:chExt cx="3505201" cy="5257800"/>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472990" y="5744410"/>
                <a:ext cx="868947" cy="1013327"/>
              </a:xfrm>
              <a:prstGeom prst="rect">
                <a:avLst/>
              </a:prstGeom>
            </p:spPr>
          </p:pic>
          <p:grpSp>
            <p:nvGrpSpPr>
              <p:cNvPr id="58" name="Group 57"/>
              <p:cNvGrpSpPr/>
              <p:nvPr/>
            </p:nvGrpSpPr>
            <p:grpSpPr>
              <a:xfrm>
                <a:off x="5105400" y="1562100"/>
                <a:ext cx="3505201" cy="4419600"/>
                <a:chOff x="2743200" y="1371600"/>
                <a:chExt cx="3505201" cy="4419600"/>
              </a:xfrm>
            </p:grpSpPr>
            <p:sp>
              <p:nvSpPr>
                <p:cNvPr id="6" name="TextBox 5"/>
                <p:cNvSpPr txBox="1"/>
                <p:nvPr/>
              </p:nvSpPr>
              <p:spPr>
                <a:xfrm>
                  <a:off x="3048000" y="1371600"/>
                  <a:ext cx="407033" cy="461665"/>
                </a:xfrm>
                <a:prstGeom prst="rect">
                  <a:avLst/>
                </a:prstGeom>
                <a:noFill/>
              </p:spPr>
              <p:txBody>
                <a:bodyPr wrap="none" rtlCol="0">
                  <a:spAutoFit/>
                </a:bodyPr>
                <a:lstStyle/>
                <a:p>
                  <a:r>
                    <a:rPr lang="en-US" dirty="0" smtClean="0"/>
                    <a:t>s</a:t>
                  </a:r>
                  <a:r>
                    <a:rPr lang="en-US" baseline="-25000" dirty="0" smtClean="0"/>
                    <a:t>1</a:t>
                  </a:r>
                  <a:endParaRPr lang="en-US" baseline="-25000" dirty="0"/>
                </a:p>
              </p:txBody>
            </p:sp>
            <p:sp>
              <p:nvSpPr>
                <p:cNvPr id="7" name="TextBox 6"/>
                <p:cNvSpPr txBox="1"/>
                <p:nvPr/>
              </p:nvSpPr>
              <p:spPr>
                <a:xfrm>
                  <a:off x="5791200" y="1371600"/>
                  <a:ext cx="407033" cy="461665"/>
                </a:xfrm>
                <a:prstGeom prst="rect">
                  <a:avLst/>
                </a:prstGeom>
                <a:noFill/>
              </p:spPr>
              <p:txBody>
                <a:bodyPr wrap="none" rtlCol="0">
                  <a:spAutoFit/>
                </a:bodyPr>
                <a:lstStyle/>
                <a:p>
                  <a:r>
                    <a:rPr lang="en-US" dirty="0" smtClean="0"/>
                    <a:t>s</a:t>
                  </a:r>
                  <a:r>
                    <a:rPr lang="en-US" baseline="-25000" dirty="0" smtClean="0"/>
                    <a:t>0</a:t>
                  </a:r>
                  <a:endParaRPr lang="en-US" baseline="-25000" dirty="0"/>
                </a:p>
              </p:txBody>
            </p:sp>
            <p:sp>
              <p:nvSpPr>
                <p:cNvPr id="21" name="TextBox 20"/>
                <p:cNvSpPr txBox="1"/>
                <p:nvPr/>
              </p:nvSpPr>
              <p:spPr>
                <a:xfrm>
                  <a:off x="2743200" y="4305300"/>
                  <a:ext cx="441146" cy="461665"/>
                </a:xfrm>
                <a:prstGeom prst="rect">
                  <a:avLst/>
                </a:prstGeom>
                <a:noFill/>
              </p:spPr>
              <p:txBody>
                <a:bodyPr wrap="none" rtlCol="0">
                  <a:spAutoFit/>
                </a:bodyPr>
                <a:lstStyle/>
                <a:p>
                  <a:r>
                    <a:rPr lang="en-US" dirty="0" smtClean="0"/>
                    <a:t>x</a:t>
                  </a:r>
                  <a:r>
                    <a:rPr lang="en-US" baseline="-25000" dirty="0" smtClean="0"/>
                    <a:t>3</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H="1">
                  <a:off x="3125778" y="1700222"/>
                  <a:ext cx="2994045" cy="32512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923435" y="4819420"/>
                  <a:ext cx="633116" cy="48558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770102" y="4819420"/>
                  <a:ext cx="633116" cy="485586"/>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605479" y="4819420"/>
                  <a:ext cx="633116" cy="4855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452146" y="4819420"/>
                  <a:ext cx="633116" cy="485586"/>
                </a:xfrm>
                <a:prstGeom prst="rect">
                  <a:avLst/>
                </a:prstGeom>
              </p:spPr>
            </p:pic>
            <p:cxnSp>
              <p:nvCxnSpPr>
                <p:cNvPr id="30" name="Straight Connector 29"/>
                <p:cNvCxnSpPr/>
                <p:nvPr/>
              </p:nvCxnSpPr>
              <p:spPr>
                <a:xfrm>
                  <a:off x="3256844" y="5367465"/>
                  <a:ext cx="0" cy="26003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774267" y="5367465"/>
                  <a:ext cx="0" cy="26003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921250" y="5365750"/>
                  <a:ext cx="0" cy="1524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257550" y="5632450"/>
                  <a:ext cx="10541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4756150" y="5638800"/>
                  <a:ext cx="103505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083050" y="5372100"/>
                  <a:ext cx="0" cy="1524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083050" y="5518150"/>
                  <a:ext cx="355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438650" y="5524500"/>
                  <a:ext cx="0" cy="2667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4641850" y="5505450"/>
                  <a:ext cx="28575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4648200" y="5511800"/>
                  <a:ext cx="6350" cy="2794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7" name="Straight Connector 56"/>
              <p:cNvCxnSpPr/>
              <p:nvPr/>
            </p:nvCxnSpPr>
            <p:spPr>
              <a:xfrm>
                <a:off x="6896100" y="6667500"/>
                <a:ext cx="0" cy="1524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9" name="TextBox 68"/>
            <p:cNvSpPr txBox="1"/>
            <p:nvPr/>
          </p:nvSpPr>
          <p:spPr>
            <a:xfrm>
              <a:off x="6035854" y="4241800"/>
              <a:ext cx="441146" cy="461665"/>
            </a:xfrm>
            <a:prstGeom prst="rect">
              <a:avLst/>
            </a:prstGeom>
            <a:noFill/>
          </p:spPr>
          <p:txBody>
            <a:bodyPr wrap="none" rtlCol="0">
              <a:spAutoFit/>
            </a:bodyPr>
            <a:lstStyle/>
            <a:p>
              <a:r>
                <a:rPr lang="en-US" dirty="0" smtClean="0"/>
                <a:t>x</a:t>
              </a:r>
              <a:r>
                <a:rPr lang="en-US" baseline="-25000" dirty="0" smtClean="0"/>
                <a:t>2</a:t>
              </a:r>
              <a:endParaRPr lang="en-US" dirty="0"/>
            </a:p>
          </p:txBody>
        </p:sp>
        <p:sp>
          <p:nvSpPr>
            <p:cNvPr id="70" name="TextBox 69"/>
            <p:cNvSpPr txBox="1"/>
            <p:nvPr/>
          </p:nvSpPr>
          <p:spPr>
            <a:xfrm>
              <a:off x="6874054" y="4241800"/>
              <a:ext cx="441146" cy="461665"/>
            </a:xfrm>
            <a:prstGeom prst="rect">
              <a:avLst/>
            </a:prstGeom>
            <a:noFill/>
          </p:spPr>
          <p:txBody>
            <a:bodyPr wrap="none" rtlCol="0">
              <a:spAutoFit/>
            </a:bodyPr>
            <a:lstStyle/>
            <a:p>
              <a:r>
                <a:rPr lang="en-US" dirty="0" smtClean="0"/>
                <a:t>x</a:t>
              </a:r>
              <a:r>
                <a:rPr lang="en-US" baseline="-25000" dirty="0" smtClean="0"/>
                <a:t>1</a:t>
              </a:r>
              <a:endParaRPr lang="en-US" dirty="0"/>
            </a:p>
          </p:txBody>
        </p:sp>
        <p:sp>
          <p:nvSpPr>
            <p:cNvPr id="71" name="TextBox 70"/>
            <p:cNvSpPr txBox="1"/>
            <p:nvPr/>
          </p:nvSpPr>
          <p:spPr>
            <a:xfrm>
              <a:off x="7772400" y="4241800"/>
              <a:ext cx="441146" cy="461665"/>
            </a:xfrm>
            <a:prstGeom prst="rect">
              <a:avLst/>
            </a:prstGeom>
            <a:noFill/>
          </p:spPr>
          <p:txBody>
            <a:bodyPr wrap="none" rtlCol="0">
              <a:spAutoFit/>
            </a:bodyPr>
            <a:lstStyle/>
            <a:p>
              <a:r>
                <a:rPr lang="en-US" dirty="0" smtClean="0"/>
                <a:t>x</a:t>
              </a:r>
              <a:r>
                <a:rPr lang="en-US" baseline="-25000" dirty="0" smtClean="0"/>
                <a:t>0</a:t>
              </a:r>
              <a:endParaRPr lang="en-US" dirty="0"/>
            </a:p>
          </p:txBody>
        </p:sp>
        <p:sp>
          <p:nvSpPr>
            <p:cNvPr id="72" name="TextBox 71"/>
            <p:cNvSpPr txBox="1"/>
            <p:nvPr/>
          </p:nvSpPr>
          <p:spPr>
            <a:xfrm>
              <a:off x="6743700" y="6358235"/>
              <a:ext cx="321272" cy="461665"/>
            </a:xfrm>
            <a:prstGeom prst="rect">
              <a:avLst/>
            </a:prstGeom>
            <a:noFill/>
          </p:spPr>
          <p:txBody>
            <a:bodyPr wrap="none" rtlCol="0">
              <a:spAutoFit/>
            </a:bodyPr>
            <a:lstStyle/>
            <a:p>
              <a:r>
                <a:rPr lang="en-US" dirty="0" smtClean="0"/>
                <a:t>z</a:t>
              </a:r>
              <a:endParaRPr lang="en-US" dirty="0"/>
            </a:p>
          </p:txBody>
        </p:sp>
      </p:grpSp>
      <p:grpSp>
        <p:nvGrpSpPr>
          <p:cNvPr id="85" name="Group 84"/>
          <p:cNvGrpSpPr/>
          <p:nvPr/>
        </p:nvGrpSpPr>
        <p:grpSpPr>
          <a:xfrm>
            <a:off x="1041400" y="2425700"/>
            <a:ext cx="2251672" cy="1930400"/>
            <a:chOff x="1041400" y="2425700"/>
            <a:chExt cx="2251672" cy="1930400"/>
          </a:xfrm>
        </p:grpSpPr>
        <p:sp>
          <p:nvSpPr>
            <p:cNvPr id="61" name="Trapezoid 60"/>
            <p:cNvSpPr/>
            <p:nvPr/>
          </p:nvSpPr>
          <p:spPr>
            <a:xfrm rot="5400000">
              <a:off x="1504950" y="2914650"/>
              <a:ext cx="1371600" cy="647700"/>
            </a:xfrm>
            <a:prstGeom prst="trapezoid">
              <a:avLst>
                <a:gd name="adj" fmla="val 49090"/>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3" name="Straight Arrow Connector 62"/>
            <p:cNvCxnSpPr/>
            <p:nvPr/>
          </p:nvCxnSpPr>
          <p:spPr>
            <a:xfrm flipV="1">
              <a:off x="2413000" y="3644900"/>
              <a:ext cx="0" cy="45720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2133600" y="3810000"/>
              <a:ext cx="0" cy="30480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1968500" y="3975100"/>
              <a:ext cx="351441" cy="369332"/>
            </a:xfrm>
            <a:prstGeom prst="rect">
              <a:avLst/>
            </a:prstGeom>
            <a:noFill/>
          </p:spPr>
          <p:txBody>
            <a:bodyPr wrap="none" rtlCol="0">
              <a:spAutoFit/>
            </a:bodyPr>
            <a:lstStyle/>
            <a:p>
              <a:r>
                <a:rPr lang="en-US" sz="1800" dirty="0" smtClean="0"/>
                <a:t>s</a:t>
              </a:r>
              <a:r>
                <a:rPr lang="en-US" sz="1800" baseline="-25000" dirty="0" smtClean="0"/>
                <a:t>1</a:t>
              </a:r>
              <a:endParaRPr lang="en-US" sz="1800" baseline="-25000" dirty="0"/>
            </a:p>
          </p:txBody>
        </p:sp>
        <p:sp>
          <p:nvSpPr>
            <p:cNvPr id="68" name="TextBox 67"/>
            <p:cNvSpPr txBox="1"/>
            <p:nvPr/>
          </p:nvSpPr>
          <p:spPr>
            <a:xfrm>
              <a:off x="2273300" y="3986768"/>
              <a:ext cx="351441" cy="369332"/>
            </a:xfrm>
            <a:prstGeom prst="rect">
              <a:avLst/>
            </a:prstGeom>
            <a:noFill/>
          </p:spPr>
          <p:txBody>
            <a:bodyPr wrap="none" rtlCol="0">
              <a:spAutoFit/>
            </a:bodyPr>
            <a:lstStyle/>
            <a:p>
              <a:r>
                <a:rPr lang="en-US" sz="1800" dirty="0" smtClean="0"/>
                <a:t>s</a:t>
              </a:r>
              <a:r>
                <a:rPr lang="en-US" sz="1800" baseline="-25000" dirty="0"/>
                <a:t>0</a:t>
              </a:r>
            </a:p>
          </p:txBody>
        </p:sp>
        <p:cxnSp>
          <p:nvCxnSpPr>
            <p:cNvPr id="75" name="Straight Arrow Connector 74"/>
            <p:cNvCxnSpPr/>
            <p:nvPr/>
          </p:nvCxnSpPr>
          <p:spPr>
            <a:xfrm>
              <a:off x="1447800" y="2730500"/>
              <a:ext cx="457200"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1447800" y="3035300"/>
              <a:ext cx="457200"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1447800" y="3441700"/>
              <a:ext cx="457200"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1447800" y="3746500"/>
              <a:ext cx="457200"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2514600" y="3276600"/>
              <a:ext cx="457200" cy="0"/>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1041400" y="2425700"/>
              <a:ext cx="441146" cy="461665"/>
            </a:xfrm>
            <a:prstGeom prst="rect">
              <a:avLst/>
            </a:prstGeom>
            <a:noFill/>
          </p:spPr>
          <p:txBody>
            <a:bodyPr wrap="none" rtlCol="0">
              <a:spAutoFit/>
            </a:bodyPr>
            <a:lstStyle/>
            <a:p>
              <a:r>
                <a:rPr lang="en-US" dirty="0" smtClean="0"/>
                <a:t>x</a:t>
              </a:r>
              <a:r>
                <a:rPr lang="en-US" baseline="-25000" dirty="0" smtClean="0"/>
                <a:t>3</a:t>
              </a:r>
              <a:endParaRPr lang="en-US" dirty="0"/>
            </a:p>
          </p:txBody>
        </p:sp>
        <p:sp>
          <p:nvSpPr>
            <p:cNvPr id="81" name="TextBox 80"/>
            <p:cNvSpPr txBox="1"/>
            <p:nvPr/>
          </p:nvSpPr>
          <p:spPr>
            <a:xfrm>
              <a:off x="1041400" y="2730500"/>
              <a:ext cx="441146" cy="461665"/>
            </a:xfrm>
            <a:prstGeom prst="rect">
              <a:avLst/>
            </a:prstGeom>
            <a:noFill/>
          </p:spPr>
          <p:txBody>
            <a:bodyPr wrap="none" rtlCol="0">
              <a:spAutoFit/>
            </a:bodyPr>
            <a:lstStyle/>
            <a:p>
              <a:r>
                <a:rPr lang="en-US" dirty="0" smtClean="0"/>
                <a:t>x</a:t>
              </a:r>
              <a:r>
                <a:rPr lang="en-US" baseline="-25000" dirty="0" smtClean="0"/>
                <a:t>2</a:t>
              </a:r>
              <a:endParaRPr lang="en-US" dirty="0"/>
            </a:p>
          </p:txBody>
        </p:sp>
        <p:sp>
          <p:nvSpPr>
            <p:cNvPr id="82" name="TextBox 81"/>
            <p:cNvSpPr txBox="1"/>
            <p:nvPr/>
          </p:nvSpPr>
          <p:spPr>
            <a:xfrm>
              <a:off x="1066800" y="3073400"/>
              <a:ext cx="441146" cy="461665"/>
            </a:xfrm>
            <a:prstGeom prst="rect">
              <a:avLst/>
            </a:prstGeom>
            <a:noFill/>
          </p:spPr>
          <p:txBody>
            <a:bodyPr wrap="none" rtlCol="0">
              <a:spAutoFit/>
            </a:bodyPr>
            <a:lstStyle/>
            <a:p>
              <a:r>
                <a:rPr lang="en-US" dirty="0" smtClean="0"/>
                <a:t>x</a:t>
              </a:r>
              <a:r>
                <a:rPr lang="en-US" baseline="-25000" dirty="0" smtClean="0"/>
                <a:t>1</a:t>
              </a:r>
              <a:endParaRPr lang="en-US" dirty="0"/>
            </a:p>
          </p:txBody>
        </p:sp>
        <p:sp>
          <p:nvSpPr>
            <p:cNvPr id="83" name="TextBox 82"/>
            <p:cNvSpPr txBox="1"/>
            <p:nvPr/>
          </p:nvSpPr>
          <p:spPr>
            <a:xfrm>
              <a:off x="1079500" y="3416300"/>
              <a:ext cx="441146" cy="461665"/>
            </a:xfrm>
            <a:prstGeom prst="rect">
              <a:avLst/>
            </a:prstGeom>
            <a:noFill/>
          </p:spPr>
          <p:txBody>
            <a:bodyPr wrap="none" rtlCol="0">
              <a:spAutoFit/>
            </a:bodyPr>
            <a:lstStyle/>
            <a:p>
              <a:r>
                <a:rPr lang="en-US" dirty="0" smtClean="0"/>
                <a:t>x</a:t>
              </a:r>
              <a:r>
                <a:rPr lang="en-US" baseline="-25000" dirty="0" smtClean="0"/>
                <a:t>0</a:t>
              </a:r>
              <a:endParaRPr lang="en-US" dirty="0"/>
            </a:p>
          </p:txBody>
        </p:sp>
        <p:sp>
          <p:nvSpPr>
            <p:cNvPr id="84" name="TextBox 83"/>
            <p:cNvSpPr txBox="1"/>
            <p:nvPr/>
          </p:nvSpPr>
          <p:spPr>
            <a:xfrm>
              <a:off x="2971800" y="3048000"/>
              <a:ext cx="321272" cy="461665"/>
            </a:xfrm>
            <a:prstGeom prst="rect">
              <a:avLst/>
            </a:prstGeom>
            <a:noFill/>
          </p:spPr>
          <p:txBody>
            <a:bodyPr wrap="none" rtlCol="0">
              <a:spAutoFit/>
            </a:bodyPr>
            <a:lstStyle/>
            <a:p>
              <a:r>
                <a:rPr lang="en-US" dirty="0" smtClean="0"/>
                <a:t>z</a:t>
              </a:r>
              <a:endParaRPr lang="en-US" dirty="0"/>
            </a:p>
          </p:txBody>
        </p:sp>
      </p:grpSp>
    </p:spTree>
    <p:extLst>
      <p:ext uri="{BB962C8B-B14F-4D97-AF65-F5344CB8AC3E}">
        <p14:creationId xmlns:p14="http://schemas.microsoft.com/office/powerpoint/2010/main" val="3697485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D:\corg6_new\appA\split_appa\figaa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9400"/>
            <a:ext cx="5375275"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191500" y="1752600"/>
            <a:ext cx="4927100" cy="646331"/>
          </a:xfrm>
          <a:prstGeom prst="rect">
            <a:avLst/>
          </a:prstGeom>
          <a:solidFill>
            <a:srgbClr val="000000"/>
          </a:solidFill>
        </p:spPr>
        <p:txBody>
          <a:bodyPr wrap="none">
            <a:spAutoFit/>
          </a:bodyPr>
          <a:lstStyle/>
          <a:p>
            <a:pPr fontAlgn="auto">
              <a:spcBef>
                <a:spcPts val="0"/>
              </a:spcBef>
              <a:spcAft>
                <a:spcPts val="0"/>
              </a:spcAft>
              <a:defRPr/>
            </a:pPr>
            <a:r>
              <a:rPr lang="en-US" sz="3600" dirty="0" smtClean="0">
                <a:solidFill>
                  <a:srgbClr val="F0AD00"/>
                </a:solidFill>
                <a:latin typeface="+mn-lt"/>
              </a:rPr>
              <a:t>Another Implementation</a:t>
            </a:r>
            <a:endParaRPr lang="en-US" sz="3600" dirty="0">
              <a:solidFill>
                <a:srgbClr val="F0AD00"/>
              </a:solidFill>
              <a:latin typeface="+mn-lt"/>
              <a:ea typeface="+mn-ea"/>
              <a:cs typeface="+mn-cs"/>
            </a:endParaRP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14</a:t>
            </a:fld>
            <a:endParaRPr lang="en-US"/>
          </a:p>
        </p:txBody>
      </p:sp>
    </p:spTree>
    <p:extLst>
      <p:ext uri="{BB962C8B-B14F-4D97-AF65-F5344CB8AC3E}">
        <p14:creationId xmlns:p14="http://schemas.microsoft.com/office/powerpoint/2010/main" val="18793196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298" y="2626492"/>
            <a:ext cx="1390650" cy="1981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055" y="3198891"/>
            <a:ext cx="1206500" cy="863600"/>
          </a:xfrm>
          <a:prstGeom prst="rect">
            <a:avLst/>
          </a:prstGeom>
        </p:spPr>
      </p:pic>
      <p:grpSp>
        <p:nvGrpSpPr>
          <p:cNvPr id="18" name="Group 17"/>
          <p:cNvGrpSpPr/>
          <p:nvPr/>
        </p:nvGrpSpPr>
        <p:grpSpPr>
          <a:xfrm>
            <a:off x="5375303" y="2292718"/>
            <a:ext cx="2797117" cy="3512525"/>
            <a:chOff x="5375303" y="2292718"/>
            <a:chExt cx="2797117" cy="3512525"/>
          </a:xfrm>
        </p:grpSpPr>
        <p:sp>
          <p:nvSpPr>
            <p:cNvPr id="4" name="Trapezoid 3"/>
            <p:cNvSpPr/>
            <p:nvPr/>
          </p:nvSpPr>
          <p:spPr>
            <a:xfrm rot="5400000">
              <a:off x="5237185" y="3270711"/>
              <a:ext cx="2996766" cy="1040780"/>
            </a:xfrm>
            <a:prstGeom prst="trapezoid">
              <a:avLst>
                <a:gd name="adj" fmla="val 85495"/>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5671776" y="2613467"/>
              <a:ext cx="543402" cy="0"/>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5671776" y="2928700"/>
              <a:ext cx="543402" cy="0"/>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671776" y="3232651"/>
              <a:ext cx="543402" cy="0"/>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671776" y="3547884"/>
              <a:ext cx="543402" cy="0"/>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671776" y="3862278"/>
              <a:ext cx="543402" cy="0"/>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671776" y="4177511"/>
              <a:ext cx="543402" cy="0"/>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671776" y="4481462"/>
              <a:ext cx="543402" cy="0"/>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671776" y="4796695"/>
              <a:ext cx="543402" cy="0"/>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6464192" y="5099393"/>
              <a:ext cx="0" cy="455933"/>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6768133" y="4849885"/>
              <a:ext cx="22139" cy="683730"/>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7083788" y="4568729"/>
              <a:ext cx="0" cy="986597"/>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897024" y="5425055"/>
              <a:ext cx="438658" cy="369332"/>
            </a:xfrm>
            <a:prstGeom prst="rect">
              <a:avLst/>
            </a:prstGeom>
            <a:noFill/>
          </p:spPr>
          <p:txBody>
            <a:bodyPr wrap="none" rtlCol="0">
              <a:spAutoFit/>
            </a:bodyPr>
            <a:lstStyle/>
            <a:p>
              <a:r>
                <a:rPr lang="en-US" i="1" dirty="0" smtClean="0">
                  <a:latin typeface="Courier New"/>
                  <a:cs typeface="Courier New"/>
                </a:rPr>
                <a:t>x</a:t>
              </a:r>
              <a:r>
                <a:rPr lang="en-US" baseline="-25000" dirty="0" smtClean="0">
                  <a:latin typeface="Courier New"/>
                  <a:cs typeface="Courier New"/>
                </a:rPr>
                <a:t>3</a:t>
              </a:r>
              <a:endParaRPr lang="en-US" dirty="0">
                <a:latin typeface="Courier New"/>
                <a:cs typeface="Courier New"/>
              </a:endParaRPr>
            </a:p>
          </p:txBody>
        </p:sp>
        <p:sp>
          <p:nvSpPr>
            <p:cNvPr id="21" name="TextBox 20"/>
            <p:cNvSpPr txBox="1"/>
            <p:nvPr/>
          </p:nvSpPr>
          <p:spPr>
            <a:xfrm>
              <a:off x="6288283" y="5435911"/>
              <a:ext cx="438658" cy="369332"/>
            </a:xfrm>
            <a:prstGeom prst="rect">
              <a:avLst/>
            </a:prstGeom>
            <a:noFill/>
          </p:spPr>
          <p:txBody>
            <a:bodyPr wrap="none" rtlCol="0">
              <a:spAutoFit/>
            </a:bodyPr>
            <a:lstStyle/>
            <a:p>
              <a:r>
                <a:rPr lang="en-US" i="1" dirty="0" smtClean="0">
                  <a:latin typeface="Courier New"/>
                  <a:cs typeface="Courier New"/>
                </a:rPr>
                <a:t>x</a:t>
              </a:r>
              <a:r>
                <a:rPr lang="en-US" baseline="-25000" dirty="0" smtClean="0">
                  <a:latin typeface="Courier New"/>
                  <a:cs typeface="Courier New"/>
                </a:rPr>
                <a:t>1</a:t>
              </a:r>
              <a:endParaRPr lang="en-US" dirty="0">
                <a:latin typeface="Courier New"/>
                <a:cs typeface="Courier New"/>
              </a:endParaRPr>
            </a:p>
          </p:txBody>
        </p:sp>
        <p:sp>
          <p:nvSpPr>
            <p:cNvPr id="22" name="TextBox 21"/>
            <p:cNvSpPr txBox="1"/>
            <p:nvPr/>
          </p:nvSpPr>
          <p:spPr>
            <a:xfrm>
              <a:off x="6592653" y="5425717"/>
              <a:ext cx="438658" cy="369332"/>
            </a:xfrm>
            <a:prstGeom prst="rect">
              <a:avLst/>
            </a:prstGeom>
            <a:noFill/>
          </p:spPr>
          <p:txBody>
            <a:bodyPr wrap="none" rtlCol="0">
              <a:spAutoFit/>
            </a:bodyPr>
            <a:lstStyle/>
            <a:p>
              <a:r>
                <a:rPr lang="en-US" i="1" dirty="0" smtClean="0">
                  <a:latin typeface="Courier New"/>
                  <a:cs typeface="Courier New"/>
                </a:rPr>
                <a:t>x</a:t>
              </a:r>
              <a:r>
                <a:rPr lang="en-US" baseline="-25000" dirty="0" smtClean="0">
                  <a:latin typeface="Courier New"/>
                  <a:cs typeface="Courier New"/>
                </a:rPr>
                <a:t>2</a:t>
              </a:r>
              <a:endParaRPr lang="en-US" dirty="0">
                <a:latin typeface="Courier New"/>
                <a:cs typeface="Courier New"/>
              </a:endParaRPr>
            </a:p>
          </p:txBody>
        </p:sp>
        <p:sp>
          <p:nvSpPr>
            <p:cNvPr id="23" name="TextBox 22"/>
            <p:cNvSpPr txBox="1"/>
            <p:nvPr/>
          </p:nvSpPr>
          <p:spPr>
            <a:xfrm>
              <a:off x="6215178" y="2430529"/>
              <a:ext cx="323188" cy="369332"/>
            </a:xfrm>
            <a:prstGeom prst="rect">
              <a:avLst/>
            </a:prstGeom>
            <a:noFill/>
          </p:spPr>
          <p:txBody>
            <a:bodyPr wrap="none" rtlCol="0">
              <a:spAutoFit/>
            </a:bodyPr>
            <a:lstStyle/>
            <a:p>
              <a:r>
                <a:rPr lang="en-US" dirty="0" smtClean="0">
                  <a:latin typeface="Courier New"/>
                  <a:cs typeface="Courier New"/>
                </a:rPr>
                <a:t>0</a:t>
              </a:r>
              <a:endParaRPr lang="en-US" dirty="0">
                <a:latin typeface="Courier New"/>
                <a:cs typeface="Courier New"/>
              </a:endParaRPr>
            </a:p>
          </p:txBody>
        </p:sp>
        <p:sp>
          <p:nvSpPr>
            <p:cNvPr id="24" name="TextBox 23"/>
            <p:cNvSpPr txBox="1"/>
            <p:nvPr/>
          </p:nvSpPr>
          <p:spPr>
            <a:xfrm>
              <a:off x="6231974" y="2744034"/>
              <a:ext cx="323188" cy="369332"/>
            </a:xfrm>
            <a:prstGeom prst="rect">
              <a:avLst/>
            </a:prstGeom>
            <a:noFill/>
          </p:spPr>
          <p:txBody>
            <a:bodyPr wrap="none" rtlCol="0">
              <a:spAutoFit/>
            </a:bodyPr>
            <a:lstStyle/>
            <a:p>
              <a:r>
                <a:rPr lang="en-US" dirty="0" smtClean="0">
                  <a:latin typeface="Courier New"/>
                  <a:cs typeface="Courier New"/>
                </a:rPr>
                <a:t>1</a:t>
              </a:r>
              <a:endParaRPr lang="en-US" dirty="0">
                <a:latin typeface="Courier New"/>
                <a:cs typeface="Courier New"/>
              </a:endParaRPr>
            </a:p>
          </p:txBody>
        </p:sp>
        <p:sp>
          <p:nvSpPr>
            <p:cNvPr id="25" name="TextBox 24"/>
            <p:cNvSpPr txBox="1"/>
            <p:nvPr/>
          </p:nvSpPr>
          <p:spPr>
            <a:xfrm>
              <a:off x="6215814" y="3047985"/>
              <a:ext cx="323188" cy="369332"/>
            </a:xfrm>
            <a:prstGeom prst="rect">
              <a:avLst/>
            </a:prstGeom>
            <a:noFill/>
          </p:spPr>
          <p:txBody>
            <a:bodyPr wrap="none" rtlCol="0">
              <a:spAutoFit/>
            </a:bodyPr>
            <a:lstStyle/>
            <a:p>
              <a:r>
                <a:rPr lang="en-US" dirty="0" smtClean="0">
                  <a:latin typeface="Courier New"/>
                  <a:cs typeface="Courier New"/>
                </a:rPr>
                <a:t>2</a:t>
              </a:r>
              <a:endParaRPr lang="en-US" dirty="0">
                <a:latin typeface="Courier New"/>
                <a:cs typeface="Courier New"/>
              </a:endParaRPr>
            </a:p>
          </p:txBody>
        </p:sp>
        <p:sp>
          <p:nvSpPr>
            <p:cNvPr id="26" name="TextBox 25"/>
            <p:cNvSpPr txBox="1"/>
            <p:nvPr/>
          </p:nvSpPr>
          <p:spPr>
            <a:xfrm>
              <a:off x="6235088" y="3363218"/>
              <a:ext cx="323188" cy="369332"/>
            </a:xfrm>
            <a:prstGeom prst="rect">
              <a:avLst/>
            </a:prstGeom>
            <a:noFill/>
          </p:spPr>
          <p:txBody>
            <a:bodyPr wrap="none" rtlCol="0">
              <a:spAutoFit/>
            </a:bodyPr>
            <a:lstStyle/>
            <a:p>
              <a:r>
                <a:rPr lang="en-US" dirty="0" smtClean="0">
                  <a:latin typeface="Courier New"/>
                  <a:cs typeface="Courier New"/>
                </a:rPr>
                <a:t>3</a:t>
              </a:r>
              <a:endParaRPr lang="en-US" dirty="0">
                <a:latin typeface="Courier New"/>
                <a:cs typeface="Courier New"/>
              </a:endParaRPr>
            </a:p>
          </p:txBody>
        </p:sp>
        <p:sp>
          <p:nvSpPr>
            <p:cNvPr id="27" name="TextBox 26"/>
            <p:cNvSpPr txBox="1"/>
            <p:nvPr/>
          </p:nvSpPr>
          <p:spPr>
            <a:xfrm>
              <a:off x="6236997" y="3680021"/>
              <a:ext cx="323188" cy="369332"/>
            </a:xfrm>
            <a:prstGeom prst="rect">
              <a:avLst/>
            </a:prstGeom>
            <a:noFill/>
          </p:spPr>
          <p:txBody>
            <a:bodyPr wrap="none" rtlCol="0">
              <a:spAutoFit/>
            </a:bodyPr>
            <a:lstStyle/>
            <a:p>
              <a:r>
                <a:rPr lang="en-US" dirty="0" smtClean="0">
                  <a:latin typeface="Courier New"/>
                  <a:cs typeface="Courier New"/>
                </a:rPr>
                <a:t>4</a:t>
              </a:r>
              <a:endParaRPr lang="en-US" dirty="0">
                <a:latin typeface="Courier New"/>
                <a:cs typeface="Courier New"/>
              </a:endParaRPr>
            </a:p>
          </p:txBody>
        </p:sp>
        <p:sp>
          <p:nvSpPr>
            <p:cNvPr id="28" name="TextBox 27"/>
            <p:cNvSpPr txBox="1"/>
            <p:nvPr/>
          </p:nvSpPr>
          <p:spPr>
            <a:xfrm>
              <a:off x="6215178" y="3992845"/>
              <a:ext cx="323188" cy="369332"/>
            </a:xfrm>
            <a:prstGeom prst="rect">
              <a:avLst/>
            </a:prstGeom>
            <a:noFill/>
          </p:spPr>
          <p:txBody>
            <a:bodyPr wrap="none" rtlCol="0">
              <a:spAutoFit/>
            </a:bodyPr>
            <a:lstStyle/>
            <a:p>
              <a:r>
                <a:rPr lang="en-US" dirty="0" smtClean="0">
                  <a:latin typeface="Courier New"/>
                  <a:cs typeface="Courier New"/>
                </a:rPr>
                <a:t>5</a:t>
              </a:r>
              <a:endParaRPr lang="en-US" dirty="0">
                <a:latin typeface="Courier New"/>
                <a:cs typeface="Courier New"/>
              </a:endParaRPr>
            </a:p>
          </p:txBody>
        </p:sp>
        <p:sp>
          <p:nvSpPr>
            <p:cNvPr id="29" name="TextBox 28"/>
            <p:cNvSpPr txBox="1"/>
            <p:nvPr/>
          </p:nvSpPr>
          <p:spPr>
            <a:xfrm>
              <a:off x="6235088" y="4296796"/>
              <a:ext cx="323188" cy="369332"/>
            </a:xfrm>
            <a:prstGeom prst="rect">
              <a:avLst/>
            </a:prstGeom>
            <a:noFill/>
          </p:spPr>
          <p:txBody>
            <a:bodyPr wrap="none" rtlCol="0">
              <a:spAutoFit/>
            </a:bodyPr>
            <a:lstStyle/>
            <a:p>
              <a:r>
                <a:rPr lang="en-US" dirty="0" smtClean="0">
                  <a:latin typeface="Courier New"/>
                  <a:cs typeface="Courier New"/>
                </a:rPr>
                <a:t>6</a:t>
              </a:r>
              <a:endParaRPr lang="en-US" dirty="0">
                <a:latin typeface="Courier New"/>
                <a:cs typeface="Courier New"/>
              </a:endParaRPr>
            </a:p>
          </p:txBody>
        </p:sp>
        <p:sp>
          <p:nvSpPr>
            <p:cNvPr id="30" name="TextBox 29"/>
            <p:cNvSpPr txBox="1"/>
            <p:nvPr/>
          </p:nvSpPr>
          <p:spPr>
            <a:xfrm>
              <a:off x="6215178" y="4612029"/>
              <a:ext cx="323188" cy="369332"/>
            </a:xfrm>
            <a:prstGeom prst="rect">
              <a:avLst/>
            </a:prstGeom>
            <a:noFill/>
          </p:spPr>
          <p:txBody>
            <a:bodyPr wrap="none" rtlCol="0">
              <a:spAutoFit/>
            </a:bodyPr>
            <a:lstStyle/>
            <a:p>
              <a:r>
                <a:rPr lang="en-US" dirty="0" smtClean="0">
                  <a:latin typeface="Courier New"/>
                  <a:cs typeface="Courier New"/>
                </a:rPr>
                <a:t>7</a:t>
              </a:r>
              <a:endParaRPr lang="en-US" dirty="0">
                <a:latin typeface="Courier New"/>
                <a:cs typeface="Courier New"/>
              </a:endParaRPr>
            </a:p>
          </p:txBody>
        </p:sp>
        <p:sp>
          <p:nvSpPr>
            <p:cNvPr id="31" name="TextBox 30"/>
            <p:cNvSpPr txBox="1"/>
            <p:nvPr/>
          </p:nvSpPr>
          <p:spPr>
            <a:xfrm>
              <a:off x="5375303" y="2361251"/>
              <a:ext cx="323188" cy="369332"/>
            </a:xfrm>
            <a:prstGeom prst="rect">
              <a:avLst/>
            </a:prstGeom>
            <a:noFill/>
          </p:spPr>
          <p:txBody>
            <a:bodyPr wrap="none" rtlCol="0">
              <a:spAutoFit/>
            </a:bodyPr>
            <a:lstStyle/>
            <a:p>
              <a:r>
                <a:rPr lang="en-US" dirty="0" smtClean="0">
                  <a:latin typeface="Courier New"/>
                  <a:cs typeface="Courier New"/>
                </a:rPr>
                <a:t>0</a:t>
              </a:r>
              <a:endParaRPr lang="en-US" dirty="0">
                <a:latin typeface="Courier New"/>
                <a:cs typeface="Courier New"/>
              </a:endParaRPr>
            </a:p>
          </p:txBody>
        </p:sp>
        <p:sp>
          <p:nvSpPr>
            <p:cNvPr id="32" name="TextBox 31"/>
            <p:cNvSpPr txBox="1"/>
            <p:nvPr/>
          </p:nvSpPr>
          <p:spPr>
            <a:xfrm>
              <a:off x="5375303" y="2622083"/>
              <a:ext cx="323188" cy="369332"/>
            </a:xfrm>
            <a:prstGeom prst="rect">
              <a:avLst/>
            </a:prstGeom>
            <a:noFill/>
          </p:spPr>
          <p:txBody>
            <a:bodyPr wrap="none" rtlCol="0">
              <a:spAutoFit/>
            </a:bodyPr>
            <a:lstStyle/>
            <a:p>
              <a:r>
                <a:rPr lang="en-US" dirty="0" smtClean="0">
                  <a:latin typeface="Courier New"/>
                  <a:cs typeface="Courier New"/>
                </a:rPr>
                <a:t>0</a:t>
              </a:r>
              <a:endParaRPr lang="en-US" dirty="0">
                <a:latin typeface="Courier New"/>
                <a:cs typeface="Courier New"/>
              </a:endParaRPr>
            </a:p>
          </p:txBody>
        </p:sp>
        <p:sp>
          <p:nvSpPr>
            <p:cNvPr id="33" name="TextBox 32"/>
            <p:cNvSpPr txBox="1"/>
            <p:nvPr/>
          </p:nvSpPr>
          <p:spPr>
            <a:xfrm>
              <a:off x="5375303" y="2926336"/>
              <a:ext cx="323188" cy="369332"/>
            </a:xfrm>
            <a:prstGeom prst="rect">
              <a:avLst/>
            </a:prstGeom>
            <a:noFill/>
          </p:spPr>
          <p:txBody>
            <a:bodyPr wrap="none" rtlCol="0">
              <a:spAutoFit/>
            </a:bodyPr>
            <a:lstStyle/>
            <a:p>
              <a:r>
                <a:rPr lang="en-US" dirty="0" smtClean="0">
                  <a:latin typeface="Courier New"/>
                  <a:cs typeface="Courier New"/>
                </a:rPr>
                <a:t>0</a:t>
              </a:r>
              <a:endParaRPr lang="en-US" dirty="0">
                <a:latin typeface="Courier New"/>
                <a:cs typeface="Courier New"/>
              </a:endParaRPr>
            </a:p>
          </p:txBody>
        </p:sp>
        <p:sp>
          <p:nvSpPr>
            <p:cNvPr id="34" name="TextBox 33"/>
            <p:cNvSpPr txBox="1"/>
            <p:nvPr/>
          </p:nvSpPr>
          <p:spPr>
            <a:xfrm>
              <a:off x="5375303" y="4544479"/>
              <a:ext cx="323188" cy="369332"/>
            </a:xfrm>
            <a:prstGeom prst="rect">
              <a:avLst/>
            </a:prstGeom>
            <a:noFill/>
          </p:spPr>
          <p:txBody>
            <a:bodyPr wrap="none" rtlCol="0">
              <a:spAutoFit/>
            </a:bodyPr>
            <a:lstStyle/>
            <a:p>
              <a:r>
                <a:rPr lang="en-US" dirty="0" smtClean="0">
                  <a:latin typeface="Courier New"/>
                  <a:cs typeface="Courier New"/>
                </a:rPr>
                <a:t>0</a:t>
              </a:r>
              <a:endParaRPr lang="en-US" dirty="0">
                <a:latin typeface="Courier New"/>
                <a:cs typeface="Courier New"/>
              </a:endParaRPr>
            </a:p>
          </p:txBody>
        </p:sp>
        <p:sp>
          <p:nvSpPr>
            <p:cNvPr id="35" name="TextBox 34"/>
            <p:cNvSpPr txBox="1"/>
            <p:nvPr/>
          </p:nvSpPr>
          <p:spPr>
            <a:xfrm>
              <a:off x="5375303" y="4229246"/>
              <a:ext cx="323188" cy="369332"/>
            </a:xfrm>
            <a:prstGeom prst="rect">
              <a:avLst/>
            </a:prstGeom>
            <a:noFill/>
          </p:spPr>
          <p:txBody>
            <a:bodyPr wrap="none" rtlCol="0">
              <a:spAutoFit/>
            </a:bodyPr>
            <a:lstStyle/>
            <a:p>
              <a:r>
                <a:rPr lang="en-US" dirty="0" smtClean="0">
                  <a:latin typeface="Courier New"/>
                  <a:cs typeface="Courier New"/>
                </a:rPr>
                <a:t>1</a:t>
              </a:r>
              <a:endParaRPr lang="en-US" dirty="0">
                <a:latin typeface="Courier New"/>
                <a:cs typeface="Courier New"/>
              </a:endParaRPr>
            </a:p>
          </p:txBody>
        </p:sp>
        <p:sp>
          <p:nvSpPr>
            <p:cNvPr id="36" name="TextBox 35"/>
            <p:cNvSpPr txBox="1"/>
            <p:nvPr/>
          </p:nvSpPr>
          <p:spPr>
            <a:xfrm>
              <a:off x="5375303" y="3914802"/>
              <a:ext cx="323188" cy="369332"/>
            </a:xfrm>
            <a:prstGeom prst="rect">
              <a:avLst/>
            </a:prstGeom>
            <a:noFill/>
          </p:spPr>
          <p:txBody>
            <a:bodyPr wrap="none" rtlCol="0">
              <a:spAutoFit/>
            </a:bodyPr>
            <a:lstStyle/>
            <a:p>
              <a:r>
                <a:rPr lang="en-US" dirty="0" smtClean="0">
                  <a:latin typeface="Courier New"/>
                  <a:cs typeface="Courier New"/>
                </a:rPr>
                <a:t>1</a:t>
              </a:r>
              <a:endParaRPr lang="en-US" dirty="0">
                <a:latin typeface="Courier New"/>
                <a:cs typeface="Courier New"/>
              </a:endParaRPr>
            </a:p>
          </p:txBody>
        </p:sp>
        <p:sp>
          <p:nvSpPr>
            <p:cNvPr id="37" name="TextBox 36"/>
            <p:cNvSpPr txBox="1"/>
            <p:nvPr/>
          </p:nvSpPr>
          <p:spPr>
            <a:xfrm>
              <a:off x="5375303" y="3586572"/>
              <a:ext cx="323188" cy="369332"/>
            </a:xfrm>
            <a:prstGeom prst="rect">
              <a:avLst/>
            </a:prstGeom>
            <a:noFill/>
          </p:spPr>
          <p:txBody>
            <a:bodyPr wrap="none" rtlCol="0">
              <a:spAutoFit/>
            </a:bodyPr>
            <a:lstStyle/>
            <a:p>
              <a:r>
                <a:rPr lang="en-US" dirty="0" smtClean="0">
                  <a:latin typeface="Courier New"/>
                  <a:cs typeface="Courier New"/>
                </a:rPr>
                <a:t>1</a:t>
              </a:r>
              <a:endParaRPr lang="en-US" dirty="0">
                <a:latin typeface="Courier New"/>
                <a:cs typeface="Courier New"/>
              </a:endParaRPr>
            </a:p>
          </p:txBody>
        </p:sp>
        <p:sp>
          <p:nvSpPr>
            <p:cNvPr id="38" name="TextBox 37"/>
            <p:cNvSpPr txBox="1"/>
            <p:nvPr/>
          </p:nvSpPr>
          <p:spPr>
            <a:xfrm>
              <a:off x="5375303" y="3245495"/>
              <a:ext cx="323188" cy="369332"/>
            </a:xfrm>
            <a:prstGeom prst="rect">
              <a:avLst/>
            </a:prstGeom>
            <a:noFill/>
          </p:spPr>
          <p:txBody>
            <a:bodyPr wrap="none" rtlCol="0">
              <a:spAutoFit/>
            </a:bodyPr>
            <a:lstStyle/>
            <a:p>
              <a:r>
                <a:rPr lang="en-US" dirty="0" smtClean="0">
                  <a:latin typeface="Courier New"/>
                  <a:cs typeface="Courier New"/>
                </a:rPr>
                <a:t>1</a:t>
              </a:r>
              <a:endParaRPr lang="en-US" dirty="0">
                <a:latin typeface="Courier New"/>
                <a:cs typeface="Courier New"/>
              </a:endParaRPr>
            </a:p>
          </p:txBody>
        </p:sp>
        <p:cxnSp>
          <p:nvCxnSpPr>
            <p:cNvPr id="41" name="Straight Arrow Connector 40"/>
            <p:cNvCxnSpPr/>
            <p:nvPr/>
          </p:nvCxnSpPr>
          <p:spPr>
            <a:xfrm>
              <a:off x="7239000" y="3810000"/>
              <a:ext cx="543402"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772400" y="3576935"/>
              <a:ext cx="400020" cy="461665"/>
            </a:xfrm>
            <a:prstGeom prst="rect">
              <a:avLst/>
            </a:prstGeom>
            <a:noFill/>
          </p:spPr>
          <p:txBody>
            <a:bodyPr wrap="none" rtlCol="0">
              <a:spAutoFit/>
            </a:bodyPr>
            <a:lstStyle/>
            <a:p>
              <a:r>
                <a:rPr lang="en-US" i="1" dirty="0" smtClean="0"/>
                <a:t>f</a:t>
              </a:r>
              <a:endParaRPr lang="en-US" i="1" dirty="0"/>
            </a:p>
          </p:txBody>
        </p:sp>
      </p:grpSp>
      <p:sp>
        <p:nvSpPr>
          <p:cNvPr id="14" name="Title 13"/>
          <p:cNvSpPr>
            <a:spLocks noGrp="1"/>
          </p:cNvSpPr>
          <p:nvPr>
            <p:ph type="title"/>
          </p:nvPr>
        </p:nvSpPr>
        <p:spPr>
          <a:xfrm>
            <a:off x="457200" y="347472"/>
            <a:ext cx="8229600" cy="1252728"/>
          </a:xfrm>
        </p:spPr>
        <p:txBody>
          <a:bodyPr>
            <a:normAutofit fontScale="90000"/>
          </a:bodyPr>
          <a:lstStyle/>
          <a:p>
            <a:pPr algn="ctr"/>
            <a:r>
              <a:rPr lang="en-US" sz="4800" dirty="0">
                <a:solidFill>
                  <a:srgbClr val="F0AD00"/>
                </a:solidFill>
              </a:rPr>
              <a:t>Multiplexer implementation </a:t>
            </a:r>
            <a:r>
              <a:rPr lang="en-US" sz="4800" dirty="0" smtClean="0">
                <a:solidFill>
                  <a:srgbClr val="F0AD00"/>
                </a:solidFill>
              </a:rPr>
              <a:t/>
            </a:r>
            <a:br>
              <a:rPr lang="en-US" sz="4800" dirty="0" smtClean="0">
                <a:solidFill>
                  <a:srgbClr val="F0AD00"/>
                </a:solidFill>
              </a:rPr>
            </a:br>
            <a:r>
              <a:rPr lang="en-US" sz="4800" dirty="0" smtClean="0">
                <a:solidFill>
                  <a:srgbClr val="F0AD00"/>
                </a:solidFill>
              </a:rPr>
              <a:t>of </a:t>
            </a:r>
            <a:r>
              <a:rPr lang="en-US" sz="4800" dirty="0">
                <a:solidFill>
                  <a:srgbClr val="F0AD00"/>
                </a:solidFill>
              </a:rPr>
              <a:t>a logic function</a:t>
            </a:r>
            <a:br>
              <a:rPr lang="en-US" sz="4800" dirty="0">
                <a:solidFill>
                  <a:srgbClr val="F0AD00"/>
                </a:solidFill>
              </a:rPr>
            </a:br>
            <a:endParaRPr lang="en-US" dirty="0"/>
          </a:p>
        </p:txBody>
      </p:sp>
      <p:sp>
        <p:nvSpPr>
          <p:cNvPr id="19" name="Slide Number Placeholder 18"/>
          <p:cNvSpPr>
            <a:spLocks noGrp="1"/>
          </p:cNvSpPr>
          <p:nvPr>
            <p:ph type="sldNum" sz="quarter" idx="12"/>
          </p:nvPr>
        </p:nvSpPr>
        <p:spPr/>
        <p:txBody>
          <a:bodyPr/>
          <a:lstStyle/>
          <a:p>
            <a:pPr>
              <a:defRPr/>
            </a:pPr>
            <a:fld id="{1B87F03E-4105-4E1D-B5F9-E249E5F2AD8D}" type="slidenum">
              <a:rPr lang="en-US" smtClean="0"/>
              <a:pPr>
                <a:defRPr/>
              </a:pPr>
              <a:t>15</a:t>
            </a:fld>
            <a:endParaRPr lang="en-US"/>
          </a:p>
        </p:txBody>
      </p:sp>
    </p:spTree>
    <p:extLst>
      <p:ext uri="{BB962C8B-B14F-4D97-AF65-F5344CB8AC3E}">
        <p14:creationId xmlns:p14="http://schemas.microsoft.com/office/powerpoint/2010/main" val="759771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D:\corg6_new\appA\split_appa\figaa38.png"/>
          <p:cNvPicPr>
            <a:picLocks noChangeAspect="1" noChangeArrowheads="1"/>
          </p:cNvPicPr>
          <p:nvPr/>
        </p:nvPicPr>
        <p:blipFill rotWithShape="1">
          <a:blip r:embed="rId2">
            <a:extLst>
              <a:ext uri="{28A0092B-C50C-407E-A947-70E740481C1C}">
                <a14:useLocalDpi xmlns:a14="http://schemas.microsoft.com/office/drawing/2010/main" val="0"/>
              </a:ext>
            </a:extLst>
          </a:blip>
          <a:srcRect r="58105" b="58223"/>
          <a:stretch/>
        </p:blipFill>
        <p:spPr bwMode="auto">
          <a:xfrm>
            <a:off x="2247900" y="1714500"/>
            <a:ext cx="1676030" cy="208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2133600"/>
          </a:xfrm>
        </p:spPr>
        <p:txBody>
          <a:bodyPr>
            <a:normAutofit fontScale="90000"/>
          </a:bodyPr>
          <a:lstStyle/>
          <a:p>
            <a:pPr algn="ctr"/>
            <a:r>
              <a:rPr lang="en-US" sz="4800" dirty="0" smtClean="0">
                <a:solidFill>
                  <a:srgbClr val="F0AD00"/>
                </a:solidFill>
              </a:rPr>
              <a:t>Another implementation of a logic function using a multiplexer</a:t>
            </a:r>
            <a:endParaRPr lang="en-US" dirty="0"/>
          </a:p>
        </p:txBody>
      </p:sp>
      <p:sp>
        <p:nvSpPr>
          <p:cNvPr id="5" name="Slide Number Placeholder 4"/>
          <p:cNvSpPr>
            <a:spLocks noGrp="1"/>
          </p:cNvSpPr>
          <p:nvPr>
            <p:ph type="sldNum" sz="quarter" idx="12"/>
          </p:nvPr>
        </p:nvSpPr>
        <p:spPr/>
        <p:txBody>
          <a:bodyPr/>
          <a:lstStyle/>
          <a:p>
            <a:pPr>
              <a:defRPr/>
            </a:pPr>
            <a:fld id="{1B87F03E-4105-4E1D-B5F9-E249E5F2AD8D}" type="slidenum">
              <a:rPr lang="en-US" smtClean="0"/>
              <a:pPr>
                <a:defRPr/>
              </a:pPr>
              <a:t>16</a:t>
            </a:fld>
            <a:endParaRPr lang="en-US"/>
          </a:p>
        </p:txBody>
      </p:sp>
      <p:pic>
        <p:nvPicPr>
          <p:cNvPr id="6" name="Picture 2" descr="D:\corg6_new\appA\split_appa\figaa38.png"/>
          <p:cNvPicPr>
            <a:picLocks noChangeAspect="1" noChangeArrowheads="1"/>
          </p:cNvPicPr>
          <p:nvPr/>
        </p:nvPicPr>
        <p:blipFill rotWithShape="1">
          <a:blip r:embed="rId2">
            <a:extLst>
              <a:ext uri="{28A0092B-C50C-407E-A947-70E740481C1C}">
                <a14:useLocalDpi xmlns:a14="http://schemas.microsoft.com/office/drawing/2010/main" val="0"/>
              </a:ext>
            </a:extLst>
          </a:blip>
          <a:srcRect t="46936"/>
          <a:stretch/>
        </p:blipFill>
        <p:spPr bwMode="auto">
          <a:xfrm>
            <a:off x="2247900" y="4057094"/>
            <a:ext cx="4000500" cy="264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corg6_new\appA\split_appa\figaa38.png"/>
          <p:cNvPicPr>
            <a:picLocks noChangeAspect="1" noChangeArrowheads="1"/>
          </p:cNvPicPr>
          <p:nvPr/>
        </p:nvPicPr>
        <p:blipFill rotWithShape="1">
          <a:blip r:embed="rId2">
            <a:extLst>
              <a:ext uri="{28A0092B-C50C-407E-A947-70E740481C1C}">
                <a14:useLocalDpi xmlns:a14="http://schemas.microsoft.com/office/drawing/2010/main" val="0"/>
              </a:ext>
            </a:extLst>
          </a:blip>
          <a:srcRect l="41896" b="58223"/>
          <a:stretch/>
        </p:blipFill>
        <p:spPr bwMode="auto">
          <a:xfrm>
            <a:off x="3923930" y="1714500"/>
            <a:ext cx="2324470" cy="208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406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normAutofit/>
          </a:bodyPr>
          <a:lstStyle/>
          <a:p>
            <a:r>
              <a:rPr lang="en-US" sz="3200" dirty="0" smtClean="0"/>
              <a:t>SEQUENTIAL LOGIC:</a:t>
            </a:r>
          </a:p>
          <a:p>
            <a:r>
              <a:rPr lang="en-US" sz="3200" dirty="0" smtClean="0"/>
              <a:t>LATCHES, FLIP-FLOPS, REGISTERS, AND COUNTERS</a:t>
            </a:r>
            <a:endParaRPr lang="en-US" sz="3200" dirty="0"/>
          </a:p>
        </p:txBody>
      </p:sp>
    </p:spTree>
    <p:extLst>
      <p:ext uri="{BB962C8B-B14F-4D97-AF65-F5344CB8AC3E}">
        <p14:creationId xmlns:p14="http://schemas.microsoft.com/office/powerpoint/2010/main" val="8329836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a:solidFill>
                  <a:srgbClr val="F0AD00"/>
                </a:solidFill>
                <a:latin typeface="Calibri" charset="0"/>
              </a:rPr>
              <a:t>Sequential circuits</a:t>
            </a:r>
          </a:p>
        </p:txBody>
      </p:sp>
      <p:sp>
        <p:nvSpPr>
          <p:cNvPr id="56323" name="Content Placeholder 2"/>
          <p:cNvSpPr>
            <a:spLocks noGrp="1"/>
          </p:cNvSpPr>
          <p:nvPr>
            <p:ph idx="1"/>
          </p:nvPr>
        </p:nvSpPr>
        <p:spPr/>
        <p:txBody>
          <a:bodyPr/>
          <a:lstStyle/>
          <a:p>
            <a:pPr>
              <a:buFont typeface="Arial" charset="0"/>
              <a:buNone/>
            </a:pPr>
            <a:r>
              <a:rPr lang="en-US" dirty="0">
                <a:solidFill>
                  <a:srgbClr val="002060"/>
                </a:solidFill>
                <a:latin typeface="Calibri" charset="0"/>
              </a:rPr>
              <a:t>A logic circuit whose output is determined entirely by its </a:t>
            </a:r>
            <a:r>
              <a:rPr lang="en-US" dirty="0">
                <a:solidFill>
                  <a:srgbClr val="FF0000"/>
                </a:solidFill>
                <a:latin typeface="Calibri" charset="0"/>
              </a:rPr>
              <a:t>present inputs </a:t>
            </a:r>
            <a:r>
              <a:rPr lang="en-US" dirty="0">
                <a:solidFill>
                  <a:srgbClr val="002060"/>
                </a:solidFill>
                <a:latin typeface="Calibri" charset="0"/>
              </a:rPr>
              <a:t>is called a </a:t>
            </a:r>
            <a:r>
              <a:rPr lang="en-US" dirty="0">
                <a:solidFill>
                  <a:srgbClr val="FF0000"/>
                </a:solidFill>
                <a:latin typeface="Calibri" charset="0"/>
              </a:rPr>
              <a:t>combinational</a:t>
            </a:r>
            <a:r>
              <a:rPr lang="en-US" dirty="0">
                <a:solidFill>
                  <a:srgbClr val="002060"/>
                </a:solidFill>
                <a:latin typeface="Calibri" charset="0"/>
              </a:rPr>
              <a:t> circuit (e.g. decoders and multiplexers).</a:t>
            </a:r>
          </a:p>
          <a:p>
            <a:pPr>
              <a:buFont typeface="Arial" charset="0"/>
              <a:buNone/>
            </a:pPr>
            <a:endParaRPr lang="en-US" dirty="0">
              <a:latin typeface="Calibri" charset="0"/>
            </a:endParaRPr>
          </a:p>
          <a:p>
            <a:pPr>
              <a:buFont typeface="Arial" charset="0"/>
              <a:buNone/>
            </a:pPr>
            <a:r>
              <a:rPr lang="en-US" dirty="0">
                <a:latin typeface="Calibri" charset="0"/>
              </a:rPr>
              <a:t>A logic circuit whose output depends on both the </a:t>
            </a:r>
            <a:r>
              <a:rPr lang="en-US" dirty="0">
                <a:solidFill>
                  <a:srgbClr val="FF0000"/>
                </a:solidFill>
                <a:latin typeface="Calibri" charset="0"/>
              </a:rPr>
              <a:t>present inputs and the state </a:t>
            </a:r>
            <a:r>
              <a:rPr lang="en-US" dirty="0">
                <a:latin typeface="Calibri" charset="0"/>
              </a:rPr>
              <a:t>of the circuit is called a </a:t>
            </a:r>
            <a:r>
              <a:rPr lang="en-US" dirty="0">
                <a:solidFill>
                  <a:srgbClr val="FF0000"/>
                </a:solidFill>
                <a:latin typeface="Calibri" charset="0"/>
              </a:rPr>
              <a:t>sequential</a:t>
            </a:r>
            <a:r>
              <a:rPr lang="en-US" dirty="0">
                <a:latin typeface="Calibri" charset="0"/>
              </a:rPr>
              <a:t> circuit (e.g. counters).</a:t>
            </a:r>
          </a:p>
          <a:p>
            <a:pPr>
              <a:buFont typeface="Arial" charset="0"/>
              <a:buNone/>
            </a:pPr>
            <a:endParaRPr lang="en-US" dirty="0">
              <a:latin typeface="Calibri" charset="0"/>
            </a:endParaRPr>
          </a:p>
        </p:txBody>
      </p:sp>
    </p:spTree>
    <p:extLst>
      <p:ext uri="{BB962C8B-B14F-4D97-AF65-F5344CB8AC3E}">
        <p14:creationId xmlns:p14="http://schemas.microsoft.com/office/powerpoint/2010/main" val="5204746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alvador_dali__s_melting_clock_by_lianu.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74232" y="1677285"/>
            <a:ext cx="1616968" cy="1751715"/>
          </a:xfrm>
          <a:prstGeom prst="rect">
            <a:avLst/>
          </a:prstGeom>
        </p:spPr>
      </p:pic>
      <p:sp>
        <p:nvSpPr>
          <p:cNvPr id="2" name="Title 1"/>
          <p:cNvSpPr>
            <a:spLocks noGrp="1"/>
          </p:cNvSpPr>
          <p:nvPr>
            <p:ph type="title"/>
          </p:nvPr>
        </p:nvSpPr>
        <p:spPr/>
        <p:txBody>
          <a:bodyPr/>
          <a:lstStyle/>
          <a:p>
            <a:r>
              <a:rPr lang="en-US" dirty="0" smtClean="0"/>
              <a:t>Sequential Logic</a:t>
            </a:r>
            <a:endParaRPr lang="en-US" dirty="0"/>
          </a:p>
        </p:txBody>
      </p:sp>
      <p:sp>
        <p:nvSpPr>
          <p:cNvPr id="3" name="Content Placeholder 2"/>
          <p:cNvSpPr>
            <a:spLocks noGrp="1"/>
          </p:cNvSpPr>
          <p:nvPr>
            <p:ph idx="1"/>
          </p:nvPr>
        </p:nvSpPr>
        <p:spPr/>
        <p:txBody>
          <a:bodyPr>
            <a:normAutofit/>
          </a:bodyPr>
          <a:lstStyle/>
          <a:p>
            <a:r>
              <a:rPr lang="en-US" dirty="0" smtClean="0"/>
              <a:t>Clocks</a:t>
            </a:r>
          </a:p>
          <a:p>
            <a:r>
              <a:rPr lang="en-US" dirty="0" smtClean="0"/>
              <a:t>Latches</a:t>
            </a:r>
          </a:p>
          <a:p>
            <a:r>
              <a:rPr lang="en-US" dirty="0" smtClean="0"/>
              <a:t>Flip-flops</a:t>
            </a:r>
          </a:p>
          <a:p>
            <a:r>
              <a:rPr lang="en-US" dirty="0" smtClean="0"/>
              <a:t>Registers</a:t>
            </a:r>
          </a:p>
          <a:p>
            <a:r>
              <a:rPr lang="en-US" dirty="0" smtClean="0"/>
              <a:t>RAM</a:t>
            </a:r>
          </a:p>
          <a:p>
            <a:pPr lvl="1"/>
            <a:r>
              <a:rPr lang="en-US" dirty="0" smtClean="0"/>
              <a:t>SRAM</a:t>
            </a:r>
          </a:p>
          <a:p>
            <a:pPr lvl="1"/>
            <a:r>
              <a:rPr lang="en-US" dirty="0" smtClean="0"/>
              <a:t>DRAM</a:t>
            </a:r>
          </a:p>
          <a:p>
            <a:pPr lvl="2"/>
            <a:r>
              <a:rPr lang="en-US" dirty="0" smtClean="0"/>
              <a:t>SDRAM, DDRAM</a:t>
            </a:r>
          </a:p>
          <a:p>
            <a:pPr lvl="1"/>
            <a:endParaRPr lang="en-US" dirty="0" smtClean="0"/>
          </a:p>
          <a:p>
            <a:pPr lvl="2"/>
            <a:endParaRPr lang="en-US" dirty="0" smtClean="0"/>
          </a:p>
          <a:p>
            <a:pPr lvl="2"/>
            <a:endParaRPr lang="en-US" dirty="0" smtClean="0"/>
          </a:p>
          <a:p>
            <a:pPr lvl="1"/>
            <a:endParaRPr lang="en-US" dirty="0"/>
          </a:p>
        </p:txBody>
      </p:sp>
      <p:sp>
        <p:nvSpPr>
          <p:cNvPr id="7" name="Slide Number Placeholder 6"/>
          <p:cNvSpPr>
            <a:spLocks noGrp="1"/>
          </p:cNvSpPr>
          <p:nvPr>
            <p:ph type="sldNum" sz="quarter" idx="12"/>
          </p:nvPr>
        </p:nvSpPr>
        <p:spPr/>
        <p:txBody>
          <a:bodyPr/>
          <a:lstStyle/>
          <a:p>
            <a:fld id="{90652FBA-184E-4167-8F61-56E572780823}" type="slidenum">
              <a:rPr lang="en-US" smtClean="0"/>
              <a:pPr/>
              <a:t>19</a:t>
            </a:fld>
            <a:endParaRPr lang="en-US"/>
          </a:p>
        </p:txBody>
      </p:sp>
      <p:pic>
        <p:nvPicPr>
          <p:cNvPr id="15" name="Picture 14" descr="latch.JP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513984" y="1988840"/>
            <a:ext cx="1944216" cy="1240497"/>
          </a:xfrm>
          <a:prstGeom prst="rect">
            <a:avLst/>
          </a:prstGeom>
        </p:spPr>
      </p:pic>
      <p:pic>
        <p:nvPicPr>
          <p:cNvPr id="16" name="Picture 15" descr="flip flops.jp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629000" y="3629000"/>
            <a:ext cx="1628800" cy="1628800"/>
          </a:xfrm>
          <a:prstGeom prst="rect">
            <a:avLst/>
          </a:prstGeom>
        </p:spPr>
      </p:pic>
      <p:pic>
        <p:nvPicPr>
          <p:cNvPr id="18" name="Picture 17" descr="pcr-360_xlarge.jp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953622" y="3212976"/>
            <a:ext cx="1733178" cy="1733178"/>
          </a:xfrm>
          <a:prstGeom prst="rect">
            <a:avLst/>
          </a:prstGeom>
        </p:spPr>
      </p:pic>
      <p:pic>
        <p:nvPicPr>
          <p:cNvPr id="19" name="Picture 18" descr="2008_dodge_ram_1500_slt.jp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474568" y="4869160"/>
            <a:ext cx="3059832" cy="1721156"/>
          </a:xfrm>
          <a:prstGeom prst="rect">
            <a:avLst/>
          </a:prstGeom>
        </p:spPr>
      </p:pic>
    </p:spTree>
    <p:extLst>
      <p:ext uri="{BB962C8B-B14F-4D97-AF65-F5344CB8AC3E}">
        <p14:creationId xmlns:p14="http://schemas.microsoft.com/office/powerpoint/2010/main" val="27525021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normAutofit/>
          </a:bodyPr>
          <a:lstStyle/>
          <a:p>
            <a:r>
              <a:rPr lang="en-US" sz="3200" dirty="0" smtClean="0"/>
              <a:t>DECODERS and MULTIPLEXERS</a:t>
            </a:r>
            <a:endParaRPr lang="en-US" sz="3200" dirty="0"/>
          </a:p>
        </p:txBody>
      </p:sp>
    </p:spTree>
    <p:extLst>
      <p:ext uri="{BB962C8B-B14F-4D97-AF65-F5344CB8AC3E}">
        <p14:creationId xmlns:p14="http://schemas.microsoft.com/office/powerpoint/2010/main" val="23594119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155448"/>
            <a:ext cx="3962400" cy="1252728"/>
          </a:xfrm>
        </p:spPr>
        <p:txBody>
          <a:bodyPr>
            <a:normAutofit/>
          </a:bodyPr>
          <a:lstStyle/>
          <a:p>
            <a:r>
              <a:rPr lang="en-US" dirty="0" smtClean="0"/>
              <a:t> Clocks</a:t>
            </a:r>
            <a:endParaRPr lang="en-US" dirty="0"/>
          </a:p>
        </p:txBody>
      </p:sp>
      <p:sp>
        <p:nvSpPr>
          <p:cNvPr id="3" name="Content Placeholder 2"/>
          <p:cNvSpPr>
            <a:spLocks noGrp="1"/>
          </p:cNvSpPr>
          <p:nvPr>
            <p:ph idx="1"/>
          </p:nvPr>
        </p:nvSpPr>
        <p:spPr>
          <a:xfrm>
            <a:off x="457200" y="1600200"/>
            <a:ext cx="7238999" cy="4495800"/>
          </a:xfrm>
        </p:spPr>
        <p:txBody>
          <a:bodyPr>
            <a:normAutofit fontScale="92500"/>
          </a:bodyPr>
          <a:lstStyle/>
          <a:p>
            <a:r>
              <a:rPr lang="en-US" dirty="0" smtClean="0"/>
              <a:t>Timing device for sequential logic</a:t>
            </a:r>
          </a:p>
          <a:p>
            <a:pPr lvl="1"/>
            <a:r>
              <a:rPr lang="en-US" dirty="0" smtClean="0"/>
              <a:t>Determines when an element that contains state should be updated</a:t>
            </a:r>
          </a:p>
          <a:p>
            <a:pPr lvl="1"/>
            <a:r>
              <a:rPr lang="en-US" dirty="0" smtClean="0"/>
              <a:t>Free-running signal, with fixed </a:t>
            </a:r>
            <a:r>
              <a:rPr lang="en-US" i="1" dirty="0" smtClean="0">
                <a:solidFill>
                  <a:srgbClr val="FF0000"/>
                </a:solidFill>
              </a:rPr>
              <a:t>cycle time </a:t>
            </a:r>
            <a:r>
              <a:rPr lang="en-US" dirty="0" smtClean="0">
                <a:solidFill>
                  <a:srgbClr val="FF0000"/>
                </a:solidFill>
              </a:rPr>
              <a:t>(or, </a:t>
            </a:r>
            <a:r>
              <a:rPr lang="en-US" i="1" dirty="0" smtClean="0">
                <a:solidFill>
                  <a:srgbClr val="FF0000"/>
                </a:solidFill>
              </a:rPr>
              <a:t>clock period</a:t>
            </a:r>
            <a:r>
              <a:rPr lang="en-US" dirty="0" smtClean="0">
                <a:solidFill>
                  <a:srgbClr val="FF0000"/>
                </a:solidFill>
              </a:rPr>
              <a:t>) and </a:t>
            </a:r>
            <a:r>
              <a:rPr lang="en-US" i="1" dirty="0" smtClean="0">
                <a:solidFill>
                  <a:srgbClr val="FF0000"/>
                </a:solidFill>
              </a:rPr>
              <a:t>clock frequency</a:t>
            </a:r>
            <a:r>
              <a:rPr lang="en-US" dirty="0" smtClean="0">
                <a:solidFill>
                  <a:srgbClr val="FF0000"/>
                </a:solidFill>
              </a:rPr>
              <a:t>, </a:t>
            </a:r>
            <a:r>
              <a:rPr lang="en-US" dirty="0" smtClean="0"/>
              <a:t>where:</a:t>
            </a:r>
          </a:p>
          <a:p>
            <a:pPr lvl="2">
              <a:buNone/>
            </a:pPr>
            <a:r>
              <a:rPr lang="en-US" dirty="0" smtClean="0"/>
              <a:t>Clock-frequency = 1/clock-cycle-time</a:t>
            </a:r>
          </a:p>
          <a:p>
            <a:pPr lvl="1"/>
            <a:r>
              <a:rPr lang="en-US" dirty="0" smtClean="0"/>
              <a:t>In the above diagram, the terms, </a:t>
            </a:r>
            <a:r>
              <a:rPr lang="en-US" i="1" dirty="0" smtClean="0">
                <a:solidFill>
                  <a:srgbClr val="FF0000"/>
                </a:solidFill>
              </a:rPr>
              <a:t>rising</a:t>
            </a:r>
            <a:r>
              <a:rPr lang="en-US" i="1" dirty="0" smtClean="0"/>
              <a:t> </a:t>
            </a:r>
            <a:r>
              <a:rPr lang="en-US" dirty="0" smtClean="0"/>
              <a:t>and </a:t>
            </a:r>
            <a:r>
              <a:rPr lang="en-US" i="1" dirty="0" smtClean="0">
                <a:solidFill>
                  <a:srgbClr val="FF0000"/>
                </a:solidFill>
              </a:rPr>
              <a:t>falling</a:t>
            </a:r>
            <a:r>
              <a:rPr lang="en-US" i="1" dirty="0" smtClean="0"/>
              <a:t> </a:t>
            </a:r>
            <a:r>
              <a:rPr lang="en-US" dirty="0" smtClean="0"/>
              <a:t>clock edges, are based on the assumption that the horizontal dimension is time that “flows” (increases) from left to right.</a:t>
            </a:r>
          </a:p>
          <a:p>
            <a:pPr lvl="2">
              <a:buNone/>
            </a:pPr>
            <a:endParaRPr lang="en-US" dirty="0" smtClean="0"/>
          </a:p>
          <a:p>
            <a:pPr lvl="2">
              <a:buNone/>
            </a:pPr>
            <a:endParaRPr lang="en-US" dirty="0" smtClean="0"/>
          </a:p>
          <a:p>
            <a:pPr lvl="2">
              <a:buNone/>
            </a:pPr>
            <a:endParaRPr lang="en-US" dirty="0" smtClean="0"/>
          </a:p>
          <a:p>
            <a:pPr lvl="1"/>
            <a:endParaRPr lang="en-US" dirty="0"/>
          </a:p>
        </p:txBody>
      </p:sp>
      <p:pic>
        <p:nvPicPr>
          <p:cNvPr id="403459"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513" y="314628"/>
            <a:ext cx="4645521" cy="1170156"/>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90652FBA-184E-4167-8F61-56E572780823}" type="slidenum">
              <a:rPr lang="en-US" smtClean="0"/>
              <a:pPr/>
              <a:t>20</a:t>
            </a:fld>
            <a:endParaRPr lang="en-US"/>
          </a:p>
        </p:txBody>
      </p:sp>
      <p:sp>
        <p:nvSpPr>
          <p:cNvPr id="8" name="Footer Placeholder 7"/>
          <p:cNvSpPr>
            <a:spLocks noGrp="1"/>
          </p:cNvSpPr>
          <p:nvPr>
            <p:ph type="ftr" sz="quarter" idx="11"/>
          </p:nvPr>
        </p:nvSpPr>
        <p:spPr/>
        <p:txBody>
          <a:bodyPr/>
          <a:lstStyle/>
          <a:p>
            <a:r>
              <a:rPr lang="en-US" smtClean="0"/>
              <a:t>CSCE 230 - Computer Organization</a:t>
            </a:r>
            <a:endParaRPr lang="en-AU"/>
          </a:p>
        </p:txBody>
      </p:sp>
      <p:pic>
        <p:nvPicPr>
          <p:cNvPr id="9" name="Picture 8" descr="salvador_dali__s_melting_clock_by_lianu.jp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24328" y="-27384"/>
            <a:ext cx="1616968" cy="1751715"/>
          </a:xfrm>
          <a:prstGeom prst="rect">
            <a:avLst/>
          </a:prstGeom>
        </p:spPr>
      </p:pic>
    </p:spTree>
    <p:extLst>
      <p:ext uri="{BB962C8B-B14F-4D97-AF65-F5344CB8AC3E}">
        <p14:creationId xmlns:p14="http://schemas.microsoft.com/office/powerpoint/2010/main" val="2962056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274638"/>
            <a:ext cx="4042792" cy="1143000"/>
          </a:xfrm>
        </p:spPr>
        <p:txBody>
          <a:bodyPr>
            <a:normAutofit fontScale="90000"/>
          </a:bodyPr>
          <a:lstStyle/>
          <a:p>
            <a:r>
              <a:rPr lang="en-US" dirty="0" smtClean="0"/>
              <a:t>Synchronous Operation</a:t>
            </a:r>
            <a:endParaRPr lang="en-US" dirty="0"/>
          </a:p>
        </p:txBody>
      </p:sp>
      <p:sp>
        <p:nvSpPr>
          <p:cNvPr id="3" name="Content Placeholder 2"/>
          <p:cNvSpPr>
            <a:spLocks noGrp="1"/>
          </p:cNvSpPr>
          <p:nvPr>
            <p:ph idx="1"/>
          </p:nvPr>
        </p:nvSpPr>
        <p:spPr>
          <a:xfrm>
            <a:off x="457200" y="1600200"/>
            <a:ext cx="7238999" cy="4495800"/>
          </a:xfrm>
        </p:spPr>
        <p:txBody>
          <a:bodyPr>
            <a:normAutofit/>
          </a:bodyPr>
          <a:lstStyle/>
          <a:p>
            <a:r>
              <a:rPr lang="en-US" dirty="0" smtClean="0"/>
              <a:t>Control combinational &amp; sequential logic components through the clock</a:t>
            </a:r>
          </a:p>
          <a:p>
            <a:r>
              <a:rPr lang="en-US" dirty="0" smtClean="0"/>
              <a:t>Two types</a:t>
            </a:r>
          </a:p>
          <a:p>
            <a:pPr lvl="1"/>
            <a:r>
              <a:rPr lang="en-US" dirty="0" smtClean="0"/>
              <a:t>Level-triggered (operational only when the clock is 1 or 0)</a:t>
            </a:r>
          </a:p>
          <a:p>
            <a:pPr lvl="1"/>
            <a:r>
              <a:rPr lang="en-US" dirty="0" smtClean="0"/>
              <a:t>Edge-triggered (operational only during the rising or the falling edge)</a:t>
            </a:r>
          </a:p>
        </p:txBody>
      </p:sp>
      <p:pic>
        <p:nvPicPr>
          <p:cNvPr id="403459"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513" y="314628"/>
            <a:ext cx="4645521" cy="1170156"/>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90652FBA-184E-4167-8F61-56E572780823}" type="slidenum">
              <a:rPr lang="en-US" smtClean="0"/>
              <a:pPr/>
              <a:t>21</a:t>
            </a:fld>
            <a:endParaRPr lang="en-US"/>
          </a:p>
        </p:txBody>
      </p:sp>
      <p:sp>
        <p:nvSpPr>
          <p:cNvPr id="8" name="Footer Placeholder 7"/>
          <p:cNvSpPr>
            <a:spLocks noGrp="1"/>
          </p:cNvSpPr>
          <p:nvPr>
            <p:ph type="ftr" sz="quarter" idx="11"/>
          </p:nvPr>
        </p:nvSpPr>
        <p:spPr/>
        <p:txBody>
          <a:bodyPr/>
          <a:lstStyle/>
          <a:p>
            <a:r>
              <a:rPr lang="en-US" smtClean="0"/>
              <a:t>CSCE 230 - Computer Organization</a:t>
            </a:r>
            <a:endParaRPr lang="en-AU"/>
          </a:p>
        </p:txBody>
      </p:sp>
    </p:spTree>
    <p:extLst>
      <p:ext uri="{BB962C8B-B14F-4D97-AF65-F5344CB8AC3E}">
        <p14:creationId xmlns:p14="http://schemas.microsoft.com/office/powerpoint/2010/main" val="32565957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Edge-Triggered Clocking</a:t>
            </a:r>
            <a:endParaRPr lang="en-US" dirty="0"/>
          </a:p>
        </p:txBody>
      </p:sp>
      <p:sp>
        <p:nvSpPr>
          <p:cNvPr id="3" name="Content Placeholder 2"/>
          <p:cNvSpPr>
            <a:spLocks noGrp="1"/>
          </p:cNvSpPr>
          <p:nvPr>
            <p:ph idx="1"/>
          </p:nvPr>
        </p:nvSpPr>
        <p:spPr/>
        <p:txBody>
          <a:bodyPr>
            <a:normAutofit/>
          </a:bodyPr>
          <a:lstStyle/>
          <a:p>
            <a:r>
              <a:rPr lang="en-US" dirty="0" smtClean="0"/>
              <a:t>All state changes occur on a clock edge:</a:t>
            </a:r>
          </a:p>
          <a:p>
            <a:pPr lvl="1"/>
            <a:r>
              <a:rPr lang="en-US" dirty="0" smtClean="0"/>
              <a:t>Typically, only the rising or the falling edge, called the </a:t>
            </a:r>
            <a:r>
              <a:rPr lang="en-US" i="1" dirty="0" smtClean="0">
                <a:solidFill>
                  <a:srgbClr val="FF0000"/>
                </a:solidFill>
              </a:rPr>
              <a:t>active edge</a:t>
            </a:r>
            <a:r>
              <a:rPr lang="en-US" dirty="0" smtClean="0"/>
              <a:t>, the choice is not important for logic design and is determined by the technology.</a:t>
            </a:r>
          </a:p>
          <a:p>
            <a:pPr lvl="1"/>
            <a:r>
              <a:rPr lang="en-US" dirty="0" smtClean="0"/>
              <a:t>Ideally, with instantaneous rise (or fall), the clock edge “discretizes” the continuous time dimension</a:t>
            </a:r>
          </a:p>
          <a:p>
            <a:pPr lvl="1"/>
            <a:r>
              <a:rPr lang="en-US" dirty="0" smtClean="0"/>
              <a:t>Clocked systems are also commonly called </a:t>
            </a:r>
            <a:r>
              <a:rPr lang="en-US" i="1" dirty="0" smtClean="0"/>
              <a:t>synchronous.</a:t>
            </a:r>
            <a:endParaRPr lang="en-US" dirty="0" smtClean="0"/>
          </a:p>
        </p:txBody>
      </p:sp>
      <p:sp>
        <p:nvSpPr>
          <p:cNvPr id="6" name="Slide Number Placeholder 5"/>
          <p:cNvSpPr>
            <a:spLocks noGrp="1"/>
          </p:cNvSpPr>
          <p:nvPr>
            <p:ph type="sldNum" sz="quarter" idx="12"/>
          </p:nvPr>
        </p:nvSpPr>
        <p:spPr/>
        <p:txBody>
          <a:bodyPr/>
          <a:lstStyle/>
          <a:p>
            <a:fld id="{90652FBA-184E-4167-8F61-56E572780823}" type="slidenum">
              <a:rPr lang="en-US" smtClean="0"/>
              <a:pPr/>
              <a:t>22</a:t>
            </a:fld>
            <a:endParaRPr lang="en-US"/>
          </a:p>
        </p:txBody>
      </p:sp>
      <p:sp>
        <p:nvSpPr>
          <p:cNvPr id="7" name="Footer Placeholder 6"/>
          <p:cNvSpPr>
            <a:spLocks noGrp="1"/>
          </p:cNvSpPr>
          <p:nvPr>
            <p:ph type="ftr" sz="quarter" idx="11"/>
          </p:nvPr>
        </p:nvSpPr>
        <p:spPr/>
        <p:txBody>
          <a:bodyPr/>
          <a:lstStyle/>
          <a:p>
            <a:r>
              <a:rPr lang="en-US" smtClean="0"/>
              <a:t>CSCE 230 - Computer Organization</a:t>
            </a:r>
            <a:endParaRPr lang="en-AU"/>
          </a:p>
        </p:txBody>
      </p:sp>
    </p:spTree>
    <p:extLst>
      <p:ext uri="{BB962C8B-B14F-4D97-AF65-F5344CB8AC3E}">
        <p14:creationId xmlns:p14="http://schemas.microsoft.com/office/powerpoint/2010/main" val="11916382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063752"/>
          </a:xfrm>
        </p:spPr>
        <p:txBody>
          <a:bodyPr>
            <a:normAutofit fontScale="90000"/>
          </a:bodyPr>
          <a:lstStyle/>
          <a:p>
            <a:r>
              <a:rPr lang="en-US" sz="3600" dirty="0" smtClean="0"/>
              <a:t>Synchronous Systems: How Combinational and Sequential Components Interact</a:t>
            </a:r>
            <a:endParaRPr lang="en-US" sz="3600" dirty="0"/>
          </a:p>
        </p:txBody>
      </p:sp>
      <p:sp>
        <p:nvSpPr>
          <p:cNvPr id="3" name="Content Placeholder 2"/>
          <p:cNvSpPr>
            <a:spLocks noGrp="1"/>
          </p:cNvSpPr>
          <p:nvPr>
            <p:ph idx="1"/>
          </p:nvPr>
        </p:nvSpPr>
        <p:spPr>
          <a:xfrm>
            <a:off x="381000" y="3810000"/>
            <a:ext cx="7696200" cy="2546350"/>
          </a:xfrm>
        </p:spPr>
        <p:txBody>
          <a:bodyPr>
            <a:normAutofit fontScale="70000" lnSpcReduction="20000"/>
          </a:bodyPr>
          <a:lstStyle/>
          <a:p>
            <a:r>
              <a:rPr lang="en-US" dirty="0" smtClean="0"/>
              <a:t>Combinational circuits are loop-free, hence any changes on inputs must eventually lead to a stable state, which depends entirely on the inputs.</a:t>
            </a:r>
          </a:p>
          <a:p>
            <a:r>
              <a:rPr lang="en-US" dirty="0" smtClean="0"/>
              <a:t>If inputs to combination logic are held stable for a time, they must come from state elements.</a:t>
            </a:r>
          </a:p>
          <a:p>
            <a:r>
              <a:rPr lang="en-US" dirty="0" smtClean="0"/>
              <a:t>If outputs of the block must persist over time, they are connected to state elements. </a:t>
            </a:r>
          </a:p>
          <a:p>
            <a:r>
              <a:rPr lang="en-US" dirty="0" smtClean="0"/>
              <a:t>Clock edges determine the time of update.</a:t>
            </a:r>
            <a:endParaRPr lang="en-US" dirty="0"/>
          </a:p>
        </p:txBody>
      </p:sp>
      <p:pic>
        <p:nvPicPr>
          <p:cNvPr id="404482"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71600" y="1693069"/>
            <a:ext cx="6007894" cy="1735931"/>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90652FBA-184E-4167-8F61-56E572780823}" type="slidenum">
              <a:rPr lang="en-US" smtClean="0"/>
              <a:pPr/>
              <a:t>23</a:t>
            </a:fld>
            <a:endParaRPr lang="en-US"/>
          </a:p>
        </p:txBody>
      </p:sp>
      <p:sp>
        <p:nvSpPr>
          <p:cNvPr id="8" name="Footer Placeholder 7"/>
          <p:cNvSpPr>
            <a:spLocks noGrp="1"/>
          </p:cNvSpPr>
          <p:nvPr>
            <p:ph type="ftr" sz="quarter" idx="11"/>
          </p:nvPr>
        </p:nvSpPr>
        <p:spPr/>
        <p:txBody>
          <a:bodyPr/>
          <a:lstStyle/>
          <a:p>
            <a:r>
              <a:rPr lang="en-US" smtClean="0"/>
              <a:t>CSCE 230 - Computer Organization</a:t>
            </a:r>
            <a:endParaRPr lang="en-AU"/>
          </a:p>
        </p:txBody>
      </p:sp>
    </p:spTree>
    <p:extLst>
      <p:ext uri="{BB962C8B-B14F-4D97-AF65-F5344CB8AC3E}">
        <p14:creationId xmlns:p14="http://schemas.microsoft.com/office/powerpoint/2010/main" val="39865130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553200" y="3810000"/>
            <a:ext cx="304800" cy="91440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181600" y="3810000"/>
            <a:ext cx="304800" cy="91440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810000" y="3810000"/>
            <a:ext cx="304800" cy="91440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438400" y="3810000"/>
            <a:ext cx="304800" cy="91440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Synchronous Systems in Practice</a:t>
            </a:r>
            <a:endParaRPr lang="en-US" dirty="0"/>
          </a:p>
        </p:txBody>
      </p:sp>
      <p:sp>
        <p:nvSpPr>
          <p:cNvPr id="3" name="Content Placeholder 2"/>
          <p:cNvSpPr>
            <a:spLocks noGrp="1"/>
          </p:cNvSpPr>
          <p:nvPr>
            <p:ph idx="1"/>
          </p:nvPr>
        </p:nvSpPr>
        <p:spPr>
          <a:xfrm>
            <a:off x="457200" y="1600201"/>
            <a:ext cx="8229600" cy="1981200"/>
          </a:xfrm>
        </p:spPr>
        <p:txBody>
          <a:bodyPr>
            <a:normAutofit fontScale="85000" lnSpcReduction="20000"/>
          </a:bodyPr>
          <a:lstStyle/>
          <a:p>
            <a:pPr marL="342900" lvl="1" indent="-342900">
              <a:buFont typeface="Arial"/>
              <a:buChar char="•"/>
            </a:pPr>
            <a:r>
              <a:rPr lang="en-US" dirty="0" smtClean="0"/>
              <a:t>Practically, a narrow window around active edge defines the time period when input to a state element is sampled for updating its value.</a:t>
            </a:r>
          </a:p>
          <a:p>
            <a:pPr marL="742950" lvl="2" indent="-342900"/>
            <a:r>
              <a:rPr lang="en-US" dirty="0" smtClean="0"/>
              <a:t>Input should remain stable during this interval.</a:t>
            </a:r>
          </a:p>
          <a:p>
            <a:pPr marL="742950" lvl="2" indent="-342900"/>
            <a:r>
              <a:rPr lang="en-US" dirty="0" smtClean="0"/>
              <a:t>Interval divided into </a:t>
            </a:r>
            <a:r>
              <a:rPr lang="en-US" i="1" dirty="0" smtClean="0">
                <a:solidFill>
                  <a:srgbClr val="FF0000"/>
                </a:solidFill>
              </a:rPr>
              <a:t>setup</a:t>
            </a:r>
            <a:r>
              <a:rPr lang="en-US" i="1" dirty="0" smtClean="0"/>
              <a:t> </a:t>
            </a:r>
            <a:r>
              <a:rPr lang="en-US" dirty="0" smtClean="0"/>
              <a:t>and </a:t>
            </a:r>
            <a:r>
              <a:rPr lang="en-US" i="1" dirty="0" smtClean="0">
                <a:solidFill>
                  <a:srgbClr val="FF0000"/>
                </a:solidFill>
              </a:rPr>
              <a:t>hold</a:t>
            </a:r>
            <a:r>
              <a:rPr lang="en-US" i="1" dirty="0" smtClean="0"/>
              <a:t> </a:t>
            </a:r>
            <a:r>
              <a:rPr lang="en-US" dirty="0" smtClean="0"/>
              <a:t>times: specified minimum time periods during which input should remain stable</a:t>
            </a:r>
          </a:p>
          <a:p>
            <a:endParaRPr lang="en-US" dirty="0"/>
          </a:p>
        </p:txBody>
      </p:sp>
      <p:grpSp>
        <p:nvGrpSpPr>
          <p:cNvPr id="4" name="Group 8"/>
          <p:cNvGrpSpPr/>
          <p:nvPr/>
        </p:nvGrpSpPr>
        <p:grpSpPr>
          <a:xfrm>
            <a:off x="1600200" y="4038600"/>
            <a:ext cx="1371600" cy="304800"/>
            <a:chOff x="1600200" y="4038600"/>
            <a:chExt cx="1371600" cy="304800"/>
          </a:xfrm>
        </p:grpSpPr>
        <p:cxnSp>
          <p:nvCxnSpPr>
            <p:cNvPr id="7" name="Elbow Connector 6"/>
            <p:cNvCxnSpPr/>
            <p:nvPr/>
          </p:nvCxnSpPr>
          <p:spPr>
            <a:xfrm>
              <a:off x="1600200" y="4038600"/>
              <a:ext cx="685800" cy="3048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8" name="Elbow Connector 7"/>
            <p:cNvCxnSpPr/>
            <p:nvPr/>
          </p:nvCxnSpPr>
          <p:spPr>
            <a:xfrm flipH="1">
              <a:off x="2286000" y="4038600"/>
              <a:ext cx="685800" cy="3048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grpSp>
      <p:grpSp>
        <p:nvGrpSpPr>
          <p:cNvPr id="5" name="Group 9"/>
          <p:cNvGrpSpPr/>
          <p:nvPr/>
        </p:nvGrpSpPr>
        <p:grpSpPr>
          <a:xfrm>
            <a:off x="2971800" y="4038600"/>
            <a:ext cx="1371600" cy="304800"/>
            <a:chOff x="1600200" y="4038600"/>
            <a:chExt cx="1371600" cy="304800"/>
          </a:xfrm>
        </p:grpSpPr>
        <p:cxnSp>
          <p:nvCxnSpPr>
            <p:cNvPr id="11" name="Elbow Connector 10"/>
            <p:cNvCxnSpPr/>
            <p:nvPr/>
          </p:nvCxnSpPr>
          <p:spPr>
            <a:xfrm>
              <a:off x="1600200" y="4038600"/>
              <a:ext cx="685800" cy="3048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2" name="Elbow Connector 11"/>
            <p:cNvCxnSpPr/>
            <p:nvPr/>
          </p:nvCxnSpPr>
          <p:spPr>
            <a:xfrm flipH="1">
              <a:off x="2286000" y="4038600"/>
              <a:ext cx="685800" cy="3048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grpSp>
      <p:grpSp>
        <p:nvGrpSpPr>
          <p:cNvPr id="6" name="Group 12"/>
          <p:cNvGrpSpPr/>
          <p:nvPr/>
        </p:nvGrpSpPr>
        <p:grpSpPr>
          <a:xfrm>
            <a:off x="4343400" y="4038600"/>
            <a:ext cx="1371600" cy="304800"/>
            <a:chOff x="1600200" y="4038600"/>
            <a:chExt cx="1371600" cy="304800"/>
          </a:xfrm>
        </p:grpSpPr>
        <p:cxnSp>
          <p:nvCxnSpPr>
            <p:cNvPr id="14" name="Elbow Connector 13"/>
            <p:cNvCxnSpPr/>
            <p:nvPr/>
          </p:nvCxnSpPr>
          <p:spPr>
            <a:xfrm>
              <a:off x="1600200" y="4038600"/>
              <a:ext cx="685800" cy="3048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flipH="1">
              <a:off x="2286000" y="4038600"/>
              <a:ext cx="685800" cy="3048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grpSp>
      <p:grpSp>
        <p:nvGrpSpPr>
          <p:cNvPr id="9" name="Group 15"/>
          <p:cNvGrpSpPr/>
          <p:nvPr/>
        </p:nvGrpSpPr>
        <p:grpSpPr>
          <a:xfrm>
            <a:off x="5715000" y="4038600"/>
            <a:ext cx="1371600" cy="304800"/>
            <a:chOff x="1600200" y="4038600"/>
            <a:chExt cx="1371600" cy="304800"/>
          </a:xfrm>
        </p:grpSpPr>
        <p:cxnSp>
          <p:nvCxnSpPr>
            <p:cNvPr id="17" name="Elbow Connector 16"/>
            <p:cNvCxnSpPr/>
            <p:nvPr/>
          </p:nvCxnSpPr>
          <p:spPr>
            <a:xfrm>
              <a:off x="1600200" y="4038600"/>
              <a:ext cx="685800" cy="3048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8" name="Elbow Connector 17"/>
            <p:cNvCxnSpPr/>
            <p:nvPr/>
          </p:nvCxnSpPr>
          <p:spPr>
            <a:xfrm flipH="1">
              <a:off x="2286000" y="4038600"/>
              <a:ext cx="685800" cy="3048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grpSp>
      <p:cxnSp>
        <p:nvCxnSpPr>
          <p:cNvPr id="27" name="Straight Connector 26"/>
          <p:cNvCxnSpPr/>
          <p:nvPr/>
        </p:nvCxnSpPr>
        <p:spPr>
          <a:xfrm rot="16200000" flipH="1">
            <a:off x="2254101" y="4733258"/>
            <a:ext cx="744282" cy="2"/>
          </a:xfrm>
          <a:prstGeom prst="line">
            <a:avLst/>
          </a:prstGeom>
          <a:ln>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2371060" y="4733258"/>
            <a:ext cx="744282" cy="2"/>
          </a:xfrm>
          <a:prstGeom prst="line">
            <a:avLst/>
          </a:prstGeom>
          <a:ln>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H="1">
            <a:off x="2066258" y="4731490"/>
            <a:ext cx="744282" cy="2"/>
          </a:xfrm>
          <a:prstGeom prst="line">
            <a:avLst/>
          </a:prstGeom>
          <a:ln>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sp>
        <p:nvSpPr>
          <p:cNvPr id="34" name="Line Callout 1 33"/>
          <p:cNvSpPr/>
          <p:nvPr/>
        </p:nvSpPr>
        <p:spPr>
          <a:xfrm flipH="1">
            <a:off x="609600" y="5484632"/>
            <a:ext cx="1219200" cy="687568"/>
          </a:xfrm>
          <a:prstGeom prst="borderCallout1">
            <a:avLst>
              <a:gd name="adj1" fmla="val 18750"/>
              <a:gd name="adj2" fmla="val -8333"/>
              <a:gd name="adj3" fmla="val -49872"/>
              <a:gd name="adj4" fmla="val -57810"/>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Setup</a:t>
            </a:r>
          </a:p>
          <a:p>
            <a:pPr algn="ctr"/>
            <a:r>
              <a:rPr lang="en-US" dirty="0" smtClean="0"/>
              <a:t>Time</a:t>
            </a:r>
            <a:endParaRPr lang="en-US" dirty="0"/>
          </a:p>
        </p:txBody>
      </p:sp>
      <p:sp>
        <p:nvSpPr>
          <p:cNvPr id="35" name="Line Callout 1 34"/>
          <p:cNvSpPr/>
          <p:nvPr/>
        </p:nvSpPr>
        <p:spPr>
          <a:xfrm>
            <a:off x="3429000" y="5474000"/>
            <a:ext cx="1219200" cy="687568"/>
          </a:xfrm>
          <a:prstGeom prst="borderCallout1">
            <a:avLst>
              <a:gd name="adj1" fmla="val 18750"/>
              <a:gd name="adj2" fmla="val -8333"/>
              <a:gd name="adj3" fmla="val -49872"/>
              <a:gd name="adj4" fmla="val -57810"/>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Hold</a:t>
            </a:r>
          </a:p>
          <a:p>
            <a:pPr algn="ctr"/>
            <a:r>
              <a:rPr lang="en-US" dirty="0" smtClean="0"/>
              <a:t>Time</a:t>
            </a:r>
            <a:endParaRPr lang="en-US" dirty="0"/>
          </a:p>
        </p:txBody>
      </p:sp>
      <p:sp>
        <p:nvSpPr>
          <p:cNvPr id="28" name="Slide Number Placeholder 27"/>
          <p:cNvSpPr>
            <a:spLocks noGrp="1"/>
          </p:cNvSpPr>
          <p:nvPr>
            <p:ph type="sldNum" sz="quarter" idx="12"/>
          </p:nvPr>
        </p:nvSpPr>
        <p:spPr/>
        <p:txBody>
          <a:bodyPr/>
          <a:lstStyle/>
          <a:p>
            <a:fld id="{90652FBA-184E-4167-8F61-56E572780823}" type="slidenum">
              <a:rPr lang="en-US" smtClean="0"/>
              <a:pPr/>
              <a:t>24</a:t>
            </a:fld>
            <a:endParaRPr lang="en-US"/>
          </a:p>
        </p:txBody>
      </p:sp>
      <p:sp>
        <p:nvSpPr>
          <p:cNvPr id="29" name="Footer Placeholder 28"/>
          <p:cNvSpPr>
            <a:spLocks noGrp="1"/>
          </p:cNvSpPr>
          <p:nvPr>
            <p:ph type="ftr" sz="quarter" idx="11"/>
          </p:nvPr>
        </p:nvSpPr>
        <p:spPr/>
        <p:txBody>
          <a:bodyPr/>
          <a:lstStyle/>
          <a:p>
            <a:r>
              <a:rPr lang="en-US" smtClean="0"/>
              <a:t>CSCE 230 - Computer Organization</a:t>
            </a:r>
            <a:endParaRPr lang="en-AU"/>
          </a:p>
        </p:txBody>
      </p:sp>
    </p:spTree>
    <p:extLst>
      <p:ext uri="{BB962C8B-B14F-4D97-AF65-F5344CB8AC3E}">
        <p14:creationId xmlns:p14="http://schemas.microsoft.com/office/powerpoint/2010/main" val="12121322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 Elements</a:t>
            </a:r>
            <a:endParaRPr lang="en-US" dirty="0"/>
          </a:p>
        </p:txBody>
      </p:sp>
      <p:sp>
        <p:nvSpPr>
          <p:cNvPr id="3" name="Content Placeholder 2"/>
          <p:cNvSpPr>
            <a:spLocks noGrp="1"/>
          </p:cNvSpPr>
          <p:nvPr>
            <p:ph idx="1"/>
          </p:nvPr>
        </p:nvSpPr>
        <p:spPr>
          <a:xfrm>
            <a:off x="457200" y="1600201"/>
            <a:ext cx="8229600" cy="1981200"/>
          </a:xfrm>
        </p:spPr>
        <p:txBody>
          <a:bodyPr>
            <a:normAutofit fontScale="92500" lnSpcReduction="10000"/>
          </a:bodyPr>
          <a:lstStyle/>
          <a:p>
            <a:pPr marL="342900" lvl="1" indent="-342900">
              <a:buFont typeface="Arial"/>
              <a:buChar char="•"/>
            </a:pPr>
            <a:r>
              <a:rPr lang="en-US" dirty="0" smtClean="0"/>
              <a:t>Components that </a:t>
            </a:r>
            <a:r>
              <a:rPr lang="en-US" dirty="0" smtClean="0">
                <a:solidFill>
                  <a:srgbClr val="FF0000"/>
                </a:solidFill>
              </a:rPr>
              <a:t>hold state</a:t>
            </a:r>
            <a:r>
              <a:rPr lang="en-US" dirty="0" smtClean="0"/>
              <a:t>, i.e., memory</a:t>
            </a:r>
          </a:p>
          <a:p>
            <a:pPr marL="742950" lvl="2" indent="-342900">
              <a:buFont typeface="Arial"/>
              <a:buChar char="•"/>
            </a:pPr>
            <a:r>
              <a:rPr lang="en-US" dirty="0" smtClean="0"/>
              <a:t>Latches</a:t>
            </a:r>
          </a:p>
          <a:p>
            <a:pPr marL="742950" lvl="2" indent="-342900">
              <a:buFont typeface="Arial"/>
              <a:buChar char="•"/>
            </a:pPr>
            <a:r>
              <a:rPr lang="en-US" dirty="0" smtClean="0"/>
              <a:t>Flip-flops</a:t>
            </a:r>
          </a:p>
          <a:p>
            <a:pPr marL="742950" lvl="2" indent="-342900">
              <a:buFont typeface="Arial"/>
              <a:buChar char="•"/>
            </a:pPr>
            <a:r>
              <a:rPr lang="en-US" dirty="0" smtClean="0"/>
              <a:t>Registers</a:t>
            </a:r>
          </a:p>
          <a:p>
            <a:pPr marL="742950" lvl="2" indent="-342900">
              <a:buFont typeface="Arial"/>
              <a:buChar char="•"/>
            </a:pPr>
            <a:r>
              <a:rPr lang="en-US" dirty="0" smtClean="0"/>
              <a:t>RAMs</a:t>
            </a:r>
            <a:endParaRPr lang="en-US" dirty="0"/>
          </a:p>
        </p:txBody>
      </p:sp>
      <p:sp>
        <p:nvSpPr>
          <p:cNvPr id="28" name="Slide Number Placeholder 27"/>
          <p:cNvSpPr>
            <a:spLocks noGrp="1"/>
          </p:cNvSpPr>
          <p:nvPr>
            <p:ph type="sldNum" sz="quarter" idx="12"/>
          </p:nvPr>
        </p:nvSpPr>
        <p:spPr/>
        <p:txBody>
          <a:bodyPr/>
          <a:lstStyle/>
          <a:p>
            <a:fld id="{90652FBA-184E-4167-8F61-56E572780823}" type="slidenum">
              <a:rPr lang="en-US" smtClean="0"/>
              <a:pPr/>
              <a:t>25</a:t>
            </a:fld>
            <a:endParaRPr lang="en-US"/>
          </a:p>
        </p:txBody>
      </p:sp>
    </p:spTree>
    <p:extLst>
      <p:ext uri="{BB962C8B-B14F-4D97-AF65-F5344CB8AC3E}">
        <p14:creationId xmlns:p14="http://schemas.microsoft.com/office/powerpoint/2010/main" val="25435358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Inverter Latch to Nor Latch</a:t>
            </a:r>
            <a:endParaRPr lang="en-US" dirty="0"/>
          </a:p>
        </p:txBody>
      </p:sp>
      <p:sp>
        <p:nvSpPr>
          <p:cNvPr id="3" name="Content Placeholder 2"/>
          <p:cNvSpPr>
            <a:spLocks noGrp="1"/>
          </p:cNvSpPr>
          <p:nvPr>
            <p:ph idx="1"/>
          </p:nvPr>
        </p:nvSpPr>
        <p:spPr>
          <a:xfrm>
            <a:off x="457200" y="4267200"/>
            <a:ext cx="8229600" cy="2133600"/>
          </a:xfrm>
        </p:spPr>
        <p:txBody>
          <a:bodyPr/>
          <a:lstStyle/>
          <a:p>
            <a:r>
              <a:rPr lang="en-US" dirty="0" smtClean="0"/>
              <a:t>Two stable states (also, one meta-stable state!)</a:t>
            </a:r>
          </a:p>
          <a:p>
            <a:r>
              <a:rPr lang="en-US" dirty="0" smtClean="0"/>
              <a:t>However, no way to control (change) state</a:t>
            </a:r>
          </a:p>
          <a:p>
            <a:r>
              <a:rPr lang="en-US" dirty="0" smtClean="0"/>
              <a:t>Need control input(s)</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26</a:t>
            </a:fld>
            <a:endParaRPr lang="en-US"/>
          </a:p>
        </p:txBody>
      </p:sp>
      <p:sp>
        <p:nvSpPr>
          <p:cNvPr id="57" name="TextBox 56"/>
          <p:cNvSpPr txBox="1"/>
          <p:nvPr/>
        </p:nvSpPr>
        <p:spPr>
          <a:xfrm>
            <a:off x="5791200" y="1676400"/>
            <a:ext cx="1338828" cy="461665"/>
          </a:xfrm>
          <a:prstGeom prst="rect">
            <a:avLst/>
          </a:prstGeom>
          <a:solidFill>
            <a:schemeClr val="bg1">
              <a:lumMod val="95000"/>
            </a:schemeClr>
          </a:solidFill>
        </p:spPr>
        <p:txBody>
          <a:bodyPr wrap="none" rtlCol="0">
            <a:spAutoFit/>
          </a:bodyPr>
          <a:lstStyle/>
          <a:p>
            <a:r>
              <a:rPr lang="en-US" dirty="0" smtClean="0"/>
              <a:t>SR Latch</a:t>
            </a:r>
            <a:endParaRPr lang="en-US" dirty="0"/>
          </a:p>
        </p:txBody>
      </p:sp>
      <p:grpSp>
        <p:nvGrpSpPr>
          <p:cNvPr id="6" name="Group 5"/>
          <p:cNvGrpSpPr/>
          <p:nvPr/>
        </p:nvGrpSpPr>
        <p:grpSpPr>
          <a:xfrm>
            <a:off x="4267200" y="2209800"/>
            <a:ext cx="4402003" cy="2133600"/>
            <a:chOff x="4267200" y="2209800"/>
            <a:chExt cx="4402003" cy="2133600"/>
          </a:xfrm>
        </p:grpSpPr>
        <p:pic>
          <p:nvPicPr>
            <p:cNvPr id="39" name="Picture 2" descr="F:\corg6_new\appA\appA_PDF\figaa.2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267200" y="2209800"/>
              <a:ext cx="440200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ight Arrow 39"/>
            <p:cNvSpPr/>
            <p:nvPr/>
          </p:nvSpPr>
          <p:spPr>
            <a:xfrm>
              <a:off x="4419600" y="3048000"/>
              <a:ext cx="304800" cy="152400"/>
            </a:xfrm>
            <a:prstGeom prst="rightArrow">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 name="Group 4"/>
          <p:cNvGrpSpPr/>
          <p:nvPr/>
        </p:nvGrpSpPr>
        <p:grpSpPr>
          <a:xfrm>
            <a:off x="762000" y="1981200"/>
            <a:ext cx="3458909" cy="1930400"/>
            <a:chOff x="762000" y="1981200"/>
            <a:chExt cx="3458909" cy="1930400"/>
          </a:xfrm>
        </p:grpSpPr>
        <p:pic>
          <p:nvPicPr>
            <p:cNvPr id="23" name="Picture 3" descr="D:\corg6_new\appA\split_appa\figaa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487" t="52571" r="46717" b="32470"/>
            <a:stretch/>
          </p:blipFill>
          <p:spPr bwMode="auto">
            <a:xfrm>
              <a:off x="762001" y="2819400"/>
              <a:ext cx="1176865" cy="65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3251200" y="3149600"/>
              <a:ext cx="0" cy="76200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762000" y="3911600"/>
              <a:ext cx="2514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62000" y="3149600"/>
              <a:ext cx="0" cy="76200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3238500" y="3149600"/>
              <a:ext cx="495300" cy="1270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771900" y="2844800"/>
              <a:ext cx="406932" cy="461665"/>
            </a:xfrm>
            <a:prstGeom prst="rect">
              <a:avLst/>
            </a:prstGeom>
            <a:noFill/>
          </p:spPr>
          <p:txBody>
            <a:bodyPr wrap="none" rtlCol="0">
              <a:spAutoFit/>
            </a:bodyPr>
            <a:lstStyle/>
            <a:p>
              <a:r>
                <a:rPr lang="en-US" dirty="0" smtClean="0"/>
                <a:t>Q</a:t>
              </a:r>
              <a:endParaRPr lang="en-US" dirty="0"/>
            </a:p>
          </p:txBody>
        </p:sp>
        <p:cxnSp>
          <p:nvCxnSpPr>
            <p:cNvPr id="24" name="Straight Connector 23"/>
            <p:cNvCxnSpPr/>
            <p:nvPr/>
          </p:nvCxnSpPr>
          <p:spPr>
            <a:xfrm flipV="1">
              <a:off x="1981200" y="2235200"/>
              <a:ext cx="0" cy="92710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981200" y="2235200"/>
              <a:ext cx="1752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746500" y="1981200"/>
              <a:ext cx="474409" cy="461665"/>
            </a:xfrm>
            <a:prstGeom prst="rect">
              <a:avLst/>
            </a:prstGeom>
            <a:noFill/>
          </p:spPr>
          <p:txBody>
            <a:bodyPr wrap="none" rtlCol="0">
              <a:spAutoFit/>
            </a:bodyPr>
            <a:lstStyle/>
            <a:p>
              <a:r>
                <a:rPr lang="en-US" dirty="0" smtClean="0"/>
                <a:t>Q</a:t>
              </a:r>
              <a:r>
                <a:rPr lang="en-US" dirty="0" smtClean="0">
                  <a:latin typeface="+mn-lt"/>
                </a:rPr>
                <a:t>’</a:t>
              </a:r>
              <a:endParaRPr lang="en-US" dirty="0"/>
            </a:p>
          </p:txBody>
        </p:sp>
        <p:sp>
          <p:nvSpPr>
            <p:cNvPr id="46" name="Oval 45"/>
            <p:cNvSpPr>
              <a:spLocks noChangeAspect="1"/>
            </p:cNvSpPr>
            <p:nvPr/>
          </p:nvSpPr>
          <p:spPr>
            <a:xfrm>
              <a:off x="1938866" y="3111500"/>
              <a:ext cx="76200" cy="76200"/>
            </a:xfrm>
            <a:prstGeom prst="ellipse">
              <a:avLst/>
            </a:prstGeom>
            <a:solidFill>
              <a:schemeClr val="tx1"/>
            </a:solidFill>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Oval 47"/>
            <p:cNvSpPr>
              <a:spLocks noChangeAspect="1"/>
            </p:cNvSpPr>
            <p:nvPr/>
          </p:nvSpPr>
          <p:spPr>
            <a:xfrm>
              <a:off x="3204633" y="3115733"/>
              <a:ext cx="76200" cy="76200"/>
            </a:xfrm>
            <a:prstGeom prst="ellipse">
              <a:avLst/>
            </a:prstGeom>
            <a:solidFill>
              <a:schemeClr val="tx1"/>
            </a:solidFill>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5" name="Picture 3" descr="D:\corg6_new\appA\split_appa\figaa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487" t="52571" r="46717" b="32470"/>
            <a:stretch/>
          </p:blipFill>
          <p:spPr bwMode="auto">
            <a:xfrm>
              <a:off x="2022507" y="2829880"/>
              <a:ext cx="1176865" cy="65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59747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 Latch (Nor Latch)</a:t>
            </a:r>
            <a:endParaRPr lang="en-US" dirty="0"/>
          </a:p>
        </p:txBody>
      </p:sp>
      <p:graphicFrame>
        <p:nvGraphicFramePr>
          <p:cNvPr id="37" name="Content Placeholder 36"/>
          <p:cNvGraphicFramePr>
            <a:graphicFrameLocks noGrp="1"/>
          </p:cNvGraphicFramePr>
          <p:nvPr>
            <p:ph idx="1"/>
            <p:extLst>
              <p:ext uri="{D42A27DB-BD31-4B8C-83A1-F6EECF244321}">
                <p14:modId xmlns:p14="http://schemas.microsoft.com/office/powerpoint/2010/main" val="507098250"/>
              </p:ext>
            </p:extLst>
          </p:nvPr>
        </p:nvGraphicFramePr>
        <p:xfrm>
          <a:off x="5486400" y="1981200"/>
          <a:ext cx="3352800" cy="2000436"/>
        </p:xfrm>
        <a:graphic>
          <a:graphicData uri="http://schemas.openxmlformats.org/drawingml/2006/table">
            <a:tbl>
              <a:tblPr firstRow="1" bandRow="1">
                <a:tableStyleId>{D7AC3CCA-C797-4891-BE02-D94E43425B78}</a:tableStyleId>
              </a:tblPr>
              <a:tblGrid>
                <a:gridCol w="838200"/>
                <a:gridCol w="685800"/>
                <a:gridCol w="914400"/>
                <a:gridCol w="914400"/>
              </a:tblGrid>
              <a:tr h="387412">
                <a:tc>
                  <a:txBody>
                    <a:bodyPr/>
                    <a:lstStyle/>
                    <a:p>
                      <a:pPr algn="ctr"/>
                      <a:r>
                        <a:rPr lang="en-US" dirty="0" smtClean="0"/>
                        <a:t>S</a:t>
                      </a:r>
                      <a:endParaRPr lang="en-US"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dirty="0" smtClean="0"/>
                        <a:t>R</a:t>
                      </a:r>
                      <a:endParaRPr lang="en-US" dirty="0"/>
                    </a:p>
                  </a:txBody>
                  <a:tcPr>
                    <a:lnR w="28575"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dirty="0" err="1" smtClean="0"/>
                        <a:t>Q</a:t>
                      </a:r>
                      <a:r>
                        <a:rPr lang="en-US" baseline="-25000" dirty="0" err="1" smtClean="0"/>
                        <a:t>a</a:t>
                      </a:r>
                      <a:endParaRPr lang="en-US" baseline="-25000" dirty="0"/>
                    </a:p>
                  </a:txBody>
                  <a:tcPr>
                    <a:lnL w="28575"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dirty="0" err="1" smtClean="0"/>
                        <a:t>Q</a:t>
                      </a:r>
                      <a:r>
                        <a:rPr lang="en-US" baseline="-25000" dirty="0" err="1" smtClean="0"/>
                        <a:t>b</a:t>
                      </a:r>
                      <a:endParaRPr lang="en-US" baseline="-250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450788">
                <a:tc>
                  <a:txBody>
                    <a:bodyPr/>
                    <a:lstStyle/>
                    <a:p>
                      <a:pPr algn="ctr"/>
                      <a:r>
                        <a:rPr lang="en-US" dirty="0" smtClean="0"/>
                        <a:t>0</a:t>
                      </a:r>
                      <a:endParaRPr lang="en-US" dirty="0"/>
                    </a:p>
                  </a:txBody>
                  <a:tcPr>
                    <a:lnT w="28575" cap="flat" cmpd="sng" algn="ctr">
                      <a:solidFill>
                        <a:scrgbClr r="0" g="0" b="0"/>
                      </a:solidFill>
                      <a:prstDash val="solid"/>
                      <a:round/>
                      <a:headEnd type="none" w="med" len="med"/>
                      <a:tailEnd type="none" w="med" len="med"/>
                    </a:lnT>
                  </a:tcPr>
                </a:tc>
                <a:tc>
                  <a:txBody>
                    <a:bodyPr/>
                    <a:lstStyle/>
                    <a:p>
                      <a:pPr algn="ctr"/>
                      <a:r>
                        <a:rPr lang="en-US" dirty="0" smtClean="0"/>
                        <a:t>0</a:t>
                      </a:r>
                      <a:endParaRPr lang="en-US" dirty="0"/>
                    </a:p>
                  </a:txBody>
                  <a:tcPr>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tcPr>
                </a:tc>
                <a:tc>
                  <a:txBody>
                    <a:bodyPr/>
                    <a:lstStyle/>
                    <a:p>
                      <a:pPr algn="ctr"/>
                      <a:r>
                        <a:rPr lang="en-US" dirty="0" smtClean="0"/>
                        <a:t>old(</a:t>
                      </a:r>
                      <a:r>
                        <a:rPr lang="en-US" dirty="0" err="1" smtClean="0"/>
                        <a:t>Q</a:t>
                      </a:r>
                      <a:r>
                        <a:rPr lang="en-US" baseline="-25000" dirty="0" err="1" smtClean="0"/>
                        <a:t>a</a:t>
                      </a:r>
                      <a:r>
                        <a:rPr lang="en-US" dirty="0" smtClean="0"/>
                        <a:t>)</a:t>
                      </a:r>
                      <a:endParaRPr lang="en-US" dirty="0"/>
                    </a:p>
                  </a:txBody>
                  <a:tcPr>
                    <a:lnL w="28575" cap="flat" cmpd="sng" algn="ctr">
                      <a:solidFill>
                        <a:scrgbClr r="0" g="0" b="0"/>
                      </a:solidFill>
                      <a:prstDash val="solid"/>
                      <a:round/>
                      <a:headEnd type="none" w="med" len="med"/>
                      <a:tailEnd type="none" w="med" len="med"/>
                    </a:lnL>
                    <a:lnT w="28575" cap="flat" cmpd="sng" algn="ctr">
                      <a:solidFill>
                        <a:scrgbClr r="0" g="0" b="0"/>
                      </a:solidFill>
                      <a:prstDash val="solid"/>
                      <a:round/>
                      <a:headEnd type="none" w="med" len="med"/>
                      <a:tailEnd type="none" w="med" len="med"/>
                    </a:lnT>
                  </a:tcPr>
                </a:tc>
                <a:tc>
                  <a:txBody>
                    <a:bodyPr/>
                    <a:lstStyle/>
                    <a:p>
                      <a:pPr algn="ctr"/>
                      <a:r>
                        <a:rPr lang="en-US" dirty="0" smtClean="0"/>
                        <a:t>old(</a:t>
                      </a:r>
                      <a:r>
                        <a:rPr lang="en-US" dirty="0" err="1" smtClean="0"/>
                        <a:t>Q</a:t>
                      </a:r>
                      <a:r>
                        <a:rPr lang="en-US" baseline="-25000" dirty="0" err="1" smtClean="0"/>
                        <a:t>b</a:t>
                      </a:r>
                      <a:r>
                        <a:rPr lang="en-US" dirty="0" smtClean="0"/>
                        <a:t>)</a:t>
                      </a:r>
                      <a:endParaRPr lang="en-US" dirty="0"/>
                    </a:p>
                  </a:txBody>
                  <a:tcPr>
                    <a:lnT w="28575" cap="flat" cmpd="sng" algn="ctr">
                      <a:solidFill>
                        <a:scrgbClr r="0" g="0" b="0"/>
                      </a:solidFill>
                      <a:prstDash val="solid"/>
                      <a:round/>
                      <a:headEnd type="none" w="med" len="med"/>
                      <a:tailEnd type="none" w="med" len="med"/>
                    </a:lnT>
                  </a:tcPr>
                </a:tc>
              </a:tr>
              <a:tr h="387412">
                <a:tc>
                  <a:txBody>
                    <a:bodyPr/>
                    <a:lstStyle/>
                    <a:p>
                      <a:pPr algn="ctr"/>
                      <a:r>
                        <a:rPr lang="en-US" dirty="0" smtClean="0"/>
                        <a:t>1</a:t>
                      </a:r>
                      <a:endParaRPr lang="en-US" dirty="0"/>
                    </a:p>
                  </a:txBody>
                  <a:tcPr/>
                </a:tc>
                <a:tc>
                  <a:txBody>
                    <a:bodyPr/>
                    <a:lstStyle/>
                    <a:p>
                      <a:pPr algn="ctr"/>
                      <a:r>
                        <a:rPr lang="en-US" dirty="0" smtClean="0"/>
                        <a:t>0</a:t>
                      </a:r>
                      <a:endParaRPr lang="en-US" dirty="0"/>
                    </a:p>
                  </a:txBody>
                  <a:tcPr>
                    <a:lnR w="28575" cap="flat" cmpd="sng" algn="ctr">
                      <a:solidFill>
                        <a:scrgbClr r="0" g="0" b="0"/>
                      </a:solidFill>
                      <a:prstDash val="solid"/>
                      <a:round/>
                      <a:headEnd type="none" w="med" len="med"/>
                      <a:tailEnd type="none" w="med" len="med"/>
                    </a:lnR>
                  </a:tcPr>
                </a:tc>
                <a:tc>
                  <a:txBody>
                    <a:bodyPr/>
                    <a:lstStyle/>
                    <a:p>
                      <a:pPr algn="ctr"/>
                      <a:r>
                        <a:rPr lang="en-US" dirty="0" smtClean="0"/>
                        <a:t>1</a:t>
                      </a:r>
                      <a:endParaRPr lang="en-US" dirty="0"/>
                    </a:p>
                  </a:txBody>
                  <a:tcPr>
                    <a:lnL w="28575" cap="flat" cmpd="sng" algn="ctr">
                      <a:solidFill>
                        <a:scrgbClr r="0" g="0" b="0"/>
                      </a:solidFill>
                      <a:prstDash val="solid"/>
                      <a:round/>
                      <a:headEnd type="none" w="med" len="med"/>
                      <a:tailEnd type="none" w="med" len="med"/>
                    </a:lnL>
                  </a:tcPr>
                </a:tc>
                <a:tc>
                  <a:txBody>
                    <a:bodyPr/>
                    <a:lstStyle/>
                    <a:p>
                      <a:pPr algn="ctr"/>
                      <a:r>
                        <a:rPr lang="en-US" dirty="0" smtClean="0"/>
                        <a:t>0</a:t>
                      </a:r>
                      <a:endParaRPr lang="en-US" dirty="0"/>
                    </a:p>
                  </a:txBody>
                  <a:tcPr/>
                </a:tc>
              </a:tr>
              <a:tr h="387412">
                <a:tc>
                  <a:txBody>
                    <a:bodyPr/>
                    <a:lstStyle/>
                    <a:p>
                      <a:pPr algn="ctr"/>
                      <a:r>
                        <a:rPr lang="en-US" dirty="0" smtClean="0"/>
                        <a:t>0</a:t>
                      </a:r>
                      <a:endParaRPr lang="en-US" dirty="0"/>
                    </a:p>
                  </a:txBody>
                  <a:tcPr/>
                </a:tc>
                <a:tc>
                  <a:txBody>
                    <a:bodyPr/>
                    <a:lstStyle/>
                    <a:p>
                      <a:pPr algn="ctr"/>
                      <a:r>
                        <a:rPr lang="en-US" dirty="0" smtClean="0"/>
                        <a:t>1</a:t>
                      </a:r>
                      <a:endParaRPr lang="en-US" dirty="0"/>
                    </a:p>
                  </a:txBody>
                  <a:tcPr>
                    <a:lnR w="28575" cap="flat" cmpd="sng" algn="ctr">
                      <a:solidFill>
                        <a:scrgbClr r="0" g="0" b="0"/>
                      </a:solidFill>
                      <a:prstDash val="solid"/>
                      <a:round/>
                      <a:headEnd type="none" w="med" len="med"/>
                      <a:tailEnd type="none" w="med" len="med"/>
                    </a:lnR>
                  </a:tcPr>
                </a:tc>
                <a:tc>
                  <a:txBody>
                    <a:bodyPr/>
                    <a:lstStyle/>
                    <a:p>
                      <a:pPr algn="ctr"/>
                      <a:r>
                        <a:rPr lang="en-US" dirty="0" smtClean="0"/>
                        <a:t>0</a:t>
                      </a:r>
                      <a:endParaRPr lang="en-US" dirty="0"/>
                    </a:p>
                  </a:txBody>
                  <a:tcPr>
                    <a:lnL w="28575" cap="flat" cmpd="sng" algn="ctr">
                      <a:solidFill>
                        <a:scrgbClr r="0" g="0" b="0"/>
                      </a:solidFill>
                      <a:prstDash val="solid"/>
                      <a:round/>
                      <a:headEnd type="none" w="med" len="med"/>
                      <a:tailEnd type="none" w="med" len="med"/>
                    </a:lnL>
                  </a:tcPr>
                </a:tc>
                <a:tc>
                  <a:txBody>
                    <a:bodyPr/>
                    <a:lstStyle/>
                    <a:p>
                      <a:pPr algn="ctr"/>
                      <a:r>
                        <a:rPr lang="en-US" dirty="0" smtClean="0"/>
                        <a:t>1</a:t>
                      </a:r>
                      <a:endParaRPr lang="en-US" dirty="0"/>
                    </a:p>
                  </a:txBody>
                  <a:tcPr/>
                </a:tc>
              </a:tr>
              <a:tr h="387412">
                <a:tc>
                  <a:txBody>
                    <a:bodyPr/>
                    <a:lstStyle/>
                    <a:p>
                      <a:pPr algn="ctr"/>
                      <a:r>
                        <a:rPr lang="en-US" dirty="0" smtClean="0"/>
                        <a:t>1</a:t>
                      </a:r>
                      <a:endParaRPr lang="en-US" dirty="0"/>
                    </a:p>
                  </a:txBody>
                  <a:tcPr/>
                </a:tc>
                <a:tc>
                  <a:txBody>
                    <a:bodyPr/>
                    <a:lstStyle/>
                    <a:p>
                      <a:pPr algn="ctr"/>
                      <a:r>
                        <a:rPr lang="en-US" dirty="0" smtClean="0"/>
                        <a:t>1</a:t>
                      </a:r>
                      <a:endParaRPr lang="en-US" dirty="0"/>
                    </a:p>
                  </a:txBody>
                  <a:tcPr>
                    <a:lnR w="28575" cap="flat" cmpd="sng" algn="ctr">
                      <a:solidFill>
                        <a:scrgbClr r="0" g="0" b="0"/>
                      </a:solidFill>
                      <a:prstDash val="solid"/>
                      <a:round/>
                      <a:headEnd type="none" w="med" len="med"/>
                      <a:tailEnd type="none" w="med" len="med"/>
                    </a:lnR>
                  </a:tcPr>
                </a:tc>
                <a:tc>
                  <a:txBody>
                    <a:bodyPr/>
                    <a:lstStyle/>
                    <a:p>
                      <a:pPr algn="ctr"/>
                      <a:r>
                        <a:rPr lang="en-US" dirty="0" smtClean="0"/>
                        <a:t>0</a:t>
                      </a:r>
                      <a:endParaRPr lang="en-US" dirty="0"/>
                    </a:p>
                  </a:txBody>
                  <a:tcPr>
                    <a:lnL w="28575" cap="flat" cmpd="sng" algn="ctr">
                      <a:solidFill>
                        <a:scrgbClr r="0" g="0" b="0"/>
                      </a:solidFill>
                      <a:prstDash val="solid"/>
                      <a:round/>
                      <a:headEnd type="none" w="med" len="med"/>
                      <a:tailEnd type="none" w="med" len="med"/>
                    </a:lnL>
                  </a:tcPr>
                </a:tc>
                <a:tc>
                  <a:txBody>
                    <a:bodyPr/>
                    <a:lstStyle/>
                    <a:p>
                      <a:pPr algn="ctr"/>
                      <a:r>
                        <a:rPr lang="en-US" dirty="0" smtClean="0"/>
                        <a:t>0</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27</a:t>
            </a:fld>
            <a:endParaRPr lang="en-US"/>
          </a:p>
        </p:txBody>
      </p:sp>
      <p:sp>
        <p:nvSpPr>
          <p:cNvPr id="7" name="TextBox 6"/>
          <p:cNvSpPr txBox="1"/>
          <p:nvPr/>
        </p:nvSpPr>
        <p:spPr>
          <a:xfrm>
            <a:off x="1197122" y="1676400"/>
            <a:ext cx="1050175" cy="369332"/>
          </a:xfrm>
          <a:prstGeom prst="rect">
            <a:avLst/>
          </a:prstGeom>
          <a:solidFill>
            <a:schemeClr val="bg1">
              <a:lumMod val="95000"/>
            </a:schemeClr>
          </a:solidFill>
        </p:spPr>
        <p:txBody>
          <a:bodyPr wrap="none" rtlCol="0">
            <a:spAutoFit/>
          </a:bodyPr>
          <a:lstStyle/>
          <a:p>
            <a:r>
              <a:rPr lang="en-US" sz="1800" dirty="0" smtClean="0"/>
              <a:t>SR Latch</a:t>
            </a:r>
            <a:endParaRPr lang="en-US" sz="1800" dirty="0"/>
          </a:p>
        </p:txBody>
      </p:sp>
      <p:sp>
        <p:nvSpPr>
          <p:cNvPr id="38" name="Content Placeholder 2"/>
          <p:cNvSpPr txBox="1">
            <a:spLocks/>
          </p:cNvSpPr>
          <p:nvPr/>
        </p:nvSpPr>
        <p:spPr>
          <a:xfrm>
            <a:off x="457200" y="4267200"/>
            <a:ext cx="8229600" cy="21336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smtClean="0"/>
              <a:t>Why sequential?</a:t>
            </a:r>
          </a:p>
          <a:p>
            <a:pPr lvl="1"/>
            <a:r>
              <a:rPr lang="en-US" dirty="0" smtClean="0"/>
              <a:t>For SR=00, the outputs Q and Q’ not uniquely determined – depend on past history of inputs.</a:t>
            </a:r>
            <a:endParaRPr lang="en-US" dirty="0"/>
          </a:p>
        </p:txBody>
      </p:sp>
      <p:grpSp>
        <p:nvGrpSpPr>
          <p:cNvPr id="42" name="Group 41"/>
          <p:cNvGrpSpPr/>
          <p:nvPr/>
        </p:nvGrpSpPr>
        <p:grpSpPr>
          <a:xfrm>
            <a:off x="3581400" y="2286000"/>
            <a:ext cx="1371600" cy="1909465"/>
            <a:chOff x="3581400" y="2286000"/>
            <a:chExt cx="1371600" cy="1909465"/>
          </a:xfrm>
        </p:grpSpPr>
        <p:grpSp>
          <p:nvGrpSpPr>
            <p:cNvPr id="39" name="Group 38"/>
            <p:cNvGrpSpPr/>
            <p:nvPr/>
          </p:nvGrpSpPr>
          <p:grpSpPr>
            <a:xfrm>
              <a:off x="3581400" y="2286000"/>
              <a:ext cx="1371600" cy="1371600"/>
              <a:chOff x="3581400" y="2286000"/>
              <a:chExt cx="1371600" cy="1371600"/>
            </a:xfrm>
          </p:grpSpPr>
          <p:sp>
            <p:nvSpPr>
              <p:cNvPr id="26" name="Rectangle 25"/>
              <p:cNvSpPr/>
              <p:nvPr/>
            </p:nvSpPr>
            <p:spPr>
              <a:xfrm>
                <a:off x="3810000" y="2286000"/>
                <a:ext cx="914400" cy="1371600"/>
              </a:xfrm>
              <a:prstGeom prst="rect">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p:cNvSpPr txBox="1"/>
              <p:nvPr/>
            </p:nvSpPr>
            <p:spPr>
              <a:xfrm>
                <a:off x="3810000" y="2438400"/>
                <a:ext cx="313044" cy="369332"/>
              </a:xfrm>
              <a:prstGeom prst="rect">
                <a:avLst/>
              </a:prstGeom>
              <a:noFill/>
            </p:spPr>
            <p:txBody>
              <a:bodyPr wrap="none" rtlCol="0">
                <a:spAutoFit/>
              </a:bodyPr>
              <a:lstStyle/>
              <a:p>
                <a:r>
                  <a:rPr lang="en-US" sz="1800" dirty="0" smtClean="0"/>
                  <a:t>S</a:t>
                </a:r>
                <a:endParaRPr lang="en-US" sz="1800" dirty="0"/>
              </a:p>
            </p:txBody>
          </p:sp>
          <p:sp>
            <p:nvSpPr>
              <p:cNvPr id="28" name="TextBox 27"/>
              <p:cNvSpPr txBox="1"/>
              <p:nvPr/>
            </p:nvSpPr>
            <p:spPr>
              <a:xfrm>
                <a:off x="3810000" y="3200400"/>
                <a:ext cx="351378" cy="369332"/>
              </a:xfrm>
              <a:prstGeom prst="rect">
                <a:avLst/>
              </a:prstGeom>
              <a:noFill/>
            </p:spPr>
            <p:txBody>
              <a:bodyPr wrap="none" rtlCol="0">
                <a:spAutoFit/>
              </a:bodyPr>
              <a:lstStyle/>
              <a:p>
                <a:r>
                  <a:rPr lang="en-US" sz="1800" dirty="0" smtClean="0"/>
                  <a:t>R</a:t>
                </a:r>
                <a:endParaRPr lang="en-US" sz="1800" dirty="0"/>
              </a:p>
            </p:txBody>
          </p:sp>
          <p:sp>
            <p:nvSpPr>
              <p:cNvPr id="29" name="TextBox 28"/>
              <p:cNvSpPr txBox="1"/>
              <p:nvPr/>
            </p:nvSpPr>
            <p:spPr>
              <a:xfrm>
                <a:off x="4419600" y="2438400"/>
                <a:ext cx="351366" cy="369332"/>
              </a:xfrm>
              <a:prstGeom prst="rect">
                <a:avLst/>
              </a:prstGeom>
              <a:noFill/>
            </p:spPr>
            <p:txBody>
              <a:bodyPr wrap="none" rtlCol="0">
                <a:spAutoFit/>
              </a:bodyPr>
              <a:lstStyle/>
              <a:p>
                <a:r>
                  <a:rPr lang="en-US" sz="1800" dirty="0" smtClean="0"/>
                  <a:t>Q</a:t>
                </a:r>
                <a:endParaRPr lang="en-US" sz="1800" dirty="0"/>
              </a:p>
            </p:txBody>
          </p:sp>
          <p:sp>
            <p:nvSpPr>
              <p:cNvPr id="31" name="TextBox 30"/>
              <p:cNvSpPr txBox="1"/>
              <p:nvPr/>
            </p:nvSpPr>
            <p:spPr>
              <a:xfrm>
                <a:off x="4368800" y="3124200"/>
                <a:ext cx="402674" cy="369332"/>
              </a:xfrm>
              <a:prstGeom prst="rect">
                <a:avLst/>
              </a:prstGeom>
              <a:noFill/>
            </p:spPr>
            <p:txBody>
              <a:bodyPr wrap="none" rtlCol="0">
                <a:spAutoFit/>
              </a:bodyPr>
              <a:lstStyle/>
              <a:p>
                <a:r>
                  <a:rPr lang="en-US" sz="1800" dirty="0" smtClean="0"/>
                  <a:t>Q</a:t>
                </a:r>
                <a:r>
                  <a:rPr lang="en-US" sz="1800" dirty="0" smtClean="0">
                    <a:latin typeface="+mn-lt"/>
                  </a:rPr>
                  <a:t>’</a:t>
                </a:r>
                <a:endParaRPr lang="en-US" sz="1800" dirty="0"/>
              </a:p>
            </p:txBody>
          </p:sp>
          <p:cxnSp>
            <p:nvCxnSpPr>
              <p:cNvPr id="33" name="Straight Connector 32"/>
              <p:cNvCxnSpPr/>
              <p:nvPr/>
            </p:nvCxnSpPr>
            <p:spPr>
              <a:xfrm>
                <a:off x="3581400" y="2590800"/>
                <a:ext cx="228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581400" y="3429000"/>
                <a:ext cx="228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724400" y="2590800"/>
                <a:ext cx="228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724400" y="3429000"/>
                <a:ext cx="228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3657600" y="3733800"/>
              <a:ext cx="1142410" cy="461665"/>
            </a:xfrm>
            <a:prstGeom prst="rect">
              <a:avLst/>
            </a:prstGeom>
            <a:solidFill>
              <a:schemeClr val="bg1">
                <a:lumMod val="95000"/>
              </a:schemeClr>
            </a:solidFill>
          </p:spPr>
          <p:txBody>
            <a:bodyPr wrap="none" rtlCol="0">
              <a:spAutoFit/>
            </a:bodyPr>
            <a:lstStyle/>
            <a:p>
              <a:r>
                <a:rPr lang="en-US" dirty="0" smtClean="0"/>
                <a:t>Symbol</a:t>
              </a:r>
              <a:endParaRPr lang="en-US" dirty="0"/>
            </a:p>
          </p:txBody>
        </p:sp>
      </p:grpSp>
      <p:sp>
        <p:nvSpPr>
          <p:cNvPr id="41" name="TextBox 40"/>
          <p:cNvSpPr txBox="1"/>
          <p:nvPr/>
        </p:nvSpPr>
        <p:spPr>
          <a:xfrm>
            <a:off x="6705600" y="4038600"/>
            <a:ext cx="863788" cy="461665"/>
          </a:xfrm>
          <a:prstGeom prst="rect">
            <a:avLst/>
          </a:prstGeom>
          <a:solidFill>
            <a:schemeClr val="bg1">
              <a:lumMod val="95000"/>
            </a:schemeClr>
          </a:solidFill>
        </p:spPr>
        <p:txBody>
          <a:bodyPr wrap="none" rtlCol="0">
            <a:spAutoFit/>
          </a:bodyPr>
          <a:lstStyle/>
          <a:p>
            <a:r>
              <a:rPr lang="en-US" dirty="0" smtClean="0"/>
              <a:t>Table</a:t>
            </a:r>
            <a:endParaRPr lang="en-US" dirty="0"/>
          </a:p>
        </p:txBody>
      </p:sp>
      <p:pic>
        <p:nvPicPr>
          <p:cNvPr id="43" name="Picture 2" descr="F:\corg6_new\appA\appA_PDF\figaa.2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3524" y="2133600"/>
            <a:ext cx="3253619" cy="204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813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1251062"/>
          </a:xfrm>
        </p:spPr>
        <p:txBody>
          <a:bodyPr>
            <a:normAutofit/>
          </a:bodyPr>
          <a:lstStyle/>
          <a:p>
            <a:pPr algn="ctr" fontAlgn="auto">
              <a:spcBef>
                <a:spcPts val="0"/>
              </a:spcBef>
              <a:spcAft>
                <a:spcPts val="0"/>
              </a:spcAft>
              <a:defRPr/>
            </a:pPr>
            <a:r>
              <a:rPr lang="en-US" sz="4800" dirty="0" smtClean="0">
                <a:solidFill>
                  <a:srgbClr val="FFC800"/>
                </a:solidFill>
              </a:rPr>
              <a:t>SR Latch: Timing Diagram</a:t>
            </a:r>
            <a:endParaRPr lang="en-US" dirty="0"/>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28</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033" t="9762" r="2175" b="953"/>
          <a:stretch/>
        </p:blipFill>
        <p:spPr>
          <a:xfrm>
            <a:off x="1371600" y="1524000"/>
            <a:ext cx="6477000" cy="3429000"/>
          </a:xfrm>
          <a:prstGeom prst="rect">
            <a:avLst/>
          </a:prstGeom>
        </p:spPr>
      </p:pic>
      <p:sp>
        <p:nvSpPr>
          <p:cNvPr id="8" name="Rectangle 7"/>
          <p:cNvSpPr/>
          <p:nvPr/>
        </p:nvSpPr>
        <p:spPr>
          <a:xfrm>
            <a:off x="1981200" y="3008426"/>
            <a:ext cx="5867400" cy="1581329"/>
          </a:xfrm>
          <a:prstGeom prst="rect">
            <a:avLst/>
          </a:prstGeom>
          <a:solidFill>
            <a:schemeClr val="bg1"/>
          </a:solidFill>
          <a:ln w="1905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554829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1251062"/>
          </a:xfrm>
        </p:spPr>
        <p:txBody>
          <a:bodyPr>
            <a:normAutofit/>
          </a:bodyPr>
          <a:lstStyle/>
          <a:p>
            <a:pPr algn="ctr" fontAlgn="auto">
              <a:spcBef>
                <a:spcPts val="0"/>
              </a:spcBef>
              <a:spcAft>
                <a:spcPts val="0"/>
              </a:spcAft>
              <a:defRPr/>
            </a:pPr>
            <a:r>
              <a:rPr lang="en-US" sz="4800" dirty="0" smtClean="0">
                <a:solidFill>
                  <a:srgbClr val="FFC800"/>
                </a:solidFill>
              </a:rPr>
              <a:t>SR Latch: Timing Diagram</a:t>
            </a:r>
            <a:endParaRPr lang="en-US" dirty="0"/>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29</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033" t="9762" r="2175" b="953"/>
          <a:stretch/>
        </p:blipFill>
        <p:spPr>
          <a:xfrm>
            <a:off x="1371600" y="1524000"/>
            <a:ext cx="6477000" cy="3429000"/>
          </a:xfrm>
          <a:prstGeom prst="rect">
            <a:avLst/>
          </a:prstGeom>
        </p:spPr>
      </p:pic>
      <p:sp>
        <p:nvSpPr>
          <p:cNvPr id="7" name="Content Placeholder 2"/>
          <p:cNvSpPr txBox="1">
            <a:spLocks/>
          </p:cNvSpPr>
          <p:nvPr/>
        </p:nvSpPr>
        <p:spPr>
          <a:xfrm>
            <a:off x="457200" y="4876800"/>
            <a:ext cx="8229600" cy="1524000"/>
          </a:xfrm>
          <a:prstGeom prst="rect">
            <a:avLst/>
          </a:prstGeom>
        </p:spPr>
        <p:txBody>
          <a:bodyPr vert="horz" lIns="54864" tIns="91440" rtlCol="0">
            <a:normAutofit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smtClean="0"/>
              <a:t>Shows why input SR=11 is problematic:</a:t>
            </a:r>
          </a:p>
          <a:p>
            <a:pPr lvl="1"/>
            <a:r>
              <a:rPr lang="en-US" dirty="0" smtClean="0"/>
              <a:t>If input changes to SR=00, the binary states of </a:t>
            </a:r>
            <a:r>
              <a:rPr lang="en-US" dirty="0" err="1" smtClean="0"/>
              <a:t>Q</a:t>
            </a:r>
            <a:r>
              <a:rPr lang="en-US" baseline="-25000" dirty="0" err="1" smtClean="0"/>
              <a:t>a</a:t>
            </a:r>
            <a:r>
              <a:rPr lang="en-US" dirty="0" smtClean="0"/>
              <a:t> and </a:t>
            </a:r>
            <a:r>
              <a:rPr lang="en-US" dirty="0" err="1" smtClean="0"/>
              <a:t>Q</a:t>
            </a:r>
            <a:r>
              <a:rPr lang="en-US" baseline="-25000" dirty="0" err="1" smtClean="0"/>
              <a:t>b</a:t>
            </a:r>
            <a:r>
              <a:rPr lang="en-US" dirty="0" smtClean="0"/>
              <a:t> cannot be predicted.</a:t>
            </a:r>
          </a:p>
        </p:txBody>
      </p:sp>
    </p:spTree>
    <p:extLst>
      <p:ext uri="{BB962C8B-B14F-4D97-AF65-F5344CB8AC3E}">
        <p14:creationId xmlns:p14="http://schemas.microsoft.com/office/powerpoint/2010/main" val="1211384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Decoding</a:t>
            </a:r>
            <a:endParaRPr lang="en-US" dirty="0"/>
          </a:p>
        </p:txBody>
      </p:sp>
      <p:sp>
        <p:nvSpPr>
          <p:cNvPr id="3" name="Content Placeholder 2"/>
          <p:cNvSpPr>
            <a:spLocks noGrp="1"/>
          </p:cNvSpPr>
          <p:nvPr>
            <p:ph idx="1"/>
          </p:nvPr>
        </p:nvSpPr>
        <p:spPr>
          <a:xfrm>
            <a:off x="457200" y="1775191"/>
            <a:ext cx="8229600" cy="1653809"/>
          </a:xfrm>
        </p:spPr>
        <p:txBody>
          <a:bodyPr/>
          <a:lstStyle/>
          <a:p>
            <a:r>
              <a:rPr lang="en-US" dirty="0" smtClean="0"/>
              <a:t>Changing one representation of information into another.</a:t>
            </a:r>
          </a:p>
          <a:p>
            <a:r>
              <a:rPr lang="en-US" dirty="0" smtClean="0"/>
              <a:t>Usually, the first type is more cryptic.</a:t>
            </a:r>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94842960"/>
              </p:ext>
            </p:extLst>
          </p:nvPr>
        </p:nvGraphicFramePr>
        <p:xfrm>
          <a:off x="990600" y="4114800"/>
          <a:ext cx="4343400" cy="2286000"/>
        </p:xfrm>
        <a:graphic>
          <a:graphicData uri="http://schemas.openxmlformats.org/drawingml/2006/table">
            <a:tbl>
              <a:tblPr firstRow="1" bandRow="1">
                <a:tableStyleId>{5C22544A-7EE6-4342-B048-85BDC9FD1C3A}</a:tableStyleId>
              </a:tblPr>
              <a:tblGrid>
                <a:gridCol w="1447800"/>
                <a:gridCol w="1447800"/>
                <a:gridCol w="1447800"/>
              </a:tblGrid>
              <a:tr h="396240">
                <a:tc>
                  <a:txBody>
                    <a:bodyPr/>
                    <a:lstStyle/>
                    <a:p>
                      <a:pPr algn="ctr"/>
                      <a:r>
                        <a:rPr lang="en-US" sz="2400" dirty="0" smtClean="0"/>
                        <a:t>Number</a:t>
                      </a:r>
                      <a:endParaRPr lang="en-US" sz="2400" dirty="0"/>
                    </a:p>
                  </a:txBody>
                  <a:tcPr/>
                </a:tc>
                <a:tc>
                  <a:txBody>
                    <a:bodyPr/>
                    <a:lstStyle/>
                    <a:p>
                      <a:pPr algn="ctr"/>
                      <a:r>
                        <a:rPr lang="en-US" sz="2400" dirty="0" smtClean="0"/>
                        <a:t>Binary</a:t>
                      </a:r>
                      <a:endParaRPr lang="en-US" sz="2400" dirty="0"/>
                    </a:p>
                  </a:txBody>
                  <a:tcPr/>
                </a:tc>
                <a:tc>
                  <a:txBody>
                    <a:bodyPr/>
                    <a:lstStyle/>
                    <a:p>
                      <a:pPr algn="ctr"/>
                      <a:r>
                        <a:rPr lang="en-US" sz="2400" dirty="0" smtClean="0"/>
                        <a:t>One-hot</a:t>
                      </a:r>
                      <a:endParaRPr lang="en-US" sz="2400" dirty="0"/>
                    </a:p>
                  </a:txBody>
                  <a:tcPr/>
                </a:tc>
              </a:tr>
              <a:tr h="396240">
                <a:tc>
                  <a:txBody>
                    <a:bodyPr/>
                    <a:lstStyle/>
                    <a:p>
                      <a:pPr algn="ctr"/>
                      <a:r>
                        <a:rPr lang="en-US" sz="2400" dirty="0" smtClean="0"/>
                        <a:t>0</a:t>
                      </a:r>
                      <a:endParaRPr lang="en-US" sz="2400" dirty="0"/>
                    </a:p>
                  </a:txBody>
                  <a:tcPr/>
                </a:tc>
                <a:tc>
                  <a:txBody>
                    <a:bodyPr/>
                    <a:lstStyle/>
                    <a:p>
                      <a:pPr algn="ctr"/>
                      <a:r>
                        <a:rPr lang="en-US" sz="2400" dirty="0" smtClean="0"/>
                        <a:t>00</a:t>
                      </a:r>
                      <a:endParaRPr lang="en-US" sz="2400" dirty="0"/>
                    </a:p>
                  </a:txBody>
                  <a:tcPr/>
                </a:tc>
                <a:tc>
                  <a:txBody>
                    <a:bodyPr/>
                    <a:lstStyle/>
                    <a:p>
                      <a:pPr algn="ctr"/>
                      <a:r>
                        <a:rPr lang="en-US" sz="2400" dirty="0" smtClean="0"/>
                        <a:t>0001</a:t>
                      </a:r>
                      <a:endParaRPr lang="en-US" sz="2400" dirty="0"/>
                    </a:p>
                  </a:txBody>
                  <a:tcPr/>
                </a:tc>
              </a:tr>
              <a:tr h="396240">
                <a:tc>
                  <a:txBody>
                    <a:bodyPr/>
                    <a:lstStyle/>
                    <a:p>
                      <a:pPr algn="ctr"/>
                      <a:r>
                        <a:rPr lang="en-US" sz="2400" dirty="0" smtClean="0"/>
                        <a:t>1</a:t>
                      </a:r>
                      <a:endParaRPr lang="en-US" sz="2400" dirty="0"/>
                    </a:p>
                  </a:txBody>
                  <a:tcPr/>
                </a:tc>
                <a:tc>
                  <a:txBody>
                    <a:bodyPr/>
                    <a:lstStyle/>
                    <a:p>
                      <a:pPr algn="ctr"/>
                      <a:r>
                        <a:rPr lang="en-US" sz="2400" dirty="0" smtClean="0"/>
                        <a:t>01</a:t>
                      </a:r>
                      <a:endParaRPr lang="en-US" sz="2400" dirty="0"/>
                    </a:p>
                  </a:txBody>
                  <a:tcPr/>
                </a:tc>
                <a:tc>
                  <a:txBody>
                    <a:bodyPr/>
                    <a:lstStyle/>
                    <a:p>
                      <a:pPr algn="ctr"/>
                      <a:r>
                        <a:rPr lang="en-US" sz="2400" dirty="0" smtClean="0"/>
                        <a:t>0010</a:t>
                      </a:r>
                      <a:endParaRPr lang="en-US" sz="2400" dirty="0"/>
                    </a:p>
                  </a:txBody>
                  <a:tcPr/>
                </a:tc>
              </a:tr>
              <a:tr h="396240">
                <a:tc>
                  <a:txBody>
                    <a:bodyPr/>
                    <a:lstStyle/>
                    <a:p>
                      <a:pPr algn="ctr"/>
                      <a:r>
                        <a:rPr lang="en-US" sz="2400" dirty="0" smtClean="0"/>
                        <a:t>2</a:t>
                      </a:r>
                      <a:endParaRPr lang="en-US" sz="2400" dirty="0"/>
                    </a:p>
                  </a:txBody>
                  <a:tcPr/>
                </a:tc>
                <a:tc>
                  <a:txBody>
                    <a:bodyPr/>
                    <a:lstStyle/>
                    <a:p>
                      <a:pPr algn="ctr"/>
                      <a:r>
                        <a:rPr lang="en-US" sz="2400" dirty="0" smtClean="0"/>
                        <a:t>10</a:t>
                      </a:r>
                      <a:endParaRPr lang="en-US" sz="2400" dirty="0"/>
                    </a:p>
                  </a:txBody>
                  <a:tcPr/>
                </a:tc>
                <a:tc>
                  <a:txBody>
                    <a:bodyPr/>
                    <a:lstStyle/>
                    <a:p>
                      <a:pPr algn="ctr"/>
                      <a:r>
                        <a:rPr lang="en-US" sz="2400" dirty="0" smtClean="0"/>
                        <a:t>0100</a:t>
                      </a:r>
                      <a:endParaRPr lang="en-US" sz="2400" dirty="0"/>
                    </a:p>
                  </a:txBody>
                  <a:tcPr/>
                </a:tc>
              </a:tr>
              <a:tr h="396240">
                <a:tc>
                  <a:txBody>
                    <a:bodyPr/>
                    <a:lstStyle/>
                    <a:p>
                      <a:pPr algn="ctr"/>
                      <a:r>
                        <a:rPr lang="en-US" sz="2400" dirty="0" smtClean="0"/>
                        <a:t>3</a:t>
                      </a:r>
                      <a:endParaRPr lang="en-US" sz="2400" dirty="0"/>
                    </a:p>
                  </a:txBody>
                  <a:tcPr/>
                </a:tc>
                <a:tc>
                  <a:txBody>
                    <a:bodyPr/>
                    <a:lstStyle/>
                    <a:p>
                      <a:pPr algn="ctr"/>
                      <a:r>
                        <a:rPr lang="en-US" sz="2400" dirty="0" smtClean="0"/>
                        <a:t>11</a:t>
                      </a:r>
                      <a:endParaRPr lang="en-US" sz="2400" dirty="0"/>
                    </a:p>
                  </a:txBody>
                  <a:tcPr/>
                </a:tc>
                <a:tc>
                  <a:txBody>
                    <a:bodyPr/>
                    <a:lstStyle/>
                    <a:p>
                      <a:pPr algn="ctr"/>
                      <a:r>
                        <a:rPr lang="en-US" sz="2400" dirty="0" smtClean="0"/>
                        <a:t>1000</a:t>
                      </a:r>
                      <a:endParaRPr lang="en-US" sz="2400" dirty="0"/>
                    </a:p>
                  </a:txBody>
                  <a:tcPr/>
                </a:tc>
              </a:tr>
            </a:tbl>
          </a:graphicData>
        </a:graphic>
      </p:graphicFrame>
      <p:sp>
        <p:nvSpPr>
          <p:cNvPr id="7" name="TextBox 6"/>
          <p:cNvSpPr txBox="1"/>
          <p:nvPr/>
        </p:nvSpPr>
        <p:spPr>
          <a:xfrm>
            <a:off x="990600" y="3581400"/>
            <a:ext cx="4353100" cy="523220"/>
          </a:xfrm>
          <a:prstGeom prst="rect">
            <a:avLst/>
          </a:prstGeom>
          <a:solidFill>
            <a:schemeClr val="bg1">
              <a:lumMod val="95000"/>
            </a:schemeClr>
          </a:solidFill>
        </p:spPr>
        <p:txBody>
          <a:bodyPr wrap="none" rtlCol="0">
            <a:spAutoFit/>
          </a:bodyPr>
          <a:lstStyle/>
          <a:p>
            <a:r>
              <a:rPr lang="en-US" sz="2800" dirty="0"/>
              <a:t>Example: Unsigned </a:t>
            </a:r>
            <a:r>
              <a:rPr lang="en-US" sz="2800" dirty="0" smtClean="0"/>
              <a:t>numbers</a:t>
            </a:r>
            <a:endParaRPr lang="en-US" sz="2800" dirty="0"/>
          </a:p>
        </p:txBody>
      </p:sp>
      <p:sp>
        <p:nvSpPr>
          <p:cNvPr id="8" name="TextBox 7"/>
          <p:cNvSpPr txBox="1"/>
          <p:nvPr/>
        </p:nvSpPr>
        <p:spPr>
          <a:xfrm>
            <a:off x="5486400" y="4191000"/>
            <a:ext cx="3531736" cy="461665"/>
          </a:xfrm>
          <a:prstGeom prst="rect">
            <a:avLst/>
          </a:prstGeom>
          <a:noFill/>
        </p:spPr>
        <p:txBody>
          <a:bodyPr wrap="none" rtlCol="0">
            <a:spAutoFit/>
          </a:bodyPr>
          <a:lstStyle/>
          <a:p>
            <a:r>
              <a:rPr lang="en-US" i="1" dirty="0" smtClean="0"/>
              <a:t>Decode</a:t>
            </a:r>
            <a:r>
              <a:rPr lang="en-US" dirty="0" smtClean="0"/>
              <a:t>: Binary to One-hot</a:t>
            </a:r>
            <a:endParaRPr lang="en-US" dirty="0"/>
          </a:p>
        </p:txBody>
      </p:sp>
      <p:sp>
        <p:nvSpPr>
          <p:cNvPr id="9" name="TextBox 8"/>
          <p:cNvSpPr txBox="1"/>
          <p:nvPr/>
        </p:nvSpPr>
        <p:spPr>
          <a:xfrm>
            <a:off x="5486400" y="5029200"/>
            <a:ext cx="3480540" cy="461665"/>
          </a:xfrm>
          <a:prstGeom prst="rect">
            <a:avLst/>
          </a:prstGeom>
          <a:noFill/>
        </p:spPr>
        <p:txBody>
          <a:bodyPr wrap="none" rtlCol="0">
            <a:spAutoFit/>
          </a:bodyPr>
          <a:lstStyle/>
          <a:p>
            <a:r>
              <a:rPr lang="en-US" i="1" dirty="0" smtClean="0"/>
              <a:t>Encode</a:t>
            </a:r>
            <a:r>
              <a:rPr lang="en-US" dirty="0" smtClean="0"/>
              <a:t>: One-hot to binary</a:t>
            </a:r>
            <a:endParaRPr lang="en-US" dirty="0"/>
          </a:p>
        </p:txBody>
      </p:sp>
    </p:spTree>
    <p:extLst>
      <p:ext uri="{BB962C8B-B14F-4D97-AF65-F5344CB8AC3E}">
        <p14:creationId xmlns:p14="http://schemas.microsoft.com/office/powerpoint/2010/main" val="1706550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Nand Latch</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30</a:t>
            </a:fld>
            <a:endParaRPr lang="en-US"/>
          </a:p>
        </p:txBody>
      </p:sp>
      <p:sp>
        <p:nvSpPr>
          <p:cNvPr id="71" name="Content Placeholder 2"/>
          <p:cNvSpPr>
            <a:spLocks noGrp="1"/>
          </p:cNvSpPr>
          <p:nvPr>
            <p:ph idx="1"/>
          </p:nvPr>
        </p:nvSpPr>
        <p:spPr>
          <a:xfrm>
            <a:off x="457200" y="1600200"/>
            <a:ext cx="8229600" cy="1752600"/>
          </a:xfrm>
        </p:spPr>
        <p:txBody>
          <a:bodyPr>
            <a:normAutofit/>
          </a:bodyPr>
          <a:lstStyle/>
          <a:p>
            <a:r>
              <a:rPr lang="en-US" dirty="0" smtClean="0"/>
              <a:t>Can also use Nands to build a latch.</a:t>
            </a:r>
          </a:p>
          <a:p>
            <a:r>
              <a:rPr lang="en-US" dirty="0" smtClean="0"/>
              <a:t>Can systematically derive from Nor latch by applying DeMorgan’s law: (A+B)’ = A’B’</a:t>
            </a:r>
            <a:endParaRPr lang="en-US" dirty="0"/>
          </a:p>
          <a:p>
            <a:endParaRPr lang="en-US" dirty="0" smtClean="0"/>
          </a:p>
          <a:p>
            <a:pPr marL="118872" indent="0">
              <a:buNone/>
            </a:pPr>
            <a:endParaRPr lang="en-US" dirty="0"/>
          </a:p>
          <a:p>
            <a:endParaRPr lang="en-US" dirty="0"/>
          </a:p>
        </p:txBody>
      </p:sp>
      <p:sp>
        <p:nvSpPr>
          <p:cNvPr id="72" name="Content Placeholder 2"/>
          <p:cNvSpPr txBox="1">
            <a:spLocks/>
          </p:cNvSpPr>
          <p:nvPr/>
        </p:nvSpPr>
        <p:spPr>
          <a:xfrm>
            <a:off x="381000" y="5334000"/>
            <a:ext cx="8229600" cy="1066800"/>
          </a:xfrm>
          <a:prstGeom prst="rect">
            <a:avLst/>
          </a:prstGeom>
        </p:spPr>
        <p:txBody>
          <a:bodyPr vert="horz" lIns="54864" tIns="91440" rtlCol="0">
            <a:normAutofit fontScale="700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smtClean="0"/>
              <a:t>The set/reset become </a:t>
            </a:r>
            <a:r>
              <a:rPr lang="en-US" b="1" dirty="0" smtClean="0"/>
              <a:t>active-low:</a:t>
            </a:r>
          </a:p>
          <a:p>
            <a:pPr lvl="1"/>
            <a:r>
              <a:rPr lang="en-US" dirty="0" smtClean="0"/>
              <a:t>SR=01 to sets, SR=10 resets, and SR=11 holds. </a:t>
            </a:r>
          </a:p>
          <a:p>
            <a:pPr lvl="1"/>
            <a:r>
              <a:rPr lang="en-US" dirty="0" smtClean="0"/>
              <a:t>For SR = 00, Q = Q’ = 1</a:t>
            </a:r>
          </a:p>
          <a:p>
            <a:endParaRPr lang="en-US" dirty="0" smtClean="0"/>
          </a:p>
          <a:p>
            <a:endParaRPr lang="en-US" dirty="0"/>
          </a:p>
        </p:txBody>
      </p:sp>
      <p:grpSp>
        <p:nvGrpSpPr>
          <p:cNvPr id="21" name="Group 20"/>
          <p:cNvGrpSpPr/>
          <p:nvPr/>
        </p:nvGrpSpPr>
        <p:grpSpPr>
          <a:xfrm>
            <a:off x="2971800" y="3200400"/>
            <a:ext cx="2743200" cy="2286000"/>
            <a:chOff x="1600200" y="4038600"/>
            <a:chExt cx="2057400" cy="166370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038600"/>
              <a:ext cx="1676400" cy="1663700"/>
            </a:xfrm>
            <a:prstGeom prst="rect">
              <a:avLst/>
            </a:prstGeom>
          </p:spPr>
        </p:pic>
        <p:sp>
          <p:nvSpPr>
            <p:cNvPr id="24" name="TextBox 23"/>
            <p:cNvSpPr txBox="1"/>
            <p:nvPr/>
          </p:nvSpPr>
          <p:spPr>
            <a:xfrm>
              <a:off x="1600200" y="4114800"/>
              <a:ext cx="364202" cy="369332"/>
            </a:xfrm>
            <a:prstGeom prst="rect">
              <a:avLst/>
            </a:prstGeom>
            <a:noFill/>
          </p:spPr>
          <p:txBody>
            <a:bodyPr wrap="none" rtlCol="0">
              <a:spAutoFit/>
            </a:bodyPr>
            <a:lstStyle/>
            <a:p>
              <a:r>
                <a:rPr lang="en-US" sz="1800" dirty="0" smtClean="0"/>
                <a:t>S</a:t>
              </a:r>
              <a:r>
                <a:rPr lang="en-US" sz="1800" dirty="0" smtClean="0">
                  <a:latin typeface="+mn-lt"/>
                </a:rPr>
                <a:t>’</a:t>
              </a:r>
              <a:endParaRPr lang="en-US" sz="1800" dirty="0"/>
            </a:p>
          </p:txBody>
        </p:sp>
        <p:sp>
          <p:nvSpPr>
            <p:cNvPr id="25" name="TextBox 24"/>
            <p:cNvSpPr txBox="1"/>
            <p:nvPr/>
          </p:nvSpPr>
          <p:spPr>
            <a:xfrm>
              <a:off x="1600200" y="5257800"/>
              <a:ext cx="389850" cy="369332"/>
            </a:xfrm>
            <a:prstGeom prst="rect">
              <a:avLst/>
            </a:prstGeom>
            <a:noFill/>
          </p:spPr>
          <p:txBody>
            <a:bodyPr wrap="none" rtlCol="0">
              <a:spAutoFit/>
            </a:bodyPr>
            <a:lstStyle/>
            <a:p>
              <a:r>
                <a:rPr lang="en-US" sz="1800" dirty="0" smtClean="0"/>
                <a:t>R</a:t>
              </a:r>
              <a:r>
                <a:rPr lang="en-US" sz="1800" dirty="0" smtClean="0">
                  <a:latin typeface="+mn-lt"/>
                </a:rPr>
                <a:t>’</a:t>
              </a:r>
              <a:endParaRPr lang="en-US" sz="1800" dirty="0"/>
            </a:p>
          </p:txBody>
        </p:sp>
      </p:grpSp>
    </p:spTree>
    <p:extLst>
      <p:ext uri="{BB962C8B-B14F-4D97-AF65-F5344CB8AC3E}">
        <p14:creationId xmlns:p14="http://schemas.microsoft.com/office/powerpoint/2010/main" val="1807905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1251062"/>
          </a:xfrm>
        </p:spPr>
        <p:txBody>
          <a:bodyPr>
            <a:normAutofit/>
          </a:bodyPr>
          <a:lstStyle/>
          <a:p>
            <a:pPr algn="ctr" fontAlgn="auto">
              <a:spcBef>
                <a:spcPts val="0"/>
              </a:spcBef>
              <a:spcAft>
                <a:spcPts val="0"/>
              </a:spcAft>
              <a:defRPr/>
            </a:pPr>
            <a:r>
              <a:rPr lang="en-US" sz="4800" dirty="0" smtClean="0">
                <a:solidFill>
                  <a:srgbClr val="FFC800"/>
                </a:solidFill>
              </a:rPr>
              <a:t>SR Latch: Timing Diagram</a:t>
            </a:r>
            <a:endParaRPr lang="en-US" dirty="0"/>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31</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033" t="9762" r="2175" b="953"/>
          <a:stretch/>
        </p:blipFill>
        <p:spPr>
          <a:xfrm>
            <a:off x="3429001" y="1981200"/>
            <a:ext cx="5715000" cy="3025588"/>
          </a:xfrm>
          <a:prstGeom prst="rect">
            <a:avLst/>
          </a:prstGeom>
        </p:spPr>
      </p:pic>
      <p:sp>
        <p:nvSpPr>
          <p:cNvPr id="7" name="Content Placeholder 2"/>
          <p:cNvSpPr txBox="1">
            <a:spLocks/>
          </p:cNvSpPr>
          <p:nvPr/>
        </p:nvSpPr>
        <p:spPr>
          <a:xfrm>
            <a:off x="457200" y="4876800"/>
            <a:ext cx="8229600" cy="1524000"/>
          </a:xfrm>
          <a:prstGeom prst="rect">
            <a:avLst/>
          </a:prstGeom>
        </p:spPr>
        <p:txBody>
          <a:bodyPr vert="horz" lIns="54864" tIns="91440" rtlCol="0">
            <a:normAutofit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smtClean="0"/>
              <a:t>Output changes whenever input changes</a:t>
            </a:r>
          </a:p>
          <a:p>
            <a:r>
              <a:rPr lang="en-US" dirty="0" smtClean="0"/>
              <a:t>May not be desirable</a:t>
            </a:r>
          </a:p>
          <a:p>
            <a:r>
              <a:rPr lang="en-US" dirty="0" smtClean="0"/>
              <a:t>Let’s add clock (synchronous) – How?</a:t>
            </a:r>
          </a:p>
        </p:txBody>
      </p:sp>
      <p:pic>
        <p:nvPicPr>
          <p:cNvPr id="8" name="Picture 2" descr="F:\corg6_new\appA\appA_PDF\figaa.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200" y="2362200"/>
            <a:ext cx="3253619" cy="204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678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corg6_new\appA\split_appa\figaa24_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0"/>
            <a:ext cx="4245428"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D:\corg6_new\appA\split_appa\figaa24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1905000"/>
            <a:ext cx="15621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553200" y="4953000"/>
            <a:ext cx="2590800" cy="1200329"/>
          </a:xfrm>
          <a:prstGeom prst="rect">
            <a:avLst/>
          </a:prstGeom>
          <a:solidFill>
            <a:srgbClr val="000000"/>
          </a:solidFill>
        </p:spPr>
        <p:txBody>
          <a:bodyPr wrap="square">
            <a:spAutoFit/>
          </a:bodyPr>
          <a:lstStyle/>
          <a:p>
            <a:pPr algn="ctr" fontAlgn="auto">
              <a:spcBef>
                <a:spcPts val="0"/>
              </a:spcBef>
              <a:spcAft>
                <a:spcPts val="0"/>
              </a:spcAft>
              <a:defRPr/>
            </a:pPr>
            <a:r>
              <a:rPr lang="en-US" sz="3600" dirty="0">
                <a:solidFill>
                  <a:srgbClr val="FFC800"/>
                </a:solidFill>
                <a:latin typeface="+mn-lt"/>
                <a:ea typeface="+mn-ea"/>
                <a:cs typeface="+mn-cs"/>
              </a:rPr>
              <a:t>Gated SR latch</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32</a:t>
            </a:fld>
            <a:endParaRPr lang="en-US"/>
          </a:p>
        </p:txBody>
      </p:sp>
      <p:sp>
        <p:nvSpPr>
          <p:cNvPr id="3" name="TextBox 2"/>
          <p:cNvSpPr txBox="1"/>
          <p:nvPr/>
        </p:nvSpPr>
        <p:spPr>
          <a:xfrm>
            <a:off x="1752600" y="0"/>
            <a:ext cx="364261" cy="307777"/>
          </a:xfrm>
          <a:prstGeom prst="rect">
            <a:avLst/>
          </a:prstGeom>
          <a:solidFill>
            <a:schemeClr val="bg1"/>
          </a:solidFill>
        </p:spPr>
        <p:txBody>
          <a:bodyPr wrap="none" rtlCol="0">
            <a:spAutoFit/>
          </a:bodyPr>
          <a:lstStyle/>
          <a:p>
            <a:r>
              <a:rPr lang="en-US" sz="1400" dirty="0" smtClean="0"/>
              <a:t>R</a:t>
            </a:r>
            <a:r>
              <a:rPr lang="en-US" sz="1400" baseline="30000" dirty="0" smtClean="0"/>
              <a:t>*</a:t>
            </a:r>
            <a:endParaRPr lang="en-US" sz="1400" dirty="0"/>
          </a:p>
        </p:txBody>
      </p:sp>
      <p:sp>
        <p:nvSpPr>
          <p:cNvPr id="7" name="TextBox 6"/>
          <p:cNvSpPr txBox="1"/>
          <p:nvPr/>
        </p:nvSpPr>
        <p:spPr>
          <a:xfrm>
            <a:off x="1752600" y="1749623"/>
            <a:ext cx="344361" cy="307777"/>
          </a:xfrm>
          <a:prstGeom prst="rect">
            <a:avLst/>
          </a:prstGeom>
          <a:solidFill>
            <a:schemeClr val="bg1"/>
          </a:solidFill>
        </p:spPr>
        <p:txBody>
          <a:bodyPr wrap="none" rtlCol="0">
            <a:spAutoFit/>
          </a:bodyPr>
          <a:lstStyle/>
          <a:p>
            <a:r>
              <a:rPr lang="en-US" sz="1400" dirty="0" smtClean="0"/>
              <a:t>S</a:t>
            </a:r>
            <a:r>
              <a:rPr lang="en-US" sz="1400" baseline="30000" dirty="0" smtClean="0"/>
              <a:t>*</a:t>
            </a:r>
            <a:endParaRPr lang="en-US" sz="1400" dirty="0"/>
          </a:p>
        </p:txBody>
      </p:sp>
      <p:pic>
        <p:nvPicPr>
          <p:cNvPr id="8" name="Picture 2" descr="D:\corg6_new\appA\split_appa\figaa24_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6"/>
          <a:stretch/>
        </p:blipFill>
        <p:spPr bwMode="auto">
          <a:xfrm>
            <a:off x="4753429" y="152401"/>
            <a:ext cx="2721428" cy="190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D:\corg6_new\appA\split_appa\figaa24_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6200" y="2286000"/>
            <a:ext cx="630028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62000" y="4572000"/>
            <a:ext cx="5614485" cy="1581329"/>
          </a:xfrm>
          <a:prstGeom prst="rect">
            <a:avLst/>
          </a:prstGeom>
          <a:solidFill>
            <a:schemeClr val="bg1"/>
          </a:solidFill>
          <a:ln w="1905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00805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corg6_new\appA\split_appa\figaa24_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0"/>
            <a:ext cx="4245428"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D:\corg6_new\appA\split_appa\figaa24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1905000"/>
            <a:ext cx="15621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553200" y="4953000"/>
            <a:ext cx="2590800" cy="1200329"/>
          </a:xfrm>
          <a:prstGeom prst="rect">
            <a:avLst/>
          </a:prstGeom>
          <a:solidFill>
            <a:srgbClr val="000000"/>
          </a:solidFill>
        </p:spPr>
        <p:txBody>
          <a:bodyPr wrap="square">
            <a:spAutoFit/>
          </a:bodyPr>
          <a:lstStyle/>
          <a:p>
            <a:pPr algn="ctr" fontAlgn="auto">
              <a:spcBef>
                <a:spcPts val="0"/>
              </a:spcBef>
              <a:spcAft>
                <a:spcPts val="0"/>
              </a:spcAft>
              <a:defRPr/>
            </a:pPr>
            <a:r>
              <a:rPr lang="en-US" sz="3600" dirty="0">
                <a:solidFill>
                  <a:srgbClr val="FFC800"/>
                </a:solidFill>
                <a:latin typeface="+mn-lt"/>
                <a:ea typeface="+mn-ea"/>
                <a:cs typeface="+mn-cs"/>
              </a:rPr>
              <a:t>Gated SR latch</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33</a:t>
            </a:fld>
            <a:endParaRPr lang="en-US"/>
          </a:p>
        </p:txBody>
      </p:sp>
      <p:sp>
        <p:nvSpPr>
          <p:cNvPr id="3" name="TextBox 2"/>
          <p:cNvSpPr txBox="1"/>
          <p:nvPr/>
        </p:nvSpPr>
        <p:spPr>
          <a:xfrm>
            <a:off x="1752600" y="0"/>
            <a:ext cx="364261" cy="307777"/>
          </a:xfrm>
          <a:prstGeom prst="rect">
            <a:avLst/>
          </a:prstGeom>
          <a:solidFill>
            <a:schemeClr val="bg1"/>
          </a:solidFill>
        </p:spPr>
        <p:txBody>
          <a:bodyPr wrap="none" rtlCol="0">
            <a:spAutoFit/>
          </a:bodyPr>
          <a:lstStyle/>
          <a:p>
            <a:r>
              <a:rPr lang="en-US" sz="1400" dirty="0" smtClean="0"/>
              <a:t>R</a:t>
            </a:r>
            <a:r>
              <a:rPr lang="en-US" sz="1400" baseline="30000" dirty="0" smtClean="0"/>
              <a:t>*</a:t>
            </a:r>
            <a:endParaRPr lang="en-US" sz="1400" dirty="0"/>
          </a:p>
        </p:txBody>
      </p:sp>
      <p:sp>
        <p:nvSpPr>
          <p:cNvPr id="7" name="TextBox 6"/>
          <p:cNvSpPr txBox="1"/>
          <p:nvPr/>
        </p:nvSpPr>
        <p:spPr>
          <a:xfrm>
            <a:off x="1752600" y="1749623"/>
            <a:ext cx="344361" cy="307777"/>
          </a:xfrm>
          <a:prstGeom prst="rect">
            <a:avLst/>
          </a:prstGeom>
          <a:solidFill>
            <a:schemeClr val="bg1"/>
          </a:solidFill>
        </p:spPr>
        <p:txBody>
          <a:bodyPr wrap="none" rtlCol="0">
            <a:spAutoFit/>
          </a:bodyPr>
          <a:lstStyle/>
          <a:p>
            <a:r>
              <a:rPr lang="en-US" sz="1400" dirty="0" smtClean="0"/>
              <a:t>S</a:t>
            </a:r>
            <a:r>
              <a:rPr lang="en-US" sz="1400" baseline="30000" dirty="0" smtClean="0"/>
              <a:t>*</a:t>
            </a:r>
            <a:endParaRPr lang="en-US" sz="1400" dirty="0"/>
          </a:p>
        </p:txBody>
      </p:sp>
      <p:pic>
        <p:nvPicPr>
          <p:cNvPr id="8" name="Picture 2" descr="D:\corg6_new\appA\split_appa\figaa24_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6"/>
          <a:stretch/>
        </p:blipFill>
        <p:spPr bwMode="auto">
          <a:xfrm>
            <a:off x="4753429" y="152401"/>
            <a:ext cx="2721428" cy="190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D:\corg6_new\appA\split_appa\figaa24_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6200" y="2286000"/>
            <a:ext cx="630028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82718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descr="D:\corg6_new\appA\split_appa\figaa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599" y="1524000"/>
            <a:ext cx="403994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34</a:t>
            </a:fld>
            <a:endParaRPr lang="en-US"/>
          </a:p>
        </p:txBody>
      </p:sp>
      <p:sp>
        <p:nvSpPr>
          <p:cNvPr id="8" name="Title 3"/>
          <p:cNvSpPr>
            <a:spLocks noGrp="1"/>
          </p:cNvSpPr>
          <p:nvPr>
            <p:ph type="title"/>
          </p:nvPr>
        </p:nvSpPr>
        <p:spPr/>
        <p:txBody>
          <a:bodyPr>
            <a:normAutofit fontScale="90000"/>
          </a:bodyPr>
          <a:lstStyle/>
          <a:p>
            <a:pPr algn="ctr"/>
            <a:r>
              <a:rPr lang="en-US" dirty="0" smtClean="0"/>
              <a:t>Gated SR Latch Implemented </a:t>
            </a:r>
            <a:br>
              <a:rPr lang="en-US" dirty="0" smtClean="0"/>
            </a:br>
            <a:r>
              <a:rPr lang="en-US" dirty="0" smtClean="0"/>
              <a:t>with NAND Gates</a:t>
            </a:r>
            <a:endParaRPr lang="en-US" dirty="0"/>
          </a:p>
        </p:txBody>
      </p:sp>
      <p:grpSp>
        <p:nvGrpSpPr>
          <p:cNvPr id="7" name="Group 6"/>
          <p:cNvGrpSpPr/>
          <p:nvPr/>
        </p:nvGrpSpPr>
        <p:grpSpPr>
          <a:xfrm>
            <a:off x="1600200" y="4038600"/>
            <a:ext cx="2514600" cy="2590800"/>
            <a:chOff x="1600200" y="4038600"/>
            <a:chExt cx="2057400" cy="212193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038600"/>
              <a:ext cx="1676400" cy="1663700"/>
            </a:xfrm>
            <a:prstGeom prst="rect">
              <a:avLst/>
            </a:prstGeom>
          </p:spPr>
        </p:pic>
        <p:sp>
          <p:nvSpPr>
            <p:cNvPr id="4" name="TextBox 3"/>
            <p:cNvSpPr txBox="1"/>
            <p:nvPr/>
          </p:nvSpPr>
          <p:spPr>
            <a:xfrm>
              <a:off x="2133600" y="5791200"/>
              <a:ext cx="763776" cy="369332"/>
            </a:xfrm>
            <a:prstGeom prst="rect">
              <a:avLst/>
            </a:prstGeom>
            <a:noFill/>
          </p:spPr>
          <p:txBody>
            <a:bodyPr wrap="none" rtlCol="0">
              <a:spAutoFit/>
            </a:bodyPr>
            <a:lstStyle/>
            <a:p>
              <a:r>
                <a:rPr lang="en-US" sz="1800" dirty="0" err="1" smtClean="0"/>
                <a:t>Clk</a:t>
              </a:r>
              <a:r>
                <a:rPr lang="en-US" sz="1800" dirty="0" smtClean="0"/>
                <a:t>=1</a:t>
              </a:r>
              <a:endParaRPr lang="en-US" sz="1800" dirty="0"/>
            </a:p>
          </p:txBody>
        </p:sp>
        <p:sp>
          <p:nvSpPr>
            <p:cNvPr id="5" name="TextBox 4"/>
            <p:cNvSpPr txBox="1"/>
            <p:nvPr/>
          </p:nvSpPr>
          <p:spPr>
            <a:xfrm>
              <a:off x="1600200" y="4114800"/>
              <a:ext cx="364202" cy="369332"/>
            </a:xfrm>
            <a:prstGeom prst="rect">
              <a:avLst/>
            </a:prstGeom>
            <a:noFill/>
          </p:spPr>
          <p:txBody>
            <a:bodyPr wrap="none" rtlCol="0">
              <a:spAutoFit/>
            </a:bodyPr>
            <a:lstStyle/>
            <a:p>
              <a:r>
                <a:rPr lang="en-US" sz="1800" dirty="0" smtClean="0"/>
                <a:t>S</a:t>
              </a:r>
              <a:r>
                <a:rPr lang="en-US" sz="1800" dirty="0" smtClean="0">
                  <a:latin typeface="+mn-lt"/>
                </a:rPr>
                <a:t>’</a:t>
              </a:r>
              <a:endParaRPr lang="en-US" sz="1800" dirty="0"/>
            </a:p>
          </p:txBody>
        </p:sp>
        <p:sp>
          <p:nvSpPr>
            <p:cNvPr id="10" name="TextBox 9"/>
            <p:cNvSpPr txBox="1"/>
            <p:nvPr/>
          </p:nvSpPr>
          <p:spPr>
            <a:xfrm>
              <a:off x="1600200" y="5257800"/>
              <a:ext cx="389850" cy="369332"/>
            </a:xfrm>
            <a:prstGeom prst="rect">
              <a:avLst/>
            </a:prstGeom>
            <a:noFill/>
          </p:spPr>
          <p:txBody>
            <a:bodyPr wrap="none" rtlCol="0">
              <a:spAutoFit/>
            </a:bodyPr>
            <a:lstStyle/>
            <a:p>
              <a:r>
                <a:rPr lang="en-US" sz="1800" dirty="0" smtClean="0"/>
                <a:t>R</a:t>
              </a:r>
              <a:r>
                <a:rPr lang="en-US" sz="1800" dirty="0" smtClean="0">
                  <a:latin typeface="+mn-lt"/>
                </a:rPr>
                <a:t>’</a:t>
              </a:r>
              <a:endParaRPr lang="en-US" sz="1800" dirty="0"/>
            </a:p>
          </p:txBody>
        </p:sp>
      </p:grpSp>
      <p:grpSp>
        <p:nvGrpSpPr>
          <p:cNvPr id="13" name="Group 12"/>
          <p:cNvGrpSpPr/>
          <p:nvPr/>
        </p:nvGrpSpPr>
        <p:grpSpPr>
          <a:xfrm>
            <a:off x="4648200" y="4038600"/>
            <a:ext cx="2362200" cy="2514600"/>
            <a:chOff x="4648200" y="4038600"/>
            <a:chExt cx="2057400" cy="212193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038600"/>
              <a:ext cx="1676400" cy="1663700"/>
            </a:xfrm>
            <a:prstGeom prst="rect">
              <a:avLst/>
            </a:prstGeom>
          </p:spPr>
        </p:pic>
        <p:sp>
          <p:nvSpPr>
            <p:cNvPr id="9" name="TextBox 8"/>
            <p:cNvSpPr txBox="1"/>
            <p:nvPr/>
          </p:nvSpPr>
          <p:spPr>
            <a:xfrm>
              <a:off x="5486400" y="5791200"/>
              <a:ext cx="763776" cy="369332"/>
            </a:xfrm>
            <a:prstGeom prst="rect">
              <a:avLst/>
            </a:prstGeom>
            <a:noFill/>
          </p:spPr>
          <p:txBody>
            <a:bodyPr wrap="none" rtlCol="0">
              <a:spAutoFit/>
            </a:bodyPr>
            <a:lstStyle/>
            <a:p>
              <a:r>
                <a:rPr lang="en-US" sz="1800" dirty="0" err="1" smtClean="0"/>
                <a:t>Clk</a:t>
              </a:r>
              <a:r>
                <a:rPr lang="en-US" sz="1800" dirty="0" smtClean="0"/>
                <a:t>=0</a:t>
              </a:r>
              <a:endParaRPr lang="en-US" sz="1800" dirty="0"/>
            </a:p>
          </p:txBody>
        </p:sp>
        <p:sp>
          <p:nvSpPr>
            <p:cNvPr id="11" name="TextBox 10"/>
            <p:cNvSpPr txBox="1"/>
            <p:nvPr/>
          </p:nvSpPr>
          <p:spPr>
            <a:xfrm>
              <a:off x="4648200" y="4114800"/>
              <a:ext cx="300082" cy="369332"/>
            </a:xfrm>
            <a:prstGeom prst="rect">
              <a:avLst/>
            </a:prstGeom>
            <a:noFill/>
          </p:spPr>
          <p:txBody>
            <a:bodyPr wrap="none" rtlCol="0">
              <a:spAutoFit/>
            </a:bodyPr>
            <a:lstStyle/>
            <a:p>
              <a:r>
                <a:rPr lang="en-US" sz="1800" dirty="0" smtClean="0"/>
                <a:t>1</a:t>
              </a:r>
              <a:endParaRPr lang="en-US" sz="1800" dirty="0"/>
            </a:p>
          </p:txBody>
        </p:sp>
        <p:sp>
          <p:nvSpPr>
            <p:cNvPr id="12" name="TextBox 11"/>
            <p:cNvSpPr txBox="1"/>
            <p:nvPr/>
          </p:nvSpPr>
          <p:spPr>
            <a:xfrm>
              <a:off x="4648200" y="5257800"/>
              <a:ext cx="300082" cy="369332"/>
            </a:xfrm>
            <a:prstGeom prst="rect">
              <a:avLst/>
            </a:prstGeom>
            <a:noFill/>
          </p:spPr>
          <p:txBody>
            <a:bodyPr wrap="none" rtlCol="0">
              <a:spAutoFit/>
            </a:bodyPr>
            <a:lstStyle/>
            <a:p>
              <a:r>
                <a:rPr lang="en-US" sz="1800" dirty="0" smtClean="0"/>
                <a:t>1</a:t>
              </a:r>
              <a:endParaRPr lang="en-US" sz="1800" dirty="0"/>
            </a:p>
          </p:txBody>
        </p:sp>
      </p:grpSp>
    </p:spTree>
    <p:extLst>
      <p:ext uri="{BB962C8B-B14F-4D97-AF65-F5344CB8AC3E}">
        <p14:creationId xmlns:p14="http://schemas.microsoft.com/office/powerpoint/2010/main" val="2870970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corg6_new\appA\split_appa\figaa24_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0"/>
            <a:ext cx="4245428"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D:\corg6_new\appA\split_appa\figaa24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1905000"/>
            <a:ext cx="15621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553200" y="4953000"/>
            <a:ext cx="2590800" cy="1200329"/>
          </a:xfrm>
          <a:prstGeom prst="rect">
            <a:avLst/>
          </a:prstGeom>
          <a:solidFill>
            <a:srgbClr val="000000"/>
          </a:solidFill>
        </p:spPr>
        <p:txBody>
          <a:bodyPr wrap="square">
            <a:spAutoFit/>
          </a:bodyPr>
          <a:lstStyle/>
          <a:p>
            <a:pPr algn="ctr" fontAlgn="auto">
              <a:spcBef>
                <a:spcPts val="0"/>
              </a:spcBef>
              <a:spcAft>
                <a:spcPts val="0"/>
              </a:spcAft>
              <a:defRPr/>
            </a:pPr>
            <a:r>
              <a:rPr lang="en-US" sz="3600" dirty="0">
                <a:solidFill>
                  <a:srgbClr val="FFC800"/>
                </a:solidFill>
                <a:latin typeface="+mn-lt"/>
                <a:ea typeface="+mn-ea"/>
                <a:cs typeface="+mn-cs"/>
              </a:rPr>
              <a:t>Gated SR latch</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35</a:t>
            </a:fld>
            <a:endParaRPr lang="en-US"/>
          </a:p>
        </p:txBody>
      </p:sp>
      <p:sp>
        <p:nvSpPr>
          <p:cNvPr id="3" name="TextBox 2"/>
          <p:cNvSpPr txBox="1"/>
          <p:nvPr/>
        </p:nvSpPr>
        <p:spPr>
          <a:xfrm>
            <a:off x="1752600" y="0"/>
            <a:ext cx="364261" cy="307777"/>
          </a:xfrm>
          <a:prstGeom prst="rect">
            <a:avLst/>
          </a:prstGeom>
          <a:solidFill>
            <a:schemeClr val="bg1"/>
          </a:solidFill>
        </p:spPr>
        <p:txBody>
          <a:bodyPr wrap="none" rtlCol="0">
            <a:spAutoFit/>
          </a:bodyPr>
          <a:lstStyle/>
          <a:p>
            <a:r>
              <a:rPr lang="en-US" sz="1400" dirty="0" smtClean="0"/>
              <a:t>R</a:t>
            </a:r>
            <a:r>
              <a:rPr lang="en-US" sz="1400" baseline="30000" dirty="0" smtClean="0"/>
              <a:t>*</a:t>
            </a:r>
            <a:endParaRPr lang="en-US" sz="1400" dirty="0"/>
          </a:p>
        </p:txBody>
      </p:sp>
      <p:sp>
        <p:nvSpPr>
          <p:cNvPr id="7" name="TextBox 6"/>
          <p:cNvSpPr txBox="1"/>
          <p:nvPr/>
        </p:nvSpPr>
        <p:spPr>
          <a:xfrm>
            <a:off x="1752600" y="1749623"/>
            <a:ext cx="344361" cy="307777"/>
          </a:xfrm>
          <a:prstGeom prst="rect">
            <a:avLst/>
          </a:prstGeom>
          <a:solidFill>
            <a:schemeClr val="bg1"/>
          </a:solidFill>
        </p:spPr>
        <p:txBody>
          <a:bodyPr wrap="none" rtlCol="0">
            <a:spAutoFit/>
          </a:bodyPr>
          <a:lstStyle/>
          <a:p>
            <a:r>
              <a:rPr lang="en-US" sz="1400" dirty="0" smtClean="0"/>
              <a:t>S</a:t>
            </a:r>
            <a:r>
              <a:rPr lang="en-US" sz="1400" baseline="30000" dirty="0" smtClean="0"/>
              <a:t>*</a:t>
            </a:r>
            <a:endParaRPr lang="en-US" sz="1400" dirty="0"/>
          </a:p>
        </p:txBody>
      </p:sp>
      <p:pic>
        <p:nvPicPr>
          <p:cNvPr id="8" name="Picture 2" descr="D:\corg6_new\appA\split_appa\figaa24_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6"/>
          <a:stretch/>
        </p:blipFill>
        <p:spPr bwMode="auto">
          <a:xfrm>
            <a:off x="4753429" y="152401"/>
            <a:ext cx="2721428" cy="190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D:\corg6_new\appA\split_appa\figaa24_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6200" y="2286000"/>
            <a:ext cx="630028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867400" y="4572000"/>
            <a:ext cx="609600" cy="1600200"/>
          </a:xfrm>
          <a:prstGeom prst="ellipse">
            <a:avLst/>
          </a:prstGeom>
          <a:noFill/>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685800" y="6243935"/>
            <a:ext cx="3629419" cy="461665"/>
          </a:xfrm>
          <a:prstGeom prst="rect">
            <a:avLst/>
          </a:prstGeom>
          <a:noFill/>
        </p:spPr>
        <p:txBody>
          <a:bodyPr wrap="none" rtlCol="0">
            <a:spAutoFit/>
          </a:bodyPr>
          <a:lstStyle/>
          <a:p>
            <a:r>
              <a:rPr lang="en-US" dirty="0" smtClean="0"/>
              <a:t>Let’s get rid of this problem</a:t>
            </a:r>
            <a:endParaRPr lang="en-US" dirty="0"/>
          </a:p>
        </p:txBody>
      </p:sp>
      <p:sp>
        <p:nvSpPr>
          <p:cNvPr id="12" name="Oval 11"/>
          <p:cNvSpPr/>
          <p:nvPr/>
        </p:nvSpPr>
        <p:spPr>
          <a:xfrm>
            <a:off x="4876800" y="1600200"/>
            <a:ext cx="1752600" cy="457200"/>
          </a:xfrm>
          <a:prstGeom prst="ellipse">
            <a:avLst/>
          </a:prstGeom>
          <a:noFill/>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38810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38"/>
            <a:ext cx="8229600" cy="1251062"/>
          </a:xfrm>
        </p:spPr>
        <p:txBody>
          <a:bodyPr/>
          <a:lstStyle/>
          <a:p>
            <a:pPr algn="ctr"/>
            <a:r>
              <a:rPr lang="en-US" dirty="0" smtClean="0"/>
              <a:t>Gated D Latch</a:t>
            </a:r>
            <a:endParaRPr lang="en-US" dirty="0"/>
          </a:p>
        </p:txBody>
      </p:sp>
      <p:sp>
        <p:nvSpPr>
          <p:cNvPr id="3" name="Slide Number Placeholder 2"/>
          <p:cNvSpPr>
            <a:spLocks noGrp="1"/>
          </p:cNvSpPr>
          <p:nvPr>
            <p:ph type="sldNum" sz="quarter" idx="12"/>
          </p:nvPr>
        </p:nvSpPr>
        <p:spPr/>
        <p:txBody>
          <a:bodyPr/>
          <a:lstStyle/>
          <a:p>
            <a:pPr>
              <a:defRPr/>
            </a:pPr>
            <a:fld id="{40549B1F-AF97-4D52-A02B-427AFD2D156D}" type="slidenum">
              <a:rPr lang="en-US" smtClean="0"/>
              <a:pPr>
                <a:defRPr/>
              </a:pPr>
              <a:t>36</a:t>
            </a:fld>
            <a:endParaRPr lang="en-US"/>
          </a:p>
        </p:txBody>
      </p:sp>
      <p:pic>
        <p:nvPicPr>
          <p:cNvPr id="8" name="Picture 2" descr="F:\corg6_new\appA\appA_PDF\figaa.2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44032" y="1571059"/>
            <a:ext cx="3766241" cy="178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F:\corg6_new\appA\appA_PDF\figaa.2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48200" y="1676400"/>
            <a:ext cx="3856776" cy="14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F:\corg6_new\appA\appA_PDF\figaa.2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38149" y="3200400"/>
            <a:ext cx="7709881"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77639" y="5181601"/>
            <a:ext cx="7170391" cy="609599"/>
          </a:xfrm>
          <a:prstGeom prst="rect">
            <a:avLst/>
          </a:prstGeom>
          <a:solidFill>
            <a:schemeClr val="bg1"/>
          </a:solidFill>
          <a:ln w="1905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5000948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38"/>
            <a:ext cx="8229600" cy="1251062"/>
          </a:xfrm>
        </p:spPr>
        <p:txBody>
          <a:bodyPr/>
          <a:lstStyle/>
          <a:p>
            <a:pPr algn="ctr"/>
            <a:r>
              <a:rPr lang="en-US" dirty="0" smtClean="0"/>
              <a:t>Gated D Latch</a:t>
            </a:r>
            <a:endParaRPr lang="en-US" dirty="0"/>
          </a:p>
        </p:txBody>
      </p:sp>
      <p:sp>
        <p:nvSpPr>
          <p:cNvPr id="3" name="Slide Number Placeholder 2"/>
          <p:cNvSpPr>
            <a:spLocks noGrp="1"/>
          </p:cNvSpPr>
          <p:nvPr>
            <p:ph type="sldNum" sz="quarter" idx="12"/>
          </p:nvPr>
        </p:nvSpPr>
        <p:spPr/>
        <p:txBody>
          <a:bodyPr/>
          <a:lstStyle/>
          <a:p>
            <a:pPr>
              <a:defRPr/>
            </a:pPr>
            <a:fld id="{40549B1F-AF97-4D52-A02B-427AFD2D156D}" type="slidenum">
              <a:rPr lang="en-US" smtClean="0"/>
              <a:pPr>
                <a:defRPr/>
              </a:pPr>
              <a:t>37</a:t>
            </a:fld>
            <a:endParaRPr lang="en-US"/>
          </a:p>
        </p:txBody>
      </p:sp>
      <p:pic>
        <p:nvPicPr>
          <p:cNvPr id="8" name="Picture 2" descr="F:\corg6_new\appA\appA_PDF\figaa.2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44032" y="1571059"/>
            <a:ext cx="3766241" cy="178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F:\corg6_new\appA\appA_PDF\figaa.2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48200" y="1676400"/>
            <a:ext cx="3856776" cy="14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F:\corg6_new\appA\appA_PDF\figaa.2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38149" y="3200400"/>
            <a:ext cx="7709881"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4876800" y="3733800"/>
            <a:ext cx="685800" cy="2057400"/>
          </a:xfrm>
          <a:prstGeom prst="ellipse">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13756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corg6_new\appA\split_appa\figaa27_1.png"/>
          <p:cNvPicPr>
            <a:picLocks noChangeAspect="1" noChangeArrowheads="1"/>
          </p:cNvPicPr>
          <p:nvPr/>
        </p:nvPicPr>
        <p:blipFill rotWithShape="1">
          <a:blip r:embed="rId2">
            <a:extLst>
              <a:ext uri="{28A0092B-C50C-407E-A947-70E740481C1C}">
                <a14:useLocalDpi xmlns:a14="http://schemas.microsoft.com/office/drawing/2010/main" val="0"/>
              </a:ext>
            </a:extLst>
          </a:blip>
          <a:srcRect b="52140"/>
          <a:stretch/>
        </p:blipFill>
        <p:spPr bwMode="auto">
          <a:xfrm>
            <a:off x="314745" y="1608554"/>
            <a:ext cx="4967722" cy="217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D:\corg6_new\appA\split_appa\figaa27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023" y="1752601"/>
            <a:ext cx="1943446" cy="213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33600" y="152400"/>
            <a:ext cx="5580374" cy="769441"/>
          </a:xfrm>
          <a:prstGeom prst="rect">
            <a:avLst/>
          </a:prstGeom>
          <a:noFill/>
        </p:spPr>
        <p:txBody>
          <a:bodyPr wrap="none">
            <a:spAutoFit/>
          </a:bodyPr>
          <a:lstStyle/>
          <a:p>
            <a:pPr fontAlgn="auto">
              <a:spcBef>
                <a:spcPts val="0"/>
              </a:spcBef>
              <a:spcAft>
                <a:spcPts val="0"/>
              </a:spcAft>
              <a:defRPr/>
            </a:pPr>
            <a:r>
              <a:rPr lang="en-US" sz="4400" dirty="0">
                <a:solidFill>
                  <a:srgbClr val="FFC800"/>
                </a:solidFill>
                <a:latin typeface="+mj-lt"/>
                <a:ea typeface="+mn-ea"/>
                <a:cs typeface="+mn-cs"/>
              </a:rPr>
              <a:t>Master-slave D flip-flop</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38</a:t>
            </a:fld>
            <a:endParaRPr lang="en-US"/>
          </a:p>
        </p:txBody>
      </p:sp>
      <p:pic>
        <p:nvPicPr>
          <p:cNvPr id="6" name="Picture 2" descr="D:\corg6_new\appA\split_appa\figaa27_1.png"/>
          <p:cNvPicPr>
            <a:picLocks noChangeAspect="1" noChangeArrowheads="1"/>
          </p:cNvPicPr>
          <p:nvPr/>
        </p:nvPicPr>
        <p:blipFill rotWithShape="1">
          <a:blip r:embed="rId2">
            <a:extLst>
              <a:ext uri="{28A0092B-C50C-407E-A947-70E740481C1C}">
                <a14:useLocalDpi xmlns:a14="http://schemas.microsoft.com/office/drawing/2010/main" val="0"/>
              </a:ext>
            </a:extLst>
          </a:blip>
          <a:srcRect t="56384" b="4342"/>
          <a:stretch/>
        </p:blipFill>
        <p:spPr bwMode="auto">
          <a:xfrm>
            <a:off x="533400" y="3886815"/>
            <a:ext cx="7427146" cy="266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338591" y="5181601"/>
            <a:ext cx="6891009" cy="1219199"/>
          </a:xfrm>
          <a:prstGeom prst="rect">
            <a:avLst/>
          </a:prstGeom>
          <a:solidFill>
            <a:schemeClr val="bg1"/>
          </a:solidFill>
          <a:ln w="1905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7012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corg6_new\appA\split_appa\figaa27_1.png"/>
          <p:cNvPicPr>
            <a:picLocks noChangeAspect="1" noChangeArrowheads="1"/>
          </p:cNvPicPr>
          <p:nvPr/>
        </p:nvPicPr>
        <p:blipFill rotWithShape="1">
          <a:blip r:embed="rId2">
            <a:extLst>
              <a:ext uri="{28A0092B-C50C-407E-A947-70E740481C1C}">
                <a14:useLocalDpi xmlns:a14="http://schemas.microsoft.com/office/drawing/2010/main" val="0"/>
              </a:ext>
            </a:extLst>
          </a:blip>
          <a:srcRect b="52140"/>
          <a:stretch/>
        </p:blipFill>
        <p:spPr bwMode="auto">
          <a:xfrm>
            <a:off x="314745" y="1608554"/>
            <a:ext cx="4967722" cy="217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D:\corg6_new\appA\split_appa\figaa27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023" y="1752601"/>
            <a:ext cx="1943446" cy="213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33600" y="152400"/>
            <a:ext cx="5580374" cy="769441"/>
          </a:xfrm>
          <a:prstGeom prst="rect">
            <a:avLst/>
          </a:prstGeom>
          <a:noFill/>
        </p:spPr>
        <p:txBody>
          <a:bodyPr wrap="none">
            <a:spAutoFit/>
          </a:bodyPr>
          <a:lstStyle/>
          <a:p>
            <a:pPr fontAlgn="auto">
              <a:spcBef>
                <a:spcPts val="0"/>
              </a:spcBef>
              <a:spcAft>
                <a:spcPts val="0"/>
              </a:spcAft>
              <a:defRPr/>
            </a:pPr>
            <a:r>
              <a:rPr lang="en-US" sz="4400" dirty="0">
                <a:solidFill>
                  <a:srgbClr val="FFC800"/>
                </a:solidFill>
                <a:latin typeface="+mj-lt"/>
                <a:ea typeface="+mn-ea"/>
                <a:cs typeface="+mn-cs"/>
              </a:rPr>
              <a:t>Master-slave D flip-flop</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39</a:t>
            </a:fld>
            <a:endParaRPr lang="en-US"/>
          </a:p>
        </p:txBody>
      </p:sp>
      <p:pic>
        <p:nvPicPr>
          <p:cNvPr id="6" name="Picture 2" descr="D:\corg6_new\appA\split_appa\figaa27_1.png"/>
          <p:cNvPicPr>
            <a:picLocks noChangeAspect="1" noChangeArrowheads="1"/>
          </p:cNvPicPr>
          <p:nvPr/>
        </p:nvPicPr>
        <p:blipFill rotWithShape="1">
          <a:blip r:embed="rId2">
            <a:extLst>
              <a:ext uri="{28A0092B-C50C-407E-A947-70E740481C1C}">
                <a14:useLocalDpi xmlns:a14="http://schemas.microsoft.com/office/drawing/2010/main" val="0"/>
              </a:ext>
            </a:extLst>
          </a:blip>
          <a:srcRect t="56384" b="4342"/>
          <a:stretch/>
        </p:blipFill>
        <p:spPr bwMode="auto">
          <a:xfrm>
            <a:off x="533400" y="3886815"/>
            <a:ext cx="7427146" cy="266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9288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a:bodyPr>
          <a:lstStyle/>
          <a:p>
            <a:pPr lvl="1"/>
            <a:r>
              <a:rPr lang="en-US" sz="2400" dirty="0" smtClean="0"/>
              <a:t>2-bit Decoder: Changes from binary to 1-hot code:</a:t>
            </a:r>
          </a:p>
          <a:p>
            <a:pPr lvl="1"/>
            <a:endParaRPr lang="en-US" sz="2400" dirty="0" smtClean="0"/>
          </a:p>
          <a:p>
            <a:pPr lvl="1">
              <a:buFontTx/>
              <a:buNone/>
            </a:pPr>
            <a:endParaRPr lang="en-US" sz="2400" dirty="0" smtClean="0"/>
          </a:p>
          <a:p>
            <a:pPr lvl="1"/>
            <a:endParaRPr lang="en-US" sz="2400" dirty="0" smtClean="0"/>
          </a:p>
          <a:p>
            <a:pPr lvl="1">
              <a:spcBef>
                <a:spcPct val="0"/>
              </a:spcBef>
              <a:buFontTx/>
              <a:buChar char="-"/>
            </a:pPr>
            <a:r>
              <a:rPr lang="en-US" sz="2400" dirty="0" smtClean="0"/>
              <a:t>BCD-to-7-segment decoder: Changes from 4-bit binary to seven-segment code</a:t>
            </a:r>
          </a:p>
          <a:p>
            <a:pPr lvl="1">
              <a:buFontTx/>
              <a:buChar char="-"/>
            </a:pPr>
            <a:r>
              <a:rPr lang="en-US" sz="2400" dirty="0" smtClean="0"/>
              <a:t>3-bit Gray-code (reflected binary) to decimal:</a:t>
            </a:r>
          </a:p>
          <a:p>
            <a:pPr lvl="1"/>
            <a:endParaRPr lang="en-US" sz="2400" dirty="0" smtClean="0"/>
          </a:p>
          <a:p>
            <a:endParaRPr lang="en-US" sz="3600" dirty="0"/>
          </a:p>
        </p:txBody>
      </p:sp>
      <p:graphicFrame>
        <p:nvGraphicFramePr>
          <p:cNvPr id="6" name="Table 5"/>
          <p:cNvGraphicFramePr>
            <a:graphicFrameLocks noGrp="1"/>
          </p:cNvGraphicFramePr>
          <p:nvPr/>
        </p:nvGraphicFramePr>
        <p:xfrm>
          <a:off x="1524000" y="4800600"/>
          <a:ext cx="6096000" cy="742950"/>
        </p:xfrm>
        <a:graphic>
          <a:graphicData uri="http://schemas.openxmlformats.org/drawingml/2006/table">
            <a:tbl>
              <a:tblPr/>
              <a:tblGrid>
                <a:gridCol w="762000"/>
                <a:gridCol w="762000"/>
                <a:gridCol w="762000"/>
                <a:gridCol w="762000"/>
                <a:gridCol w="762000"/>
                <a:gridCol w="762000"/>
                <a:gridCol w="762000"/>
                <a:gridCol w="762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rPr>
                        <a:t>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rPr>
                        <a:t>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rPr>
                        <a:t>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Tahoma" charset="0"/>
                        </a:rPr>
                        <a:t>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rPr>
                        <a:t>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rPr>
                        <a:t>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rPr>
                        <a:t>101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45472"/>
                          </a:solidFill>
                          <a:effectLst/>
                          <a:latin typeface="Tahoma"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45472"/>
                          </a:solidFill>
                          <a:effectLst/>
                          <a:latin typeface="Tahoma"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45472"/>
                          </a:solidFill>
                          <a:effectLst/>
                          <a:latin typeface="Tahoma"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45472"/>
                          </a:solidFill>
                          <a:effectLst/>
                          <a:latin typeface="Tahoma"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45472"/>
                          </a:solidFill>
                          <a:effectLst/>
                          <a:latin typeface="Tahoma"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45472"/>
                          </a:solidFill>
                          <a:effectLst/>
                          <a:latin typeface="Tahoma"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45472"/>
                          </a:solidFill>
                          <a:effectLst/>
                          <a:latin typeface="Tahoma"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45472"/>
                          </a:solidFill>
                          <a:effectLst/>
                          <a:latin typeface="Tahoma"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1"/>
                    </a:solidFill>
                  </a:tcPr>
                </a:tc>
              </a:tr>
            </a:tbl>
          </a:graphicData>
        </a:graphic>
      </p:graphicFrame>
      <p:graphicFrame>
        <p:nvGraphicFramePr>
          <p:cNvPr id="7" name="Table 6"/>
          <p:cNvGraphicFramePr>
            <a:graphicFrameLocks noGrp="1"/>
          </p:cNvGraphicFramePr>
          <p:nvPr/>
        </p:nvGraphicFramePr>
        <p:xfrm>
          <a:off x="2471737" y="2209800"/>
          <a:ext cx="3048000" cy="904875"/>
        </p:xfrm>
        <a:graphic>
          <a:graphicData uri="http://schemas.openxmlformats.org/drawingml/2006/table">
            <a:tbl>
              <a:tblPr/>
              <a:tblGrid>
                <a:gridCol w="762000"/>
                <a:gridCol w="762000"/>
                <a:gridCol w="762000"/>
                <a:gridCol w="762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rPr>
                        <a:t>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Tahoma"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45472"/>
                          </a:solidFill>
                          <a:effectLst/>
                          <a:latin typeface="Tahoma" charset="0"/>
                        </a:rPr>
                        <a:t>0001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45472"/>
                          </a:solidFill>
                          <a:effectLst/>
                          <a:latin typeface="Tahoma" charset="0"/>
                        </a:rPr>
                        <a:t>0010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45472"/>
                          </a:solidFill>
                          <a:effectLst/>
                          <a:latin typeface="Tahoma" charset="0"/>
                        </a:rPr>
                        <a:t>0100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45472"/>
                          </a:solidFill>
                          <a:effectLst/>
                          <a:latin typeface="Tahoma" charset="0"/>
                        </a:rPr>
                        <a:t>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CF1"/>
                    </a:solidFill>
                  </a:tcPr>
                </a:tc>
              </a:tr>
            </a:tbl>
          </a:graphicData>
        </a:graphic>
      </p:graphicFrame>
      <p:sp>
        <p:nvSpPr>
          <p:cNvPr id="9" name="Slide Number Placeholder 8"/>
          <p:cNvSpPr>
            <a:spLocks noGrp="1"/>
          </p:cNvSpPr>
          <p:nvPr>
            <p:ph type="sldNum" sz="quarter" idx="12"/>
          </p:nvPr>
        </p:nvSpPr>
        <p:spPr/>
        <p:txBody>
          <a:bodyPr/>
          <a:lstStyle/>
          <a:p>
            <a:fld id="{90652FBA-184E-4167-8F61-56E572780823}" type="slidenum">
              <a:rPr lang="en-US" smtClean="0"/>
              <a:pPr/>
              <a:t>4</a:t>
            </a:fld>
            <a:endParaRPr lang="en-US"/>
          </a:p>
        </p:txBody>
      </p:sp>
      <p:sp>
        <p:nvSpPr>
          <p:cNvPr id="11" name="Footer Placeholder 10"/>
          <p:cNvSpPr>
            <a:spLocks noGrp="1"/>
          </p:cNvSpPr>
          <p:nvPr>
            <p:ph type="ftr" sz="quarter" idx="11"/>
          </p:nvPr>
        </p:nvSpPr>
        <p:spPr/>
        <p:txBody>
          <a:bodyPr/>
          <a:lstStyle/>
          <a:p>
            <a:r>
              <a:rPr lang="en-US" smtClean="0"/>
              <a:t>CSCE 230 - Computer Organization</a:t>
            </a:r>
            <a:endParaRPr lang="en-AU"/>
          </a:p>
        </p:txBody>
      </p:sp>
    </p:spTree>
    <p:extLst>
      <p:ext uri="{BB962C8B-B14F-4D97-AF65-F5344CB8AC3E}">
        <p14:creationId xmlns:p14="http://schemas.microsoft.com/office/powerpoint/2010/main" val="46082976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corg6_new\appA\split_appa\figaa27_1.png"/>
          <p:cNvPicPr>
            <a:picLocks noChangeAspect="1" noChangeArrowheads="1"/>
          </p:cNvPicPr>
          <p:nvPr/>
        </p:nvPicPr>
        <p:blipFill rotWithShape="1">
          <a:blip r:embed="rId2">
            <a:extLst>
              <a:ext uri="{28A0092B-C50C-407E-A947-70E740481C1C}">
                <a14:useLocalDpi xmlns:a14="http://schemas.microsoft.com/office/drawing/2010/main" val="0"/>
              </a:ext>
            </a:extLst>
          </a:blip>
          <a:srcRect b="52140"/>
          <a:stretch/>
        </p:blipFill>
        <p:spPr bwMode="auto">
          <a:xfrm>
            <a:off x="314745" y="1608554"/>
            <a:ext cx="4967722" cy="217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D:\corg6_new\appA\split_appa\figaa27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023" y="1752601"/>
            <a:ext cx="1943446" cy="213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33600" y="152400"/>
            <a:ext cx="5580374" cy="769441"/>
          </a:xfrm>
          <a:prstGeom prst="rect">
            <a:avLst/>
          </a:prstGeom>
          <a:noFill/>
        </p:spPr>
        <p:txBody>
          <a:bodyPr wrap="none">
            <a:spAutoFit/>
          </a:bodyPr>
          <a:lstStyle/>
          <a:p>
            <a:pPr fontAlgn="auto">
              <a:spcBef>
                <a:spcPts val="0"/>
              </a:spcBef>
              <a:spcAft>
                <a:spcPts val="0"/>
              </a:spcAft>
              <a:defRPr/>
            </a:pPr>
            <a:r>
              <a:rPr lang="en-US" sz="4400" dirty="0">
                <a:solidFill>
                  <a:srgbClr val="FFC800"/>
                </a:solidFill>
                <a:latin typeface="+mj-lt"/>
                <a:ea typeface="+mn-ea"/>
                <a:cs typeface="+mn-cs"/>
              </a:rPr>
              <a:t>Master-slave D flip-flop</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40</a:t>
            </a:fld>
            <a:endParaRPr lang="en-US"/>
          </a:p>
        </p:txBody>
      </p:sp>
      <p:pic>
        <p:nvPicPr>
          <p:cNvPr id="6" name="Picture 2" descr="D:\corg6_new\appA\split_appa\figaa27_1.png"/>
          <p:cNvPicPr>
            <a:picLocks noChangeAspect="1" noChangeArrowheads="1"/>
          </p:cNvPicPr>
          <p:nvPr/>
        </p:nvPicPr>
        <p:blipFill rotWithShape="1">
          <a:blip r:embed="rId2">
            <a:extLst>
              <a:ext uri="{28A0092B-C50C-407E-A947-70E740481C1C}">
                <a14:useLocalDpi xmlns:a14="http://schemas.microsoft.com/office/drawing/2010/main" val="0"/>
              </a:ext>
            </a:extLst>
          </a:blip>
          <a:srcRect t="56384" b="4342"/>
          <a:stretch/>
        </p:blipFill>
        <p:spPr bwMode="auto">
          <a:xfrm>
            <a:off x="533400" y="3886815"/>
            <a:ext cx="7427146" cy="266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33401" y="5181601"/>
            <a:ext cx="7696200" cy="609599"/>
          </a:xfrm>
          <a:prstGeom prst="rect">
            <a:avLst/>
          </a:prstGeom>
          <a:solidFill>
            <a:schemeClr val="bg1"/>
          </a:solidFill>
          <a:ln w="1905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Oval 2"/>
          <p:cNvSpPr/>
          <p:nvPr/>
        </p:nvSpPr>
        <p:spPr>
          <a:xfrm>
            <a:off x="6096000" y="2695221"/>
            <a:ext cx="533400" cy="200379"/>
          </a:xfrm>
          <a:prstGeom prst="ellipse">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Oval 8"/>
          <p:cNvSpPr/>
          <p:nvPr/>
        </p:nvSpPr>
        <p:spPr>
          <a:xfrm>
            <a:off x="3048000" y="4038600"/>
            <a:ext cx="533400" cy="2362200"/>
          </a:xfrm>
          <a:prstGeom prst="ellipse">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Oval 9"/>
          <p:cNvSpPr/>
          <p:nvPr/>
        </p:nvSpPr>
        <p:spPr>
          <a:xfrm>
            <a:off x="4876800" y="4000501"/>
            <a:ext cx="533400" cy="2362200"/>
          </a:xfrm>
          <a:prstGeom prst="ellipse">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Oval 10"/>
          <p:cNvSpPr/>
          <p:nvPr/>
        </p:nvSpPr>
        <p:spPr>
          <a:xfrm>
            <a:off x="6757047" y="4038907"/>
            <a:ext cx="533400" cy="2362200"/>
          </a:xfrm>
          <a:prstGeom prst="ellipse">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99431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Exercise: Understanding differences between basic storage elements (D latch and D FFs)</a:t>
            </a:r>
            <a:endParaRPr lang="en-US" sz="3200"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41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057400"/>
            <a:ext cx="5752370" cy="1549400"/>
          </a:xfrm>
          <a:prstGeom prst="rect">
            <a:avLst/>
          </a:prstGeom>
        </p:spPr>
      </p:pic>
      <p:cxnSp>
        <p:nvCxnSpPr>
          <p:cNvPr id="8" name="Straight Connector 7"/>
          <p:cNvCxnSpPr/>
          <p:nvPr/>
        </p:nvCxnSpPr>
        <p:spPr>
          <a:xfrm>
            <a:off x="2463801" y="3581400"/>
            <a:ext cx="0" cy="21336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785535" y="3598333"/>
            <a:ext cx="0" cy="21336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081868" y="3598334"/>
            <a:ext cx="0" cy="21336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403602" y="3615267"/>
            <a:ext cx="0" cy="21336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725334" y="3606800"/>
            <a:ext cx="0" cy="21336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047068" y="3623733"/>
            <a:ext cx="0" cy="21336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343401" y="3623734"/>
            <a:ext cx="0" cy="21336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665135" y="3640667"/>
            <a:ext cx="0" cy="21336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986867" y="3598333"/>
            <a:ext cx="0" cy="21336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308601" y="3615266"/>
            <a:ext cx="0" cy="21336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604934" y="3615267"/>
            <a:ext cx="0" cy="21336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926668" y="3632200"/>
            <a:ext cx="0" cy="21336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248400" y="3598334"/>
            <a:ext cx="0" cy="21336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570134" y="3615267"/>
            <a:ext cx="0" cy="21336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866467" y="3615268"/>
            <a:ext cx="0" cy="21336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188201" y="3632201"/>
            <a:ext cx="0" cy="21336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057400" y="4038600"/>
            <a:ext cx="5410200" cy="0"/>
          </a:xfrm>
          <a:prstGeom prst="line">
            <a:avLst/>
          </a:prstGeom>
          <a:ln w="952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057400" y="4648200"/>
            <a:ext cx="5410200" cy="0"/>
          </a:xfrm>
          <a:prstGeom prst="line">
            <a:avLst/>
          </a:prstGeom>
          <a:ln w="952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057400" y="5266270"/>
            <a:ext cx="5410200" cy="0"/>
          </a:xfrm>
          <a:prstGeom prst="line">
            <a:avLst/>
          </a:prstGeom>
          <a:ln w="952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193802" y="2226728"/>
            <a:ext cx="979843" cy="369332"/>
          </a:xfrm>
          <a:prstGeom prst="rect">
            <a:avLst/>
          </a:prstGeom>
          <a:noFill/>
        </p:spPr>
        <p:txBody>
          <a:bodyPr wrap="none" rtlCol="0">
            <a:spAutoFit/>
          </a:bodyPr>
          <a:lstStyle/>
          <a:p>
            <a:r>
              <a:rPr lang="en-US" sz="1800" dirty="0" smtClean="0"/>
              <a:t>C or </a:t>
            </a:r>
            <a:r>
              <a:rPr lang="en-US" sz="1800" dirty="0" err="1" smtClean="0"/>
              <a:t>Clk</a:t>
            </a:r>
            <a:endParaRPr lang="en-US" sz="1800" dirty="0"/>
          </a:p>
        </p:txBody>
      </p:sp>
      <p:sp>
        <p:nvSpPr>
          <p:cNvPr id="30" name="TextBox 29"/>
          <p:cNvSpPr txBox="1"/>
          <p:nvPr/>
        </p:nvSpPr>
        <p:spPr>
          <a:xfrm>
            <a:off x="1752600" y="2929462"/>
            <a:ext cx="351378" cy="369332"/>
          </a:xfrm>
          <a:prstGeom prst="rect">
            <a:avLst/>
          </a:prstGeom>
          <a:noFill/>
        </p:spPr>
        <p:txBody>
          <a:bodyPr wrap="none" rtlCol="0">
            <a:spAutoFit/>
          </a:bodyPr>
          <a:lstStyle/>
          <a:p>
            <a:r>
              <a:rPr lang="en-US" sz="1800" dirty="0" smtClean="0"/>
              <a:t>D</a:t>
            </a:r>
            <a:endParaRPr lang="en-US" sz="1800" dirty="0"/>
          </a:p>
        </p:txBody>
      </p:sp>
      <p:sp>
        <p:nvSpPr>
          <p:cNvPr id="31" name="TextBox 30"/>
          <p:cNvSpPr txBox="1"/>
          <p:nvPr/>
        </p:nvSpPr>
        <p:spPr>
          <a:xfrm>
            <a:off x="914400" y="3669268"/>
            <a:ext cx="1312679" cy="369332"/>
          </a:xfrm>
          <a:prstGeom prst="rect">
            <a:avLst/>
          </a:prstGeom>
          <a:noFill/>
        </p:spPr>
        <p:txBody>
          <a:bodyPr wrap="none" rtlCol="0">
            <a:spAutoFit/>
          </a:bodyPr>
          <a:lstStyle/>
          <a:p>
            <a:r>
              <a:rPr lang="en-US" sz="1800" dirty="0" smtClean="0"/>
              <a:t>Q (D Latch)</a:t>
            </a:r>
            <a:endParaRPr lang="en-US" sz="1800" dirty="0"/>
          </a:p>
        </p:txBody>
      </p:sp>
      <p:sp>
        <p:nvSpPr>
          <p:cNvPr id="32" name="TextBox 31"/>
          <p:cNvSpPr txBox="1"/>
          <p:nvPr/>
        </p:nvSpPr>
        <p:spPr>
          <a:xfrm>
            <a:off x="152400" y="4267200"/>
            <a:ext cx="1943185" cy="369332"/>
          </a:xfrm>
          <a:prstGeom prst="rect">
            <a:avLst/>
          </a:prstGeom>
          <a:noFill/>
        </p:spPr>
        <p:txBody>
          <a:bodyPr wrap="none" rtlCol="0">
            <a:spAutoFit/>
          </a:bodyPr>
          <a:lstStyle/>
          <a:p>
            <a:r>
              <a:rPr lang="en-US" sz="1800" dirty="0" smtClean="0"/>
              <a:t>Q (+</a:t>
            </a:r>
            <a:r>
              <a:rPr lang="en-US" sz="1800" dirty="0" err="1" smtClean="0"/>
              <a:t>ve</a:t>
            </a:r>
            <a:r>
              <a:rPr lang="en-US" sz="1800" dirty="0" smtClean="0"/>
              <a:t> edge D FF)</a:t>
            </a:r>
            <a:endParaRPr lang="en-US" sz="1800" dirty="0"/>
          </a:p>
        </p:txBody>
      </p:sp>
      <p:sp>
        <p:nvSpPr>
          <p:cNvPr id="33" name="TextBox 32"/>
          <p:cNvSpPr txBox="1"/>
          <p:nvPr/>
        </p:nvSpPr>
        <p:spPr>
          <a:xfrm>
            <a:off x="152400" y="4876800"/>
            <a:ext cx="1943185" cy="369332"/>
          </a:xfrm>
          <a:prstGeom prst="rect">
            <a:avLst/>
          </a:prstGeom>
          <a:noFill/>
        </p:spPr>
        <p:txBody>
          <a:bodyPr wrap="none" rtlCol="0">
            <a:spAutoFit/>
          </a:bodyPr>
          <a:lstStyle/>
          <a:p>
            <a:r>
              <a:rPr lang="en-US" sz="1800" dirty="0" smtClean="0"/>
              <a:t>Q (-</a:t>
            </a:r>
            <a:r>
              <a:rPr lang="en-US" sz="1800" dirty="0" err="1" smtClean="0"/>
              <a:t>ve</a:t>
            </a:r>
            <a:r>
              <a:rPr lang="en-US" sz="1800" dirty="0" smtClean="0"/>
              <a:t> edge D FF)</a:t>
            </a:r>
            <a:endParaRPr lang="en-US" sz="1800" dirty="0"/>
          </a:p>
        </p:txBody>
      </p:sp>
      <p:cxnSp>
        <p:nvCxnSpPr>
          <p:cNvPr id="35" name="Straight Connector 34"/>
          <p:cNvCxnSpPr/>
          <p:nvPr/>
        </p:nvCxnSpPr>
        <p:spPr>
          <a:xfrm>
            <a:off x="2040466" y="4038600"/>
            <a:ext cx="381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057400" y="4648200"/>
            <a:ext cx="381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057400" y="5266267"/>
            <a:ext cx="381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590800" y="5943600"/>
            <a:ext cx="4399912" cy="461665"/>
          </a:xfrm>
          <a:prstGeom prst="rect">
            <a:avLst/>
          </a:prstGeom>
          <a:noFill/>
        </p:spPr>
        <p:txBody>
          <a:bodyPr wrap="none" rtlCol="0">
            <a:spAutoFit/>
          </a:bodyPr>
          <a:lstStyle/>
          <a:p>
            <a:r>
              <a:rPr lang="en-US" dirty="0" smtClean="0"/>
              <a:t>We will work through this in class</a:t>
            </a:r>
            <a:endParaRPr lang="en-US" dirty="0"/>
          </a:p>
        </p:txBody>
      </p:sp>
    </p:spTree>
    <p:extLst>
      <p:ext uri="{BB962C8B-B14F-4D97-AF65-F5344CB8AC3E}">
        <p14:creationId xmlns:p14="http://schemas.microsoft.com/office/powerpoint/2010/main" val="27732345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Exercise: Understanding differences between basic storage elements (D latch and D FFs)</a:t>
            </a:r>
            <a:endParaRPr lang="en-US" sz="3200"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42</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1905000" y="2057400"/>
            <a:ext cx="5752370" cy="774700"/>
          </a:xfrm>
          <a:prstGeom prst="rect">
            <a:avLst/>
          </a:prstGeom>
        </p:spPr>
      </p:pic>
      <p:cxnSp>
        <p:nvCxnSpPr>
          <p:cNvPr id="8" name="Straight Connector 7"/>
          <p:cNvCxnSpPr/>
          <p:nvPr/>
        </p:nvCxnSpPr>
        <p:spPr>
          <a:xfrm>
            <a:off x="2463801" y="2832100"/>
            <a:ext cx="0" cy="28829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785535" y="2832100"/>
            <a:ext cx="0" cy="2899833"/>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081868" y="2832100"/>
            <a:ext cx="0" cy="2899834"/>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403602" y="2832100"/>
            <a:ext cx="0" cy="2916767"/>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725334" y="2832100"/>
            <a:ext cx="0" cy="29083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047068" y="2832100"/>
            <a:ext cx="0" cy="2925233"/>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343401" y="2832100"/>
            <a:ext cx="0" cy="2925234"/>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665135" y="2832100"/>
            <a:ext cx="0" cy="2942167"/>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986867" y="2832100"/>
            <a:ext cx="0" cy="2899833"/>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308601" y="2832100"/>
            <a:ext cx="0" cy="2916766"/>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604934" y="2832100"/>
            <a:ext cx="0" cy="2916767"/>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926668" y="2832100"/>
            <a:ext cx="0" cy="293370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248400" y="2832100"/>
            <a:ext cx="0" cy="2899834"/>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570134" y="2832100"/>
            <a:ext cx="0" cy="2916767"/>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866467" y="2832100"/>
            <a:ext cx="0" cy="2916768"/>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188201" y="2832100"/>
            <a:ext cx="0" cy="2933701"/>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057400" y="4038600"/>
            <a:ext cx="5410200" cy="0"/>
          </a:xfrm>
          <a:prstGeom prst="line">
            <a:avLst/>
          </a:prstGeom>
          <a:ln w="952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057400" y="4648200"/>
            <a:ext cx="5410200" cy="0"/>
          </a:xfrm>
          <a:prstGeom prst="line">
            <a:avLst/>
          </a:prstGeom>
          <a:ln w="952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057400" y="5266270"/>
            <a:ext cx="5410200" cy="0"/>
          </a:xfrm>
          <a:prstGeom prst="line">
            <a:avLst/>
          </a:prstGeom>
          <a:ln w="952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193802" y="2226728"/>
            <a:ext cx="979843" cy="369332"/>
          </a:xfrm>
          <a:prstGeom prst="rect">
            <a:avLst/>
          </a:prstGeom>
          <a:noFill/>
        </p:spPr>
        <p:txBody>
          <a:bodyPr wrap="none" rtlCol="0">
            <a:spAutoFit/>
          </a:bodyPr>
          <a:lstStyle/>
          <a:p>
            <a:r>
              <a:rPr lang="en-US" sz="1800" dirty="0" smtClean="0"/>
              <a:t>C or </a:t>
            </a:r>
            <a:r>
              <a:rPr lang="en-US" sz="1800" dirty="0" err="1" smtClean="0"/>
              <a:t>Clk</a:t>
            </a:r>
            <a:endParaRPr lang="en-US" sz="1800" dirty="0"/>
          </a:p>
        </p:txBody>
      </p:sp>
      <p:sp>
        <p:nvSpPr>
          <p:cNvPr id="30" name="TextBox 29"/>
          <p:cNvSpPr txBox="1"/>
          <p:nvPr/>
        </p:nvSpPr>
        <p:spPr>
          <a:xfrm>
            <a:off x="1752600" y="3059668"/>
            <a:ext cx="351378" cy="369332"/>
          </a:xfrm>
          <a:prstGeom prst="rect">
            <a:avLst/>
          </a:prstGeom>
          <a:noFill/>
        </p:spPr>
        <p:txBody>
          <a:bodyPr wrap="none" rtlCol="0">
            <a:spAutoFit/>
          </a:bodyPr>
          <a:lstStyle/>
          <a:p>
            <a:r>
              <a:rPr lang="en-US" sz="1800" dirty="0"/>
              <a:t>K</a:t>
            </a:r>
          </a:p>
        </p:txBody>
      </p:sp>
      <p:sp>
        <p:nvSpPr>
          <p:cNvPr id="31" name="TextBox 30"/>
          <p:cNvSpPr txBox="1"/>
          <p:nvPr/>
        </p:nvSpPr>
        <p:spPr>
          <a:xfrm>
            <a:off x="457200" y="3669268"/>
            <a:ext cx="1691489" cy="369332"/>
          </a:xfrm>
          <a:prstGeom prst="rect">
            <a:avLst/>
          </a:prstGeom>
          <a:noFill/>
        </p:spPr>
        <p:txBody>
          <a:bodyPr wrap="none" rtlCol="0">
            <a:spAutoFit/>
          </a:bodyPr>
          <a:lstStyle/>
          <a:p>
            <a:r>
              <a:rPr lang="en-US" sz="1800" dirty="0" smtClean="0"/>
              <a:t>JK (w/ D Latch)</a:t>
            </a:r>
            <a:endParaRPr lang="en-US" sz="1800" dirty="0"/>
          </a:p>
        </p:txBody>
      </p:sp>
      <p:sp>
        <p:nvSpPr>
          <p:cNvPr id="32" name="TextBox 31"/>
          <p:cNvSpPr txBox="1"/>
          <p:nvPr/>
        </p:nvSpPr>
        <p:spPr>
          <a:xfrm>
            <a:off x="40731" y="4267200"/>
            <a:ext cx="2321469" cy="369332"/>
          </a:xfrm>
          <a:prstGeom prst="rect">
            <a:avLst/>
          </a:prstGeom>
          <a:noFill/>
        </p:spPr>
        <p:txBody>
          <a:bodyPr wrap="none" rtlCol="0">
            <a:spAutoFit/>
          </a:bodyPr>
          <a:lstStyle/>
          <a:p>
            <a:r>
              <a:rPr lang="en-US" sz="1800" dirty="0" smtClean="0"/>
              <a:t>JK (w/ +</a:t>
            </a:r>
            <a:r>
              <a:rPr lang="en-US" sz="1800" dirty="0" err="1" smtClean="0"/>
              <a:t>ve</a:t>
            </a:r>
            <a:r>
              <a:rPr lang="en-US" sz="1800" dirty="0" smtClean="0"/>
              <a:t> edge D FF)</a:t>
            </a:r>
            <a:endParaRPr lang="en-US" sz="1800" dirty="0"/>
          </a:p>
        </p:txBody>
      </p:sp>
      <p:sp>
        <p:nvSpPr>
          <p:cNvPr id="33" name="TextBox 32"/>
          <p:cNvSpPr txBox="1"/>
          <p:nvPr/>
        </p:nvSpPr>
        <p:spPr>
          <a:xfrm>
            <a:off x="76200" y="4876800"/>
            <a:ext cx="2268570" cy="369332"/>
          </a:xfrm>
          <a:prstGeom prst="rect">
            <a:avLst/>
          </a:prstGeom>
          <a:noFill/>
        </p:spPr>
        <p:txBody>
          <a:bodyPr wrap="none" rtlCol="0">
            <a:spAutoFit/>
          </a:bodyPr>
          <a:lstStyle/>
          <a:p>
            <a:r>
              <a:rPr lang="en-US" sz="1800" dirty="0" smtClean="0"/>
              <a:t>JK (w/ -</a:t>
            </a:r>
            <a:r>
              <a:rPr lang="en-US" sz="1800" dirty="0" err="1" smtClean="0"/>
              <a:t>ve</a:t>
            </a:r>
            <a:r>
              <a:rPr lang="en-US" sz="1800" dirty="0" smtClean="0"/>
              <a:t> edge D FF)</a:t>
            </a:r>
            <a:endParaRPr lang="en-US" sz="1800" dirty="0"/>
          </a:p>
        </p:txBody>
      </p:sp>
      <p:cxnSp>
        <p:nvCxnSpPr>
          <p:cNvPr id="35" name="Straight Connector 34"/>
          <p:cNvCxnSpPr/>
          <p:nvPr/>
        </p:nvCxnSpPr>
        <p:spPr>
          <a:xfrm>
            <a:off x="2040466" y="4038600"/>
            <a:ext cx="381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057400" y="4648200"/>
            <a:ext cx="381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057400" y="5266267"/>
            <a:ext cx="381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590800" y="5943600"/>
            <a:ext cx="4399912" cy="461665"/>
          </a:xfrm>
          <a:prstGeom prst="rect">
            <a:avLst/>
          </a:prstGeom>
          <a:noFill/>
        </p:spPr>
        <p:txBody>
          <a:bodyPr wrap="none" rtlCol="0">
            <a:spAutoFit/>
          </a:bodyPr>
          <a:lstStyle/>
          <a:p>
            <a:r>
              <a:rPr lang="en-US" dirty="0" smtClean="0"/>
              <a:t>We will work through this in class</a:t>
            </a:r>
            <a:endParaRPr lang="en-US" dirty="0"/>
          </a:p>
        </p:txBody>
      </p:sp>
      <p:cxnSp>
        <p:nvCxnSpPr>
          <p:cNvPr id="51" name="Straight Connector 50"/>
          <p:cNvCxnSpPr/>
          <p:nvPr/>
        </p:nvCxnSpPr>
        <p:spPr>
          <a:xfrm>
            <a:off x="2057400" y="3505200"/>
            <a:ext cx="5410200" cy="0"/>
          </a:xfrm>
          <a:prstGeom prst="line">
            <a:avLst/>
          </a:prstGeom>
          <a:ln w="952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057400" y="2971800"/>
            <a:ext cx="5410200" cy="0"/>
          </a:xfrm>
          <a:prstGeom prst="line">
            <a:avLst/>
          </a:prstGeom>
          <a:ln w="952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752600" y="2590800"/>
            <a:ext cx="274434" cy="369332"/>
          </a:xfrm>
          <a:prstGeom prst="rect">
            <a:avLst/>
          </a:prstGeom>
          <a:noFill/>
        </p:spPr>
        <p:txBody>
          <a:bodyPr wrap="none" rtlCol="0">
            <a:spAutoFit/>
          </a:bodyPr>
          <a:lstStyle/>
          <a:p>
            <a:r>
              <a:rPr lang="en-US" sz="1800" dirty="0" smtClean="0"/>
              <a:t>J</a:t>
            </a:r>
            <a:endParaRPr lang="en-US" sz="1800" dirty="0"/>
          </a:p>
        </p:txBody>
      </p:sp>
      <p:cxnSp>
        <p:nvCxnSpPr>
          <p:cNvPr id="54" name="Straight Connector 53"/>
          <p:cNvCxnSpPr/>
          <p:nvPr/>
        </p:nvCxnSpPr>
        <p:spPr>
          <a:xfrm>
            <a:off x="2057400" y="3505200"/>
            <a:ext cx="381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057400" y="2971800"/>
            <a:ext cx="381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2463801" y="2971800"/>
            <a:ext cx="507999"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974759" y="2749489"/>
            <a:ext cx="91440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866785" y="2971800"/>
            <a:ext cx="1619615"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486400" y="2749489"/>
            <a:ext cx="199813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895600" y="3505200"/>
            <a:ext cx="106680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463800" y="3276600"/>
            <a:ext cx="43180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962400" y="3276600"/>
            <a:ext cx="83820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800602" y="3505200"/>
            <a:ext cx="872066"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5672668" y="3276600"/>
            <a:ext cx="19473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5867400" y="3505200"/>
            <a:ext cx="601134" cy="2219"/>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6468534" y="3281778"/>
            <a:ext cx="19473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6671735" y="3507419"/>
            <a:ext cx="318977"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6990712" y="3281778"/>
            <a:ext cx="476888" cy="2219"/>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2895600" y="3283998"/>
            <a:ext cx="0" cy="22231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3962400" y="3296575"/>
            <a:ext cx="0" cy="22231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4800602" y="3276600"/>
            <a:ext cx="0" cy="22231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5675627" y="3296574"/>
            <a:ext cx="0" cy="22231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5867400" y="3285108"/>
            <a:ext cx="0" cy="22231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6468534" y="3276600"/>
            <a:ext cx="0" cy="22231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6671735" y="3285108"/>
            <a:ext cx="0" cy="22231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6990712" y="3285108"/>
            <a:ext cx="0" cy="22231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2975499" y="2749489"/>
            <a:ext cx="0" cy="22231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3886200" y="2749489"/>
            <a:ext cx="0" cy="22231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5486400" y="2749489"/>
            <a:ext cx="0" cy="22231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161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corg6_new\appA\appA_PDF\figaa.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609725"/>
            <a:ext cx="52197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457200" y="349138"/>
            <a:ext cx="8229600" cy="1251062"/>
          </a:xfrm>
        </p:spPr>
        <p:txBody>
          <a:bodyPr>
            <a:normAutofit fontScale="90000"/>
          </a:bodyPr>
          <a:lstStyle/>
          <a:p>
            <a:pPr algn="ctr"/>
            <a:r>
              <a:rPr lang="en-US" sz="4800" dirty="0">
                <a:solidFill>
                  <a:srgbClr val="FFC800"/>
                </a:solidFill>
              </a:rPr>
              <a:t>Master-slave D </a:t>
            </a:r>
            <a:r>
              <a:rPr lang="en-US" sz="4800" dirty="0" smtClean="0">
                <a:solidFill>
                  <a:srgbClr val="FFC800"/>
                </a:solidFill>
              </a:rPr>
              <a:t>Flip-flop </a:t>
            </a:r>
            <a:r>
              <a:rPr lang="en-US" sz="4800" dirty="0">
                <a:solidFill>
                  <a:srgbClr val="FFC800"/>
                </a:solidFill>
              </a:rPr>
              <a:t>with Preset and Clear</a:t>
            </a:r>
            <a:br>
              <a:rPr lang="en-US" sz="4800" dirty="0">
                <a:solidFill>
                  <a:srgbClr val="FFC800"/>
                </a:solidFill>
              </a:rPr>
            </a:br>
            <a:endParaRPr lang="en-US" dirty="0"/>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43</a:t>
            </a:fld>
            <a:endParaRPr lang="en-US"/>
          </a:p>
        </p:txBody>
      </p:sp>
    </p:spTree>
    <p:extLst>
      <p:ext uri="{BB962C8B-B14F-4D97-AF65-F5344CB8AC3E}">
        <p14:creationId xmlns:p14="http://schemas.microsoft.com/office/powerpoint/2010/main" val="162056144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4199007" y="1494125"/>
            <a:ext cx="842391" cy="4509741"/>
            <a:chOff x="2420899" y="1255300"/>
            <a:chExt cx="842391" cy="4509741"/>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899" y="1255300"/>
              <a:ext cx="842391" cy="10477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899" y="2397722"/>
              <a:ext cx="842391" cy="1047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899" y="3547478"/>
              <a:ext cx="842391" cy="10477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899" y="4717291"/>
              <a:ext cx="842391" cy="1047750"/>
            </a:xfrm>
            <a:prstGeom prst="rect">
              <a:avLst/>
            </a:prstGeom>
          </p:spPr>
        </p:pic>
      </p:grpSp>
      <p:grpSp>
        <p:nvGrpSpPr>
          <p:cNvPr id="22" name="Group 21"/>
          <p:cNvGrpSpPr/>
          <p:nvPr/>
        </p:nvGrpSpPr>
        <p:grpSpPr>
          <a:xfrm>
            <a:off x="2421758" y="2237581"/>
            <a:ext cx="1794750" cy="3744573"/>
            <a:chOff x="2421758" y="2237581"/>
            <a:chExt cx="1794750" cy="3744573"/>
          </a:xfrm>
        </p:grpSpPr>
        <p:sp>
          <p:nvSpPr>
            <p:cNvPr id="18" name="TextBox 17"/>
            <p:cNvSpPr txBox="1"/>
            <p:nvPr/>
          </p:nvSpPr>
          <p:spPr>
            <a:xfrm>
              <a:off x="2486888" y="5364586"/>
              <a:ext cx="524715"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rPr>
                <a:t>CLK</a:t>
              </a:r>
            </a:p>
          </p:txBody>
        </p:sp>
        <p:sp>
          <p:nvSpPr>
            <p:cNvPr id="19" name="TextBox 18"/>
            <p:cNvSpPr txBox="1"/>
            <p:nvPr/>
          </p:nvSpPr>
          <p:spPr>
            <a:xfrm>
              <a:off x="2421758" y="5604568"/>
              <a:ext cx="715648"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rPr>
                <a:t>Write</a:t>
              </a:r>
            </a:p>
          </p:txBody>
        </p:sp>
        <p:cxnSp>
          <p:nvCxnSpPr>
            <p:cNvPr id="20" name="Straight Connector 19"/>
            <p:cNvCxnSpPr/>
            <p:nvPr/>
          </p:nvCxnSpPr>
          <p:spPr>
            <a:xfrm>
              <a:off x="4199007" y="2237581"/>
              <a:ext cx="17501" cy="347678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5878" y="5433133"/>
              <a:ext cx="829818" cy="549021"/>
            </a:xfrm>
            <a:prstGeom prst="rect">
              <a:avLst/>
            </a:prstGeom>
          </p:spPr>
        </p:pic>
        <p:cxnSp>
          <p:nvCxnSpPr>
            <p:cNvPr id="27" name="Straight Connector 26"/>
            <p:cNvCxnSpPr/>
            <p:nvPr/>
          </p:nvCxnSpPr>
          <p:spPr>
            <a:xfrm flipH="1">
              <a:off x="3883982" y="5714369"/>
              <a:ext cx="315025"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838200" y="533400"/>
            <a:ext cx="6203541" cy="584776"/>
          </a:xfrm>
          <a:prstGeom prst="rect">
            <a:avLst/>
          </a:prstGeom>
          <a:solidFill>
            <a:schemeClr val="tx1"/>
          </a:solidFill>
        </p:spPr>
        <p:txBody>
          <a:bodyPr wrap="none" rtlCol="0">
            <a:spAutoFit/>
          </a:bodyPr>
          <a:lstStyle/>
          <a:p>
            <a:r>
              <a:rPr lang="en-US" sz="3200" dirty="0" smtClean="0">
                <a:solidFill>
                  <a:srgbClr val="FFC800"/>
                </a:solidFill>
              </a:rPr>
              <a:t>Building a 4-bit Register with D FFs</a:t>
            </a:r>
            <a:endParaRPr lang="en-US" sz="3200" dirty="0">
              <a:solidFill>
                <a:srgbClr val="FFC800"/>
              </a:solidFill>
            </a:endParaRP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44</a:t>
            </a:fld>
            <a:endParaRPr lang="en-US"/>
          </a:p>
        </p:txBody>
      </p:sp>
      <p:grpSp>
        <p:nvGrpSpPr>
          <p:cNvPr id="67" name="Group 66"/>
          <p:cNvGrpSpPr/>
          <p:nvPr/>
        </p:nvGrpSpPr>
        <p:grpSpPr>
          <a:xfrm>
            <a:off x="1600200" y="1820333"/>
            <a:ext cx="2607734" cy="3462865"/>
            <a:chOff x="1600200" y="1820333"/>
            <a:chExt cx="2607734" cy="3462865"/>
          </a:xfrm>
        </p:grpSpPr>
        <p:cxnSp>
          <p:nvCxnSpPr>
            <p:cNvPr id="36" name="Straight Connector 35"/>
            <p:cNvCxnSpPr/>
            <p:nvPr/>
          </p:nvCxnSpPr>
          <p:spPr>
            <a:xfrm flipH="1">
              <a:off x="3750731" y="4114800"/>
              <a:ext cx="4572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2" name="Group 51"/>
            <p:cNvGrpSpPr/>
            <p:nvPr/>
          </p:nvGrpSpPr>
          <p:grpSpPr>
            <a:xfrm>
              <a:off x="1600200" y="1820333"/>
              <a:ext cx="2607734" cy="3462865"/>
              <a:chOff x="1600200" y="1820333"/>
              <a:chExt cx="2607734" cy="3462865"/>
            </a:xfrm>
          </p:grpSpPr>
          <p:cxnSp>
            <p:nvCxnSpPr>
              <p:cNvPr id="13" name="Straight Connector 12"/>
              <p:cNvCxnSpPr/>
              <p:nvPr/>
            </p:nvCxnSpPr>
            <p:spPr>
              <a:xfrm flipH="1">
                <a:off x="3589867" y="1820333"/>
                <a:ext cx="609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3750734" y="2963333"/>
                <a:ext cx="4572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3598334" y="5283198"/>
                <a:ext cx="609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581400" y="1828800"/>
                <a:ext cx="0" cy="144780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589867" y="4284131"/>
                <a:ext cx="0" cy="99060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750734" y="2963333"/>
                <a:ext cx="0" cy="53340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3733800" y="3810000"/>
                <a:ext cx="0" cy="30480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2895600" y="3810000"/>
                <a:ext cx="8382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2912534" y="3496733"/>
                <a:ext cx="8382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2895600" y="3276600"/>
                <a:ext cx="6858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2904067" y="4284131"/>
                <a:ext cx="6858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3124200" y="3048000"/>
                <a:ext cx="76200" cy="1371600"/>
              </a:xfrm>
              <a:prstGeom prst="ellipse">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TextBox 50"/>
              <p:cNvSpPr txBox="1"/>
              <p:nvPr/>
            </p:nvSpPr>
            <p:spPr>
              <a:xfrm>
                <a:off x="1600200" y="3505200"/>
                <a:ext cx="1088835" cy="369332"/>
              </a:xfrm>
              <a:prstGeom prst="rect">
                <a:avLst/>
              </a:prstGeom>
              <a:noFill/>
            </p:spPr>
            <p:txBody>
              <a:bodyPr wrap="none" rtlCol="0">
                <a:spAutoFit/>
              </a:bodyPr>
              <a:lstStyle/>
              <a:p>
                <a:r>
                  <a:rPr lang="en-US" sz="1800" dirty="0" smtClean="0"/>
                  <a:t>Input Bus</a:t>
                </a:r>
                <a:endParaRPr lang="en-US" sz="1800" dirty="0"/>
              </a:p>
            </p:txBody>
          </p:sp>
        </p:grpSp>
      </p:grpSp>
      <p:grpSp>
        <p:nvGrpSpPr>
          <p:cNvPr id="68" name="Group 67"/>
          <p:cNvGrpSpPr/>
          <p:nvPr/>
        </p:nvGrpSpPr>
        <p:grpSpPr>
          <a:xfrm flipH="1">
            <a:off x="5037667" y="1820334"/>
            <a:ext cx="2761697" cy="3462865"/>
            <a:chOff x="1446237" y="1820333"/>
            <a:chExt cx="2761697" cy="3462865"/>
          </a:xfrm>
        </p:grpSpPr>
        <p:cxnSp>
          <p:nvCxnSpPr>
            <p:cNvPr id="69" name="Straight Connector 68"/>
            <p:cNvCxnSpPr/>
            <p:nvPr/>
          </p:nvCxnSpPr>
          <p:spPr>
            <a:xfrm flipH="1">
              <a:off x="3750731" y="4114800"/>
              <a:ext cx="4572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1446237" y="1820333"/>
              <a:ext cx="2761697" cy="3462865"/>
              <a:chOff x="1446237" y="1820333"/>
              <a:chExt cx="2761697" cy="3462865"/>
            </a:xfrm>
          </p:grpSpPr>
          <p:cxnSp>
            <p:nvCxnSpPr>
              <p:cNvPr id="71" name="Straight Connector 70"/>
              <p:cNvCxnSpPr/>
              <p:nvPr/>
            </p:nvCxnSpPr>
            <p:spPr>
              <a:xfrm flipH="1">
                <a:off x="3589867" y="1820333"/>
                <a:ext cx="609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3750734" y="2963333"/>
                <a:ext cx="4572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3598334" y="5283198"/>
                <a:ext cx="609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581400" y="1828800"/>
                <a:ext cx="0" cy="144780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3589867" y="4284131"/>
                <a:ext cx="0" cy="99060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3750734" y="2963333"/>
                <a:ext cx="0" cy="53340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3733800" y="3810000"/>
                <a:ext cx="0" cy="30480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2895600" y="3810000"/>
                <a:ext cx="8382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2912534" y="3496733"/>
                <a:ext cx="8382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2895600" y="3276600"/>
                <a:ext cx="6858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2904067" y="4284131"/>
                <a:ext cx="6858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Oval 81"/>
              <p:cNvSpPr/>
              <p:nvPr/>
            </p:nvSpPr>
            <p:spPr>
              <a:xfrm>
                <a:off x="3124200" y="3048000"/>
                <a:ext cx="76200" cy="1371600"/>
              </a:xfrm>
              <a:prstGeom prst="ellipse">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TextBox 82"/>
              <p:cNvSpPr txBox="1"/>
              <p:nvPr/>
            </p:nvSpPr>
            <p:spPr>
              <a:xfrm>
                <a:off x="1446237" y="3505200"/>
                <a:ext cx="1242798" cy="369332"/>
              </a:xfrm>
              <a:prstGeom prst="rect">
                <a:avLst/>
              </a:prstGeom>
              <a:noFill/>
            </p:spPr>
            <p:txBody>
              <a:bodyPr wrap="none" rtlCol="0">
                <a:spAutoFit/>
              </a:bodyPr>
              <a:lstStyle/>
              <a:p>
                <a:r>
                  <a:rPr lang="en-US" sz="1800" dirty="0" smtClean="0"/>
                  <a:t>Output Bus</a:t>
                </a:r>
                <a:endParaRPr lang="en-US" sz="1800" dirty="0"/>
              </a:p>
            </p:txBody>
          </p:sp>
        </p:grpSp>
      </p:grpSp>
    </p:spTree>
    <p:extLst>
      <p:ext uri="{BB962C8B-B14F-4D97-AF65-F5344CB8AC3E}">
        <p14:creationId xmlns:p14="http://schemas.microsoft.com/office/powerpoint/2010/main" val="4213525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Registers</a:t>
            </a:r>
            <a:endParaRPr lang="en-US" dirty="0"/>
          </a:p>
        </p:txBody>
      </p:sp>
      <p:sp>
        <p:nvSpPr>
          <p:cNvPr id="6" name="Content Placeholder 5"/>
          <p:cNvSpPr>
            <a:spLocks noGrp="1"/>
          </p:cNvSpPr>
          <p:nvPr>
            <p:ph idx="1"/>
          </p:nvPr>
        </p:nvSpPr>
        <p:spPr>
          <a:xfrm>
            <a:off x="4953000" y="1775191"/>
            <a:ext cx="3733800" cy="4625609"/>
          </a:xfrm>
        </p:spPr>
        <p:txBody>
          <a:bodyPr>
            <a:normAutofit/>
          </a:bodyPr>
          <a:lstStyle/>
          <a:p>
            <a:r>
              <a:rPr lang="en-US" sz="2400" dirty="0" smtClean="0"/>
              <a:t>General purpose registers can be held in a register file</a:t>
            </a:r>
            <a:endParaRPr lang="en-US" sz="2400" dirty="0"/>
          </a:p>
          <a:p>
            <a:r>
              <a:rPr lang="en-US" sz="2400" dirty="0" smtClean="0"/>
              <a:t>Each register is 32 bits</a:t>
            </a:r>
          </a:p>
          <a:p>
            <a:r>
              <a:rPr lang="en-US" sz="2400" dirty="0" smtClean="0"/>
              <a:t>There are 32 registers in the file (need 5 address bits)</a:t>
            </a:r>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45</a:t>
            </a:fld>
            <a:endParaRPr lang="en-US"/>
          </a:p>
        </p:txBody>
      </p:sp>
      <p:pic>
        <p:nvPicPr>
          <p:cNvPr id="5" name="Picture 4"/>
          <p:cNvPicPr>
            <a:picLocks noChangeAspect="1"/>
          </p:cNvPicPr>
          <p:nvPr/>
        </p:nvPicPr>
        <p:blipFill>
          <a:blip r:embed="rId2"/>
          <a:stretch>
            <a:fillRect/>
          </a:stretch>
        </p:blipFill>
        <p:spPr>
          <a:xfrm>
            <a:off x="609600" y="1524000"/>
            <a:ext cx="4114800" cy="5113371"/>
          </a:xfrm>
          <a:prstGeom prst="rect">
            <a:avLst/>
          </a:prstGeom>
        </p:spPr>
      </p:pic>
    </p:spTree>
    <p:extLst>
      <p:ext uri="{BB962C8B-B14F-4D97-AF65-F5344CB8AC3E}">
        <p14:creationId xmlns:p14="http://schemas.microsoft.com/office/powerpoint/2010/main" val="14888548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Register File</a:t>
            </a:r>
            <a:endParaRPr lang="en-US" dirty="0"/>
          </a:p>
        </p:txBody>
      </p:sp>
      <p:sp>
        <p:nvSpPr>
          <p:cNvPr id="39" name="Slide Number Placeholder 38"/>
          <p:cNvSpPr>
            <a:spLocks noGrp="1"/>
          </p:cNvSpPr>
          <p:nvPr>
            <p:ph type="sldNum" sz="quarter" idx="12"/>
          </p:nvPr>
        </p:nvSpPr>
        <p:spPr/>
        <p:txBody>
          <a:bodyPr/>
          <a:lstStyle/>
          <a:p>
            <a:fld id="{90652FBA-184E-4167-8F61-56E572780823}" type="slidenum">
              <a:rPr lang="en-US" smtClean="0"/>
              <a:pPr/>
              <a:t>46</a:t>
            </a:fld>
            <a:endParaRPr lang="en-US"/>
          </a:p>
        </p:txBody>
      </p:sp>
      <p:pic>
        <p:nvPicPr>
          <p:cNvPr id="44" name="Picture 43" descr="pcr-360_xlarge.jpg"/>
          <p:cNvPicPr>
            <a:picLocks noChangeAspect="1"/>
          </p:cNvPicPr>
          <p:nvPr/>
        </p:nvPicPr>
        <p:blipFill>
          <a:blip r:embed="rId3" cstate="screen"/>
          <a:stretch>
            <a:fillRect/>
          </a:stretch>
        </p:blipFill>
        <p:spPr>
          <a:xfrm>
            <a:off x="7620000" y="1752600"/>
            <a:ext cx="1368152" cy="1368152"/>
          </a:xfrm>
          <a:prstGeom prst="rect">
            <a:avLst/>
          </a:prstGeom>
        </p:spPr>
      </p:pic>
      <p:grpSp>
        <p:nvGrpSpPr>
          <p:cNvPr id="12" name="Group 200"/>
          <p:cNvGrpSpPr>
            <a:grpSpLocks/>
          </p:cNvGrpSpPr>
          <p:nvPr/>
        </p:nvGrpSpPr>
        <p:grpSpPr bwMode="auto">
          <a:xfrm>
            <a:off x="2743200" y="2209800"/>
            <a:ext cx="3141960" cy="3384376"/>
            <a:chOff x="7269482" y="2990850"/>
            <a:chExt cx="1701164" cy="2290764"/>
          </a:xfrm>
        </p:grpSpPr>
        <p:sp>
          <p:nvSpPr>
            <p:cNvPr id="13" name="Rectangle 176"/>
            <p:cNvSpPr>
              <a:spLocks noChangeArrowheads="1"/>
            </p:cNvSpPr>
            <p:nvPr/>
          </p:nvSpPr>
          <p:spPr bwMode="auto">
            <a:xfrm>
              <a:off x="7543801" y="2990850"/>
              <a:ext cx="1143000" cy="2290764"/>
            </a:xfrm>
            <a:prstGeom prst="rect">
              <a:avLst/>
            </a:prstGeom>
            <a:solidFill>
              <a:schemeClr val="bg1">
                <a:lumMod val="75000"/>
              </a:schemeClr>
            </a:solidFill>
            <a:ln w="9525">
              <a:solidFill>
                <a:schemeClr val="tx1"/>
              </a:solidFill>
              <a:miter lim="800000"/>
              <a:headEnd/>
              <a:tailEnd/>
            </a:ln>
          </p:spPr>
          <p:txBody>
            <a:bodyPr wrap="none">
              <a:prstTxWarp prst="textNoShape">
                <a:avLst/>
              </a:prstTxWarp>
            </a:bodyPr>
            <a:lstStyle/>
            <a:p>
              <a:endParaRPr lang="en-US"/>
            </a:p>
          </p:txBody>
        </p:sp>
        <p:sp>
          <p:nvSpPr>
            <p:cNvPr id="14" name="TextBox 24"/>
            <p:cNvSpPr txBox="1">
              <a:spLocks noChangeArrowheads="1"/>
            </p:cNvSpPr>
            <p:nvPr/>
          </p:nvSpPr>
          <p:spPr bwMode="auto">
            <a:xfrm>
              <a:off x="7557257" y="3147561"/>
              <a:ext cx="764889" cy="260405"/>
            </a:xfrm>
            <a:prstGeom prst="rect">
              <a:avLst/>
            </a:prstGeom>
            <a:noFill/>
            <a:ln w="9525">
              <a:noFill/>
              <a:miter lim="800000"/>
              <a:headEnd/>
              <a:tailEnd/>
            </a:ln>
          </p:spPr>
          <p:txBody>
            <a:bodyPr wrap="none">
              <a:prstTxWarp prst="textNoShape">
                <a:avLst/>
              </a:prstTxWarp>
              <a:spAutoFit/>
            </a:bodyPr>
            <a:lstStyle/>
            <a:p>
              <a:r>
                <a:rPr lang="en-US" sz="1100" dirty="0" err="1"/>
                <a:t>WriteData</a:t>
              </a:r>
              <a:endParaRPr lang="en-US" sz="1100" dirty="0"/>
            </a:p>
          </p:txBody>
        </p:sp>
        <p:sp>
          <p:nvSpPr>
            <p:cNvPr id="15" name="TextBox 24"/>
            <p:cNvSpPr txBox="1">
              <a:spLocks noChangeArrowheads="1"/>
            </p:cNvSpPr>
            <p:nvPr/>
          </p:nvSpPr>
          <p:spPr bwMode="auto">
            <a:xfrm>
              <a:off x="7556356" y="3412730"/>
              <a:ext cx="726803" cy="260405"/>
            </a:xfrm>
            <a:prstGeom prst="rect">
              <a:avLst/>
            </a:prstGeom>
            <a:noFill/>
            <a:ln w="9525">
              <a:noFill/>
              <a:miter lim="800000"/>
              <a:headEnd/>
              <a:tailEnd/>
            </a:ln>
          </p:spPr>
          <p:txBody>
            <a:bodyPr wrap="none">
              <a:prstTxWarp prst="textNoShape">
                <a:avLst/>
              </a:prstTxWarp>
              <a:spAutoFit/>
            </a:bodyPr>
            <a:lstStyle/>
            <a:p>
              <a:r>
                <a:rPr lang="en-US" sz="1100" dirty="0" err="1"/>
                <a:t>WriteReg</a:t>
              </a:r>
              <a:endParaRPr lang="en-US" sz="1100" dirty="0"/>
            </a:p>
          </p:txBody>
        </p:sp>
        <p:sp>
          <p:nvSpPr>
            <p:cNvPr id="16" name="TextBox 24"/>
            <p:cNvSpPr txBox="1">
              <a:spLocks noChangeArrowheads="1"/>
            </p:cNvSpPr>
            <p:nvPr/>
          </p:nvSpPr>
          <p:spPr bwMode="auto">
            <a:xfrm>
              <a:off x="7555670" y="4555972"/>
              <a:ext cx="766476" cy="260406"/>
            </a:xfrm>
            <a:prstGeom prst="rect">
              <a:avLst/>
            </a:prstGeom>
            <a:noFill/>
            <a:ln w="9525">
              <a:noFill/>
              <a:miter lim="800000"/>
              <a:headEnd/>
              <a:tailEnd/>
            </a:ln>
          </p:spPr>
          <p:txBody>
            <a:bodyPr wrap="none">
              <a:prstTxWarp prst="textNoShape">
                <a:avLst/>
              </a:prstTxWarp>
              <a:spAutoFit/>
            </a:bodyPr>
            <a:lstStyle/>
            <a:p>
              <a:r>
                <a:rPr lang="en-US" sz="1100" dirty="0"/>
                <a:t>ReadReg1</a:t>
              </a:r>
            </a:p>
          </p:txBody>
        </p:sp>
        <p:sp>
          <p:nvSpPr>
            <p:cNvPr id="17" name="TextBox 24"/>
            <p:cNvSpPr txBox="1">
              <a:spLocks noChangeArrowheads="1"/>
            </p:cNvSpPr>
            <p:nvPr/>
          </p:nvSpPr>
          <p:spPr bwMode="auto">
            <a:xfrm>
              <a:off x="7542395" y="4822729"/>
              <a:ext cx="766475" cy="260405"/>
            </a:xfrm>
            <a:prstGeom prst="rect">
              <a:avLst/>
            </a:prstGeom>
            <a:noFill/>
            <a:ln w="9525">
              <a:noFill/>
              <a:miter lim="800000"/>
              <a:headEnd/>
              <a:tailEnd/>
            </a:ln>
          </p:spPr>
          <p:txBody>
            <a:bodyPr wrap="none">
              <a:prstTxWarp prst="textNoShape">
                <a:avLst/>
              </a:prstTxWarp>
              <a:spAutoFit/>
            </a:bodyPr>
            <a:lstStyle/>
            <a:p>
              <a:r>
                <a:rPr lang="en-US" sz="1100" dirty="0"/>
                <a:t>ReadReg2</a:t>
              </a:r>
            </a:p>
          </p:txBody>
        </p:sp>
        <p:sp>
          <p:nvSpPr>
            <p:cNvPr id="18" name="TextBox 24"/>
            <p:cNvSpPr txBox="1">
              <a:spLocks noChangeArrowheads="1"/>
            </p:cNvSpPr>
            <p:nvPr/>
          </p:nvSpPr>
          <p:spPr bwMode="auto">
            <a:xfrm>
              <a:off x="7556356" y="3679486"/>
              <a:ext cx="726803" cy="260406"/>
            </a:xfrm>
            <a:prstGeom prst="rect">
              <a:avLst/>
            </a:prstGeom>
            <a:noFill/>
            <a:ln w="9525">
              <a:noFill/>
              <a:miter lim="800000"/>
              <a:headEnd/>
              <a:tailEnd/>
            </a:ln>
          </p:spPr>
          <p:txBody>
            <a:bodyPr wrap="none">
              <a:prstTxWarp prst="textNoShape">
                <a:avLst/>
              </a:prstTxWarp>
              <a:spAutoFit/>
            </a:bodyPr>
            <a:lstStyle/>
            <a:p>
              <a:r>
                <a:rPr lang="en-US" sz="1100" dirty="0" err="1"/>
                <a:t>RegWrite</a:t>
              </a:r>
              <a:endParaRPr lang="en-US" sz="1100" dirty="0"/>
            </a:p>
          </p:txBody>
        </p:sp>
        <p:sp>
          <p:nvSpPr>
            <p:cNvPr id="19" name="TextBox 24"/>
            <p:cNvSpPr txBox="1">
              <a:spLocks noChangeArrowheads="1"/>
            </p:cNvSpPr>
            <p:nvPr/>
          </p:nvSpPr>
          <p:spPr bwMode="auto">
            <a:xfrm>
              <a:off x="7924874" y="3879554"/>
              <a:ext cx="804562" cy="260405"/>
            </a:xfrm>
            <a:prstGeom prst="rect">
              <a:avLst/>
            </a:prstGeom>
            <a:noFill/>
            <a:ln w="9525">
              <a:noFill/>
              <a:miter lim="800000"/>
              <a:headEnd/>
              <a:tailEnd/>
            </a:ln>
          </p:spPr>
          <p:txBody>
            <a:bodyPr wrap="none">
              <a:prstTxWarp prst="textNoShape">
                <a:avLst/>
              </a:prstTxWarp>
              <a:spAutoFit/>
            </a:bodyPr>
            <a:lstStyle/>
            <a:p>
              <a:r>
                <a:rPr lang="en-US" sz="1100"/>
                <a:t>ReadData1</a:t>
              </a:r>
            </a:p>
          </p:txBody>
        </p:sp>
        <p:sp>
          <p:nvSpPr>
            <p:cNvPr id="20" name="TextBox 24"/>
            <p:cNvSpPr txBox="1">
              <a:spLocks noChangeArrowheads="1"/>
            </p:cNvSpPr>
            <p:nvPr/>
          </p:nvSpPr>
          <p:spPr bwMode="auto">
            <a:xfrm>
              <a:off x="7924874" y="4184418"/>
              <a:ext cx="804562" cy="260406"/>
            </a:xfrm>
            <a:prstGeom prst="rect">
              <a:avLst/>
            </a:prstGeom>
            <a:noFill/>
            <a:ln w="9525">
              <a:noFill/>
              <a:miter lim="800000"/>
              <a:headEnd/>
              <a:tailEnd/>
            </a:ln>
          </p:spPr>
          <p:txBody>
            <a:bodyPr wrap="none">
              <a:prstTxWarp prst="textNoShape">
                <a:avLst/>
              </a:prstTxWarp>
              <a:spAutoFit/>
            </a:bodyPr>
            <a:lstStyle/>
            <a:p>
              <a:r>
                <a:rPr lang="en-US" sz="1100"/>
                <a:t>ReadData2</a:t>
              </a:r>
            </a:p>
          </p:txBody>
        </p:sp>
        <p:cxnSp>
          <p:nvCxnSpPr>
            <p:cNvPr id="21" name="Straight Connector 186"/>
            <p:cNvCxnSpPr>
              <a:cxnSpLocks noChangeShapeType="1"/>
            </p:cNvCxnSpPr>
            <p:nvPr/>
          </p:nvCxnSpPr>
          <p:spPr bwMode="auto">
            <a:xfrm rot="10800000" flipV="1">
              <a:off x="7269482" y="3276600"/>
              <a:ext cx="274320" cy="12"/>
            </a:xfrm>
            <a:prstGeom prst="line">
              <a:avLst/>
            </a:prstGeom>
            <a:noFill/>
            <a:ln w="25400">
              <a:solidFill>
                <a:schemeClr val="tx1"/>
              </a:solidFill>
              <a:miter lim="800000"/>
              <a:headEnd/>
              <a:tailEnd/>
            </a:ln>
          </p:spPr>
        </p:cxnSp>
        <p:cxnSp>
          <p:nvCxnSpPr>
            <p:cNvPr id="22" name="Straight Connector 194"/>
            <p:cNvCxnSpPr>
              <a:cxnSpLocks noChangeShapeType="1"/>
            </p:cNvCxnSpPr>
            <p:nvPr/>
          </p:nvCxnSpPr>
          <p:spPr bwMode="auto">
            <a:xfrm rot="10800000" flipV="1">
              <a:off x="7269482" y="3543300"/>
              <a:ext cx="274320" cy="12"/>
            </a:xfrm>
            <a:prstGeom prst="line">
              <a:avLst/>
            </a:prstGeom>
            <a:noFill/>
            <a:ln w="25400">
              <a:solidFill>
                <a:schemeClr val="tx1"/>
              </a:solidFill>
              <a:miter lim="800000"/>
              <a:headEnd/>
              <a:tailEnd/>
            </a:ln>
          </p:spPr>
        </p:cxnSp>
        <p:cxnSp>
          <p:nvCxnSpPr>
            <p:cNvPr id="23" name="Straight Connector 195"/>
            <p:cNvCxnSpPr>
              <a:cxnSpLocks noChangeShapeType="1"/>
            </p:cNvCxnSpPr>
            <p:nvPr/>
          </p:nvCxnSpPr>
          <p:spPr bwMode="auto">
            <a:xfrm rot="10800000" flipV="1">
              <a:off x="7269482" y="4676775"/>
              <a:ext cx="274320" cy="12"/>
            </a:xfrm>
            <a:prstGeom prst="line">
              <a:avLst/>
            </a:prstGeom>
            <a:noFill/>
            <a:ln w="25400">
              <a:solidFill>
                <a:schemeClr val="tx1"/>
              </a:solidFill>
              <a:miter lim="800000"/>
              <a:headEnd/>
              <a:tailEnd/>
            </a:ln>
          </p:spPr>
        </p:cxnSp>
        <p:cxnSp>
          <p:nvCxnSpPr>
            <p:cNvPr id="24" name="Straight Connector 196"/>
            <p:cNvCxnSpPr>
              <a:cxnSpLocks noChangeShapeType="1"/>
            </p:cNvCxnSpPr>
            <p:nvPr/>
          </p:nvCxnSpPr>
          <p:spPr bwMode="auto">
            <a:xfrm rot="10800000" flipV="1">
              <a:off x="7269482" y="4972050"/>
              <a:ext cx="274320" cy="12"/>
            </a:xfrm>
            <a:prstGeom prst="line">
              <a:avLst/>
            </a:prstGeom>
            <a:noFill/>
            <a:ln w="25400">
              <a:solidFill>
                <a:schemeClr val="tx1"/>
              </a:solidFill>
              <a:miter lim="800000"/>
              <a:headEnd/>
              <a:tailEnd/>
            </a:ln>
          </p:spPr>
        </p:cxnSp>
        <p:cxnSp>
          <p:nvCxnSpPr>
            <p:cNvPr id="25" name="Straight Connector 197"/>
            <p:cNvCxnSpPr>
              <a:cxnSpLocks noChangeShapeType="1"/>
            </p:cNvCxnSpPr>
            <p:nvPr/>
          </p:nvCxnSpPr>
          <p:spPr bwMode="auto">
            <a:xfrm rot="10800000" flipV="1">
              <a:off x="8686801" y="3994150"/>
              <a:ext cx="274320" cy="12"/>
            </a:xfrm>
            <a:prstGeom prst="line">
              <a:avLst/>
            </a:prstGeom>
            <a:noFill/>
            <a:ln w="25400">
              <a:solidFill>
                <a:schemeClr val="tx1"/>
              </a:solidFill>
              <a:miter lim="800000"/>
              <a:headEnd/>
              <a:tailEnd/>
            </a:ln>
          </p:spPr>
        </p:cxnSp>
        <p:cxnSp>
          <p:nvCxnSpPr>
            <p:cNvPr id="26" name="Straight Connector 198"/>
            <p:cNvCxnSpPr>
              <a:cxnSpLocks noChangeShapeType="1"/>
            </p:cNvCxnSpPr>
            <p:nvPr/>
          </p:nvCxnSpPr>
          <p:spPr bwMode="auto">
            <a:xfrm rot="10800000" flipV="1">
              <a:off x="8696326" y="4308475"/>
              <a:ext cx="274320" cy="12"/>
            </a:xfrm>
            <a:prstGeom prst="line">
              <a:avLst/>
            </a:prstGeom>
            <a:noFill/>
            <a:ln w="25400">
              <a:solidFill>
                <a:schemeClr val="tx1"/>
              </a:solidFill>
              <a:miter lim="800000"/>
              <a:headEnd/>
              <a:tailEnd/>
            </a:ln>
          </p:spPr>
        </p:cxnSp>
        <p:cxnSp>
          <p:nvCxnSpPr>
            <p:cNvPr id="27" name="Straight Connector 199"/>
            <p:cNvCxnSpPr>
              <a:cxnSpLocks noChangeShapeType="1"/>
            </p:cNvCxnSpPr>
            <p:nvPr/>
          </p:nvCxnSpPr>
          <p:spPr bwMode="auto">
            <a:xfrm rot="10800000" flipV="1">
              <a:off x="7269482" y="3810000"/>
              <a:ext cx="274320" cy="12"/>
            </a:xfrm>
            <a:prstGeom prst="line">
              <a:avLst/>
            </a:prstGeom>
            <a:noFill/>
            <a:ln w="9525">
              <a:solidFill>
                <a:schemeClr val="tx1"/>
              </a:solidFill>
              <a:miter lim="800000"/>
              <a:headEnd/>
              <a:tailEnd/>
            </a:ln>
          </p:spPr>
        </p:cxnSp>
      </p:grpSp>
    </p:spTree>
    <p:extLst>
      <p:ext uri="{BB962C8B-B14F-4D97-AF65-F5344CB8AC3E}">
        <p14:creationId xmlns:p14="http://schemas.microsoft.com/office/powerpoint/2010/main" val="40665235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t>One-bit Register</a:t>
            </a:r>
          </a:p>
        </p:txBody>
      </p:sp>
      <p:sp>
        <p:nvSpPr>
          <p:cNvPr id="45059" name="Content Placeholder 2"/>
          <p:cNvSpPr>
            <a:spLocks noGrp="1"/>
          </p:cNvSpPr>
          <p:nvPr>
            <p:ph idx="1"/>
          </p:nvPr>
        </p:nvSpPr>
        <p:spPr>
          <a:xfrm>
            <a:off x="685800" y="1471613"/>
            <a:ext cx="7772400" cy="2871787"/>
          </a:xfrm>
        </p:spPr>
        <p:txBody>
          <a:bodyPr>
            <a:normAutofit fontScale="85000" lnSpcReduction="20000"/>
          </a:bodyPr>
          <a:lstStyle/>
          <a:p>
            <a:r>
              <a:rPr lang="en-US" sz="2400" dirty="0"/>
              <a:t>A one-bit register can be built from either a D latch or a D FF. </a:t>
            </a:r>
            <a:endParaRPr lang="en-US" sz="2400" dirty="0" smtClean="0"/>
          </a:p>
          <a:p>
            <a:r>
              <a:rPr lang="en-US" sz="2400" dirty="0" smtClean="0"/>
              <a:t>Start with latch-based implementation </a:t>
            </a:r>
          </a:p>
          <a:p>
            <a:r>
              <a:rPr lang="en-US" sz="2400" dirty="0" smtClean="0"/>
              <a:t>Easily adapted to a FF-based by connecting the clock to the control input.</a:t>
            </a:r>
          </a:p>
          <a:p>
            <a:r>
              <a:rPr lang="en-US" sz="2400" dirty="0"/>
              <a:t>A register differs from a D latch (or FF) only in </a:t>
            </a:r>
            <a:r>
              <a:rPr lang="en-US" sz="2400" dirty="0">
                <a:solidFill>
                  <a:srgbClr val="FF0000"/>
                </a:solidFill>
              </a:rPr>
              <a:t>controls for read and write</a:t>
            </a:r>
            <a:r>
              <a:rPr lang="en-US" sz="2400" dirty="0"/>
              <a:t>. </a:t>
            </a:r>
          </a:p>
          <a:p>
            <a:r>
              <a:rPr lang="en-US" sz="2400" dirty="0"/>
              <a:t>Read Control: The register output is tristate (0, 1, Z).</a:t>
            </a:r>
          </a:p>
          <a:p>
            <a:pPr lvl="1"/>
            <a:r>
              <a:rPr lang="en-US" sz="2200" dirty="0"/>
              <a:t>When </a:t>
            </a:r>
            <a:r>
              <a:rPr lang="en-US" sz="2200" i="1" dirty="0"/>
              <a:t>Read </a:t>
            </a:r>
            <a:r>
              <a:rPr lang="en-US" sz="2200" dirty="0"/>
              <a:t>is active, the register output is the binary value stored in the FF.</a:t>
            </a:r>
          </a:p>
          <a:p>
            <a:pPr lvl="1"/>
            <a:r>
              <a:rPr lang="en-US" sz="2200" dirty="0"/>
              <a:t>When </a:t>
            </a:r>
            <a:r>
              <a:rPr lang="en-US" sz="2200" i="1" dirty="0"/>
              <a:t>Read </a:t>
            </a:r>
            <a:r>
              <a:rPr lang="en-US" sz="2200" dirty="0"/>
              <a:t>is inactive, the register output is Z.</a:t>
            </a:r>
          </a:p>
        </p:txBody>
      </p:sp>
      <p:grpSp>
        <p:nvGrpSpPr>
          <p:cNvPr id="2" name="Group 22"/>
          <p:cNvGrpSpPr>
            <a:grpSpLocks noChangeAspect="1"/>
          </p:cNvGrpSpPr>
          <p:nvPr/>
        </p:nvGrpSpPr>
        <p:grpSpPr>
          <a:xfrm>
            <a:off x="4102031" y="4191000"/>
            <a:ext cx="3784464" cy="1445260"/>
            <a:chOff x="2209800" y="4162425"/>
            <a:chExt cx="4730578" cy="1806575"/>
          </a:xfrm>
        </p:grpSpPr>
        <p:sp>
          <p:nvSpPr>
            <p:cNvPr id="45063" name="Rectangle 31"/>
            <p:cNvSpPr>
              <a:spLocks noChangeArrowheads="1"/>
            </p:cNvSpPr>
            <p:nvPr/>
          </p:nvSpPr>
          <p:spPr bwMode="auto">
            <a:xfrm>
              <a:off x="3174299" y="4684941"/>
              <a:ext cx="2415142" cy="1284059"/>
            </a:xfrm>
            <a:prstGeom prst="rect">
              <a:avLst/>
            </a:prstGeom>
            <a:noFill/>
            <a:ln w="9525">
              <a:solidFill>
                <a:schemeClr val="tx1"/>
              </a:solidFill>
              <a:prstDash val="dash"/>
              <a:miter lim="800000"/>
              <a:headEnd/>
              <a:tailEnd/>
            </a:ln>
          </p:spPr>
          <p:txBody>
            <a:bodyPr wrap="none">
              <a:prstTxWarp prst="textNoShape">
                <a:avLst/>
              </a:prstTxWarp>
            </a:bodyPr>
            <a:lstStyle/>
            <a:p>
              <a:endParaRPr lang="en-US" sz="1600"/>
            </a:p>
          </p:txBody>
        </p:sp>
        <p:sp>
          <p:nvSpPr>
            <p:cNvPr id="45065" name="Rectangle 6"/>
            <p:cNvSpPr>
              <a:spLocks noChangeArrowheads="1"/>
            </p:cNvSpPr>
            <p:nvPr/>
          </p:nvSpPr>
          <p:spPr bwMode="auto">
            <a:xfrm>
              <a:off x="3455694" y="4831090"/>
              <a:ext cx="878935" cy="1032331"/>
            </a:xfrm>
            <a:prstGeom prst="rect">
              <a:avLst/>
            </a:prstGeom>
            <a:noFill/>
            <a:ln w="9525">
              <a:solidFill>
                <a:schemeClr val="tx1"/>
              </a:solidFill>
              <a:miter lim="800000"/>
              <a:headEnd/>
              <a:tailEnd/>
            </a:ln>
          </p:spPr>
          <p:txBody>
            <a:bodyPr wrap="none">
              <a:prstTxWarp prst="textNoShape">
                <a:avLst/>
              </a:prstTxWarp>
            </a:bodyPr>
            <a:lstStyle/>
            <a:p>
              <a:endParaRPr lang="en-US" sz="1600"/>
            </a:p>
          </p:txBody>
        </p:sp>
        <p:cxnSp>
          <p:nvCxnSpPr>
            <p:cNvPr id="45066" name="Straight Connector 9"/>
            <p:cNvCxnSpPr>
              <a:cxnSpLocks noChangeShapeType="1"/>
            </p:cNvCxnSpPr>
            <p:nvPr/>
          </p:nvCxnSpPr>
          <p:spPr bwMode="auto">
            <a:xfrm rot="10800000">
              <a:off x="2858019" y="5665093"/>
              <a:ext cx="597675" cy="1589"/>
            </a:xfrm>
            <a:prstGeom prst="line">
              <a:avLst/>
            </a:prstGeom>
            <a:noFill/>
            <a:ln w="9525">
              <a:solidFill>
                <a:schemeClr val="tx1"/>
              </a:solidFill>
              <a:miter lim="800000"/>
              <a:headEnd/>
              <a:tailEnd/>
            </a:ln>
          </p:spPr>
        </p:cxnSp>
        <p:cxnSp>
          <p:nvCxnSpPr>
            <p:cNvPr id="45067" name="Straight Connector 10"/>
            <p:cNvCxnSpPr>
              <a:cxnSpLocks noChangeShapeType="1"/>
            </p:cNvCxnSpPr>
            <p:nvPr/>
          </p:nvCxnSpPr>
          <p:spPr bwMode="auto">
            <a:xfrm rot="10800000">
              <a:off x="4334629" y="5052390"/>
              <a:ext cx="597675" cy="1589"/>
            </a:xfrm>
            <a:prstGeom prst="line">
              <a:avLst/>
            </a:prstGeom>
            <a:noFill/>
            <a:ln w="9525">
              <a:solidFill>
                <a:schemeClr val="tx1"/>
              </a:solidFill>
              <a:miter lim="800000"/>
              <a:headEnd/>
              <a:tailEnd/>
            </a:ln>
          </p:spPr>
        </p:cxnSp>
        <p:sp>
          <p:nvSpPr>
            <p:cNvPr id="45068" name="TextBox 17"/>
            <p:cNvSpPr txBox="1">
              <a:spLocks noChangeArrowheads="1"/>
            </p:cNvSpPr>
            <p:nvPr/>
          </p:nvSpPr>
          <p:spPr bwMode="auto">
            <a:xfrm>
              <a:off x="3411407" y="4900613"/>
              <a:ext cx="349179" cy="346249"/>
            </a:xfrm>
            <a:prstGeom prst="rect">
              <a:avLst/>
            </a:prstGeom>
            <a:noFill/>
            <a:ln w="9525">
              <a:noFill/>
              <a:miter lim="800000"/>
              <a:headEnd/>
              <a:tailEnd/>
            </a:ln>
          </p:spPr>
          <p:txBody>
            <a:bodyPr wrap="none">
              <a:prstTxWarp prst="textNoShape">
                <a:avLst/>
              </a:prstTxWarp>
              <a:spAutoFit/>
            </a:bodyPr>
            <a:lstStyle/>
            <a:p>
              <a:r>
                <a:rPr lang="en-US" sz="1200"/>
                <a:t>D</a:t>
              </a:r>
            </a:p>
          </p:txBody>
        </p:sp>
        <p:sp>
          <p:nvSpPr>
            <p:cNvPr id="45069" name="TextBox 17"/>
            <p:cNvSpPr txBox="1">
              <a:spLocks noChangeArrowheads="1"/>
            </p:cNvSpPr>
            <p:nvPr/>
          </p:nvSpPr>
          <p:spPr bwMode="auto">
            <a:xfrm>
              <a:off x="3446462" y="5500688"/>
              <a:ext cx="333400" cy="346249"/>
            </a:xfrm>
            <a:prstGeom prst="rect">
              <a:avLst/>
            </a:prstGeom>
            <a:noFill/>
            <a:ln w="9525">
              <a:noFill/>
              <a:miter lim="800000"/>
              <a:headEnd/>
              <a:tailEnd/>
            </a:ln>
          </p:spPr>
          <p:txBody>
            <a:bodyPr wrap="none">
              <a:prstTxWarp prst="textNoShape">
                <a:avLst/>
              </a:prstTxWarp>
              <a:spAutoFit/>
            </a:bodyPr>
            <a:lstStyle/>
            <a:p>
              <a:r>
                <a:rPr lang="en-US" sz="1200"/>
                <a:t>C</a:t>
              </a:r>
            </a:p>
          </p:txBody>
        </p:sp>
        <p:sp>
          <p:nvSpPr>
            <p:cNvPr id="45070" name="TextBox 13"/>
            <p:cNvSpPr txBox="1">
              <a:spLocks noChangeArrowheads="1"/>
            </p:cNvSpPr>
            <p:nvPr/>
          </p:nvSpPr>
          <p:spPr bwMode="auto">
            <a:xfrm>
              <a:off x="4070349" y="4891088"/>
              <a:ext cx="360262" cy="346249"/>
            </a:xfrm>
            <a:prstGeom prst="rect">
              <a:avLst/>
            </a:prstGeom>
            <a:noFill/>
            <a:ln w="9525">
              <a:noFill/>
              <a:miter lim="800000"/>
              <a:headEnd/>
              <a:tailEnd/>
            </a:ln>
          </p:spPr>
          <p:txBody>
            <a:bodyPr wrap="none">
              <a:prstTxWarp prst="textNoShape">
                <a:avLst/>
              </a:prstTxWarp>
              <a:spAutoFit/>
            </a:bodyPr>
            <a:lstStyle/>
            <a:p>
              <a:r>
                <a:rPr lang="en-US" sz="1200"/>
                <a:t>Q</a:t>
              </a:r>
            </a:p>
          </p:txBody>
        </p:sp>
        <p:sp>
          <p:nvSpPr>
            <p:cNvPr id="45071" name="TextBox 14"/>
            <p:cNvSpPr txBox="1">
              <a:spLocks noChangeArrowheads="1"/>
            </p:cNvSpPr>
            <p:nvPr/>
          </p:nvSpPr>
          <p:spPr bwMode="auto">
            <a:xfrm>
              <a:off x="3536502" y="4960938"/>
              <a:ext cx="785121" cy="730970"/>
            </a:xfrm>
            <a:prstGeom prst="rect">
              <a:avLst/>
            </a:prstGeom>
            <a:noFill/>
            <a:ln w="9525">
              <a:noFill/>
              <a:miter lim="800000"/>
              <a:headEnd/>
              <a:tailEnd/>
            </a:ln>
          </p:spPr>
          <p:txBody>
            <a:bodyPr wrap="none">
              <a:prstTxWarp prst="textNoShape">
                <a:avLst/>
              </a:prstTxWarp>
              <a:spAutoFit/>
            </a:bodyPr>
            <a:lstStyle/>
            <a:p>
              <a:pPr algn="ctr"/>
              <a:r>
                <a:rPr lang="en-US" sz="1600"/>
                <a:t>D </a:t>
              </a:r>
            </a:p>
            <a:p>
              <a:pPr algn="ctr"/>
              <a:r>
                <a:rPr lang="en-US" sz="1600"/>
                <a:t>Latch</a:t>
              </a:r>
            </a:p>
          </p:txBody>
        </p:sp>
        <p:cxnSp>
          <p:nvCxnSpPr>
            <p:cNvPr id="45072" name="Straight Connector 15"/>
            <p:cNvCxnSpPr>
              <a:cxnSpLocks noChangeShapeType="1"/>
            </p:cNvCxnSpPr>
            <p:nvPr/>
          </p:nvCxnSpPr>
          <p:spPr bwMode="auto">
            <a:xfrm rot="10800000">
              <a:off x="2858020" y="5052390"/>
              <a:ext cx="597675" cy="1589"/>
            </a:xfrm>
            <a:prstGeom prst="line">
              <a:avLst/>
            </a:prstGeom>
            <a:noFill/>
            <a:ln w="9525">
              <a:solidFill>
                <a:schemeClr val="tx1"/>
              </a:solidFill>
              <a:miter lim="800000"/>
              <a:headEnd/>
              <a:tailEnd/>
            </a:ln>
          </p:spPr>
        </p:cxnSp>
        <p:sp>
          <p:nvSpPr>
            <p:cNvPr id="27" name="Isosceles Triangle 5"/>
            <p:cNvSpPr>
              <a:spLocks noChangeArrowheads="1"/>
            </p:cNvSpPr>
            <p:nvPr/>
          </p:nvSpPr>
          <p:spPr bwMode="auto">
            <a:xfrm rot="5400000">
              <a:off x="4904415" y="4782254"/>
              <a:ext cx="647462" cy="579329"/>
            </a:xfrm>
            <a:prstGeom prst="triangle">
              <a:avLst>
                <a:gd name="adj" fmla="val 50000"/>
              </a:avLst>
            </a:prstGeom>
            <a:noFill/>
            <a:ln w="9525" algn="ctr">
              <a:solidFill>
                <a:schemeClr val="tx1"/>
              </a:solidFill>
              <a:miter lim="800000"/>
              <a:headEnd/>
              <a:tailEnd/>
            </a:ln>
          </p:spPr>
          <p:txBody>
            <a:bodyPr wrap="none"/>
            <a:lstStyle/>
            <a:p>
              <a:pPr>
                <a:defRPr/>
              </a:pPr>
              <a:endParaRPr lang="en-US" sz="1600"/>
            </a:p>
          </p:txBody>
        </p:sp>
        <p:cxnSp>
          <p:nvCxnSpPr>
            <p:cNvPr id="21" name="Straight Connector 11"/>
            <p:cNvCxnSpPr>
              <a:cxnSpLocks noChangeShapeType="1"/>
              <a:stCxn id="27" idx="1"/>
              <a:endCxn id="27" idx="1"/>
            </p:cNvCxnSpPr>
            <p:nvPr/>
          </p:nvCxnSpPr>
          <p:spPr bwMode="auto">
            <a:xfrm rot="5400000" flipH="1" flipV="1">
              <a:off x="5228144" y="4910056"/>
              <a:ext cx="1590" cy="1587"/>
            </a:xfrm>
            <a:prstGeom prst="line">
              <a:avLst/>
            </a:prstGeom>
            <a:noFill/>
            <a:ln w="9525" algn="ctr">
              <a:solidFill>
                <a:schemeClr val="tx1"/>
              </a:solidFill>
              <a:miter lim="800000"/>
              <a:headEnd/>
              <a:tailEnd/>
            </a:ln>
          </p:spPr>
        </p:cxnSp>
        <p:cxnSp>
          <p:nvCxnSpPr>
            <p:cNvPr id="22" name="Straight Connector 13"/>
            <p:cNvCxnSpPr>
              <a:cxnSpLocks noChangeShapeType="1"/>
            </p:cNvCxnSpPr>
            <p:nvPr/>
          </p:nvCxnSpPr>
          <p:spPr bwMode="auto">
            <a:xfrm rot="5400000" flipH="1" flipV="1">
              <a:off x="5051082" y="4706743"/>
              <a:ext cx="397118" cy="1587"/>
            </a:xfrm>
            <a:prstGeom prst="line">
              <a:avLst/>
            </a:prstGeom>
            <a:noFill/>
            <a:ln w="9525" algn="ctr">
              <a:solidFill>
                <a:schemeClr val="tx1"/>
              </a:solidFill>
              <a:miter lim="800000"/>
              <a:headEnd/>
              <a:tailEnd/>
            </a:ln>
          </p:spPr>
        </p:cxnSp>
        <p:cxnSp>
          <p:nvCxnSpPr>
            <p:cNvPr id="24" name="Straight Connector 21"/>
            <p:cNvCxnSpPr>
              <a:cxnSpLocks noChangeShapeType="1"/>
            </p:cNvCxnSpPr>
            <p:nvPr/>
          </p:nvCxnSpPr>
          <p:spPr bwMode="auto">
            <a:xfrm>
              <a:off x="5519124" y="5071944"/>
              <a:ext cx="300999" cy="1590"/>
            </a:xfrm>
            <a:prstGeom prst="line">
              <a:avLst/>
            </a:prstGeom>
            <a:noFill/>
            <a:ln w="9525" algn="ctr">
              <a:solidFill>
                <a:schemeClr val="tx1"/>
              </a:solidFill>
              <a:miter lim="800000"/>
              <a:headEnd/>
              <a:tailEnd/>
            </a:ln>
          </p:spPr>
        </p:cxnSp>
        <p:sp>
          <p:nvSpPr>
            <p:cNvPr id="26" name="TextBox 23"/>
            <p:cNvSpPr txBox="1">
              <a:spLocks noChangeArrowheads="1"/>
            </p:cNvSpPr>
            <p:nvPr/>
          </p:nvSpPr>
          <p:spPr bwMode="auto">
            <a:xfrm>
              <a:off x="5963648" y="4816791"/>
              <a:ext cx="976730" cy="423193"/>
            </a:xfrm>
            <a:prstGeom prst="rect">
              <a:avLst/>
            </a:prstGeom>
            <a:noFill/>
            <a:ln w="9525">
              <a:noFill/>
              <a:miter lim="800000"/>
              <a:headEnd/>
              <a:tailEnd/>
            </a:ln>
          </p:spPr>
          <p:txBody>
            <a:bodyPr wrap="none">
              <a:spAutoFit/>
            </a:bodyPr>
            <a:lstStyle/>
            <a:p>
              <a:pPr>
                <a:defRPr/>
              </a:pPr>
              <a:r>
                <a:rPr lang="en-US" sz="1600" dirty="0"/>
                <a:t>Output</a:t>
              </a:r>
            </a:p>
          </p:txBody>
        </p:sp>
        <p:sp>
          <p:nvSpPr>
            <p:cNvPr id="45074" name="TextBox 24"/>
            <p:cNvSpPr txBox="1">
              <a:spLocks noChangeArrowheads="1"/>
            </p:cNvSpPr>
            <p:nvPr/>
          </p:nvSpPr>
          <p:spPr bwMode="auto">
            <a:xfrm>
              <a:off x="4905375" y="4162425"/>
              <a:ext cx="1352934" cy="384721"/>
            </a:xfrm>
            <a:prstGeom prst="rect">
              <a:avLst/>
            </a:prstGeom>
            <a:noFill/>
            <a:ln w="9525">
              <a:noFill/>
              <a:miter lim="800000"/>
              <a:headEnd/>
              <a:tailEnd/>
            </a:ln>
          </p:spPr>
          <p:txBody>
            <a:bodyPr wrap="none">
              <a:prstTxWarp prst="textNoShape">
                <a:avLst/>
              </a:prstTxWarp>
              <a:spAutoFit/>
            </a:bodyPr>
            <a:lstStyle/>
            <a:p>
              <a:r>
                <a:rPr lang="en-US" sz="1400" dirty="0" smtClean="0"/>
                <a:t>Read Enable</a:t>
              </a:r>
              <a:endParaRPr lang="en-US" sz="1400" dirty="0"/>
            </a:p>
          </p:txBody>
        </p:sp>
        <p:sp>
          <p:nvSpPr>
            <p:cNvPr id="45075" name="TextBox 28"/>
            <p:cNvSpPr txBox="1">
              <a:spLocks noChangeArrowheads="1"/>
            </p:cNvSpPr>
            <p:nvPr/>
          </p:nvSpPr>
          <p:spPr bwMode="auto">
            <a:xfrm>
              <a:off x="2219325" y="4843462"/>
              <a:ext cx="654250" cy="384721"/>
            </a:xfrm>
            <a:prstGeom prst="rect">
              <a:avLst/>
            </a:prstGeom>
            <a:noFill/>
            <a:ln w="9525">
              <a:noFill/>
              <a:miter lim="800000"/>
              <a:headEnd/>
              <a:tailEnd/>
            </a:ln>
          </p:spPr>
          <p:txBody>
            <a:bodyPr wrap="none">
              <a:prstTxWarp prst="textNoShape">
                <a:avLst/>
              </a:prstTxWarp>
              <a:spAutoFit/>
            </a:bodyPr>
            <a:lstStyle/>
            <a:p>
              <a:r>
                <a:rPr lang="en-US" sz="1400"/>
                <a:t>Data</a:t>
              </a:r>
            </a:p>
          </p:txBody>
        </p:sp>
        <p:sp>
          <p:nvSpPr>
            <p:cNvPr id="45076" name="TextBox 29"/>
            <p:cNvSpPr txBox="1">
              <a:spLocks noChangeArrowheads="1"/>
            </p:cNvSpPr>
            <p:nvPr/>
          </p:nvSpPr>
          <p:spPr bwMode="auto">
            <a:xfrm>
              <a:off x="2209800" y="5487987"/>
              <a:ext cx="743793" cy="384721"/>
            </a:xfrm>
            <a:prstGeom prst="rect">
              <a:avLst/>
            </a:prstGeom>
            <a:noFill/>
            <a:ln w="9525">
              <a:noFill/>
              <a:miter lim="800000"/>
              <a:headEnd/>
              <a:tailEnd/>
            </a:ln>
          </p:spPr>
          <p:txBody>
            <a:bodyPr wrap="none">
              <a:prstTxWarp prst="textNoShape">
                <a:avLst/>
              </a:prstTxWarp>
              <a:spAutoFit/>
            </a:bodyPr>
            <a:lstStyle/>
            <a:p>
              <a:r>
                <a:rPr lang="en-US" sz="1400" dirty="0" smtClean="0"/>
                <a:t>Write</a:t>
              </a:r>
              <a:endParaRPr lang="en-US" sz="1400" dirty="0"/>
            </a:p>
          </p:txBody>
        </p:sp>
      </p:grpSp>
      <p:grpSp>
        <p:nvGrpSpPr>
          <p:cNvPr id="3" name="Group 46"/>
          <p:cNvGrpSpPr/>
          <p:nvPr/>
        </p:nvGrpSpPr>
        <p:grpSpPr>
          <a:xfrm>
            <a:off x="730720" y="4589512"/>
            <a:ext cx="3003080" cy="1052647"/>
            <a:chOff x="0" y="4832280"/>
            <a:chExt cx="3003080" cy="1052647"/>
          </a:xfrm>
        </p:grpSpPr>
        <p:sp>
          <p:nvSpPr>
            <p:cNvPr id="28" name="Rectangle 31"/>
            <p:cNvSpPr>
              <a:spLocks noChangeArrowheads="1"/>
            </p:cNvSpPr>
            <p:nvPr/>
          </p:nvSpPr>
          <p:spPr bwMode="auto">
            <a:xfrm>
              <a:off x="771600" y="4832280"/>
              <a:ext cx="1209600" cy="1052647"/>
            </a:xfrm>
            <a:prstGeom prst="rect">
              <a:avLst/>
            </a:prstGeom>
            <a:noFill/>
            <a:ln w="9525">
              <a:solidFill>
                <a:schemeClr val="tx1"/>
              </a:solidFill>
              <a:prstDash val="dash"/>
              <a:miter lim="800000"/>
              <a:headEnd/>
              <a:tailEnd/>
            </a:ln>
          </p:spPr>
          <p:txBody>
            <a:bodyPr wrap="none">
              <a:prstTxWarp prst="textNoShape">
                <a:avLst/>
              </a:prstTxWarp>
            </a:bodyPr>
            <a:lstStyle/>
            <a:p>
              <a:endParaRPr lang="en-US" sz="1600"/>
            </a:p>
          </p:txBody>
        </p:sp>
        <p:sp>
          <p:nvSpPr>
            <p:cNvPr id="29" name="Rectangle 6"/>
            <p:cNvSpPr>
              <a:spLocks noChangeArrowheads="1"/>
            </p:cNvSpPr>
            <p:nvPr/>
          </p:nvSpPr>
          <p:spPr bwMode="auto">
            <a:xfrm>
              <a:off x="996716" y="4949199"/>
              <a:ext cx="703148" cy="825865"/>
            </a:xfrm>
            <a:prstGeom prst="rect">
              <a:avLst/>
            </a:prstGeom>
            <a:noFill/>
            <a:ln w="9525">
              <a:solidFill>
                <a:schemeClr val="tx1"/>
              </a:solidFill>
              <a:miter lim="800000"/>
              <a:headEnd/>
              <a:tailEnd/>
            </a:ln>
          </p:spPr>
          <p:txBody>
            <a:bodyPr wrap="none">
              <a:prstTxWarp prst="textNoShape">
                <a:avLst/>
              </a:prstTxWarp>
            </a:bodyPr>
            <a:lstStyle/>
            <a:p>
              <a:endParaRPr lang="en-US" sz="1600"/>
            </a:p>
          </p:txBody>
        </p:sp>
        <p:cxnSp>
          <p:nvCxnSpPr>
            <p:cNvPr id="32" name="Straight Connector 9"/>
            <p:cNvCxnSpPr>
              <a:cxnSpLocks noChangeShapeType="1"/>
            </p:cNvCxnSpPr>
            <p:nvPr/>
          </p:nvCxnSpPr>
          <p:spPr bwMode="auto">
            <a:xfrm rot="10800000">
              <a:off x="518575" y="5616401"/>
              <a:ext cx="478140" cy="1271"/>
            </a:xfrm>
            <a:prstGeom prst="line">
              <a:avLst/>
            </a:prstGeom>
            <a:noFill/>
            <a:ln w="9525">
              <a:solidFill>
                <a:schemeClr val="tx1"/>
              </a:solidFill>
              <a:miter lim="800000"/>
              <a:headEnd/>
              <a:tailEnd/>
            </a:ln>
          </p:spPr>
        </p:cxnSp>
        <p:cxnSp>
          <p:nvCxnSpPr>
            <p:cNvPr id="33" name="Straight Connector 10"/>
            <p:cNvCxnSpPr>
              <a:cxnSpLocks noChangeShapeType="1"/>
            </p:cNvCxnSpPr>
            <p:nvPr/>
          </p:nvCxnSpPr>
          <p:spPr bwMode="auto">
            <a:xfrm rot="10800000">
              <a:off x="1699864" y="5126239"/>
              <a:ext cx="478140" cy="1271"/>
            </a:xfrm>
            <a:prstGeom prst="line">
              <a:avLst/>
            </a:prstGeom>
            <a:noFill/>
            <a:ln w="9525">
              <a:solidFill>
                <a:schemeClr val="tx1"/>
              </a:solidFill>
              <a:miter lim="800000"/>
              <a:headEnd/>
              <a:tailEnd/>
            </a:ln>
          </p:spPr>
        </p:cxnSp>
        <p:sp>
          <p:nvSpPr>
            <p:cNvPr id="34" name="TextBox 17"/>
            <p:cNvSpPr txBox="1">
              <a:spLocks noChangeArrowheads="1"/>
            </p:cNvSpPr>
            <p:nvPr/>
          </p:nvSpPr>
          <p:spPr bwMode="auto">
            <a:xfrm>
              <a:off x="961286" y="5004817"/>
              <a:ext cx="279343" cy="276999"/>
            </a:xfrm>
            <a:prstGeom prst="rect">
              <a:avLst/>
            </a:prstGeom>
            <a:noFill/>
            <a:ln w="9525">
              <a:noFill/>
              <a:miter lim="800000"/>
              <a:headEnd/>
              <a:tailEnd/>
            </a:ln>
          </p:spPr>
          <p:txBody>
            <a:bodyPr wrap="none">
              <a:prstTxWarp prst="textNoShape">
                <a:avLst/>
              </a:prstTxWarp>
              <a:spAutoFit/>
            </a:bodyPr>
            <a:lstStyle/>
            <a:p>
              <a:r>
                <a:rPr lang="en-US" sz="1200"/>
                <a:t>D</a:t>
              </a:r>
            </a:p>
          </p:txBody>
        </p:sp>
        <p:sp>
          <p:nvSpPr>
            <p:cNvPr id="35" name="TextBox 17"/>
            <p:cNvSpPr txBox="1">
              <a:spLocks noChangeArrowheads="1"/>
            </p:cNvSpPr>
            <p:nvPr/>
          </p:nvSpPr>
          <p:spPr bwMode="auto">
            <a:xfrm>
              <a:off x="989330" y="5484877"/>
              <a:ext cx="266720" cy="276999"/>
            </a:xfrm>
            <a:prstGeom prst="rect">
              <a:avLst/>
            </a:prstGeom>
            <a:noFill/>
            <a:ln w="9525">
              <a:noFill/>
              <a:miter lim="800000"/>
              <a:headEnd/>
              <a:tailEnd/>
            </a:ln>
          </p:spPr>
          <p:txBody>
            <a:bodyPr wrap="none">
              <a:prstTxWarp prst="textNoShape">
                <a:avLst/>
              </a:prstTxWarp>
              <a:spAutoFit/>
            </a:bodyPr>
            <a:lstStyle/>
            <a:p>
              <a:r>
                <a:rPr lang="en-US" sz="1200"/>
                <a:t>C</a:t>
              </a:r>
            </a:p>
          </p:txBody>
        </p:sp>
        <p:sp>
          <p:nvSpPr>
            <p:cNvPr id="36" name="TextBox 13"/>
            <p:cNvSpPr txBox="1">
              <a:spLocks noChangeArrowheads="1"/>
            </p:cNvSpPr>
            <p:nvPr/>
          </p:nvSpPr>
          <p:spPr bwMode="auto">
            <a:xfrm>
              <a:off x="1488440" y="4997197"/>
              <a:ext cx="288210" cy="276999"/>
            </a:xfrm>
            <a:prstGeom prst="rect">
              <a:avLst/>
            </a:prstGeom>
            <a:noFill/>
            <a:ln w="9525">
              <a:noFill/>
              <a:miter lim="800000"/>
              <a:headEnd/>
              <a:tailEnd/>
            </a:ln>
          </p:spPr>
          <p:txBody>
            <a:bodyPr wrap="none">
              <a:prstTxWarp prst="textNoShape">
                <a:avLst/>
              </a:prstTxWarp>
              <a:spAutoFit/>
            </a:bodyPr>
            <a:lstStyle/>
            <a:p>
              <a:r>
                <a:rPr lang="en-US" sz="1200"/>
                <a:t>Q</a:t>
              </a:r>
            </a:p>
          </p:txBody>
        </p:sp>
        <p:sp>
          <p:nvSpPr>
            <p:cNvPr id="37" name="TextBox 14"/>
            <p:cNvSpPr txBox="1">
              <a:spLocks noChangeArrowheads="1"/>
            </p:cNvSpPr>
            <p:nvPr/>
          </p:nvSpPr>
          <p:spPr bwMode="auto">
            <a:xfrm>
              <a:off x="1061362" y="5053077"/>
              <a:ext cx="628097" cy="584776"/>
            </a:xfrm>
            <a:prstGeom prst="rect">
              <a:avLst/>
            </a:prstGeom>
            <a:noFill/>
            <a:ln w="9525">
              <a:noFill/>
              <a:miter lim="800000"/>
              <a:headEnd/>
              <a:tailEnd/>
            </a:ln>
          </p:spPr>
          <p:txBody>
            <a:bodyPr wrap="none">
              <a:prstTxWarp prst="textNoShape">
                <a:avLst/>
              </a:prstTxWarp>
              <a:spAutoFit/>
            </a:bodyPr>
            <a:lstStyle/>
            <a:p>
              <a:pPr algn="ctr"/>
              <a:r>
                <a:rPr lang="en-US" sz="1600"/>
                <a:t>D </a:t>
              </a:r>
            </a:p>
            <a:p>
              <a:pPr algn="ctr"/>
              <a:r>
                <a:rPr lang="en-US" sz="1600"/>
                <a:t>Latch</a:t>
              </a:r>
            </a:p>
          </p:txBody>
        </p:sp>
        <p:cxnSp>
          <p:nvCxnSpPr>
            <p:cNvPr id="38" name="Straight Connector 15"/>
            <p:cNvCxnSpPr>
              <a:cxnSpLocks noChangeShapeType="1"/>
            </p:cNvCxnSpPr>
            <p:nvPr/>
          </p:nvCxnSpPr>
          <p:spPr bwMode="auto">
            <a:xfrm rot="10800000">
              <a:off x="518576" y="5126239"/>
              <a:ext cx="478140" cy="1271"/>
            </a:xfrm>
            <a:prstGeom prst="line">
              <a:avLst/>
            </a:prstGeom>
            <a:noFill/>
            <a:ln w="9525">
              <a:solidFill>
                <a:schemeClr val="tx1"/>
              </a:solidFill>
              <a:miter lim="800000"/>
              <a:headEnd/>
              <a:tailEnd/>
            </a:ln>
          </p:spPr>
        </p:cxnSp>
        <p:sp>
          <p:nvSpPr>
            <p:cNvPr id="43" name="TextBox 23"/>
            <p:cNvSpPr txBox="1">
              <a:spLocks noChangeArrowheads="1"/>
            </p:cNvSpPr>
            <p:nvPr/>
          </p:nvSpPr>
          <p:spPr bwMode="auto">
            <a:xfrm>
              <a:off x="2221696" y="4953720"/>
              <a:ext cx="781384" cy="338554"/>
            </a:xfrm>
            <a:prstGeom prst="rect">
              <a:avLst/>
            </a:prstGeom>
            <a:noFill/>
            <a:ln w="9525">
              <a:noFill/>
              <a:miter lim="800000"/>
              <a:headEnd/>
              <a:tailEnd/>
            </a:ln>
          </p:spPr>
          <p:txBody>
            <a:bodyPr wrap="none">
              <a:spAutoFit/>
            </a:bodyPr>
            <a:lstStyle/>
            <a:p>
              <a:pPr>
                <a:defRPr/>
              </a:pPr>
              <a:r>
                <a:rPr lang="en-US" sz="1600" dirty="0"/>
                <a:t>Output</a:t>
              </a:r>
            </a:p>
          </p:txBody>
        </p:sp>
        <p:sp>
          <p:nvSpPr>
            <p:cNvPr id="45" name="TextBox 28"/>
            <p:cNvSpPr txBox="1">
              <a:spLocks noChangeArrowheads="1"/>
            </p:cNvSpPr>
            <p:nvPr/>
          </p:nvSpPr>
          <p:spPr bwMode="auto">
            <a:xfrm>
              <a:off x="7620" y="4959097"/>
              <a:ext cx="523400" cy="307777"/>
            </a:xfrm>
            <a:prstGeom prst="rect">
              <a:avLst/>
            </a:prstGeom>
            <a:noFill/>
            <a:ln w="9525">
              <a:noFill/>
              <a:miter lim="800000"/>
              <a:headEnd/>
              <a:tailEnd/>
            </a:ln>
          </p:spPr>
          <p:txBody>
            <a:bodyPr wrap="none">
              <a:prstTxWarp prst="textNoShape">
                <a:avLst/>
              </a:prstTxWarp>
              <a:spAutoFit/>
            </a:bodyPr>
            <a:lstStyle/>
            <a:p>
              <a:r>
                <a:rPr lang="en-US" sz="1400"/>
                <a:t>Data</a:t>
              </a:r>
            </a:p>
          </p:txBody>
        </p:sp>
        <p:sp>
          <p:nvSpPr>
            <p:cNvPr id="46" name="TextBox 29"/>
            <p:cNvSpPr txBox="1">
              <a:spLocks noChangeArrowheads="1"/>
            </p:cNvSpPr>
            <p:nvPr/>
          </p:nvSpPr>
          <p:spPr bwMode="auto">
            <a:xfrm>
              <a:off x="0" y="5474717"/>
              <a:ext cx="595035" cy="307777"/>
            </a:xfrm>
            <a:prstGeom prst="rect">
              <a:avLst/>
            </a:prstGeom>
            <a:noFill/>
            <a:ln w="9525">
              <a:noFill/>
              <a:miter lim="800000"/>
              <a:headEnd/>
              <a:tailEnd/>
            </a:ln>
          </p:spPr>
          <p:txBody>
            <a:bodyPr wrap="none">
              <a:prstTxWarp prst="textNoShape">
                <a:avLst/>
              </a:prstTxWarp>
              <a:spAutoFit/>
            </a:bodyPr>
            <a:lstStyle/>
            <a:p>
              <a:r>
                <a:rPr lang="en-US" sz="1400" dirty="0" smtClean="0"/>
                <a:t>Write</a:t>
              </a:r>
              <a:endParaRPr lang="en-US" sz="1400" dirty="0"/>
            </a:p>
          </p:txBody>
        </p:sp>
      </p:grpSp>
      <p:sp>
        <p:nvSpPr>
          <p:cNvPr id="48" name="TextBox 47"/>
          <p:cNvSpPr txBox="1"/>
          <p:nvPr/>
        </p:nvSpPr>
        <p:spPr>
          <a:xfrm>
            <a:off x="1066800" y="5943600"/>
            <a:ext cx="1960430" cy="369332"/>
          </a:xfrm>
          <a:prstGeom prst="rect">
            <a:avLst/>
          </a:prstGeom>
          <a:noFill/>
        </p:spPr>
        <p:txBody>
          <a:bodyPr wrap="none" rtlCol="0">
            <a:spAutoFit/>
          </a:bodyPr>
          <a:lstStyle/>
          <a:p>
            <a:r>
              <a:rPr lang="en-US" dirty="0" smtClean="0"/>
              <a:t>With Write Control</a:t>
            </a:r>
            <a:endParaRPr lang="en-US" dirty="0"/>
          </a:p>
        </p:txBody>
      </p:sp>
      <p:sp>
        <p:nvSpPr>
          <p:cNvPr id="49" name="TextBox 48"/>
          <p:cNvSpPr txBox="1"/>
          <p:nvPr/>
        </p:nvSpPr>
        <p:spPr>
          <a:xfrm>
            <a:off x="4495800" y="5943600"/>
            <a:ext cx="2885901" cy="369332"/>
          </a:xfrm>
          <a:prstGeom prst="rect">
            <a:avLst/>
          </a:prstGeom>
          <a:noFill/>
        </p:spPr>
        <p:txBody>
          <a:bodyPr wrap="none" rtlCol="0">
            <a:spAutoFit/>
          </a:bodyPr>
          <a:lstStyle/>
          <a:p>
            <a:r>
              <a:rPr lang="en-US" dirty="0" smtClean="0"/>
              <a:t>With Read and Write Control</a:t>
            </a:r>
            <a:endParaRPr lang="en-US" dirty="0"/>
          </a:p>
        </p:txBody>
      </p:sp>
      <p:sp>
        <p:nvSpPr>
          <p:cNvPr id="39" name="Slide Number Placeholder 38"/>
          <p:cNvSpPr>
            <a:spLocks noGrp="1"/>
          </p:cNvSpPr>
          <p:nvPr>
            <p:ph type="sldNum" sz="quarter" idx="12"/>
          </p:nvPr>
        </p:nvSpPr>
        <p:spPr/>
        <p:txBody>
          <a:bodyPr/>
          <a:lstStyle/>
          <a:p>
            <a:fld id="{90652FBA-184E-4167-8F61-56E572780823}" type="slidenum">
              <a:rPr lang="en-US" smtClean="0"/>
              <a:pPr/>
              <a:t>47</a:t>
            </a:fld>
            <a:endParaRPr lang="en-US"/>
          </a:p>
        </p:txBody>
      </p:sp>
      <p:pic>
        <p:nvPicPr>
          <p:cNvPr id="44" name="Picture 43" descr="pcr-360_xlarge.jpg"/>
          <p:cNvPicPr>
            <a:picLocks noChangeAspect="1"/>
          </p:cNvPicPr>
          <p:nvPr/>
        </p:nvPicPr>
        <p:blipFill>
          <a:blip r:embed="rId3" cstate="screen"/>
          <a:stretch>
            <a:fillRect/>
          </a:stretch>
        </p:blipFill>
        <p:spPr>
          <a:xfrm>
            <a:off x="7812360" y="-27384"/>
            <a:ext cx="1368152" cy="1368152"/>
          </a:xfrm>
          <a:prstGeom prst="rect">
            <a:avLst/>
          </a:prstGeom>
        </p:spPr>
      </p:pic>
    </p:spTree>
    <p:extLst>
      <p:ext uri="{BB962C8B-B14F-4D97-AF65-F5344CB8AC3E}">
        <p14:creationId xmlns:p14="http://schemas.microsoft.com/office/powerpoint/2010/main" val="3890630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059">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059">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059">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8" grpId="0"/>
      <p:bldP spid="4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t>File of One-bit Registers</a:t>
            </a:r>
          </a:p>
        </p:txBody>
      </p:sp>
      <p:sp>
        <p:nvSpPr>
          <p:cNvPr id="47107" name="Content Placeholder 2"/>
          <p:cNvSpPr>
            <a:spLocks noGrp="1"/>
          </p:cNvSpPr>
          <p:nvPr>
            <p:ph idx="1"/>
          </p:nvPr>
        </p:nvSpPr>
        <p:spPr>
          <a:xfrm>
            <a:off x="685800" y="1419225"/>
            <a:ext cx="7772400" cy="995363"/>
          </a:xfrm>
        </p:spPr>
        <p:txBody>
          <a:bodyPr/>
          <a:lstStyle/>
          <a:p>
            <a:r>
              <a:rPr lang="en-US" sz="2800"/>
              <a:t>Suppose we have 4 registers in a file. How do we build it from one-bit registers?</a:t>
            </a:r>
          </a:p>
        </p:txBody>
      </p:sp>
      <p:grpSp>
        <p:nvGrpSpPr>
          <p:cNvPr id="108" name="Group 107"/>
          <p:cNvGrpSpPr/>
          <p:nvPr/>
        </p:nvGrpSpPr>
        <p:grpSpPr>
          <a:xfrm>
            <a:off x="238125" y="2478088"/>
            <a:ext cx="6881813" cy="3643729"/>
            <a:chOff x="238125" y="2478088"/>
            <a:chExt cx="6881813" cy="3643729"/>
          </a:xfrm>
        </p:grpSpPr>
        <p:cxnSp>
          <p:nvCxnSpPr>
            <p:cNvPr id="47111" name="Straight Connector 11"/>
            <p:cNvCxnSpPr>
              <a:cxnSpLocks noChangeShapeType="1"/>
            </p:cNvCxnSpPr>
            <p:nvPr/>
          </p:nvCxnSpPr>
          <p:spPr bwMode="auto">
            <a:xfrm rot="5400000" flipH="1" flipV="1">
              <a:off x="6505575" y="3656013"/>
              <a:ext cx="1587" cy="1588"/>
            </a:xfrm>
            <a:prstGeom prst="line">
              <a:avLst/>
            </a:prstGeom>
            <a:noFill/>
            <a:ln w="9525">
              <a:solidFill>
                <a:schemeClr val="tx1"/>
              </a:solidFill>
              <a:miter lim="800000"/>
              <a:headEnd/>
              <a:tailEnd/>
            </a:ln>
          </p:spPr>
        </p:cxnSp>
        <p:cxnSp>
          <p:nvCxnSpPr>
            <p:cNvPr id="47112" name="Straight Connector 13"/>
            <p:cNvCxnSpPr>
              <a:cxnSpLocks noChangeShapeType="1"/>
            </p:cNvCxnSpPr>
            <p:nvPr/>
          </p:nvCxnSpPr>
          <p:spPr bwMode="auto">
            <a:xfrm rot="5400000" flipH="1" flipV="1">
              <a:off x="5639594" y="3294857"/>
              <a:ext cx="396875" cy="1587"/>
            </a:xfrm>
            <a:prstGeom prst="line">
              <a:avLst/>
            </a:prstGeom>
            <a:noFill/>
            <a:ln w="9525">
              <a:solidFill>
                <a:schemeClr val="tx1"/>
              </a:solidFill>
              <a:miter lim="800000"/>
              <a:headEnd/>
              <a:tailEnd/>
            </a:ln>
          </p:spPr>
        </p:cxnSp>
        <p:cxnSp>
          <p:nvCxnSpPr>
            <p:cNvPr id="47113" name="Straight Connector 21"/>
            <p:cNvCxnSpPr>
              <a:cxnSpLocks noChangeShapeType="1"/>
            </p:cNvCxnSpPr>
            <p:nvPr/>
          </p:nvCxnSpPr>
          <p:spPr bwMode="auto">
            <a:xfrm>
              <a:off x="6000750" y="4297363"/>
              <a:ext cx="300038" cy="1587"/>
            </a:xfrm>
            <a:prstGeom prst="line">
              <a:avLst/>
            </a:prstGeom>
            <a:noFill/>
            <a:ln w="9525">
              <a:solidFill>
                <a:schemeClr val="tx1"/>
              </a:solidFill>
              <a:miter lim="800000"/>
              <a:headEnd/>
              <a:tailEnd/>
            </a:ln>
          </p:spPr>
        </p:cxnSp>
        <p:sp>
          <p:nvSpPr>
            <p:cNvPr id="47114" name="TextBox 23"/>
            <p:cNvSpPr txBox="1">
              <a:spLocks noChangeArrowheads="1"/>
            </p:cNvSpPr>
            <p:nvPr/>
          </p:nvSpPr>
          <p:spPr bwMode="auto">
            <a:xfrm>
              <a:off x="6300788" y="4097338"/>
              <a:ext cx="819150" cy="366713"/>
            </a:xfrm>
            <a:prstGeom prst="rect">
              <a:avLst/>
            </a:prstGeom>
            <a:noFill/>
            <a:ln w="9525">
              <a:noFill/>
              <a:miter lim="800000"/>
              <a:headEnd/>
              <a:tailEnd/>
            </a:ln>
          </p:spPr>
          <p:txBody>
            <a:bodyPr wrap="none">
              <a:prstTxWarp prst="textNoShape">
                <a:avLst/>
              </a:prstTxWarp>
              <a:spAutoFit/>
            </a:bodyPr>
            <a:lstStyle/>
            <a:p>
              <a:r>
                <a:rPr lang="en-US" sz="1800"/>
                <a:t>Output</a:t>
              </a:r>
            </a:p>
          </p:txBody>
        </p:sp>
        <p:sp>
          <p:nvSpPr>
            <p:cNvPr id="47115" name="TextBox 24"/>
            <p:cNvSpPr txBox="1">
              <a:spLocks noChangeArrowheads="1"/>
            </p:cNvSpPr>
            <p:nvPr/>
          </p:nvSpPr>
          <p:spPr bwMode="auto">
            <a:xfrm>
              <a:off x="5534025" y="2478088"/>
              <a:ext cx="612775" cy="581025"/>
            </a:xfrm>
            <a:prstGeom prst="rect">
              <a:avLst/>
            </a:prstGeom>
            <a:noFill/>
            <a:ln w="9525">
              <a:noFill/>
              <a:miter lim="800000"/>
              <a:headEnd/>
              <a:tailEnd/>
            </a:ln>
          </p:spPr>
          <p:txBody>
            <a:bodyPr wrap="none">
              <a:prstTxWarp prst="textNoShape">
                <a:avLst/>
              </a:prstTxWarp>
              <a:spAutoFit/>
            </a:bodyPr>
            <a:lstStyle/>
            <a:p>
              <a:r>
                <a:rPr lang="en-US" sz="1600"/>
                <a:t>Read</a:t>
              </a:r>
            </a:p>
            <a:p>
              <a:r>
                <a:rPr lang="en-US" sz="1600"/>
                <a:t>Reg#</a:t>
              </a:r>
            </a:p>
          </p:txBody>
        </p:sp>
        <p:grpSp>
          <p:nvGrpSpPr>
            <p:cNvPr id="3" name="Group 43"/>
            <p:cNvGrpSpPr>
              <a:grpSpLocks/>
            </p:cNvGrpSpPr>
            <p:nvPr/>
          </p:nvGrpSpPr>
          <p:grpSpPr bwMode="auto">
            <a:xfrm>
              <a:off x="3498850" y="2873376"/>
              <a:ext cx="1463675" cy="679450"/>
              <a:chOff x="2209792" y="3342353"/>
              <a:chExt cx="1463880" cy="679738"/>
            </a:xfrm>
          </p:grpSpPr>
          <p:sp>
            <p:nvSpPr>
              <p:cNvPr id="47181" name="Rectangle 6"/>
              <p:cNvSpPr>
                <a:spLocks noChangeAspect="1"/>
              </p:cNvSpPr>
              <p:nvPr/>
            </p:nvSpPr>
            <p:spPr bwMode="auto">
              <a:xfrm>
                <a:off x="2251941" y="3386669"/>
                <a:ext cx="1371198" cy="628878"/>
              </a:xfrm>
              <a:prstGeom prst="rect">
                <a:avLst/>
              </a:prstGeom>
              <a:noFill/>
              <a:ln w="9525">
                <a:solidFill>
                  <a:schemeClr val="tx1"/>
                </a:solidFill>
                <a:prstDash val="dash"/>
                <a:miter lim="800000"/>
                <a:headEnd/>
                <a:tailEnd/>
              </a:ln>
            </p:spPr>
            <p:txBody>
              <a:bodyPr wrap="none">
                <a:prstTxWarp prst="textNoShape">
                  <a:avLst/>
                </a:prstTxWarp>
              </a:bodyPr>
              <a:lstStyle/>
              <a:p>
                <a:endParaRPr lang="en-US"/>
              </a:p>
            </p:txBody>
          </p:sp>
          <p:sp>
            <p:nvSpPr>
              <p:cNvPr id="47182" name="TextBox 34"/>
              <p:cNvSpPr txBox="1">
                <a:spLocks noChangeArrowheads="1"/>
              </p:cNvSpPr>
              <p:nvPr/>
            </p:nvSpPr>
            <p:spPr bwMode="auto">
              <a:xfrm>
                <a:off x="2209792" y="3342353"/>
                <a:ext cx="519186" cy="304929"/>
              </a:xfrm>
              <a:prstGeom prst="rect">
                <a:avLst/>
              </a:prstGeom>
              <a:noFill/>
              <a:ln w="9525">
                <a:noFill/>
                <a:miter lim="800000"/>
                <a:headEnd/>
                <a:tailEnd/>
              </a:ln>
            </p:spPr>
            <p:txBody>
              <a:bodyPr wrap="none">
                <a:prstTxWarp prst="textNoShape">
                  <a:avLst/>
                </a:prstTxWarp>
                <a:spAutoFit/>
              </a:bodyPr>
              <a:lstStyle/>
              <a:p>
                <a:r>
                  <a:rPr lang="en-US" sz="1400"/>
                  <a:t>Data</a:t>
                </a:r>
              </a:p>
            </p:txBody>
          </p:sp>
          <p:sp>
            <p:nvSpPr>
              <p:cNvPr id="47183" name="TextBox 35"/>
              <p:cNvSpPr txBox="1">
                <a:spLocks noChangeArrowheads="1"/>
              </p:cNvSpPr>
              <p:nvPr/>
            </p:nvSpPr>
            <p:spPr bwMode="auto">
              <a:xfrm>
                <a:off x="2209792" y="3717162"/>
                <a:ext cx="589046" cy="304929"/>
              </a:xfrm>
              <a:prstGeom prst="rect">
                <a:avLst/>
              </a:prstGeom>
              <a:noFill/>
              <a:ln w="9525">
                <a:noFill/>
                <a:miter lim="800000"/>
                <a:headEnd/>
                <a:tailEnd/>
              </a:ln>
            </p:spPr>
            <p:txBody>
              <a:bodyPr wrap="none">
                <a:prstTxWarp prst="textNoShape">
                  <a:avLst/>
                </a:prstTxWarp>
                <a:spAutoFit/>
              </a:bodyPr>
              <a:lstStyle/>
              <a:p>
                <a:r>
                  <a:rPr lang="en-US" sz="1400"/>
                  <a:t>Write</a:t>
                </a:r>
              </a:p>
            </p:txBody>
          </p:sp>
          <p:sp>
            <p:nvSpPr>
              <p:cNvPr id="47184" name="TextBox 37"/>
              <p:cNvSpPr txBox="1">
                <a:spLocks noChangeArrowheads="1"/>
              </p:cNvSpPr>
              <p:nvPr/>
            </p:nvSpPr>
            <p:spPr bwMode="auto">
              <a:xfrm>
                <a:off x="2995715" y="3412233"/>
                <a:ext cx="677957" cy="304929"/>
              </a:xfrm>
              <a:prstGeom prst="rect">
                <a:avLst/>
              </a:prstGeom>
              <a:noFill/>
              <a:ln w="9525">
                <a:noFill/>
                <a:miter lim="800000"/>
                <a:headEnd/>
                <a:tailEnd/>
              </a:ln>
            </p:spPr>
            <p:txBody>
              <a:bodyPr wrap="none">
                <a:prstTxWarp prst="textNoShape">
                  <a:avLst/>
                </a:prstTxWarp>
                <a:spAutoFit/>
              </a:bodyPr>
              <a:lstStyle/>
              <a:p>
                <a:r>
                  <a:rPr lang="en-US" sz="1400"/>
                  <a:t>Output</a:t>
                </a:r>
              </a:p>
            </p:txBody>
          </p:sp>
          <p:sp>
            <p:nvSpPr>
              <p:cNvPr id="47185" name="TextBox 165"/>
              <p:cNvSpPr txBox="1">
                <a:spLocks noChangeArrowheads="1"/>
              </p:cNvSpPr>
              <p:nvPr/>
            </p:nvSpPr>
            <p:spPr bwMode="auto">
              <a:xfrm>
                <a:off x="2613073" y="3583755"/>
                <a:ext cx="614450" cy="304929"/>
              </a:xfrm>
              <a:prstGeom prst="rect">
                <a:avLst/>
              </a:prstGeom>
              <a:noFill/>
              <a:ln w="9525">
                <a:noFill/>
                <a:miter lim="800000"/>
                <a:headEnd/>
                <a:tailEnd/>
              </a:ln>
            </p:spPr>
            <p:txBody>
              <a:bodyPr wrap="none">
                <a:prstTxWarp prst="textNoShape">
                  <a:avLst/>
                </a:prstTxWarp>
                <a:spAutoFit/>
              </a:bodyPr>
              <a:lstStyle/>
              <a:p>
                <a:pPr algn="ctr"/>
                <a:r>
                  <a:rPr lang="en-US" sz="1400" b="1"/>
                  <a:t>Reg 0</a:t>
                </a:r>
              </a:p>
            </p:txBody>
          </p:sp>
        </p:grpSp>
        <p:sp>
          <p:nvSpPr>
            <p:cNvPr id="47117" name="AutoShape 2"/>
            <p:cNvSpPr>
              <a:spLocks noChangeArrowheads="1"/>
            </p:cNvSpPr>
            <p:nvPr/>
          </p:nvSpPr>
          <p:spPr bwMode="auto">
            <a:xfrm rot="16200000">
              <a:off x="4826794" y="4148932"/>
              <a:ext cx="2046287" cy="304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rgbClr val="000000"/>
              </a:solidFill>
              <a:miter lim="800000"/>
              <a:headEnd/>
              <a:tailEnd/>
            </a:ln>
          </p:spPr>
          <p:txBody>
            <a:bodyPr>
              <a:prstTxWarp prst="textNoShape">
                <a:avLst/>
              </a:prstTxWarp>
            </a:bodyPr>
            <a:lstStyle/>
            <a:p>
              <a:endParaRPr lang="en-US"/>
            </a:p>
          </p:txBody>
        </p:sp>
        <p:sp>
          <p:nvSpPr>
            <p:cNvPr id="47118" name="Text Box 5"/>
            <p:cNvSpPr txBox="1">
              <a:spLocks noChangeArrowheads="1"/>
            </p:cNvSpPr>
            <p:nvPr/>
          </p:nvSpPr>
          <p:spPr bwMode="auto">
            <a:xfrm>
              <a:off x="5711825" y="4011613"/>
              <a:ext cx="101600" cy="13335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400"/>
                <a:t>1</a:t>
              </a:r>
              <a:endParaRPr lang="en-US" sz="4400"/>
            </a:p>
          </p:txBody>
        </p:sp>
        <p:sp>
          <p:nvSpPr>
            <p:cNvPr id="47119" name="Text Box 6"/>
            <p:cNvSpPr txBox="1">
              <a:spLocks noChangeArrowheads="1"/>
            </p:cNvSpPr>
            <p:nvPr/>
          </p:nvSpPr>
          <p:spPr bwMode="auto">
            <a:xfrm>
              <a:off x="5718175" y="3611563"/>
              <a:ext cx="123825" cy="15240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400">
                  <a:latin typeface="Calibri" charset="0"/>
                </a:rPr>
                <a:t>0</a:t>
              </a:r>
              <a:endParaRPr lang="en-US" sz="4400"/>
            </a:p>
          </p:txBody>
        </p:sp>
        <p:sp>
          <p:nvSpPr>
            <p:cNvPr id="47120" name="Text Box 5"/>
            <p:cNvSpPr txBox="1">
              <a:spLocks noChangeArrowheads="1"/>
            </p:cNvSpPr>
            <p:nvPr/>
          </p:nvSpPr>
          <p:spPr bwMode="auto">
            <a:xfrm>
              <a:off x="5722938" y="4789488"/>
              <a:ext cx="101600" cy="13335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400"/>
                <a:t>3</a:t>
              </a:r>
              <a:endParaRPr lang="en-US" sz="4400"/>
            </a:p>
          </p:txBody>
        </p:sp>
        <p:sp>
          <p:nvSpPr>
            <p:cNvPr id="47121" name="Text Box 6"/>
            <p:cNvSpPr txBox="1">
              <a:spLocks noChangeArrowheads="1"/>
            </p:cNvSpPr>
            <p:nvPr/>
          </p:nvSpPr>
          <p:spPr bwMode="auto">
            <a:xfrm>
              <a:off x="5718175" y="4411663"/>
              <a:ext cx="123825" cy="15240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400">
                  <a:latin typeface="Calibri" charset="0"/>
                </a:rPr>
                <a:t>2</a:t>
              </a:r>
              <a:endParaRPr lang="en-US" sz="4400"/>
            </a:p>
          </p:txBody>
        </p:sp>
        <p:grpSp>
          <p:nvGrpSpPr>
            <p:cNvPr id="4" name="Group 44"/>
            <p:cNvGrpSpPr>
              <a:grpSpLocks/>
            </p:cNvGrpSpPr>
            <p:nvPr/>
          </p:nvGrpSpPr>
          <p:grpSpPr bwMode="auto">
            <a:xfrm>
              <a:off x="3498850" y="3624263"/>
              <a:ext cx="1463675" cy="673100"/>
              <a:chOff x="2209792" y="3342352"/>
              <a:chExt cx="1463880" cy="673195"/>
            </a:xfrm>
          </p:grpSpPr>
          <p:sp>
            <p:nvSpPr>
              <p:cNvPr id="47177" name="Rectangle 45"/>
              <p:cNvSpPr>
                <a:spLocks noChangeAspect="1"/>
              </p:cNvSpPr>
              <p:nvPr/>
            </p:nvSpPr>
            <p:spPr bwMode="auto">
              <a:xfrm>
                <a:off x="2251941" y="3386669"/>
                <a:ext cx="1371198" cy="628878"/>
              </a:xfrm>
              <a:prstGeom prst="rect">
                <a:avLst/>
              </a:prstGeom>
              <a:noFill/>
              <a:ln w="9525">
                <a:solidFill>
                  <a:schemeClr val="tx1"/>
                </a:solidFill>
                <a:prstDash val="dash"/>
                <a:miter lim="800000"/>
                <a:headEnd/>
                <a:tailEnd/>
              </a:ln>
            </p:spPr>
            <p:txBody>
              <a:bodyPr wrap="none">
                <a:prstTxWarp prst="textNoShape">
                  <a:avLst/>
                </a:prstTxWarp>
              </a:bodyPr>
              <a:lstStyle/>
              <a:p>
                <a:endParaRPr lang="en-US"/>
              </a:p>
            </p:txBody>
          </p:sp>
          <p:sp>
            <p:nvSpPr>
              <p:cNvPr id="47178" name="TextBox 47"/>
              <p:cNvSpPr txBox="1">
                <a:spLocks noChangeArrowheads="1"/>
              </p:cNvSpPr>
              <p:nvPr/>
            </p:nvSpPr>
            <p:spPr bwMode="auto">
              <a:xfrm>
                <a:off x="2209792" y="3342352"/>
                <a:ext cx="519186" cy="304843"/>
              </a:xfrm>
              <a:prstGeom prst="rect">
                <a:avLst/>
              </a:prstGeom>
              <a:noFill/>
              <a:ln w="9525">
                <a:noFill/>
                <a:miter lim="800000"/>
                <a:headEnd/>
                <a:tailEnd/>
              </a:ln>
            </p:spPr>
            <p:txBody>
              <a:bodyPr wrap="none">
                <a:prstTxWarp prst="textNoShape">
                  <a:avLst/>
                </a:prstTxWarp>
                <a:spAutoFit/>
              </a:bodyPr>
              <a:lstStyle/>
              <a:p>
                <a:r>
                  <a:rPr lang="en-US" sz="1400"/>
                  <a:t>Data</a:t>
                </a:r>
              </a:p>
            </p:txBody>
          </p:sp>
          <p:sp>
            <p:nvSpPr>
              <p:cNvPr id="47179" name="TextBox 48"/>
              <p:cNvSpPr txBox="1">
                <a:spLocks noChangeArrowheads="1"/>
              </p:cNvSpPr>
              <p:nvPr/>
            </p:nvSpPr>
            <p:spPr bwMode="auto">
              <a:xfrm>
                <a:off x="2209792" y="3705941"/>
                <a:ext cx="589046" cy="304843"/>
              </a:xfrm>
              <a:prstGeom prst="rect">
                <a:avLst/>
              </a:prstGeom>
              <a:noFill/>
              <a:ln w="9525">
                <a:noFill/>
                <a:miter lim="800000"/>
                <a:headEnd/>
                <a:tailEnd/>
              </a:ln>
            </p:spPr>
            <p:txBody>
              <a:bodyPr wrap="none">
                <a:prstTxWarp prst="textNoShape">
                  <a:avLst/>
                </a:prstTxWarp>
                <a:spAutoFit/>
              </a:bodyPr>
              <a:lstStyle/>
              <a:p>
                <a:r>
                  <a:rPr lang="en-US" sz="1400"/>
                  <a:t>Write</a:t>
                </a:r>
              </a:p>
            </p:txBody>
          </p:sp>
          <p:sp>
            <p:nvSpPr>
              <p:cNvPr id="47180" name="TextBox 49"/>
              <p:cNvSpPr txBox="1">
                <a:spLocks noChangeArrowheads="1"/>
              </p:cNvSpPr>
              <p:nvPr/>
            </p:nvSpPr>
            <p:spPr bwMode="auto">
              <a:xfrm>
                <a:off x="2995715" y="3412212"/>
                <a:ext cx="677957" cy="304843"/>
              </a:xfrm>
              <a:prstGeom prst="rect">
                <a:avLst/>
              </a:prstGeom>
              <a:noFill/>
              <a:ln w="9525">
                <a:noFill/>
                <a:miter lim="800000"/>
                <a:headEnd/>
                <a:tailEnd/>
              </a:ln>
            </p:spPr>
            <p:txBody>
              <a:bodyPr wrap="none">
                <a:prstTxWarp prst="textNoShape">
                  <a:avLst/>
                </a:prstTxWarp>
                <a:spAutoFit/>
              </a:bodyPr>
              <a:lstStyle/>
              <a:p>
                <a:r>
                  <a:rPr lang="en-US" sz="1400" dirty="0"/>
                  <a:t>Output</a:t>
                </a:r>
              </a:p>
            </p:txBody>
          </p:sp>
        </p:grpSp>
        <p:grpSp>
          <p:nvGrpSpPr>
            <p:cNvPr id="5" name="Group 50"/>
            <p:cNvGrpSpPr>
              <a:grpSpLocks/>
            </p:cNvGrpSpPr>
            <p:nvPr/>
          </p:nvGrpSpPr>
          <p:grpSpPr bwMode="auto">
            <a:xfrm>
              <a:off x="3498850" y="4373563"/>
              <a:ext cx="1463675" cy="673100"/>
              <a:chOff x="2209792" y="3342352"/>
              <a:chExt cx="1463880" cy="673195"/>
            </a:xfrm>
          </p:grpSpPr>
          <p:sp>
            <p:nvSpPr>
              <p:cNvPr id="47173" name="Rectangle 51"/>
              <p:cNvSpPr>
                <a:spLocks noChangeAspect="1"/>
              </p:cNvSpPr>
              <p:nvPr/>
            </p:nvSpPr>
            <p:spPr bwMode="auto">
              <a:xfrm>
                <a:off x="2251941" y="3386669"/>
                <a:ext cx="1371198" cy="628878"/>
              </a:xfrm>
              <a:prstGeom prst="rect">
                <a:avLst/>
              </a:prstGeom>
              <a:noFill/>
              <a:ln w="9525">
                <a:solidFill>
                  <a:schemeClr val="tx1"/>
                </a:solidFill>
                <a:prstDash val="dash"/>
                <a:miter lim="800000"/>
                <a:headEnd/>
                <a:tailEnd/>
              </a:ln>
            </p:spPr>
            <p:txBody>
              <a:bodyPr wrap="none">
                <a:prstTxWarp prst="textNoShape">
                  <a:avLst/>
                </a:prstTxWarp>
              </a:bodyPr>
              <a:lstStyle/>
              <a:p>
                <a:endParaRPr lang="en-US"/>
              </a:p>
            </p:txBody>
          </p:sp>
          <p:sp>
            <p:nvSpPr>
              <p:cNvPr id="47174" name="TextBox 53"/>
              <p:cNvSpPr txBox="1">
                <a:spLocks noChangeArrowheads="1"/>
              </p:cNvSpPr>
              <p:nvPr/>
            </p:nvSpPr>
            <p:spPr bwMode="auto">
              <a:xfrm>
                <a:off x="2209792" y="3342352"/>
                <a:ext cx="519186" cy="304843"/>
              </a:xfrm>
              <a:prstGeom prst="rect">
                <a:avLst/>
              </a:prstGeom>
              <a:noFill/>
              <a:ln w="9525">
                <a:noFill/>
                <a:miter lim="800000"/>
                <a:headEnd/>
                <a:tailEnd/>
              </a:ln>
            </p:spPr>
            <p:txBody>
              <a:bodyPr wrap="none">
                <a:prstTxWarp prst="textNoShape">
                  <a:avLst/>
                </a:prstTxWarp>
                <a:spAutoFit/>
              </a:bodyPr>
              <a:lstStyle/>
              <a:p>
                <a:r>
                  <a:rPr lang="en-US" sz="1400"/>
                  <a:t>Data</a:t>
                </a:r>
              </a:p>
            </p:txBody>
          </p:sp>
          <p:sp>
            <p:nvSpPr>
              <p:cNvPr id="47175" name="TextBox 54"/>
              <p:cNvSpPr txBox="1">
                <a:spLocks noChangeArrowheads="1"/>
              </p:cNvSpPr>
              <p:nvPr/>
            </p:nvSpPr>
            <p:spPr bwMode="auto">
              <a:xfrm>
                <a:off x="2209792" y="3705941"/>
                <a:ext cx="589046" cy="304843"/>
              </a:xfrm>
              <a:prstGeom prst="rect">
                <a:avLst/>
              </a:prstGeom>
              <a:noFill/>
              <a:ln w="9525">
                <a:noFill/>
                <a:miter lim="800000"/>
                <a:headEnd/>
                <a:tailEnd/>
              </a:ln>
            </p:spPr>
            <p:txBody>
              <a:bodyPr wrap="none">
                <a:prstTxWarp prst="textNoShape">
                  <a:avLst/>
                </a:prstTxWarp>
                <a:spAutoFit/>
              </a:bodyPr>
              <a:lstStyle/>
              <a:p>
                <a:r>
                  <a:rPr lang="en-US" sz="1400"/>
                  <a:t>Write</a:t>
                </a:r>
              </a:p>
            </p:txBody>
          </p:sp>
          <p:sp>
            <p:nvSpPr>
              <p:cNvPr id="47176" name="TextBox 55"/>
              <p:cNvSpPr txBox="1">
                <a:spLocks noChangeArrowheads="1"/>
              </p:cNvSpPr>
              <p:nvPr/>
            </p:nvSpPr>
            <p:spPr bwMode="auto">
              <a:xfrm>
                <a:off x="2995715" y="3412212"/>
                <a:ext cx="677957" cy="304843"/>
              </a:xfrm>
              <a:prstGeom prst="rect">
                <a:avLst/>
              </a:prstGeom>
              <a:noFill/>
              <a:ln w="9525">
                <a:noFill/>
                <a:miter lim="800000"/>
                <a:headEnd/>
                <a:tailEnd/>
              </a:ln>
            </p:spPr>
            <p:txBody>
              <a:bodyPr wrap="none">
                <a:prstTxWarp prst="textNoShape">
                  <a:avLst/>
                </a:prstTxWarp>
                <a:spAutoFit/>
              </a:bodyPr>
              <a:lstStyle/>
              <a:p>
                <a:r>
                  <a:rPr lang="en-US" sz="1400"/>
                  <a:t>Output</a:t>
                </a:r>
              </a:p>
            </p:txBody>
          </p:sp>
        </p:grpSp>
        <p:grpSp>
          <p:nvGrpSpPr>
            <p:cNvPr id="6" name="Group 56"/>
            <p:cNvGrpSpPr>
              <a:grpSpLocks/>
            </p:cNvGrpSpPr>
            <p:nvPr/>
          </p:nvGrpSpPr>
          <p:grpSpPr bwMode="auto">
            <a:xfrm>
              <a:off x="3498850" y="5124451"/>
              <a:ext cx="1463675" cy="673099"/>
              <a:chOff x="2209792" y="3342353"/>
              <a:chExt cx="1463880" cy="673194"/>
            </a:xfrm>
          </p:grpSpPr>
          <p:sp>
            <p:nvSpPr>
              <p:cNvPr id="47169" name="Rectangle 57"/>
              <p:cNvSpPr>
                <a:spLocks noChangeAspect="1"/>
              </p:cNvSpPr>
              <p:nvPr/>
            </p:nvSpPr>
            <p:spPr bwMode="auto">
              <a:xfrm>
                <a:off x="2251941" y="3386669"/>
                <a:ext cx="1371198" cy="628878"/>
              </a:xfrm>
              <a:prstGeom prst="rect">
                <a:avLst/>
              </a:prstGeom>
              <a:noFill/>
              <a:ln w="9525">
                <a:solidFill>
                  <a:schemeClr val="tx1"/>
                </a:solidFill>
                <a:prstDash val="dash"/>
                <a:miter lim="800000"/>
                <a:headEnd/>
                <a:tailEnd/>
              </a:ln>
            </p:spPr>
            <p:txBody>
              <a:bodyPr wrap="none">
                <a:prstTxWarp prst="textNoShape">
                  <a:avLst/>
                </a:prstTxWarp>
              </a:bodyPr>
              <a:lstStyle/>
              <a:p>
                <a:endParaRPr lang="en-US"/>
              </a:p>
            </p:txBody>
          </p:sp>
          <p:sp>
            <p:nvSpPr>
              <p:cNvPr id="47170" name="TextBox 59"/>
              <p:cNvSpPr txBox="1">
                <a:spLocks noChangeArrowheads="1"/>
              </p:cNvSpPr>
              <p:nvPr/>
            </p:nvSpPr>
            <p:spPr bwMode="auto">
              <a:xfrm>
                <a:off x="2209792" y="3342353"/>
                <a:ext cx="519186" cy="304843"/>
              </a:xfrm>
              <a:prstGeom prst="rect">
                <a:avLst/>
              </a:prstGeom>
              <a:noFill/>
              <a:ln w="9525">
                <a:noFill/>
                <a:miter lim="800000"/>
                <a:headEnd/>
                <a:tailEnd/>
              </a:ln>
            </p:spPr>
            <p:txBody>
              <a:bodyPr wrap="none">
                <a:prstTxWarp prst="textNoShape">
                  <a:avLst/>
                </a:prstTxWarp>
                <a:spAutoFit/>
              </a:bodyPr>
              <a:lstStyle/>
              <a:p>
                <a:r>
                  <a:rPr lang="en-US" sz="1400"/>
                  <a:t>Data</a:t>
                </a:r>
              </a:p>
            </p:txBody>
          </p:sp>
          <p:sp>
            <p:nvSpPr>
              <p:cNvPr id="47171" name="TextBox 60"/>
              <p:cNvSpPr txBox="1">
                <a:spLocks noChangeArrowheads="1"/>
              </p:cNvSpPr>
              <p:nvPr/>
            </p:nvSpPr>
            <p:spPr bwMode="auto">
              <a:xfrm>
                <a:off x="2209792" y="3694828"/>
                <a:ext cx="589046" cy="304843"/>
              </a:xfrm>
              <a:prstGeom prst="rect">
                <a:avLst/>
              </a:prstGeom>
              <a:noFill/>
              <a:ln w="9525">
                <a:noFill/>
                <a:miter lim="800000"/>
                <a:headEnd/>
                <a:tailEnd/>
              </a:ln>
            </p:spPr>
            <p:txBody>
              <a:bodyPr wrap="none">
                <a:prstTxWarp prst="textNoShape">
                  <a:avLst/>
                </a:prstTxWarp>
                <a:spAutoFit/>
              </a:bodyPr>
              <a:lstStyle/>
              <a:p>
                <a:r>
                  <a:rPr lang="en-US" sz="1400"/>
                  <a:t>Write</a:t>
                </a:r>
              </a:p>
            </p:txBody>
          </p:sp>
          <p:sp>
            <p:nvSpPr>
              <p:cNvPr id="47172" name="TextBox 61"/>
              <p:cNvSpPr txBox="1">
                <a:spLocks noChangeArrowheads="1"/>
              </p:cNvSpPr>
              <p:nvPr/>
            </p:nvSpPr>
            <p:spPr bwMode="auto">
              <a:xfrm>
                <a:off x="2995715" y="3412213"/>
                <a:ext cx="677957" cy="304843"/>
              </a:xfrm>
              <a:prstGeom prst="rect">
                <a:avLst/>
              </a:prstGeom>
              <a:noFill/>
              <a:ln w="9525">
                <a:noFill/>
                <a:miter lim="800000"/>
                <a:headEnd/>
                <a:tailEnd/>
              </a:ln>
            </p:spPr>
            <p:txBody>
              <a:bodyPr wrap="none">
                <a:prstTxWarp prst="textNoShape">
                  <a:avLst/>
                </a:prstTxWarp>
                <a:spAutoFit/>
              </a:bodyPr>
              <a:lstStyle/>
              <a:p>
                <a:r>
                  <a:rPr lang="en-US" sz="1400"/>
                  <a:t>Output</a:t>
                </a:r>
              </a:p>
            </p:txBody>
          </p:sp>
        </p:grpSp>
        <p:cxnSp>
          <p:nvCxnSpPr>
            <p:cNvPr id="47125" name="Elbow Connector 65"/>
            <p:cNvCxnSpPr>
              <a:cxnSpLocks noChangeShapeType="1"/>
            </p:cNvCxnSpPr>
            <p:nvPr/>
          </p:nvCxnSpPr>
          <p:spPr bwMode="auto">
            <a:xfrm rot="10800000">
              <a:off x="4932363" y="3097213"/>
              <a:ext cx="746125" cy="606425"/>
            </a:xfrm>
            <a:prstGeom prst="bentConnector3">
              <a:avLst>
                <a:gd name="adj1" fmla="val 50000"/>
              </a:avLst>
            </a:prstGeom>
            <a:noFill/>
            <a:ln w="9525">
              <a:solidFill>
                <a:schemeClr val="tx1"/>
              </a:solidFill>
              <a:miter lim="800000"/>
              <a:headEnd/>
              <a:tailEnd/>
            </a:ln>
          </p:spPr>
        </p:cxnSp>
        <p:cxnSp>
          <p:nvCxnSpPr>
            <p:cNvPr id="47126" name="Elbow Connector 69"/>
            <p:cNvCxnSpPr>
              <a:cxnSpLocks noChangeShapeType="1"/>
            </p:cNvCxnSpPr>
            <p:nvPr/>
          </p:nvCxnSpPr>
          <p:spPr bwMode="auto">
            <a:xfrm rot="10800000">
              <a:off x="4932363" y="3848100"/>
              <a:ext cx="744537" cy="249238"/>
            </a:xfrm>
            <a:prstGeom prst="bentConnector3">
              <a:avLst>
                <a:gd name="adj1" fmla="val 50000"/>
              </a:avLst>
            </a:prstGeom>
            <a:noFill/>
            <a:ln w="9525">
              <a:solidFill>
                <a:schemeClr val="tx1"/>
              </a:solidFill>
              <a:miter lim="800000"/>
              <a:headEnd/>
              <a:tailEnd/>
            </a:ln>
          </p:spPr>
        </p:cxnSp>
        <p:cxnSp>
          <p:nvCxnSpPr>
            <p:cNvPr id="47127" name="Elbow Connector 70"/>
            <p:cNvCxnSpPr>
              <a:cxnSpLocks noChangeShapeType="1"/>
            </p:cNvCxnSpPr>
            <p:nvPr/>
          </p:nvCxnSpPr>
          <p:spPr bwMode="auto">
            <a:xfrm rot="10800000" flipV="1">
              <a:off x="4921250" y="4510088"/>
              <a:ext cx="758825" cy="127000"/>
            </a:xfrm>
            <a:prstGeom prst="bentConnector3">
              <a:avLst>
                <a:gd name="adj1" fmla="val 50000"/>
              </a:avLst>
            </a:prstGeom>
            <a:noFill/>
            <a:ln w="9525">
              <a:solidFill>
                <a:schemeClr val="tx1"/>
              </a:solidFill>
              <a:miter lim="800000"/>
              <a:headEnd/>
              <a:tailEnd/>
            </a:ln>
          </p:spPr>
        </p:cxnSp>
        <p:cxnSp>
          <p:nvCxnSpPr>
            <p:cNvPr id="47128" name="Elbow Connector 73"/>
            <p:cNvCxnSpPr>
              <a:cxnSpLocks noChangeShapeType="1"/>
            </p:cNvCxnSpPr>
            <p:nvPr/>
          </p:nvCxnSpPr>
          <p:spPr bwMode="auto">
            <a:xfrm rot="10800000" flipV="1">
              <a:off x="4913313" y="4892675"/>
              <a:ext cx="758825" cy="495300"/>
            </a:xfrm>
            <a:prstGeom prst="bentConnector3">
              <a:avLst>
                <a:gd name="adj1" fmla="val 50000"/>
              </a:avLst>
            </a:prstGeom>
            <a:noFill/>
            <a:ln w="9525">
              <a:solidFill>
                <a:schemeClr val="tx1"/>
              </a:solidFill>
              <a:miter lim="800000"/>
              <a:headEnd/>
              <a:tailEnd/>
            </a:ln>
          </p:spPr>
        </p:cxnSp>
        <p:sp>
          <p:nvSpPr>
            <p:cNvPr id="47129" name="Rectangle 75"/>
            <p:cNvSpPr>
              <a:spLocks noChangeArrowheads="1"/>
            </p:cNvSpPr>
            <p:nvPr/>
          </p:nvSpPr>
          <p:spPr bwMode="auto">
            <a:xfrm>
              <a:off x="1184275" y="3181350"/>
              <a:ext cx="758825" cy="2320925"/>
            </a:xfrm>
            <a:prstGeom prst="rect">
              <a:avLst/>
            </a:prstGeom>
            <a:noFill/>
            <a:ln w="9525">
              <a:solidFill>
                <a:schemeClr val="tx1"/>
              </a:solidFill>
              <a:miter lim="800000"/>
              <a:headEnd/>
              <a:tailEnd/>
            </a:ln>
          </p:spPr>
          <p:txBody>
            <a:bodyPr wrap="none" anchor="ctr">
              <a:prstTxWarp prst="textNoShape">
                <a:avLst/>
              </a:prstTxWarp>
            </a:bodyPr>
            <a:lstStyle/>
            <a:p>
              <a:pPr algn="ctr"/>
              <a:r>
                <a:rPr lang="en-US" sz="1800"/>
                <a:t>D</a:t>
              </a:r>
            </a:p>
            <a:p>
              <a:pPr algn="ctr"/>
              <a:r>
                <a:rPr lang="en-US" sz="1800"/>
                <a:t>E</a:t>
              </a:r>
            </a:p>
            <a:p>
              <a:pPr algn="ctr"/>
              <a:r>
                <a:rPr lang="en-US" sz="1800"/>
                <a:t>C</a:t>
              </a:r>
            </a:p>
            <a:p>
              <a:pPr algn="ctr"/>
              <a:r>
                <a:rPr lang="en-US" sz="1800"/>
                <a:t>O</a:t>
              </a:r>
            </a:p>
            <a:p>
              <a:pPr algn="ctr"/>
              <a:r>
                <a:rPr lang="en-US" sz="1800"/>
                <a:t>D</a:t>
              </a:r>
            </a:p>
            <a:p>
              <a:pPr algn="ctr"/>
              <a:r>
                <a:rPr lang="en-US" sz="1800"/>
                <a:t>E</a:t>
              </a:r>
            </a:p>
            <a:p>
              <a:pPr algn="ctr"/>
              <a:r>
                <a:rPr lang="en-US" sz="1800"/>
                <a:t>R</a:t>
              </a:r>
            </a:p>
          </p:txBody>
        </p:sp>
        <p:sp>
          <p:nvSpPr>
            <p:cNvPr id="47130" name="TextBox 24"/>
            <p:cNvSpPr txBox="1">
              <a:spLocks noChangeArrowheads="1"/>
            </p:cNvSpPr>
            <p:nvPr/>
          </p:nvSpPr>
          <p:spPr bwMode="auto">
            <a:xfrm>
              <a:off x="238125" y="4046538"/>
              <a:ext cx="646113" cy="581025"/>
            </a:xfrm>
            <a:prstGeom prst="rect">
              <a:avLst/>
            </a:prstGeom>
            <a:noFill/>
            <a:ln w="9525">
              <a:noFill/>
              <a:miter lim="800000"/>
              <a:headEnd/>
              <a:tailEnd/>
            </a:ln>
          </p:spPr>
          <p:txBody>
            <a:bodyPr wrap="none">
              <a:prstTxWarp prst="textNoShape">
                <a:avLst/>
              </a:prstTxWarp>
              <a:spAutoFit/>
            </a:bodyPr>
            <a:lstStyle/>
            <a:p>
              <a:r>
                <a:rPr lang="en-US" sz="1600"/>
                <a:t>Write</a:t>
              </a:r>
            </a:p>
            <a:p>
              <a:r>
                <a:rPr lang="en-US" sz="1600"/>
                <a:t>Reg#</a:t>
              </a:r>
            </a:p>
          </p:txBody>
        </p:sp>
        <p:cxnSp>
          <p:nvCxnSpPr>
            <p:cNvPr id="47131" name="Straight Connector 81"/>
            <p:cNvCxnSpPr>
              <a:cxnSpLocks noChangeShapeType="1"/>
              <a:stCxn id="47129" idx="1"/>
            </p:cNvCxnSpPr>
            <p:nvPr/>
          </p:nvCxnSpPr>
          <p:spPr bwMode="auto">
            <a:xfrm rot="10800000">
              <a:off x="817563" y="4341813"/>
              <a:ext cx="366712" cy="0"/>
            </a:xfrm>
            <a:prstGeom prst="line">
              <a:avLst/>
            </a:prstGeom>
            <a:noFill/>
            <a:ln w="28575">
              <a:solidFill>
                <a:schemeClr val="tx1"/>
              </a:solidFill>
              <a:miter lim="800000"/>
              <a:headEnd/>
              <a:tailEnd/>
            </a:ln>
          </p:spPr>
        </p:cxnSp>
        <p:sp>
          <p:nvSpPr>
            <p:cNvPr id="47132" name="TextBox 24"/>
            <p:cNvSpPr txBox="1">
              <a:spLocks noChangeArrowheads="1"/>
            </p:cNvSpPr>
            <p:nvPr/>
          </p:nvSpPr>
          <p:spPr bwMode="auto">
            <a:xfrm>
              <a:off x="519113" y="2559051"/>
              <a:ext cx="1082348" cy="338554"/>
            </a:xfrm>
            <a:prstGeom prst="rect">
              <a:avLst/>
            </a:prstGeom>
            <a:noFill/>
            <a:ln w="9525">
              <a:noFill/>
              <a:miter lim="800000"/>
              <a:headEnd/>
              <a:tailEnd/>
            </a:ln>
          </p:spPr>
          <p:txBody>
            <a:bodyPr wrap="none">
              <a:prstTxWarp prst="textNoShape">
                <a:avLst/>
              </a:prstTxWarp>
              <a:spAutoFit/>
            </a:bodyPr>
            <a:lstStyle/>
            <a:p>
              <a:r>
                <a:rPr lang="en-US" sz="1600" dirty="0" smtClean="0"/>
                <a:t>Write </a:t>
              </a:r>
              <a:r>
                <a:rPr lang="en-US" sz="1600" dirty="0"/>
                <a:t>Data</a:t>
              </a:r>
            </a:p>
          </p:txBody>
        </p:sp>
        <p:cxnSp>
          <p:nvCxnSpPr>
            <p:cNvPr id="47133" name="Elbow Connector 91"/>
            <p:cNvCxnSpPr>
              <a:cxnSpLocks noChangeShapeType="1"/>
            </p:cNvCxnSpPr>
            <p:nvPr/>
          </p:nvCxnSpPr>
          <p:spPr bwMode="auto">
            <a:xfrm>
              <a:off x="1852613" y="2727325"/>
              <a:ext cx="1670050" cy="2551113"/>
            </a:xfrm>
            <a:prstGeom prst="bentConnector3">
              <a:avLst>
                <a:gd name="adj1" fmla="val 76681"/>
              </a:avLst>
            </a:prstGeom>
            <a:noFill/>
            <a:ln w="9525">
              <a:solidFill>
                <a:schemeClr val="tx1"/>
              </a:solidFill>
              <a:miter lim="800000"/>
              <a:headEnd/>
              <a:tailEnd/>
            </a:ln>
          </p:spPr>
        </p:cxnSp>
        <p:cxnSp>
          <p:nvCxnSpPr>
            <p:cNvPr id="47134" name="Straight Connector 98"/>
            <p:cNvCxnSpPr>
              <a:cxnSpLocks noChangeShapeType="1"/>
            </p:cNvCxnSpPr>
            <p:nvPr/>
          </p:nvCxnSpPr>
          <p:spPr bwMode="auto">
            <a:xfrm>
              <a:off x="3138488" y="4549775"/>
              <a:ext cx="395287" cy="1588"/>
            </a:xfrm>
            <a:prstGeom prst="line">
              <a:avLst/>
            </a:prstGeom>
            <a:noFill/>
            <a:ln w="9525">
              <a:solidFill>
                <a:schemeClr val="tx1"/>
              </a:solidFill>
              <a:miter lim="800000"/>
              <a:headEnd/>
              <a:tailEnd/>
            </a:ln>
          </p:spPr>
        </p:cxnSp>
        <p:cxnSp>
          <p:nvCxnSpPr>
            <p:cNvPr id="47135" name="Straight Connector 99"/>
            <p:cNvCxnSpPr>
              <a:cxnSpLocks noChangeShapeType="1"/>
            </p:cNvCxnSpPr>
            <p:nvPr/>
          </p:nvCxnSpPr>
          <p:spPr bwMode="auto">
            <a:xfrm>
              <a:off x="3138488" y="3787775"/>
              <a:ext cx="395287" cy="1588"/>
            </a:xfrm>
            <a:prstGeom prst="line">
              <a:avLst/>
            </a:prstGeom>
            <a:noFill/>
            <a:ln w="9525">
              <a:solidFill>
                <a:schemeClr val="tx1"/>
              </a:solidFill>
              <a:miter lim="800000"/>
              <a:headEnd/>
              <a:tailEnd/>
            </a:ln>
          </p:spPr>
        </p:cxnSp>
        <p:cxnSp>
          <p:nvCxnSpPr>
            <p:cNvPr id="47136" name="Straight Connector 100"/>
            <p:cNvCxnSpPr>
              <a:cxnSpLocks noChangeShapeType="1"/>
            </p:cNvCxnSpPr>
            <p:nvPr/>
          </p:nvCxnSpPr>
          <p:spPr bwMode="auto">
            <a:xfrm>
              <a:off x="3138488" y="3025775"/>
              <a:ext cx="395287" cy="1588"/>
            </a:xfrm>
            <a:prstGeom prst="line">
              <a:avLst/>
            </a:prstGeom>
            <a:noFill/>
            <a:ln w="9525">
              <a:solidFill>
                <a:schemeClr val="tx1"/>
              </a:solidFill>
              <a:miter lim="800000"/>
              <a:headEnd/>
              <a:tailEnd/>
            </a:ln>
          </p:spPr>
        </p:cxnSp>
        <p:sp>
          <p:nvSpPr>
            <p:cNvPr id="47137" name="TextBox 24"/>
            <p:cNvSpPr txBox="1">
              <a:spLocks noChangeArrowheads="1"/>
            </p:cNvSpPr>
            <p:nvPr/>
          </p:nvSpPr>
          <p:spPr bwMode="auto">
            <a:xfrm>
              <a:off x="528638" y="5783263"/>
              <a:ext cx="974045" cy="338554"/>
            </a:xfrm>
            <a:prstGeom prst="rect">
              <a:avLst/>
            </a:prstGeom>
            <a:noFill/>
            <a:ln w="9525">
              <a:noFill/>
              <a:miter lim="800000"/>
              <a:headEnd/>
              <a:tailEnd/>
            </a:ln>
          </p:spPr>
          <p:txBody>
            <a:bodyPr wrap="none">
              <a:prstTxWarp prst="textNoShape">
                <a:avLst/>
              </a:prstTxWarp>
              <a:spAutoFit/>
            </a:bodyPr>
            <a:lstStyle/>
            <a:p>
              <a:r>
                <a:rPr lang="en-US" sz="1600" dirty="0" err="1" smtClean="0"/>
                <a:t>RegWrite</a:t>
              </a:r>
              <a:endParaRPr lang="en-US" sz="1600" dirty="0"/>
            </a:p>
          </p:txBody>
        </p:sp>
        <p:sp>
          <p:nvSpPr>
            <p:cNvPr id="47138" name="Text Box 5"/>
            <p:cNvSpPr txBox="1">
              <a:spLocks noChangeArrowheads="1"/>
            </p:cNvSpPr>
            <p:nvPr/>
          </p:nvSpPr>
          <p:spPr bwMode="auto">
            <a:xfrm>
              <a:off x="1800225" y="3959225"/>
              <a:ext cx="101600" cy="13335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400"/>
                <a:t>1</a:t>
              </a:r>
              <a:endParaRPr lang="en-US" sz="4400"/>
            </a:p>
          </p:txBody>
        </p:sp>
        <p:sp>
          <p:nvSpPr>
            <p:cNvPr id="47139" name="Text Box 6"/>
            <p:cNvSpPr txBox="1">
              <a:spLocks noChangeArrowheads="1"/>
            </p:cNvSpPr>
            <p:nvPr/>
          </p:nvSpPr>
          <p:spPr bwMode="auto">
            <a:xfrm>
              <a:off x="1792288" y="3317875"/>
              <a:ext cx="123825" cy="15240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400" dirty="0">
                  <a:latin typeface="Calibri" charset="0"/>
                </a:rPr>
                <a:t>0</a:t>
              </a:r>
              <a:endParaRPr lang="en-US" sz="4400" dirty="0"/>
            </a:p>
          </p:txBody>
        </p:sp>
        <p:sp>
          <p:nvSpPr>
            <p:cNvPr id="47140" name="Text Box 5"/>
            <p:cNvSpPr txBox="1">
              <a:spLocks noChangeArrowheads="1"/>
            </p:cNvSpPr>
            <p:nvPr/>
          </p:nvSpPr>
          <p:spPr bwMode="auto">
            <a:xfrm>
              <a:off x="1779588" y="5008563"/>
              <a:ext cx="101600" cy="13335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400"/>
                <a:t>3</a:t>
              </a:r>
              <a:endParaRPr lang="en-US" sz="4400"/>
            </a:p>
          </p:txBody>
        </p:sp>
        <p:sp>
          <p:nvSpPr>
            <p:cNvPr id="47141" name="Text Box 6"/>
            <p:cNvSpPr txBox="1">
              <a:spLocks noChangeArrowheads="1"/>
            </p:cNvSpPr>
            <p:nvPr/>
          </p:nvSpPr>
          <p:spPr bwMode="auto">
            <a:xfrm>
              <a:off x="1779588" y="4514850"/>
              <a:ext cx="123825" cy="15240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400">
                  <a:latin typeface="Calibri" charset="0"/>
                </a:rPr>
                <a:t>2</a:t>
              </a:r>
              <a:endParaRPr lang="en-US" sz="4400"/>
            </a:p>
          </p:txBody>
        </p:sp>
        <p:sp>
          <p:nvSpPr>
            <p:cNvPr id="47142" name="Flowchart: Delay 108"/>
            <p:cNvSpPr>
              <a:spLocks noChangeArrowheads="1"/>
            </p:cNvSpPr>
            <p:nvPr/>
          </p:nvSpPr>
          <p:spPr bwMode="auto">
            <a:xfrm>
              <a:off x="2438400" y="3198813"/>
              <a:ext cx="366713" cy="377825"/>
            </a:xfrm>
            <a:prstGeom prst="flowChartDelay">
              <a:avLst/>
            </a:prstGeom>
            <a:noFill/>
            <a:ln w="9525">
              <a:solidFill>
                <a:schemeClr val="tx1"/>
              </a:solidFill>
              <a:miter lim="800000"/>
              <a:headEnd/>
              <a:tailEnd/>
            </a:ln>
          </p:spPr>
          <p:txBody>
            <a:bodyPr wrap="none">
              <a:prstTxWarp prst="textNoShape">
                <a:avLst/>
              </a:prstTxWarp>
            </a:bodyPr>
            <a:lstStyle/>
            <a:p>
              <a:endParaRPr lang="en-US"/>
            </a:p>
          </p:txBody>
        </p:sp>
        <p:cxnSp>
          <p:nvCxnSpPr>
            <p:cNvPr id="47143" name="Straight Connector 110"/>
            <p:cNvCxnSpPr>
              <a:cxnSpLocks noChangeShapeType="1"/>
              <a:stCxn id="47142" idx="3"/>
            </p:cNvCxnSpPr>
            <p:nvPr/>
          </p:nvCxnSpPr>
          <p:spPr bwMode="auto">
            <a:xfrm flipV="1">
              <a:off x="2805113" y="3386138"/>
              <a:ext cx="731837" cy="1587"/>
            </a:xfrm>
            <a:prstGeom prst="line">
              <a:avLst/>
            </a:prstGeom>
            <a:noFill/>
            <a:ln w="9525">
              <a:solidFill>
                <a:schemeClr val="tx1"/>
              </a:solidFill>
              <a:miter lim="800000"/>
              <a:headEnd/>
              <a:tailEnd/>
            </a:ln>
          </p:spPr>
        </p:cxnSp>
        <p:sp>
          <p:nvSpPr>
            <p:cNvPr id="47144" name="Flowchart: Delay 111"/>
            <p:cNvSpPr>
              <a:spLocks noChangeArrowheads="1"/>
            </p:cNvSpPr>
            <p:nvPr/>
          </p:nvSpPr>
          <p:spPr bwMode="auto">
            <a:xfrm>
              <a:off x="2438400" y="3956050"/>
              <a:ext cx="366713" cy="377825"/>
            </a:xfrm>
            <a:prstGeom prst="flowChartDelay">
              <a:avLst/>
            </a:prstGeom>
            <a:noFill/>
            <a:ln w="9525">
              <a:solidFill>
                <a:schemeClr val="tx1"/>
              </a:solidFill>
              <a:miter lim="800000"/>
              <a:headEnd/>
              <a:tailEnd/>
            </a:ln>
          </p:spPr>
          <p:txBody>
            <a:bodyPr wrap="none">
              <a:prstTxWarp prst="textNoShape">
                <a:avLst/>
              </a:prstTxWarp>
            </a:bodyPr>
            <a:lstStyle/>
            <a:p>
              <a:endParaRPr lang="en-US"/>
            </a:p>
          </p:txBody>
        </p:sp>
        <p:cxnSp>
          <p:nvCxnSpPr>
            <p:cNvPr id="47145" name="Straight Connector 112"/>
            <p:cNvCxnSpPr>
              <a:cxnSpLocks noChangeShapeType="1"/>
              <a:stCxn id="47144" idx="3"/>
            </p:cNvCxnSpPr>
            <p:nvPr/>
          </p:nvCxnSpPr>
          <p:spPr bwMode="auto">
            <a:xfrm flipV="1">
              <a:off x="2805113" y="4143375"/>
              <a:ext cx="731837" cy="1588"/>
            </a:xfrm>
            <a:prstGeom prst="line">
              <a:avLst/>
            </a:prstGeom>
            <a:noFill/>
            <a:ln w="9525">
              <a:solidFill>
                <a:schemeClr val="tx1"/>
              </a:solidFill>
              <a:miter lim="800000"/>
              <a:headEnd/>
              <a:tailEnd/>
            </a:ln>
          </p:spPr>
        </p:cxnSp>
        <p:sp>
          <p:nvSpPr>
            <p:cNvPr id="47146" name="Flowchart: Delay 113"/>
            <p:cNvSpPr>
              <a:spLocks noChangeArrowheads="1"/>
            </p:cNvSpPr>
            <p:nvPr/>
          </p:nvSpPr>
          <p:spPr bwMode="auto">
            <a:xfrm>
              <a:off x="2438400" y="4713288"/>
              <a:ext cx="366713" cy="377825"/>
            </a:xfrm>
            <a:prstGeom prst="flowChartDelay">
              <a:avLst/>
            </a:prstGeom>
            <a:noFill/>
            <a:ln w="9525">
              <a:solidFill>
                <a:schemeClr val="tx1"/>
              </a:solidFill>
              <a:miter lim="800000"/>
              <a:headEnd/>
              <a:tailEnd/>
            </a:ln>
          </p:spPr>
          <p:txBody>
            <a:bodyPr wrap="none">
              <a:prstTxWarp prst="textNoShape">
                <a:avLst/>
              </a:prstTxWarp>
            </a:bodyPr>
            <a:lstStyle/>
            <a:p>
              <a:endParaRPr lang="en-US"/>
            </a:p>
          </p:txBody>
        </p:sp>
        <p:cxnSp>
          <p:nvCxnSpPr>
            <p:cNvPr id="47147" name="Straight Connector 114"/>
            <p:cNvCxnSpPr>
              <a:cxnSpLocks noChangeShapeType="1"/>
              <a:stCxn id="47146" idx="3"/>
            </p:cNvCxnSpPr>
            <p:nvPr/>
          </p:nvCxnSpPr>
          <p:spPr bwMode="auto">
            <a:xfrm flipV="1">
              <a:off x="2805113" y="4900613"/>
              <a:ext cx="731837" cy="1587"/>
            </a:xfrm>
            <a:prstGeom prst="line">
              <a:avLst/>
            </a:prstGeom>
            <a:noFill/>
            <a:ln w="9525">
              <a:solidFill>
                <a:schemeClr val="tx1"/>
              </a:solidFill>
              <a:miter lim="800000"/>
              <a:headEnd/>
              <a:tailEnd/>
            </a:ln>
          </p:spPr>
        </p:cxnSp>
        <p:sp>
          <p:nvSpPr>
            <p:cNvPr id="47148" name="Flowchart: Delay 115"/>
            <p:cNvSpPr>
              <a:spLocks noChangeArrowheads="1"/>
            </p:cNvSpPr>
            <p:nvPr/>
          </p:nvSpPr>
          <p:spPr bwMode="auto">
            <a:xfrm>
              <a:off x="2438400" y="5470525"/>
              <a:ext cx="366713" cy="377825"/>
            </a:xfrm>
            <a:prstGeom prst="flowChartDelay">
              <a:avLst/>
            </a:prstGeom>
            <a:noFill/>
            <a:ln w="9525">
              <a:solidFill>
                <a:schemeClr val="tx1"/>
              </a:solidFill>
              <a:miter lim="800000"/>
              <a:headEnd/>
              <a:tailEnd/>
            </a:ln>
          </p:spPr>
          <p:txBody>
            <a:bodyPr wrap="none">
              <a:prstTxWarp prst="textNoShape">
                <a:avLst/>
              </a:prstTxWarp>
            </a:bodyPr>
            <a:lstStyle/>
            <a:p>
              <a:endParaRPr lang="en-US"/>
            </a:p>
          </p:txBody>
        </p:sp>
        <p:cxnSp>
          <p:nvCxnSpPr>
            <p:cNvPr id="47149" name="Straight Connector 116"/>
            <p:cNvCxnSpPr>
              <a:cxnSpLocks noChangeShapeType="1"/>
              <a:stCxn id="47148" idx="3"/>
            </p:cNvCxnSpPr>
            <p:nvPr/>
          </p:nvCxnSpPr>
          <p:spPr bwMode="auto">
            <a:xfrm flipV="1">
              <a:off x="2805113" y="5657850"/>
              <a:ext cx="731837" cy="1588"/>
            </a:xfrm>
            <a:prstGeom prst="line">
              <a:avLst/>
            </a:prstGeom>
            <a:noFill/>
            <a:ln w="9525">
              <a:solidFill>
                <a:schemeClr val="tx1"/>
              </a:solidFill>
              <a:miter lim="800000"/>
              <a:headEnd/>
              <a:tailEnd/>
            </a:ln>
          </p:spPr>
        </p:cxnSp>
        <p:cxnSp>
          <p:nvCxnSpPr>
            <p:cNvPr id="47150" name="Straight Connector 118"/>
            <p:cNvCxnSpPr>
              <a:cxnSpLocks noChangeShapeType="1"/>
            </p:cNvCxnSpPr>
            <p:nvPr/>
          </p:nvCxnSpPr>
          <p:spPr bwMode="auto">
            <a:xfrm rot="10800000">
              <a:off x="2171700" y="3471863"/>
              <a:ext cx="266700" cy="1587"/>
            </a:xfrm>
            <a:prstGeom prst="line">
              <a:avLst/>
            </a:prstGeom>
            <a:noFill/>
            <a:ln w="9525">
              <a:solidFill>
                <a:schemeClr val="tx1"/>
              </a:solidFill>
              <a:miter lim="800000"/>
              <a:headEnd/>
              <a:tailEnd/>
            </a:ln>
          </p:spPr>
        </p:cxnSp>
        <p:cxnSp>
          <p:nvCxnSpPr>
            <p:cNvPr id="47151" name="Straight Connector 119"/>
            <p:cNvCxnSpPr>
              <a:cxnSpLocks noChangeShapeType="1"/>
            </p:cNvCxnSpPr>
            <p:nvPr/>
          </p:nvCxnSpPr>
          <p:spPr bwMode="auto">
            <a:xfrm rot="10800000">
              <a:off x="2171700" y="4243388"/>
              <a:ext cx="266700" cy="1587"/>
            </a:xfrm>
            <a:prstGeom prst="line">
              <a:avLst/>
            </a:prstGeom>
            <a:noFill/>
            <a:ln w="9525">
              <a:solidFill>
                <a:schemeClr val="tx1"/>
              </a:solidFill>
              <a:miter lim="800000"/>
              <a:headEnd/>
              <a:tailEnd/>
            </a:ln>
          </p:spPr>
        </p:cxnSp>
        <p:cxnSp>
          <p:nvCxnSpPr>
            <p:cNvPr id="47152" name="Straight Connector 120"/>
            <p:cNvCxnSpPr>
              <a:cxnSpLocks noChangeShapeType="1"/>
            </p:cNvCxnSpPr>
            <p:nvPr/>
          </p:nvCxnSpPr>
          <p:spPr bwMode="auto">
            <a:xfrm rot="10800000">
              <a:off x="2171700" y="4995863"/>
              <a:ext cx="266700" cy="1587"/>
            </a:xfrm>
            <a:prstGeom prst="line">
              <a:avLst/>
            </a:prstGeom>
            <a:noFill/>
            <a:ln w="9525">
              <a:solidFill>
                <a:schemeClr val="tx1"/>
              </a:solidFill>
              <a:miter lim="800000"/>
              <a:headEnd/>
              <a:tailEnd/>
            </a:ln>
          </p:spPr>
        </p:cxnSp>
        <p:cxnSp>
          <p:nvCxnSpPr>
            <p:cNvPr id="47153" name="Straight Connector 121"/>
            <p:cNvCxnSpPr>
              <a:cxnSpLocks noChangeShapeType="1"/>
            </p:cNvCxnSpPr>
            <p:nvPr/>
          </p:nvCxnSpPr>
          <p:spPr bwMode="auto">
            <a:xfrm rot="10800000">
              <a:off x="2171700" y="5767388"/>
              <a:ext cx="266700" cy="1587"/>
            </a:xfrm>
            <a:prstGeom prst="line">
              <a:avLst/>
            </a:prstGeom>
            <a:noFill/>
            <a:ln w="9525">
              <a:solidFill>
                <a:schemeClr val="tx1"/>
              </a:solidFill>
              <a:miter lim="800000"/>
              <a:headEnd/>
              <a:tailEnd/>
            </a:ln>
          </p:spPr>
        </p:cxnSp>
        <p:cxnSp>
          <p:nvCxnSpPr>
            <p:cNvPr id="47154" name="Straight Connector 123"/>
            <p:cNvCxnSpPr>
              <a:cxnSpLocks noChangeShapeType="1"/>
            </p:cNvCxnSpPr>
            <p:nvPr/>
          </p:nvCxnSpPr>
          <p:spPr bwMode="auto">
            <a:xfrm rot="5400000">
              <a:off x="920751" y="4719637"/>
              <a:ext cx="2501900" cy="3175"/>
            </a:xfrm>
            <a:prstGeom prst="line">
              <a:avLst/>
            </a:prstGeom>
            <a:noFill/>
            <a:ln w="9525">
              <a:solidFill>
                <a:schemeClr val="tx1"/>
              </a:solidFill>
              <a:miter lim="800000"/>
              <a:headEnd/>
              <a:tailEnd/>
            </a:ln>
          </p:spPr>
        </p:cxnSp>
        <p:cxnSp>
          <p:nvCxnSpPr>
            <p:cNvPr id="47155" name="Straight Connector 125"/>
            <p:cNvCxnSpPr>
              <a:cxnSpLocks noChangeShapeType="1"/>
            </p:cNvCxnSpPr>
            <p:nvPr/>
          </p:nvCxnSpPr>
          <p:spPr bwMode="auto">
            <a:xfrm rot="10800000">
              <a:off x="1804988" y="5973763"/>
              <a:ext cx="365125" cy="1587"/>
            </a:xfrm>
            <a:prstGeom prst="line">
              <a:avLst/>
            </a:prstGeom>
            <a:noFill/>
            <a:ln w="9525">
              <a:solidFill>
                <a:schemeClr val="tx1"/>
              </a:solidFill>
              <a:miter lim="800000"/>
              <a:headEnd/>
              <a:tailEnd/>
            </a:ln>
          </p:spPr>
        </p:cxnSp>
        <p:cxnSp>
          <p:nvCxnSpPr>
            <p:cNvPr id="47156" name="Elbow Connector 127"/>
            <p:cNvCxnSpPr>
              <a:cxnSpLocks noChangeShapeType="1"/>
            </p:cNvCxnSpPr>
            <p:nvPr/>
          </p:nvCxnSpPr>
          <p:spPr bwMode="auto">
            <a:xfrm flipV="1">
              <a:off x="1943100" y="3278188"/>
              <a:ext cx="495300" cy="109537"/>
            </a:xfrm>
            <a:prstGeom prst="bentConnector3">
              <a:avLst>
                <a:gd name="adj1" fmla="val 50000"/>
              </a:avLst>
            </a:prstGeom>
            <a:noFill/>
            <a:ln w="9525">
              <a:solidFill>
                <a:schemeClr val="tx1"/>
              </a:solidFill>
              <a:miter lim="800000"/>
              <a:headEnd/>
              <a:tailEnd/>
            </a:ln>
          </p:spPr>
        </p:cxnSp>
        <p:cxnSp>
          <p:nvCxnSpPr>
            <p:cNvPr id="47157" name="Elbow Connector 128"/>
            <p:cNvCxnSpPr>
              <a:cxnSpLocks noChangeShapeType="1"/>
            </p:cNvCxnSpPr>
            <p:nvPr/>
          </p:nvCxnSpPr>
          <p:spPr bwMode="auto">
            <a:xfrm flipV="1">
              <a:off x="1952625" y="4011613"/>
              <a:ext cx="485775" cy="107950"/>
            </a:xfrm>
            <a:prstGeom prst="bentConnector3">
              <a:avLst>
                <a:gd name="adj1" fmla="val 67644"/>
              </a:avLst>
            </a:prstGeom>
            <a:noFill/>
            <a:ln w="9525">
              <a:solidFill>
                <a:schemeClr val="tx1"/>
              </a:solidFill>
              <a:miter lim="800000"/>
              <a:headEnd/>
              <a:tailEnd/>
            </a:ln>
          </p:spPr>
        </p:cxnSp>
        <p:cxnSp>
          <p:nvCxnSpPr>
            <p:cNvPr id="47158" name="Elbow Connector 129"/>
            <p:cNvCxnSpPr>
              <a:cxnSpLocks noChangeShapeType="1"/>
            </p:cNvCxnSpPr>
            <p:nvPr/>
          </p:nvCxnSpPr>
          <p:spPr bwMode="auto">
            <a:xfrm>
              <a:off x="1943100" y="4564063"/>
              <a:ext cx="495300" cy="238125"/>
            </a:xfrm>
            <a:prstGeom prst="bentConnector3">
              <a:avLst>
                <a:gd name="adj1" fmla="val 76917"/>
              </a:avLst>
            </a:prstGeom>
            <a:noFill/>
            <a:ln w="9525">
              <a:solidFill>
                <a:schemeClr val="tx1"/>
              </a:solidFill>
              <a:miter lim="800000"/>
              <a:headEnd/>
              <a:tailEnd/>
            </a:ln>
          </p:spPr>
        </p:cxnSp>
        <p:cxnSp>
          <p:nvCxnSpPr>
            <p:cNvPr id="47159" name="Elbow Connector 140"/>
            <p:cNvCxnSpPr>
              <a:cxnSpLocks noChangeShapeType="1"/>
            </p:cNvCxnSpPr>
            <p:nvPr/>
          </p:nvCxnSpPr>
          <p:spPr bwMode="auto">
            <a:xfrm>
              <a:off x="1952625" y="5126038"/>
              <a:ext cx="485775" cy="376237"/>
            </a:xfrm>
            <a:prstGeom prst="bentConnector3">
              <a:avLst>
                <a:gd name="adj1" fmla="val 77444"/>
              </a:avLst>
            </a:prstGeom>
            <a:noFill/>
            <a:ln w="9525">
              <a:solidFill>
                <a:schemeClr val="tx1"/>
              </a:solidFill>
              <a:miter lim="800000"/>
              <a:headEnd/>
              <a:tailEnd/>
            </a:ln>
          </p:spPr>
        </p:cxnSp>
        <p:sp>
          <p:nvSpPr>
            <p:cNvPr id="47160" name="Oval 156"/>
            <p:cNvSpPr>
              <a:spLocks noChangeArrowheads="1"/>
            </p:cNvSpPr>
            <p:nvPr/>
          </p:nvSpPr>
          <p:spPr bwMode="auto">
            <a:xfrm>
              <a:off x="3103563" y="2990850"/>
              <a:ext cx="68262" cy="69850"/>
            </a:xfrm>
            <a:prstGeom prst="ellipse">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7161" name="Oval 157"/>
            <p:cNvSpPr>
              <a:spLocks noChangeArrowheads="1"/>
            </p:cNvSpPr>
            <p:nvPr/>
          </p:nvSpPr>
          <p:spPr bwMode="auto">
            <a:xfrm>
              <a:off x="3103563" y="3754438"/>
              <a:ext cx="69850" cy="69850"/>
            </a:xfrm>
            <a:prstGeom prst="ellipse">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7162" name="Oval 158"/>
            <p:cNvSpPr>
              <a:spLocks noChangeArrowheads="1"/>
            </p:cNvSpPr>
            <p:nvPr/>
          </p:nvSpPr>
          <p:spPr bwMode="auto">
            <a:xfrm>
              <a:off x="3105150" y="4518025"/>
              <a:ext cx="68263" cy="69850"/>
            </a:xfrm>
            <a:prstGeom prst="ellipse">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7163" name="Oval 159"/>
            <p:cNvSpPr>
              <a:spLocks noChangeArrowheads="1"/>
            </p:cNvSpPr>
            <p:nvPr/>
          </p:nvSpPr>
          <p:spPr bwMode="auto">
            <a:xfrm>
              <a:off x="2136775" y="5734050"/>
              <a:ext cx="68263" cy="68263"/>
            </a:xfrm>
            <a:prstGeom prst="ellipse">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7164" name="Oval 160"/>
            <p:cNvSpPr>
              <a:spLocks noChangeArrowheads="1"/>
            </p:cNvSpPr>
            <p:nvPr/>
          </p:nvSpPr>
          <p:spPr bwMode="auto">
            <a:xfrm>
              <a:off x="2136775" y="4960938"/>
              <a:ext cx="68263" cy="68262"/>
            </a:xfrm>
            <a:prstGeom prst="ellipse">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7165" name="Oval 161"/>
            <p:cNvSpPr>
              <a:spLocks noChangeArrowheads="1"/>
            </p:cNvSpPr>
            <p:nvPr/>
          </p:nvSpPr>
          <p:spPr bwMode="auto">
            <a:xfrm>
              <a:off x="2136775" y="4206875"/>
              <a:ext cx="68263" cy="68263"/>
            </a:xfrm>
            <a:prstGeom prst="ellipse">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7166" name="TextBox 169"/>
            <p:cNvSpPr txBox="1">
              <a:spLocks noChangeArrowheads="1"/>
            </p:cNvSpPr>
            <p:nvPr/>
          </p:nvSpPr>
          <p:spPr bwMode="auto">
            <a:xfrm>
              <a:off x="3902075" y="3863976"/>
              <a:ext cx="614363" cy="304800"/>
            </a:xfrm>
            <a:prstGeom prst="rect">
              <a:avLst/>
            </a:prstGeom>
            <a:noFill/>
            <a:ln w="9525">
              <a:noFill/>
              <a:miter lim="800000"/>
              <a:headEnd/>
              <a:tailEnd/>
            </a:ln>
          </p:spPr>
          <p:txBody>
            <a:bodyPr wrap="none">
              <a:prstTxWarp prst="textNoShape">
                <a:avLst/>
              </a:prstTxWarp>
              <a:spAutoFit/>
            </a:bodyPr>
            <a:lstStyle/>
            <a:p>
              <a:pPr algn="ctr"/>
              <a:r>
                <a:rPr lang="en-US" sz="1400" b="1"/>
                <a:t>Reg 1</a:t>
              </a:r>
            </a:p>
          </p:txBody>
        </p:sp>
        <p:sp>
          <p:nvSpPr>
            <p:cNvPr id="47167" name="TextBox 170"/>
            <p:cNvSpPr txBox="1">
              <a:spLocks noChangeArrowheads="1"/>
            </p:cNvSpPr>
            <p:nvPr/>
          </p:nvSpPr>
          <p:spPr bwMode="auto">
            <a:xfrm>
              <a:off x="3978275" y="4614863"/>
              <a:ext cx="614363" cy="304800"/>
            </a:xfrm>
            <a:prstGeom prst="rect">
              <a:avLst/>
            </a:prstGeom>
            <a:noFill/>
            <a:ln w="9525">
              <a:noFill/>
              <a:miter lim="800000"/>
              <a:headEnd/>
              <a:tailEnd/>
            </a:ln>
          </p:spPr>
          <p:txBody>
            <a:bodyPr wrap="none">
              <a:prstTxWarp prst="textNoShape">
                <a:avLst/>
              </a:prstTxWarp>
              <a:spAutoFit/>
            </a:bodyPr>
            <a:lstStyle/>
            <a:p>
              <a:pPr algn="ctr"/>
              <a:r>
                <a:rPr lang="en-US" sz="1400" b="1"/>
                <a:t>Reg 2</a:t>
              </a:r>
            </a:p>
          </p:txBody>
        </p:sp>
        <p:sp>
          <p:nvSpPr>
            <p:cNvPr id="47168" name="TextBox 171"/>
            <p:cNvSpPr txBox="1">
              <a:spLocks noChangeArrowheads="1"/>
            </p:cNvSpPr>
            <p:nvPr/>
          </p:nvSpPr>
          <p:spPr bwMode="auto">
            <a:xfrm>
              <a:off x="4025900" y="5356226"/>
              <a:ext cx="614363" cy="304800"/>
            </a:xfrm>
            <a:prstGeom prst="rect">
              <a:avLst/>
            </a:prstGeom>
            <a:noFill/>
            <a:ln w="9525">
              <a:noFill/>
              <a:miter lim="800000"/>
              <a:headEnd/>
              <a:tailEnd/>
            </a:ln>
          </p:spPr>
          <p:txBody>
            <a:bodyPr wrap="none">
              <a:prstTxWarp prst="textNoShape">
                <a:avLst/>
              </a:prstTxWarp>
              <a:spAutoFit/>
            </a:bodyPr>
            <a:lstStyle/>
            <a:p>
              <a:pPr algn="ctr"/>
              <a:r>
                <a:rPr lang="en-US" sz="1400" b="1"/>
                <a:t>Reg 3</a:t>
              </a:r>
            </a:p>
          </p:txBody>
        </p:sp>
        <p:cxnSp>
          <p:nvCxnSpPr>
            <p:cNvPr id="86" name="Straight Connector 85"/>
            <p:cNvCxnSpPr/>
            <p:nvPr/>
          </p:nvCxnSpPr>
          <p:spPr>
            <a:xfrm rot="5400000">
              <a:off x="865981" y="4263232"/>
              <a:ext cx="219076" cy="18256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Text Box 6"/>
            <p:cNvSpPr txBox="1">
              <a:spLocks noChangeArrowheads="1"/>
            </p:cNvSpPr>
            <p:nvPr/>
          </p:nvSpPr>
          <p:spPr bwMode="auto">
            <a:xfrm>
              <a:off x="990600" y="4038600"/>
              <a:ext cx="123825" cy="15240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400" dirty="0">
                  <a:latin typeface="Calibri" charset="0"/>
                </a:rPr>
                <a:t>2</a:t>
              </a:r>
              <a:endParaRPr lang="en-US" sz="4400" dirty="0"/>
            </a:p>
          </p:txBody>
        </p:sp>
      </p:grpSp>
      <p:sp>
        <p:nvSpPr>
          <p:cNvPr id="84" name="Slide Number Placeholder 83"/>
          <p:cNvSpPr>
            <a:spLocks noGrp="1"/>
          </p:cNvSpPr>
          <p:nvPr>
            <p:ph type="sldNum" sz="quarter" idx="12"/>
          </p:nvPr>
        </p:nvSpPr>
        <p:spPr/>
        <p:txBody>
          <a:bodyPr/>
          <a:lstStyle/>
          <a:p>
            <a:fld id="{90652FBA-184E-4167-8F61-56E572780823}" type="slidenum">
              <a:rPr lang="en-US" smtClean="0"/>
              <a:pPr/>
              <a:t>48</a:t>
            </a:fld>
            <a:endParaRPr lang="en-US"/>
          </a:p>
        </p:txBody>
      </p:sp>
      <p:grpSp>
        <p:nvGrpSpPr>
          <p:cNvPr id="102" name="Group 43"/>
          <p:cNvGrpSpPr>
            <a:grpSpLocks/>
          </p:cNvGrpSpPr>
          <p:nvPr/>
        </p:nvGrpSpPr>
        <p:grpSpPr bwMode="auto">
          <a:xfrm>
            <a:off x="6660232" y="1988840"/>
            <a:ext cx="1463675" cy="679450"/>
            <a:chOff x="2209792" y="3342353"/>
            <a:chExt cx="1463880" cy="679738"/>
          </a:xfrm>
        </p:grpSpPr>
        <p:sp>
          <p:nvSpPr>
            <p:cNvPr id="103" name="Rectangle 6"/>
            <p:cNvSpPr>
              <a:spLocks noChangeAspect="1"/>
            </p:cNvSpPr>
            <p:nvPr/>
          </p:nvSpPr>
          <p:spPr bwMode="auto">
            <a:xfrm>
              <a:off x="2251941" y="3386669"/>
              <a:ext cx="1371198" cy="628878"/>
            </a:xfrm>
            <a:prstGeom prst="rect">
              <a:avLst/>
            </a:prstGeom>
            <a:noFill/>
            <a:ln w="9525">
              <a:solidFill>
                <a:schemeClr val="tx1"/>
              </a:solidFill>
              <a:prstDash val="dash"/>
              <a:miter lim="800000"/>
              <a:headEnd/>
              <a:tailEnd/>
            </a:ln>
          </p:spPr>
          <p:txBody>
            <a:bodyPr wrap="none">
              <a:prstTxWarp prst="textNoShape">
                <a:avLst/>
              </a:prstTxWarp>
            </a:bodyPr>
            <a:lstStyle/>
            <a:p>
              <a:endParaRPr lang="en-US"/>
            </a:p>
          </p:txBody>
        </p:sp>
        <p:sp>
          <p:nvSpPr>
            <p:cNvPr id="104" name="TextBox 34"/>
            <p:cNvSpPr txBox="1">
              <a:spLocks noChangeArrowheads="1"/>
            </p:cNvSpPr>
            <p:nvPr/>
          </p:nvSpPr>
          <p:spPr bwMode="auto">
            <a:xfrm>
              <a:off x="2209792" y="3342353"/>
              <a:ext cx="519186" cy="304929"/>
            </a:xfrm>
            <a:prstGeom prst="rect">
              <a:avLst/>
            </a:prstGeom>
            <a:noFill/>
            <a:ln w="9525">
              <a:noFill/>
              <a:miter lim="800000"/>
              <a:headEnd/>
              <a:tailEnd/>
            </a:ln>
          </p:spPr>
          <p:txBody>
            <a:bodyPr wrap="none">
              <a:prstTxWarp prst="textNoShape">
                <a:avLst/>
              </a:prstTxWarp>
              <a:spAutoFit/>
            </a:bodyPr>
            <a:lstStyle/>
            <a:p>
              <a:r>
                <a:rPr lang="en-US" sz="1400"/>
                <a:t>Data</a:t>
              </a:r>
            </a:p>
          </p:txBody>
        </p:sp>
        <p:sp>
          <p:nvSpPr>
            <p:cNvPr id="105" name="TextBox 35"/>
            <p:cNvSpPr txBox="1">
              <a:spLocks noChangeArrowheads="1"/>
            </p:cNvSpPr>
            <p:nvPr/>
          </p:nvSpPr>
          <p:spPr bwMode="auto">
            <a:xfrm>
              <a:off x="2209792" y="3717162"/>
              <a:ext cx="589046" cy="304929"/>
            </a:xfrm>
            <a:prstGeom prst="rect">
              <a:avLst/>
            </a:prstGeom>
            <a:noFill/>
            <a:ln w="9525">
              <a:noFill/>
              <a:miter lim="800000"/>
              <a:headEnd/>
              <a:tailEnd/>
            </a:ln>
          </p:spPr>
          <p:txBody>
            <a:bodyPr wrap="none">
              <a:prstTxWarp prst="textNoShape">
                <a:avLst/>
              </a:prstTxWarp>
              <a:spAutoFit/>
            </a:bodyPr>
            <a:lstStyle/>
            <a:p>
              <a:r>
                <a:rPr lang="en-US" sz="1400"/>
                <a:t>Write</a:t>
              </a:r>
            </a:p>
          </p:txBody>
        </p:sp>
        <p:sp>
          <p:nvSpPr>
            <p:cNvPr id="106" name="TextBox 37"/>
            <p:cNvSpPr txBox="1">
              <a:spLocks noChangeArrowheads="1"/>
            </p:cNvSpPr>
            <p:nvPr/>
          </p:nvSpPr>
          <p:spPr bwMode="auto">
            <a:xfrm>
              <a:off x="2995715" y="3412233"/>
              <a:ext cx="677957" cy="304929"/>
            </a:xfrm>
            <a:prstGeom prst="rect">
              <a:avLst/>
            </a:prstGeom>
            <a:noFill/>
            <a:ln w="9525">
              <a:noFill/>
              <a:miter lim="800000"/>
              <a:headEnd/>
              <a:tailEnd/>
            </a:ln>
          </p:spPr>
          <p:txBody>
            <a:bodyPr wrap="none">
              <a:prstTxWarp prst="textNoShape">
                <a:avLst/>
              </a:prstTxWarp>
              <a:spAutoFit/>
            </a:bodyPr>
            <a:lstStyle/>
            <a:p>
              <a:r>
                <a:rPr lang="en-US" sz="1400"/>
                <a:t>Output</a:t>
              </a:r>
            </a:p>
          </p:txBody>
        </p:sp>
        <p:sp>
          <p:nvSpPr>
            <p:cNvPr id="107" name="TextBox 165"/>
            <p:cNvSpPr txBox="1">
              <a:spLocks noChangeArrowheads="1"/>
            </p:cNvSpPr>
            <p:nvPr/>
          </p:nvSpPr>
          <p:spPr bwMode="auto">
            <a:xfrm>
              <a:off x="2658812" y="3583755"/>
              <a:ext cx="522972" cy="307907"/>
            </a:xfrm>
            <a:prstGeom prst="rect">
              <a:avLst/>
            </a:prstGeom>
            <a:noFill/>
            <a:ln w="9525">
              <a:noFill/>
              <a:miter lim="800000"/>
              <a:headEnd/>
              <a:tailEnd/>
            </a:ln>
          </p:spPr>
          <p:txBody>
            <a:bodyPr wrap="none">
              <a:prstTxWarp prst="textNoShape">
                <a:avLst/>
              </a:prstTxWarp>
              <a:spAutoFit/>
            </a:bodyPr>
            <a:lstStyle/>
            <a:p>
              <a:pPr algn="ctr"/>
              <a:r>
                <a:rPr lang="en-US" sz="1400" b="1" dirty="0" err="1" smtClean="0"/>
                <a:t>Reg</a:t>
              </a:r>
              <a:endParaRPr lang="en-US" sz="1400" b="1" dirty="0"/>
            </a:p>
          </p:txBody>
        </p:sp>
      </p:grpSp>
    </p:spTree>
    <p:extLst>
      <p:ext uri="{BB962C8B-B14F-4D97-AF65-F5344CB8AC3E}">
        <p14:creationId xmlns:p14="http://schemas.microsoft.com/office/powerpoint/2010/main" val="30021121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Register File</a:t>
            </a:r>
            <a:endParaRPr lang="en-US" dirty="0"/>
          </a:p>
        </p:txBody>
      </p:sp>
      <p:sp>
        <p:nvSpPr>
          <p:cNvPr id="39" name="Slide Number Placeholder 38"/>
          <p:cNvSpPr>
            <a:spLocks noGrp="1"/>
          </p:cNvSpPr>
          <p:nvPr>
            <p:ph type="sldNum" sz="quarter" idx="12"/>
          </p:nvPr>
        </p:nvSpPr>
        <p:spPr/>
        <p:txBody>
          <a:bodyPr/>
          <a:lstStyle/>
          <a:p>
            <a:fld id="{90652FBA-184E-4167-8F61-56E572780823}" type="slidenum">
              <a:rPr lang="en-US" smtClean="0"/>
              <a:pPr/>
              <a:t>49</a:t>
            </a:fld>
            <a:endParaRPr lang="en-US"/>
          </a:p>
        </p:txBody>
      </p:sp>
      <p:pic>
        <p:nvPicPr>
          <p:cNvPr id="44" name="Picture 43" descr="pcr-360_xlarge.jpg"/>
          <p:cNvPicPr>
            <a:picLocks noChangeAspect="1"/>
          </p:cNvPicPr>
          <p:nvPr/>
        </p:nvPicPr>
        <p:blipFill>
          <a:blip r:embed="rId3" cstate="screen"/>
          <a:stretch>
            <a:fillRect/>
          </a:stretch>
        </p:blipFill>
        <p:spPr>
          <a:xfrm>
            <a:off x="7620000" y="1752600"/>
            <a:ext cx="1368152" cy="1368152"/>
          </a:xfrm>
          <a:prstGeom prst="rect">
            <a:avLst/>
          </a:prstGeom>
        </p:spPr>
      </p:pic>
      <p:grpSp>
        <p:nvGrpSpPr>
          <p:cNvPr id="12" name="Group 200"/>
          <p:cNvGrpSpPr>
            <a:grpSpLocks/>
          </p:cNvGrpSpPr>
          <p:nvPr/>
        </p:nvGrpSpPr>
        <p:grpSpPr bwMode="auto">
          <a:xfrm>
            <a:off x="2743200" y="2209800"/>
            <a:ext cx="3141960" cy="3384376"/>
            <a:chOff x="7269482" y="2990850"/>
            <a:chExt cx="1701164" cy="2290764"/>
          </a:xfrm>
        </p:grpSpPr>
        <p:sp>
          <p:nvSpPr>
            <p:cNvPr id="13" name="Rectangle 176"/>
            <p:cNvSpPr>
              <a:spLocks noChangeArrowheads="1"/>
            </p:cNvSpPr>
            <p:nvPr/>
          </p:nvSpPr>
          <p:spPr bwMode="auto">
            <a:xfrm>
              <a:off x="7543801" y="2990850"/>
              <a:ext cx="1143000" cy="2290764"/>
            </a:xfrm>
            <a:prstGeom prst="rect">
              <a:avLst/>
            </a:prstGeom>
            <a:solidFill>
              <a:schemeClr val="bg1">
                <a:lumMod val="75000"/>
              </a:schemeClr>
            </a:solidFill>
            <a:ln w="9525">
              <a:solidFill>
                <a:schemeClr val="tx1"/>
              </a:solidFill>
              <a:miter lim="800000"/>
              <a:headEnd/>
              <a:tailEnd/>
            </a:ln>
          </p:spPr>
          <p:txBody>
            <a:bodyPr wrap="none">
              <a:prstTxWarp prst="textNoShape">
                <a:avLst/>
              </a:prstTxWarp>
            </a:bodyPr>
            <a:lstStyle/>
            <a:p>
              <a:endParaRPr lang="en-US"/>
            </a:p>
          </p:txBody>
        </p:sp>
        <p:sp>
          <p:nvSpPr>
            <p:cNvPr id="14" name="TextBox 24"/>
            <p:cNvSpPr txBox="1">
              <a:spLocks noChangeArrowheads="1"/>
            </p:cNvSpPr>
            <p:nvPr/>
          </p:nvSpPr>
          <p:spPr bwMode="auto">
            <a:xfrm>
              <a:off x="7557257" y="3147561"/>
              <a:ext cx="764889" cy="260405"/>
            </a:xfrm>
            <a:prstGeom prst="rect">
              <a:avLst/>
            </a:prstGeom>
            <a:noFill/>
            <a:ln w="9525">
              <a:noFill/>
              <a:miter lim="800000"/>
              <a:headEnd/>
              <a:tailEnd/>
            </a:ln>
          </p:spPr>
          <p:txBody>
            <a:bodyPr wrap="none">
              <a:prstTxWarp prst="textNoShape">
                <a:avLst/>
              </a:prstTxWarp>
              <a:spAutoFit/>
            </a:bodyPr>
            <a:lstStyle/>
            <a:p>
              <a:r>
                <a:rPr lang="en-US" sz="1100" dirty="0" err="1"/>
                <a:t>WriteData</a:t>
              </a:r>
              <a:endParaRPr lang="en-US" sz="1100" dirty="0"/>
            </a:p>
          </p:txBody>
        </p:sp>
        <p:sp>
          <p:nvSpPr>
            <p:cNvPr id="15" name="TextBox 24"/>
            <p:cNvSpPr txBox="1">
              <a:spLocks noChangeArrowheads="1"/>
            </p:cNvSpPr>
            <p:nvPr/>
          </p:nvSpPr>
          <p:spPr bwMode="auto">
            <a:xfrm>
              <a:off x="7556356" y="3412730"/>
              <a:ext cx="726803" cy="260405"/>
            </a:xfrm>
            <a:prstGeom prst="rect">
              <a:avLst/>
            </a:prstGeom>
            <a:noFill/>
            <a:ln w="9525">
              <a:noFill/>
              <a:miter lim="800000"/>
              <a:headEnd/>
              <a:tailEnd/>
            </a:ln>
          </p:spPr>
          <p:txBody>
            <a:bodyPr wrap="none">
              <a:prstTxWarp prst="textNoShape">
                <a:avLst/>
              </a:prstTxWarp>
              <a:spAutoFit/>
            </a:bodyPr>
            <a:lstStyle/>
            <a:p>
              <a:r>
                <a:rPr lang="en-US" sz="1100" dirty="0" err="1"/>
                <a:t>WriteReg</a:t>
              </a:r>
              <a:endParaRPr lang="en-US" sz="1100" dirty="0"/>
            </a:p>
          </p:txBody>
        </p:sp>
        <p:sp>
          <p:nvSpPr>
            <p:cNvPr id="16" name="TextBox 24"/>
            <p:cNvSpPr txBox="1">
              <a:spLocks noChangeArrowheads="1"/>
            </p:cNvSpPr>
            <p:nvPr/>
          </p:nvSpPr>
          <p:spPr bwMode="auto">
            <a:xfrm>
              <a:off x="7555670" y="4555972"/>
              <a:ext cx="766476" cy="260406"/>
            </a:xfrm>
            <a:prstGeom prst="rect">
              <a:avLst/>
            </a:prstGeom>
            <a:noFill/>
            <a:ln w="9525">
              <a:noFill/>
              <a:miter lim="800000"/>
              <a:headEnd/>
              <a:tailEnd/>
            </a:ln>
          </p:spPr>
          <p:txBody>
            <a:bodyPr wrap="none">
              <a:prstTxWarp prst="textNoShape">
                <a:avLst/>
              </a:prstTxWarp>
              <a:spAutoFit/>
            </a:bodyPr>
            <a:lstStyle/>
            <a:p>
              <a:r>
                <a:rPr lang="en-US" sz="1100" dirty="0"/>
                <a:t>ReadReg1</a:t>
              </a:r>
            </a:p>
          </p:txBody>
        </p:sp>
        <p:sp>
          <p:nvSpPr>
            <p:cNvPr id="17" name="TextBox 24"/>
            <p:cNvSpPr txBox="1">
              <a:spLocks noChangeArrowheads="1"/>
            </p:cNvSpPr>
            <p:nvPr/>
          </p:nvSpPr>
          <p:spPr bwMode="auto">
            <a:xfrm>
              <a:off x="7542395" y="4822729"/>
              <a:ext cx="766475" cy="260405"/>
            </a:xfrm>
            <a:prstGeom prst="rect">
              <a:avLst/>
            </a:prstGeom>
            <a:noFill/>
            <a:ln w="9525">
              <a:noFill/>
              <a:miter lim="800000"/>
              <a:headEnd/>
              <a:tailEnd/>
            </a:ln>
          </p:spPr>
          <p:txBody>
            <a:bodyPr wrap="none">
              <a:prstTxWarp prst="textNoShape">
                <a:avLst/>
              </a:prstTxWarp>
              <a:spAutoFit/>
            </a:bodyPr>
            <a:lstStyle/>
            <a:p>
              <a:r>
                <a:rPr lang="en-US" sz="1100" dirty="0"/>
                <a:t>ReadReg2</a:t>
              </a:r>
            </a:p>
          </p:txBody>
        </p:sp>
        <p:sp>
          <p:nvSpPr>
            <p:cNvPr id="18" name="TextBox 24"/>
            <p:cNvSpPr txBox="1">
              <a:spLocks noChangeArrowheads="1"/>
            </p:cNvSpPr>
            <p:nvPr/>
          </p:nvSpPr>
          <p:spPr bwMode="auto">
            <a:xfrm>
              <a:off x="7556356" y="3679486"/>
              <a:ext cx="726803" cy="260406"/>
            </a:xfrm>
            <a:prstGeom prst="rect">
              <a:avLst/>
            </a:prstGeom>
            <a:noFill/>
            <a:ln w="9525">
              <a:noFill/>
              <a:miter lim="800000"/>
              <a:headEnd/>
              <a:tailEnd/>
            </a:ln>
          </p:spPr>
          <p:txBody>
            <a:bodyPr wrap="none">
              <a:prstTxWarp prst="textNoShape">
                <a:avLst/>
              </a:prstTxWarp>
              <a:spAutoFit/>
            </a:bodyPr>
            <a:lstStyle/>
            <a:p>
              <a:r>
                <a:rPr lang="en-US" sz="1100" dirty="0" err="1"/>
                <a:t>RegWrite</a:t>
              </a:r>
              <a:endParaRPr lang="en-US" sz="1100" dirty="0"/>
            </a:p>
          </p:txBody>
        </p:sp>
        <p:sp>
          <p:nvSpPr>
            <p:cNvPr id="19" name="TextBox 24"/>
            <p:cNvSpPr txBox="1">
              <a:spLocks noChangeArrowheads="1"/>
            </p:cNvSpPr>
            <p:nvPr/>
          </p:nvSpPr>
          <p:spPr bwMode="auto">
            <a:xfrm>
              <a:off x="7924874" y="3879554"/>
              <a:ext cx="804562" cy="260405"/>
            </a:xfrm>
            <a:prstGeom prst="rect">
              <a:avLst/>
            </a:prstGeom>
            <a:noFill/>
            <a:ln w="9525">
              <a:noFill/>
              <a:miter lim="800000"/>
              <a:headEnd/>
              <a:tailEnd/>
            </a:ln>
          </p:spPr>
          <p:txBody>
            <a:bodyPr wrap="none">
              <a:prstTxWarp prst="textNoShape">
                <a:avLst/>
              </a:prstTxWarp>
              <a:spAutoFit/>
            </a:bodyPr>
            <a:lstStyle/>
            <a:p>
              <a:r>
                <a:rPr lang="en-US" sz="1100"/>
                <a:t>ReadData1</a:t>
              </a:r>
            </a:p>
          </p:txBody>
        </p:sp>
        <p:sp>
          <p:nvSpPr>
            <p:cNvPr id="20" name="TextBox 24"/>
            <p:cNvSpPr txBox="1">
              <a:spLocks noChangeArrowheads="1"/>
            </p:cNvSpPr>
            <p:nvPr/>
          </p:nvSpPr>
          <p:spPr bwMode="auto">
            <a:xfrm>
              <a:off x="7924874" y="4184418"/>
              <a:ext cx="804562" cy="260406"/>
            </a:xfrm>
            <a:prstGeom prst="rect">
              <a:avLst/>
            </a:prstGeom>
            <a:noFill/>
            <a:ln w="9525">
              <a:noFill/>
              <a:miter lim="800000"/>
              <a:headEnd/>
              <a:tailEnd/>
            </a:ln>
          </p:spPr>
          <p:txBody>
            <a:bodyPr wrap="none">
              <a:prstTxWarp prst="textNoShape">
                <a:avLst/>
              </a:prstTxWarp>
              <a:spAutoFit/>
            </a:bodyPr>
            <a:lstStyle/>
            <a:p>
              <a:r>
                <a:rPr lang="en-US" sz="1100"/>
                <a:t>ReadData2</a:t>
              </a:r>
            </a:p>
          </p:txBody>
        </p:sp>
        <p:cxnSp>
          <p:nvCxnSpPr>
            <p:cNvPr id="21" name="Straight Connector 186"/>
            <p:cNvCxnSpPr>
              <a:cxnSpLocks noChangeShapeType="1"/>
            </p:cNvCxnSpPr>
            <p:nvPr/>
          </p:nvCxnSpPr>
          <p:spPr bwMode="auto">
            <a:xfrm rot="10800000" flipV="1">
              <a:off x="7269482" y="3276600"/>
              <a:ext cx="274320" cy="12"/>
            </a:xfrm>
            <a:prstGeom prst="line">
              <a:avLst/>
            </a:prstGeom>
            <a:noFill/>
            <a:ln w="25400">
              <a:solidFill>
                <a:schemeClr val="tx1"/>
              </a:solidFill>
              <a:miter lim="800000"/>
              <a:headEnd/>
              <a:tailEnd/>
            </a:ln>
          </p:spPr>
        </p:cxnSp>
        <p:cxnSp>
          <p:nvCxnSpPr>
            <p:cNvPr id="22" name="Straight Connector 194"/>
            <p:cNvCxnSpPr>
              <a:cxnSpLocks noChangeShapeType="1"/>
            </p:cNvCxnSpPr>
            <p:nvPr/>
          </p:nvCxnSpPr>
          <p:spPr bwMode="auto">
            <a:xfrm rot="10800000" flipV="1">
              <a:off x="7269482" y="3543300"/>
              <a:ext cx="274320" cy="12"/>
            </a:xfrm>
            <a:prstGeom prst="line">
              <a:avLst/>
            </a:prstGeom>
            <a:noFill/>
            <a:ln w="25400">
              <a:solidFill>
                <a:schemeClr val="tx1"/>
              </a:solidFill>
              <a:miter lim="800000"/>
              <a:headEnd/>
              <a:tailEnd/>
            </a:ln>
          </p:spPr>
        </p:cxnSp>
        <p:cxnSp>
          <p:nvCxnSpPr>
            <p:cNvPr id="23" name="Straight Connector 195"/>
            <p:cNvCxnSpPr>
              <a:cxnSpLocks noChangeShapeType="1"/>
            </p:cNvCxnSpPr>
            <p:nvPr/>
          </p:nvCxnSpPr>
          <p:spPr bwMode="auto">
            <a:xfrm rot="10800000" flipV="1">
              <a:off x="7269482" y="4676775"/>
              <a:ext cx="274320" cy="12"/>
            </a:xfrm>
            <a:prstGeom prst="line">
              <a:avLst/>
            </a:prstGeom>
            <a:noFill/>
            <a:ln w="25400">
              <a:solidFill>
                <a:schemeClr val="tx1"/>
              </a:solidFill>
              <a:miter lim="800000"/>
              <a:headEnd/>
              <a:tailEnd/>
            </a:ln>
          </p:spPr>
        </p:cxnSp>
        <p:cxnSp>
          <p:nvCxnSpPr>
            <p:cNvPr id="24" name="Straight Connector 196"/>
            <p:cNvCxnSpPr>
              <a:cxnSpLocks noChangeShapeType="1"/>
            </p:cNvCxnSpPr>
            <p:nvPr/>
          </p:nvCxnSpPr>
          <p:spPr bwMode="auto">
            <a:xfrm rot="10800000" flipV="1">
              <a:off x="7269482" y="4972050"/>
              <a:ext cx="274320" cy="12"/>
            </a:xfrm>
            <a:prstGeom prst="line">
              <a:avLst/>
            </a:prstGeom>
            <a:noFill/>
            <a:ln w="25400">
              <a:solidFill>
                <a:schemeClr val="tx1"/>
              </a:solidFill>
              <a:miter lim="800000"/>
              <a:headEnd/>
              <a:tailEnd/>
            </a:ln>
          </p:spPr>
        </p:cxnSp>
        <p:cxnSp>
          <p:nvCxnSpPr>
            <p:cNvPr id="25" name="Straight Connector 197"/>
            <p:cNvCxnSpPr>
              <a:cxnSpLocks noChangeShapeType="1"/>
            </p:cNvCxnSpPr>
            <p:nvPr/>
          </p:nvCxnSpPr>
          <p:spPr bwMode="auto">
            <a:xfrm rot="10800000" flipV="1">
              <a:off x="8686801" y="3994150"/>
              <a:ext cx="274320" cy="12"/>
            </a:xfrm>
            <a:prstGeom prst="line">
              <a:avLst/>
            </a:prstGeom>
            <a:noFill/>
            <a:ln w="25400">
              <a:solidFill>
                <a:schemeClr val="tx1"/>
              </a:solidFill>
              <a:miter lim="800000"/>
              <a:headEnd/>
              <a:tailEnd/>
            </a:ln>
          </p:spPr>
        </p:cxnSp>
        <p:cxnSp>
          <p:nvCxnSpPr>
            <p:cNvPr id="26" name="Straight Connector 198"/>
            <p:cNvCxnSpPr>
              <a:cxnSpLocks noChangeShapeType="1"/>
            </p:cNvCxnSpPr>
            <p:nvPr/>
          </p:nvCxnSpPr>
          <p:spPr bwMode="auto">
            <a:xfrm rot="10800000" flipV="1">
              <a:off x="8696326" y="4308475"/>
              <a:ext cx="274320" cy="12"/>
            </a:xfrm>
            <a:prstGeom prst="line">
              <a:avLst/>
            </a:prstGeom>
            <a:noFill/>
            <a:ln w="25400">
              <a:solidFill>
                <a:schemeClr val="tx1"/>
              </a:solidFill>
              <a:miter lim="800000"/>
              <a:headEnd/>
              <a:tailEnd/>
            </a:ln>
          </p:spPr>
        </p:cxnSp>
        <p:cxnSp>
          <p:nvCxnSpPr>
            <p:cNvPr id="27" name="Straight Connector 199"/>
            <p:cNvCxnSpPr>
              <a:cxnSpLocks noChangeShapeType="1"/>
            </p:cNvCxnSpPr>
            <p:nvPr/>
          </p:nvCxnSpPr>
          <p:spPr bwMode="auto">
            <a:xfrm rot="10800000" flipV="1">
              <a:off x="7269482" y="3810000"/>
              <a:ext cx="274320" cy="12"/>
            </a:xfrm>
            <a:prstGeom prst="line">
              <a:avLst/>
            </a:prstGeom>
            <a:noFill/>
            <a:ln w="9525">
              <a:solidFill>
                <a:schemeClr val="tx1"/>
              </a:solidFill>
              <a:miter lim="800000"/>
              <a:headEnd/>
              <a:tailEnd/>
            </a:ln>
          </p:spPr>
        </p:cxnSp>
      </p:grpSp>
    </p:spTree>
    <p:extLst>
      <p:ext uri="{BB962C8B-B14F-4D97-AF65-F5344CB8AC3E}">
        <p14:creationId xmlns:p14="http://schemas.microsoft.com/office/powerpoint/2010/main" val="21551610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Binary Decoder: Symbol &amp; Truth Table</a:t>
            </a:r>
            <a:endParaRPr lang="en-US" dirty="0"/>
          </a:p>
        </p:txBody>
      </p:sp>
      <p:sp>
        <p:nvSpPr>
          <p:cNvPr id="3" name="Content Placeholder 2"/>
          <p:cNvSpPr>
            <a:spLocks noGrp="1"/>
          </p:cNvSpPr>
          <p:nvPr>
            <p:ph idx="1"/>
          </p:nvPr>
        </p:nvSpPr>
        <p:spPr>
          <a:xfrm>
            <a:off x="457200" y="1775191"/>
            <a:ext cx="4495800" cy="739409"/>
          </a:xfrm>
        </p:spPr>
        <p:txBody>
          <a:bodyPr/>
          <a:lstStyle/>
          <a:p>
            <a:r>
              <a:rPr lang="en-US" dirty="0" smtClean="0"/>
              <a:t>2-to-4 Binary Decoder</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5</a:t>
            </a:fld>
            <a:endParaRPr lang="en-US"/>
          </a:p>
        </p:txBody>
      </p:sp>
      <p:grpSp>
        <p:nvGrpSpPr>
          <p:cNvPr id="23" name="Group 22"/>
          <p:cNvGrpSpPr/>
          <p:nvPr/>
        </p:nvGrpSpPr>
        <p:grpSpPr>
          <a:xfrm>
            <a:off x="1524000" y="2590797"/>
            <a:ext cx="1414464" cy="3128671"/>
            <a:chOff x="1524000" y="2590797"/>
            <a:chExt cx="1414464" cy="3128671"/>
          </a:xfrm>
        </p:grpSpPr>
        <p:sp>
          <p:nvSpPr>
            <p:cNvPr id="5" name="Rectangle 4"/>
            <p:cNvSpPr/>
            <p:nvPr/>
          </p:nvSpPr>
          <p:spPr>
            <a:xfrm rot="5400000">
              <a:off x="1600200" y="3505200"/>
              <a:ext cx="1219200" cy="1371600"/>
            </a:xfrm>
            <a:prstGeom prst="rect">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7" name="Straight Arrow Connector 6"/>
            <p:cNvCxnSpPr/>
            <p:nvPr/>
          </p:nvCxnSpPr>
          <p:spPr>
            <a:xfrm rot="5400000">
              <a:off x="2247900" y="3314700"/>
              <a:ext cx="533400"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5400000">
              <a:off x="1638300" y="3314700"/>
              <a:ext cx="533400"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a:off x="2400300" y="5067300"/>
              <a:ext cx="533400"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2095795" y="5067300"/>
              <a:ext cx="533400"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1775991" y="5067300"/>
              <a:ext cx="533400"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a:off x="1501494" y="5067300"/>
              <a:ext cx="533400"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684867" y="2624662"/>
              <a:ext cx="441146" cy="461665"/>
            </a:xfrm>
            <a:prstGeom prst="rect">
              <a:avLst/>
            </a:prstGeom>
            <a:noFill/>
          </p:spPr>
          <p:txBody>
            <a:bodyPr wrap="none" rtlCol="0">
              <a:spAutoFit/>
            </a:bodyPr>
            <a:lstStyle/>
            <a:p>
              <a:r>
                <a:rPr lang="en-US" dirty="0" smtClean="0"/>
                <a:t>b</a:t>
              </a:r>
              <a:r>
                <a:rPr lang="en-US" baseline="-25000" dirty="0" smtClean="0"/>
                <a:t>1</a:t>
              </a:r>
              <a:endParaRPr lang="en-US" baseline="-25000" dirty="0"/>
            </a:p>
          </p:txBody>
        </p:sp>
        <p:sp>
          <p:nvSpPr>
            <p:cNvPr id="15" name="TextBox 14"/>
            <p:cNvSpPr txBox="1"/>
            <p:nvPr/>
          </p:nvSpPr>
          <p:spPr>
            <a:xfrm>
              <a:off x="2286000" y="2590797"/>
              <a:ext cx="441146" cy="461665"/>
            </a:xfrm>
            <a:prstGeom prst="rect">
              <a:avLst/>
            </a:prstGeom>
            <a:noFill/>
          </p:spPr>
          <p:txBody>
            <a:bodyPr wrap="none" rtlCol="0">
              <a:spAutoFit/>
            </a:bodyPr>
            <a:lstStyle/>
            <a:p>
              <a:r>
                <a:rPr lang="en-US" dirty="0" smtClean="0"/>
                <a:t>b</a:t>
              </a:r>
              <a:r>
                <a:rPr lang="en-US" baseline="-25000" dirty="0" smtClean="0"/>
                <a:t>0</a:t>
              </a:r>
              <a:endParaRPr lang="en-US" baseline="-25000" dirty="0"/>
            </a:p>
          </p:txBody>
        </p:sp>
        <p:sp>
          <p:nvSpPr>
            <p:cNvPr id="16" name="TextBox 15"/>
            <p:cNvSpPr txBox="1"/>
            <p:nvPr/>
          </p:nvSpPr>
          <p:spPr>
            <a:xfrm>
              <a:off x="2201336" y="5257803"/>
              <a:ext cx="423864" cy="461665"/>
            </a:xfrm>
            <a:prstGeom prst="rect">
              <a:avLst/>
            </a:prstGeom>
            <a:noFill/>
          </p:spPr>
          <p:txBody>
            <a:bodyPr wrap="none" rtlCol="0">
              <a:spAutoFit/>
            </a:bodyPr>
            <a:lstStyle/>
            <a:p>
              <a:r>
                <a:rPr lang="en-US" dirty="0" smtClean="0"/>
                <a:t>z</a:t>
              </a:r>
              <a:r>
                <a:rPr lang="en-US" baseline="-25000" dirty="0" smtClean="0"/>
                <a:t>1</a:t>
              </a:r>
              <a:endParaRPr lang="en-US" baseline="-25000" dirty="0"/>
            </a:p>
          </p:txBody>
        </p:sp>
        <p:sp>
          <p:nvSpPr>
            <p:cNvPr id="17" name="TextBox 16"/>
            <p:cNvSpPr txBox="1"/>
            <p:nvPr/>
          </p:nvSpPr>
          <p:spPr>
            <a:xfrm>
              <a:off x="2514600" y="5257803"/>
              <a:ext cx="423864" cy="461665"/>
            </a:xfrm>
            <a:prstGeom prst="rect">
              <a:avLst/>
            </a:prstGeom>
            <a:noFill/>
          </p:spPr>
          <p:txBody>
            <a:bodyPr wrap="none" rtlCol="0">
              <a:spAutoFit/>
            </a:bodyPr>
            <a:lstStyle/>
            <a:p>
              <a:r>
                <a:rPr lang="en-US" dirty="0" smtClean="0"/>
                <a:t>z</a:t>
              </a:r>
              <a:r>
                <a:rPr lang="en-US" baseline="-25000" dirty="0"/>
                <a:t>0</a:t>
              </a:r>
            </a:p>
          </p:txBody>
        </p:sp>
        <p:sp>
          <p:nvSpPr>
            <p:cNvPr id="18" name="TextBox 17"/>
            <p:cNvSpPr txBox="1"/>
            <p:nvPr/>
          </p:nvSpPr>
          <p:spPr>
            <a:xfrm>
              <a:off x="1888066" y="5257803"/>
              <a:ext cx="423864" cy="461665"/>
            </a:xfrm>
            <a:prstGeom prst="rect">
              <a:avLst/>
            </a:prstGeom>
            <a:noFill/>
          </p:spPr>
          <p:txBody>
            <a:bodyPr wrap="none" rtlCol="0">
              <a:spAutoFit/>
            </a:bodyPr>
            <a:lstStyle/>
            <a:p>
              <a:r>
                <a:rPr lang="en-US" dirty="0" smtClean="0"/>
                <a:t>z</a:t>
              </a:r>
              <a:r>
                <a:rPr lang="en-US" baseline="-25000" dirty="0" smtClean="0"/>
                <a:t>2</a:t>
              </a:r>
              <a:endParaRPr lang="en-US" baseline="-25000" dirty="0"/>
            </a:p>
          </p:txBody>
        </p:sp>
        <p:sp>
          <p:nvSpPr>
            <p:cNvPr id="19" name="TextBox 18"/>
            <p:cNvSpPr txBox="1"/>
            <p:nvPr/>
          </p:nvSpPr>
          <p:spPr>
            <a:xfrm>
              <a:off x="1524000" y="5257803"/>
              <a:ext cx="423864" cy="461665"/>
            </a:xfrm>
            <a:prstGeom prst="rect">
              <a:avLst/>
            </a:prstGeom>
            <a:noFill/>
          </p:spPr>
          <p:txBody>
            <a:bodyPr wrap="none" rtlCol="0">
              <a:spAutoFit/>
            </a:bodyPr>
            <a:lstStyle/>
            <a:p>
              <a:r>
                <a:rPr lang="en-US" dirty="0" smtClean="0"/>
                <a:t>z</a:t>
              </a:r>
              <a:r>
                <a:rPr lang="en-US" baseline="-25000" dirty="0" smtClean="0"/>
                <a:t>3</a:t>
              </a:r>
              <a:endParaRPr lang="en-US" baseline="-25000" dirty="0"/>
            </a:p>
          </p:txBody>
        </p:sp>
        <p:sp>
          <p:nvSpPr>
            <p:cNvPr id="21" name="TextBox 20"/>
            <p:cNvSpPr txBox="1"/>
            <p:nvPr/>
          </p:nvSpPr>
          <p:spPr>
            <a:xfrm>
              <a:off x="1642535" y="3784596"/>
              <a:ext cx="1227019" cy="830997"/>
            </a:xfrm>
            <a:prstGeom prst="rect">
              <a:avLst/>
            </a:prstGeom>
            <a:noFill/>
          </p:spPr>
          <p:txBody>
            <a:bodyPr wrap="none" rtlCol="0">
              <a:spAutoFit/>
            </a:bodyPr>
            <a:lstStyle/>
            <a:p>
              <a:r>
                <a:rPr lang="en-US" dirty="0" smtClean="0"/>
                <a:t>2-to-4</a:t>
              </a:r>
            </a:p>
            <a:p>
              <a:r>
                <a:rPr lang="en-US" dirty="0" smtClean="0"/>
                <a:t>Decoder</a:t>
              </a:r>
              <a:endParaRPr lang="en-US" dirty="0"/>
            </a:p>
          </p:txBody>
        </p:sp>
      </p:grpSp>
      <p:graphicFrame>
        <p:nvGraphicFramePr>
          <p:cNvPr id="22" name="Table 21"/>
          <p:cNvGraphicFramePr>
            <a:graphicFrameLocks noGrp="1"/>
          </p:cNvGraphicFramePr>
          <p:nvPr>
            <p:extLst>
              <p:ext uri="{D42A27DB-BD31-4B8C-83A1-F6EECF244321}">
                <p14:modId xmlns:p14="http://schemas.microsoft.com/office/powerpoint/2010/main" val="1793340292"/>
              </p:ext>
            </p:extLst>
          </p:nvPr>
        </p:nvGraphicFramePr>
        <p:xfrm>
          <a:off x="3962400" y="2971800"/>
          <a:ext cx="4648200" cy="2362200"/>
        </p:xfrm>
        <a:graphic>
          <a:graphicData uri="http://schemas.openxmlformats.org/drawingml/2006/table">
            <a:tbl>
              <a:tblPr firstRow="1" bandRow="1">
                <a:tableStyleId>{D7AC3CCA-C797-4891-BE02-D94E43425B78}</a:tableStyleId>
              </a:tblPr>
              <a:tblGrid>
                <a:gridCol w="774700"/>
                <a:gridCol w="774700"/>
                <a:gridCol w="774700"/>
                <a:gridCol w="774700"/>
                <a:gridCol w="774700"/>
                <a:gridCol w="774700"/>
              </a:tblGrid>
              <a:tr h="4724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charset="0"/>
                          <a:ea typeface="+mn-ea"/>
                          <a:cs typeface="+mn-cs"/>
                        </a:rPr>
                        <a:t>b</a:t>
                      </a:r>
                      <a:r>
                        <a:rPr kumimoji="0" lang="en-US" sz="2400" b="0" i="0" u="none" strike="noStrike" kern="1200" cap="none" spc="0" normalizeH="0" baseline="-25000" noProof="0" dirty="0" smtClean="0">
                          <a:ln>
                            <a:noFill/>
                          </a:ln>
                          <a:solidFill>
                            <a:prstClr val="black"/>
                          </a:solidFill>
                          <a:effectLst/>
                          <a:uLnTx/>
                          <a:uFillTx/>
                          <a:latin typeface="Times New Roman" charset="0"/>
                          <a:ea typeface="+mn-ea"/>
                          <a:cs typeface="+mn-cs"/>
                        </a:rPr>
                        <a:t>1</a:t>
                      </a:r>
                    </a:p>
                  </a:txBody>
                  <a:tcPr>
                    <a:lnR w="12700" cap="flat" cmpd="sng" algn="ctr">
                      <a:solidFill>
                        <a:scrgbClr r="0" g="0" b="0"/>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charset="0"/>
                          <a:ea typeface="+mn-ea"/>
                          <a:cs typeface="+mn-cs"/>
                        </a:rPr>
                        <a:t>b</a:t>
                      </a:r>
                      <a:r>
                        <a:rPr kumimoji="0" lang="en-US" sz="2400" b="0" i="0" u="none" strike="noStrike" kern="1200" cap="none" spc="0" normalizeH="0" baseline="-25000" noProof="0" dirty="0" smtClean="0">
                          <a:ln>
                            <a:noFill/>
                          </a:ln>
                          <a:solidFill>
                            <a:prstClr val="black"/>
                          </a:solidFill>
                          <a:effectLst/>
                          <a:uLnTx/>
                          <a:uFillTx/>
                          <a:latin typeface="Times New Roman" charset="0"/>
                          <a:ea typeface="+mn-ea"/>
                          <a:cs typeface="+mn-cs"/>
                        </a:rPr>
                        <a:t>0</a:t>
                      </a:r>
                    </a:p>
                  </a:txBody>
                  <a:tcPr>
                    <a:lnL w="12700"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charset="0"/>
                          <a:ea typeface="+mn-ea"/>
                          <a:cs typeface="+mn-cs"/>
                        </a:rPr>
                        <a:t>z</a:t>
                      </a:r>
                      <a:r>
                        <a:rPr kumimoji="0" lang="en-US" sz="2400" b="0" i="0" u="none" strike="noStrike" kern="1200" cap="none" spc="0" normalizeH="0" baseline="-25000" noProof="0" dirty="0" smtClean="0">
                          <a:ln>
                            <a:noFill/>
                          </a:ln>
                          <a:solidFill>
                            <a:prstClr val="black"/>
                          </a:solidFill>
                          <a:effectLst/>
                          <a:uLnTx/>
                          <a:uFillTx/>
                          <a:latin typeface="Times New Roman" charset="0"/>
                          <a:ea typeface="+mn-ea"/>
                          <a:cs typeface="+mn-cs"/>
                        </a:rPr>
                        <a:t>3</a:t>
                      </a:r>
                    </a:p>
                  </a:txBody>
                  <a:tcPr>
                    <a:lnL w="28575" cap="flat" cmpd="sng" algn="ctr">
                      <a:solidFill>
                        <a:scrgbClr r="0" g="0" b="0"/>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charset="0"/>
                          <a:ea typeface="+mn-ea"/>
                          <a:cs typeface="+mn-cs"/>
                        </a:rPr>
                        <a:t>z</a:t>
                      </a:r>
                      <a:r>
                        <a:rPr kumimoji="0" lang="en-US" sz="2400" b="0" i="0" u="none" strike="noStrike" kern="1200" cap="none" spc="0" normalizeH="0" baseline="-25000" noProof="0" dirty="0" smtClean="0">
                          <a:ln>
                            <a:noFill/>
                          </a:ln>
                          <a:solidFill>
                            <a:prstClr val="black"/>
                          </a:solidFill>
                          <a:effectLst/>
                          <a:uLnTx/>
                          <a:uFillTx/>
                          <a:latin typeface="Times New Roman" charset="0"/>
                          <a:ea typeface="+mn-ea"/>
                          <a:cs typeface="+mn-cs"/>
                        </a:rPr>
                        <a:t>2</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charset="0"/>
                          <a:ea typeface="+mn-ea"/>
                          <a:cs typeface="+mn-cs"/>
                        </a:rPr>
                        <a:t>z</a:t>
                      </a:r>
                      <a:r>
                        <a:rPr kumimoji="0" lang="en-US" sz="2400" b="0" i="0" u="none" strike="noStrike" kern="1200" cap="none" spc="0" normalizeH="0" baseline="-25000" noProof="0" dirty="0" smtClean="0">
                          <a:ln>
                            <a:noFill/>
                          </a:ln>
                          <a:solidFill>
                            <a:prstClr val="black"/>
                          </a:solidFill>
                          <a:effectLst/>
                          <a:uLnTx/>
                          <a:uFillTx/>
                          <a:latin typeface="Times New Roman" charset="0"/>
                          <a:ea typeface="+mn-ea"/>
                          <a:cs typeface="+mn-cs"/>
                        </a:rPr>
                        <a:t>1</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charset="0"/>
                          <a:ea typeface="+mn-ea"/>
                          <a:cs typeface="+mn-cs"/>
                        </a:rPr>
                        <a:t>z</a:t>
                      </a:r>
                      <a:r>
                        <a:rPr kumimoji="0" lang="en-US" sz="2400" b="0" i="0" u="none" strike="noStrike" kern="1200" cap="none" spc="0" normalizeH="0" baseline="-25000" noProof="0" dirty="0" smtClean="0">
                          <a:ln>
                            <a:noFill/>
                          </a:ln>
                          <a:solidFill>
                            <a:prstClr val="black"/>
                          </a:solidFill>
                          <a:effectLst/>
                          <a:uLnTx/>
                          <a:uFillTx/>
                          <a:latin typeface="Times New Roman" charset="0"/>
                          <a:ea typeface="+mn-ea"/>
                          <a:cs typeface="+mn-cs"/>
                        </a:rPr>
                        <a:t>0</a:t>
                      </a:r>
                    </a:p>
                  </a:txBody>
                  <a:tcPr/>
                </a:tc>
              </a:tr>
              <a:tr h="472440">
                <a:tc>
                  <a:txBody>
                    <a:bodyPr/>
                    <a:lstStyle/>
                    <a:p>
                      <a:r>
                        <a:rPr lang="en-US" dirty="0" smtClean="0">
                          <a:latin typeface="Times New Roman"/>
                          <a:cs typeface="Times New Roman"/>
                        </a:rPr>
                        <a:t>0</a:t>
                      </a:r>
                      <a:endParaRPr lang="en-US" dirty="0">
                        <a:latin typeface="Times New Roman"/>
                        <a:cs typeface="Times New Roman"/>
                      </a:endParaRPr>
                    </a:p>
                  </a:txBody>
                  <a:tcPr anchor="ctr" anchorCtr="1">
                    <a:lnR w="12700" cap="flat" cmpd="sng" algn="ctr">
                      <a:solidFill>
                        <a:scrgbClr r="0" g="0" b="0"/>
                      </a:solidFill>
                      <a:prstDash val="solid"/>
                      <a:round/>
                      <a:headEnd type="none" w="med" len="med"/>
                      <a:tailEnd type="none" w="med" len="med"/>
                    </a:lnR>
                  </a:tcPr>
                </a:tc>
                <a:tc>
                  <a:txBody>
                    <a:bodyPr/>
                    <a:lstStyle/>
                    <a:p>
                      <a:r>
                        <a:rPr lang="en-US" dirty="0" smtClean="0">
                          <a:latin typeface="Times New Roman"/>
                          <a:cs typeface="Times New Roman"/>
                        </a:rPr>
                        <a:t>0</a:t>
                      </a:r>
                      <a:endParaRPr lang="en-US" dirty="0">
                        <a:latin typeface="Times New Roman"/>
                        <a:cs typeface="Times New Roman"/>
                      </a:endParaRPr>
                    </a:p>
                  </a:txBody>
                  <a:tcPr anchor="ctr" anchorCtr="1">
                    <a:lnL w="12700"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tcPr>
                </a:tc>
                <a:tc>
                  <a:txBody>
                    <a:bodyPr/>
                    <a:lstStyle/>
                    <a:p>
                      <a:r>
                        <a:rPr lang="en-US" dirty="0" smtClean="0">
                          <a:latin typeface="Times New Roman"/>
                          <a:cs typeface="Times New Roman"/>
                        </a:rPr>
                        <a:t>0</a:t>
                      </a:r>
                      <a:endParaRPr lang="en-US" dirty="0">
                        <a:latin typeface="Times New Roman"/>
                        <a:cs typeface="Times New Roman"/>
                      </a:endParaRPr>
                    </a:p>
                  </a:txBody>
                  <a:tcPr anchor="ctr" anchorCtr="1">
                    <a:lnL w="28575" cap="flat" cmpd="sng" algn="ctr">
                      <a:solidFill>
                        <a:scrgbClr r="0" g="0" b="0"/>
                      </a:solidFill>
                      <a:prstDash val="solid"/>
                      <a:round/>
                      <a:headEnd type="none" w="med" len="med"/>
                      <a:tailEnd type="none" w="med" len="med"/>
                    </a:lnL>
                  </a:tcPr>
                </a:tc>
                <a:tc>
                  <a:txBody>
                    <a:bodyPr/>
                    <a:lstStyle/>
                    <a:p>
                      <a:r>
                        <a:rPr lang="en-US" dirty="0" smtClean="0">
                          <a:latin typeface="Times New Roman"/>
                          <a:cs typeface="Times New Roman"/>
                        </a:rPr>
                        <a:t>0</a:t>
                      </a:r>
                      <a:endParaRPr lang="en-US" dirty="0">
                        <a:latin typeface="Times New Roman"/>
                        <a:cs typeface="Times New Roman"/>
                      </a:endParaRPr>
                    </a:p>
                  </a:txBody>
                  <a:tcPr anchor="ctr" anchorCtr="1"/>
                </a:tc>
                <a:tc>
                  <a:txBody>
                    <a:bodyPr/>
                    <a:lstStyle/>
                    <a:p>
                      <a:r>
                        <a:rPr lang="en-US" dirty="0" smtClean="0">
                          <a:latin typeface="Times New Roman"/>
                          <a:cs typeface="Times New Roman"/>
                        </a:rPr>
                        <a:t>0</a:t>
                      </a:r>
                      <a:endParaRPr lang="en-US" dirty="0">
                        <a:latin typeface="Times New Roman"/>
                        <a:cs typeface="Times New Roman"/>
                      </a:endParaRPr>
                    </a:p>
                  </a:txBody>
                  <a:tcPr anchor="ctr" anchorCtr="1"/>
                </a:tc>
                <a:tc>
                  <a:txBody>
                    <a:bodyPr/>
                    <a:lstStyle/>
                    <a:p>
                      <a:r>
                        <a:rPr lang="en-US" dirty="0" smtClean="0">
                          <a:latin typeface="Times New Roman"/>
                          <a:cs typeface="Times New Roman"/>
                        </a:rPr>
                        <a:t>1</a:t>
                      </a:r>
                      <a:endParaRPr lang="en-US" dirty="0">
                        <a:latin typeface="Times New Roman"/>
                        <a:cs typeface="Times New Roman"/>
                      </a:endParaRPr>
                    </a:p>
                  </a:txBody>
                  <a:tcPr anchor="ctr" anchorCtr="1"/>
                </a:tc>
              </a:tr>
              <a:tr h="472440">
                <a:tc>
                  <a:txBody>
                    <a:bodyPr/>
                    <a:lstStyle/>
                    <a:p>
                      <a:r>
                        <a:rPr lang="en-US" dirty="0" smtClean="0">
                          <a:latin typeface="Times New Roman"/>
                          <a:cs typeface="Times New Roman"/>
                        </a:rPr>
                        <a:t>0</a:t>
                      </a:r>
                      <a:endParaRPr lang="en-US" dirty="0">
                        <a:latin typeface="Times New Roman"/>
                        <a:cs typeface="Times New Roman"/>
                      </a:endParaRPr>
                    </a:p>
                  </a:txBody>
                  <a:tcPr anchor="ctr" anchorCtr="1">
                    <a:lnR w="12700" cap="flat" cmpd="sng" algn="ctr">
                      <a:solidFill>
                        <a:scrgbClr r="0" g="0" b="0"/>
                      </a:solidFill>
                      <a:prstDash val="solid"/>
                      <a:round/>
                      <a:headEnd type="none" w="med" len="med"/>
                      <a:tailEnd type="none" w="med" len="med"/>
                    </a:lnR>
                  </a:tcPr>
                </a:tc>
                <a:tc>
                  <a:txBody>
                    <a:bodyPr/>
                    <a:lstStyle/>
                    <a:p>
                      <a:r>
                        <a:rPr lang="en-US" dirty="0" smtClean="0">
                          <a:latin typeface="Times New Roman"/>
                          <a:cs typeface="Times New Roman"/>
                        </a:rPr>
                        <a:t>1</a:t>
                      </a:r>
                      <a:endParaRPr lang="en-US" dirty="0">
                        <a:latin typeface="Times New Roman"/>
                        <a:cs typeface="Times New Roman"/>
                      </a:endParaRPr>
                    </a:p>
                  </a:txBody>
                  <a:tcPr anchor="ctr" anchorCtr="1">
                    <a:lnL w="12700"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tcPr>
                </a:tc>
                <a:tc>
                  <a:txBody>
                    <a:bodyPr/>
                    <a:lstStyle/>
                    <a:p>
                      <a:r>
                        <a:rPr lang="en-US" dirty="0" smtClean="0">
                          <a:latin typeface="Times New Roman"/>
                          <a:cs typeface="Times New Roman"/>
                        </a:rPr>
                        <a:t>0</a:t>
                      </a:r>
                      <a:endParaRPr lang="en-US" dirty="0">
                        <a:latin typeface="Times New Roman"/>
                        <a:cs typeface="Times New Roman"/>
                      </a:endParaRPr>
                    </a:p>
                  </a:txBody>
                  <a:tcPr anchor="ctr" anchorCtr="1">
                    <a:lnL w="28575" cap="flat" cmpd="sng" algn="ctr">
                      <a:solidFill>
                        <a:scrgbClr r="0" g="0" b="0"/>
                      </a:solidFill>
                      <a:prstDash val="solid"/>
                      <a:round/>
                      <a:headEnd type="none" w="med" len="med"/>
                      <a:tailEnd type="none" w="med" len="med"/>
                    </a:lnL>
                  </a:tcPr>
                </a:tc>
                <a:tc>
                  <a:txBody>
                    <a:bodyPr/>
                    <a:lstStyle/>
                    <a:p>
                      <a:r>
                        <a:rPr lang="en-US" dirty="0" smtClean="0">
                          <a:latin typeface="Times New Roman"/>
                          <a:cs typeface="Times New Roman"/>
                        </a:rPr>
                        <a:t>0</a:t>
                      </a:r>
                      <a:endParaRPr lang="en-US" dirty="0">
                        <a:latin typeface="Times New Roman"/>
                        <a:cs typeface="Times New Roman"/>
                      </a:endParaRPr>
                    </a:p>
                  </a:txBody>
                  <a:tcPr anchor="ctr" anchorCtr="1"/>
                </a:tc>
                <a:tc>
                  <a:txBody>
                    <a:bodyPr/>
                    <a:lstStyle/>
                    <a:p>
                      <a:r>
                        <a:rPr lang="en-US" dirty="0" smtClean="0">
                          <a:latin typeface="Times New Roman"/>
                          <a:cs typeface="Times New Roman"/>
                        </a:rPr>
                        <a:t>1</a:t>
                      </a:r>
                      <a:endParaRPr lang="en-US" dirty="0">
                        <a:latin typeface="Times New Roman"/>
                        <a:cs typeface="Times New Roman"/>
                      </a:endParaRPr>
                    </a:p>
                  </a:txBody>
                  <a:tcPr anchor="ctr" anchorCtr="1"/>
                </a:tc>
                <a:tc>
                  <a:txBody>
                    <a:bodyPr/>
                    <a:lstStyle/>
                    <a:p>
                      <a:r>
                        <a:rPr lang="en-US" dirty="0" smtClean="0">
                          <a:latin typeface="Times New Roman"/>
                          <a:cs typeface="Times New Roman"/>
                        </a:rPr>
                        <a:t>0</a:t>
                      </a:r>
                      <a:endParaRPr lang="en-US" dirty="0">
                        <a:latin typeface="Times New Roman"/>
                        <a:cs typeface="Times New Roman"/>
                      </a:endParaRPr>
                    </a:p>
                  </a:txBody>
                  <a:tcPr anchor="ctr" anchorCtr="1"/>
                </a:tc>
              </a:tr>
              <a:tr h="472440">
                <a:tc>
                  <a:txBody>
                    <a:bodyPr/>
                    <a:lstStyle/>
                    <a:p>
                      <a:r>
                        <a:rPr lang="en-US" dirty="0" smtClean="0">
                          <a:latin typeface="Times New Roman"/>
                          <a:cs typeface="Times New Roman"/>
                        </a:rPr>
                        <a:t>1</a:t>
                      </a:r>
                      <a:endParaRPr lang="en-US" dirty="0">
                        <a:latin typeface="Times New Roman"/>
                        <a:cs typeface="Times New Roman"/>
                      </a:endParaRPr>
                    </a:p>
                  </a:txBody>
                  <a:tcPr anchor="ctr" anchorCtr="1">
                    <a:lnR w="12700" cap="flat" cmpd="sng" algn="ctr">
                      <a:solidFill>
                        <a:scrgbClr r="0" g="0" b="0"/>
                      </a:solidFill>
                      <a:prstDash val="solid"/>
                      <a:round/>
                      <a:headEnd type="none" w="med" len="med"/>
                      <a:tailEnd type="none" w="med" len="med"/>
                    </a:lnR>
                  </a:tcPr>
                </a:tc>
                <a:tc>
                  <a:txBody>
                    <a:bodyPr/>
                    <a:lstStyle/>
                    <a:p>
                      <a:r>
                        <a:rPr lang="en-US" dirty="0" smtClean="0">
                          <a:latin typeface="Times New Roman"/>
                          <a:cs typeface="Times New Roman"/>
                        </a:rPr>
                        <a:t>0</a:t>
                      </a:r>
                      <a:endParaRPr lang="en-US" dirty="0">
                        <a:latin typeface="Times New Roman"/>
                        <a:cs typeface="Times New Roman"/>
                      </a:endParaRPr>
                    </a:p>
                  </a:txBody>
                  <a:tcPr anchor="ctr" anchorCtr="1">
                    <a:lnL w="12700"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tcPr>
                </a:tc>
                <a:tc>
                  <a:txBody>
                    <a:bodyPr/>
                    <a:lstStyle/>
                    <a:p>
                      <a:r>
                        <a:rPr lang="en-US" dirty="0" smtClean="0">
                          <a:latin typeface="Times New Roman"/>
                          <a:cs typeface="Times New Roman"/>
                        </a:rPr>
                        <a:t>0</a:t>
                      </a:r>
                      <a:endParaRPr lang="en-US" dirty="0">
                        <a:latin typeface="Times New Roman"/>
                        <a:cs typeface="Times New Roman"/>
                      </a:endParaRPr>
                    </a:p>
                  </a:txBody>
                  <a:tcPr anchor="ctr" anchorCtr="1">
                    <a:lnL w="28575" cap="flat" cmpd="sng" algn="ctr">
                      <a:solidFill>
                        <a:scrgbClr r="0" g="0" b="0"/>
                      </a:solidFill>
                      <a:prstDash val="solid"/>
                      <a:round/>
                      <a:headEnd type="none" w="med" len="med"/>
                      <a:tailEnd type="none" w="med" len="med"/>
                    </a:lnL>
                  </a:tcPr>
                </a:tc>
                <a:tc>
                  <a:txBody>
                    <a:bodyPr/>
                    <a:lstStyle/>
                    <a:p>
                      <a:r>
                        <a:rPr lang="en-US" dirty="0" smtClean="0">
                          <a:latin typeface="Times New Roman"/>
                          <a:cs typeface="Times New Roman"/>
                        </a:rPr>
                        <a:t>1</a:t>
                      </a:r>
                      <a:endParaRPr lang="en-US" dirty="0">
                        <a:latin typeface="Times New Roman"/>
                        <a:cs typeface="Times New Roman"/>
                      </a:endParaRPr>
                    </a:p>
                  </a:txBody>
                  <a:tcPr anchor="ctr" anchorCtr="1"/>
                </a:tc>
                <a:tc>
                  <a:txBody>
                    <a:bodyPr/>
                    <a:lstStyle/>
                    <a:p>
                      <a:r>
                        <a:rPr lang="en-US" dirty="0" smtClean="0">
                          <a:latin typeface="Times New Roman"/>
                          <a:cs typeface="Times New Roman"/>
                        </a:rPr>
                        <a:t>0</a:t>
                      </a:r>
                      <a:endParaRPr lang="en-US" dirty="0">
                        <a:latin typeface="Times New Roman"/>
                        <a:cs typeface="Times New Roman"/>
                      </a:endParaRPr>
                    </a:p>
                  </a:txBody>
                  <a:tcPr anchor="ctr" anchorCtr="1"/>
                </a:tc>
                <a:tc>
                  <a:txBody>
                    <a:bodyPr/>
                    <a:lstStyle/>
                    <a:p>
                      <a:r>
                        <a:rPr lang="en-US" dirty="0" smtClean="0">
                          <a:latin typeface="Times New Roman"/>
                          <a:cs typeface="Times New Roman"/>
                        </a:rPr>
                        <a:t>0</a:t>
                      </a:r>
                      <a:endParaRPr lang="en-US" dirty="0">
                        <a:latin typeface="Times New Roman"/>
                        <a:cs typeface="Times New Roman"/>
                      </a:endParaRPr>
                    </a:p>
                  </a:txBody>
                  <a:tcPr anchor="ctr" anchorCtr="1"/>
                </a:tc>
              </a:tr>
              <a:tr h="472440">
                <a:tc>
                  <a:txBody>
                    <a:bodyPr/>
                    <a:lstStyle/>
                    <a:p>
                      <a:r>
                        <a:rPr lang="en-US" dirty="0" smtClean="0">
                          <a:latin typeface="Times New Roman"/>
                          <a:cs typeface="Times New Roman"/>
                        </a:rPr>
                        <a:t>1</a:t>
                      </a:r>
                      <a:endParaRPr lang="en-US" dirty="0">
                        <a:latin typeface="Times New Roman"/>
                        <a:cs typeface="Times New Roman"/>
                      </a:endParaRPr>
                    </a:p>
                  </a:txBody>
                  <a:tcPr anchor="ctr" anchorCtr="1">
                    <a:lnR w="12700" cap="flat" cmpd="sng" algn="ctr">
                      <a:solidFill>
                        <a:scrgbClr r="0" g="0" b="0"/>
                      </a:solidFill>
                      <a:prstDash val="solid"/>
                      <a:round/>
                      <a:headEnd type="none" w="med" len="med"/>
                      <a:tailEnd type="none" w="med" len="med"/>
                    </a:lnR>
                  </a:tcPr>
                </a:tc>
                <a:tc>
                  <a:txBody>
                    <a:bodyPr/>
                    <a:lstStyle/>
                    <a:p>
                      <a:r>
                        <a:rPr lang="en-US" dirty="0" smtClean="0">
                          <a:latin typeface="Times New Roman"/>
                          <a:cs typeface="Times New Roman"/>
                        </a:rPr>
                        <a:t>1</a:t>
                      </a:r>
                      <a:endParaRPr lang="en-US" dirty="0">
                        <a:latin typeface="Times New Roman"/>
                        <a:cs typeface="Times New Roman"/>
                      </a:endParaRPr>
                    </a:p>
                  </a:txBody>
                  <a:tcPr anchor="ctr" anchorCtr="1">
                    <a:lnL w="12700"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r>
                        <a:rPr lang="en-US" dirty="0" smtClean="0">
                          <a:latin typeface="Times New Roman"/>
                          <a:cs typeface="Times New Roman"/>
                        </a:rPr>
                        <a:t>1</a:t>
                      </a:r>
                      <a:endParaRPr lang="en-US" dirty="0">
                        <a:latin typeface="Times New Roman"/>
                        <a:cs typeface="Times New Roman"/>
                      </a:endParaRPr>
                    </a:p>
                  </a:txBody>
                  <a:tcPr anchor="ctr" anchorCtr="1">
                    <a:lnL w="28575" cap="flat" cmpd="sng" algn="ctr">
                      <a:solidFill>
                        <a:scrgbClr r="0" g="0" b="0"/>
                      </a:solidFill>
                      <a:prstDash val="solid"/>
                      <a:round/>
                      <a:headEnd type="none" w="med" len="med"/>
                      <a:tailEnd type="none" w="med" len="med"/>
                    </a:lnL>
                  </a:tcPr>
                </a:tc>
                <a:tc>
                  <a:txBody>
                    <a:bodyPr/>
                    <a:lstStyle/>
                    <a:p>
                      <a:r>
                        <a:rPr lang="en-US" dirty="0" smtClean="0">
                          <a:latin typeface="Times New Roman"/>
                          <a:cs typeface="Times New Roman"/>
                        </a:rPr>
                        <a:t>0</a:t>
                      </a:r>
                      <a:endParaRPr lang="en-US" dirty="0">
                        <a:latin typeface="Times New Roman"/>
                        <a:cs typeface="Times New Roman"/>
                      </a:endParaRPr>
                    </a:p>
                  </a:txBody>
                  <a:tcPr anchor="ctr" anchorCtr="1"/>
                </a:tc>
                <a:tc>
                  <a:txBody>
                    <a:bodyPr/>
                    <a:lstStyle/>
                    <a:p>
                      <a:r>
                        <a:rPr lang="en-US" dirty="0" smtClean="0">
                          <a:latin typeface="Times New Roman"/>
                          <a:cs typeface="Times New Roman"/>
                        </a:rPr>
                        <a:t>0</a:t>
                      </a:r>
                      <a:endParaRPr lang="en-US" dirty="0">
                        <a:latin typeface="Times New Roman"/>
                        <a:cs typeface="Times New Roman"/>
                      </a:endParaRPr>
                    </a:p>
                  </a:txBody>
                  <a:tcPr anchor="ctr" anchorCtr="1"/>
                </a:tc>
                <a:tc>
                  <a:txBody>
                    <a:bodyPr/>
                    <a:lstStyle/>
                    <a:p>
                      <a:r>
                        <a:rPr lang="en-US" dirty="0" smtClean="0">
                          <a:latin typeface="Times New Roman"/>
                          <a:cs typeface="Times New Roman"/>
                        </a:rPr>
                        <a:t>0</a:t>
                      </a:r>
                      <a:endParaRPr lang="en-US" dirty="0">
                        <a:latin typeface="Times New Roman"/>
                        <a:cs typeface="Times New Roman"/>
                      </a:endParaRPr>
                    </a:p>
                  </a:txBody>
                  <a:tcPr anchor="ctr" anchorCtr="1"/>
                </a:tc>
              </a:tr>
            </a:tbl>
          </a:graphicData>
        </a:graphic>
      </p:graphicFrame>
      <p:sp>
        <p:nvSpPr>
          <p:cNvPr id="24" name="TextBox 23"/>
          <p:cNvSpPr txBox="1"/>
          <p:nvPr/>
        </p:nvSpPr>
        <p:spPr>
          <a:xfrm>
            <a:off x="4183263" y="5638800"/>
            <a:ext cx="4372411" cy="830997"/>
          </a:xfrm>
          <a:prstGeom prst="rect">
            <a:avLst/>
          </a:prstGeom>
          <a:solidFill>
            <a:srgbClr val="F2F2F2"/>
          </a:solidFill>
        </p:spPr>
        <p:txBody>
          <a:bodyPr wrap="none" rtlCol="0">
            <a:spAutoFit/>
          </a:bodyPr>
          <a:lstStyle/>
          <a:p>
            <a:pPr algn="ctr"/>
            <a:r>
              <a:rPr lang="en-US" dirty="0" smtClean="0"/>
              <a:t>What are the Boolean expressions </a:t>
            </a:r>
          </a:p>
          <a:p>
            <a:pPr algn="ctr"/>
            <a:r>
              <a:rPr lang="en-US" dirty="0"/>
              <a:t>f</a:t>
            </a:r>
            <a:r>
              <a:rPr lang="en-US" dirty="0" smtClean="0"/>
              <a:t>or the outputs?</a:t>
            </a:r>
            <a:endParaRPr lang="en-US" dirty="0"/>
          </a:p>
        </p:txBody>
      </p:sp>
    </p:spTree>
    <p:extLst>
      <p:ext uri="{BB962C8B-B14F-4D97-AF65-F5344CB8AC3E}">
        <p14:creationId xmlns:p14="http://schemas.microsoft.com/office/powerpoint/2010/main" val="2818591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3600"/>
              <a:t>Register File with Two Output Ports</a:t>
            </a:r>
          </a:p>
        </p:txBody>
      </p:sp>
      <p:sp>
        <p:nvSpPr>
          <p:cNvPr id="49155" name="Content Placeholder 2"/>
          <p:cNvSpPr>
            <a:spLocks noGrp="1"/>
          </p:cNvSpPr>
          <p:nvPr>
            <p:ph idx="1"/>
          </p:nvPr>
        </p:nvSpPr>
        <p:spPr>
          <a:xfrm>
            <a:off x="685800" y="1419225"/>
            <a:ext cx="7772400" cy="995363"/>
          </a:xfrm>
        </p:spPr>
        <p:txBody>
          <a:bodyPr/>
          <a:lstStyle/>
          <a:p>
            <a:r>
              <a:rPr lang="en-US" sz="2800" dirty="0"/>
              <a:t>Just needs an extra mux at the output for the second port. </a:t>
            </a:r>
          </a:p>
        </p:txBody>
      </p:sp>
      <p:grpSp>
        <p:nvGrpSpPr>
          <p:cNvPr id="124" name="Group 123"/>
          <p:cNvGrpSpPr/>
          <p:nvPr/>
        </p:nvGrpSpPr>
        <p:grpSpPr>
          <a:xfrm>
            <a:off x="238125" y="2373313"/>
            <a:ext cx="8732838" cy="3746500"/>
            <a:chOff x="238125" y="2373313"/>
            <a:chExt cx="8732838" cy="3746500"/>
          </a:xfrm>
        </p:grpSpPr>
        <p:grpSp>
          <p:nvGrpSpPr>
            <p:cNvPr id="2" name="Group 43"/>
            <p:cNvGrpSpPr>
              <a:grpSpLocks/>
            </p:cNvGrpSpPr>
            <p:nvPr/>
          </p:nvGrpSpPr>
          <p:grpSpPr bwMode="auto">
            <a:xfrm>
              <a:off x="3498850" y="2873375"/>
              <a:ext cx="1463675" cy="679450"/>
              <a:chOff x="2209792" y="3342352"/>
              <a:chExt cx="1463882" cy="679739"/>
            </a:xfrm>
          </p:grpSpPr>
          <p:sp>
            <p:nvSpPr>
              <p:cNvPr id="49273" name="Rectangle 6"/>
              <p:cNvSpPr>
                <a:spLocks noChangeAspect="1"/>
              </p:cNvSpPr>
              <p:nvPr/>
            </p:nvSpPr>
            <p:spPr bwMode="auto">
              <a:xfrm>
                <a:off x="2251941" y="3386669"/>
                <a:ext cx="1371198" cy="628878"/>
              </a:xfrm>
              <a:prstGeom prst="rect">
                <a:avLst/>
              </a:prstGeom>
              <a:noFill/>
              <a:ln w="9525">
                <a:solidFill>
                  <a:schemeClr val="tx1"/>
                </a:solidFill>
                <a:prstDash val="dash"/>
                <a:miter lim="800000"/>
                <a:headEnd/>
                <a:tailEnd/>
              </a:ln>
            </p:spPr>
            <p:txBody>
              <a:bodyPr wrap="none">
                <a:prstTxWarp prst="textNoShape">
                  <a:avLst/>
                </a:prstTxWarp>
              </a:bodyPr>
              <a:lstStyle/>
              <a:p>
                <a:endParaRPr lang="en-US"/>
              </a:p>
            </p:txBody>
          </p:sp>
          <p:sp>
            <p:nvSpPr>
              <p:cNvPr id="49274" name="TextBox 34"/>
              <p:cNvSpPr txBox="1">
                <a:spLocks noChangeArrowheads="1"/>
              </p:cNvSpPr>
              <p:nvPr/>
            </p:nvSpPr>
            <p:spPr bwMode="auto">
              <a:xfrm>
                <a:off x="2209792" y="3342352"/>
                <a:ext cx="519186" cy="304929"/>
              </a:xfrm>
              <a:prstGeom prst="rect">
                <a:avLst/>
              </a:prstGeom>
              <a:noFill/>
              <a:ln w="9525">
                <a:noFill/>
                <a:miter lim="800000"/>
                <a:headEnd/>
                <a:tailEnd/>
              </a:ln>
            </p:spPr>
            <p:txBody>
              <a:bodyPr wrap="none">
                <a:prstTxWarp prst="textNoShape">
                  <a:avLst/>
                </a:prstTxWarp>
                <a:spAutoFit/>
              </a:bodyPr>
              <a:lstStyle/>
              <a:p>
                <a:r>
                  <a:rPr lang="en-US" sz="1400"/>
                  <a:t>Data</a:t>
                </a:r>
              </a:p>
            </p:txBody>
          </p:sp>
          <p:sp>
            <p:nvSpPr>
              <p:cNvPr id="49275" name="TextBox 35"/>
              <p:cNvSpPr txBox="1">
                <a:spLocks noChangeArrowheads="1"/>
              </p:cNvSpPr>
              <p:nvPr/>
            </p:nvSpPr>
            <p:spPr bwMode="auto">
              <a:xfrm>
                <a:off x="2209792" y="3717161"/>
                <a:ext cx="589046" cy="304930"/>
              </a:xfrm>
              <a:prstGeom prst="rect">
                <a:avLst/>
              </a:prstGeom>
              <a:noFill/>
              <a:ln w="9525">
                <a:noFill/>
                <a:miter lim="800000"/>
                <a:headEnd/>
                <a:tailEnd/>
              </a:ln>
            </p:spPr>
            <p:txBody>
              <a:bodyPr wrap="none">
                <a:prstTxWarp prst="textNoShape">
                  <a:avLst/>
                </a:prstTxWarp>
                <a:spAutoFit/>
              </a:bodyPr>
              <a:lstStyle/>
              <a:p>
                <a:r>
                  <a:rPr lang="en-US" sz="1400"/>
                  <a:t>Write</a:t>
                </a:r>
              </a:p>
            </p:txBody>
          </p:sp>
          <p:sp>
            <p:nvSpPr>
              <p:cNvPr id="49276" name="TextBox 37"/>
              <p:cNvSpPr txBox="1">
                <a:spLocks noChangeArrowheads="1"/>
              </p:cNvSpPr>
              <p:nvPr/>
            </p:nvSpPr>
            <p:spPr bwMode="auto">
              <a:xfrm>
                <a:off x="2995716" y="3412232"/>
                <a:ext cx="677958" cy="304929"/>
              </a:xfrm>
              <a:prstGeom prst="rect">
                <a:avLst/>
              </a:prstGeom>
              <a:noFill/>
              <a:ln w="9525">
                <a:noFill/>
                <a:miter lim="800000"/>
                <a:headEnd/>
                <a:tailEnd/>
              </a:ln>
            </p:spPr>
            <p:txBody>
              <a:bodyPr wrap="none">
                <a:prstTxWarp prst="textNoShape">
                  <a:avLst/>
                </a:prstTxWarp>
                <a:spAutoFit/>
              </a:bodyPr>
              <a:lstStyle/>
              <a:p>
                <a:r>
                  <a:rPr lang="en-US" sz="1400"/>
                  <a:t>Output</a:t>
                </a:r>
              </a:p>
            </p:txBody>
          </p:sp>
          <p:sp>
            <p:nvSpPr>
              <p:cNvPr id="49277" name="TextBox 165"/>
              <p:cNvSpPr txBox="1">
                <a:spLocks noChangeArrowheads="1"/>
              </p:cNvSpPr>
              <p:nvPr/>
            </p:nvSpPr>
            <p:spPr bwMode="auto">
              <a:xfrm>
                <a:off x="2613074" y="3583755"/>
                <a:ext cx="614449" cy="304929"/>
              </a:xfrm>
              <a:prstGeom prst="rect">
                <a:avLst/>
              </a:prstGeom>
              <a:noFill/>
              <a:ln w="9525">
                <a:noFill/>
                <a:miter lim="800000"/>
                <a:headEnd/>
                <a:tailEnd/>
              </a:ln>
            </p:spPr>
            <p:txBody>
              <a:bodyPr wrap="none">
                <a:prstTxWarp prst="textNoShape">
                  <a:avLst/>
                </a:prstTxWarp>
                <a:spAutoFit/>
              </a:bodyPr>
              <a:lstStyle/>
              <a:p>
                <a:pPr algn="ctr"/>
                <a:r>
                  <a:rPr lang="en-US" sz="1400" b="1"/>
                  <a:t>Reg 0</a:t>
                </a:r>
              </a:p>
            </p:txBody>
          </p:sp>
        </p:grpSp>
        <p:cxnSp>
          <p:nvCxnSpPr>
            <p:cNvPr id="49263" name="Straight Connector 11"/>
            <p:cNvCxnSpPr>
              <a:cxnSpLocks noChangeShapeType="1"/>
            </p:cNvCxnSpPr>
            <p:nvPr/>
          </p:nvCxnSpPr>
          <p:spPr bwMode="auto">
            <a:xfrm rot="5400000" flipH="1" flipV="1">
              <a:off x="6506434" y="3067014"/>
              <a:ext cx="794" cy="1589"/>
            </a:xfrm>
            <a:prstGeom prst="line">
              <a:avLst/>
            </a:prstGeom>
            <a:noFill/>
            <a:ln w="9525">
              <a:solidFill>
                <a:schemeClr val="tx1"/>
              </a:solidFill>
              <a:miter lim="800000"/>
              <a:headEnd/>
              <a:tailEnd/>
            </a:ln>
          </p:spPr>
        </p:cxnSp>
        <p:cxnSp>
          <p:nvCxnSpPr>
            <p:cNvPr id="49264" name="Straight Connector 13"/>
            <p:cNvCxnSpPr>
              <a:cxnSpLocks noChangeShapeType="1"/>
            </p:cNvCxnSpPr>
            <p:nvPr/>
          </p:nvCxnSpPr>
          <p:spPr bwMode="auto">
            <a:xfrm rot="5400000" flipH="1" flipV="1">
              <a:off x="5738897" y="2886342"/>
              <a:ext cx="198541" cy="1588"/>
            </a:xfrm>
            <a:prstGeom prst="line">
              <a:avLst/>
            </a:prstGeom>
            <a:noFill/>
            <a:ln w="9525">
              <a:solidFill>
                <a:schemeClr val="tx1"/>
              </a:solidFill>
              <a:miter lim="800000"/>
              <a:headEnd/>
              <a:tailEnd/>
            </a:ln>
          </p:spPr>
        </p:cxnSp>
        <p:cxnSp>
          <p:nvCxnSpPr>
            <p:cNvPr id="49265" name="Straight Connector 21"/>
            <p:cNvCxnSpPr>
              <a:cxnSpLocks noChangeShapeType="1"/>
            </p:cNvCxnSpPr>
            <p:nvPr/>
          </p:nvCxnSpPr>
          <p:spPr bwMode="auto">
            <a:xfrm>
              <a:off x="6000965" y="3388252"/>
              <a:ext cx="300184" cy="794"/>
            </a:xfrm>
            <a:prstGeom prst="line">
              <a:avLst/>
            </a:prstGeom>
            <a:noFill/>
            <a:ln w="9525">
              <a:solidFill>
                <a:schemeClr val="tx1"/>
              </a:solidFill>
              <a:miter lim="800000"/>
              <a:headEnd/>
              <a:tailEnd/>
            </a:ln>
          </p:spPr>
        </p:cxnSp>
        <p:sp>
          <p:nvSpPr>
            <p:cNvPr id="49266" name="TextBox 23"/>
            <p:cNvSpPr txBox="1">
              <a:spLocks noChangeArrowheads="1"/>
            </p:cNvSpPr>
            <p:nvPr/>
          </p:nvSpPr>
          <p:spPr bwMode="auto">
            <a:xfrm>
              <a:off x="6300788" y="3249613"/>
              <a:ext cx="860425" cy="274637"/>
            </a:xfrm>
            <a:prstGeom prst="rect">
              <a:avLst/>
            </a:prstGeom>
            <a:noFill/>
            <a:ln w="9525">
              <a:noFill/>
              <a:miter lim="800000"/>
              <a:headEnd/>
              <a:tailEnd/>
            </a:ln>
          </p:spPr>
          <p:txBody>
            <a:bodyPr wrap="none">
              <a:prstTxWarp prst="textNoShape">
                <a:avLst/>
              </a:prstTxWarp>
              <a:spAutoFit/>
            </a:bodyPr>
            <a:lstStyle/>
            <a:p>
              <a:r>
                <a:rPr lang="en-US" sz="1200"/>
                <a:t>ReadData1</a:t>
              </a:r>
            </a:p>
          </p:txBody>
        </p:sp>
        <p:sp>
          <p:nvSpPr>
            <p:cNvPr id="49267" name="TextBox 24"/>
            <p:cNvSpPr txBox="1">
              <a:spLocks noChangeArrowheads="1"/>
            </p:cNvSpPr>
            <p:nvPr/>
          </p:nvSpPr>
          <p:spPr bwMode="auto">
            <a:xfrm>
              <a:off x="5562600" y="2373313"/>
              <a:ext cx="506413" cy="457200"/>
            </a:xfrm>
            <a:prstGeom prst="rect">
              <a:avLst/>
            </a:prstGeom>
            <a:noFill/>
            <a:ln w="9525">
              <a:noFill/>
              <a:miter lim="800000"/>
              <a:headEnd/>
              <a:tailEnd/>
            </a:ln>
          </p:spPr>
          <p:txBody>
            <a:bodyPr wrap="none">
              <a:prstTxWarp prst="textNoShape">
                <a:avLst/>
              </a:prstTxWarp>
              <a:spAutoFit/>
            </a:bodyPr>
            <a:lstStyle/>
            <a:p>
              <a:r>
                <a:rPr lang="en-US" sz="1200"/>
                <a:t>Read</a:t>
              </a:r>
            </a:p>
            <a:p>
              <a:r>
                <a:rPr lang="en-US" sz="1200"/>
                <a:t>Reg1</a:t>
              </a:r>
            </a:p>
          </p:txBody>
        </p:sp>
        <p:sp>
          <p:nvSpPr>
            <p:cNvPr id="49268" name="AutoShape 2"/>
            <p:cNvSpPr>
              <a:spLocks noChangeArrowheads="1"/>
            </p:cNvSpPr>
            <p:nvPr/>
          </p:nvSpPr>
          <p:spPr bwMode="auto">
            <a:xfrm rot="16200000">
              <a:off x="5338242" y="3237763"/>
              <a:ext cx="1023675" cy="30494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rgbClr val="000000"/>
              </a:solidFill>
              <a:miter lim="800000"/>
              <a:headEnd/>
              <a:tailEnd/>
            </a:ln>
          </p:spPr>
          <p:txBody>
            <a:bodyPr>
              <a:prstTxWarp prst="textNoShape">
                <a:avLst/>
              </a:prstTxWarp>
            </a:bodyPr>
            <a:lstStyle/>
            <a:p>
              <a:endParaRPr lang="en-US" sz="1800"/>
            </a:p>
          </p:txBody>
        </p:sp>
        <p:sp>
          <p:nvSpPr>
            <p:cNvPr id="49269" name="Text Box 5"/>
            <p:cNvSpPr txBox="1">
              <a:spLocks noChangeArrowheads="1"/>
            </p:cNvSpPr>
            <p:nvPr/>
          </p:nvSpPr>
          <p:spPr bwMode="auto">
            <a:xfrm>
              <a:off x="5711899" y="3245303"/>
              <a:ext cx="101650" cy="6671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100"/>
                <a:t>1</a:t>
              </a:r>
              <a:endParaRPr lang="en-US" sz="3600"/>
            </a:p>
          </p:txBody>
        </p:sp>
        <p:sp>
          <p:nvSpPr>
            <p:cNvPr id="49270" name="Text Box 6"/>
            <p:cNvSpPr txBox="1">
              <a:spLocks noChangeArrowheads="1"/>
            </p:cNvSpPr>
            <p:nvPr/>
          </p:nvSpPr>
          <p:spPr bwMode="auto">
            <a:xfrm>
              <a:off x="5718252" y="3045175"/>
              <a:ext cx="123885" cy="7624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100">
                  <a:latin typeface="Calibri" charset="0"/>
                </a:rPr>
                <a:t>0</a:t>
              </a:r>
              <a:endParaRPr lang="en-US" sz="3600"/>
            </a:p>
          </p:txBody>
        </p:sp>
        <p:sp>
          <p:nvSpPr>
            <p:cNvPr id="49271" name="Text Box 5"/>
            <p:cNvSpPr txBox="1">
              <a:spLocks noChangeArrowheads="1"/>
            </p:cNvSpPr>
            <p:nvPr/>
          </p:nvSpPr>
          <p:spPr bwMode="auto">
            <a:xfrm>
              <a:off x="5723017" y="3634442"/>
              <a:ext cx="101650" cy="6671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100"/>
                <a:t>3</a:t>
              </a:r>
              <a:endParaRPr lang="en-US" sz="3600"/>
            </a:p>
          </p:txBody>
        </p:sp>
        <p:sp>
          <p:nvSpPr>
            <p:cNvPr id="49272" name="Text Box 6"/>
            <p:cNvSpPr txBox="1">
              <a:spLocks noChangeArrowheads="1"/>
            </p:cNvSpPr>
            <p:nvPr/>
          </p:nvSpPr>
          <p:spPr bwMode="auto">
            <a:xfrm>
              <a:off x="5718252" y="3445432"/>
              <a:ext cx="123885" cy="7624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100">
                  <a:latin typeface="Calibri" charset="0"/>
                </a:rPr>
                <a:t>2</a:t>
              </a:r>
              <a:endParaRPr lang="en-US" sz="3600"/>
            </a:p>
          </p:txBody>
        </p:sp>
        <p:grpSp>
          <p:nvGrpSpPr>
            <p:cNvPr id="3" name="Group 44"/>
            <p:cNvGrpSpPr>
              <a:grpSpLocks/>
            </p:cNvGrpSpPr>
            <p:nvPr/>
          </p:nvGrpSpPr>
          <p:grpSpPr bwMode="auto">
            <a:xfrm>
              <a:off x="3498850" y="3624263"/>
              <a:ext cx="1463675" cy="673100"/>
              <a:chOff x="2209792" y="3342349"/>
              <a:chExt cx="1463882" cy="673198"/>
            </a:xfrm>
          </p:grpSpPr>
          <p:sp>
            <p:nvSpPr>
              <p:cNvPr id="49259" name="Rectangle 45"/>
              <p:cNvSpPr>
                <a:spLocks noChangeAspect="1"/>
              </p:cNvSpPr>
              <p:nvPr/>
            </p:nvSpPr>
            <p:spPr bwMode="auto">
              <a:xfrm>
                <a:off x="2251941" y="3386669"/>
                <a:ext cx="1371198" cy="628878"/>
              </a:xfrm>
              <a:prstGeom prst="rect">
                <a:avLst/>
              </a:prstGeom>
              <a:noFill/>
              <a:ln w="9525">
                <a:solidFill>
                  <a:schemeClr val="tx1"/>
                </a:solidFill>
                <a:prstDash val="dash"/>
                <a:miter lim="800000"/>
                <a:headEnd/>
                <a:tailEnd/>
              </a:ln>
            </p:spPr>
            <p:txBody>
              <a:bodyPr wrap="none">
                <a:prstTxWarp prst="textNoShape">
                  <a:avLst/>
                </a:prstTxWarp>
              </a:bodyPr>
              <a:lstStyle/>
              <a:p>
                <a:endParaRPr lang="en-US"/>
              </a:p>
            </p:txBody>
          </p:sp>
          <p:sp>
            <p:nvSpPr>
              <p:cNvPr id="49260" name="TextBox 47"/>
              <p:cNvSpPr txBox="1">
                <a:spLocks noChangeArrowheads="1"/>
              </p:cNvSpPr>
              <p:nvPr/>
            </p:nvSpPr>
            <p:spPr bwMode="auto">
              <a:xfrm>
                <a:off x="2209792" y="3342349"/>
                <a:ext cx="519186" cy="304844"/>
              </a:xfrm>
              <a:prstGeom prst="rect">
                <a:avLst/>
              </a:prstGeom>
              <a:noFill/>
              <a:ln w="9525">
                <a:noFill/>
                <a:miter lim="800000"/>
                <a:headEnd/>
                <a:tailEnd/>
              </a:ln>
            </p:spPr>
            <p:txBody>
              <a:bodyPr wrap="none">
                <a:prstTxWarp prst="textNoShape">
                  <a:avLst/>
                </a:prstTxWarp>
                <a:spAutoFit/>
              </a:bodyPr>
              <a:lstStyle/>
              <a:p>
                <a:r>
                  <a:rPr lang="en-US" sz="1400"/>
                  <a:t>Data</a:t>
                </a:r>
              </a:p>
            </p:txBody>
          </p:sp>
          <p:sp>
            <p:nvSpPr>
              <p:cNvPr id="49261" name="TextBox 48"/>
              <p:cNvSpPr txBox="1">
                <a:spLocks noChangeArrowheads="1"/>
              </p:cNvSpPr>
              <p:nvPr/>
            </p:nvSpPr>
            <p:spPr bwMode="auto">
              <a:xfrm>
                <a:off x="2209792" y="3705939"/>
                <a:ext cx="589046" cy="304845"/>
              </a:xfrm>
              <a:prstGeom prst="rect">
                <a:avLst/>
              </a:prstGeom>
              <a:noFill/>
              <a:ln w="9525">
                <a:noFill/>
                <a:miter lim="800000"/>
                <a:headEnd/>
                <a:tailEnd/>
              </a:ln>
            </p:spPr>
            <p:txBody>
              <a:bodyPr wrap="none">
                <a:prstTxWarp prst="textNoShape">
                  <a:avLst/>
                </a:prstTxWarp>
                <a:spAutoFit/>
              </a:bodyPr>
              <a:lstStyle/>
              <a:p>
                <a:r>
                  <a:rPr lang="en-US" sz="1400"/>
                  <a:t>Write</a:t>
                </a:r>
              </a:p>
            </p:txBody>
          </p:sp>
          <p:sp>
            <p:nvSpPr>
              <p:cNvPr id="49262" name="TextBox 49"/>
              <p:cNvSpPr txBox="1">
                <a:spLocks noChangeArrowheads="1"/>
              </p:cNvSpPr>
              <p:nvPr/>
            </p:nvSpPr>
            <p:spPr bwMode="auto">
              <a:xfrm>
                <a:off x="2995716" y="3412209"/>
                <a:ext cx="677958" cy="304845"/>
              </a:xfrm>
              <a:prstGeom prst="rect">
                <a:avLst/>
              </a:prstGeom>
              <a:noFill/>
              <a:ln w="9525">
                <a:noFill/>
                <a:miter lim="800000"/>
                <a:headEnd/>
                <a:tailEnd/>
              </a:ln>
            </p:spPr>
            <p:txBody>
              <a:bodyPr wrap="none">
                <a:prstTxWarp prst="textNoShape">
                  <a:avLst/>
                </a:prstTxWarp>
                <a:spAutoFit/>
              </a:bodyPr>
              <a:lstStyle/>
              <a:p>
                <a:r>
                  <a:rPr lang="en-US" sz="1400"/>
                  <a:t>Output</a:t>
                </a:r>
              </a:p>
            </p:txBody>
          </p:sp>
        </p:grpSp>
        <p:grpSp>
          <p:nvGrpSpPr>
            <p:cNvPr id="4" name="Group 50"/>
            <p:cNvGrpSpPr>
              <a:grpSpLocks/>
            </p:cNvGrpSpPr>
            <p:nvPr/>
          </p:nvGrpSpPr>
          <p:grpSpPr bwMode="auto">
            <a:xfrm>
              <a:off x="3498850" y="4373563"/>
              <a:ext cx="1463675" cy="673100"/>
              <a:chOff x="2209792" y="3342352"/>
              <a:chExt cx="1463882" cy="673195"/>
            </a:xfrm>
          </p:grpSpPr>
          <p:sp>
            <p:nvSpPr>
              <p:cNvPr id="49255" name="Rectangle 51"/>
              <p:cNvSpPr>
                <a:spLocks noChangeAspect="1"/>
              </p:cNvSpPr>
              <p:nvPr/>
            </p:nvSpPr>
            <p:spPr bwMode="auto">
              <a:xfrm>
                <a:off x="2251941" y="3386669"/>
                <a:ext cx="1371198" cy="628878"/>
              </a:xfrm>
              <a:prstGeom prst="rect">
                <a:avLst/>
              </a:prstGeom>
              <a:noFill/>
              <a:ln w="9525">
                <a:solidFill>
                  <a:schemeClr val="tx1"/>
                </a:solidFill>
                <a:prstDash val="dash"/>
                <a:miter lim="800000"/>
                <a:headEnd/>
                <a:tailEnd/>
              </a:ln>
            </p:spPr>
            <p:txBody>
              <a:bodyPr wrap="none">
                <a:prstTxWarp prst="textNoShape">
                  <a:avLst/>
                </a:prstTxWarp>
              </a:bodyPr>
              <a:lstStyle/>
              <a:p>
                <a:endParaRPr lang="en-US"/>
              </a:p>
            </p:txBody>
          </p:sp>
          <p:sp>
            <p:nvSpPr>
              <p:cNvPr id="49256" name="TextBox 53"/>
              <p:cNvSpPr txBox="1">
                <a:spLocks noChangeArrowheads="1"/>
              </p:cNvSpPr>
              <p:nvPr/>
            </p:nvSpPr>
            <p:spPr bwMode="auto">
              <a:xfrm>
                <a:off x="2209792" y="3342352"/>
                <a:ext cx="519186" cy="304843"/>
              </a:xfrm>
              <a:prstGeom prst="rect">
                <a:avLst/>
              </a:prstGeom>
              <a:noFill/>
              <a:ln w="9525">
                <a:noFill/>
                <a:miter lim="800000"/>
                <a:headEnd/>
                <a:tailEnd/>
              </a:ln>
            </p:spPr>
            <p:txBody>
              <a:bodyPr wrap="none">
                <a:prstTxWarp prst="textNoShape">
                  <a:avLst/>
                </a:prstTxWarp>
                <a:spAutoFit/>
              </a:bodyPr>
              <a:lstStyle/>
              <a:p>
                <a:r>
                  <a:rPr lang="en-US" sz="1400"/>
                  <a:t>Data</a:t>
                </a:r>
              </a:p>
            </p:txBody>
          </p:sp>
          <p:sp>
            <p:nvSpPr>
              <p:cNvPr id="49257" name="TextBox 54"/>
              <p:cNvSpPr txBox="1">
                <a:spLocks noChangeArrowheads="1"/>
              </p:cNvSpPr>
              <p:nvPr/>
            </p:nvSpPr>
            <p:spPr bwMode="auto">
              <a:xfrm>
                <a:off x="2209792" y="3705941"/>
                <a:ext cx="589046" cy="304843"/>
              </a:xfrm>
              <a:prstGeom prst="rect">
                <a:avLst/>
              </a:prstGeom>
              <a:noFill/>
              <a:ln w="9525">
                <a:noFill/>
                <a:miter lim="800000"/>
                <a:headEnd/>
                <a:tailEnd/>
              </a:ln>
            </p:spPr>
            <p:txBody>
              <a:bodyPr wrap="none">
                <a:prstTxWarp prst="textNoShape">
                  <a:avLst/>
                </a:prstTxWarp>
                <a:spAutoFit/>
              </a:bodyPr>
              <a:lstStyle/>
              <a:p>
                <a:r>
                  <a:rPr lang="en-US" sz="1400"/>
                  <a:t>Write</a:t>
                </a:r>
              </a:p>
            </p:txBody>
          </p:sp>
          <p:sp>
            <p:nvSpPr>
              <p:cNvPr id="49258" name="TextBox 55"/>
              <p:cNvSpPr txBox="1">
                <a:spLocks noChangeArrowheads="1"/>
              </p:cNvSpPr>
              <p:nvPr/>
            </p:nvSpPr>
            <p:spPr bwMode="auto">
              <a:xfrm>
                <a:off x="2995716" y="3412212"/>
                <a:ext cx="677958" cy="304843"/>
              </a:xfrm>
              <a:prstGeom prst="rect">
                <a:avLst/>
              </a:prstGeom>
              <a:noFill/>
              <a:ln w="9525">
                <a:noFill/>
                <a:miter lim="800000"/>
                <a:headEnd/>
                <a:tailEnd/>
              </a:ln>
            </p:spPr>
            <p:txBody>
              <a:bodyPr wrap="none">
                <a:prstTxWarp prst="textNoShape">
                  <a:avLst/>
                </a:prstTxWarp>
                <a:spAutoFit/>
              </a:bodyPr>
              <a:lstStyle/>
              <a:p>
                <a:r>
                  <a:rPr lang="en-US" sz="1400"/>
                  <a:t>Output</a:t>
                </a:r>
              </a:p>
            </p:txBody>
          </p:sp>
        </p:grpSp>
        <p:grpSp>
          <p:nvGrpSpPr>
            <p:cNvPr id="5" name="Group 56"/>
            <p:cNvGrpSpPr>
              <a:grpSpLocks/>
            </p:cNvGrpSpPr>
            <p:nvPr/>
          </p:nvGrpSpPr>
          <p:grpSpPr bwMode="auto">
            <a:xfrm>
              <a:off x="3498850" y="5124450"/>
              <a:ext cx="1463675" cy="673100"/>
              <a:chOff x="2209792" y="3342352"/>
              <a:chExt cx="1463882" cy="673195"/>
            </a:xfrm>
          </p:grpSpPr>
          <p:sp>
            <p:nvSpPr>
              <p:cNvPr id="49251" name="Rectangle 57"/>
              <p:cNvSpPr>
                <a:spLocks noChangeAspect="1"/>
              </p:cNvSpPr>
              <p:nvPr/>
            </p:nvSpPr>
            <p:spPr bwMode="auto">
              <a:xfrm>
                <a:off x="2251941" y="3386669"/>
                <a:ext cx="1371198" cy="628878"/>
              </a:xfrm>
              <a:prstGeom prst="rect">
                <a:avLst/>
              </a:prstGeom>
              <a:noFill/>
              <a:ln w="9525">
                <a:solidFill>
                  <a:schemeClr val="tx1"/>
                </a:solidFill>
                <a:prstDash val="dash"/>
                <a:miter lim="800000"/>
                <a:headEnd/>
                <a:tailEnd/>
              </a:ln>
            </p:spPr>
            <p:txBody>
              <a:bodyPr wrap="none">
                <a:prstTxWarp prst="textNoShape">
                  <a:avLst/>
                </a:prstTxWarp>
              </a:bodyPr>
              <a:lstStyle/>
              <a:p>
                <a:endParaRPr lang="en-US"/>
              </a:p>
            </p:txBody>
          </p:sp>
          <p:sp>
            <p:nvSpPr>
              <p:cNvPr id="49252" name="TextBox 59"/>
              <p:cNvSpPr txBox="1">
                <a:spLocks noChangeArrowheads="1"/>
              </p:cNvSpPr>
              <p:nvPr/>
            </p:nvSpPr>
            <p:spPr bwMode="auto">
              <a:xfrm>
                <a:off x="2209792" y="3342352"/>
                <a:ext cx="519186" cy="304843"/>
              </a:xfrm>
              <a:prstGeom prst="rect">
                <a:avLst/>
              </a:prstGeom>
              <a:noFill/>
              <a:ln w="9525">
                <a:noFill/>
                <a:miter lim="800000"/>
                <a:headEnd/>
                <a:tailEnd/>
              </a:ln>
            </p:spPr>
            <p:txBody>
              <a:bodyPr wrap="none">
                <a:prstTxWarp prst="textNoShape">
                  <a:avLst/>
                </a:prstTxWarp>
                <a:spAutoFit/>
              </a:bodyPr>
              <a:lstStyle/>
              <a:p>
                <a:r>
                  <a:rPr lang="en-US" sz="1400"/>
                  <a:t>Data</a:t>
                </a:r>
              </a:p>
            </p:txBody>
          </p:sp>
          <p:sp>
            <p:nvSpPr>
              <p:cNvPr id="49253" name="TextBox 60"/>
              <p:cNvSpPr txBox="1">
                <a:spLocks noChangeArrowheads="1"/>
              </p:cNvSpPr>
              <p:nvPr/>
            </p:nvSpPr>
            <p:spPr bwMode="auto">
              <a:xfrm>
                <a:off x="2209792" y="3694827"/>
                <a:ext cx="589046" cy="304843"/>
              </a:xfrm>
              <a:prstGeom prst="rect">
                <a:avLst/>
              </a:prstGeom>
              <a:noFill/>
              <a:ln w="9525">
                <a:noFill/>
                <a:miter lim="800000"/>
                <a:headEnd/>
                <a:tailEnd/>
              </a:ln>
            </p:spPr>
            <p:txBody>
              <a:bodyPr wrap="none">
                <a:prstTxWarp prst="textNoShape">
                  <a:avLst/>
                </a:prstTxWarp>
                <a:spAutoFit/>
              </a:bodyPr>
              <a:lstStyle/>
              <a:p>
                <a:r>
                  <a:rPr lang="en-US" sz="1400"/>
                  <a:t>Write</a:t>
                </a:r>
              </a:p>
            </p:txBody>
          </p:sp>
          <p:sp>
            <p:nvSpPr>
              <p:cNvPr id="49254" name="TextBox 61"/>
              <p:cNvSpPr txBox="1">
                <a:spLocks noChangeArrowheads="1"/>
              </p:cNvSpPr>
              <p:nvPr/>
            </p:nvSpPr>
            <p:spPr bwMode="auto">
              <a:xfrm>
                <a:off x="2995716" y="3412212"/>
                <a:ext cx="677958" cy="304843"/>
              </a:xfrm>
              <a:prstGeom prst="rect">
                <a:avLst/>
              </a:prstGeom>
              <a:noFill/>
              <a:ln w="9525">
                <a:noFill/>
                <a:miter lim="800000"/>
                <a:headEnd/>
                <a:tailEnd/>
              </a:ln>
            </p:spPr>
            <p:txBody>
              <a:bodyPr wrap="none">
                <a:prstTxWarp prst="textNoShape">
                  <a:avLst/>
                </a:prstTxWarp>
                <a:spAutoFit/>
              </a:bodyPr>
              <a:lstStyle/>
              <a:p>
                <a:r>
                  <a:rPr lang="en-US" sz="1400"/>
                  <a:t>Output</a:t>
                </a:r>
              </a:p>
            </p:txBody>
          </p:sp>
        </p:grpSp>
        <p:sp>
          <p:nvSpPr>
            <p:cNvPr id="49163" name="Rectangle 75"/>
            <p:cNvSpPr>
              <a:spLocks noChangeArrowheads="1"/>
            </p:cNvSpPr>
            <p:nvPr/>
          </p:nvSpPr>
          <p:spPr bwMode="auto">
            <a:xfrm>
              <a:off x="1184275" y="3181350"/>
              <a:ext cx="758825" cy="2320925"/>
            </a:xfrm>
            <a:prstGeom prst="rect">
              <a:avLst/>
            </a:prstGeom>
            <a:noFill/>
            <a:ln w="9525">
              <a:solidFill>
                <a:schemeClr val="tx1"/>
              </a:solidFill>
              <a:miter lim="800000"/>
              <a:headEnd/>
              <a:tailEnd/>
            </a:ln>
          </p:spPr>
          <p:txBody>
            <a:bodyPr wrap="none" anchor="ctr">
              <a:prstTxWarp prst="textNoShape">
                <a:avLst/>
              </a:prstTxWarp>
            </a:bodyPr>
            <a:lstStyle/>
            <a:p>
              <a:pPr algn="ctr"/>
              <a:r>
                <a:rPr lang="en-US" sz="1800"/>
                <a:t>D</a:t>
              </a:r>
            </a:p>
            <a:p>
              <a:pPr algn="ctr"/>
              <a:r>
                <a:rPr lang="en-US" sz="1800"/>
                <a:t>E</a:t>
              </a:r>
            </a:p>
            <a:p>
              <a:pPr algn="ctr"/>
              <a:r>
                <a:rPr lang="en-US" sz="1800"/>
                <a:t>C</a:t>
              </a:r>
            </a:p>
            <a:p>
              <a:pPr algn="ctr"/>
              <a:r>
                <a:rPr lang="en-US" sz="1800"/>
                <a:t>O</a:t>
              </a:r>
            </a:p>
            <a:p>
              <a:pPr algn="ctr"/>
              <a:r>
                <a:rPr lang="en-US" sz="1800"/>
                <a:t>D</a:t>
              </a:r>
            </a:p>
            <a:p>
              <a:pPr algn="ctr"/>
              <a:r>
                <a:rPr lang="en-US" sz="1800"/>
                <a:t>E</a:t>
              </a:r>
            </a:p>
            <a:p>
              <a:pPr algn="ctr"/>
              <a:r>
                <a:rPr lang="en-US" sz="1800"/>
                <a:t>R</a:t>
              </a:r>
            </a:p>
          </p:txBody>
        </p:sp>
        <p:sp>
          <p:nvSpPr>
            <p:cNvPr id="49164" name="TextBox 24"/>
            <p:cNvSpPr txBox="1">
              <a:spLocks noChangeArrowheads="1"/>
            </p:cNvSpPr>
            <p:nvPr/>
          </p:nvSpPr>
          <p:spPr bwMode="auto">
            <a:xfrm>
              <a:off x="238125" y="4046538"/>
              <a:ext cx="646113" cy="581025"/>
            </a:xfrm>
            <a:prstGeom prst="rect">
              <a:avLst/>
            </a:prstGeom>
            <a:noFill/>
            <a:ln w="9525">
              <a:noFill/>
              <a:miter lim="800000"/>
              <a:headEnd/>
              <a:tailEnd/>
            </a:ln>
          </p:spPr>
          <p:txBody>
            <a:bodyPr wrap="none">
              <a:prstTxWarp prst="textNoShape">
                <a:avLst/>
              </a:prstTxWarp>
              <a:spAutoFit/>
            </a:bodyPr>
            <a:lstStyle/>
            <a:p>
              <a:r>
                <a:rPr lang="en-US" sz="1600"/>
                <a:t>Write</a:t>
              </a:r>
            </a:p>
            <a:p>
              <a:r>
                <a:rPr lang="en-US" sz="1600"/>
                <a:t>Reg</a:t>
              </a:r>
            </a:p>
          </p:txBody>
        </p:sp>
        <p:cxnSp>
          <p:nvCxnSpPr>
            <p:cNvPr id="49165" name="Straight Connector 81"/>
            <p:cNvCxnSpPr>
              <a:cxnSpLocks noChangeShapeType="1"/>
              <a:stCxn id="49163" idx="1"/>
            </p:cNvCxnSpPr>
            <p:nvPr/>
          </p:nvCxnSpPr>
          <p:spPr bwMode="auto">
            <a:xfrm rot="10800000">
              <a:off x="817563" y="4341813"/>
              <a:ext cx="366712" cy="0"/>
            </a:xfrm>
            <a:prstGeom prst="line">
              <a:avLst/>
            </a:prstGeom>
            <a:noFill/>
            <a:ln w="28575">
              <a:solidFill>
                <a:schemeClr val="tx1"/>
              </a:solidFill>
              <a:miter lim="800000"/>
              <a:headEnd/>
              <a:tailEnd/>
            </a:ln>
          </p:spPr>
        </p:cxnSp>
        <p:sp>
          <p:nvSpPr>
            <p:cNvPr id="49166" name="TextBox 24"/>
            <p:cNvSpPr txBox="1">
              <a:spLocks noChangeArrowheads="1"/>
            </p:cNvSpPr>
            <p:nvPr/>
          </p:nvSpPr>
          <p:spPr bwMode="auto">
            <a:xfrm>
              <a:off x="519113" y="2559050"/>
              <a:ext cx="1030287" cy="336550"/>
            </a:xfrm>
            <a:prstGeom prst="rect">
              <a:avLst/>
            </a:prstGeom>
            <a:noFill/>
            <a:ln w="9525">
              <a:noFill/>
              <a:miter lim="800000"/>
              <a:headEnd/>
              <a:tailEnd/>
            </a:ln>
          </p:spPr>
          <p:txBody>
            <a:bodyPr wrap="none">
              <a:prstTxWarp prst="textNoShape">
                <a:avLst/>
              </a:prstTxWarp>
              <a:spAutoFit/>
            </a:bodyPr>
            <a:lstStyle/>
            <a:p>
              <a:r>
                <a:rPr lang="en-US" sz="1600"/>
                <a:t>WriteData</a:t>
              </a:r>
            </a:p>
          </p:txBody>
        </p:sp>
        <p:cxnSp>
          <p:nvCxnSpPr>
            <p:cNvPr id="49167" name="Elbow Connector 91"/>
            <p:cNvCxnSpPr>
              <a:cxnSpLocks noChangeShapeType="1"/>
            </p:cNvCxnSpPr>
            <p:nvPr/>
          </p:nvCxnSpPr>
          <p:spPr bwMode="auto">
            <a:xfrm>
              <a:off x="1852613" y="2727325"/>
              <a:ext cx="1670050" cy="2551113"/>
            </a:xfrm>
            <a:prstGeom prst="bentConnector3">
              <a:avLst>
                <a:gd name="adj1" fmla="val 76681"/>
              </a:avLst>
            </a:prstGeom>
            <a:noFill/>
            <a:ln w="9525">
              <a:solidFill>
                <a:schemeClr val="tx1"/>
              </a:solidFill>
              <a:miter lim="800000"/>
              <a:headEnd/>
              <a:tailEnd/>
            </a:ln>
          </p:spPr>
        </p:cxnSp>
        <p:cxnSp>
          <p:nvCxnSpPr>
            <p:cNvPr id="49168" name="Straight Connector 98"/>
            <p:cNvCxnSpPr>
              <a:cxnSpLocks noChangeShapeType="1"/>
            </p:cNvCxnSpPr>
            <p:nvPr/>
          </p:nvCxnSpPr>
          <p:spPr bwMode="auto">
            <a:xfrm>
              <a:off x="3138488" y="4549775"/>
              <a:ext cx="395287" cy="1588"/>
            </a:xfrm>
            <a:prstGeom prst="line">
              <a:avLst/>
            </a:prstGeom>
            <a:noFill/>
            <a:ln w="9525">
              <a:solidFill>
                <a:schemeClr val="tx1"/>
              </a:solidFill>
              <a:miter lim="800000"/>
              <a:headEnd/>
              <a:tailEnd/>
            </a:ln>
          </p:spPr>
        </p:cxnSp>
        <p:cxnSp>
          <p:nvCxnSpPr>
            <p:cNvPr id="49169" name="Straight Connector 99"/>
            <p:cNvCxnSpPr>
              <a:cxnSpLocks noChangeShapeType="1"/>
            </p:cNvCxnSpPr>
            <p:nvPr/>
          </p:nvCxnSpPr>
          <p:spPr bwMode="auto">
            <a:xfrm>
              <a:off x="3138488" y="3787775"/>
              <a:ext cx="395287" cy="1588"/>
            </a:xfrm>
            <a:prstGeom prst="line">
              <a:avLst/>
            </a:prstGeom>
            <a:noFill/>
            <a:ln w="9525">
              <a:solidFill>
                <a:schemeClr val="tx1"/>
              </a:solidFill>
              <a:miter lim="800000"/>
              <a:headEnd/>
              <a:tailEnd/>
            </a:ln>
          </p:spPr>
        </p:cxnSp>
        <p:cxnSp>
          <p:nvCxnSpPr>
            <p:cNvPr id="49170" name="Straight Connector 100"/>
            <p:cNvCxnSpPr>
              <a:cxnSpLocks noChangeShapeType="1"/>
            </p:cNvCxnSpPr>
            <p:nvPr/>
          </p:nvCxnSpPr>
          <p:spPr bwMode="auto">
            <a:xfrm>
              <a:off x="3138488" y="3025775"/>
              <a:ext cx="395287" cy="1588"/>
            </a:xfrm>
            <a:prstGeom prst="line">
              <a:avLst/>
            </a:prstGeom>
            <a:noFill/>
            <a:ln w="9525">
              <a:solidFill>
                <a:schemeClr val="tx1"/>
              </a:solidFill>
              <a:miter lim="800000"/>
              <a:headEnd/>
              <a:tailEnd/>
            </a:ln>
          </p:spPr>
        </p:cxnSp>
        <p:sp>
          <p:nvSpPr>
            <p:cNvPr id="49171" name="TextBox 24"/>
            <p:cNvSpPr txBox="1">
              <a:spLocks noChangeArrowheads="1"/>
            </p:cNvSpPr>
            <p:nvPr/>
          </p:nvSpPr>
          <p:spPr bwMode="auto">
            <a:xfrm>
              <a:off x="823913" y="5783263"/>
              <a:ext cx="974725" cy="336550"/>
            </a:xfrm>
            <a:prstGeom prst="rect">
              <a:avLst/>
            </a:prstGeom>
            <a:noFill/>
            <a:ln w="9525">
              <a:noFill/>
              <a:miter lim="800000"/>
              <a:headEnd/>
              <a:tailEnd/>
            </a:ln>
          </p:spPr>
          <p:txBody>
            <a:bodyPr wrap="none">
              <a:prstTxWarp prst="textNoShape">
                <a:avLst/>
              </a:prstTxWarp>
              <a:spAutoFit/>
            </a:bodyPr>
            <a:lstStyle/>
            <a:p>
              <a:r>
                <a:rPr lang="en-US" sz="1600"/>
                <a:t>RegWrite</a:t>
              </a:r>
            </a:p>
          </p:txBody>
        </p:sp>
        <p:sp>
          <p:nvSpPr>
            <p:cNvPr id="49172" name="Text Box 5"/>
            <p:cNvSpPr txBox="1">
              <a:spLocks noChangeArrowheads="1"/>
            </p:cNvSpPr>
            <p:nvPr/>
          </p:nvSpPr>
          <p:spPr bwMode="auto">
            <a:xfrm>
              <a:off x="1800225" y="3959225"/>
              <a:ext cx="101600" cy="13335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400"/>
                <a:t>1</a:t>
              </a:r>
              <a:endParaRPr lang="en-US" sz="4400"/>
            </a:p>
          </p:txBody>
        </p:sp>
        <p:sp>
          <p:nvSpPr>
            <p:cNvPr id="49173" name="Text Box 6"/>
            <p:cNvSpPr txBox="1">
              <a:spLocks noChangeArrowheads="1"/>
            </p:cNvSpPr>
            <p:nvPr/>
          </p:nvSpPr>
          <p:spPr bwMode="auto">
            <a:xfrm>
              <a:off x="1792288" y="3317875"/>
              <a:ext cx="123825" cy="15240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400">
                  <a:latin typeface="Calibri" charset="0"/>
                </a:rPr>
                <a:t>0</a:t>
              </a:r>
              <a:endParaRPr lang="en-US" sz="4400"/>
            </a:p>
          </p:txBody>
        </p:sp>
        <p:sp>
          <p:nvSpPr>
            <p:cNvPr id="49174" name="Text Box 5"/>
            <p:cNvSpPr txBox="1">
              <a:spLocks noChangeArrowheads="1"/>
            </p:cNvSpPr>
            <p:nvPr/>
          </p:nvSpPr>
          <p:spPr bwMode="auto">
            <a:xfrm>
              <a:off x="1779588" y="5008563"/>
              <a:ext cx="101600" cy="13335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400"/>
                <a:t>3</a:t>
              </a:r>
              <a:endParaRPr lang="en-US" sz="4400"/>
            </a:p>
          </p:txBody>
        </p:sp>
        <p:sp>
          <p:nvSpPr>
            <p:cNvPr id="49175" name="Text Box 6"/>
            <p:cNvSpPr txBox="1">
              <a:spLocks noChangeArrowheads="1"/>
            </p:cNvSpPr>
            <p:nvPr/>
          </p:nvSpPr>
          <p:spPr bwMode="auto">
            <a:xfrm>
              <a:off x="1779588" y="4514850"/>
              <a:ext cx="123825" cy="15240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400">
                  <a:latin typeface="Calibri" charset="0"/>
                </a:rPr>
                <a:t>2</a:t>
              </a:r>
              <a:endParaRPr lang="en-US" sz="4400"/>
            </a:p>
          </p:txBody>
        </p:sp>
        <p:sp>
          <p:nvSpPr>
            <p:cNvPr id="49176" name="Flowchart: Delay 108"/>
            <p:cNvSpPr>
              <a:spLocks noChangeArrowheads="1"/>
            </p:cNvSpPr>
            <p:nvPr/>
          </p:nvSpPr>
          <p:spPr bwMode="auto">
            <a:xfrm>
              <a:off x="2438400" y="3198813"/>
              <a:ext cx="366713" cy="377825"/>
            </a:xfrm>
            <a:prstGeom prst="flowChartDelay">
              <a:avLst/>
            </a:prstGeom>
            <a:noFill/>
            <a:ln w="9525">
              <a:solidFill>
                <a:schemeClr val="tx1"/>
              </a:solidFill>
              <a:miter lim="800000"/>
              <a:headEnd/>
              <a:tailEnd/>
            </a:ln>
          </p:spPr>
          <p:txBody>
            <a:bodyPr wrap="none">
              <a:prstTxWarp prst="textNoShape">
                <a:avLst/>
              </a:prstTxWarp>
            </a:bodyPr>
            <a:lstStyle/>
            <a:p>
              <a:endParaRPr lang="en-US"/>
            </a:p>
          </p:txBody>
        </p:sp>
        <p:cxnSp>
          <p:nvCxnSpPr>
            <p:cNvPr id="49177" name="Straight Connector 110"/>
            <p:cNvCxnSpPr>
              <a:cxnSpLocks noChangeShapeType="1"/>
              <a:stCxn id="49176" idx="3"/>
            </p:cNvCxnSpPr>
            <p:nvPr/>
          </p:nvCxnSpPr>
          <p:spPr bwMode="auto">
            <a:xfrm flipV="1">
              <a:off x="2805113" y="3386138"/>
              <a:ext cx="731837" cy="1587"/>
            </a:xfrm>
            <a:prstGeom prst="line">
              <a:avLst/>
            </a:prstGeom>
            <a:noFill/>
            <a:ln w="9525">
              <a:solidFill>
                <a:schemeClr val="tx1"/>
              </a:solidFill>
              <a:miter lim="800000"/>
              <a:headEnd/>
              <a:tailEnd/>
            </a:ln>
          </p:spPr>
        </p:cxnSp>
        <p:sp>
          <p:nvSpPr>
            <p:cNvPr id="49178" name="Flowchart: Delay 111"/>
            <p:cNvSpPr>
              <a:spLocks noChangeArrowheads="1"/>
            </p:cNvSpPr>
            <p:nvPr/>
          </p:nvSpPr>
          <p:spPr bwMode="auto">
            <a:xfrm>
              <a:off x="2438400" y="3956050"/>
              <a:ext cx="366713" cy="377825"/>
            </a:xfrm>
            <a:prstGeom prst="flowChartDelay">
              <a:avLst/>
            </a:prstGeom>
            <a:noFill/>
            <a:ln w="9525">
              <a:solidFill>
                <a:schemeClr val="tx1"/>
              </a:solidFill>
              <a:miter lim="800000"/>
              <a:headEnd/>
              <a:tailEnd/>
            </a:ln>
          </p:spPr>
          <p:txBody>
            <a:bodyPr wrap="none">
              <a:prstTxWarp prst="textNoShape">
                <a:avLst/>
              </a:prstTxWarp>
            </a:bodyPr>
            <a:lstStyle/>
            <a:p>
              <a:endParaRPr lang="en-US"/>
            </a:p>
          </p:txBody>
        </p:sp>
        <p:cxnSp>
          <p:nvCxnSpPr>
            <p:cNvPr id="49179" name="Straight Connector 112"/>
            <p:cNvCxnSpPr>
              <a:cxnSpLocks noChangeShapeType="1"/>
              <a:stCxn id="49178" idx="3"/>
            </p:cNvCxnSpPr>
            <p:nvPr/>
          </p:nvCxnSpPr>
          <p:spPr bwMode="auto">
            <a:xfrm flipV="1">
              <a:off x="2805113" y="4143375"/>
              <a:ext cx="731837" cy="1588"/>
            </a:xfrm>
            <a:prstGeom prst="line">
              <a:avLst/>
            </a:prstGeom>
            <a:noFill/>
            <a:ln w="9525">
              <a:solidFill>
                <a:schemeClr val="tx1"/>
              </a:solidFill>
              <a:miter lim="800000"/>
              <a:headEnd/>
              <a:tailEnd/>
            </a:ln>
          </p:spPr>
        </p:cxnSp>
        <p:sp>
          <p:nvSpPr>
            <p:cNvPr id="49180" name="Flowchart: Delay 113"/>
            <p:cNvSpPr>
              <a:spLocks noChangeArrowheads="1"/>
            </p:cNvSpPr>
            <p:nvPr/>
          </p:nvSpPr>
          <p:spPr bwMode="auto">
            <a:xfrm>
              <a:off x="2438400" y="4713288"/>
              <a:ext cx="366713" cy="377825"/>
            </a:xfrm>
            <a:prstGeom prst="flowChartDelay">
              <a:avLst/>
            </a:prstGeom>
            <a:noFill/>
            <a:ln w="9525">
              <a:solidFill>
                <a:schemeClr val="tx1"/>
              </a:solidFill>
              <a:miter lim="800000"/>
              <a:headEnd/>
              <a:tailEnd/>
            </a:ln>
          </p:spPr>
          <p:txBody>
            <a:bodyPr wrap="none">
              <a:prstTxWarp prst="textNoShape">
                <a:avLst/>
              </a:prstTxWarp>
            </a:bodyPr>
            <a:lstStyle/>
            <a:p>
              <a:endParaRPr lang="en-US"/>
            </a:p>
          </p:txBody>
        </p:sp>
        <p:cxnSp>
          <p:nvCxnSpPr>
            <p:cNvPr id="49181" name="Straight Connector 114"/>
            <p:cNvCxnSpPr>
              <a:cxnSpLocks noChangeShapeType="1"/>
              <a:stCxn id="49180" idx="3"/>
            </p:cNvCxnSpPr>
            <p:nvPr/>
          </p:nvCxnSpPr>
          <p:spPr bwMode="auto">
            <a:xfrm flipV="1">
              <a:off x="2805113" y="4900613"/>
              <a:ext cx="731837" cy="1587"/>
            </a:xfrm>
            <a:prstGeom prst="line">
              <a:avLst/>
            </a:prstGeom>
            <a:noFill/>
            <a:ln w="9525">
              <a:solidFill>
                <a:schemeClr val="tx1"/>
              </a:solidFill>
              <a:miter lim="800000"/>
              <a:headEnd/>
              <a:tailEnd/>
            </a:ln>
          </p:spPr>
        </p:cxnSp>
        <p:sp>
          <p:nvSpPr>
            <p:cNvPr id="49182" name="Flowchart: Delay 115"/>
            <p:cNvSpPr>
              <a:spLocks noChangeArrowheads="1"/>
            </p:cNvSpPr>
            <p:nvPr/>
          </p:nvSpPr>
          <p:spPr bwMode="auto">
            <a:xfrm>
              <a:off x="2438400" y="5470525"/>
              <a:ext cx="366713" cy="377825"/>
            </a:xfrm>
            <a:prstGeom prst="flowChartDelay">
              <a:avLst/>
            </a:prstGeom>
            <a:noFill/>
            <a:ln w="9525">
              <a:solidFill>
                <a:schemeClr val="tx1"/>
              </a:solidFill>
              <a:miter lim="800000"/>
              <a:headEnd/>
              <a:tailEnd/>
            </a:ln>
          </p:spPr>
          <p:txBody>
            <a:bodyPr wrap="none">
              <a:prstTxWarp prst="textNoShape">
                <a:avLst/>
              </a:prstTxWarp>
            </a:bodyPr>
            <a:lstStyle/>
            <a:p>
              <a:endParaRPr lang="en-US"/>
            </a:p>
          </p:txBody>
        </p:sp>
        <p:cxnSp>
          <p:nvCxnSpPr>
            <p:cNvPr id="49183" name="Straight Connector 116"/>
            <p:cNvCxnSpPr>
              <a:cxnSpLocks noChangeShapeType="1"/>
              <a:stCxn id="49182" idx="3"/>
            </p:cNvCxnSpPr>
            <p:nvPr/>
          </p:nvCxnSpPr>
          <p:spPr bwMode="auto">
            <a:xfrm flipV="1">
              <a:off x="2805113" y="5657850"/>
              <a:ext cx="731837" cy="1588"/>
            </a:xfrm>
            <a:prstGeom prst="line">
              <a:avLst/>
            </a:prstGeom>
            <a:noFill/>
            <a:ln w="9525">
              <a:solidFill>
                <a:schemeClr val="tx1"/>
              </a:solidFill>
              <a:miter lim="800000"/>
              <a:headEnd/>
              <a:tailEnd/>
            </a:ln>
          </p:spPr>
        </p:cxnSp>
        <p:cxnSp>
          <p:nvCxnSpPr>
            <p:cNvPr id="49184" name="Straight Connector 118"/>
            <p:cNvCxnSpPr>
              <a:cxnSpLocks noChangeShapeType="1"/>
            </p:cNvCxnSpPr>
            <p:nvPr/>
          </p:nvCxnSpPr>
          <p:spPr bwMode="auto">
            <a:xfrm rot="10800000">
              <a:off x="2171700" y="3471863"/>
              <a:ext cx="266700" cy="1587"/>
            </a:xfrm>
            <a:prstGeom prst="line">
              <a:avLst/>
            </a:prstGeom>
            <a:noFill/>
            <a:ln w="9525">
              <a:solidFill>
                <a:schemeClr val="tx1"/>
              </a:solidFill>
              <a:miter lim="800000"/>
              <a:headEnd/>
              <a:tailEnd/>
            </a:ln>
          </p:spPr>
        </p:cxnSp>
        <p:cxnSp>
          <p:nvCxnSpPr>
            <p:cNvPr id="49185" name="Straight Connector 119"/>
            <p:cNvCxnSpPr>
              <a:cxnSpLocks noChangeShapeType="1"/>
            </p:cNvCxnSpPr>
            <p:nvPr/>
          </p:nvCxnSpPr>
          <p:spPr bwMode="auto">
            <a:xfrm rot="10800000">
              <a:off x="2171700" y="4243388"/>
              <a:ext cx="266700" cy="1587"/>
            </a:xfrm>
            <a:prstGeom prst="line">
              <a:avLst/>
            </a:prstGeom>
            <a:noFill/>
            <a:ln w="9525">
              <a:solidFill>
                <a:schemeClr val="tx1"/>
              </a:solidFill>
              <a:miter lim="800000"/>
              <a:headEnd/>
              <a:tailEnd/>
            </a:ln>
          </p:spPr>
        </p:cxnSp>
        <p:cxnSp>
          <p:nvCxnSpPr>
            <p:cNvPr id="49186" name="Straight Connector 120"/>
            <p:cNvCxnSpPr>
              <a:cxnSpLocks noChangeShapeType="1"/>
            </p:cNvCxnSpPr>
            <p:nvPr/>
          </p:nvCxnSpPr>
          <p:spPr bwMode="auto">
            <a:xfrm rot="10800000">
              <a:off x="2171700" y="4995863"/>
              <a:ext cx="266700" cy="1587"/>
            </a:xfrm>
            <a:prstGeom prst="line">
              <a:avLst/>
            </a:prstGeom>
            <a:noFill/>
            <a:ln w="9525">
              <a:solidFill>
                <a:schemeClr val="tx1"/>
              </a:solidFill>
              <a:miter lim="800000"/>
              <a:headEnd/>
              <a:tailEnd/>
            </a:ln>
          </p:spPr>
        </p:cxnSp>
        <p:cxnSp>
          <p:nvCxnSpPr>
            <p:cNvPr id="49187" name="Straight Connector 121"/>
            <p:cNvCxnSpPr>
              <a:cxnSpLocks noChangeShapeType="1"/>
            </p:cNvCxnSpPr>
            <p:nvPr/>
          </p:nvCxnSpPr>
          <p:spPr bwMode="auto">
            <a:xfrm rot="10800000">
              <a:off x="2171700" y="5767388"/>
              <a:ext cx="266700" cy="1587"/>
            </a:xfrm>
            <a:prstGeom prst="line">
              <a:avLst/>
            </a:prstGeom>
            <a:noFill/>
            <a:ln w="9525">
              <a:solidFill>
                <a:schemeClr val="tx1"/>
              </a:solidFill>
              <a:miter lim="800000"/>
              <a:headEnd/>
              <a:tailEnd/>
            </a:ln>
          </p:spPr>
        </p:cxnSp>
        <p:cxnSp>
          <p:nvCxnSpPr>
            <p:cNvPr id="49188" name="Straight Connector 123"/>
            <p:cNvCxnSpPr>
              <a:cxnSpLocks noChangeShapeType="1"/>
            </p:cNvCxnSpPr>
            <p:nvPr/>
          </p:nvCxnSpPr>
          <p:spPr bwMode="auto">
            <a:xfrm rot="5400000">
              <a:off x="920751" y="4719637"/>
              <a:ext cx="2501900" cy="3175"/>
            </a:xfrm>
            <a:prstGeom prst="line">
              <a:avLst/>
            </a:prstGeom>
            <a:noFill/>
            <a:ln w="9525">
              <a:solidFill>
                <a:schemeClr val="tx1"/>
              </a:solidFill>
              <a:miter lim="800000"/>
              <a:headEnd/>
              <a:tailEnd/>
            </a:ln>
          </p:spPr>
        </p:cxnSp>
        <p:cxnSp>
          <p:nvCxnSpPr>
            <p:cNvPr id="49189" name="Straight Connector 125"/>
            <p:cNvCxnSpPr>
              <a:cxnSpLocks noChangeShapeType="1"/>
            </p:cNvCxnSpPr>
            <p:nvPr/>
          </p:nvCxnSpPr>
          <p:spPr bwMode="auto">
            <a:xfrm rot="10800000">
              <a:off x="1804988" y="5973763"/>
              <a:ext cx="365125" cy="1587"/>
            </a:xfrm>
            <a:prstGeom prst="line">
              <a:avLst/>
            </a:prstGeom>
            <a:noFill/>
            <a:ln w="9525">
              <a:solidFill>
                <a:schemeClr val="tx1"/>
              </a:solidFill>
              <a:miter lim="800000"/>
              <a:headEnd/>
              <a:tailEnd/>
            </a:ln>
          </p:spPr>
        </p:cxnSp>
        <p:cxnSp>
          <p:nvCxnSpPr>
            <p:cNvPr id="49190" name="Elbow Connector 127"/>
            <p:cNvCxnSpPr>
              <a:cxnSpLocks noChangeShapeType="1"/>
            </p:cNvCxnSpPr>
            <p:nvPr/>
          </p:nvCxnSpPr>
          <p:spPr bwMode="auto">
            <a:xfrm flipV="1">
              <a:off x="1943100" y="3278188"/>
              <a:ext cx="495300" cy="109537"/>
            </a:xfrm>
            <a:prstGeom prst="bentConnector3">
              <a:avLst>
                <a:gd name="adj1" fmla="val 50000"/>
              </a:avLst>
            </a:prstGeom>
            <a:noFill/>
            <a:ln w="9525">
              <a:solidFill>
                <a:schemeClr val="tx1"/>
              </a:solidFill>
              <a:miter lim="800000"/>
              <a:headEnd/>
              <a:tailEnd/>
            </a:ln>
          </p:spPr>
        </p:cxnSp>
        <p:cxnSp>
          <p:nvCxnSpPr>
            <p:cNvPr id="49191" name="Elbow Connector 128"/>
            <p:cNvCxnSpPr>
              <a:cxnSpLocks noChangeShapeType="1"/>
            </p:cNvCxnSpPr>
            <p:nvPr/>
          </p:nvCxnSpPr>
          <p:spPr bwMode="auto">
            <a:xfrm flipV="1">
              <a:off x="1952625" y="4011613"/>
              <a:ext cx="485775" cy="107950"/>
            </a:xfrm>
            <a:prstGeom prst="bentConnector3">
              <a:avLst>
                <a:gd name="adj1" fmla="val 67644"/>
              </a:avLst>
            </a:prstGeom>
            <a:noFill/>
            <a:ln w="9525">
              <a:solidFill>
                <a:schemeClr val="tx1"/>
              </a:solidFill>
              <a:miter lim="800000"/>
              <a:headEnd/>
              <a:tailEnd/>
            </a:ln>
          </p:spPr>
        </p:cxnSp>
        <p:cxnSp>
          <p:nvCxnSpPr>
            <p:cNvPr id="49192" name="Elbow Connector 129"/>
            <p:cNvCxnSpPr>
              <a:cxnSpLocks noChangeShapeType="1"/>
            </p:cNvCxnSpPr>
            <p:nvPr/>
          </p:nvCxnSpPr>
          <p:spPr bwMode="auto">
            <a:xfrm>
              <a:off x="1943100" y="4564063"/>
              <a:ext cx="495300" cy="238125"/>
            </a:xfrm>
            <a:prstGeom prst="bentConnector3">
              <a:avLst>
                <a:gd name="adj1" fmla="val 76917"/>
              </a:avLst>
            </a:prstGeom>
            <a:noFill/>
            <a:ln w="9525">
              <a:solidFill>
                <a:schemeClr val="tx1"/>
              </a:solidFill>
              <a:miter lim="800000"/>
              <a:headEnd/>
              <a:tailEnd/>
            </a:ln>
          </p:spPr>
        </p:cxnSp>
        <p:cxnSp>
          <p:nvCxnSpPr>
            <p:cNvPr id="49193" name="Elbow Connector 140"/>
            <p:cNvCxnSpPr>
              <a:cxnSpLocks noChangeShapeType="1"/>
            </p:cNvCxnSpPr>
            <p:nvPr/>
          </p:nvCxnSpPr>
          <p:spPr bwMode="auto">
            <a:xfrm>
              <a:off x="1952625" y="5126038"/>
              <a:ext cx="485775" cy="376237"/>
            </a:xfrm>
            <a:prstGeom prst="bentConnector3">
              <a:avLst>
                <a:gd name="adj1" fmla="val 77444"/>
              </a:avLst>
            </a:prstGeom>
            <a:noFill/>
            <a:ln w="9525">
              <a:solidFill>
                <a:schemeClr val="tx1"/>
              </a:solidFill>
              <a:miter lim="800000"/>
              <a:headEnd/>
              <a:tailEnd/>
            </a:ln>
          </p:spPr>
        </p:cxnSp>
        <p:sp>
          <p:nvSpPr>
            <p:cNvPr id="49194" name="Oval 156"/>
            <p:cNvSpPr>
              <a:spLocks noChangeArrowheads="1"/>
            </p:cNvSpPr>
            <p:nvPr/>
          </p:nvSpPr>
          <p:spPr bwMode="auto">
            <a:xfrm>
              <a:off x="3103563" y="2990850"/>
              <a:ext cx="68262" cy="69850"/>
            </a:xfrm>
            <a:prstGeom prst="ellipse">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9195" name="Oval 157"/>
            <p:cNvSpPr>
              <a:spLocks noChangeArrowheads="1"/>
            </p:cNvSpPr>
            <p:nvPr/>
          </p:nvSpPr>
          <p:spPr bwMode="auto">
            <a:xfrm>
              <a:off x="3103563" y="3754438"/>
              <a:ext cx="69850" cy="69850"/>
            </a:xfrm>
            <a:prstGeom prst="ellipse">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9196" name="Oval 158"/>
            <p:cNvSpPr>
              <a:spLocks noChangeArrowheads="1"/>
            </p:cNvSpPr>
            <p:nvPr/>
          </p:nvSpPr>
          <p:spPr bwMode="auto">
            <a:xfrm>
              <a:off x="3105150" y="4518025"/>
              <a:ext cx="68263" cy="69850"/>
            </a:xfrm>
            <a:prstGeom prst="ellipse">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9197" name="Oval 159"/>
            <p:cNvSpPr>
              <a:spLocks noChangeArrowheads="1"/>
            </p:cNvSpPr>
            <p:nvPr/>
          </p:nvSpPr>
          <p:spPr bwMode="auto">
            <a:xfrm>
              <a:off x="2136775" y="5734050"/>
              <a:ext cx="68263" cy="68263"/>
            </a:xfrm>
            <a:prstGeom prst="ellipse">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9198" name="Oval 160"/>
            <p:cNvSpPr>
              <a:spLocks noChangeArrowheads="1"/>
            </p:cNvSpPr>
            <p:nvPr/>
          </p:nvSpPr>
          <p:spPr bwMode="auto">
            <a:xfrm>
              <a:off x="2136775" y="4960938"/>
              <a:ext cx="68263" cy="68262"/>
            </a:xfrm>
            <a:prstGeom prst="ellipse">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9199" name="Oval 161"/>
            <p:cNvSpPr>
              <a:spLocks noChangeArrowheads="1"/>
            </p:cNvSpPr>
            <p:nvPr/>
          </p:nvSpPr>
          <p:spPr bwMode="auto">
            <a:xfrm>
              <a:off x="2136775" y="4206875"/>
              <a:ext cx="68263" cy="68263"/>
            </a:xfrm>
            <a:prstGeom prst="ellipse">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9200" name="TextBox 169"/>
            <p:cNvSpPr txBox="1">
              <a:spLocks noChangeArrowheads="1"/>
            </p:cNvSpPr>
            <p:nvPr/>
          </p:nvSpPr>
          <p:spPr bwMode="auto">
            <a:xfrm>
              <a:off x="3902075" y="3863975"/>
              <a:ext cx="614363" cy="304800"/>
            </a:xfrm>
            <a:prstGeom prst="rect">
              <a:avLst/>
            </a:prstGeom>
            <a:noFill/>
            <a:ln w="9525">
              <a:noFill/>
              <a:miter lim="800000"/>
              <a:headEnd/>
              <a:tailEnd/>
            </a:ln>
          </p:spPr>
          <p:txBody>
            <a:bodyPr wrap="none">
              <a:prstTxWarp prst="textNoShape">
                <a:avLst/>
              </a:prstTxWarp>
              <a:spAutoFit/>
            </a:bodyPr>
            <a:lstStyle/>
            <a:p>
              <a:pPr algn="ctr"/>
              <a:r>
                <a:rPr lang="en-US" sz="1400" b="1"/>
                <a:t>Reg 1</a:t>
              </a:r>
            </a:p>
          </p:txBody>
        </p:sp>
        <p:sp>
          <p:nvSpPr>
            <p:cNvPr id="49201" name="TextBox 170"/>
            <p:cNvSpPr txBox="1">
              <a:spLocks noChangeArrowheads="1"/>
            </p:cNvSpPr>
            <p:nvPr/>
          </p:nvSpPr>
          <p:spPr bwMode="auto">
            <a:xfrm>
              <a:off x="3978275" y="4614863"/>
              <a:ext cx="614363" cy="304800"/>
            </a:xfrm>
            <a:prstGeom prst="rect">
              <a:avLst/>
            </a:prstGeom>
            <a:noFill/>
            <a:ln w="9525">
              <a:noFill/>
              <a:miter lim="800000"/>
              <a:headEnd/>
              <a:tailEnd/>
            </a:ln>
          </p:spPr>
          <p:txBody>
            <a:bodyPr wrap="none">
              <a:prstTxWarp prst="textNoShape">
                <a:avLst/>
              </a:prstTxWarp>
              <a:spAutoFit/>
            </a:bodyPr>
            <a:lstStyle/>
            <a:p>
              <a:pPr algn="ctr"/>
              <a:r>
                <a:rPr lang="en-US" sz="1400" b="1"/>
                <a:t>Reg 2</a:t>
              </a:r>
            </a:p>
          </p:txBody>
        </p:sp>
        <p:sp>
          <p:nvSpPr>
            <p:cNvPr id="49202" name="TextBox 171"/>
            <p:cNvSpPr txBox="1">
              <a:spLocks noChangeArrowheads="1"/>
            </p:cNvSpPr>
            <p:nvPr/>
          </p:nvSpPr>
          <p:spPr bwMode="auto">
            <a:xfrm>
              <a:off x="4025900" y="5356225"/>
              <a:ext cx="614363" cy="304800"/>
            </a:xfrm>
            <a:prstGeom prst="rect">
              <a:avLst/>
            </a:prstGeom>
            <a:noFill/>
            <a:ln w="9525">
              <a:noFill/>
              <a:miter lim="800000"/>
              <a:headEnd/>
              <a:tailEnd/>
            </a:ln>
          </p:spPr>
          <p:txBody>
            <a:bodyPr wrap="none">
              <a:prstTxWarp prst="textNoShape">
                <a:avLst/>
              </a:prstTxWarp>
              <a:spAutoFit/>
            </a:bodyPr>
            <a:lstStyle/>
            <a:p>
              <a:pPr algn="ctr"/>
              <a:r>
                <a:rPr lang="en-US" sz="1400" b="1"/>
                <a:t>Reg 3</a:t>
              </a:r>
            </a:p>
          </p:txBody>
        </p:sp>
        <p:cxnSp>
          <p:nvCxnSpPr>
            <p:cNvPr id="49241" name="Straight Connector 11"/>
            <p:cNvCxnSpPr>
              <a:cxnSpLocks noChangeShapeType="1"/>
            </p:cNvCxnSpPr>
            <p:nvPr/>
          </p:nvCxnSpPr>
          <p:spPr bwMode="auto">
            <a:xfrm rot="5400000" flipH="1" flipV="1">
              <a:off x="6506434" y="4686264"/>
              <a:ext cx="794" cy="1589"/>
            </a:xfrm>
            <a:prstGeom prst="line">
              <a:avLst/>
            </a:prstGeom>
            <a:noFill/>
            <a:ln w="9525">
              <a:solidFill>
                <a:schemeClr val="tx1"/>
              </a:solidFill>
              <a:miter lim="800000"/>
              <a:headEnd/>
              <a:tailEnd/>
            </a:ln>
          </p:spPr>
        </p:cxnSp>
        <p:cxnSp>
          <p:nvCxnSpPr>
            <p:cNvPr id="49242" name="Straight Connector 13"/>
            <p:cNvCxnSpPr>
              <a:cxnSpLocks noChangeShapeType="1"/>
            </p:cNvCxnSpPr>
            <p:nvPr/>
          </p:nvCxnSpPr>
          <p:spPr bwMode="auto">
            <a:xfrm rot="5400000" flipH="1" flipV="1">
              <a:off x="5738897" y="4505592"/>
              <a:ext cx="198541" cy="1588"/>
            </a:xfrm>
            <a:prstGeom prst="line">
              <a:avLst/>
            </a:prstGeom>
            <a:noFill/>
            <a:ln w="9525">
              <a:solidFill>
                <a:schemeClr val="tx1"/>
              </a:solidFill>
              <a:miter lim="800000"/>
              <a:headEnd/>
              <a:tailEnd/>
            </a:ln>
          </p:spPr>
        </p:cxnSp>
        <p:cxnSp>
          <p:nvCxnSpPr>
            <p:cNvPr id="49243" name="Straight Connector 21"/>
            <p:cNvCxnSpPr>
              <a:cxnSpLocks noChangeShapeType="1"/>
            </p:cNvCxnSpPr>
            <p:nvPr/>
          </p:nvCxnSpPr>
          <p:spPr bwMode="auto">
            <a:xfrm>
              <a:off x="6000965" y="5007502"/>
              <a:ext cx="300184" cy="794"/>
            </a:xfrm>
            <a:prstGeom prst="line">
              <a:avLst/>
            </a:prstGeom>
            <a:noFill/>
            <a:ln w="9525">
              <a:solidFill>
                <a:schemeClr val="tx1"/>
              </a:solidFill>
              <a:miter lim="800000"/>
              <a:headEnd/>
              <a:tailEnd/>
            </a:ln>
          </p:spPr>
        </p:cxnSp>
        <p:sp>
          <p:nvSpPr>
            <p:cNvPr id="49244" name="TextBox 23"/>
            <p:cNvSpPr txBox="1">
              <a:spLocks noChangeArrowheads="1"/>
            </p:cNvSpPr>
            <p:nvPr/>
          </p:nvSpPr>
          <p:spPr bwMode="auto">
            <a:xfrm>
              <a:off x="6300788" y="4868863"/>
              <a:ext cx="860425" cy="274637"/>
            </a:xfrm>
            <a:prstGeom prst="rect">
              <a:avLst/>
            </a:prstGeom>
            <a:noFill/>
            <a:ln w="9525">
              <a:noFill/>
              <a:miter lim="800000"/>
              <a:headEnd/>
              <a:tailEnd/>
            </a:ln>
          </p:spPr>
          <p:txBody>
            <a:bodyPr wrap="none">
              <a:prstTxWarp prst="textNoShape">
                <a:avLst/>
              </a:prstTxWarp>
              <a:spAutoFit/>
            </a:bodyPr>
            <a:lstStyle/>
            <a:p>
              <a:r>
                <a:rPr lang="en-US" sz="1200"/>
                <a:t>ReadData2</a:t>
              </a:r>
            </a:p>
          </p:txBody>
        </p:sp>
        <p:sp>
          <p:nvSpPr>
            <p:cNvPr id="49245" name="TextBox 24"/>
            <p:cNvSpPr txBox="1">
              <a:spLocks noChangeArrowheads="1"/>
            </p:cNvSpPr>
            <p:nvPr/>
          </p:nvSpPr>
          <p:spPr bwMode="auto">
            <a:xfrm>
              <a:off x="5562600" y="3992563"/>
              <a:ext cx="506413" cy="457200"/>
            </a:xfrm>
            <a:prstGeom prst="rect">
              <a:avLst/>
            </a:prstGeom>
            <a:noFill/>
            <a:ln w="9525">
              <a:noFill/>
              <a:miter lim="800000"/>
              <a:headEnd/>
              <a:tailEnd/>
            </a:ln>
          </p:spPr>
          <p:txBody>
            <a:bodyPr wrap="none">
              <a:prstTxWarp prst="textNoShape">
                <a:avLst/>
              </a:prstTxWarp>
              <a:spAutoFit/>
            </a:bodyPr>
            <a:lstStyle/>
            <a:p>
              <a:r>
                <a:rPr lang="en-US" sz="1200"/>
                <a:t>Read</a:t>
              </a:r>
            </a:p>
            <a:p>
              <a:r>
                <a:rPr lang="en-US" sz="1200"/>
                <a:t>Reg2</a:t>
              </a:r>
            </a:p>
          </p:txBody>
        </p:sp>
        <p:sp>
          <p:nvSpPr>
            <p:cNvPr id="49246" name="AutoShape 2"/>
            <p:cNvSpPr>
              <a:spLocks noChangeArrowheads="1"/>
            </p:cNvSpPr>
            <p:nvPr/>
          </p:nvSpPr>
          <p:spPr bwMode="auto">
            <a:xfrm rot="16200000">
              <a:off x="5338242" y="4857013"/>
              <a:ext cx="1023675" cy="30494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rgbClr val="000000"/>
              </a:solidFill>
              <a:miter lim="800000"/>
              <a:headEnd/>
              <a:tailEnd/>
            </a:ln>
          </p:spPr>
          <p:txBody>
            <a:bodyPr>
              <a:prstTxWarp prst="textNoShape">
                <a:avLst/>
              </a:prstTxWarp>
            </a:bodyPr>
            <a:lstStyle/>
            <a:p>
              <a:endParaRPr lang="en-US" sz="1800"/>
            </a:p>
          </p:txBody>
        </p:sp>
        <p:sp>
          <p:nvSpPr>
            <p:cNvPr id="49247" name="Text Box 5"/>
            <p:cNvSpPr txBox="1">
              <a:spLocks noChangeArrowheads="1"/>
            </p:cNvSpPr>
            <p:nvPr/>
          </p:nvSpPr>
          <p:spPr bwMode="auto">
            <a:xfrm>
              <a:off x="5711899" y="4864553"/>
              <a:ext cx="101650" cy="6671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100"/>
                <a:t>1</a:t>
              </a:r>
              <a:endParaRPr lang="en-US" sz="3600"/>
            </a:p>
          </p:txBody>
        </p:sp>
        <p:sp>
          <p:nvSpPr>
            <p:cNvPr id="49248" name="Text Box 6"/>
            <p:cNvSpPr txBox="1">
              <a:spLocks noChangeArrowheads="1"/>
            </p:cNvSpPr>
            <p:nvPr/>
          </p:nvSpPr>
          <p:spPr bwMode="auto">
            <a:xfrm>
              <a:off x="5718252" y="4664425"/>
              <a:ext cx="123885" cy="7624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100">
                  <a:latin typeface="Calibri" charset="0"/>
                </a:rPr>
                <a:t>0</a:t>
              </a:r>
              <a:endParaRPr lang="en-US" sz="3600"/>
            </a:p>
          </p:txBody>
        </p:sp>
        <p:sp>
          <p:nvSpPr>
            <p:cNvPr id="49249" name="Text Box 5"/>
            <p:cNvSpPr txBox="1">
              <a:spLocks noChangeArrowheads="1"/>
            </p:cNvSpPr>
            <p:nvPr/>
          </p:nvSpPr>
          <p:spPr bwMode="auto">
            <a:xfrm>
              <a:off x="5723017" y="5253692"/>
              <a:ext cx="101650" cy="6671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100"/>
                <a:t>3</a:t>
              </a:r>
              <a:endParaRPr lang="en-US" sz="3600"/>
            </a:p>
          </p:txBody>
        </p:sp>
        <p:sp>
          <p:nvSpPr>
            <p:cNvPr id="49250" name="Text Box 6"/>
            <p:cNvSpPr txBox="1">
              <a:spLocks noChangeArrowheads="1"/>
            </p:cNvSpPr>
            <p:nvPr/>
          </p:nvSpPr>
          <p:spPr bwMode="auto">
            <a:xfrm>
              <a:off x="5718252" y="5064682"/>
              <a:ext cx="123885" cy="76240"/>
            </a:xfrm>
            <a:prstGeom prst="rect">
              <a:avLst/>
            </a:prstGeom>
            <a:noFill/>
            <a:ln w="9525">
              <a:noFill/>
              <a:miter lim="800000"/>
              <a:headEnd/>
              <a:tailEnd/>
            </a:ln>
          </p:spPr>
          <p:txBody>
            <a:bodyPr lIns="0" tIns="0" rIns="0" bIns="0">
              <a:prstTxWarp prst="textNoShape">
                <a:avLst/>
              </a:prstTxWarp>
            </a:bodyPr>
            <a:lstStyle/>
            <a:p>
              <a:pPr>
                <a:spcAft>
                  <a:spcPts val="1000"/>
                </a:spcAft>
              </a:pPr>
              <a:r>
                <a:rPr lang="en-US" sz="1100">
                  <a:latin typeface="Calibri" charset="0"/>
                </a:rPr>
                <a:t>2</a:t>
              </a:r>
              <a:endParaRPr lang="en-US" sz="3600"/>
            </a:p>
          </p:txBody>
        </p:sp>
        <p:cxnSp>
          <p:nvCxnSpPr>
            <p:cNvPr id="49204" name="Straight Connector 111"/>
            <p:cNvCxnSpPr>
              <a:cxnSpLocks noChangeShapeType="1"/>
            </p:cNvCxnSpPr>
            <p:nvPr/>
          </p:nvCxnSpPr>
          <p:spPr bwMode="auto">
            <a:xfrm>
              <a:off x="4911725" y="3068638"/>
              <a:ext cx="785813" cy="1587"/>
            </a:xfrm>
            <a:prstGeom prst="line">
              <a:avLst/>
            </a:prstGeom>
            <a:noFill/>
            <a:ln w="9525">
              <a:solidFill>
                <a:schemeClr val="tx1"/>
              </a:solidFill>
              <a:miter lim="800000"/>
              <a:headEnd/>
              <a:tailEnd/>
            </a:ln>
          </p:spPr>
        </p:cxnSp>
        <p:cxnSp>
          <p:nvCxnSpPr>
            <p:cNvPr id="49205" name="Straight Connector 115"/>
            <p:cNvCxnSpPr>
              <a:cxnSpLocks noChangeShapeType="1"/>
            </p:cNvCxnSpPr>
            <p:nvPr/>
          </p:nvCxnSpPr>
          <p:spPr bwMode="auto">
            <a:xfrm rot="5400000">
              <a:off x="4282281" y="3890169"/>
              <a:ext cx="1666875" cy="1588"/>
            </a:xfrm>
            <a:prstGeom prst="line">
              <a:avLst/>
            </a:prstGeom>
            <a:noFill/>
            <a:ln w="9525">
              <a:solidFill>
                <a:schemeClr val="tx1"/>
              </a:solidFill>
              <a:miter lim="800000"/>
              <a:headEnd/>
              <a:tailEnd/>
            </a:ln>
          </p:spPr>
        </p:cxnSp>
        <p:cxnSp>
          <p:nvCxnSpPr>
            <p:cNvPr id="49206" name="Straight Connector 117"/>
            <p:cNvCxnSpPr>
              <a:cxnSpLocks noChangeShapeType="1"/>
            </p:cNvCxnSpPr>
            <p:nvPr/>
          </p:nvCxnSpPr>
          <p:spPr bwMode="auto">
            <a:xfrm>
              <a:off x="5124450" y="4724400"/>
              <a:ext cx="561975" cy="1588"/>
            </a:xfrm>
            <a:prstGeom prst="line">
              <a:avLst/>
            </a:prstGeom>
            <a:noFill/>
            <a:ln w="9525">
              <a:solidFill>
                <a:schemeClr val="tx1"/>
              </a:solidFill>
              <a:miter lim="800000"/>
              <a:headEnd/>
              <a:tailEnd/>
            </a:ln>
          </p:spPr>
        </p:cxnSp>
        <p:cxnSp>
          <p:nvCxnSpPr>
            <p:cNvPr id="49207" name="Straight Connector 127"/>
            <p:cNvCxnSpPr>
              <a:cxnSpLocks noChangeShapeType="1"/>
            </p:cNvCxnSpPr>
            <p:nvPr/>
          </p:nvCxnSpPr>
          <p:spPr bwMode="auto">
            <a:xfrm>
              <a:off x="5343525" y="3517900"/>
              <a:ext cx="333375" cy="6350"/>
            </a:xfrm>
            <a:prstGeom prst="line">
              <a:avLst/>
            </a:prstGeom>
            <a:noFill/>
            <a:ln w="9525">
              <a:solidFill>
                <a:schemeClr val="tx1"/>
              </a:solidFill>
              <a:miter lim="800000"/>
              <a:headEnd/>
              <a:tailEnd/>
            </a:ln>
          </p:spPr>
        </p:cxnSp>
        <p:cxnSp>
          <p:nvCxnSpPr>
            <p:cNvPr id="49208" name="Straight Connector 134"/>
            <p:cNvCxnSpPr>
              <a:cxnSpLocks noChangeShapeType="1"/>
            </p:cNvCxnSpPr>
            <p:nvPr/>
          </p:nvCxnSpPr>
          <p:spPr bwMode="auto">
            <a:xfrm>
              <a:off x="5362575" y="5137150"/>
              <a:ext cx="333375" cy="6350"/>
            </a:xfrm>
            <a:prstGeom prst="line">
              <a:avLst/>
            </a:prstGeom>
            <a:noFill/>
            <a:ln w="9525">
              <a:solidFill>
                <a:schemeClr val="tx1"/>
              </a:solidFill>
              <a:miter lim="800000"/>
              <a:headEnd/>
              <a:tailEnd/>
            </a:ln>
          </p:spPr>
        </p:cxnSp>
        <p:cxnSp>
          <p:nvCxnSpPr>
            <p:cNvPr id="49209" name="Straight Connector 136"/>
            <p:cNvCxnSpPr>
              <a:cxnSpLocks noChangeShapeType="1"/>
            </p:cNvCxnSpPr>
            <p:nvPr/>
          </p:nvCxnSpPr>
          <p:spPr bwMode="auto">
            <a:xfrm rot="5400000" flipH="1" flipV="1">
              <a:off x="4548188" y="4330700"/>
              <a:ext cx="1611312" cy="1588"/>
            </a:xfrm>
            <a:prstGeom prst="line">
              <a:avLst/>
            </a:prstGeom>
            <a:noFill/>
            <a:ln w="9525">
              <a:solidFill>
                <a:schemeClr val="tx1"/>
              </a:solidFill>
              <a:miter lim="800000"/>
              <a:headEnd/>
              <a:tailEnd/>
            </a:ln>
          </p:spPr>
        </p:cxnSp>
        <p:cxnSp>
          <p:nvCxnSpPr>
            <p:cNvPr id="49210" name="Straight Connector 138"/>
            <p:cNvCxnSpPr>
              <a:cxnSpLocks noChangeShapeType="1"/>
              <a:stCxn id="49269" idx="1"/>
            </p:cNvCxnSpPr>
            <p:nvPr/>
          </p:nvCxnSpPr>
          <p:spPr bwMode="auto">
            <a:xfrm rot="10800000">
              <a:off x="5286375" y="3276600"/>
              <a:ext cx="425450" cy="1588"/>
            </a:xfrm>
            <a:prstGeom prst="line">
              <a:avLst/>
            </a:prstGeom>
            <a:noFill/>
            <a:ln w="9525">
              <a:solidFill>
                <a:schemeClr val="tx1"/>
              </a:solidFill>
              <a:miter lim="800000"/>
              <a:headEnd/>
              <a:tailEnd/>
            </a:ln>
          </p:spPr>
        </p:cxnSp>
        <p:cxnSp>
          <p:nvCxnSpPr>
            <p:cNvPr id="49211" name="Straight Connector 145"/>
            <p:cNvCxnSpPr>
              <a:cxnSpLocks noChangeShapeType="1"/>
            </p:cNvCxnSpPr>
            <p:nvPr/>
          </p:nvCxnSpPr>
          <p:spPr bwMode="auto">
            <a:xfrm rot="5400000">
              <a:off x="4467225" y="4086225"/>
              <a:ext cx="1638300" cy="19050"/>
            </a:xfrm>
            <a:prstGeom prst="line">
              <a:avLst/>
            </a:prstGeom>
            <a:noFill/>
            <a:ln w="9525">
              <a:solidFill>
                <a:schemeClr val="tx1"/>
              </a:solidFill>
              <a:miter lim="800000"/>
              <a:headEnd/>
              <a:tailEnd/>
            </a:ln>
          </p:spPr>
        </p:cxnSp>
        <p:cxnSp>
          <p:nvCxnSpPr>
            <p:cNvPr id="49212" name="Straight Connector 147"/>
            <p:cNvCxnSpPr>
              <a:cxnSpLocks noChangeShapeType="1"/>
            </p:cNvCxnSpPr>
            <p:nvPr/>
          </p:nvCxnSpPr>
          <p:spPr bwMode="auto">
            <a:xfrm>
              <a:off x="5286375" y="4914900"/>
              <a:ext cx="390525" cy="0"/>
            </a:xfrm>
            <a:prstGeom prst="line">
              <a:avLst/>
            </a:prstGeom>
            <a:noFill/>
            <a:ln w="9525">
              <a:solidFill>
                <a:schemeClr val="tx1"/>
              </a:solidFill>
              <a:miter lim="800000"/>
              <a:headEnd/>
              <a:tailEnd/>
            </a:ln>
          </p:spPr>
        </p:cxnSp>
        <p:cxnSp>
          <p:nvCxnSpPr>
            <p:cNvPr id="49213" name="Straight Connector 157"/>
            <p:cNvCxnSpPr>
              <a:cxnSpLocks noChangeShapeType="1"/>
            </p:cNvCxnSpPr>
            <p:nvPr/>
          </p:nvCxnSpPr>
          <p:spPr bwMode="auto">
            <a:xfrm>
              <a:off x="4914900" y="3848100"/>
              <a:ext cx="371475" cy="9525"/>
            </a:xfrm>
            <a:prstGeom prst="line">
              <a:avLst/>
            </a:prstGeom>
            <a:noFill/>
            <a:ln w="9525">
              <a:solidFill>
                <a:schemeClr val="tx1"/>
              </a:solidFill>
              <a:miter lim="800000"/>
              <a:headEnd/>
              <a:tailEnd/>
            </a:ln>
          </p:spPr>
        </p:cxnSp>
        <p:cxnSp>
          <p:nvCxnSpPr>
            <p:cNvPr id="49214" name="Straight Connector 159"/>
            <p:cNvCxnSpPr>
              <a:cxnSpLocks noChangeShapeType="1"/>
            </p:cNvCxnSpPr>
            <p:nvPr/>
          </p:nvCxnSpPr>
          <p:spPr bwMode="auto">
            <a:xfrm>
              <a:off x="4914900" y="4564063"/>
              <a:ext cx="428625" cy="1587"/>
            </a:xfrm>
            <a:prstGeom prst="line">
              <a:avLst/>
            </a:prstGeom>
            <a:noFill/>
            <a:ln w="9525">
              <a:solidFill>
                <a:schemeClr val="tx1"/>
              </a:solidFill>
              <a:miter lim="800000"/>
              <a:headEnd/>
              <a:tailEnd/>
            </a:ln>
          </p:spPr>
        </p:cxnSp>
        <p:cxnSp>
          <p:nvCxnSpPr>
            <p:cNvPr id="49215" name="Straight Connector 161"/>
            <p:cNvCxnSpPr>
              <a:cxnSpLocks noChangeShapeType="1"/>
            </p:cNvCxnSpPr>
            <p:nvPr/>
          </p:nvCxnSpPr>
          <p:spPr bwMode="auto">
            <a:xfrm rot="10800000">
              <a:off x="5481638" y="3754438"/>
              <a:ext cx="214312" cy="1587"/>
            </a:xfrm>
            <a:prstGeom prst="line">
              <a:avLst/>
            </a:prstGeom>
            <a:noFill/>
            <a:ln w="9525">
              <a:solidFill>
                <a:schemeClr val="tx1"/>
              </a:solidFill>
              <a:miter lim="800000"/>
              <a:headEnd/>
              <a:tailEnd/>
            </a:ln>
          </p:spPr>
        </p:cxnSp>
        <p:cxnSp>
          <p:nvCxnSpPr>
            <p:cNvPr id="49216" name="Straight Connector 163"/>
            <p:cNvCxnSpPr>
              <a:cxnSpLocks noChangeShapeType="1"/>
            </p:cNvCxnSpPr>
            <p:nvPr/>
          </p:nvCxnSpPr>
          <p:spPr bwMode="auto">
            <a:xfrm rot="10800000">
              <a:off x="5478463" y="5319713"/>
              <a:ext cx="214312" cy="1587"/>
            </a:xfrm>
            <a:prstGeom prst="line">
              <a:avLst/>
            </a:prstGeom>
            <a:noFill/>
            <a:ln w="9525">
              <a:solidFill>
                <a:schemeClr val="tx1"/>
              </a:solidFill>
              <a:miter lim="800000"/>
              <a:headEnd/>
              <a:tailEnd/>
            </a:ln>
          </p:spPr>
        </p:cxnSp>
        <p:cxnSp>
          <p:nvCxnSpPr>
            <p:cNvPr id="49217" name="Straight Connector 165"/>
            <p:cNvCxnSpPr>
              <a:cxnSpLocks noChangeShapeType="1"/>
            </p:cNvCxnSpPr>
            <p:nvPr/>
          </p:nvCxnSpPr>
          <p:spPr bwMode="auto">
            <a:xfrm rot="5400000">
              <a:off x="4695031" y="4536282"/>
              <a:ext cx="1565275" cy="1588"/>
            </a:xfrm>
            <a:prstGeom prst="line">
              <a:avLst/>
            </a:prstGeom>
            <a:noFill/>
            <a:ln w="9525">
              <a:solidFill>
                <a:schemeClr val="tx1"/>
              </a:solidFill>
              <a:miter lim="800000"/>
              <a:headEnd/>
              <a:tailEnd/>
            </a:ln>
          </p:spPr>
        </p:cxnSp>
        <p:cxnSp>
          <p:nvCxnSpPr>
            <p:cNvPr id="49218" name="Straight Connector 167"/>
            <p:cNvCxnSpPr>
              <a:cxnSpLocks noChangeShapeType="1"/>
            </p:cNvCxnSpPr>
            <p:nvPr/>
          </p:nvCxnSpPr>
          <p:spPr bwMode="auto">
            <a:xfrm rot="10800000">
              <a:off x="4911725" y="5319713"/>
              <a:ext cx="565150" cy="1587"/>
            </a:xfrm>
            <a:prstGeom prst="line">
              <a:avLst/>
            </a:prstGeom>
            <a:noFill/>
            <a:ln w="9525">
              <a:solidFill>
                <a:schemeClr val="tx1"/>
              </a:solidFill>
              <a:miter lim="800000"/>
              <a:headEnd/>
              <a:tailEnd/>
            </a:ln>
          </p:spPr>
        </p:cxnSp>
        <p:sp>
          <p:nvSpPr>
            <p:cNvPr id="49219" name="Oval 156"/>
            <p:cNvSpPr>
              <a:spLocks noChangeArrowheads="1"/>
            </p:cNvSpPr>
            <p:nvPr/>
          </p:nvSpPr>
          <p:spPr bwMode="auto">
            <a:xfrm>
              <a:off x="5080000" y="3027363"/>
              <a:ext cx="68263" cy="69850"/>
            </a:xfrm>
            <a:prstGeom prst="ellipse">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9220" name="Oval 156"/>
            <p:cNvSpPr>
              <a:spLocks noChangeArrowheads="1"/>
            </p:cNvSpPr>
            <p:nvPr/>
          </p:nvSpPr>
          <p:spPr bwMode="auto">
            <a:xfrm>
              <a:off x="5253038" y="3813175"/>
              <a:ext cx="68262" cy="69850"/>
            </a:xfrm>
            <a:prstGeom prst="ellipse">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9221" name="Oval 156"/>
            <p:cNvSpPr>
              <a:spLocks noChangeArrowheads="1"/>
            </p:cNvSpPr>
            <p:nvPr/>
          </p:nvSpPr>
          <p:spPr bwMode="auto">
            <a:xfrm>
              <a:off x="5314950" y="4518025"/>
              <a:ext cx="68263" cy="69850"/>
            </a:xfrm>
            <a:prstGeom prst="ellipse">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9222" name="Oval 156"/>
            <p:cNvSpPr>
              <a:spLocks noChangeArrowheads="1"/>
            </p:cNvSpPr>
            <p:nvPr/>
          </p:nvSpPr>
          <p:spPr bwMode="auto">
            <a:xfrm>
              <a:off x="5448300" y="5281613"/>
              <a:ext cx="68263" cy="69850"/>
            </a:xfrm>
            <a:prstGeom prst="ellipse">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grpSp>
          <p:nvGrpSpPr>
            <p:cNvPr id="6" name="Group 200"/>
            <p:cNvGrpSpPr>
              <a:grpSpLocks/>
            </p:cNvGrpSpPr>
            <p:nvPr/>
          </p:nvGrpSpPr>
          <p:grpSpPr bwMode="auto">
            <a:xfrm>
              <a:off x="7269163" y="2991336"/>
              <a:ext cx="1701800" cy="2290277"/>
              <a:chOff x="7269482" y="2990850"/>
              <a:chExt cx="1701164" cy="2290764"/>
            </a:xfrm>
          </p:grpSpPr>
          <p:sp>
            <p:nvSpPr>
              <p:cNvPr id="49226" name="Rectangle 176"/>
              <p:cNvSpPr>
                <a:spLocks noChangeArrowheads="1"/>
              </p:cNvSpPr>
              <p:nvPr/>
            </p:nvSpPr>
            <p:spPr bwMode="auto">
              <a:xfrm>
                <a:off x="7543801" y="2990850"/>
                <a:ext cx="1143000" cy="2290764"/>
              </a:xfrm>
              <a:prstGeom prst="rect">
                <a:avLst/>
              </a:prstGeom>
              <a:solidFill>
                <a:schemeClr val="bg1">
                  <a:lumMod val="75000"/>
                </a:schemeClr>
              </a:solidFill>
              <a:ln w="9525">
                <a:solidFill>
                  <a:schemeClr val="tx1"/>
                </a:solidFill>
                <a:miter lim="800000"/>
                <a:headEnd/>
                <a:tailEnd/>
              </a:ln>
            </p:spPr>
            <p:txBody>
              <a:bodyPr wrap="none">
                <a:prstTxWarp prst="textNoShape">
                  <a:avLst/>
                </a:prstTxWarp>
              </a:bodyPr>
              <a:lstStyle/>
              <a:p>
                <a:endParaRPr lang="en-US"/>
              </a:p>
            </p:txBody>
          </p:sp>
          <p:sp>
            <p:nvSpPr>
              <p:cNvPr id="49227" name="TextBox 24"/>
              <p:cNvSpPr txBox="1">
                <a:spLocks noChangeArrowheads="1"/>
              </p:cNvSpPr>
              <p:nvPr/>
            </p:nvSpPr>
            <p:spPr bwMode="auto">
              <a:xfrm>
                <a:off x="7469432" y="3147561"/>
                <a:ext cx="764889" cy="260405"/>
              </a:xfrm>
              <a:prstGeom prst="rect">
                <a:avLst/>
              </a:prstGeom>
              <a:noFill/>
              <a:ln w="9525">
                <a:noFill/>
                <a:miter lim="800000"/>
                <a:headEnd/>
                <a:tailEnd/>
              </a:ln>
            </p:spPr>
            <p:txBody>
              <a:bodyPr wrap="none">
                <a:prstTxWarp prst="textNoShape">
                  <a:avLst/>
                </a:prstTxWarp>
                <a:spAutoFit/>
              </a:bodyPr>
              <a:lstStyle/>
              <a:p>
                <a:r>
                  <a:rPr lang="en-US" sz="1100"/>
                  <a:t>WriteData</a:t>
                </a:r>
              </a:p>
            </p:txBody>
          </p:sp>
          <p:sp>
            <p:nvSpPr>
              <p:cNvPr id="49228" name="TextBox 24"/>
              <p:cNvSpPr txBox="1">
                <a:spLocks noChangeArrowheads="1"/>
              </p:cNvSpPr>
              <p:nvPr/>
            </p:nvSpPr>
            <p:spPr bwMode="auto">
              <a:xfrm>
                <a:off x="7477367" y="3412730"/>
                <a:ext cx="726803" cy="260405"/>
              </a:xfrm>
              <a:prstGeom prst="rect">
                <a:avLst/>
              </a:prstGeom>
              <a:noFill/>
              <a:ln w="9525">
                <a:noFill/>
                <a:miter lim="800000"/>
                <a:headEnd/>
                <a:tailEnd/>
              </a:ln>
            </p:spPr>
            <p:txBody>
              <a:bodyPr wrap="none">
                <a:prstTxWarp prst="textNoShape">
                  <a:avLst/>
                </a:prstTxWarp>
                <a:spAutoFit/>
              </a:bodyPr>
              <a:lstStyle/>
              <a:p>
                <a:r>
                  <a:rPr lang="en-US" sz="1100"/>
                  <a:t>WriteReg</a:t>
                </a:r>
              </a:p>
            </p:txBody>
          </p:sp>
          <p:sp>
            <p:nvSpPr>
              <p:cNvPr id="49229" name="TextBox 24"/>
              <p:cNvSpPr txBox="1">
                <a:spLocks noChangeArrowheads="1"/>
              </p:cNvSpPr>
              <p:nvPr/>
            </p:nvSpPr>
            <p:spPr bwMode="auto">
              <a:xfrm>
                <a:off x="7496410" y="4555972"/>
                <a:ext cx="766476" cy="260406"/>
              </a:xfrm>
              <a:prstGeom prst="rect">
                <a:avLst/>
              </a:prstGeom>
              <a:noFill/>
              <a:ln w="9525">
                <a:noFill/>
                <a:miter lim="800000"/>
                <a:headEnd/>
                <a:tailEnd/>
              </a:ln>
            </p:spPr>
            <p:txBody>
              <a:bodyPr wrap="none">
                <a:prstTxWarp prst="textNoShape">
                  <a:avLst/>
                </a:prstTxWarp>
                <a:spAutoFit/>
              </a:bodyPr>
              <a:lstStyle/>
              <a:p>
                <a:r>
                  <a:rPr lang="en-US" sz="1100"/>
                  <a:t>ReadReg1</a:t>
                </a:r>
              </a:p>
            </p:txBody>
          </p:sp>
          <p:sp>
            <p:nvSpPr>
              <p:cNvPr id="49230" name="TextBox 24"/>
              <p:cNvSpPr txBox="1">
                <a:spLocks noChangeArrowheads="1"/>
              </p:cNvSpPr>
              <p:nvPr/>
            </p:nvSpPr>
            <p:spPr bwMode="auto">
              <a:xfrm>
                <a:off x="7515453" y="4822729"/>
                <a:ext cx="766475" cy="260405"/>
              </a:xfrm>
              <a:prstGeom prst="rect">
                <a:avLst/>
              </a:prstGeom>
              <a:noFill/>
              <a:ln w="9525">
                <a:noFill/>
                <a:miter lim="800000"/>
                <a:headEnd/>
                <a:tailEnd/>
              </a:ln>
            </p:spPr>
            <p:txBody>
              <a:bodyPr wrap="none">
                <a:prstTxWarp prst="textNoShape">
                  <a:avLst/>
                </a:prstTxWarp>
                <a:spAutoFit/>
              </a:bodyPr>
              <a:lstStyle/>
              <a:p>
                <a:r>
                  <a:rPr lang="en-US" sz="1100"/>
                  <a:t>ReadReg2</a:t>
                </a:r>
              </a:p>
            </p:txBody>
          </p:sp>
          <p:sp>
            <p:nvSpPr>
              <p:cNvPr id="49231" name="TextBox 24"/>
              <p:cNvSpPr txBox="1">
                <a:spLocks noChangeArrowheads="1"/>
              </p:cNvSpPr>
              <p:nvPr/>
            </p:nvSpPr>
            <p:spPr bwMode="auto">
              <a:xfrm>
                <a:off x="7477367" y="3679486"/>
                <a:ext cx="726803" cy="260406"/>
              </a:xfrm>
              <a:prstGeom prst="rect">
                <a:avLst/>
              </a:prstGeom>
              <a:noFill/>
              <a:ln w="9525">
                <a:noFill/>
                <a:miter lim="800000"/>
                <a:headEnd/>
                <a:tailEnd/>
              </a:ln>
            </p:spPr>
            <p:txBody>
              <a:bodyPr wrap="none">
                <a:prstTxWarp prst="textNoShape">
                  <a:avLst/>
                </a:prstTxWarp>
                <a:spAutoFit/>
              </a:bodyPr>
              <a:lstStyle/>
              <a:p>
                <a:r>
                  <a:rPr lang="en-US" sz="1100"/>
                  <a:t>RegWrite</a:t>
                </a:r>
              </a:p>
            </p:txBody>
          </p:sp>
          <p:sp>
            <p:nvSpPr>
              <p:cNvPr id="49232" name="TextBox 24"/>
              <p:cNvSpPr txBox="1">
                <a:spLocks noChangeArrowheads="1"/>
              </p:cNvSpPr>
              <p:nvPr/>
            </p:nvSpPr>
            <p:spPr bwMode="auto">
              <a:xfrm>
                <a:off x="7924874" y="3879554"/>
                <a:ext cx="804562" cy="260405"/>
              </a:xfrm>
              <a:prstGeom prst="rect">
                <a:avLst/>
              </a:prstGeom>
              <a:noFill/>
              <a:ln w="9525">
                <a:noFill/>
                <a:miter lim="800000"/>
                <a:headEnd/>
                <a:tailEnd/>
              </a:ln>
            </p:spPr>
            <p:txBody>
              <a:bodyPr wrap="none">
                <a:prstTxWarp prst="textNoShape">
                  <a:avLst/>
                </a:prstTxWarp>
                <a:spAutoFit/>
              </a:bodyPr>
              <a:lstStyle/>
              <a:p>
                <a:r>
                  <a:rPr lang="en-US" sz="1100"/>
                  <a:t>ReadData1</a:t>
                </a:r>
              </a:p>
            </p:txBody>
          </p:sp>
          <p:sp>
            <p:nvSpPr>
              <p:cNvPr id="49233" name="TextBox 24"/>
              <p:cNvSpPr txBox="1">
                <a:spLocks noChangeArrowheads="1"/>
              </p:cNvSpPr>
              <p:nvPr/>
            </p:nvSpPr>
            <p:spPr bwMode="auto">
              <a:xfrm>
                <a:off x="7924874" y="4184418"/>
                <a:ext cx="804562" cy="260406"/>
              </a:xfrm>
              <a:prstGeom prst="rect">
                <a:avLst/>
              </a:prstGeom>
              <a:noFill/>
              <a:ln w="9525">
                <a:noFill/>
                <a:miter lim="800000"/>
                <a:headEnd/>
                <a:tailEnd/>
              </a:ln>
            </p:spPr>
            <p:txBody>
              <a:bodyPr wrap="none">
                <a:prstTxWarp prst="textNoShape">
                  <a:avLst/>
                </a:prstTxWarp>
                <a:spAutoFit/>
              </a:bodyPr>
              <a:lstStyle/>
              <a:p>
                <a:r>
                  <a:rPr lang="en-US" sz="1100"/>
                  <a:t>ReadData2</a:t>
                </a:r>
              </a:p>
            </p:txBody>
          </p:sp>
          <p:cxnSp>
            <p:nvCxnSpPr>
              <p:cNvPr id="49234" name="Straight Connector 186"/>
              <p:cNvCxnSpPr>
                <a:cxnSpLocks noChangeShapeType="1"/>
              </p:cNvCxnSpPr>
              <p:nvPr/>
            </p:nvCxnSpPr>
            <p:spPr bwMode="auto">
              <a:xfrm rot="10800000" flipV="1">
                <a:off x="7269482" y="3276600"/>
                <a:ext cx="274320" cy="12"/>
              </a:xfrm>
              <a:prstGeom prst="line">
                <a:avLst/>
              </a:prstGeom>
              <a:noFill/>
              <a:ln w="25400">
                <a:solidFill>
                  <a:schemeClr val="tx1"/>
                </a:solidFill>
                <a:miter lim="800000"/>
                <a:headEnd/>
                <a:tailEnd/>
              </a:ln>
            </p:spPr>
          </p:cxnSp>
          <p:cxnSp>
            <p:nvCxnSpPr>
              <p:cNvPr id="49235" name="Straight Connector 194"/>
              <p:cNvCxnSpPr>
                <a:cxnSpLocks noChangeShapeType="1"/>
              </p:cNvCxnSpPr>
              <p:nvPr/>
            </p:nvCxnSpPr>
            <p:spPr bwMode="auto">
              <a:xfrm rot="10800000" flipV="1">
                <a:off x="7269482" y="3543300"/>
                <a:ext cx="274320" cy="12"/>
              </a:xfrm>
              <a:prstGeom prst="line">
                <a:avLst/>
              </a:prstGeom>
              <a:noFill/>
              <a:ln w="25400">
                <a:solidFill>
                  <a:schemeClr val="tx1"/>
                </a:solidFill>
                <a:miter lim="800000"/>
                <a:headEnd/>
                <a:tailEnd/>
              </a:ln>
            </p:spPr>
          </p:cxnSp>
          <p:cxnSp>
            <p:nvCxnSpPr>
              <p:cNvPr id="49236" name="Straight Connector 195"/>
              <p:cNvCxnSpPr>
                <a:cxnSpLocks noChangeShapeType="1"/>
              </p:cNvCxnSpPr>
              <p:nvPr/>
            </p:nvCxnSpPr>
            <p:spPr bwMode="auto">
              <a:xfrm rot="10800000" flipV="1">
                <a:off x="7269482" y="4676775"/>
                <a:ext cx="274320" cy="12"/>
              </a:xfrm>
              <a:prstGeom prst="line">
                <a:avLst/>
              </a:prstGeom>
              <a:noFill/>
              <a:ln w="25400">
                <a:solidFill>
                  <a:schemeClr val="tx1"/>
                </a:solidFill>
                <a:miter lim="800000"/>
                <a:headEnd/>
                <a:tailEnd/>
              </a:ln>
            </p:spPr>
          </p:cxnSp>
          <p:cxnSp>
            <p:nvCxnSpPr>
              <p:cNvPr id="49237" name="Straight Connector 196"/>
              <p:cNvCxnSpPr>
                <a:cxnSpLocks noChangeShapeType="1"/>
              </p:cNvCxnSpPr>
              <p:nvPr/>
            </p:nvCxnSpPr>
            <p:spPr bwMode="auto">
              <a:xfrm rot="10800000" flipV="1">
                <a:off x="7269482" y="4972050"/>
                <a:ext cx="274320" cy="12"/>
              </a:xfrm>
              <a:prstGeom prst="line">
                <a:avLst/>
              </a:prstGeom>
              <a:noFill/>
              <a:ln w="25400">
                <a:solidFill>
                  <a:schemeClr val="tx1"/>
                </a:solidFill>
                <a:miter lim="800000"/>
                <a:headEnd/>
                <a:tailEnd/>
              </a:ln>
            </p:spPr>
          </p:cxnSp>
          <p:cxnSp>
            <p:nvCxnSpPr>
              <p:cNvPr id="49238" name="Straight Connector 197"/>
              <p:cNvCxnSpPr>
                <a:cxnSpLocks noChangeShapeType="1"/>
              </p:cNvCxnSpPr>
              <p:nvPr/>
            </p:nvCxnSpPr>
            <p:spPr bwMode="auto">
              <a:xfrm rot="10800000" flipV="1">
                <a:off x="8686801" y="3994150"/>
                <a:ext cx="274320" cy="12"/>
              </a:xfrm>
              <a:prstGeom prst="line">
                <a:avLst/>
              </a:prstGeom>
              <a:noFill/>
              <a:ln w="25400">
                <a:solidFill>
                  <a:schemeClr val="tx1"/>
                </a:solidFill>
                <a:miter lim="800000"/>
                <a:headEnd/>
                <a:tailEnd/>
              </a:ln>
            </p:spPr>
          </p:cxnSp>
          <p:cxnSp>
            <p:nvCxnSpPr>
              <p:cNvPr id="49239" name="Straight Connector 198"/>
              <p:cNvCxnSpPr>
                <a:cxnSpLocks noChangeShapeType="1"/>
              </p:cNvCxnSpPr>
              <p:nvPr/>
            </p:nvCxnSpPr>
            <p:spPr bwMode="auto">
              <a:xfrm rot="10800000" flipV="1">
                <a:off x="8696326" y="4308475"/>
                <a:ext cx="274320" cy="12"/>
              </a:xfrm>
              <a:prstGeom prst="line">
                <a:avLst/>
              </a:prstGeom>
              <a:noFill/>
              <a:ln w="25400">
                <a:solidFill>
                  <a:schemeClr val="tx1"/>
                </a:solidFill>
                <a:miter lim="800000"/>
                <a:headEnd/>
                <a:tailEnd/>
              </a:ln>
            </p:spPr>
          </p:cxnSp>
          <p:cxnSp>
            <p:nvCxnSpPr>
              <p:cNvPr id="49240" name="Straight Connector 199"/>
              <p:cNvCxnSpPr>
                <a:cxnSpLocks noChangeShapeType="1"/>
              </p:cNvCxnSpPr>
              <p:nvPr/>
            </p:nvCxnSpPr>
            <p:spPr bwMode="auto">
              <a:xfrm rot="10800000" flipV="1">
                <a:off x="7269482" y="3810000"/>
                <a:ext cx="274320" cy="12"/>
              </a:xfrm>
              <a:prstGeom prst="line">
                <a:avLst/>
              </a:prstGeom>
              <a:noFill/>
              <a:ln w="9525">
                <a:solidFill>
                  <a:schemeClr val="tx1"/>
                </a:solidFill>
                <a:miter lim="800000"/>
                <a:headEnd/>
                <a:tailEnd/>
              </a:ln>
            </p:spPr>
          </p:cxnSp>
        </p:grpSp>
        <p:sp>
          <p:nvSpPr>
            <p:cNvPr id="49225" name="TextBox 24"/>
            <p:cNvSpPr txBox="1">
              <a:spLocks noChangeArrowheads="1"/>
            </p:cNvSpPr>
            <p:nvPr/>
          </p:nvSpPr>
          <p:spPr bwMode="auto">
            <a:xfrm>
              <a:off x="7512051" y="2598738"/>
              <a:ext cx="1217612" cy="336550"/>
            </a:xfrm>
            <a:prstGeom prst="rect">
              <a:avLst/>
            </a:prstGeom>
            <a:noFill/>
            <a:ln w="9525">
              <a:noFill/>
              <a:miter lim="800000"/>
              <a:headEnd/>
              <a:tailEnd/>
            </a:ln>
          </p:spPr>
          <p:txBody>
            <a:bodyPr wrap="none">
              <a:prstTxWarp prst="textNoShape">
                <a:avLst/>
              </a:prstTxWarp>
              <a:spAutoFit/>
            </a:bodyPr>
            <a:lstStyle/>
            <a:p>
              <a:r>
                <a:rPr lang="en-US" sz="1600" b="1"/>
                <a:t>Entity View</a:t>
              </a:r>
            </a:p>
          </p:txBody>
        </p:sp>
      </p:grpSp>
      <p:sp>
        <p:nvSpPr>
          <p:cNvPr id="123" name="Slide Number Placeholder 122"/>
          <p:cNvSpPr>
            <a:spLocks noGrp="1"/>
          </p:cNvSpPr>
          <p:nvPr>
            <p:ph type="sldNum" sz="quarter" idx="12"/>
          </p:nvPr>
        </p:nvSpPr>
        <p:spPr/>
        <p:txBody>
          <a:bodyPr/>
          <a:lstStyle/>
          <a:p>
            <a:fld id="{90652FBA-184E-4167-8F61-56E572780823}" type="slidenum">
              <a:rPr lang="en-US" smtClean="0"/>
              <a:pPr/>
              <a:t>50</a:t>
            </a:fld>
            <a:endParaRPr lang="en-US"/>
          </a:p>
        </p:txBody>
      </p:sp>
    </p:spTree>
    <p:extLst>
      <p:ext uri="{BB962C8B-B14F-4D97-AF65-F5344CB8AC3E}">
        <p14:creationId xmlns:p14="http://schemas.microsoft.com/office/powerpoint/2010/main" val="13378456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4000"/>
              <a:t>Exercise: File of n-bit Registers</a:t>
            </a:r>
          </a:p>
        </p:txBody>
      </p:sp>
      <p:sp>
        <p:nvSpPr>
          <p:cNvPr id="48131" name="Content Placeholder 2"/>
          <p:cNvSpPr>
            <a:spLocks noGrp="1"/>
          </p:cNvSpPr>
          <p:nvPr>
            <p:ph idx="1"/>
          </p:nvPr>
        </p:nvSpPr>
        <p:spPr>
          <a:xfrm>
            <a:off x="685800" y="1409700"/>
            <a:ext cx="7772400" cy="4686300"/>
          </a:xfrm>
        </p:spPr>
        <p:txBody>
          <a:bodyPr/>
          <a:lstStyle/>
          <a:p>
            <a:r>
              <a:rPr lang="en-US"/>
              <a:t>From a file of four 1-bit registers, construct a file of four 8-bit registers.</a:t>
            </a:r>
          </a:p>
        </p:txBody>
      </p:sp>
      <p:sp>
        <p:nvSpPr>
          <p:cNvPr id="6" name="Slide Number Placeholder 5"/>
          <p:cNvSpPr>
            <a:spLocks noGrp="1"/>
          </p:cNvSpPr>
          <p:nvPr>
            <p:ph type="sldNum" sz="quarter" idx="12"/>
          </p:nvPr>
        </p:nvSpPr>
        <p:spPr/>
        <p:txBody>
          <a:bodyPr/>
          <a:lstStyle/>
          <a:p>
            <a:fld id="{90652FBA-184E-4167-8F61-56E572780823}" type="slidenum">
              <a:rPr lang="en-US" smtClean="0"/>
              <a:pPr/>
              <a:t>51</a:t>
            </a:fld>
            <a:endParaRPr lang="en-US"/>
          </a:p>
        </p:txBody>
      </p:sp>
    </p:spTree>
    <p:extLst>
      <p:ext uri="{BB962C8B-B14F-4D97-AF65-F5344CB8AC3E}">
        <p14:creationId xmlns:p14="http://schemas.microsoft.com/office/powerpoint/2010/main" val="32072678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SRAM</a:t>
            </a:r>
          </a:p>
        </p:txBody>
      </p:sp>
      <p:sp>
        <p:nvSpPr>
          <p:cNvPr id="44035" name="Rectangle 3"/>
          <p:cNvSpPr>
            <a:spLocks noGrp="1" noChangeArrowheads="1"/>
          </p:cNvSpPr>
          <p:nvPr>
            <p:ph type="body" idx="1"/>
          </p:nvPr>
        </p:nvSpPr>
        <p:spPr/>
        <p:txBody>
          <a:bodyPr/>
          <a:lstStyle/>
          <a:p>
            <a:r>
              <a:rPr lang="en-US" dirty="0" smtClean="0"/>
              <a:t>Transistor-based flip-flops</a:t>
            </a:r>
          </a:p>
          <a:p>
            <a:r>
              <a:rPr lang="en-US" dirty="0" smtClean="0"/>
              <a:t>Holds data while powered</a:t>
            </a:r>
          </a:p>
          <a:p>
            <a:r>
              <a:rPr lang="en-US" dirty="0" smtClean="0"/>
              <a:t>Moving current switched bi-directionally between a pair of inverting gates</a:t>
            </a:r>
          </a:p>
        </p:txBody>
      </p:sp>
    </p:spTree>
    <p:extLst>
      <p:ext uri="{BB962C8B-B14F-4D97-AF65-F5344CB8AC3E}">
        <p14:creationId xmlns:p14="http://schemas.microsoft.com/office/powerpoint/2010/main" val="3656155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SRAM Model</a:t>
            </a:r>
            <a:endParaRPr lang="en-US" dirty="0"/>
          </a:p>
        </p:txBody>
      </p:sp>
      <p:sp>
        <p:nvSpPr>
          <p:cNvPr id="3" name="Content Placeholder 2"/>
          <p:cNvSpPr>
            <a:spLocks noGrp="1"/>
          </p:cNvSpPr>
          <p:nvPr>
            <p:ph idx="1"/>
          </p:nvPr>
        </p:nvSpPr>
        <p:spPr>
          <a:xfrm>
            <a:off x="4648200" y="1600200"/>
            <a:ext cx="4191000" cy="4525963"/>
          </a:xfrm>
        </p:spPr>
        <p:txBody>
          <a:bodyPr>
            <a:normAutofit fontScale="85000" lnSpcReduction="20000"/>
          </a:bodyPr>
          <a:lstStyle/>
          <a:p>
            <a:r>
              <a:rPr lang="en-US" dirty="0" smtClean="0"/>
              <a:t>Read or Write</a:t>
            </a:r>
          </a:p>
          <a:p>
            <a:r>
              <a:rPr lang="en-US" b="1" dirty="0" smtClean="0"/>
              <a:t>Only when chip selected (CS = 1)</a:t>
            </a:r>
          </a:p>
          <a:p>
            <a:r>
              <a:rPr lang="en-US" dirty="0" smtClean="0"/>
              <a:t>For Read: Also, when Output Enable = 1</a:t>
            </a:r>
          </a:p>
          <a:p>
            <a:r>
              <a:rPr lang="en-US" dirty="0" smtClean="0"/>
              <a:t>For Write: Also, when Write Enable = 1</a:t>
            </a:r>
          </a:p>
          <a:p>
            <a:r>
              <a:rPr lang="en-US" dirty="0" smtClean="0"/>
              <a:t>The model allows for straight-forward expansion to wider (more bits/words) or deeper (more words) </a:t>
            </a:r>
            <a:r>
              <a:rPr lang="en-US" dirty="0" err="1" smtClean="0"/>
              <a:t>SRAMs</a:t>
            </a:r>
            <a:r>
              <a:rPr lang="en-US" dirty="0" smtClean="0"/>
              <a:t>.</a:t>
            </a:r>
            <a:endParaRPr lang="en-US" dirty="0"/>
          </a:p>
        </p:txBody>
      </p:sp>
      <p:grpSp>
        <p:nvGrpSpPr>
          <p:cNvPr id="4" name="Group 29"/>
          <p:cNvGrpSpPr/>
          <p:nvPr/>
        </p:nvGrpSpPr>
        <p:grpSpPr>
          <a:xfrm>
            <a:off x="609600" y="1602938"/>
            <a:ext cx="3285525" cy="4797862"/>
            <a:chOff x="609600" y="1688068"/>
            <a:chExt cx="3285525" cy="4797862"/>
          </a:xfrm>
        </p:grpSpPr>
        <p:sp>
          <p:nvSpPr>
            <p:cNvPr id="6" name="Rectangle 5"/>
            <p:cNvSpPr/>
            <p:nvPr/>
          </p:nvSpPr>
          <p:spPr>
            <a:xfrm>
              <a:off x="1143000" y="1828800"/>
              <a:ext cx="2209800" cy="3733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609600" y="2209800"/>
              <a:ext cx="533400" cy="1588"/>
            </a:xfrm>
            <a:prstGeom prst="line">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09600" y="2971800"/>
              <a:ext cx="533400" cy="1588"/>
            </a:xfrm>
            <a:prstGeom prst="line">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09600" y="3659188"/>
              <a:ext cx="533400" cy="1588"/>
            </a:xfrm>
            <a:prstGeom prst="line">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09600" y="4419600"/>
              <a:ext cx="533400" cy="1588"/>
            </a:xfrm>
            <a:prstGeom prst="line">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09600" y="5257800"/>
              <a:ext cx="533400" cy="1588"/>
            </a:xfrm>
            <a:prstGeom prst="line">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352800" y="3660776"/>
              <a:ext cx="533400" cy="1588"/>
            </a:xfrm>
            <a:prstGeom prst="line">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685800" y="2133600"/>
              <a:ext cx="304800" cy="15240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719614" y="5169932"/>
              <a:ext cx="304800" cy="15240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3429000" y="3582988"/>
              <a:ext cx="304800" cy="15240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02530" y="1688068"/>
              <a:ext cx="423739" cy="369332"/>
            </a:xfrm>
            <a:prstGeom prst="rect">
              <a:avLst/>
            </a:prstGeom>
            <a:noFill/>
          </p:spPr>
          <p:txBody>
            <a:bodyPr wrap="none" rtlCol="0">
              <a:spAutoFit/>
            </a:bodyPr>
            <a:lstStyle/>
            <a:p>
              <a:r>
                <a:rPr lang="en-US" i="1" dirty="0" err="1" smtClean="0"/>
                <a:t>m</a:t>
              </a:r>
              <a:endParaRPr lang="en-US" i="1" dirty="0"/>
            </a:p>
          </p:txBody>
        </p:sp>
        <p:sp>
          <p:nvSpPr>
            <p:cNvPr id="21" name="TextBox 20"/>
            <p:cNvSpPr txBox="1"/>
            <p:nvPr/>
          </p:nvSpPr>
          <p:spPr>
            <a:xfrm>
              <a:off x="736344" y="4724400"/>
              <a:ext cx="389925" cy="369332"/>
            </a:xfrm>
            <a:prstGeom prst="rect">
              <a:avLst/>
            </a:prstGeom>
            <a:noFill/>
          </p:spPr>
          <p:txBody>
            <a:bodyPr wrap="none" rtlCol="0">
              <a:spAutoFit/>
            </a:bodyPr>
            <a:lstStyle/>
            <a:p>
              <a:r>
                <a:rPr lang="en-US" i="1" dirty="0" smtClean="0"/>
                <a:t>N</a:t>
              </a:r>
              <a:endParaRPr lang="en-US" i="1" dirty="0"/>
            </a:p>
          </p:txBody>
        </p:sp>
        <p:sp>
          <p:nvSpPr>
            <p:cNvPr id="22" name="TextBox 21"/>
            <p:cNvSpPr txBox="1"/>
            <p:nvPr/>
          </p:nvSpPr>
          <p:spPr>
            <a:xfrm>
              <a:off x="3505200" y="3137456"/>
              <a:ext cx="389925" cy="369332"/>
            </a:xfrm>
            <a:prstGeom prst="rect">
              <a:avLst/>
            </a:prstGeom>
            <a:noFill/>
          </p:spPr>
          <p:txBody>
            <a:bodyPr wrap="none" rtlCol="0">
              <a:spAutoFit/>
            </a:bodyPr>
            <a:lstStyle/>
            <a:p>
              <a:r>
                <a:rPr lang="en-US" i="1" dirty="0" smtClean="0"/>
                <a:t>N</a:t>
              </a:r>
              <a:endParaRPr lang="en-US" i="1" dirty="0"/>
            </a:p>
          </p:txBody>
        </p:sp>
        <p:sp>
          <p:nvSpPr>
            <p:cNvPr id="23" name="TextBox 22"/>
            <p:cNvSpPr txBox="1"/>
            <p:nvPr/>
          </p:nvSpPr>
          <p:spPr>
            <a:xfrm>
              <a:off x="1066800" y="1981200"/>
              <a:ext cx="1025241" cy="400110"/>
            </a:xfrm>
            <a:prstGeom prst="rect">
              <a:avLst/>
            </a:prstGeom>
            <a:noFill/>
          </p:spPr>
          <p:txBody>
            <a:bodyPr wrap="none" rtlCol="0">
              <a:spAutoFit/>
            </a:bodyPr>
            <a:lstStyle/>
            <a:p>
              <a:r>
                <a:rPr lang="en-US" sz="2000" dirty="0" smtClean="0"/>
                <a:t>Address</a:t>
              </a:r>
              <a:endParaRPr lang="en-US" sz="2000" dirty="0"/>
            </a:p>
          </p:txBody>
        </p:sp>
        <p:sp>
          <p:nvSpPr>
            <p:cNvPr id="24" name="TextBox 23"/>
            <p:cNvSpPr txBox="1"/>
            <p:nvPr/>
          </p:nvSpPr>
          <p:spPr>
            <a:xfrm>
              <a:off x="1066800" y="2768124"/>
              <a:ext cx="1374269" cy="400110"/>
            </a:xfrm>
            <a:prstGeom prst="rect">
              <a:avLst/>
            </a:prstGeom>
            <a:noFill/>
          </p:spPr>
          <p:txBody>
            <a:bodyPr wrap="none" rtlCol="0">
              <a:spAutoFit/>
            </a:bodyPr>
            <a:lstStyle/>
            <a:p>
              <a:r>
                <a:rPr lang="en-US" sz="2000" dirty="0" smtClean="0"/>
                <a:t>Chip Select</a:t>
              </a:r>
              <a:endParaRPr lang="en-US" sz="2000" dirty="0"/>
            </a:p>
          </p:txBody>
        </p:sp>
        <p:sp>
          <p:nvSpPr>
            <p:cNvPr id="25" name="TextBox 24"/>
            <p:cNvSpPr txBox="1"/>
            <p:nvPr/>
          </p:nvSpPr>
          <p:spPr>
            <a:xfrm>
              <a:off x="1066800" y="3440668"/>
              <a:ext cx="1673330" cy="400110"/>
            </a:xfrm>
            <a:prstGeom prst="rect">
              <a:avLst/>
            </a:prstGeom>
            <a:noFill/>
          </p:spPr>
          <p:txBody>
            <a:bodyPr wrap="none" rtlCol="0">
              <a:spAutoFit/>
            </a:bodyPr>
            <a:lstStyle/>
            <a:p>
              <a:r>
                <a:rPr lang="en-US" sz="2000" dirty="0" smtClean="0"/>
                <a:t>Output Enable</a:t>
              </a:r>
              <a:endParaRPr lang="en-US" sz="2000" dirty="0"/>
            </a:p>
          </p:txBody>
        </p:sp>
        <p:sp>
          <p:nvSpPr>
            <p:cNvPr id="26" name="TextBox 25"/>
            <p:cNvSpPr txBox="1"/>
            <p:nvPr/>
          </p:nvSpPr>
          <p:spPr>
            <a:xfrm>
              <a:off x="1066800" y="4202668"/>
              <a:ext cx="1534445" cy="400110"/>
            </a:xfrm>
            <a:prstGeom prst="rect">
              <a:avLst/>
            </a:prstGeom>
            <a:noFill/>
          </p:spPr>
          <p:txBody>
            <a:bodyPr wrap="none" rtlCol="0">
              <a:spAutoFit/>
            </a:bodyPr>
            <a:lstStyle/>
            <a:p>
              <a:r>
                <a:rPr lang="en-US" sz="2000" dirty="0" smtClean="0"/>
                <a:t>Write Enable</a:t>
              </a:r>
              <a:endParaRPr lang="en-US" sz="2000" dirty="0"/>
            </a:p>
          </p:txBody>
        </p:sp>
        <p:sp>
          <p:nvSpPr>
            <p:cNvPr id="27" name="TextBox 26"/>
            <p:cNvSpPr txBox="1"/>
            <p:nvPr/>
          </p:nvSpPr>
          <p:spPr>
            <a:xfrm>
              <a:off x="1066800" y="5073134"/>
              <a:ext cx="583538" cy="400110"/>
            </a:xfrm>
            <a:prstGeom prst="rect">
              <a:avLst/>
            </a:prstGeom>
            <a:noFill/>
          </p:spPr>
          <p:txBody>
            <a:bodyPr wrap="none" rtlCol="0">
              <a:spAutoFit/>
            </a:bodyPr>
            <a:lstStyle/>
            <a:p>
              <a:r>
                <a:rPr lang="en-US" sz="2000" dirty="0" err="1" smtClean="0"/>
                <a:t>DIn</a:t>
              </a:r>
              <a:endParaRPr lang="en-US" sz="2000" dirty="0" smtClean="0"/>
            </a:p>
          </p:txBody>
        </p:sp>
        <p:sp>
          <p:nvSpPr>
            <p:cNvPr id="28" name="TextBox 27"/>
            <p:cNvSpPr txBox="1"/>
            <p:nvPr/>
          </p:nvSpPr>
          <p:spPr>
            <a:xfrm>
              <a:off x="2731373" y="3440668"/>
              <a:ext cx="697627" cy="400110"/>
            </a:xfrm>
            <a:prstGeom prst="rect">
              <a:avLst/>
            </a:prstGeom>
            <a:noFill/>
          </p:spPr>
          <p:txBody>
            <a:bodyPr wrap="none" rtlCol="0">
              <a:spAutoFit/>
            </a:bodyPr>
            <a:lstStyle/>
            <a:p>
              <a:r>
                <a:rPr lang="en-US" sz="2000" dirty="0" smtClean="0"/>
                <a:t>Dout</a:t>
              </a:r>
            </a:p>
          </p:txBody>
        </p:sp>
        <p:sp>
          <p:nvSpPr>
            <p:cNvPr id="29" name="TextBox 28"/>
            <p:cNvSpPr txBox="1"/>
            <p:nvPr/>
          </p:nvSpPr>
          <p:spPr>
            <a:xfrm>
              <a:off x="1295400" y="5562600"/>
              <a:ext cx="1877450" cy="923330"/>
            </a:xfrm>
            <a:prstGeom prst="rect">
              <a:avLst/>
            </a:prstGeom>
            <a:noFill/>
          </p:spPr>
          <p:txBody>
            <a:bodyPr wrap="none" rtlCol="0">
              <a:spAutoFit/>
            </a:bodyPr>
            <a:lstStyle/>
            <a:p>
              <a:r>
                <a:rPr lang="en-US" i="1" dirty="0" smtClean="0"/>
                <a:t>M </a:t>
              </a:r>
              <a:r>
                <a:rPr lang="en-US" i="1" dirty="0" err="1" smtClean="0"/>
                <a:t>x</a:t>
              </a:r>
              <a:r>
                <a:rPr lang="en-US" i="1" dirty="0" smtClean="0"/>
                <a:t> N</a:t>
              </a:r>
              <a:r>
                <a:rPr lang="en-US" dirty="0" smtClean="0"/>
                <a:t> SRAM</a:t>
              </a:r>
            </a:p>
            <a:p>
              <a:r>
                <a:rPr lang="en-US" i="1" dirty="0" smtClean="0"/>
                <a:t>M = 2</a:t>
              </a:r>
              <a:r>
                <a:rPr lang="en-US" i="1" baseline="40000" dirty="0" smtClean="0"/>
                <a:t>m</a:t>
              </a:r>
              <a:r>
                <a:rPr lang="en-US" i="1" dirty="0" smtClean="0"/>
                <a:t> </a:t>
              </a:r>
              <a:r>
                <a:rPr lang="en-US" dirty="0" smtClean="0"/>
                <a:t>= # words</a:t>
              </a:r>
            </a:p>
            <a:p>
              <a:r>
                <a:rPr lang="en-US" i="1" dirty="0" smtClean="0"/>
                <a:t>N</a:t>
              </a:r>
              <a:r>
                <a:rPr lang="en-US" dirty="0" smtClean="0"/>
                <a:t> = # bits/word</a:t>
              </a:r>
              <a:endParaRPr lang="en-US" dirty="0"/>
            </a:p>
          </p:txBody>
        </p:sp>
      </p:grpSp>
      <p:sp>
        <p:nvSpPr>
          <p:cNvPr id="30" name="Slide Number Placeholder 29"/>
          <p:cNvSpPr>
            <a:spLocks noGrp="1"/>
          </p:cNvSpPr>
          <p:nvPr>
            <p:ph type="sldNum" sz="quarter" idx="12"/>
          </p:nvPr>
        </p:nvSpPr>
        <p:spPr/>
        <p:txBody>
          <a:bodyPr/>
          <a:lstStyle/>
          <a:p>
            <a:fld id="{90652FBA-184E-4167-8F61-56E572780823}" type="slidenum">
              <a:rPr lang="en-US" smtClean="0"/>
              <a:pPr/>
              <a:t>53</a:t>
            </a:fld>
            <a:endParaRPr lang="en-US"/>
          </a:p>
        </p:txBody>
      </p:sp>
    </p:spTree>
    <p:extLst>
      <p:ext uri="{BB962C8B-B14F-4D97-AF65-F5344CB8AC3E}">
        <p14:creationId xmlns:p14="http://schemas.microsoft.com/office/powerpoint/2010/main" val="1034607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95825" y="274638"/>
            <a:ext cx="3714750" cy="1143000"/>
          </a:xfrm>
        </p:spPr>
        <p:txBody>
          <a:bodyPr>
            <a:noAutofit/>
          </a:bodyPr>
          <a:lstStyle/>
          <a:p>
            <a:r>
              <a:rPr lang="en-US" sz="4000" dirty="0" smtClean="0"/>
              <a:t>SRAM Example</a:t>
            </a:r>
            <a:endParaRPr lang="en-US" sz="4000" dirty="0"/>
          </a:p>
        </p:txBody>
      </p:sp>
      <p:sp>
        <p:nvSpPr>
          <p:cNvPr id="3" name="Content Placeholder 2"/>
          <p:cNvSpPr>
            <a:spLocks noGrp="1"/>
          </p:cNvSpPr>
          <p:nvPr>
            <p:ph idx="1"/>
          </p:nvPr>
        </p:nvSpPr>
        <p:spPr>
          <a:xfrm>
            <a:off x="457200" y="2248693"/>
            <a:ext cx="8229600" cy="3999707"/>
          </a:xfrm>
        </p:spPr>
        <p:txBody>
          <a:bodyPr>
            <a:normAutofit fontScale="92500" lnSpcReduction="20000"/>
          </a:bodyPr>
          <a:lstStyle/>
          <a:p>
            <a:r>
              <a:rPr lang="en-US" sz="2800" dirty="0" smtClean="0"/>
              <a:t>Single access port:</a:t>
            </a:r>
          </a:p>
          <a:p>
            <a:pPr lvl="1"/>
            <a:r>
              <a:rPr lang="en-US" sz="2400" dirty="0" smtClean="0"/>
              <a:t>Either read or write at any given time, not both</a:t>
            </a:r>
          </a:p>
          <a:p>
            <a:r>
              <a:rPr lang="en-US" sz="2800" dirty="0" smtClean="0"/>
              <a:t>Random access implies fixed access time any datum</a:t>
            </a:r>
          </a:p>
          <a:p>
            <a:r>
              <a:rPr lang="en-US" sz="2800" dirty="0" smtClean="0"/>
              <a:t>Specification “2Mx16”:</a:t>
            </a:r>
          </a:p>
          <a:p>
            <a:pPr lvl="1"/>
            <a:r>
              <a:rPr lang="en-US" sz="2400" dirty="0" smtClean="0"/>
              <a:t>2M (2</a:t>
            </a:r>
            <a:r>
              <a:rPr lang="en-US" sz="2400" baseline="40000" dirty="0" smtClean="0"/>
              <a:t>21</a:t>
            </a:r>
            <a:r>
              <a:rPr lang="en-US" sz="2400" dirty="0" smtClean="0"/>
              <a:t> words) – </a:t>
            </a:r>
            <a:r>
              <a:rPr lang="en-US" sz="2400" dirty="0" smtClean="0">
                <a:solidFill>
                  <a:srgbClr val="FF0000"/>
                </a:solidFill>
              </a:rPr>
              <a:t>height</a:t>
            </a:r>
            <a:r>
              <a:rPr lang="en-US" sz="2400" dirty="0" smtClean="0"/>
              <a:t> - where each word has 16 bits - </a:t>
            </a:r>
            <a:r>
              <a:rPr lang="en-US" sz="2400" dirty="0" smtClean="0">
                <a:solidFill>
                  <a:srgbClr val="FF0000"/>
                </a:solidFill>
              </a:rPr>
              <a:t>width</a:t>
            </a:r>
          </a:p>
          <a:p>
            <a:pPr lvl="1"/>
            <a:r>
              <a:rPr lang="en-US" sz="2400" dirty="0" smtClean="0"/>
              <a:t>It fixes number of bits in “Address”, “Din”, and “Dout”</a:t>
            </a:r>
          </a:p>
          <a:p>
            <a:pPr lvl="1"/>
            <a:r>
              <a:rPr lang="en-US" sz="2400" dirty="0" smtClean="0"/>
              <a:t>The remaining signals control read or write</a:t>
            </a:r>
          </a:p>
          <a:p>
            <a:pPr lvl="2"/>
            <a:r>
              <a:rPr lang="en-US" sz="2000" dirty="0" smtClean="0"/>
              <a:t>Chip select: must be active to perform read </a:t>
            </a:r>
            <a:r>
              <a:rPr lang="en-US" sz="2000" b="1" dirty="0" smtClean="0"/>
              <a:t>or</a:t>
            </a:r>
            <a:r>
              <a:rPr lang="en-US" sz="2000" dirty="0" smtClean="0"/>
              <a:t> write</a:t>
            </a:r>
          </a:p>
          <a:p>
            <a:pPr lvl="2"/>
            <a:r>
              <a:rPr lang="en-US" sz="2000" dirty="0" smtClean="0"/>
              <a:t>With Chip select, if Output enable (i.e. </a:t>
            </a:r>
            <a:r>
              <a:rPr lang="en-US" sz="2000" i="1" dirty="0" smtClean="0"/>
              <a:t>Read</a:t>
            </a:r>
            <a:r>
              <a:rPr lang="en-US" sz="2000" dirty="0" smtClean="0"/>
              <a:t>) is active then</a:t>
            </a:r>
          </a:p>
          <a:p>
            <a:pPr lvl="3"/>
            <a:r>
              <a:rPr lang="en-US" sz="1600" dirty="0" smtClean="0"/>
              <a:t>Datum available in Dout</a:t>
            </a:r>
          </a:p>
          <a:p>
            <a:pPr lvl="2"/>
            <a:r>
              <a:rPr lang="en-US" sz="2000" dirty="0" smtClean="0"/>
              <a:t>With Chip select, if Write enable is active then</a:t>
            </a:r>
          </a:p>
          <a:p>
            <a:pPr lvl="3"/>
            <a:r>
              <a:rPr lang="en-US" sz="1600" dirty="0" smtClean="0"/>
              <a:t>Must provide datum on Din lines and address on Address</a:t>
            </a:r>
            <a:endParaRPr lang="en-US" sz="1600" dirty="0"/>
          </a:p>
        </p:txBody>
      </p:sp>
      <p:pic>
        <p:nvPicPr>
          <p:cNvPr id="407554" name="Picture 2"/>
          <p:cNvPicPr>
            <a:picLocks noChangeAspect="1" noChangeArrowheads="1"/>
          </p:cNvPicPr>
          <p:nvPr/>
        </p:nvPicPr>
        <p:blipFill>
          <a:blip r:embed="rId3" cstate="screen"/>
          <a:srcRect/>
          <a:stretch>
            <a:fillRect/>
          </a:stretch>
        </p:blipFill>
        <p:spPr bwMode="auto">
          <a:xfrm>
            <a:off x="457200" y="76200"/>
            <a:ext cx="3829050" cy="2050256"/>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90652FBA-184E-4167-8F61-56E572780823}" type="slidenum">
              <a:rPr lang="en-US" smtClean="0"/>
              <a:pPr/>
              <a:t>54</a:t>
            </a:fld>
            <a:endParaRPr lang="en-US"/>
          </a:p>
        </p:txBody>
      </p:sp>
      <p:sp>
        <p:nvSpPr>
          <p:cNvPr id="8" name="Footer Placeholder 7"/>
          <p:cNvSpPr>
            <a:spLocks noGrp="1"/>
          </p:cNvSpPr>
          <p:nvPr>
            <p:ph type="ftr" sz="quarter" idx="11"/>
          </p:nvPr>
        </p:nvSpPr>
        <p:spPr/>
        <p:txBody>
          <a:bodyPr/>
          <a:lstStyle/>
          <a:p>
            <a:r>
              <a:rPr lang="en-US" smtClean="0"/>
              <a:t>CSCE 230 - Computer Organization</a:t>
            </a:r>
            <a:endParaRPr lang="en-AU"/>
          </a:p>
        </p:txBody>
      </p:sp>
    </p:spTree>
    <p:extLst>
      <p:ext uri="{BB962C8B-B14F-4D97-AF65-F5344CB8AC3E}">
        <p14:creationId xmlns:p14="http://schemas.microsoft.com/office/powerpoint/2010/main" val="3418373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One Way to Build 4x2 SRAM</a:t>
            </a:r>
            <a:endParaRPr lang="en-US" dirty="0"/>
          </a:p>
        </p:txBody>
      </p:sp>
      <p:sp>
        <p:nvSpPr>
          <p:cNvPr id="17" name="Content Placeholder 16"/>
          <p:cNvSpPr>
            <a:spLocks noGrp="1"/>
          </p:cNvSpPr>
          <p:nvPr>
            <p:ph idx="1"/>
          </p:nvPr>
        </p:nvSpPr>
        <p:spPr>
          <a:xfrm>
            <a:off x="4668422" y="1874837"/>
            <a:ext cx="4018378" cy="4525963"/>
          </a:xfrm>
        </p:spPr>
        <p:txBody>
          <a:bodyPr>
            <a:normAutofit fontScale="92500"/>
          </a:bodyPr>
          <a:lstStyle/>
          <a:p>
            <a:r>
              <a:rPr lang="en-US" dirty="0" smtClean="0"/>
              <a:t>Like the register file we saw earlier.</a:t>
            </a:r>
          </a:p>
          <a:p>
            <a:r>
              <a:rPr lang="en-US" dirty="0" smtClean="0"/>
              <a:t>Linear decoding of the address does not scale up: too much delay in decoding</a:t>
            </a:r>
          </a:p>
          <a:p>
            <a:r>
              <a:rPr lang="en-US" dirty="0" smtClean="0"/>
              <a:t>Alternative: 2D decoding of the address bits</a:t>
            </a:r>
          </a:p>
          <a:p>
            <a:endParaRPr lang="en-US" dirty="0"/>
          </a:p>
        </p:txBody>
      </p:sp>
      <p:pic>
        <p:nvPicPr>
          <p:cNvPr id="6" name="Picture 5"/>
          <p:cNvPicPr>
            <a:picLocks noChangeAspect="1"/>
          </p:cNvPicPr>
          <p:nvPr/>
        </p:nvPicPr>
        <p:blipFill>
          <a:blip r:embed="rId2" cstate="screen"/>
          <a:stretch>
            <a:fillRect/>
          </a:stretch>
        </p:blipFill>
        <p:spPr>
          <a:xfrm>
            <a:off x="152400" y="1604963"/>
            <a:ext cx="4516021" cy="5116512"/>
          </a:xfrm>
          <a:prstGeom prst="rect">
            <a:avLst/>
          </a:prstGeom>
        </p:spPr>
      </p:pic>
      <p:cxnSp>
        <p:nvCxnSpPr>
          <p:cNvPr id="8" name="Straight Connector 7"/>
          <p:cNvCxnSpPr/>
          <p:nvPr/>
        </p:nvCxnSpPr>
        <p:spPr>
          <a:xfrm>
            <a:off x="3203848" y="2768600"/>
            <a:ext cx="275482" cy="1588"/>
          </a:xfrm>
          <a:prstGeom prst="line">
            <a:avLst/>
          </a:prstGeom>
          <a:ln w="9525">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03848" y="3729567"/>
            <a:ext cx="275482" cy="1588"/>
          </a:xfrm>
          <a:prstGeom prst="line">
            <a:avLst/>
          </a:prstGeom>
          <a:ln w="9525">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03848" y="4728634"/>
            <a:ext cx="275482" cy="1588"/>
          </a:xfrm>
          <a:prstGeom prst="line">
            <a:avLst/>
          </a:prstGeom>
          <a:ln w="9525">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03848" y="5723467"/>
            <a:ext cx="275482" cy="1588"/>
          </a:xfrm>
          <a:prstGeom prst="line">
            <a:avLst/>
          </a:prstGeom>
          <a:ln w="9525">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12"/>
          <p:cNvSpPr>
            <a:spLocks noGrp="1"/>
          </p:cNvSpPr>
          <p:nvPr>
            <p:ph type="sldNum" sz="quarter" idx="12"/>
          </p:nvPr>
        </p:nvSpPr>
        <p:spPr/>
        <p:txBody>
          <a:bodyPr/>
          <a:lstStyle/>
          <a:p>
            <a:fld id="{90652FBA-184E-4167-8F61-56E572780823}" type="slidenum">
              <a:rPr lang="en-US" smtClean="0"/>
              <a:pPr/>
              <a:t>55</a:t>
            </a:fld>
            <a:endParaRPr lang="en-US"/>
          </a:p>
        </p:txBody>
      </p:sp>
      <p:sp>
        <p:nvSpPr>
          <p:cNvPr id="16" name="Footer Placeholder 15"/>
          <p:cNvSpPr>
            <a:spLocks noGrp="1"/>
          </p:cNvSpPr>
          <p:nvPr>
            <p:ph type="ftr" sz="quarter" idx="11"/>
          </p:nvPr>
        </p:nvSpPr>
        <p:spPr/>
        <p:txBody>
          <a:bodyPr/>
          <a:lstStyle/>
          <a:p>
            <a:r>
              <a:rPr lang="en-US" smtClean="0"/>
              <a:t>CSCE 230 - Computer Organization</a:t>
            </a:r>
            <a:endParaRPr lang="en-AU"/>
          </a:p>
        </p:txBody>
      </p:sp>
      <p:sp>
        <p:nvSpPr>
          <p:cNvPr id="14" name="Oval 13"/>
          <p:cNvSpPr/>
          <p:nvPr/>
        </p:nvSpPr>
        <p:spPr>
          <a:xfrm>
            <a:off x="1331640" y="2636912"/>
            <a:ext cx="23042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259632" y="2276872"/>
            <a:ext cx="1107996" cy="369332"/>
          </a:xfrm>
          <a:prstGeom prst="rect">
            <a:avLst/>
          </a:prstGeom>
          <a:noFill/>
        </p:spPr>
        <p:txBody>
          <a:bodyPr wrap="none" rtlCol="0">
            <a:spAutoFit/>
          </a:bodyPr>
          <a:lstStyle/>
          <a:p>
            <a:r>
              <a:rPr lang="en-US" dirty="0" smtClean="0"/>
              <a:t>word line</a:t>
            </a:r>
            <a:endParaRPr lang="en-US" dirty="0"/>
          </a:p>
        </p:txBody>
      </p:sp>
      <p:sp>
        <p:nvSpPr>
          <p:cNvPr id="18" name="Oval 17"/>
          <p:cNvSpPr/>
          <p:nvPr/>
        </p:nvSpPr>
        <p:spPr>
          <a:xfrm rot="16200000">
            <a:off x="2051720" y="4221088"/>
            <a:ext cx="44644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361361" y="3707740"/>
            <a:ext cx="2146743" cy="369332"/>
          </a:xfrm>
          <a:prstGeom prst="rect">
            <a:avLst/>
          </a:prstGeom>
          <a:noFill/>
        </p:spPr>
        <p:txBody>
          <a:bodyPr wrap="square" rtlCol="0">
            <a:spAutoFit/>
          </a:bodyPr>
          <a:lstStyle/>
          <a:p>
            <a:r>
              <a:rPr lang="en-US" dirty="0" smtClean="0"/>
              <a:t>bit line</a:t>
            </a:r>
            <a:endParaRPr lang="en-US" dirty="0"/>
          </a:p>
        </p:txBody>
      </p:sp>
    </p:spTree>
    <p:extLst>
      <p:ext uri="{BB962C8B-B14F-4D97-AF65-F5344CB8AC3E}">
        <p14:creationId xmlns:p14="http://schemas.microsoft.com/office/powerpoint/2010/main" val="17789326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4" grpId="0" animBg="1"/>
      <p:bldP spid="15" grpId="0"/>
      <p:bldP spid="18" grpId="0" animBg="1"/>
      <p:bldP spid="19"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a:normAutofit/>
          </a:bodyPr>
          <a:lstStyle/>
          <a:p>
            <a:r>
              <a:rPr lang="en-US" dirty="0" smtClean="0">
                <a:effectLst/>
              </a:rPr>
              <a:t>Dynamic RAM (DRAM)</a:t>
            </a:r>
          </a:p>
        </p:txBody>
      </p:sp>
      <p:sp>
        <p:nvSpPr>
          <p:cNvPr id="45059" name="Rectangle 3"/>
          <p:cNvSpPr>
            <a:spLocks noGrp="1" noChangeArrowheads="1"/>
          </p:cNvSpPr>
          <p:nvPr>
            <p:ph type="body" idx="1"/>
          </p:nvPr>
        </p:nvSpPr>
        <p:spPr>
          <a:noFill/>
        </p:spPr>
        <p:txBody>
          <a:bodyPr/>
          <a:lstStyle/>
          <a:p>
            <a:r>
              <a:rPr lang="en-US" dirty="0" smtClean="0">
                <a:effectLst/>
              </a:rPr>
              <a:t>Includes capacitors that hold a charge (1)</a:t>
            </a:r>
          </a:p>
          <a:p>
            <a:r>
              <a:rPr lang="en-US" dirty="0" smtClean="0">
                <a:effectLst/>
              </a:rPr>
              <a:t>Capacitors leak current</a:t>
            </a:r>
          </a:p>
          <a:p>
            <a:pPr lvl="1"/>
            <a:r>
              <a:rPr lang="en-US" dirty="0" smtClean="0">
                <a:effectLst/>
              </a:rPr>
              <a:t>Charge lost after some time</a:t>
            </a:r>
          </a:p>
          <a:p>
            <a:r>
              <a:rPr lang="en-US" dirty="0" smtClean="0">
                <a:effectLst/>
              </a:rPr>
              <a:t>DRAM needs to be </a:t>
            </a:r>
            <a:r>
              <a:rPr lang="en-US" dirty="0" smtClean="0">
                <a:solidFill>
                  <a:srgbClr val="FF0000"/>
                </a:solidFill>
                <a:effectLst/>
              </a:rPr>
              <a:t>refresh</a:t>
            </a:r>
            <a:r>
              <a:rPr lang="en-US" dirty="0" smtClean="0">
                <a:effectLst/>
              </a:rPr>
              <a:t>ed frequently </a:t>
            </a:r>
          </a:p>
          <a:p>
            <a:pPr lvl="1"/>
            <a:r>
              <a:rPr lang="en-US" dirty="0" smtClean="0">
                <a:effectLst/>
              </a:rPr>
              <a:t>Hence, the name: Dynamic RAM</a:t>
            </a:r>
          </a:p>
          <a:p>
            <a:endParaRPr lang="en-US" dirty="0" smtClean="0">
              <a:effectLst/>
            </a:endParaRPr>
          </a:p>
        </p:txBody>
      </p:sp>
    </p:spTree>
    <p:extLst>
      <p:ext uri="{BB962C8B-B14F-4D97-AF65-F5344CB8AC3E}">
        <p14:creationId xmlns:p14="http://schemas.microsoft.com/office/powerpoint/2010/main" val="412064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p:spPr>
        <p:txBody>
          <a:bodyPr/>
          <a:lstStyle/>
          <a:p>
            <a:r>
              <a:rPr lang="en-US" smtClean="0">
                <a:effectLst/>
              </a:rPr>
              <a:t>Refreshing DRAM</a:t>
            </a:r>
          </a:p>
        </p:txBody>
      </p:sp>
      <p:sp>
        <p:nvSpPr>
          <p:cNvPr id="46083" name="Rectangle 3"/>
          <p:cNvSpPr>
            <a:spLocks noGrp="1" noChangeArrowheads="1"/>
          </p:cNvSpPr>
          <p:nvPr>
            <p:ph type="body" idx="1"/>
          </p:nvPr>
        </p:nvSpPr>
        <p:spPr>
          <a:noFill/>
        </p:spPr>
        <p:txBody>
          <a:bodyPr/>
          <a:lstStyle/>
          <a:p>
            <a:r>
              <a:rPr lang="en-US" smtClean="0">
                <a:effectLst/>
              </a:rPr>
              <a:t>Refreshing performed through memory controller</a:t>
            </a:r>
          </a:p>
          <a:p>
            <a:r>
              <a:rPr lang="en-US" smtClean="0">
                <a:effectLst/>
              </a:rPr>
              <a:t>Memory controller</a:t>
            </a:r>
          </a:p>
          <a:p>
            <a:pPr lvl="1"/>
            <a:r>
              <a:rPr lang="en-US" smtClean="0">
                <a:effectLst/>
              </a:rPr>
              <a:t>Reads data before it is lost</a:t>
            </a:r>
          </a:p>
          <a:p>
            <a:pPr lvl="1"/>
            <a:r>
              <a:rPr lang="en-US" smtClean="0">
                <a:effectLst/>
              </a:rPr>
              <a:t>Reading data discharges the capacitor</a:t>
            </a:r>
          </a:p>
          <a:p>
            <a:pPr lvl="1"/>
            <a:r>
              <a:rPr lang="en-US" smtClean="0">
                <a:effectLst/>
              </a:rPr>
              <a:t>Capacitor is recharged</a:t>
            </a:r>
          </a:p>
          <a:p>
            <a:r>
              <a:rPr lang="en-US" smtClean="0">
                <a:effectLst/>
              </a:rPr>
              <a:t>Additional circuitry needed for DRAM (memory controller)</a:t>
            </a:r>
          </a:p>
        </p:txBody>
      </p:sp>
    </p:spTree>
    <p:extLst>
      <p:ext uri="{BB962C8B-B14F-4D97-AF65-F5344CB8AC3E}">
        <p14:creationId xmlns:p14="http://schemas.microsoft.com/office/powerpoint/2010/main" val="27821861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1143000"/>
            <a:ext cx="4326826" cy="646331"/>
          </a:xfrm>
          <a:prstGeom prst="rect">
            <a:avLst/>
          </a:prstGeom>
          <a:solidFill>
            <a:srgbClr val="000000"/>
          </a:solidFill>
        </p:spPr>
        <p:txBody>
          <a:bodyPr wrap="none">
            <a:spAutoFit/>
          </a:bodyPr>
          <a:lstStyle/>
          <a:p>
            <a:pPr fontAlgn="auto">
              <a:spcBef>
                <a:spcPts val="0"/>
              </a:spcBef>
              <a:spcAft>
                <a:spcPts val="0"/>
              </a:spcAft>
              <a:defRPr/>
            </a:pPr>
            <a:r>
              <a:rPr lang="en-US" sz="3600" dirty="0" smtClean="0">
                <a:solidFill>
                  <a:srgbClr val="F0AD00"/>
                </a:solidFill>
                <a:latin typeface="+mn-lt"/>
                <a:ea typeface="+mn-ea"/>
                <a:cs typeface="+mn-cs"/>
              </a:rPr>
              <a:t>Building Shift </a:t>
            </a:r>
            <a:r>
              <a:rPr lang="en-US" sz="3600" dirty="0">
                <a:solidFill>
                  <a:srgbClr val="F0AD00"/>
                </a:solidFill>
                <a:latin typeface="+mn-lt"/>
                <a:ea typeface="+mn-ea"/>
                <a:cs typeface="+mn-cs"/>
              </a:rPr>
              <a:t>register</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58</a:t>
            </a:fld>
            <a:endParaRPr lang="en-US"/>
          </a:p>
        </p:txBody>
      </p:sp>
      <p:grpSp>
        <p:nvGrpSpPr>
          <p:cNvPr id="11" name="Group 10"/>
          <p:cNvGrpSpPr/>
          <p:nvPr/>
        </p:nvGrpSpPr>
        <p:grpSpPr>
          <a:xfrm>
            <a:off x="2057400" y="2667000"/>
            <a:ext cx="5524500" cy="1524000"/>
            <a:chOff x="2057400" y="2667000"/>
            <a:chExt cx="5524500" cy="1524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667000"/>
              <a:ext cx="1244600" cy="1524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868" y="2667000"/>
              <a:ext cx="1244600" cy="1524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667000"/>
              <a:ext cx="1244600" cy="1524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300" y="2667000"/>
              <a:ext cx="1244600" cy="1524000"/>
            </a:xfrm>
            <a:prstGeom prst="rect">
              <a:avLst/>
            </a:prstGeom>
          </p:spPr>
        </p:pic>
      </p:grpSp>
      <p:grpSp>
        <p:nvGrpSpPr>
          <p:cNvPr id="17" name="Group 16"/>
          <p:cNvGrpSpPr/>
          <p:nvPr/>
        </p:nvGrpSpPr>
        <p:grpSpPr>
          <a:xfrm>
            <a:off x="1447800" y="2895600"/>
            <a:ext cx="6855515" cy="369332"/>
            <a:chOff x="1447800" y="2895600"/>
            <a:chExt cx="6855515" cy="369332"/>
          </a:xfrm>
        </p:grpSpPr>
        <p:cxnSp>
          <p:nvCxnSpPr>
            <p:cNvPr id="10" name="Straight Connector 9"/>
            <p:cNvCxnSpPr/>
            <p:nvPr/>
          </p:nvCxnSpPr>
          <p:spPr>
            <a:xfrm>
              <a:off x="3276600" y="3115733"/>
              <a:ext cx="228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648200" y="3115733"/>
              <a:ext cx="228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096000" y="3115733"/>
              <a:ext cx="228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828800" y="3115733"/>
              <a:ext cx="228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543800" y="3115733"/>
              <a:ext cx="228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447800" y="2895600"/>
              <a:ext cx="377026" cy="369332"/>
            </a:xfrm>
            <a:prstGeom prst="rect">
              <a:avLst/>
            </a:prstGeom>
            <a:noFill/>
          </p:spPr>
          <p:txBody>
            <a:bodyPr wrap="none" rtlCol="0">
              <a:spAutoFit/>
            </a:bodyPr>
            <a:lstStyle/>
            <a:p>
              <a:r>
                <a:rPr lang="en-US" sz="1800" dirty="0" smtClean="0"/>
                <a:t>In</a:t>
              </a:r>
              <a:endParaRPr lang="en-US" sz="1800" dirty="0"/>
            </a:p>
          </p:txBody>
        </p:sp>
        <p:sp>
          <p:nvSpPr>
            <p:cNvPr id="18" name="TextBox 17"/>
            <p:cNvSpPr txBox="1"/>
            <p:nvPr/>
          </p:nvSpPr>
          <p:spPr>
            <a:xfrm>
              <a:off x="7772400" y="2895600"/>
              <a:ext cx="530915" cy="369332"/>
            </a:xfrm>
            <a:prstGeom prst="rect">
              <a:avLst/>
            </a:prstGeom>
            <a:noFill/>
          </p:spPr>
          <p:txBody>
            <a:bodyPr wrap="none" rtlCol="0">
              <a:spAutoFit/>
            </a:bodyPr>
            <a:lstStyle/>
            <a:p>
              <a:r>
                <a:rPr lang="en-US" sz="1800" dirty="0" smtClean="0"/>
                <a:t>Out</a:t>
              </a:r>
              <a:endParaRPr lang="en-US" sz="1800" dirty="0"/>
            </a:p>
          </p:txBody>
        </p:sp>
      </p:grpSp>
      <p:grpSp>
        <p:nvGrpSpPr>
          <p:cNvPr id="29" name="Group 28"/>
          <p:cNvGrpSpPr/>
          <p:nvPr/>
        </p:nvGrpSpPr>
        <p:grpSpPr>
          <a:xfrm>
            <a:off x="1143000" y="3733800"/>
            <a:ext cx="5181600" cy="902732"/>
            <a:chOff x="1143000" y="3733800"/>
            <a:chExt cx="5181600" cy="902732"/>
          </a:xfrm>
        </p:grpSpPr>
        <p:grpSp>
          <p:nvGrpSpPr>
            <p:cNvPr id="27" name="Group 26"/>
            <p:cNvGrpSpPr/>
            <p:nvPr/>
          </p:nvGrpSpPr>
          <p:grpSpPr>
            <a:xfrm>
              <a:off x="1828800" y="3733800"/>
              <a:ext cx="4495800" cy="762000"/>
              <a:chOff x="1828800" y="3733800"/>
              <a:chExt cx="4495800" cy="762000"/>
            </a:xfrm>
          </p:grpSpPr>
          <p:cxnSp>
            <p:nvCxnSpPr>
              <p:cNvPr id="20" name="Straight Connector 19"/>
              <p:cNvCxnSpPr/>
              <p:nvPr/>
            </p:nvCxnSpPr>
            <p:spPr>
              <a:xfrm flipH="1">
                <a:off x="1828800" y="4495800"/>
                <a:ext cx="44958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6324600" y="3733800"/>
                <a:ext cx="0" cy="76200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876800" y="3733800"/>
                <a:ext cx="0" cy="76200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471332" y="3733800"/>
                <a:ext cx="0" cy="76200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057400" y="3733800"/>
                <a:ext cx="0" cy="76200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1143000" y="4267200"/>
              <a:ext cx="736099" cy="369332"/>
            </a:xfrm>
            <a:prstGeom prst="rect">
              <a:avLst/>
            </a:prstGeom>
            <a:noFill/>
          </p:spPr>
          <p:txBody>
            <a:bodyPr wrap="none" rtlCol="0">
              <a:spAutoFit/>
            </a:bodyPr>
            <a:lstStyle/>
            <a:p>
              <a:r>
                <a:rPr lang="en-US" sz="1800" dirty="0" smtClean="0"/>
                <a:t>Clock</a:t>
              </a:r>
              <a:endParaRPr lang="en-US" sz="1800" dirty="0"/>
            </a:p>
          </p:txBody>
        </p:sp>
      </p:grpSp>
    </p:spTree>
    <p:extLst>
      <p:ext uri="{BB962C8B-B14F-4D97-AF65-F5344CB8AC3E}">
        <p14:creationId xmlns:p14="http://schemas.microsoft.com/office/powerpoint/2010/main" val="2076740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corg6_new\appA\split_appa\figaa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333500"/>
            <a:ext cx="6389687"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05000" y="304800"/>
            <a:ext cx="5493812" cy="646331"/>
          </a:xfrm>
          <a:prstGeom prst="rect">
            <a:avLst/>
          </a:prstGeom>
          <a:solidFill>
            <a:srgbClr val="000000"/>
          </a:solidFill>
        </p:spPr>
        <p:txBody>
          <a:bodyPr wrap="none">
            <a:spAutoFit/>
          </a:bodyPr>
          <a:lstStyle/>
          <a:p>
            <a:pPr fontAlgn="auto">
              <a:spcBef>
                <a:spcPts val="0"/>
              </a:spcBef>
              <a:spcAft>
                <a:spcPts val="0"/>
              </a:spcAft>
              <a:defRPr/>
            </a:pPr>
            <a:r>
              <a:rPr lang="en-US" sz="3600" dirty="0">
                <a:solidFill>
                  <a:srgbClr val="F0AD00"/>
                </a:solidFill>
                <a:latin typeface="+mn-lt"/>
                <a:ea typeface="+mn-ea"/>
                <a:cs typeface="+mn-cs"/>
              </a:rPr>
              <a:t>Parallel-access shift register</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59</a:t>
            </a:fld>
            <a:endParaRPr lang="en-US"/>
          </a:p>
        </p:txBody>
      </p:sp>
    </p:spTree>
    <p:extLst>
      <p:ext uri="{BB962C8B-B14F-4D97-AF65-F5344CB8AC3E}">
        <p14:creationId xmlns:p14="http://schemas.microsoft.com/office/powerpoint/2010/main" val="23277514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2-to-4 Binary Decoder Logic Implementation</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2814145" y="1834055"/>
            <a:ext cx="3363310" cy="3657600"/>
          </a:xfrm>
          <a:prstGeom prst="rect">
            <a:avLst/>
          </a:prstGeom>
        </p:spPr>
      </p:pic>
      <p:sp>
        <p:nvSpPr>
          <p:cNvPr id="6" name="TextBox 5"/>
          <p:cNvSpPr txBox="1"/>
          <p:nvPr/>
        </p:nvSpPr>
        <p:spPr>
          <a:xfrm>
            <a:off x="2743200" y="1524000"/>
            <a:ext cx="441146" cy="461665"/>
          </a:xfrm>
          <a:prstGeom prst="rect">
            <a:avLst/>
          </a:prstGeom>
          <a:noFill/>
        </p:spPr>
        <p:txBody>
          <a:bodyPr wrap="none" rtlCol="0">
            <a:spAutoFit/>
          </a:bodyPr>
          <a:lstStyle/>
          <a:p>
            <a:r>
              <a:rPr lang="en-US" dirty="0" smtClean="0"/>
              <a:t>b</a:t>
            </a:r>
            <a:r>
              <a:rPr lang="en-US" baseline="-25000" dirty="0" smtClean="0"/>
              <a:t>1</a:t>
            </a:r>
            <a:endParaRPr lang="en-US" baseline="-25000" dirty="0"/>
          </a:p>
        </p:txBody>
      </p:sp>
      <p:sp>
        <p:nvSpPr>
          <p:cNvPr id="7" name="TextBox 6"/>
          <p:cNvSpPr txBox="1"/>
          <p:nvPr/>
        </p:nvSpPr>
        <p:spPr>
          <a:xfrm>
            <a:off x="5867400" y="1524000"/>
            <a:ext cx="441146" cy="461665"/>
          </a:xfrm>
          <a:prstGeom prst="rect">
            <a:avLst/>
          </a:prstGeom>
          <a:noFill/>
        </p:spPr>
        <p:txBody>
          <a:bodyPr wrap="none" rtlCol="0">
            <a:spAutoFit/>
          </a:bodyPr>
          <a:lstStyle/>
          <a:p>
            <a:r>
              <a:rPr lang="en-US" dirty="0" smtClean="0"/>
              <a:t>b</a:t>
            </a:r>
            <a:r>
              <a:rPr lang="en-US" baseline="-25000" dirty="0" smtClean="0"/>
              <a:t>0</a:t>
            </a:r>
            <a:endParaRPr lang="en-US" baseline="-25000" dirty="0"/>
          </a:p>
        </p:txBody>
      </p:sp>
      <p:sp>
        <p:nvSpPr>
          <p:cNvPr id="8" name="TextBox 7"/>
          <p:cNvSpPr txBox="1"/>
          <p:nvPr/>
        </p:nvSpPr>
        <p:spPr>
          <a:xfrm>
            <a:off x="4792136" y="5257800"/>
            <a:ext cx="423864" cy="461665"/>
          </a:xfrm>
          <a:prstGeom prst="rect">
            <a:avLst/>
          </a:prstGeom>
          <a:noFill/>
        </p:spPr>
        <p:txBody>
          <a:bodyPr wrap="none" rtlCol="0">
            <a:spAutoFit/>
          </a:bodyPr>
          <a:lstStyle/>
          <a:p>
            <a:r>
              <a:rPr lang="en-US" dirty="0" smtClean="0"/>
              <a:t>z</a:t>
            </a:r>
            <a:r>
              <a:rPr lang="en-US" baseline="-25000" dirty="0" smtClean="0"/>
              <a:t>1</a:t>
            </a:r>
            <a:endParaRPr lang="en-US" baseline="-25000" dirty="0"/>
          </a:p>
        </p:txBody>
      </p:sp>
      <p:sp>
        <p:nvSpPr>
          <p:cNvPr id="9" name="TextBox 8"/>
          <p:cNvSpPr txBox="1"/>
          <p:nvPr/>
        </p:nvSpPr>
        <p:spPr>
          <a:xfrm>
            <a:off x="5715000" y="5257800"/>
            <a:ext cx="423864" cy="461665"/>
          </a:xfrm>
          <a:prstGeom prst="rect">
            <a:avLst/>
          </a:prstGeom>
          <a:noFill/>
        </p:spPr>
        <p:txBody>
          <a:bodyPr wrap="none" rtlCol="0">
            <a:spAutoFit/>
          </a:bodyPr>
          <a:lstStyle/>
          <a:p>
            <a:r>
              <a:rPr lang="en-US" dirty="0" smtClean="0"/>
              <a:t>z</a:t>
            </a:r>
            <a:r>
              <a:rPr lang="en-US" baseline="-25000" dirty="0"/>
              <a:t>0</a:t>
            </a:r>
          </a:p>
        </p:txBody>
      </p:sp>
      <p:sp>
        <p:nvSpPr>
          <p:cNvPr id="10" name="TextBox 9"/>
          <p:cNvSpPr txBox="1"/>
          <p:nvPr/>
        </p:nvSpPr>
        <p:spPr>
          <a:xfrm>
            <a:off x="3869266" y="5257800"/>
            <a:ext cx="423864" cy="461665"/>
          </a:xfrm>
          <a:prstGeom prst="rect">
            <a:avLst/>
          </a:prstGeom>
          <a:noFill/>
        </p:spPr>
        <p:txBody>
          <a:bodyPr wrap="none" rtlCol="0">
            <a:spAutoFit/>
          </a:bodyPr>
          <a:lstStyle/>
          <a:p>
            <a:r>
              <a:rPr lang="en-US" dirty="0" smtClean="0"/>
              <a:t>z</a:t>
            </a:r>
            <a:r>
              <a:rPr lang="en-US" baseline="-25000" dirty="0" smtClean="0"/>
              <a:t>2</a:t>
            </a:r>
            <a:endParaRPr lang="en-US" baseline="-25000" dirty="0"/>
          </a:p>
        </p:txBody>
      </p:sp>
      <p:sp>
        <p:nvSpPr>
          <p:cNvPr id="11" name="TextBox 10"/>
          <p:cNvSpPr txBox="1"/>
          <p:nvPr/>
        </p:nvSpPr>
        <p:spPr>
          <a:xfrm>
            <a:off x="2895600" y="5257800"/>
            <a:ext cx="423864" cy="461665"/>
          </a:xfrm>
          <a:prstGeom prst="rect">
            <a:avLst/>
          </a:prstGeom>
          <a:noFill/>
        </p:spPr>
        <p:txBody>
          <a:bodyPr wrap="none" rtlCol="0">
            <a:spAutoFit/>
          </a:bodyPr>
          <a:lstStyle/>
          <a:p>
            <a:r>
              <a:rPr lang="en-US" dirty="0" smtClean="0"/>
              <a:t>z</a:t>
            </a:r>
            <a:r>
              <a:rPr lang="en-US" baseline="-25000" dirty="0" smtClean="0"/>
              <a:t>3</a:t>
            </a:r>
            <a:endParaRPr lang="en-US" baseline="-25000" dirty="0"/>
          </a:p>
        </p:txBody>
      </p:sp>
    </p:spTree>
    <p:extLst>
      <p:ext uri="{BB962C8B-B14F-4D97-AF65-F5344CB8AC3E}">
        <p14:creationId xmlns:p14="http://schemas.microsoft.com/office/powerpoint/2010/main" val="167510968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76200"/>
            <a:ext cx="5814412" cy="1200329"/>
          </a:xfrm>
          <a:prstGeom prst="rect">
            <a:avLst/>
          </a:prstGeom>
          <a:solidFill>
            <a:srgbClr val="000000"/>
          </a:solidFill>
        </p:spPr>
        <p:txBody>
          <a:bodyPr wrap="none">
            <a:spAutoFit/>
          </a:bodyPr>
          <a:lstStyle/>
          <a:p>
            <a:pPr algn="ctr" fontAlgn="auto">
              <a:spcBef>
                <a:spcPts val="0"/>
              </a:spcBef>
              <a:spcAft>
                <a:spcPts val="0"/>
              </a:spcAft>
              <a:defRPr/>
            </a:pPr>
            <a:r>
              <a:rPr lang="en-US" sz="3600" dirty="0">
                <a:solidFill>
                  <a:srgbClr val="F0AD00"/>
                </a:solidFill>
                <a:latin typeface="+mn-lt"/>
                <a:ea typeface="+mn-ea"/>
                <a:cs typeface="+mn-cs"/>
              </a:rPr>
              <a:t>Parallel-access shift </a:t>
            </a:r>
            <a:r>
              <a:rPr lang="en-US" sz="3600" dirty="0" smtClean="0">
                <a:solidFill>
                  <a:srgbClr val="F0AD00"/>
                </a:solidFill>
                <a:latin typeface="+mn-lt"/>
                <a:ea typeface="+mn-ea"/>
                <a:cs typeface="+mn-cs"/>
              </a:rPr>
              <a:t>register – </a:t>
            </a:r>
          </a:p>
          <a:p>
            <a:pPr algn="ctr" fontAlgn="auto">
              <a:spcBef>
                <a:spcPts val="0"/>
              </a:spcBef>
              <a:spcAft>
                <a:spcPts val="0"/>
              </a:spcAft>
              <a:defRPr/>
            </a:pPr>
            <a:r>
              <a:rPr lang="en-US" sz="3600" dirty="0" smtClean="0">
                <a:solidFill>
                  <a:srgbClr val="F0AD00"/>
                </a:solidFill>
                <a:latin typeface="+mn-lt"/>
              </a:rPr>
              <a:t>Equivalent Circuit</a:t>
            </a:r>
            <a:endParaRPr lang="en-US" sz="3600" dirty="0">
              <a:solidFill>
                <a:srgbClr val="F0AD00"/>
              </a:solidFill>
              <a:latin typeface="+mn-lt"/>
              <a:ea typeface="+mn-ea"/>
              <a:cs typeface="+mn-cs"/>
            </a:endParaRP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60</a:t>
            </a:fld>
            <a:endParaRPr lang="en-US"/>
          </a:p>
        </p:txBody>
      </p:sp>
      <p:grpSp>
        <p:nvGrpSpPr>
          <p:cNvPr id="5" name="Group 4"/>
          <p:cNvGrpSpPr/>
          <p:nvPr/>
        </p:nvGrpSpPr>
        <p:grpSpPr>
          <a:xfrm>
            <a:off x="762000" y="1828800"/>
            <a:ext cx="7263245" cy="4404592"/>
            <a:chOff x="382155" y="2044700"/>
            <a:chExt cx="7263245" cy="440459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0" y="2044700"/>
              <a:ext cx="6146800" cy="2768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856" y="5712692"/>
              <a:ext cx="6299200" cy="736600"/>
            </a:xfrm>
            <a:prstGeom prst="rect">
              <a:avLst/>
            </a:prstGeom>
          </p:spPr>
        </p:pic>
        <p:sp>
          <p:nvSpPr>
            <p:cNvPr id="8" name="Trapezoid 7"/>
            <p:cNvSpPr/>
            <p:nvPr/>
          </p:nvSpPr>
          <p:spPr>
            <a:xfrm>
              <a:off x="1498600" y="4813300"/>
              <a:ext cx="706582" cy="312882"/>
            </a:xfrm>
            <a:prstGeom prst="trapezoid">
              <a:avLst>
                <a:gd name="adj" fmla="val 76661"/>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rapezoid 8"/>
            <p:cNvSpPr/>
            <p:nvPr/>
          </p:nvSpPr>
          <p:spPr>
            <a:xfrm>
              <a:off x="3013364" y="4815609"/>
              <a:ext cx="706582" cy="312882"/>
            </a:xfrm>
            <a:prstGeom prst="trapezoid">
              <a:avLst>
                <a:gd name="adj" fmla="val 76661"/>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rapezoid 9"/>
            <p:cNvSpPr/>
            <p:nvPr/>
          </p:nvSpPr>
          <p:spPr>
            <a:xfrm>
              <a:off x="4401128" y="4820227"/>
              <a:ext cx="706582" cy="312882"/>
            </a:xfrm>
            <a:prstGeom prst="trapezoid">
              <a:avLst>
                <a:gd name="adj" fmla="val 76661"/>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rapezoid 10"/>
            <p:cNvSpPr/>
            <p:nvPr/>
          </p:nvSpPr>
          <p:spPr>
            <a:xfrm>
              <a:off x="5800438" y="4813300"/>
              <a:ext cx="706582" cy="312882"/>
            </a:xfrm>
            <a:prstGeom prst="trapezoid">
              <a:avLst>
                <a:gd name="adj" fmla="val 76661"/>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258455" y="5334000"/>
              <a:ext cx="3810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639455" y="5126182"/>
              <a:ext cx="0" cy="207818"/>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58455" y="5334000"/>
              <a:ext cx="0" cy="37869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530765" y="5334000"/>
              <a:ext cx="0" cy="37869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2055091" y="5334000"/>
              <a:ext cx="475674"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055091" y="5126182"/>
              <a:ext cx="0" cy="207818"/>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770909" y="4813300"/>
              <a:ext cx="0" cy="5207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754745" y="5334000"/>
              <a:ext cx="4572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3200400" y="5105400"/>
              <a:ext cx="0" cy="2286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165602" y="4813300"/>
              <a:ext cx="0" cy="5207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149438" y="5334000"/>
              <a:ext cx="4572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595093" y="5105400"/>
              <a:ext cx="0" cy="2286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569529" y="4838700"/>
              <a:ext cx="0" cy="5207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553365" y="5359400"/>
              <a:ext cx="4572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5999020" y="5130800"/>
              <a:ext cx="0" cy="2286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3743036" y="5334000"/>
              <a:ext cx="0" cy="37869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3498273" y="5334000"/>
              <a:ext cx="244763"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3498273" y="5133109"/>
              <a:ext cx="0" cy="200891"/>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5135418" y="5336310"/>
              <a:ext cx="0" cy="37869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4890655" y="5336310"/>
              <a:ext cx="244763"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4890655" y="5135419"/>
              <a:ext cx="0" cy="200891"/>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518565" y="5331692"/>
              <a:ext cx="0" cy="37869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6273802" y="5331692"/>
              <a:ext cx="244763"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273802" y="5130801"/>
              <a:ext cx="0" cy="200891"/>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155" y="4813300"/>
              <a:ext cx="876300" cy="393700"/>
            </a:xfrm>
            <a:prstGeom prst="rect">
              <a:avLst/>
            </a:prstGeom>
          </p:spPr>
        </p:pic>
        <p:sp>
          <p:nvSpPr>
            <p:cNvPr id="37" name="Rectangle 36"/>
            <p:cNvSpPr/>
            <p:nvPr/>
          </p:nvSpPr>
          <p:spPr>
            <a:xfrm>
              <a:off x="1639455" y="5710384"/>
              <a:ext cx="773545" cy="4779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8" name="Straight Connector 37"/>
            <p:cNvCxnSpPr>
              <a:endCxn id="11" idx="1"/>
            </p:cNvCxnSpPr>
            <p:nvPr/>
          </p:nvCxnSpPr>
          <p:spPr>
            <a:xfrm flipV="1">
              <a:off x="1325418" y="4969741"/>
              <a:ext cx="4594949" cy="17894"/>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510146" y="4879991"/>
              <a:ext cx="275661" cy="307777"/>
            </a:xfrm>
            <a:prstGeom prst="rect">
              <a:avLst/>
            </a:prstGeom>
            <a:noFill/>
          </p:spPr>
          <p:txBody>
            <a:bodyPr wrap="none" rtlCol="0">
              <a:spAutoFit/>
            </a:bodyPr>
            <a:lstStyle/>
            <a:p>
              <a:r>
                <a:rPr lang="en-US" sz="1400" dirty="0" smtClean="0"/>
                <a:t>0</a:t>
              </a:r>
              <a:endParaRPr lang="en-US" sz="1400" dirty="0"/>
            </a:p>
          </p:txBody>
        </p:sp>
        <p:sp>
          <p:nvSpPr>
            <p:cNvPr id="40" name="TextBox 39"/>
            <p:cNvSpPr txBox="1"/>
            <p:nvPr/>
          </p:nvSpPr>
          <p:spPr>
            <a:xfrm>
              <a:off x="1917260" y="4868385"/>
              <a:ext cx="275661" cy="307777"/>
            </a:xfrm>
            <a:prstGeom prst="rect">
              <a:avLst/>
            </a:prstGeom>
            <a:noFill/>
          </p:spPr>
          <p:txBody>
            <a:bodyPr wrap="none" rtlCol="0">
              <a:spAutoFit/>
            </a:bodyPr>
            <a:lstStyle/>
            <a:p>
              <a:r>
                <a:rPr lang="en-US" sz="1400" dirty="0" smtClean="0"/>
                <a:t>1</a:t>
              </a:r>
              <a:endParaRPr lang="en-US" sz="1400" dirty="0"/>
            </a:p>
          </p:txBody>
        </p:sp>
        <p:cxnSp>
          <p:nvCxnSpPr>
            <p:cNvPr id="41" name="Straight Connector 40"/>
            <p:cNvCxnSpPr/>
            <p:nvPr/>
          </p:nvCxnSpPr>
          <p:spPr>
            <a:xfrm flipV="1">
              <a:off x="6961909" y="4815609"/>
              <a:ext cx="0" cy="899393"/>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059546" y="4891597"/>
              <a:ext cx="275661" cy="307777"/>
            </a:xfrm>
            <a:prstGeom prst="rect">
              <a:avLst/>
            </a:prstGeom>
            <a:noFill/>
          </p:spPr>
          <p:txBody>
            <a:bodyPr wrap="none" rtlCol="0">
              <a:spAutoFit/>
            </a:bodyPr>
            <a:lstStyle/>
            <a:p>
              <a:r>
                <a:rPr lang="en-US" sz="1400" dirty="0" smtClean="0"/>
                <a:t>0</a:t>
              </a:r>
              <a:endParaRPr lang="en-US" sz="1400" dirty="0"/>
            </a:p>
          </p:txBody>
        </p:sp>
        <p:sp>
          <p:nvSpPr>
            <p:cNvPr id="43" name="TextBox 42"/>
            <p:cNvSpPr txBox="1"/>
            <p:nvPr/>
          </p:nvSpPr>
          <p:spPr>
            <a:xfrm>
              <a:off x="3385845" y="4879991"/>
              <a:ext cx="275661" cy="307777"/>
            </a:xfrm>
            <a:prstGeom prst="rect">
              <a:avLst/>
            </a:prstGeom>
            <a:noFill/>
          </p:spPr>
          <p:txBody>
            <a:bodyPr wrap="none" rtlCol="0">
              <a:spAutoFit/>
            </a:bodyPr>
            <a:lstStyle/>
            <a:p>
              <a:r>
                <a:rPr lang="en-US" sz="1400" dirty="0" smtClean="0"/>
                <a:t>1   </a:t>
              </a:r>
              <a:endParaRPr lang="en-US" sz="1400" dirty="0"/>
            </a:p>
          </p:txBody>
        </p:sp>
        <p:sp>
          <p:nvSpPr>
            <p:cNvPr id="44" name="TextBox 43"/>
            <p:cNvSpPr txBox="1"/>
            <p:nvPr/>
          </p:nvSpPr>
          <p:spPr>
            <a:xfrm>
              <a:off x="4461166" y="4889167"/>
              <a:ext cx="275661" cy="307777"/>
            </a:xfrm>
            <a:prstGeom prst="rect">
              <a:avLst/>
            </a:prstGeom>
            <a:noFill/>
          </p:spPr>
          <p:txBody>
            <a:bodyPr wrap="none" rtlCol="0">
              <a:spAutoFit/>
            </a:bodyPr>
            <a:lstStyle/>
            <a:p>
              <a:r>
                <a:rPr lang="en-US" sz="1400" dirty="0" smtClean="0"/>
                <a:t>0</a:t>
              </a:r>
              <a:endParaRPr lang="en-US" sz="1400" dirty="0"/>
            </a:p>
          </p:txBody>
        </p:sp>
        <p:sp>
          <p:nvSpPr>
            <p:cNvPr id="45" name="TextBox 44"/>
            <p:cNvSpPr txBox="1"/>
            <p:nvPr/>
          </p:nvSpPr>
          <p:spPr>
            <a:xfrm>
              <a:off x="4787465" y="4877561"/>
              <a:ext cx="275661" cy="307777"/>
            </a:xfrm>
            <a:prstGeom prst="rect">
              <a:avLst/>
            </a:prstGeom>
            <a:noFill/>
          </p:spPr>
          <p:txBody>
            <a:bodyPr wrap="none" rtlCol="0">
              <a:spAutoFit/>
            </a:bodyPr>
            <a:lstStyle/>
            <a:p>
              <a:r>
                <a:rPr lang="en-US" sz="1400" dirty="0" smtClean="0"/>
                <a:t>1   </a:t>
              </a:r>
              <a:endParaRPr lang="en-US" sz="1400" dirty="0"/>
            </a:p>
          </p:txBody>
        </p:sp>
        <p:sp>
          <p:nvSpPr>
            <p:cNvPr id="46" name="TextBox 45"/>
            <p:cNvSpPr txBox="1"/>
            <p:nvPr/>
          </p:nvSpPr>
          <p:spPr>
            <a:xfrm>
              <a:off x="5847335" y="4889290"/>
              <a:ext cx="275661" cy="307777"/>
            </a:xfrm>
            <a:prstGeom prst="rect">
              <a:avLst/>
            </a:prstGeom>
            <a:noFill/>
          </p:spPr>
          <p:txBody>
            <a:bodyPr wrap="none" rtlCol="0">
              <a:spAutoFit/>
            </a:bodyPr>
            <a:lstStyle/>
            <a:p>
              <a:r>
                <a:rPr lang="en-US" sz="1400" dirty="0" smtClean="0"/>
                <a:t>0</a:t>
              </a:r>
              <a:endParaRPr lang="en-US" sz="1400" dirty="0"/>
            </a:p>
          </p:txBody>
        </p:sp>
        <p:sp>
          <p:nvSpPr>
            <p:cNvPr id="47" name="TextBox 46"/>
            <p:cNvSpPr txBox="1"/>
            <p:nvPr/>
          </p:nvSpPr>
          <p:spPr>
            <a:xfrm>
              <a:off x="6173634" y="4877684"/>
              <a:ext cx="275661" cy="307777"/>
            </a:xfrm>
            <a:prstGeom prst="rect">
              <a:avLst/>
            </a:prstGeom>
            <a:noFill/>
          </p:spPr>
          <p:txBody>
            <a:bodyPr wrap="none" rtlCol="0">
              <a:spAutoFit/>
            </a:bodyPr>
            <a:lstStyle/>
            <a:p>
              <a:r>
                <a:rPr lang="en-US" sz="1400" dirty="0" smtClean="0"/>
                <a:t>1   </a:t>
              </a:r>
              <a:endParaRPr lang="en-US" sz="1400" dirty="0"/>
            </a:p>
          </p:txBody>
        </p:sp>
      </p:grpSp>
    </p:spTree>
    <p:extLst>
      <p:ext uri="{BB962C8B-B14F-4D97-AF65-F5344CB8AC3E}">
        <p14:creationId xmlns:p14="http://schemas.microsoft.com/office/powerpoint/2010/main" val="403643576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Toggle FF: Modulo-2 Counter</a:t>
            </a:r>
            <a:endParaRPr lang="en-US" dirty="0"/>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61</a:t>
            </a:fld>
            <a:endParaRPr lang="en-US"/>
          </a:p>
        </p:txBody>
      </p:sp>
      <p:grpSp>
        <p:nvGrpSpPr>
          <p:cNvPr id="9" name="Group 8"/>
          <p:cNvGrpSpPr/>
          <p:nvPr/>
        </p:nvGrpSpPr>
        <p:grpSpPr>
          <a:xfrm>
            <a:off x="1752600" y="2667000"/>
            <a:ext cx="2874818" cy="2401454"/>
            <a:chOff x="1752600" y="2667000"/>
            <a:chExt cx="2874818" cy="2401454"/>
          </a:xfrm>
        </p:grpSpPr>
        <p:grpSp>
          <p:nvGrpSpPr>
            <p:cNvPr id="5" name="Group 4"/>
            <p:cNvGrpSpPr/>
            <p:nvPr/>
          </p:nvGrpSpPr>
          <p:grpSpPr>
            <a:xfrm>
              <a:off x="1752600" y="2667000"/>
              <a:ext cx="2874818" cy="2401454"/>
              <a:chOff x="2205182" y="565728"/>
              <a:chExt cx="2874818" cy="2401454"/>
            </a:xfrm>
          </p:grpSpPr>
          <p:sp>
            <p:nvSpPr>
              <p:cNvPr id="6" name="Rectangle 5"/>
              <p:cNvSpPr/>
              <p:nvPr/>
            </p:nvSpPr>
            <p:spPr>
              <a:xfrm>
                <a:off x="3336636" y="1200727"/>
                <a:ext cx="1119909" cy="1373909"/>
              </a:xfrm>
              <a:prstGeom prst="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3351591" y="1327789"/>
                <a:ext cx="326682" cy="369332"/>
              </a:xfrm>
              <a:prstGeom prst="rect">
                <a:avLst/>
              </a:prstGeom>
              <a:noFill/>
            </p:spPr>
            <p:txBody>
              <a:bodyPr wrap="none" rtlCol="0">
                <a:spAutoFit/>
              </a:bodyPr>
              <a:lstStyle/>
              <a:p>
                <a:r>
                  <a:rPr lang="en-US" dirty="0" smtClean="0"/>
                  <a:t>D</a:t>
                </a:r>
                <a:endParaRPr lang="en-US" dirty="0"/>
              </a:p>
            </p:txBody>
          </p:sp>
          <p:sp>
            <p:nvSpPr>
              <p:cNvPr id="8" name="TextBox 7"/>
              <p:cNvSpPr txBox="1"/>
              <p:nvPr/>
            </p:nvSpPr>
            <p:spPr>
              <a:xfrm>
                <a:off x="4104462" y="1304636"/>
                <a:ext cx="339982" cy="369332"/>
              </a:xfrm>
              <a:prstGeom prst="rect">
                <a:avLst/>
              </a:prstGeom>
              <a:noFill/>
            </p:spPr>
            <p:txBody>
              <a:bodyPr wrap="none" rtlCol="0">
                <a:spAutoFit/>
              </a:bodyPr>
              <a:lstStyle/>
              <a:p>
                <a:r>
                  <a:rPr lang="en-US" dirty="0" smtClean="0"/>
                  <a:t>Q</a:t>
                </a:r>
                <a:endParaRPr lang="en-US" dirty="0"/>
              </a:p>
            </p:txBody>
          </p:sp>
          <p:cxnSp>
            <p:nvCxnSpPr>
              <p:cNvPr id="10" name="Straight Connector 9"/>
              <p:cNvCxnSpPr>
                <a:stCxn id="7" idx="1"/>
              </p:cNvCxnSpPr>
              <p:nvPr/>
            </p:nvCxnSpPr>
            <p:spPr>
              <a:xfrm flipH="1">
                <a:off x="2944091" y="1512455"/>
                <a:ext cx="4075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 name="Trapezoid 10"/>
              <p:cNvSpPr/>
              <p:nvPr/>
            </p:nvSpPr>
            <p:spPr>
              <a:xfrm rot="5400000">
                <a:off x="2286000" y="1298864"/>
                <a:ext cx="889000" cy="427182"/>
              </a:xfrm>
              <a:prstGeom prst="trapezoid">
                <a:avLst>
                  <a:gd name="adj" fmla="val 67919"/>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p:cNvCxnSpPr>
                <a:stCxn id="11" idx="1"/>
              </p:cNvCxnSpPr>
              <p:nvPr/>
            </p:nvCxnSpPr>
            <p:spPr>
              <a:xfrm flipH="1" flipV="1">
                <a:off x="2724727" y="877455"/>
                <a:ext cx="5773" cy="33556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493819" y="1177637"/>
                <a:ext cx="275661" cy="307777"/>
              </a:xfrm>
              <a:prstGeom prst="rect">
                <a:avLst/>
              </a:prstGeom>
              <a:noFill/>
            </p:spPr>
            <p:txBody>
              <a:bodyPr wrap="none" rtlCol="0">
                <a:spAutoFit/>
              </a:bodyPr>
              <a:lstStyle/>
              <a:p>
                <a:r>
                  <a:rPr lang="en-US" sz="1400" dirty="0" smtClean="0"/>
                  <a:t>0</a:t>
                </a:r>
                <a:endParaRPr lang="en-US" sz="1400" dirty="0"/>
              </a:p>
            </p:txBody>
          </p:sp>
          <p:sp>
            <p:nvSpPr>
              <p:cNvPr id="14" name="TextBox 13"/>
              <p:cNvSpPr txBox="1"/>
              <p:nvPr/>
            </p:nvSpPr>
            <p:spPr>
              <a:xfrm>
                <a:off x="2531478" y="1545480"/>
                <a:ext cx="275661" cy="307777"/>
              </a:xfrm>
              <a:prstGeom prst="rect">
                <a:avLst/>
              </a:prstGeom>
              <a:noFill/>
            </p:spPr>
            <p:txBody>
              <a:bodyPr wrap="none" rtlCol="0">
                <a:spAutoFit/>
              </a:bodyPr>
              <a:lstStyle/>
              <a:p>
                <a:r>
                  <a:rPr lang="en-US" sz="1400" dirty="0" smtClean="0"/>
                  <a:t>1</a:t>
                </a:r>
                <a:endParaRPr lang="en-US" sz="1400" dirty="0"/>
              </a:p>
            </p:txBody>
          </p:sp>
          <p:cxnSp>
            <p:nvCxnSpPr>
              <p:cNvPr id="15" name="Straight Connector 14"/>
              <p:cNvCxnSpPr>
                <a:stCxn id="13" idx="1"/>
              </p:cNvCxnSpPr>
              <p:nvPr/>
            </p:nvCxnSpPr>
            <p:spPr>
              <a:xfrm flipH="1" flipV="1">
                <a:off x="2216721" y="1327851"/>
                <a:ext cx="277098" cy="367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216727" y="588818"/>
                <a:ext cx="0" cy="738971"/>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216727" y="588818"/>
                <a:ext cx="2563091"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779818" y="588818"/>
                <a:ext cx="0" cy="92363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469846" y="1512455"/>
                <a:ext cx="610154"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469846" y="2242128"/>
                <a:ext cx="529336"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779818" y="2242128"/>
                <a:ext cx="0" cy="72505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2216727" y="2967182"/>
                <a:ext cx="2563091"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2216727" y="1699369"/>
                <a:ext cx="0" cy="1267813"/>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14" idx="1"/>
              </p:cNvCxnSpPr>
              <p:nvPr/>
            </p:nvCxnSpPr>
            <p:spPr>
              <a:xfrm flipV="1">
                <a:off x="2205182" y="1699369"/>
                <a:ext cx="326296" cy="1154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597590" y="565728"/>
                <a:ext cx="300082" cy="369332"/>
              </a:xfrm>
              <a:prstGeom prst="rect">
                <a:avLst/>
              </a:prstGeom>
              <a:noFill/>
            </p:spPr>
            <p:txBody>
              <a:bodyPr wrap="none" rtlCol="0">
                <a:spAutoFit/>
              </a:bodyPr>
              <a:lstStyle/>
              <a:p>
                <a:r>
                  <a:rPr lang="en-US" dirty="0" smtClean="0"/>
                  <a:t>T</a:t>
                </a:r>
                <a:endParaRPr lang="en-US" dirty="0"/>
              </a:p>
            </p:txBody>
          </p:sp>
          <p:sp>
            <p:nvSpPr>
              <p:cNvPr id="26" name="Isosceles Triangle 25"/>
              <p:cNvSpPr/>
              <p:nvPr/>
            </p:nvSpPr>
            <p:spPr>
              <a:xfrm rot="5400000">
                <a:off x="3337827" y="2151983"/>
                <a:ext cx="184728" cy="180291"/>
              </a:xfrm>
              <a:prstGeom prs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7" name="Straight Connector 26"/>
              <p:cNvCxnSpPr>
                <a:stCxn id="26" idx="3"/>
              </p:cNvCxnSpPr>
              <p:nvPr/>
            </p:nvCxnSpPr>
            <p:spPr>
              <a:xfrm flipH="1" flipV="1">
                <a:off x="2944091" y="2242128"/>
                <a:ext cx="395955" cy="1"/>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33779" y="1988127"/>
                <a:ext cx="466794" cy="369332"/>
              </a:xfrm>
              <a:prstGeom prst="rect">
                <a:avLst/>
              </a:prstGeom>
              <a:noFill/>
            </p:spPr>
            <p:txBody>
              <a:bodyPr wrap="none" rtlCol="0">
                <a:spAutoFit/>
              </a:bodyPr>
              <a:lstStyle/>
              <a:p>
                <a:r>
                  <a:rPr lang="en-US" dirty="0" err="1" smtClean="0"/>
                  <a:t>Clk</a:t>
                </a:r>
                <a:endParaRPr lang="en-US" dirty="0"/>
              </a:p>
            </p:txBody>
          </p:sp>
        </p:grpSp>
        <p:sp>
          <p:nvSpPr>
            <p:cNvPr id="36" name="TextBox 35"/>
            <p:cNvSpPr txBox="1"/>
            <p:nvPr/>
          </p:nvSpPr>
          <p:spPr>
            <a:xfrm>
              <a:off x="3581400" y="4114800"/>
              <a:ext cx="474409" cy="461665"/>
            </a:xfrm>
            <a:prstGeom prst="rect">
              <a:avLst/>
            </a:prstGeom>
            <a:noFill/>
          </p:spPr>
          <p:txBody>
            <a:bodyPr wrap="none" rtlCol="0">
              <a:spAutoFit/>
            </a:bodyPr>
            <a:lstStyle/>
            <a:p>
              <a:r>
                <a:rPr lang="en-US" dirty="0" smtClean="0"/>
                <a:t>Q</a:t>
              </a:r>
              <a:r>
                <a:rPr lang="en-US" dirty="0" smtClean="0">
                  <a:latin typeface="+mn-lt"/>
                </a:rPr>
                <a:t>’</a:t>
              </a:r>
              <a:endParaRPr lang="en-US" dirty="0">
                <a:latin typeface="+mn-lt"/>
              </a:endParaRPr>
            </a:p>
          </p:txBody>
        </p:sp>
      </p:grpSp>
      <p:grpSp>
        <p:nvGrpSpPr>
          <p:cNvPr id="42" name="Group 41"/>
          <p:cNvGrpSpPr/>
          <p:nvPr/>
        </p:nvGrpSpPr>
        <p:grpSpPr>
          <a:xfrm>
            <a:off x="4962237" y="3348182"/>
            <a:ext cx="2230046" cy="1373909"/>
            <a:chOff x="4962237" y="3348182"/>
            <a:chExt cx="2230046" cy="1373909"/>
          </a:xfrm>
        </p:grpSpPr>
        <p:grpSp>
          <p:nvGrpSpPr>
            <p:cNvPr id="29" name="Group 28"/>
            <p:cNvGrpSpPr/>
            <p:nvPr/>
          </p:nvGrpSpPr>
          <p:grpSpPr>
            <a:xfrm>
              <a:off x="5837617" y="3348182"/>
              <a:ext cx="1189995" cy="1373909"/>
              <a:chOff x="6324835" y="1270000"/>
              <a:chExt cx="1189995" cy="1373909"/>
            </a:xfrm>
          </p:grpSpPr>
          <p:sp>
            <p:nvSpPr>
              <p:cNvPr id="30" name="Rectangle 29"/>
              <p:cNvSpPr/>
              <p:nvPr/>
            </p:nvSpPr>
            <p:spPr>
              <a:xfrm>
                <a:off x="6352309" y="1270000"/>
                <a:ext cx="1119909" cy="1373909"/>
              </a:xfrm>
              <a:prstGeom prst="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Isosceles Triangle 30"/>
              <p:cNvSpPr/>
              <p:nvPr/>
            </p:nvSpPr>
            <p:spPr>
              <a:xfrm rot="5400000">
                <a:off x="6350091" y="2244348"/>
                <a:ext cx="184728" cy="180291"/>
              </a:xfrm>
              <a:prstGeom prs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TextBox 31"/>
              <p:cNvSpPr txBox="1"/>
              <p:nvPr/>
            </p:nvSpPr>
            <p:spPr>
              <a:xfrm>
                <a:off x="6324835" y="1402986"/>
                <a:ext cx="300082" cy="369332"/>
              </a:xfrm>
              <a:prstGeom prst="rect">
                <a:avLst/>
              </a:prstGeom>
              <a:noFill/>
            </p:spPr>
            <p:txBody>
              <a:bodyPr wrap="none" rtlCol="0">
                <a:spAutoFit/>
              </a:bodyPr>
              <a:lstStyle/>
              <a:p>
                <a:r>
                  <a:rPr lang="en-US" dirty="0" smtClean="0"/>
                  <a:t>T</a:t>
                </a:r>
                <a:endParaRPr lang="en-US" dirty="0"/>
              </a:p>
            </p:txBody>
          </p:sp>
          <p:sp>
            <p:nvSpPr>
              <p:cNvPr id="33" name="TextBox 32"/>
              <p:cNvSpPr txBox="1"/>
              <p:nvPr/>
            </p:nvSpPr>
            <p:spPr>
              <a:xfrm>
                <a:off x="7120002" y="1379896"/>
                <a:ext cx="339982" cy="369332"/>
              </a:xfrm>
              <a:prstGeom prst="rect">
                <a:avLst/>
              </a:prstGeom>
              <a:noFill/>
            </p:spPr>
            <p:txBody>
              <a:bodyPr wrap="none" rtlCol="0">
                <a:spAutoFit/>
              </a:bodyPr>
              <a:lstStyle/>
              <a:p>
                <a:r>
                  <a:rPr lang="en-US" dirty="0" smtClean="0"/>
                  <a:t>Q</a:t>
                </a:r>
                <a:endParaRPr lang="en-US" dirty="0"/>
              </a:p>
            </p:txBody>
          </p:sp>
          <p:sp>
            <p:nvSpPr>
              <p:cNvPr id="34" name="TextBox 33"/>
              <p:cNvSpPr txBox="1"/>
              <p:nvPr/>
            </p:nvSpPr>
            <p:spPr>
              <a:xfrm>
                <a:off x="7040421" y="2052726"/>
                <a:ext cx="474409" cy="461665"/>
              </a:xfrm>
              <a:prstGeom prst="rect">
                <a:avLst/>
              </a:prstGeom>
              <a:noFill/>
            </p:spPr>
            <p:txBody>
              <a:bodyPr wrap="none" rtlCol="0">
                <a:spAutoFit/>
              </a:bodyPr>
              <a:lstStyle/>
              <a:p>
                <a:r>
                  <a:rPr lang="en-US" dirty="0" smtClean="0"/>
                  <a:t>Q</a:t>
                </a:r>
                <a:r>
                  <a:rPr lang="en-US" dirty="0" smtClean="0">
                    <a:latin typeface="+mn-lt"/>
                  </a:rPr>
                  <a:t>’</a:t>
                </a:r>
                <a:endParaRPr lang="en-US" dirty="0">
                  <a:latin typeface="+mn-lt"/>
                </a:endParaRPr>
              </a:p>
            </p:txBody>
          </p:sp>
        </p:grpSp>
        <p:sp>
          <p:nvSpPr>
            <p:cNvPr id="35" name="Left-Right Arrow 34"/>
            <p:cNvSpPr/>
            <p:nvPr/>
          </p:nvSpPr>
          <p:spPr>
            <a:xfrm>
              <a:off x="4962237" y="3954529"/>
              <a:ext cx="415636" cy="176379"/>
            </a:xfrm>
            <a:prstGeom prst="leftRightArrow">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8" name="Straight Connector 37"/>
            <p:cNvCxnSpPr/>
            <p:nvPr/>
          </p:nvCxnSpPr>
          <p:spPr>
            <a:xfrm flipH="1" flipV="1">
              <a:off x="5655734" y="3657600"/>
              <a:ext cx="198817" cy="8234"/>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flipV="1">
              <a:off x="5655734" y="4419600"/>
              <a:ext cx="198817" cy="8234"/>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6993466" y="3657600"/>
              <a:ext cx="198817" cy="8234"/>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flipV="1">
              <a:off x="6993466" y="4419600"/>
              <a:ext cx="198817" cy="8234"/>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1066800" y="5257800"/>
            <a:ext cx="7498717" cy="830997"/>
          </a:xfrm>
          <a:prstGeom prst="rect">
            <a:avLst/>
          </a:prstGeom>
          <a:solidFill>
            <a:schemeClr val="bg1">
              <a:lumMod val="95000"/>
            </a:schemeClr>
          </a:solidFill>
        </p:spPr>
        <p:txBody>
          <a:bodyPr wrap="none" rtlCol="0">
            <a:spAutoFit/>
          </a:bodyPr>
          <a:lstStyle/>
          <a:p>
            <a:r>
              <a:rPr lang="en-US" dirty="0" smtClean="0"/>
              <a:t>When the </a:t>
            </a:r>
            <a:r>
              <a:rPr lang="en-US" i="1" dirty="0" smtClean="0"/>
              <a:t>toggle input</a:t>
            </a:r>
            <a:r>
              <a:rPr lang="en-US" dirty="0" smtClean="0"/>
              <a:t>, T, is 1, the output Q and Q’ toggle</a:t>
            </a:r>
          </a:p>
          <a:p>
            <a:r>
              <a:rPr lang="en-US" dirty="0" smtClean="0"/>
              <a:t>their value at each </a:t>
            </a:r>
            <a:r>
              <a:rPr lang="en-US" i="1" dirty="0" smtClean="0"/>
              <a:t>rising</a:t>
            </a:r>
            <a:r>
              <a:rPr lang="en-US" dirty="0" smtClean="0"/>
              <a:t> edge of Clk.</a:t>
            </a:r>
            <a:endParaRPr lang="en-US" dirty="0"/>
          </a:p>
        </p:txBody>
      </p:sp>
    </p:spTree>
    <p:extLst>
      <p:ext uri="{BB962C8B-B14F-4D97-AF65-F5344CB8AC3E}">
        <p14:creationId xmlns:p14="http://schemas.microsoft.com/office/powerpoint/2010/main" val="1958208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fontScale="90000"/>
          </a:bodyPr>
          <a:lstStyle/>
          <a:p>
            <a:r>
              <a:rPr lang="en-US" dirty="0" smtClean="0"/>
              <a:t>Building a 3-bit </a:t>
            </a:r>
            <a:r>
              <a:rPr lang="en-US" dirty="0" err="1" smtClean="0"/>
              <a:t>UpCounter</a:t>
            </a:r>
            <a:r>
              <a:rPr lang="en-US" dirty="0" smtClean="0"/>
              <a:t>: Analysis</a:t>
            </a:r>
            <a:endParaRPr lang="en-US" dirty="0"/>
          </a:p>
        </p:txBody>
      </p:sp>
      <p:sp>
        <p:nvSpPr>
          <p:cNvPr id="23" name="Content Placeholder 22"/>
          <p:cNvSpPr>
            <a:spLocks noGrp="1"/>
          </p:cNvSpPr>
          <p:nvPr>
            <p:ph idx="1"/>
          </p:nvPr>
        </p:nvSpPr>
        <p:spPr>
          <a:xfrm>
            <a:off x="3429000" y="1828800"/>
            <a:ext cx="4495800" cy="4625609"/>
          </a:xfrm>
        </p:spPr>
        <p:txBody>
          <a:bodyPr>
            <a:normAutofit lnSpcReduction="10000"/>
          </a:bodyPr>
          <a:lstStyle/>
          <a:p>
            <a:pPr>
              <a:spcAft>
                <a:spcPts val="600"/>
              </a:spcAft>
            </a:pPr>
            <a:r>
              <a:rPr lang="en-US" dirty="0" smtClean="0"/>
              <a:t>Q0 toggles always.</a:t>
            </a:r>
          </a:p>
          <a:p>
            <a:pPr>
              <a:spcAft>
                <a:spcPts val="600"/>
              </a:spcAft>
            </a:pPr>
            <a:r>
              <a:rPr lang="en-US" dirty="0" smtClean="0"/>
              <a:t>Q1 toggles whenever Q0 toggles from 1 to 0 (or Q0’ toggles from 0 to 1).</a:t>
            </a:r>
            <a:endParaRPr lang="en-US" dirty="0"/>
          </a:p>
          <a:p>
            <a:pPr>
              <a:spcAft>
                <a:spcPts val="600"/>
              </a:spcAft>
            </a:pPr>
            <a:r>
              <a:rPr lang="en-US" dirty="0" smtClean="0"/>
              <a:t>Q2 toggle whenever Q1 toggles from 1 to 0 (or Q1’ toggles from 0 to 1)</a:t>
            </a:r>
            <a:endParaRPr lang="en-US" dirty="0"/>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62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18242456"/>
              </p:ext>
            </p:extLst>
          </p:nvPr>
        </p:nvGraphicFramePr>
        <p:xfrm>
          <a:off x="457200" y="2616200"/>
          <a:ext cx="2057400" cy="3314700"/>
        </p:xfrm>
        <a:graphic>
          <a:graphicData uri="http://schemas.openxmlformats.org/drawingml/2006/table">
            <a:tbl>
              <a:tblPr firstRow="1" bandRow="1">
                <a:tableStyleId>{D7AC3CCA-C797-4891-BE02-D94E43425B78}</a:tableStyleId>
              </a:tblPr>
              <a:tblGrid>
                <a:gridCol w="685800"/>
                <a:gridCol w="685800"/>
                <a:gridCol w="685800"/>
              </a:tblGrid>
              <a:tr h="368300">
                <a:tc>
                  <a:txBody>
                    <a:bodyPr/>
                    <a:lstStyle/>
                    <a:p>
                      <a:pPr algn="ctr"/>
                      <a:r>
                        <a:rPr lang="en-US" b="0" dirty="0" smtClean="0"/>
                        <a:t>0</a:t>
                      </a:r>
                      <a:endParaRPr lang="en-US" b="0" dirty="0"/>
                    </a:p>
                  </a:txBody>
                  <a:tcPr/>
                </a:tc>
                <a:tc>
                  <a:txBody>
                    <a:bodyPr/>
                    <a:lstStyle/>
                    <a:p>
                      <a:pPr algn="ctr"/>
                      <a:r>
                        <a:rPr lang="en-US" b="0" dirty="0" smtClean="0"/>
                        <a:t>0</a:t>
                      </a:r>
                      <a:endParaRPr lang="en-US" b="0" dirty="0"/>
                    </a:p>
                  </a:txBody>
                  <a:tcPr/>
                </a:tc>
                <a:tc>
                  <a:txBody>
                    <a:bodyPr/>
                    <a:lstStyle/>
                    <a:p>
                      <a:pPr algn="ctr"/>
                      <a:r>
                        <a:rPr lang="en-US" b="0" dirty="0" smtClean="0"/>
                        <a:t>0</a:t>
                      </a:r>
                      <a:endParaRPr lang="en-US" b="0" dirty="0"/>
                    </a:p>
                  </a:txBody>
                  <a:tcPr/>
                </a:tc>
              </a:tr>
              <a:tr h="36830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6830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6830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36830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6830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6830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6830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36830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62716089"/>
              </p:ext>
            </p:extLst>
          </p:nvPr>
        </p:nvGraphicFramePr>
        <p:xfrm>
          <a:off x="457200" y="2209800"/>
          <a:ext cx="2057400" cy="368300"/>
        </p:xfrm>
        <a:graphic>
          <a:graphicData uri="http://schemas.openxmlformats.org/drawingml/2006/table">
            <a:tbl>
              <a:tblPr firstRow="1" bandRow="1">
                <a:tableStyleId>{D7AC3CCA-C797-4891-BE02-D94E43425B78}</a:tableStyleId>
              </a:tblPr>
              <a:tblGrid>
                <a:gridCol w="685800"/>
                <a:gridCol w="685800"/>
                <a:gridCol w="685800"/>
              </a:tblGrid>
              <a:tr h="368300">
                <a:tc>
                  <a:txBody>
                    <a:bodyPr/>
                    <a:lstStyle/>
                    <a:p>
                      <a:pPr algn="ctr"/>
                      <a:r>
                        <a:rPr lang="en-US" b="0" dirty="0" smtClean="0"/>
                        <a:t>Q2</a:t>
                      </a:r>
                      <a:endParaRPr lang="en-US" b="0" dirty="0"/>
                    </a:p>
                  </a:txBody>
                  <a:tcPr>
                    <a:solidFill>
                      <a:srgbClr val="60B5CC"/>
                    </a:solidFill>
                  </a:tcPr>
                </a:tc>
                <a:tc>
                  <a:txBody>
                    <a:bodyPr/>
                    <a:lstStyle/>
                    <a:p>
                      <a:pPr algn="ctr"/>
                      <a:r>
                        <a:rPr lang="en-US" b="0" dirty="0" smtClean="0"/>
                        <a:t>Q1</a:t>
                      </a:r>
                      <a:endParaRPr lang="en-US" b="0" dirty="0"/>
                    </a:p>
                  </a:txBody>
                  <a:tcPr>
                    <a:solidFill>
                      <a:srgbClr val="60B5CC"/>
                    </a:solidFill>
                  </a:tcPr>
                </a:tc>
                <a:tc>
                  <a:txBody>
                    <a:bodyPr/>
                    <a:lstStyle/>
                    <a:p>
                      <a:pPr algn="ctr"/>
                      <a:r>
                        <a:rPr lang="en-US" b="0" dirty="0" smtClean="0"/>
                        <a:t>Q0</a:t>
                      </a:r>
                      <a:endParaRPr lang="en-US" b="0" dirty="0"/>
                    </a:p>
                  </a:txBody>
                  <a:tcPr>
                    <a:solidFill>
                      <a:srgbClr val="60B5CC"/>
                    </a:solidFill>
                  </a:tcPr>
                </a:tc>
              </a:tr>
            </a:tbl>
          </a:graphicData>
        </a:graphic>
      </p:graphicFrame>
      <p:cxnSp>
        <p:nvCxnSpPr>
          <p:cNvPr id="8" name="Straight Arrow Connector 7"/>
          <p:cNvCxnSpPr/>
          <p:nvPr/>
        </p:nvCxnSpPr>
        <p:spPr>
          <a:xfrm>
            <a:off x="2286000" y="3200400"/>
            <a:ext cx="0" cy="30480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600200" y="3200400"/>
            <a:ext cx="0" cy="30480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600200" y="3962400"/>
            <a:ext cx="0" cy="30480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914400" y="3962400"/>
            <a:ext cx="0" cy="30480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286000" y="3962400"/>
            <a:ext cx="0" cy="30480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286000" y="2819400"/>
            <a:ext cx="0" cy="30480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286000" y="3581400"/>
            <a:ext cx="0" cy="30480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286000" y="4724400"/>
            <a:ext cx="0" cy="30480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286000" y="4343400"/>
            <a:ext cx="0" cy="30480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286000" y="5105400"/>
            <a:ext cx="0" cy="30480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600200" y="4724400"/>
            <a:ext cx="0" cy="30480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600200" y="5486400"/>
            <a:ext cx="0" cy="30480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914400" y="5486400"/>
            <a:ext cx="0" cy="30480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2286000" y="5486400"/>
            <a:ext cx="0" cy="30480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6999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corg6_new\appA\split_appa\figaa3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92213" y="1123950"/>
            <a:ext cx="6656387" cy="252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09800" y="152400"/>
            <a:ext cx="4774038" cy="646331"/>
          </a:xfrm>
          <a:prstGeom prst="rect">
            <a:avLst/>
          </a:prstGeom>
          <a:solidFill>
            <a:srgbClr val="000000"/>
          </a:solidFill>
        </p:spPr>
        <p:txBody>
          <a:bodyPr wrap="none">
            <a:spAutoFit/>
          </a:bodyPr>
          <a:lstStyle/>
          <a:p>
            <a:pPr fontAlgn="auto">
              <a:spcBef>
                <a:spcPts val="0"/>
              </a:spcBef>
              <a:spcAft>
                <a:spcPts val="0"/>
              </a:spcAft>
              <a:defRPr/>
            </a:pPr>
            <a:r>
              <a:rPr lang="en-US" sz="3600" dirty="0" smtClean="0">
                <a:solidFill>
                  <a:srgbClr val="F0AD00"/>
                </a:solidFill>
                <a:latin typeface="+mn-lt"/>
                <a:ea typeface="+mn-ea"/>
                <a:cs typeface="+mn-cs"/>
              </a:rPr>
              <a:t> </a:t>
            </a:r>
            <a:r>
              <a:rPr lang="en-US" sz="3600" dirty="0">
                <a:solidFill>
                  <a:srgbClr val="F0AD00"/>
                </a:solidFill>
                <a:latin typeface="+mn-lt"/>
                <a:ea typeface="+mn-ea"/>
                <a:cs typeface="+mn-cs"/>
              </a:rPr>
              <a:t>3-bit up-</a:t>
            </a:r>
            <a:r>
              <a:rPr lang="en-US" sz="3600" dirty="0" smtClean="0">
                <a:solidFill>
                  <a:srgbClr val="F0AD00"/>
                </a:solidFill>
                <a:latin typeface="+mn-lt"/>
                <a:ea typeface="+mn-ea"/>
                <a:cs typeface="+mn-cs"/>
              </a:rPr>
              <a:t>counter Design</a:t>
            </a:r>
            <a:endParaRPr lang="en-US" sz="3600" dirty="0">
              <a:solidFill>
                <a:srgbClr val="F0AD00"/>
              </a:solidFill>
              <a:latin typeface="+mn-lt"/>
              <a:ea typeface="+mn-ea"/>
              <a:cs typeface="+mn-cs"/>
            </a:endParaRP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63</a:t>
            </a:fld>
            <a:endParaRPr lang="en-US"/>
          </a:p>
        </p:txBody>
      </p:sp>
    </p:spTree>
    <p:extLst>
      <p:ext uri="{BB962C8B-B14F-4D97-AF65-F5344CB8AC3E}">
        <p14:creationId xmlns:p14="http://schemas.microsoft.com/office/powerpoint/2010/main" val="370190068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corg6_new\appA\split_appa\figaa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213" y="1123950"/>
            <a:ext cx="6656387"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09800" y="152400"/>
            <a:ext cx="4774038" cy="646331"/>
          </a:xfrm>
          <a:prstGeom prst="rect">
            <a:avLst/>
          </a:prstGeom>
          <a:solidFill>
            <a:srgbClr val="000000"/>
          </a:solidFill>
        </p:spPr>
        <p:txBody>
          <a:bodyPr wrap="none">
            <a:spAutoFit/>
          </a:bodyPr>
          <a:lstStyle/>
          <a:p>
            <a:pPr fontAlgn="auto">
              <a:spcBef>
                <a:spcPts val="0"/>
              </a:spcBef>
              <a:spcAft>
                <a:spcPts val="0"/>
              </a:spcAft>
              <a:defRPr/>
            </a:pPr>
            <a:r>
              <a:rPr lang="en-US" sz="3600" dirty="0" smtClean="0">
                <a:solidFill>
                  <a:srgbClr val="F0AD00"/>
                </a:solidFill>
                <a:latin typeface="+mn-lt"/>
                <a:ea typeface="+mn-ea"/>
                <a:cs typeface="+mn-cs"/>
              </a:rPr>
              <a:t> </a:t>
            </a:r>
            <a:r>
              <a:rPr lang="en-US" sz="3600" dirty="0">
                <a:solidFill>
                  <a:srgbClr val="F0AD00"/>
                </a:solidFill>
                <a:latin typeface="+mn-lt"/>
                <a:ea typeface="+mn-ea"/>
                <a:cs typeface="+mn-cs"/>
              </a:rPr>
              <a:t>3-bit up-</a:t>
            </a:r>
            <a:r>
              <a:rPr lang="en-US" sz="3600" dirty="0" smtClean="0">
                <a:solidFill>
                  <a:srgbClr val="F0AD00"/>
                </a:solidFill>
                <a:latin typeface="+mn-lt"/>
                <a:ea typeface="+mn-ea"/>
                <a:cs typeface="+mn-cs"/>
              </a:rPr>
              <a:t>counter Design</a:t>
            </a:r>
            <a:endParaRPr lang="en-US" sz="3600" dirty="0">
              <a:solidFill>
                <a:srgbClr val="F0AD00"/>
              </a:solidFill>
              <a:latin typeface="+mn-lt"/>
              <a:ea typeface="+mn-ea"/>
              <a:cs typeface="+mn-cs"/>
            </a:endParaRP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64</a:t>
            </a:fld>
            <a:endParaRPr lang="en-US"/>
          </a:p>
        </p:txBody>
      </p:sp>
    </p:spTree>
    <p:extLst>
      <p:ext uri="{BB962C8B-B14F-4D97-AF65-F5344CB8AC3E}">
        <p14:creationId xmlns:p14="http://schemas.microsoft.com/office/powerpoint/2010/main" val="144035634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normAutofit/>
          </a:bodyPr>
          <a:lstStyle/>
          <a:p>
            <a:r>
              <a:rPr lang="en-US" sz="3200" dirty="0" smtClean="0"/>
              <a:t>DESIGNING SEQUENTIAL CIRCUITS</a:t>
            </a:r>
            <a:endParaRPr lang="en-US" sz="3200" dirty="0"/>
          </a:p>
        </p:txBody>
      </p:sp>
    </p:spTree>
    <p:extLst>
      <p:ext uri="{BB962C8B-B14F-4D97-AF65-F5344CB8AC3E}">
        <p14:creationId xmlns:p14="http://schemas.microsoft.com/office/powerpoint/2010/main" val="77121783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Toggle Flip-Flop</a:t>
            </a:r>
            <a:endParaRPr lang="en-US" dirty="0"/>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66</a:t>
            </a:fld>
            <a:endParaRPr lang="en-US"/>
          </a:p>
        </p:txBody>
      </p:sp>
      <p:grpSp>
        <p:nvGrpSpPr>
          <p:cNvPr id="9" name="Group 8"/>
          <p:cNvGrpSpPr/>
          <p:nvPr/>
        </p:nvGrpSpPr>
        <p:grpSpPr>
          <a:xfrm>
            <a:off x="3200400" y="2362200"/>
            <a:ext cx="2874818" cy="2401454"/>
            <a:chOff x="1752600" y="2667000"/>
            <a:chExt cx="2874818" cy="2401454"/>
          </a:xfrm>
        </p:grpSpPr>
        <p:grpSp>
          <p:nvGrpSpPr>
            <p:cNvPr id="5" name="Group 4"/>
            <p:cNvGrpSpPr/>
            <p:nvPr/>
          </p:nvGrpSpPr>
          <p:grpSpPr>
            <a:xfrm>
              <a:off x="1752600" y="2667000"/>
              <a:ext cx="2874818" cy="2401454"/>
              <a:chOff x="2205182" y="565728"/>
              <a:chExt cx="2874818" cy="2401454"/>
            </a:xfrm>
          </p:grpSpPr>
          <p:sp>
            <p:nvSpPr>
              <p:cNvPr id="6" name="Rectangle 5"/>
              <p:cNvSpPr/>
              <p:nvPr/>
            </p:nvSpPr>
            <p:spPr>
              <a:xfrm>
                <a:off x="3336636" y="1200727"/>
                <a:ext cx="1119909" cy="1373909"/>
              </a:xfrm>
              <a:prstGeom prst="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3351591" y="1327789"/>
                <a:ext cx="326682" cy="369332"/>
              </a:xfrm>
              <a:prstGeom prst="rect">
                <a:avLst/>
              </a:prstGeom>
              <a:noFill/>
            </p:spPr>
            <p:txBody>
              <a:bodyPr wrap="none" rtlCol="0">
                <a:spAutoFit/>
              </a:bodyPr>
              <a:lstStyle/>
              <a:p>
                <a:r>
                  <a:rPr lang="en-US" dirty="0" smtClean="0"/>
                  <a:t>D</a:t>
                </a:r>
                <a:endParaRPr lang="en-US" dirty="0"/>
              </a:p>
            </p:txBody>
          </p:sp>
          <p:sp>
            <p:nvSpPr>
              <p:cNvPr id="8" name="TextBox 7"/>
              <p:cNvSpPr txBox="1"/>
              <p:nvPr/>
            </p:nvSpPr>
            <p:spPr>
              <a:xfrm>
                <a:off x="4104462" y="1304636"/>
                <a:ext cx="339982" cy="369332"/>
              </a:xfrm>
              <a:prstGeom prst="rect">
                <a:avLst/>
              </a:prstGeom>
              <a:noFill/>
            </p:spPr>
            <p:txBody>
              <a:bodyPr wrap="none" rtlCol="0">
                <a:spAutoFit/>
              </a:bodyPr>
              <a:lstStyle/>
              <a:p>
                <a:r>
                  <a:rPr lang="en-US" dirty="0" smtClean="0"/>
                  <a:t>Q</a:t>
                </a:r>
                <a:endParaRPr lang="en-US" dirty="0"/>
              </a:p>
            </p:txBody>
          </p:sp>
          <p:cxnSp>
            <p:nvCxnSpPr>
              <p:cNvPr id="10" name="Straight Connector 9"/>
              <p:cNvCxnSpPr>
                <a:stCxn id="7" idx="1"/>
              </p:cNvCxnSpPr>
              <p:nvPr/>
            </p:nvCxnSpPr>
            <p:spPr>
              <a:xfrm flipH="1">
                <a:off x="2944091" y="1512455"/>
                <a:ext cx="4075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 name="Trapezoid 10"/>
              <p:cNvSpPr/>
              <p:nvPr/>
            </p:nvSpPr>
            <p:spPr>
              <a:xfrm rot="5400000">
                <a:off x="2286000" y="1298864"/>
                <a:ext cx="889000" cy="427182"/>
              </a:xfrm>
              <a:prstGeom prst="trapezoid">
                <a:avLst>
                  <a:gd name="adj" fmla="val 67919"/>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p:cNvCxnSpPr>
                <a:stCxn id="11" idx="1"/>
              </p:cNvCxnSpPr>
              <p:nvPr/>
            </p:nvCxnSpPr>
            <p:spPr>
              <a:xfrm flipH="1" flipV="1">
                <a:off x="2724727" y="877455"/>
                <a:ext cx="5773" cy="33556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493819" y="1177637"/>
                <a:ext cx="275661" cy="307777"/>
              </a:xfrm>
              <a:prstGeom prst="rect">
                <a:avLst/>
              </a:prstGeom>
              <a:noFill/>
            </p:spPr>
            <p:txBody>
              <a:bodyPr wrap="none" rtlCol="0">
                <a:spAutoFit/>
              </a:bodyPr>
              <a:lstStyle/>
              <a:p>
                <a:r>
                  <a:rPr lang="en-US" sz="1400" dirty="0" smtClean="0"/>
                  <a:t>0</a:t>
                </a:r>
                <a:endParaRPr lang="en-US" sz="1400" dirty="0"/>
              </a:p>
            </p:txBody>
          </p:sp>
          <p:sp>
            <p:nvSpPr>
              <p:cNvPr id="14" name="TextBox 13"/>
              <p:cNvSpPr txBox="1"/>
              <p:nvPr/>
            </p:nvSpPr>
            <p:spPr>
              <a:xfrm>
                <a:off x="2531478" y="1545480"/>
                <a:ext cx="275661" cy="307777"/>
              </a:xfrm>
              <a:prstGeom prst="rect">
                <a:avLst/>
              </a:prstGeom>
              <a:noFill/>
            </p:spPr>
            <p:txBody>
              <a:bodyPr wrap="none" rtlCol="0">
                <a:spAutoFit/>
              </a:bodyPr>
              <a:lstStyle/>
              <a:p>
                <a:r>
                  <a:rPr lang="en-US" sz="1400" dirty="0" smtClean="0"/>
                  <a:t>1</a:t>
                </a:r>
                <a:endParaRPr lang="en-US" sz="1400" dirty="0"/>
              </a:p>
            </p:txBody>
          </p:sp>
          <p:cxnSp>
            <p:nvCxnSpPr>
              <p:cNvPr id="15" name="Straight Connector 14"/>
              <p:cNvCxnSpPr>
                <a:stCxn id="13" idx="1"/>
              </p:cNvCxnSpPr>
              <p:nvPr/>
            </p:nvCxnSpPr>
            <p:spPr>
              <a:xfrm flipH="1" flipV="1">
                <a:off x="2216721" y="1327851"/>
                <a:ext cx="277098" cy="367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216727" y="588818"/>
                <a:ext cx="0" cy="738971"/>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216727" y="588818"/>
                <a:ext cx="2563091"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779818" y="588818"/>
                <a:ext cx="0" cy="92363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469846" y="1512455"/>
                <a:ext cx="610154"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469846" y="2242128"/>
                <a:ext cx="529336"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779818" y="2242128"/>
                <a:ext cx="0" cy="72505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2216727" y="2967182"/>
                <a:ext cx="2563091"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2216727" y="1699369"/>
                <a:ext cx="0" cy="1267813"/>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14" idx="1"/>
              </p:cNvCxnSpPr>
              <p:nvPr/>
            </p:nvCxnSpPr>
            <p:spPr>
              <a:xfrm flipV="1">
                <a:off x="2205182" y="1699369"/>
                <a:ext cx="326296" cy="1154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597590" y="565728"/>
                <a:ext cx="300082" cy="369332"/>
              </a:xfrm>
              <a:prstGeom prst="rect">
                <a:avLst/>
              </a:prstGeom>
              <a:noFill/>
            </p:spPr>
            <p:txBody>
              <a:bodyPr wrap="none" rtlCol="0">
                <a:spAutoFit/>
              </a:bodyPr>
              <a:lstStyle/>
              <a:p>
                <a:r>
                  <a:rPr lang="en-US" dirty="0" smtClean="0"/>
                  <a:t>T</a:t>
                </a:r>
                <a:endParaRPr lang="en-US" dirty="0"/>
              </a:p>
            </p:txBody>
          </p:sp>
          <p:sp>
            <p:nvSpPr>
              <p:cNvPr id="26" name="Isosceles Triangle 25"/>
              <p:cNvSpPr/>
              <p:nvPr/>
            </p:nvSpPr>
            <p:spPr>
              <a:xfrm rot="5400000">
                <a:off x="3337827" y="2151983"/>
                <a:ext cx="184728" cy="180291"/>
              </a:xfrm>
              <a:prstGeom prs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7" name="Straight Connector 26"/>
              <p:cNvCxnSpPr>
                <a:stCxn id="26" idx="3"/>
              </p:cNvCxnSpPr>
              <p:nvPr/>
            </p:nvCxnSpPr>
            <p:spPr>
              <a:xfrm flipH="1" flipV="1">
                <a:off x="2944091" y="2242128"/>
                <a:ext cx="395955" cy="1"/>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33779" y="1988127"/>
                <a:ext cx="466794" cy="369332"/>
              </a:xfrm>
              <a:prstGeom prst="rect">
                <a:avLst/>
              </a:prstGeom>
              <a:noFill/>
            </p:spPr>
            <p:txBody>
              <a:bodyPr wrap="none" rtlCol="0">
                <a:spAutoFit/>
              </a:bodyPr>
              <a:lstStyle/>
              <a:p>
                <a:r>
                  <a:rPr lang="en-US" dirty="0" err="1" smtClean="0"/>
                  <a:t>Clk</a:t>
                </a:r>
                <a:endParaRPr lang="en-US" dirty="0"/>
              </a:p>
            </p:txBody>
          </p:sp>
        </p:grpSp>
        <p:sp>
          <p:nvSpPr>
            <p:cNvPr id="36" name="TextBox 35"/>
            <p:cNvSpPr txBox="1"/>
            <p:nvPr/>
          </p:nvSpPr>
          <p:spPr>
            <a:xfrm>
              <a:off x="3581400" y="4114800"/>
              <a:ext cx="474409" cy="461665"/>
            </a:xfrm>
            <a:prstGeom prst="rect">
              <a:avLst/>
            </a:prstGeom>
            <a:noFill/>
          </p:spPr>
          <p:txBody>
            <a:bodyPr wrap="none" rtlCol="0">
              <a:spAutoFit/>
            </a:bodyPr>
            <a:lstStyle/>
            <a:p>
              <a:r>
                <a:rPr lang="en-US" dirty="0" smtClean="0"/>
                <a:t>Q</a:t>
              </a:r>
              <a:r>
                <a:rPr lang="en-US" dirty="0" smtClean="0">
                  <a:latin typeface="+mn-lt"/>
                </a:rPr>
                <a:t>’</a:t>
              </a:r>
              <a:endParaRPr lang="en-US" dirty="0">
                <a:latin typeface="+mn-lt"/>
              </a:endParaRPr>
            </a:p>
          </p:txBody>
        </p:sp>
      </p:grpSp>
    </p:spTree>
    <p:extLst>
      <p:ext uri="{BB962C8B-B14F-4D97-AF65-F5344CB8AC3E}">
        <p14:creationId xmlns:p14="http://schemas.microsoft.com/office/powerpoint/2010/main" val="121330032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D:\corg6_new\appA\split_appa\figaa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513" y="1476375"/>
            <a:ext cx="6542087"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200" y="420688"/>
            <a:ext cx="184666" cy="646331"/>
          </a:xfrm>
          <a:prstGeom prst="rect">
            <a:avLst/>
          </a:prstGeom>
          <a:solidFill>
            <a:srgbClr val="000000"/>
          </a:solidFill>
        </p:spPr>
        <p:txBody>
          <a:bodyPr wrap="none">
            <a:spAutoFit/>
          </a:bodyPr>
          <a:lstStyle/>
          <a:p>
            <a:pPr fontAlgn="auto">
              <a:spcBef>
                <a:spcPts val="0"/>
              </a:spcBef>
              <a:spcAft>
                <a:spcPts val="0"/>
              </a:spcAft>
              <a:defRPr/>
            </a:pPr>
            <a:endParaRPr lang="en-US" sz="3600" dirty="0">
              <a:solidFill>
                <a:srgbClr val="F0AD00"/>
              </a:solidFill>
              <a:latin typeface="+mn-lt"/>
              <a:ea typeface="+mn-ea"/>
              <a:cs typeface="+mn-cs"/>
            </a:endParaRPr>
          </a:p>
        </p:txBody>
      </p:sp>
      <p:sp>
        <p:nvSpPr>
          <p:cNvPr id="6" name="Title 5"/>
          <p:cNvSpPr>
            <a:spLocks noGrp="1"/>
          </p:cNvSpPr>
          <p:nvPr>
            <p:ph type="title"/>
          </p:nvPr>
        </p:nvSpPr>
        <p:spPr/>
        <p:txBody>
          <a:bodyPr>
            <a:normAutofit fontScale="90000"/>
          </a:bodyPr>
          <a:lstStyle/>
          <a:p>
            <a:r>
              <a:rPr lang="en-US" sz="4800" dirty="0">
                <a:solidFill>
                  <a:srgbClr val="F0AD00"/>
                </a:solidFill>
              </a:rPr>
              <a:t>A formal model of a </a:t>
            </a:r>
            <a:r>
              <a:rPr lang="en-US" sz="4800" dirty="0" smtClean="0">
                <a:solidFill>
                  <a:srgbClr val="F0AD00"/>
                </a:solidFill>
              </a:rPr>
              <a:t/>
            </a:r>
            <a:br>
              <a:rPr lang="en-US" sz="4800" dirty="0" smtClean="0">
                <a:solidFill>
                  <a:srgbClr val="F0AD00"/>
                </a:solidFill>
              </a:rPr>
            </a:br>
            <a:r>
              <a:rPr lang="en-US" sz="4800" dirty="0" smtClean="0">
                <a:solidFill>
                  <a:srgbClr val="F0AD00"/>
                </a:solidFill>
              </a:rPr>
              <a:t>Finite State Machine (FSM)</a:t>
            </a:r>
            <a:endParaRPr lang="en-US" dirty="0"/>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67</a:t>
            </a:fld>
            <a:endParaRPr lang="en-US"/>
          </a:p>
        </p:txBody>
      </p:sp>
    </p:spTree>
    <p:extLst>
      <p:ext uri="{BB962C8B-B14F-4D97-AF65-F5344CB8AC3E}">
        <p14:creationId xmlns:p14="http://schemas.microsoft.com/office/powerpoint/2010/main" val="55722802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2600" y="76200"/>
            <a:ext cx="5211683" cy="1200329"/>
          </a:xfrm>
          <a:prstGeom prst="rect">
            <a:avLst/>
          </a:prstGeom>
          <a:solidFill>
            <a:srgbClr val="000000"/>
          </a:solidFill>
        </p:spPr>
        <p:txBody>
          <a:bodyPr wrap="none">
            <a:spAutoFit/>
          </a:bodyPr>
          <a:lstStyle/>
          <a:p>
            <a:pPr algn="ctr" fontAlgn="auto">
              <a:spcBef>
                <a:spcPts val="0"/>
              </a:spcBef>
              <a:spcAft>
                <a:spcPts val="0"/>
              </a:spcAft>
              <a:defRPr/>
            </a:pPr>
            <a:r>
              <a:rPr lang="en-US" sz="3600" dirty="0" smtClean="0">
                <a:solidFill>
                  <a:srgbClr val="F0AD00"/>
                </a:solidFill>
                <a:latin typeface="+mn-lt"/>
                <a:ea typeface="+mn-ea"/>
                <a:cs typeface="+mn-cs"/>
              </a:rPr>
              <a:t>mod-4 </a:t>
            </a:r>
            <a:r>
              <a:rPr lang="en-US" sz="3600" dirty="0">
                <a:solidFill>
                  <a:srgbClr val="F0AD00"/>
                </a:solidFill>
                <a:latin typeface="+mn-lt"/>
                <a:ea typeface="+mn-ea"/>
                <a:cs typeface="+mn-cs"/>
              </a:rPr>
              <a:t>up/down counter</a:t>
            </a:r>
          </a:p>
          <a:p>
            <a:pPr algn="ctr" fontAlgn="auto">
              <a:spcBef>
                <a:spcPts val="0"/>
              </a:spcBef>
              <a:spcAft>
                <a:spcPts val="0"/>
              </a:spcAft>
              <a:defRPr/>
            </a:pPr>
            <a:r>
              <a:rPr lang="en-US" sz="3600" dirty="0">
                <a:solidFill>
                  <a:srgbClr val="F0AD00"/>
                </a:solidFill>
                <a:latin typeface="+mn-lt"/>
                <a:ea typeface="+mn-ea"/>
                <a:cs typeface="+mn-cs"/>
              </a:rPr>
              <a:t>that detects the count of 2</a:t>
            </a:r>
          </a:p>
        </p:txBody>
      </p:sp>
      <p:sp>
        <p:nvSpPr>
          <p:cNvPr id="5" name="Content Placeholder 4"/>
          <p:cNvSpPr>
            <a:spLocks noGrp="1"/>
          </p:cNvSpPr>
          <p:nvPr>
            <p:ph idx="1"/>
          </p:nvPr>
        </p:nvSpPr>
        <p:spPr/>
        <p:txBody>
          <a:bodyPr/>
          <a:lstStyle/>
          <a:p>
            <a:r>
              <a:rPr lang="en-US" dirty="0" smtClean="0"/>
              <a:t>One input (x), one output (z)</a:t>
            </a:r>
          </a:p>
          <a:p>
            <a:r>
              <a:rPr lang="en-US" dirty="0" smtClean="0"/>
              <a:t>If input x=0, count </a:t>
            </a:r>
            <a:r>
              <a:rPr lang="en-US" b="1" dirty="0" smtClean="0"/>
              <a:t>up</a:t>
            </a:r>
            <a:r>
              <a:rPr lang="en-US" dirty="0" smtClean="0"/>
              <a:t> from 0 to 3</a:t>
            </a:r>
          </a:p>
          <a:p>
            <a:r>
              <a:rPr lang="en-US" dirty="0" smtClean="0"/>
              <a:t>If input x=1, count </a:t>
            </a:r>
            <a:r>
              <a:rPr lang="en-US" b="1" dirty="0" smtClean="0"/>
              <a:t>down</a:t>
            </a:r>
            <a:r>
              <a:rPr lang="en-US" dirty="0" smtClean="0"/>
              <a:t> from 3 to 0</a:t>
            </a:r>
          </a:p>
          <a:p>
            <a:r>
              <a:rPr lang="en-US" dirty="0" smtClean="0"/>
              <a:t>Signal output z=1, when count is 2</a:t>
            </a:r>
            <a:endParaRPr lang="en-US" dirty="0"/>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68</a:t>
            </a:fld>
            <a:endParaRPr lang="en-US"/>
          </a:p>
        </p:txBody>
      </p:sp>
    </p:spTree>
    <p:extLst>
      <p:ext uri="{BB962C8B-B14F-4D97-AF65-F5344CB8AC3E}">
        <p14:creationId xmlns:p14="http://schemas.microsoft.com/office/powerpoint/2010/main" val="103042467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D:\corg6_new\appA\split_appa\figaa.4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1447800"/>
            <a:ext cx="61055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09600" y="76200"/>
            <a:ext cx="8417689" cy="1200329"/>
          </a:xfrm>
          <a:prstGeom prst="rect">
            <a:avLst/>
          </a:prstGeom>
          <a:solidFill>
            <a:srgbClr val="000000"/>
          </a:solidFill>
        </p:spPr>
        <p:txBody>
          <a:bodyPr wrap="none">
            <a:spAutoFit/>
          </a:bodyPr>
          <a:lstStyle/>
          <a:p>
            <a:pPr algn="ctr" fontAlgn="auto">
              <a:spcBef>
                <a:spcPts val="0"/>
              </a:spcBef>
              <a:spcAft>
                <a:spcPts val="0"/>
              </a:spcAft>
              <a:defRPr/>
            </a:pPr>
            <a:r>
              <a:rPr lang="en-US" sz="3600" dirty="0">
                <a:solidFill>
                  <a:srgbClr val="F0AD00"/>
                </a:solidFill>
                <a:latin typeface="+mn-lt"/>
                <a:ea typeface="+mn-ea"/>
                <a:cs typeface="+mn-cs"/>
              </a:rPr>
              <a:t>State diagram of a mod-4 up/down counter</a:t>
            </a:r>
          </a:p>
          <a:p>
            <a:pPr algn="ctr" fontAlgn="auto">
              <a:spcBef>
                <a:spcPts val="0"/>
              </a:spcBef>
              <a:spcAft>
                <a:spcPts val="0"/>
              </a:spcAft>
              <a:defRPr/>
            </a:pPr>
            <a:r>
              <a:rPr lang="en-US" sz="3600" dirty="0">
                <a:solidFill>
                  <a:srgbClr val="F0AD00"/>
                </a:solidFill>
                <a:latin typeface="+mn-lt"/>
                <a:ea typeface="+mn-ea"/>
                <a:cs typeface="+mn-cs"/>
              </a:rPr>
              <a:t>that detects the count of 2</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69</a:t>
            </a:fld>
            <a:endParaRPr lang="en-US"/>
          </a:p>
        </p:txBody>
      </p:sp>
    </p:spTree>
    <p:extLst>
      <p:ext uri="{BB962C8B-B14F-4D97-AF65-F5344CB8AC3E}">
        <p14:creationId xmlns:p14="http://schemas.microsoft.com/office/powerpoint/2010/main" val="27904656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3-bit Decoder</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600" y="2451100"/>
            <a:ext cx="7670800" cy="37211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152400"/>
            <a:ext cx="1797050" cy="1746250"/>
          </a:xfrm>
          <a:prstGeom prst="rect">
            <a:avLst/>
          </a:prstGeom>
        </p:spPr>
      </p:pic>
      <p:sp>
        <p:nvSpPr>
          <p:cNvPr id="12" name="Slide Number Placeholder 11"/>
          <p:cNvSpPr>
            <a:spLocks noGrp="1"/>
          </p:cNvSpPr>
          <p:nvPr>
            <p:ph type="sldNum" sz="quarter" idx="12"/>
          </p:nvPr>
        </p:nvSpPr>
        <p:spPr/>
        <p:txBody>
          <a:bodyPr/>
          <a:lstStyle/>
          <a:p>
            <a:fld id="{90652FBA-184E-4167-8F61-56E572780823}" type="slidenum">
              <a:rPr lang="en-US" smtClean="0"/>
              <a:pPr/>
              <a:t>7</a:t>
            </a:fld>
            <a:endParaRPr lang="en-US"/>
          </a:p>
        </p:txBody>
      </p:sp>
      <p:sp>
        <p:nvSpPr>
          <p:cNvPr id="14" name="Footer Placeholder 13"/>
          <p:cNvSpPr>
            <a:spLocks noGrp="1"/>
          </p:cNvSpPr>
          <p:nvPr>
            <p:ph type="ftr" sz="quarter" idx="11"/>
          </p:nvPr>
        </p:nvSpPr>
        <p:spPr/>
        <p:txBody>
          <a:bodyPr/>
          <a:lstStyle/>
          <a:p>
            <a:r>
              <a:rPr lang="en-US" smtClean="0"/>
              <a:t>CSCE 230 - Computer Organization</a:t>
            </a:r>
            <a:endParaRPr lang="en-AU"/>
          </a:p>
        </p:txBody>
      </p:sp>
    </p:spTree>
    <p:extLst>
      <p:ext uri="{BB962C8B-B14F-4D97-AF65-F5344CB8AC3E}">
        <p14:creationId xmlns:p14="http://schemas.microsoft.com/office/powerpoint/2010/main" val="258411422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D:\corg6_new\appA\appA_PDF\figaa.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828800"/>
            <a:ext cx="5162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352800" y="609600"/>
            <a:ext cx="2278614" cy="646331"/>
          </a:xfrm>
          <a:prstGeom prst="rect">
            <a:avLst/>
          </a:prstGeom>
          <a:solidFill>
            <a:srgbClr val="000000"/>
          </a:solidFill>
        </p:spPr>
        <p:txBody>
          <a:bodyPr wrap="none">
            <a:spAutoFit/>
          </a:bodyPr>
          <a:lstStyle/>
          <a:p>
            <a:pPr fontAlgn="auto">
              <a:spcBef>
                <a:spcPts val="0"/>
              </a:spcBef>
              <a:spcAft>
                <a:spcPts val="0"/>
              </a:spcAft>
              <a:defRPr/>
            </a:pPr>
            <a:r>
              <a:rPr lang="en-US" sz="3600" dirty="0">
                <a:solidFill>
                  <a:srgbClr val="F0AD00"/>
                </a:solidFill>
                <a:latin typeface="+mn-lt"/>
                <a:ea typeface="+mn-ea"/>
                <a:cs typeface="+mn-cs"/>
              </a:rPr>
              <a:t>State table</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70</a:t>
            </a:fld>
            <a:endParaRPr lang="en-US"/>
          </a:p>
        </p:txBody>
      </p:sp>
    </p:spTree>
    <p:extLst>
      <p:ext uri="{BB962C8B-B14F-4D97-AF65-F5344CB8AC3E}">
        <p14:creationId xmlns:p14="http://schemas.microsoft.com/office/powerpoint/2010/main" val="376943799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D:\corg6_new\appA\appA_PDF\figaa.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1676400"/>
            <a:ext cx="51435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0" y="533400"/>
            <a:ext cx="4581979" cy="646331"/>
          </a:xfrm>
          <a:prstGeom prst="rect">
            <a:avLst/>
          </a:prstGeom>
          <a:solidFill>
            <a:srgbClr val="000000"/>
          </a:solidFill>
        </p:spPr>
        <p:txBody>
          <a:bodyPr wrap="none">
            <a:spAutoFit/>
          </a:bodyPr>
          <a:lstStyle/>
          <a:p>
            <a:pPr fontAlgn="auto">
              <a:spcBef>
                <a:spcPts val="0"/>
              </a:spcBef>
              <a:spcAft>
                <a:spcPts val="0"/>
              </a:spcAft>
              <a:defRPr/>
            </a:pPr>
            <a:r>
              <a:rPr lang="en-US" sz="3600" dirty="0">
                <a:solidFill>
                  <a:srgbClr val="F0AD00"/>
                </a:solidFill>
                <a:latin typeface="+mn-lt"/>
                <a:ea typeface="+mn-ea"/>
                <a:cs typeface="+mn-cs"/>
              </a:rPr>
              <a:t>State assignment table</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71</a:t>
            </a:fld>
            <a:endParaRPr lang="en-US"/>
          </a:p>
        </p:txBody>
      </p:sp>
    </p:spTree>
    <p:extLst>
      <p:ext uri="{BB962C8B-B14F-4D97-AF65-F5344CB8AC3E}">
        <p14:creationId xmlns:p14="http://schemas.microsoft.com/office/powerpoint/2010/main" val="385607476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p:cNvSpPr txBox="1">
            <a:spLocks noChangeArrowheads="1"/>
          </p:cNvSpPr>
          <p:nvPr/>
        </p:nvSpPr>
        <p:spPr bwMode="auto">
          <a:xfrm>
            <a:off x="762000" y="838200"/>
            <a:ext cx="470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a:solidFill>
                  <a:srgbClr val="002060"/>
                </a:solidFill>
              </a:rPr>
              <a:t>The next-state expressions are:</a:t>
            </a:r>
          </a:p>
        </p:txBody>
      </p:sp>
      <p:pic>
        <p:nvPicPr>
          <p:cNvPr id="60419" name="Picture 2" descr="D:\corg6_new\appA\powerpointA\p518_express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647825"/>
            <a:ext cx="55911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Box 3"/>
          <p:cNvSpPr txBox="1">
            <a:spLocks noChangeArrowheads="1"/>
          </p:cNvSpPr>
          <p:nvPr/>
        </p:nvSpPr>
        <p:spPr bwMode="auto">
          <a:xfrm>
            <a:off x="914400" y="4267200"/>
            <a:ext cx="374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a:solidFill>
                  <a:srgbClr val="002060"/>
                </a:solidFill>
              </a:rPr>
              <a:t>The output expression is</a:t>
            </a:r>
          </a:p>
        </p:txBody>
      </p:sp>
      <p:pic>
        <p:nvPicPr>
          <p:cNvPr id="60421" name="Picture 3" descr="D:\corg6_new\appA\powerpointA\p519_expres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9530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72</a:t>
            </a:fld>
            <a:endParaRPr lang="en-US"/>
          </a:p>
        </p:txBody>
      </p:sp>
      <p:sp>
        <p:nvSpPr>
          <p:cNvPr id="3" name="Rectangle 2"/>
          <p:cNvSpPr/>
          <p:nvPr/>
        </p:nvSpPr>
        <p:spPr>
          <a:xfrm>
            <a:off x="2057400" y="2133600"/>
            <a:ext cx="2514600" cy="457200"/>
          </a:xfrm>
          <a:prstGeom prst="rect">
            <a:avLst/>
          </a:prstGeom>
          <a:solidFill>
            <a:srgbClr val="FFFFFF"/>
          </a:solidFill>
          <a:ln w="19050" cmpd="sng">
            <a:no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sp>
        <p:nvSpPr>
          <p:cNvPr id="8" name="Rectangle 7"/>
          <p:cNvSpPr/>
          <p:nvPr/>
        </p:nvSpPr>
        <p:spPr>
          <a:xfrm>
            <a:off x="1981200" y="3200400"/>
            <a:ext cx="2514600" cy="457200"/>
          </a:xfrm>
          <a:prstGeom prst="rect">
            <a:avLst/>
          </a:prstGeom>
          <a:solidFill>
            <a:srgbClr val="FFFFFF"/>
          </a:solidFill>
          <a:ln w="19050" cmpd="sng">
            <a:no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12450483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p:cNvSpPr txBox="1">
            <a:spLocks noChangeArrowheads="1"/>
          </p:cNvSpPr>
          <p:nvPr/>
        </p:nvSpPr>
        <p:spPr bwMode="auto">
          <a:xfrm>
            <a:off x="762000" y="838200"/>
            <a:ext cx="470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a:solidFill>
                  <a:srgbClr val="002060"/>
                </a:solidFill>
              </a:rPr>
              <a:t>The next-state expressions are:</a:t>
            </a:r>
          </a:p>
        </p:txBody>
      </p:sp>
      <p:pic>
        <p:nvPicPr>
          <p:cNvPr id="60419" name="Picture 2" descr="D:\corg6_new\appA\powerpointA\p518_express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647825"/>
            <a:ext cx="55911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Box 3"/>
          <p:cNvSpPr txBox="1">
            <a:spLocks noChangeArrowheads="1"/>
          </p:cNvSpPr>
          <p:nvPr/>
        </p:nvSpPr>
        <p:spPr bwMode="auto">
          <a:xfrm>
            <a:off x="914400" y="4267200"/>
            <a:ext cx="374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a:solidFill>
                  <a:srgbClr val="002060"/>
                </a:solidFill>
              </a:rPr>
              <a:t>The output expression is</a:t>
            </a:r>
          </a:p>
        </p:txBody>
      </p:sp>
      <p:pic>
        <p:nvPicPr>
          <p:cNvPr id="60421" name="Picture 3" descr="D:\corg6_new\appA\powerpointA\p519_expres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9530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73</a:t>
            </a:fld>
            <a:endParaRPr lang="en-US"/>
          </a:p>
        </p:txBody>
      </p:sp>
    </p:spTree>
    <p:extLst>
      <p:ext uri="{BB962C8B-B14F-4D97-AF65-F5344CB8AC3E}">
        <p14:creationId xmlns:p14="http://schemas.microsoft.com/office/powerpoint/2010/main" val="323749513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corg6_new\appA\appA_PDF\figaa.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450" y="1809750"/>
            <a:ext cx="49339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200" y="609600"/>
            <a:ext cx="7793038" cy="646113"/>
          </a:xfrm>
          <a:prstGeom prst="rect">
            <a:avLst/>
          </a:prstGeom>
          <a:solidFill>
            <a:srgbClr val="000000"/>
          </a:solidFill>
        </p:spPr>
        <p:txBody>
          <a:bodyPr wrap="none">
            <a:spAutoFit/>
          </a:bodyPr>
          <a:lstStyle/>
          <a:p>
            <a:pPr fontAlgn="auto">
              <a:spcBef>
                <a:spcPts val="0"/>
              </a:spcBef>
              <a:spcAft>
                <a:spcPts val="0"/>
              </a:spcAft>
              <a:defRPr/>
            </a:pPr>
            <a:r>
              <a:rPr lang="en-US" sz="3600" dirty="0">
                <a:solidFill>
                  <a:srgbClr val="F0AD00"/>
                </a:solidFill>
                <a:latin typeface="+mn-lt"/>
                <a:ea typeface="+mn-ea"/>
                <a:cs typeface="+mn-cs"/>
              </a:rPr>
              <a:t>Implementation of the up/down counter</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74</a:t>
            </a:fld>
            <a:endParaRPr lang="en-US"/>
          </a:p>
        </p:txBody>
      </p:sp>
    </p:spTree>
    <p:extLst>
      <p:ext uri="{BB962C8B-B14F-4D97-AF65-F5344CB8AC3E}">
        <p14:creationId xmlns:p14="http://schemas.microsoft.com/office/powerpoint/2010/main" val="356230550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corg6_new\appA\split_appa\figaa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988" y="1981200"/>
            <a:ext cx="6399212"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0" y="685800"/>
            <a:ext cx="7981672" cy="646331"/>
          </a:xfrm>
          <a:prstGeom prst="rect">
            <a:avLst/>
          </a:prstGeom>
          <a:solidFill>
            <a:srgbClr val="000000"/>
          </a:solidFill>
        </p:spPr>
        <p:txBody>
          <a:bodyPr wrap="none">
            <a:spAutoFit/>
          </a:bodyPr>
          <a:lstStyle/>
          <a:p>
            <a:pPr fontAlgn="auto">
              <a:spcBef>
                <a:spcPts val="0"/>
              </a:spcBef>
              <a:spcAft>
                <a:spcPts val="0"/>
              </a:spcAft>
              <a:defRPr/>
            </a:pPr>
            <a:r>
              <a:rPr lang="en-US" sz="3600" dirty="0">
                <a:solidFill>
                  <a:srgbClr val="F0AD00"/>
                </a:solidFill>
                <a:latin typeface="+mn-lt"/>
                <a:ea typeface="+mn-ea"/>
                <a:cs typeface="+mn-cs"/>
              </a:rPr>
              <a:t>Timing diagram for the designed counter</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75</a:t>
            </a:fld>
            <a:endParaRPr lang="en-US"/>
          </a:p>
        </p:txBody>
      </p:sp>
    </p:spTree>
    <p:extLst>
      <p:ext uri="{BB962C8B-B14F-4D97-AF65-F5344CB8AC3E}">
        <p14:creationId xmlns:p14="http://schemas.microsoft.com/office/powerpoint/2010/main" val="331168631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D:\corg6_new\appA\split_appa\figaa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513" y="1476375"/>
            <a:ext cx="6542087"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200" y="420688"/>
            <a:ext cx="7807997" cy="646331"/>
          </a:xfrm>
          <a:prstGeom prst="rect">
            <a:avLst/>
          </a:prstGeom>
          <a:solidFill>
            <a:srgbClr val="000000"/>
          </a:solidFill>
        </p:spPr>
        <p:txBody>
          <a:bodyPr wrap="none">
            <a:spAutoFit/>
          </a:bodyPr>
          <a:lstStyle/>
          <a:p>
            <a:pPr fontAlgn="auto">
              <a:spcBef>
                <a:spcPts val="0"/>
              </a:spcBef>
              <a:spcAft>
                <a:spcPts val="0"/>
              </a:spcAft>
              <a:defRPr/>
            </a:pPr>
            <a:r>
              <a:rPr lang="en-US" sz="3600" dirty="0">
                <a:solidFill>
                  <a:srgbClr val="F0AD00"/>
                </a:solidFill>
                <a:latin typeface="+mn-lt"/>
                <a:ea typeface="+mn-ea"/>
                <a:cs typeface="+mn-cs"/>
              </a:rPr>
              <a:t>A formal model of a finite state machine</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76</a:t>
            </a:fld>
            <a:endParaRPr lang="en-US"/>
          </a:p>
        </p:txBody>
      </p:sp>
    </p:spTree>
    <p:extLst>
      <p:ext uri="{BB962C8B-B14F-4D97-AF65-F5344CB8AC3E}">
        <p14:creationId xmlns:p14="http://schemas.microsoft.com/office/powerpoint/2010/main" val="214505153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2066" name="Rectangle 2"/>
          <p:cNvSpPr>
            <a:spLocks noGrp="1" noChangeArrowheads="1"/>
          </p:cNvSpPr>
          <p:nvPr>
            <p:ph type="ctrTitle"/>
          </p:nvPr>
        </p:nvSpPr>
        <p:spPr>
          <a:xfrm>
            <a:off x="425450" y="2362200"/>
            <a:ext cx="6651625" cy="1143000"/>
          </a:xfrm>
        </p:spPr>
        <p:txBody>
          <a:bodyPr/>
          <a:lstStyle/>
          <a:p>
            <a:r>
              <a:rPr lang="en-US" sz="2800"/>
              <a:t>What are FPGAs and why should we use them?</a:t>
            </a:r>
          </a:p>
        </p:txBody>
      </p:sp>
      <p:sp>
        <p:nvSpPr>
          <p:cNvPr id="2" name="TextBox 1"/>
          <p:cNvSpPr txBox="1"/>
          <p:nvPr/>
        </p:nvSpPr>
        <p:spPr>
          <a:xfrm>
            <a:off x="304800" y="3429000"/>
            <a:ext cx="4865434" cy="923330"/>
          </a:xfrm>
          <a:prstGeom prst="rect">
            <a:avLst/>
          </a:prstGeom>
          <a:solidFill>
            <a:schemeClr val="accent2">
              <a:lumMod val="20000"/>
              <a:lumOff val="80000"/>
            </a:schemeClr>
          </a:solidFill>
        </p:spPr>
        <p:txBody>
          <a:bodyPr wrap="none" rtlCol="0">
            <a:spAutoFit/>
          </a:bodyPr>
          <a:lstStyle/>
          <a:p>
            <a:r>
              <a:rPr lang="en-US" sz="1800" dirty="0" smtClean="0"/>
              <a:t>The following slides are courtesy of Altera and are</a:t>
            </a:r>
          </a:p>
          <a:p>
            <a:r>
              <a:rPr lang="en-US" sz="1800" dirty="0" smtClean="0"/>
              <a:t>borrowed from an advanced course offered</a:t>
            </a:r>
          </a:p>
          <a:p>
            <a:r>
              <a:rPr lang="en-US" sz="1800" dirty="0" smtClean="0"/>
              <a:t>by the </a:t>
            </a:r>
            <a:r>
              <a:rPr lang="en-US" sz="1800" dirty="0" err="1" smtClean="0"/>
              <a:t>Atera</a:t>
            </a:r>
            <a:r>
              <a:rPr lang="en-US" sz="1800" dirty="0" smtClean="0"/>
              <a:t> University Program</a:t>
            </a:r>
            <a:r>
              <a:rPr lang="en-US" sz="1800" baseline="30000" dirty="0" smtClean="0"/>
              <a:t>*</a:t>
            </a:r>
            <a:r>
              <a:rPr lang="en-US" sz="1800" dirty="0" smtClean="0"/>
              <a:t>. </a:t>
            </a:r>
            <a:endParaRPr lang="en-US" sz="1800" dirty="0"/>
          </a:p>
        </p:txBody>
      </p:sp>
      <p:sp>
        <p:nvSpPr>
          <p:cNvPr id="3" name="TextBox 2"/>
          <p:cNvSpPr txBox="1"/>
          <p:nvPr/>
        </p:nvSpPr>
        <p:spPr>
          <a:xfrm>
            <a:off x="228600" y="4191000"/>
            <a:ext cx="3278762" cy="1077218"/>
          </a:xfrm>
          <a:prstGeom prst="rect">
            <a:avLst/>
          </a:prstGeom>
          <a:noFill/>
        </p:spPr>
        <p:txBody>
          <a:bodyPr wrap="none" rtlCol="0">
            <a:spAutoFit/>
          </a:bodyPr>
          <a:lstStyle/>
          <a:p>
            <a:r>
              <a:rPr lang="en-US" sz="1600" dirty="0" smtClean="0"/>
              <a:t>____</a:t>
            </a:r>
          </a:p>
          <a:p>
            <a:r>
              <a:rPr lang="en-US" sz="1600" baseline="30000" dirty="0" smtClean="0"/>
              <a:t>*</a:t>
            </a:r>
            <a:r>
              <a:rPr lang="en-US" sz="1600" dirty="0" smtClean="0"/>
              <a:t>You can find the complete set of </a:t>
            </a:r>
          </a:p>
          <a:p>
            <a:r>
              <a:rPr lang="en-US" sz="1600" dirty="0" smtClean="0"/>
              <a:t>slides from the course on the Bb page</a:t>
            </a:r>
          </a:p>
          <a:p>
            <a:r>
              <a:rPr lang="en-US" sz="1600" dirty="0" smtClean="0"/>
              <a:t>for the class.</a:t>
            </a:r>
            <a:endParaRPr lang="en-US" sz="1600" dirty="0"/>
          </a:p>
        </p:txBody>
      </p:sp>
    </p:spTree>
    <p:extLst>
      <p:ext uri="{BB962C8B-B14F-4D97-AF65-F5344CB8AC3E}">
        <p14:creationId xmlns:p14="http://schemas.microsoft.com/office/powerpoint/2010/main" val="1044372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7A0C0B-B73A-1449-81A1-26153A31A636}" type="slidenum">
              <a:rPr lang="en-US">
                <a:solidFill>
                  <a:srgbClr val="000000"/>
                </a:solidFill>
              </a:rPr>
              <a:pPr/>
              <a:t>78</a:t>
            </a:fld>
            <a:endParaRPr lang="en-US">
              <a:solidFill>
                <a:srgbClr val="000000"/>
              </a:solidFill>
            </a:endParaRPr>
          </a:p>
        </p:txBody>
      </p:sp>
      <p:sp>
        <p:nvSpPr>
          <p:cNvPr id="474114" name="Rectangle 2"/>
          <p:cNvSpPr>
            <a:spLocks noGrp="1" noChangeArrowheads="1"/>
          </p:cNvSpPr>
          <p:nvPr>
            <p:ph type="title"/>
          </p:nvPr>
        </p:nvSpPr>
        <p:spPr/>
        <p:txBody>
          <a:bodyPr/>
          <a:lstStyle/>
          <a:p>
            <a:r>
              <a:rPr lang="en-US"/>
              <a:t>FPGA</a:t>
            </a:r>
          </a:p>
        </p:txBody>
      </p:sp>
      <p:sp>
        <p:nvSpPr>
          <p:cNvPr id="474115" name="Rectangle 3"/>
          <p:cNvSpPr>
            <a:spLocks noGrp="1" noChangeArrowheads="1"/>
          </p:cNvSpPr>
          <p:nvPr>
            <p:ph type="body" idx="1"/>
          </p:nvPr>
        </p:nvSpPr>
        <p:spPr>
          <a:xfrm>
            <a:off x="350838" y="1187450"/>
            <a:ext cx="8615362" cy="4906963"/>
          </a:xfrm>
        </p:spPr>
        <p:txBody>
          <a:bodyPr/>
          <a:lstStyle/>
          <a:p>
            <a:r>
              <a:rPr lang="en-US" b="1">
                <a:solidFill>
                  <a:schemeClr val="tx2"/>
                </a:solidFill>
              </a:rPr>
              <a:t>Field Programmable</a:t>
            </a:r>
            <a:r>
              <a:rPr lang="en-US"/>
              <a:t> Gate Array</a:t>
            </a:r>
          </a:p>
          <a:p>
            <a:pPr lvl="1"/>
            <a:r>
              <a:rPr lang="en-US"/>
              <a:t>Two-dimensional array of </a:t>
            </a:r>
            <a:r>
              <a:rPr lang="en-US" i="1"/>
              <a:t>programmable</a:t>
            </a:r>
            <a:r>
              <a:rPr lang="en-US"/>
              <a:t> logic elements</a:t>
            </a:r>
          </a:p>
          <a:p>
            <a:pPr lvl="1"/>
            <a:r>
              <a:rPr lang="en-US"/>
              <a:t>Connected with </a:t>
            </a:r>
            <a:r>
              <a:rPr lang="en-US" i="1"/>
              <a:t>programmable switches</a:t>
            </a:r>
            <a:r>
              <a:rPr lang="en-US"/>
              <a:t/>
            </a:r>
            <a:br>
              <a:rPr lang="en-US"/>
            </a:br>
            <a:endParaRPr lang="en-US"/>
          </a:p>
          <a:p>
            <a:r>
              <a:rPr lang="en-US"/>
              <a:t>FPGA:  re-programmable hardware</a:t>
            </a:r>
          </a:p>
        </p:txBody>
      </p:sp>
    </p:spTree>
    <p:extLst>
      <p:ext uri="{BB962C8B-B14F-4D97-AF65-F5344CB8AC3E}">
        <p14:creationId xmlns:p14="http://schemas.microsoft.com/office/powerpoint/2010/main" val="1199990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000A8DDD-B10C-5C44-AD10-CBC6EDDDD3B2}" type="slidenum">
              <a:rPr lang="en-US">
                <a:solidFill>
                  <a:srgbClr val="000000"/>
                </a:solidFill>
              </a:rPr>
              <a:pPr/>
              <a:t>79</a:t>
            </a:fld>
            <a:endParaRPr lang="en-US">
              <a:solidFill>
                <a:srgbClr val="000000"/>
              </a:solidFill>
            </a:endParaRPr>
          </a:p>
        </p:txBody>
      </p:sp>
      <p:sp>
        <p:nvSpPr>
          <p:cNvPr id="476162" name="Rectangle 2"/>
          <p:cNvSpPr>
            <a:spLocks noGrp="1" noChangeArrowheads="1"/>
          </p:cNvSpPr>
          <p:nvPr>
            <p:ph type="title"/>
          </p:nvPr>
        </p:nvSpPr>
        <p:spPr/>
        <p:txBody>
          <a:bodyPr/>
          <a:lstStyle/>
          <a:p>
            <a:r>
              <a:rPr lang="en-US"/>
              <a:t>FPGA Architecture: Logic Element</a:t>
            </a:r>
          </a:p>
        </p:txBody>
      </p:sp>
      <p:sp>
        <p:nvSpPr>
          <p:cNvPr id="476163" name="Rectangle 3"/>
          <p:cNvSpPr>
            <a:spLocks noGrp="1" noChangeArrowheads="1"/>
          </p:cNvSpPr>
          <p:nvPr>
            <p:ph type="body" idx="1"/>
          </p:nvPr>
        </p:nvSpPr>
        <p:spPr>
          <a:xfrm>
            <a:off x="350838" y="1187450"/>
            <a:ext cx="8331200" cy="4743450"/>
          </a:xfrm>
        </p:spPr>
        <p:txBody>
          <a:bodyPr/>
          <a:lstStyle/>
          <a:p>
            <a:r>
              <a:rPr lang="en-US"/>
              <a:t>Lookup table (LUT) implements any 4-input logic function</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endParaRPr lang="en-US"/>
          </a:p>
          <a:p>
            <a:pPr lvl="1"/>
            <a:r>
              <a:rPr lang="en-US"/>
              <a:t>Actual LE is significantly more complex</a:t>
            </a:r>
          </a:p>
        </p:txBody>
      </p:sp>
      <p:grpSp>
        <p:nvGrpSpPr>
          <p:cNvPr id="476164" name="Group 4"/>
          <p:cNvGrpSpPr>
            <a:grpSpLocks/>
          </p:cNvGrpSpPr>
          <p:nvPr/>
        </p:nvGrpSpPr>
        <p:grpSpPr bwMode="auto">
          <a:xfrm>
            <a:off x="1644650" y="2339975"/>
            <a:ext cx="5972175" cy="2486025"/>
            <a:chOff x="999" y="2041"/>
            <a:chExt cx="3762" cy="1566"/>
          </a:xfrm>
        </p:grpSpPr>
        <p:pic>
          <p:nvPicPr>
            <p:cNvPr id="4761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 y="2041"/>
              <a:ext cx="3762" cy="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76166" name="Rectangle 6"/>
            <p:cNvSpPr>
              <a:spLocks noChangeArrowheads="1"/>
            </p:cNvSpPr>
            <p:nvPr/>
          </p:nvSpPr>
          <p:spPr bwMode="auto">
            <a:xfrm>
              <a:off x="999" y="2041"/>
              <a:ext cx="3762" cy="1566"/>
            </a:xfrm>
            <a:prstGeom prst="rect">
              <a:avLst/>
            </a:prstGeom>
            <a:noFill/>
            <a:ln w="9525">
              <a:solidFill>
                <a:srgbClr val="3366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spTree>
    <p:extLst>
      <p:ext uri="{BB962C8B-B14F-4D97-AF65-F5344CB8AC3E}">
        <p14:creationId xmlns:p14="http://schemas.microsoft.com/office/powerpoint/2010/main" val="23524475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D:\corg6_new\appA\split_appa\figaa30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90800"/>
            <a:ext cx="41243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D:\corg6_new\appA\split_appa\figaa30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292100"/>
            <a:ext cx="12858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90600" y="5638800"/>
            <a:ext cx="4167878" cy="1200329"/>
          </a:xfrm>
          <a:prstGeom prst="rect">
            <a:avLst/>
          </a:prstGeom>
          <a:solidFill>
            <a:srgbClr val="000000"/>
          </a:solidFill>
        </p:spPr>
        <p:txBody>
          <a:bodyPr wrap="none">
            <a:spAutoFit/>
          </a:bodyPr>
          <a:lstStyle/>
          <a:p>
            <a:pPr algn="ctr" fontAlgn="auto">
              <a:spcBef>
                <a:spcPts val="0"/>
              </a:spcBef>
              <a:spcAft>
                <a:spcPts val="0"/>
              </a:spcAft>
              <a:defRPr/>
            </a:pPr>
            <a:r>
              <a:rPr lang="en-US" sz="3600" dirty="0">
                <a:solidFill>
                  <a:srgbClr val="F0AD00"/>
                </a:solidFill>
                <a:latin typeface="+mn-lt"/>
                <a:ea typeface="+mn-ea"/>
                <a:cs typeface="+mn-cs"/>
              </a:rPr>
              <a:t>A BCD-to-7-segment</a:t>
            </a:r>
          </a:p>
          <a:p>
            <a:pPr algn="ctr" fontAlgn="auto">
              <a:spcBef>
                <a:spcPts val="0"/>
              </a:spcBef>
              <a:spcAft>
                <a:spcPts val="0"/>
              </a:spcAft>
              <a:defRPr/>
            </a:pPr>
            <a:r>
              <a:rPr lang="en-US" sz="3600" dirty="0">
                <a:solidFill>
                  <a:srgbClr val="F0AD00"/>
                </a:solidFill>
                <a:latin typeface="+mn-lt"/>
                <a:ea typeface="+mn-ea"/>
                <a:cs typeface="+mn-cs"/>
              </a:rPr>
              <a:t>display decoder</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8</a:t>
            </a:fld>
            <a:endParaRPr lang="en-US"/>
          </a:p>
        </p:txBody>
      </p:sp>
    </p:spTree>
    <p:extLst>
      <p:ext uri="{BB962C8B-B14F-4D97-AF65-F5344CB8AC3E}">
        <p14:creationId xmlns:p14="http://schemas.microsoft.com/office/powerpoint/2010/main" val="379441564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 name="Slide Number Placeholder 3"/>
          <p:cNvSpPr>
            <a:spLocks noGrp="1"/>
          </p:cNvSpPr>
          <p:nvPr>
            <p:ph type="sldNum" sz="quarter" idx="10"/>
          </p:nvPr>
        </p:nvSpPr>
        <p:spPr/>
        <p:txBody>
          <a:bodyPr/>
          <a:lstStyle/>
          <a:p>
            <a:fld id="{0F5E2DB8-32AD-8847-99C9-E139F2DB217C}" type="slidenum">
              <a:rPr lang="en-US">
                <a:solidFill>
                  <a:srgbClr val="000000"/>
                </a:solidFill>
              </a:rPr>
              <a:pPr/>
              <a:t>80</a:t>
            </a:fld>
            <a:endParaRPr lang="en-US">
              <a:solidFill>
                <a:srgbClr val="000000"/>
              </a:solidFill>
            </a:endParaRPr>
          </a:p>
        </p:txBody>
      </p:sp>
      <p:grpSp>
        <p:nvGrpSpPr>
          <p:cNvPr id="478210" name="Group 2"/>
          <p:cNvGrpSpPr>
            <a:grpSpLocks/>
          </p:cNvGrpSpPr>
          <p:nvPr/>
        </p:nvGrpSpPr>
        <p:grpSpPr bwMode="auto">
          <a:xfrm>
            <a:off x="1417638" y="1636713"/>
            <a:ext cx="642937" cy="3484562"/>
            <a:chOff x="893" y="1021"/>
            <a:chExt cx="405" cy="2195"/>
          </a:xfrm>
        </p:grpSpPr>
        <p:sp>
          <p:nvSpPr>
            <p:cNvPr id="478211" name="Rectangle 3"/>
            <p:cNvSpPr>
              <a:spLocks noChangeArrowheads="1"/>
            </p:cNvSpPr>
            <p:nvPr/>
          </p:nvSpPr>
          <p:spPr bwMode="auto">
            <a:xfrm>
              <a:off x="893" y="2967"/>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12" name="Rectangle 4"/>
            <p:cNvSpPr>
              <a:spLocks noChangeArrowheads="1"/>
            </p:cNvSpPr>
            <p:nvPr/>
          </p:nvSpPr>
          <p:spPr bwMode="auto">
            <a:xfrm>
              <a:off x="893" y="1270"/>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13" name="Rectangle 5"/>
            <p:cNvSpPr>
              <a:spLocks noChangeArrowheads="1"/>
            </p:cNvSpPr>
            <p:nvPr/>
          </p:nvSpPr>
          <p:spPr bwMode="auto">
            <a:xfrm>
              <a:off x="893" y="1519"/>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14" name="Rectangle 6"/>
            <p:cNvSpPr>
              <a:spLocks noChangeArrowheads="1"/>
            </p:cNvSpPr>
            <p:nvPr/>
          </p:nvSpPr>
          <p:spPr bwMode="auto">
            <a:xfrm>
              <a:off x="893" y="2220"/>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15" name="Rectangle 7"/>
            <p:cNvSpPr>
              <a:spLocks noChangeArrowheads="1"/>
            </p:cNvSpPr>
            <p:nvPr/>
          </p:nvSpPr>
          <p:spPr bwMode="auto">
            <a:xfrm>
              <a:off x="893" y="2469"/>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16" name="Rectangle 8"/>
            <p:cNvSpPr>
              <a:spLocks noChangeArrowheads="1"/>
            </p:cNvSpPr>
            <p:nvPr/>
          </p:nvSpPr>
          <p:spPr bwMode="auto">
            <a:xfrm>
              <a:off x="893" y="2718"/>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17" name="Rectangle 9"/>
            <p:cNvSpPr>
              <a:spLocks noChangeArrowheads="1"/>
            </p:cNvSpPr>
            <p:nvPr/>
          </p:nvSpPr>
          <p:spPr bwMode="auto">
            <a:xfrm>
              <a:off x="893" y="1021"/>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18" name="Text Box 10"/>
            <p:cNvSpPr txBox="1">
              <a:spLocks noChangeArrowheads="1"/>
            </p:cNvSpPr>
            <p:nvPr/>
          </p:nvSpPr>
          <p:spPr bwMode="auto">
            <a:xfrm>
              <a:off x="913" y="1860"/>
              <a:ext cx="385"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p>
              <a:pPr eaLnBrk="0" hangingPunct="0"/>
              <a:r>
                <a:rPr lang="en-US" sz="2800" smtClean="0">
                  <a:solidFill>
                    <a:srgbClr val="000000"/>
                  </a:solidFill>
                  <a:latin typeface="Arial" charset="0"/>
                  <a:ea typeface="ＭＳ Ｐゴシック" charset="0"/>
                </a:rPr>
                <a:t>…</a:t>
              </a:r>
            </a:p>
          </p:txBody>
        </p:sp>
      </p:grpSp>
      <p:grpSp>
        <p:nvGrpSpPr>
          <p:cNvPr id="478219" name="Group 11"/>
          <p:cNvGrpSpPr>
            <a:grpSpLocks/>
          </p:cNvGrpSpPr>
          <p:nvPr/>
        </p:nvGrpSpPr>
        <p:grpSpPr bwMode="auto">
          <a:xfrm>
            <a:off x="2266950" y="1590675"/>
            <a:ext cx="5251450" cy="3924300"/>
            <a:chOff x="1388" y="1002"/>
            <a:chExt cx="3308" cy="2472"/>
          </a:xfrm>
        </p:grpSpPr>
        <p:sp>
          <p:nvSpPr>
            <p:cNvPr id="478220" name="Text Box 12"/>
            <p:cNvSpPr txBox="1">
              <a:spLocks noChangeArrowheads="1"/>
            </p:cNvSpPr>
            <p:nvPr/>
          </p:nvSpPr>
          <p:spPr bwMode="auto">
            <a:xfrm>
              <a:off x="2822" y="2260"/>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800" smtClean="0">
                  <a:solidFill>
                    <a:srgbClr val="000000"/>
                  </a:solidFill>
                  <a:latin typeface="Arial" charset="0"/>
                  <a:ea typeface="ＭＳ Ｐゴシック" charset="0"/>
                </a:rPr>
                <a:t>…</a:t>
              </a:r>
            </a:p>
          </p:txBody>
        </p:sp>
        <p:grpSp>
          <p:nvGrpSpPr>
            <p:cNvPr id="478221" name="Group 13"/>
            <p:cNvGrpSpPr>
              <a:grpSpLocks/>
            </p:cNvGrpSpPr>
            <p:nvPr/>
          </p:nvGrpSpPr>
          <p:grpSpPr bwMode="auto">
            <a:xfrm>
              <a:off x="1388" y="1030"/>
              <a:ext cx="405" cy="2435"/>
              <a:chOff x="1378" y="1030"/>
              <a:chExt cx="405" cy="2435"/>
            </a:xfrm>
          </p:grpSpPr>
          <p:sp>
            <p:nvSpPr>
              <p:cNvPr id="478222" name="Rectangle 14"/>
              <p:cNvSpPr>
                <a:spLocks noChangeArrowheads="1"/>
              </p:cNvSpPr>
              <p:nvPr/>
            </p:nvSpPr>
            <p:spPr bwMode="auto">
              <a:xfrm>
                <a:off x="1378" y="2976"/>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23" name="Rectangle 15"/>
              <p:cNvSpPr>
                <a:spLocks noChangeArrowheads="1"/>
              </p:cNvSpPr>
              <p:nvPr/>
            </p:nvSpPr>
            <p:spPr bwMode="auto">
              <a:xfrm>
                <a:off x="1378" y="1279"/>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24" name="Rectangle 16"/>
              <p:cNvSpPr>
                <a:spLocks noChangeArrowheads="1"/>
              </p:cNvSpPr>
              <p:nvPr/>
            </p:nvSpPr>
            <p:spPr bwMode="auto">
              <a:xfrm>
                <a:off x="1378" y="1528"/>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25" name="Rectangle 17"/>
              <p:cNvSpPr>
                <a:spLocks noChangeArrowheads="1"/>
              </p:cNvSpPr>
              <p:nvPr/>
            </p:nvSpPr>
            <p:spPr bwMode="auto">
              <a:xfrm>
                <a:off x="1378" y="2229"/>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26" name="Rectangle 18"/>
              <p:cNvSpPr>
                <a:spLocks noChangeArrowheads="1"/>
              </p:cNvSpPr>
              <p:nvPr/>
            </p:nvSpPr>
            <p:spPr bwMode="auto">
              <a:xfrm>
                <a:off x="1378" y="2478"/>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27" name="Rectangle 19"/>
              <p:cNvSpPr>
                <a:spLocks noChangeArrowheads="1"/>
              </p:cNvSpPr>
              <p:nvPr/>
            </p:nvSpPr>
            <p:spPr bwMode="auto">
              <a:xfrm>
                <a:off x="1378" y="2727"/>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28" name="Rectangle 20"/>
              <p:cNvSpPr>
                <a:spLocks noChangeArrowheads="1"/>
              </p:cNvSpPr>
              <p:nvPr/>
            </p:nvSpPr>
            <p:spPr bwMode="auto">
              <a:xfrm>
                <a:off x="1378" y="1030"/>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29" name="Text Box 21"/>
              <p:cNvSpPr txBox="1">
                <a:spLocks noChangeArrowheads="1"/>
              </p:cNvSpPr>
              <p:nvPr/>
            </p:nvSpPr>
            <p:spPr bwMode="auto">
              <a:xfrm>
                <a:off x="1398" y="1869"/>
                <a:ext cx="385"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p>
                <a:pPr eaLnBrk="0" hangingPunct="0"/>
                <a:r>
                  <a:rPr lang="en-US" sz="2800" smtClean="0">
                    <a:solidFill>
                      <a:srgbClr val="000000"/>
                    </a:solidFill>
                    <a:latin typeface="Arial" charset="0"/>
                    <a:ea typeface="ＭＳ Ｐゴシック" charset="0"/>
                  </a:rPr>
                  <a:t>…</a:t>
                </a:r>
              </a:p>
            </p:txBody>
          </p:sp>
          <p:sp>
            <p:nvSpPr>
              <p:cNvPr id="478230" name="Rectangle 22"/>
              <p:cNvSpPr>
                <a:spLocks noChangeArrowheads="1"/>
              </p:cNvSpPr>
              <p:nvPr/>
            </p:nvSpPr>
            <p:spPr bwMode="auto">
              <a:xfrm>
                <a:off x="1378" y="3216"/>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231" name="Group 23"/>
            <p:cNvGrpSpPr>
              <a:grpSpLocks/>
            </p:cNvGrpSpPr>
            <p:nvPr/>
          </p:nvGrpSpPr>
          <p:grpSpPr bwMode="auto">
            <a:xfrm>
              <a:off x="1892" y="1039"/>
              <a:ext cx="405" cy="2435"/>
              <a:chOff x="1378" y="1030"/>
              <a:chExt cx="405" cy="2435"/>
            </a:xfrm>
          </p:grpSpPr>
          <p:sp>
            <p:nvSpPr>
              <p:cNvPr id="478232" name="Rectangle 24"/>
              <p:cNvSpPr>
                <a:spLocks noChangeArrowheads="1"/>
              </p:cNvSpPr>
              <p:nvPr/>
            </p:nvSpPr>
            <p:spPr bwMode="auto">
              <a:xfrm>
                <a:off x="1378" y="2976"/>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33" name="Rectangle 25"/>
              <p:cNvSpPr>
                <a:spLocks noChangeArrowheads="1"/>
              </p:cNvSpPr>
              <p:nvPr/>
            </p:nvSpPr>
            <p:spPr bwMode="auto">
              <a:xfrm>
                <a:off x="1378" y="1279"/>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34" name="Rectangle 26"/>
              <p:cNvSpPr>
                <a:spLocks noChangeArrowheads="1"/>
              </p:cNvSpPr>
              <p:nvPr/>
            </p:nvSpPr>
            <p:spPr bwMode="auto">
              <a:xfrm>
                <a:off x="1378" y="1528"/>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35" name="Rectangle 27"/>
              <p:cNvSpPr>
                <a:spLocks noChangeArrowheads="1"/>
              </p:cNvSpPr>
              <p:nvPr/>
            </p:nvSpPr>
            <p:spPr bwMode="auto">
              <a:xfrm>
                <a:off x="1378" y="2229"/>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36" name="Rectangle 28"/>
              <p:cNvSpPr>
                <a:spLocks noChangeArrowheads="1"/>
              </p:cNvSpPr>
              <p:nvPr/>
            </p:nvSpPr>
            <p:spPr bwMode="auto">
              <a:xfrm>
                <a:off x="1378" y="2478"/>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37" name="Rectangle 29"/>
              <p:cNvSpPr>
                <a:spLocks noChangeArrowheads="1"/>
              </p:cNvSpPr>
              <p:nvPr/>
            </p:nvSpPr>
            <p:spPr bwMode="auto">
              <a:xfrm>
                <a:off x="1378" y="2727"/>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38" name="Rectangle 30"/>
              <p:cNvSpPr>
                <a:spLocks noChangeArrowheads="1"/>
              </p:cNvSpPr>
              <p:nvPr/>
            </p:nvSpPr>
            <p:spPr bwMode="auto">
              <a:xfrm>
                <a:off x="1378" y="1030"/>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39" name="Text Box 31"/>
              <p:cNvSpPr txBox="1">
                <a:spLocks noChangeArrowheads="1"/>
              </p:cNvSpPr>
              <p:nvPr/>
            </p:nvSpPr>
            <p:spPr bwMode="auto">
              <a:xfrm>
                <a:off x="1398" y="1869"/>
                <a:ext cx="385"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p>
                <a:pPr eaLnBrk="0" hangingPunct="0"/>
                <a:r>
                  <a:rPr lang="en-US" sz="2800" smtClean="0">
                    <a:solidFill>
                      <a:srgbClr val="000000"/>
                    </a:solidFill>
                    <a:latin typeface="Arial" charset="0"/>
                    <a:ea typeface="ＭＳ Ｐゴシック" charset="0"/>
                  </a:rPr>
                  <a:t>…</a:t>
                </a:r>
              </a:p>
            </p:txBody>
          </p:sp>
          <p:sp>
            <p:nvSpPr>
              <p:cNvPr id="478240" name="Rectangle 32"/>
              <p:cNvSpPr>
                <a:spLocks noChangeArrowheads="1"/>
              </p:cNvSpPr>
              <p:nvPr/>
            </p:nvSpPr>
            <p:spPr bwMode="auto">
              <a:xfrm>
                <a:off x="1378" y="3216"/>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241" name="Group 33"/>
            <p:cNvGrpSpPr>
              <a:grpSpLocks/>
            </p:cNvGrpSpPr>
            <p:nvPr/>
          </p:nvGrpSpPr>
          <p:grpSpPr bwMode="auto">
            <a:xfrm>
              <a:off x="2427" y="1039"/>
              <a:ext cx="405" cy="2435"/>
              <a:chOff x="1378" y="1030"/>
              <a:chExt cx="405" cy="2435"/>
            </a:xfrm>
          </p:grpSpPr>
          <p:sp>
            <p:nvSpPr>
              <p:cNvPr id="478242" name="Rectangle 34"/>
              <p:cNvSpPr>
                <a:spLocks noChangeArrowheads="1"/>
              </p:cNvSpPr>
              <p:nvPr/>
            </p:nvSpPr>
            <p:spPr bwMode="auto">
              <a:xfrm>
                <a:off x="1378" y="2976"/>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43" name="Rectangle 35"/>
              <p:cNvSpPr>
                <a:spLocks noChangeArrowheads="1"/>
              </p:cNvSpPr>
              <p:nvPr/>
            </p:nvSpPr>
            <p:spPr bwMode="auto">
              <a:xfrm>
                <a:off x="1378" y="1279"/>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44" name="Rectangle 36"/>
              <p:cNvSpPr>
                <a:spLocks noChangeArrowheads="1"/>
              </p:cNvSpPr>
              <p:nvPr/>
            </p:nvSpPr>
            <p:spPr bwMode="auto">
              <a:xfrm>
                <a:off x="1378" y="1528"/>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45" name="Rectangle 37"/>
              <p:cNvSpPr>
                <a:spLocks noChangeArrowheads="1"/>
              </p:cNvSpPr>
              <p:nvPr/>
            </p:nvSpPr>
            <p:spPr bwMode="auto">
              <a:xfrm>
                <a:off x="1378" y="2229"/>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46" name="Rectangle 38"/>
              <p:cNvSpPr>
                <a:spLocks noChangeArrowheads="1"/>
              </p:cNvSpPr>
              <p:nvPr/>
            </p:nvSpPr>
            <p:spPr bwMode="auto">
              <a:xfrm>
                <a:off x="1378" y="2478"/>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47" name="Rectangle 39"/>
              <p:cNvSpPr>
                <a:spLocks noChangeArrowheads="1"/>
              </p:cNvSpPr>
              <p:nvPr/>
            </p:nvSpPr>
            <p:spPr bwMode="auto">
              <a:xfrm>
                <a:off x="1378" y="2727"/>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48" name="Rectangle 40"/>
              <p:cNvSpPr>
                <a:spLocks noChangeArrowheads="1"/>
              </p:cNvSpPr>
              <p:nvPr/>
            </p:nvSpPr>
            <p:spPr bwMode="auto">
              <a:xfrm>
                <a:off x="1378" y="1030"/>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49" name="Text Box 41"/>
              <p:cNvSpPr txBox="1">
                <a:spLocks noChangeArrowheads="1"/>
              </p:cNvSpPr>
              <p:nvPr/>
            </p:nvSpPr>
            <p:spPr bwMode="auto">
              <a:xfrm>
                <a:off x="1398" y="1869"/>
                <a:ext cx="385"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p>
                <a:pPr eaLnBrk="0" hangingPunct="0"/>
                <a:r>
                  <a:rPr lang="en-US" sz="2800" smtClean="0">
                    <a:solidFill>
                      <a:srgbClr val="000000"/>
                    </a:solidFill>
                    <a:latin typeface="Arial" charset="0"/>
                    <a:ea typeface="ＭＳ Ｐゴシック" charset="0"/>
                  </a:rPr>
                  <a:t>…</a:t>
                </a:r>
              </a:p>
            </p:txBody>
          </p:sp>
          <p:sp>
            <p:nvSpPr>
              <p:cNvPr id="478250" name="Rectangle 42"/>
              <p:cNvSpPr>
                <a:spLocks noChangeArrowheads="1"/>
              </p:cNvSpPr>
              <p:nvPr/>
            </p:nvSpPr>
            <p:spPr bwMode="auto">
              <a:xfrm>
                <a:off x="1378" y="3216"/>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251" name="Group 43"/>
            <p:cNvGrpSpPr>
              <a:grpSpLocks/>
            </p:cNvGrpSpPr>
            <p:nvPr/>
          </p:nvGrpSpPr>
          <p:grpSpPr bwMode="auto">
            <a:xfrm>
              <a:off x="3286" y="1002"/>
              <a:ext cx="405" cy="2435"/>
              <a:chOff x="1378" y="1030"/>
              <a:chExt cx="405" cy="2435"/>
            </a:xfrm>
          </p:grpSpPr>
          <p:sp>
            <p:nvSpPr>
              <p:cNvPr id="478252" name="Rectangle 44"/>
              <p:cNvSpPr>
                <a:spLocks noChangeArrowheads="1"/>
              </p:cNvSpPr>
              <p:nvPr/>
            </p:nvSpPr>
            <p:spPr bwMode="auto">
              <a:xfrm>
                <a:off x="1378" y="2976"/>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53" name="Rectangle 45"/>
              <p:cNvSpPr>
                <a:spLocks noChangeArrowheads="1"/>
              </p:cNvSpPr>
              <p:nvPr/>
            </p:nvSpPr>
            <p:spPr bwMode="auto">
              <a:xfrm>
                <a:off x="1378" y="1279"/>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54" name="Rectangle 46"/>
              <p:cNvSpPr>
                <a:spLocks noChangeArrowheads="1"/>
              </p:cNvSpPr>
              <p:nvPr/>
            </p:nvSpPr>
            <p:spPr bwMode="auto">
              <a:xfrm>
                <a:off x="1378" y="1528"/>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55" name="Rectangle 47"/>
              <p:cNvSpPr>
                <a:spLocks noChangeArrowheads="1"/>
              </p:cNvSpPr>
              <p:nvPr/>
            </p:nvSpPr>
            <p:spPr bwMode="auto">
              <a:xfrm>
                <a:off x="1378" y="2229"/>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56" name="Rectangle 48"/>
              <p:cNvSpPr>
                <a:spLocks noChangeArrowheads="1"/>
              </p:cNvSpPr>
              <p:nvPr/>
            </p:nvSpPr>
            <p:spPr bwMode="auto">
              <a:xfrm>
                <a:off x="1378" y="2478"/>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57" name="Rectangle 49"/>
              <p:cNvSpPr>
                <a:spLocks noChangeArrowheads="1"/>
              </p:cNvSpPr>
              <p:nvPr/>
            </p:nvSpPr>
            <p:spPr bwMode="auto">
              <a:xfrm>
                <a:off x="1378" y="2727"/>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58" name="Rectangle 50"/>
              <p:cNvSpPr>
                <a:spLocks noChangeArrowheads="1"/>
              </p:cNvSpPr>
              <p:nvPr/>
            </p:nvSpPr>
            <p:spPr bwMode="auto">
              <a:xfrm>
                <a:off x="1378" y="1030"/>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59" name="Text Box 51"/>
              <p:cNvSpPr txBox="1">
                <a:spLocks noChangeArrowheads="1"/>
              </p:cNvSpPr>
              <p:nvPr/>
            </p:nvSpPr>
            <p:spPr bwMode="auto">
              <a:xfrm>
                <a:off x="1398" y="1869"/>
                <a:ext cx="385"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p>
                <a:pPr eaLnBrk="0" hangingPunct="0"/>
                <a:r>
                  <a:rPr lang="en-US" sz="2800" smtClean="0">
                    <a:solidFill>
                      <a:srgbClr val="000000"/>
                    </a:solidFill>
                    <a:latin typeface="Arial" charset="0"/>
                    <a:ea typeface="ＭＳ Ｐゴシック" charset="0"/>
                  </a:rPr>
                  <a:t>…</a:t>
                </a:r>
              </a:p>
            </p:txBody>
          </p:sp>
          <p:sp>
            <p:nvSpPr>
              <p:cNvPr id="478260" name="Rectangle 52"/>
              <p:cNvSpPr>
                <a:spLocks noChangeArrowheads="1"/>
              </p:cNvSpPr>
              <p:nvPr/>
            </p:nvSpPr>
            <p:spPr bwMode="auto">
              <a:xfrm>
                <a:off x="1378" y="3216"/>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261" name="Group 53"/>
            <p:cNvGrpSpPr>
              <a:grpSpLocks/>
            </p:cNvGrpSpPr>
            <p:nvPr/>
          </p:nvGrpSpPr>
          <p:grpSpPr bwMode="auto">
            <a:xfrm>
              <a:off x="3792" y="1002"/>
              <a:ext cx="405" cy="2435"/>
              <a:chOff x="1378" y="1030"/>
              <a:chExt cx="405" cy="2435"/>
            </a:xfrm>
          </p:grpSpPr>
          <p:sp>
            <p:nvSpPr>
              <p:cNvPr id="478262" name="Rectangle 54"/>
              <p:cNvSpPr>
                <a:spLocks noChangeArrowheads="1"/>
              </p:cNvSpPr>
              <p:nvPr/>
            </p:nvSpPr>
            <p:spPr bwMode="auto">
              <a:xfrm>
                <a:off x="1378" y="2976"/>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63" name="Rectangle 55"/>
              <p:cNvSpPr>
                <a:spLocks noChangeArrowheads="1"/>
              </p:cNvSpPr>
              <p:nvPr/>
            </p:nvSpPr>
            <p:spPr bwMode="auto">
              <a:xfrm>
                <a:off x="1378" y="1279"/>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64" name="Rectangle 56"/>
              <p:cNvSpPr>
                <a:spLocks noChangeArrowheads="1"/>
              </p:cNvSpPr>
              <p:nvPr/>
            </p:nvSpPr>
            <p:spPr bwMode="auto">
              <a:xfrm>
                <a:off x="1378" y="1528"/>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65" name="Rectangle 57"/>
              <p:cNvSpPr>
                <a:spLocks noChangeArrowheads="1"/>
              </p:cNvSpPr>
              <p:nvPr/>
            </p:nvSpPr>
            <p:spPr bwMode="auto">
              <a:xfrm>
                <a:off x="1378" y="2229"/>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66" name="Rectangle 58"/>
              <p:cNvSpPr>
                <a:spLocks noChangeArrowheads="1"/>
              </p:cNvSpPr>
              <p:nvPr/>
            </p:nvSpPr>
            <p:spPr bwMode="auto">
              <a:xfrm>
                <a:off x="1378" y="2478"/>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67" name="Rectangle 59"/>
              <p:cNvSpPr>
                <a:spLocks noChangeArrowheads="1"/>
              </p:cNvSpPr>
              <p:nvPr/>
            </p:nvSpPr>
            <p:spPr bwMode="auto">
              <a:xfrm>
                <a:off x="1378" y="2727"/>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68" name="Rectangle 60"/>
              <p:cNvSpPr>
                <a:spLocks noChangeArrowheads="1"/>
              </p:cNvSpPr>
              <p:nvPr/>
            </p:nvSpPr>
            <p:spPr bwMode="auto">
              <a:xfrm>
                <a:off x="1378" y="1030"/>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69" name="Text Box 61"/>
              <p:cNvSpPr txBox="1">
                <a:spLocks noChangeArrowheads="1"/>
              </p:cNvSpPr>
              <p:nvPr/>
            </p:nvSpPr>
            <p:spPr bwMode="auto">
              <a:xfrm>
                <a:off x="1398" y="1869"/>
                <a:ext cx="385"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p>
                <a:pPr eaLnBrk="0" hangingPunct="0"/>
                <a:r>
                  <a:rPr lang="en-US" sz="2800" smtClean="0">
                    <a:solidFill>
                      <a:srgbClr val="000000"/>
                    </a:solidFill>
                    <a:latin typeface="Arial" charset="0"/>
                    <a:ea typeface="ＭＳ Ｐゴシック" charset="0"/>
                  </a:rPr>
                  <a:t>…</a:t>
                </a:r>
              </a:p>
            </p:txBody>
          </p:sp>
          <p:sp>
            <p:nvSpPr>
              <p:cNvPr id="478270" name="Rectangle 62"/>
              <p:cNvSpPr>
                <a:spLocks noChangeArrowheads="1"/>
              </p:cNvSpPr>
              <p:nvPr/>
            </p:nvSpPr>
            <p:spPr bwMode="auto">
              <a:xfrm>
                <a:off x="1378" y="3216"/>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271" name="Group 63"/>
            <p:cNvGrpSpPr>
              <a:grpSpLocks/>
            </p:cNvGrpSpPr>
            <p:nvPr/>
          </p:nvGrpSpPr>
          <p:grpSpPr bwMode="auto">
            <a:xfrm>
              <a:off x="4291" y="1002"/>
              <a:ext cx="405" cy="2435"/>
              <a:chOff x="1378" y="1030"/>
              <a:chExt cx="405" cy="2435"/>
            </a:xfrm>
          </p:grpSpPr>
          <p:sp>
            <p:nvSpPr>
              <p:cNvPr id="478272" name="Rectangle 64"/>
              <p:cNvSpPr>
                <a:spLocks noChangeArrowheads="1"/>
              </p:cNvSpPr>
              <p:nvPr/>
            </p:nvSpPr>
            <p:spPr bwMode="auto">
              <a:xfrm>
                <a:off x="1378" y="2976"/>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73" name="Rectangle 65"/>
              <p:cNvSpPr>
                <a:spLocks noChangeArrowheads="1"/>
              </p:cNvSpPr>
              <p:nvPr/>
            </p:nvSpPr>
            <p:spPr bwMode="auto">
              <a:xfrm>
                <a:off x="1378" y="1279"/>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74" name="Rectangle 66"/>
              <p:cNvSpPr>
                <a:spLocks noChangeArrowheads="1"/>
              </p:cNvSpPr>
              <p:nvPr/>
            </p:nvSpPr>
            <p:spPr bwMode="auto">
              <a:xfrm>
                <a:off x="1378" y="1528"/>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75" name="Rectangle 67"/>
              <p:cNvSpPr>
                <a:spLocks noChangeArrowheads="1"/>
              </p:cNvSpPr>
              <p:nvPr/>
            </p:nvSpPr>
            <p:spPr bwMode="auto">
              <a:xfrm>
                <a:off x="1378" y="2229"/>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76" name="Rectangle 68"/>
              <p:cNvSpPr>
                <a:spLocks noChangeArrowheads="1"/>
              </p:cNvSpPr>
              <p:nvPr/>
            </p:nvSpPr>
            <p:spPr bwMode="auto">
              <a:xfrm>
                <a:off x="1378" y="2478"/>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77" name="Rectangle 69"/>
              <p:cNvSpPr>
                <a:spLocks noChangeArrowheads="1"/>
              </p:cNvSpPr>
              <p:nvPr/>
            </p:nvSpPr>
            <p:spPr bwMode="auto">
              <a:xfrm>
                <a:off x="1378" y="2727"/>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78" name="Rectangle 70"/>
              <p:cNvSpPr>
                <a:spLocks noChangeArrowheads="1"/>
              </p:cNvSpPr>
              <p:nvPr/>
            </p:nvSpPr>
            <p:spPr bwMode="auto">
              <a:xfrm>
                <a:off x="1378" y="1030"/>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79" name="Text Box 71"/>
              <p:cNvSpPr txBox="1">
                <a:spLocks noChangeArrowheads="1"/>
              </p:cNvSpPr>
              <p:nvPr/>
            </p:nvSpPr>
            <p:spPr bwMode="auto">
              <a:xfrm>
                <a:off x="1398" y="1869"/>
                <a:ext cx="385"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p>
                <a:pPr eaLnBrk="0" hangingPunct="0"/>
                <a:r>
                  <a:rPr lang="en-US" sz="2800" smtClean="0">
                    <a:solidFill>
                      <a:srgbClr val="000000"/>
                    </a:solidFill>
                    <a:latin typeface="Arial" charset="0"/>
                    <a:ea typeface="ＭＳ Ｐゴシック" charset="0"/>
                  </a:rPr>
                  <a:t>…</a:t>
                </a:r>
              </a:p>
            </p:txBody>
          </p:sp>
          <p:sp>
            <p:nvSpPr>
              <p:cNvPr id="478280" name="Rectangle 72"/>
              <p:cNvSpPr>
                <a:spLocks noChangeArrowheads="1"/>
              </p:cNvSpPr>
              <p:nvPr/>
            </p:nvSpPr>
            <p:spPr bwMode="auto">
              <a:xfrm>
                <a:off x="1378" y="3216"/>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grpSp>
        <p:nvGrpSpPr>
          <p:cNvPr id="478281" name="Group 73"/>
          <p:cNvGrpSpPr>
            <a:grpSpLocks/>
          </p:cNvGrpSpPr>
          <p:nvPr/>
        </p:nvGrpSpPr>
        <p:grpSpPr bwMode="auto">
          <a:xfrm>
            <a:off x="2033588" y="2309813"/>
            <a:ext cx="5972175" cy="2486025"/>
            <a:chOff x="999" y="2041"/>
            <a:chExt cx="3762" cy="1566"/>
          </a:xfrm>
        </p:grpSpPr>
        <p:pic>
          <p:nvPicPr>
            <p:cNvPr id="478282" name="Picture 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 y="2041"/>
              <a:ext cx="3762" cy="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78283" name="Rectangle 75"/>
            <p:cNvSpPr>
              <a:spLocks noChangeArrowheads="1"/>
            </p:cNvSpPr>
            <p:nvPr/>
          </p:nvSpPr>
          <p:spPr bwMode="auto">
            <a:xfrm>
              <a:off x="999" y="2041"/>
              <a:ext cx="3762" cy="1566"/>
            </a:xfrm>
            <a:prstGeom prst="rect">
              <a:avLst/>
            </a:prstGeom>
            <a:noFill/>
            <a:ln w="9525">
              <a:solidFill>
                <a:srgbClr val="3366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sp>
        <p:nvSpPr>
          <p:cNvPr id="478284" name="Rectangle 76"/>
          <p:cNvSpPr>
            <a:spLocks noGrp="1" noChangeArrowheads="1"/>
          </p:cNvSpPr>
          <p:nvPr>
            <p:ph type="title"/>
          </p:nvPr>
        </p:nvSpPr>
        <p:spPr/>
        <p:txBody>
          <a:bodyPr/>
          <a:lstStyle/>
          <a:p>
            <a:r>
              <a:rPr lang="en-US"/>
              <a:t>FPGA Architecture</a:t>
            </a:r>
          </a:p>
        </p:txBody>
      </p:sp>
      <p:grpSp>
        <p:nvGrpSpPr>
          <p:cNvPr id="478285" name="Group 77"/>
          <p:cNvGrpSpPr>
            <a:grpSpLocks/>
          </p:cNvGrpSpPr>
          <p:nvPr/>
        </p:nvGrpSpPr>
        <p:grpSpPr bwMode="auto">
          <a:xfrm>
            <a:off x="2835275" y="4359275"/>
            <a:ext cx="2703513" cy="549275"/>
            <a:chOff x="1786" y="2746"/>
            <a:chExt cx="1703" cy="346"/>
          </a:xfrm>
        </p:grpSpPr>
        <p:sp>
          <p:nvSpPr>
            <p:cNvPr id="478286" name="Rectangle 78"/>
            <p:cNvSpPr>
              <a:spLocks noChangeArrowheads="1"/>
            </p:cNvSpPr>
            <p:nvPr/>
          </p:nvSpPr>
          <p:spPr bwMode="auto">
            <a:xfrm>
              <a:off x="1786" y="2746"/>
              <a:ext cx="892" cy="346"/>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87" name="Text Box 79"/>
            <p:cNvSpPr txBox="1">
              <a:spLocks noChangeArrowheads="1"/>
            </p:cNvSpPr>
            <p:nvPr/>
          </p:nvSpPr>
          <p:spPr bwMode="auto">
            <a:xfrm>
              <a:off x="2678" y="2859"/>
              <a:ext cx="81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smtClean="0">
                  <a:solidFill>
                    <a:srgbClr val="000000"/>
                  </a:solidFill>
                  <a:latin typeface="Arial" charset="0"/>
                  <a:ea typeface="ＭＳ Ｐゴシック" charset="0"/>
                </a:rPr>
                <a:t>Logic element</a:t>
              </a:r>
            </a:p>
          </p:txBody>
        </p:sp>
      </p:grpSp>
      <p:grpSp>
        <p:nvGrpSpPr>
          <p:cNvPr id="478288" name="Group 80"/>
          <p:cNvGrpSpPr>
            <a:grpSpLocks/>
          </p:cNvGrpSpPr>
          <p:nvPr/>
        </p:nvGrpSpPr>
        <p:grpSpPr bwMode="auto">
          <a:xfrm>
            <a:off x="1417638" y="5119688"/>
            <a:ext cx="915987" cy="395287"/>
            <a:chOff x="893" y="3225"/>
            <a:chExt cx="577" cy="249"/>
          </a:xfrm>
        </p:grpSpPr>
        <p:sp>
          <p:nvSpPr>
            <p:cNvPr id="478289" name="Rectangle 81"/>
            <p:cNvSpPr>
              <a:spLocks noChangeArrowheads="1"/>
            </p:cNvSpPr>
            <p:nvPr/>
          </p:nvSpPr>
          <p:spPr bwMode="auto">
            <a:xfrm>
              <a:off x="893" y="3225"/>
              <a:ext cx="249" cy="249"/>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90" name="Text Box 82"/>
            <p:cNvSpPr txBox="1">
              <a:spLocks noChangeArrowheads="1"/>
            </p:cNvSpPr>
            <p:nvPr/>
          </p:nvSpPr>
          <p:spPr bwMode="auto">
            <a:xfrm>
              <a:off x="1142" y="3282"/>
              <a:ext cx="3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smtClean="0">
                  <a:solidFill>
                    <a:srgbClr val="000000"/>
                  </a:solidFill>
                  <a:latin typeface="Arial" charset="0"/>
                  <a:ea typeface="ＭＳ Ｐゴシック" charset="0"/>
                </a:rPr>
                <a:t>LAB</a:t>
              </a:r>
            </a:p>
          </p:txBody>
        </p:sp>
      </p:grpSp>
      <p:grpSp>
        <p:nvGrpSpPr>
          <p:cNvPr id="478291" name="Group 83"/>
          <p:cNvGrpSpPr>
            <a:grpSpLocks/>
          </p:cNvGrpSpPr>
          <p:nvPr/>
        </p:nvGrpSpPr>
        <p:grpSpPr bwMode="auto">
          <a:xfrm>
            <a:off x="1306513" y="2060575"/>
            <a:ext cx="2944812" cy="2298700"/>
            <a:chOff x="823" y="1298"/>
            <a:chExt cx="1855" cy="1448"/>
          </a:xfrm>
        </p:grpSpPr>
        <p:grpSp>
          <p:nvGrpSpPr>
            <p:cNvPr id="478292" name="Group 84"/>
            <p:cNvGrpSpPr>
              <a:grpSpLocks/>
            </p:cNvGrpSpPr>
            <p:nvPr/>
          </p:nvGrpSpPr>
          <p:grpSpPr bwMode="auto">
            <a:xfrm>
              <a:off x="1786" y="1298"/>
              <a:ext cx="892" cy="1448"/>
              <a:chOff x="1786" y="1298"/>
              <a:chExt cx="892" cy="1448"/>
            </a:xfrm>
          </p:grpSpPr>
          <p:sp>
            <p:nvSpPr>
              <p:cNvPr id="478293" name="Rectangle 85"/>
              <p:cNvSpPr>
                <a:spLocks noChangeArrowheads="1"/>
              </p:cNvSpPr>
              <p:nvPr/>
            </p:nvSpPr>
            <p:spPr bwMode="auto">
              <a:xfrm>
                <a:off x="1786" y="2400"/>
                <a:ext cx="892" cy="346"/>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94" name="Rectangle 86"/>
              <p:cNvSpPr>
                <a:spLocks noChangeArrowheads="1"/>
              </p:cNvSpPr>
              <p:nvPr/>
            </p:nvSpPr>
            <p:spPr bwMode="auto">
              <a:xfrm>
                <a:off x="1786" y="2054"/>
                <a:ext cx="892" cy="346"/>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295" name="Text Box 87"/>
              <p:cNvSpPr txBox="1">
                <a:spLocks noChangeArrowheads="1"/>
              </p:cNvSpPr>
              <p:nvPr/>
            </p:nvSpPr>
            <p:spPr bwMode="auto">
              <a:xfrm>
                <a:off x="2067" y="1689"/>
                <a:ext cx="385"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p>
                <a:pPr eaLnBrk="0" hangingPunct="0"/>
                <a:r>
                  <a:rPr lang="en-US" sz="2800" smtClean="0">
                    <a:solidFill>
                      <a:srgbClr val="000000"/>
                    </a:solidFill>
                    <a:latin typeface="Arial" charset="0"/>
                    <a:ea typeface="ＭＳ Ｐゴシック" charset="0"/>
                  </a:rPr>
                  <a:t>…</a:t>
                </a:r>
              </a:p>
            </p:txBody>
          </p:sp>
          <p:sp>
            <p:nvSpPr>
              <p:cNvPr id="478296" name="Rectangle 88"/>
              <p:cNvSpPr>
                <a:spLocks noChangeArrowheads="1"/>
              </p:cNvSpPr>
              <p:nvPr/>
            </p:nvSpPr>
            <p:spPr bwMode="auto">
              <a:xfrm>
                <a:off x="1786" y="1298"/>
                <a:ext cx="892" cy="346"/>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sp>
          <p:nvSpPr>
            <p:cNvPr id="478297" name="Text Box 89"/>
            <p:cNvSpPr txBox="1">
              <a:spLocks noChangeArrowheads="1"/>
            </p:cNvSpPr>
            <p:nvPr/>
          </p:nvSpPr>
          <p:spPr bwMode="auto">
            <a:xfrm>
              <a:off x="823" y="1779"/>
              <a:ext cx="96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smtClean="0">
                  <a:solidFill>
                    <a:srgbClr val="000000"/>
                  </a:solidFill>
                  <a:latin typeface="Arial" charset="0"/>
                  <a:ea typeface="ＭＳ Ｐゴシック" charset="0"/>
                </a:rPr>
                <a:t>Logic array block</a:t>
              </a:r>
              <a:br>
                <a:rPr lang="en-US" sz="1400" smtClean="0">
                  <a:solidFill>
                    <a:srgbClr val="000000"/>
                  </a:solidFill>
                  <a:latin typeface="Arial" charset="0"/>
                  <a:ea typeface="ＭＳ Ｐゴシック" charset="0"/>
                </a:rPr>
              </a:br>
              <a:r>
                <a:rPr lang="en-US" sz="1400" smtClean="0">
                  <a:solidFill>
                    <a:srgbClr val="000000"/>
                  </a:solidFill>
                  <a:latin typeface="Arial" charset="0"/>
                  <a:ea typeface="ＭＳ Ｐゴシック" charset="0"/>
                </a:rPr>
                <a:t>(LAB)</a:t>
              </a:r>
            </a:p>
          </p:txBody>
        </p:sp>
        <p:sp>
          <p:nvSpPr>
            <p:cNvPr id="478298" name="Rectangle 90"/>
            <p:cNvSpPr>
              <a:spLocks noChangeArrowheads="1"/>
            </p:cNvSpPr>
            <p:nvPr/>
          </p:nvSpPr>
          <p:spPr bwMode="auto">
            <a:xfrm>
              <a:off x="1786" y="1298"/>
              <a:ext cx="892" cy="1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299" name="Group 91"/>
          <p:cNvGrpSpPr>
            <a:grpSpLocks/>
          </p:cNvGrpSpPr>
          <p:nvPr/>
        </p:nvGrpSpPr>
        <p:grpSpPr bwMode="auto">
          <a:xfrm>
            <a:off x="901700" y="727075"/>
            <a:ext cx="7000875" cy="5230813"/>
            <a:chOff x="568" y="458"/>
            <a:chExt cx="4410" cy="3295"/>
          </a:xfrm>
        </p:grpSpPr>
        <p:grpSp>
          <p:nvGrpSpPr>
            <p:cNvPr id="478300" name="Group 92"/>
            <p:cNvGrpSpPr>
              <a:grpSpLocks/>
            </p:cNvGrpSpPr>
            <p:nvPr/>
          </p:nvGrpSpPr>
          <p:grpSpPr bwMode="auto">
            <a:xfrm>
              <a:off x="568" y="723"/>
              <a:ext cx="4410" cy="3030"/>
              <a:chOff x="568" y="723"/>
              <a:chExt cx="4410" cy="3030"/>
            </a:xfrm>
          </p:grpSpPr>
          <p:grpSp>
            <p:nvGrpSpPr>
              <p:cNvPr id="478301" name="Group 93"/>
              <p:cNvGrpSpPr>
                <a:grpSpLocks/>
              </p:cNvGrpSpPr>
              <p:nvPr/>
            </p:nvGrpSpPr>
            <p:grpSpPr bwMode="auto">
              <a:xfrm>
                <a:off x="568" y="3657"/>
                <a:ext cx="4399" cy="96"/>
                <a:chOff x="568" y="3657"/>
                <a:chExt cx="4399" cy="96"/>
              </a:xfrm>
            </p:grpSpPr>
            <p:grpSp>
              <p:nvGrpSpPr>
                <p:cNvPr id="478302" name="Group 94"/>
                <p:cNvGrpSpPr>
                  <a:grpSpLocks/>
                </p:cNvGrpSpPr>
                <p:nvPr/>
              </p:nvGrpSpPr>
              <p:grpSpPr bwMode="auto">
                <a:xfrm>
                  <a:off x="568" y="3657"/>
                  <a:ext cx="576" cy="96"/>
                  <a:chOff x="605" y="3734"/>
                  <a:chExt cx="576" cy="96"/>
                </a:xfrm>
              </p:grpSpPr>
              <p:sp>
                <p:nvSpPr>
                  <p:cNvPr id="478303" name="Rectangle 95"/>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04" name="Rectangle 96"/>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05" name="Rectangle 97"/>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06" name="Rectangle 98"/>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07" name="Rectangle 99"/>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08" name="Rectangle 100"/>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309" name="Group 101"/>
                <p:cNvGrpSpPr>
                  <a:grpSpLocks/>
                </p:cNvGrpSpPr>
                <p:nvPr/>
              </p:nvGrpSpPr>
              <p:grpSpPr bwMode="auto">
                <a:xfrm>
                  <a:off x="1332" y="3657"/>
                  <a:ext cx="576" cy="96"/>
                  <a:chOff x="605" y="3734"/>
                  <a:chExt cx="576" cy="96"/>
                </a:xfrm>
              </p:grpSpPr>
              <p:sp>
                <p:nvSpPr>
                  <p:cNvPr id="478310" name="Rectangle 102"/>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11" name="Rectangle 103"/>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12" name="Rectangle 104"/>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13" name="Rectangle 105"/>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14" name="Rectangle 106"/>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15" name="Rectangle 107"/>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316" name="Group 108"/>
                <p:cNvGrpSpPr>
                  <a:grpSpLocks/>
                </p:cNvGrpSpPr>
                <p:nvPr/>
              </p:nvGrpSpPr>
              <p:grpSpPr bwMode="auto">
                <a:xfrm>
                  <a:off x="2097" y="3657"/>
                  <a:ext cx="576" cy="96"/>
                  <a:chOff x="605" y="3734"/>
                  <a:chExt cx="576" cy="96"/>
                </a:xfrm>
              </p:grpSpPr>
              <p:sp>
                <p:nvSpPr>
                  <p:cNvPr id="478317" name="Rectangle 109"/>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18" name="Rectangle 110"/>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19" name="Rectangle 111"/>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20" name="Rectangle 112"/>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21" name="Rectangle 113"/>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22" name="Rectangle 114"/>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323" name="Group 115"/>
                <p:cNvGrpSpPr>
                  <a:grpSpLocks/>
                </p:cNvGrpSpPr>
                <p:nvPr/>
              </p:nvGrpSpPr>
              <p:grpSpPr bwMode="auto">
                <a:xfrm>
                  <a:off x="2861" y="3657"/>
                  <a:ext cx="576" cy="96"/>
                  <a:chOff x="605" y="3734"/>
                  <a:chExt cx="576" cy="96"/>
                </a:xfrm>
              </p:grpSpPr>
              <p:sp>
                <p:nvSpPr>
                  <p:cNvPr id="478324" name="Rectangle 116"/>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25" name="Rectangle 117"/>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26" name="Rectangle 118"/>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27" name="Rectangle 119"/>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28" name="Rectangle 120"/>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29" name="Rectangle 121"/>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330" name="Group 122"/>
                <p:cNvGrpSpPr>
                  <a:grpSpLocks/>
                </p:cNvGrpSpPr>
                <p:nvPr/>
              </p:nvGrpSpPr>
              <p:grpSpPr bwMode="auto">
                <a:xfrm>
                  <a:off x="3626" y="3657"/>
                  <a:ext cx="576" cy="96"/>
                  <a:chOff x="605" y="3734"/>
                  <a:chExt cx="576" cy="96"/>
                </a:xfrm>
              </p:grpSpPr>
              <p:sp>
                <p:nvSpPr>
                  <p:cNvPr id="478331" name="Rectangle 123"/>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32" name="Rectangle 124"/>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33" name="Rectangle 125"/>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34" name="Rectangle 126"/>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35" name="Rectangle 127"/>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36" name="Rectangle 128"/>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337" name="Group 129"/>
                <p:cNvGrpSpPr>
                  <a:grpSpLocks/>
                </p:cNvGrpSpPr>
                <p:nvPr/>
              </p:nvGrpSpPr>
              <p:grpSpPr bwMode="auto">
                <a:xfrm>
                  <a:off x="4391" y="3657"/>
                  <a:ext cx="576" cy="96"/>
                  <a:chOff x="605" y="3734"/>
                  <a:chExt cx="576" cy="96"/>
                </a:xfrm>
              </p:grpSpPr>
              <p:sp>
                <p:nvSpPr>
                  <p:cNvPr id="478338" name="Rectangle 130"/>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39" name="Rectangle 131"/>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40" name="Rectangle 132"/>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41" name="Rectangle 133"/>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42" name="Rectangle 134"/>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43" name="Rectangle 135"/>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grpSp>
            <p:nvGrpSpPr>
              <p:cNvPr id="478344" name="Group 136"/>
              <p:cNvGrpSpPr>
                <a:grpSpLocks/>
              </p:cNvGrpSpPr>
              <p:nvPr/>
            </p:nvGrpSpPr>
            <p:grpSpPr bwMode="auto">
              <a:xfrm>
                <a:off x="574" y="723"/>
                <a:ext cx="4399" cy="96"/>
                <a:chOff x="568" y="3657"/>
                <a:chExt cx="4399" cy="96"/>
              </a:xfrm>
            </p:grpSpPr>
            <p:grpSp>
              <p:nvGrpSpPr>
                <p:cNvPr id="478345" name="Group 137"/>
                <p:cNvGrpSpPr>
                  <a:grpSpLocks/>
                </p:cNvGrpSpPr>
                <p:nvPr/>
              </p:nvGrpSpPr>
              <p:grpSpPr bwMode="auto">
                <a:xfrm>
                  <a:off x="568" y="3657"/>
                  <a:ext cx="576" cy="96"/>
                  <a:chOff x="605" y="3734"/>
                  <a:chExt cx="576" cy="96"/>
                </a:xfrm>
              </p:grpSpPr>
              <p:sp>
                <p:nvSpPr>
                  <p:cNvPr id="478346" name="Rectangle 138"/>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47" name="Rectangle 139"/>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48" name="Rectangle 140"/>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49" name="Rectangle 141"/>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50" name="Rectangle 142"/>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51" name="Rectangle 143"/>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352" name="Group 144"/>
                <p:cNvGrpSpPr>
                  <a:grpSpLocks/>
                </p:cNvGrpSpPr>
                <p:nvPr/>
              </p:nvGrpSpPr>
              <p:grpSpPr bwMode="auto">
                <a:xfrm>
                  <a:off x="1332" y="3657"/>
                  <a:ext cx="576" cy="96"/>
                  <a:chOff x="605" y="3734"/>
                  <a:chExt cx="576" cy="96"/>
                </a:xfrm>
              </p:grpSpPr>
              <p:sp>
                <p:nvSpPr>
                  <p:cNvPr id="478353" name="Rectangle 145"/>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54" name="Rectangle 146"/>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55" name="Rectangle 147"/>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56" name="Rectangle 148"/>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57" name="Rectangle 149"/>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58" name="Rectangle 150"/>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359" name="Group 151"/>
                <p:cNvGrpSpPr>
                  <a:grpSpLocks/>
                </p:cNvGrpSpPr>
                <p:nvPr/>
              </p:nvGrpSpPr>
              <p:grpSpPr bwMode="auto">
                <a:xfrm>
                  <a:off x="2097" y="3657"/>
                  <a:ext cx="576" cy="96"/>
                  <a:chOff x="605" y="3734"/>
                  <a:chExt cx="576" cy="96"/>
                </a:xfrm>
              </p:grpSpPr>
              <p:sp>
                <p:nvSpPr>
                  <p:cNvPr id="478360" name="Rectangle 152"/>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61" name="Rectangle 153"/>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62" name="Rectangle 154"/>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63" name="Rectangle 155"/>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64" name="Rectangle 156"/>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65" name="Rectangle 157"/>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366" name="Group 158"/>
                <p:cNvGrpSpPr>
                  <a:grpSpLocks/>
                </p:cNvGrpSpPr>
                <p:nvPr/>
              </p:nvGrpSpPr>
              <p:grpSpPr bwMode="auto">
                <a:xfrm>
                  <a:off x="2861" y="3657"/>
                  <a:ext cx="576" cy="96"/>
                  <a:chOff x="605" y="3734"/>
                  <a:chExt cx="576" cy="96"/>
                </a:xfrm>
              </p:grpSpPr>
              <p:sp>
                <p:nvSpPr>
                  <p:cNvPr id="478367" name="Rectangle 159"/>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68" name="Rectangle 160"/>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69" name="Rectangle 161"/>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70" name="Rectangle 162"/>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71" name="Rectangle 163"/>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72" name="Rectangle 164"/>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373" name="Group 165"/>
                <p:cNvGrpSpPr>
                  <a:grpSpLocks/>
                </p:cNvGrpSpPr>
                <p:nvPr/>
              </p:nvGrpSpPr>
              <p:grpSpPr bwMode="auto">
                <a:xfrm>
                  <a:off x="3626" y="3657"/>
                  <a:ext cx="576" cy="96"/>
                  <a:chOff x="605" y="3734"/>
                  <a:chExt cx="576" cy="96"/>
                </a:xfrm>
              </p:grpSpPr>
              <p:sp>
                <p:nvSpPr>
                  <p:cNvPr id="478374" name="Rectangle 166"/>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75" name="Rectangle 167"/>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76" name="Rectangle 168"/>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77" name="Rectangle 169"/>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78" name="Rectangle 170"/>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79" name="Rectangle 171"/>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380" name="Group 172"/>
                <p:cNvGrpSpPr>
                  <a:grpSpLocks/>
                </p:cNvGrpSpPr>
                <p:nvPr/>
              </p:nvGrpSpPr>
              <p:grpSpPr bwMode="auto">
                <a:xfrm>
                  <a:off x="4391" y="3657"/>
                  <a:ext cx="576" cy="96"/>
                  <a:chOff x="605" y="3734"/>
                  <a:chExt cx="576" cy="96"/>
                </a:xfrm>
              </p:grpSpPr>
              <p:sp>
                <p:nvSpPr>
                  <p:cNvPr id="478381" name="Rectangle 173"/>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82" name="Rectangle 174"/>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83" name="Rectangle 175"/>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84" name="Rectangle 176"/>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85" name="Rectangle 177"/>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86" name="Rectangle 178"/>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grpSp>
            <p:nvGrpSpPr>
              <p:cNvPr id="478387" name="Group 179"/>
              <p:cNvGrpSpPr>
                <a:grpSpLocks/>
              </p:cNvGrpSpPr>
              <p:nvPr/>
            </p:nvGrpSpPr>
            <p:grpSpPr bwMode="auto">
              <a:xfrm>
                <a:off x="582" y="943"/>
                <a:ext cx="96" cy="2599"/>
                <a:chOff x="582" y="953"/>
                <a:chExt cx="96" cy="2599"/>
              </a:xfrm>
            </p:grpSpPr>
            <p:grpSp>
              <p:nvGrpSpPr>
                <p:cNvPr id="478388" name="Group 180"/>
                <p:cNvGrpSpPr>
                  <a:grpSpLocks/>
                </p:cNvGrpSpPr>
                <p:nvPr/>
              </p:nvGrpSpPr>
              <p:grpSpPr bwMode="auto">
                <a:xfrm rot="5400000">
                  <a:off x="342" y="1193"/>
                  <a:ext cx="576" cy="96"/>
                  <a:chOff x="605" y="3734"/>
                  <a:chExt cx="576" cy="96"/>
                </a:xfrm>
              </p:grpSpPr>
              <p:sp>
                <p:nvSpPr>
                  <p:cNvPr id="478389" name="Rectangle 181"/>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90" name="Rectangle 182"/>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91" name="Rectangle 183"/>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92" name="Rectangle 184"/>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93" name="Rectangle 185"/>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94" name="Rectangle 186"/>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395" name="Group 187"/>
                <p:cNvGrpSpPr>
                  <a:grpSpLocks/>
                </p:cNvGrpSpPr>
                <p:nvPr/>
              </p:nvGrpSpPr>
              <p:grpSpPr bwMode="auto">
                <a:xfrm rot="5400000">
                  <a:off x="342" y="1867"/>
                  <a:ext cx="576" cy="96"/>
                  <a:chOff x="605" y="3734"/>
                  <a:chExt cx="576" cy="96"/>
                </a:xfrm>
              </p:grpSpPr>
              <p:sp>
                <p:nvSpPr>
                  <p:cNvPr id="478396" name="Rectangle 188"/>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97" name="Rectangle 189"/>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98" name="Rectangle 190"/>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399" name="Rectangle 191"/>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00" name="Rectangle 192"/>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01" name="Rectangle 193"/>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402" name="Group 194"/>
                <p:cNvGrpSpPr>
                  <a:grpSpLocks/>
                </p:cNvGrpSpPr>
                <p:nvPr/>
              </p:nvGrpSpPr>
              <p:grpSpPr bwMode="auto">
                <a:xfrm rot="5400000">
                  <a:off x="342" y="2541"/>
                  <a:ext cx="576" cy="96"/>
                  <a:chOff x="605" y="3734"/>
                  <a:chExt cx="576" cy="96"/>
                </a:xfrm>
              </p:grpSpPr>
              <p:sp>
                <p:nvSpPr>
                  <p:cNvPr id="478403" name="Rectangle 195"/>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04" name="Rectangle 196"/>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05" name="Rectangle 197"/>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06" name="Rectangle 198"/>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07" name="Rectangle 199"/>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08" name="Rectangle 200"/>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409" name="Group 201"/>
                <p:cNvGrpSpPr>
                  <a:grpSpLocks/>
                </p:cNvGrpSpPr>
                <p:nvPr/>
              </p:nvGrpSpPr>
              <p:grpSpPr bwMode="auto">
                <a:xfrm rot="5400000">
                  <a:off x="342" y="3216"/>
                  <a:ext cx="576" cy="96"/>
                  <a:chOff x="605" y="3734"/>
                  <a:chExt cx="576" cy="96"/>
                </a:xfrm>
              </p:grpSpPr>
              <p:sp>
                <p:nvSpPr>
                  <p:cNvPr id="478410" name="Rectangle 202"/>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11" name="Rectangle 203"/>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12" name="Rectangle 204"/>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13" name="Rectangle 205"/>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14" name="Rectangle 206"/>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15" name="Rectangle 207"/>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grpSp>
            <p:nvGrpSpPr>
              <p:cNvPr id="478416" name="Group 208"/>
              <p:cNvGrpSpPr>
                <a:grpSpLocks/>
              </p:cNvGrpSpPr>
              <p:nvPr/>
            </p:nvGrpSpPr>
            <p:grpSpPr bwMode="auto">
              <a:xfrm>
                <a:off x="4882" y="943"/>
                <a:ext cx="96" cy="2599"/>
                <a:chOff x="582" y="953"/>
                <a:chExt cx="96" cy="2599"/>
              </a:xfrm>
            </p:grpSpPr>
            <p:grpSp>
              <p:nvGrpSpPr>
                <p:cNvPr id="478417" name="Group 209"/>
                <p:cNvGrpSpPr>
                  <a:grpSpLocks/>
                </p:cNvGrpSpPr>
                <p:nvPr/>
              </p:nvGrpSpPr>
              <p:grpSpPr bwMode="auto">
                <a:xfrm rot="5400000">
                  <a:off x="342" y="1193"/>
                  <a:ext cx="576" cy="96"/>
                  <a:chOff x="605" y="3734"/>
                  <a:chExt cx="576" cy="96"/>
                </a:xfrm>
              </p:grpSpPr>
              <p:sp>
                <p:nvSpPr>
                  <p:cNvPr id="478418" name="Rectangle 210"/>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19" name="Rectangle 211"/>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20" name="Rectangle 212"/>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21" name="Rectangle 213"/>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22" name="Rectangle 214"/>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23" name="Rectangle 215"/>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424" name="Group 216"/>
                <p:cNvGrpSpPr>
                  <a:grpSpLocks/>
                </p:cNvGrpSpPr>
                <p:nvPr/>
              </p:nvGrpSpPr>
              <p:grpSpPr bwMode="auto">
                <a:xfrm rot="5400000">
                  <a:off x="342" y="1867"/>
                  <a:ext cx="576" cy="96"/>
                  <a:chOff x="605" y="3734"/>
                  <a:chExt cx="576" cy="96"/>
                </a:xfrm>
              </p:grpSpPr>
              <p:sp>
                <p:nvSpPr>
                  <p:cNvPr id="478425" name="Rectangle 217"/>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26" name="Rectangle 218"/>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27" name="Rectangle 219"/>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28" name="Rectangle 220"/>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29" name="Rectangle 221"/>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30" name="Rectangle 222"/>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431" name="Group 223"/>
                <p:cNvGrpSpPr>
                  <a:grpSpLocks/>
                </p:cNvGrpSpPr>
                <p:nvPr/>
              </p:nvGrpSpPr>
              <p:grpSpPr bwMode="auto">
                <a:xfrm rot="5400000">
                  <a:off x="342" y="2541"/>
                  <a:ext cx="576" cy="96"/>
                  <a:chOff x="605" y="3734"/>
                  <a:chExt cx="576" cy="96"/>
                </a:xfrm>
              </p:grpSpPr>
              <p:sp>
                <p:nvSpPr>
                  <p:cNvPr id="478432" name="Rectangle 224"/>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33" name="Rectangle 225"/>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34" name="Rectangle 226"/>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35" name="Rectangle 227"/>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36" name="Rectangle 228"/>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37" name="Rectangle 229"/>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nvGrpSpPr>
                <p:cNvPr id="478438" name="Group 230"/>
                <p:cNvGrpSpPr>
                  <a:grpSpLocks/>
                </p:cNvGrpSpPr>
                <p:nvPr/>
              </p:nvGrpSpPr>
              <p:grpSpPr bwMode="auto">
                <a:xfrm rot="5400000">
                  <a:off x="342" y="3216"/>
                  <a:ext cx="576" cy="96"/>
                  <a:chOff x="605" y="3734"/>
                  <a:chExt cx="576" cy="96"/>
                </a:xfrm>
              </p:grpSpPr>
              <p:sp>
                <p:nvSpPr>
                  <p:cNvPr id="478439" name="Rectangle 231"/>
                  <p:cNvSpPr>
                    <a:spLocks noChangeArrowheads="1"/>
                  </p:cNvSpPr>
                  <p:nvPr/>
                </p:nvSpPr>
                <p:spPr bwMode="auto">
                  <a:xfrm>
                    <a:off x="60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40" name="Rectangle 232"/>
                  <p:cNvSpPr>
                    <a:spLocks noChangeArrowheads="1"/>
                  </p:cNvSpPr>
                  <p:nvPr/>
                </p:nvSpPr>
                <p:spPr bwMode="auto">
                  <a:xfrm>
                    <a:off x="701"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41" name="Rectangle 233"/>
                  <p:cNvSpPr>
                    <a:spLocks noChangeArrowheads="1"/>
                  </p:cNvSpPr>
                  <p:nvPr/>
                </p:nvSpPr>
                <p:spPr bwMode="auto">
                  <a:xfrm>
                    <a:off x="797"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42" name="Rectangle 234"/>
                  <p:cNvSpPr>
                    <a:spLocks noChangeArrowheads="1"/>
                  </p:cNvSpPr>
                  <p:nvPr/>
                </p:nvSpPr>
                <p:spPr bwMode="auto">
                  <a:xfrm>
                    <a:off x="893"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43" name="Rectangle 235"/>
                  <p:cNvSpPr>
                    <a:spLocks noChangeArrowheads="1"/>
                  </p:cNvSpPr>
                  <p:nvPr/>
                </p:nvSpPr>
                <p:spPr bwMode="auto">
                  <a:xfrm>
                    <a:off x="989"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78444" name="Rectangle 236"/>
                  <p:cNvSpPr>
                    <a:spLocks noChangeArrowheads="1"/>
                  </p:cNvSpPr>
                  <p:nvPr/>
                </p:nvSpPr>
                <p:spPr bwMode="auto">
                  <a:xfrm>
                    <a:off x="1085" y="3734"/>
                    <a:ext cx="96"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grpSp>
          </p:grpSp>
        </p:grpSp>
        <p:sp>
          <p:nvSpPr>
            <p:cNvPr id="478445" name="Text Box 237"/>
            <p:cNvSpPr txBox="1">
              <a:spLocks noChangeArrowheads="1"/>
            </p:cNvSpPr>
            <p:nvPr/>
          </p:nvSpPr>
          <p:spPr bwMode="auto">
            <a:xfrm>
              <a:off x="4373" y="458"/>
              <a:ext cx="48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smtClean="0">
                  <a:solidFill>
                    <a:srgbClr val="000000"/>
                  </a:solidFill>
                  <a:latin typeface="Arial" charset="0"/>
                  <a:ea typeface="ＭＳ Ｐゴシック" charset="0"/>
                </a:rPr>
                <a:t>IO cells</a:t>
              </a:r>
            </a:p>
          </p:txBody>
        </p:sp>
      </p:grpSp>
      <p:grpSp>
        <p:nvGrpSpPr>
          <p:cNvPr id="478446" name="Group 238"/>
          <p:cNvGrpSpPr>
            <a:grpSpLocks/>
          </p:cNvGrpSpPr>
          <p:nvPr/>
        </p:nvGrpSpPr>
        <p:grpSpPr bwMode="auto">
          <a:xfrm>
            <a:off x="1160463" y="1460500"/>
            <a:ext cx="6461125" cy="4227513"/>
            <a:chOff x="731" y="920"/>
            <a:chExt cx="4070" cy="2663"/>
          </a:xfrm>
        </p:grpSpPr>
        <p:sp>
          <p:nvSpPr>
            <p:cNvPr id="478447" name="Line 239"/>
            <p:cNvSpPr>
              <a:spLocks noChangeShapeType="1"/>
            </p:cNvSpPr>
            <p:nvPr/>
          </p:nvSpPr>
          <p:spPr bwMode="auto">
            <a:xfrm>
              <a:off x="2781" y="928"/>
              <a:ext cx="0" cy="26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48" name="Line 240"/>
            <p:cNvSpPr>
              <a:spLocks noChangeShapeType="1"/>
            </p:cNvSpPr>
            <p:nvPr/>
          </p:nvSpPr>
          <p:spPr bwMode="auto">
            <a:xfrm>
              <a:off x="2862" y="928"/>
              <a:ext cx="0" cy="26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49" name="Line 241"/>
            <p:cNvSpPr>
              <a:spLocks noChangeShapeType="1"/>
            </p:cNvSpPr>
            <p:nvPr/>
          </p:nvSpPr>
          <p:spPr bwMode="auto">
            <a:xfrm>
              <a:off x="3253" y="928"/>
              <a:ext cx="0" cy="26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nvGrpSpPr>
            <p:cNvPr id="478450" name="Group 242"/>
            <p:cNvGrpSpPr>
              <a:grpSpLocks/>
            </p:cNvGrpSpPr>
            <p:nvPr/>
          </p:nvGrpSpPr>
          <p:grpSpPr bwMode="auto">
            <a:xfrm>
              <a:off x="1207" y="928"/>
              <a:ext cx="162" cy="2655"/>
              <a:chOff x="3622" y="999"/>
              <a:chExt cx="162" cy="2599"/>
            </a:xfrm>
          </p:grpSpPr>
          <p:sp>
            <p:nvSpPr>
              <p:cNvPr id="478451" name="Line 243"/>
              <p:cNvSpPr>
                <a:spLocks noChangeShapeType="1"/>
              </p:cNvSpPr>
              <p:nvPr/>
            </p:nvSpPr>
            <p:spPr bwMode="auto">
              <a:xfrm>
                <a:off x="3622"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52" name="Line 244"/>
              <p:cNvSpPr>
                <a:spLocks noChangeShapeType="1"/>
              </p:cNvSpPr>
              <p:nvPr/>
            </p:nvSpPr>
            <p:spPr bwMode="auto">
              <a:xfrm>
                <a:off x="3703"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53" name="Line 245"/>
              <p:cNvSpPr>
                <a:spLocks noChangeShapeType="1"/>
              </p:cNvSpPr>
              <p:nvPr/>
            </p:nvSpPr>
            <p:spPr bwMode="auto">
              <a:xfrm>
                <a:off x="3784"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grpSp>
          <p:nvGrpSpPr>
            <p:cNvPr id="478454" name="Group 246"/>
            <p:cNvGrpSpPr>
              <a:grpSpLocks/>
            </p:cNvGrpSpPr>
            <p:nvPr/>
          </p:nvGrpSpPr>
          <p:grpSpPr bwMode="auto">
            <a:xfrm>
              <a:off x="1726" y="928"/>
              <a:ext cx="162" cy="2655"/>
              <a:chOff x="3622" y="999"/>
              <a:chExt cx="162" cy="2599"/>
            </a:xfrm>
          </p:grpSpPr>
          <p:sp>
            <p:nvSpPr>
              <p:cNvPr id="478455" name="Line 247"/>
              <p:cNvSpPr>
                <a:spLocks noChangeShapeType="1"/>
              </p:cNvSpPr>
              <p:nvPr/>
            </p:nvSpPr>
            <p:spPr bwMode="auto">
              <a:xfrm>
                <a:off x="3622"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56" name="Line 248"/>
              <p:cNvSpPr>
                <a:spLocks noChangeShapeType="1"/>
              </p:cNvSpPr>
              <p:nvPr/>
            </p:nvSpPr>
            <p:spPr bwMode="auto">
              <a:xfrm>
                <a:off x="3703"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57" name="Line 249"/>
              <p:cNvSpPr>
                <a:spLocks noChangeShapeType="1"/>
              </p:cNvSpPr>
              <p:nvPr/>
            </p:nvSpPr>
            <p:spPr bwMode="auto">
              <a:xfrm>
                <a:off x="3784"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grpSp>
          <p:nvGrpSpPr>
            <p:cNvPr id="478458" name="Group 250"/>
            <p:cNvGrpSpPr>
              <a:grpSpLocks/>
            </p:cNvGrpSpPr>
            <p:nvPr/>
          </p:nvGrpSpPr>
          <p:grpSpPr bwMode="auto">
            <a:xfrm>
              <a:off x="3626" y="928"/>
              <a:ext cx="162" cy="2655"/>
              <a:chOff x="3622" y="999"/>
              <a:chExt cx="162" cy="2599"/>
            </a:xfrm>
          </p:grpSpPr>
          <p:sp>
            <p:nvSpPr>
              <p:cNvPr id="478459" name="Line 251"/>
              <p:cNvSpPr>
                <a:spLocks noChangeShapeType="1"/>
              </p:cNvSpPr>
              <p:nvPr/>
            </p:nvSpPr>
            <p:spPr bwMode="auto">
              <a:xfrm>
                <a:off x="3622"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60" name="Line 252"/>
              <p:cNvSpPr>
                <a:spLocks noChangeShapeType="1"/>
              </p:cNvSpPr>
              <p:nvPr/>
            </p:nvSpPr>
            <p:spPr bwMode="auto">
              <a:xfrm>
                <a:off x="3703"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61" name="Line 253"/>
              <p:cNvSpPr>
                <a:spLocks noChangeShapeType="1"/>
              </p:cNvSpPr>
              <p:nvPr/>
            </p:nvSpPr>
            <p:spPr bwMode="auto">
              <a:xfrm>
                <a:off x="3784"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grpSp>
          <p:nvGrpSpPr>
            <p:cNvPr id="478462" name="Group 254"/>
            <p:cNvGrpSpPr>
              <a:grpSpLocks/>
            </p:cNvGrpSpPr>
            <p:nvPr/>
          </p:nvGrpSpPr>
          <p:grpSpPr bwMode="auto">
            <a:xfrm>
              <a:off x="731" y="928"/>
              <a:ext cx="162" cy="2655"/>
              <a:chOff x="3622" y="999"/>
              <a:chExt cx="162" cy="2599"/>
            </a:xfrm>
          </p:grpSpPr>
          <p:sp>
            <p:nvSpPr>
              <p:cNvPr id="478463" name="Line 255"/>
              <p:cNvSpPr>
                <a:spLocks noChangeShapeType="1"/>
              </p:cNvSpPr>
              <p:nvPr/>
            </p:nvSpPr>
            <p:spPr bwMode="auto">
              <a:xfrm>
                <a:off x="3622"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64" name="Line 256"/>
              <p:cNvSpPr>
                <a:spLocks noChangeShapeType="1"/>
              </p:cNvSpPr>
              <p:nvPr/>
            </p:nvSpPr>
            <p:spPr bwMode="auto">
              <a:xfrm>
                <a:off x="3703"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65" name="Line 257"/>
              <p:cNvSpPr>
                <a:spLocks noChangeShapeType="1"/>
              </p:cNvSpPr>
              <p:nvPr/>
            </p:nvSpPr>
            <p:spPr bwMode="auto">
              <a:xfrm>
                <a:off x="3784"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grpSp>
          <p:nvGrpSpPr>
            <p:cNvPr id="478466" name="Group 258"/>
            <p:cNvGrpSpPr>
              <a:grpSpLocks/>
            </p:cNvGrpSpPr>
            <p:nvPr/>
          </p:nvGrpSpPr>
          <p:grpSpPr bwMode="auto">
            <a:xfrm>
              <a:off x="4126" y="928"/>
              <a:ext cx="162" cy="2655"/>
              <a:chOff x="3622" y="999"/>
              <a:chExt cx="162" cy="2599"/>
            </a:xfrm>
          </p:grpSpPr>
          <p:sp>
            <p:nvSpPr>
              <p:cNvPr id="478467" name="Line 259"/>
              <p:cNvSpPr>
                <a:spLocks noChangeShapeType="1"/>
              </p:cNvSpPr>
              <p:nvPr/>
            </p:nvSpPr>
            <p:spPr bwMode="auto">
              <a:xfrm>
                <a:off x="3622"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68" name="Line 260"/>
              <p:cNvSpPr>
                <a:spLocks noChangeShapeType="1"/>
              </p:cNvSpPr>
              <p:nvPr/>
            </p:nvSpPr>
            <p:spPr bwMode="auto">
              <a:xfrm>
                <a:off x="3703"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69" name="Line 261"/>
              <p:cNvSpPr>
                <a:spLocks noChangeShapeType="1"/>
              </p:cNvSpPr>
              <p:nvPr/>
            </p:nvSpPr>
            <p:spPr bwMode="auto">
              <a:xfrm>
                <a:off x="3784"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grpSp>
          <p:nvGrpSpPr>
            <p:cNvPr id="478470" name="Group 262"/>
            <p:cNvGrpSpPr>
              <a:grpSpLocks/>
            </p:cNvGrpSpPr>
            <p:nvPr/>
          </p:nvGrpSpPr>
          <p:grpSpPr bwMode="auto">
            <a:xfrm>
              <a:off x="4639" y="928"/>
              <a:ext cx="162" cy="2655"/>
              <a:chOff x="3622" y="999"/>
              <a:chExt cx="162" cy="2599"/>
            </a:xfrm>
          </p:grpSpPr>
          <p:sp>
            <p:nvSpPr>
              <p:cNvPr id="478471" name="Line 263"/>
              <p:cNvSpPr>
                <a:spLocks noChangeShapeType="1"/>
              </p:cNvSpPr>
              <p:nvPr/>
            </p:nvSpPr>
            <p:spPr bwMode="auto">
              <a:xfrm>
                <a:off x="3622"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72" name="Line 264"/>
              <p:cNvSpPr>
                <a:spLocks noChangeShapeType="1"/>
              </p:cNvSpPr>
              <p:nvPr/>
            </p:nvSpPr>
            <p:spPr bwMode="auto">
              <a:xfrm>
                <a:off x="3703"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73" name="Line 265"/>
              <p:cNvSpPr>
                <a:spLocks noChangeShapeType="1"/>
              </p:cNvSpPr>
              <p:nvPr/>
            </p:nvSpPr>
            <p:spPr bwMode="auto">
              <a:xfrm>
                <a:off x="3784"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grpSp>
          <p:nvGrpSpPr>
            <p:cNvPr id="478474" name="Group 266"/>
            <p:cNvGrpSpPr>
              <a:grpSpLocks/>
            </p:cNvGrpSpPr>
            <p:nvPr/>
          </p:nvGrpSpPr>
          <p:grpSpPr bwMode="auto">
            <a:xfrm>
              <a:off x="2239" y="920"/>
              <a:ext cx="162" cy="2655"/>
              <a:chOff x="3622" y="999"/>
              <a:chExt cx="162" cy="2599"/>
            </a:xfrm>
          </p:grpSpPr>
          <p:sp>
            <p:nvSpPr>
              <p:cNvPr id="478475" name="Line 267"/>
              <p:cNvSpPr>
                <a:spLocks noChangeShapeType="1"/>
              </p:cNvSpPr>
              <p:nvPr/>
            </p:nvSpPr>
            <p:spPr bwMode="auto">
              <a:xfrm>
                <a:off x="3622"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76" name="Line 268"/>
              <p:cNvSpPr>
                <a:spLocks noChangeShapeType="1"/>
              </p:cNvSpPr>
              <p:nvPr/>
            </p:nvSpPr>
            <p:spPr bwMode="auto">
              <a:xfrm>
                <a:off x="3703"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77" name="Line 269"/>
              <p:cNvSpPr>
                <a:spLocks noChangeShapeType="1"/>
              </p:cNvSpPr>
              <p:nvPr/>
            </p:nvSpPr>
            <p:spPr bwMode="auto">
              <a:xfrm>
                <a:off x="3784" y="999"/>
                <a:ext cx="0" cy="25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grpSp>
      <p:grpSp>
        <p:nvGrpSpPr>
          <p:cNvPr id="478478" name="Group 270"/>
          <p:cNvGrpSpPr>
            <a:grpSpLocks/>
          </p:cNvGrpSpPr>
          <p:nvPr/>
        </p:nvGrpSpPr>
        <p:grpSpPr bwMode="auto">
          <a:xfrm>
            <a:off x="1106488" y="1497013"/>
            <a:ext cx="6557962" cy="4168775"/>
            <a:chOff x="697" y="943"/>
            <a:chExt cx="4131" cy="2626"/>
          </a:xfrm>
        </p:grpSpPr>
        <p:sp>
          <p:nvSpPr>
            <p:cNvPr id="478479" name="Line 271"/>
            <p:cNvSpPr>
              <a:spLocks noChangeShapeType="1"/>
            </p:cNvSpPr>
            <p:nvPr/>
          </p:nvSpPr>
          <p:spPr bwMode="auto">
            <a:xfrm>
              <a:off x="697" y="943"/>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80" name="Line 272"/>
            <p:cNvSpPr>
              <a:spLocks noChangeShapeType="1"/>
            </p:cNvSpPr>
            <p:nvPr/>
          </p:nvSpPr>
          <p:spPr bwMode="auto">
            <a:xfrm>
              <a:off x="697" y="1068"/>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81" name="Line 273"/>
            <p:cNvSpPr>
              <a:spLocks noChangeShapeType="1"/>
            </p:cNvSpPr>
            <p:nvPr/>
          </p:nvSpPr>
          <p:spPr bwMode="auto">
            <a:xfrm>
              <a:off x="697" y="1193"/>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82" name="Line 274"/>
            <p:cNvSpPr>
              <a:spLocks noChangeShapeType="1"/>
            </p:cNvSpPr>
            <p:nvPr/>
          </p:nvSpPr>
          <p:spPr bwMode="auto">
            <a:xfrm>
              <a:off x="697" y="1318"/>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83" name="Line 275"/>
            <p:cNvSpPr>
              <a:spLocks noChangeShapeType="1"/>
            </p:cNvSpPr>
            <p:nvPr/>
          </p:nvSpPr>
          <p:spPr bwMode="auto">
            <a:xfrm>
              <a:off x="697" y="1443"/>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84" name="Line 276"/>
            <p:cNvSpPr>
              <a:spLocks noChangeShapeType="1"/>
            </p:cNvSpPr>
            <p:nvPr/>
          </p:nvSpPr>
          <p:spPr bwMode="auto">
            <a:xfrm>
              <a:off x="697" y="1568"/>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85" name="Line 277"/>
            <p:cNvSpPr>
              <a:spLocks noChangeShapeType="1"/>
            </p:cNvSpPr>
            <p:nvPr/>
          </p:nvSpPr>
          <p:spPr bwMode="auto">
            <a:xfrm>
              <a:off x="697" y="1693"/>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86" name="Line 278"/>
            <p:cNvSpPr>
              <a:spLocks noChangeShapeType="1"/>
            </p:cNvSpPr>
            <p:nvPr/>
          </p:nvSpPr>
          <p:spPr bwMode="auto">
            <a:xfrm>
              <a:off x="697" y="1818"/>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87" name="Line 279"/>
            <p:cNvSpPr>
              <a:spLocks noChangeShapeType="1"/>
            </p:cNvSpPr>
            <p:nvPr/>
          </p:nvSpPr>
          <p:spPr bwMode="auto">
            <a:xfrm>
              <a:off x="697" y="1943"/>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88" name="Line 280"/>
            <p:cNvSpPr>
              <a:spLocks noChangeShapeType="1"/>
            </p:cNvSpPr>
            <p:nvPr/>
          </p:nvSpPr>
          <p:spPr bwMode="auto">
            <a:xfrm>
              <a:off x="697" y="2068"/>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89" name="Line 281"/>
            <p:cNvSpPr>
              <a:spLocks noChangeShapeType="1"/>
            </p:cNvSpPr>
            <p:nvPr/>
          </p:nvSpPr>
          <p:spPr bwMode="auto">
            <a:xfrm>
              <a:off x="697" y="2193"/>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90" name="Line 282"/>
            <p:cNvSpPr>
              <a:spLocks noChangeShapeType="1"/>
            </p:cNvSpPr>
            <p:nvPr/>
          </p:nvSpPr>
          <p:spPr bwMode="auto">
            <a:xfrm>
              <a:off x="697" y="2318"/>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91" name="Line 283"/>
            <p:cNvSpPr>
              <a:spLocks noChangeShapeType="1"/>
            </p:cNvSpPr>
            <p:nvPr/>
          </p:nvSpPr>
          <p:spPr bwMode="auto">
            <a:xfrm>
              <a:off x="697" y="2443"/>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92" name="Line 284"/>
            <p:cNvSpPr>
              <a:spLocks noChangeShapeType="1"/>
            </p:cNvSpPr>
            <p:nvPr/>
          </p:nvSpPr>
          <p:spPr bwMode="auto">
            <a:xfrm>
              <a:off x="697" y="2568"/>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93" name="Line 285"/>
            <p:cNvSpPr>
              <a:spLocks noChangeShapeType="1"/>
            </p:cNvSpPr>
            <p:nvPr/>
          </p:nvSpPr>
          <p:spPr bwMode="auto">
            <a:xfrm>
              <a:off x="697" y="2693"/>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94" name="Line 286"/>
            <p:cNvSpPr>
              <a:spLocks noChangeShapeType="1"/>
            </p:cNvSpPr>
            <p:nvPr/>
          </p:nvSpPr>
          <p:spPr bwMode="auto">
            <a:xfrm>
              <a:off x="697" y="2818"/>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95" name="Line 287"/>
            <p:cNvSpPr>
              <a:spLocks noChangeShapeType="1"/>
            </p:cNvSpPr>
            <p:nvPr/>
          </p:nvSpPr>
          <p:spPr bwMode="auto">
            <a:xfrm>
              <a:off x="697" y="2943"/>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96" name="Line 288"/>
            <p:cNvSpPr>
              <a:spLocks noChangeShapeType="1"/>
            </p:cNvSpPr>
            <p:nvPr/>
          </p:nvSpPr>
          <p:spPr bwMode="auto">
            <a:xfrm>
              <a:off x="697" y="3068"/>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97" name="Line 289"/>
            <p:cNvSpPr>
              <a:spLocks noChangeShapeType="1"/>
            </p:cNvSpPr>
            <p:nvPr/>
          </p:nvSpPr>
          <p:spPr bwMode="auto">
            <a:xfrm>
              <a:off x="697" y="3193"/>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98" name="Line 290"/>
            <p:cNvSpPr>
              <a:spLocks noChangeShapeType="1"/>
            </p:cNvSpPr>
            <p:nvPr/>
          </p:nvSpPr>
          <p:spPr bwMode="auto">
            <a:xfrm>
              <a:off x="697" y="3318"/>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499" name="Line 291"/>
            <p:cNvSpPr>
              <a:spLocks noChangeShapeType="1"/>
            </p:cNvSpPr>
            <p:nvPr/>
          </p:nvSpPr>
          <p:spPr bwMode="auto">
            <a:xfrm>
              <a:off x="697" y="3443"/>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78500" name="Line 292"/>
            <p:cNvSpPr>
              <a:spLocks noChangeShapeType="1"/>
            </p:cNvSpPr>
            <p:nvPr/>
          </p:nvSpPr>
          <p:spPr bwMode="auto">
            <a:xfrm>
              <a:off x="697" y="3569"/>
              <a:ext cx="41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grpSp>
        <p:nvGrpSpPr>
          <p:cNvPr id="478501" name="Group 293"/>
          <p:cNvGrpSpPr>
            <a:grpSpLocks/>
          </p:cNvGrpSpPr>
          <p:nvPr/>
        </p:nvGrpSpPr>
        <p:grpSpPr bwMode="auto">
          <a:xfrm>
            <a:off x="4437063" y="5465763"/>
            <a:ext cx="1889125" cy="873125"/>
            <a:chOff x="2789" y="3569"/>
            <a:chExt cx="1190" cy="472"/>
          </a:xfrm>
        </p:grpSpPr>
        <p:sp>
          <p:nvSpPr>
            <p:cNvPr id="478502" name="Text Box 294"/>
            <p:cNvSpPr txBox="1">
              <a:spLocks noChangeArrowheads="1"/>
            </p:cNvSpPr>
            <p:nvPr/>
          </p:nvSpPr>
          <p:spPr bwMode="auto">
            <a:xfrm>
              <a:off x="2789" y="3876"/>
              <a:ext cx="1190"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1400" smtClean="0">
                  <a:solidFill>
                    <a:srgbClr val="000000"/>
                  </a:solidFill>
                  <a:latin typeface="Arial" charset="0"/>
                  <a:ea typeface="ＭＳ Ｐゴシック" charset="0"/>
                </a:rPr>
                <a:t>Programmable switch</a:t>
              </a:r>
            </a:p>
          </p:txBody>
        </p:sp>
        <p:sp>
          <p:nvSpPr>
            <p:cNvPr id="478503" name="Line 295"/>
            <p:cNvSpPr>
              <a:spLocks noChangeShapeType="1"/>
            </p:cNvSpPr>
            <p:nvPr/>
          </p:nvSpPr>
          <p:spPr bwMode="auto">
            <a:xfrm flipV="1">
              <a:off x="2957" y="3569"/>
              <a:ext cx="288" cy="3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spTree>
    <p:extLst>
      <p:ext uri="{BB962C8B-B14F-4D97-AF65-F5344CB8AC3E}">
        <p14:creationId xmlns:p14="http://schemas.microsoft.com/office/powerpoint/2010/main" val="1741352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82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xit" presetSubtype="10" fill="hold" nodeType="clickEffect">
                                  <p:stCondLst>
                                    <p:cond delay="0"/>
                                  </p:stCondLst>
                                  <p:childTnLst>
                                    <p:animEffect transition="out" filter="blinds(horizontal)">
                                      <p:cBhvr>
                                        <p:cTn id="10" dur="500"/>
                                        <p:tgtEl>
                                          <p:spTgt spid="478281"/>
                                        </p:tgtEl>
                                      </p:cBhvr>
                                    </p:animEffect>
                                    <p:set>
                                      <p:cBhvr>
                                        <p:cTn id="11" dur="1" fill="hold">
                                          <p:stCondLst>
                                            <p:cond delay="499"/>
                                          </p:stCondLst>
                                        </p:cTn>
                                        <p:tgtEl>
                                          <p:spTgt spid="478281"/>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478285"/>
                                        </p:tgtEl>
                                        <p:attrNameLst>
                                          <p:attrName>style.visibility</p:attrName>
                                        </p:attrNameLst>
                                      </p:cBhvr>
                                      <p:to>
                                        <p:strVal val="visible"/>
                                      </p:to>
                                    </p:set>
                                    <p:animEffect transition="in" filter="blinds(horizontal)">
                                      <p:cBhvr>
                                        <p:cTn id="16" dur="500"/>
                                        <p:tgtEl>
                                          <p:spTgt spid="4782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478291"/>
                                        </p:tgtEl>
                                        <p:attrNameLst>
                                          <p:attrName>style.visibility</p:attrName>
                                        </p:attrNameLst>
                                      </p:cBhvr>
                                      <p:to>
                                        <p:strVal val="visible"/>
                                      </p:to>
                                    </p:set>
                                    <p:animEffect transition="in" filter="box(in)">
                                      <p:cBhvr>
                                        <p:cTn id="21" dur="500"/>
                                        <p:tgtEl>
                                          <p:spTgt spid="47829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xit" presetSubtype="10" fill="hold" nodeType="clickEffect">
                                  <p:stCondLst>
                                    <p:cond delay="0"/>
                                  </p:stCondLst>
                                  <p:childTnLst>
                                    <p:animEffect transition="out" filter="blinds(horizontal)">
                                      <p:cBhvr>
                                        <p:cTn id="25" dur="500"/>
                                        <p:tgtEl>
                                          <p:spTgt spid="478285"/>
                                        </p:tgtEl>
                                      </p:cBhvr>
                                    </p:animEffect>
                                    <p:set>
                                      <p:cBhvr>
                                        <p:cTn id="26" dur="1" fill="hold">
                                          <p:stCondLst>
                                            <p:cond delay="499"/>
                                          </p:stCondLst>
                                        </p:cTn>
                                        <p:tgtEl>
                                          <p:spTgt spid="478285"/>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478291"/>
                                        </p:tgtEl>
                                      </p:cBhvr>
                                    </p:animEffect>
                                    <p:set>
                                      <p:cBhvr>
                                        <p:cTn id="29" dur="1" fill="hold">
                                          <p:stCondLst>
                                            <p:cond delay="499"/>
                                          </p:stCondLst>
                                        </p:cTn>
                                        <p:tgtEl>
                                          <p:spTgt spid="478291"/>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478288"/>
                                        </p:tgtEl>
                                        <p:attrNameLst>
                                          <p:attrName>style.visibility</p:attrName>
                                        </p:attrNameLst>
                                      </p:cBhvr>
                                      <p:to>
                                        <p:strVal val="visible"/>
                                      </p:to>
                                    </p:set>
                                    <p:animEffect transition="in" filter="blinds(horizontal)">
                                      <p:cBhvr>
                                        <p:cTn id="34" dur="500"/>
                                        <p:tgtEl>
                                          <p:spTgt spid="47828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782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7821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78299"/>
                                        </p:tgtEl>
                                        <p:attrNameLst>
                                          <p:attrName>style.visibility</p:attrName>
                                        </p:attrNameLst>
                                      </p:cBhvr>
                                      <p:to>
                                        <p:strVal val="visible"/>
                                      </p:to>
                                    </p:set>
                                    <p:anim calcmode="lin" valueType="num">
                                      <p:cBhvr additive="base">
                                        <p:cTn id="47" dur="500" fill="hold"/>
                                        <p:tgtEl>
                                          <p:spTgt spid="478299"/>
                                        </p:tgtEl>
                                        <p:attrNameLst>
                                          <p:attrName>ppt_x</p:attrName>
                                        </p:attrNameLst>
                                      </p:cBhvr>
                                      <p:tavLst>
                                        <p:tav tm="0">
                                          <p:val>
                                            <p:strVal val="#ppt_x"/>
                                          </p:val>
                                        </p:tav>
                                        <p:tav tm="100000">
                                          <p:val>
                                            <p:strVal val="#ppt_x"/>
                                          </p:val>
                                        </p:tav>
                                      </p:tavLst>
                                    </p:anim>
                                    <p:anim calcmode="lin" valueType="num">
                                      <p:cBhvr additive="base">
                                        <p:cTn id="48" dur="500" fill="hold"/>
                                        <p:tgtEl>
                                          <p:spTgt spid="478299"/>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47844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47847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478478"/>
                                        </p:tgtEl>
                                        <p:attrNameLst>
                                          <p:attrName>style.visibility</p:attrName>
                                        </p:attrNameLst>
                                      </p:cBhvr>
                                      <p:to>
                                        <p:strVal val="visible"/>
                                      </p:to>
                                    </p:set>
                                  </p:childTnLst>
                                </p:cTn>
                              </p:par>
                              <p:par>
                                <p:cTn id="61" presetID="3" presetClass="entr" presetSubtype="10" fill="hold" nodeType="withEffect">
                                  <p:stCondLst>
                                    <p:cond delay="0"/>
                                  </p:stCondLst>
                                  <p:childTnLst>
                                    <p:set>
                                      <p:cBhvr>
                                        <p:cTn id="62" dur="1" fill="hold">
                                          <p:stCondLst>
                                            <p:cond delay="0"/>
                                          </p:stCondLst>
                                        </p:cTn>
                                        <p:tgtEl>
                                          <p:spTgt spid="478501"/>
                                        </p:tgtEl>
                                        <p:attrNameLst>
                                          <p:attrName>style.visibility</p:attrName>
                                        </p:attrNameLst>
                                      </p:cBhvr>
                                      <p:to>
                                        <p:strVal val="visible"/>
                                      </p:to>
                                    </p:set>
                                    <p:animEffect transition="in" filter="blinds(horizontal)">
                                      <p:cBhvr>
                                        <p:cTn id="63" dur="500"/>
                                        <p:tgtEl>
                                          <p:spTgt spid="478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1DE3C8C-159E-D74D-95B2-58FCD5A7B3C5}" type="slidenum">
              <a:rPr lang="en-US">
                <a:solidFill>
                  <a:srgbClr val="000000"/>
                </a:solidFill>
              </a:rPr>
              <a:pPr/>
              <a:t>81</a:t>
            </a:fld>
            <a:endParaRPr lang="en-US">
              <a:solidFill>
                <a:srgbClr val="000000"/>
              </a:solidFill>
            </a:endParaRPr>
          </a:p>
        </p:txBody>
      </p:sp>
      <p:sp>
        <p:nvSpPr>
          <p:cNvPr id="480258" name="Rectangle 2"/>
          <p:cNvSpPr>
            <a:spLocks noGrp="1" noChangeArrowheads="1"/>
          </p:cNvSpPr>
          <p:nvPr>
            <p:ph type="title"/>
          </p:nvPr>
        </p:nvSpPr>
        <p:spPr/>
        <p:txBody>
          <a:bodyPr/>
          <a:lstStyle/>
          <a:p>
            <a:r>
              <a:rPr lang="en-US" sz="2800"/>
              <a:t>Example: Altera Stratix-series FPGA</a:t>
            </a:r>
          </a:p>
        </p:txBody>
      </p:sp>
      <p:pic>
        <p:nvPicPr>
          <p:cNvPr id="480259" name="Picture 3" descr="Stratix_series_fp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028700"/>
            <a:ext cx="8115300" cy="481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390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1CD281B-52C7-224A-B5F6-24F4A50589D3}" type="slidenum">
              <a:rPr lang="en-US">
                <a:solidFill>
                  <a:srgbClr val="000000"/>
                </a:solidFill>
              </a:rPr>
              <a:pPr/>
              <a:t>82</a:t>
            </a:fld>
            <a:endParaRPr lang="en-US">
              <a:solidFill>
                <a:srgbClr val="000000"/>
              </a:solidFill>
            </a:endParaRPr>
          </a:p>
        </p:txBody>
      </p:sp>
      <p:sp>
        <p:nvSpPr>
          <p:cNvPr id="482306" name="Rectangle 2"/>
          <p:cNvSpPr>
            <a:spLocks noGrp="1" noChangeArrowheads="1"/>
          </p:cNvSpPr>
          <p:nvPr>
            <p:ph type="title"/>
          </p:nvPr>
        </p:nvSpPr>
        <p:spPr/>
        <p:txBody>
          <a:bodyPr/>
          <a:lstStyle/>
          <a:p>
            <a:r>
              <a:rPr lang="en-US"/>
              <a:t>Why use FPGAs?</a:t>
            </a:r>
          </a:p>
        </p:txBody>
      </p:sp>
      <p:sp>
        <p:nvSpPr>
          <p:cNvPr id="482307" name="Rectangle 3"/>
          <p:cNvSpPr>
            <a:spLocks noGrp="1" noChangeArrowheads="1"/>
          </p:cNvSpPr>
          <p:nvPr>
            <p:ph type="body" idx="1"/>
          </p:nvPr>
        </p:nvSpPr>
        <p:spPr/>
        <p:txBody>
          <a:bodyPr/>
          <a:lstStyle/>
          <a:p>
            <a:pPr>
              <a:lnSpc>
                <a:spcPct val="90000"/>
              </a:lnSpc>
            </a:pPr>
            <a:r>
              <a:rPr lang="en-US"/>
              <a:t>Problem:</a:t>
            </a:r>
          </a:p>
          <a:p>
            <a:pPr lvl="1">
              <a:lnSpc>
                <a:spcPct val="90000"/>
              </a:lnSpc>
            </a:pPr>
            <a:r>
              <a:rPr lang="en-US"/>
              <a:t>Create an application to process a lot of data quickly</a:t>
            </a:r>
          </a:p>
          <a:p>
            <a:pPr lvl="1">
              <a:lnSpc>
                <a:spcPct val="90000"/>
              </a:lnSpc>
            </a:pPr>
            <a:r>
              <a:rPr lang="en-US"/>
              <a:t>How?</a:t>
            </a:r>
          </a:p>
          <a:p>
            <a:pPr lvl="1">
              <a:lnSpc>
                <a:spcPct val="90000"/>
              </a:lnSpc>
            </a:pPr>
            <a:endParaRPr lang="en-US"/>
          </a:p>
          <a:p>
            <a:pPr>
              <a:lnSpc>
                <a:spcPct val="90000"/>
              </a:lnSpc>
            </a:pPr>
            <a:r>
              <a:rPr lang="en-US"/>
              <a:t>Alternatives:</a:t>
            </a:r>
          </a:p>
          <a:p>
            <a:pPr lvl="1">
              <a:lnSpc>
                <a:spcPct val="90000"/>
              </a:lnSpc>
            </a:pPr>
            <a:r>
              <a:rPr lang="en-US"/>
              <a:t>Processor?</a:t>
            </a:r>
          </a:p>
          <a:p>
            <a:pPr lvl="2">
              <a:lnSpc>
                <a:spcPct val="90000"/>
              </a:lnSpc>
            </a:pPr>
            <a:r>
              <a:rPr lang="en-US"/>
              <a:t> </a:t>
            </a:r>
            <a:r>
              <a:rPr lang="en-US" b="1">
                <a:solidFill>
                  <a:srgbClr val="00CC66"/>
                </a:solidFill>
              </a:rPr>
              <a:t>Easy</a:t>
            </a:r>
            <a:r>
              <a:rPr lang="en-US"/>
              <a:t> to write code, </a:t>
            </a:r>
            <a:r>
              <a:rPr lang="en-US" b="1">
                <a:solidFill>
                  <a:schemeClr val="folHlink"/>
                </a:solidFill>
              </a:rPr>
              <a:t>low performance</a:t>
            </a:r>
            <a:r>
              <a:rPr lang="en-US"/>
              <a:t>, </a:t>
            </a:r>
            <a:r>
              <a:rPr lang="en-US" b="1">
                <a:solidFill>
                  <a:schemeClr val="folHlink"/>
                </a:solidFill>
              </a:rPr>
              <a:t>power</a:t>
            </a:r>
            <a:r>
              <a:rPr lang="en-US"/>
              <a:t> hungry</a:t>
            </a:r>
          </a:p>
          <a:p>
            <a:pPr lvl="1">
              <a:lnSpc>
                <a:spcPct val="90000"/>
              </a:lnSpc>
            </a:pPr>
            <a:r>
              <a:rPr lang="en-US"/>
              <a:t>Gate Array (ASIC)?</a:t>
            </a:r>
          </a:p>
          <a:p>
            <a:pPr lvl="2">
              <a:lnSpc>
                <a:spcPct val="90000"/>
              </a:lnSpc>
            </a:pPr>
            <a:r>
              <a:rPr lang="en-US"/>
              <a:t> Very high </a:t>
            </a:r>
            <a:r>
              <a:rPr lang="en-US" b="1">
                <a:solidFill>
                  <a:srgbClr val="00CC00"/>
                </a:solidFill>
              </a:rPr>
              <a:t>performance</a:t>
            </a:r>
            <a:r>
              <a:rPr lang="en-US"/>
              <a:t>, </a:t>
            </a:r>
            <a:r>
              <a:rPr lang="en-US" b="1">
                <a:solidFill>
                  <a:srgbClr val="00CC00"/>
                </a:solidFill>
              </a:rPr>
              <a:t>low</a:t>
            </a:r>
            <a:r>
              <a:rPr lang="en-US" b="1"/>
              <a:t> </a:t>
            </a:r>
            <a:r>
              <a:rPr lang="en-US" b="1">
                <a:solidFill>
                  <a:srgbClr val="00CC00"/>
                </a:solidFill>
              </a:rPr>
              <a:t>power</a:t>
            </a:r>
            <a:r>
              <a:rPr lang="en-US">
                <a:solidFill>
                  <a:srgbClr val="00CC00"/>
                </a:solidFill>
              </a:rPr>
              <a:t>, </a:t>
            </a:r>
            <a:r>
              <a:rPr lang="en-US"/>
              <a:t>very </a:t>
            </a:r>
            <a:r>
              <a:rPr lang="en-US" b="1">
                <a:solidFill>
                  <a:schemeClr val="folHlink"/>
                </a:solidFill>
              </a:rPr>
              <a:t>hard</a:t>
            </a:r>
            <a:r>
              <a:rPr lang="en-US"/>
              <a:t> to design, </a:t>
            </a:r>
            <a:r>
              <a:rPr lang="en-US" b="1">
                <a:solidFill>
                  <a:schemeClr val="folHlink"/>
                </a:solidFill>
              </a:rPr>
              <a:t>expensive</a:t>
            </a:r>
            <a:r>
              <a:rPr lang="en-US"/>
              <a:t> to manufacture</a:t>
            </a:r>
            <a:endParaRPr lang="en-US">
              <a:solidFill>
                <a:srgbClr val="00CC00"/>
              </a:solidFill>
            </a:endParaRPr>
          </a:p>
          <a:p>
            <a:pPr lvl="1">
              <a:lnSpc>
                <a:spcPct val="90000"/>
              </a:lnSpc>
            </a:pPr>
            <a:r>
              <a:rPr lang="en-US"/>
              <a:t>Field-Programmable Gate Array?</a:t>
            </a:r>
          </a:p>
          <a:p>
            <a:pPr lvl="2">
              <a:lnSpc>
                <a:spcPct val="90000"/>
              </a:lnSpc>
            </a:pPr>
            <a:r>
              <a:rPr lang="en-US"/>
              <a:t> </a:t>
            </a:r>
            <a:r>
              <a:rPr lang="en-US" b="1">
                <a:solidFill>
                  <a:srgbClr val="00CC00"/>
                </a:solidFill>
              </a:rPr>
              <a:t>no manufacturing</a:t>
            </a:r>
            <a:r>
              <a:rPr lang="en-US"/>
              <a:t> needed (just program), </a:t>
            </a:r>
            <a:r>
              <a:rPr lang="en-US" b="1">
                <a:solidFill>
                  <a:srgbClr val="00CC00"/>
                </a:solidFill>
              </a:rPr>
              <a:t>easier</a:t>
            </a:r>
            <a:r>
              <a:rPr lang="en-US"/>
              <a:t> to design for than ASIC, high </a:t>
            </a:r>
            <a:r>
              <a:rPr lang="en-US" b="1">
                <a:solidFill>
                  <a:srgbClr val="00CC00"/>
                </a:solidFill>
              </a:rPr>
              <a:t>performance</a:t>
            </a:r>
            <a:r>
              <a:rPr lang="en-US"/>
              <a:t>, </a:t>
            </a:r>
            <a:r>
              <a:rPr lang="en-US" b="1">
                <a:solidFill>
                  <a:srgbClr val="00CC00"/>
                </a:solidFill>
              </a:rPr>
              <a:t>lower power</a:t>
            </a:r>
            <a:r>
              <a:rPr lang="en-US"/>
              <a:t> than a processor</a:t>
            </a:r>
          </a:p>
        </p:txBody>
      </p:sp>
    </p:spTree>
    <p:extLst>
      <p:ext uri="{BB962C8B-B14F-4D97-AF65-F5344CB8AC3E}">
        <p14:creationId xmlns:p14="http://schemas.microsoft.com/office/powerpoint/2010/main" val="4268583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 name="Slide Number Placeholder 2"/>
          <p:cNvSpPr>
            <a:spLocks noGrp="1"/>
          </p:cNvSpPr>
          <p:nvPr>
            <p:ph type="sldNum" sz="quarter" idx="10"/>
          </p:nvPr>
        </p:nvSpPr>
        <p:spPr/>
        <p:txBody>
          <a:bodyPr/>
          <a:lstStyle/>
          <a:p>
            <a:fld id="{ED958195-6273-234A-B2B8-233A2DB80D83}" type="slidenum">
              <a:rPr lang="en-US">
                <a:solidFill>
                  <a:srgbClr val="000000"/>
                </a:solidFill>
              </a:rPr>
              <a:pPr/>
              <a:t>83</a:t>
            </a:fld>
            <a:endParaRPr lang="en-US">
              <a:solidFill>
                <a:srgbClr val="000000"/>
              </a:solidFill>
            </a:endParaRPr>
          </a:p>
        </p:txBody>
      </p:sp>
      <p:grpSp>
        <p:nvGrpSpPr>
          <p:cNvPr id="484354" name="Group 2"/>
          <p:cNvGrpSpPr>
            <a:grpSpLocks/>
          </p:cNvGrpSpPr>
          <p:nvPr/>
        </p:nvGrpSpPr>
        <p:grpSpPr bwMode="auto">
          <a:xfrm>
            <a:off x="1603375" y="2278063"/>
            <a:ext cx="5373688" cy="3413125"/>
            <a:chOff x="1010" y="1435"/>
            <a:chExt cx="3385" cy="2150"/>
          </a:xfrm>
        </p:grpSpPr>
        <p:grpSp>
          <p:nvGrpSpPr>
            <p:cNvPr id="484355" name="Group 3"/>
            <p:cNvGrpSpPr>
              <a:grpSpLocks/>
            </p:cNvGrpSpPr>
            <p:nvPr/>
          </p:nvGrpSpPr>
          <p:grpSpPr bwMode="auto">
            <a:xfrm>
              <a:off x="1010" y="3178"/>
              <a:ext cx="389" cy="401"/>
              <a:chOff x="1010" y="3178"/>
              <a:chExt cx="389" cy="401"/>
            </a:xfrm>
          </p:grpSpPr>
          <p:sp>
            <p:nvSpPr>
              <p:cNvPr id="484356" name="Rectangle 4"/>
              <p:cNvSpPr>
                <a:spLocks noChangeArrowheads="1"/>
              </p:cNvSpPr>
              <p:nvPr/>
            </p:nvSpPr>
            <p:spPr bwMode="auto">
              <a:xfrm>
                <a:off x="1010" y="3537"/>
                <a:ext cx="389" cy="42"/>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57" name="Rectangle 5"/>
              <p:cNvSpPr>
                <a:spLocks noChangeArrowheads="1"/>
              </p:cNvSpPr>
              <p:nvPr/>
            </p:nvSpPr>
            <p:spPr bwMode="auto">
              <a:xfrm>
                <a:off x="1010" y="3496"/>
                <a:ext cx="389" cy="49"/>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58" name="Rectangle 6"/>
              <p:cNvSpPr>
                <a:spLocks noChangeArrowheads="1"/>
              </p:cNvSpPr>
              <p:nvPr/>
            </p:nvSpPr>
            <p:spPr bwMode="auto">
              <a:xfrm>
                <a:off x="1010" y="3455"/>
                <a:ext cx="389" cy="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59" name="Rectangle 7"/>
              <p:cNvSpPr>
                <a:spLocks noChangeArrowheads="1"/>
              </p:cNvSpPr>
              <p:nvPr/>
            </p:nvSpPr>
            <p:spPr bwMode="auto">
              <a:xfrm>
                <a:off x="1010" y="3178"/>
                <a:ext cx="389" cy="277"/>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grpSp>
          <p:nvGrpSpPr>
            <p:cNvPr id="484360" name="Group 8"/>
            <p:cNvGrpSpPr>
              <a:grpSpLocks/>
            </p:cNvGrpSpPr>
            <p:nvPr/>
          </p:nvGrpSpPr>
          <p:grpSpPr bwMode="auto">
            <a:xfrm>
              <a:off x="2213" y="2449"/>
              <a:ext cx="389" cy="1134"/>
              <a:chOff x="2213" y="2449"/>
              <a:chExt cx="389" cy="1134"/>
            </a:xfrm>
          </p:grpSpPr>
          <p:sp>
            <p:nvSpPr>
              <p:cNvPr id="484361" name="Rectangle 9"/>
              <p:cNvSpPr>
                <a:spLocks noChangeArrowheads="1"/>
              </p:cNvSpPr>
              <p:nvPr/>
            </p:nvSpPr>
            <p:spPr bwMode="auto">
              <a:xfrm>
                <a:off x="2213" y="3507"/>
                <a:ext cx="389" cy="76"/>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62" name="Rectangle 10"/>
              <p:cNvSpPr>
                <a:spLocks noChangeArrowheads="1"/>
              </p:cNvSpPr>
              <p:nvPr/>
            </p:nvSpPr>
            <p:spPr bwMode="auto">
              <a:xfrm>
                <a:off x="2213" y="3458"/>
                <a:ext cx="389" cy="91"/>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63" name="Rectangle 11"/>
              <p:cNvSpPr>
                <a:spLocks noChangeArrowheads="1"/>
              </p:cNvSpPr>
              <p:nvPr/>
            </p:nvSpPr>
            <p:spPr bwMode="auto">
              <a:xfrm>
                <a:off x="2213" y="3251"/>
                <a:ext cx="389" cy="20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64" name="Rectangle 12"/>
              <p:cNvSpPr>
                <a:spLocks noChangeArrowheads="1"/>
              </p:cNvSpPr>
              <p:nvPr/>
            </p:nvSpPr>
            <p:spPr bwMode="auto">
              <a:xfrm>
                <a:off x="2213" y="2449"/>
                <a:ext cx="389" cy="802"/>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grpSp>
          <p:nvGrpSpPr>
            <p:cNvPr id="484365" name="Group 13"/>
            <p:cNvGrpSpPr>
              <a:grpSpLocks/>
            </p:cNvGrpSpPr>
            <p:nvPr/>
          </p:nvGrpSpPr>
          <p:grpSpPr bwMode="auto">
            <a:xfrm>
              <a:off x="2828" y="2168"/>
              <a:ext cx="394" cy="1408"/>
              <a:chOff x="2828" y="2168"/>
              <a:chExt cx="394" cy="1408"/>
            </a:xfrm>
          </p:grpSpPr>
          <p:sp>
            <p:nvSpPr>
              <p:cNvPr id="484366" name="Rectangle 14"/>
              <p:cNvSpPr>
                <a:spLocks noChangeArrowheads="1"/>
              </p:cNvSpPr>
              <p:nvPr/>
            </p:nvSpPr>
            <p:spPr bwMode="auto">
              <a:xfrm>
                <a:off x="2828" y="3465"/>
                <a:ext cx="394" cy="111"/>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67" name="Rectangle 15"/>
              <p:cNvSpPr>
                <a:spLocks noChangeArrowheads="1"/>
              </p:cNvSpPr>
              <p:nvPr/>
            </p:nvSpPr>
            <p:spPr bwMode="auto">
              <a:xfrm>
                <a:off x="2828" y="3429"/>
                <a:ext cx="391" cy="113"/>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68" name="Rectangle 16"/>
              <p:cNvSpPr>
                <a:spLocks noChangeArrowheads="1"/>
              </p:cNvSpPr>
              <p:nvPr/>
            </p:nvSpPr>
            <p:spPr bwMode="auto">
              <a:xfrm>
                <a:off x="2828" y="3205"/>
                <a:ext cx="391" cy="224"/>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69" name="Rectangle 17"/>
              <p:cNvSpPr>
                <a:spLocks noChangeArrowheads="1"/>
              </p:cNvSpPr>
              <p:nvPr/>
            </p:nvSpPr>
            <p:spPr bwMode="auto">
              <a:xfrm>
                <a:off x="2828" y="2168"/>
                <a:ext cx="391" cy="1037"/>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grpSp>
          <p:nvGrpSpPr>
            <p:cNvPr id="484370" name="Group 18"/>
            <p:cNvGrpSpPr>
              <a:grpSpLocks/>
            </p:cNvGrpSpPr>
            <p:nvPr/>
          </p:nvGrpSpPr>
          <p:grpSpPr bwMode="auto">
            <a:xfrm>
              <a:off x="3437" y="1806"/>
              <a:ext cx="390" cy="1779"/>
              <a:chOff x="3437" y="1806"/>
              <a:chExt cx="390" cy="1779"/>
            </a:xfrm>
          </p:grpSpPr>
          <p:sp>
            <p:nvSpPr>
              <p:cNvPr id="484371" name="Rectangle 19"/>
              <p:cNvSpPr>
                <a:spLocks noChangeArrowheads="1"/>
              </p:cNvSpPr>
              <p:nvPr/>
            </p:nvSpPr>
            <p:spPr bwMode="auto">
              <a:xfrm>
                <a:off x="3437" y="3446"/>
                <a:ext cx="390" cy="139"/>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72" name="Rectangle 20"/>
              <p:cNvSpPr>
                <a:spLocks noChangeArrowheads="1"/>
              </p:cNvSpPr>
              <p:nvPr/>
            </p:nvSpPr>
            <p:spPr bwMode="auto">
              <a:xfrm>
                <a:off x="3437" y="3396"/>
                <a:ext cx="390" cy="133"/>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73" name="Rectangle 21"/>
              <p:cNvSpPr>
                <a:spLocks noChangeArrowheads="1"/>
              </p:cNvSpPr>
              <p:nvPr/>
            </p:nvSpPr>
            <p:spPr bwMode="auto">
              <a:xfrm>
                <a:off x="3437" y="2985"/>
                <a:ext cx="390" cy="411"/>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74" name="Rectangle 22"/>
              <p:cNvSpPr>
                <a:spLocks noChangeArrowheads="1"/>
              </p:cNvSpPr>
              <p:nvPr/>
            </p:nvSpPr>
            <p:spPr bwMode="auto">
              <a:xfrm>
                <a:off x="3437" y="1806"/>
                <a:ext cx="390" cy="1256"/>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grpSp>
          <p:nvGrpSpPr>
            <p:cNvPr id="484375" name="Group 23"/>
            <p:cNvGrpSpPr>
              <a:grpSpLocks/>
            </p:cNvGrpSpPr>
            <p:nvPr/>
          </p:nvGrpSpPr>
          <p:grpSpPr bwMode="auto">
            <a:xfrm>
              <a:off x="4004" y="1435"/>
              <a:ext cx="391" cy="2141"/>
              <a:chOff x="4004" y="1435"/>
              <a:chExt cx="391" cy="2141"/>
            </a:xfrm>
          </p:grpSpPr>
          <p:sp>
            <p:nvSpPr>
              <p:cNvPr id="484376" name="Rectangle 24"/>
              <p:cNvSpPr>
                <a:spLocks noChangeArrowheads="1"/>
              </p:cNvSpPr>
              <p:nvPr/>
            </p:nvSpPr>
            <p:spPr bwMode="auto">
              <a:xfrm>
                <a:off x="4004" y="3296"/>
                <a:ext cx="391" cy="28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77" name="Rectangle 25"/>
              <p:cNvSpPr>
                <a:spLocks noChangeArrowheads="1"/>
              </p:cNvSpPr>
              <p:nvPr/>
            </p:nvSpPr>
            <p:spPr bwMode="auto">
              <a:xfrm>
                <a:off x="4004" y="3359"/>
                <a:ext cx="391" cy="149"/>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78" name="Rectangle 26"/>
              <p:cNvSpPr>
                <a:spLocks noChangeArrowheads="1"/>
              </p:cNvSpPr>
              <p:nvPr/>
            </p:nvSpPr>
            <p:spPr bwMode="auto">
              <a:xfrm>
                <a:off x="4004" y="2707"/>
                <a:ext cx="391" cy="652"/>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79" name="Rectangle 27"/>
              <p:cNvSpPr>
                <a:spLocks noChangeArrowheads="1"/>
              </p:cNvSpPr>
              <p:nvPr/>
            </p:nvSpPr>
            <p:spPr bwMode="auto">
              <a:xfrm>
                <a:off x="4004" y="1435"/>
                <a:ext cx="391" cy="1499"/>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grpSp>
          <p:nvGrpSpPr>
            <p:cNvPr id="484380" name="Group 28"/>
            <p:cNvGrpSpPr>
              <a:grpSpLocks/>
            </p:cNvGrpSpPr>
            <p:nvPr/>
          </p:nvGrpSpPr>
          <p:grpSpPr bwMode="auto">
            <a:xfrm>
              <a:off x="1606" y="2802"/>
              <a:ext cx="389" cy="782"/>
              <a:chOff x="1606" y="2802"/>
              <a:chExt cx="389" cy="782"/>
            </a:xfrm>
          </p:grpSpPr>
          <p:sp>
            <p:nvSpPr>
              <p:cNvPr id="484381" name="Rectangle 29"/>
              <p:cNvSpPr>
                <a:spLocks noChangeArrowheads="1"/>
              </p:cNvSpPr>
              <p:nvPr/>
            </p:nvSpPr>
            <p:spPr bwMode="auto">
              <a:xfrm>
                <a:off x="1606" y="3554"/>
                <a:ext cx="389" cy="3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82" name="Rectangle 30"/>
              <p:cNvSpPr>
                <a:spLocks noChangeArrowheads="1"/>
              </p:cNvSpPr>
              <p:nvPr/>
            </p:nvSpPr>
            <p:spPr bwMode="auto">
              <a:xfrm>
                <a:off x="1606" y="3488"/>
                <a:ext cx="389" cy="67"/>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83" name="Rectangle 31"/>
              <p:cNvSpPr>
                <a:spLocks noChangeArrowheads="1"/>
              </p:cNvSpPr>
              <p:nvPr/>
            </p:nvSpPr>
            <p:spPr bwMode="auto">
              <a:xfrm>
                <a:off x="1606" y="3351"/>
                <a:ext cx="389" cy="13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4384" name="Rectangle 32"/>
              <p:cNvSpPr>
                <a:spLocks noChangeArrowheads="1"/>
              </p:cNvSpPr>
              <p:nvPr/>
            </p:nvSpPr>
            <p:spPr bwMode="auto">
              <a:xfrm>
                <a:off x="1606" y="2802"/>
                <a:ext cx="389" cy="549"/>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grpSp>
      <p:sp>
        <p:nvSpPr>
          <p:cNvPr id="484385" name="Rectangle 33"/>
          <p:cNvSpPr>
            <a:spLocks noGrp="1" noChangeArrowheads="1"/>
          </p:cNvSpPr>
          <p:nvPr>
            <p:ph type="title"/>
          </p:nvPr>
        </p:nvSpPr>
        <p:spPr>
          <a:xfrm>
            <a:off x="336550" y="273050"/>
            <a:ext cx="8331200" cy="914400"/>
          </a:xfrm>
        </p:spPr>
        <p:txBody>
          <a:bodyPr/>
          <a:lstStyle/>
          <a:p>
            <a:r>
              <a:rPr lang="en-US" altLang="ja-JP" sz="2400">
                <a:solidFill>
                  <a:schemeClr val="tx2"/>
                </a:solidFill>
                <a:effectLst>
                  <a:outerShdw blurRad="38100" dist="38100" dir="2700000" algn="tl">
                    <a:srgbClr val="DDDDDD"/>
                  </a:outerShdw>
                </a:effectLst>
                <a:ea typeface="MS PGothic" charset="0"/>
                <a:cs typeface="MS PGothic" charset="0"/>
              </a:rPr>
              <a:t>Increasing Chip Development Cost</a:t>
            </a:r>
          </a:p>
        </p:txBody>
      </p:sp>
      <p:sp>
        <p:nvSpPr>
          <p:cNvPr id="484386" name="Text Box 34"/>
          <p:cNvSpPr txBox="1">
            <a:spLocks noChangeArrowheads="1"/>
          </p:cNvSpPr>
          <p:nvPr/>
        </p:nvSpPr>
        <p:spPr bwMode="auto">
          <a:xfrm rot="-5400000">
            <a:off x="-775494" y="3537744"/>
            <a:ext cx="3227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ja-JP" sz="1400" b="1" smtClean="0">
                <a:solidFill>
                  <a:srgbClr val="000000"/>
                </a:solidFill>
                <a:latin typeface="Arial" charset="0"/>
                <a:ea typeface="MS PGothic" charset="0"/>
                <a:cs typeface="MS PGothic" charset="0"/>
              </a:rPr>
              <a:t>Total Development Cost (M$)</a:t>
            </a:r>
          </a:p>
        </p:txBody>
      </p:sp>
      <p:sp>
        <p:nvSpPr>
          <p:cNvPr id="484387" name="Text Box 35"/>
          <p:cNvSpPr txBox="1">
            <a:spLocks noChangeArrowheads="1"/>
          </p:cNvSpPr>
          <p:nvPr/>
        </p:nvSpPr>
        <p:spPr bwMode="auto">
          <a:xfrm>
            <a:off x="942975" y="1597025"/>
            <a:ext cx="476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ja-JP" sz="1400" b="1" smtClean="0">
                <a:solidFill>
                  <a:srgbClr val="000000"/>
                </a:solidFill>
                <a:latin typeface="Arial" charset="0"/>
                <a:ea typeface="MS PGothic" charset="0"/>
                <a:cs typeface="MS PGothic" charset="0"/>
              </a:rPr>
              <a:t>45</a:t>
            </a:r>
          </a:p>
        </p:txBody>
      </p:sp>
      <p:sp>
        <p:nvSpPr>
          <p:cNvPr id="484388" name="Text Box 36"/>
          <p:cNvSpPr txBox="1">
            <a:spLocks noChangeArrowheads="1"/>
          </p:cNvSpPr>
          <p:nvPr/>
        </p:nvSpPr>
        <p:spPr bwMode="auto">
          <a:xfrm>
            <a:off x="942975" y="4411663"/>
            <a:ext cx="476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ja-JP" sz="1400" b="1" smtClean="0">
                <a:solidFill>
                  <a:srgbClr val="000000"/>
                </a:solidFill>
                <a:latin typeface="Arial" charset="0"/>
                <a:ea typeface="MS PGothic" charset="0"/>
                <a:cs typeface="MS PGothic" charset="0"/>
              </a:rPr>
              <a:t>20</a:t>
            </a:r>
          </a:p>
        </p:txBody>
      </p:sp>
      <p:sp>
        <p:nvSpPr>
          <p:cNvPr id="484389" name="Text Box 37"/>
          <p:cNvSpPr txBox="1">
            <a:spLocks noChangeArrowheads="1"/>
          </p:cNvSpPr>
          <p:nvPr/>
        </p:nvSpPr>
        <p:spPr bwMode="auto">
          <a:xfrm>
            <a:off x="942975" y="2159000"/>
            <a:ext cx="476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ja-JP" sz="1400" b="1" smtClean="0">
                <a:solidFill>
                  <a:srgbClr val="000000"/>
                </a:solidFill>
                <a:latin typeface="Arial" charset="0"/>
                <a:ea typeface="MS PGothic" charset="0"/>
                <a:cs typeface="MS PGothic" charset="0"/>
              </a:rPr>
              <a:t>40</a:t>
            </a:r>
          </a:p>
        </p:txBody>
      </p:sp>
      <p:sp>
        <p:nvSpPr>
          <p:cNvPr id="484390" name="Text Box 38"/>
          <p:cNvSpPr txBox="1">
            <a:spLocks noChangeArrowheads="1"/>
          </p:cNvSpPr>
          <p:nvPr/>
        </p:nvSpPr>
        <p:spPr bwMode="auto">
          <a:xfrm>
            <a:off x="942975" y="2722563"/>
            <a:ext cx="476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ja-JP" sz="1400" b="1" smtClean="0">
                <a:solidFill>
                  <a:srgbClr val="000000"/>
                </a:solidFill>
                <a:latin typeface="Arial" charset="0"/>
                <a:ea typeface="MS PGothic" charset="0"/>
                <a:cs typeface="MS PGothic" charset="0"/>
              </a:rPr>
              <a:t>35</a:t>
            </a:r>
          </a:p>
        </p:txBody>
      </p:sp>
      <p:sp>
        <p:nvSpPr>
          <p:cNvPr id="484391" name="Text Box 39"/>
          <p:cNvSpPr txBox="1">
            <a:spLocks noChangeArrowheads="1"/>
          </p:cNvSpPr>
          <p:nvPr/>
        </p:nvSpPr>
        <p:spPr bwMode="auto">
          <a:xfrm>
            <a:off x="942975" y="3284538"/>
            <a:ext cx="476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ja-JP" sz="1400" b="1" smtClean="0">
                <a:solidFill>
                  <a:srgbClr val="000000"/>
                </a:solidFill>
                <a:latin typeface="Arial" charset="0"/>
                <a:ea typeface="MS PGothic" charset="0"/>
                <a:cs typeface="MS PGothic" charset="0"/>
              </a:rPr>
              <a:t>30</a:t>
            </a:r>
          </a:p>
        </p:txBody>
      </p:sp>
      <p:sp>
        <p:nvSpPr>
          <p:cNvPr id="484392" name="Text Box 40"/>
          <p:cNvSpPr txBox="1">
            <a:spLocks noChangeArrowheads="1"/>
          </p:cNvSpPr>
          <p:nvPr/>
        </p:nvSpPr>
        <p:spPr bwMode="auto">
          <a:xfrm>
            <a:off x="942975" y="3848100"/>
            <a:ext cx="476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ja-JP" sz="1400" b="1" smtClean="0">
                <a:solidFill>
                  <a:srgbClr val="000000"/>
                </a:solidFill>
                <a:latin typeface="Arial" charset="0"/>
                <a:ea typeface="MS PGothic" charset="0"/>
                <a:cs typeface="MS PGothic" charset="0"/>
              </a:rPr>
              <a:t>25</a:t>
            </a:r>
          </a:p>
        </p:txBody>
      </p:sp>
      <p:sp>
        <p:nvSpPr>
          <p:cNvPr id="484393" name="Text Box 41"/>
          <p:cNvSpPr txBox="1">
            <a:spLocks noChangeArrowheads="1"/>
          </p:cNvSpPr>
          <p:nvPr/>
        </p:nvSpPr>
        <p:spPr bwMode="auto">
          <a:xfrm>
            <a:off x="942975" y="4975225"/>
            <a:ext cx="476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ja-JP" sz="1400" b="1" smtClean="0">
                <a:solidFill>
                  <a:srgbClr val="000000"/>
                </a:solidFill>
                <a:latin typeface="Arial" charset="0"/>
                <a:ea typeface="MS PGothic" charset="0"/>
                <a:cs typeface="MS PGothic" charset="0"/>
              </a:rPr>
              <a:t>15</a:t>
            </a:r>
          </a:p>
        </p:txBody>
      </p:sp>
      <p:sp>
        <p:nvSpPr>
          <p:cNvPr id="484394" name="Text Box 42"/>
          <p:cNvSpPr txBox="1">
            <a:spLocks noChangeArrowheads="1"/>
          </p:cNvSpPr>
          <p:nvPr/>
        </p:nvSpPr>
        <p:spPr bwMode="auto">
          <a:xfrm>
            <a:off x="942975" y="5538788"/>
            <a:ext cx="476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ja-JP" sz="1400" b="1" smtClean="0">
                <a:solidFill>
                  <a:srgbClr val="000000"/>
                </a:solidFill>
                <a:latin typeface="Arial" charset="0"/>
                <a:ea typeface="MS PGothic" charset="0"/>
                <a:cs typeface="MS PGothic" charset="0"/>
              </a:rPr>
              <a:t>0</a:t>
            </a:r>
          </a:p>
        </p:txBody>
      </p:sp>
      <p:sp>
        <p:nvSpPr>
          <p:cNvPr id="484395" name="Text Box 43"/>
          <p:cNvSpPr txBox="1">
            <a:spLocks noChangeArrowheads="1"/>
          </p:cNvSpPr>
          <p:nvPr/>
        </p:nvSpPr>
        <p:spPr bwMode="auto">
          <a:xfrm>
            <a:off x="1465263" y="5713413"/>
            <a:ext cx="895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ja-JP" sz="1400" b="1" smtClean="0">
                <a:solidFill>
                  <a:srgbClr val="000000"/>
                </a:solidFill>
                <a:latin typeface="Arial" charset="0"/>
                <a:ea typeface="MS PGothic" charset="0"/>
                <a:cs typeface="MS PGothic" charset="0"/>
              </a:rPr>
              <a:t>0.18 µm</a:t>
            </a:r>
          </a:p>
        </p:txBody>
      </p:sp>
      <p:sp>
        <p:nvSpPr>
          <p:cNvPr id="484396" name="Text Box 44"/>
          <p:cNvSpPr txBox="1">
            <a:spLocks noChangeArrowheads="1"/>
          </p:cNvSpPr>
          <p:nvPr/>
        </p:nvSpPr>
        <p:spPr bwMode="auto">
          <a:xfrm>
            <a:off x="2451100" y="5713413"/>
            <a:ext cx="893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ja-JP" sz="1400" b="1" smtClean="0">
                <a:solidFill>
                  <a:srgbClr val="000000"/>
                </a:solidFill>
                <a:latin typeface="Arial" charset="0"/>
                <a:ea typeface="MS PGothic" charset="0"/>
                <a:cs typeface="MS PGothic" charset="0"/>
              </a:rPr>
              <a:t>0.15 µm</a:t>
            </a:r>
          </a:p>
        </p:txBody>
      </p:sp>
      <p:sp>
        <p:nvSpPr>
          <p:cNvPr id="484397" name="Text Box 45"/>
          <p:cNvSpPr txBox="1">
            <a:spLocks noChangeArrowheads="1"/>
          </p:cNvSpPr>
          <p:nvPr/>
        </p:nvSpPr>
        <p:spPr bwMode="auto">
          <a:xfrm>
            <a:off x="3398838" y="5713413"/>
            <a:ext cx="895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ja-JP" sz="1400" b="1" smtClean="0">
                <a:solidFill>
                  <a:srgbClr val="000000"/>
                </a:solidFill>
                <a:latin typeface="Arial" charset="0"/>
                <a:ea typeface="MS PGothic" charset="0"/>
                <a:cs typeface="MS PGothic" charset="0"/>
              </a:rPr>
              <a:t>0.13 µm</a:t>
            </a:r>
          </a:p>
        </p:txBody>
      </p:sp>
      <p:sp>
        <p:nvSpPr>
          <p:cNvPr id="484398" name="Text Box 46"/>
          <p:cNvSpPr txBox="1">
            <a:spLocks noChangeArrowheads="1"/>
          </p:cNvSpPr>
          <p:nvPr/>
        </p:nvSpPr>
        <p:spPr bwMode="auto">
          <a:xfrm>
            <a:off x="4381500" y="5713413"/>
            <a:ext cx="895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ja-JP" sz="1400" b="1" smtClean="0">
                <a:solidFill>
                  <a:srgbClr val="000000"/>
                </a:solidFill>
                <a:latin typeface="Arial" charset="0"/>
                <a:ea typeface="MS PGothic" charset="0"/>
                <a:cs typeface="MS PGothic" charset="0"/>
              </a:rPr>
              <a:t>90 nm</a:t>
            </a:r>
          </a:p>
        </p:txBody>
      </p:sp>
      <p:sp>
        <p:nvSpPr>
          <p:cNvPr id="484399" name="Text Box 47"/>
          <p:cNvSpPr txBox="1">
            <a:spLocks noChangeArrowheads="1"/>
          </p:cNvSpPr>
          <p:nvPr/>
        </p:nvSpPr>
        <p:spPr bwMode="auto">
          <a:xfrm>
            <a:off x="5353050" y="5713413"/>
            <a:ext cx="895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ja-JP" sz="1400" b="1" smtClean="0">
                <a:solidFill>
                  <a:srgbClr val="000000"/>
                </a:solidFill>
                <a:latin typeface="Arial" charset="0"/>
                <a:ea typeface="MS PGothic" charset="0"/>
                <a:cs typeface="MS PGothic" charset="0"/>
              </a:rPr>
              <a:t>65 nm</a:t>
            </a:r>
          </a:p>
        </p:txBody>
      </p:sp>
      <p:sp>
        <p:nvSpPr>
          <p:cNvPr id="484400" name="Text Box 48"/>
          <p:cNvSpPr txBox="1">
            <a:spLocks noChangeArrowheads="1"/>
          </p:cNvSpPr>
          <p:nvPr/>
        </p:nvSpPr>
        <p:spPr bwMode="auto">
          <a:xfrm>
            <a:off x="6251575" y="5713413"/>
            <a:ext cx="89535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ja-JP" sz="1400" b="1" smtClean="0">
                <a:solidFill>
                  <a:srgbClr val="000000"/>
                </a:solidFill>
                <a:latin typeface="Arial" charset="0"/>
                <a:ea typeface="MS PGothic" charset="0"/>
                <a:cs typeface="MS PGothic" charset="0"/>
              </a:rPr>
              <a:t>45 nm</a:t>
            </a:r>
          </a:p>
        </p:txBody>
      </p:sp>
      <p:sp>
        <p:nvSpPr>
          <p:cNvPr id="484401" name="Rectangle 49"/>
          <p:cNvSpPr>
            <a:spLocks noChangeArrowheads="1"/>
          </p:cNvSpPr>
          <p:nvPr/>
        </p:nvSpPr>
        <p:spPr bwMode="auto">
          <a:xfrm>
            <a:off x="7164388" y="5514975"/>
            <a:ext cx="1360487"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ja-JP" sz="1400" b="1" smtClean="0">
                <a:solidFill>
                  <a:srgbClr val="C10435"/>
                </a:solidFill>
                <a:latin typeface="Arial" charset="0"/>
                <a:ea typeface="MS PGothic" charset="0"/>
                <a:cs typeface="MS PGothic" charset="0"/>
              </a:rPr>
              <a:t>Masks &amp; Wafers</a:t>
            </a:r>
            <a:endParaRPr lang="en-US" altLang="ja-JP" sz="1400" smtClean="0">
              <a:solidFill>
                <a:srgbClr val="C10435"/>
              </a:solidFill>
              <a:latin typeface="Arial" charset="0"/>
              <a:ea typeface="MS PGothic" charset="0"/>
              <a:cs typeface="MS PGothic" charset="0"/>
            </a:endParaRPr>
          </a:p>
        </p:txBody>
      </p:sp>
      <p:sp>
        <p:nvSpPr>
          <p:cNvPr id="484402" name="Rectangle 50"/>
          <p:cNvSpPr>
            <a:spLocks noChangeArrowheads="1"/>
          </p:cNvSpPr>
          <p:nvPr/>
        </p:nvSpPr>
        <p:spPr bwMode="auto">
          <a:xfrm>
            <a:off x="7164388" y="5146675"/>
            <a:ext cx="12604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85000"/>
              </a:lnSpc>
            </a:pPr>
            <a:r>
              <a:rPr lang="en-US" altLang="ja-JP" sz="1400" b="1" smtClean="0">
                <a:solidFill>
                  <a:srgbClr val="00AEEF"/>
                </a:solidFill>
                <a:latin typeface="Arial" charset="0"/>
                <a:ea typeface="MS PGothic" charset="0"/>
                <a:cs typeface="MS PGothic" charset="0"/>
              </a:rPr>
              <a:t>Test &amp; Product</a:t>
            </a:r>
          </a:p>
          <a:p>
            <a:pPr eaLnBrk="0" hangingPunct="0">
              <a:lnSpc>
                <a:spcPct val="85000"/>
              </a:lnSpc>
            </a:pPr>
            <a:r>
              <a:rPr lang="en-US" altLang="ja-JP" sz="1400" b="1" smtClean="0">
                <a:solidFill>
                  <a:srgbClr val="00AEEF"/>
                </a:solidFill>
                <a:latin typeface="Arial" charset="0"/>
                <a:ea typeface="MS PGothic" charset="0"/>
                <a:cs typeface="MS PGothic" charset="0"/>
              </a:rPr>
              <a:t>Engineering</a:t>
            </a:r>
            <a:endParaRPr lang="en-US" altLang="ja-JP" sz="1400" smtClean="0">
              <a:solidFill>
                <a:srgbClr val="00AEEF"/>
              </a:solidFill>
              <a:latin typeface="Arial" charset="0"/>
              <a:ea typeface="MS PGothic" charset="0"/>
              <a:cs typeface="MS PGothic" charset="0"/>
            </a:endParaRPr>
          </a:p>
        </p:txBody>
      </p:sp>
      <p:sp>
        <p:nvSpPr>
          <p:cNvPr id="484403" name="Rectangle 51"/>
          <p:cNvSpPr>
            <a:spLocks noChangeArrowheads="1"/>
          </p:cNvSpPr>
          <p:nvPr/>
        </p:nvSpPr>
        <p:spPr bwMode="auto">
          <a:xfrm>
            <a:off x="7164388" y="4797425"/>
            <a:ext cx="7493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ja-JP" sz="1400" b="1" smtClean="0">
                <a:solidFill>
                  <a:srgbClr val="4F8A10"/>
                </a:solidFill>
                <a:latin typeface="Arial" charset="0"/>
                <a:ea typeface="MS PGothic" charset="0"/>
                <a:cs typeface="MS PGothic" charset="0"/>
              </a:rPr>
              <a:t>Software</a:t>
            </a:r>
            <a:endParaRPr lang="en-US" altLang="ja-JP" sz="1400" smtClean="0">
              <a:solidFill>
                <a:srgbClr val="4F8A10"/>
              </a:solidFill>
              <a:latin typeface="Arial" charset="0"/>
              <a:ea typeface="MS PGothic" charset="0"/>
              <a:cs typeface="MS PGothic" charset="0"/>
            </a:endParaRPr>
          </a:p>
        </p:txBody>
      </p:sp>
      <p:sp>
        <p:nvSpPr>
          <p:cNvPr id="484404" name="Rectangle 52"/>
          <p:cNvSpPr>
            <a:spLocks noChangeArrowheads="1"/>
          </p:cNvSpPr>
          <p:nvPr/>
        </p:nvSpPr>
        <p:spPr bwMode="auto">
          <a:xfrm>
            <a:off x="7164388" y="3203575"/>
            <a:ext cx="96361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ja-JP" sz="1400" b="1" smtClean="0">
                <a:solidFill>
                  <a:srgbClr val="00319E"/>
                </a:solidFill>
                <a:latin typeface="Arial" charset="0"/>
                <a:ea typeface="MS PGothic" charset="0"/>
                <a:cs typeface="MS PGothic" charset="0"/>
              </a:rPr>
              <a:t>Design /</a:t>
            </a:r>
          </a:p>
          <a:p>
            <a:pPr eaLnBrk="0" hangingPunct="0"/>
            <a:r>
              <a:rPr lang="en-US" altLang="ja-JP" sz="1400" b="1" smtClean="0">
                <a:solidFill>
                  <a:srgbClr val="00319E"/>
                </a:solidFill>
                <a:latin typeface="Arial" charset="0"/>
                <a:ea typeface="MS PGothic" charset="0"/>
                <a:cs typeface="MS PGothic" charset="0"/>
              </a:rPr>
              <a:t>Verification</a:t>
            </a:r>
          </a:p>
          <a:p>
            <a:pPr eaLnBrk="0" hangingPunct="0"/>
            <a:r>
              <a:rPr lang="en-US" altLang="ja-JP" sz="1400" b="1" smtClean="0">
                <a:solidFill>
                  <a:srgbClr val="00319E"/>
                </a:solidFill>
                <a:latin typeface="Arial" charset="0"/>
                <a:ea typeface="MS PGothic" charset="0"/>
                <a:cs typeface="MS PGothic" charset="0"/>
              </a:rPr>
              <a:t>&amp; Layout</a:t>
            </a:r>
            <a:endParaRPr lang="ja-JP" altLang="en-US" sz="1400" smtClean="0">
              <a:solidFill>
                <a:srgbClr val="00319E"/>
              </a:solidFill>
              <a:latin typeface="Arial" charset="0"/>
              <a:ea typeface="MS PGothic" charset="0"/>
              <a:cs typeface="MS PGothic" charset="0"/>
            </a:endParaRPr>
          </a:p>
        </p:txBody>
      </p:sp>
      <p:sp>
        <p:nvSpPr>
          <p:cNvPr id="484405" name="Line 53"/>
          <p:cNvSpPr>
            <a:spLocks noChangeShapeType="1"/>
          </p:cNvSpPr>
          <p:nvPr/>
        </p:nvSpPr>
        <p:spPr bwMode="auto">
          <a:xfrm>
            <a:off x="1420813" y="1692275"/>
            <a:ext cx="0" cy="3489325"/>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1800" smtClean="0">
              <a:solidFill>
                <a:srgbClr val="000000"/>
              </a:solidFill>
              <a:latin typeface="Arial" charset="0"/>
              <a:ea typeface="ＭＳ Ｐゴシック" charset="0"/>
            </a:endParaRPr>
          </a:p>
        </p:txBody>
      </p:sp>
      <p:sp>
        <p:nvSpPr>
          <p:cNvPr id="484406" name="Line 54"/>
          <p:cNvSpPr>
            <a:spLocks noChangeShapeType="1"/>
          </p:cNvSpPr>
          <p:nvPr/>
        </p:nvSpPr>
        <p:spPr bwMode="auto">
          <a:xfrm>
            <a:off x="1325563" y="5183188"/>
            <a:ext cx="107950"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1800" smtClean="0">
              <a:solidFill>
                <a:srgbClr val="000000"/>
              </a:solidFill>
              <a:latin typeface="Arial" charset="0"/>
              <a:ea typeface="ＭＳ Ｐゴシック" charset="0"/>
            </a:endParaRPr>
          </a:p>
        </p:txBody>
      </p:sp>
      <p:sp>
        <p:nvSpPr>
          <p:cNvPr id="484407" name="Line 55"/>
          <p:cNvSpPr>
            <a:spLocks noChangeShapeType="1"/>
          </p:cNvSpPr>
          <p:nvPr/>
        </p:nvSpPr>
        <p:spPr bwMode="auto">
          <a:xfrm>
            <a:off x="1325563" y="5676900"/>
            <a:ext cx="107950"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1800" smtClean="0">
              <a:solidFill>
                <a:srgbClr val="000000"/>
              </a:solidFill>
              <a:latin typeface="Arial" charset="0"/>
              <a:ea typeface="ＭＳ Ｐゴシック" charset="0"/>
            </a:endParaRPr>
          </a:p>
        </p:txBody>
      </p:sp>
      <p:sp>
        <p:nvSpPr>
          <p:cNvPr id="484408" name="Line 56"/>
          <p:cNvSpPr>
            <a:spLocks noChangeShapeType="1"/>
          </p:cNvSpPr>
          <p:nvPr/>
        </p:nvSpPr>
        <p:spPr bwMode="auto">
          <a:xfrm>
            <a:off x="1325563" y="4600575"/>
            <a:ext cx="107950"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1800" smtClean="0">
              <a:solidFill>
                <a:srgbClr val="000000"/>
              </a:solidFill>
              <a:latin typeface="Arial" charset="0"/>
              <a:ea typeface="ＭＳ Ｐゴシック" charset="0"/>
            </a:endParaRPr>
          </a:p>
        </p:txBody>
      </p:sp>
      <p:sp>
        <p:nvSpPr>
          <p:cNvPr id="484409" name="Line 57"/>
          <p:cNvSpPr>
            <a:spLocks noChangeShapeType="1"/>
          </p:cNvSpPr>
          <p:nvPr/>
        </p:nvSpPr>
        <p:spPr bwMode="auto">
          <a:xfrm>
            <a:off x="1325563" y="4019550"/>
            <a:ext cx="107950"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1800" smtClean="0">
              <a:solidFill>
                <a:srgbClr val="000000"/>
              </a:solidFill>
              <a:latin typeface="Arial" charset="0"/>
              <a:ea typeface="ＭＳ Ｐゴシック" charset="0"/>
            </a:endParaRPr>
          </a:p>
        </p:txBody>
      </p:sp>
      <p:sp>
        <p:nvSpPr>
          <p:cNvPr id="484410" name="Line 58"/>
          <p:cNvSpPr>
            <a:spLocks noChangeShapeType="1"/>
          </p:cNvSpPr>
          <p:nvPr/>
        </p:nvSpPr>
        <p:spPr bwMode="auto">
          <a:xfrm>
            <a:off x="1325563" y="3438525"/>
            <a:ext cx="107950"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1800" smtClean="0">
              <a:solidFill>
                <a:srgbClr val="000000"/>
              </a:solidFill>
              <a:latin typeface="Arial" charset="0"/>
              <a:ea typeface="ＭＳ Ｐゴシック" charset="0"/>
            </a:endParaRPr>
          </a:p>
        </p:txBody>
      </p:sp>
      <p:sp>
        <p:nvSpPr>
          <p:cNvPr id="484411" name="Line 59"/>
          <p:cNvSpPr>
            <a:spLocks noChangeShapeType="1"/>
          </p:cNvSpPr>
          <p:nvPr/>
        </p:nvSpPr>
        <p:spPr bwMode="auto">
          <a:xfrm>
            <a:off x="1325563" y="2857500"/>
            <a:ext cx="107950"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1800" smtClean="0">
              <a:solidFill>
                <a:srgbClr val="000000"/>
              </a:solidFill>
              <a:latin typeface="Arial" charset="0"/>
              <a:ea typeface="ＭＳ Ｐゴシック" charset="0"/>
            </a:endParaRPr>
          </a:p>
        </p:txBody>
      </p:sp>
      <p:sp>
        <p:nvSpPr>
          <p:cNvPr id="484412" name="Line 60"/>
          <p:cNvSpPr>
            <a:spLocks noChangeShapeType="1"/>
          </p:cNvSpPr>
          <p:nvPr/>
        </p:nvSpPr>
        <p:spPr bwMode="auto">
          <a:xfrm>
            <a:off x="1325563" y="2274888"/>
            <a:ext cx="107950"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1800" smtClean="0">
              <a:solidFill>
                <a:srgbClr val="000000"/>
              </a:solidFill>
              <a:latin typeface="Arial" charset="0"/>
              <a:ea typeface="ＭＳ Ｐゴシック" charset="0"/>
            </a:endParaRPr>
          </a:p>
        </p:txBody>
      </p:sp>
      <p:sp>
        <p:nvSpPr>
          <p:cNvPr id="484413" name="Line 61"/>
          <p:cNvSpPr>
            <a:spLocks noChangeShapeType="1"/>
          </p:cNvSpPr>
          <p:nvPr/>
        </p:nvSpPr>
        <p:spPr bwMode="auto">
          <a:xfrm>
            <a:off x="1325563" y="1695450"/>
            <a:ext cx="107950"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1800" smtClean="0">
              <a:solidFill>
                <a:srgbClr val="000000"/>
              </a:solidFill>
              <a:latin typeface="Arial" charset="0"/>
              <a:ea typeface="ＭＳ Ｐゴシック" charset="0"/>
            </a:endParaRPr>
          </a:p>
        </p:txBody>
      </p:sp>
      <p:sp>
        <p:nvSpPr>
          <p:cNvPr id="484414" name="Line 62"/>
          <p:cNvSpPr>
            <a:spLocks noChangeShapeType="1"/>
          </p:cNvSpPr>
          <p:nvPr/>
        </p:nvSpPr>
        <p:spPr bwMode="auto">
          <a:xfrm rot="-5400000">
            <a:off x="1366838" y="5726113"/>
            <a:ext cx="107950"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1800" smtClean="0">
              <a:solidFill>
                <a:srgbClr val="000000"/>
              </a:solidFill>
              <a:latin typeface="Arial" charset="0"/>
              <a:ea typeface="ＭＳ Ｐゴシック" charset="0"/>
            </a:endParaRPr>
          </a:p>
        </p:txBody>
      </p:sp>
      <p:sp>
        <p:nvSpPr>
          <p:cNvPr id="484415" name="Line 63"/>
          <p:cNvSpPr>
            <a:spLocks noChangeShapeType="1"/>
          </p:cNvSpPr>
          <p:nvPr/>
        </p:nvSpPr>
        <p:spPr bwMode="auto">
          <a:xfrm rot="-5400000">
            <a:off x="2370138" y="5726113"/>
            <a:ext cx="107950"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1800" smtClean="0">
              <a:solidFill>
                <a:srgbClr val="000000"/>
              </a:solidFill>
              <a:latin typeface="Arial" charset="0"/>
              <a:ea typeface="ＭＳ Ｐゴシック" charset="0"/>
            </a:endParaRPr>
          </a:p>
        </p:txBody>
      </p:sp>
      <p:sp>
        <p:nvSpPr>
          <p:cNvPr id="484416" name="Line 64"/>
          <p:cNvSpPr>
            <a:spLocks noChangeShapeType="1"/>
          </p:cNvSpPr>
          <p:nvPr/>
        </p:nvSpPr>
        <p:spPr bwMode="auto">
          <a:xfrm rot="-5400000">
            <a:off x="3321050" y="5726113"/>
            <a:ext cx="107950"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1800" smtClean="0">
              <a:solidFill>
                <a:srgbClr val="000000"/>
              </a:solidFill>
              <a:latin typeface="Arial" charset="0"/>
              <a:ea typeface="ＭＳ Ｐゴシック" charset="0"/>
            </a:endParaRPr>
          </a:p>
        </p:txBody>
      </p:sp>
      <p:sp>
        <p:nvSpPr>
          <p:cNvPr id="484417" name="Line 65"/>
          <p:cNvSpPr>
            <a:spLocks noChangeShapeType="1"/>
          </p:cNvSpPr>
          <p:nvPr/>
        </p:nvSpPr>
        <p:spPr bwMode="auto">
          <a:xfrm rot="-5400000">
            <a:off x="4329113" y="5726113"/>
            <a:ext cx="107950"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1800" smtClean="0">
              <a:solidFill>
                <a:srgbClr val="000000"/>
              </a:solidFill>
              <a:latin typeface="Arial" charset="0"/>
              <a:ea typeface="ＭＳ Ｐゴシック" charset="0"/>
            </a:endParaRPr>
          </a:p>
        </p:txBody>
      </p:sp>
      <p:sp>
        <p:nvSpPr>
          <p:cNvPr id="484418" name="Line 66"/>
          <p:cNvSpPr>
            <a:spLocks noChangeShapeType="1"/>
          </p:cNvSpPr>
          <p:nvPr/>
        </p:nvSpPr>
        <p:spPr bwMode="auto">
          <a:xfrm rot="-5400000">
            <a:off x="5246688" y="5726113"/>
            <a:ext cx="107950"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1800" smtClean="0">
              <a:solidFill>
                <a:srgbClr val="000000"/>
              </a:solidFill>
              <a:latin typeface="Arial" charset="0"/>
              <a:ea typeface="ＭＳ Ｐゴシック" charset="0"/>
            </a:endParaRPr>
          </a:p>
        </p:txBody>
      </p:sp>
      <p:sp>
        <p:nvSpPr>
          <p:cNvPr id="484419" name="Line 67"/>
          <p:cNvSpPr>
            <a:spLocks noChangeShapeType="1"/>
          </p:cNvSpPr>
          <p:nvPr/>
        </p:nvSpPr>
        <p:spPr bwMode="auto">
          <a:xfrm rot="-5400000">
            <a:off x="6192838" y="5726113"/>
            <a:ext cx="107950"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1800" smtClean="0">
              <a:solidFill>
                <a:srgbClr val="000000"/>
              </a:solidFill>
              <a:latin typeface="Arial" charset="0"/>
              <a:ea typeface="ＭＳ Ｐゴシック" charset="0"/>
            </a:endParaRPr>
          </a:p>
        </p:txBody>
      </p:sp>
      <p:sp>
        <p:nvSpPr>
          <p:cNvPr id="484420" name="Line 68"/>
          <p:cNvSpPr>
            <a:spLocks noChangeShapeType="1"/>
          </p:cNvSpPr>
          <p:nvPr/>
        </p:nvSpPr>
        <p:spPr bwMode="auto">
          <a:xfrm rot="-5400000">
            <a:off x="7043738" y="5726113"/>
            <a:ext cx="107950"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1800" smtClean="0">
              <a:solidFill>
                <a:srgbClr val="000000"/>
              </a:solidFill>
              <a:latin typeface="Arial" charset="0"/>
              <a:ea typeface="ＭＳ Ｐゴシック" charset="0"/>
            </a:endParaRPr>
          </a:p>
        </p:txBody>
      </p:sp>
      <p:sp>
        <p:nvSpPr>
          <p:cNvPr id="484421" name="Line 69"/>
          <p:cNvSpPr>
            <a:spLocks noChangeShapeType="1"/>
          </p:cNvSpPr>
          <p:nvPr/>
        </p:nvSpPr>
        <p:spPr bwMode="auto">
          <a:xfrm>
            <a:off x="1406525" y="5676900"/>
            <a:ext cx="5697538" cy="0"/>
          </a:xfrm>
          <a:prstGeom prst="line">
            <a:avLst/>
          </a:prstGeom>
          <a:noFill/>
          <a:ln w="2540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1800" smtClean="0">
              <a:solidFill>
                <a:srgbClr val="000000"/>
              </a:solidFill>
              <a:latin typeface="Arial" charset="0"/>
              <a:ea typeface="ＭＳ Ｐゴシック" charset="0"/>
            </a:endParaRPr>
          </a:p>
        </p:txBody>
      </p:sp>
      <p:sp>
        <p:nvSpPr>
          <p:cNvPr id="484422" name="Line 70"/>
          <p:cNvSpPr>
            <a:spLocks noChangeShapeType="1"/>
          </p:cNvSpPr>
          <p:nvPr/>
        </p:nvSpPr>
        <p:spPr bwMode="auto">
          <a:xfrm>
            <a:off x="1419225" y="5197475"/>
            <a:ext cx="0" cy="4572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val="3690252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Slide Number Placeholder 3"/>
          <p:cNvSpPr>
            <a:spLocks noGrp="1"/>
          </p:cNvSpPr>
          <p:nvPr>
            <p:ph type="sldNum" sz="quarter" idx="10"/>
          </p:nvPr>
        </p:nvSpPr>
        <p:spPr/>
        <p:txBody>
          <a:bodyPr/>
          <a:lstStyle/>
          <a:p>
            <a:fld id="{A4C03297-AE6E-FD4B-A026-C8E11798A354}" type="slidenum">
              <a:rPr lang="en-US">
                <a:solidFill>
                  <a:srgbClr val="000000"/>
                </a:solidFill>
              </a:rPr>
              <a:pPr/>
              <a:t>84</a:t>
            </a:fld>
            <a:endParaRPr lang="en-US">
              <a:solidFill>
                <a:srgbClr val="000000"/>
              </a:solidFill>
            </a:endParaRPr>
          </a:p>
        </p:txBody>
      </p:sp>
      <p:sp>
        <p:nvSpPr>
          <p:cNvPr id="486402" name="Rectangle 2"/>
          <p:cNvSpPr>
            <a:spLocks noChangeArrowheads="1"/>
          </p:cNvSpPr>
          <p:nvPr/>
        </p:nvSpPr>
        <p:spPr bwMode="auto">
          <a:xfrm>
            <a:off x="1447800" y="1260475"/>
            <a:ext cx="5726113" cy="735013"/>
          </a:xfrm>
          <a:prstGeom prst="rect">
            <a:avLst/>
          </a:prstGeom>
          <a:gradFill rotWithShape="1">
            <a:gsLst>
              <a:gs pos="0">
                <a:srgbClr val="99CCFF"/>
              </a:gs>
              <a:gs pos="100000">
                <a:schemeClr val="bg1"/>
              </a:gs>
            </a:gsLst>
            <a:lin ang="0" scaled="1"/>
          </a:gradFill>
          <a:ln>
            <a:noFill/>
          </a:ln>
          <a:effectLst/>
          <a:extLst>
            <a:ext uri="{91240B29-F687-4f45-9708-019B960494DF}">
              <a14:hiddenLine xmlns:a14="http://schemas.microsoft.com/office/drawing/2010/main" w="25400">
                <a:solidFill>
                  <a:schemeClr val="accent2"/>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1800" smtClean="0">
              <a:solidFill>
                <a:srgbClr val="000000"/>
              </a:solidFill>
              <a:latin typeface="Arial" charset="0"/>
              <a:ea typeface="ＭＳ Ｐゴシック" charset="0"/>
            </a:endParaRPr>
          </a:p>
        </p:txBody>
      </p:sp>
      <p:sp>
        <p:nvSpPr>
          <p:cNvPr id="486403" name="Rectangle 3"/>
          <p:cNvSpPr>
            <a:spLocks noChangeArrowheads="1"/>
          </p:cNvSpPr>
          <p:nvPr/>
        </p:nvSpPr>
        <p:spPr bwMode="auto">
          <a:xfrm>
            <a:off x="1447800" y="2114550"/>
            <a:ext cx="5726113" cy="1019175"/>
          </a:xfrm>
          <a:prstGeom prst="rect">
            <a:avLst/>
          </a:prstGeom>
          <a:gradFill rotWithShape="1">
            <a:gsLst>
              <a:gs pos="0">
                <a:srgbClr val="99CCFF"/>
              </a:gs>
              <a:gs pos="100000">
                <a:schemeClr val="bg1"/>
              </a:gs>
            </a:gsLst>
            <a:lin ang="0" scaled="1"/>
          </a:gradFill>
          <a:ln>
            <a:noFill/>
          </a:ln>
          <a:effectLst/>
          <a:extLst>
            <a:ext uri="{91240B29-F687-4f45-9708-019B960494DF}">
              <a14:hiddenLine xmlns:a14="http://schemas.microsoft.com/office/drawing/2010/main" w="25400">
                <a:solidFill>
                  <a:schemeClr val="accent2"/>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1800" smtClean="0">
              <a:solidFill>
                <a:srgbClr val="000000"/>
              </a:solidFill>
              <a:latin typeface="Arial" charset="0"/>
              <a:ea typeface="ＭＳ Ｐゴシック" charset="0"/>
            </a:endParaRPr>
          </a:p>
        </p:txBody>
      </p:sp>
      <p:sp>
        <p:nvSpPr>
          <p:cNvPr id="486404" name="Rectangle 4"/>
          <p:cNvSpPr>
            <a:spLocks noChangeArrowheads="1"/>
          </p:cNvSpPr>
          <p:nvPr/>
        </p:nvSpPr>
        <p:spPr bwMode="auto">
          <a:xfrm>
            <a:off x="1447800" y="3252788"/>
            <a:ext cx="5726113" cy="1108075"/>
          </a:xfrm>
          <a:prstGeom prst="rect">
            <a:avLst/>
          </a:prstGeom>
          <a:gradFill rotWithShape="1">
            <a:gsLst>
              <a:gs pos="0">
                <a:srgbClr val="99CCFF"/>
              </a:gs>
              <a:gs pos="100000">
                <a:schemeClr val="bg1"/>
              </a:gs>
            </a:gsLst>
            <a:lin ang="0" scaled="1"/>
          </a:gradFill>
          <a:ln>
            <a:noFill/>
          </a:ln>
          <a:effectLst/>
          <a:extLst>
            <a:ext uri="{91240B29-F687-4f45-9708-019B960494DF}">
              <a14:hiddenLine xmlns:a14="http://schemas.microsoft.com/office/drawing/2010/main" w="25400">
                <a:solidFill>
                  <a:schemeClr val="accent2"/>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1800" smtClean="0">
              <a:solidFill>
                <a:srgbClr val="000000"/>
              </a:solidFill>
              <a:latin typeface="Arial" charset="0"/>
              <a:ea typeface="ＭＳ Ｐゴシック" charset="0"/>
            </a:endParaRPr>
          </a:p>
        </p:txBody>
      </p:sp>
      <p:sp>
        <p:nvSpPr>
          <p:cNvPr id="486405" name="Rectangle 5"/>
          <p:cNvSpPr>
            <a:spLocks noGrp="1" noChangeArrowheads="1"/>
          </p:cNvSpPr>
          <p:nvPr>
            <p:ph type="title"/>
          </p:nvPr>
        </p:nvSpPr>
        <p:spPr>
          <a:xfrm>
            <a:off x="307975" y="273050"/>
            <a:ext cx="8645525" cy="914400"/>
          </a:xfrm>
        </p:spPr>
        <p:txBody>
          <a:bodyPr/>
          <a:lstStyle/>
          <a:p>
            <a:r>
              <a:rPr lang="en-US" altLang="ja-JP" sz="2800">
                <a:ea typeface="MS PGothic" charset="0"/>
                <a:cs typeface="MS PGothic" charset="0"/>
              </a:rPr>
              <a:t>How do companies justify making a custom chip?</a:t>
            </a:r>
          </a:p>
        </p:txBody>
      </p:sp>
      <p:grpSp>
        <p:nvGrpSpPr>
          <p:cNvPr id="486406" name="Group 6"/>
          <p:cNvGrpSpPr>
            <a:grpSpLocks/>
          </p:cNvGrpSpPr>
          <p:nvPr/>
        </p:nvGrpSpPr>
        <p:grpSpPr bwMode="auto">
          <a:xfrm>
            <a:off x="1695450" y="1271588"/>
            <a:ext cx="5127625" cy="641350"/>
            <a:chOff x="2309" y="1008"/>
            <a:chExt cx="3230" cy="404"/>
          </a:xfrm>
        </p:grpSpPr>
        <p:sp>
          <p:nvSpPr>
            <p:cNvPr id="486407" name="Text Box 7"/>
            <p:cNvSpPr txBox="1">
              <a:spLocks noChangeArrowheads="1"/>
            </p:cNvSpPr>
            <p:nvPr/>
          </p:nvSpPr>
          <p:spPr bwMode="auto">
            <a:xfrm>
              <a:off x="2975" y="1008"/>
              <a:ext cx="165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ja-JP" sz="1800" b="1" smtClean="0">
                  <a:solidFill>
                    <a:srgbClr val="000000"/>
                  </a:solidFill>
                  <a:latin typeface="Arial" charset="0"/>
                  <a:ea typeface="MS PGothic" charset="0"/>
                  <a:cs typeface="MS PGothic" charset="0"/>
                </a:rPr>
                <a:t>Chip (90 nm)</a:t>
              </a:r>
              <a:br>
                <a:rPr lang="en-US" altLang="ja-JP" sz="1800" b="1" smtClean="0">
                  <a:solidFill>
                    <a:srgbClr val="000000"/>
                  </a:solidFill>
                  <a:latin typeface="Arial" charset="0"/>
                  <a:ea typeface="MS PGothic" charset="0"/>
                  <a:cs typeface="MS PGothic" charset="0"/>
                </a:rPr>
              </a:br>
              <a:r>
                <a:rPr lang="en-US" altLang="ja-JP" sz="1800" b="1" smtClean="0">
                  <a:solidFill>
                    <a:srgbClr val="000000"/>
                  </a:solidFill>
                  <a:latin typeface="Arial" charset="0"/>
                  <a:ea typeface="MS PGothic" charset="0"/>
                  <a:cs typeface="MS PGothic" charset="0"/>
                </a:rPr>
                <a:t>Development Cost</a:t>
              </a:r>
            </a:p>
          </p:txBody>
        </p:sp>
        <p:sp>
          <p:nvSpPr>
            <p:cNvPr id="486408" name="Text Box 8"/>
            <p:cNvSpPr txBox="1">
              <a:spLocks noChangeArrowheads="1"/>
            </p:cNvSpPr>
            <p:nvPr/>
          </p:nvSpPr>
          <p:spPr bwMode="auto">
            <a:xfrm>
              <a:off x="4683" y="1065"/>
              <a:ext cx="85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ja-JP" altLang="en-US" sz="2800" b="1" smtClean="0">
                  <a:solidFill>
                    <a:srgbClr val="000000"/>
                  </a:solidFill>
                  <a:latin typeface="Arial" charset="0"/>
                  <a:ea typeface="MS PGothic" charset="0"/>
                  <a:cs typeface="MS PGothic" charset="0"/>
                </a:rPr>
                <a:t>  </a:t>
              </a:r>
              <a:r>
                <a:rPr lang="en-US" altLang="ja-JP" sz="2800" b="1" smtClean="0">
                  <a:solidFill>
                    <a:srgbClr val="000000"/>
                  </a:solidFill>
                  <a:latin typeface="Arial" charset="0"/>
                  <a:ea typeface="MS PGothic" charset="0"/>
                  <a:cs typeface="MS PGothic" charset="0"/>
                </a:rPr>
                <a:t>$30M</a:t>
              </a:r>
            </a:p>
          </p:txBody>
        </p:sp>
        <p:sp>
          <p:nvSpPr>
            <p:cNvPr id="486409" name="Line 9"/>
            <p:cNvSpPr>
              <a:spLocks noChangeShapeType="1"/>
            </p:cNvSpPr>
            <p:nvPr/>
          </p:nvSpPr>
          <p:spPr bwMode="auto">
            <a:xfrm>
              <a:off x="2309" y="1238"/>
              <a:ext cx="577"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grpSp>
        <p:nvGrpSpPr>
          <p:cNvPr id="486410" name="Group 10"/>
          <p:cNvGrpSpPr>
            <a:grpSpLocks/>
          </p:cNvGrpSpPr>
          <p:nvPr/>
        </p:nvGrpSpPr>
        <p:grpSpPr bwMode="auto">
          <a:xfrm>
            <a:off x="1709738" y="2597150"/>
            <a:ext cx="5127625" cy="457200"/>
            <a:chOff x="2309" y="1843"/>
            <a:chExt cx="3230" cy="288"/>
          </a:xfrm>
        </p:grpSpPr>
        <p:sp>
          <p:nvSpPr>
            <p:cNvPr id="486411" name="Text Box 11"/>
            <p:cNvSpPr txBox="1">
              <a:spLocks noChangeArrowheads="1"/>
            </p:cNvSpPr>
            <p:nvPr/>
          </p:nvSpPr>
          <p:spPr bwMode="auto">
            <a:xfrm>
              <a:off x="2975" y="1882"/>
              <a:ext cx="16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ja-JP" sz="1800" b="1" smtClean="0">
                  <a:solidFill>
                    <a:srgbClr val="000000"/>
                  </a:solidFill>
                  <a:latin typeface="Arial" charset="0"/>
                  <a:ea typeface="MS PGothic" charset="0"/>
                  <a:cs typeface="MS PGothic" charset="0"/>
                </a:rPr>
                <a:t>Revenue Target</a:t>
              </a:r>
            </a:p>
          </p:txBody>
        </p:sp>
        <p:sp>
          <p:nvSpPr>
            <p:cNvPr id="486412" name="Text Box 12"/>
            <p:cNvSpPr txBox="1">
              <a:spLocks noChangeArrowheads="1"/>
            </p:cNvSpPr>
            <p:nvPr/>
          </p:nvSpPr>
          <p:spPr bwMode="auto">
            <a:xfrm>
              <a:off x="4683" y="1843"/>
              <a:ext cx="8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ja-JP" b="1" smtClean="0">
                  <a:solidFill>
                    <a:srgbClr val="000000"/>
                  </a:solidFill>
                  <a:latin typeface="Arial" charset="0"/>
                  <a:ea typeface="MS PGothic" charset="0"/>
                  <a:cs typeface="MS PGothic" charset="0"/>
                </a:rPr>
                <a:t>$150M</a:t>
              </a:r>
            </a:p>
          </p:txBody>
        </p:sp>
        <p:sp>
          <p:nvSpPr>
            <p:cNvPr id="486413" name="Line 13"/>
            <p:cNvSpPr>
              <a:spLocks noChangeShapeType="1"/>
            </p:cNvSpPr>
            <p:nvPr/>
          </p:nvSpPr>
          <p:spPr bwMode="auto">
            <a:xfrm>
              <a:off x="2309" y="2016"/>
              <a:ext cx="577"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sp>
        <p:nvSpPr>
          <p:cNvPr id="486414" name="Text Box 14"/>
          <p:cNvSpPr txBox="1">
            <a:spLocks noChangeArrowheads="1"/>
          </p:cNvSpPr>
          <p:nvPr/>
        </p:nvSpPr>
        <p:spPr bwMode="auto">
          <a:xfrm>
            <a:off x="2751138" y="2303463"/>
            <a:ext cx="3832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ja-JP" sz="2000" b="1" i="1" smtClean="0">
                <a:solidFill>
                  <a:srgbClr val="00319E"/>
                </a:solidFill>
                <a:latin typeface="Arial" charset="0"/>
                <a:ea typeface="MS PGothic" charset="0"/>
                <a:cs typeface="MS PGothic" charset="0"/>
              </a:rPr>
              <a:t>20% of Revenue on R&amp;D</a:t>
            </a:r>
          </a:p>
        </p:txBody>
      </p:sp>
      <p:sp>
        <p:nvSpPr>
          <p:cNvPr id="486415" name="Text Box 15"/>
          <p:cNvSpPr txBox="1">
            <a:spLocks noChangeArrowheads="1"/>
          </p:cNvSpPr>
          <p:nvPr/>
        </p:nvSpPr>
        <p:spPr bwMode="auto">
          <a:xfrm>
            <a:off x="2633663" y="3506788"/>
            <a:ext cx="3368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ja-JP" sz="2000" b="1" i="1" smtClean="0">
                <a:solidFill>
                  <a:srgbClr val="00319E"/>
                </a:solidFill>
                <a:latin typeface="Arial" charset="0"/>
                <a:ea typeface="MS PGothic" charset="0"/>
                <a:cs typeface="MS PGothic" charset="0"/>
              </a:rPr>
              <a:t>10% Market Share</a:t>
            </a:r>
          </a:p>
        </p:txBody>
      </p:sp>
      <p:grpSp>
        <p:nvGrpSpPr>
          <p:cNvPr id="486416" name="Group 16"/>
          <p:cNvGrpSpPr>
            <a:grpSpLocks/>
          </p:cNvGrpSpPr>
          <p:nvPr/>
        </p:nvGrpSpPr>
        <p:grpSpPr bwMode="auto">
          <a:xfrm>
            <a:off x="1695450" y="3800475"/>
            <a:ext cx="5127625" cy="519113"/>
            <a:chOff x="2309" y="2601"/>
            <a:chExt cx="3230" cy="327"/>
          </a:xfrm>
        </p:grpSpPr>
        <p:sp>
          <p:nvSpPr>
            <p:cNvPr id="486417" name="Text Box 17"/>
            <p:cNvSpPr txBox="1">
              <a:spLocks noChangeArrowheads="1"/>
            </p:cNvSpPr>
            <p:nvPr/>
          </p:nvSpPr>
          <p:spPr bwMode="auto">
            <a:xfrm>
              <a:off x="2975" y="2640"/>
              <a:ext cx="16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ja-JP" sz="1800" b="1" smtClean="0">
                  <a:solidFill>
                    <a:srgbClr val="000000"/>
                  </a:solidFill>
                  <a:latin typeface="Arial" charset="0"/>
                  <a:ea typeface="MS PGothic" charset="0"/>
                  <a:cs typeface="MS PGothic" charset="0"/>
                </a:rPr>
                <a:t>Market Size</a:t>
              </a:r>
            </a:p>
          </p:txBody>
        </p:sp>
        <p:sp>
          <p:nvSpPr>
            <p:cNvPr id="486418" name="Text Box 18"/>
            <p:cNvSpPr txBox="1">
              <a:spLocks noChangeArrowheads="1"/>
            </p:cNvSpPr>
            <p:nvPr/>
          </p:nvSpPr>
          <p:spPr bwMode="auto">
            <a:xfrm>
              <a:off x="4683" y="2601"/>
              <a:ext cx="85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ja-JP" sz="2800" b="1" i="1" smtClean="0">
                  <a:solidFill>
                    <a:srgbClr val="C10435"/>
                  </a:solidFill>
                  <a:latin typeface="Arial" charset="0"/>
                  <a:ea typeface="MS PGothic" charset="0"/>
                  <a:cs typeface="MS PGothic" charset="0"/>
                </a:rPr>
                <a:t>$1.5B</a:t>
              </a:r>
            </a:p>
          </p:txBody>
        </p:sp>
        <p:sp>
          <p:nvSpPr>
            <p:cNvPr id="486419" name="Line 19"/>
            <p:cNvSpPr>
              <a:spLocks noChangeShapeType="1"/>
            </p:cNvSpPr>
            <p:nvPr/>
          </p:nvSpPr>
          <p:spPr bwMode="auto">
            <a:xfrm>
              <a:off x="2309" y="2774"/>
              <a:ext cx="577"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grpSp>
      <p:sp>
        <p:nvSpPr>
          <p:cNvPr id="486420" name="Rectangle 20"/>
          <p:cNvSpPr>
            <a:spLocks noGrp="1" noChangeArrowheads="1"/>
          </p:cNvSpPr>
          <p:nvPr>
            <p:ph type="body" idx="1"/>
          </p:nvPr>
        </p:nvSpPr>
        <p:spPr>
          <a:xfrm>
            <a:off x="350838" y="4621213"/>
            <a:ext cx="8331200" cy="1247775"/>
          </a:xfrm>
          <a:noFill/>
          <a:ln/>
        </p:spPr>
        <p:txBody>
          <a:bodyPr/>
          <a:lstStyle/>
          <a:p>
            <a:r>
              <a:rPr lang="en-US"/>
              <a:t>Result: very few products can justify a custom or semi-custom chip</a:t>
            </a:r>
          </a:p>
        </p:txBody>
      </p:sp>
    </p:spTree>
    <p:extLst>
      <p:ext uri="{BB962C8B-B14F-4D97-AF65-F5344CB8AC3E}">
        <p14:creationId xmlns:p14="http://schemas.microsoft.com/office/powerpoint/2010/main" val="1742819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 name="Slide Number Placeholder 3"/>
          <p:cNvSpPr>
            <a:spLocks noGrp="1"/>
          </p:cNvSpPr>
          <p:nvPr>
            <p:ph type="sldNum" sz="quarter" idx="10"/>
          </p:nvPr>
        </p:nvSpPr>
        <p:spPr/>
        <p:txBody>
          <a:bodyPr/>
          <a:lstStyle/>
          <a:p>
            <a:fld id="{BB23937E-59E0-BE44-B71B-0306E61FD0F9}" type="slidenum">
              <a:rPr lang="en-US">
                <a:solidFill>
                  <a:srgbClr val="000000"/>
                </a:solidFill>
              </a:rPr>
              <a:pPr/>
              <a:t>85</a:t>
            </a:fld>
            <a:endParaRPr lang="en-US">
              <a:solidFill>
                <a:srgbClr val="000000"/>
              </a:solidFill>
            </a:endParaRPr>
          </a:p>
        </p:txBody>
      </p:sp>
      <p:grpSp>
        <p:nvGrpSpPr>
          <p:cNvPr id="488450" name="Group 2"/>
          <p:cNvGrpSpPr>
            <a:grpSpLocks/>
          </p:cNvGrpSpPr>
          <p:nvPr/>
        </p:nvGrpSpPr>
        <p:grpSpPr bwMode="auto">
          <a:xfrm>
            <a:off x="781050" y="1044575"/>
            <a:ext cx="7072313" cy="5103813"/>
            <a:chOff x="492" y="658"/>
            <a:chExt cx="4455" cy="3215"/>
          </a:xfrm>
        </p:grpSpPr>
        <p:sp>
          <p:nvSpPr>
            <p:cNvPr id="488451" name="Line 3"/>
            <p:cNvSpPr>
              <a:spLocks noChangeShapeType="1"/>
            </p:cNvSpPr>
            <p:nvPr/>
          </p:nvSpPr>
          <p:spPr bwMode="auto">
            <a:xfrm>
              <a:off x="747" y="3250"/>
              <a:ext cx="3936"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52" name="Freeform 4"/>
            <p:cNvSpPr>
              <a:spLocks/>
            </p:cNvSpPr>
            <p:nvPr/>
          </p:nvSpPr>
          <p:spPr bwMode="auto">
            <a:xfrm>
              <a:off x="4653" y="3217"/>
              <a:ext cx="30" cy="67"/>
            </a:xfrm>
            <a:custGeom>
              <a:avLst/>
              <a:gdLst>
                <a:gd name="T0" fmla="*/ 0 w 69"/>
                <a:gd name="T1" fmla="*/ 144 h 144"/>
                <a:gd name="T2" fmla="*/ 69 w 69"/>
                <a:gd name="T3" fmla="*/ 72 h 144"/>
                <a:gd name="T4" fmla="*/ 0 w 69"/>
                <a:gd name="T5" fmla="*/ 0 h 144"/>
              </a:gdLst>
              <a:ahLst/>
              <a:cxnLst>
                <a:cxn ang="0">
                  <a:pos x="T0" y="T1"/>
                </a:cxn>
                <a:cxn ang="0">
                  <a:pos x="T2" y="T3"/>
                </a:cxn>
                <a:cxn ang="0">
                  <a:pos x="T4" y="T5"/>
                </a:cxn>
              </a:cxnLst>
              <a:rect l="0" t="0" r="r" b="b"/>
              <a:pathLst>
                <a:path w="69" h="144">
                  <a:moveTo>
                    <a:pt x="0" y="144"/>
                  </a:moveTo>
                  <a:lnTo>
                    <a:pt x="69" y="72"/>
                  </a:lnTo>
                  <a:lnTo>
                    <a:pt x="0" y="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53" name="Line 5"/>
            <p:cNvSpPr>
              <a:spLocks noChangeShapeType="1"/>
            </p:cNvSpPr>
            <p:nvPr/>
          </p:nvSpPr>
          <p:spPr bwMode="auto">
            <a:xfrm flipV="1">
              <a:off x="747" y="658"/>
              <a:ext cx="1" cy="259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54" name="Freeform 6"/>
            <p:cNvSpPr>
              <a:spLocks/>
            </p:cNvSpPr>
            <p:nvPr/>
          </p:nvSpPr>
          <p:spPr bwMode="auto">
            <a:xfrm>
              <a:off x="718" y="658"/>
              <a:ext cx="58" cy="33"/>
            </a:xfrm>
            <a:custGeom>
              <a:avLst/>
              <a:gdLst>
                <a:gd name="T0" fmla="*/ 135 w 135"/>
                <a:gd name="T1" fmla="*/ 72 h 72"/>
                <a:gd name="T2" fmla="*/ 67 w 135"/>
                <a:gd name="T3" fmla="*/ 0 h 72"/>
                <a:gd name="T4" fmla="*/ 0 w 135"/>
                <a:gd name="T5" fmla="*/ 72 h 72"/>
              </a:gdLst>
              <a:ahLst/>
              <a:cxnLst>
                <a:cxn ang="0">
                  <a:pos x="T0" y="T1"/>
                </a:cxn>
                <a:cxn ang="0">
                  <a:pos x="T2" y="T3"/>
                </a:cxn>
                <a:cxn ang="0">
                  <a:pos x="T4" y="T5"/>
                </a:cxn>
              </a:cxnLst>
              <a:rect l="0" t="0" r="r" b="b"/>
              <a:pathLst>
                <a:path w="135" h="72">
                  <a:moveTo>
                    <a:pt x="135" y="72"/>
                  </a:moveTo>
                  <a:lnTo>
                    <a:pt x="67" y="0"/>
                  </a:lnTo>
                  <a:lnTo>
                    <a:pt x="0" y="72"/>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55" name="Rectangle 7"/>
            <p:cNvSpPr>
              <a:spLocks noChangeArrowheads="1"/>
            </p:cNvSpPr>
            <p:nvPr/>
          </p:nvSpPr>
          <p:spPr bwMode="auto">
            <a:xfrm>
              <a:off x="3641" y="3323"/>
              <a:ext cx="121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200" b="1" smtClean="0">
                  <a:solidFill>
                    <a:srgbClr val="000000"/>
                  </a:solidFill>
                  <a:latin typeface="Arial" charset="0"/>
                  <a:ea typeface="宋体" charset="0"/>
                  <a:cs typeface="宋体" charset="0"/>
                </a:rPr>
                <a:t>Time (months)</a:t>
              </a:r>
              <a:endParaRPr lang="en-US" altLang="zh-CN" b="1" smtClean="0">
                <a:solidFill>
                  <a:srgbClr val="000000"/>
                </a:solidFill>
                <a:latin typeface="Verdana" charset="0"/>
                <a:ea typeface="宋体" charset="0"/>
                <a:cs typeface="宋体" charset="0"/>
              </a:endParaRPr>
            </a:p>
          </p:txBody>
        </p:sp>
        <p:sp>
          <p:nvSpPr>
            <p:cNvPr id="488456" name="Rectangle 8"/>
            <p:cNvSpPr>
              <a:spLocks noChangeArrowheads="1"/>
            </p:cNvSpPr>
            <p:nvPr/>
          </p:nvSpPr>
          <p:spPr bwMode="auto">
            <a:xfrm rot="16200000">
              <a:off x="559" y="1448"/>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100" b="1" smtClean="0">
                  <a:solidFill>
                    <a:srgbClr val="000000"/>
                  </a:solidFill>
                  <a:latin typeface="Arial" charset="0"/>
                  <a:ea typeface="宋体" charset="0"/>
                  <a:cs typeface="宋体" charset="0"/>
                </a:rPr>
                <a:t>R</a:t>
              </a:r>
              <a:endParaRPr lang="en-US" altLang="zh-CN" b="1" smtClean="0">
                <a:solidFill>
                  <a:srgbClr val="000000"/>
                </a:solidFill>
                <a:latin typeface="Verdana" charset="0"/>
                <a:ea typeface="宋体" charset="0"/>
                <a:cs typeface="宋体" charset="0"/>
              </a:endParaRPr>
            </a:p>
          </p:txBody>
        </p:sp>
        <p:sp>
          <p:nvSpPr>
            <p:cNvPr id="488457" name="Rectangle 9"/>
            <p:cNvSpPr>
              <a:spLocks noChangeArrowheads="1"/>
            </p:cNvSpPr>
            <p:nvPr/>
          </p:nvSpPr>
          <p:spPr bwMode="auto">
            <a:xfrm rot="16200000">
              <a:off x="573" y="1345"/>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100" b="1" smtClean="0">
                  <a:solidFill>
                    <a:srgbClr val="000000"/>
                  </a:solidFill>
                  <a:latin typeface="Arial" charset="0"/>
                  <a:ea typeface="宋体" charset="0"/>
                  <a:cs typeface="宋体" charset="0"/>
                </a:rPr>
                <a:t>e</a:t>
              </a:r>
              <a:endParaRPr lang="en-US" altLang="zh-CN" b="1" smtClean="0">
                <a:solidFill>
                  <a:srgbClr val="000000"/>
                </a:solidFill>
                <a:latin typeface="Verdana" charset="0"/>
                <a:ea typeface="宋体" charset="0"/>
                <a:cs typeface="宋体" charset="0"/>
              </a:endParaRPr>
            </a:p>
          </p:txBody>
        </p:sp>
        <p:sp>
          <p:nvSpPr>
            <p:cNvPr id="488458" name="Rectangle 10"/>
            <p:cNvSpPr>
              <a:spLocks noChangeArrowheads="1"/>
            </p:cNvSpPr>
            <p:nvPr/>
          </p:nvSpPr>
          <p:spPr bwMode="auto">
            <a:xfrm rot="16200000">
              <a:off x="573" y="1255"/>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100" b="1" smtClean="0">
                  <a:solidFill>
                    <a:srgbClr val="000000"/>
                  </a:solidFill>
                  <a:latin typeface="Arial" charset="0"/>
                  <a:ea typeface="宋体" charset="0"/>
                  <a:cs typeface="宋体" charset="0"/>
                </a:rPr>
                <a:t>v</a:t>
              </a:r>
              <a:endParaRPr lang="en-US" altLang="zh-CN" b="1" smtClean="0">
                <a:solidFill>
                  <a:srgbClr val="000000"/>
                </a:solidFill>
                <a:latin typeface="Verdana" charset="0"/>
                <a:ea typeface="宋体" charset="0"/>
                <a:cs typeface="宋体" charset="0"/>
              </a:endParaRPr>
            </a:p>
          </p:txBody>
        </p:sp>
        <p:sp>
          <p:nvSpPr>
            <p:cNvPr id="488459" name="Rectangle 11"/>
            <p:cNvSpPr>
              <a:spLocks noChangeArrowheads="1"/>
            </p:cNvSpPr>
            <p:nvPr/>
          </p:nvSpPr>
          <p:spPr bwMode="auto">
            <a:xfrm rot="16200000">
              <a:off x="573" y="1166"/>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100" b="1" smtClean="0">
                  <a:solidFill>
                    <a:srgbClr val="000000"/>
                  </a:solidFill>
                  <a:latin typeface="Arial" charset="0"/>
                  <a:ea typeface="宋体" charset="0"/>
                  <a:cs typeface="宋体" charset="0"/>
                </a:rPr>
                <a:t>e</a:t>
              </a:r>
              <a:endParaRPr lang="en-US" altLang="zh-CN" b="1" smtClean="0">
                <a:solidFill>
                  <a:srgbClr val="000000"/>
                </a:solidFill>
                <a:latin typeface="Verdana" charset="0"/>
                <a:ea typeface="宋体" charset="0"/>
                <a:cs typeface="宋体" charset="0"/>
              </a:endParaRPr>
            </a:p>
          </p:txBody>
        </p:sp>
        <p:sp>
          <p:nvSpPr>
            <p:cNvPr id="488460" name="Rectangle 12"/>
            <p:cNvSpPr>
              <a:spLocks noChangeArrowheads="1"/>
            </p:cNvSpPr>
            <p:nvPr/>
          </p:nvSpPr>
          <p:spPr bwMode="auto">
            <a:xfrm rot="16200000">
              <a:off x="568" y="1069"/>
              <a:ext cx="10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100" b="1" smtClean="0">
                  <a:solidFill>
                    <a:srgbClr val="000000"/>
                  </a:solidFill>
                  <a:latin typeface="Arial" charset="0"/>
                  <a:ea typeface="宋体" charset="0"/>
                  <a:cs typeface="宋体" charset="0"/>
                </a:rPr>
                <a:t>n</a:t>
              </a:r>
              <a:endParaRPr lang="en-US" altLang="zh-CN" b="1" smtClean="0">
                <a:solidFill>
                  <a:srgbClr val="000000"/>
                </a:solidFill>
                <a:latin typeface="Verdana" charset="0"/>
                <a:ea typeface="宋体" charset="0"/>
                <a:cs typeface="宋体" charset="0"/>
              </a:endParaRPr>
            </a:p>
          </p:txBody>
        </p:sp>
        <p:sp>
          <p:nvSpPr>
            <p:cNvPr id="488461" name="Rectangle 13"/>
            <p:cNvSpPr>
              <a:spLocks noChangeArrowheads="1"/>
            </p:cNvSpPr>
            <p:nvPr/>
          </p:nvSpPr>
          <p:spPr bwMode="auto">
            <a:xfrm rot="16200000">
              <a:off x="568" y="970"/>
              <a:ext cx="10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100" b="1" smtClean="0">
                  <a:solidFill>
                    <a:srgbClr val="000000"/>
                  </a:solidFill>
                  <a:latin typeface="Arial" charset="0"/>
                  <a:ea typeface="宋体" charset="0"/>
                  <a:cs typeface="宋体" charset="0"/>
                </a:rPr>
                <a:t>u</a:t>
              </a:r>
              <a:endParaRPr lang="en-US" altLang="zh-CN" b="1" smtClean="0">
                <a:solidFill>
                  <a:srgbClr val="000000"/>
                </a:solidFill>
                <a:latin typeface="Verdana" charset="0"/>
                <a:ea typeface="宋体" charset="0"/>
                <a:cs typeface="宋体" charset="0"/>
              </a:endParaRPr>
            </a:p>
          </p:txBody>
        </p:sp>
        <p:sp>
          <p:nvSpPr>
            <p:cNvPr id="488462" name="Rectangle 14"/>
            <p:cNvSpPr>
              <a:spLocks noChangeArrowheads="1"/>
            </p:cNvSpPr>
            <p:nvPr/>
          </p:nvSpPr>
          <p:spPr bwMode="auto">
            <a:xfrm rot="16200000">
              <a:off x="573" y="877"/>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100" b="1" smtClean="0">
                  <a:solidFill>
                    <a:srgbClr val="000000"/>
                  </a:solidFill>
                  <a:latin typeface="Arial" charset="0"/>
                  <a:ea typeface="宋体" charset="0"/>
                  <a:cs typeface="宋体" charset="0"/>
                </a:rPr>
                <a:t>e</a:t>
              </a:r>
              <a:endParaRPr lang="en-US" altLang="zh-CN" b="1" smtClean="0">
                <a:solidFill>
                  <a:srgbClr val="000000"/>
                </a:solidFill>
                <a:latin typeface="Verdana" charset="0"/>
                <a:ea typeface="宋体" charset="0"/>
                <a:cs typeface="宋体" charset="0"/>
              </a:endParaRPr>
            </a:p>
          </p:txBody>
        </p:sp>
        <p:sp>
          <p:nvSpPr>
            <p:cNvPr id="488463" name="Rectangle 15"/>
            <p:cNvSpPr>
              <a:spLocks noChangeArrowheads="1"/>
            </p:cNvSpPr>
            <p:nvPr/>
          </p:nvSpPr>
          <p:spPr bwMode="auto">
            <a:xfrm rot="16200000">
              <a:off x="596" y="811"/>
              <a:ext cx="4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100" b="1" smtClean="0">
                  <a:solidFill>
                    <a:srgbClr val="000000"/>
                  </a:solidFill>
                  <a:latin typeface="Arial" charset="0"/>
                  <a:ea typeface="宋体" charset="0"/>
                  <a:cs typeface="宋体" charset="0"/>
                </a:rPr>
                <a:t> </a:t>
              </a:r>
              <a:endParaRPr lang="zh-CN" altLang="en-US" b="1" smtClean="0">
                <a:solidFill>
                  <a:srgbClr val="000000"/>
                </a:solidFill>
                <a:latin typeface="Verdana" charset="0"/>
                <a:ea typeface="宋体" charset="0"/>
                <a:cs typeface="宋体" charset="0"/>
              </a:endParaRPr>
            </a:p>
          </p:txBody>
        </p:sp>
        <p:sp>
          <p:nvSpPr>
            <p:cNvPr id="488464" name="Rectangle 16"/>
            <p:cNvSpPr>
              <a:spLocks noChangeArrowheads="1"/>
            </p:cNvSpPr>
            <p:nvPr/>
          </p:nvSpPr>
          <p:spPr bwMode="auto">
            <a:xfrm rot="16200000">
              <a:off x="592" y="759"/>
              <a:ext cx="5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100" b="1" smtClean="0">
                  <a:solidFill>
                    <a:srgbClr val="000000"/>
                  </a:solidFill>
                  <a:latin typeface="Arial" charset="0"/>
                  <a:ea typeface="宋体" charset="0"/>
                  <a:cs typeface="宋体" charset="0"/>
                </a:rPr>
                <a:t>(</a:t>
              </a:r>
              <a:endParaRPr lang="en-US" altLang="zh-CN" b="1" smtClean="0">
                <a:solidFill>
                  <a:srgbClr val="000000"/>
                </a:solidFill>
                <a:latin typeface="Verdana" charset="0"/>
                <a:ea typeface="宋体" charset="0"/>
                <a:cs typeface="宋体" charset="0"/>
              </a:endParaRPr>
            </a:p>
          </p:txBody>
        </p:sp>
        <p:sp>
          <p:nvSpPr>
            <p:cNvPr id="488465" name="Rectangle 17"/>
            <p:cNvSpPr>
              <a:spLocks noChangeArrowheads="1"/>
            </p:cNvSpPr>
            <p:nvPr/>
          </p:nvSpPr>
          <p:spPr bwMode="auto">
            <a:xfrm rot="16200000">
              <a:off x="573" y="689"/>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100" b="1" smtClean="0">
                  <a:solidFill>
                    <a:srgbClr val="000000"/>
                  </a:solidFill>
                  <a:latin typeface="Arial" charset="0"/>
                  <a:ea typeface="宋体" charset="0"/>
                  <a:cs typeface="宋体" charset="0"/>
                </a:rPr>
                <a:t>$</a:t>
              </a:r>
              <a:endParaRPr lang="en-US" altLang="zh-CN" b="1" smtClean="0">
                <a:solidFill>
                  <a:srgbClr val="000000"/>
                </a:solidFill>
                <a:latin typeface="Verdana" charset="0"/>
                <a:ea typeface="宋体" charset="0"/>
                <a:cs typeface="宋体" charset="0"/>
              </a:endParaRPr>
            </a:p>
          </p:txBody>
        </p:sp>
        <p:sp>
          <p:nvSpPr>
            <p:cNvPr id="488466" name="Rectangle 18"/>
            <p:cNvSpPr>
              <a:spLocks noChangeArrowheads="1"/>
            </p:cNvSpPr>
            <p:nvPr/>
          </p:nvSpPr>
          <p:spPr bwMode="auto">
            <a:xfrm rot="16200000">
              <a:off x="592" y="615"/>
              <a:ext cx="5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100" b="1" smtClean="0">
                  <a:solidFill>
                    <a:srgbClr val="000000"/>
                  </a:solidFill>
                  <a:latin typeface="Arial" charset="0"/>
                  <a:ea typeface="宋体" charset="0"/>
                  <a:cs typeface="宋体" charset="0"/>
                </a:rPr>
                <a:t>)</a:t>
              </a:r>
              <a:endParaRPr lang="en-US" altLang="zh-CN" b="1" smtClean="0">
                <a:solidFill>
                  <a:srgbClr val="000000"/>
                </a:solidFill>
                <a:latin typeface="Verdana" charset="0"/>
                <a:ea typeface="宋体" charset="0"/>
                <a:cs typeface="宋体" charset="0"/>
              </a:endParaRPr>
            </a:p>
          </p:txBody>
        </p:sp>
        <p:sp>
          <p:nvSpPr>
            <p:cNvPr id="488467" name="Freeform 19"/>
            <p:cNvSpPr>
              <a:spLocks/>
            </p:cNvSpPr>
            <p:nvPr/>
          </p:nvSpPr>
          <p:spPr bwMode="auto">
            <a:xfrm>
              <a:off x="1414" y="1680"/>
              <a:ext cx="2530" cy="1570"/>
            </a:xfrm>
            <a:custGeom>
              <a:avLst/>
              <a:gdLst>
                <a:gd name="T0" fmla="*/ 0 w 5893"/>
                <a:gd name="T1" fmla="*/ 3384 h 3384"/>
                <a:gd name="T2" fmla="*/ 3173 w 5893"/>
                <a:gd name="T3" fmla="*/ 0 h 3384"/>
                <a:gd name="T4" fmla="*/ 5893 w 5893"/>
                <a:gd name="T5" fmla="*/ 3384 h 3384"/>
                <a:gd name="T6" fmla="*/ 0 w 5893"/>
                <a:gd name="T7" fmla="*/ 3384 h 3384"/>
              </a:gdLst>
              <a:ahLst/>
              <a:cxnLst>
                <a:cxn ang="0">
                  <a:pos x="T0" y="T1"/>
                </a:cxn>
                <a:cxn ang="0">
                  <a:pos x="T2" y="T3"/>
                </a:cxn>
                <a:cxn ang="0">
                  <a:pos x="T4" y="T5"/>
                </a:cxn>
                <a:cxn ang="0">
                  <a:pos x="T6" y="T7"/>
                </a:cxn>
              </a:cxnLst>
              <a:rect l="0" t="0" r="r" b="b"/>
              <a:pathLst>
                <a:path w="5893" h="3384">
                  <a:moveTo>
                    <a:pt x="0" y="3384"/>
                  </a:moveTo>
                  <a:lnTo>
                    <a:pt x="3173" y="0"/>
                  </a:lnTo>
                  <a:lnTo>
                    <a:pt x="5893" y="3384"/>
                  </a:lnTo>
                  <a:lnTo>
                    <a:pt x="0" y="3384"/>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68" name="Freeform 20"/>
            <p:cNvSpPr>
              <a:spLocks/>
            </p:cNvSpPr>
            <p:nvPr/>
          </p:nvSpPr>
          <p:spPr bwMode="auto">
            <a:xfrm>
              <a:off x="1414" y="1680"/>
              <a:ext cx="2530" cy="1570"/>
            </a:xfrm>
            <a:custGeom>
              <a:avLst/>
              <a:gdLst>
                <a:gd name="T0" fmla="*/ 0 w 5893"/>
                <a:gd name="T1" fmla="*/ 3384 h 3384"/>
                <a:gd name="T2" fmla="*/ 3173 w 5893"/>
                <a:gd name="T3" fmla="*/ 0 h 3384"/>
                <a:gd name="T4" fmla="*/ 5893 w 5893"/>
                <a:gd name="T5" fmla="*/ 3384 h 3384"/>
                <a:gd name="T6" fmla="*/ 0 w 5893"/>
                <a:gd name="T7" fmla="*/ 3384 h 3384"/>
              </a:gdLst>
              <a:ahLst/>
              <a:cxnLst>
                <a:cxn ang="0">
                  <a:pos x="T0" y="T1"/>
                </a:cxn>
                <a:cxn ang="0">
                  <a:pos x="T2" y="T3"/>
                </a:cxn>
                <a:cxn ang="0">
                  <a:pos x="T4" y="T5"/>
                </a:cxn>
                <a:cxn ang="0">
                  <a:pos x="T6" y="T7"/>
                </a:cxn>
              </a:cxnLst>
              <a:rect l="0" t="0" r="r" b="b"/>
              <a:pathLst>
                <a:path w="5893" h="3384">
                  <a:moveTo>
                    <a:pt x="0" y="3384"/>
                  </a:moveTo>
                  <a:lnTo>
                    <a:pt x="3173" y="0"/>
                  </a:lnTo>
                  <a:lnTo>
                    <a:pt x="5893" y="3384"/>
                  </a:lnTo>
                  <a:lnTo>
                    <a:pt x="0" y="338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69" name="Rectangle 21"/>
            <p:cNvSpPr>
              <a:spLocks noChangeArrowheads="1"/>
            </p:cNvSpPr>
            <p:nvPr/>
          </p:nvSpPr>
          <p:spPr bwMode="auto">
            <a:xfrm>
              <a:off x="2548" y="1207"/>
              <a:ext cx="2399" cy="18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70" name="Rectangle 22"/>
            <p:cNvSpPr>
              <a:spLocks noChangeArrowheads="1"/>
            </p:cNvSpPr>
            <p:nvPr/>
          </p:nvSpPr>
          <p:spPr bwMode="auto">
            <a:xfrm>
              <a:off x="2647" y="1206"/>
              <a:ext cx="220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200" b="1" smtClean="0">
                  <a:solidFill>
                    <a:srgbClr val="000000"/>
                  </a:solidFill>
                  <a:latin typeface="Garamond" charset="0"/>
                  <a:ea typeface="宋体" charset="0"/>
                  <a:cs typeface="宋体" charset="0"/>
                </a:rPr>
                <a:t>$99M Max Available Revenue</a:t>
              </a:r>
              <a:endParaRPr lang="en-US" altLang="zh-CN" b="1" smtClean="0">
                <a:solidFill>
                  <a:srgbClr val="000000"/>
                </a:solidFill>
                <a:latin typeface="Verdana" charset="0"/>
                <a:ea typeface="宋体" charset="0"/>
                <a:cs typeface="宋体" charset="0"/>
              </a:endParaRPr>
            </a:p>
          </p:txBody>
        </p:sp>
        <p:sp>
          <p:nvSpPr>
            <p:cNvPr id="488471" name="Line 23"/>
            <p:cNvSpPr>
              <a:spLocks noChangeShapeType="1"/>
            </p:cNvSpPr>
            <p:nvPr/>
          </p:nvSpPr>
          <p:spPr bwMode="auto">
            <a:xfrm flipH="1">
              <a:off x="2858" y="1387"/>
              <a:ext cx="700" cy="46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72" name="Freeform 24"/>
            <p:cNvSpPr>
              <a:spLocks/>
            </p:cNvSpPr>
            <p:nvPr/>
          </p:nvSpPr>
          <p:spPr bwMode="auto">
            <a:xfrm>
              <a:off x="2820" y="1811"/>
              <a:ext cx="64" cy="62"/>
            </a:xfrm>
            <a:custGeom>
              <a:avLst/>
              <a:gdLst>
                <a:gd name="T0" fmla="*/ 0 w 151"/>
                <a:gd name="T1" fmla="*/ 134 h 134"/>
                <a:gd name="T2" fmla="*/ 84 w 151"/>
                <a:gd name="T3" fmla="*/ 0 h 134"/>
                <a:gd name="T4" fmla="*/ 84 w 151"/>
                <a:gd name="T5" fmla="*/ 0 h 134"/>
                <a:gd name="T6" fmla="*/ 85 w 151"/>
                <a:gd name="T7" fmla="*/ 9 h 134"/>
                <a:gd name="T8" fmla="*/ 86 w 151"/>
                <a:gd name="T9" fmla="*/ 19 h 134"/>
                <a:gd name="T10" fmla="*/ 87 w 151"/>
                <a:gd name="T11" fmla="*/ 28 h 134"/>
                <a:gd name="T12" fmla="*/ 90 w 151"/>
                <a:gd name="T13" fmla="*/ 37 h 134"/>
                <a:gd name="T14" fmla="*/ 93 w 151"/>
                <a:gd name="T15" fmla="*/ 46 h 134"/>
                <a:gd name="T16" fmla="*/ 95 w 151"/>
                <a:gd name="T17" fmla="*/ 54 h 134"/>
                <a:gd name="T18" fmla="*/ 99 w 151"/>
                <a:gd name="T19" fmla="*/ 63 h 134"/>
                <a:gd name="T20" fmla="*/ 103 w 151"/>
                <a:gd name="T21" fmla="*/ 71 h 134"/>
                <a:gd name="T22" fmla="*/ 108 w 151"/>
                <a:gd name="T23" fmla="*/ 79 h 134"/>
                <a:gd name="T24" fmla="*/ 113 w 151"/>
                <a:gd name="T25" fmla="*/ 86 h 134"/>
                <a:gd name="T26" fmla="*/ 118 w 151"/>
                <a:gd name="T27" fmla="*/ 94 h 134"/>
                <a:gd name="T28" fmla="*/ 124 w 151"/>
                <a:gd name="T29" fmla="*/ 101 h 134"/>
                <a:gd name="T30" fmla="*/ 130 w 151"/>
                <a:gd name="T31" fmla="*/ 107 h 134"/>
                <a:gd name="T32" fmla="*/ 136 w 151"/>
                <a:gd name="T33" fmla="*/ 113 h 134"/>
                <a:gd name="T34" fmla="*/ 144 w 151"/>
                <a:gd name="T35" fmla="*/ 120 h 134"/>
                <a:gd name="T36" fmla="*/ 151 w 151"/>
                <a:gd name="T37" fmla="*/ 125 h 134"/>
                <a:gd name="T38" fmla="*/ 151 w 151"/>
                <a:gd name="T39" fmla="*/ 125 h 134"/>
                <a:gd name="T40" fmla="*/ 0 w 151"/>
                <a:gd name="T41" fmla="*/ 134 h 134"/>
                <a:gd name="T42" fmla="*/ 0 w 151"/>
                <a:gd name="T4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34">
                  <a:moveTo>
                    <a:pt x="0" y="134"/>
                  </a:moveTo>
                  <a:lnTo>
                    <a:pt x="84" y="0"/>
                  </a:lnTo>
                  <a:lnTo>
                    <a:pt x="84" y="0"/>
                  </a:lnTo>
                  <a:lnTo>
                    <a:pt x="85" y="9"/>
                  </a:lnTo>
                  <a:lnTo>
                    <a:pt x="86" y="19"/>
                  </a:lnTo>
                  <a:lnTo>
                    <a:pt x="87" y="28"/>
                  </a:lnTo>
                  <a:lnTo>
                    <a:pt x="90" y="37"/>
                  </a:lnTo>
                  <a:lnTo>
                    <a:pt x="93" y="46"/>
                  </a:lnTo>
                  <a:lnTo>
                    <a:pt x="95" y="54"/>
                  </a:lnTo>
                  <a:lnTo>
                    <a:pt x="99" y="63"/>
                  </a:lnTo>
                  <a:lnTo>
                    <a:pt x="103" y="71"/>
                  </a:lnTo>
                  <a:lnTo>
                    <a:pt x="108" y="79"/>
                  </a:lnTo>
                  <a:lnTo>
                    <a:pt x="113" y="86"/>
                  </a:lnTo>
                  <a:lnTo>
                    <a:pt x="118" y="94"/>
                  </a:lnTo>
                  <a:lnTo>
                    <a:pt x="124" y="101"/>
                  </a:lnTo>
                  <a:lnTo>
                    <a:pt x="130" y="107"/>
                  </a:lnTo>
                  <a:lnTo>
                    <a:pt x="136" y="113"/>
                  </a:lnTo>
                  <a:lnTo>
                    <a:pt x="144" y="120"/>
                  </a:lnTo>
                  <a:lnTo>
                    <a:pt x="151" y="125"/>
                  </a:lnTo>
                  <a:lnTo>
                    <a:pt x="151" y="125"/>
                  </a:lnTo>
                  <a:lnTo>
                    <a:pt x="0" y="134"/>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73" name="Rectangle 25"/>
            <p:cNvSpPr>
              <a:spLocks noChangeArrowheads="1"/>
            </p:cNvSpPr>
            <p:nvPr/>
          </p:nvSpPr>
          <p:spPr bwMode="auto">
            <a:xfrm>
              <a:off x="492" y="3404"/>
              <a:ext cx="9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800" b="1" smtClean="0">
                  <a:solidFill>
                    <a:srgbClr val="000000"/>
                  </a:solidFill>
                  <a:latin typeface="Garamond" charset="0"/>
                  <a:ea typeface="宋体" charset="0"/>
                  <a:cs typeface="宋体" charset="0"/>
                </a:rPr>
                <a:t>Time-to-Market</a:t>
              </a:r>
              <a:endParaRPr lang="en-US" altLang="zh-CN" sz="1800" b="1" smtClean="0">
                <a:solidFill>
                  <a:srgbClr val="000000"/>
                </a:solidFill>
                <a:latin typeface="Verdana" charset="0"/>
                <a:ea typeface="宋体" charset="0"/>
                <a:cs typeface="宋体" charset="0"/>
              </a:endParaRPr>
            </a:p>
          </p:txBody>
        </p:sp>
        <p:sp>
          <p:nvSpPr>
            <p:cNvPr id="488474" name="Line 26"/>
            <p:cNvSpPr>
              <a:spLocks noChangeShapeType="1"/>
            </p:cNvSpPr>
            <p:nvPr/>
          </p:nvSpPr>
          <p:spPr bwMode="auto">
            <a:xfrm>
              <a:off x="739" y="3360"/>
              <a:ext cx="660"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75" name="Line 27"/>
            <p:cNvSpPr>
              <a:spLocks noChangeShapeType="1"/>
            </p:cNvSpPr>
            <p:nvPr/>
          </p:nvSpPr>
          <p:spPr bwMode="auto">
            <a:xfrm>
              <a:off x="1399" y="3271"/>
              <a:ext cx="0" cy="1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76" name="Line 28"/>
            <p:cNvSpPr>
              <a:spLocks noChangeShapeType="1"/>
            </p:cNvSpPr>
            <p:nvPr/>
          </p:nvSpPr>
          <p:spPr bwMode="auto">
            <a:xfrm>
              <a:off x="1409" y="3656"/>
              <a:ext cx="2556"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77" name="Rectangle 29"/>
            <p:cNvSpPr>
              <a:spLocks noChangeArrowheads="1"/>
            </p:cNvSpPr>
            <p:nvPr/>
          </p:nvSpPr>
          <p:spPr bwMode="auto">
            <a:xfrm>
              <a:off x="1945" y="3700"/>
              <a:ext cx="180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800" b="1" smtClean="0">
                  <a:solidFill>
                    <a:srgbClr val="000000"/>
                  </a:solidFill>
                  <a:latin typeface="Garamond" charset="0"/>
                  <a:ea typeface="宋体" charset="0"/>
                  <a:cs typeface="宋体" charset="0"/>
                </a:rPr>
                <a:t>PRODUCT LIFETIME – 1yr</a:t>
              </a:r>
              <a:endParaRPr lang="en-US" altLang="zh-CN" sz="1800" b="1" smtClean="0">
                <a:solidFill>
                  <a:srgbClr val="000000"/>
                </a:solidFill>
                <a:latin typeface="Verdana" charset="0"/>
                <a:ea typeface="宋体" charset="0"/>
                <a:cs typeface="宋体" charset="0"/>
              </a:endParaRPr>
            </a:p>
          </p:txBody>
        </p:sp>
      </p:grpSp>
      <p:sp>
        <p:nvSpPr>
          <p:cNvPr id="488478" name="Rectangle 30"/>
          <p:cNvSpPr>
            <a:spLocks noGrp="1" noChangeArrowheads="1"/>
          </p:cNvSpPr>
          <p:nvPr>
            <p:ph type="title"/>
          </p:nvPr>
        </p:nvSpPr>
        <p:spPr>
          <a:xfrm>
            <a:off x="685800" y="228600"/>
            <a:ext cx="7239000" cy="1143000"/>
          </a:xfrm>
        </p:spPr>
        <p:txBody>
          <a:bodyPr/>
          <a:lstStyle/>
          <a:p>
            <a:r>
              <a:rPr lang="en-US" altLang="zh-CN">
                <a:ea typeface="宋体" charset="0"/>
                <a:cs typeface="宋体" charset="0"/>
              </a:rPr>
              <a:t>Time-to-Market Economics</a:t>
            </a:r>
          </a:p>
        </p:txBody>
      </p:sp>
      <p:grpSp>
        <p:nvGrpSpPr>
          <p:cNvPr id="488479" name="Group 31"/>
          <p:cNvGrpSpPr>
            <a:grpSpLocks/>
          </p:cNvGrpSpPr>
          <p:nvPr/>
        </p:nvGrpSpPr>
        <p:grpSpPr bwMode="auto">
          <a:xfrm>
            <a:off x="1347788" y="2460625"/>
            <a:ext cx="4908550" cy="3219450"/>
            <a:chOff x="849" y="1550"/>
            <a:chExt cx="3092" cy="2028"/>
          </a:xfrm>
        </p:grpSpPr>
        <p:sp>
          <p:nvSpPr>
            <p:cNvPr id="488480" name="Freeform 32"/>
            <p:cNvSpPr>
              <a:spLocks/>
            </p:cNvSpPr>
            <p:nvPr/>
          </p:nvSpPr>
          <p:spPr bwMode="auto">
            <a:xfrm>
              <a:off x="1995" y="2354"/>
              <a:ext cx="1946" cy="897"/>
            </a:xfrm>
            <a:custGeom>
              <a:avLst/>
              <a:gdLst>
                <a:gd name="T0" fmla="*/ 0 w 4533"/>
                <a:gd name="T1" fmla="*/ 1933 h 1933"/>
                <a:gd name="T2" fmla="*/ 1813 w 4533"/>
                <a:gd name="T3" fmla="*/ 0 h 1933"/>
                <a:gd name="T4" fmla="*/ 4533 w 4533"/>
                <a:gd name="T5" fmla="*/ 1933 h 1933"/>
                <a:gd name="T6" fmla="*/ 0 w 4533"/>
                <a:gd name="T7" fmla="*/ 1933 h 1933"/>
              </a:gdLst>
              <a:ahLst/>
              <a:cxnLst>
                <a:cxn ang="0">
                  <a:pos x="T0" y="T1"/>
                </a:cxn>
                <a:cxn ang="0">
                  <a:pos x="T2" y="T3"/>
                </a:cxn>
                <a:cxn ang="0">
                  <a:pos x="T4" y="T5"/>
                </a:cxn>
                <a:cxn ang="0">
                  <a:pos x="T6" y="T7"/>
                </a:cxn>
              </a:cxnLst>
              <a:rect l="0" t="0" r="r" b="b"/>
              <a:pathLst>
                <a:path w="4533" h="1933">
                  <a:moveTo>
                    <a:pt x="0" y="1933"/>
                  </a:moveTo>
                  <a:lnTo>
                    <a:pt x="1813" y="0"/>
                  </a:lnTo>
                  <a:lnTo>
                    <a:pt x="4533" y="1933"/>
                  </a:lnTo>
                  <a:lnTo>
                    <a:pt x="0" y="193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81" name="Freeform 33"/>
            <p:cNvSpPr>
              <a:spLocks/>
            </p:cNvSpPr>
            <p:nvPr/>
          </p:nvSpPr>
          <p:spPr bwMode="auto">
            <a:xfrm>
              <a:off x="1995" y="2354"/>
              <a:ext cx="1946" cy="897"/>
            </a:xfrm>
            <a:custGeom>
              <a:avLst/>
              <a:gdLst>
                <a:gd name="T0" fmla="*/ 0 w 4533"/>
                <a:gd name="T1" fmla="*/ 1933 h 1933"/>
                <a:gd name="T2" fmla="*/ 1813 w 4533"/>
                <a:gd name="T3" fmla="*/ 0 h 1933"/>
                <a:gd name="T4" fmla="*/ 4533 w 4533"/>
                <a:gd name="T5" fmla="*/ 1933 h 1933"/>
                <a:gd name="T6" fmla="*/ 0 w 4533"/>
                <a:gd name="T7" fmla="*/ 1933 h 1933"/>
              </a:gdLst>
              <a:ahLst/>
              <a:cxnLst>
                <a:cxn ang="0">
                  <a:pos x="T0" y="T1"/>
                </a:cxn>
                <a:cxn ang="0">
                  <a:pos x="T2" y="T3"/>
                </a:cxn>
                <a:cxn ang="0">
                  <a:pos x="T4" y="T5"/>
                </a:cxn>
                <a:cxn ang="0">
                  <a:pos x="T6" y="T7"/>
                </a:cxn>
              </a:cxnLst>
              <a:rect l="0" t="0" r="r" b="b"/>
              <a:pathLst>
                <a:path w="4533" h="1933">
                  <a:moveTo>
                    <a:pt x="0" y="1933"/>
                  </a:moveTo>
                  <a:lnTo>
                    <a:pt x="1813" y="0"/>
                  </a:lnTo>
                  <a:lnTo>
                    <a:pt x="4533" y="1933"/>
                  </a:lnTo>
                  <a:lnTo>
                    <a:pt x="0" y="1933"/>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82" name="Rectangle 34"/>
            <p:cNvSpPr>
              <a:spLocks noChangeArrowheads="1"/>
            </p:cNvSpPr>
            <p:nvPr/>
          </p:nvSpPr>
          <p:spPr bwMode="auto">
            <a:xfrm>
              <a:off x="849" y="1550"/>
              <a:ext cx="1671" cy="5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83" name="Rectangle 35"/>
            <p:cNvSpPr>
              <a:spLocks noChangeArrowheads="1"/>
            </p:cNvSpPr>
            <p:nvPr/>
          </p:nvSpPr>
          <p:spPr bwMode="auto">
            <a:xfrm>
              <a:off x="966" y="1624"/>
              <a:ext cx="147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200" b="1" smtClean="0">
                  <a:solidFill>
                    <a:srgbClr val="000000"/>
                  </a:solidFill>
                  <a:latin typeface="Garamond" charset="0"/>
                  <a:ea typeface="宋体" charset="0"/>
                  <a:cs typeface="宋体" charset="0"/>
                </a:rPr>
                <a:t>$62M Max Revenue</a:t>
              </a:r>
              <a:endParaRPr lang="en-US" altLang="zh-CN" b="1" smtClean="0">
                <a:solidFill>
                  <a:srgbClr val="000000"/>
                </a:solidFill>
                <a:latin typeface="Verdana" charset="0"/>
                <a:ea typeface="宋体" charset="0"/>
                <a:cs typeface="宋体" charset="0"/>
              </a:endParaRPr>
            </a:p>
          </p:txBody>
        </p:sp>
        <p:sp>
          <p:nvSpPr>
            <p:cNvPr id="488484" name="Rectangle 36"/>
            <p:cNvSpPr>
              <a:spLocks noChangeArrowheads="1"/>
            </p:cNvSpPr>
            <p:nvPr/>
          </p:nvSpPr>
          <p:spPr bwMode="auto">
            <a:xfrm>
              <a:off x="963" y="1819"/>
              <a:ext cx="145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200" b="1" smtClean="0">
                  <a:solidFill>
                    <a:srgbClr val="000000"/>
                  </a:solidFill>
                  <a:latin typeface="Garamond" charset="0"/>
                  <a:ea typeface="宋体" charset="0"/>
                  <a:cs typeface="宋体" charset="0"/>
                </a:rPr>
                <a:t>after Delayed Entry</a:t>
              </a:r>
              <a:endParaRPr lang="en-US" altLang="zh-CN" b="1" smtClean="0">
                <a:solidFill>
                  <a:srgbClr val="000000"/>
                </a:solidFill>
                <a:latin typeface="Verdana" charset="0"/>
                <a:ea typeface="宋体" charset="0"/>
                <a:cs typeface="宋体" charset="0"/>
              </a:endParaRPr>
            </a:p>
          </p:txBody>
        </p:sp>
        <p:sp>
          <p:nvSpPr>
            <p:cNvPr id="488485" name="Line 37"/>
            <p:cNvSpPr>
              <a:spLocks noChangeShapeType="1"/>
            </p:cNvSpPr>
            <p:nvPr/>
          </p:nvSpPr>
          <p:spPr bwMode="auto">
            <a:xfrm>
              <a:off x="1727" y="2076"/>
              <a:ext cx="876" cy="58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86" name="Freeform 38"/>
            <p:cNvSpPr>
              <a:spLocks/>
            </p:cNvSpPr>
            <p:nvPr/>
          </p:nvSpPr>
          <p:spPr bwMode="auto">
            <a:xfrm>
              <a:off x="2577" y="2621"/>
              <a:ext cx="64" cy="63"/>
            </a:xfrm>
            <a:custGeom>
              <a:avLst/>
              <a:gdLst>
                <a:gd name="T0" fmla="*/ 151 w 151"/>
                <a:gd name="T1" fmla="*/ 135 h 135"/>
                <a:gd name="T2" fmla="*/ 0 w 151"/>
                <a:gd name="T3" fmla="*/ 125 h 135"/>
                <a:gd name="T4" fmla="*/ 8 w 151"/>
                <a:gd name="T5" fmla="*/ 120 h 135"/>
                <a:gd name="T6" fmla="*/ 14 w 151"/>
                <a:gd name="T7" fmla="*/ 113 h 135"/>
                <a:gd name="T8" fmla="*/ 21 w 151"/>
                <a:gd name="T9" fmla="*/ 108 h 135"/>
                <a:gd name="T10" fmla="*/ 27 w 151"/>
                <a:gd name="T11" fmla="*/ 100 h 135"/>
                <a:gd name="T12" fmla="*/ 34 w 151"/>
                <a:gd name="T13" fmla="*/ 94 h 135"/>
                <a:gd name="T14" fmla="*/ 39 w 151"/>
                <a:gd name="T15" fmla="*/ 86 h 135"/>
                <a:gd name="T16" fmla="*/ 44 w 151"/>
                <a:gd name="T17" fmla="*/ 80 h 135"/>
                <a:gd name="T18" fmla="*/ 48 w 151"/>
                <a:gd name="T19" fmla="*/ 71 h 135"/>
                <a:gd name="T20" fmla="*/ 52 w 151"/>
                <a:gd name="T21" fmla="*/ 63 h 135"/>
                <a:gd name="T22" fmla="*/ 56 w 151"/>
                <a:gd name="T23" fmla="*/ 55 h 135"/>
                <a:gd name="T24" fmla="*/ 59 w 151"/>
                <a:gd name="T25" fmla="*/ 46 h 135"/>
                <a:gd name="T26" fmla="*/ 62 w 151"/>
                <a:gd name="T27" fmla="*/ 37 h 135"/>
                <a:gd name="T28" fmla="*/ 65 w 151"/>
                <a:gd name="T29" fmla="*/ 28 h 135"/>
                <a:gd name="T30" fmla="*/ 66 w 151"/>
                <a:gd name="T31" fmla="*/ 19 h 135"/>
                <a:gd name="T32" fmla="*/ 67 w 151"/>
                <a:gd name="T33" fmla="*/ 10 h 135"/>
                <a:gd name="T34" fmla="*/ 69 w 151"/>
                <a:gd name="T35" fmla="*/ 0 h 135"/>
                <a:gd name="T36" fmla="*/ 69 w 151"/>
                <a:gd name="T37" fmla="*/ 0 h 135"/>
                <a:gd name="T38" fmla="*/ 151 w 151"/>
                <a:gd name="T39" fmla="*/ 135 h 135"/>
                <a:gd name="T40" fmla="*/ 151 w 151"/>
                <a:gd name="T4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35">
                  <a:moveTo>
                    <a:pt x="151" y="135"/>
                  </a:moveTo>
                  <a:lnTo>
                    <a:pt x="0" y="125"/>
                  </a:lnTo>
                  <a:lnTo>
                    <a:pt x="8" y="120"/>
                  </a:lnTo>
                  <a:lnTo>
                    <a:pt x="14" y="113"/>
                  </a:lnTo>
                  <a:lnTo>
                    <a:pt x="21" y="108"/>
                  </a:lnTo>
                  <a:lnTo>
                    <a:pt x="27" y="100"/>
                  </a:lnTo>
                  <a:lnTo>
                    <a:pt x="34" y="94"/>
                  </a:lnTo>
                  <a:lnTo>
                    <a:pt x="39" y="86"/>
                  </a:lnTo>
                  <a:lnTo>
                    <a:pt x="44" y="80"/>
                  </a:lnTo>
                  <a:lnTo>
                    <a:pt x="48" y="71"/>
                  </a:lnTo>
                  <a:lnTo>
                    <a:pt x="52" y="63"/>
                  </a:lnTo>
                  <a:lnTo>
                    <a:pt x="56" y="55"/>
                  </a:lnTo>
                  <a:lnTo>
                    <a:pt x="59" y="46"/>
                  </a:lnTo>
                  <a:lnTo>
                    <a:pt x="62" y="37"/>
                  </a:lnTo>
                  <a:lnTo>
                    <a:pt x="65" y="28"/>
                  </a:lnTo>
                  <a:lnTo>
                    <a:pt x="66" y="19"/>
                  </a:lnTo>
                  <a:lnTo>
                    <a:pt x="67" y="10"/>
                  </a:lnTo>
                  <a:lnTo>
                    <a:pt x="69" y="0"/>
                  </a:lnTo>
                  <a:lnTo>
                    <a:pt x="69" y="0"/>
                  </a:lnTo>
                  <a:lnTo>
                    <a:pt x="151" y="135"/>
                  </a:lnTo>
                  <a:lnTo>
                    <a:pt x="151"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87" name="Line 39"/>
            <p:cNvSpPr>
              <a:spLocks noChangeShapeType="1"/>
            </p:cNvSpPr>
            <p:nvPr/>
          </p:nvSpPr>
          <p:spPr bwMode="auto">
            <a:xfrm>
              <a:off x="1410" y="3368"/>
              <a:ext cx="577"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88" name="Line 40"/>
            <p:cNvSpPr>
              <a:spLocks noChangeShapeType="1"/>
            </p:cNvSpPr>
            <p:nvPr/>
          </p:nvSpPr>
          <p:spPr bwMode="auto">
            <a:xfrm>
              <a:off x="1994" y="3264"/>
              <a:ext cx="0" cy="1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800" smtClean="0">
                <a:solidFill>
                  <a:srgbClr val="000000"/>
                </a:solidFill>
                <a:latin typeface="Arial" charset="0"/>
                <a:ea typeface="ＭＳ Ｐゴシック" charset="0"/>
              </a:endParaRPr>
            </a:p>
          </p:txBody>
        </p:sp>
        <p:sp>
          <p:nvSpPr>
            <p:cNvPr id="488489" name="Rectangle 41"/>
            <p:cNvSpPr>
              <a:spLocks noChangeArrowheads="1"/>
            </p:cNvSpPr>
            <p:nvPr/>
          </p:nvSpPr>
          <p:spPr bwMode="auto">
            <a:xfrm>
              <a:off x="1478" y="3405"/>
              <a:ext cx="79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800" b="1" smtClean="0">
                  <a:solidFill>
                    <a:srgbClr val="000000"/>
                  </a:solidFill>
                  <a:latin typeface="Garamond" charset="0"/>
                  <a:ea typeface="宋体" charset="0"/>
                  <a:cs typeface="宋体" charset="0"/>
                </a:rPr>
                <a:t>Delay (3mo.)</a:t>
              </a:r>
              <a:endParaRPr lang="en-US" altLang="zh-CN" sz="1800" b="1" smtClean="0">
                <a:solidFill>
                  <a:srgbClr val="000000"/>
                </a:solidFill>
                <a:latin typeface="Verdana" charset="0"/>
                <a:ea typeface="宋体" charset="0"/>
                <a:cs typeface="宋体" charset="0"/>
              </a:endParaRPr>
            </a:p>
          </p:txBody>
        </p:sp>
      </p:grpSp>
    </p:spTree>
    <p:extLst>
      <p:ext uri="{BB962C8B-B14F-4D97-AF65-F5344CB8AC3E}">
        <p14:creationId xmlns:p14="http://schemas.microsoft.com/office/powerpoint/2010/main" val="33363183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88479"/>
                                        </p:tgtEl>
                                        <p:attrNameLst>
                                          <p:attrName>style.visibility</p:attrName>
                                        </p:attrNameLst>
                                      </p:cBhvr>
                                      <p:to>
                                        <p:strVal val="visible"/>
                                      </p:to>
                                    </p:set>
                                    <p:anim calcmode="lin" valueType="num">
                                      <p:cBhvr additive="base">
                                        <p:cTn id="7" dur="500" fill="hold"/>
                                        <p:tgtEl>
                                          <p:spTgt spid="488479"/>
                                        </p:tgtEl>
                                        <p:attrNameLst>
                                          <p:attrName>ppt_x</p:attrName>
                                        </p:attrNameLst>
                                      </p:cBhvr>
                                      <p:tavLst>
                                        <p:tav tm="0">
                                          <p:val>
                                            <p:strVal val="0-#ppt_w/2"/>
                                          </p:val>
                                        </p:tav>
                                        <p:tav tm="100000">
                                          <p:val>
                                            <p:strVal val="#ppt_x"/>
                                          </p:val>
                                        </p:tav>
                                      </p:tavLst>
                                    </p:anim>
                                    <p:anim calcmode="lin" valueType="num">
                                      <p:cBhvr additive="base">
                                        <p:cTn id="8" dur="500" fill="hold"/>
                                        <p:tgtEl>
                                          <p:spTgt spid="4884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Slide Number Placeholder 3"/>
          <p:cNvSpPr>
            <a:spLocks noGrp="1"/>
          </p:cNvSpPr>
          <p:nvPr>
            <p:ph type="sldNum" sz="quarter" idx="10"/>
          </p:nvPr>
        </p:nvSpPr>
        <p:spPr/>
        <p:txBody>
          <a:bodyPr/>
          <a:lstStyle/>
          <a:p>
            <a:fld id="{CD25BFA1-B4BF-FC4D-862F-4B23710AC50E}" type="slidenum">
              <a:rPr lang="en-US">
                <a:solidFill>
                  <a:srgbClr val="000000"/>
                </a:solidFill>
              </a:rPr>
              <a:pPr/>
              <a:t>86</a:t>
            </a:fld>
            <a:endParaRPr lang="en-US">
              <a:solidFill>
                <a:srgbClr val="000000"/>
              </a:solidFill>
            </a:endParaRPr>
          </a:p>
        </p:txBody>
      </p:sp>
      <p:grpSp>
        <p:nvGrpSpPr>
          <p:cNvPr id="490498" name="Group 2"/>
          <p:cNvGrpSpPr>
            <a:grpSpLocks/>
          </p:cNvGrpSpPr>
          <p:nvPr/>
        </p:nvGrpSpPr>
        <p:grpSpPr bwMode="auto">
          <a:xfrm>
            <a:off x="4213225" y="1198563"/>
            <a:ext cx="3502025" cy="4611687"/>
            <a:chOff x="2654" y="755"/>
            <a:chExt cx="2206" cy="2905"/>
          </a:xfrm>
        </p:grpSpPr>
        <p:sp>
          <p:nvSpPr>
            <p:cNvPr id="490499" name="Rectangle 3"/>
            <p:cNvSpPr>
              <a:spLocks noChangeArrowheads="1"/>
            </p:cNvSpPr>
            <p:nvPr/>
          </p:nvSpPr>
          <p:spPr bwMode="auto">
            <a:xfrm>
              <a:off x="2664" y="756"/>
              <a:ext cx="2196" cy="2904"/>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1800" smtClean="0">
                <a:solidFill>
                  <a:srgbClr val="000000"/>
                </a:solidFill>
                <a:latin typeface="Arial" charset="0"/>
                <a:ea typeface="ＭＳ Ｐゴシック" charset="0"/>
              </a:endParaRPr>
            </a:p>
          </p:txBody>
        </p:sp>
        <p:sp>
          <p:nvSpPr>
            <p:cNvPr id="490500" name="Text Box 4"/>
            <p:cNvSpPr txBox="1">
              <a:spLocks noChangeArrowheads="1"/>
            </p:cNvSpPr>
            <p:nvPr/>
          </p:nvSpPr>
          <p:spPr bwMode="auto">
            <a:xfrm>
              <a:off x="2654" y="755"/>
              <a:ext cx="1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smtClean="0">
                  <a:solidFill>
                    <a:srgbClr val="000000"/>
                  </a:solidFill>
                  <a:latin typeface="Arial" charset="0"/>
                  <a:ea typeface="ＭＳ Ｐゴシック" charset="0"/>
                </a:rPr>
                <a:t>FPGA Design Flow</a:t>
              </a:r>
            </a:p>
          </p:txBody>
        </p:sp>
      </p:grpSp>
      <p:sp>
        <p:nvSpPr>
          <p:cNvPr id="490501" name="Rectangle 5"/>
          <p:cNvSpPr>
            <a:spLocks noGrp="1" noChangeArrowheads="1"/>
          </p:cNvSpPr>
          <p:nvPr>
            <p:ph type="title"/>
          </p:nvPr>
        </p:nvSpPr>
        <p:spPr/>
        <p:txBody>
          <a:bodyPr/>
          <a:lstStyle/>
          <a:p>
            <a:r>
              <a:rPr lang="en-US"/>
              <a:t>Getting a Product Out</a:t>
            </a:r>
          </a:p>
        </p:txBody>
      </p:sp>
      <p:sp>
        <p:nvSpPr>
          <p:cNvPr id="490502" name="Litebulb"/>
          <p:cNvSpPr>
            <a:spLocks noEditPoints="1" noChangeArrowheads="1"/>
          </p:cNvSpPr>
          <p:nvPr/>
        </p:nvSpPr>
        <p:spPr bwMode="auto">
          <a:xfrm>
            <a:off x="942975" y="1528763"/>
            <a:ext cx="1300163" cy="1952625"/>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pPr eaLnBrk="0" hangingPunct="0"/>
            <a:endParaRPr lang="en-US" sz="1800" smtClean="0">
              <a:solidFill>
                <a:srgbClr val="000000"/>
              </a:solidFill>
              <a:latin typeface="Arial" charset="0"/>
              <a:ea typeface="ＭＳ Ｐゴシック" charset="0"/>
            </a:endParaRPr>
          </a:p>
        </p:txBody>
      </p:sp>
      <p:sp>
        <p:nvSpPr>
          <p:cNvPr id="490503" name="AutoShape 7"/>
          <p:cNvSpPr>
            <a:spLocks noChangeArrowheads="1"/>
          </p:cNvSpPr>
          <p:nvPr/>
        </p:nvSpPr>
        <p:spPr bwMode="auto">
          <a:xfrm>
            <a:off x="2705100" y="2200275"/>
            <a:ext cx="1171575" cy="504825"/>
          </a:xfrm>
          <a:prstGeom prst="rightArrow">
            <a:avLst>
              <a:gd name="adj1" fmla="val 50000"/>
              <a:gd name="adj2" fmla="val 580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pic>
        <p:nvPicPr>
          <p:cNvPr id="490504" name="Picture 8" descr="HDLP61W15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825" y="3790950"/>
            <a:ext cx="2476500" cy="2090738"/>
          </a:xfrm>
          <a:prstGeom prst="rect">
            <a:avLst/>
          </a:prstGeom>
          <a:noFill/>
          <a:extLst>
            <a:ext uri="{909E8E84-426E-40dd-AFC4-6F175D3DCCD1}">
              <a14:hiddenFill xmlns:a14="http://schemas.microsoft.com/office/drawing/2010/main">
                <a:solidFill>
                  <a:srgbClr val="FFFFFF"/>
                </a:solidFill>
              </a14:hiddenFill>
            </a:ext>
          </a:extLst>
        </p:spPr>
      </p:pic>
      <p:sp>
        <p:nvSpPr>
          <p:cNvPr id="490505" name="AutoShape 9"/>
          <p:cNvSpPr>
            <a:spLocks noChangeArrowheads="1"/>
          </p:cNvSpPr>
          <p:nvPr/>
        </p:nvSpPr>
        <p:spPr bwMode="auto">
          <a:xfrm>
            <a:off x="2952750" y="4572000"/>
            <a:ext cx="1038225" cy="523875"/>
          </a:xfrm>
          <a:prstGeom prst="leftArrow">
            <a:avLst>
              <a:gd name="adj1" fmla="val 50000"/>
              <a:gd name="adj2" fmla="val 495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800" smtClean="0">
              <a:solidFill>
                <a:srgbClr val="000000"/>
              </a:solidFill>
              <a:latin typeface="Arial" charset="0"/>
              <a:ea typeface="ＭＳ Ｐゴシック" charset="0"/>
            </a:endParaRPr>
          </a:p>
        </p:txBody>
      </p:sp>
      <p:sp>
        <p:nvSpPr>
          <p:cNvPr id="490506" name="Rectangle 10"/>
          <p:cNvSpPr>
            <a:spLocks noChangeArrowheads="1"/>
          </p:cNvSpPr>
          <p:nvPr/>
        </p:nvSpPr>
        <p:spPr bwMode="auto">
          <a:xfrm>
            <a:off x="5238750" y="1628775"/>
            <a:ext cx="1343025" cy="361950"/>
          </a:xfrm>
          <a:prstGeom prst="rect">
            <a:avLst/>
          </a:prstGeom>
          <a:solidFill>
            <a:srgbClr val="00CC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800" smtClean="0">
                <a:solidFill>
                  <a:srgbClr val="000000"/>
                </a:solidFill>
                <a:latin typeface="Arial" charset="0"/>
                <a:ea typeface="ＭＳ Ｐゴシック" charset="0"/>
              </a:rPr>
              <a:t>Design</a:t>
            </a:r>
          </a:p>
        </p:txBody>
      </p:sp>
      <p:sp>
        <p:nvSpPr>
          <p:cNvPr id="490507" name="Rectangle 11"/>
          <p:cNvSpPr>
            <a:spLocks noChangeArrowheads="1"/>
          </p:cNvSpPr>
          <p:nvPr/>
        </p:nvSpPr>
        <p:spPr bwMode="auto">
          <a:xfrm>
            <a:off x="5238750" y="2352675"/>
            <a:ext cx="1343025" cy="371475"/>
          </a:xfrm>
          <a:prstGeom prst="rect">
            <a:avLst/>
          </a:prstGeom>
          <a:solidFill>
            <a:srgbClr val="00CC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800" smtClean="0">
                <a:solidFill>
                  <a:srgbClr val="000000"/>
                </a:solidFill>
                <a:latin typeface="Arial" charset="0"/>
                <a:ea typeface="ＭＳ Ｐゴシック" charset="0"/>
              </a:rPr>
              <a:t>Test</a:t>
            </a:r>
          </a:p>
        </p:txBody>
      </p:sp>
      <p:cxnSp>
        <p:nvCxnSpPr>
          <p:cNvPr id="490508" name="AutoShape 12"/>
          <p:cNvCxnSpPr>
            <a:cxnSpLocks noChangeShapeType="1"/>
            <a:stCxn id="490506" idx="2"/>
            <a:endCxn id="490507" idx="0"/>
          </p:cNvCxnSpPr>
          <p:nvPr/>
        </p:nvCxnSpPr>
        <p:spPr bwMode="auto">
          <a:xfrm rot="5400000">
            <a:off x="5729288" y="2171700"/>
            <a:ext cx="36195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0509" name="AutoShape 13"/>
          <p:cNvSpPr>
            <a:spLocks noChangeArrowheads="1"/>
          </p:cNvSpPr>
          <p:nvPr/>
        </p:nvSpPr>
        <p:spPr bwMode="auto">
          <a:xfrm>
            <a:off x="5400675" y="5019675"/>
            <a:ext cx="1019175" cy="581025"/>
          </a:xfrm>
          <a:prstGeom prst="flowChartDecision">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800" smtClean="0">
                <a:solidFill>
                  <a:srgbClr val="000000"/>
                </a:solidFill>
                <a:latin typeface="Arial" charset="0"/>
                <a:ea typeface="ＭＳ Ｐゴシック" charset="0"/>
              </a:rPr>
              <a:t>OK?</a:t>
            </a:r>
          </a:p>
        </p:txBody>
      </p:sp>
      <p:cxnSp>
        <p:nvCxnSpPr>
          <p:cNvPr id="490510" name="AutoShape 14"/>
          <p:cNvCxnSpPr>
            <a:cxnSpLocks noChangeShapeType="1"/>
            <a:stCxn id="490507" idx="2"/>
            <a:endCxn id="490517" idx="6"/>
          </p:cNvCxnSpPr>
          <p:nvPr/>
        </p:nvCxnSpPr>
        <p:spPr bwMode="auto">
          <a:xfrm rot="16200000" flipH="1">
            <a:off x="5641182" y="2993231"/>
            <a:ext cx="539750" cy="1587"/>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0511" name="AutoShape 15"/>
          <p:cNvCxnSpPr>
            <a:cxnSpLocks noChangeShapeType="1"/>
            <a:stCxn id="490509" idx="3"/>
            <a:endCxn id="490506" idx="3"/>
          </p:cNvCxnSpPr>
          <p:nvPr/>
        </p:nvCxnSpPr>
        <p:spPr bwMode="auto">
          <a:xfrm flipV="1">
            <a:off x="6419850" y="1809750"/>
            <a:ext cx="161925" cy="3500438"/>
          </a:xfrm>
          <a:prstGeom prst="bentConnector3">
            <a:avLst>
              <a:gd name="adj1" fmla="val 241176"/>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0512" name="Text Box 16"/>
          <p:cNvSpPr txBox="1">
            <a:spLocks noChangeArrowheads="1"/>
          </p:cNvSpPr>
          <p:nvPr/>
        </p:nvSpPr>
        <p:spPr bwMode="auto">
          <a:xfrm>
            <a:off x="4756150" y="4951413"/>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smtClean="0">
                <a:solidFill>
                  <a:srgbClr val="000000"/>
                </a:solidFill>
                <a:latin typeface="Arial" charset="0"/>
                <a:ea typeface="ＭＳ Ｐゴシック" charset="0"/>
              </a:rPr>
              <a:t>Yes</a:t>
            </a:r>
          </a:p>
        </p:txBody>
      </p:sp>
      <p:sp>
        <p:nvSpPr>
          <p:cNvPr id="490513" name="Text Box 17"/>
          <p:cNvSpPr txBox="1">
            <a:spLocks noChangeArrowheads="1"/>
          </p:cNvSpPr>
          <p:nvPr/>
        </p:nvSpPr>
        <p:spPr bwMode="auto">
          <a:xfrm>
            <a:off x="6842125" y="488473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smtClean="0">
                <a:solidFill>
                  <a:srgbClr val="000000"/>
                </a:solidFill>
                <a:latin typeface="Arial" charset="0"/>
                <a:ea typeface="ＭＳ Ｐゴシック" charset="0"/>
              </a:rPr>
              <a:t>No</a:t>
            </a:r>
          </a:p>
        </p:txBody>
      </p:sp>
      <p:cxnSp>
        <p:nvCxnSpPr>
          <p:cNvPr id="490514" name="AutoShape 18"/>
          <p:cNvCxnSpPr>
            <a:cxnSpLocks noChangeShapeType="1"/>
            <a:stCxn id="490517" idx="3"/>
            <a:endCxn id="490509" idx="0"/>
          </p:cNvCxnSpPr>
          <p:nvPr/>
        </p:nvCxnSpPr>
        <p:spPr bwMode="auto">
          <a:xfrm rot="5400000">
            <a:off x="5587207" y="4695031"/>
            <a:ext cx="647700" cy="1587"/>
          </a:xfrm>
          <a:prstGeom prst="bentConnector3">
            <a:avLst>
              <a:gd name="adj1" fmla="val 5269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0515" name="AutoShape 19"/>
          <p:cNvCxnSpPr>
            <a:cxnSpLocks noChangeShapeType="1"/>
            <a:stCxn id="490509" idx="1"/>
            <a:endCxn id="490505" idx="3"/>
          </p:cNvCxnSpPr>
          <p:nvPr/>
        </p:nvCxnSpPr>
        <p:spPr bwMode="auto">
          <a:xfrm rot="10800000">
            <a:off x="3990975" y="4833938"/>
            <a:ext cx="1409700" cy="47625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0516" name="AutoShape 20"/>
          <p:cNvCxnSpPr>
            <a:cxnSpLocks noChangeShapeType="1"/>
            <a:stCxn id="490507" idx="2"/>
            <a:endCxn id="490509" idx="0"/>
          </p:cNvCxnSpPr>
          <p:nvPr/>
        </p:nvCxnSpPr>
        <p:spPr bwMode="auto">
          <a:xfrm rot="5400000">
            <a:off x="4762500" y="3871913"/>
            <a:ext cx="22955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0517" name="AutoShape 21"/>
          <p:cNvSpPr>
            <a:spLocks noChangeArrowheads="1"/>
          </p:cNvSpPr>
          <p:nvPr/>
        </p:nvSpPr>
        <p:spPr bwMode="auto">
          <a:xfrm>
            <a:off x="5340350" y="3263900"/>
            <a:ext cx="1143000" cy="1143000"/>
          </a:xfrm>
          <a:prstGeom prst="bevel">
            <a:avLst>
              <a:gd name="adj" fmla="val 3009"/>
            </a:avLst>
          </a:prstGeom>
          <a:gradFill rotWithShape="1">
            <a:gsLst>
              <a:gs pos="0">
                <a:schemeClr val="bg2"/>
              </a:gs>
              <a:gs pos="50000">
                <a:srgbClr val="DDDDDD"/>
              </a:gs>
              <a:gs pos="100000">
                <a:schemeClr val="bg2"/>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000" smtClean="0">
              <a:solidFill>
                <a:srgbClr val="000000"/>
              </a:solidFill>
              <a:latin typeface="Arial" charset="0"/>
              <a:ea typeface="ＭＳ Ｐゴシック" charset="0"/>
            </a:endParaRPr>
          </a:p>
        </p:txBody>
      </p:sp>
      <p:pic>
        <p:nvPicPr>
          <p:cNvPr id="490518" name="Picture 22" descr="Logo4Rblk"/>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99100" y="3490913"/>
            <a:ext cx="825500" cy="177800"/>
          </a:xfrm>
          <a:prstGeom prst="rect">
            <a:avLst/>
          </a:prstGeom>
          <a:noFill/>
          <a:extLst>
            <a:ext uri="{909E8E84-426E-40dd-AFC4-6F175D3DCCD1}">
              <a14:hiddenFill xmlns:a14="http://schemas.microsoft.com/office/drawing/2010/main">
                <a:solidFill>
                  <a:srgbClr val="FFFFFF"/>
                </a:solidFill>
              </a14:hiddenFill>
            </a:ext>
          </a:extLst>
        </p:spPr>
      </p:pic>
      <p:sp>
        <p:nvSpPr>
          <p:cNvPr id="490519" name="Text Box 23"/>
          <p:cNvSpPr txBox="1">
            <a:spLocks noChangeArrowheads="1"/>
          </p:cNvSpPr>
          <p:nvPr/>
        </p:nvSpPr>
        <p:spPr bwMode="auto">
          <a:xfrm>
            <a:off x="5308600" y="385603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smtClean="0">
                <a:solidFill>
                  <a:srgbClr val="000000"/>
                </a:solidFill>
                <a:latin typeface="Arial" charset="0"/>
                <a:ea typeface="ＭＳ Ｐゴシック" charset="0"/>
              </a:rPr>
              <a:t>Cyclone II</a:t>
            </a:r>
          </a:p>
        </p:txBody>
      </p:sp>
    </p:spTree>
    <p:extLst>
      <p:ext uri="{BB962C8B-B14F-4D97-AF65-F5344CB8AC3E}">
        <p14:creationId xmlns:p14="http://schemas.microsoft.com/office/powerpoint/2010/main" val="3268922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90510"/>
                                        </p:tgtEl>
                                        <p:attrNameLst>
                                          <p:attrName>style.visibility</p:attrName>
                                        </p:attrNameLst>
                                      </p:cBhvr>
                                      <p:to>
                                        <p:strVal val="visible"/>
                                      </p:to>
                                    </p:set>
                                    <p:animEffect transition="in" filter="dissolve">
                                      <p:cBhvr>
                                        <p:cTn id="7" dur="500"/>
                                        <p:tgtEl>
                                          <p:spTgt spid="490510"/>
                                        </p:tgtEl>
                                      </p:cBhvr>
                                    </p:animEffect>
                                  </p:childTnLst>
                                </p:cTn>
                              </p:par>
                              <p:par>
                                <p:cTn id="8" presetID="9" presetClass="entr" presetSubtype="0" fill="hold" nodeType="withEffect">
                                  <p:stCondLst>
                                    <p:cond delay="0"/>
                                  </p:stCondLst>
                                  <p:childTnLst>
                                    <p:set>
                                      <p:cBhvr>
                                        <p:cTn id="9" dur="1" fill="hold">
                                          <p:stCondLst>
                                            <p:cond delay="0"/>
                                          </p:stCondLst>
                                        </p:cTn>
                                        <p:tgtEl>
                                          <p:spTgt spid="490518"/>
                                        </p:tgtEl>
                                        <p:attrNameLst>
                                          <p:attrName>style.visibility</p:attrName>
                                        </p:attrNameLst>
                                      </p:cBhvr>
                                      <p:to>
                                        <p:strVal val="visible"/>
                                      </p:to>
                                    </p:set>
                                    <p:animEffect transition="in" filter="dissolve">
                                      <p:cBhvr>
                                        <p:cTn id="10" dur="500"/>
                                        <p:tgtEl>
                                          <p:spTgt spid="4905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90517"/>
                                        </p:tgtEl>
                                        <p:attrNameLst>
                                          <p:attrName>style.visibility</p:attrName>
                                        </p:attrNameLst>
                                      </p:cBhvr>
                                      <p:to>
                                        <p:strVal val="visible"/>
                                      </p:to>
                                    </p:set>
                                    <p:animEffect transition="in" filter="dissolve">
                                      <p:cBhvr>
                                        <p:cTn id="13" dur="500"/>
                                        <p:tgtEl>
                                          <p:spTgt spid="49051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90519"/>
                                        </p:tgtEl>
                                        <p:attrNameLst>
                                          <p:attrName>style.visibility</p:attrName>
                                        </p:attrNameLst>
                                      </p:cBhvr>
                                      <p:to>
                                        <p:strVal val="visible"/>
                                      </p:to>
                                    </p:set>
                                    <p:animEffect transition="in" filter="dissolve">
                                      <p:cBhvr>
                                        <p:cTn id="16" dur="500"/>
                                        <p:tgtEl>
                                          <p:spTgt spid="490519"/>
                                        </p:tgtEl>
                                      </p:cBhvr>
                                    </p:animEffect>
                                  </p:childTnLst>
                                </p:cTn>
                              </p:par>
                              <p:par>
                                <p:cTn id="17" presetID="9" presetClass="entr" presetSubtype="0" fill="hold" nodeType="withEffect">
                                  <p:stCondLst>
                                    <p:cond delay="0"/>
                                  </p:stCondLst>
                                  <p:childTnLst>
                                    <p:set>
                                      <p:cBhvr>
                                        <p:cTn id="18" dur="1" fill="hold">
                                          <p:stCondLst>
                                            <p:cond delay="0"/>
                                          </p:stCondLst>
                                        </p:cTn>
                                        <p:tgtEl>
                                          <p:spTgt spid="490514"/>
                                        </p:tgtEl>
                                        <p:attrNameLst>
                                          <p:attrName>style.visibility</p:attrName>
                                        </p:attrNameLst>
                                      </p:cBhvr>
                                      <p:to>
                                        <p:strVal val="visible"/>
                                      </p:to>
                                    </p:set>
                                    <p:animEffect transition="in" filter="dissolve">
                                      <p:cBhvr>
                                        <p:cTn id="19" dur="500"/>
                                        <p:tgtEl>
                                          <p:spTgt spid="4905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490498"/>
                                        </p:tgtEl>
                                        <p:attrNameLst>
                                          <p:attrName>style.visibility</p:attrName>
                                        </p:attrNameLst>
                                      </p:cBhvr>
                                      <p:to>
                                        <p:strVal val="visible"/>
                                      </p:to>
                                    </p:set>
                                    <p:animEffect transition="in" filter="wipe(up)">
                                      <p:cBhvr>
                                        <p:cTn id="24" dur="500"/>
                                        <p:tgtEl>
                                          <p:spTgt spid="490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17" grpId="0" animBg="1"/>
      <p:bldP spid="490519" grpId="0"/>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Slide Number Placeholder 1"/>
          <p:cNvSpPr>
            <a:spLocks noGrp="1"/>
          </p:cNvSpPr>
          <p:nvPr>
            <p:ph type="sldNum" sz="quarter" idx="10"/>
          </p:nvPr>
        </p:nvSpPr>
        <p:spPr/>
        <p:txBody>
          <a:bodyPr/>
          <a:lstStyle/>
          <a:p>
            <a:fld id="{ACC9F40D-A4F3-C64A-933F-94EBA11E2CB9}" type="slidenum">
              <a:rPr lang="en-US">
                <a:solidFill>
                  <a:srgbClr val="000000"/>
                </a:solidFill>
              </a:rPr>
              <a:pPr/>
              <a:t>87</a:t>
            </a:fld>
            <a:endParaRPr lang="en-US">
              <a:solidFill>
                <a:srgbClr val="000000"/>
              </a:solidFill>
            </a:endParaRPr>
          </a:p>
        </p:txBody>
      </p:sp>
      <p:sp>
        <p:nvSpPr>
          <p:cNvPr id="491522" name="Slide Number Placeholder 3"/>
          <p:cNvSpPr txBox="1">
            <a:spLocks noGrp="1"/>
          </p:cNvSpPr>
          <p:nvPr/>
        </p:nvSpPr>
        <p:spPr bwMode="auto">
          <a:xfrm>
            <a:off x="350838" y="6588125"/>
            <a:ext cx="6985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0" hangingPunct="0"/>
            <a:fld id="{82714494-F8AB-DA4A-BAF8-C2CD8CCF9BE8}" type="slidenum">
              <a:rPr lang="en-US" sz="900" smtClean="0">
                <a:solidFill>
                  <a:srgbClr val="000000"/>
                </a:solidFill>
                <a:latin typeface="Arial" charset="0"/>
              </a:rPr>
              <a:pPr eaLnBrk="0" hangingPunct="0"/>
              <a:t>87</a:t>
            </a:fld>
            <a:endParaRPr lang="en-US" sz="900" smtClean="0">
              <a:solidFill>
                <a:srgbClr val="000000"/>
              </a:solidFill>
              <a:latin typeface="Arial" charset="0"/>
            </a:endParaRPr>
          </a:p>
        </p:txBody>
      </p:sp>
      <p:sp>
        <p:nvSpPr>
          <p:cNvPr id="491523" name="Rectangle 2"/>
          <p:cNvSpPr>
            <a:spLocks noChangeArrowheads="1"/>
          </p:cNvSpPr>
          <p:nvPr/>
        </p:nvSpPr>
        <p:spPr bwMode="auto">
          <a:xfrm>
            <a:off x="1587500" y="2362200"/>
            <a:ext cx="4852988" cy="2378075"/>
          </a:xfrm>
          <a:prstGeom prst="rect">
            <a:avLst/>
          </a:prstGeom>
          <a:solidFill>
            <a:srgbClr val="3399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algn="r" eaLnBrk="0" hangingPunct="0"/>
            <a:endParaRPr lang="en-US" sz="3200" b="1" i="1" smtClean="0">
              <a:solidFill>
                <a:srgbClr val="000000"/>
              </a:solidFill>
              <a:latin typeface="Arial" charset="0"/>
              <a:ea typeface="ＭＳ Ｐゴシック" charset="0"/>
            </a:endParaRPr>
          </a:p>
        </p:txBody>
      </p:sp>
      <p:sp>
        <p:nvSpPr>
          <p:cNvPr id="491524" name="Line 3"/>
          <p:cNvSpPr>
            <a:spLocks noChangeShapeType="1"/>
          </p:cNvSpPr>
          <p:nvPr/>
        </p:nvSpPr>
        <p:spPr bwMode="auto">
          <a:xfrm>
            <a:off x="2819400" y="4449763"/>
            <a:ext cx="0" cy="533400"/>
          </a:xfrm>
          <a:prstGeom prst="line">
            <a:avLst/>
          </a:prstGeom>
          <a:noFill/>
          <a:ln w="38100">
            <a:solidFill>
              <a:srgbClr val="777777"/>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z="1800" smtClean="0">
              <a:solidFill>
                <a:srgbClr val="000000"/>
              </a:solidFill>
              <a:latin typeface="Arial" charset="0"/>
              <a:ea typeface="ＭＳ Ｐゴシック" charset="0"/>
            </a:endParaRPr>
          </a:p>
        </p:txBody>
      </p:sp>
      <p:sp>
        <p:nvSpPr>
          <p:cNvPr id="1449988" name="Rectangle 4"/>
          <p:cNvSpPr>
            <a:spLocks noGrp="1" noChangeArrowheads="1"/>
          </p:cNvSpPr>
          <p:nvPr>
            <p:ph type="title" idx="4294967295"/>
          </p:nvPr>
        </p:nvSpPr>
        <p:spPr/>
        <p:txBody>
          <a:bodyPr/>
          <a:lstStyle/>
          <a:p>
            <a:pPr>
              <a:defRPr/>
            </a:pPr>
            <a:r>
              <a:rPr lang="en-US" dirty="0">
                <a:latin typeface="+mj-lt"/>
                <a:ea typeface="+mj-ea"/>
                <a:cs typeface="+mj-cs"/>
              </a:rPr>
              <a:t>Quartus II Design Flow</a:t>
            </a:r>
          </a:p>
        </p:txBody>
      </p:sp>
      <p:sp>
        <p:nvSpPr>
          <p:cNvPr id="1449989" name="AutoShape 5"/>
          <p:cNvSpPr>
            <a:spLocks noChangeArrowheads="1"/>
          </p:cNvSpPr>
          <p:nvPr/>
        </p:nvSpPr>
        <p:spPr bwMode="auto">
          <a:xfrm>
            <a:off x="1676400" y="1143000"/>
            <a:ext cx="990600" cy="1066800"/>
          </a:xfrm>
          <a:prstGeom prst="can">
            <a:avLst>
              <a:gd name="adj" fmla="val 26923"/>
            </a:avLst>
          </a:prstGeom>
          <a:solidFill>
            <a:schemeClr val="tx2"/>
          </a:solidFill>
          <a:ln w="9525">
            <a:noFill/>
            <a:round/>
            <a:headEnd/>
            <a:tailEnd/>
          </a:ln>
          <a:effectLst>
            <a:outerShdw dist="35921" dir="2700000" algn="ctr" rotWithShape="0">
              <a:schemeClr val="tx1">
                <a:alpha val="50000"/>
              </a:schemeClr>
            </a:outerShdw>
          </a:effectLst>
        </p:spPr>
        <p:txBody>
          <a:bodyPr wrap="none" anchor="ctr"/>
          <a:lstStyle/>
          <a:p>
            <a:pPr algn="ctr" eaLnBrk="0" hangingPunct="0">
              <a:lnSpc>
                <a:spcPct val="90000"/>
              </a:lnSpc>
              <a:defRPr/>
            </a:pPr>
            <a:r>
              <a:rPr lang="en-US" sz="1600" b="1">
                <a:solidFill>
                  <a:srgbClr val="FFFFFF"/>
                </a:solidFill>
                <a:latin typeface="Arial" charset="0"/>
                <a:ea typeface="ＭＳ Ｐゴシック"/>
              </a:rPr>
              <a:t>Design</a:t>
            </a:r>
          </a:p>
          <a:p>
            <a:pPr algn="ctr" eaLnBrk="0" hangingPunct="0">
              <a:lnSpc>
                <a:spcPct val="90000"/>
              </a:lnSpc>
              <a:defRPr/>
            </a:pPr>
            <a:r>
              <a:rPr lang="en-US" sz="1600" b="1">
                <a:solidFill>
                  <a:srgbClr val="FFFFFF"/>
                </a:solidFill>
                <a:latin typeface="Arial" charset="0"/>
                <a:ea typeface="ＭＳ Ｐゴシック"/>
              </a:rPr>
              <a:t>Entry</a:t>
            </a:r>
          </a:p>
        </p:txBody>
      </p:sp>
      <p:sp>
        <p:nvSpPr>
          <p:cNvPr id="1449990" name="AutoShape 6"/>
          <p:cNvSpPr>
            <a:spLocks noChangeArrowheads="1"/>
          </p:cNvSpPr>
          <p:nvPr/>
        </p:nvSpPr>
        <p:spPr bwMode="auto">
          <a:xfrm>
            <a:off x="2819400" y="1143000"/>
            <a:ext cx="1524000" cy="1066800"/>
          </a:xfrm>
          <a:prstGeom prst="can">
            <a:avLst>
              <a:gd name="adj" fmla="val 25000"/>
            </a:avLst>
          </a:prstGeom>
          <a:solidFill>
            <a:schemeClr val="tx2"/>
          </a:solidFill>
          <a:ln w="9525">
            <a:noFill/>
            <a:round/>
            <a:headEnd/>
            <a:tailEnd/>
          </a:ln>
          <a:effectLst>
            <a:outerShdw dist="35921" dir="2700000" algn="ctr" rotWithShape="0">
              <a:schemeClr val="tx1">
                <a:alpha val="50000"/>
              </a:schemeClr>
            </a:outerShdw>
          </a:effectLst>
        </p:spPr>
        <p:txBody>
          <a:bodyPr wrap="none" anchor="ctr"/>
          <a:lstStyle/>
          <a:p>
            <a:pPr algn="ctr" eaLnBrk="0" hangingPunct="0">
              <a:lnSpc>
                <a:spcPct val="90000"/>
              </a:lnSpc>
              <a:defRPr/>
            </a:pPr>
            <a:r>
              <a:rPr lang="en-US" sz="1600" b="1">
                <a:solidFill>
                  <a:srgbClr val="FFFFFF"/>
                </a:solidFill>
                <a:latin typeface="Arial" charset="0"/>
                <a:ea typeface="ＭＳ Ｐゴシック"/>
              </a:rPr>
              <a:t>Timing</a:t>
            </a:r>
          </a:p>
          <a:p>
            <a:pPr algn="ctr" eaLnBrk="0" hangingPunct="0">
              <a:lnSpc>
                <a:spcPct val="90000"/>
              </a:lnSpc>
              <a:defRPr/>
            </a:pPr>
            <a:r>
              <a:rPr lang="en-US" sz="1600" b="1">
                <a:solidFill>
                  <a:srgbClr val="FFFFFF"/>
                </a:solidFill>
                <a:latin typeface="Arial" charset="0"/>
                <a:ea typeface="ＭＳ Ｐゴシック"/>
              </a:rPr>
              <a:t>Constraints</a:t>
            </a:r>
          </a:p>
        </p:txBody>
      </p:sp>
      <p:sp>
        <p:nvSpPr>
          <p:cNvPr id="1449991" name="Rectangle 7"/>
          <p:cNvSpPr>
            <a:spLocks noChangeArrowheads="1"/>
          </p:cNvSpPr>
          <p:nvPr/>
        </p:nvSpPr>
        <p:spPr bwMode="auto">
          <a:xfrm>
            <a:off x="1828800" y="2514600"/>
            <a:ext cx="2057400" cy="381000"/>
          </a:xfrm>
          <a:prstGeom prst="rect">
            <a:avLst/>
          </a:prstGeom>
          <a:solidFill>
            <a:schemeClr val="tx2"/>
          </a:solidFill>
          <a:ln w="9525">
            <a:noFill/>
            <a:miter lim="800000"/>
            <a:headEnd/>
            <a:tailEnd/>
          </a:ln>
          <a:effectLst>
            <a:outerShdw dist="35921" dir="2700000" algn="ctr" rotWithShape="0">
              <a:schemeClr val="tx1">
                <a:alpha val="50000"/>
              </a:schemeClr>
            </a:outerShdw>
          </a:effectLst>
        </p:spPr>
        <p:txBody>
          <a:bodyPr wrap="none" anchor="ctr"/>
          <a:lstStyle/>
          <a:p>
            <a:pPr algn="ctr" eaLnBrk="0" hangingPunct="0">
              <a:lnSpc>
                <a:spcPct val="90000"/>
              </a:lnSpc>
              <a:defRPr/>
            </a:pPr>
            <a:r>
              <a:rPr lang="en-US" sz="1600" b="1">
                <a:solidFill>
                  <a:srgbClr val="FFFFFF"/>
                </a:solidFill>
                <a:latin typeface="Arial" charset="0"/>
                <a:ea typeface="ＭＳ Ｐゴシック"/>
              </a:rPr>
              <a:t>Synthesis</a:t>
            </a:r>
          </a:p>
        </p:txBody>
      </p:sp>
      <p:sp>
        <p:nvSpPr>
          <p:cNvPr id="1449992" name="Rectangle 8"/>
          <p:cNvSpPr>
            <a:spLocks noChangeArrowheads="1"/>
          </p:cNvSpPr>
          <p:nvPr/>
        </p:nvSpPr>
        <p:spPr bwMode="auto">
          <a:xfrm>
            <a:off x="1828800" y="3200400"/>
            <a:ext cx="2057400" cy="1295400"/>
          </a:xfrm>
          <a:prstGeom prst="rect">
            <a:avLst/>
          </a:prstGeom>
          <a:solidFill>
            <a:schemeClr val="tx2"/>
          </a:solidFill>
          <a:ln w="9525">
            <a:noFill/>
            <a:miter lim="800000"/>
            <a:headEnd/>
            <a:tailEnd/>
          </a:ln>
          <a:effectLst>
            <a:outerShdw dist="35921" dir="2700000" algn="ctr" rotWithShape="0">
              <a:schemeClr val="tx1">
                <a:alpha val="50000"/>
              </a:schemeClr>
            </a:outerShdw>
          </a:effectLst>
        </p:spPr>
        <p:txBody>
          <a:bodyPr wrap="none" anchor="ctr"/>
          <a:lstStyle/>
          <a:p>
            <a:pPr algn="ctr" eaLnBrk="0" hangingPunct="0">
              <a:defRPr/>
            </a:pPr>
            <a:r>
              <a:rPr lang="en-US" sz="1800" b="1">
                <a:solidFill>
                  <a:srgbClr val="FFFFFF"/>
                </a:solidFill>
                <a:latin typeface="Arial" charset="0"/>
                <a:ea typeface="ＭＳ Ｐゴシック"/>
              </a:rPr>
              <a:t>Placement and </a:t>
            </a:r>
          </a:p>
          <a:p>
            <a:pPr algn="ctr" eaLnBrk="0" hangingPunct="0">
              <a:defRPr/>
            </a:pPr>
            <a:r>
              <a:rPr lang="en-US" sz="1800" b="1">
                <a:solidFill>
                  <a:srgbClr val="FFFFFF"/>
                </a:solidFill>
                <a:latin typeface="Arial" charset="0"/>
                <a:ea typeface="ＭＳ Ｐゴシック"/>
              </a:rPr>
              <a:t>Routing</a:t>
            </a:r>
          </a:p>
          <a:p>
            <a:pPr algn="ctr" eaLnBrk="0" hangingPunct="0">
              <a:defRPr/>
            </a:pPr>
            <a:endParaRPr lang="en-US" sz="1800" b="1">
              <a:solidFill>
                <a:srgbClr val="FFFFFF"/>
              </a:solidFill>
              <a:latin typeface="Arial" charset="0"/>
              <a:ea typeface="ＭＳ Ｐゴシック"/>
            </a:endParaRPr>
          </a:p>
          <a:p>
            <a:pPr algn="ctr" eaLnBrk="0" hangingPunct="0">
              <a:defRPr/>
            </a:pPr>
            <a:r>
              <a:rPr lang="en-US" sz="1400" b="1">
                <a:solidFill>
                  <a:srgbClr val="00AEEF"/>
                </a:solidFill>
                <a:latin typeface="Arial" charset="0"/>
                <a:ea typeface="ＭＳ Ｐゴシック"/>
              </a:rPr>
              <a:t>Timing, Area, Power</a:t>
            </a:r>
          </a:p>
          <a:p>
            <a:pPr algn="ctr" eaLnBrk="0" hangingPunct="0">
              <a:defRPr/>
            </a:pPr>
            <a:r>
              <a:rPr lang="en-US" sz="1400" b="1">
                <a:solidFill>
                  <a:srgbClr val="00AEEF"/>
                </a:solidFill>
                <a:latin typeface="Arial" charset="0"/>
                <a:ea typeface="ＭＳ Ｐゴシック"/>
              </a:rPr>
              <a:t>Optimization</a:t>
            </a:r>
          </a:p>
        </p:txBody>
      </p:sp>
      <p:sp>
        <p:nvSpPr>
          <p:cNvPr id="1449993" name="Rectangle 9"/>
          <p:cNvSpPr>
            <a:spLocks noChangeArrowheads="1"/>
          </p:cNvSpPr>
          <p:nvPr/>
        </p:nvSpPr>
        <p:spPr bwMode="auto">
          <a:xfrm>
            <a:off x="4419600" y="3200400"/>
            <a:ext cx="1828800" cy="1143000"/>
          </a:xfrm>
          <a:prstGeom prst="rect">
            <a:avLst/>
          </a:prstGeom>
          <a:solidFill>
            <a:schemeClr val="tx2"/>
          </a:solidFill>
          <a:ln w="9525">
            <a:noFill/>
            <a:miter lim="800000"/>
            <a:headEnd/>
            <a:tailEnd/>
          </a:ln>
          <a:effectLst>
            <a:outerShdw dist="35921" dir="2700000" algn="ctr" rotWithShape="0">
              <a:schemeClr val="tx1">
                <a:alpha val="50000"/>
              </a:schemeClr>
            </a:outerShdw>
          </a:effectLst>
        </p:spPr>
        <p:txBody>
          <a:bodyPr wrap="none" anchor="ctr"/>
          <a:lstStyle/>
          <a:p>
            <a:pPr algn="ctr" eaLnBrk="0" hangingPunct="0">
              <a:lnSpc>
                <a:spcPct val="90000"/>
              </a:lnSpc>
              <a:defRPr/>
            </a:pPr>
            <a:r>
              <a:rPr lang="en-US" sz="1600" b="1">
                <a:solidFill>
                  <a:srgbClr val="FFFFFF"/>
                </a:solidFill>
                <a:latin typeface="Arial" charset="0"/>
                <a:ea typeface="ＭＳ Ｐゴシック"/>
              </a:rPr>
              <a:t>Timing and</a:t>
            </a:r>
            <a:br>
              <a:rPr lang="en-US" sz="1600" b="1">
                <a:solidFill>
                  <a:srgbClr val="FFFFFF"/>
                </a:solidFill>
                <a:latin typeface="Arial" charset="0"/>
                <a:ea typeface="ＭＳ Ｐゴシック"/>
              </a:rPr>
            </a:br>
            <a:r>
              <a:rPr lang="en-US" sz="1600" b="1">
                <a:solidFill>
                  <a:srgbClr val="FFFFFF"/>
                </a:solidFill>
                <a:latin typeface="Arial" charset="0"/>
                <a:ea typeface="ＭＳ Ｐゴシック"/>
              </a:rPr>
              <a:t>Power Analyzer</a:t>
            </a:r>
          </a:p>
        </p:txBody>
      </p:sp>
      <p:sp>
        <p:nvSpPr>
          <p:cNvPr id="491531" name="Line 10"/>
          <p:cNvSpPr>
            <a:spLocks noChangeShapeType="1"/>
          </p:cNvSpPr>
          <p:nvPr/>
        </p:nvSpPr>
        <p:spPr bwMode="auto">
          <a:xfrm>
            <a:off x="2133600" y="2209800"/>
            <a:ext cx="0" cy="304800"/>
          </a:xfrm>
          <a:prstGeom prst="line">
            <a:avLst/>
          </a:prstGeom>
          <a:noFill/>
          <a:ln w="38100">
            <a:solidFill>
              <a:srgbClr val="777777"/>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z="1800" smtClean="0">
              <a:solidFill>
                <a:srgbClr val="000000"/>
              </a:solidFill>
              <a:latin typeface="Arial" charset="0"/>
              <a:ea typeface="ＭＳ Ｐゴシック" charset="0"/>
            </a:endParaRPr>
          </a:p>
        </p:txBody>
      </p:sp>
      <p:sp>
        <p:nvSpPr>
          <p:cNvPr id="491532" name="Line 11"/>
          <p:cNvSpPr>
            <a:spLocks noChangeShapeType="1"/>
          </p:cNvSpPr>
          <p:nvPr/>
        </p:nvSpPr>
        <p:spPr bwMode="auto">
          <a:xfrm>
            <a:off x="3581400" y="2209800"/>
            <a:ext cx="0" cy="304800"/>
          </a:xfrm>
          <a:prstGeom prst="line">
            <a:avLst/>
          </a:prstGeom>
          <a:noFill/>
          <a:ln w="38100">
            <a:solidFill>
              <a:srgbClr val="777777"/>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z="1800" smtClean="0">
              <a:solidFill>
                <a:srgbClr val="000000"/>
              </a:solidFill>
              <a:latin typeface="Arial" charset="0"/>
              <a:ea typeface="ＭＳ Ｐゴシック" charset="0"/>
            </a:endParaRPr>
          </a:p>
        </p:txBody>
      </p:sp>
      <p:sp>
        <p:nvSpPr>
          <p:cNvPr id="491533" name="Line 12"/>
          <p:cNvSpPr>
            <a:spLocks noChangeShapeType="1"/>
          </p:cNvSpPr>
          <p:nvPr/>
        </p:nvSpPr>
        <p:spPr bwMode="auto">
          <a:xfrm>
            <a:off x="2819400" y="2895600"/>
            <a:ext cx="0" cy="304800"/>
          </a:xfrm>
          <a:prstGeom prst="line">
            <a:avLst/>
          </a:prstGeom>
          <a:noFill/>
          <a:ln w="38100">
            <a:solidFill>
              <a:srgbClr val="777777"/>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z="1800" smtClean="0">
              <a:solidFill>
                <a:srgbClr val="000000"/>
              </a:solidFill>
              <a:latin typeface="Arial" charset="0"/>
              <a:ea typeface="ＭＳ Ｐゴシック" charset="0"/>
            </a:endParaRPr>
          </a:p>
        </p:txBody>
      </p:sp>
      <p:sp>
        <p:nvSpPr>
          <p:cNvPr id="491534" name="Line 13"/>
          <p:cNvSpPr>
            <a:spLocks noChangeShapeType="1"/>
          </p:cNvSpPr>
          <p:nvPr/>
        </p:nvSpPr>
        <p:spPr bwMode="auto">
          <a:xfrm>
            <a:off x="3886200" y="3962400"/>
            <a:ext cx="533400" cy="0"/>
          </a:xfrm>
          <a:prstGeom prst="line">
            <a:avLst/>
          </a:prstGeom>
          <a:noFill/>
          <a:ln w="38100">
            <a:solidFill>
              <a:srgbClr val="777777"/>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z="1800" smtClean="0">
              <a:solidFill>
                <a:srgbClr val="000000"/>
              </a:solidFill>
              <a:latin typeface="Arial" charset="0"/>
              <a:ea typeface="ＭＳ Ｐゴシック" charset="0"/>
            </a:endParaRPr>
          </a:p>
        </p:txBody>
      </p:sp>
      <p:sp>
        <p:nvSpPr>
          <p:cNvPr id="491535" name="Line 14"/>
          <p:cNvSpPr>
            <a:spLocks noChangeShapeType="1"/>
          </p:cNvSpPr>
          <p:nvPr/>
        </p:nvSpPr>
        <p:spPr bwMode="auto">
          <a:xfrm flipH="1">
            <a:off x="3886200" y="3581400"/>
            <a:ext cx="533400" cy="0"/>
          </a:xfrm>
          <a:prstGeom prst="line">
            <a:avLst/>
          </a:prstGeom>
          <a:noFill/>
          <a:ln w="38100">
            <a:solidFill>
              <a:srgbClr val="777777"/>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z="1800" smtClean="0">
              <a:solidFill>
                <a:srgbClr val="000000"/>
              </a:solidFill>
              <a:latin typeface="Arial" charset="0"/>
              <a:ea typeface="ＭＳ Ｐゴシック" charset="0"/>
            </a:endParaRPr>
          </a:p>
        </p:txBody>
      </p:sp>
      <p:sp>
        <p:nvSpPr>
          <p:cNvPr id="491536" name="Text Box 15"/>
          <p:cNvSpPr txBox="1">
            <a:spLocks noChangeArrowheads="1"/>
          </p:cNvSpPr>
          <p:nvPr/>
        </p:nvSpPr>
        <p:spPr bwMode="auto">
          <a:xfrm>
            <a:off x="3581400" y="53340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0" hangingPunct="0">
              <a:spcBef>
                <a:spcPct val="50000"/>
              </a:spcBef>
            </a:pPr>
            <a:r>
              <a:rPr lang="en-US" smtClean="0">
                <a:solidFill>
                  <a:srgbClr val="000000"/>
                </a:solidFill>
                <a:latin typeface="Arial" charset="0"/>
              </a:rPr>
              <a:t>Optimized Design </a:t>
            </a:r>
            <a:r>
              <a:rPr lang="en-US" smtClean="0">
                <a:solidFill>
                  <a:srgbClr val="000000"/>
                </a:solidFill>
                <a:latin typeface="Arial" charset="0"/>
                <a:sym typeface="Wingdings" charset="0"/>
              </a:rPr>
              <a:t></a:t>
            </a:r>
          </a:p>
        </p:txBody>
      </p:sp>
      <p:sp>
        <p:nvSpPr>
          <p:cNvPr id="1450000" name="AutoShape 16"/>
          <p:cNvSpPr>
            <a:spLocks noChangeArrowheads="1"/>
          </p:cNvSpPr>
          <p:nvPr/>
        </p:nvSpPr>
        <p:spPr bwMode="auto">
          <a:xfrm>
            <a:off x="2235200" y="4978400"/>
            <a:ext cx="1143000" cy="1143000"/>
          </a:xfrm>
          <a:prstGeom prst="bevel">
            <a:avLst>
              <a:gd name="adj" fmla="val 3009"/>
            </a:avLst>
          </a:prstGeom>
          <a:gradFill rotWithShape="1">
            <a:gsLst>
              <a:gs pos="0">
                <a:schemeClr val="bg2"/>
              </a:gs>
              <a:gs pos="50000">
                <a:srgbClr val="DDDDDD"/>
              </a:gs>
              <a:gs pos="100000">
                <a:schemeClr val="bg2"/>
              </a:gs>
            </a:gsLst>
            <a:lin ang="18900000" scaled="1"/>
          </a:gradFill>
          <a:ln w="9525">
            <a:noFill/>
            <a:miter lim="800000"/>
            <a:headEnd/>
            <a:tailEnd/>
          </a:ln>
          <a:effectLst/>
        </p:spPr>
        <p:txBody>
          <a:bodyPr wrap="none" anchor="ctr"/>
          <a:lstStyle/>
          <a:p>
            <a:pPr algn="ctr" eaLnBrk="0" hangingPunct="0">
              <a:defRPr/>
            </a:pPr>
            <a:endParaRPr lang="en-US" sz="2000">
              <a:solidFill>
                <a:srgbClr val="000000"/>
              </a:solidFill>
              <a:latin typeface="Arial" charset="0"/>
              <a:ea typeface="ＭＳ Ｐゴシック"/>
            </a:endParaRPr>
          </a:p>
        </p:txBody>
      </p:sp>
      <p:pic>
        <p:nvPicPr>
          <p:cNvPr id="491538" name="Picture 17" descr="Logo4Rblk"/>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93950" y="5205413"/>
            <a:ext cx="825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39" name="Picture 18" descr="Export Wizar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663" y="5481638"/>
            <a:ext cx="11017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0" name="Picture 19" descr="quartuscol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3188" y="2336800"/>
            <a:ext cx="12319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0791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BC40A079-D1D9-7B4F-9BEC-F9C381690BF0}" type="slidenum">
              <a:rPr lang="en-US">
                <a:solidFill>
                  <a:srgbClr val="000000"/>
                </a:solidFill>
              </a:rPr>
              <a:pPr/>
              <a:t>88</a:t>
            </a:fld>
            <a:endParaRPr lang="en-US">
              <a:solidFill>
                <a:srgbClr val="000000"/>
              </a:solidFill>
            </a:endParaRPr>
          </a:p>
        </p:txBody>
      </p:sp>
      <p:sp>
        <p:nvSpPr>
          <p:cNvPr id="493570" name="Rectangle 2"/>
          <p:cNvSpPr>
            <a:spLocks noGrp="1" noChangeArrowheads="1"/>
          </p:cNvSpPr>
          <p:nvPr>
            <p:ph type="title"/>
          </p:nvPr>
        </p:nvSpPr>
        <p:spPr/>
        <p:txBody>
          <a:bodyPr/>
          <a:lstStyle/>
          <a:p>
            <a:r>
              <a:rPr lang="en-US"/>
              <a:t>Can I still use a Processor?</a:t>
            </a:r>
          </a:p>
        </p:txBody>
      </p:sp>
      <p:sp>
        <p:nvSpPr>
          <p:cNvPr id="493571" name="Rectangle 3"/>
          <p:cNvSpPr>
            <a:spLocks noGrp="1" noChangeArrowheads="1"/>
          </p:cNvSpPr>
          <p:nvPr>
            <p:ph type="body" idx="1"/>
          </p:nvPr>
        </p:nvSpPr>
        <p:spPr>
          <a:xfrm>
            <a:off x="350838" y="1187450"/>
            <a:ext cx="8455025" cy="3613150"/>
          </a:xfrm>
        </p:spPr>
        <p:txBody>
          <a:bodyPr/>
          <a:lstStyle/>
          <a:p>
            <a:pPr>
              <a:lnSpc>
                <a:spcPct val="110000"/>
              </a:lnSpc>
              <a:tabLst>
                <a:tab pos="2235200" algn="l"/>
              </a:tabLst>
            </a:pPr>
            <a:r>
              <a:rPr lang="en-US"/>
              <a:t>YES!</a:t>
            </a:r>
          </a:p>
          <a:p>
            <a:pPr>
              <a:lnSpc>
                <a:spcPct val="110000"/>
              </a:lnSpc>
              <a:tabLst>
                <a:tab pos="2235200" algn="l"/>
              </a:tabLst>
            </a:pPr>
            <a:r>
              <a:rPr lang="en-US"/>
              <a:t>Three Altera Soft Processor Choices:</a:t>
            </a:r>
          </a:p>
          <a:p>
            <a:pPr lvl="1">
              <a:tabLst>
                <a:tab pos="2235200" algn="l"/>
              </a:tabLst>
            </a:pPr>
            <a:r>
              <a:rPr lang="en-US" sz="1800"/>
              <a:t>Nios </a:t>
            </a:r>
            <a:r>
              <a:rPr lang="en-US" sz="1800">
                <a:latin typeface="Times New Roman" charset="0"/>
              </a:rPr>
              <a:t>II</a:t>
            </a:r>
            <a:r>
              <a:rPr lang="en-US" sz="1800"/>
              <a:t>/f	Fast: Optimized for Performance</a:t>
            </a:r>
            <a:endParaRPr lang="en-US"/>
          </a:p>
          <a:p>
            <a:pPr lvl="1">
              <a:tabLst>
                <a:tab pos="2235200" algn="l"/>
              </a:tabLst>
            </a:pPr>
            <a:r>
              <a:rPr lang="en-US" sz="1800"/>
              <a:t>Nios </a:t>
            </a:r>
            <a:r>
              <a:rPr lang="en-US" sz="1800">
                <a:latin typeface="Times New Roman" charset="0"/>
              </a:rPr>
              <a:t>II</a:t>
            </a:r>
            <a:r>
              <a:rPr lang="en-US" sz="1800"/>
              <a:t>/s	Standard: Faster and Smaller than Nios</a:t>
            </a:r>
          </a:p>
          <a:p>
            <a:pPr lvl="1">
              <a:tabLst>
                <a:tab pos="2235200" algn="l"/>
              </a:tabLst>
            </a:pPr>
            <a:r>
              <a:rPr lang="en-US" sz="1800"/>
              <a:t>Nios </a:t>
            </a:r>
            <a:r>
              <a:rPr lang="en-US" sz="1800">
                <a:latin typeface="Times New Roman" charset="0"/>
              </a:rPr>
              <a:t>II</a:t>
            </a:r>
            <a:r>
              <a:rPr lang="en-US" sz="1800"/>
              <a:t>/e	Economy: Smallest FPGA Footprint </a:t>
            </a:r>
          </a:p>
          <a:p>
            <a:pPr>
              <a:lnSpc>
                <a:spcPct val="110000"/>
              </a:lnSpc>
              <a:tabLst>
                <a:tab pos="2235200" algn="l"/>
              </a:tabLst>
            </a:pPr>
            <a:r>
              <a:rPr lang="en-US" sz="2400"/>
              <a:t>Choose peripherals you want</a:t>
            </a:r>
          </a:p>
          <a:p>
            <a:pPr>
              <a:lnSpc>
                <a:spcPct val="110000"/>
              </a:lnSpc>
              <a:tabLst>
                <a:tab pos="2235200" algn="l"/>
              </a:tabLst>
            </a:pPr>
            <a:r>
              <a:rPr lang="en-US" sz="2400"/>
              <a:t>SOPC Builder software builds interfaces, arbitration etc.</a:t>
            </a:r>
          </a:p>
        </p:txBody>
      </p:sp>
      <p:sp>
        <p:nvSpPr>
          <p:cNvPr id="493572" name="AutoShape 4"/>
          <p:cNvSpPr>
            <a:spLocks noChangeArrowheads="1"/>
          </p:cNvSpPr>
          <p:nvPr/>
        </p:nvSpPr>
        <p:spPr bwMode="auto">
          <a:xfrm>
            <a:off x="600075" y="4552950"/>
            <a:ext cx="7391400" cy="1524000"/>
          </a:xfrm>
          <a:prstGeom prst="leftRightArrow">
            <a:avLst>
              <a:gd name="adj1" fmla="val 63750"/>
              <a:gd name="adj2" fmla="val 42864"/>
            </a:avLst>
          </a:prstGeom>
          <a:gradFill rotWithShape="0">
            <a:gsLst>
              <a:gs pos="0">
                <a:schemeClr val="bg1"/>
              </a:gs>
              <a:gs pos="100000">
                <a:srgbClr val="000099"/>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000" smtClean="0">
              <a:solidFill>
                <a:srgbClr val="000000"/>
              </a:solidFill>
              <a:latin typeface="Arial" charset="0"/>
              <a:ea typeface="ＭＳ Ｐゴシック" charset="0"/>
              <a:cs typeface="Arial" charset="0"/>
            </a:endParaRPr>
          </a:p>
        </p:txBody>
      </p:sp>
      <p:sp>
        <p:nvSpPr>
          <p:cNvPr id="493573" name="AutoShape 5"/>
          <p:cNvSpPr>
            <a:spLocks noChangeArrowheads="1"/>
          </p:cNvSpPr>
          <p:nvPr/>
        </p:nvSpPr>
        <p:spPr bwMode="auto">
          <a:xfrm>
            <a:off x="2276475" y="4981575"/>
            <a:ext cx="941388" cy="665163"/>
          </a:xfrm>
          <a:prstGeom prst="flowChartAlternateProcess">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smtClean="0">
                <a:solidFill>
                  <a:srgbClr val="FFFFFF"/>
                </a:solidFill>
                <a:latin typeface="Arial" charset="0"/>
                <a:ea typeface="ＭＳ Ｐゴシック" charset="0"/>
                <a:cs typeface="Arial" charset="0"/>
              </a:rPr>
              <a:t>Nios II/e</a:t>
            </a:r>
          </a:p>
        </p:txBody>
      </p:sp>
      <p:sp>
        <p:nvSpPr>
          <p:cNvPr id="493574" name="AutoShape 6"/>
          <p:cNvSpPr>
            <a:spLocks noChangeArrowheads="1"/>
          </p:cNvSpPr>
          <p:nvPr/>
        </p:nvSpPr>
        <p:spPr bwMode="auto">
          <a:xfrm>
            <a:off x="3976688" y="4981575"/>
            <a:ext cx="941387" cy="665163"/>
          </a:xfrm>
          <a:prstGeom prst="flowChartAlternateProcess">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smtClean="0">
                <a:solidFill>
                  <a:srgbClr val="FFFFFF"/>
                </a:solidFill>
                <a:latin typeface="Arial" charset="0"/>
                <a:ea typeface="ＭＳ Ｐゴシック" charset="0"/>
                <a:cs typeface="Arial" charset="0"/>
              </a:rPr>
              <a:t>Nios II/s</a:t>
            </a:r>
          </a:p>
        </p:txBody>
      </p:sp>
      <p:sp>
        <p:nvSpPr>
          <p:cNvPr id="493575" name="AutoShape 7"/>
          <p:cNvSpPr>
            <a:spLocks noChangeArrowheads="1"/>
          </p:cNvSpPr>
          <p:nvPr/>
        </p:nvSpPr>
        <p:spPr bwMode="auto">
          <a:xfrm>
            <a:off x="5602288" y="4981575"/>
            <a:ext cx="941387" cy="665163"/>
          </a:xfrm>
          <a:prstGeom prst="flowChartAlternateProcess">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smtClean="0">
                <a:solidFill>
                  <a:srgbClr val="FFFFFF"/>
                </a:solidFill>
                <a:latin typeface="Arial" charset="0"/>
                <a:ea typeface="ＭＳ Ｐゴシック" charset="0"/>
                <a:cs typeface="Arial" charset="0"/>
              </a:rPr>
              <a:t>Nios II/f</a:t>
            </a:r>
          </a:p>
        </p:txBody>
      </p:sp>
      <p:sp>
        <p:nvSpPr>
          <p:cNvPr id="493576" name="Text Box 8"/>
          <p:cNvSpPr txBox="1">
            <a:spLocks noChangeArrowheads="1"/>
          </p:cNvSpPr>
          <p:nvPr/>
        </p:nvSpPr>
        <p:spPr bwMode="auto">
          <a:xfrm>
            <a:off x="676275" y="51308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800" b="1" smtClean="0">
                <a:solidFill>
                  <a:srgbClr val="000000"/>
                </a:solidFill>
                <a:latin typeface="Arial" charset="0"/>
                <a:ea typeface="ＭＳ Ｐゴシック" charset="0"/>
                <a:cs typeface="Arial" charset="0"/>
              </a:rPr>
              <a:t>Smaller</a:t>
            </a:r>
          </a:p>
        </p:txBody>
      </p:sp>
      <p:sp>
        <p:nvSpPr>
          <p:cNvPr id="493577" name="Text Box 9"/>
          <p:cNvSpPr txBox="1">
            <a:spLocks noChangeArrowheads="1"/>
          </p:cNvSpPr>
          <p:nvPr/>
        </p:nvSpPr>
        <p:spPr bwMode="auto">
          <a:xfrm>
            <a:off x="6772275" y="508635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b="1" i="1" smtClean="0">
                <a:solidFill>
                  <a:srgbClr val="FFFFFF"/>
                </a:solidFill>
                <a:latin typeface="Arial" charset="0"/>
                <a:ea typeface="ＭＳ Ｐゴシック" charset="0"/>
                <a:cs typeface="Arial" charset="0"/>
              </a:rPr>
              <a:t>Faster</a:t>
            </a:r>
          </a:p>
        </p:txBody>
      </p:sp>
    </p:spTree>
    <p:extLst>
      <p:ext uri="{BB962C8B-B14F-4D97-AF65-F5344CB8AC3E}">
        <p14:creationId xmlns:p14="http://schemas.microsoft.com/office/powerpoint/2010/main" val="1437632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Slide Number Placeholder 2"/>
          <p:cNvSpPr>
            <a:spLocks noGrp="1"/>
          </p:cNvSpPr>
          <p:nvPr>
            <p:ph type="sldNum" sz="quarter" idx="10"/>
          </p:nvPr>
        </p:nvSpPr>
        <p:spPr/>
        <p:txBody>
          <a:bodyPr/>
          <a:lstStyle/>
          <a:p>
            <a:fld id="{7AC43E03-4605-424A-95DA-A8FC29CB3C8B}" type="slidenum">
              <a:rPr lang="en-US">
                <a:solidFill>
                  <a:srgbClr val="000000"/>
                </a:solidFill>
              </a:rPr>
              <a:pPr/>
              <a:t>89</a:t>
            </a:fld>
            <a:endParaRPr lang="en-US">
              <a:solidFill>
                <a:srgbClr val="000000"/>
              </a:solidFill>
            </a:endParaRPr>
          </a:p>
        </p:txBody>
      </p:sp>
      <p:sp>
        <p:nvSpPr>
          <p:cNvPr id="495618" name="AutoShape 2"/>
          <p:cNvSpPr>
            <a:spLocks noChangeArrowheads="1"/>
          </p:cNvSpPr>
          <p:nvPr/>
        </p:nvSpPr>
        <p:spPr bwMode="auto">
          <a:xfrm rot="10800000" flipV="1">
            <a:off x="4038600" y="1878013"/>
            <a:ext cx="4114800" cy="3781425"/>
          </a:xfrm>
          <a:prstGeom prst="bevel">
            <a:avLst>
              <a:gd name="adj" fmla="val 2394"/>
            </a:avLst>
          </a:prstGeom>
          <a:gradFill rotWithShape="1">
            <a:gsLst>
              <a:gs pos="0">
                <a:srgbClr val="969696"/>
              </a:gs>
              <a:gs pos="50000">
                <a:srgbClr val="C0C0C0"/>
              </a:gs>
              <a:gs pos="100000">
                <a:srgbClr val="969696"/>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50000"/>
                    </a:schemeClr>
                  </a:outerShdw>
                </a:effectLst>
              </a14:hiddenEffects>
            </a:ext>
          </a:extLst>
        </p:spPr>
        <p:txBody>
          <a:bodyPr wrap="none" anchor="ctr"/>
          <a:lstStyle/>
          <a:p>
            <a:pPr algn="ctr"/>
            <a:endParaRPr lang="en-US" sz="1800" b="1" smtClean="0">
              <a:solidFill>
                <a:srgbClr val="FFFFFF"/>
              </a:solidFill>
              <a:latin typeface="Arial" charset="0"/>
              <a:ea typeface="ＭＳ Ｐゴシック" charset="0"/>
              <a:cs typeface="Arial" charset="0"/>
            </a:endParaRPr>
          </a:p>
        </p:txBody>
      </p:sp>
      <p:sp>
        <p:nvSpPr>
          <p:cNvPr id="495619" name="Rectangle 3"/>
          <p:cNvSpPr>
            <a:spLocks noGrp="1" noChangeArrowheads="1"/>
          </p:cNvSpPr>
          <p:nvPr>
            <p:ph type="title"/>
          </p:nvPr>
        </p:nvSpPr>
        <p:spPr/>
        <p:txBody>
          <a:bodyPr/>
          <a:lstStyle/>
          <a:p>
            <a:r>
              <a:rPr lang="en-US" altLang="ja-JP">
                <a:ea typeface="MS Mincho" charset="0"/>
                <a:cs typeface="MS Mincho" charset="0"/>
              </a:rPr>
              <a:t>Processor uses Small % of FPGA</a:t>
            </a:r>
          </a:p>
        </p:txBody>
      </p:sp>
      <p:sp>
        <p:nvSpPr>
          <p:cNvPr id="495620" name="Rectangle 4"/>
          <p:cNvSpPr>
            <a:spLocks noChangeArrowheads="1"/>
          </p:cNvSpPr>
          <p:nvPr/>
        </p:nvSpPr>
        <p:spPr bwMode="auto">
          <a:xfrm>
            <a:off x="5329238" y="1295400"/>
            <a:ext cx="1776412"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pPr>
            <a:r>
              <a:rPr lang="en-US" altLang="ja-JP" sz="2000" b="1" smtClean="0">
                <a:solidFill>
                  <a:srgbClr val="00AC00"/>
                </a:solidFill>
                <a:latin typeface="Arial" charset="0"/>
                <a:ea typeface="MS Mincho" charset="0"/>
                <a:cs typeface="Arial" charset="0"/>
              </a:rPr>
              <a:t>Stratix IV 820</a:t>
            </a:r>
          </a:p>
        </p:txBody>
      </p:sp>
      <p:sp>
        <p:nvSpPr>
          <p:cNvPr id="495621" name="Rectangle 5"/>
          <p:cNvSpPr>
            <a:spLocks noChangeArrowheads="1"/>
          </p:cNvSpPr>
          <p:nvPr/>
        </p:nvSpPr>
        <p:spPr bwMode="auto">
          <a:xfrm>
            <a:off x="1317625" y="1295400"/>
            <a:ext cx="173513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pPr>
            <a:r>
              <a:rPr lang="en-US" altLang="ja-JP" sz="2000" b="1" smtClean="0">
                <a:solidFill>
                  <a:srgbClr val="00AC00"/>
                </a:solidFill>
                <a:latin typeface="Arial" charset="0"/>
                <a:ea typeface="MS Mincho" charset="0"/>
                <a:cs typeface="Arial" charset="0"/>
              </a:rPr>
              <a:t>Cyclone II 20</a:t>
            </a:r>
            <a:endParaRPr lang="en-US" altLang="ja-JP" sz="2800" b="1" smtClean="0">
              <a:solidFill>
                <a:srgbClr val="00AC00"/>
              </a:solidFill>
              <a:latin typeface="Arial" charset="0"/>
              <a:ea typeface="MS Mincho" charset="0"/>
              <a:cs typeface="Arial" charset="0"/>
            </a:endParaRPr>
          </a:p>
        </p:txBody>
      </p:sp>
      <p:sp>
        <p:nvSpPr>
          <p:cNvPr id="495622" name="AutoShape 6"/>
          <p:cNvSpPr>
            <a:spLocks noChangeArrowheads="1"/>
          </p:cNvSpPr>
          <p:nvPr/>
        </p:nvSpPr>
        <p:spPr bwMode="auto">
          <a:xfrm rot="10800000" flipV="1">
            <a:off x="1600200" y="1925638"/>
            <a:ext cx="1143000" cy="1089025"/>
          </a:xfrm>
          <a:prstGeom prst="bevel">
            <a:avLst>
              <a:gd name="adj" fmla="val 5690"/>
            </a:avLst>
          </a:prstGeom>
          <a:gradFill rotWithShape="1">
            <a:gsLst>
              <a:gs pos="0">
                <a:srgbClr val="969696"/>
              </a:gs>
              <a:gs pos="50000">
                <a:srgbClr val="C0C0C0"/>
              </a:gs>
              <a:gs pos="100000">
                <a:srgbClr val="969696"/>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50000"/>
                    </a:schemeClr>
                  </a:outerShdw>
                </a:effectLst>
              </a14:hiddenEffects>
            </a:ext>
          </a:extLst>
        </p:spPr>
        <p:txBody>
          <a:bodyPr wrap="none" anchor="ctr"/>
          <a:lstStyle/>
          <a:p>
            <a:pPr algn="ctr"/>
            <a:endParaRPr lang="en-US" sz="1800" b="1" smtClean="0">
              <a:solidFill>
                <a:srgbClr val="FFFFFF"/>
              </a:solidFill>
              <a:latin typeface="Arial" charset="0"/>
              <a:ea typeface="ＭＳ Ｐゴシック" charset="0"/>
              <a:cs typeface="Arial" charset="0"/>
            </a:endParaRPr>
          </a:p>
        </p:txBody>
      </p:sp>
      <p:sp>
        <p:nvSpPr>
          <p:cNvPr id="495623" name="Rectangle 7"/>
          <p:cNvSpPr>
            <a:spLocks noChangeArrowheads="1"/>
          </p:cNvSpPr>
          <p:nvPr/>
        </p:nvSpPr>
        <p:spPr bwMode="auto">
          <a:xfrm>
            <a:off x="1670050" y="2511425"/>
            <a:ext cx="100488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pPr>
            <a:r>
              <a:rPr lang="en-US" altLang="ja-JP" sz="1200" b="1" smtClean="0">
                <a:solidFill>
                  <a:srgbClr val="000000"/>
                </a:solidFill>
                <a:latin typeface="Arial" charset="0"/>
                <a:ea typeface="MS Mincho" charset="0"/>
                <a:cs typeface="Arial" charset="0"/>
              </a:rPr>
              <a:t>18,752 LEs</a:t>
            </a:r>
            <a:r>
              <a:rPr lang="en-US" altLang="ja-JP" sz="1000" b="1" smtClean="0">
                <a:solidFill>
                  <a:srgbClr val="000000"/>
                </a:solidFill>
                <a:latin typeface="Arial" charset="0"/>
                <a:ea typeface="MS Mincho" charset="0"/>
                <a:cs typeface="Arial" charset="0"/>
              </a:rPr>
              <a:t> </a:t>
            </a:r>
          </a:p>
        </p:txBody>
      </p:sp>
      <p:sp>
        <p:nvSpPr>
          <p:cNvPr id="495624" name="Rectangle 8"/>
          <p:cNvSpPr>
            <a:spLocks noChangeArrowheads="1"/>
          </p:cNvSpPr>
          <p:nvPr/>
        </p:nvSpPr>
        <p:spPr bwMode="auto">
          <a:xfrm>
            <a:off x="4991100" y="3678238"/>
            <a:ext cx="24384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85000"/>
              </a:lnSpc>
            </a:pPr>
            <a:r>
              <a:rPr lang="en-US" altLang="ja-JP" b="1" smtClean="0">
                <a:solidFill>
                  <a:srgbClr val="000000"/>
                </a:solidFill>
                <a:latin typeface="Arial" charset="0"/>
                <a:ea typeface="MS Mincho" charset="0"/>
                <a:cs typeface="Arial" charset="0"/>
              </a:rPr>
              <a:t>820,000 LEs</a:t>
            </a:r>
          </a:p>
        </p:txBody>
      </p:sp>
      <p:grpSp>
        <p:nvGrpSpPr>
          <p:cNvPr id="495625" name="Group 9"/>
          <p:cNvGrpSpPr>
            <a:grpSpLocks/>
          </p:cNvGrpSpPr>
          <p:nvPr/>
        </p:nvGrpSpPr>
        <p:grpSpPr bwMode="auto">
          <a:xfrm>
            <a:off x="4191000" y="2052638"/>
            <a:ext cx="381000" cy="317500"/>
            <a:chOff x="432" y="2880"/>
            <a:chExt cx="384" cy="320"/>
          </a:xfrm>
        </p:grpSpPr>
        <p:sp>
          <p:nvSpPr>
            <p:cNvPr id="495626" name="AutoShape 10"/>
            <p:cNvSpPr>
              <a:spLocks noChangeArrowheads="1"/>
            </p:cNvSpPr>
            <p:nvPr/>
          </p:nvSpPr>
          <p:spPr bwMode="auto">
            <a:xfrm rot="10800000" flipV="1">
              <a:off x="432" y="2880"/>
              <a:ext cx="384" cy="320"/>
            </a:xfrm>
            <a:prstGeom prst="bevel">
              <a:avLst>
                <a:gd name="adj" fmla="val 7495"/>
              </a:avLst>
            </a:prstGeom>
            <a:solidFill>
              <a:schemeClr val="accent1"/>
            </a:solidFill>
            <a:ln>
              <a:noFill/>
            </a:ln>
            <a:effectLst>
              <a:outerShdw blurRad="63500" dist="53882"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sz="1800" b="1" smtClean="0">
                <a:solidFill>
                  <a:srgbClr val="FFFFFF"/>
                </a:solidFill>
                <a:latin typeface="Arial" charset="0"/>
                <a:ea typeface="ＭＳ Ｐゴシック" charset="0"/>
                <a:cs typeface="Arial" charset="0"/>
              </a:endParaRPr>
            </a:p>
          </p:txBody>
        </p:sp>
        <p:pic>
          <p:nvPicPr>
            <p:cNvPr id="495627" name="Picture 11" descr="Niosrbw"/>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0" y="2976"/>
              <a:ext cx="292" cy="134"/>
            </a:xfrm>
            <a:prstGeom prst="rect">
              <a:avLst/>
            </a:prstGeom>
            <a:noFill/>
            <a:effectLst>
              <a:outerShdw blurRad="63500" dist="17961"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grpSp>
      <p:grpSp>
        <p:nvGrpSpPr>
          <p:cNvPr id="495628" name="Group 12"/>
          <p:cNvGrpSpPr>
            <a:grpSpLocks/>
          </p:cNvGrpSpPr>
          <p:nvPr/>
        </p:nvGrpSpPr>
        <p:grpSpPr bwMode="auto">
          <a:xfrm>
            <a:off x="5638800" y="2052638"/>
            <a:ext cx="381000" cy="317500"/>
            <a:chOff x="432" y="2880"/>
            <a:chExt cx="384" cy="320"/>
          </a:xfrm>
        </p:grpSpPr>
        <p:sp>
          <p:nvSpPr>
            <p:cNvPr id="495629" name="AutoShape 13"/>
            <p:cNvSpPr>
              <a:spLocks noChangeArrowheads="1"/>
            </p:cNvSpPr>
            <p:nvPr/>
          </p:nvSpPr>
          <p:spPr bwMode="auto">
            <a:xfrm rot="10800000" flipV="1">
              <a:off x="432" y="2880"/>
              <a:ext cx="384" cy="320"/>
            </a:xfrm>
            <a:prstGeom prst="bevel">
              <a:avLst>
                <a:gd name="adj" fmla="val 7495"/>
              </a:avLst>
            </a:prstGeom>
            <a:solidFill>
              <a:schemeClr val="accent1"/>
            </a:solidFill>
            <a:ln>
              <a:noFill/>
            </a:ln>
            <a:effectLst>
              <a:outerShdw blurRad="63500" dist="53882"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sz="1800" b="1" smtClean="0">
                <a:solidFill>
                  <a:srgbClr val="FFFFFF"/>
                </a:solidFill>
                <a:latin typeface="Arial" charset="0"/>
                <a:ea typeface="ＭＳ Ｐゴシック" charset="0"/>
                <a:cs typeface="Arial" charset="0"/>
              </a:endParaRPr>
            </a:p>
          </p:txBody>
        </p:sp>
        <p:pic>
          <p:nvPicPr>
            <p:cNvPr id="495630" name="Picture 14" descr="Niosrbw"/>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0" y="2976"/>
              <a:ext cx="292" cy="134"/>
            </a:xfrm>
            <a:prstGeom prst="rect">
              <a:avLst/>
            </a:prstGeom>
            <a:noFill/>
            <a:effectLst>
              <a:outerShdw blurRad="63500" dist="17961"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grpSp>
      <p:grpSp>
        <p:nvGrpSpPr>
          <p:cNvPr id="495631" name="Group 15"/>
          <p:cNvGrpSpPr>
            <a:grpSpLocks/>
          </p:cNvGrpSpPr>
          <p:nvPr/>
        </p:nvGrpSpPr>
        <p:grpSpPr bwMode="auto">
          <a:xfrm>
            <a:off x="6934200" y="2052638"/>
            <a:ext cx="381000" cy="317500"/>
            <a:chOff x="432" y="2880"/>
            <a:chExt cx="384" cy="320"/>
          </a:xfrm>
        </p:grpSpPr>
        <p:sp>
          <p:nvSpPr>
            <p:cNvPr id="495632" name="AutoShape 16"/>
            <p:cNvSpPr>
              <a:spLocks noChangeArrowheads="1"/>
            </p:cNvSpPr>
            <p:nvPr/>
          </p:nvSpPr>
          <p:spPr bwMode="auto">
            <a:xfrm rot="10800000" flipV="1">
              <a:off x="432" y="2880"/>
              <a:ext cx="384" cy="320"/>
            </a:xfrm>
            <a:prstGeom prst="bevel">
              <a:avLst>
                <a:gd name="adj" fmla="val 7495"/>
              </a:avLst>
            </a:prstGeom>
            <a:solidFill>
              <a:schemeClr val="accent1"/>
            </a:solidFill>
            <a:ln>
              <a:noFill/>
            </a:ln>
            <a:effectLst>
              <a:outerShdw blurRad="63500" dist="53882"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sz="1800" b="1" smtClean="0">
                <a:solidFill>
                  <a:srgbClr val="FFFFFF"/>
                </a:solidFill>
                <a:latin typeface="Arial" charset="0"/>
                <a:ea typeface="ＭＳ Ｐゴシック" charset="0"/>
                <a:cs typeface="Arial" charset="0"/>
              </a:endParaRPr>
            </a:p>
          </p:txBody>
        </p:sp>
        <p:pic>
          <p:nvPicPr>
            <p:cNvPr id="495633" name="Picture 17" descr="Niosrbw"/>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0" y="2976"/>
              <a:ext cx="292" cy="134"/>
            </a:xfrm>
            <a:prstGeom prst="rect">
              <a:avLst/>
            </a:prstGeom>
            <a:noFill/>
            <a:effectLst>
              <a:outerShdw blurRad="63500" dist="17961"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grpSp>
      <p:grpSp>
        <p:nvGrpSpPr>
          <p:cNvPr id="495634" name="Group 18"/>
          <p:cNvGrpSpPr>
            <a:grpSpLocks/>
          </p:cNvGrpSpPr>
          <p:nvPr/>
        </p:nvGrpSpPr>
        <p:grpSpPr bwMode="auto">
          <a:xfrm>
            <a:off x="6934200" y="4795838"/>
            <a:ext cx="381000" cy="317500"/>
            <a:chOff x="432" y="2880"/>
            <a:chExt cx="384" cy="320"/>
          </a:xfrm>
        </p:grpSpPr>
        <p:sp>
          <p:nvSpPr>
            <p:cNvPr id="495635" name="AutoShape 19"/>
            <p:cNvSpPr>
              <a:spLocks noChangeArrowheads="1"/>
            </p:cNvSpPr>
            <p:nvPr/>
          </p:nvSpPr>
          <p:spPr bwMode="auto">
            <a:xfrm rot="10800000" flipV="1">
              <a:off x="432" y="2880"/>
              <a:ext cx="384" cy="320"/>
            </a:xfrm>
            <a:prstGeom prst="bevel">
              <a:avLst>
                <a:gd name="adj" fmla="val 7495"/>
              </a:avLst>
            </a:prstGeom>
            <a:solidFill>
              <a:schemeClr val="accent1"/>
            </a:solidFill>
            <a:ln>
              <a:noFill/>
            </a:ln>
            <a:effectLst>
              <a:outerShdw blurRad="63500" dist="53882"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sz="1800" b="1" smtClean="0">
                <a:solidFill>
                  <a:srgbClr val="FFFFFF"/>
                </a:solidFill>
                <a:latin typeface="Arial" charset="0"/>
                <a:ea typeface="ＭＳ Ｐゴシック" charset="0"/>
                <a:cs typeface="Arial" charset="0"/>
              </a:endParaRPr>
            </a:p>
          </p:txBody>
        </p:sp>
        <p:pic>
          <p:nvPicPr>
            <p:cNvPr id="495636" name="Picture 20" descr="Niosrbw"/>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0" y="2976"/>
              <a:ext cx="292" cy="134"/>
            </a:xfrm>
            <a:prstGeom prst="rect">
              <a:avLst/>
            </a:prstGeom>
            <a:noFill/>
            <a:effectLst>
              <a:outerShdw blurRad="63500" dist="17961"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grpSp>
      <p:grpSp>
        <p:nvGrpSpPr>
          <p:cNvPr id="495637" name="Group 21"/>
          <p:cNvGrpSpPr>
            <a:grpSpLocks/>
          </p:cNvGrpSpPr>
          <p:nvPr/>
        </p:nvGrpSpPr>
        <p:grpSpPr bwMode="auto">
          <a:xfrm>
            <a:off x="4191000" y="4795838"/>
            <a:ext cx="381000" cy="317500"/>
            <a:chOff x="432" y="2880"/>
            <a:chExt cx="384" cy="320"/>
          </a:xfrm>
        </p:grpSpPr>
        <p:sp>
          <p:nvSpPr>
            <p:cNvPr id="495638" name="AutoShape 22"/>
            <p:cNvSpPr>
              <a:spLocks noChangeArrowheads="1"/>
            </p:cNvSpPr>
            <p:nvPr/>
          </p:nvSpPr>
          <p:spPr bwMode="auto">
            <a:xfrm rot="10800000" flipV="1">
              <a:off x="432" y="2880"/>
              <a:ext cx="384" cy="320"/>
            </a:xfrm>
            <a:prstGeom prst="bevel">
              <a:avLst>
                <a:gd name="adj" fmla="val 7495"/>
              </a:avLst>
            </a:prstGeom>
            <a:solidFill>
              <a:schemeClr val="accent1"/>
            </a:solidFill>
            <a:ln>
              <a:noFill/>
            </a:ln>
            <a:effectLst>
              <a:outerShdw blurRad="63500" dist="53882"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sz="1800" b="1" smtClean="0">
                <a:solidFill>
                  <a:srgbClr val="FFFFFF"/>
                </a:solidFill>
                <a:latin typeface="Arial" charset="0"/>
                <a:ea typeface="ＭＳ Ｐゴシック" charset="0"/>
                <a:cs typeface="Arial" charset="0"/>
              </a:endParaRPr>
            </a:p>
          </p:txBody>
        </p:sp>
        <p:pic>
          <p:nvPicPr>
            <p:cNvPr id="495639" name="Picture 23" descr="Niosrbw"/>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0" y="2976"/>
              <a:ext cx="292" cy="134"/>
            </a:xfrm>
            <a:prstGeom prst="rect">
              <a:avLst/>
            </a:prstGeom>
            <a:noFill/>
            <a:effectLst>
              <a:outerShdw blurRad="63500" dist="17961"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grpSp>
      <p:grpSp>
        <p:nvGrpSpPr>
          <p:cNvPr id="495640" name="Group 24"/>
          <p:cNvGrpSpPr>
            <a:grpSpLocks/>
          </p:cNvGrpSpPr>
          <p:nvPr/>
        </p:nvGrpSpPr>
        <p:grpSpPr bwMode="auto">
          <a:xfrm>
            <a:off x="4191000" y="4084638"/>
            <a:ext cx="381000" cy="317500"/>
            <a:chOff x="432" y="2880"/>
            <a:chExt cx="384" cy="320"/>
          </a:xfrm>
        </p:grpSpPr>
        <p:sp>
          <p:nvSpPr>
            <p:cNvPr id="495641" name="AutoShape 25"/>
            <p:cNvSpPr>
              <a:spLocks noChangeArrowheads="1"/>
            </p:cNvSpPr>
            <p:nvPr/>
          </p:nvSpPr>
          <p:spPr bwMode="auto">
            <a:xfrm rot="10800000" flipV="1">
              <a:off x="432" y="2880"/>
              <a:ext cx="384" cy="320"/>
            </a:xfrm>
            <a:prstGeom prst="bevel">
              <a:avLst>
                <a:gd name="adj" fmla="val 7495"/>
              </a:avLst>
            </a:prstGeom>
            <a:solidFill>
              <a:schemeClr val="accent1"/>
            </a:solidFill>
            <a:ln>
              <a:noFill/>
            </a:ln>
            <a:effectLst>
              <a:outerShdw blurRad="63500" dist="53882"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sz="1800" b="1" smtClean="0">
                <a:solidFill>
                  <a:srgbClr val="FFFFFF"/>
                </a:solidFill>
                <a:latin typeface="Arial" charset="0"/>
                <a:ea typeface="ＭＳ Ｐゴシック" charset="0"/>
                <a:cs typeface="Arial" charset="0"/>
              </a:endParaRPr>
            </a:p>
          </p:txBody>
        </p:sp>
        <p:pic>
          <p:nvPicPr>
            <p:cNvPr id="495642" name="Picture 26" descr="Niosrbw"/>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0" y="2976"/>
              <a:ext cx="292" cy="134"/>
            </a:xfrm>
            <a:prstGeom prst="rect">
              <a:avLst/>
            </a:prstGeom>
            <a:noFill/>
            <a:effectLst>
              <a:outerShdw blurRad="63500" dist="17961"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grpSp>
      <p:grpSp>
        <p:nvGrpSpPr>
          <p:cNvPr id="495643" name="Group 27"/>
          <p:cNvGrpSpPr>
            <a:grpSpLocks/>
          </p:cNvGrpSpPr>
          <p:nvPr/>
        </p:nvGrpSpPr>
        <p:grpSpPr bwMode="auto">
          <a:xfrm>
            <a:off x="1724025" y="2052638"/>
            <a:ext cx="381000" cy="317500"/>
            <a:chOff x="432" y="2880"/>
            <a:chExt cx="384" cy="320"/>
          </a:xfrm>
        </p:grpSpPr>
        <p:sp>
          <p:nvSpPr>
            <p:cNvPr id="495644" name="AutoShape 28"/>
            <p:cNvSpPr>
              <a:spLocks noChangeArrowheads="1"/>
            </p:cNvSpPr>
            <p:nvPr/>
          </p:nvSpPr>
          <p:spPr bwMode="auto">
            <a:xfrm rot="10800000" flipV="1">
              <a:off x="432" y="2880"/>
              <a:ext cx="384" cy="320"/>
            </a:xfrm>
            <a:prstGeom prst="bevel">
              <a:avLst>
                <a:gd name="adj" fmla="val 7495"/>
              </a:avLst>
            </a:prstGeom>
            <a:solidFill>
              <a:schemeClr val="accent1"/>
            </a:solidFill>
            <a:ln>
              <a:noFill/>
            </a:ln>
            <a:effectLst>
              <a:outerShdw blurRad="63500" dist="53882"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sz="1800" b="1" smtClean="0">
                <a:solidFill>
                  <a:srgbClr val="FFFFFF"/>
                </a:solidFill>
                <a:latin typeface="Arial" charset="0"/>
                <a:ea typeface="ＭＳ Ｐゴシック" charset="0"/>
                <a:cs typeface="Arial" charset="0"/>
              </a:endParaRPr>
            </a:p>
          </p:txBody>
        </p:sp>
        <p:pic>
          <p:nvPicPr>
            <p:cNvPr id="495645" name="Picture 29" descr="Niosrbw"/>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0" y="2976"/>
              <a:ext cx="292" cy="134"/>
            </a:xfrm>
            <a:prstGeom prst="rect">
              <a:avLst/>
            </a:prstGeom>
            <a:noFill/>
            <a:effectLst>
              <a:outerShdw blurRad="63500" dist="17961"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70983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corg6_new\appA\split_appa\figaa30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77813"/>
            <a:ext cx="4800600"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D:\corg6_new\appA\split_appa\figaa30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90800"/>
            <a:ext cx="41243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D:\corg6_new\appA\split_appa\figaa30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325" y="292100"/>
            <a:ext cx="12858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90600" y="5638800"/>
            <a:ext cx="4167878" cy="1200329"/>
          </a:xfrm>
          <a:prstGeom prst="rect">
            <a:avLst/>
          </a:prstGeom>
          <a:solidFill>
            <a:srgbClr val="000000"/>
          </a:solidFill>
        </p:spPr>
        <p:txBody>
          <a:bodyPr wrap="none">
            <a:spAutoFit/>
          </a:bodyPr>
          <a:lstStyle/>
          <a:p>
            <a:pPr algn="ctr" fontAlgn="auto">
              <a:spcBef>
                <a:spcPts val="0"/>
              </a:spcBef>
              <a:spcAft>
                <a:spcPts val="0"/>
              </a:spcAft>
              <a:defRPr/>
            </a:pPr>
            <a:r>
              <a:rPr lang="en-US" sz="3600" dirty="0">
                <a:solidFill>
                  <a:srgbClr val="F0AD00"/>
                </a:solidFill>
                <a:latin typeface="+mn-lt"/>
                <a:ea typeface="+mn-ea"/>
                <a:cs typeface="+mn-cs"/>
              </a:rPr>
              <a:t>A BCD-to-7-segment</a:t>
            </a:r>
          </a:p>
          <a:p>
            <a:pPr algn="ctr" fontAlgn="auto">
              <a:spcBef>
                <a:spcPts val="0"/>
              </a:spcBef>
              <a:spcAft>
                <a:spcPts val="0"/>
              </a:spcAft>
              <a:defRPr/>
            </a:pPr>
            <a:r>
              <a:rPr lang="en-US" sz="3600" dirty="0">
                <a:solidFill>
                  <a:srgbClr val="F0AD00"/>
                </a:solidFill>
                <a:latin typeface="+mn-lt"/>
                <a:ea typeface="+mn-ea"/>
                <a:cs typeface="+mn-cs"/>
              </a:rPr>
              <a:t>display decoder</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9</a:t>
            </a:fld>
            <a:endParaRPr lang="en-US"/>
          </a:p>
        </p:txBody>
      </p:sp>
    </p:spTree>
    <p:extLst>
      <p:ext uri="{BB962C8B-B14F-4D97-AF65-F5344CB8AC3E}">
        <p14:creationId xmlns:p14="http://schemas.microsoft.com/office/powerpoint/2010/main" val="237683844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a:t>
            </a:r>
            <a:endParaRPr lang="en-US" dirty="0"/>
          </a:p>
        </p:txBody>
      </p:sp>
      <p:sp>
        <p:nvSpPr>
          <p:cNvPr id="3" name="Content Placeholder 2"/>
          <p:cNvSpPr>
            <a:spLocks noGrp="1"/>
          </p:cNvSpPr>
          <p:nvPr>
            <p:ph idx="1"/>
          </p:nvPr>
        </p:nvSpPr>
        <p:spPr/>
        <p:txBody>
          <a:bodyPr/>
          <a:lstStyle/>
          <a:p>
            <a:r>
              <a:rPr lang="en-US" dirty="0" smtClean="0"/>
              <a:t>HW </a:t>
            </a:r>
            <a:r>
              <a:rPr lang="en-US" dirty="0" smtClean="0"/>
              <a:t>3 – Chapter 3</a:t>
            </a:r>
          </a:p>
          <a:p>
            <a:pPr lvl="1"/>
            <a:r>
              <a:rPr lang="en-US" dirty="0" smtClean="0"/>
              <a:t>Assign Friday, Sept. 27</a:t>
            </a:r>
            <a:r>
              <a:rPr lang="en-US" baseline="30000" dirty="0" smtClean="0"/>
              <a:t>th</a:t>
            </a:r>
            <a:endParaRPr lang="en-US" dirty="0" smtClean="0"/>
          </a:p>
          <a:p>
            <a:pPr lvl="1"/>
            <a:r>
              <a:rPr lang="en-US" dirty="0" smtClean="0"/>
              <a:t>Due Wednesday, Oct. 9</a:t>
            </a:r>
            <a:r>
              <a:rPr lang="en-US" baseline="30000" dirty="0" smtClean="0"/>
              <a:t>th</a:t>
            </a:r>
            <a:r>
              <a:rPr lang="en-US" dirty="0" smtClean="0"/>
              <a:t> </a:t>
            </a:r>
          </a:p>
          <a:p>
            <a:r>
              <a:rPr lang="en-US" dirty="0" smtClean="0"/>
              <a:t>Quiz 3 – Chapter 3</a:t>
            </a:r>
          </a:p>
          <a:p>
            <a:pPr lvl="1"/>
            <a:r>
              <a:rPr lang="en-US" dirty="0" smtClean="0"/>
              <a:t>Friday, Oct. 11</a:t>
            </a:r>
            <a:r>
              <a:rPr lang="en-US" baseline="30000" dirty="0" smtClean="0"/>
              <a:t>th</a:t>
            </a:r>
            <a:r>
              <a:rPr lang="en-US" dirty="0" smtClean="0"/>
              <a:t> (15 min)</a:t>
            </a:r>
            <a:endParaRPr lang="en-US" dirty="0"/>
          </a:p>
        </p:txBody>
      </p:sp>
      <p:sp>
        <p:nvSpPr>
          <p:cNvPr id="4" name="Slide Number Placeholder 3"/>
          <p:cNvSpPr>
            <a:spLocks noGrp="1"/>
          </p:cNvSpPr>
          <p:nvPr>
            <p:ph type="sldNum" sz="quarter" idx="12"/>
          </p:nvPr>
        </p:nvSpPr>
        <p:spPr>
          <a:prstGeom prst="rect">
            <a:avLst/>
          </a:prstGeom>
        </p:spPr>
        <p:txBody>
          <a:bodyPr/>
          <a:lstStyle/>
          <a:p>
            <a:pPr>
              <a:defRPr/>
            </a:pPr>
            <a:fld id="{1B87F03E-4105-4E1D-B5F9-E249E5F2AD8D}" type="slidenum">
              <a:rPr lang="en-US" smtClean="0"/>
              <a:pPr>
                <a:defRPr/>
              </a:pPr>
              <a:t>90</a:t>
            </a:fld>
            <a:endParaRPr lang="en-US"/>
          </a:p>
        </p:txBody>
      </p:sp>
    </p:spTree>
    <p:extLst>
      <p:ext uri="{BB962C8B-B14F-4D97-AF65-F5344CB8AC3E}">
        <p14:creationId xmlns:p14="http://schemas.microsoft.com/office/powerpoint/2010/main" val="403054899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2 - Assembler Intro">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19050" cmpd="sng">
          <a:solidFill>
            <a:schemeClr val="tx1"/>
          </a:solidFill>
          <a:tailEnd type="arrow"/>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9525"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Blank 14">
      <a:dk1>
        <a:srgbClr val="000000"/>
      </a:dk1>
      <a:lt1>
        <a:srgbClr val="FFFFFF"/>
      </a:lt1>
      <a:dk2>
        <a:srgbClr val="00319E"/>
      </a:dk2>
      <a:lt2>
        <a:srgbClr val="B2B2B2"/>
      </a:lt2>
      <a:accent1>
        <a:srgbClr val="4F8A10"/>
      </a:accent1>
      <a:accent2>
        <a:srgbClr val="00AEEF"/>
      </a:accent2>
      <a:accent3>
        <a:srgbClr val="FFFFFF"/>
      </a:accent3>
      <a:accent4>
        <a:srgbClr val="000000"/>
      </a:accent4>
      <a:accent5>
        <a:srgbClr val="B2C4AA"/>
      </a:accent5>
      <a:accent6>
        <a:srgbClr val="009DD9"/>
      </a:accent6>
      <a:hlink>
        <a:srgbClr val="30C1BE"/>
      </a:hlink>
      <a:folHlink>
        <a:srgbClr val="C10435"/>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8">
        <a:dk1>
          <a:srgbClr val="000000"/>
        </a:dk1>
        <a:lt1>
          <a:srgbClr val="FFFFFF"/>
        </a:lt1>
        <a:dk2>
          <a:srgbClr val="003399"/>
        </a:dk2>
        <a:lt2>
          <a:srgbClr val="B2B2B2"/>
        </a:lt2>
        <a:accent1>
          <a:srgbClr val="00AC00"/>
        </a:accent1>
        <a:accent2>
          <a:srgbClr val="FFCC00"/>
        </a:accent2>
        <a:accent3>
          <a:srgbClr val="FFFFFF"/>
        </a:accent3>
        <a:accent4>
          <a:srgbClr val="000000"/>
        </a:accent4>
        <a:accent5>
          <a:srgbClr val="AAD2AA"/>
        </a:accent5>
        <a:accent6>
          <a:srgbClr val="E7B900"/>
        </a:accent6>
        <a:hlink>
          <a:srgbClr val="3399FF"/>
        </a:hlink>
        <a:folHlink>
          <a:srgbClr val="E00000"/>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267F"/>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00529B"/>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267F"/>
        </a:dk2>
        <a:lt2>
          <a:srgbClr val="B2B2B2"/>
        </a:lt2>
        <a:accent1>
          <a:srgbClr val="4F8A10"/>
        </a:accent1>
        <a:accent2>
          <a:srgbClr val="30B6B4"/>
        </a:accent2>
        <a:accent3>
          <a:srgbClr val="FFFFFF"/>
        </a:accent3>
        <a:accent4>
          <a:srgbClr val="000000"/>
        </a:accent4>
        <a:accent5>
          <a:srgbClr val="B2C4AA"/>
        </a:accent5>
        <a:accent6>
          <a:srgbClr val="2AA5A3"/>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Blank 12">
        <a:dk1>
          <a:srgbClr val="000000"/>
        </a:dk1>
        <a:lt1>
          <a:srgbClr val="FFFFFF"/>
        </a:lt1>
        <a:dk2>
          <a:srgbClr val="00267F"/>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Blank 13">
        <a:dk1>
          <a:srgbClr val="000000"/>
        </a:dk1>
        <a:lt1>
          <a:srgbClr val="FFFFFF"/>
        </a:lt1>
        <a:dk2>
          <a:srgbClr val="00319E"/>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319E"/>
        </a:dk2>
        <a:lt2>
          <a:srgbClr val="B2B2B2"/>
        </a:lt2>
        <a:accent1>
          <a:srgbClr val="4F8A10"/>
        </a:accent1>
        <a:accent2>
          <a:srgbClr val="00AEEF"/>
        </a:accent2>
        <a:accent3>
          <a:srgbClr val="FFFFFF"/>
        </a:accent3>
        <a:accent4>
          <a:srgbClr val="000000"/>
        </a:accent4>
        <a:accent5>
          <a:srgbClr val="B2C4AA"/>
        </a:accent5>
        <a:accent6>
          <a:srgbClr val="009DD9"/>
        </a:accent6>
        <a:hlink>
          <a:srgbClr val="30C1BE"/>
        </a:hlink>
        <a:folHlink>
          <a:srgbClr val="C1043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Chapter-2 - Assembler Intro.potx</Template>
  <TotalTime>4841</TotalTime>
  <Words>4009</Words>
  <Application>Microsoft Macintosh PowerPoint</Application>
  <PresentationFormat>On-screen Show (4:3)</PresentationFormat>
  <Paragraphs>917</Paragraphs>
  <Slides>90</Slides>
  <Notes>39</Notes>
  <HiddenSlides>20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90</vt:i4>
      </vt:variant>
    </vt:vector>
  </HeadingPairs>
  <TitlesOfParts>
    <vt:vector size="93" baseType="lpstr">
      <vt:lpstr>Chapter-2 - Assembler Intro</vt:lpstr>
      <vt:lpstr>Blank</vt:lpstr>
      <vt:lpstr>Equation</vt:lpstr>
      <vt:lpstr>CSCE 230, Fall 2013 Appendix A: Logic Circuits, part 2  </vt:lpstr>
      <vt:lpstr>PowerPoint Presentation</vt:lpstr>
      <vt:lpstr>Decoding</vt:lpstr>
      <vt:lpstr>Examples</vt:lpstr>
      <vt:lpstr>Binary Decoder: Symbol &amp; Truth Table</vt:lpstr>
      <vt:lpstr>2-to-4 Binary Decoder Logic Implementation</vt:lpstr>
      <vt:lpstr>3-bit Decoder</vt:lpstr>
      <vt:lpstr>PowerPoint Presentation</vt:lpstr>
      <vt:lpstr>PowerPoint Presentation</vt:lpstr>
      <vt:lpstr>Multiplexor (Mux)</vt:lpstr>
      <vt:lpstr>2-input (1-bit-wide) Mux</vt:lpstr>
      <vt:lpstr>2-input (1-bit-wide) Mux</vt:lpstr>
      <vt:lpstr>4-input 1-bit multiplexer: Symbol and Logic </vt:lpstr>
      <vt:lpstr>PowerPoint Presentation</vt:lpstr>
      <vt:lpstr>Multiplexer implementation  of a logic function </vt:lpstr>
      <vt:lpstr>Another implementation of a logic function using a multiplexer</vt:lpstr>
      <vt:lpstr>PowerPoint Presentation</vt:lpstr>
      <vt:lpstr>Sequential circuits</vt:lpstr>
      <vt:lpstr>Sequential Logic</vt:lpstr>
      <vt:lpstr> Clocks</vt:lpstr>
      <vt:lpstr>Synchronous Operation</vt:lpstr>
      <vt:lpstr>Edge-Triggered Clocking</vt:lpstr>
      <vt:lpstr>Synchronous Systems: How Combinational and Sequential Components Interact</vt:lpstr>
      <vt:lpstr>Synchronous Systems in Practice</vt:lpstr>
      <vt:lpstr>State Elements</vt:lpstr>
      <vt:lpstr>Inverter Latch to Nor Latch</vt:lpstr>
      <vt:lpstr>SR Latch (Nor Latch)</vt:lpstr>
      <vt:lpstr>SR Latch: Timing Diagram</vt:lpstr>
      <vt:lpstr>SR Latch: Timing Diagram</vt:lpstr>
      <vt:lpstr>Nand Latch</vt:lpstr>
      <vt:lpstr>SR Latch: Timing Diagram</vt:lpstr>
      <vt:lpstr>PowerPoint Presentation</vt:lpstr>
      <vt:lpstr>PowerPoint Presentation</vt:lpstr>
      <vt:lpstr>Gated SR Latch Implemented  with NAND Gates</vt:lpstr>
      <vt:lpstr>PowerPoint Presentation</vt:lpstr>
      <vt:lpstr>Gated D Latch</vt:lpstr>
      <vt:lpstr>Gated D Latch</vt:lpstr>
      <vt:lpstr>PowerPoint Presentation</vt:lpstr>
      <vt:lpstr>PowerPoint Presentation</vt:lpstr>
      <vt:lpstr>PowerPoint Presentation</vt:lpstr>
      <vt:lpstr>Exercise: Understanding differences between basic storage elements (D latch and D FFs)</vt:lpstr>
      <vt:lpstr>Exercise: Understanding differences between basic storage elements (D latch and D FFs)</vt:lpstr>
      <vt:lpstr>Master-slave D Flip-flop with Preset and Clear </vt:lpstr>
      <vt:lpstr>PowerPoint Presentation</vt:lpstr>
      <vt:lpstr>Registers</vt:lpstr>
      <vt:lpstr>Register File</vt:lpstr>
      <vt:lpstr>One-bit Register</vt:lpstr>
      <vt:lpstr>File of One-bit Registers</vt:lpstr>
      <vt:lpstr>Register File</vt:lpstr>
      <vt:lpstr>Register File with Two Output Ports</vt:lpstr>
      <vt:lpstr>Exercise: File of n-bit Registers</vt:lpstr>
      <vt:lpstr>SRAM</vt:lpstr>
      <vt:lpstr>SRAM Model</vt:lpstr>
      <vt:lpstr>SRAM Example</vt:lpstr>
      <vt:lpstr>One Way to Build 4x2 SRAM</vt:lpstr>
      <vt:lpstr>Dynamic RAM (DRAM)</vt:lpstr>
      <vt:lpstr>Refreshing DRAM</vt:lpstr>
      <vt:lpstr>PowerPoint Presentation</vt:lpstr>
      <vt:lpstr>PowerPoint Presentation</vt:lpstr>
      <vt:lpstr>PowerPoint Presentation</vt:lpstr>
      <vt:lpstr>Toggle FF: Modulo-2 Counter</vt:lpstr>
      <vt:lpstr>Building a 3-bit UpCounter: Analysis</vt:lpstr>
      <vt:lpstr>PowerPoint Presentation</vt:lpstr>
      <vt:lpstr>PowerPoint Presentation</vt:lpstr>
      <vt:lpstr>PowerPoint Presentation</vt:lpstr>
      <vt:lpstr>Toggle Flip-Flop</vt:lpstr>
      <vt:lpstr>A formal model of a  Finite State Machine (FSM)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FPGAs and why should we use them?</vt:lpstr>
      <vt:lpstr>FPGA</vt:lpstr>
      <vt:lpstr>FPGA Architecture: Logic Element</vt:lpstr>
      <vt:lpstr>FPGA Architecture</vt:lpstr>
      <vt:lpstr>Example: Altera Stratix-series FPGA</vt:lpstr>
      <vt:lpstr>Why use FPGAs?</vt:lpstr>
      <vt:lpstr>Increasing Chip Development Cost</vt:lpstr>
      <vt:lpstr>How do companies justify making a custom chip?</vt:lpstr>
      <vt:lpstr>Time-to-Market Economics</vt:lpstr>
      <vt:lpstr>Getting a Product Out</vt:lpstr>
      <vt:lpstr>Quartus II Design Flow</vt:lpstr>
      <vt:lpstr>Can I still use a Processor?</vt:lpstr>
      <vt:lpstr>Processor uses Small % of FPGA</vt:lpstr>
      <vt:lpstr>Upcoming… </vt:lpstr>
    </vt:vector>
  </TitlesOfParts>
  <Company>University of Nebraska-Lincoln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Outline and Reading Assignments</dc:title>
  <dc:creator>seth</dc:creator>
  <cp:lastModifiedBy>Can Vuran</cp:lastModifiedBy>
  <cp:revision>285</cp:revision>
  <cp:lastPrinted>2013-10-02T14:13:20Z</cp:lastPrinted>
  <dcterms:created xsi:type="dcterms:W3CDTF">2010-01-12T15:19:45Z</dcterms:created>
  <dcterms:modified xsi:type="dcterms:W3CDTF">2013-10-09T14:19:28Z</dcterms:modified>
</cp:coreProperties>
</file>