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1" r:id="rId1"/>
  </p:sldMasterIdLst>
  <p:notesMasterIdLst>
    <p:notesMasterId r:id="rId66"/>
  </p:notesMasterIdLst>
  <p:handoutMasterIdLst>
    <p:handoutMasterId r:id="rId67"/>
  </p:handoutMasterIdLst>
  <p:sldIdLst>
    <p:sldId id="349" r:id="rId2"/>
    <p:sldId id="458" r:id="rId3"/>
    <p:sldId id="426" r:id="rId4"/>
    <p:sldId id="457" r:id="rId5"/>
    <p:sldId id="438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9" r:id="rId16"/>
    <p:sldId id="440" r:id="rId17"/>
    <p:sldId id="450" r:id="rId18"/>
    <p:sldId id="452" r:id="rId19"/>
    <p:sldId id="453" r:id="rId20"/>
    <p:sldId id="454" r:id="rId21"/>
    <p:sldId id="451" r:id="rId22"/>
    <p:sldId id="455" r:id="rId23"/>
    <p:sldId id="456" r:id="rId24"/>
    <p:sldId id="459" r:id="rId25"/>
    <p:sldId id="460" r:id="rId26"/>
    <p:sldId id="461" r:id="rId27"/>
    <p:sldId id="462" r:id="rId28"/>
    <p:sldId id="463" r:id="rId29"/>
    <p:sldId id="464" r:id="rId30"/>
    <p:sldId id="441" r:id="rId31"/>
    <p:sldId id="442" r:id="rId32"/>
    <p:sldId id="443" r:id="rId33"/>
    <p:sldId id="444" r:id="rId34"/>
    <p:sldId id="447" r:id="rId35"/>
    <p:sldId id="448" r:id="rId36"/>
    <p:sldId id="445" r:id="rId37"/>
    <p:sldId id="446" r:id="rId38"/>
    <p:sldId id="449" r:id="rId39"/>
    <p:sldId id="437" r:id="rId40"/>
    <p:sldId id="465" r:id="rId41"/>
    <p:sldId id="485" r:id="rId42"/>
    <p:sldId id="466" r:id="rId43"/>
    <p:sldId id="467" r:id="rId44"/>
    <p:sldId id="468" r:id="rId45"/>
    <p:sldId id="469" r:id="rId46"/>
    <p:sldId id="470" r:id="rId47"/>
    <p:sldId id="471" r:id="rId48"/>
    <p:sldId id="486" r:id="rId49"/>
    <p:sldId id="472" r:id="rId50"/>
    <p:sldId id="476" r:id="rId51"/>
    <p:sldId id="473" r:id="rId52"/>
    <p:sldId id="474" r:id="rId53"/>
    <p:sldId id="475" r:id="rId54"/>
    <p:sldId id="487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8" r:id="rId63"/>
    <p:sldId id="484" r:id="rId64"/>
    <p:sldId id="489" r:id="rId65"/>
  </p:sldIdLst>
  <p:sldSz cx="9144000" cy="6858000" type="screen4x3"/>
  <p:notesSz cx="7029450" cy="9315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800"/>
    <a:srgbClr val="57EE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96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96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355" y="0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9677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355" y="8849677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71B715-5D0B-4FB5-8639-C9211F45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1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355" y="0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7725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260" y="4424839"/>
            <a:ext cx="5154930" cy="419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9677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355" y="8849677"/>
            <a:ext cx="3046095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C1C307-0275-410F-B6DB-E7F5197B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05CE8-95DC-481C-9B87-F7EE429025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AF09-6107-8349-8B2D-78140FEF06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AF09-6107-8349-8B2D-78140FEF06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AF09-6107-8349-8B2D-78140FEF061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3983562" y="8849054"/>
            <a:ext cx="3045888" cy="46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78" tIns="46689" rIns="93378" bIns="46689" anchor="b">
            <a:prstTxWarp prst="textNoShape">
              <a:avLst/>
            </a:prstTxWarp>
          </a:bodyPr>
          <a:lstStyle/>
          <a:p>
            <a:pPr algn="r"/>
            <a:fld id="{242C4144-F87F-C442-8383-9DA72E21E65D}" type="slidenum">
              <a:rPr lang="en-US" sz="1200"/>
              <a:pPr algn="r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3983562" y="8849054"/>
            <a:ext cx="3045888" cy="46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78" tIns="46689" rIns="93378" bIns="46689" anchor="b">
            <a:prstTxWarp prst="textNoShape">
              <a:avLst/>
            </a:prstTxWarp>
          </a:bodyPr>
          <a:lstStyle/>
          <a:p>
            <a:pPr algn="r"/>
            <a:fld id="{242C4144-F87F-C442-8383-9DA72E21E65D}" type="slidenum">
              <a:rPr lang="en-US" sz="120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3983562" y="8849054"/>
            <a:ext cx="3045888" cy="46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78" tIns="46689" rIns="93378" bIns="46689" anchor="b">
            <a:prstTxWarp prst="textNoShape">
              <a:avLst/>
            </a:prstTxWarp>
          </a:bodyPr>
          <a:lstStyle/>
          <a:p>
            <a:pPr algn="r"/>
            <a:fld id="{242C4144-F87F-C442-8383-9DA72E21E65D}" type="slidenum">
              <a:rPr lang="en-US" sz="120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AF09-6107-8349-8B2D-78140FEF06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AF09-6107-8349-8B2D-78140FEF06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AF09-6107-8349-8B2D-78140FEF06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AF09-6107-8349-8B2D-78140FEF06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AF09-6107-8349-8B2D-78140FEF06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70C5-DDE7-4AE5-80E8-9B3378CF0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0A104-1CBA-47DD-8C3E-57E61629C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BDE4-BF5C-4859-BBC8-7B2AEED20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8D99-5C0C-4E82-B3A5-BE45B5D26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AC355-249A-485B-BFA3-3E4224A5D3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9B1F-AF97-4D52-A02B-427AFD2D1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CC44-C092-41E8-A092-604E81FF02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E5E76F-4251-45D3-8B3C-B563A8509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4C417F4-B224-4D2A-8947-F1991C3E04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CSCE 230, Fall 2013</a:t>
            </a:r>
            <a:br>
              <a:rPr lang="en-US" dirty="0" smtClean="0"/>
            </a:br>
            <a:r>
              <a:rPr lang="en-US" dirty="0" smtClean="0"/>
              <a:t>Appendix A: Logic Circuits, part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908" y="3952908"/>
            <a:ext cx="314292" cy="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464820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Acknowledgement: Overheads adapted from those provided by the authors of the textbook</a:t>
            </a:r>
            <a:endParaRPr lang="en-US" sz="18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590800"/>
            <a:ext cx="8077200" cy="19568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Logic Circuits</a:t>
            </a:r>
          </a:p>
          <a:p>
            <a:endParaRPr lang="en-US" dirty="0" smtClean="0"/>
          </a:p>
          <a:p>
            <a:r>
              <a:rPr lang="en-US" dirty="0" smtClean="0"/>
              <a:t>Mehmet Can </a:t>
            </a:r>
            <a:r>
              <a:rPr lang="en-US" dirty="0" err="1" smtClean="0"/>
              <a:t>Vuran</a:t>
            </a:r>
            <a:r>
              <a:rPr lang="en-US" dirty="0" smtClean="0"/>
              <a:t>, Instructor</a:t>
            </a:r>
          </a:p>
          <a:p>
            <a:r>
              <a:rPr lang="en-US" dirty="0" smtClean="0"/>
              <a:t>      University of Nebraska-Lincoln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7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Gates and Truth Tables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525" y="1476375"/>
            <a:ext cx="4867275" cy="111442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2258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36410" y="202144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10" y="170497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44571" y="1652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0685" y="164044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6764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99629" y="19569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99629" y="164044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4619" y="1652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733800" y="33020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73427" y="2831068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34673" y="2831068"/>
            <a:ext cx="4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62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Gates and Truth Tables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525" y="1295401"/>
            <a:ext cx="4867275" cy="1114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6565" y="2831068"/>
            <a:ext cx="60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2258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36410" y="184046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10" y="15240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44571" y="14711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0685" y="145946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53566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99629" y="17759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99629" y="145946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4619" y="14711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733800" y="33020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58000" y="3378200"/>
          <a:ext cx="16764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73427" y="2831068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34673" y="2831068"/>
            <a:ext cx="4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79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Gates and Truth Tables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525" y="1295401"/>
            <a:ext cx="4867275" cy="1114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6565" y="2831068"/>
            <a:ext cx="60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2258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36410" y="184046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10" y="15240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44571" y="14711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0685" y="145946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53566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99629" y="17759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99629" y="145946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4619" y="147113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733800" y="33020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58000" y="3378200"/>
          <a:ext cx="16764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73427" y="2831068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34673" y="2831068"/>
            <a:ext cx="4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63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Exclusive-Or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1524000" cy="635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67000" y="34544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XOR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08789" y="3048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XOR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36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Exclusive-Or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1524000" cy="635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67000" y="34544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XOR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08789" y="3048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XOR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04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org6_new\appA\appA_PDF\figaa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975"/>
            <a:ext cx="39465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3516313"/>
            <a:ext cx="350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Light switch example</a:t>
            </a:r>
          </a:p>
        </p:txBody>
      </p:sp>
    </p:spTree>
    <p:extLst>
      <p:ext uri="{BB962C8B-B14F-4D97-AF65-F5344CB8AC3E}">
        <p14:creationId xmlns:p14="http://schemas.microsoft.com/office/powerpoint/2010/main" val="45599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corg6_new\appA\split_appa\figaa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4"/>
          <a:stretch/>
        </p:blipFill>
        <p:spPr bwMode="auto">
          <a:xfrm>
            <a:off x="4625068" y="2286000"/>
            <a:ext cx="4486275" cy="327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logic </a:t>
            </a:r>
            <a:r>
              <a:rPr lang="en-US" dirty="0" smtClean="0"/>
              <a:t>gate symbols</a:t>
            </a:r>
            <a:endParaRPr lang="en-US" dirty="0"/>
          </a:p>
        </p:txBody>
      </p:sp>
      <p:pic>
        <p:nvPicPr>
          <p:cNvPr id="6" name="Picture 3" descr="D:\corg6_new\appA\split_appa\figaa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4"/>
          <a:stretch/>
        </p:blipFill>
        <p:spPr bwMode="auto">
          <a:xfrm>
            <a:off x="76200" y="2614990"/>
            <a:ext cx="44862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Why? How?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Logic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>
                <a:latin typeface="Calibri" charset="0"/>
              </a:rPr>
              <a:t>Operate on </a:t>
            </a:r>
            <a:r>
              <a:rPr lang="en-US" sz="2800" dirty="0">
                <a:solidFill>
                  <a:srgbClr val="0070C0"/>
                </a:solidFill>
                <a:latin typeface="Calibri" charset="0"/>
              </a:rPr>
              <a:t>binary</a:t>
            </a:r>
            <a:r>
              <a:rPr lang="en-US" sz="2700" dirty="0">
                <a:solidFill>
                  <a:srgbClr val="0070C0"/>
                </a:solidFill>
                <a:latin typeface="Calibri" charset="0"/>
              </a:rPr>
              <a:t> variables</a:t>
            </a:r>
            <a:r>
              <a:rPr lang="en-US" sz="2700" dirty="0">
                <a:latin typeface="Calibri" charset="0"/>
              </a:rPr>
              <a:t> that assume one of two distinct values, usually called 0 and 1</a:t>
            </a:r>
            <a:br>
              <a:rPr lang="en-US" sz="2700" dirty="0">
                <a:latin typeface="Calibri" charset="0"/>
              </a:rPr>
            </a:br>
            <a:endParaRPr lang="en-US" sz="27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Why?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charset="0"/>
              </a:rPr>
              <a:t>Let’s back up…</a:t>
            </a:r>
            <a:r>
              <a:rPr lang="en-US" sz="2700" dirty="0">
                <a:latin typeface="Calibri" charset="0"/>
              </a:rPr>
              <a:t/>
            </a:r>
            <a:br>
              <a:rPr lang="en-US" sz="2700" dirty="0">
                <a:latin typeface="Calibri" charset="0"/>
              </a:rPr>
            </a:br>
            <a:endParaRPr lang="en-US" sz="27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7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9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Let’s Back up…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  <p:extLst>
      <p:ext uri="{BB962C8B-B14F-4D97-AF65-F5344CB8AC3E}">
        <p14:creationId xmlns:p14="http://schemas.microsoft.com/office/powerpoint/2010/main" val="217314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Design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628" name="Footer Placeholder 3"/>
          <p:cNvSpPr txBox="1">
            <a:spLocks noGrp="1"/>
          </p:cNvSpPr>
          <p:nvPr/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26629" name="Slide Number Placeholder 4"/>
          <p:cNvSpPr txBox="1">
            <a:spLocks noGrp="1"/>
          </p:cNvSpPr>
          <p:nvPr/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endParaRPr lang="en-US" sz="1400" dirty="0"/>
          </a:p>
        </p:txBody>
      </p:sp>
      <p:pic>
        <p:nvPicPr>
          <p:cNvPr id="10" name="Picture 2" descr="D:\corg6_new\appA\split_appa\figaa30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719263"/>
            <a:ext cx="351316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3048001"/>
            <a:ext cx="3810000" cy="8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Transistors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" y="1614421"/>
            <a:ext cx="2407024" cy="21553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61" y="2869118"/>
            <a:ext cx="2709539" cy="27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4264530"/>
            <a:ext cx="3390900" cy="234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59" y="2869117"/>
            <a:ext cx="233116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1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Basic Building Block for all Logic Gates</a:t>
            </a:r>
            <a:endParaRPr lang="en-US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37501"/>
              </p:ext>
            </p:extLst>
          </p:nvPr>
        </p:nvGraphicFramePr>
        <p:xfrm>
          <a:off x="6096000" y="31750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NAND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491490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701661"/>
            <a:ext cx="3141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 AND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NAND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551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Basic Building Block for all Logic Gates - NAND</a:t>
            </a:r>
            <a:endParaRPr lang="en-US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26784"/>
              </p:ext>
            </p:extLst>
          </p:nvPr>
        </p:nvGraphicFramePr>
        <p:xfrm>
          <a:off x="6096000" y="31750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NAND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2244444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NAND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76600"/>
            <a:ext cx="3746500" cy="132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3733800"/>
            <a:ext cx="2438400" cy="381000"/>
          </a:xfrm>
          <a:prstGeom prst="rect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5334000"/>
            <a:ext cx="2438400" cy="381000"/>
          </a:xfrm>
          <a:prstGeom prst="rect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2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NOT from NAND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94965" y="2767664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r="29181"/>
          <a:stretch/>
        </p:blipFill>
        <p:spPr>
          <a:xfrm>
            <a:off x="1228661" y="3290884"/>
            <a:ext cx="3800539" cy="141446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94961"/>
              </p:ext>
            </p:extLst>
          </p:nvPr>
        </p:nvGraphicFramePr>
        <p:xfrm>
          <a:off x="5943600" y="3029274"/>
          <a:ext cx="16764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33930"/>
          <a:stretch/>
        </p:blipFill>
        <p:spPr>
          <a:xfrm>
            <a:off x="992094" y="4705350"/>
            <a:ext cx="347233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7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AND from NANDs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94965" y="2767664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</a:t>
            </a:r>
            <a:endParaRPr lang="en-US" sz="2800" dirty="0"/>
          </a:p>
        </p:txBody>
      </p:sp>
      <p:pic>
        <p:nvPicPr>
          <p:cNvPr id="1026" name="Picture 2" descr="C:\Backup\mcvuran\Documents\dropbox\csce230-f12\notes\logic_gates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r="30024"/>
          <a:stretch/>
        </p:blipFill>
        <p:spPr bwMode="auto">
          <a:xfrm>
            <a:off x="548706" y="3290884"/>
            <a:ext cx="4597036" cy="189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9787"/>
              </p:ext>
            </p:extLst>
          </p:nvPr>
        </p:nvGraphicFramePr>
        <p:xfrm>
          <a:off x="5943600" y="2767664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Backup\mcvuran\Documents\dropbox\csce230-f12\notes\logic_gates_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2" r="36968"/>
          <a:stretch/>
        </p:blipFill>
        <p:spPr bwMode="auto">
          <a:xfrm>
            <a:off x="1344705" y="4716462"/>
            <a:ext cx="2808195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5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OR from NAND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94965" y="2767664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</a:t>
            </a:r>
            <a:endParaRPr lang="en-US" sz="2800" dirty="0"/>
          </a:p>
        </p:txBody>
      </p:sp>
      <p:pic>
        <p:nvPicPr>
          <p:cNvPr id="2050" name="Picture 2" descr="C:\Backup\mcvuran\Documents\dropbox\csce230-f12\notes\logic_gates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28619"/>
          <a:stretch/>
        </p:blipFill>
        <p:spPr bwMode="auto">
          <a:xfrm>
            <a:off x="381000" y="3505200"/>
            <a:ext cx="482402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51099"/>
              </p:ext>
            </p:extLst>
          </p:nvPr>
        </p:nvGraphicFramePr>
        <p:xfrm>
          <a:off x="5867400" y="3029274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56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OR from NAND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94965" y="2767664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17981"/>
              </p:ext>
            </p:extLst>
          </p:nvPr>
        </p:nvGraphicFramePr>
        <p:xfrm>
          <a:off x="5867400" y="3029274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Backup\mcvuran\Documents\dropbox\csce230-f12\notes\logic_gates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r="41550"/>
          <a:stretch/>
        </p:blipFill>
        <p:spPr bwMode="auto">
          <a:xfrm>
            <a:off x="1443317" y="3290884"/>
            <a:ext cx="2980718" cy="19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Backup\mcvuran\Documents\dropbox\csce230-f12\notes\logic_gates_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r="37517"/>
          <a:stretch/>
        </p:blipFill>
        <p:spPr bwMode="auto">
          <a:xfrm>
            <a:off x="1226112" y="4648200"/>
            <a:ext cx="341512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7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XOR from NAND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94965" y="27676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XOR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8069"/>
              </p:ext>
            </p:extLst>
          </p:nvPr>
        </p:nvGraphicFramePr>
        <p:xfrm>
          <a:off x="5867400" y="3029274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Backup\mcvuran\Documents\dropbox\csce230-f12\notes\logic_gates_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61" r="28348"/>
          <a:stretch/>
        </p:blipFill>
        <p:spPr bwMode="auto">
          <a:xfrm>
            <a:off x="124342" y="3290884"/>
            <a:ext cx="5524006" cy="19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Backup\mcvuran\Documents\dropbox\csce230-f12\notes\logic_gates_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r="31625"/>
          <a:stretch/>
        </p:blipFill>
        <p:spPr bwMode="auto">
          <a:xfrm>
            <a:off x="1057835" y="5181600"/>
            <a:ext cx="313754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1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NOR from NAND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94965" y="27676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NOR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27904"/>
              </p:ext>
            </p:extLst>
          </p:nvPr>
        </p:nvGraphicFramePr>
        <p:xfrm>
          <a:off x="5867400" y="3029274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Backup\mcvuran\Documents\dropbox\csce230-f12\notes\logic_gates_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26382" b="50000"/>
          <a:stretch/>
        </p:blipFill>
        <p:spPr bwMode="auto">
          <a:xfrm>
            <a:off x="278054" y="3253158"/>
            <a:ext cx="5443021" cy="20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Backup\mcvuran\Documents\dropbox\csce230-f12\notes\logic_gates_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r="33619" b="54952"/>
          <a:stretch/>
        </p:blipFill>
        <p:spPr bwMode="auto">
          <a:xfrm>
            <a:off x="1677196" y="5221754"/>
            <a:ext cx="3121311" cy="16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1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XNOR from NAND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94965" y="2767664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XNOR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4667"/>
              </p:ext>
            </p:extLst>
          </p:nvPr>
        </p:nvGraphicFramePr>
        <p:xfrm>
          <a:off x="5867400" y="3029274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Backup\mcvuran\Documents\dropbox\csce230-f12\notes\logic_gates_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62198" r="26144"/>
          <a:stretch/>
        </p:blipFill>
        <p:spPr bwMode="auto">
          <a:xfrm>
            <a:off x="190559" y="3290884"/>
            <a:ext cx="5665235" cy="15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Backup\mcvuran\Documents\dropbox\csce230-f12\notes\logic_gates_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1" t="59898" r="30004"/>
          <a:stretch/>
        </p:blipFill>
        <p:spPr bwMode="auto">
          <a:xfrm>
            <a:off x="1618129" y="5221754"/>
            <a:ext cx="3347521" cy="145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7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Design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628" name="Footer Placeholder 3"/>
          <p:cNvSpPr txBox="1">
            <a:spLocks noGrp="1"/>
          </p:cNvSpPr>
          <p:nvPr/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26629" name="Slide Number Placeholder 4"/>
          <p:cNvSpPr txBox="1">
            <a:spLocks noGrp="1"/>
          </p:cNvSpPr>
          <p:nvPr/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2" y="2667000"/>
            <a:ext cx="3628393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80821"/>
            <a:ext cx="4521200" cy="38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Implementation of the XOR function using AND, OR, and NOT gates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1524000" cy="635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67000" y="34544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XOR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08789" y="3048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9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org6_new\appA\appA_PDF\figaa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-17092" r="-6213" b="64633"/>
          <a:stretch/>
        </p:blipFill>
        <p:spPr bwMode="auto">
          <a:xfrm>
            <a:off x="304800" y="2209800"/>
            <a:ext cx="4283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Implementation of the XOR function using AND, OR, and NOT gates</a:t>
            </a:r>
          </a:p>
        </p:txBody>
      </p:sp>
      <p:pic>
        <p:nvPicPr>
          <p:cNvPr id="6" name="Picture 2" descr="D:\corg6_new\appA\appA_PDF\figaa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9"/>
          <a:stretch/>
        </p:blipFill>
        <p:spPr bwMode="auto">
          <a:xfrm>
            <a:off x="4648200" y="2830815"/>
            <a:ext cx="4283075" cy="265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99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Synthesis of logic functions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Synthesis</a:t>
            </a:r>
            <a:r>
              <a:rPr lang="en-US" dirty="0" smtClean="0"/>
              <a:t> is the process of designing and implementing a logic circuit defined by its functional specification.</a:t>
            </a:r>
          </a:p>
          <a:p>
            <a:endParaRPr lang="en-US" dirty="0" smtClean="0"/>
          </a:p>
          <a:p>
            <a:r>
              <a:rPr lang="en-US" dirty="0" smtClean="0"/>
              <a:t>The expression for </a:t>
            </a:r>
            <a:r>
              <a:rPr lang="en-US" i="1" dirty="0" smtClean="0"/>
              <a:t>f</a:t>
            </a:r>
            <a:r>
              <a:rPr lang="en-US" dirty="0" smtClean="0"/>
              <a:t> in the previous circuit is said to be in a </a:t>
            </a:r>
            <a:r>
              <a:rPr lang="en-US" dirty="0" smtClean="0">
                <a:solidFill>
                  <a:srgbClr val="FF0000"/>
                </a:solidFill>
              </a:rPr>
              <a:t>sum-of-products </a:t>
            </a:r>
            <a:r>
              <a:rPr lang="en-US" dirty="0" smtClean="0"/>
              <a:t>form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operations are sometimes called the </a:t>
            </a:r>
            <a:r>
              <a:rPr lang="en-US" dirty="0">
                <a:solidFill>
                  <a:srgbClr val="479249"/>
                </a:solidFill>
              </a:rPr>
              <a:t>sum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product</a:t>
            </a:r>
            <a:r>
              <a:rPr lang="en-US" dirty="0" smtClean="0"/>
              <a:t> functions.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57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corg6_new\appA\split_appa\t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15548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of a logic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4600" y="2667000"/>
            <a:ext cx="3962400" cy="381000"/>
          </a:xfrm>
          <a:prstGeom prst="rect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3048000"/>
            <a:ext cx="3962400" cy="381000"/>
          </a:xfrm>
          <a:prstGeom prst="rect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3886200"/>
            <a:ext cx="3962400" cy="381000"/>
          </a:xfrm>
          <a:prstGeom prst="rect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5486400"/>
            <a:ext cx="3962400" cy="381000"/>
          </a:xfrm>
          <a:prstGeom prst="rect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3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org6_new\appA\appA_PDF\figaa.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76998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of a logic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76800" y="1828800"/>
            <a:ext cx="3657600" cy="4114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00200" y="2057400"/>
            <a:ext cx="685800" cy="7620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819400"/>
            <a:ext cx="685800" cy="7620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657600"/>
            <a:ext cx="685800" cy="7620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0200" y="4419600"/>
            <a:ext cx="685800" cy="762000"/>
          </a:xfrm>
          <a:prstGeom prst="ellipse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org6_new\appA\appA_PDF\figaa.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76998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of a logic </a:t>
            </a:r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0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corg6_new\appA\split_appa\t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676400"/>
            <a:ext cx="706596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of a logic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org6\ppoint\appA\split_appa\t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6855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equivalence of </a:t>
            </a:r>
            <a:r>
              <a:rPr lang="en-US" dirty="0" smtClean="0"/>
              <a:t>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org6\ppoint\appA\split_appa\t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5187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of binary </a:t>
            </a:r>
            <a:r>
              <a:rPr lang="en-US" dirty="0" smtClean="0"/>
              <a:t>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Show a </a:t>
            </a:r>
            <a:r>
              <a:rPr lang="en-US" smtClean="0"/>
              <a:t>logic equation </a:t>
            </a:r>
            <a:r>
              <a:rPr lang="en-US" dirty="0" smtClean="0"/>
              <a:t>for the three functions shown in the following truth table: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50" y="3022600"/>
            <a:ext cx="8064500" cy="3149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404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Implementation Choices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Programmable</a:t>
            </a:r>
          </a:p>
          <a:p>
            <a:pPr lvl="1"/>
            <a:r>
              <a:rPr lang="en-US" sz="2400" dirty="0" smtClean="0"/>
              <a:t>Software</a:t>
            </a:r>
          </a:p>
          <a:p>
            <a:pPr lvl="2"/>
            <a:r>
              <a:rPr lang="en-US" sz="2000" dirty="0" smtClean="0"/>
              <a:t>Typically, use single-board microcontrollers to implement the logic by a program</a:t>
            </a:r>
          </a:p>
          <a:p>
            <a:pPr lvl="1"/>
            <a:r>
              <a:rPr lang="en-US" sz="2400" dirty="0" smtClean="0"/>
              <a:t>Programmable logic devices (PLDs) and field programmable gate arrays (FPGAs)</a:t>
            </a:r>
          </a:p>
          <a:p>
            <a:pPr lvl="2"/>
            <a:r>
              <a:rPr lang="en-US" sz="2000" dirty="0" smtClean="0"/>
              <a:t>Devices in which the logic elements and the interconnect (wiring) can be modified by programming.</a:t>
            </a:r>
          </a:p>
          <a:p>
            <a:pPr lvl="2"/>
            <a:r>
              <a:rPr lang="en-US" sz="2000" dirty="0" smtClean="0"/>
              <a:t>Ideal for rapid prototyping and low-volume applications.</a:t>
            </a:r>
          </a:p>
          <a:p>
            <a:pPr lvl="1"/>
            <a:r>
              <a:rPr lang="en-US" dirty="0" smtClean="0"/>
              <a:t>ROMs</a:t>
            </a:r>
          </a:p>
          <a:p>
            <a:r>
              <a:rPr lang="en-US" sz="3600" dirty="0" smtClean="0"/>
              <a:t>Custom </a:t>
            </a:r>
            <a:r>
              <a:rPr lang="en-US" sz="3600" dirty="0"/>
              <a:t>Designs</a:t>
            </a:r>
          </a:p>
          <a:p>
            <a:pPr lvl="1"/>
            <a:r>
              <a:rPr lang="en-US" sz="2400" dirty="0"/>
              <a:t>How Intel designs microprocessors</a:t>
            </a:r>
          </a:p>
          <a:p>
            <a:pPr lvl="1"/>
            <a:r>
              <a:rPr lang="en-US" sz="2400" dirty="0"/>
              <a:t>Cost-effective only for high-volume parts</a:t>
            </a:r>
            <a:endParaRPr lang="en-US" dirty="0" smtClean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628" name="Footer Placeholder 3"/>
          <p:cNvSpPr txBox="1">
            <a:spLocks noGrp="1"/>
          </p:cNvSpPr>
          <p:nvPr/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26629" name="Slide Number Placeholder 4"/>
          <p:cNvSpPr txBox="1">
            <a:spLocks noGrp="1"/>
          </p:cNvSpPr>
          <p:nvPr/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834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Minimization of logic expressions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illustrated in the previous example, a logic function can be implemented with </a:t>
            </a:r>
            <a:r>
              <a:rPr lang="en-US" dirty="0" smtClean="0">
                <a:solidFill>
                  <a:srgbClr val="FF0000"/>
                </a:solidFill>
              </a:rPr>
              <a:t>circuits of different complexities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useful to minimize a logic expression to reduce the cost of the synthesized circuit.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04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Karnaugh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corg6_new\appA\split_appa\figaa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2057400"/>
            <a:ext cx="914173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Three-variable </a:t>
            </a:r>
            <a:r>
              <a:rPr lang="en-US" dirty="0" err="1"/>
              <a:t>Karnaugh</a:t>
            </a:r>
            <a:r>
              <a:rPr lang="en-US" dirty="0"/>
              <a:t> </a:t>
            </a:r>
            <a:r>
              <a:rPr lang="en-US" dirty="0" smtClean="0"/>
              <a:t>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corg6_new\appA\split_appa\figaa5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964238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324600" y="2855913"/>
            <a:ext cx="2765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Four-variable</a:t>
            </a:r>
          </a:p>
          <a:p>
            <a:pPr eaLnBrk="1" hangingPunct="1"/>
            <a:r>
              <a:rPr lang="en-US" sz="3200">
                <a:solidFill>
                  <a:srgbClr val="0070C0"/>
                </a:solidFill>
                <a:latin typeface="Calibri" pitchFamily="34" charset="0"/>
              </a:rPr>
              <a:t>Karnaugh maps</a:t>
            </a:r>
          </a:p>
        </p:txBody>
      </p:sp>
    </p:spTree>
    <p:extLst>
      <p:ext uri="{BB962C8B-B14F-4D97-AF65-F5344CB8AC3E}">
        <p14:creationId xmlns:p14="http://schemas.microsoft.com/office/powerpoint/2010/main" val="29813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corg6_new\appA\split_appa\figaa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3425"/>
            <a:ext cx="46482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D:\corg6_new\appA\split_appa\figaa6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14575"/>
            <a:ext cx="36671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914400"/>
            <a:ext cx="34115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4"/>
                </a:solidFill>
                <a:latin typeface="+mn-lt"/>
                <a:cs typeface="+mn-cs"/>
              </a:rPr>
              <a:t>Using don’t cares</a:t>
            </a:r>
          </a:p>
        </p:txBody>
      </p:sp>
    </p:spTree>
    <p:extLst>
      <p:ext uri="{BB962C8B-B14F-4D97-AF65-F5344CB8AC3E}">
        <p14:creationId xmlns:p14="http://schemas.microsoft.com/office/powerpoint/2010/main" val="31755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D:\corg6_new\appA\split_appa\figa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2" y="1524000"/>
            <a:ext cx="773634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NAND and NOR </a:t>
            </a:r>
            <a:r>
              <a:rPr lang="en-US" dirty="0" smtClean="0"/>
              <a:t>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3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corg6_new\appA\appA_PDF\figaa.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894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Equivalence of NAND-NAND and AND-OR </a:t>
            </a:r>
            <a:r>
              <a:rPr lang="en-US" dirty="0" smtClean="0"/>
              <a:t>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8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corg6_new\appA\appA_PDF\figaa.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14500"/>
            <a:ext cx="54673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Cascading of </a:t>
            </a:r>
            <a:r>
              <a:rPr lang="en-US" dirty="0" smtClean="0"/>
              <a:t>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Section A.5</a:t>
            </a:r>
            <a:br>
              <a:rPr lang="en-US" sz="3600" dirty="0" smtClean="0"/>
            </a:br>
            <a:r>
              <a:rPr lang="en-US" sz="3100" dirty="0"/>
              <a:t>Practical Implementation of Logic Gates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Read the Chapter in detail and study the following slides, we will skip most of them in </a:t>
            </a:r>
            <a:r>
              <a:rPr lang="en-US" sz="3100" dirty="0" smtClean="0"/>
              <a:t>class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corg6_new\appA\appA_PDF\figaa.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94302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Representation of logic values by voltage </a:t>
            </a:r>
            <a:r>
              <a:rPr lang="en-US" dirty="0" smtClean="0"/>
              <a:t>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4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Logic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>
                <a:latin typeface="Calibri" charset="0"/>
              </a:rPr>
              <a:t>Operate on </a:t>
            </a:r>
            <a:r>
              <a:rPr lang="en-US" sz="2800" dirty="0">
                <a:solidFill>
                  <a:srgbClr val="0070C0"/>
                </a:solidFill>
                <a:latin typeface="Calibri" charset="0"/>
              </a:rPr>
              <a:t>binary</a:t>
            </a:r>
            <a:r>
              <a:rPr lang="en-US" sz="2700" dirty="0">
                <a:solidFill>
                  <a:srgbClr val="0070C0"/>
                </a:solidFill>
                <a:latin typeface="Calibri" charset="0"/>
              </a:rPr>
              <a:t> variables</a:t>
            </a:r>
            <a:r>
              <a:rPr lang="en-US" sz="2700" dirty="0">
                <a:latin typeface="Calibri" charset="0"/>
              </a:rPr>
              <a:t> that assume one of two distinct values, usually called 0 and 1</a:t>
            </a:r>
            <a:br>
              <a:rPr lang="en-US" sz="2700" dirty="0">
                <a:latin typeface="Calibri" charset="0"/>
              </a:rPr>
            </a:br>
            <a:endParaRPr lang="en-US" sz="27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Implement functions of logic variables</a:t>
            </a:r>
            <a:r>
              <a:rPr lang="en-US" sz="2700" dirty="0">
                <a:latin typeface="Calibri" charset="0"/>
              </a:rPr>
              <a:t/>
            </a:r>
            <a:br>
              <a:rPr lang="en-US" sz="2700" dirty="0">
                <a:latin typeface="Calibri" charset="0"/>
              </a:rPr>
            </a:br>
            <a:endParaRPr lang="en-US" sz="27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Circuits have </a:t>
            </a:r>
            <a:r>
              <a:rPr lang="en-US" sz="2800" dirty="0">
                <a:solidFill>
                  <a:srgbClr val="0070C0"/>
                </a:solidFill>
                <a:latin typeface="Calibri" charset="0"/>
              </a:rPr>
              <a:t>inputs</a:t>
            </a:r>
            <a:r>
              <a:rPr lang="en-US" sz="2800" dirty="0">
                <a:latin typeface="Calibri" charset="0"/>
              </a:rPr>
              <a:t> and </a:t>
            </a:r>
            <a:r>
              <a:rPr lang="en-US" sz="2800" dirty="0">
                <a:solidFill>
                  <a:srgbClr val="0070C0"/>
                </a:solidFill>
                <a:latin typeface="Calibri" charset="0"/>
              </a:rPr>
              <a:t>outputs</a:t>
            </a:r>
          </a:p>
          <a:p>
            <a:pPr eaLnBrk="1" hangingPunct="1">
              <a:lnSpc>
                <a:spcPct val="80000"/>
              </a:lnSpc>
            </a:pPr>
            <a:endParaRPr lang="en-US" sz="2700" dirty="0">
              <a:solidFill>
                <a:srgbClr val="0070C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  <a:latin typeface="Calibri" charset="0"/>
              </a:rPr>
              <a:t>Circuits are implemented using electronic logic gates</a:t>
            </a:r>
            <a:r>
              <a:rPr lang="en-US" sz="2700" dirty="0">
                <a:latin typeface="Calibri" charset="0"/>
              </a:rPr>
              <a:t/>
            </a:r>
            <a:br>
              <a:rPr lang="en-US" sz="2700" dirty="0">
                <a:latin typeface="Calibri" charset="0"/>
              </a:rPr>
            </a:br>
            <a:endParaRPr lang="en-US" sz="27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7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corg6_new\appA\appA_PDF\figaa.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92"/>
          <a:stretch/>
        </p:blipFill>
        <p:spPr bwMode="auto">
          <a:xfrm>
            <a:off x="273423" y="2133600"/>
            <a:ext cx="859430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NMOS and PMOS </a:t>
            </a:r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548825"/>
            <a:ext cx="311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NMOS Transistor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651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corg6_new\appA\appA_PDF\figaa.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13532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inverter </a:t>
            </a:r>
            <a:r>
              <a:rPr lang="en-US" dirty="0" smtClean="0"/>
              <a:t>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corg6_new\appA\appA_PDF\figaa.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5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transistor circuit implementation of a NOR </a:t>
            </a:r>
            <a:r>
              <a:rPr lang="en-US" dirty="0" smtClean="0"/>
              <a:t>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7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corg6_new\appA\appA_PDF\figaa.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97905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transistor circuit implementation of a NAND </a:t>
            </a:r>
            <a:r>
              <a:rPr lang="en-US" dirty="0" smtClean="0"/>
              <a:t>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corg6_new\appA\appA_PDF\figaa.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5" b="5210"/>
          <a:stretch/>
        </p:blipFill>
        <p:spPr bwMode="auto">
          <a:xfrm>
            <a:off x="590138" y="2133600"/>
            <a:ext cx="781431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NMOS and PMOS </a:t>
            </a:r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548825"/>
            <a:ext cx="3046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dirty="0" smtClean="0"/>
              <a:t>MOS Transistor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5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D:\corg6_new\appA\split_appa\figaa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8" y="1601506"/>
            <a:ext cx="8732782" cy="48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CMOS realization of a NOT </a:t>
            </a:r>
            <a:r>
              <a:rPr lang="en-US" dirty="0" smtClean="0"/>
              <a:t>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3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D:\corg6_new\appA\split_appa\figaa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4874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of a CMOS </a:t>
            </a:r>
            <a:r>
              <a:rPr lang="en-US" dirty="0" smtClean="0"/>
              <a:t>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8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D:\corg6_new\appA\split_appa\figaa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17478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CMOS realization of a NAND </a:t>
            </a:r>
            <a:r>
              <a:rPr lang="en-US" dirty="0" smtClean="0"/>
              <a:t>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D:\corg6_new\appA\split_appa\figaa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0390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CMOS realization of a NOR </a:t>
            </a:r>
            <a:r>
              <a:rPr lang="en-US" dirty="0" smtClean="0"/>
              <a:t>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8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 descr="D:\corg6_new\appA\split_appa\figaa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10050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CMOS realization of an AND </a:t>
            </a:r>
            <a:r>
              <a:rPr lang="en-US" dirty="0" smtClean="0"/>
              <a:t>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4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525" y="1524000"/>
            <a:ext cx="4867275" cy="111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551" y="2638425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606159"/>
            <a:ext cx="4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5649" y="2573893"/>
            <a:ext cx="60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10" y="204049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17526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44571" y="167116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0685" y="165949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6764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99629" y="197596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99629" y="165949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4619" y="167116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15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corg6_new\appA\appA_PDF\figaa.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4950"/>
            <a:ext cx="5600279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voltage transfer characteristic for the CMOS </a:t>
            </a:r>
            <a:r>
              <a:rPr lang="en-US" dirty="0" smtClean="0"/>
              <a:t>inverter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1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corg6_new\appA\appA_PDF\figaa.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1387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of propagation delay and transition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directly connect logic gates</a:t>
            </a:r>
          </a:p>
          <a:p>
            <a:r>
              <a:rPr lang="en-US" dirty="0" smtClean="0"/>
              <a:t>May damage the circuits in certain input combinations</a:t>
            </a:r>
          </a:p>
          <a:p>
            <a:r>
              <a:rPr lang="en-US" dirty="0" smtClean="0"/>
              <a:t>May not need ALL the gates together</a:t>
            </a:r>
          </a:p>
          <a:p>
            <a:r>
              <a:rPr lang="en-US" dirty="0"/>
              <a:t>If a gate is not SELECTED, </a:t>
            </a:r>
            <a:r>
              <a:rPr lang="en-US" dirty="0" smtClean="0"/>
              <a:t>it should not provide 1 or 0</a:t>
            </a:r>
          </a:p>
          <a:p>
            <a:r>
              <a:rPr lang="en-US" dirty="0" smtClean="0"/>
              <a:t>Need a third output – Z (high impedance)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D:\corg6_new\appA\split_appa\figaa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6375"/>
            <a:ext cx="62484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Tri-state </a:t>
            </a:r>
            <a:r>
              <a:rPr lang="en-US" dirty="0" smtClean="0"/>
              <a:t>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9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3 – Chapter 3</a:t>
            </a:r>
          </a:p>
          <a:p>
            <a:pPr lvl="1"/>
            <a:r>
              <a:rPr lang="en-US" dirty="0" smtClean="0"/>
              <a:t>Assign Friday, Sept. 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smtClean="0"/>
              <a:t>Due </a:t>
            </a:r>
            <a:r>
              <a:rPr lang="en-US" smtClean="0"/>
              <a:t>Wednesday, </a:t>
            </a:r>
            <a:r>
              <a:rPr lang="en-US" dirty="0" smtClean="0"/>
              <a:t>Oct.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Test 1 – Chapters 1-2</a:t>
            </a:r>
          </a:p>
          <a:p>
            <a:pPr lvl="1"/>
            <a:r>
              <a:rPr lang="en-US" dirty="0" smtClean="0"/>
              <a:t>Monday, Oct. 7</a:t>
            </a:r>
            <a:r>
              <a:rPr lang="en-US" baseline="30000" dirty="0" smtClean="0"/>
              <a:t>th</a:t>
            </a:r>
            <a:r>
              <a:rPr lang="en-US" dirty="0" smtClean="0"/>
              <a:t> (50 min)</a:t>
            </a:r>
          </a:p>
          <a:p>
            <a:r>
              <a:rPr lang="en-US" dirty="0" smtClean="0"/>
              <a:t>Quiz 3 – Chapter 3</a:t>
            </a:r>
          </a:p>
          <a:p>
            <a:pPr lvl="1"/>
            <a:r>
              <a:rPr lang="en-US" dirty="0" smtClean="0"/>
              <a:t>Friday, Oct. 11</a:t>
            </a:r>
            <a:r>
              <a:rPr lang="en-US" baseline="30000" dirty="0" smtClean="0"/>
              <a:t>th</a:t>
            </a:r>
            <a:r>
              <a:rPr lang="en-US" dirty="0" smtClean="0"/>
              <a:t> (15 min)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F03E-4105-4E1D-B5F9-E249E5F2AD8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Truth Tables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525" y="1488043"/>
            <a:ext cx="4867275" cy="111442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2258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36410" y="2033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10" y="171664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44571" y="16637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0685" y="1652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6764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99629" y="19685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99629" y="1652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4619" y="16637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73427" y="2831067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73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Gates and Truth Tables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525" y="1488043"/>
            <a:ext cx="4867275" cy="111442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2258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36410" y="2033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10" y="171664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44571" y="16637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0685" y="1652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6764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99629" y="19685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99629" y="1652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4619" y="16637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73427" y="2831068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24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Gates and Truth Tables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525" y="1488043"/>
            <a:ext cx="4867275" cy="111442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2258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36410" y="2033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10" y="171664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44571" y="16637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0685" y="1652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6764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99629" y="19685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99629" y="165211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4619" y="16637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733800" y="3302000"/>
          <a:ext cx="2514600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73427" y="2831068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34673" y="2831068"/>
            <a:ext cx="4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FBA-184E-4167-8F61-56E5727808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CSCE 230 - Computer Organization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75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pter-2 - Assembler Intro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19050" cmpd="sng">
          <a:solidFill>
            <a:schemeClr val="tx1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9525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Chapter-2 - Assembler Intro.potx</Template>
  <TotalTime>4718</TotalTime>
  <Words>1119</Words>
  <Application>Microsoft Macintosh PowerPoint</Application>
  <PresentationFormat>On-screen Show (4:3)</PresentationFormat>
  <Paragraphs>561</Paragraphs>
  <Slides>64</Slides>
  <Notes>12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Chapter-2 - Assembler Intro</vt:lpstr>
      <vt:lpstr>CSCE 230, Fall 2013 Appendix A: Logic Circuits, part 1  </vt:lpstr>
      <vt:lpstr>Logic Design</vt:lpstr>
      <vt:lpstr>Logic Design</vt:lpstr>
      <vt:lpstr>Logic Implementation Choices</vt:lpstr>
      <vt:lpstr>Logic circuits</vt:lpstr>
      <vt:lpstr>Basic Gates</vt:lpstr>
      <vt:lpstr>Truth Tables</vt:lpstr>
      <vt:lpstr>Basic Gates and Truth Tables</vt:lpstr>
      <vt:lpstr>Basic Gates and Truth Tables</vt:lpstr>
      <vt:lpstr>Basic Gates and Truth Tables</vt:lpstr>
      <vt:lpstr>Basic Gates and Truth Tables</vt:lpstr>
      <vt:lpstr>Basic Gates and Truth Tables</vt:lpstr>
      <vt:lpstr>Exclusive-Or</vt:lpstr>
      <vt:lpstr>Exclusive-Or</vt:lpstr>
      <vt:lpstr>PowerPoint Presentation</vt:lpstr>
      <vt:lpstr>Standard logic gate symbols</vt:lpstr>
      <vt:lpstr>Why? How?</vt:lpstr>
      <vt:lpstr>Logic circuits</vt:lpstr>
      <vt:lpstr>Let’s Back up…</vt:lpstr>
      <vt:lpstr>Transistors</vt:lpstr>
      <vt:lpstr>Basic Building Block for all Logic Gates</vt:lpstr>
      <vt:lpstr>Basic Building Block for all Logic Gates - NAND</vt:lpstr>
      <vt:lpstr>NOT from NAND</vt:lpstr>
      <vt:lpstr>AND from NANDs</vt:lpstr>
      <vt:lpstr>OR from NAND</vt:lpstr>
      <vt:lpstr>OR from NAND</vt:lpstr>
      <vt:lpstr>XOR from NAND</vt:lpstr>
      <vt:lpstr>NOR from NAND</vt:lpstr>
      <vt:lpstr>XNOR from NAND</vt:lpstr>
      <vt:lpstr>Implementation of the XOR function using AND, OR, and NOT gates</vt:lpstr>
      <vt:lpstr>Implementation of the XOR function using AND, OR, and NOT gates</vt:lpstr>
      <vt:lpstr>Synthesis of logic functions</vt:lpstr>
      <vt:lpstr>Implementation of a logic function</vt:lpstr>
      <vt:lpstr>Implementation of a logic function</vt:lpstr>
      <vt:lpstr>Implementation of a logic function</vt:lpstr>
      <vt:lpstr>Implementation of a logic function</vt:lpstr>
      <vt:lpstr>Proving equivalence of expressions</vt:lpstr>
      <vt:lpstr>Rules of binary logic</vt:lpstr>
      <vt:lpstr>Example</vt:lpstr>
      <vt:lpstr>Minimization of logic expressions</vt:lpstr>
      <vt:lpstr>Karnaugh Maps</vt:lpstr>
      <vt:lpstr>Three-variable Karnaugh maps</vt:lpstr>
      <vt:lpstr>PowerPoint Presentation</vt:lpstr>
      <vt:lpstr>PowerPoint Presentation</vt:lpstr>
      <vt:lpstr>NAND and NOR gates</vt:lpstr>
      <vt:lpstr>Equivalence of NAND-NAND and AND-OR networks</vt:lpstr>
      <vt:lpstr>Cascading of gates</vt:lpstr>
      <vt:lpstr>Section A.5 Practical Implementation of Logic Gates Read the Chapter in detail and study the following slides, we will skip most of them in class</vt:lpstr>
      <vt:lpstr>Representation of logic values by voltage levels</vt:lpstr>
      <vt:lpstr>NMOS and PMOS transistors</vt:lpstr>
      <vt:lpstr>An inverter circuit</vt:lpstr>
      <vt:lpstr>A transistor circuit implementation of a NOR gate</vt:lpstr>
      <vt:lpstr>A transistor circuit implementation of a NAND gate</vt:lpstr>
      <vt:lpstr>NMOS and PMOS transistors</vt:lpstr>
      <vt:lpstr>CMOS realization of a NOT gate</vt:lpstr>
      <vt:lpstr>Structure of a CMOS circuit</vt:lpstr>
      <vt:lpstr>CMOS realization of a NAND gate</vt:lpstr>
      <vt:lpstr>CMOS realization of a NOR gate</vt:lpstr>
      <vt:lpstr>CMOS realization of an AND gate</vt:lpstr>
      <vt:lpstr>The voltage transfer characteristic for the CMOS inverter</vt:lpstr>
      <vt:lpstr>Definition of propagation delay and transition time</vt:lpstr>
      <vt:lpstr>Cascading Logic Gates</vt:lpstr>
      <vt:lpstr>Tri-state buffer</vt:lpstr>
      <vt:lpstr>Upcoming… 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Outline and Reading Assignments</dc:title>
  <dc:creator>seth</dc:creator>
  <cp:lastModifiedBy>Office 2004 Test Drive User</cp:lastModifiedBy>
  <cp:revision>262</cp:revision>
  <cp:lastPrinted>2013-02-11T20:15:33Z</cp:lastPrinted>
  <dcterms:created xsi:type="dcterms:W3CDTF">2010-01-12T15:19:45Z</dcterms:created>
  <dcterms:modified xsi:type="dcterms:W3CDTF">2013-09-28T03:47:39Z</dcterms:modified>
</cp:coreProperties>
</file>