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76" r:id="rId2"/>
    <p:sldId id="277" r:id="rId3"/>
    <p:sldId id="258" r:id="rId4"/>
    <p:sldId id="280" r:id="rId5"/>
    <p:sldId id="281" r:id="rId6"/>
    <p:sldId id="579" r:id="rId7"/>
    <p:sldId id="282" r:id="rId8"/>
    <p:sldId id="580" r:id="rId9"/>
    <p:sldId id="283" r:id="rId10"/>
    <p:sldId id="581" r:id="rId11"/>
    <p:sldId id="582" r:id="rId12"/>
    <p:sldId id="583" r:id="rId13"/>
    <p:sldId id="584" r:id="rId14"/>
    <p:sldId id="585" r:id="rId15"/>
    <p:sldId id="586" r:id="rId16"/>
    <p:sldId id="286" r:id="rId17"/>
    <p:sldId id="287" r:id="rId18"/>
    <p:sldId id="587" r:id="rId19"/>
    <p:sldId id="588" r:id="rId20"/>
    <p:sldId id="589" r:id="rId21"/>
    <p:sldId id="590" r:id="rId22"/>
    <p:sldId id="591" r:id="rId23"/>
    <p:sldId id="592" r:id="rId24"/>
    <p:sldId id="594" r:id="rId25"/>
    <p:sldId id="593" r:id="rId26"/>
    <p:sldId id="411" r:id="rId27"/>
    <p:sldId id="578" r:id="rId2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0" roundtripDataSignature="AMtx7mjwT6wxKSGKvAzPFselVNc7ePRd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B117C5-0499-3B5A-34DA-A2566BF2F9B0}" v="399" dt="2025-07-23T16:50:05.920"/>
    <p1510:client id="{E8B15416-A120-F281-3C0E-30118DB94322}" v="122" dt="2025-07-23T14:03:33.479"/>
    <p1510:client id="{F4C51555-8196-B7A1-D76D-EC288ED64F3C}" v="2" dt="2025-07-23T02:24:27.4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845"/>
  </p:normalViewPr>
  <p:slideViewPr>
    <p:cSldViewPr snapToGrid="0">
      <p:cViewPr varScale="1">
        <p:scale>
          <a:sx n="88" d="100"/>
          <a:sy n="88" d="100"/>
        </p:scale>
        <p:origin x="176" y="4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customschemas.google.com/relationships/presentationmetadata" Target="meta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1D096E25-953A-4BDF-5DBC-7F7B495F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93F99F58-178C-8EF1-091B-A8F1FAAEE1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EADD3386-D41C-C9DF-0EA8-66E513E646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5535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8DA72216-FDC1-B97D-8BC2-CD82DA42E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17C75C01-EF8A-8B6B-59B7-2FE8A49634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7F6D4198-DE6D-D0B6-88EF-FCE284B1DE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1084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D22E93F0-76E4-5185-900C-F4585E780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BEB2BFBB-3A72-6F76-9E59-45F24F644C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F5F25EF5-3D02-0566-F782-D137E15C2A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0289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71BD8144-D215-D6F9-F6F9-4F02CAD99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0C68D85B-D216-39C6-055B-2158C1D030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AED91942-C7A9-35D5-CB21-95B0A7AAB6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6053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0784EC3F-17A7-5874-83EC-E0513E81F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E299EC83-FCD9-0670-F6E7-7635D45C55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F614AF8C-F379-575A-952E-5E3DA9D899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6260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AB029A7B-5DE6-FCFE-D60B-5B20E5EC0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F221395C-C255-0B02-D06C-A42262BF84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F72D6A88-8052-7712-1C38-711A2B523D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72071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1244A1E3-A6D8-14A3-0CBE-E22B78D46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FE2654A7-A88E-B54F-334D-23C30BF4A4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F4B92976-95BA-F65F-C37D-EF36663D4D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95422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0545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25CEEEDC-AF82-1EC8-E5B4-E998B3F33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DE80B3A1-85BA-E58E-7D7B-F1201F5B9A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62C20909-A37C-6B74-29D8-3177E1481A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861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656822AE-5972-E4FD-64D8-4CBFCB1B5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0D90AF55-1339-190A-3BC1-69183BE19B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5561FBBE-E8A8-BDF2-2B0F-0CF1241F80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4583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44ba1ae08e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Google Shape;38;g344ba1ae08e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g344ba1ae08e_1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DB2772ED-7FB9-34F1-D8E3-0EE015D40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47ABCFEB-6EF5-04A1-D487-5C55A8C3E5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675D4EC9-66FB-8322-3D2E-228BD04FFF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5057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C5C451CC-611C-0504-7CB3-F6833D68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114E2EAE-5DE6-15A5-A524-D7A7DB7617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25F34894-F17E-F1A9-6DDB-B57812A68E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98770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B90D4D18-2458-E2C1-FDB4-EA4919022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9A168F14-0DF4-4E49-22FE-71867E51C7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15803C5C-996A-A40A-BFE7-814B157A65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5730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61934B72-572E-0276-B52E-6430919C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D3B0EC53-F548-50B1-73A6-AD20168785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53FCAC29-B622-B684-9C1B-6278A9C095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92942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A972C7C7-8091-54B8-887C-5344D214F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4BDDA03B-9F29-F463-4123-3C8069C1C6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0086EEE4-DE9E-965C-1163-CEBDE2FE8C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63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67CDC82B-F778-C433-89F6-6846C53E8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:notes">
            <a:extLst>
              <a:ext uri="{FF2B5EF4-FFF2-40B4-BE49-F238E27FC236}">
                <a16:creationId xmlns:a16="http://schemas.microsoft.com/office/drawing/2014/main" id="{2F217074-C761-910A-40A1-5BD4902528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9:notes">
            <a:extLst>
              <a:ext uri="{FF2B5EF4-FFF2-40B4-BE49-F238E27FC236}">
                <a16:creationId xmlns:a16="http://schemas.microsoft.com/office/drawing/2014/main" id="{39E5E0A9-7CA5-E670-9665-6444FBD799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71915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26</a:t>
            </a:fld>
            <a:endParaRPr lang="en-US" sz="12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56779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41220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8637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A2ED5082-8E2B-69ED-6311-3A0FD526A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39A3D0FD-3BD8-BA29-CCAD-A768B79FA5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A782546C-DC32-206A-FDC8-8028659E71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2253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1244A1E3-A6D8-14A3-0CBE-E22B78D46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FE2654A7-A88E-B54F-334D-23C30BF4A4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F4B92976-95BA-F65F-C37D-EF36663D4D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8582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4AB9882E-0A39-60E4-8B2F-3B9972B32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80DCB068-5436-C640-B680-A6BB99D22D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67126F0F-2598-8117-0CF2-B735C66917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94355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>
          <a:extLst>
            <a:ext uri="{FF2B5EF4-FFF2-40B4-BE49-F238E27FC236}">
              <a16:creationId xmlns:a16="http://schemas.microsoft.com/office/drawing/2014/main" id="{1244A1E3-A6D8-14A3-0CBE-E22B78D46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>
            <a:extLst>
              <a:ext uri="{FF2B5EF4-FFF2-40B4-BE49-F238E27FC236}">
                <a16:creationId xmlns:a16="http://schemas.microsoft.com/office/drawing/2014/main" id="{FE2654A7-A88E-B54F-334D-23C30BF4A4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" name="Google Shape;53;p4:notes">
            <a:extLst>
              <a:ext uri="{FF2B5EF4-FFF2-40B4-BE49-F238E27FC236}">
                <a16:creationId xmlns:a16="http://schemas.microsoft.com/office/drawing/2014/main" id="{F4B92976-95BA-F65F-C37D-EF36663D4D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8178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>
  <p:cSld name="제목 및 내용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" name="Google Shape;17;p13"/>
          <p:cNvSpPr/>
          <p:nvPr/>
        </p:nvSpPr>
        <p:spPr>
          <a:xfrm>
            <a:off x="-6350" y="0"/>
            <a:ext cx="12192000" cy="4864100"/>
          </a:xfrm>
          <a:prstGeom prst="rect">
            <a:avLst/>
          </a:prstGeom>
          <a:solidFill>
            <a:srgbClr val="D5DB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" name="Google Shape;18;p13"/>
          <p:cNvSpPr/>
          <p:nvPr/>
        </p:nvSpPr>
        <p:spPr>
          <a:xfrm>
            <a:off x="330200" y="889000"/>
            <a:ext cx="11544300" cy="5575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9" name="Google Shape;19;p13"/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>
  <p:cSld name="제목 슬라이드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2" name="Google Shape;22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68474" y="193448"/>
            <a:ext cx="91894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/>
          <p:nvPr/>
        </p:nvSpPr>
        <p:spPr>
          <a:xfrm>
            <a:off x="0" y="1285876"/>
            <a:ext cx="12192000" cy="4621438"/>
          </a:xfrm>
          <a:prstGeom prst="rect">
            <a:avLst/>
          </a:prstGeom>
          <a:solidFill>
            <a:srgbClr val="D5DB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4" name="Google Shape;24;p14" descr="IEEE - Advancing Technology for Humanit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0142" y="305368"/>
            <a:ext cx="1178881" cy="661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4" descr="A picture containing text, quee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096" y="147389"/>
            <a:ext cx="2805289" cy="1035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B8D6-6DE6-1746-97B7-C1E159A29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CA201-BC24-2C4A-86F5-DB35BF335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9C4F4-FC52-4248-8426-8107BE0D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66C03-4B05-9E4F-9BE2-0070BA24D243}" type="datetime1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DBE31-7B23-1745-9FD0-C1C52BDA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32BC7-59BE-8F4D-8B37-A7172C81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3C52-B7DC-1347-8021-706F182FD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5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www.nsfchest.org/" TargetMode="External"/><Relationship Id="rId7" Type="http://schemas.openxmlformats.org/officeDocument/2006/relationships/image" Target="../media/image30.png"/><Relationship Id="rId2" Type="http://schemas.openxmlformats.org/officeDocument/2006/relationships/hyperlink" Target="https://github.com/UCdasec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hyperlink" Target="https://github.com/UCdasec/RadioShif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 txBox="1"/>
          <p:nvPr/>
        </p:nvSpPr>
        <p:spPr>
          <a:xfrm>
            <a:off x="3150" y="5231669"/>
            <a:ext cx="12185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2026 IEEE National Aerospace and Electronics Conference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rgbClr val="0000FF"/>
                </a:solidFill>
              </a:rPr>
              <a:t>August 9 - 12</a:t>
            </a:r>
            <a:r>
              <a:rPr lang="en-US" sz="2400" b="1" i="0" u="none" strike="noStrike" cap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2026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 txBox="1"/>
          <p:nvPr/>
        </p:nvSpPr>
        <p:spPr>
          <a:xfrm>
            <a:off x="2207748" y="4688430"/>
            <a:ext cx="801575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400" baseline="30000" dirty="0"/>
              <a:t>1</a:t>
            </a:r>
            <a:r>
              <a:rPr lang="en-US" sz="2400" dirty="0"/>
              <a:t>University of Cincinnati  </a:t>
            </a:r>
            <a:r>
              <a:rPr lang="en-US" sz="2400" baseline="30000" dirty="0"/>
              <a:t>2</a:t>
            </a:r>
            <a:r>
              <a:rPr lang="en-US" sz="2400" dirty="0"/>
              <a:t>University of Nebraska-Lincoln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24749" y="3619338"/>
            <a:ext cx="12192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500" dirty="0">
                <a:solidFill>
                  <a:schemeClr val="tx1"/>
                </a:solidFill>
              </a:rPr>
              <a:t>Anagh Mishra</a:t>
            </a:r>
            <a:r>
              <a:rPr lang="en-US" sz="2500" baseline="30000" dirty="0">
                <a:solidFill>
                  <a:schemeClr val="tx1"/>
                </a:solidFill>
              </a:rPr>
              <a:t>1</a:t>
            </a:r>
            <a:r>
              <a:rPr lang="en-US" sz="2500" dirty="0"/>
              <a:t>, </a:t>
            </a:r>
            <a:r>
              <a:rPr lang="en-US" sz="2500" dirty="0">
                <a:solidFill>
                  <a:srgbClr val="0070C0"/>
                </a:solidFill>
              </a:rPr>
              <a:t>Phu Le</a:t>
            </a:r>
            <a:r>
              <a:rPr lang="en-US" sz="2500" baseline="30000" dirty="0">
                <a:solidFill>
                  <a:srgbClr val="0070C0"/>
                </a:solidFill>
              </a:rPr>
              <a:t>1</a:t>
            </a:r>
            <a:r>
              <a:rPr lang="en-US" sz="2500" dirty="0"/>
              <a:t>, Ryan Evans</a:t>
            </a:r>
            <a:r>
              <a:rPr lang="en-US" sz="2500" baseline="30000" dirty="0"/>
              <a:t>1</a:t>
            </a:r>
            <a:r>
              <a:rPr lang="en-US" sz="2500" dirty="0"/>
              <a:t>, </a:t>
            </a:r>
            <a:endParaRPr sz="25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2500" dirty="0" err="1"/>
              <a:t>Nirnimesh</a:t>
            </a:r>
            <a:r>
              <a:rPr lang="en-US" sz="2500" dirty="0"/>
              <a:t> Ghose</a:t>
            </a:r>
            <a:r>
              <a:rPr lang="en-US" sz="2500" baseline="30000" dirty="0"/>
              <a:t>2</a:t>
            </a:r>
            <a:r>
              <a:rPr lang="en-US" sz="2500" dirty="0"/>
              <a:t>, </a:t>
            </a:r>
            <a:r>
              <a:rPr lang="en-US" sz="2500" dirty="0" err="1"/>
              <a:t>Boyang</a:t>
            </a:r>
            <a:r>
              <a:rPr lang="en-US" sz="2500" dirty="0"/>
              <a:t> Wang</a:t>
            </a:r>
            <a:r>
              <a:rPr lang="en-US" sz="2500" baseline="30000" dirty="0"/>
              <a:t>1</a:t>
            </a:r>
            <a:endParaRPr sz="300" b="0" i="0" u="none" strike="noStrike" cap="none" baseline="30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3319" y="916263"/>
            <a:ext cx="1819581" cy="1058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1B80C1-2CC9-8FF6-9148-2BD1C5DDB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916263"/>
            <a:ext cx="1422400" cy="1422400"/>
          </a:xfrm>
          <a:prstGeom prst="rect">
            <a:avLst/>
          </a:prstGeom>
        </p:spPr>
      </p:pic>
      <p:sp>
        <p:nvSpPr>
          <p:cNvPr id="31" name="Google Shape;31;p1"/>
          <p:cNvSpPr txBox="1"/>
          <p:nvPr/>
        </p:nvSpPr>
        <p:spPr>
          <a:xfrm>
            <a:off x="1198798" y="2330318"/>
            <a:ext cx="984390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dirty="0" err="1">
                <a:solidFill>
                  <a:srgbClr val="0070C0"/>
                </a:solidFill>
              </a:rPr>
              <a:t>RadioShift</a:t>
            </a:r>
            <a:r>
              <a:rPr lang="en-US" sz="3200" dirty="0">
                <a:solidFill>
                  <a:srgbClr val="0070C0"/>
                </a:solidFill>
              </a:rPr>
              <a:t>: A Framework Measuring the Robustness of Lightweight Neural Networks over RF Signals</a:t>
            </a:r>
            <a:endParaRPr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680A2B8F-0A11-D917-D220-9273892AB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A4653D45-AA8A-CF4E-8609-5A81F5C1446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0641BA60-86D0-5A34-C30B-494883F3561F}"/>
              </a:ext>
            </a:extLst>
          </p:cNvPr>
          <p:cNvSpPr txBox="1"/>
          <p:nvPr/>
        </p:nvSpPr>
        <p:spPr>
          <a:xfrm>
            <a:off x="546780" y="1038559"/>
            <a:ext cx="11085739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We use/expand </a:t>
            </a:r>
            <a:r>
              <a:rPr lang="en-US" sz="2800" dirty="0" err="1">
                <a:solidFill>
                  <a:srgbClr val="0070C0"/>
                </a:solidFill>
              </a:rPr>
              <a:t>Matlab</a:t>
            </a:r>
            <a:r>
              <a:rPr lang="en-US" sz="2800" dirty="0">
                <a:solidFill>
                  <a:schemeClr val="tx1"/>
                </a:solidFill>
              </a:rPr>
              <a:t> [1] to generated simulated RF signals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15 modulations: </a:t>
            </a:r>
            <a:r>
              <a:rPr lang="en-US" sz="2800" dirty="0">
                <a:solidFill>
                  <a:srgbClr val="0070C0"/>
                </a:solidFill>
              </a:rPr>
              <a:t>12 digital</a:t>
            </a:r>
            <a:r>
              <a:rPr lang="en-US" sz="2800" dirty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(BPSK, QPSK, 8PSK, 16/32/64/128/ 256 QAM, 16/32/64/128 APSK) and </a:t>
            </a:r>
            <a:r>
              <a:rPr lang="en-US" sz="2800" dirty="0">
                <a:solidFill>
                  <a:srgbClr val="0070C0"/>
                </a:solidFill>
                <a:sym typeface="Wingdings" pitchFamily="2" charset="2"/>
              </a:rPr>
              <a:t>3 analog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(FM, AM-DSB-SC, AM-SSB-SC)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Digital source</a:t>
            </a:r>
            <a:r>
              <a:rPr lang="en-US" sz="2800" dirty="0">
                <a:solidFill>
                  <a:schemeClr val="tx1"/>
                </a:solidFill>
              </a:rPr>
              <a:t>: random integers -&gt; complex symbols -&gt; up-sampled -&gt; pulse shaping (root-raised-cosine filter)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Analog source</a:t>
            </a:r>
            <a:r>
              <a:rPr lang="en-US" sz="2800" dirty="0">
                <a:solidFill>
                  <a:schemeClr val="tx1"/>
                </a:solidFill>
              </a:rPr>
              <a:t>: audio sequences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Rician</a:t>
            </a:r>
            <a:r>
              <a:rPr lang="en-US" sz="2800" dirty="0">
                <a:solidFill>
                  <a:schemeClr val="tx1"/>
                </a:solidFill>
              </a:rPr>
              <a:t>: line-of-sight; </a:t>
            </a:r>
            <a:r>
              <a:rPr lang="en-US" sz="2800" dirty="0">
                <a:solidFill>
                  <a:srgbClr val="0070C0"/>
                </a:solidFill>
              </a:rPr>
              <a:t>Rayleigh</a:t>
            </a:r>
            <a:r>
              <a:rPr lang="en-US" sz="2800" dirty="0">
                <a:solidFill>
                  <a:schemeClr val="tx1"/>
                </a:solidFill>
              </a:rPr>
              <a:t>: non-line-of-sight 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Hardware imperfections</a:t>
            </a:r>
            <a:r>
              <a:rPr lang="en-US" sz="2800" dirty="0">
                <a:solidFill>
                  <a:schemeClr val="tx1"/>
                </a:solidFill>
              </a:rPr>
              <a:t>: parts-per-million (PPM, up to 20) 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C895C952-4AAB-09EE-F250-84388A9133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Our Simulated RF Signals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381812-3802-BAA0-1925-36FBA150BABB}"/>
              </a:ext>
            </a:extLst>
          </p:cNvPr>
          <p:cNvSpPr txBox="1"/>
          <p:nvPr/>
        </p:nvSpPr>
        <p:spPr>
          <a:xfrm>
            <a:off x="546780" y="6482037"/>
            <a:ext cx="7705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[1] https://</a:t>
            </a:r>
            <a:r>
              <a:rPr lang="en-US" dirty="0" err="1"/>
              <a:t>www.mathworks.com</a:t>
            </a:r>
            <a:r>
              <a:rPr lang="en-US" dirty="0"/>
              <a:t>/help/comm/ug/modulation-classification-with-deep-</a:t>
            </a:r>
            <a:r>
              <a:rPr lang="en-US" dirty="0" err="1"/>
              <a:t>learning.html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721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A5813383-34D3-54F1-3267-089579CB2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08455B0B-9806-DD28-A9AC-2EA2E22552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D32DD6C5-1E31-CFC6-FAA6-2623A50B88F7}"/>
              </a:ext>
            </a:extLst>
          </p:cNvPr>
          <p:cNvSpPr txBox="1"/>
          <p:nvPr/>
        </p:nvSpPr>
        <p:spPr>
          <a:xfrm>
            <a:off x="546780" y="1038559"/>
            <a:ext cx="1108573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Additive white Gaussian noise -&gt; 0db -30db SNRs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Samples per frame: 1024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Sampling rate: 200kHz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Center frequency: 902MHz (Digital), 100MHz (Analog)   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680D3763-B744-7CAD-2211-C79FDFB8B19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Our Simulated RF Signals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E186E9-1B41-73FC-A614-E9BE1B9A6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80" y="4003601"/>
            <a:ext cx="2515809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D7CC60-F5DD-947F-0026-F34092971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474" y="4003601"/>
            <a:ext cx="2576286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A6AB6C-61A2-2C75-D1E5-65C4DDBB8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0645" y="4003601"/>
            <a:ext cx="2552095" cy="228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C09D39-0484-738A-2D4F-E70BC35577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2740" y="4003601"/>
            <a:ext cx="2576286" cy="228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1FD7CEB-E5D3-AD9B-AE5D-56D2367A71FA}"/>
              </a:ext>
            </a:extLst>
          </p:cNvPr>
          <p:cNvSpPr txBox="1"/>
          <p:nvPr/>
        </p:nvSpPr>
        <p:spPr>
          <a:xfrm>
            <a:off x="1275008" y="3695824"/>
            <a:ext cx="1478290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FM I/Q Samples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9ABB89-3810-1712-6A06-9AE65E82712F}"/>
              </a:ext>
            </a:extLst>
          </p:cNvPr>
          <p:cNvSpPr txBox="1"/>
          <p:nvPr/>
        </p:nvSpPr>
        <p:spPr>
          <a:xfrm>
            <a:off x="4017687" y="3694749"/>
            <a:ext cx="1297150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FM I/Q Frame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FAF28B-156C-85AF-F820-114445A26C7B}"/>
              </a:ext>
            </a:extLst>
          </p:cNvPr>
          <p:cNvSpPr txBox="1"/>
          <p:nvPr/>
        </p:nvSpPr>
        <p:spPr>
          <a:xfrm>
            <a:off x="6593443" y="3695822"/>
            <a:ext cx="1701107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BPSK I/Q Samples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23303-34A4-F39C-B5B4-79B7307F6E0C}"/>
              </a:ext>
            </a:extLst>
          </p:cNvPr>
          <p:cNvSpPr txBox="1"/>
          <p:nvPr/>
        </p:nvSpPr>
        <p:spPr>
          <a:xfrm>
            <a:off x="9206444" y="3694749"/>
            <a:ext cx="1519968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BPSK I/Q Frame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24D3B6-8070-BD80-9ECD-CE08F90343A0}"/>
              </a:ext>
            </a:extLst>
          </p:cNvPr>
          <p:cNvSpPr txBox="1"/>
          <p:nvPr/>
        </p:nvSpPr>
        <p:spPr>
          <a:xfrm>
            <a:off x="2861078" y="3141287"/>
            <a:ext cx="619913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800" dirty="0"/>
              <a:t>Example I/Q Samples and Frames (Rayleigh, 1ppm, 30dB)</a:t>
            </a:r>
          </a:p>
        </p:txBody>
      </p:sp>
    </p:spTree>
    <p:extLst>
      <p:ext uri="{BB962C8B-B14F-4D97-AF65-F5344CB8AC3E}">
        <p14:creationId xmlns:p14="http://schemas.microsoft.com/office/powerpoint/2010/main" val="2589413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364D68C1-37EE-5A97-85F2-84EA9CF9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7F041B11-CE6F-B1B9-559A-F2BEE0E4EF2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22CC7A26-101A-A2D8-4B3C-060AACF13FBA}"/>
              </a:ext>
            </a:extLst>
          </p:cNvPr>
          <p:cNvSpPr txBox="1"/>
          <p:nvPr/>
        </p:nvSpPr>
        <p:spPr>
          <a:xfrm>
            <a:off x="546780" y="1038559"/>
            <a:ext cx="11085739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We USRPs to generated real-world RF signals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4 modulations: </a:t>
            </a:r>
            <a:r>
              <a:rPr lang="en-US" sz="2800" dirty="0">
                <a:solidFill>
                  <a:srgbClr val="0070C0"/>
                </a:solidFill>
              </a:rPr>
              <a:t>4 digital</a:t>
            </a:r>
            <a:r>
              <a:rPr lang="en-US" sz="2800" dirty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(BPSK, QPSK, 8PSK) and </a:t>
            </a:r>
            <a:r>
              <a:rPr lang="en-US" sz="2800" dirty="0">
                <a:solidFill>
                  <a:srgbClr val="0070C0"/>
                </a:solidFill>
                <a:sym typeface="Wingdings" pitchFamily="2" charset="2"/>
              </a:rPr>
              <a:t>1 analog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(FM)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sym typeface="Wingdings" pitchFamily="2" charset="2"/>
              </a:rPr>
              <a:t>FM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: signal from radio station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sym typeface="Wingdings" pitchFamily="2" charset="2"/>
              </a:rPr>
              <a:t>B/Q/8PSK: 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Tx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: root raised cosine for pulse shaping; 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Rx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: digital DC blocker, automatic gain control block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  <a:sym typeface="Wingdings" pitchFamily="2" charset="2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  <a:sym typeface="Wingdings" pitchFamily="2" charset="2"/>
            </a:endParaRP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E91C1151-DD66-8DF2-899F-6AB00B4EC2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Our Real-World RF Signals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10397C-21E5-B03A-827B-E7B47B339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031" y="3429000"/>
            <a:ext cx="5950844" cy="292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B6B11129-B8B3-73B0-FAC1-7A2547B0E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767B31BE-8BE3-C5D0-9026-DF22FF3C24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FD608CF9-A6DB-A2D6-69B9-1B000223E0F9}"/>
              </a:ext>
            </a:extLst>
          </p:cNvPr>
          <p:cNvSpPr txBox="1"/>
          <p:nvPr/>
        </p:nvSpPr>
        <p:spPr>
          <a:xfrm>
            <a:off x="546780" y="1038559"/>
            <a:ext cx="1108573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915 MHz band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1MHz sampling rate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I/Q samples collected after automatic gain control on Rx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Samples per frame: 1024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81D70EF3-1B0C-2C56-9BA8-20D54C3634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Our Real-World RF Signals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648FBF-9674-02BA-CCDE-BF33483D5254}"/>
              </a:ext>
            </a:extLst>
          </p:cNvPr>
          <p:cNvSpPr txBox="1"/>
          <p:nvPr/>
        </p:nvSpPr>
        <p:spPr>
          <a:xfrm>
            <a:off x="1275008" y="3695824"/>
            <a:ext cx="1478290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FM I/Q Samples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0FC696-65AD-EFEB-B2CD-B12CD30D50D7}"/>
              </a:ext>
            </a:extLst>
          </p:cNvPr>
          <p:cNvSpPr txBox="1"/>
          <p:nvPr/>
        </p:nvSpPr>
        <p:spPr>
          <a:xfrm>
            <a:off x="4017687" y="3694749"/>
            <a:ext cx="1297150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FM I/Q Frame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CBD8E4-0602-EBC3-2FF0-64EFCD51FF75}"/>
              </a:ext>
            </a:extLst>
          </p:cNvPr>
          <p:cNvSpPr txBox="1"/>
          <p:nvPr/>
        </p:nvSpPr>
        <p:spPr>
          <a:xfrm>
            <a:off x="6593443" y="3695822"/>
            <a:ext cx="1701107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BPSK I/Q Samples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BE942D-D8FA-9062-3963-8D42532BE670}"/>
              </a:ext>
            </a:extLst>
          </p:cNvPr>
          <p:cNvSpPr txBox="1"/>
          <p:nvPr/>
        </p:nvSpPr>
        <p:spPr>
          <a:xfrm>
            <a:off x="9206444" y="3694749"/>
            <a:ext cx="1519968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BPSK I/Q Frame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CACA0C-2C0C-F0DF-E803-D39F9F48DFA9}"/>
              </a:ext>
            </a:extLst>
          </p:cNvPr>
          <p:cNvSpPr txBox="1"/>
          <p:nvPr/>
        </p:nvSpPr>
        <p:spPr>
          <a:xfrm>
            <a:off x="2861078" y="3141287"/>
            <a:ext cx="634019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800" dirty="0"/>
              <a:t>Example I/Q Samples and Frames (USRP, lab environment)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4E7CC2-BD99-0CB0-53CE-B9C92DF72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005072"/>
            <a:ext cx="2533952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2DF01F-64D0-96CE-696F-B60BC1282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240" y="4005072"/>
            <a:ext cx="2576286" cy="2286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3C2538-BABC-C912-87F7-76AEF1D30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888" y="4005072"/>
            <a:ext cx="251581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DFEC3E-C8EE-634A-6546-A062048C25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064" y="4005072"/>
            <a:ext cx="257628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15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808463E3-BA2D-952D-50BA-69FCDE8A7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75E27C6E-E66C-7864-52DE-2A8E1132372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5F919973-D1D5-8BE6-3459-EF97212F8B85}"/>
              </a:ext>
            </a:extLst>
          </p:cNvPr>
          <p:cNvSpPr txBox="1"/>
          <p:nvPr/>
        </p:nvSpPr>
        <p:spPr>
          <a:xfrm>
            <a:off x="546780" y="1038559"/>
            <a:ext cx="11085739" cy="4832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We leverage </a:t>
            </a:r>
            <a:r>
              <a:rPr lang="en-US" sz="2800" dirty="0">
                <a:solidFill>
                  <a:srgbClr val="0070C0"/>
                </a:solidFill>
              </a:rPr>
              <a:t>FINN</a:t>
            </a:r>
            <a:r>
              <a:rPr lang="en-US" sz="2800" dirty="0">
                <a:solidFill>
                  <a:schemeClr val="tx1"/>
                </a:solidFill>
              </a:rPr>
              <a:t> (Fast, Scalable, Quantized Neural Network Inference on FPGAs) from AMD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A High-Level Synthesis framework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5143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 neural network (in </a:t>
            </a:r>
            <a:r>
              <a:rPr lang="en-US" sz="2800" dirty="0" err="1">
                <a:solidFill>
                  <a:srgbClr val="0070C0"/>
                </a:solidFill>
              </a:rPr>
              <a:t>PyTorch</a:t>
            </a:r>
            <a:r>
              <a:rPr lang="en-US" sz="2800" dirty="0">
                <a:solidFill>
                  <a:schemeClr val="tx1"/>
                </a:solidFill>
              </a:rPr>
              <a:t>) is first trained on </a:t>
            </a:r>
            <a:r>
              <a:rPr lang="en-US" sz="2800" dirty="0">
                <a:solidFill>
                  <a:srgbClr val="0070C0"/>
                </a:solidFill>
              </a:rPr>
              <a:t>GPU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Apply multiple transformations in format and layer replacement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Pass it to FINN 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 neural network (in </a:t>
            </a:r>
            <a:r>
              <a:rPr lang="en-US" sz="2800" dirty="0">
                <a:solidFill>
                  <a:srgbClr val="0070C0"/>
                </a:solidFill>
              </a:rPr>
              <a:t>Verilog</a:t>
            </a:r>
            <a:r>
              <a:rPr lang="en-US" sz="2800" dirty="0">
                <a:solidFill>
                  <a:schemeClr val="tx1"/>
                </a:solidFill>
              </a:rPr>
              <a:t>/VHDL) 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Compile and load to a </a:t>
            </a:r>
            <a:r>
              <a:rPr lang="en-US" sz="2800" dirty="0">
                <a:solidFill>
                  <a:srgbClr val="0070C0"/>
                </a:solidFill>
              </a:rPr>
              <a:t>FPGA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A9E91A3B-B4AB-449F-5CB3-9215DEF77D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ML Transformation (GPU </a:t>
            </a:r>
            <a:r>
              <a:rPr lang="en-US" dirty="0">
                <a:sym typeface="Wingdings" pitchFamily="2" charset="2"/>
              </a:rPr>
              <a:t> FPGA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4BF763-3951-7351-3653-1BD82C5C3137}"/>
              </a:ext>
            </a:extLst>
          </p:cNvPr>
          <p:cNvSpPr txBox="1"/>
          <p:nvPr/>
        </p:nvSpPr>
        <p:spPr>
          <a:xfrm>
            <a:off x="546780" y="6482037"/>
            <a:ext cx="27927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[1] https://</a:t>
            </a:r>
            <a:r>
              <a:rPr lang="en-US" dirty="0" err="1"/>
              <a:t>github.com</a:t>
            </a:r>
            <a:r>
              <a:rPr lang="en-US" dirty="0"/>
              <a:t>/Xilinx/FINN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A5B0D6-B299-9925-8606-A0CB79907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1823" y="4194646"/>
            <a:ext cx="2741301" cy="22474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659E4B-17E7-930A-E7A2-6EA3935841EB}"/>
              </a:ext>
            </a:extLst>
          </p:cNvPr>
          <p:cNvSpPr txBox="1"/>
          <p:nvPr/>
        </p:nvSpPr>
        <p:spPr>
          <a:xfrm>
            <a:off x="7678057" y="5758559"/>
            <a:ext cx="135005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AMD ZCU104 </a:t>
            </a:r>
          </a:p>
          <a:p>
            <a:pPr algn="ctr"/>
            <a:r>
              <a:rPr lang="en-US" dirty="0"/>
              <a:t>FPGA Board</a:t>
            </a:r>
          </a:p>
        </p:txBody>
      </p:sp>
    </p:spTree>
    <p:extLst>
      <p:ext uri="{BB962C8B-B14F-4D97-AF65-F5344CB8AC3E}">
        <p14:creationId xmlns:p14="http://schemas.microsoft.com/office/powerpoint/2010/main" val="396446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9826239A-25B7-5505-73BB-73D75287B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2038CF30-D850-31C9-D436-F9EFCDF6E7D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93F0802E-43C4-E609-70F3-46461FF44D01}"/>
              </a:ext>
            </a:extLst>
          </p:cNvPr>
          <p:cNvSpPr txBox="1"/>
          <p:nvPr/>
        </p:nvSpPr>
        <p:spPr>
          <a:xfrm>
            <a:off x="546780" y="1038559"/>
            <a:ext cx="11085739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</a:rPr>
              <a:t>RadioShift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>
                <a:solidFill>
                  <a:schemeClr val="tx1"/>
                </a:solidFill>
              </a:rPr>
              <a:t>includes </a:t>
            </a:r>
            <a:r>
              <a:rPr lang="en-US" sz="2800" dirty="0">
                <a:solidFill>
                  <a:srgbClr val="0070C0"/>
                </a:solidFill>
              </a:rPr>
              <a:t>4 subsets </a:t>
            </a:r>
            <a:r>
              <a:rPr lang="en-US" sz="2800" dirty="0">
                <a:solidFill>
                  <a:schemeClr val="tx1"/>
                </a:solidFill>
              </a:rPr>
              <a:t>Rician-PPM1, Rician-PPM20, Rayleigh-PPM1, Rayleigh-PPM20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Each subset: 4096 I/Q frames per modulation per SNR level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1,024 I/Q samples per frame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15 modulations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16 SNR levels (0dB – 30dB, 2dB increment)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3,932,160 I/Q frames </a:t>
            </a:r>
            <a:r>
              <a:rPr lang="en-US" sz="2800" dirty="0">
                <a:solidFill>
                  <a:schemeClr val="tx1"/>
                </a:solidFill>
              </a:rPr>
              <a:t>in total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 err="1">
                <a:solidFill>
                  <a:srgbClr val="0070C0"/>
                </a:solidFill>
              </a:rPr>
              <a:t>RadioShift</a:t>
            </a:r>
            <a:r>
              <a:rPr lang="en-US" sz="2800" dirty="0">
                <a:solidFill>
                  <a:srgbClr val="0070C0"/>
                </a:solidFill>
              </a:rPr>
              <a:t>-USRP</a:t>
            </a:r>
            <a:r>
              <a:rPr lang="en-US" sz="2800" dirty="0">
                <a:solidFill>
                  <a:schemeClr val="tx1"/>
                </a:solidFill>
              </a:rPr>
              <a:t>: 4096 I/Q frames per modulation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1,024 I/Q samples per frame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4 modulations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16,384 I/Q frames </a:t>
            </a:r>
            <a:r>
              <a:rPr lang="en-US" sz="2800" dirty="0">
                <a:solidFill>
                  <a:schemeClr val="tx1"/>
                </a:solidFill>
              </a:rPr>
              <a:t>in total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3B3C3EAC-2EDB-815D-110E-4CBDE8CBFC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Dataset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8B9184-5263-97BE-ED59-390C32A8CA38}"/>
              </a:ext>
            </a:extLst>
          </p:cNvPr>
          <p:cNvSpPr txBox="1"/>
          <p:nvPr/>
        </p:nvSpPr>
        <p:spPr>
          <a:xfrm>
            <a:off x="8116482" y="5101169"/>
            <a:ext cx="3760965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400" dirty="0"/>
              <a:t>Our framework can easily </a:t>
            </a:r>
          </a:p>
          <a:p>
            <a:pPr algn="ctr"/>
            <a:r>
              <a:rPr lang="en-US" sz="2400" dirty="0"/>
              <a:t>generate more I/Q frames</a:t>
            </a:r>
          </a:p>
          <a:p>
            <a:pPr algn="ctr"/>
            <a:r>
              <a:rPr lang="en-US" sz="2400" dirty="0"/>
              <a:t>when needed</a:t>
            </a:r>
          </a:p>
        </p:txBody>
      </p:sp>
    </p:spTree>
    <p:extLst>
      <p:ext uri="{BB962C8B-B14F-4D97-AF65-F5344CB8AC3E}">
        <p14:creationId xmlns:p14="http://schemas.microsoft.com/office/powerpoint/2010/main" val="936040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81B517EB-503F-0336-75A0-F99F88071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CDAD1B1C-EF59-948B-53C4-8B2A65CAA6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195F589E-6B21-9611-F826-ED71169AD3D0}"/>
              </a:ext>
            </a:extLst>
          </p:cNvPr>
          <p:cNvSpPr txBox="1"/>
          <p:nvPr/>
        </p:nvSpPr>
        <p:spPr>
          <a:xfrm>
            <a:off x="546780" y="1038559"/>
            <a:ext cx="11085739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I/Q samples in int8 </a:t>
            </a:r>
            <a:endParaRPr lang="en-US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80% </a:t>
            </a:r>
            <a:r>
              <a:rPr lang="en-US" sz="2800" dirty="0">
                <a:solidFill>
                  <a:schemeClr val="tx1"/>
                </a:solidFill>
              </a:rPr>
              <a:t>for training, </a:t>
            </a:r>
            <a:r>
              <a:rPr lang="en-US" sz="2800" dirty="0">
                <a:solidFill>
                  <a:srgbClr val="0070C0"/>
                </a:solidFill>
              </a:rPr>
              <a:t>10% </a:t>
            </a:r>
            <a:r>
              <a:rPr lang="en-US" sz="2800" dirty="0">
                <a:solidFill>
                  <a:schemeClr val="tx1"/>
                </a:solidFill>
              </a:rPr>
              <a:t>for validation, </a:t>
            </a:r>
            <a:r>
              <a:rPr lang="en-US" sz="2800" dirty="0">
                <a:solidFill>
                  <a:srgbClr val="0070C0"/>
                </a:solidFill>
              </a:rPr>
              <a:t>10% </a:t>
            </a:r>
            <a:r>
              <a:rPr lang="en-US" sz="2800" dirty="0">
                <a:solidFill>
                  <a:schemeClr val="tx1"/>
                </a:solidFill>
              </a:rPr>
              <a:t>for testing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Baseline NN: a lightweight VGG10 </a:t>
            </a:r>
            <a:r>
              <a:rPr lang="en-US" sz="2800" dirty="0">
                <a:solidFill>
                  <a:schemeClr val="tx1"/>
                </a:solidFill>
              </a:rPr>
              <a:t>--- 7 Convolutional Blocks, one linear blocks, and 1 final linear layer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Conv block: 1 conv layer, 1 batch normal, 1 </a:t>
            </a:r>
            <a:r>
              <a:rPr lang="en-US" sz="2800" dirty="0" err="1">
                <a:solidFill>
                  <a:schemeClr val="tx1"/>
                </a:solidFill>
              </a:rPr>
              <a:t>ReLu</a:t>
            </a:r>
            <a:r>
              <a:rPr lang="en-US" sz="2800" dirty="0">
                <a:solidFill>
                  <a:schemeClr val="tx1"/>
                </a:solidFill>
              </a:rPr>
              <a:t>, 1 max pooling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Linear block: 1 linear layer, 1 batch normal, 1 </a:t>
            </a:r>
            <a:r>
              <a:rPr lang="en-US" sz="2800" dirty="0" err="1">
                <a:solidFill>
                  <a:schemeClr val="tx1"/>
                </a:solidFill>
              </a:rPr>
              <a:t>ReLU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160,079</a:t>
            </a:r>
            <a:r>
              <a:rPr lang="en-US" sz="2800" dirty="0">
                <a:solidFill>
                  <a:schemeClr val="tx1"/>
                </a:solidFill>
              </a:rPr>
              <a:t> parameters in total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NNs are trained with a server with </a:t>
            </a:r>
            <a:r>
              <a:rPr lang="en-US" sz="2800" dirty="0">
                <a:solidFill>
                  <a:srgbClr val="0070C0"/>
                </a:solidFill>
              </a:rPr>
              <a:t>Nvidia RTX Titan</a:t>
            </a:r>
            <a:r>
              <a:rPr lang="en-US" sz="2800" dirty="0">
                <a:solidFill>
                  <a:schemeClr val="tx1"/>
                </a:solidFill>
              </a:rPr>
              <a:t> GPU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Each NN is trained with </a:t>
            </a:r>
            <a:r>
              <a:rPr lang="en-US" sz="2800" dirty="0">
                <a:solidFill>
                  <a:srgbClr val="0070C0"/>
                </a:solidFill>
              </a:rPr>
              <a:t>150 epochs </a:t>
            </a:r>
            <a:r>
              <a:rPr lang="en-US" sz="2800" dirty="0">
                <a:solidFill>
                  <a:schemeClr val="tx1"/>
                </a:solidFill>
              </a:rPr>
              <a:t>(early stop of 10 epochs)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Quantize-aware training 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3980D09A-26F1-2885-D277-772BE81D2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6415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98" name="Google Shape;98;p9"/>
          <p:cNvSpPr txBox="1"/>
          <p:nvPr/>
        </p:nvSpPr>
        <p:spPr>
          <a:xfrm>
            <a:off x="546780" y="1038559"/>
            <a:ext cx="11085739" cy="2074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Accuracy decreases </a:t>
            </a:r>
            <a:r>
              <a:rPr lang="en-US" sz="28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we further quantize weights from 8bits to 2bits (expected tradeoff)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dirty="0">
                <a:solidFill>
                  <a:srgbClr val="FF0000"/>
                </a:solidFill>
              </a:rPr>
              <a:t>4-bit models </a:t>
            </a:r>
            <a:r>
              <a:rPr lang="en-US" sz="2800" dirty="0">
                <a:solidFill>
                  <a:schemeClr val="dk1"/>
                </a:solidFill>
              </a:rPr>
              <a:t>offer good balance between accuracy and power/utilization on FPGAs</a:t>
            </a:r>
            <a:endParaRPr sz="28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1: Train &amp; Test with Same Dataset</a:t>
            </a:r>
            <a:endParaRPr dirty="0"/>
          </a:p>
        </p:txBody>
      </p:sp>
      <p:graphicFrame>
        <p:nvGraphicFramePr>
          <p:cNvPr id="2" name="Google Shape;131;g344ba1ae08e_1_107">
            <a:extLst>
              <a:ext uri="{FF2B5EF4-FFF2-40B4-BE49-F238E27FC236}">
                <a16:creationId xmlns:a16="http://schemas.microsoft.com/office/drawing/2014/main" id="{50CA6706-D1CF-7446-973B-8962FECA1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6039390"/>
              </p:ext>
            </p:extLst>
          </p:nvPr>
        </p:nvGraphicFramePr>
        <p:xfrm>
          <a:off x="362858" y="3558379"/>
          <a:ext cx="11466284" cy="24382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75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8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2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6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629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/>
                        <a:t>Dataset</a:t>
                      </a:r>
                      <a:endParaRPr sz="2000" b="1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/>
                        <a:t>Baseline (GPU, 8bit)</a:t>
                      </a:r>
                      <a:endParaRPr sz="2000" b="1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/>
                        <a:t>FPGA (8bit)</a:t>
                      </a:r>
                      <a:endParaRPr sz="2000" b="1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/>
                        <a:t>FPGA (4bit)</a:t>
                      </a:r>
                      <a:endParaRPr sz="2000" b="1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/>
                        <a:t>FPGA (2bit)</a:t>
                      </a:r>
                      <a:endParaRPr sz="2000" b="1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Rician-PPM1 (30dB)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81.0%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rgbClr val="FF0000"/>
                          </a:solidFill>
                        </a:rPr>
                        <a:t>84.0%</a:t>
                      </a:r>
                      <a:endParaRPr sz="2000" b="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82.2%</a:t>
                      </a:r>
                      <a:endParaRPr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70.5%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Rican-PPM20 (30dB)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75.1%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77.9%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rgbClr val="FF0000"/>
                          </a:solidFill>
                        </a:rPr>
                        <a:t>81.0%</a:t>
                      </a:r>
                      <a:endParaRPr sz="2000" b="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69.4%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Rayleigh-PPM1 (30dB)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84.1%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rgbClr val="FF0000"/>
                          </a:solidFill>
                        </a:rPr>
                        <a:t>86.5%</a:t>
                      </a:r>
                      <a:endParaRPr sz="2000" b="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82.3%</a:t>
                      </a:r>
                      <a:endParaRPr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63.0%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Rayleigh-PPM20 (30dB)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81.0%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rgbClr val="FF0000"/>
                          </a:solidFill>
                        </a:rPr>
                        <a:t>85.1%</a:t>
                      </a:r>
                      <a:endParaRPr sz="2000" b="0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79.5%</a:t>
                      </a:r>
                      <a:endParaRPr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/>
                        <a:t>71.7%</a:t>
                      </a:r>
                      <a:endParaRPr sz="2000" b="0" dirty="0"/>
                    </a:p>
                  </a:txBody>
                  <a:tcPr marL="91425" marR="91425" marT="91425" marB="91425">
                    <a:lnL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920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716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0EF24A1-3DA9-985C-7C77-109AA68CF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DFE65CD4-A572-6AC8-9B72-C9A2496EAB3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98" name="Google Shape;98;p9">
            <a:extLst>
              <a:ext uri="{FF2B5EF4-FFF2-40B4-BE49-F238E27FC236}">
                <a16:creationId xmlns:a16="http://schemas.microsoft.com/office/drawing/2014/main" id="{59223AFF-DAE2-8A7E-721E-D4CC808EA9AA}"/>
              </a:ext>
            </a:extLst>
          </p:cNvPr>
          <p:cNvSpPr txBox="1"/>
          <p:nvPr/>
        </p:nvSpPr>
        <p:spPr>
          <a:xfrm>
            <a:off x="546780" y="1038559"/>
            <a:ext cx="11085739" cy="58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endParaRPr sz="28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B7AA8A3B-24B5-9462-5567-E522964D16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1: 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AD521-AEC8-2276-CBE1-6E6BED47E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478" y="199134"/>
            <a:ext cx="5804197" cy="30018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C18216-5663-F2C1-71D0-F0DC247AF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635" y="3288990"/>
            <a:ext cx="2540000" cy="3263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711231-B152-EFED-EE35-486313DDD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875" y="3318603"/>
            <a:ext cx="2463800" cy="314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E1FBB0-458A-A28C-2C4A-80FF93CC2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0505" y="3333440"/>
            <a:ext cx="2476500" cy="3175000"/>
          </a:xfrm>
          <a:prstGeom prst="rect">
            <a:avLst/>
          </a:prstGeom>
        </p:spPr>
      </p:pic>
      <p:sp>
        <p:nvSpPr>
          <p:cNvPr id="14" name="Google Shape;98;p9">
            <a:extLst>
              <a:ext uri="{FF2B5EF4-FFF2-40B4-BE49-F238E27FC236}">
                <a16:creationId xmlns:a16="http://schemas.microsoft.com/office/drawing/2014/main" id="{8956E577-F442-8CB6-4FC4-31233575435F}"/>
              </a:ext>
            </a:extLst>
          </p:cNvPr>
          <p:cNvSpPr txBox="1"/>
          <p:nvPr/>
        </p:nvSpPr>
        <p:spPr>
          <a:xfrm>
            <a:off x="546780" y="1038559"/>
            <a:ext cx="5281542" cy="2074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lnSpc>
                <a:spcPct val="115000"/>
              </a:lnSpc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dirty="0">
                <a:solidFill>
                  <a:srgbClr val="0070C0"/>
                </a:solidFill>
              </a:rPr>
              <a:t>8bit -&gt; 4bit </a:t>
            </a:r>
            <a:r>
              <a:rPr lang="en-US" sz="2800" dirty="0">
                <a:solidFill>
                  <a:schemeClr val="tx1"/>
                </a:solidFill>
              </a:rPr>
              <a:t>saves significant resources on FPGA</a:t>
            </a:r>
            <a:endParaRPr lang="en-US" sz="28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4bit -&gt; 2bit </a:t>
            </a: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does not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save significant resources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4FD90-A58E-AF1D-396F-C4E9E9D4D06B}"/>
              </a:ext>
            </a:extLst>
          </p:cNvPr>
          <p:cNvSpPr txBox="1"/>
          <p:nvPr/>
        </p:nvSpPr>
        <p:spPr>
          <a:xfrm>
            <a:off x="3977123" y="5918855"/>
            <a:ext cx="88517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/>
              <a:t>8-bit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E68B07-6755-0816-4A77-67103A231040}"/>
              </a:ext>
            </a:extLst>
          </p:cNvPr>
          <p:cNvSpPr txBox="1"/>
          <p:nvPr/>
        </p:nvSpPr>
        <p:spPr>
          <a:xfrm>
            <a:off x="6661417" y="5944983"/>
            <a:ext cx="88517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/>
              <a:t>4-bit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57314D-4AAB-ECA8-BA1C-63BE6381D075}"/>
              </a:ext>
            </a:extLst>
          </p:cNvPr>
          <p:cNvSpPr txBox="1"/>
          <p:nvPr/>
        </p:nvSpPr>
        <p:spPr>
          <a:xfrm>
            <a:off x="9414620" y="5944983"/>
            <a:ext cx="88517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/>
              <a:t>2-bit</a:t>
            </a:r>
          </a:p>
        </p:txBody>
      </p:sp>
    </p:spTree>
    <p:extLst>
      <p:ext uri="{BB962C8B-B14F-4D97-AF65-F5344CB8AC3E}">
        <p14:creationId xmlns:p14="http://schemas.microsoft.com/office/powerpoint/2010/main" val="262294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E302869F-15E8-665C-FA1B-D54EF605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CD03B0CA-29A8-13A6-87E0-4604B3FF9BC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85460674-046A-682A-9EFA-CA84D101E88C}"/>
              </a:ext>
            </a:extLst>
          </p:cNvPr>
          <p:cNvSpPr txBox="1"/>
          <p:nvPr/>
        </p:nvSpPr>
        <p:spPr>
          <a:xfrm>
            <a:off x="546780" y="1038559"/>
            <a:ext cx="11085739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Higher</a:t>
            </a:r>
            <a:r>
              <a:rPr lang="en-US" sz="2800" dirty="0">
                <a:solidFill>
                  <a:schemeClr val="tx1"/>
                </a:solidFill>
              </a:rPr>
              <a:t> SNR -&gt; </a:t>
            </a:r>
            <a:r>
              <a:rPr lang="en-US" sz="2800" dirty="0">
                <a:solidFill>
                  <a:srgbClr val="0070C0"/>
                </a:solidFill>
              </a:rPr>
              <a:t>higher</a:t>
            </a:r>
            <a:r>
              <a:rPr lang="en-US" sz="2800" dirty="0">
                <a:solidFill>
                  <a:schemeClr val="tx1"/>
                </a:solidFill>
              </a:rPr>
              <a:t> accuracy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Higher-order</a:t>
            </a:r>
            <a:r>
              <a:rPr lang="en-US" sz="2800" dirty="0">
                <a:solidFill>
                  <a:schemeClr val="tx1"/>
                </a:solidFill>
              </a:rPr>
              <a:t> comp modulation -&gt; </a:t>
            </a:r>
            <a:r>
              <a:rPr lang="en-US" sz="2800" dirty="0">
                <a:solidFill>
                  <a:srgbClr val="FF0000"/>
                </a:solidFill>
              </a:rPr>
              <a:t>lower</a:t>
            </a:r>
            <a:r>
              <a:rPr lang="en-US" sz="2800" dirty="0">
                <a:solidFill>
                  <a:schemeClr val="tx1"/>
                </a:solidFill>
              </a:rPr>
              <a:t> accuracy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A884DC9B-E116-34B6-59B5-6EED3A39CC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Evaluation 1: Train &amp; Test with Same Dataset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9C654C-9116-40BB-AC00-A354024C4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009" y="2784475"/>
            <a:ext cx="4346991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A9D8A2-E2CD-98C5-EAD1-68E783898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997" y="2784475"/>
            <a:ext cx="4186182" cy="35002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E5E579-5292-4BC7-80B6-4AB304826D27}"/>
              </a:ext>
            </a:extLst>
          </p:cNvPr>
          <p:cNvSpPr txBox="1"/>
          <p:nvPr/>
        </p:nvSpPr>
        <p:spPr>
          <a:xfrm>
            <a:off x="3052890" y="2203739"/>
            <a:ext cx="677621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800" dirty="0"/>
              <a:t>Train and Test on Rayleigh-PPM20 (confusion matrix 30dB only)</a:t>
            </a:r>
          </a:p>
        </p:txBody>
      </p:sp>
    </p:spTree>
    <p:extLst>
      <p:ext uri="{BB962C8B-B14F-4D97-AF65-F5344CB8AC3E}">
        <p14:creationId xmlns:p14="http://schemas.microsoft.com/office/powerpoint/2010/main" val="40329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44ba1ae08e_1_2"/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42" name="Google Shape;42;g344ba1ae08e_1_2"/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Outline</a:t>
            </a:r>
            <a:endParaRPr/>
          </a:p>
        </p:txBody>
      </p:sp>
      <p:sp>
        <p:nvSpPr>
          <p:cNvPr id="43" name="Google Shape;43;g344ba1ae08e_1_2"/>
          <p:cNvSpPr txBox="1"/>
          <p:nvPr/>
        </p:nvSpPr>
        <p:spPr>
          <a:xfrm>
            <a:off x="546780" y="1038559"/>
            <a:ext cx="110856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endParaRPr lang="en-US" sz="2800" b="1" dirty="0">
              <a:solidFill>
                <a:schemeClr val="dk1"/>
              </a:solidFill>
            </a:endParaRPr>
          </a:p>
          <a:p>
            <a:pPr marL="3429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1" dirty="0">
                <a:solidFill>
                  <a:schemeClr val="dk1"/>
                </a:solidFill>
              </a:rPr>
              <a:t>Motivation</a:t>
            </a:r>
            <a:endParaRPr sz="2800" b="1" dirty="0">
              <a:solidFill>
                <a:schemeClr val="dk1"/>
              </a:solidFill>
            </a:endParaRPr>
          </a:p>
          <a:p>
            <a:pPr marL="3429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 b="1" dirty="0">
                <a:solidFill>
                  <a:schemeClr val="dk1"/>
                </a:solidFill>
              </a:rPr>
              <a:t>Our Contributions</a:t>
            </a:r>
            <a:endParaRPr sz="2800" b="1" dirty="0">
              <a:solidFill>
                <a:schemeClr val="dk1"/>
              </a:solidFill>
            </a:endParaRPr>
          </a:p>
          <a:p>
            <a:pPr marL="3429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 b="1" dirty="0">
                <a:solidFill>
                  <a:schemeClr val="dk1"/>
                </a:solidFill>
              </a:rPr>
              <a:t>Our Design</a:t>
            </a:r>
          </a:p>
          <a:p>
            <a:pPr marL="3429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 b="1" dirty="0">
                <a:solidFill>
                  <a:schemeClr val="dk1"/>
                </a:solidFill>
              </a:rPr>
              <a:t>Dataset &amp; Evaluation</a:t>
            </a:r>
          </a:p>
          <a:p>
            <a:pPr marL="342900" marR="0" lvl="0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 b="1" dirty="0">
                <a:solidFill>
                  <a:schemeClr val="dk1"/>
                </a:solidFill>
              </a:rPr>
              <a:t>Discussion &amp; Conclusion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449E4CF-C177-1DA4-BDDF-3F9F43580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8C8A4C91-CF92-524D-EDFC-0DD30DFA16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98" name="Google Shape;98;p9">
            <a:extLst>
              <a:ext uri="{FF2B5EF4-FFF2-40B4-BE49-F238E27FC236}">
                <a16:creationId xmlns:a16="http://schemas.microsoft.com/office/drawing/2014/main" id="{58ED2470-B3AA-276D-8BED-5A9467B777B1}"/>
              </a:ext>
            </a:extLst>
          </p:cNvPr>
          <p:cNvSpPr txBox="1"/>
          <p:nvPr/>
        </p:nvSpPr>
        <p:spPr>
          <a:xfrm>
            <a:off x="546781" y="1038559"/>
            <a:ext cx="5549220" cy="157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Accuracy decreases </a:t>
            </a:r>
            <a:r>
              <a:rPr lang="en-US" sz="28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given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domain shifts between training and test RF data</a:t>
            </a:r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54C60C3F-B555-EBFD-6E7B-3DDC41AD74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2: Train &amp; Test with Different Datasets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6EACD-104E-F25E-090C-E60F105B0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631" y="1465836"/>
            <a:ext cx="5867444" cy="455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53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4013D52D-DF19-C9AC-D2E2-2CB777B3F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997B85EB-4279-C8F3-7295-05DE2879D5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98" name="Google Shape;98;p9">
            <a:extLst>
              <a:ext uri="{FF2B5EF4-FFF2-40B4-BE49-F238E27FC236}">
                <a16:creationId xmlns:a16="http://schemas.microsoft.com/office/drawing/2014/main" id="{27569EDF-31D5-422C-543A-57A16B4042B4}"/>
              </a:ext>
            </a:extLst>
          </p:cNvPr>
          <p:cNvSpPr txBox="1"/>
          <p:nvPr/>
        </p:nvSpPr>
        <p:spPr>
          <a:xfrm>
            <a:off x="546781" y="1038559"/>
            <a:ext cx="5549220" cy="3065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Accuracy decreases </a:t>
            </a:r>
            <a:r>
              <a:rPr lang="en-US" sz="28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given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domain shifts between training and test RF data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endParaRPr lang="en-US" sz="2800"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dirty="0">
                <a:solidFill>
                  <a:schemeClr val="tx1"/>
                </a:solidFill>
              </a:rPr>
              <a:t>Discrepancy in </a:t>
            </a:r>
            <a:r>
              <a:rPr lang="en-US" sz="2800" dirty="0">
                <a:solidFill>
                  <a:srgbClr val="0070C0"/>
                </a:solidFill>
              </a:rPr>
              <a:t>channel fading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minor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 accuracy drop</a:t>
            </a:r>
            <a:endParaRPr lang="en-US" sz="28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Wingdings" pitchFamily="2" charset="2"/>
            </a:endParaRPr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7303B253-8D30-8EB6-B328-676AD8CB58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2: Train &amp; Test with Different Datasets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AEF9C2-21E7-E4D6-5C07-1D0244853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631" y="1465836"/>
            <a:ext cx="5867444" cy="45584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24A470-5FA6-C0AB-D943-9D12A710C09A}"/>
              </a:ext>
            </a:extLst>
          </p:cNvPr>
          <p:cNvSpPr/>
          <p:nvPr/>
        </p:nvSpPr>
        <p:spPr>
          <a:xfrm>
            <a:off x="6162631" y="3429000"/>
            <a:ext cx="5867444" cy="8672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AE4E1D-FACD-92B3-0BB5-BBBA69E0A563}"/>
              </a:ext>
            </a:extLst>
          </p:cNvPr>
          <p:cNvSpPr/>
          <p:nvPr/>
        </p:nvSpPr>
        <p:spPr>
          <a:xfrm>
            <a:off x="6163056" y="5056632"/>
            <a:ext cx="5867444" cy="8672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94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73A3E5E2-1F05-F12E-E81F-994E8C9F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2A0543EA-473D-8ECA-D9F1-6A28157F588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98" name="Google Shape;98;p9">
            <a:extLst>
              <a:ext uri="{FF2B5EF4-FFF2-40B4-BE49-F238E27FC236}">
                <a16:creationId xmlns:a16="http://schemas.microsoft.com/office/drawing/2014/main" id="{B314C0B1-2F94-D4DC-572C-7A642A0EDCB2}"/>
              </a:ext>
            </a:extLst>
          </p:cNvPr>
          <p:cNvSpPr txBox="1"/>
          <p:nvPr/>
        </p:nvSpPr>
        <p:spPr>
          <a:xfrm>
            <a:off x="546781" y="1038559"/>
            <a:ext cx="5549220" cy="504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Accuracy decreases </a:t>
            </a:r>
            <a:r>
              <a:rPr lang="en-US" sz="28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given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domain shifts between training and test RF data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endParaRPr lang="en-US" sz="2800"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dirty="0">
                <a:solidFill>
                  <a:schemeClr val="tx1"/>
                </a:solidFill>
              </a:rPr>
              <a:t>Discrepancy in </a:t>
            </a:r>
            <a:r>
              <a:rPr lang="en-US" sz="2800" dirty="0">
                <a:solidFill>
                  <a:srgbClr val="0070C0"/>
                </a:solidFill>
              </a:rPr>
              <a:t>channel fading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minor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 accuracy drop</a:t>
            </a:r>
            <a:endParaRPr lang="en-US" sz="28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Wingdings" pitchFamily="2" charset="2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endParaRPr lang="en-US" sz="28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Wingdings" pitchFamily="2" charset="2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Wingdings" pitchFamily="2" charset="2"/>
              </a:rPr>
              <a:t>Discrepancy in </a:t>
            </a: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Wingdings" pitchFamily="2" charset="2"/>
              </a:rPr>
              <a:t>PPM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Wingdings" pitchFamily="2" charset="2"/>
              </a:rPr>
              <a:t> (or hardware imperfections)  </a:t>
            </a: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Wingdings" pitchFamily="2" charset="2"/>
              </a:rPr>
              <a:t>severe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Wingdings" pitchFamily="2" charset="2"/>
              </a:rPr>
              <a:t> accuracy drop</a:t>
            </a:r>
            <a:endParaRPr lang="en-US" sz="28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B57E841B-AEAC-39BD-F69E-5C763F1075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2: Train &amp; Test with Different Datasets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8B8419-22AC-8DE2-BC4F-C5768766A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631" y="1465836"/>
            <a:ext cx="5867444" cy="45584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523B75-AF58-402F-784D-418624ECEA09}"/>
              </a:ext>
            </a:extLst>
          </p:cNvPr>
          <p:cNvSpPr/>
          <p:nvPr/>
        </p:nvSpPr>
        <p:spPr>
          <a:xfrm>
            <a:off x="6162631" y="2561771"/>
            <a:ext cx="5867444" cy="8672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BF6D87-FEDD-6347-6B7B-EA57E518B449}"/>
              </a:ext>
            </a:extLst>
          </p:cNvPr>
          <p:cNvSpPr/>
          <p:nvPr/>
        </p:nvSpPr>
        <p:spPr>
          <a:xfrm>
            <a:off x="6162631" y="4242816"/>
            <a:ext cx="5867444" cy="8672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582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EE0E4685-1231-FA1F-8199-E42C913B6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F461F521-F39F-882D-031E-BCE1644EC89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98" name="Google Shape;98;p9">
            <a:extLst>
              <a:ext uri="{FF2B5EF4-FFF2-40B4-BE49-F238E27FC236}">
                <a16:creationId xmlns:a16="http://schemas.microsoft.com/office/drawing/2014/main" id="{8825566A-6EBD-CD4D-950A-DAE416265B6D}"/>
              </a:ext>
            </a:extLst>
          </p:cNvPr>
          <p:cNvSpPr txBox="1"/>
          <p:nvPr/>
        </p:nvSpPr>
        <p:spPr>
          <a:xfrm>
            <a:off x="546781" y="1038559"/>
            <a:ext cx="5549220" cy="2074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Accuracy decreases further </a:t>
            </a:r>
            <a:r>
              <a:rPr lang="en-US" sz="28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given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domain shifts between </a:t>
            </a:r>
            <a:r>
              <a:rPr lang="en-US" sz="28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simulated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8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real-world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RF data</a:t>
            </a:r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CF3F895E-8632-91CA-8CFF-CF43ABDEC2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3: Train &amp; Test with Real-World RF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A39BE5-1986-6496-73A9-A743DC2FD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235" y="1337654"/>
            <a:ext cx="6364840" cy="31762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EB3C44-8D03-3E69-8661-E78A8D8E231E}"/>
              </a:ext>
            </a:extLst>
          </p:cNvPr>
          <p:cNvSpPr/>
          <p:nvPr/>
        </p:nvSpPr>
        <p:spPr>
          <a:xfrm>
            <a:off x="5916168" y="2834639"/>
            <a:ext cx="5867444" cy="137450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86684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1533B08F-BC2D-D849-7AF4-CFA8EDA8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A6E0D4D8-0D3C-F4B7-FDFF-A74DDA71F2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98" name="Google Shape;98;p9">
            <a:extLst>
              <a:ext uri="{FF2B5EF4-FFF2-40B4-BE49-F238E27FC236}">
                <a16:creationId xmlns:a16="http://schemas.microsoft.com/office/drawing/2014/main" id="{C4173427-EA26-2708-4D6A-38A7482138E1}"/>
              </a:ext>
            </a:extLst>
          </p:cNvPr>
          <p:cNvSpPr txBox="1"/>
          <p:nvPr/>
        </p:nvSpPr>
        <p:spPr>
          <a:xfrm>
            <a:off x="546781" y="1038559"/>
            <a:ext cx="5549220" cy="455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Accuracy decreases further </a:t>
            </a:r>
            <a:r>
              <a:rPr lang="en-US" sz="28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given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domain shifts between </a:t>
            </a:r>
            <a:r>
              <a:rPr lang="en-US" sz="28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simulated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8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real-world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RF data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endParaRPr lang="en-US" sz="2800"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Accuracy </a:t>
            </a:r>
            <a:r>
              <a:rPr lang="en-US" sz="28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100% </a:t>
            </a:r>
            <a:r>
              <a:rPr lang="en-US" sz="280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train and test with real-world RF (as USRP data is small with less noise/shifts)</a:t>
            </a:r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5AC73157-38A6-FA87-7A89-3262CDDB82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3: Train &amp; Test with Real-World RF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C71DAD-F193-A517-2D9F-B7F129489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235" y="1337654"/>
            <a:ext cx="6364840" cy="31762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E1C918-CE3E-A7F0-89A6-6A817EF426DB}"/>
              </a:ext>
            </a:extLst>
          </p:cNvPr>
          <p:cNvSpPr/>
          <p:nvPr/>
        </p:nvSpPr>
        <p:spPr>
          <a:xfrm>
            <a:off x="5913933" y="4195309"/>
            <a:ext cx="5867444" cy="31863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62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D8F34FA0-86C7-D73E-6099-1114F8808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>
            <a:extLst>
              <a:ext uri="{FF2B5EF4-FFF2-40B4-BE49-F238E27FC236}">
                <a16:creationId xmlns:a16="http://schemas.microsoft.com/office/drawing/2014/main" id="{164B692E-2512-529F-1F95-2D09C9C85F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99" name="Google Shape;99;p9">
            <a:extLst>
              <a:ext uri="{FF2B5EF4-FFF2-40B4-BE49-F238E27FC236}">
                <a16:creationId xmlns:a16="http://schemas.microsoft.com/office/drawing/2014/main" id="{ED7C879D-ED58-1F08-3898-DB1508FF57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Evaluation 3: Train &amp; Test with Real-World RF</a:t>
            </a:r>
            <a:endParaRPr dirty="0"/>
          </a:p>
        </p:txBody>
      </p:sp>
      <p:sp>
        <p:nvSpPr>
          <p:cNvPr id="2" name="Google Shape;56;p4">
            <a:extLst>
              <a:ext uri="{FF2B5EF4-FFF2-40B4-BE49-F238E27FC236}">
                <a16:creationId xmlns:a16="http://schemas.microsoft.com/office/drawing/2014/main" id="{4CB505B1-805D-9686-F0C6-8A0CA61C92A1}"/>
              </a:ext>
            </a:extLst>
          </p:cNvPr>
          <p:cNvSpPr txBox="1"/>
          <p:nvPr/>
        </p:nvSpPr>
        <p:spPr>
          <a:xfrm>
            <a:off x="546780" y="1038559"/>
            <a:ext cx="11085739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Accuracy drop </a:t>
            </a:r>
            <a:r>
              <a:rPr lang="en-US" sz="2800" dirty="0">
                <a:solidFill>
                  <a:srgbClr val="FF0000"/>
                </a:solidFill>
              </a:rPr>
              <a:t>not even </a:t>
            </a:r>
            <a:r>
              <a:rPr lang="en-US" sz="2800" dirty="0">
                <a:solidFill>
                  <a:schemeClr val="tx1"/>
                </a:solidFill>
              </a:rPr>
              <a:t>across modulations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FM and BPSK </a:t>
            </a:r>
            <a:r>
              <a:rPr lang="en-US" sz="2800" dirty="0">
                <a:solidFill>
                  <a:schemeClr val="tx1"/>
                </a:solidFill>
              </a:rPr>
              <a:t>still achieve high accuracy given domain shifts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D46148-D131-8547-9916-7A7D75FE9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516" y="3241675"/>
            <a:ext cx="4216026" cy="320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5AA296-ED30-626F-D4D5-558BA5255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974" y="3184979"/>
            <a:ext cx="4216026" cy="3200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91241A-BD76-8170-A6C4-E4BDB5EB11DA}"/>
              </a:ext>
            </a:extLst>
          </p:cNvPr>
          <p:cNvSpPr txBox="1"/>
          <p:nvPr/>
        </p:nvSpPr>
        <p:spPr>
          <a:xfrm>
            <a:off x="1739465" y="2573071"/>
            <a:ext cx="37064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Train: USRP, Test: USRP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65CCF-CD1D-F6A3-60BB-E09CACA3B592}"/>
              </a:ext>
            </a:extLst>
          </p:cNvPr>
          <p:cNvSpPr txBox="1"/>
          <p:nvPr/>
        </p:nvSpPr>
        <p:spPr>
          <a:xfrm>
            <a:off x="6339516" y="2562599"/>
            <a:ext cx="482055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Train: Rician-PPM20, Test: USRP</a:t>
            </a:r>
          </a:p>
        </p:txBody>
      </p:sp>
    </p:spTree>
    <p:extLst>
      <p:ext uri="{BB962C8B-B14F-4D97-AF65-F5344CB8AC3E}">
        <p14:creationId xmlns:p14="http://schemas.microsoft.com/office/powerpoint/2010/main" val="2039920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D077C-1B02-DED6-04C7-DB0C4CB00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55BCE-E654-4221-4290-4648E853AF51}"/>
              </a:ext>
            </a:extLst>
          </p:cNvPr>
          <p:cNvSpPr>
            <a:spLocks noGrp="1"/>
          </p:cNvSpPr>
          <p:nvPr/>
        </p:nvSpPr>
        <p:spPr>
          <a:xfrm>
            <a:off x="330200" y="889001"/>
            <a:ext cx="11531600" cy="5575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end-to-end framework measuring robustness of ML on FPGAs for RF classifications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(but enjoyable) efforts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 the integration of wireless, machine learning, and FPGAs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On-Going and Future Work: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(1) add more real-world modulation types on USRP; (2) extend to other RF classifications (device fingerprinting); (3) robustness under adversary scenario (jamming)</a:t>
            </a:r>
          </a:p>
          <a:p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1938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82E8D-D02A-BA4A-9CD2-8885F27C1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268"/>
            <a:ext cx="9144000" cy="1098584"/>
          </a:xfrm>
        </p:spPr>
        <p:txBody>
          <a:bodyPr/>
          <a:lstStyle/>
          <a:p>
            <a:r>
              <a:rPr lang="en-US" altLang="zh-CN" dirty="0">
                <a:latin typeface="+mn-lt"/>
              </a:rPr>
              <a:t>Thank</a:t>
            </a:r>
            <a:r>
              <a:rPr lang="zh-CN" altLang="en-US" dirty="0">
                <a:latin typeface="+mn-lt"/>
              </a:rPr>
              <a:t> </a:t>
            </a:r>
            <a:r>
              <a:rPr lang="en-US" altLang="zh-CN" dirty="0">
                <a:latin typeface="+mn-lt"/>
              </a:rPr>
              <a:t>You!</a:t>
            </a:r>
            <a:r>
              <a:rPr lang="en-US" altLang="zh-CN" sz="6000" dirty="0">
                <a:latin typeface="+mn-lt"/>
              </a:rPr>
              <a:t> Q&amp;A</a:t>
            </a:r>
            <a:endParaRPr lang="en-US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B074D3-EC60-774A-842D-CF3602819A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765" y="1306595"/>
            <a:ext cx="11633002" cy="3157653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Data and System Security Lab (</a:t>
            </a:r>
            <a:r>
              <a:rPr lang="en-US" sz="2000" b="1" dirty="0" err="1">
                <a:solidFill>
                  <a:schemeClr val="tx1"/>
                </a:solidFill>
                <a:latin typeface="+mn-lt"/>
              </a:rPr>
              <a:t>DaSec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) at UC </a:t>
            </a:r>
            <a:r>
              <a:rPr lang="en-US" sz="2000" dirty="0">
                <a:solidFill>
                  <a:srgbClr val="FF0000"/>
                </a:solidFill>
                <a:latin typeface="+mn-lt"/>
                <a:hlinkClick r:id="rId2"/>
              </a:rPr>
              <a:t>https://github.com/UCdasec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 algn="l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CHEST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: Center in Hardware and Embedded Systems Security and Trust: </a:t>
            </a:r>
            <a:r>
              <a:rPr lang="en-US" sz="2000" dirty="0">
                <a:solidFill>
                  <a:srgbClr val="FF0000"/>
                </a:solidFill>
                <a:latin typeface="+mn-lt"/>
                <a:hlinkClick r:id="rId3"/>
              </a:rPr>
              <a:t>https://www.nsfchest.org/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rgbClr val="FF0000"/>
                </a:solidFill>
                <a:latin typeface="+mn-lt"/>
              </a:rPr>
              <a:t>IEEE NAECON 2026</a:t>
            </a:r>
            <a:r>
              <a:rPr lang="en-US" sz="2000" dirty="0">
                <a:latin typeface="+mn-lt"/>
              </a:rPr>
              <a:t>, “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+mn-lt"/>
              </a:rPr>
              <a:t>RadioShift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+mn-lt"/>
              </a:rPr>
              <a:t>: A Framework Measuring the Robustness of Lightweight Neural Networks over RF Signals</a:t>
            </a:r>
            <a:r>
              <a:rPr lang="en-US" sz="2000" dirty="0">
                <a:latin typeface="+mn-lt"/>
              </a:rPr>
              <a:t>” </a:t>
            </a:r>
            <a:r>
              <a:rPr lang="en-US" sz="2000" dirty="0">
                <a:latin typeface="+mn-lt"/>
                <a:hlinkClick r:id="rId4"/>
              </a:rPr>
              <a:t>https://github.com/UCdasec/RadioShift</a:t>
            </a:r>
            <a:r>
              <a:rPr lang="en-US" sz="2000" dirty="0">
                <a:latin typeface="+mn-lt"/>
              </a:rPr>
              <a:t> </a:t>
            </a:r>
          </a:p>
          <a:p>
            <a:pPr algn="l"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Tutorial videos and documents are available on our GitHub repo for reproducing results and expanding datasets</a:t>
            </a:r>
          </a:p>
          <a:p>
            <a:pPr algn="l">
              <a:lnSpc>
                <a:spcPct val="120000"/>
              </a:lnSpc>
            </a:pPr>
            <a:endParaRPr lang="en-US" sz="2800" dirty="0">
              <a:solidFill>
                <a:srgbClr val="FF0000"/>
              </a:solidFill>
              <a:latin typeface="+mn-lt"/>
            </a:endParaRPr>
          </a:p>
          <a:p>
            <a:pPr algn="l">
              <a:lnSpc>
                <a:spcPct val="120000"/>
              </a:lnSpc>
            </a:pPr>
            <a:endParaRPr lang="en-US" sz="3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6D111-82F0-7444-AE12-8E21E9A7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13C52-B7DC-1347-8021-706F182FDD2A}" type="slidenum">
              <a:rPr lang="en-US" smtClean="0"/>
              <a:t>27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42AE5C-D40D-D941-B3E1-B1CF7690A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68" y="4244053"/>
            <a:ext cx="2121243" cy="2121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771D6C-8BC7-4E4A-B9DA-FA95347B72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3243" y="4654610"/>
            <a:ext cx="2970064" cy="15038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9E6A07-3F6F-B34B-A667-101A22BC82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1158" y="4654610"/>
            <a:ext cx="2889442" cy="13308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E8585A-49EB-254A-81FE-A1454FA46C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0943" y="4787229"/>
            <a:ext cx="3072824" cy="103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46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Motivation 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B97624-1FB6-EDDA-3801-A6CE7AA09C22}"/>
              </a:ext>
            </a:extLst>
          </p:cNvPr>
          <p:cNvSpPr txBox="1"/>
          <p:nvPr/>
        </p:nvSpPr>
        <p:spPr>
          <a:xfrm>
            <a:off x="601579" y="1187115"/>
            <a:ext cx="105156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Modification Classification </a:t>
            </a:r>
            <a:r>
              <a:rPr lang="en-US" sz="2800" dirty="0">
                <a:solidFill>
                  <a:schemeClr val="tx1"/>
                </a:solidFill>
              </a:rPr>
              <a:t>identifies specific modulation(e.g., BPSK, QAM) used by a transmitter over Radio Frequency signals (before decoding)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Applications: </a:t>
            </a:r>
            <a:r>
              <a:rPr lang="en-US" sz="2800" dirty="0">
                <a:solidFill>
                  <a:schemeClr val="tx1"/>
                </a:solidFill>
              </a:rPr>
              <a:t>military</a:t>
            </a:r>
            <a:r>
              <a:rPr lang="en-US" sz="2800" dirty="0">
                <a:solidFill>
                  <a:srgbClr val="0070C0"/>
                </a:solidFill>
              </a:rPr>
              <a:t>, </a:t>
            </a:r>
            <a:r>
              <a:rPr lang="en-US" sz="2800" dirty="0"/>
              <a:t>spectrum management, cognitive radio, signal decoding (non-cooperative scenarios)</a:t>
            </a:r>
          </a:p>
          <a:p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Deep neural networks</a:t>
            </a:r>
            <a:r>
              <a:rPr lang="en-US" sz="2800" dirty="0">
                <a:solidFill>
                  <a:schemeClr val="tx1"/>
                </a:solidFill>
              </a:rPr>
              <a:t> have been introduced to perform modulation classification and offer </a:t>
            </a:r>
            <a:r>
              <a:rPr lang="en-US" sz="2800" dirty="0">
                <a:solidFill>
                  <a:srgbClr val="0070C0"/>
                </a:solidFill>
              </a:rPr>
              <a:t>high accuracy</a:t>
            </a:r>
            <a:r>
              <a:rPr lang="en-US" sz="2800" dirty="0">
                <a:solidFill>
                  <a:schemeClr val="tx1"/>
                </a:solidFill>
              </a:rPr>
              <a:t> (e.g., &gt;90%)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Motivation 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B97624-1FB6-EDDA-3801-A6CE7AA09C22}"/>
              </a:ext>
            </a:extLst>
          </p:cNvPr>
          <p:cNvSpPr txBox="1"/>
          <p:nvPr/>
        </p:nvSpPr>
        <p:spPr>
          <a:xfrm>
            <a:off x="601579" y="1187115"/>
            <a:ext cx="105156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However, neural networks for modulation classification are computationally intensive and require GPUs, </a:t>
            </a:r>
            <a:r>
              <a:rPr lang="en-US" sz="28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sz="2800" dirty="0">
                <a:solidFill>
                  <a:srgbClr val="FF0000"/>
                </a:solidFill>
              </a:rPr>
              <a:t>difficult</a:t>
            </a:r>
            <a:r>
              <a:rPr lang="en-US" sz="2800" dirty="0">
                <a:solidFill>
                  <a:schemeClr val="tx1"/>
                </a:solidFill>
              </a:rPr>
              <a:t> to deploy on </a:t>
            </a:r>
            <a:r>
              <a:rPr lang="en-US" sz="2800" dirty="0">
                <a:solidFill>
                  <a:srgbClr val="0070C0"/>
                </a:solidFill>
              </a:rPr>
              <a:t>wireless devices for real-time RF processing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Tiny models on FPGAs are available, however, lack of comprehensive evaluations on </a:t>
            </a:r>
            <a:r>
              <a:rPr lang="en-US" sz="2800" dirty="0">
                <a:solidFill>
                  <a:srgbClr val="0070C0"/>
                </a:solidFill>
              </a:rPr>
              <a:t>robustness</a:t>
            </a:r>
            <a:r>
              <a:rPr lang="en-US" sz="2800" dirty="0">
                <a:solidFill>
                  <a:schemeClr val="tx1"/>
                </a:solidFill>
              </a:rPr>
              <a:t> given </a:t>
            </a:r>
            <a:r>
              <a:rPr lang="en-US" sz="2800" dirty="0">
                <a:solidFill>
                  <a:srgbClr val="FF0000"/>
                </a:solidFill>
              </a:rPr>
              <a:t>domain shifts </a:t>
            </a:r>
            <a:r>
              <a:rPr lang="en-US" sz="2800" dirty="0">
                <a:solidFill>
                  <a:schemeClr val="tx1"/>
                </a:solidFill>
              </a:rPr>
              <a:t>on RF signals (fading, noise, offset, Doppler shift,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Our Goal: </a:t>
            </a:r>
            <a:r>
              <a:rPr lang="en-US" sz="2800" dirty="0">
                <a:solidFill>
                  <a:schemeClr val="tx1"/>
                </a:solidFill>
              </a:rPr>
              <a:t>(1) generating RF signals with domain shifts and (2) understanding robustness of ML on FPGAs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813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Modification Classification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8E7307-684D-31D9-628C-17CEDECD3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91" y="3218440"/>
            <a:ext cx="8334218" cy="29481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B97624-1FB6-EDDA-3801-A6CE7AA09C22}"/>
              </a:ext>
            </a:extLst>
          </p:cNvPr>
          <p:cNvSpPr txBox="1"/>
          <p:nvPr/>
        </p:nvSpPr>
        <p:spPr>
          <a:xfrm>
            <a:off x="601579" y="1187115"/>
            <a:ext cx="10515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 </a:t>
            </a:r>
            <a:r>
              <a:rPr lang="en-US" sz="2800" dirty="0">
                <a:solidFill>
                  <a:srgbClr val="FF0000"/>
                </a:solidFill>
              </a:rPr>
              <a:t>receiver</a:t>
            </a:r>
            <a:r>
              <a:rPr lang="en-US" sz="2800" dirty="0"/>
              <a:t> performs modulation classification over RF signals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I/Q samples are used as </a:t>
            </a:r>
            <a:r>
              <a:rPr lang="en-US" sz="2800" dirty="0">
                <a:solidFill>
                  <a:srgbClr val="0070C0"/>
                </a:solidFill>
              </a:rPr>
              <a:t>inputs</a:t>
            </a:r>
            <a:r>
              <a:rPr lang="en-US" sz="2800" dirty="0"/>
              <a:t> to a classifier (neural network)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Classifier should be not on a remote cloud but </a:t>
            </a:r>
            <a:r>
              <a:rPr lang="en-US" sz="2800" dirty="0">
                <a:solidFill>
                  <a:srgbClr val="0070C0"/>
                </a:solidFill>
              </a:rPr>
              <a:t>on the receiver</a:t>
            </a:r>
            <a:r>
              <a:rPr lang="en-US" sz="2800" dirty="0"/>
              <a:t> for </a:t>
            </a:r>
            <a:r>
              <a:rPr lang="en-US" sz="2800" dirty="0">
                <a:solidFill>
                  <a:srgbClr val="0070C0"/>
                </a:solidFill>
              </a:rPr>
              <a:t>real-time</a:t>
            </a:r>
            <a:r>
              <a:rPr lang="en-US" sz="2800" dirty="0"/>
              <a:t> classification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517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BF16F573-D0B9-CBB0-2200-47C57E969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0B72085F-394D-1137-D409-40CE84B7228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F7C79FDB-1475-1744-0FB3-85E48ABAC5D5}"/>
              </a:ext>
            </a:extLst>
          </p:cNvPr>
          <p:cNvSpPr txBox="1"/>
          <p:nvPr/>
        </p:nvSpPr>
        <p:spPr>
          <a:xfrm>
            <a:off x="546780" y="1038559"/>
            <a:ext cx="1108573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70C0"/>
                </a:solidFill>
              </a:rPr>
              <a:t>RadioShift</a:t>
            </a:r>
            <a:r>
              <a:rPr lang="en-US" sz="2800" dirty="0">
                <a:solidFill>
                  <a:srgbClr val="0070C0"/>
                </a:solidFill>
              </a:rPr>
              <a:t>: </a:t>
            </a:r>
            <a:r>
              <a:rPr lang="en-US" sz="2800" dirty="0"/>
              <a:t>an end-to-end framework (1) generating simulated RF signals with domain shifts; (2) collecting real-world RF signals from USRPs; (3) training ML on GPUs; (3) transforming, deploying, and testing ML on FPGAs  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E1BDC12B-1C7D-3887-B4CE-DB810F4190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Our Contributions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EAAA0-3D4E-ED25-61BE-2992A8E3C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601" y="3099450"/>
            <a:ext cx="8947352" cy="309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7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81B517EB-503F-0336-75A0-F99F88071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CDAD1B1C-EF59-948B-53C4-8B2A65CAA6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195F589E-6B21-9611-F826-ED71169AD3D0}"/>
              </a:ext>
            </a:extLst>
          </p:cNvPr>
          <p:cNvSpPr txBox="1"/>
          <p:nvPr/>
        </p:nvSpPr>
        <p:spPr>
          <a:xfrm>
            <a:off x="546780" y="1038559"/>
            <a:ext cx="11085739" cy="5693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</a:rPr>
              <a:t>RQ1: </a:t>
            </a:r>
            <a:r>
              <a:rPr lang="en-US" sz="2800" dirty="0">
                <a:solidFill>
                  <a:srgbClr val="0070C0"/>
                </a:solidFill>
              </a:rPr>
              <a:t>To what extent </a:t>
            </a:r>
            <a:r>
              <a:rPr lang="en-US" sz="2800" dirty="0"/>
              <a:t>do domain shifts in RF signals cause accuracy degradation on </a:t>
            </a:r>
            <a:r>
              <a:rPr lang="en-US" sz="2800" dirty="0">
                <a:solidFill>
                  <a:srgbClr val="FF0000"/>
                </a:solidFill>
              </a:rPr>
              <a:t>lightweight</a:t>
            </a:r>
            <a:r>
              <a:rPr lang="en-US" sz="2800" dirty="0"/>
              <a:t> neural networks for modulation classification?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</a:rPr>
              <a:t>RQ2: </a:t>
            </a:r>
            <a:r>
              <a:rPr lang="en-US" sz="2800" dirty="0">
                <a:solidFill>
                  <a:srgbClr val="0070C0"/>
                </a:solidFill>
              </a:rPr>
              <a:t>Which factor </a:t>
            </a:r>
            <a:r>
              <a:rPr lang="en-US" sz="2800" dirty="0"/>
              <a:t>in wireless communication can cause more </a:t>
            </a:r>
            <a:r>
              <a:rPr lang="en-US" sz="2800" dirty="0">
                <a:solidFill>
                  <a:srgbClr val="FF0000"/>
                </a:solidFill>
              </a:rPr>
              <a:t>severe</a:t>
            </a:r>
            <a:r>
              <a:rPr lang="en-US" sz="2800" dirty="0"/>
              <a:t> accuracy degradation?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Investigate 2 factors: </a:t>
            </a:r>
            <a:r>
              <a:rPr lang="en-US" sz="2800" dirty="0">
                <a:solidFill>
                  <a:srgbClr val="0070C0"/>
                </a:solidFill>
              </a:rPr>
              <a:t>channel fading </a:t>
            </a:r>
            <a:r>
              <a:rPr lang="en-US" sz="2800" dirty="0"/>
              <a:t>(Rician vs Rayleigh) and </a:t>
            </a:r>
            <a:r>
              <a:rPr lang="en-US" sz="2800" dirty="0">
                <a:solidFill>
                  <a:srgbClr val="0070C0"/>
                </a:solidFill>
              </a:rPr>
              <a:t>hardware imperfections </a:t>
            </a:r>
            <a:r>
              <a:rPr lang="en-US" sz="2800" dirty="0"/>
              <a:t>(minor vs severe in parts-per-million)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Examine </a:t>
            </a:r>
            <a:r>
              <a:rPr lang="en-US" sz="2800" dirty="0">
                <a:solidFill>
                  <a:srgbClr val="0070C0"/>
                </a:solidFill>
              </a:rPr>
              <a:t>a tiny quantized ML </a:t>
            </a:r>
            <a:r>
              <a:rPr lang="en-US" sz="2800" dirty="0"/>
              <a:t>(160,079 parameters) on Xilinx ZCU104 FPGA Board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3980D09A-26F1-2885-D277-772BE81D2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Our Contributions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5463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970C39A0-94CF-B35B-E447-B2417CA5E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9483DDB4-99A3-5C95-C07F-59C3D01D8AD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24137B29-38A9-7564-F069-D684FBF0A10B}"/>
              </a:ext>
            </a:extLst>
          </p:cNvPr>
          <p:cNvSpPr txBox="1"/>
          <p:nvPr/>
        </p:nvSpPr>
        <p:spPr>
          <a:xfrm>
            <a:off x="546780" y="1038559"/>
            <a:ext cx="11085739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RadioShift</a:t>
            </a:r>
            <a:r>
              <a:rPr lang="en-US" sz="2800" dirty="0"/>
              <a:t> Dataset: </a:t>
            </a:r>
            <a:r>
              <a:rPr lang="en-US" sz="2800" dirty="0">
                <a:solidFill>
                  <a:srgbClr val="0070C0"/>
                </a:solidFill>
              </a:rPr>
              <a:t>3.9 million </a:t>
            </a:r>
            <a:r>
              <a:rPr lang="en-US" sz="2800" dirty="0"/>
              <a:t>simulated I/Q frames (15 modulations, 0dB – 30dB SNRs); </a:t>
            </a:r>
            <a:r>
              <a:rPr lang="en-US" sz="2800" dirty="0">
                <a:solidFill>
                  <a:srgbClr val="0070C0"/>
                </a:solidFill>
              </a:rPr>
              <a:t>16K</a:t>
            </a:r>
            <a:r>
              <a:rPr lang="en-US" sz="2800" dirty="0"/>
              <a:t> real-world I/Q frames (4 modulations)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F1: </a:t>
            </a:r>
            <a:r>
              <a:rPr lang="en-US" sz="2800" dirty="0"/>
              <a:t>Domain shift indeed causes </a:t>
            </a:r>
            <a:r>
              <a:rPr lang="en-US" sz="2800" dirty="0">
                <a:solidFill>
                  <a:srgbClr val="FF0000"/>
                </a:solidFill>
              </a:rPr>
              <a:t>severe</a:t>
            </a:r>
            <a:r>
              <a:rPr lang="en-US" sz="2800" dirty="0"/>
              <a:t> accuracy degradation (e.g., 82% to 29%)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F2: </a:t>
            </a:r>
            <a:r>
              <a:rPr lang="en-US" sz="2800" dirty="0"/>
              <a:t>Hardware imperfections lead to </a:t>
            </a:r>
            <a:r>
              <a:rPr lang="en-US" sz="2800" dirty="0">
                <a:solidFill>
                  <a:srgbClr val="FF0000"/>
                </a:solidFill>
              </a:rPr>
              <a:t>significant</a:t>
            </a:r>
            <a:r>
              <a:rPr lang="en-US" sz="2800" dirty="0"/>
              <a:t> accuracy drop while the impacts of channel fading are </a:t>
            </a:r>
            <a:r>
              <a:rPr lang="en-US" sz="2800" dirty="0">
                <a:solidFill>
                  <a:srgbClr val="0070C0"/>
                </a:solidFill>
              </a:rPr>
              <a:t>minor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F3: </a:t>
            </a:r>
            <a:r>
              <a:rPr lang="en-US" sz="2800" dirty="0"/>
              <a:t>Accuracy degradation is </a:t>
            </a:r>
            <a:r>
              <a:rPr lang="en-US" sz="2800" dirty="0">
                <a:solidFill>
                  <a:srgbClr val="FF0000"/>
                </a:solidFill>
              </a:rPr>
              <a:t>not even </a:t>
            </a:r>
            <a:r>
              <a:rPr lang="en-US" sz="2800" dirty="0"/>
              <a:t>across all classes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F4: </a:t>
            </a:r>
            <a:r>
              <a:rPr lang="en-US" sz="2800" dirty="0"/>
              <a:t>Accuracy in FPGAs is </a:t>
            </a:r>
            <a:r>
              <a:rPr lang="en-US" sz="2800" dirty="0">
                <a:solidFill>
                  <a:srgbClr val="FF0000"/>
                </a:solidFill>
              </a:rPr>
              <a:t>not consistent </a:t>
            </a:r>
            <a:r>
              <a:rPr lang="en-US" sz="2800" dirty="0"/>
              <a:t>with the one from GPUs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73E96871-0ACE-9577-970C-6F15F599AD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Our Contributions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391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>
          <a:extLst>
            <a:ext uri="{FF2B5EF4-FFF2-40B4-BE49-F238E27FC236}">
              <a16:creationId xmlns:a16="http://schemas.microsoft.com/office/drawing/2014/main" id="{81B517EB-503F-0336-75A0-F99F88071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>
            <a:extLst>
              <a:ext uri="{FF2B5EF4-FFF2-40B4-BE49-F238E27FC236}">
                <a16:creationId xmlns:a16="http://schemas.microsoft.com/office/drawing/2014/main" id="{CDAD1B1C-EF59-948B-53C4-8B2A65CAA6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286875" y="64420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56" name="Google Shape;56;p4">
            <a:extLst>
              <a:ext uri="{FF2B5EF4-FFF2-40B4-BE49-F238E27FC236}">
                <a16:creationId xmlns:a16="http://schemas.microsoft.com/office/drawing/2014/main" id="{195F589E-6B21-9611-F826-ED71169AD3D0}"/>
              </a:ext>
            </a:extLst>
          </p:cNvPr>
          <p:cNvSpPr txBox="1"/>
          <p:nvPr/>
        </p:nvSpPr>
        <p:spPr>
          <a:xfrm>
            <a:off x="546780" y="1038559"/>
            <a:ext cx="11085739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An I/Q frame consists of </a:t>
            </a:r>
            <a:r>
              <a:rPr lang="en-US" sz="2800" dirty="0">
                <a:solidFill>
                  <a:srgbClr val="0070C0"/>
                </a:solidFill>
              </a:rPr>
              <a:t>k (e.g., 1024) </a:t>
            </a:r>
            <a:r>
              <a:rPr lang="en-US" sz="2800" dirty="0">
                <a:solidFill>
                  <a:schemeClr val="tx1"/>
                </a:solidFill>
              </a:rPr>
              <a:t>I/Q samples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Each I/Q sample has 2 numbers (</a:t>
            </a:r>
            <a:r>
              <a:rPr lang="en-US" sz="2800" dirty="0">
                <a:solidFill>
                  <a:srgbClr val="0070C0"/>
                </a:solidFill>
              </a:rPr>
              <a:t>I for in-phase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>
                <a:solidFill>
                  <a:srgbClr val="0070C0"/>
                </a:solidFill>
              </a:rPr>
              <a:t>Q for quadrature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 total of </a:t>
            </a:r>
            <a:r>
              <a:rPr lang="en-US" sz="2800" dirty="0">
                <a:solidFill>
                  <a:srgbClr val="0070C0"/>
                </a:solidFill>
              </a:rPr>
              <a:t>m</a:t>
            </a:r>
            <a:r>
              <a:rPr lang="en-US" sz="2800" dirty="0">
                <a:solidFill>
                  <a:schemeClr val="tx1"/>
                </a:solidFill>
              </a:rPr>
              <a:t> modulation types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n*m </a:t>
            </a:r>
            <a:r>
              <a:rPr lang="en-US" sz="2800" dirty="0">
                <a:solidFill>
                  <a:schemeClr val="tx1"/>
                </a:solidFill>
              </a:rPr>
              <a:t>I/Q frames in total (training + testing)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Classifier </a:t>
            </a:r>
            <a:r>
              <a:rPr lang="en-US" sz="2800" dirty="0">
                <a:solidFill>
                  <a:srgbClr val="0070C0"/>
                </a:solidFill>
              </a:rPr>
              <a:t>F</a:t>
            </a:r>
            <a:r>
              <a:rPr lang="en-US" sz="2800" dirty="0"/>
              <a:t>: trained and then test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Accuracy: given </a:t>
            </a:r>
            <a:r>
              <a:rPr lang="en-US" sz="2800" dirty="0">
                <a:solidFill>
                  <a:srgbClr val="0070C0"/>
                </a:solidFill>
              </a:rPr>
              <a:t>x</a:t>
            </a:r>
            <a:r>
              <a:rPr lang="en-US" sz="2800" dirty="0"/>
              <a:t> I/Q test frames, </a:t>
            </a:r>
            <a:r>
              <a:rPr lang="en-US" sz="2800" dirty="0">
                <a:solidFill>
                  <a:srgbClr val="0070C0"/>
                </a:solidFill>
              </a:rPr>
              <a:t>y</a:t>
            </a:r>
            <a:r>
              <a:rPr lang="en-US" sz="2800" dirty="0"/>
              <a:t> are predicted correctly, accuracy is </a:t>
            </a:r>
            <a:r>
              <a:rPr lang="en-US" sz="2800" dirty="0">
                <a:solidFill>
                  <a:srgbClr val="0070C0"/>
                </a:solidFill>
              </a:rPr>
              <a:t>y/x </a:t>
            </a:r>
          </a:p>
        </p:txBody>
      </p:sp>
      <p:sp>
        <p:nvSpPr>
          <p:cNvPr id="57" name="Google Shape;57;p4">
            <a:extLst>
              <a:ext uri="{FF2B5EF4-FFF2-40B4-BE49-F238E27FC236}">
                <a16:creationId xmlns:a16="http://schemas.microsoft.com/office/drawing/2014/main" id="{3980D09A-26F1-2885-D277-772BE81D2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0200" y="91661"/>
            <a:ext cx="10515600" cy="79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dirty="0"/>
              <a:t>Problem Formulation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7718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1648</Words>
  <Application>Microsoft Macintosh PowerPoint</Application>
  <PresentationFormat>Widescreen</PresentationFormat>
  <Paragraphs>240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Malgun Gothic</vt:lpstr>
      <vt:lpstr>Arial</vt:lpstr>
      <vt:lpstr>Calibri</vt:lpstr>
      <vt:lpstr>Wingdings</vt:lpstr>
      <vt:lpstr>Office 테마</vt:lpstr>
      <vt:lpstr>PowerPoint Presentation</vt:lpstr>
      <vt:lpstr>Outline</vt:lpstr>
      <vt:lpstr>Motivation </vt:lpstr>
      <vt:lpstr>Motivation </vt:lpstr>
      <vt:lpstr>Modification Classification</vt:lpstr>
      <vt:lpstr>Our Contributions</vt:lpstr>
      <vt:lpstr>Our Contributions</vt:lpstr>
      <vt:lpstr>Our Contributions</vt:lpstr>
      <vt:lpstr>Problem Formulation </vt:lpstr>
      <vt:lpstr>Our Simulated RF Signals</vt:lpstr>
      <vt:lpstr>Our Simulated RF Signals</vt:lpstr>
      <vt:lpstr>Our Real-World RF Signals</vt:lpstr>
      <vt:lpstr>Our Real-World RF Signals</vt:lpstr>
      <vt:lpstr>ML Transformation (GPU  FPGA)</vt:lpstr>
      <vt:lpstr>Dataset</vt:lpstr>
      <vt:lpstr>Evaluation</vt:lpstr>
      <vt:lpstr>Evaluation 1: Train &amp; Test with Same Dataset</vt:lpstr>
      <vt:lpstr>Evaluation 1: </vt:lpstr>
      <vt:lpstr>Evaluation 1: Train &amp; Test with Same Dataset</vt:lpstr>
      <vt:lpstr>Evaluation 2: Train &amp; Test with Different Datasets</vt:lpstr>
      <vt:lpstr>Evaluation 2: Train &amp; Test with Different Datasets</vt:lpstr>
      <vt:lpstr>Evaluation 2: Train &amp; Test with Different Datasets</vt:lpstr>
      <vt:lpstr>Evaluation 3: Train &amp; Test with Real-World RF</vt:lpstr>
      <vt:lpstr>Evaluation 3: Train &amp; Test with Real-World RF</vt:lpstr>
      <vt:lpstr>Evaluation 3: Train &amp; Test with Real-World RF</vt:lpstr>
      <vt:lpstr>Conclusion and Future Work</vt:lpstr>
      <vt:lpstr>Thank You! 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Inyoub Kim</dc:creator>
  <cp:lastModifiedBy>Wang, Boyang (wang2ba)</cp:lastModifiedBy>
  <cp:revision>397</cp:revision>
  <dcterms:created xsi:type="dcterms:W3CDTF">2021-03-04T02:28:42Z</dcterms:created>
  <dcterms:modified xsi:type="dcterms:W3CDTF">2026-07-30T02:24:59Z</dcterms:modified>
</cp:coreProperties>
</file>