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87" r:id="rId4"/>
    <p:sldId id="276" r:id="rId5"/>
    <p:sldId id="278" r:id="rId6"/>
    <p:sldId id="279" r:id="rId7"/>
    <p:sldId id="280" r:id="rId8"/>
    <p:sldId id="282" r:id="rId9"/>
    <p:sldId id="289" r:id="rId10"/>
    <p:sldId id="290" r:id="rId11"/>
    <p:sldId id="291" r:id="rId12"/>
    <p:sldId id="296" r:id="rId13"/>
    <p:sldId id="294" r:id="rId14"/>
    <p:sldId id="286" r:id="rId15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7F60FA-1B47-537A-CD83-52737B7F7755}" name="Nirnimesh Ghose" initials="NG" userId="S::nghose2@unl.edu::95d0a32f-9905-4cf6-b8a0-adaa874c92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9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A1664-2B99-FB4A-87A8-88CAEA0CFCA8}" type="datetimeFigureOut">
              <a:rPr lang="en-CN" smtClean="0"/>
              <a:t>01/12/2025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D2DC7-376A-E645-B17A-025F7D54B90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1118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D2DC7-376A-E645-B17A-025F7D54B90D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3815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29C9-1023-B716-8F19-A485A3997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C5750-6C0C-B22D-8123-52485F4F4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0847D-06F4-D2E4-3254-7B2C6808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01/12/2025</a:t>
            </a:r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410EE-3EEA-CDBE-8AB0-D0D92C02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41435-1B81-D36B-27FF-D8B1FE9C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4278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D191E-AE6D-7B7D-EBA5-5857F4B2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91F9E-D0FB-BE0C-9850-E8B679793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BF5E4-FF02-232D-05F7-AD75BDFF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8A0AF-EA6B-1C69-4A1C-26E65D67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35661-36A7-B897-41D5-4E0C7535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7031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95A2D-E40A-9353-2164-BB7384257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C0B29-B8D2-F66B-6563-128AB6AE1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DB98B-641F-FB22-8257-20F58B96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5E129-461A-EC3B-65D3-62A38863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02922-EB41-E746-B760-5A0A028C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1674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121D-750C-2A48-411D-27D46462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4490-23A5-A43D-599C-1A9FBF6C0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49127-79D4-233D-518B-C9A90BBC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8697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A6D66-5321-C894-D00A-C4D278D9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78"/>
            <a:ext cx="411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0B793-F286-41EC-EA17-FDA34A9A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78"/>
            <a:ext cx="27432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DD9CFC1-37F3-C748-A69D-2BDEA1D5A79D}" type="slidenum">
              <a:rPr lang="en-CN" smtClean="0"/>
              <a:pPr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3242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97E0-1743-633D-5918-A5977B76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114BB-4AE6-B75B-00EB-EE79F113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AF722-08FB-7B4B-0F1D-B9F4261C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01/12/2025</a:t>
            </a:r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13D32-5012-D6BB-EA5D-51D1A128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44A9-DFEC-70F8-18DD-3C098F8B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985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0487-660E-6952-F0CB-C94C198E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69D0-0DFC-1ED7-C0B6-786EA87D2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42699-E05A-D3CF-961E-5474A02CE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55BD7-41CB-745B-8824-42F062CF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01/12/2025</a:t>
            </a:r>
            <a:endParaRPr lang="en-C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B59FB-75A0-9480-709C-445BF222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02C79-630B-50E8-172A-8751788E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3621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D1A9-3A25-6EF6-D9CD-EAE3D10A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6970-737D-5DDD-299B-4FBA5E9A9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E3EC4-6BF9-46E6-1A56-8F5C41EC8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E8492-F811-8906-11BD-1D1472DFC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55B27-4160-DD9C-F700-C7856D700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CC134-2B44-C37E-695E-FDB97BFF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38685C-4813-EA34-CE66-CF26CC5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15B84-6F50-D7D6-A970-1135FC5C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893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E8D4A-B90F-2D9D-AA2E-55F42FDA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2F987-725F-750C-E4F1-4A5BFB35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AB4EB-BB35-9515-0C4A-AEEDE7BA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6A732-716D-B592-019D-5FBA6482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9439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0134D-550C-A476-BCFF-CEB02F67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032B3-5FFD-5277-C8E4-A80A3502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233EA-A7BD-6F4D-B3BE-179646FA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1724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1DFA-6800-66C1-F420-5FB8F72C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D4226-7C88-1039-3B85-F60901448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CA570-6FF9-1D4E-9FD9-F9782321D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B826E-3388-AE94-4CF3-6960C4C2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F00DF-1984-1DBD-CFD5-F704C4CF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244A2-137A-F50C-4EB4-8917BAC1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0878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3D0D-107F-6A36-BBD7-7DD0B94A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190CD-E1FC-E7C1-8DD2-517A1A007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5ED06-3B46-72C4-B9C6-2AB08751F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5690E-CD6B-D027-6199-3759C2CC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DBC25-69EE-183F-D536-3D812BEA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9B713-41FC-1214-AD29-B314ECD7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3777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4A0E9A-838B-8A62-F3DE-627F2E20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ED70F-8618-A1F9-F65E-DAA46AEF5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CB81A-EDF5-7D3A-175C-6B26FD600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01/12/2025</a:t>
            </a:r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213B3-228A-925D-1B63-2B4AFCDA7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SARP: Spatial Agnostic Radio Fingerprinting with Pseudo-Labeling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F3032-26FC-9AAF-A4D2-B1F37225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CFC1-37F3-C748-A69D-2BDEA1D5A79D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3611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0AAA-CC76-51EB-3CAD-190452E3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8" y="213090"/>
            <a:ext cx="12013058" cy="218791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SARP: Spatial Agnostic Radio Fingerprinting with Pseudo-Labeling</a:t>
            </a:r>
            <a:endParaRPr lang="en-CN" sz="5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47AFCB-7E26-9DC2-3CFD-8569F0480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3001" y="5428690"/>
            <a:ext cx="9349482" cy="819584"/>
          </a:xfrm>
          <a:prstGeom prst="rect">
            <a:avLst/>
          </a:prstGeom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5AA733D0-5C02-F15F-60B3-F79EE2DAED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88" y="6010623"/>
            <a:ext cx="5182217" cy="43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09697F-FE82-4DD6-B549-44E64DA3E123}"/>
              </a:ext>
            </a:extLst>
          </p:cNvPr>
          <p:cNvSpPr txBox="1"/>
          <p:nvPr/>
        </p:nvSpPr>
        <p:spPr>
          <a:xfrm>
            <a:off x="744279" y="2736593"/>
            <a:ext cx="106750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Fahmida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Afrin</a:t>
            </a:r>
            <a:r>
              <a:rPr lang="en-CN" sz="2400" b="1" baseline="30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⃰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C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Haipeng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en-US" sz="2400" b="1" baseline="30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⸶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C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Boyang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sz="2400" b="1" baseline="30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⸶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en-C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Nirnimesh</a:t>
            </a:r>
            <a:r>
              <a:rPr lang="en-US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2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Ghose</a:t>
            </a:r>
            <a:r>
              <a:rPr lang="en-US" sz="2400" b="1" baseline="30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2400" b="1" baseline="30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⃰</a:t>
            </a:r>
            <a:endParaRPr lang="en-US" sz="2400" b="1" baseline="300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N" sz="2400" baseline="30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⃰</a:t>
            </a:r>
            <a:r>
              <a:rPr lang="en-US" sz="2400" baseline="30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of Computing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Nebraska – Lincoln</a:t>
            </a:r>
          </a:p>
          <a:p>
            <a:pPr algn="ctr"/>
            <a:r>
              <a:rPr lang="en-US" sz="2400" b="1" baseline="30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⸶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Electrical and Computer Engineering, University of Cincinnati</a:t>
            </a:r>
            <a:endParaRPr lang="en-CN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3F071-C0CB-8017-A250-D071588F5FA2}"/>
              </a:ext>
            </a:extLst>
          </p:cNvPr>
          <p:cNvSpPr txBox="1"/>
          <p:nvPr/>
        </p:nvSpPr>
        <p:spPr>
          <a:xfrm>
            <a:off x="237097" y="4350624"/>
            <a:ext cx="11865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IEEE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Communications &amp; Networking Conference</a:t>
            </a:r>
          </a:p>
          <a:p>
            <a:pPr algn="ctr"/>
            <a:r>
              <a:rPr lang="en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10–13, 202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A8A303-8B73-77F8-1E0E-2CE7E2A7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0" y="5723305"/>
            <a:ext cx="662564" cy="72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2172654-E7C9-ADB9-E8A1-FF50543186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53850"/>
          <a:stretch/>
        </p:blipFill>
        <p:spPr>
          <a:xfrm>
            <a:off x="11045347" y="5592980"/>
            <a:ext cx="1057179" cy="9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74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4CE46-BAC6-DB4F-0D9F-1BAEA9150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85FABF-A196-5A78-BC71-F42EE18EF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382" y="414134"/>
            <a:ext cx="4793274" cy="2773223"/>
          </a:xfrm>
          <a:prstGeom prst="rect">
            <a:avLst/>
          </a:prstGeom>
        </p:spPr>
      </p:pic>
      <p:pic>
        <p:nvPicPr>
          <p:cNvPr id="10" name="Picture 9" descr="Several white boxes with black antennas&#10;&#10;Description automatically generated">
            <a:extLst>
              <a:ext uri="{FF2B5EF4-FFF2-40B4-BE49-F238E27FC236}">
                <a16:creationId xmlns:a16="http://schemas.microsoft.com/office/drawing/2014/main" id="{91DB6841-B3DF-7471-7058-EB2FE63D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543" y="3713922"/>
            <a:ext cx="4447248" cy="25015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19222-7926-55BE-D405-1AC40B55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01/12/2025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3B65-28CC-5664-329E-AAEA4C07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SARP: Spatial Agnostic Radio Fingerprinting with Pseudo-Labeling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56D20-74B2-BE50-EB18-BDFFB16CD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DD9CFC1-37F3-C748-A69D-2BDEA1D5A79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E945BB-F2EE-B04A-05ED-EA66F2C0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7" y="57568"/>
            <a:ext cx="6582654" cy="761829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64B09-CA6D-D9FB-2B50-10D0FC80F44C}"/>
              </a:ext>
            </a:extLst>
          </p:cNvPr>
          <p:cNvSpPr txBox="1"/>
          <p:nvPr/>
        </p:nvSpPr>
        <p:spPr>
          <a:xfrm>
            <a:off x="55907" y="1147348"/>
            <a:ext cx="7427073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Transmitters: 3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USRP 2922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7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USRP B200-mini-i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Receiver: 1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USRP B205-mini-i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device.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Modulation: Wi-Fi transmissions using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BPSK 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DB4CC-85F4-6788-362E-E09AD99027C7}"/>
              </a:ext>
            </a:extLst>
          </p:cNvPr>
          <p:cNvSpPr txBox="1"/>
          <p:nvPr/>
        </p:nvSpPr>
        <p:spPr>
          <a:xfrm>
            <a:off x="147569" y="4887049"/>
            <a:ext cx="7008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Locations: I/Q_Loc1–I/Q_Loc4, devices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ft apart.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FEB69-2747-2F89-79EB-EBC8ECFD211A}"/>
              </a:ext>
            </a:extLst>
          </p:cNvPr>
          <p:cNvSpPr txBox="1"/>
          <p:nvPr/>
        </p:nvSpPr>
        <p:spPr>
          <a:xfrm>
            <a:off x="90470" y="2722750"/>
            <a:ext cx="6193464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Parameters: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Center frequency: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2.45 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GHz.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Bandwidth: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2.5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MHz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Sampling rate: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00725-041D-E624-C7A5-F489C54804BA}"/>
              </a:ext>
            </a:extLst>
          </p:cNvPr>
          <p:cNvSpPr txBox="1"/>
          <p:nvPr/>
        </p:nvSpPr>
        <p:spPr>
          <a:xfrm>
            <a:off x="147568" y="5589111"/>
            <a:ext cx="7229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Sessions: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sessions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/location, 30 sec each, 30-sec gaps.</a:t>
            </a:r>
          </a:p>
        </p:txBody>
      </p:sp>
    </p:spTree>
    <p:extLst>
      <p:ext uri="{BB962C8B-B14F-4D97-AF65-F5344CB8AC3E}">
        <p14:creationId xmlns:p14="http://schemas.microsoft.com/office/powerpoint/2010/main" val="361797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74385-E55B-10FB-A669-7BEC398B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35E39-C620-3997-5A33-6F246494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FCDA8-626A-0255-779C-4BBC68C3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11</a:t>
            </a:fld>
            <a:endParaRPr lang="en-C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7B080D-3C2D-797C-B4C7-F9C4E9076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4" y="1078763"/>
            <a:ext cx="11172825" cy="143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4A0C8C-E816-52F4-F754-158FB1A3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-53438"/>
            <a:ext cx="11685319" cy="908462"/>
          </a:xfrm>
        </p:spPr>
        <p:txBody>
          <a:bodyPr>
            <a:normAutofit/>
          </a:bodyPr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Baseline Performance of CVNN</a:t>
            </a:r>
            <a:endParaRPr lang="en-US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F73D3-5DBD-4FF4-43D2-C78823AF906E}"/>
              </a:ext>
            </a:extLst>
          </p:cNvPr>
          <p:cNvSpPr txBox="1"/>
          <p:nvPr/>
        </p:nvSpPr>
        <p:spPr>
          <a:xfrm>
            <a:off x="83127" y="2895940"/>
            <a:ext cx="5499074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from the same location,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accuracy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better distinction.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from different locations,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accuracy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poor distinction.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Functions: </a:t>
            </a:r>
            <a:r>
              <a:rPr lang="en-US" sz="24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Complex Cardioid, Cart Leaky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A graph with orange and blue lines&#10;&#10;Description automatically generated">
            <a:extLst>
              <a:ext uri="{FF2B5EF4-FFF2-40B4-BE49-F238E27FC236}">
                <a16:creationId xmlns:a16="http://schemas.microsoft.com/office/drawing/2014/main" id="{64FD6157-BD02-19B0-1DD7-CA9470FBB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044" y="3412496"/>
            <a:ext cx="3390956" cy="2543217"/>
          </a:xfrm>
          <a:prstGeom prst="rect">
            <a:avLst/>
          </a:prstGeom>
        </p:spPr>
      </p:pic>
      <p:pic>
        <p:nvPicPr>
          <p:cNvPr id="11" name="Picture 10" descr="A graph of a number of tracers&#10;&#10;Description automatically generated">
            <a:extLst>
              <a:ext uri="{FF2B5EF4-FFF2-40B4-BE49-F238E27FC236}">
                <a16:creationId xmlns:a16="http://schemas.microsoft.com/office/drawing/2014/main" id="{7244E8C7-A405-ABC1-191E-07803DD0D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62" y="2514393"/>
            <a:ext cx="3394482" cy="2545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DBA6E-C98C-6C67-22BA-7B6CA6858DB3}"/>
              </a:ext>
            </a:extLst>
          </p:cNvPr>
          <p:cNvSpPr txBox="1"/>
          <p:nvPr/>
        </p:nvSpPr>
        <p:spPr>
          <a:xfrm>
            <a:off x="5614406" y="5116671"/>
            <a:ext cx="3186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(a) Train: I/Q_Loc1, test: I/Q_Loc2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F934F-F988-2FCE-D42B-CA05F6EB6F61}"/>
              </a:ext>
            </a:extLst>
          </p:cNvPr>
          <p:cNvSpPr txBox="1"/>
          <p:nvPr/>
        </p:nvSpPr>
        <p:spPr>
          <a:xfrm>
            <a:off x="9158592" y="5913568"/>
            <a:ext cx="29502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(a) Train: I/Q_Loc3, test: I/Q_Loc4</a:t>
            </a:r>
          </a:p>
        </p:txBody>
      </p:sp>
    </p:spTree>
    <p:extLst>
      <p:ext uri="{BB962C8B-B14F-4D97-AF65-F5344CB8AC3E}">
        <p14:creationId xmlns:p14="http://schemas.microsoft.com/office/powerpoint/2010/main" val="274178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91D6-7D4E-7003-80D9-0799ECF1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4AEEF-F44D-8A68-0CD2-01E6F8F4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FBE3-B973-7CF4-7228-BDD29663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06DF-A27A-B7B9-D43A-45C722D1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12</a:t>
            </a:fld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CC369-D7F3-18DC-A064-F495E5C5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1" y="1230993"/>
            <a:ext cx="10918371" cy="1786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22C4B5-4FD6-FC99-C028-4E979E5D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-53438"/>
            <a:ext cx="11685319" cy="9084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B: CVNN with Pseudo-Labeling</a:t>
            </a:r>
            <a:endParaRPr lang="en-US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2B2A28AB-8D26-7F19-F801-99495625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975" y="3426911"/>
            <a:ext cx="3404625" cy="2553469"/>
          </a:xfrm>
          <a:prstGeom prst="rect">
            <a:avLst/>
          </a:prstGeom>
        </p:spPr>
      </p:pic>
      <p:pic>
        <p:nvPicPr>
          <p:cNvPr id="8" name="Picture 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215D5278-4D3E-4BC9-D68B-860ADBB15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444986"/>
            <a:ext cx="3390956" cy="2543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D70C9F-3C9A-5AED-D199-42E357F7009D}"/>
              </a:ext>
            </a:extLst>
          </p:cNvPr>
          <p:cNvSpPr txBox="1"/>
          <p:nvPr/>
        </p:nvSpPr>
        <p:spPr>
          <a:xfrm>
            <a:off x="570166" y="3437163"/>
            <a:ext cx="4446158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improved to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62.8%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pseudo-labeling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boosted accuracy.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 = 0.7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best accuracy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5F5C6-0377-0969-6AD3-D32F19328C44}"/>
              </a:ext>
            </a:extLst>
          </p:cNvPr>
          <p:cNvSpPr txBox="1"/>
          <p:nvPr/>
        </p:nvSpPr>
        <p:spPr>
          <a:xfrm>
            <a:off x="5423962" y="5925901"/>
            <a:ext cx="3186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(a) Train: I/Q_Loc1, test: I/Q_Loc2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2CCBD-771C-DEC7-03A1-429770905DCA}"/>
              </a:ext>
            </a:extLst>
          </p:cNvPr>
          <p:cNvSpPr txBox="1"/>
          <p:nvPr/>
        </p:nvSpPr>
        <p:spPr>
          <a:xfrm>
            <a:off x="8828587" y="5942688"/>
            <a:ext cx="3186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(a) Train: I/Q_Loc3, test: I/Q_Loc4</a:t>
            </a:r>
          </a:p>
        </p:txBody>
      </p:sp>
    </p:spTree>
    <p:extLst>
      <p:ext uri="{BB962C8B-B14F-4D97-AF65-F5344CB8AC3E}">
        <p14:creationId xmlns:p14="http://schemas.microsoft.com/office/powerpoint/2010/main" val="362275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9132C6-DC29-463D-1E7A-D68C0E1B7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white sheet&#10;&#10;Description automatically generated">
            <a:extLst>
              <a:ext uri="{FF2B5EF4-FFF2-40B4-BE49-F238E27FC236}">
                <a16:creationId xmlns:a16="http://schemas.microsoft.com/office/drawing/2014/main" id="{1E481C81-BACA-BEF2-C5D9-4D911B35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846"/>
            <a:ext cx="11997783" cy="21596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0904F-F1AA-A3BD-D249-160E6F95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01/12/2025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4327D-18E2-964F-6379-31600B84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SARP: Spatial Agnostic Radio Fingerprinting with Pseudo-Labeling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A7EAF-138B-EEDA-7687-877B7A45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DD9CFC1-37F3-C748-A69D-2BDEA1D5A79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6A409-7A1D-1B74-66C2-565BF71F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-53438"/>
            <a:ext cx="11685319" cy="908462"/>
          </a:xfrm>
        </p:spPr>
        <p:txBody>
          <a:bodyPr>
            <a:normAutofit/>
          </a:bodyPr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C: Timing information</a:t>
            </a:r>
            <a:endParaRPr lang="en-US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670BE-6A4A-D547-7C6B-44115D6ABF07}"/>
              </a:ext>
            </a:extLst>
          </p:cNvPr>
          <p:cNvSpPr txBox="1"/>
          <p:nvPr/>
        </p:nvSpPr>
        <p:spPr>
          <a:xfrm>
            <a:off x="478466" y="3666553"/>
            <a:ext cx="7091916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Training: 7,200 I/Q traces (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en-US" sz="240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Fine-Tuning: 200–800 I/Q traces (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20–160μs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Finding: Pseudo-labeling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cross-location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024EA461-28AC-31E6-81E8-DC43AF029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502" y="3134898"/>
            <a:ext cx="4027944" cy="29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60EAA-C0BF-C65E-C4FF-C68593001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D7828-71C3-A0DC-85E5-43F111BD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98881-13AE-5E9E-2B9C-1612D30A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F045F-22B0-5FB5-5C8D-93E2E460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14</a:t>
            </a:fld>
            <a:endParaRPr lang="en-C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603137-1E2E-DC19-8CE5-E40C47FB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7" y="57568"/>
            <a:ext cx="11681716" cy="761829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D230E-D693-3F0C-5C5E-1AF4E9AE7BFE}"/>
              </a:ext>
            </a:extLst>
          </p:cNvPr>
          <p:cNvSpPr txBox="1"/>
          <p:nvPr/>
        </p:nvSpPr>
        <p:spPr>
          <a:xfrm>
            <a:off x="597764" y="1282689"/>
            <a:ext cx="10598002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accuracy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I/Q data as a single input to a CVNN.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Addressed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shifts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pseudo-labeling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varying wireless environments.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Demonstrated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CVNN outperforms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 in radio fingerprinting.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53555D-B5DE-E8C5-C77A-8B8F342F6564}"/>
              </a:ext>
            </a:extLst>
          </p:cNvPr>
          <p:cNvSpPr txBox="1"/>
          <p:nvPr/>
        </p:nvSpPr>
        <p:spPr>
          <a:xfrm>
            <a:off x="4051187" y="5419103"/>
            <a:ext cx="369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listening!!!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404053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89DCF-20AD-A9D3-3507-AFEC11C3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05E8E-427A-59DF-E240-F9899A13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DC61-FD21-27F2-A095-65DBD769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2</a:t>
            </a:fld>
            <a:endParaRPr lang="en-C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71E5F0-E102-019D-A017-F767951E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6" y="56273"/>
            <a:ext cx="11863649" cy="6828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CN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fingerprint with red dots&#10;&#10;Description automatically generated">
            <a:extLst>
              <a:ext uri="{FF2B5EF4-FFF2-40B4-BE49-F238E27FC236}">
                <a16:creationId xmlns:a16="http://schemas.microsoft.com/office/drawing/2014/main" id="{20716CD3-9C55-9CF4-1C96-FEDFEF2B2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487" b="19070"/>
          <a:stretch/>
        </p:blipFill>
        <p:spPr>
          <a:xfrm>
            <a:off x="4281268" y="1263981"/>
            <a:ext cx="1709977" cy="2172565"/>
          </a:xfrm>
          <a:prstGeom prst="rect">
            <a:avLst/>
          </a:prstGeom>
        </p:spPr>
      </p:pic>
      <p:pic>
        <p:nvPicPr>
          <p:cNvPr id="9" name="Picture 8" descr="A group of white electronic devices&#10;&#10;Description automatically generated">
            <a:extLst>
              <a:ext uri="{FF2B5EF4-FFF2-40B4-BE49-F238E27FC236}">
                <a16:creationId xmlns:a16="http://schemas.microsoft.com/office/drawing/2014/main" id="{DE17D24C-B9AB-C02A-82F7-EC971B40C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" r="16836" b="199"/>
          <a:stretch/>
        </p:blipFill>
        <p:spPr>
          <a:xfrm>
            <a:off x="6489117" y="1408405"/>
            <a:ext cx="2555631" cy="1999632"/>
          </a:xfrm>
          <a:prstGeom prst="rect">
            <a:avLst/>
          </a:prstGeom>
        </p:spPr>
      </p:pic>
      <p:pic>
        <p:nvPicPr>
          <p:cNvPr id="10" name="Picture 9" descr="A close up of a cell phone&#10;&#10;Description automatically generated">
            <a:extLst>
              <a:ext uri="{FF2B5EF4-FFF2-40B4-BE49-F238E27FC236}">
                <a16:creationId xmlns:a16="http://schemas.microsoft.com/office/drawing/2014/main" id="{BA2D24C3-0047-805B-2152-DB017230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95" y="845746"/>
            <a:ext cx="2775489" cy="2590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8D47C8-F7E8-AEAF-549C-24534B541413}"/>
              </a:ext>
            </a:extLst>
          </p:cNvPr>
          <p:cNvSpPr txBox="1"/>
          <p:nvPr/>
        </p:nvSpPr>
        <p:spPr>
          <a:xfrm>
            <a:off x="136566" y="1004121"/>
            <a:ext cx="4057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two devices share an identical fingerprint.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E80284-9ABA-A123-AD94-47DA13930968}"/>
              </a:ext>
            </a:extLst>
          </p:cNvPr>
          <p:cNvSpPr txBox="1"/>
          <p:nvPr/>
        </p:nvSpPr>
        <p:spPr>
          <a:xfrm>
            <a:off x="191785" y="2565565"/>
            <a:ext cx="3389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Identification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Authentication</a:t>
            </a:r>
          </a:p>
        </p:txBody>
      </p:sp>
      <p:pic>
        <p:nvPicPr>
          <p:cNvPr id="16" name="Picture 15" descr="A diagram of a network connection&#10;&#10;Description automatically generated">
            <a:extLst>
              <a:ext uri="{FF2B5EF4-FFF2-40B4-BE49-F238E27FC236}">
                <a16:creationId xmlns:a16="http://schemas.microsoft.com/office/drawing/2014/main" id="{15C60AF6-EEF2-3530-9903-DB49D3DEB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358" y="3765894"/>
            <a:ext cx="5696390" cy="22325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D98434-E903-ADCE-82E5-056141DBAF52}"/>
              </a:ext>
            </a:extLst>
          </p:cNvPr>
          <p:cNvSpPr txBox="1"/>
          <p:nvPr/>
        </p:nvSpPr>
        <p:spPr>
          <a:xfrm>
            <a:off x="9257015" y="458489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RF fingerprinting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0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1FBB-A768-B97B-0755-DAFC256D2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9E36E-2459-C1B1-0B03-7ACBE7C8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11BB-81B2-B49F-5DAE-C39D2EE3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19104-32F8-D32C-5C81-FBFCA657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3</a:t>
            </a:fld>
            <a:endParaRPr lang="en-C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A887B2-84FC-98B0-C44B-C1B430E5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6" y="56273"/>
            <a:ext cx="11863649" cy="6828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 Frequency (RF) Fingerprinting </a:t>
            </a:r>
            <a:endParaRPr lang="en-CN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6" descr="A diagram of a computer&#10;&#10;Description automatically generated">
            <a:extLst>
              <a:ext uri="{FF2B5EF4-FFF2-40B4-BE49-F238E27FC236}">
                <a16:creationId xmlns:a16="http://schemas.microsoft.com/office/drawing/2014/main" id="{449FA607-560D-1347-D8EB-A7D573216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8337" y="1346564"/>
            <a:ext cx="3831446" cy="4114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12CE1D-11F2-FED2-602C-2E8BFD9A4E99}"/>
              </a:ext>
            </a:extLst>
          </p:cNvPr>
          <p:cNvSpPr txBox="1"/>
          <p:nvPr/>
        </p:nvSpPr>
        <p:spPr>
          <a:xfrm>
            <a:off x="452205" y="1100907"/>
            <a:ext cx="7186132" cy="489364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Uniqueness Causes: </a:t>
            </a:r>
            <a:endParaRPr lang="en-US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impairment caused by manufacturing  process variation. 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Serves as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discriminative features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Noise, Nonlinear Distortion, IQ imbalance, DC offset, Non-linear power amplifier gain, among others.</a:t>
            </a:r>
          </a:p>
          <a:p>
            <a:endParaRPr lang="en-US" sz="24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5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B1C89-69A7-8C93-BF81-677C5CC0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74EA0-63B7-2FAD-9B2F-793DF2B0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2292C-A6B0-2721-CC64-C760A0E3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4</a:t>
            </a:fld>
            <a:endParaRPr lang="en-C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C70A14-5B88-6C58-9CAB-8756F029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61" y="88891"/>
            <a:ext cx="11815281" cy="760287"/>
          </a:xfrm>
        </p:spPr>
        <p:txBody>
          <a:bodyPr/>
          <a:lstStyle/>
          <a:p>
            <a:r>
              <a:rPr lang="en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CN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C5DF7-AEC0-460D-BF89-0D5A39866355}"/>
              </a:ext>
            </a:extLst>
          </p:cNvPr>
          <p:cNvSpPr txBox="1"/>
          <p:nvPr/>
        </p:nvSpPr>
        <p:spPr>
          <a:xfrm>
            <a:off x="174661" y="849178"/>
            <a:ext cx="11588849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performance of traditional deep-learning models in radio fingerprinting under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variations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Mitigate the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critical interdependencies caused by separating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and imaginary components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real-valued CNNs.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 the gap in applying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Complex-Valued Neural Networks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(CVNNs) to real-world RF signals with spatial variations.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dependency on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labeled 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new locations.</a:t>
            </a:r>
          </a:p>
        </p:txBody>
      </p:sp>
    </p:spTree>
    <p:extLst>
      <p:ext uri="{BB962C8B-B14F-4D97-AF65-F5344CB8AC3E}">
        <p14:creationId xmlns:p14="http://schemas.microsoft.com/office/powerpoint/2010/main" val="27061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88FAB-1A9B-9E92-F73A-F28E939B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C9B8F-A447-5ACA-ED27-E51CF82D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D59D5-5ADE-B9C3-99A7-7E57F4B7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5</a:t>
            </a:fld>
            <a:endParaRPr lang="en-C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E37D4A-5632-139B-48A8-6AC50DB1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51752"/>
            <a:ext cx="11938571" cy="811657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F0AA7B-48D5-6942-4A0A-33FDE5DCCB27}"/>
              </a:ext>
            </a:extLst>
          </p:cNvPr>
          <p:cNvSpPr txBox="1"/>
          <p:nvPr/>
        </p:nvSpPr>
        <p:spPr>
          <a:xfrm>
            <a:off x="444795" y="1592439"/>
            <a:ext cx="11302409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CVNN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method with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pseudo-labeling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spatially robust fingerprinting.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Fine-tune models with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unlabeled 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retaining I/Q component correlations.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real-world datasets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optimize activation functions for accuracy.</a:t>
            </a:r>
          </a:p>
        </p:txBody>
      </p:sp>
    </p:spTree>
    <p:extLst>
      <p:ext uri="{BB962C8B-B14F-4D97-AF65-F5344CB8AC3E}">
        <p14:creationId xmlns:p14="http://schemas.microsoft.com/office/powerpoint/2010/main" val="23170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7848A-B626-0D16-9B71-FA9F3CF7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AC821-033B-9F47-A0B2-B8E9CEC0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A11A9-C441-4123-583E-5436ABD6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6</a:t>
            </a:fld>
            <a:endParaRPr lang="en-C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05585B-72B8-BCE4-6FFB-220512B6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0" y="-59377"/>
            <a:ext cx="11988140" cy="953348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0B470-2CFD-443C-B30F-842573847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082" y="2658925"/>
            <a:ext cx="5710918" cy="2028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098186-6218-B7C8-7E3C-7AE2E72D5383}"/>
              </a:ext>
            </a:extLst>
          </p:cNvPr>
          <p:cNvSpPr txBox="1"/>
          <p:nvPr/>
        </p:nvSpPr>
        <p:spPr>
          <a:xfrm>
            <a:off x="495300" y="1375367"/>
            <a:ext cx="617220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FDDB0-836A-D255-1D90-E10078EC9121}"/>
              </a:ext>
            </a:extLst>
          </p:cNvPr>
          <p:cNvSpPr txBox="1"/>
          <p:nvPr/>
        </p:nvSpPr>
        <p:spPr>
          <a:xfrm>
            <a:off x="495300" y="2759075"/>
            <a:ext cx="617220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Phase: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Receiver collects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signals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classifier.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F77D8-196E-A4C5-0FF1-A83B585154E5}"/>
              </a:ext>
            </a:extLst>
          </p:cNvPr>
          <p:cNvSpPr txBox="1"/>
          <p:nvPr/>
        </p:nvSpPr>
        <p:spPr>
          <a:xfrm>
            <a:off x="495300" y="4687676"/>
            <a:ext cx="752165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 Phase: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transmitters from new RF signals.</a:t>
            </a:r>
          </a:p>
        </p:txBody>
      </p:sp>
    </p:spTree>
    <p:extLst>
      <p:ext uri="{BB962C8B-B14F-4D97-AF65-F5344CB8AC3E}">
        <p14:creationId xmlns:p14="http://schemas.microsoft.com/office/powerpoint/2010/main" val="81171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68A65-2E1B-0AE8-9693-C35EABB0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F051E-2B30-EF74-DECA-9F980315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B6E03-E802-7DFD-F228-54BD62AF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7</a:t>
            </a:fld>
            <a:endParaRPr lang="en-C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3E4037-AF0A-7817-A3DA-DCD0D163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14" y="6973"/>
            <a:ext cx="11938571" cy="760288"/>
          </a:xfrm>
        </p:spPr>
        <p:txBody>
          <a:bodyPr/>
          <a:lstStyle/>
          <a:p>
            <a:r>
              <a:rPr lang="en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Threat Model</a:t>
            </a:r>
            <a:endParaRPr lang="en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48D42-8410-99AB-2DEB-B5908379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620" y="114944"/>
            <a:ext cx="4745665" cy="28478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ED6F78-BBB3-B0CC-61D2-407C577E42AA}"/>
              </a:ext>
            </a:extLst>
          </p:cNvPr>
          <p:cNvSpPr txBox="1"/>
          <p:nvPr/>
        </p:nvSpPr>
        <p:spPr>
          <a:xfrm>
            <a:off x="460745" y="1585968"/>
            <a:ext cx="615625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Phase: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participants.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22980-1914-1CF5-3F5A-5285DC2BE21F}"/>
              </a:ext>
            </a:extLst>
          </p:cNvPr>
          <p:cNvSpPr txBox="1"/>
          <p:nvPr/>
        </p:nvSpPr>
        <p:spPr>
          <a:xfrm>
            <a:off x="460744" y="3235672"/>
            <a:ext cx="9034129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 Phase: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Trained Attackers: e.g.,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impersonating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Tx1/Tx2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Untrained Attackers: e.g.,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A1/A2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impersonating Tx1/Tx2/Tx3</a:t>
            </a:r>
          </a:p>
        </p:txBody>
      </p:sp>
    </p:spTree>
    <p:extLst>
      <p:ext uri="{BB962C8B-B14F-4D97-AF65-F5344CB8AC3E}">
        <p14:creationId xmlns:p14="http://schemas.microsoft.com/office/powerpoint/2010/main" val="376923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2B5F6-4B7D-99DB-19EF-40CA1CAF0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6645D-4EB5-E965-5137-CFF37DA5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7CDA2-7EDE-B2FC-B633-20424EA9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EE38B-652A-48EF-4962-248C996D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8</a:t>
            </a:fld>
            <a:endParaRPr lang="en-C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9DF349-3291-C152-9A5B-57C240FE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-53438"/>
            <a:ext cx="11685319" cy="908462"/>
          </a:xfrm>
        </p:spPr>
        <p:txBody>
          <a:bodyPr/>
          <a:lstStyle/>
          <a:p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SARP: Proposed Method</a:t>
            </a:r>
            <a:endParaRPr lang="en-CN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075114D9-5F0C-A5A2-9FE3-200AA2C1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186" y="1343931"/>
            <a:ext cx="7315200" cy="2538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B52D8-E1EE-3FBA-EFD3-918673BD8AFA}"/>
              </a:ext>
            </a:extLst>
          </p:cNvPr>
          <p:cNvSpPr txBox="1"/>
          <p:nvPr/>
        </p:nvSpPr>
        <p:spPr>
          <a:xfrm>
            <a:off x="970221" y="4552259"/>
            <a:ext cx="10251558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Complex-Valued Neural Networks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(CVNNs) and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pseudo-labeling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address spatial variations.</a:t>
            </a:r>
          </a:p>
        </p:txBody>
      </p:sp>
    </p:spTree>
    <p:extLst>
      <p:ext uri="{BB962C8B-B14F-4D97-AF65-F5344CB8AC3E}">
        <p14:creationId xmlns:p14="http://schemas.microsoft.com/office/powerpoint/2010/main" val="350338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BEDEB-1589-AADF-91F3-C2891852B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72704-2D34-40E8-4063-D3981E7E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01/12/2025</a:t>
            </a:r>
            <a:endParaRPr lang="en-CN" dirty="0"/>
          </a:p>
          <a:p>
            <a:endParaRPr lang="en-C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FF3BD-775B-3323-8CAF-CB00F6317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SARP: Spatial Agnostic Radio Fingerprinting with Pseudo-Labeling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51B6-82DC-EFE7-2C90-330F60453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FC1-37F3-C748-A69D-2BDEA1D5A79D}" type="slidenum">
              <a:rPr lang="en-CN" smtClean="0"/>
              <a:t>9</a:t>
            </a:fld>
            <a:endParaRPr lang="en-C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4F659E-651B-83DB-56C4-E1982E4F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-53438"/>
            <a:ext cx="11685319" cy="9084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&amp; Settings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90F1B-0E87-0257-4D09-89C7C4344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1140950"/>
            <a:ext cx="10657114" cy="1404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684FAD-43AA-4187-4D0D-36DCF3080A59}"/>
              </a:ext>
            </a:extLst>
          </p:cNvPr>
          <p:cNvSpPr txBox="1"/>
          <p:nvPr/>
        </p:nvSpPr>
        <p:spPr>
          <a:xfrm>
            <a:off x="1230275" y="3602396"/>
            <a:ext cx="9731449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Hardware: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V100 GPU,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cuDNN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8.6.0.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Model: CVNN,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epochs,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rate, early stopping (patience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Dataset: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I/Q traces,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train,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test.</a:t>
            </a:r>
          </a:p>
        </p:txBody>
      </p:sp>
    </p:spTree>
    <p:extLst>
      <p:ext uri="{BB962C8B-B14F-4D97-AF65-F5344CB8AC3E}">
        <p14:creationId xmlns:p14="http://schemas.microsoft.com/office/powerpoint/2010/main" val="413019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8836</TotalTime>
  <Words>777</Words>
  <Application>Microsoft Office PowerPoint</Application>
  <PresentationFormat>Widescreen</PresentationFormat>
  <Paragraphs>130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SARP: Spatial Agnostic Radio Fingerprinting with Pseudo-Labeling</vt:lpstr>
      <vt:lpstr>Introduction</vt:lpstr>
      <vt:lpstr>Radio Frequency (RF) Fingerprinting </vt:lpstr>
      <vt:lpstr>Motivation</vt:lpstr>
      <vt:lpstr>Objectives</vt:lpstr>
      <vt:lpstr>System Model</vt:lpstr>
      <vt:lpstr>Threat Model</vt:lpstr>
      <vt:lpstr>SARP: Proposed Method</vt:lpstr>
      <vt:lpstr>Architecture &amp; Settings</vt:lpstr>
      <vt:lpstr>Experimental Setup</vt:lpstr>
      <vt:lpstr>Experiment A: Baseline Performance of CVNN</vt:lpstr>
      <vt:lpstr>Experiment B: CVNN with Pseudo-Labeling</vt:lpstr>
      <vt:lpstr>Experiment C: Timing information</vt:lpstr>
      <vt:lpstr>Conclusion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Oguchi</dc:creator>
  <cp:lastModifiedBy>Fahmida Afrin</cp:lastModifiedBy>
  <cp:revision>64</cp:revision>
  <dcterms:created xsi:type="dcterms:W3CDTF">2023-08-24T18:42:39Z</dcterms:created>
  <dcterms:modified xsi:type="dcterms:W3CDTF">2025-01-12T17:02:45Z</dcterms:modified>
</cp:coreProperties>
</file>