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41"/>
  </p:notesMasterIdLst>
  <p:handoutMasterIdLst>
    <p:handoutMasterId r:id="rId42"/>
  </p:handoutMasterIdLst>
  <p:sldIdLst>
    <p:sldId id="256" r:id="rId2"/>
    <p:sldId id="343" r:id="rId3"/>
    <p:sldId id="342" r:id="rId4"/>
    <p:sldId id="344" r:id="rId5"/>
    <p:sldId id="345" r:id="rId6"/>
    <p:sldId id="377" r:id="rId7"/>
    <p:sldId id="346" r:id="rId8"/>
    <p:sldId id="379" r:id="rId9"/>
    <p:sldId id="347" r:id="rId10"/>
    <p:sldId id="380" r:id="rId11"/>
    <p:sldId id="348" r:id="rId12"/>
    <p:sldId id="351" r:id="rId13"/>
    <p:sldId id="383" r:id="rId14"/>
    <p:sldId id="353" r:id="rId15"/>
    <p:sldId id="354" r:id="rId16"/>
    <p:sldId id="355" r:id="rId17"/>
    <p:sldId id="384" r:id="rId18"/>
    <p:sldId id="356" r:id="rId19"/>
    <p:sldId id="357" r:id="rId20"/>
    <p:sldId id="358" r:id="rId21"/>
    <p:sldId id="359" r:id="rId22"/>
    <p:sldId id="360" r:id="rId23"/>
    <p:sldId id="385" r:id="rId24"/>
    <p:sldId id="363" r:id="rId25"/>
    <p:sldId id="388" r:id="rId26"/>
    <p:sldId id="381" r:id="rId27"/>
    <p:sldId id="382" r:id="rId28"/>
    <p:sldId id="401" r:id="rId29"/>
    <p:sldId id="396" r:id="rId30"/>
    <p:sldId id="399" r:id="rId31"/>
    <p:sldId id="400" r:id="rId32"/>
    <p:sldId id="398" r:id="rId33"/>
    <p:sldId id="394" r:id="rId34"/>
    <p:sldId id="402" r:id="rId35"/>
    <p:sldId id="386" r:id="rId36"/>
    <p:sldId id="387" r:id="rId37"/>
    <p:sldId id="390" r:id="rId38"/>
    <p:sldId id="371" r:id="rId39"/>
    <p:sldId id="373" r:id="rId40"/>
  </p:sldIdLst>
  <p:sldSz cx="9144000" cy="6858000" type="screen4x3"/>
  <p:notesSz cx="7188200" cy="9448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6" autoAdjust="0"/>
    <p:restoredTop sz="94671" autoAdjust="0"/>
  </p:normalViewPr>
  <p:slideViewPr>
    <p:cSldViewPr>
      <p:cViewPr>
        <p:scale>
          <a:sx n="66" d="100"/>
          <a:sy n="66" d="100"/>
        </p:scale>
        <p:origin x="-2010" y="-450"/>
      </p:cViewPr>
      <p:guideLst>
        <p:guide orient="horz" pos="2160"/>
        <p:guide pos="2880"/>
      </p:guideLst>
    </p:cSldViewPr>
  </p:slideViewPr>
  <p:outlineViewPr>
    <p:cViewPr>
      <p:scale>
        <a:sx n="33" d="100"/>
        <a:sy n="33" d="100"/>
      </p:scale>
      <p:origin x="0" y="1067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lam\Desktop\ulm_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lam\Desktop\ulm_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lam\Desktop\ulm_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lam\Desktop\ulm_data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v>Concepts=5, Tasks=20</c:v>
          </c:tx>
          <c:invertIfNegative val="0"/>
          <c:cat>
            <c:numRef>
              <c:f>'sorted avgs'!$D$2:$D$6</c:f>
              <c:numCache>
                <c:formatCode>General</c:formatCode>
                <c:ptCount val="5"/>
                <c:pt idx="0">
                  <c:v>2</c:v>
                </c:pt>
                <c:pt idx="1">
                  <c:v>3</c:v>
                </c:pt>
                <c:pt idx="2">
                  <c:v>4</c:v>
                </c:pt>
                <c:pt idx="3">
                  <c:v>5</c:v>
                </c:pt>
                <c:pt idx="4">
                  <c:v>6</c:v>
                </c:pt>
              </c:numCache>
            </c:numRef>
          </c:cat>
          <c:val>
            <c:numRef>
              <c:f>'sorted avgs'!$G$2:$G$6</c:f>
              <c:numCache>
                <c:formatCode>General</c:formatCode>
                <c:ptCount val="5"/>
                <c:pt idx="0">
                  <c:v>13.309999999999999</c:v>
                </c:pt>
                <c:pt idx="1">
                  <c:v>26.796438749999986</c:v>
                </c:pt>
                <c:pt idx="2">
                  <c:v>47.900121837500002</c:v>
                </c:pt>
                <c:pt idx="3">
                  <c:v>129.48075953</c:v>
                </c:pt>
                <c:pt idx="4">
                  <c:v>125.45303854516241</c:v>
                </c:pt>
              </c:numCache>
            </c:numRef>
          </c:val>
        </c:ser>
        <c:ser>
          <c:idx val="1"/>
          <c:order val="1"/>
          <c:tx>
            <c:v>Concepts=5, Tasks=50</c:v>
          </c:tx>
          <c:invertIfNegative val="0"/>
          <c:val>
            <c:numRef>
              <c:f>'sorted avgs'!$G$7:$G$11</c:f>
              <c:numCache>
                <c:formatCode>General</c:formatCode>
                <c:ptCount val="5"/>
                <c:pt idx="0">
                  <c:v>29.214750000000002</c:v>
                </c:pt>
                <c:pt idx="1">
                  <c:v>40.346974999999972</c:v>
                </c:pt>
                <c:pt idx="2">
                  <c:v>186.18020369474999</c:v>
                </c:pt>
                <c:pt idx="3">
                  <c:v>227.31781308499998</c:v>
                </c:pt>
                <c:pt idx="4">
                  <c:v>297.02827377471186</c:v>
                </c:pt>
              </c:numCache>
            </c:numRef>
          </c:val>
        </c:ser>
        <c:ser>
          <c:idx val="2"/>
          <c:order val="2"/>
          <c:tx>
            <c:v>Concepts=5, Tasks=100</c:v>
          </c:tx>
          <c:invertIfNegative val="0"/>
          <c:val>
            <c:numRef>
              <c:f>'sorted avgs'!$G$12:$G$16</c:f>
              <c:numCache>
                <c:formatCode>General</c:formatCode>
                <c:ptCount val="5"/>
                <c:pt idx="0">
                  <c:v>58.067625</c:v>
                </c:pt>
                <c:pt idx="1">
                  <c:v>105.01910124999999</c:v>
                </c:pt>
                <c:pt idx="2">
                  <c:v>215.48508046249975</c:v>
                </c:pt>
                <c:pt idx="3">
                  <c:v>125.39200375</c:v>
                </c:pt>
                <c:pt idx="4">
                  <c:v>195.22148342624999</c:v>
                </c:pt>
              </c:numCache>
            </c:numRef>
          </c:val>
        </c:ser>
        <c:dLbls>
          <c:showLegendKey val="0"/>
          <c:showVal val="0"/>
          <c:showCatName val="0"/>
          <c:showSerName val="0"/>
          <c:showPercent val="0"/>
          <c:showBubbleSize val="0"/>
        </c:dLbls>
        <c:gapWidth val="150"/>
        <c:axId val="155134208"/>
        <c:axId val="154001408"/>
      </c:barChart>
      <c:catAx>
        <c:axId val="155134208"/>
        <c:scaling>
          <c:orientation val="minMax"/>
        </c:scaling>
        <c:delete val="0"/>
        <c:axPos val="b"/>
        <c:numFmt formatCode="General" sourceLinked="1"/>
        <c:majorTickMark val="out"/>
        <c:minorTickMark val="none"/>
        <c:tickLblPos val="nextTo"/>
        <c:crossAx val="154001408"/>
        <c:crosses val="autoZero"/>
        <c:auto val="1"/>
        <c:lblAlgn val="ctr"/>
        <c:lblOffset val="100"/>
        <c:noMultiLvlLbl val="0"/>
      </c:catAx>
      <c:valAx>
        <c:axId val="154001408"/>
        <c:scaling>
          <c:orientation val="minMax"/>
        </c:scaling>
        <c:delete val="0"/>
        <c:axPos val="l"/>
        <c:majorGridlines/>
        <c:numFmt formatCode="General" sourceLinked="1"/>
        <c:majorTickMark val="out"/>
        <c:minorTickMark val="none"/>
        <c:tickLblPos val="nextTo"/>
        <c:crossAx val="15513420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3"/>
          <c:order val="0"/>
          <c:tx>
            <c:v>Concepts=10, Tasks=20</c:v>
          </c:tx>
          <c:invertIfNegative val="0"/>
          <c:cat>
            <c:numRef>
              <c:f>'sorted avgs'!$D$42:$D$46</c:f>
              <c:numCache>
                <c:formatCode>General</c:formatCode>
                <c:ptCount val="5"/>
                <c:pt idx="0">
                  <c:v>2</c:v>
                </c:pt>
                <c:pt idx="1">
                  <c:v>3</c:v>
                </c:pt>
                <c:pt idx="2">
                  <c:v>4</c:v>
                </c:pt>
                <c:pt idx="3">
                  <c:v>5</c:v>
                </c:pt>
                <c:pt idx="4">
                  <c:v>6</c:v>
                </c:pt>
              </c:numCache>
            </c:numRef>
          </c:cat>
          <c:val>
            <c:numRef>
              <c:f>'sorted avgs'!$G$17:$G$21</c:f>
              <c:numCache>
                <c:formatCode>General</c:formatCode>
                <c:ptCount val="5"/>
                <c:pt idx="0">
                  <c:v>2.2649999999999997</c:v>
                </c:pt>
                <c:pt idx="1">
                  <c:v>4.9124999999999996</c:v>
                </c:pt>
                <c:pt idx="2">
                  <c:v>4.9124999999999996</c:v>
                </c:pt>
                <c:pt idx="3">
                  <c:v>8.7574999999999896</c:v>
                </c:pt>
                <c:pt idx="4">
                  <c:v>5.3975</c:v>
                </c:pt>
              </c:numCache>
            </c:numRef>
          </c:val>
        </c:ser>
        <c:ser>
          <c:idx val="4"/>
          <c:order val="1"/>
          <c:tx>
            <c:v>Concepts=10, Tasks=50</c:v>
          </c:tx>
          <c:invertIfNegative val="0"/>
          <c:cat>
            <c:numRef>
              <c:f>'sorted avgs'!$D$42:$D$46</c:f>
              <c:numCache>
                <c:formatCode>General</c:formatCode>
                <c:ptCount val="5"/>
                <c:pt idx="0">
                  <c:v>2</c:v>
                </c:pt>
                <c:pt idx="1">
                  <c:v>3</c:v>
                </c:pt>
                <c:pt idx="2">
                  <c:v>4</c:v>
                </c:pt>
                <c:pt idx="3">
                  <c:v>5</c:v>
                </c:pt>
                <c:pt idx="4">
                  <c:v>6</c:v>
                </c:pt>
              </c:numCache>
            </c:numRef>
          </c:cat>
          <c:val>
            <c:numRef>
              <c:f>'sorted avgs'!$G$22:$G$26</c:f>
              <c:numCache>
                <c:formatCode>General</c:formatCode>
                <c:ptCount val="5"/>
                <c:pt idx="0">
                  <c:v>9.3424999999999994</c:v>
                </c:pt>
                <c:pt idx="1">
                  <c:v>6.3374999999999995</c:v>
                </c:pt>
                <c:pt idx="2">
                  <c:v>10.307499999999999</c:v>
                </c:pt>
                <c:pt idx="3">
                  <c:v>12.649999999999999</c:v>
                </c:pt>
                <c:pt idx="4">
                  <c:v>14.421749999999999</c:v>
                </c:pt>
              </c:numCache>
            </c:numRef>
          </c:val>
        </c:ser>
        <c:ser>
          <c:idx val="5"/>
          <c:order val="2"/>
          <c:tx>
            <c:v>Concepts=10, Tasks=100</c:v>
          </c:tx>
          <c:invertIfNegative val="0"/>
          <c:cat>
            <c:numRef>
              <c:f>'sorted avgs'!$D$42:$D$46</c:f>
              <c:numCache>
                <c:formatCode>General</c:formatCode>
                <c:ptCount val="5"/>
                <c:pt idx="0">
                  <c:v>2</c:v>
                </c:pt>
                <c:pt idx="1">
                  <c:v>3</c:v>
                </c:pt>
                <c:pt idx="2">
                  <c:v>4</c:v>
                </c:pt>
                <c:pt idx="3">
                  <c:v>5</c:v>
                </c:pt>
                <c:pt idx="4">
                  <c:v>6</c:v>
                </c:pt>
              </c:numCache>
            </c:numRef>
          </c:cat>
          <c:val>
            <c:numRef>
              <c:f>'sorted avgs'!$G$27:$G$31</c:f>
              <c:numCache>
                <c:formatCode>General</c:formatCode>
                <c:ptCount val="5"/>
                <c:pt idx="0">
                  <c:v>16.355</c:v>
                </c:pt>
                <c:pt idx="1">
                  <c:v>15.785</c:v>
                </c:pt>
                <c:pt idx="2">
                  <c:v>19.064249999999998</c:v>
                </c:pt>
                <c:pt idx="3">
                  <c:v>25.24925</c:v>
                </c:pt>
                <c:pt idx="4">
                  <c:v>22.159749999999992</c:v>
                </c:pt>
              </c:numCache>
            </c:numRef>
          </c:val>
        </c:ser>
        <c:dLbls>
          <c:showLegendKey val="0"/>
          <c:showVal val="0"/>
          <c:showCatName val="0"/>
          <c:showSerName val="0"/>
          <c:showPercent val="0"/>
          <c:showBubbleSize val="0"/>
        </c:dLbls>
        <c:gapWidth val="150"/>
        <c:axId val="107301888"/>
        <c:axId val="135872896"/>
      </c:barChart>
      <c:catAx>
        <c:axId val="107301888"/>
        <c:scaling>
          <c:orientation val="minMax"/>
        </c:scaling>
        <c:delete val="0"/>
        <c:axPos val="b"/>
        <c:numFmt formatCode="General" sourceLinked="1"/>
        <c:majorTickMark val="out"/>
        <c:minorTickMark val="none"/>
        <c:tickLblPos val="nextTo"/>
        <c:crossAx val="135872896"/>
        <c:crosses val="autoZero"/>
        <c:auto val="1"/>
        <c:lblAlgn val="ctr"/>
        <c:lblOffset val="100"/>
        <c:noMultiLvlLbl val="0"/>
      </c:catAx>
      <c:valAx>
        <c:axId val="135872896"/>
        <c:scaling>
          <c:orientation val="minMax"/>
        </c:scaling>
        <c:delete val="0"/>
        <c:axPos val="l"/>
        <c:majorGridlines/>
        <c:numFmt formatCode="General" sourceLinked="1"/>
        <c:majorTickMark val="out"/>
        <c:minorTickMark val="none"/>
        <c:tickLblPos val="nextTo"/>
        <c:crossAx val="10730188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6"/>
          <c:order val="0"/>
          <c:tx>
            <c:v>Concepts=20, Tasks=20</c:v>
          </c:tx>
          <c:invertIfNegative val="0"/>
          <c:cat>
            <c:numRef>
              <c:f>'sorted avgs'!$D$2:$D$6</c:f>
              <c:numCache>
                <c:formatCode>General</c:formatCode>
                <c:ptCount val="5"/>
                <c:pt idx="0">
                  <c:v>2</c:v>
                </c:pt>
                <c:pt idx="1">
                  <c:v>3</c:v>
                </c:pt>
                <c:pt idx="2">
                  <c:v>4</c:v>
                </c:pt>
                <c:pt idx="3">
                  <c:v>5</c:v>
                </c:pt>
                <c:pt idx="4">
                  <c:v>6</c:v>
                </c:pt>
              </c:numCache>
            </c:numRef>
          </c:cat>
          <c:val>
            <c:numRef>
              <c:f>'sorted avgs'!$G$32:$G$36</c:f>
              <c:numCache>
                <c:formatCode>General</c:formatCode>
                <c:ptCount val="5"/>
                <c:pt idx="0">
                  <c:v>1.4</c:v>
                </c:pt>
                <c:pt idx="1">
                  <c:v>2.6</c:v>
                </c:pt>
                <c:pt idx="2">
                  <c:v>0.54749999999999999</c:v>
                </c:pt>
                <c:pt idx="3">
                  <c:v>1.5</c:v>
                </c:pt>
                <c:pt idx="4">
                  <c:v>2.5475000000000003</c:v>
                </c:pt>
              </c:numCache>
            </c:numRef>
          </c:val>
        </c:ser>
        <c:ser>
          <c:idx val="7"/>
          <c:order val="1"/>
          <c:tx>
            <c:v>Concepts=20, Tasks=50</c:v>
          </c:tx>
          <c:invertIfNegative val="0"/>
          <c:cat>
            <c:numRef>
              <c:f>'sorted avgs'!$D$2:$D$6</c:f>
              <c:numCache>
                <c:formatCode>General</c:formatCode>
                <c:ptCount val="5"/>
                <c:pt idx="0">
                  <c:v>2</c:v>
                </c:pt>
                <c:pt idx="1">
                  <c:v>3</c:v>
                </c:pt>
                <c:pt idx="2">
                  <c:v>4</c:v>
                </c:pt>
                <c:pt idx="3">
                  <c:v>5</c:v>
                </c:pt>
                <c:pt idx="4">
                  <c:v>6</c:v>
                </c:pt>
              </c:numCache>
            </c:numRef>
          </c:cat>
          <c:val>
            <c:numRef>
              <c:f>'sorted avgs'!$G$37:$G$41</c:f>
              <c:numCache>
                <c:formatCode>General</c:formatCode>
                <c:ptCount val="5"/>
                <c:pt idx="0">
                  <c:v>2.4</c:v>
                </c:pt>
                <c:pt idx="1">
                  <c:v>3.3</c:v>
                </c:pt>
                <c:pt idx="2">
                  <c:v>2.2475000000000001</c:v>
                </c:pt>
                <c:pt idx="3">
                  <c:v>3.9475000000000002</c:v>
                </c:pt>
                <c:pt idx="4">
                  <c:v>5.7075000000000005</c:v>
                </c:pt>
              </c:numCache>
            </c:numRef>
          </c:val>
        </c:ser>
        <c:ser>
          <c:idx val="8"/>
          <c:order val="2"/>
          <c:tx>
            <c:v>Concepts=20, Tasks=100</c:v>
          </c:tx>
          <c:invertIfNegative val="0"/>
          <c:cat>
            <c:numRef>
              <c:f>'sorted avgs'!$D$2:$D$6</c:f>
              <c:numCache>
                <c:formatCode>General</c:formatCode>
                <c:ptCount val="5"/>
                <c:pt idx="0">
                  <c:v>2</c:v>
                </c:pt>
                <c:pt idx="1">
                  <c:v>3</c:v>
                </c:pt>
                <c:pt idx="2">
                  <c:v>4</c:v>
                </c:pt>
                <c:pt idx="3">
                  <c:v>5</c:v>
                </c:pt>
                <c:pt idx="4">
                  <c:v>6</c:v>
                </c:pt>
              </c:numCache>
            </c:numRef>
          </c:cat>
          <c:val>
            <c:numRef>
              <c:f>'sorted avgs'!$G$42:$G$46</c:f>
              <c:numCache>
                <c:formatCode>General</c:formatCode>
                <c:ptCount val="5"/>
                <c:pt idx="0">
                  <c:v>5.8475000000000001</c:v>
                </c:pt>
                <c:pt idx="1">
                  <c:v>8.0558750000000003</c:v>
                </c:pt>
                <c:pt idx="2">
                  <c:v>5.09</c:v>
                </c:pt>
                <c:pt idx="3">
                  <c:v>8.9474999999999998</c:v>
                </c:pt>
                <c:pt idx="4">
                  <c:v>7.1208749999999998</c:v>
                </c:pt>
              </c:numCache>
            </c:numRef>
          </c:val>
        </c:ser>
        <c:dLbls>
          <c:showLegendKey val="0"/>
          <c:showVal val="0"/>
          <c:showCatName val="0"/>
          <c:showSerName val="0"/>
          <c:showPercent val="0"/>
          <c:showBubbleSize val="0"/>
        </c:dLbls>
        <c:gapWidth val="150"/>
        <c:axId val="171738240"/>
        <c:axId val="172411904"/>
      </c:barChart>
      <c:catAx>
        <c:axId val="171738240"/>
        <c:scaling>
          <c:orientation val="minMax"/>
        </c:scaling>
        <c:delete val="0"/>
        <c:axPos val="b"/>
        <c:numFmt formatCode="General" sourceLinked="1"/>
        <c:majorTickMark val="out"/>
        <c:minorTickMark val="none"/>
        <c:tickLblPos val="nextTo"/>
        <c:crossAx val="172411904"/>
        <c:crosses val="autoZero"/>
        <c:auto val="1"/>
        <c:lblAlgn val="ctr"/>
        <c:lblOffset val="100"/>
        <c:noMultiLvlLbl val="0"/>
      </c:catAx>
      <c:valAx>
        <c:axId val="172411904"/>
        <c:scaling>
          <c:orientation val="minMax"/>
        </c:scaling>
        <c:delete val="0"/>
        <c:axPos val="l"/>
        <c:majorGridlines/>
        <c:numFmt formatCode="General" sourceLinked="1"/>
        <c:majorTickMark val="out"/>
        <c:minorTickMark val="none"/>
        <c:tickLblPos val="nextTo"/>
        <c:crossAx val="17173824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v># Tasks = 20</c:v>
          </c:tx>
          <c:invertIfNegative val="0"/>
          <c:cat>
            <c:numRef>
              <c:f>data!$C$100:$C$102</c:f>
              <c:numCache>
                <c:formatCode>General</c:formatCode>
                <c:ptCount val="3"/>
                <c:pt idx="0">
                  <c:v>5</c:v>
                </c:pt>
                <c:pt idx="1">
                  <c:v>10</c:v>
                </c:pt>
                <c:pt idx="2">
                  <c:v>20</c:v>
                </c:pt>
              </c:numCache>
            </c:numRef>
          </c:cat>
          <c:val>
            <c:numRef>
              <c:f>data!$K$100:$K$102</c:f>
              <c:numCache>
                <c:formatCode>General</c:formatCode>
                <c:ptCount val="3"/>
                <c:pt idx="0">
                  <c:v>0.44005714285714237</c:v>
                </c:pt>
                <c:pt idx="1">
                  <c:v>0.6090357679440993</c:v>
                </c:pt>
                <c:pt idx="2">
                  <c:v>0.75862429565252687</c:v>
                </c:pt>
              </c:numCache>
            </c:numRef>
          </c:val>
        </c:ser>
        <c:ser>
          <c:idx val="1"/>
          <c:order val="1"/>
          <c:tx>
            <c:v># Tasks = 50</c:v>
          </c:tx>
          <c:invertIfNegative val="0"/>
          <c:val>
            <c:numRef>
              <c:f>data!$K$103:$K$105</c:f>
              <c:numCache>
                <c:formatCode>General</c:formatCode>
                <c:ptCount val="3"/>
                <c:pt idx="0">
                  <c:v>0.44580952380952354</c:v>
                </c:pt>
                <c:pt idx="1">
                  <c:v>0.65717119603574459</c:v>
                </c:pt>
                <c:pt idx="2">
                  <c:v>0.87611094647108223</c:v>
                </c:pt>
              </c:numCache>
            </c:numRef>
          </c:val>
        </c:ser>
        <c:ser>
          <c:idx val="2"/>
          <c:order val="2"/>
          <c:tx>
            <c:v># Tasks = 100</c:v>
          </c:tx>
          <c:invertIfNegative val="0"/>
          <c:val>
            <c:numRef>
              <c:f>data!$K$106:$K$108</c:f>
              <c:numCache>
                <c:formatCode>General</c:formatCode>
                <c:ptCount val="3"/>
                <c:pt idx="0">
                  <c:v>0.53815835015947378</c:v>
                </c:pt>
                <c:pt idx="1">
                  <c:v>0.70445123043724656</c:v>
                </c:pt>
                <c:pt idx="2">
                  <c:v>0.88619731662137524</c:v>
                </c:pt>
              </c:numCache>
            </c:numRef>
          </c:val>
        </c:ser>
        <c:dLbls>
          <c:showLegendKey val="0"/>
          <c:showVal val="0"/>
          <c:showCatName val="0"/>
          <c:showSerName val="0"/>
          <c:showPercent val="0"/>
          <c:showBubbleSize val="0"/>
        </c:dLbls>
        <c:gapWidth val="150"/>
        <c:axId val="136313856"/>
        <c:axId val="153966848"/>
      </c:barChart>
      <c:catAx>
        <c:axId val="136313856"/>
        <c:scaling>
          <c:orientation val="minMax"/>
        </c:scaling>
        <c:delete val="0"/>
        <c:axPos val="b"/>
        <c:numFmt formatCode="General" sourceLinked="1"/>
        <c:majorTickMark val="out"/>
        <c:minorTickMark val="none"/>
        <c:tickLblPos val="nextTo"/>
        <c:crossAx val="153966848"/>
        <c:crosses val="autoZero"/>
        <c:auto val="1"/>
        <c:lblAlgn val="ctr"/>
        <c:lblOffset val="100"/>
        <c:noMultiLvlLbl val="0"/>
      </c:catAx>
      <c:valAx>
        <c:axId val="153966848"/>
        <c:scaling>
          <c:orientation val="minMax"/>
        </c:scaling>
        <c:delete val="0"/>
        <c:axPos val="l"/>
        <c:majorGridlines/>
        <c:numFmt formatCode="General" sourceLinked="1"/>
        <c:majorTickMark val="out"/>
        <c:minorTickMark val="none"/>
        <c:tickLblPos val="nextTo"/>
        <c:crossAx val="136313856"/>
        <c:crosses val="autoZero"/>
        <c:crossBetween val="between"/>
      </c:valAx>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14887" cy="472440"/>
          </a:xfrm>
          <a:prstGeom prst="rect">
            <a:avLst/>
          </a:prstGeom>
        </p:spPr>
        <p:txBody>
          <a:bodyPr vert="horz" lIns="95059" tIns="47530" rIns="95059" bIns="47530" rtlCol="0"/>
          <a:lstStyle>
            <a:lvl1pPr algn="l">
              <a:defRPr sz="1200"/>
            </a:lvl1pPr>
          </a:lstStyle>
          <a:p>
            <a:endParaRPr lang="en-US" dirty="0"/>
          </a:p>
        </p:txBody>
      </p:sp>
      <p:sp>
        <p:nvSpPr>
          <p:cNvPr id="3" name="Date Placeholder 2"/>
          <p:cNvSpPr>
            <a:spLocks noGrp="1"/>
          </p:cNvSpPr>
          <p:nvPr>
            <p:ph type="dt" sz="quarter" idx="1"/>
          </p:nvPr>
        </p:nvSpPr>
        <p:spPr>
          <a:xfrm>
            <a:off x="4071650" y="1"/>
            <a:ext cx="3114887" cy="472440"/>
          </a:xfrm>
          <a:prstGeom prst="rect">
            <a:avLst/>
          </a:prstGeom>
        </p:spPr>
        <p:txBody>
          <a:bodyPr vert="horz" lIns="95059" tIns="47530" rIns="95059" bIns="47530" rtlCol="0"/>
          <a:lstStyle>
            <a:lvl1pPr algn="r">
              <a:defRPr sz="1200"/>
            </a:lvl1pPr>
          </a:lstStyle>
          <a:p>
            <a:fld id="{563F6711-4C8F-4609-BA3E-3788F10F32F8}" type="datetimeFigureOut">
              <a:rPr lang="en-US" smtClean="0"/>
              <a:pPr/>
              <a:t>5/3/2011</a:t>
            </a:fld>
            <a:endParaRPr lang="en-US" dirty="0"/>
          </a:p>
        </p:txBody>
      </p:sp>
      <p:sp>
        <p:nvSpPr>
          <p:cNvPr id="4" name="Footer Placeholder 3"/>
          <p:cNvSpPr>
            <a:spLocks noGrp="1"/>
          </p:cNvSpPr>
          <p:nvPr>
            <p:ph type="ftr" sz="quarter" idx="2"/>
          </p:nvPr>
        </p:nvSpPr>
        <p:spPr>
          <a:xfrm>
            <a:off x="1" y="8974721"/>
            <a:ext cx="3114887" cy="472440"/>
          </a:xfrm>
          <a:prstGeom prst="rect">
            <a:avLst/>
          </a:prstGeom>
        </p:spPr>
        <p:txBody>
          <a:bodyPr vert="horz" lIns="95059" tIns="47530" rIns="95059" bIns="4753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71650" y="8974721"/>
            <a:ext cx="3114887" cy="472440"/>
          </a:xfrm>
          <a:prstGeom prst="rect">
            <a:avLst/>
          </a:prstGeom>
        </p:spPr>
        <p:txBody>
          <a:bodyPr vert="horz" lIns="95059" tIns="47530" rIns="95059" bIns="47530" rtlCol="0" anchor="b"/>
          <a:lstStyle>
            <a:lvl1pPr algn="r">
              <a:defRPr sz="1200"/>
            </a:lvl1pPr>
          </a:lstStyle>
          <a:p>
            <a:fld id="{724F67DF-2ACD-4B82-B84B-0A67B1B8CC77}" type="slidenum">
              <a:rPr lang="en-US" smtClean="0"/>
              <a:pPr/>
              <a:t>‹#›</a:t>
            </a:fld>
            <a:endParaRPr lang="en-US" dirty="0"/>
          </a:p>
        </p:txBody>
      </p:sp>
    </p:spTree>
    <p:extLst>
      <p:ext uri="{BB962C8B-B14F-4D97-AF65-F5344CB8AC3E}">
        <p14:creationId xmlns:p14="http://schemas.microsoft.com/office/powerpoint/2010/main" val="841853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14887" cy="472440"/>
          </a:xfrm>
          <a:prstGeom prst="rect">
            <a:avLst/>
          </a:prstGeom>
        </p:spPr>
        <p:txBody>
          <a:bodyPr vert="horz" lIns="95059" tIns="47530" rIns="95059" bIns="47530" rtlCol="0"/>
          <a:lstStyle>
            <a:lvl1pPr algn="l">
              <a:defRPr sz="1200"/>
            </a:lvl1pPr>
          </a:lstStyle>
          <a:p>
            <a:endParaRPr lang="en-US" dirty="0"/>
          </a:p>
        </p:txBody>
      </p:sp>
      <p:sp>
        <p:nvSpPr>
          <p:cNvPr id="3" name="Date Placeholder 2"/>
          <p:cNvSpPr>
            <a:spLocks noGrp="1"/>
          </p:cNvSpPr>
          <p:nvPr>
            <p:ph type="dt" idx="1"/>
          </p:nvPr>
        </p:nvSpPr>
        <p:spPr>
          <a:xfrm>
            <a:off x="4071650" y="1"/>
            <a:ext cx="3114887" cy="472440"/>
          </a:xfrm>
          <a:prstGeom prst="rect">
            <a:avLst/>
          </a:prstGeom>
        </p:spPr>
        <p:txBody>
          <a:bodyPr vert="horz" lIns="95059" tIns="47530" rIns="95059" bIns="47530" rtlCol="0"/>
          <a:lstStyle>
            <a:lvl1pPr algn="r">
              <a:defRPr sz="1200"/>
            </a:lvl1pPr>
          </a:lstStyle>
          <a:p>
            <a:fld id="{10A3E4B3-62CE-42BA-B831-41593D0BF1F2}" type="datetimeFigureOut">
              <a:rPr lang="en-US" smtClean="0"/>
              <a:pPr/>
              <a:t>5/3/2011</a:t>
            </a:fld>
            <a:endParaRPr lang="en-US" dirty="0"/>
          </a:p>
        </p:txBody>
      </p:sp>
      <p:sp>
        <p:nvSpPr>
          <p:cNvPr id="4" name="Slide Image Placeholder 3"/>
          <p:cNvSpPr>
            <a:spLocks noGrp="1" noRot="1" noChangeAspect="1"/>
          </p:cNvSpPr>
          <p:nvPr>
            <p:ph type="sldImg" idx="2"/>
          </p:nvPr>
        </p:nvSpPr>
        <p:spPr>
          <a:xfrm>
            <a:off x="1231900" y="709613"/>
            <a:ext cx="4724400" cy="3543300"/>
          </a:xfrm>
          <a:prstGeom prst="rect">
            <a:avLst/>
          </a:prstGeom>
          <a:noFill/>
          <a:ln w="12700">
            <a:solidFill>
              <a:prstClr val="black"/>
            </a:solidFill>
          </a:ln>
        </p:spPr>
        <p:txBody>
          <a:bodyPr vert="horz" lIns="95059" tIns="47530" rIns="95059" bIns="47530" rtlCol="0" anchor="ctr"/>
          <a:lstStyle/>
          <a:p>
            <a:endParaRPr lang="en-US" dirty="0"/>
          </a:p>
        </p:txBody>
      </p:sp>
      <p:sp>
        <p:nvSpPr>
          <p:cNvPr id="5" name="Notes Placeholder 4"/>
          <p:cNvSpPr>
            <a:spLocks noGrp="1"/>
          </p:cNvSpPr>
          <p:nvPr>
            <p:ph type="body" sz="quarter" idx="3"/>
          </p:nvPr>
        </p:nvSpPr>
        <p:spPr>
          <a:xfrm>
            <a:off x="718820" y="4488181"/>
            <a:ext cx="5750560" cy="4251960"/>
          </a:xfrm>
          <a:prstGeom prst="rect">
            <a:avLst/>
          </a:prstGeom>
        </p:spPr>
        <p:txBody>
          <a:bodyPr vert="horz" lIns="95059" tIns="47530" rIns="95059" bIns="4753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974721"/>
            <a:ext cx="3114887" cy="472440"/>
          </a:xfrm>
          <a:prstGeom prst="rect">
            <a:avLst/>
          </a:prstGeom>
        </p:spPr>
        <p:txBody>
          <a:bodyPr vert="horz" lIns="95059" tIns="47530" rIns="95059" bIns="4753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71650" y="8974721"/>
            <a:ext cx="3114887" cy="472440"/>
          </a:xfrm>
          <a:prstGeom prst="rect">
            <a:avLst/>
          </a:prstGeom>
        </p:spPr>
        <p:txBody>
          <a:bodyPr vert="horz" lIns="95059" tIns="47530" rIns="95059" bIns="47530" rtlCol="0" anchor="b"/>
          <a:lstStyle>
            <a:lvl1pPr algn="r">
              <a:defRPr sz="1200"/>
            </a:lvl1pPr>
          </a:lstStyle>
          <a:p>
            <a:fld id="{35B18FAE-C715-4D8F-93E2-8F2EB704181A}" type="slidenum">
              <a:rPr lang="en-US" smtClean="0"/>
              <a:pPr/>
              <a:t>‹#›</a:t>
            </a:fld>
            <a:endParaRPr lang="en-US" dirty="0"/>
          </a:p>
        </p:txBody>
      </p:sp>
    </p:spTree>
    <p:extLst>
      <p:ext uri="{BB962C8B-B14F-4D97-AF65-F5344CB8AC3E}">
        <p14:creationId xmlns:p14="http://schemas.microsoft.com/office/powerpoint/2010/main" val="454535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en-US" dirty="0" smtClean="0"/>
              <a:t>3/25/2009</a:t>
            </a:r>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1DCFCE3C-AC12-4C8E-B0ED-D36A1C10195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3/25/2009</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FCE3C-AC12-4C8E-B0ED-D36A1C10195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r>
              <a:rPr lang="en-US" dirty="0" smtClean="0"/>
              <a:t>3/25/2009</a:t>
            </a:r>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1DCFCE3C-AC12-4C8E-B0ED-D36A1C101954}"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dirty="0" smtClean="0"/>
              <a:t>3/25/2009</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DCFCE3C-AC12-4C8E-B0ED-D36A1C101954}"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dirty="0" smtClean="0"/>
              <a:t>3/25/2009</a:t>
            </a:r>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DCFCE3C-AC12-4C8E-B0ED-D36A1C101954}"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r>
              <a:rPr lang="en-US" dirty="0" smtClean="0"/>
              <a:t>3/25/2009</a:t>
            </a:r>
            <a:endParaRPr lang="en-US" dirty="0"/>
          </a:p>
        </p:txBody>
      </p:sp>
      <p:sp>
        <p:nvSpPr>
          <p:cNvPr id="10" name="Slide Number Placeholder 9"/>
          <p:cNvSpPr>
            <a:spLocks noGrp="1"/>
          </p:cNvSpPr>
          <p:nvPr>
            <p:ph type="sldNum" sz="quarter" idx="16"/>
          </p:nvPr>
        </p:nvSpPr>
        <p:spPr/>
        <p:txBody>
          <a:bodyPr rtlCol="0"/>
          <a:lstStyle/>
          <a:p>
            <a:fld id="{1DCFCE3C-AC12-4C8E-B0ED-D36A1C101954}"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r>
              <a:rPr lang="en-US" dirty="0" smtClean="0"/>
              <a:t>3/25/2009</a:t>
            </a:r>
            <a:endParaRPr lang="en-US" dirty="0"/>
          </a:p>
        </p:txBody>
      </p:sp>
      <p:sp>
        <p:nvSpPr>
          <p:cNvPr id="12" name="Slide Number Placeholder 11"/>
          <p:cNvSpPr>
            <a:spLocks noGrp="1"/>
          </p:cNvSpPr>
          <p:nvPr>
            <p:ph type="sldNum" sz="quarter" idx="16"/>
          </p:nvPr>
        </p:nvSpPr>
        <p:spPr/>
        <p:txBody>
          <a:bodyPr rtlCol="0"/>
          <a:lstStyle/>
          <a:p>
            <a:fld id="{1DCFCE3C-AC12-4C8E-B0ED-D36A1C101954}"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dirty="0" smtClean="0"/>
              <a:t>3/25/2009</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DCFCE3C-AC12-4C8E-B0ED-D36A1C10195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3/25/2009</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DCFCE3C-AC12-4C8E-B0ED-D36A1C10195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dirty="0" smtClean="0"/>
              <a:t>3/25/2009</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DCFCE3C-AC12-4C8E-B0ED-D36A1C101954}"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r>
              <a:rPr lang="en-US" dirty="0" smtClean="0"/>
              <a:t>3/25/2009</a:t>
            </a:r>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1DCFCE3C-AC12-4C8E-B0ED-D36A1C101954}"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en-US" dirty="0" smtClean="0"/>
              <a:t>3/25/2009</a:t>
            </a:r>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DCFCE3C-AC12-4C8E-B0ED-D36A1C10195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9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4038600"/>
            <a:ext cx="7239000" cy="1828800"/>
          </a:xfrm>
        </p:spPr>
        <p:txBody>
          <a:bodyPr>
            <a:normAutofit fontScale="90000"/>
          </a:bodyPr>
          <a:lstStyle/>
          <a:p>
            <a:r>
              <a:rPr lang="en-US" dirty="0" smtClean="0"/>
              <a:t>Unified Learning Model in multiagent system</a:t>
            </a:r>
            <a:endParaRPr lang="en-US" dirty="0"/>
          </a:p>
        </p:txBody>
      </p:sp>
      <p:sp>
        <p:nvSpPr>
          <p:cNvPr id="3" name="Subtitle 2"/>
          <p:cNvSpPr>
            <a:spLocks noGrp="1"/>
          </p:cNvSpPr>
          <p:nvPr>
            <p:ph type="subTitle" idx="1"/>
          </p:nvPr>
        </p:nvSpPr>
        <p:spPr>
          <a:xfrm>
            <a:off x="2362200" y="6096000"/>
            <a:ext cx="6705600" cy="685800"/>
          </a:xfrm>
        </p:spPr>
        <p:txBody>
          <a:bodyPr>
            <a:normAutofit/>
          </a:bodyPr>
          <a:lstStyle/>
          <a:p>
            <a:r>
              <a:rPr lang="en-US" dirty="0" smtClean="0"/>
              <a:t>Vlad </a:t>
            </a:r>
            <a:r>
              <a:rPr lang="en-US" dirty="0" err="1" smtClean="0"/>
              <a:t>Chiriacescu</a:t>
            </a:r>
            <a:r>
              <a:rPr lang="en-US" dirty="0"/>
              <a:t>, Derrick Lam, Ziyang Lin</a:t>
            </a:r>
          </a:p>
        </p:txBody>
      </p:sp>
      <p:pic>
        <p:nvPicPr>
          <p:cNvPr id="4" name="Picture 8" descr="unl black red"/>
          <p:cNvPicPr>
            <a:picLocks noChangeAspect="1" noChangeArrowheads="1"/>
          </p:cNvPicPr>
          <p:nvPr/>
        </p:nvPicPr>
        <p:blipFill>
          <a:blip r:embed="rId2" cstate="print"/>
          <a:srcRect/>
          <a:stretch>
            <a:fillRect/>
          </a:stretch>
        </p:blipFill>
        <p:spPr bwMode="auto">
          <a:xfrm>
            <a:off x="304800" y="6096000"/>
            <a:ext cx="1600200" cy="6556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Memory</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10</a:t>
            </a:fld>
            <a:endParaRPr lang="en-US" dirty="0"/>
          </a:p>
        </p:txBody>
      </p:sp>
      <p:sp>
        <p:nvSpPr>
          <p:cNvPr id="4" name="Content Placeholder 3"/>
          <p:cNvSpPr>
            <a:spLocks noGrp="1"/>
          </p:cNvSpPr>
          <p:nvPr>
            <p:ph sz="quarter" idx="1"/>
          </p:nvPr>
        </p:nvSpPr>
        <p:spPr/>
        <p:txBody>
          <a:bodyPr/>
          <a:lstStyle/>
          <a:p>
            <a:pPr marL="0" indent="0">
              <a:buNone/>
            </a:pPr>
            <a:r>
              <a:rPr lang="en-US" sz="2200" dirty="0" smtClean="0"/>
              <a:t>Agent </a:t>
            </a:r>
            <a:r>
              <a:rPr lang="en-US" sz="2200" dirty="0"/>
              <a:t>can learn new </a:t>
            </a:r>
            <a:r>
              <a:rPr lang="en-US" sz="2200" dirty="0" smtClean="0"/>
              <a:t>connections or </a:t>
            </a:r>
            <a:r>
              <a:rPr lang="en-US" sz="2200" dirty="0"/>
              <a:t>update </a:t>
            </a:r>
            <a:r>
              <a:rPr lang="en-US" sz="2200" dirty="0" smtClean="0"/>
              <a:t>connections between existing </a:t>
            </a:r>
            <a:r>
              <a:rPr lang="en-US" sz="2200" dirty="0"/>
              <a:t>concepts by learning from </a:t>
            </a:r>
            <a:r>
              <a:rPr lang="en-US" sz="2200" dirty="0" smtClean="0"/>
              <a:t>another agent</a:t>
            </a:r>
            <a:endParaRPr lang="en-US" sz="2200"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381000" y="3062514"/>
            <a:ext cx="8262963" cy="3168352"/>
          </a:xfrm>
          <a:prstGeom prst="rect">
            <a:avLst/>
          </a:prstGeom>
        </p:spPr>
      </p:pic>
    </p:spTree>
    <p:extLst>
      <p:ext uri="{BB962C8B-B14F-4D97-AF65-F5344CB8AC3E}">
        <p14:creationId xmlns:p14="http://schemas.microsoft.com/office/powerpoint/2010/main" val="4275601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Decay</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11</a:t>
            </a:fld>
            <a:endParaRPr lang="en-US" dirty="0"/>
          </a:p>
        </p:txBody>
      </p:sp>
      <p:sp>
        <p:nvSpPr>
          <p:cNvPr id="4" name="Content Placeholder 3"/>
          <p:cNvSpPr>
            <a:spLocks noGrp="1"/>
          </p:cNvSpPr>
          <p:nvPr>
            <p:ph sz="quarter" idx="1"/>
          </p:nvPr>
        </p:nvSpPr>
        <p:spPr/>
        <p:txBody>
          <a:bodyPr/>
          <a:lstStyle/>
          <a:p>
            <a:r>
              <a:rPr lang="en-US" sz="2200" dirty="0" smtClean="0"/>
              <a:t>An </a:t>
            </a:r>
            <a:r>
              <a:rPr lang="en-US" sz="2200" dirty="0"/>
              <a:t>agent’s unused knowledge on a concept diminishes over time </a:t>
            </a:r>
            <a:endParaRPr lang="en-US" sz="2200" dirty="0" smtClean="0"/>
          </a:p>
          <a:p>
            <a:r>
              <a:rPr lang="en-US" sz="2200" dirty="0" smtClean="0"/>
              <a:t>This is r</a:t>
            </a:r>
            <a:r>
              <a:rPr lang="en-US" sz="2200" dirty="0" smtClean="0"/>
              <a:t>epresented by increasing </a:t>
            </a:r>
            <a:r>
              <a:rPr lang="en-US" sz="2200" dirty="0"/>
              <a:t>the confusion </a:t>
            </a:r>
            <a:r>
              <a:rPr lang="en-US" sz="2200" dirty="0" smtClean="0"/>
              <a:t>interval range </a:t>
            </a:r>
            <a:r>
              <a:rPr lang="en-US" sz="2200" dirty="0"/>
              <a:t>of </a:t>
            </a:r>
            <a:r>
              <a:rPr lang="en-US" sz="2200" dirty="0" smtClean="0"/>
              <a:t>edges related to the unused concept</a:t>
            </a:r>
          </a:p>
          <a:p>
            <a:r>
              <a:rPr lang="en-US" sz="2200" dirty="0" smtClean="0"/>
              <a:t>If a concept experiencing </a:t>
            </a:r>
            <a:r>
              <a:rPr lang="en-US" sz="2200" dirty="0"/>
              <a:t>weight decay enters working memory, the knowledge decay is </a:t>
            </a:r>
            <a:r>
              <a:rPr lang="en-US" sz="2200" dirty="0" smtClean="0"/>
              <a:t>stopped</a:t>
            </a:r>
          </a:p>
          <a:p>
            <a:endParaRPr lang="en-US" dirty="0"/>
          </a:p>
        </p:txBody>
      </p:sp>
    </p:spTree>
    <p:extLst>
      <p:ext uri="{BB962C8B-B14F-4D97-AF65-F5344CB8AC3E}">
        <p14:creationId xmlns:p14="http://schemas.microsoft.com/office/powerpoint/2010/main" val="3324162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Teacher-Learner Interaction</a:t>
            </a:r>
            <a:endParaRPr lang="en-US" dirty="0"/>
          </a:p>
        </p:txBody>
      </p:sp>
      <p:sp>
        <p:nvSpPr>
          <p:cNvPr id="6" name="Content Placeholder 5"/>
          <p:cNvSpPr>
            <a:spLocks noGrp="1"/>
          </p:cNvSpPr>
          <p:nvPr>
            <p:ph sz="quarter" idx="2"/>
          </p:nvPr>
        </p:nvSpPr>
        <p:spPr>
          <a:xfrm>
            <a:off x="4343400" y="1589566"/>
            <a:ext cx="4572001" cy="5268434"/>
          </a:xfrm>
        </p:spPr>
        <p:txBody>
          <a:bodyPr>
            <a:normAutofit/>
          </a:bodyPr>
          <a:lstStyle/>
          <a:p>
            <a:r>
              <a:rPr lang="en-US" sz="2200" dirty="0"/>
              <a:t>Teacher teaches (i.e. communicates </a:t>
            </a:r>
            <a:r>
              <a:rPr lang="en-US" sz="2200" dirty="0" smtClean="0"/>
              <a:t>a </a:t>
            </a:r>
            <a:r>
              <a:rPr lang="en-US" sz="2200" dirty="0" err="1" smtClean="0"/>
              <a:t>subgraph</a:t>
            </a:r>
            <a:r>
              <a:rPr lang="en-US" sz="2200" dirty="0" smtClean="0"/>
              <a:t> </a:t>
            </a:r>
            <a:r>
              <a:rPr lang="en-US" sz="2200" dirty="0"/>
              <a:t>to) the Learner</a:t>
            </a:r>
          </a:p>
          <a:p>
            <a:r>
              <a:rPr lang="en-US" sz="2200" dirty="0"/>
              <a:t>Learner informs the Teacher of the amount of knowledge learned during the same time step</a:t>
            </a:r>
          </a:p>
          <a:p>
            <a:r>
              <a:rPr lang="en-US" sz="2200" dirty="0"/>
              <a:t>Teacher receives an </a:t>
            </a:r>
            <a:r>
              <a:rPr lang="en-US" sz="2200" i="1" dirty="0"/>
              <a:t>immediate</a:t>
            </a:r>
            <a:r>
              <a:rPr lang="en-US" sz="2200" dirty="0"/>
              <a:t> reward based on amount learned (i.e. change in confusion interval) and the Learner’s current task</a:t>
            </a:r>
          </a:p>
          <a:p>
            <a:endParaRPr lang="en-US" sz="2200" dirty="0"/>
          </a:p>
        </p:txBody>
      </p:sp>
      <p:sp>
        <p:nvSpPr>
          <p:cNvPr id="3" name="Slide Number Placeholder 2"/>
          <p:cNvSpPr>
            <a:spLocks noGrp="1"/>
          </p:cNvSpPr>
          <p:nvPr>
            <p:ph type="sldNum" sz="quarter" idx="16"/>
          </p:nvPr>
        </p:nvSpPr>
        <p:spPr/>
        <p:txBody>
          <a:bodyPr>
            <a:normAutofit fontScale="85000" lnSpcReduction="20000"/>
          </a:bodyPr>
          <a:lstStyle/>
          <a:p>
            <a:fld id="{1DCFCE3C-AC12-4C8E-B0ED-D36A1C101954}" type="slidenum">
              <a:rPr lang="en-US" smtClean="0"/>
              <a:pPr/>
              <a:t>12</a:t>
            </a:fld>
            <a:endParaRPr lang="en-US" dirty="0"/>
          </a:p>
        </p:txBody>
      </p:sp>
      <p:pic>
        <p:nvPicPr>
          <p:cNvPr id="10" name="Content Placeholder 9"/>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457200" y="1752600"/>
            <a:ext cx="3756542" cy="4503714"/>
          </a:xfrm>
          <a:prstGeom prst="rect">
            <a:avLst/>
          </a:prstGeom>
        </p:spPr>
      </p:pic>
    </p:spTree>
    <p:extLst>
      <p:ext uri="{BB962C8B-B14F-4D97-AF65-F5344CB8AC3E}">
        <p14:creationId xmlns:p14="http://schemas.microsoft.com/office/powerpoint/2010/main" val="3324162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a:t>
            </a:r>
            <a:endParaRPr lang="en-US" dirty="0"/>
          </a:p>
        </p:txBody>
      </p:sp>
      <p:sp>
        <p:nvSpPr>
          <p:cNvPr id="3" name="灯片编号占位符 2"/>
          <p:cNvSpPr>
            <a:spLocks noGrp="1"/>
          </p:cNvSpPr>
          <p:nvPr>
            <p:ph type="sldNum" sz="quarter" idx="12"/>
          </p:nvPr>
        </p:nvSpPr>
        <p:spPr/>
        <p:txBody>
          <a:bodyPr>
            <a:normAutofit fontScale="85000" lnSpcReduction="20000"/>
          </a:bodyPr>
          <a:lstStyle/>
          <a:p>
            <a:fld id="{1DCFCE3C-AC12-4C8E-B0ED-D36A1C101954}" type="slidenum">
              <a:rPr lang="en-US" smtClean="0"/>
              <a:pPr/>
              <a:t>13</a:t>
            </a:fld>
            <a:endParaRPr lang="en-US" dirty="0"/>
          </a:p>
        </p:txBody>
      </p:sp>
      <p:sp>
        <p:nvSpPr>
          <p:cNvPr id="4" name="内容占位符 3"/>
          <p:cNvSpPr>
            <a:spLocks noGrp="1"/>
          </p:cNvSpPr>
          <p:nvPr>
            <p:ph sz="quarter" idx="1"/>
          </p:nvPr>
        </p:nvSpPr>
        <p:spPr/>
        <p:txBody>
          <a:bodyPr>
            <a:normAutofit lnSpcReduction="10000"/>
          </a:bodyPr>
          <a:lstStyle/>
          <a:p>
            <a:r>
              <a:rPr lang="en-US" dirty="0"/>
              <a:t>ULM </a:t>
            </a:r>
            <a:r>
              <a:rPr lang="en-US" dirty="0" smtClean="0"/>
              <a:t>Adaptation</a:t>
            </a:r>
          </a:p>
          <a:p>
            <a:endParaRPr lang="en-US" dirty="0" smtClean="0"/>
          </a:p>
          <a:p>
            <a:r>
              <a:rPr lang="en-US" dirty="0"/>
              <a:t>Simulation </a:t>
            </a:r>
            <a:r>
              <a:rPr lang="en-US" dirty="0" smtClean="0"/>
              <a:t>Scenario</a:t>
            </a:r>
          </a:p>
          <a:p>
            <a:endParaRPr lang="en-US" dirty="0" smtClean="0"/>
          </a:p>
          <a:p>
            <a:r>
              <a:rPr lang="en-US" dirty="0"/>
              <a:t>Agent Design Strategy </a:t>
            </a:r>
            <a:endParaRPr lang="en-US" dirty="0" smtClean="0"/>
          </a:p>
          <a:p>
            <a:endParaRPr lang="en-US" dirty="0" smtClean="0"/>
          </a:p>
          <a:p>
            <a:r>
              <a:rPr lang="en-US" dirty="0" smtClean="0"/>
              <a:t>Experiments </a:t>
            </a:r>
            <a:r>
              <a:rPr lang="en-US" dirty="0" smtClean="0"/>
              <a:t>and </a:t>
            </a:r>
            <a:r>
              <a:rPr lang="en-US" dirty="0" smtClean="0"/>
              <a:t>Results</a:t>
            </a:r>
            <a:endParaRPr lang="en-US" dirty="0" smtClean="0"/>
          </a:p>
          <a:p>
            <a:endParaRPr lang="en-US" dirty="0"/>
          </a:p>
          <a:p>
            <a:r>
              <a:rPr lang="en-US" dirty="0" smtClean="0"/>
              <a:t>Conclusions </a:t>
            </a:r>
            <a:r>
              <a:rPr lang="en-US" dirty="0" smtClean="0"/>
              <a:t>and Future Work</a:t>
            </a:r>
            <a:endParaRPr lang="en-US" dirty="0"/>
          </a:p>
        </p:txBody>
      </p:sp>
    </p:spTree>
    <p:extLst>
      <p:ext uri="{BB962C8B-B14F-4D97-AF65-F5344CB8AC3E}">
        <p14:creationId xmlns:p14="http://schemas.microsoft.com/office/powerpoint/2010/main" val="2706146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Scenario</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14</a:t>
            </a:fld>
            <a:endParaRPr lang="en-US" dirty="0"/>
          </a:p>
        </p:txBody>
      </p:sp>
      <p:sp>
        <p:nvSpPr>
          <p:cNvPr id="4" name="Content Placeholder 3"/>
          <p:cNvSpPr>
            <a:spLocks noGrp="1"/>
          </p:cNvSpPr>
          <p:nvPr>
            <p:ph sz="quarter" idx="1"/>
          </p:nvPr>
        </p:nvSpPr>
        <p:spPr>
          <a:xfrm>
            <a:off x="612648" y="1600200"/>
            <a:ext cx="8153400" cy="4876800"/>
          </a:xfrm>
        </p:spPr>
        <p:txBody>
          <a:bodyPr>
            <a:normAutofit/>
          </a:bodyPr>
          <a:lstStyle/>
          <a:p>
            <a:r>
              <a:rPr lang="en-US" sz="2200" dirty="0" smtClean="0"/>
              <a:t>Environment consists of a </a:t>
            </a:r>
            <a:r>
              <a:rPr lang="en-US" sz="2200" dirty="0"/>
              <a:t>set of agents </a:t>
            </a:r>
            <a:r>
              <a:rPr lang="en-US" sz="2200" dirty="0" smtClean="0"/>
              <a:t>with </a:t>
            </a:r>
            <a:r>
              <a:rPr lang="en-US" sz="2200" dirty="0"/>
              <a:t>different initial knowledge </a:t>
            </a:r>
            <a:r>
              <a:rPr lang="en-US" sz="2200" dirty="0" smtClean="0"/>
              <a:t>topologies</a:t>
            </a:r>
          </a:p>
          <a:p>
            <a:r>
              <a:rPr lang="en-US" sz="2200" dirty="0" smtClean="0"/>
              <a:t>The goal of each agent is to maximize rewards earned</a:t>
            </a:r>
            <a:endParaRPr lang="en-US" sz="2200" dirty="0"/>
          </a:p>
          <a:p>
            <a:r>
              <a:rPr lang="en-US" sz="2200" dirty="0" smtClean="0"/>
              <a:t>Agents can learn </a:t>
            </a:r>
            <a:r>
              <a:rPr lang="en-US" sz="2200" dirty="0"/>
              <a:t>or teach </a:t>
            </a:r>
            <a:r>
              <a:rPr lang="en-US" sz="2200" dirty="0" smtClean="0"/>
              <a:t>during each time </a:t>
            </a:r>
            <a:r>
              <a:rPr lang="en-US" sz="2200" dirty="0"/>
              <a:t>step</a:t>
            </a:r>
          </a:p>
          <a:p>
            <a:r>
              <a:rPr lang="en-US" sz="2200" dirty="0" smtClean="0"/>
              <a:t>At </a:t>
            </a:r>
            <a:r>
              <a:rPr lang="en-US" sz="2200" dirty="0"/>
              <a:t>the end of </a:t>
            </a:r>
            <a:r>
              <a:rPr lang="en-US" sz="2200" dirty="0" smtClean="0"/>
              <a:t>each time </a:t>
            </a:r>
            <a:r>
              <a:rPr lang="en-US" sz="2200" dirty="0"/>
              <a:t>step, </a:t>
            </a:r>
            <a:r>
              <a:rPr lang="en-US" sz="2200" dirty="0" smtClean="0"/>
              <a:t>each agent checks </a:t>
            </a:r>
            <a:r>
              <a:rPr lang="en-US" sz="2200" dirty="0"/>
              <a:t>to see whether </a:t>
            </a:r>
            <a:r>
              <a:rPr lang="en-US" sz="2200" dirty="0" smtClean="0"/>
              <a:t>it can </a:t>
            </a:r>
            <a:r>
              <a:rPr lang="en-US" sz="2200" dirty="0"/>
              <a:t>solve </a:t>
            </a:r>
            <a:r>
              <a:rPr lang="en-US" sz="2200" dirty="0" smtClean="0"/>
              <a:t>its current task</a:t>
            </a:r>
            <a:endParaRPr lang="en-US" sz="2200" dirty="0"/>
          </a:p>
          <a:p>
            <a:pPr lvl="1"/>
            <a:r>
              <a:rPr lang="en-US" sz="2200" dirty="0" smtClean="0"/>
              <a:t>If it succeeds, it obtains a reward</a:t>
            </a:r>
          </a:p>
          <a:p>
            <a:pPr lvl="1"/>
            <a:r>
              <a:rPr lang="en-US" sz="2200" dirty="0" smtClean="0"/>
              <a:t>If it fails some number of times, it abandons </a:t>
            </a:r>
            <a:r>
              <a:rPr lang="en-US" sz="2200" dirty="0"/>
              <a:t>the task</a:t>
            </a:r>
          </a:p>
          <a:p>
            <a:r>
              <a:rPr lang="en-US" sz="2200" dirty="0"/>
              <a:t>All tasks are available to all agents at all times, except tasks that </a:t>
            </a:r>
            <a:r>
              <a:rPr lang="en-US" sz="2200" dirty="0" smtClean="0"/>
              <a:t>are already solved </a:t>
            </a:r>
            <a:r>
              <a:rPr lang="en-US" sz="2200" dirty="0"/>
              <a:t>or </a:t>
            </a:r>
            <a:r>
              <a:rPr lang="en-US" sz="2200" dirty="0" smtClean="0"/>
              <a:t>abandoned (no repeats)</a:t>
            </a:r>
            <a:endParaRPr lang="en-US" sz="2200" dirty="0"/>
          </a:p>
        </p:txBody>
      </p:sp>
    </p:spTree>
    <p:extLst>
      <p:ext uri="{BB962C8B-B14F-4D97-AF65-F5344CB8AC3E}">
        <p14:creationId xmlns:p14="http://schemas.microsoft.com/office/powerpoint/2010/main" val="332416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 Representation</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15</a:t>
            </a:fld>
            <a:endParaRPr lang="en-US" dirty="0"/>
          </a:p>
        </p:txBody>
      </p:sp>
      <p:sp>
        <p:nvSpPr>
          <p:cNvPr id="4" name="Content Placeholder 3"/>
          <p:cNvSpPr>
            <a:spLocks noGrp="1"/>
          </p:cNvSpPr>
          <p:nvPr>
            <p:ph sz="quarter" idx="1"/>
          </p:nvPr>
        </p:nvSpPr>
        <p:spPr/>
        <p:txBody>
          <a:bodyPr>
            <a:normAutofit/>
          </a:bodyPr>
          <a:lstStyle/>
          <a:p>
            <a:r>
              <a:rPr lang="en-US" sz="2200" dirty="0"/>
              <a:t>Task are represented with weighted </a:t>
            </a:r>
            <a:r>
              <a:rPr lang="en-US" sz="2200" dirty="0" smtClean="0"/>
              <a:t>graph</a:t>
            </a:r>
            <a:endParaRPr lang="en-US" sz="2200" dirty="0"/>
          </a:p>
          <a:p>
            <a:pPr lvl="1"/>
            <a:r>
              <a:rPr lang="en-US" sz="2200" dirty="0"/>
              <a:t>Nodes represent knowledge concepts </a:t>
            </a:r>
          </a:p>
          <a:p>
            <a:pPr lvl="1"/>
            <a:r>
              <a:rPr lang="en-US" sz="2200" dirty="0"/>
              <a:t>Edges represent the connections between </a:t>
            </a:r>
            <a:r>
              <a:rPr lang="en-US" sz="2200" dirty="0" smtClean="0"/>
              <a:t>concepts</a:t>
            </a:r>
            <a:endParaRPr lang="en-US" sz="2200" dirty="0"/>
          </a:p>
          <a:p>
            <a:pPr lvl="1"/>
            <a:r>
              <a:rPr lang="en-US" sz="2200" dirty="0"/>
              <a:t>Edge weights specify the </a:t>
            </a:r>
            <a:r>
              <a:rPr lang="en-US" sz="2200" dirty="0" smtClean="0"/>
              <a:t>target weight values </a:t>
            </a:r>
            <a:endParaRPr lang="en-US" sz="2200" dirty="0"/>
          </a:p>
          <a:p>
            <a:pPr lvl="1"/>
            <a:r>
              <a:rPr lang="en-US" sz="2200" dirty="0" smtClean="0"/>
              <a:t>No “confusion </a:t>
            </a:r>
            <a:r>
              <a:rPr lang="en-US" sz="2200" dirty="0"/>
              <a:t>interval” for </a:t>
            </a:r>
            <a:r>
              <a:rPr lang="en-US" sz="2200" dirty="0" smtClean="0"/>
              <a:t>edge </a:t>
            </a:r>
            <a:r>
              <a:rPr lang="en-US" sz="2200" dirty="0"/>
              <a:t>weights</a:t>
            </a:r>
          </a:p>
          <a:p>
            <a:r>
              <a:rPr lang="en-US" sz="2200" dirty="0"/>
              <a:t>Reward</a:t>
            </a:r>
          </a:p>
          <a:p>
            <a:pPr lvl="1"/>
            <a:r>
              <a:rPr lang="en-US" sz="2200" dirty="0" smtClean="0"/>
              <a:t>Reward </a:t>
            </a:r>
            <a:r>
              <a:rPr lang="en-US" sz="2200" dirty="0" smtClean="0"/>
              <a:t>is computed using a base reward, </a:t>
            </a:r>
            <a:r>
              <a:rPr lang="en-US" sz="2200" dirty="0" smtClean="0"/>
              <a:t># of </a:t>
            </a:r>
            <a:r>
              <a:rPr lang="en-US" sz="2200" dirty="0" smtClean="0"/>
              <a:t>concepts used in the </a:t>
            </a:r>
            <a:r>
              <a:rPr lang="en-US" sz="2200" dirty="0" smtClean="0"/>
              <a:t>task, </a:t>
            </a:r>
            <a:r>
              <a:rPr lang="en-US" sz="2200" dirty="0" smtClean="0"/>
              <a:t>and </a:t>
            </a:r>
            <a:r>
              <a:rPr lang="en-US" sz="2200" dirty="0" smtClean="0"/>
              <a:t># of </a:t>
            </a:r>
            <a:r>
              <a:rPr lang="en-US" sz="2200" dirty="0" smtClean="0"/>
              <a:t>edges </a:t>
            </a:r>
            <a:r>
              <a:rPr lang="en-US" sz="2200" dirty="0" smtClean="0"/>
              <a:t>required by </a:t>
            </a:r>
            <a:r>
              <a:rPr lang="en-US" sz="2200" dirty="0" smtClean="0"/>
              <a:t>the </a:t>
            </a:r>
            <a:r>
              <a:rPr lang="en-US" sz="2200" dirty="0" smtClean="0"/>
              <a:t>task</a:t>
            </a:r>
          </a:p>
          <a:p>
            <a:pPr lvl="1"/>
            <a:r>
              <a:rPr lang="en-US" sz="2200" dirty="0" smtClean="0"/>
              <a:t>All or nothing – the agent either gets the full reward or nothing (no partial reward)</a:t>
            </a:r>
            <a:endParaRPr lang="en-US" sz="2200" dirty="0" smtClean="0"/>
          </a:p>
        </p:txBody>
      </p:sp>
    </p:spTree>
    <p:extLst>
      <p:ext uri="{BB962C8B-B14F-4D97-AF65-F5344CB8AC3E}">
        <p14:creationId xmlns:p14="http://schemas.microsoft.com/office/powerpoint/2010/main" val="3324162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 Pool</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16</a:t>
            </a:fld>
            <a:endParaRPr lang="en-US" dirty="0"/>
          </a:p>
        </p:txBody>
      </p:sp>
      <p:sp>
        <p:nvSpPr>
          <p:cNvPr id="4" name="Content Placeholder 3"/>
          <p:cNvSpPr>
            <a:spLocks noGrp="1"/>
          </p:cNvSpPr>
          <p:nvPr>
            <p:ph sz="quarter" idx="1"/>
          </p:nvPr>
        </p:nvSpPr>
        <p:spPr/>
        <p:txBody>
          <a:bodyPr>
            <a:normAutofit fontScale="92500"/>
          </a:bodyPr>
          <a:lstStyle/>
          <a:p>
            <a:r>
              <a:rPr lang="en-US" sz="2400" dirty="0"/>
              <a:t>Fixed number of tasks</a:t>
            </a:r>
          </a:p>
          <a:p>
            <a:r>
              <a:rPr lang="en-US" sz="2400" dirty="0"/>
              <a:t>Randomly generated at the start of the simulation</a:t>
            </a:r>
          </a:p>
          <a:p>
            <a:r>
              <a:rPr lang="en-US" sz="2400" dirty="0"/>
              <a:t>Task generation process</a:t>
            </a:r>
          </a:p>
          <a:p>
            <a:pPr lvl="1"/>
            <a:r>
              <a:rPr lang="en-US" sz="2400" dirty="0" smtClean="0"/>
              <a:t>Randomly </a:t>
            </a:r>
            <a:r>
              <a:rPr lang="en-US" sz="2400" dirty="0"/>
              <a:t>decide on </a:t>
            </a:r>
            <a:r>
              <a:rPr lang="en-US" sz="2400" dirty="0" smtClean="0"/>
              <a:t># of </a:t>
            </a:r>
            <a:r>
              <a:rPr lang="en-US" sz="2400" dirty="0"/>
              <a:t>edges to use for the task</a:t>
            </a:r>
          </a:p>
          <a:p>
            <a:pPr lvl="1"/>
            <a:r>
              <a:rPr lang="en-US" sz="2400" dirty="0" smtClean="0"/>
              <a:t>Randomly select edges between any pair of concepts until the # of </a:t>
            </a:r>
            <a:r>
              <a:rPr lang="en-US" sz="2400" dirty="0"/>
              <a:t>edges from the previous step has been reached</a:t>
            </a:r>
          </a:p>
          <a:p>
            <a:pPr lvl="1"/>
            <a:r>
              <a:rPr lang="en-US" sz="2400" dirty="0" smtClean="0"/>
              <a:t>Generate </a:t>
            </a:r>
            <a:r>
              <a:rPr lang="en-US" sz="2400" dirty="0"/>
              <a:t>a random number in the interval [0, 1] (uniform distribution) for each edge to use as the edge weight</a:t>
            </a:r>
          </a:p>
          <a:p>
            <a:pPr lvl="1"/>
            <a:r>
              <a:rPr lang="en-US" sz="2400" dirty="0" smtClean="0"/>
              <a:t>Calculate </a:t>
            </a:r>
            <a:r>
              <a:rPr lang="en-US" sz="2400" dirty="0"/>
              <a:t>the reward based on the weighted graph formed from the previous steps</a:t>
            </a:r>
          </a:p>
          <a:p>
            <a:endParaRPr lang="en-US" dirty="0"/>
          </a:p>
        </p:txBody>
      </p:sp>
    </p:spTree>
    <p:extLst>
      <p:ext uri="{BB962C8B-B14F-4D97-AF65-F5344CB8AC3E}">
        <p14:creationId xmlns:p14="http://schemas.microsoft.com/office/powerpoint/2010/main" val="3324162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a:t>
            </a:r>
            <a:endParaRPr lang="en-US" dirty="0"/>
          </a:p>
        </p:txBody>
      </p:sp>
      <p:sp>
        <p:nvSpPr>
          <p:cNvPr id="3" name="灯片编号占位符 2"/>
          <p:cNvSpPr>
            <a:spLocks noGrp="1"/>
          </p:cNvSpPr>
          <p:nvPr>
            <p:ph type="sldNum" sz="quarter" idx="12"/>
          </p:nvPr>
        </p:nvSpPr>
        <p:spPr/>
        <p:txBody>
          <a:bodyPr>
            <a:normAutofit fontScale="85000" lnSpcReduction="20000"/>
          </a:bodyPr>
          <a:lstStyle/>
          <a:p>
            <a:fld id="{1DCFCE3C-AC12-4C8E-B0ED-D36A1C101954}" type="slidenum">
              <a:rPr lang="en-US" smtClean="0"/>
              <a:pPr/>
              <a:t>17</a:t>
            </a:fld>
            <a:endParaRPr lang="en-US" dirty="0"/>
          </a:p>
        </p:txBody>
      </p:sp>
      <p:sp>
        <p:nvSpPr>
          <p:cNvPr id="4" name="内容占位符 3"/>
          <p:cNvSpPr>
            <a:spLocks noGrp="1"/>
          </p:cNvSpPr>
          <p:nvPr>
            <p:ph sz="quarter" idx="1"/>
          </p:nvPr>
        </p:nvSpPr>
        <p:spPr/>
        <p:txBody>
          <a:bodyPr>
            <a:normAutofit lnSpcReduction="10000"/>
          </a:bodyPr>
          <a:lstStyle/>
          <a:p>
            <a:r>
              <a:rPr lang="en-US" dirty="0"/>
              <a:t>ULM </a:t>
            </a:r>
            <a:r>
              <a:rPr lang="en-US" dirty="0" smtClean="0"/>
              <a:t>Adaptation</a:t>
            </a:r>
          </a:p>
          <a:p>
            <a:endParaRPr lang="en-US" dirty="0" smtClean="0"/>
          </a:p>
          <a:p>
            <a:r>
              <a:rPr lang="en-US" dirty="0"/>
              <a:t>Simulation </a:t>
            </a:r>
            <a:r>
              <a:rPr lang="en-US" dirty="0" smtClean="0"/>
              <a:t>Scenario</a:t>
            </a:r>
          </a:p>
          <a:p>
            <a:endParaRPr lang="en-US" dirty="0" smtClean="0"/>
          </a:p>
          <a:p>
            <a:r>
              <a:rPr lang="en-US" dirty="0"/>
              <a:t>Agent Design Strategy </a:t>
            </a:r>
            <a:endParaRPr lang="en-US" dirty="0" smtClean="0"/>
          </a:p>
          <a:p>
            <a:endParaRPr lang="en-US" dirty="0" smtClean="0"/>
          </a:p>
          <a:p>
            <a:r>
              <a:rPr lang="en-US" dirty="0" smtClean="0"/>
              <a:t>Experiments </a:t>
            </a:r>
            <a:r>
              <a:rPr lang="en-US" dirty="0" smtClean="0"/>
              <a:t>and </a:t>
            </a:r>
            <a:r>
              <a:rPr lang="en-US" dirty="0" smtClean="0"/>
              <a:t>Results</a:t>
            </a:r>
            <a:endParaRPr lang="en-US" dirty="0" smtClean="0"/>
          </a:p>
          <a:p>
            <a:endParaRPr lang="en-US" dirty="0"/>
          </a:p>
          <a:p>
            <a:r>
              <a:rPr lang="en-US" dirty="0" smtClean="0"/>
              <a:t>Conclusions </a:t>
            </a:r>
            <a:r>
              <a:rPr lang="en-US" dirty="0" smtClean="0"/>
              <a:t>and Future Work</a:t>
            </a:r>
            <a:endParaRPr lang="en-US" dirty="0"/>
          </a:p>
        </p:txBody>
      </p:sp>
    </p:spTree>
    <p:extLst>
      <p:ext uri="{BB962C8B-B14F-4D97-AF65-F5344CB8AC3E}">
        <p14:creationId xmlns:p14="http://schemas.microsoft.com/office/powerpoint/2010/main" val="2706146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 Design Strategy </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18</a:t>
            </a:fld>
            <a:endParaRPr lang="en-US" dirty="0"/>
          </a:p>
        </p:txBody>
      </p:sp>
      <p:sp>
        <p:nvSpPr>
          <p:cNvPr id="4" name="Content Placeholder 3"/>
          <p:cNvSpPr>
            <a:spLocks noGrp="1"/>
          </p:cNvSpPr>
          <p:nvPr>
            <p:ph sz="quarter" idx="1"/>
          </p:nvPr>
        </p:nvSpPr>
        <p:spPr/>
        <p:txBody>
          <a:bodyPr/>
          <a:lstStyle/>
          <a:p>
            <a:r>
              <a:rPr lang="en-US" dirty="0"/>
              <a:t>Learning and </a:t>
            </a:r>
            <a:r>
              <a:rPr lang="en-US" dirty="0" smtClean="0"/>
              <a:t>Teaching</a:t>
            </a:r>
          </a:p>
          <a:p>
            <a:endParaRPr lang="en-US" dirty="0" smtClean="0"/>
          </a:p>
          <a:p>
            <a:r>
              <a:rPr lang="en-US" dirty="0"/>
              <a:t>Task Selection and </a:t>
            </a:r>
            <a:r>
              <a:rPr lang="en-US" dirty="0" smtClean="0"/>
              <a:t>Performance</a:t>
            </a:r>
          </a:p>
          <a:p>
            <a:endParaRPr lang="en-US" dirty="0" smtClean="0"/>
          </a:p>
          <a:p>
            <a:r>
              <a:rPr lang="en-US" dirty="0"/>
              <a:t>Determining an Action </a:t>
            </a:r>
            <a:endParaRPr lang="en-US" dirty="0" smtClean="0"/>
          </a:p>
          <a:p>
            <a:endParaRPr lang="en-US" dirty="0" smtClean="0"/>
          </a:p>
          <a:p>
            <a:r>
              <a:rPr lang="en-US" dirty="0"/>
              <a:t>Desired Emergent Behavior</a:t>
            </a:r>
          </a:p>
        </p:txBody>
      </p:sp>
    </p:spTree>
    <p:extLst>
      <p:ext uri="{BB962C8B-B14F-4D97-AF65-F5344CB8AC3E}">
        <p14:creationId xmlns:p14="http://schemas.microsoft.com/office/powerpoint/2010/main" val="3324162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and Teaching</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19</a:t>
            </a:fld>
            <a:endParaRPr lang="en-US" dirty="0"/>
          </a:p>
        </p:txBody>
      </p:sp>
      <p:sp>
        <p:nvSpPr>
          <p:cNvPr id="4" name="Content Placeholder 3"/>
          <p:cNvSpPr>
            <a:spLocks noGrp="1"/>
          </p:cNvSpPr>
          <p:nvPr>
            <p:ph sz="quarter" idx="1"/>
          </p:nvPr>
        </p:nvSpPr>
        <p:spPr>
          <a:xfrm>
            <a:off x="612648" y="1600200"/>
            <a:ext cx="8153400" cy="5181600"/>
          </a:xfrm>
        </p:spPr>
        <p:txBody>
          <a:bodyPr>
            <a:normAutofit/>
          </a:bodyPr>
          <a:lstStyle/>
          <a:p>
            <a:r>
              <a:rPr lang="en-US" sz="2200" dirty="0" smtClean="0"/>
              <a:t>An </a:t>
            </a:r>
            <a:r>
              <a:rPr lang="en-US" sz="2200" dirty="0"/>
              <a:t>agent must choose between teaching and learning during a </a:t>
            </a:r>
            <a:r>
              <a:rPr lang="en-US" sz="2200" dirty="0" smtClean="0"/>
              <a:t>tick</a:t>
            </a:r>
          </a:p>
          <a:p>
            <a:r>
              <a:rPr lang="en-US" sz="2200" dirty="0" smtClean="0"/>
              <a:t>One teacher is paired with one learner</a:t>
            </a:r>
          </a:p>
          <a:p>
            <a:r>
              <a:rPr lang="en-US" sz="2200" dirty="0"/>
              <a:t>Learners</a:t>
            </a:r>
          </a:p>
          <a:p>
            <a:pPr lvl="1"/>
            <a:r>
              <a:rPr lang="en-US" sz="2200" dirty="0" smtClean="0"/>
              <a:t>Adjust confusion </a:t>
            </a:r>
            <a:r>
              <a:rPr lang="en-US" sz="2200" dirty="0"/>
              <a:t>interval </a:t>
            </a:r>
            <a:r>
              <a:rPr lang="en-US" sz="2200" dirty="0" smtClean="0"/>
              <a:t>center and range from learning</a:t>
            </a:r>
          </a:p>
          <a:p>
            <a:pPr lvl="1"/>
            <a:r>
              <a:rPr lang="en-US" sz="2200" dirty="0" smtClean="0"/>
              <a:t>Gets </a:t>
            </a:r>
            <a:r>
              <a:rPr lang="en-US" sz="2200" dirty="0"/>
              <a:t>no immediate rewards from learning but </a:t>
            </a:r>
            <a:r>
              <a:rPr lang="en-US" sz="2200" dirty="0" smtClean="0"/>
              <a:t>knowledge is refined</a:t>
            </a:r>
            <a:endParaRPr lang="en-US" sz="2200" dirty="0" smtClean="0"/>
          </a:p>
          <a:p>
            <a:pPr lvl="1"/>
            <a:r>
              <a:rPr lang="en-US" sz="2200" dirty="0" smtClean="0"/>
              <a:t>Extra </a:t>
            </a:r>
            <a:r>
              <a:rPr lang="en-US" sz="2200" dirty="0"/>
              <a:t>learners </a:t>
            </a:r>
            <a:r>
              <a:rPr lang="en-US" sz="2200" dirty="0" smtClean="0"/>
              <a:t>lose the </a:t>
            </a:r>
            <a:r>
              <a:rPr lang="en-US" sz="2200" dirty="0"/>
              <a:t>opportunity to </a:t>
            </a:r>
            <a:r>
              <a:rPr lang="en-US" sz="2200" dirty="0" smtClean="0"/>
              <a:t>learn</a:t>
            </a:r>
          </a:p>
          <a:p>
            <a:r>
              <a:rPr lang="en-US" sz="2200" dirty="0" smtClean="0"/>
              <a:t>Teachers</a:t>
            </a:r>
          </a:p>
          <a:p>
            <a:pPr lvl="1"/>
            <a:r>
              <a:rPr lang="en-US" sz="2200" dirty="0" smtClean="0"/>
              <a:t>Receive </a:t>
            </a:r>
            <a:r>
              <a:rPr lang="en-US" sz="2200" dirty="0"/>
              <a:t>rewards from </a:t>
            </a:r>
            <a:r>
              <a:rPr lang="en-US" sz="2200" dirty="0" smtClean="0"/>
              <a:t>teaching and confusion interval range is updated (but not center)</a:t>
            </a:r>
            <a:endParaRPr lang="en-US" sz="2200" dirty="0"/>
          </a:p>
          <a:p>
            <a:pPr lvl="1"/>
            <a:r>
              <a:rPr lang="en-US" sz="2200" dirty="0"/>
              <a:t>Extra teachers </a:t>
            </a:r>
            <a:r>
              <a:rPr lang="en-US" sz="2200" dirty="0" smtClean="0"/>
              <a:t>lose the </a:t>
            </a:r>
            <a:r>
              <a:rPr lang="en-US" sz="2200" dirty="0"/>
              <a:t>opportunity to teach </a:t>
            </a:r>
            <a:r>
              <a:rPr lang="en-US" sz="2200" dirty="0" smtClean="0"/>
              <a:t>and </a:t>
            </a:r>
            <a:r>
              <a:rPr lang="en-US" sz="2200" dirty="0" smtClean="0"/>
              <a:t>do not get a reward</a:t>
            </a:r>
            <a:endParaRPr lang="en-US" sz="2200" dirty="0"/>
          </a:p>
        </p:txBody>
      </p:sp>
    </p:spTree>
    <p:extLst>
      <p:ext uri="{BB962C8B-B14F-4D97-AF65-F5344CB8AC3E}">
        <p14:creationId xmlns:p14="http://schemas.microsoft.com/office/powerpoint/2010/main" val="3324162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a:t>
            </a:fld>
            <a:endParaRPr lang="en-US" dirty="0"/>
          </a:p>
        </p:txBody>
      </p:sp>
      <p:sp>
        <p:nvSpPr>
          <p:cNvPr id="4" name="Content Placeholder 3"/>
          <p:cNvSpPr>
            <a:spLocks noGrp="1"/>
          </p:cNvSpPr>
          <p:nvPr>
            <p:ph sz="quarter" idx="1"/>
          </p:nvPr>
        </p:nvSpPr>
        <p:spPr/>
        <p:txBody>
          <a:bodyPr>
            <a:normAutofit fontScale="70000" lnSpcReduction="20000"/>
          </a:bodyPr>
          <a:lstStyle/>
          <a:p>
            <a:r>
              <a:rPr lang="en-US" sz="3200" dirty="0"/>
              <a:t>Multiagent systems are environments in which multiple intelligent, autonomous agents may compete against one another to further their own interests or cooperate to solve problems that are too difficult for a single </a:t>
            </a:r>
            <a:r>
              <a:rPr lang="en-US" sz="3200" dirty="0" smtClean="0"/>
              <a:t>agent</a:t>
            </a:r>
            <a:endParaRPr lang="en-US" sz="3200" dirty="0"/>
          </a:p>
          <a:p>
            <a:endParaRPr lang="en-US" sz="3200" dirty="0"/>
          </a:p>
          <a:p>
            <a:r>
              <a:rPr lang="en-US" sz="3200" dirty="0"/>
              <a:t>The Unified Learning Model (ULM) developed by Shell et al. (2010) is a recent model that presents the learning process in a new light, combining various educational, psychological, and neurobiological studies and theories into a comprehensive view of human learning</a:t>
            </a:r>
          </a:p>
          <a:p>
            <a:endParaRPr lang="en-US" sz="3200" dirty="0"/>
          </a:p>
          <a:p>
            <a:r>
              <a:rPr lang="en-US" sz="3200" dirty="0"/>
              <a:t>The goal of the project is to design and implement an adaptation of the ULM for multiagent systems</a:t>
            </a:r>
          </a:p>
          <a:p>
            <a:endParaRPr lang="en-US" dirty="0"/>
          </a:p>
        </p:txBody>
      </p:sp>
    </p:spTree>
    <p:extLst>
      <p:ext uri="{BB962C8B-B14F-4D97-AF65-F5344CB8AC3E}">
        <p14:creationId xmlns:p14="http://schemas.microsoft.com/office/powerpoint/2010/main" val="3271350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Task Selection and Performance</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20</a:t>
            </a:fld>
            <a:endParaRPr lang="en-US" dirty="0"/>
          </a:p>
        </p:txBody>
      </p:sp>
      <p:sp>
        <p:nvSpPr>
          <p:cNvPr id="4" name="Content Placeholder 3"/>
          <p:cNvSpPr>
            <a:spLocks noGrp="1"/>
          </p:cNvSpPr>
          <p:nvPr>
            <p:ph sz="quarter" idx="1"/>
          </p:nvPr>
        </p:nvSpPr>
        <p:spPr>
          <a:xfrm>
            <a:off x="612648" y="1600200"/>
            <a:ext cx="8153400" cy="4953000"/>
          </a:xfrm>
        </p:spPr>
        <p:txBody>
          <a:bodyPr>
            <a:normAutofit/>
          </a:bodyPr>
          <a:lstStyle/>
          <a:p>
            <a:r>
              <a:rPr lang="en-US" sz="2200" dirty="0" smtClean="0"/>
              <a:t>Agents choose </a:t>
            </a:r>
            <a:r>
              <a:rPr lang="en-US" sz="2200" dirty="0"/>
              <a:t>a </a:t>
            </a:r>
            <a:r>
              <a:rPr lang="en-US" sz="2200" dirty="0" smtClean="0"/>
              <a:t>current task via random selection from </a:t>
            </a:r>
            <a:r>
              <a:rPr lang="en-US" sz="2200" dirty="0"/>
              <a:t>tasks not yet solved or abandoned</a:t>
            </a:r>
          </a:p>
          <a:p>
            <a:r>
              <a:rPr lang="en-US" sz="2200" dirty="0"/>
              <a:t>Completing a task</a:t>
            </a:r>
          </a:p>
          <a:p>
            <a:pPr lvl="1"/>
            <a:r>
              <a:rPr lang="en-US" sz="2200" dirty="0"/>
              <a:t>Agent instantiates </a:t>
            </a:r>
            <a:r>
              <a:rPr lang="en-US" sz="2200" dirty="0" smtClean="0"/>
              <a:t>weight values </a:t>
            </a:r>
            <a:r>
              <a:rPr lang="en-US" sz="2200" dirty="0"/>
              <a:t>for each of the </a:t>
            </a:r>
            <a:r>
              <a:rPr lang="en-US" sz="2200" dirty="0" smtClean="0"/>
              <a:t>edges in the task description </a:t>
            </a:r>
            <a:endParaRPr lang="en-US" sz="2200" dirty="0"/>
          </a:p>
          <a:p>
            <a:pPr lvl="2"/>
            <a:r>
              <a:rPr lang="en-US" sz="2200" dirty="0" smtClean="0"/>
              <a:t>Values taken </a:t>
            </a:r>
            <a:r>
              <a:rPr lang="en-US" sz="2200" dirty="0"/>
              <a:t>from </a:t>
            </a:r>
            <a:r>
              <a:rPr lang="en-US" sz="2200" dirty="0" smtClean="0"/>
              <a:t>the </a:t>
            </a:r>
            <a:r>
              <a:rPr lang="en-US" sz="2200" dirty="0"/>
              <a:t>edge’s confusion interval </a:t>
            </a:r>
          </a:p>
          <a:p>
            <a:pPr lvl="2"/>
            <a:r>
              <a:rPr lang="en-US" sz="2200" dirty="0"/>
              <a:t>Uniform distribution</a:t>
            </a:r>
          </a:p>
          <a:p>
            <a:pPr lvl="1"/>
            <a:r>
              <a:rPr lang="en-US" sz="2200" dirty="0"/>
              <a:t>Compute </a:t>
            </a:r>
            <a:r>
              <a:rPr lang="en-US" sz="2200" dirty="0" smtClean="0"/>
              <a:t>distance </a:t>
            </a:r>
            <a:r>
              <a:rPr lang="en-US" sz="2200" dirty="0"/>
              <a:t>between the weights in task description and instantiated weights </a:t>
            </a:r>
          </a:p>
          <a:p>
            <a:pPr lvl="1"/>
            <a:r>
              <a:rPr lang="en-US" sz="2200" dirty="0"/>
              <a:t>If the distance for every edge is below a fixed upper </a:t>
            </a:r>
            <a:r>
              <a:rPr lang="en-US" sz="2200" dirty="0" smtClean="0"/>
              <a:t>bound, </a:t>
            </a:r>
            <a:r>
              <a:rPr lang="en-US" sz="2200" dirty="0"/>
              <a:t>then the task is </a:t>
            </a:r>
            <a:r>
              <a:rPr lang="en-US" sz="2200" dirty="0" smtClean="0"/>
              <a:t>solved</a:t>
            </a:r>
            <a:endParaRPr lang="en-US" sz="2200" dirty="0"/>
          </a:p>
        </p:txBody>
      </p:sp>
    </p:spTree>
    <p:extLst>
      <p:ext uri="{BB962C8B-B14F-4D97-AF65-F5344CB8AC3E}">
        <p14:creationId xmlns:p14="http://schemas.microsoft.com/office/powerpoint/2010/main" val="3324162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an Action </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21</a:t>
            </a:fld>
            <a:endParaRPr lang="en-US" dirty="0"/>
          </a:p>
        </p:txBody>
      </p:sp>
      <p:sp>
        <p:nvSpPr>
          <p:cNvPr id="4" name="Content Placeholder 3"/>
          <p:cNvSpPr>
            <a:spLocks noGrp="1"/>
          </p:cNvSpPr>
          <p:nvPr>
            <p:ph sz="quarter" idx="1"/>
          </p:nvPr>
        </p:nvSpPr>
        <p:spPr/>
        <p:txBody>
          <a:bodyPr>
            <a:normAutofit/>
          </a:bodyPr>
          <a:lstStyle/>
          <a:p>
            <a:r>
              <a:rPr lang="en-US" sz="2200" dirty="0" smtClean="0"/>
              <a:t>During each time </a:t>
            </a:r>
            <a:r>
              <a:rPr lang="en-US" sz="2200" dirty="0"/>
              <a:t>step, the agent </a:t>
            </a:r>
            <a:r>
              <a:rPr lang="en-US" sz="2200" dirty="0" smtClean="0"/>
              <a:t>probabilistically determines </a:t>
            </a:r>
            <a:r>
              <a:rPr lang="en-US" sz="2200" dirty="0"/>
              <a:t>whether to teach or </a:t>
            </a:r>
            <a:r>
              <a:rPr lang="en-US" sz="2200" dirty="0" smtClean="0"/>
              <a:t>learn</a:t>
            </a:r>
            <a:endParaRPr lang="en-US" sz="2200" dirty="0"/>
          </a:p>
          <a:p>
            <a:r>
              <a:rPr lang="en-US" sz="2200" dirty="0" smtClean="0"/>
              <a:t>Probabilities </a:t>
            </a:r>
            <a:r>
              <a:rPr lang="en-US" sz="2200" dirty="0"/>
              <a:t>of teaching or learning are determined randomly </a:t>
            </a:r>
            <a:r>
              <a:rPr lang="en-US" sz="2200" dirty="0" smtClean="0"/>
              <a:t>at the start</a:t>
            </a:r>
          </a:p>
          <a:p>
            <a:pPr lvl="1"/>
            <a:r>
              <a:rPr lang="en-US" sz="2200" dirty="0" smtClean="0"/>
              <a:t>Probability of learning = random number in [0, 1]</a:t>
            </a:r>
          </a:p>
          <a:p>
            <a:pPr lvl="1"/>
            <a:r>
              <a:rPr lang="en-US" sz="2200" dirty="0" smtClean="0"/>
              <a:t>Probability of teaching = 1 – probability of learning</a:t>
            </a:r>
          </a:p>
          <a:p>
            <a:r>
              <a:rPr lang="en-US" sz="2200" dirty="0" smtClean="0"/>
              <a:t>If the agent learned in </a:t>
            </a:r>
            <a:r>
              <a:rPr lang="en-US" sz="2200" dirty="0" smtClean="0"/>
              <a:t>the previous step, </a:t>
            </a:r>
            <a:r>
              <a:rPr lang="en-US" sz="2200" dirty="0" smtClean="0"/>
              <a:t>increase the probability of teaching</a:t>
            </a:r>
            <a:endParaRPr lang="en-US" sz="2200" dirty="0" smtClean="0"/>
          </a:p>
          <a:p>
            <a:r>
              <a:rPr lang="en-US" sz="2200" dirty="0"/>
              <a:t>If </a:t>
            </a:r>
            <a:r>
              <a:rPr lang="en-US" sz="2200" dirty="0" smtClean="0"/>
              <a:t>the agent taught in </a:t>
            </a:r>
            <a:r>
              <a:rPr lang="en-US" sz="2200" dirty="0"/>
              <a:t>the previous step, </a:t>
            </a:r>
            <a:r>
              <a:rPr lang="en-US" sz="2200" dirty="0" smtClean="0"/>
              <a:t>increase the probability of teaching</a:t>
            </a:r>
            <a:endParaRPr lang="en-US" sz="2200" dirty="0"/>
          </a:p>
        </p:txBody>
      </p:sp>
    </p:spTree>
    <p:extLst>
      <p:ext uri="{BB962C8B-B14F-4D97-AF65-F5344CB8AC3E}">
        <p14:creationId xmlns:p14="http://schemas.microsoft.com/office/powerpoint/2010/main" val="3324162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Desired Emergent Behavior</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22</a:t>
            </a:fld>
            <a:endParaRPr lang="en-US" dirty="0"/>
          </a:p>
        </p:txBody>
      </p:sp>
      <p:sp>
        <p:nvSpPr>
          <p:cNvPr id="4" name="Content Placeholder 3"/>
          <p:cNvSpPr>
            <a:spLocks noGrp="1"/>
          </p:cNvSpPr>
          <p:nvPr>
            <p:ph sz="quarter" idx="1"/>
          </p:nvPr>
        </p:nvSpPr>
        <p:spPr/>
        <p:txBody>
          <a:bodyPr/>
          <a:lstStyle/>
          <a:p>
            <a:pPr marL="0" indent="0">
              <a:buNone/>
            </a:pPr>
            <a:r>
              <a:rPr lang="en-US" sz="2400" dirty="0"/>
              <a:t>The desired emergent behavior is for the agents to maximize the cumulative reward of the community at the end of the simulation through teaching and learning, with overall confusion interval sizes for all task-related concepts being </a:t>
            </a:r>
            <a:r>
              <a:rPr lang="en-US" sz="2400" dirty="0" smtClean="0"/>
              <a:t>minimized</a:t>
            </a:r>
            <a:endParaRPr lang="en-US" sz="2400" dirty="0"/>
          </a:p>
        </p:txBody>
      </p:sp>
    </p:spTree>
    <p:extLst>
      <p:ext uri="{BB962C8B-B14F-4D97-AF65-F5344CB8AC3E}">
        <p14:creationId xmlns:p14="http://schemas.microsoft.com/office/powerpoint/2010/main" val="3324162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a:t>
            </a:r>
            <a:endParaRPr lang="en-US" dirty="0"/>
          </a:p>
        </p:txBody>
      </p:sp>
      <p:sp>
        <p:nvSpPr>
          <p:cNvPr id="3" name="灯片编号占位符 2"/>
          <p:cNvSpPr>
            <a:spLocks noGrp="1"/>
          </p:cNvSpPr>
          <p:nvPr>
            <p:ph type="sldNum" sz="quarter" idx="12"/>
          </p:nvPr>
        </p:nvSpPr>
        <p:spPr/>
        <p:txBody>
          <a:bodyPr>
            <a:normAutofit fontScale="85000" lnSpcReduction="20000"/>
          </a:bodyPr>
          <a:lstStyle/>
          <a:p>
            <a:fld id="{1DCFCE3C-AC12-4C8E-B0ED-D36A1C101954}" type="slidenum">
              <a:rPr lang="en-US" smtClean="0"/>
              <a:pPr/>
              <a:t>23</a:t>
            </a:fld>
            <a:endParaRPr lang="en-US" dirty="0"/>
          </a:p>
        </p:txBody>
      </p:sp>
      <p:sp>
        <p:nvSpPr>
          <p:cNvPr id="4" name="内容占位符 3"/>
          <p:cNvSpPr>
            <a:spLocks noGrp="1"/>
          </p:cNvSpPr>
          <p:nvPr>
            <p:ph sz="quarter" idx="1"/>
          </p:nvPr>
        </p:nvSpPr>
        <p:spPr/>
        <p:txBody>
          <a:bodyPr>
            <a:normAutofit lnSpcReduction="10000"/>
          </a:bodyPr>
          <a:lstStyle/>
          <a:p>
            <a:r>
              <a:rPr lang="en-US" dirty="0"/>
              <a:t>ULM </a:t>
            </a:r>
            <a:r>
              <a:rPr lang="en-US" dirty="0" smtClean="0"/>
              <a:t>Adaptation</a:t>
            </a:r>
          </a:p>
          <a:p>
            <a:endParaRPr lang="en-US" dirty="0" smtClean="0"/>
          </a:p>
          <a:p>
            <a:r>
              <a:rPr lang="en-US" dirty="0"/>
              <a:t>Simulation </a:t>
            </a:r>
            <a:r>
              <a:rPr lang="en-US" dirty="0" smtClean="0"/>
              <a:t>Scenario</a:t>
            </a:r>
          </a:p>
          <a:p>
            <a:endParaRPr lang="en-US" dirty="0" smtClean="0"/>
          </a:p>
          <a:p>
            <a:r>
              <a:rPr lang="en-US" dirty="0"/>
              <a:t>Agent Design Strategy </a:t>
            </a:r>
            <a:endParaRPr lang="en-US" dirty="0" smtClean="0"/>
          </a:p>
          <a:p>
            <a:endParaRPr lang="en-US" dirty="0" smtClean="0"/>
          </a:p>
          <a:p>
            <a:r>
              <a:rPr lang="en-US" dirty="0" smtClean="0"/>
              <a:t>Experiments </a:t>
            </a:r>
            <a:r>
              <a:rPr lang="en-US" dirty="0" smtClean="0"/>
              <a:t>and </a:t>
            </a:r>
            <a:r>
              <a:rPr lang="en-US" dirty="0" smtClean="0"/>
              <a:t>Results</a:t>
            </a:r>
            <a:endParaRPr lang="en-US" dirty="0" smtClean="0"/>
          </a:p>
          <a:p>
            <a:endParaRPr lang="en-US" dirty="0"/>
          </a:p>
          <a:p>
            <a:r>
              <a:rPr lang="en-US" dirty="0" smtClean="0"/>
              <a:t>Conclusions </a:t>
            </a:r>
            <a:r>
              <a:rPr lang="en-US" dirty="0" smtClean="0"/>
              <a:t>and Future Work</a:t>
            </a:r>
            <a:endParaRPr lang="en-US" dirty="0"/>
          </a:p>
        </p:txBody>
      </p:sp>
    </p:spTree>
    <p:extLst>
      <p:ext uri="{BB962C8B-B14F-4D97-AF65-F5344CB8AC3E}">
        <p14:creationId xmlns:p14="http://schemas.microsoft.com/office/powerpoint/2010/main" val="27061463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 #1</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24</a:t>
            </a:fld>
            <a:endParaRPr lang="en-US" dirty="0"/>
          </a:p>
        </p:txBody>
      </p:sp>
      <p:sp>
        <p:nvSpPr>
          <p:cNvPr id="4" name="Content Placeholder 3"/>
          <p:cNvSpPr>
            <a:spLocks noGrp="1"/>
          </p:cNvSpPr>
          <p:nvPr>
            <p:ph sz="quarter" idx="1"/>
          </p:nvPr>
        </p:nvSpPr>
        <p:spPr/>
        <p:txBody>
          <a:bodyPr/>
          <a:lstStyle/>
          <a:p>
            <a:r>
              <a:rPr lang="en-US" sz="2200" dirty="0"/>
              <a:t>Reducing working memory size for all agents will result in reduced cumulative community reward. </a:t>
            </a:r>
            <a:r>
              <a:rPr lang="en-US" sz="2200" dirty="0" smtClean="0"/>
              <a:t>On the other hand, increasing </a:t>
            </a:r>
            <a:r>
              <a:rPr lang="en-US" sz="2200" dirty="0"/>
              <a:t>working memory size will result in increased cumulative community reward. </a:t>
            </a:r>
          </a:p>
          <a:p>
            <a:pPr lvl="1"/>
            <a:r>
              <a:rPr lang="en-US" sz="2000" dirty="0" smtClean="0"/>
              <a:t>Learning about a variety of concepts, e.g. forming, shifting, and tightening confusion intervals, will be inhibited with a reduced working memory since fewer simultaneous connections can be made in one tick</a:t>
            </a:r>
          </a:p>
          <a:p>
            <a:pPr lvl="1"/>
            <a:r>
              <a:rPr lang="en-US" sz="2000" dirty="0" smtClean="0"/>
              <a:t>With a reduced WM, more ticks must be spent to acquire the connections that a larger WM can create within a smaller time frame.</a:t>
            </a:r>
            <a:endParaRPr lang="en-US" sz="1800" dirty="0" smtClean="0"/>
          </a:p>
          <a:p>
            <a:endParaRPr lang="en-US" dirty="0"/>
          </a:p>
        </p:txBody>
      </p:sp>
    </p:spTree>
    <p:extLst>
      <p:ext uri="{BB962C8B-B14F-4D97-AF65-F5344CB8AC3E}">
        <p14:creationId xmlns:p14="http://schemas.microsoft.com/office/powerpoint/2010/main" val="3324162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 #2</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25</a:t>
            </a:fld>
            <a:endParaRPr lang="en-US" dirty="0"/>
          </a:p>
        </p:txBody>
      </p:sp>
      <p:sp>
        <p:nvSpPr>
          <p:cNvPr id="4" name="Content Placeholder 3"/>
          <p:cNvSpPr>
            <a:spLocks noGrp="1"/>
          </p:cNvSpPr>
          <p:nvPr>
            <p:ph sz="quarter" idx="1"/>
          </p:nvPr>
        </p:nvSpPr>
        <p:spPr/>
        <p:txBody>
          <a:bodyPr/>
          <a:lstStyle/>
          <a:p>
            <a:r>
              <a:rPr lang="en-US" sz="2200" dirty="0"/>
              <a:t>When the number of concepts in the simulation increases, the average confusion interval ranges across all edges for all agents will be larger compared to interval ranges when it is smaller, regardless of the number of tasks </a:t>
            </a:r>
            <a:r>
              <a:rPr lang="en-US" sz="2200" dirty="0" smtClean="0"/>
              <a:t>generated and their requirements.</a:t>
            </a:r>
          </a:p>
          <a:p>
            <a:pPr lvl="1"/>
            <a:r>
              <a:rPr lang="en-US" sz="2000" dirty="0" smtClean="0"/>
              <a:t>Due to probabilistic decision making, randomness in teacher-learner matching, and limited WM size, an agent is unlikely to repeatedly refine a given edge’s confusion interval</a:t>
            </a:r>
          </a:p>
          <a:p>
            <a:pPr lvl="1"/>
            <a:r>
              <a:rPr lang="en-US" sz="2000" dirty="0" smtClean="0"/>
              <a:t>Learning cannot be targeted towards concepts relevant to tasks, so task number and requirements are irrelevant.</a:t>
            </a:r>
            <a:endParaRPr lang="en-US" sz="2000" dirty="0"/>
          </a:p>
        </p:txBody>
      </p:sp>
    </p:spTree>
    <p:extLst>
      <p:ext uri="{BB962C8B-B14F-4D97-AF65-F5344CB8AC3E}">
        <p14:creationId xmlns:p14="http://schemas.microsoft.com/office/powerpoint/2010/main" val="1672019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9776"/>
            <a:ext cx="8229600" cy="1143000"/>
          </a:xfrm>
        </p:spPr>
        <p:txBody>
          <a:bodyPr/>
          <a:lstStyle/>
          <a:p>
            <a:r>
              <a:rPr lang="en-US" dirty="0" smtClean="0"/>
              <a:t>Experiments</a:t>
            </a:r>
            <a:endParaRPr lang="en-US" dirty="0"/>
          </a:p>
        </p:txBody>
      </p:sp>
      <p:sp>
        <p:nvSpPr>
          <p:cNvPr id="4" name="Date Placeholder 3"/>
          <p:cNvSpPr>
            <a:spLocks noGrp="1"/>
          </p:cNvSpPr>
          <p:nvPr>
            <p:ph type="dt" sz="half" idx="10"/>
          </p:nvPr>
        </p:nvSpPr>
        <p:spPr/>
        <p:txBody>
          <a:bodyPr/>
          <a:lstStyle/>
          <a:p>
            <a:fld id="{9BC73DC1-EFE9-45B2-9684-7A314C0CDC77}" type="datetime1">
              <a:rPr lang="zh-CN" altLang="en-US" smtClean="0"/>
              <a:t>2011/5/3</a:t>
            </a:fld>
            <a:endParaRPr lang="zh-CN" altLang="en-US"/>
          </a:p>
        </p:txBody>
      </p:sp>
      <p:sp>
        <p:nvSpPr>
          <p:cNvPr id="5" name="Slide Number Placeholder 4"/>
          <p:cNvSpPr>
            <a:spLocks noGrp="1"/>
          </p:cNvSpPr>
          <p:nvPr>
            <p:ph type="sldNum" sz="quarter" idx="12"/>
          </p:nvPr>
        </p:nvSpPr>
        <p:spPr/>
        <p:txBody>
          <a:bodyPr>
            <a:normAutofit fontScale="85000" lnSpcReduction="20000"/>
          </a:bodyPr>
          <a:lstStyle/>
          <a:p>
            <a:fld id="{0C913308-F349-4B6D-A68A-DD1791B4A57B}" type="slidenum">
              <a:rPr lang="zh-CN" altLang="en-US" smtClean="0"/>
              <a:pPr/>
              <a:t>26</a:t>
            </a:fld>
            <a:endParaRPr lang="zh-CN" altLang="en-US"/>
          </a:p>
        </p:txBody>
      </p:sp>
      <mc:AlternateContent xmlns:mc="http://schemas.openxmlformats.org/markup-compatibility/2006">
        <mc:Choice xmlns:a14="http://schemas.microsoft.com/office/drawing/2010/main" Requires="a14">
          <p:graphicFrame>
            <p:nvGraphicFramePr>
              <p:cNvPr id="8" name="Content Placeholder 7"/>
              <p:cNvGraphicFramePr>
                <a:graphicFrameLocks noGrp="1"/>
              </p:cNvGraphicFramePr>
              <p:nvPr>
                <p:ph idx="1"/>
                <p:extLst>
                  <p:ext uri="{D42A27DB-BD31-4B8C-83A1-F6EECF244321}">
                    <p14:modId xmlns:p14="http://schemas.microsoft.com/office/powerpoint/2010/main" val="2655909064"/>
                  </p:ext>
                </p:extLst>
              </p:nvPr>
            </p:nvGraphicFramePr>
            <p:xfrm>
              <a:off x="457200" y="1600200"/>
              <a:ext cx="8229600" cy="3571018"/>
            </p:xfrm>
            <a:graphic>
              <a:graphicData uri="http://schemas.openxmlformats.org/drawingml/2006/table">
                <a:tbl>
                  <a:tblPr firstRow="1" bandRow="1">
                    <a:tableStyleId>{BC89EF96-8CEA-46FF-86C4-4CE0E7609802}</a:tableStyleId>
                  </a:tblPr>
                  <a:tblGrid>
                    <a:gridCol w="4114800"/>
                    <a:gridCol w="4114800"/>
                  </a:tblGrid>
                  <a:tr h="370840">
                    <a:tc>
                      <a:txBody>
                        <a:bodyPr/>
                        <a:lstStyle/>
                        <a:p>
                          <a:pPr marL="0" marR="0">
                            <a:lnSpc>
                              <a:spcPct val="115000"/>
                            </a:lnSpc>
                            <a:spcBef>
                              <a:spcPts val="2400"/>
                            </a:spcBef>
                            <a:spcAft>
                              <a:spcPts val="600"/>
                            </a:spcAft>
                          </a:pPr>
                          <a:r>
                            <a:rPr lang="en-US" sz="1400" u="sng" dirty="0" smtClean="0">
                              <a:effectLst/>
                            </a:rPr>
                            <a:t>ENVIRONMENT GROUP PARAMETERS</a:t>
                          </a:r>
                          <a:endParaRPr lang="en-US" sz="1400" b="1" u="sng"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u="sng" dirty="0" smtClean="0">
                              <a:effectLst/>
                            </a:rPr>
                            <a:t>RANGE OF VALUES</a:t>
                          </a:r>
                          <a:endParaRPr lang="en-US" sz="1400" b="1" u="sng"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a:effectLst/>
                            </a:rPr>
                            <a:t>Number of Agents </a:t>
                          </a:r>
                          <a14:m>
                            <m:oMath xmlns:m="http://schemas.openxmlformats.org/officeDocument/2006/math">
                              <m:sSub>
                                <m:sSubPr>
                                  <m:ctrlPr>
                                    <a:rPr lang="en-US" sz="1400">
                                      <a:effectLst/>
                                    </a:rPr>
                                  </m:ctrlPr>
                                </m:sSubPr>
                                <m:e>
                                  <m:r>
                                    <a:rPr lang="en-US" sz="1400">
                                      <a:effectLst/>
                                    </a:rPr>
                                    <m:t>𝐍</m:t>
                                  </m:r>
                                </m:e>
                                <m:sub>
                                  <m:r>
                                    <a:rPr lang="en-US" sz="1400">
                                      <a:effectLst/>
                                    </a:rPr>
                                    <m:t>𝐀</m:t>
                                  </m:r>
                                </m:sub>
                              </m:sSub>
                            </m:oMath>
                          </a14:m>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10</a:t>
                          </a:r>
                          <a:r>
                            <a:rPr lang="en-US" sz="1400" dirty="0">
                              <a:effectLst/>
                            </a:rPr>
                            <a:t>, </a:t>
                          </a:r>
                          <a:r>
                            <a:rPr lang="en-US" sz="1400" dirty="0" smtClean="0">
                              <a:effectLst/>
                            </a:rPr>
                            <a:t>20, 50</a:t>
                          </a:r>
                          <a:endParaRPr lang="en-US" sz="1400" b="1"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a:effectLst/>
                            </a:rPr>
                            <a:t>Number of Time Steps</a:t>
                          </a:r>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 tasks * # failures allowed per task)</a:t>
                          </a:r>
                          <a:endParaRPr lang="en-US" sz="1400" b="1"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a:effectLst/>
                            </a:rPr>
                            <a:t>Number of Concepts</a:t>
                          </a:r>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a:effectLst/>
                            </a:rPr>
                            <a:t>5, 10, 20</a:t>
                          </a:r>
                          <a:endParaRPr lang="en-US" sz="1400" b="1"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a:effectLst/>
                            </a:rPr>
                            <a:t>Base Task Reward </a:t>
                          </a:r>
                          <a14:m>
                            <m:oMath xmlns:m="http://schemas.openxmlformats.org/officeDocument/2006/math">
                              <m:sSub>
                                <m:sSubPr>
                                  <m:ctrlPr>
                                    <a:rPr lang="en-US" sz="1400">
                                      <a:effectLst/>
                                    </a:rPr>
                                  </m:ctrlPr>
                                </m:sSubPr>
                                <m:e>
                                  <m:r>
                                    <a:rPr lang="en-US" sz="1400">
                                      <a:effectLst/>
                                    </a:rPr>
                                    <m:t>𝐑</m:t>
                                  </m:r>
                                </m:e>
                                <m:sub>
                                  <m:r>
                                    <a:rPr lang="en-US" sz="1400">
                                      <a:effectLst/>
                                    </a:rPr>
                                    <m:t>𝐛𝐚𝐬𝐞</m:t>
                                  </m:r>
                                </m:sub>
                              </m:sSub>
                            </m:oMath>
                          </a14:m>
                          <a:r>
                            <a:rPr lang="en-US" sz="1400" dirty="0">
                              <a:effectLst/>
                            </a:rPr>
                            <a:t> </a:t>
                          </a:r>
                          <a:r>
                            <a:rPr lang="en-US" sz="1400" dirty="0" smtClean="0">
                              <a:effectLst/>
                            </a:rPr>
                            <a:t/>
                          </a:r>
                          <a:br>
                            <a:rPr lang="en-US" sz="1400" dirty="0" smtClean="0">
                              <a:effectLst/>
                            </a:rPr>
                          </a:br>
                          <a:r>
                            <a:rPr lang="en-US" sz="1400" dirty="0" smtClean="0">
                              <a:effectLst/>
                            </a:rPr>
                            <a:t>(</a:t>
                          </a:r>
                          <a:r>
                            <a:rPr lang="en-US" sz="1400" dirty="0">
                              <a:effectLst/>
                            </a:rPr>
                            <a:t>for </a:t>
                          </a:r>
                          <a:r>
                            <a:rPr lang="en-US" sz="1400" dirty="0" smtClean="0">
                              <a:effectLst/>
                            </a:rPr>
                            <a:t>least complex task, i.e. 2 concepts, 1 edge)</a:t>
                          </a:r>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1</a:t>
                          </a:r>
                          <a:endParaRPr lang="en-US" sz="1400" b="1"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a:effectLst/>
                            </a:rPr>
                            <a:t>Number of Tasks </a:t>
                          </a:r>
                          <a14:m>
                            <m:oMath xmlns:m="http://schemas.openxmlformats.org/officeDocument/2006/math">
                              <m:sSub>
                                <m:sSubPr>
                                  <m:ctrlPr>
                                    <a:rPr lang="en-US" sz="1400">
                                      <a:effectLst/>
                                    </a:rPr>
                                  </m:ctrlPr>
                                </m:sSubPr>
                                <m:e>
                                  <m:r>
                                    <a:rPr lang="en-US" sz="1400">
                                      <a:effectLst/>
                                    </a:rPr>
                                    <m:t>𝐍</m:t>
                                  </m:r>
                                </m:e>
                                <m:sub>
                                  <m:r>
                                    <a:rPr lang="en-US" sz="1400">
                                      <a:effectLst/>
                                    </a:rPr>
                                    <m:t>𝐓</m:t>
                                  </m:r>
                                </m:sub>
                              </m:sSub>
                            </m:oMath>
                          </a14:m>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20, 50, 100</a:t>
                          </a:r>
                          <a:endParaRPr lang="en-US" sz="1400" b="1"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dirty="0" smtClean="0">
                              <a:effectLst/>
                            </a:rPr>
                            <a:t>Maximum</a:t>
                          </a:r>
                          <a:r>
                            <a:rPr lang="en-US" sz="1400" baseline="0" dirty="0" smtClean="0">
                              <a:effectLst/>
                            </a:rPr>
                            <a:t> Allowed Distance for Solving Tasks </a:t>
                          </a:r>
                          <a14:m>
                            <m:oMath xmlns:m="http://schemas.openxmlformats.org/officeDocument/2006/math">
                              <m:sSub>
                                <m:sSubPr>
                                  <m:ctrlPr>
                                    <a:rPr lang="en-US" sz="1400" baseline="0" smtClean="0">
                                      <a:effectLst/>
                                    </a:rPr>
                                  </m:ctrlPr>
                                </m:sSubPr>
                                <m:e>
                                  <m:r>
                                    <a:rPr lang="en-US" sz="1400" baseline="0" smtClean="0">
                                      <a:effectLst/>
                                    </a:rPr>
                                    <m:t>𝒌</m:t>
                                  </m:r>
                                </m:e>
                                <m:sub>
                                  <m:r>
                                    <a:rPr lang="en-US" sz="1400" baseline="0" smtClean="0">
                                      <a:effectLst/>
                                    </a:rPr>
                                    <m:t>𝒅𝒊𝒔𝒕</m:t>
                                  </m:r>
                                </m:sub>
                              </m:sSub>
                            </m:oMath>
                          </a14:m>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0.05</a:t>
                          </a:r>
                          <a:endParaRPr lang="en-US" sz="1400" b="0" dirty="0">
                            <a:effectLst/>
                            <a:latin typeface="Calibri"/>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Number</a:t>
                          </a:r>
                          <a:r>
                            <a:rPr lang="en-US" sz="1400" b="0" baseline="0" dirty="0" smtClean="0">
                              <a:effectLst/>
                              <a:latin typeface="+mn-lt"/>
                              <a:ea typeface="MS Mincho"/>
                              <a:cs typeface="Times New Roman"/>
                            </a:rPr>
                            <a:t> of Experimental Runs per Configuration</a:t>
                          </a:r>
                          <a:endParaRPr lang="en-US" sz="1400" b="0" dirty="0">
                            <a:effectLst/>
                            <a:latin typeface="+mn-lt"/>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b="0" dirty="0" smtClean="0">
                              <a:effectLst/>
                              <a:latin typeface="Calibri"/>
                              <a:ea typeface="MS Mincho"/>
                              <a:cs typeface="Times New Roman"/>
                            </a:rPr>
                            <a:t>10</a:t>
                          </a:r>
                          <a:endParaRPr lang="en-US" sz="1400" b="0" dirty="0">
                            <a:effectLst/>
                            <a:latin typeface="Calibri"/>
                            <a:ea typeface="MS Mincho"/>
                            <a:cs typeface="Times New Roman"/>
                          </a:endParaRPr>
                        </a:p>
                      </a:txBody>
                      <a:tcPr marL="70737" marR="70737" marT="70737" marB="70737"/>
                    </a:tc>
                  </a:tr>
                </a:tbl>
              </a:graphicData>
            </a:graphic>
          </p:graphicFrame>
        </mc:Choice>
        <mc:Fallback>
          <p:graphicFrame>
            <p:nvGraphicFramePr>
              <p:cNvPr id="8" name="Content Placeholder 7"/>
              <p:cNvGraphicFramePr>
                <a:graphicFrameLocks noGrp="1"/>
              </p:cNvGraphicFramePr>
              <p:nvPr>
                <p:ph idx="1"/>
                <p:extLst>
                  <p:ext uri="{D42A27DB-BD31-4B8C-83A1-F6EECF244321}">
                    <p14:modId xmlns:p14="http://schemas.microsoft.com/office/powerpoint/2010/main" val="2655909064"/>
                  </p:ext>
                </p:extLst>
              </p:nvPr>
            </p:nvGraphicFramePr>
            <p:xfrm>
              <a:off x="457200" y="1600200"/>
              <a:ext cx="8229600" cy="3571018"/>
            </p:xfrm>
            <a:graphic>
              <a:graphicData uri="http://schemas.openxmlformats.org/drawingml/2006/table">
                <a:tbl>
                  <a:tblPr firstRow="1" bandRow="1">
                    <a:tableStyleId>{BC89EF96-8CEA-46FF-86C4-4CE0E7609802}</a:tableStyleId>
                  </a:tblPr>
                  <a:tblGrid>
                    <a:gridCol w="4114800"/>
                    <a:gridCol w="4114800"/>
                  </a:tblGrid>
                  <a:tr h="386838">
                    <a:tc>
                      <a:txBody>
                        <a:bodyPr/>
                        <a:lstStyle/>
                        <a:p>
                          <a:pPr marL="0" marR="0">
                            <a:lnSpc>
                              <a:spcPct val="115000"/>
                            </a:lnSpc>
                            <a:spcBef>
                              <a:spcPts val="2400"/>
                            </a:spcBef>
                            <a:spcAft>
                              <a:spcPts val="600"/>
                            </a:spcAft>
                          </a:pPr>
                          <a:r>
                            <a:rPr lang="en-US" sz="1400" u="sng" dirty="0" smtClean="0">
                              <a:effectLst/>
                            </a:rPr>
                            <a:t>ENVIRONMENT GROUP PARAMETERS</a:t>
                          </a:r>
                          <a:endParaRPr lang="en-US" sz="1400" b="1" u="sng"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u="sng" dirty="0" smtClean="0">
                              <a:effectLst/>
                            </a:rPr>
                            <a:t>RANGE OF VALUES</a:t>
                          </a:r>
                          <a:endParaRPr lang="en-US" sz="1400" b="1" u="sng" dirty="0">
                            <a:effectLst/>
                            <a:latin typeface="Calibri"/>
                            <a:ea typeface="MS Mincho"/>
                            <a:cs typeface="Times New Roman"/>
                          </a:endParaRPr>
                        </a:p>
                      </a:txBody>
                      <a:tcPr marL="70737" marR="70737" marT="70737" marB="70737"/>
                    </a:tc>
                  </a:tr>
                  <a:tr h="386838">
                    <a:tc>
                      <a:txBody>
                        <a:bodyPr/>
                        <a:lstStyle/>
                        <a:p>
                          <a:endParaRPr lang="en-US"/>
                        </a:p>
                      </a:txBody>
                      <a:tcPr marL="70737" marR="70737" marT="70737" marB="70737">
                        <a:blipFill rotWithShape="1">
                          <a:blip r:embed="rId2"/>
                          <a:stretch>
                            <a:fillRect t="-100000" r="-100000" b="-725000"/>
                          </a:stretch>
                        </a:blipFill>
                      </a:tcPr>
                    </a:tc>
                    <a:tc>
                      <a:txBody>
                        <a:bodyPr/>
                        <a:lstStyle/>
                        <a:p>
                          <a:pPr marL="0" marR="0">
                            <a:lnSpc>
                              <a:spcPct val="115000"/>
                            </a:lnSpc>
                            <a:spcBef>
                              <a:spcPts val="2400"/>
                            </a:spcBef>
                            <a:spcAft>
                              <a:spcPts val="600"/>
                            </a:spcAft>
                          </a:pPr>
                          <a:r>
                            <a:rPr lang="en-US" sz="1400" dirty="0" smtClean="0">
                              <a:effectLst/>
                            </a:rPr>
                            <a:t>10</a:t>
                          </a:r>
                          <a:r>
                            <a:rPr lang="en-US" sz="1400" dirty="0">
                              <a:effectLst/>
                            </a:rPr>
                            <a:t>, </a:t>
                          </a:r>
                          <a:r>
                            <a:rPr lang="en-US" sz="1400" dirty="0" smtClean="0">
                              <a:effectLst/>
                            </a:rPr>
                            <a:t>20, 50</a:t>
                          </a:r>
                          <a:endParaRPr lang="en-US" sz="1400" b="1" dirty="0">
                            <a:effectLst/>
                            <a:latin typeface="Calibri"/>
                            <a:ea typeface="MS Mincho"/>
                            <a:cs typeface="Times New Roman"/>
                          </a:endParaRPr>
                        </a:p>
                      </a:txBody>
                      <a:tcPr marL="70737" marR="70737" marT="70737" marB="70737"/>
                    </a:tc>
                  </a:tr>
                  <a:tr h="386838">
                    <a:tc>
                      <a:txBody>
                        <a:bodyPr/>
                        <a:lstStyle/>
                        <a:p>
                          <a:pPr marL="0" marR="0">
                            <a:lnSpc>
                              <a:spcPct val="115000"/>
                            </a:lnSpc>
                            <a:spcBef>
                              <a:spcPts val="2400"/>
                            </a:spcBef>
                            <a:spcAft>
                              <a:spcPts val="600"/>
                            </a:spcAft>
                          </a:pPr>
                          <a:r>
                            <a:rPr lang="en-US" sz="1400" dirty="0">
                              <a:effectLst/>
                            </a:rPr>
                            <a:t>Number of Time Steps</a:t>
                          </a:r>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smtClean="0">
                              <a:effectLst/>
                            </a:rPr>
                            <a:t>(# tasks * # failures allowed per task)</a:t>
                          </a:r>
                          <a:endParaRPr lang="en-US" sz="1400" b="1" dirty="0">
                            <a:effectLst/>
                            <a:latin typeface="Calibri"/>
                            <a:ea typeface="MS Mincho"/>
                            <a:cs typeface="Times New Roman"/>
                          </a:endParaRPr>
                        </a:p>
                      </a:txBody>
                      <a:tcPr marL="70737" marR="70737" marT="70737" marB="70737"/>
                    </a:tc>
                  </a:tr>
                  <a:tr h="386838">
                    <a:tc>
                      <a:txBody>
                        <a:bodyPr/>
                        <a:lstStyle/>
                        <a:p>
                          <a:pPr marL="0" marR="0">
                            <a:lnSpc>
                              <a:spcPct val="115000"/>
                            </a:lnSpc>
                            <a:spcBef>
                              <a:spcPts val="2400"/>
                            </a:spcBef>
                            <a:spcAft>
                              <a:spcPts val="600"/>
                            </a:spcAft>
                          </a:pPr>
                          <a:r>
                            <a:rPr lang="en-US" sz="1400" dirty="0">
                              <a:effectLst/>
                            </a:rPr>
                            <a:t>Number of Concepts</a:t>
                          </a:r>
                          <a:endParaRPr lang="en-US" sz="1400" b="1" dirty="0">
                            <a:effectLst/>
                            <a:latin typeface="Calibri"/>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a:effectLst/>
                            </a:rPr>
                            <a:t>5, 10, 20</a:t>
                          </a:r>
                          <a:endParaRPr lang="en-US" sz="1400" b="1" dirty="0">
                            <a:effectLst/>
                            <a:latin typeface="Calibri"/>
                            <a:ea typeface="MS Mincho"/>
                            <a:cs typeface="Times New Roman"/>
                          </a:endParaRPr>
                        </a:p>
                      </a:txBody>
                      <a:tcPr marL="70737" marR="70737" marT="70737" marB="70737"/>
                    </a:tc>
                  </a:tr>
                  <a:tr h="632202">
                    <a:tc>
                      <a:txBody>
                        <a:bodyPr/>
                        <a:lstStyle/>
                        <a:p>
                          <a:endParaRPr lang="en-US"/>
                        </a:p>
                      </a:txBody>
                      <a:tcPr marL="70737" marR="70737" marT="70737" marB="70737">
                        <a:blipFill rotWithShape="1">
                          <a:blip r:embed="rId2"/>
                          <a:stretch>
                            <a:fillRect t="-244231" r="-100000" b="-225000"/>
                          </a:stretch>
                        </a:blipFill>
                      </a:tcPr>
                    </a:tc>
                    <a:tc>
                      <a:txBody>
                        <a:bodyPr/>
                        <a:lstStyle/>
                        <a:p>
                          <a:pPr marL="0" marR="0">
                            <a:lnSpc>
                              <a:spcPct val="115000"/>
                            </a:lnSpc>
                            <a:spcBef>
                              <a:spcPts val="2400"/>
                            </a:spcBef>
                            <a:spcAft>
                              <a:spcPts val="600"/>
                            </a:spcAft>
                          </a:pPr>
                          <a:r>
                            <a:rPr lang="en-US" sz="1400" dirty="0" smtClean="0">
                              <a:effectLst/>
                            </a:rPr>
                            <a:t>1</a:t>
                          </a:r>
                          <a:endParaRPr lang="en-US" sz="1400" b="1" dirty="0">
                            <a:effectLst/>
                            <a:latin typeface="Calibri"/>
                            <a:ea typeface="MS Mincho"/>
                            <a:cs typeface="Times New Roman"/>
                          </a:endParaRPr>
                        </a:p>
                      </a:txBody>
                      <a:tcPr marL="70737" marR="70737" marT="70737" marB="70737"/>
                    </a:tc>
                  </a:tr>
                  <a:tr h="386838">
                    <a:tc>
                      <a:txBody>
                        <a:bodyPr/>
                        <a:lstStyle/>
                        <a:p>
                          <a:endParaRPr lang="en-US"/>
                        </a:p>
                      </a:txBody>
                      <a:tcPr marL="70737" marR="70737" marT="70737" marB="70737">
                        <a:blipFill rotWithShape="1">
                          <a:blip r:embed="rId2"/>
                          <a:stretch>
                            <a:fillRect t="-568254" r="-100000" b="-271429"/>
                          </a:stretch>
                        </a:blipFill>
                      </a:tcPr>
                    </a:tc>
                    <a:tc>
                      <a:txBody>
                        <a:bodyPr/>
                        <a:lstStyle/>
                        <a:p>
                          <a:pPr marL="0" marR="0">
                            <a:lnSpc>
                              <a:spcPct val="115000"/>
                            </a:lnSpc>
                            <a:spcBef>
                              <a:spcPts val="2400"/>
                            </a:spcBef>
                            <a:spcAft>
                              <a:spcPts val="600"/>
                            </a:spcAft>
                          </a:pPr>
                          <a:r>
                            <a:rPr lang="en-US" sz="1400" dirty="0" smtClean="0">
                              <a:effectLst/>
                            </a:rPr>
                            <a:t>20, 50, 100</a:t>
                          </a:r>
                          <a:endParaRPr lang="en-US" sz="1400" b="1" dirty="0">
                            <a:effectLst/>
                            <a:latin typeface="Calibri"/>
                            <a:ea typeface="MS Mincho"/>
                            <a:cs typeface="Times New Roman"/>
                          </a:endParaRPr>
                        </a:p>
                      </a:txBody>
                      <a:tcPr marL="70737" marR="70737" marT="70737" marB="70737"/>
                    </a:tc>
                  </a:tr>
                  <a:tr h="632202">
                    <a:tc>
                      <a:txBody>
                        <a:bodyPr/>
                        <a:lstStyle/>
                        <a:p>
                          <a:endParaRPr lang="en-US"/>
                        </a:p>
                      </a:txBody>
                      <a:tcPr marL="70737" marR="70737" marT="70737" marB="70737">
                        <a:blipFill rotWithShape="1">
                          <a:blip r:embed="rId2"/>
                          <a:stretch>
                            <a:fillRect t="-404808" r="-100000" b="-64423"/>
                          </a:stretch>
                        </a:blipFill>
                      </a:tcPr>
                    </a:tc>
                    <a:tc>
                      <a:txBody>
                        <a:bodyPr/>
                        <a:lstStyle/>
                        <a:p>
                          <a:pPr marL="0" marR="0">
                            <a:lnSpc>
                              <a:spcPct val="115000"/>
                            </a:lnSpc>
                            <a:spcBef>
                              <a:spcPts val="2400"/>
                            </a:spcBef>
                            <a:spcAft>
                              <a:spcPts val="600"/>
                            </a:spcAft>
                          </a:pPr>
                          <a:r>
                            <a:rPr lang="en-US" sz="1400" dirty="0" smtClean="0">
                              <a:effectLst/>
                            </a:rPr>
                            <a:t>0.05</a:t>
                          </a:r>
                          <a:endParaRPr lang="en-US" sz="1400" b="0" dirty="0">
                            <a:effectLst/>
                            <a:latin typeface="Calibri"/>
                            <a:ea typeface="MS Mincho"/>
                            <a:cs typeface="Times New Roman"/>
                          </a:endParaRPr>
                        </a:p>
                      </a:txBody>
                      <a:tcPr marL="70737" marR="70737" marT="70737" marB="70737"/>
                    </a:tc>
                  </a:tr>
                  <a:tr h="372424">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Number</a:t>
                          </a:r>
                          <a:r>
                            <a:rPr lang="en-US" sz="1400" b="0" baseline="0" dirty="0" smtClean="0">
                              <a:effectLst/>
                              <a:latin typeface="+mn-lt"/>
                              <a:ea typeface="MS Mincho"/>
                              <a:cs typeface="Times New Roman"/>
                            </a:rPr>
                            <a:t> of Experimental Runs per Configuration</a:t>
                          </a:r>
                          <a:endParaRPr lang="en-US" sz="1400" b="0" dirty="0">
                            <a:effectLst/>
                            <a:latin typeface="+mn-lt"/>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b="0" dirty="0" smtClean="0">
                              <a:effectLst/>
                              <a:latin typeface="Calibri"/>
                              <a:ea typeface="MS Mincho"/>
                              <a:cs typeface="Times New Roman"/>
                            </a:rPr>
                            <a:t>10</a:t>
                          </a:r>
                          <a:endParaRPr lang="en-US" sz="1400" b="0" dirty="0">
                            <a:effectLst/>
                            <a:latin typeface="Calibri"/>
                            <a:ea typeface="MS Mincho"/>
                            <a:cs typeface="Times New Roman"/>
                          </a:endParaRPr>
                        </a:p>
                      </a:txBody>
                      <a:tcPr marL="70737" marR="70737" marT="70737" marB="70737"/>
                    </a:tc>
                  </a:tr>
                </a:tbl>
              </a:graphicData>
            </a:graphic>
          </p:graphicFrame>
        </mc:Fallback>
      </mc:AlternateContent>
    </p:spTree>
    <p:extLst>
      <p:ext uri="{BB962C8B-B14F-4D97-AF65-F5344CB8AC3E}">
        <p14:creationId xmlns:p14="http://schemas.microsoft.com/office/powerpoint/2010/main" val="340397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mc:AlternateContent xmlns:mc="http://schemas.openxmlformats.org/markup-compatibility/2006">
        <mc:Choice xmlns:a14="http://schemas.microsoft.com/office/drawing/2010/main" Requires="a14">
          <p:graphicFrame>
            <p:nvGraphicFramePr>
              <p:cNvPr id="6" name="Content Placeholder 5"/>
              <p:cNvGraphicFramePr>
                <a:graphicFrameLocks noGrp="1"/>
              </p:cNvGraphicFramePr>
              <p:nvPr>
                <p:ph idx="1"/>
                <p:extLst>
                  <p:ext uri="{D42A27DB-BD31-4B8C-83A1-F6EECF244321}">
                    <p14:modId xmlns:p14="http://schemas.microsoft.com/office/powerpoint/2010/main" val="1558558657"/>
                  </p:ext>
                </p:extLst>
              </p:nvPr>
            </p:nvGraphicFramePr>
            <p:xfrm>
              <a:off x="457200" y="1600200"/>
              <a:ext cx="8229600" cy="4072602"/>
            </p:xfrm>
            <a:graphic>
              <a:graphicData uri="http://schemas.openxmlformats.org/drawingml/2006/table">
                <a:tbl>
                  <a:tblPr firstRow="1" bandRow="1">
                    <a:tableStyleId>{BC89EF96-8CEA-46FF-86C4-4CE0E7609802}</a:tableStyleId>
                  </a:tblPr>
                  <a:tblGrid>
                    <a:gridCol w="4114800"/>
                    <a:gridCol w="4114800"/>
                  </a:tblGrid>
                  <a:tr h="370840">
                    <a:tc>
                      <a:txBody>
                        <a:bodyPr/>
                        <a:lstStyle/>
                        <a:p>
                          <a:pPr marL="0" marR="0" algn="l">
                            <a:lnSpc>
                              <a:spcPct val="115000"/>
                            </a:lnSpc>
                            <a:spcBef>
                              <a:spcPts val="2400"/>
                            </a:spcBef>
                            <a:spcAft>
                              <a:spcPts val="600"/>
                            </a:spcAft>
                          </a:pPr>
                          <a:r>
                            <a:rPr lang="en-US" sz="1400" u="sng" dirty="0" smtClean="0">
                              <a:effectLst/>
                            </a:rPr>
                            <a:t>AGENT PARAMETERS</a:t>
                          </a:r>
                          <a:endParaRPr lang="en-US" sz="1400" b="1" u="sng" dirty="0">
                            <a:effectLst/>
                            <a:latin typeface="Calibri"/>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u="sng" dirty="0" smtClean="0">
                              <a:effectLst/>
                            </a:rPr>
                            <a:t>RANGE OF VALUES</a:t>
                          </a:r>
                          <a:endParaRPr lang="en-US" sz="1400" b="1" u="sng" dirty="0">
                            <a:effectLst/>
                            <a:latin typeface="Calibri"/>
                            <a:ea typeface="MS Mincho"/>
                            <a:cs typeface="Times New Roman"/>
                          </a:endParaRPr>
                        </a:p>
                      </a:txBody>
                      <a:tcPr marL="71678" marR="71678" marT="71678" marB="71678"/>
                    </a:tc>
                  </a:tr>
                  <a:tr h="370840">
                    <a:tc>
                      <a:txBody>
                        <a:bodyPr/>
                        <a:lstStyle/>
                        <a:p>
                          <a:pPr marL="0" marR="0" algn="l">
                            <a:lnSpc>
                              <a:spcPct val="115000"/>
                            </a:lnSpc>
                            <a:spcBef>
                              <a:spcPts val="2400"/>
                            </a:spcBef>
                            <a:spcAft>
                              <a:spcPts val="600"/>
                            </a:spcAft>
                          </a:pPr>
                          <a:r>
                            <a:rPr lang="en-US" sz="1400" b="0" dirty="0" smtClean="0">
                              <a:effectLst/>
                              <a:latin typeface="+mn-lt"/>
                              <a:ea typeface="MS Mincho"/>
                              <a:cs typeface="Times New Roman"/>
                            </a:rPr>
                            <a:t>Working Memory Capacity (# slots)</a:t>
                          </a:r>
                          <a:endParaRPr lang="en-US" sz="1400" b="0" dirty="0">
                            <a:effectLst/>
                            <a:latin typeface="+mn-lt"/>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b="0" dirty="0" smtClean="0">
                              <a:effectLst/>
                              <a:latin typeface="+mn-lt"/>
                              <a:ea typeface="MS Mincho"/>
                              <a:cs typeface="Times New Roman"/>
                            </a:rPr>
                            <a:t>2, 3, 4, 5, 6</a:t>
                          </a:r>
                          <a:endParaRPr lang="en-US" sz="1400" b="0" dirty="0">
                            <a:effectLst/>
                            <a:latin typeface="+mn-lt"/>
                            <a:ea typeface="MS Mincho"/>
                            <a:cs typeface="Times New Roman"/>
                          </a:endParaRPr>
                        </a:p>
                      </a:txBody>
                      <a:tcPr marL="71678" marR="71678" marT="71678" marB="71678"/>
                    </a:tc>
                  </a:tr>
                  <a:tr h="370840">
                    <a:tc>
                      <a:txBody>
                        <a:bodyPr/>
                        <a:lstStyle/>
                        <a:p>
                          <a:pPr marL="0" marR="0" algn="l">
                            <a:lnSpc>
                              <a:spcPct val="115000"/>
                            </a:lnSpc>
                            <a:spcBef>
                              <a:spcPts val="2400"/>
                            </a:spcBef>
                            <a:spcAft>
                              <a:spcPts val="600"/>
                            </a:spcAft>
                          </a:pPr>
                          <a:r>
                            <a:rPr lang="en-US" sz="1400" dirty="0">
                              <a:effectLst/>
                              <a:latin typeface="+mn-lt"/>
                            </a:rPr>
                            <a:t>Initial Confusion Interval Bounds</a:t>
                          </a:r>
                          <a:endParaRPr lang="en-US" sz="1400" b="1" dirty="0">
                            <a:effectLst/>
                            <a:latin typeface="+mn-lt"/>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dirty="0">
                              <a:effectLst/>
                              <a:latin typeface="+mn-lt"/>
                            </a:rPr>
                            <a:t>Random double </a:t>
                          </a:r>
                          <a:r>
                            <a:rPr lang="en-US" sz="1400" dirty="0" smtClean="0">
                              <a:effectLst/>
                              <a:latin typeface="+mn-lt"/>
                            </a:rPr>
                            <a:t>in [0, 1], </a:t>
                          </a:r>
                          <a:r>
                            <a:rPr lang="en-US" sz="1400" dirty="0">
                              <a:effectLst/>
                              <a:latin typeface="+mn-lt"/>
                            </a:rPr>
                            <a:t>uniform distribution</a:t>
                          </a:r>
                          <a:endParaRPr lang="en-US" sz="1400" b="1" dirty="0">
                            <a:effectLst/>
                            <a:latin typeface="+mn-lt"/>
                            <a:ea typeface="MS Mincho"/>
                            <a:cs typeface="Times New Roman"/>
                          </a:endParaRPr>
                        </a:p>
                      </a:txBody>
                      <a:tcPr marL="71678" marR="71678" marT="71678" marB="71678"/>
                    </a:tc>
                  </a:tr>
                  <a:tr h="370840">
                    <a:tc>
                      <a:txBody>
                        <a:bodyPr/>
                        <a:lstStyle/>
                        <a:p>
                          <a:pPr marL="0" marR="0">
                            <a:lnSpc>
                              <a:spcPct val="115000"/>
                            </a:lnSpc>
                            <a:spcBef>
                              <a:spcPts val="2400"/>
                            </a:spcBef>
                            <a:spcAft>
                              <a:spcPts val="600"/>
                            </a:spcAft>
                          </a:pPr>
                          <a:r>
                            <a:rPr lang="en-US" sz="1400" dirty="0">
                              <a:effectLst/>
                              <a:latin typeface="+mn-lt"/>
                            </a:rPr>
                            <a:t>Knowledge Decay Rate </a:t>
                          </a:r>
                          <a14:m>
                            <m:oMath xmlns:m="http://schemas.openxmlformats.org/officeDocument/2006/math">
                              <m:sSub>
                                <m:sSubPr>
                                  <m:ctrlPr>
                                    <a:rPr lang="en-US" sz="1400" i="1">
                                      <a:effectLst/>
                                      <a:latin typeface="+mn-lt"/>
                                    </a:rPr>
                                  </m:ctrlPr>
                                </m:sSubPr>
                                <m:e>
                                  <m:r>
                                    <a:rPr lang="en-US" sz="1400">
                                      <a:effectLst/>
                                      <a:latin typeface="+mn-lt"/>
                                    </a:rPr>
                                    <m:t>𝐤</m:t>
                                  </m:r>
                                </m:e>
                                <m:sub>
                                  <m:r>
                                    <a:rPr lang="en-US" sz="1400">
                                      <a:effectLst/>
                                      <a:latin typeface="+mn-lt"/>
                                    </a:rPr>
                                    <m:t>𝐝𝐞𝐜𝐚𝐲</m:t>
                                  </m:r>
                                </m:sub>
                              </m:sSub>
                            </m:oMath>
                          </a14:m>
                          <a:endParaRPr lang="en-US" sz="1400" b="1" dirty="0">
                            <a:effectLst/>
                            <a:latin typeface="+mn-lt"/>
                            <a:ea typeface="MS Mincho"/>
                            <a:cs typeface="Times New Roman"/>
                          </a:endParaRPr>
                        </a:p>
                      </a:txBody>
                      <a:tcPr marL="70737" marR="70737" marT="70737" marB="70737"/>
                    </a:tc>
                    <a:tc>
                      <a:txBody>
                        <a:bodyPr/>
                        <a:lstStyle/>
                        <a:p>
                          <a:pPr marL="0" marR="0" algn="l">
                            <a:lnSpc>
                              <a:spcPct val="115000"/>
                            </a:lnSpc>
                            <a:spcBef>
                              <a:spcPts val="2400"/>
                            </a:spcBef>
                            <a:spcAft>
                              <a:spcPts val="600"/>
                            </a:spcAft>
                          </a:pPr>
                          <a:r>
                            <a:rPr lang="en-US" sz="1400" dirty="0">
                              <a:effectLst/>
                              <a:latin typeface="+mn-lt"/>
                            </a:rPr>
                            <a:t> </a:t>
                          </a:r>
                          <a:r>
                            <a:rPr lang="en-US" sz="1400" dirty="0" smtClean="0">
                              <a:effectLst/>
                              <a:latin typeface="+mn-lt"/>
                            </a:rPr>
                            <a:t>0.1</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a:effectLst/>
                              <a:latin typeface="+mn-lt"/>
                            </a:rPr>
                            <a:t>Teaching/Learning Probability Update Constant </a:t>
                          </a:r>
                          <a14:m>
                            <m:oMath xmlns:m="http://schemas.openxmlformats.org/officeDocument/2006/math">
                              <m:sSub>
                                <m:sSubPr>
                                  <m:ctrlPr>
                                    <a:rPr lang="en-US" sz="1400" i="1">
                                      <a:effectLst/>
                                      <a:latin typeface="+mn-lt"/>
                                    </a:rPr>
                                  </m:ctrlPr>
                                </m:sSubPr>
                                <m:e>
                                  <m:r>
                                    <a:rPr lang="en-US" sz="1400">
                                      <a:effectLst/>
                                      <a:latin typeface="+mn-lt"/>
                                    </a:rPr>
                                    <m:t>𝐩</m:t>
                                  </m:r>
                                </m:e>
                                <m:sub>
                                  <m:r>
                                    <a:rPr lang="en-US" sz="1400">
                                      <a:effectLst/>
                                      <a:latin typeface="+mn-lt"/>
                                    </a:rPr>
                                    <m:t>𝐮𝐩𝐝𝐚𝐭𝐞</m:t>
                                  </m:r>
                                </m:sub>
                              </m:sSub>
                            </m:oMath>
                          </a14:m>
                          <a:endParaRPr lang="en-US" sz="1400" b="1">
                            <a:effectLst/>
                            <a:latin typeface="+mn-lt"/>
                            <a:ea typeface="MS Mincho"/>
                            <a:cs typeface="Times New Roman"/>
                          </a:endParaRPr>
                        </a:p>
                      </a:txBody>
                      <a:tcPr marL="70737" marR="70737" marT="70737" marB="70737"/>
                    </a:tc>
                    <a:tc>
                      <a:txBody>
                        <a:bodyPr/>
                        <a:lstStyle/>
                        <a:p>
                          <a:pPr marL="0" marR="0">
                            <a:lnSpc>
                              <a:spcPct val="115000"/>
                            </a:lnSpc>
                            <a:spcBef>
                              <a:spcPts val="2400"/>
                            </a:spcBef>
                            <a:spcAft>
                              <a:spcPts val="600"/>
                            </a:spcAft>
                          </a:pPr>
                          <a:r>
                            <a:rPr lang="en-US" sz="1400" dirty="0">
                              <a:effectLst/>
                              <a:latin typeface="+mn-lt"/>
                            </a:rPr>
                            <a:t> </a:t>
                          </a:r>
                          <a:r>
                            <a:rPr lang="en-US" sz="1400" dirty="0" smtClean="0">
                              <a:effectLst/>
                              <a:latin typeface="+mn-lt"/>
                            </a:rPr>
                            <a:t>0.05</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Initial Teaching / Learning Probability</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 1],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Awareness Threshold (AT)</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b="0" dirty="0" smtClean="0">
                              <a:effectLst/>
                              <a:latin typeface="+mn-lt"/>
                              <a:ea typeface="MS Mincho"/>
                              <a:cs typeface="Times New Roman"/>
                            </a:rPr>
                            <a:t>[80, 100]</a:t>
                          </a:r>
                          <a:endParaRPr lang="en-US" sz="1400" b="0"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Learning Factor – center update</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[0.8, 1.2],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Learning Factor – range update</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[0.8, 1.2],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Number of failures before abandoning task</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b="0" dirty="0" smtClean="0">
                              <a:effectLst/>
                              <a:latin typeface="+mn-lt"/>
                              <a:ea typeface="MS Mincho"/>
                              <a:cs typeface="Times New Roman"/>
                            </a:rPr>
                            <a:t>10</a:t>
                          </a:r>
                          <a:endParaRPr lang="en-US" sz="1400" b="0" dirty="0">
                            <a:effectLst/>
                            <a:latin typeface="+mn-lt"/>
                            <a:ea typeface="MS Mincho"/>
                            <a:cs typeface="Times New Roman"/>
                          </a:endParaRPr>
                        </a:p>
                      </a:txBody>
                      <a:tcPr marL="70737" marR="70737" marT="70737" marB="70737"/>
                    </a:tc>
                  </a:tr>
                </a:tbl>
              </a:graphicData>
            </a:graphic>
          </p:graphicFrame>
        </mc:Choice>
        <mc:Fallback>
          <p:graphicFrame>
            <p:nvGraphicFramePr>
              <p:cNvPr id="6" name="Content Placeholder 5"/>
              <p:cNvGraphicFramePr>
                <a:graphicFrameLocks noGrp="1"/>
              </p:cNvGraphicFramePr>
              <p:nvPr>
                <p:ph idx="1"/>
                <p:extLst>
                  <p:ext uri="{D42A27DB-BD31-4B8C-83A1-F6EECF244321}">
                    <p14:modId xmlns:p14="http://schemas.microsoft.com/office/powerpoint/2010/main" val="1558558657"/>
                  </p:ext>
                </p:extLst>
              </p:nvPr>
            </p:nvGraphicFramePr>
            <p:xfrm>
              <a:off x="457200" y="1600200"/>
              <a:ext cx="8229600" cy="4072602"/>
            </p:xfrm>
            <a:graphic>
              <a:graphicData uri="http://schemas.openxmlformats.org/drawingml/2006/table">
                <a:tbl>
                  <a:tblPr firstRow="1" bandRow="1">
                    <a:tableStyleId>{BC89EF96-8CEA-46FF-86C4-4CE0E7609802}</a:tableStyleId>
                  </a:tblPr>
                  <a:tblGrid>
                    <a:gridCol w="4114800"/>
                    <a:gridCol w="4114800"/>
                  </a:tblGrid>
                  <a:tr h="388720">
                    <a:tc>
                      <a:txBody>
                        <a:bodyPr/>
                        <a:lstStyle/>
                        <a:p>
                          <a:pPr marL="0" marR="0" algn="l">
                            <a:lnSpc>
                              <a:spcPct val="115000"/>
                            </a:lnSpc>
                            <a:spcBef>
                              <a:spcPts val="2400"/>
                            </a:spcBef>
                            <a:spcAft>
                              <a:spcPts val="600"/>
                            </a:spcAft>
                          </a:pPr>
                          <a:r>
                            <a:rPr lang="en-US" sz="1400" u="sng" dirty="0" smtClean="0">
                              <a:effectLst/>
                            </a:rPr>
                            <a:t>AGENT PARAMETERS</a:t>
                          </a:r>
                          <a:endParaRPr lang="en-US" sz="1400" b="1" u="sng" dirty="0">
                            <a:effectLst/>
                            <a:latin typeface="Calibri"/>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u="sng" dirty="0" smtClean="0">
                              <a:effectLst/>
                            </a:rPr>
                            <a:t>RANGE OF VALUES</a:t>
                          </a:r>
                          <a:endParaRPr lang="en-US" sz="1400" b="1" u="sng" dirty="0">
                            <a:effectLst/>
                            <a:latin typeface="Calibri"/>
                            <a:ea typeface="MS Mincho"/>
                            <a:cs typeface="Times New Roman"/>
                          </a:endParaRPr>
                        </a:p>
                      </a:txBody>
                      <a:tcPr marL="71678" marR="71678" marT="71678" marB="71678"/>
                    </a:tc>
                  </a:tr>
                  <a:tr h="370840">
                    <a:tc>
                      <a:txBody>
                        <a:bodyPr/>
                        <a:lstStyle/>
                        <a:p>
                          <a:pPr marL="0" marR="0" algn="l">
                            <a:lnSpc>
                              <a:spcPct val="115000"/>
                            </a:lnSpc>
                            <a:spcBef>
                              <a:spcPts val="2400"/>
                            </a:spcBef>
                            <a:spcAft>
                              <a:spcPts val="600"/>
                            </a:spcAft>
                          </a:pPr>
                          <a:r>
                            <a:rPr lang="en-US" sz="1400" b="0" dirty="0" smtClean="0">
                              <a:effectLst/>
                              <a:latin typeface="+mn-lt"/>
                              <a:ea typeface="MS Mincho"/>
                              <a:cs typeface="Times New Roman"/>
                            </a:rPr>
                            <a:t>Working Memory Capacity (# slots)</a:t>
                          </a:r>
                          <a:endParaRPr lang="en-US" sz="1400" b="0" dirty="0">
                            <a:effectLst/>
                            <a:latin typeface="+mn-lt"/>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b="0" dirty="0" smtClean="0">
                              <a:effectLst/>
                              <a:latin typeface="+mn-lt"/>
                              <a:ea typeface="MS Mincho"/>
                              <a:cs typeface="Times New Roman"/>
                            </a:rPr>
                            <a:t>2, 3, 4, 5, 6</a:t>
                          </a:r>
                          <a:endParaRPr lang="en-US" sz="1400" b="0" dirty="0">
                            <a:effectLst/>
                            <a:latin typeface="+mn-lt"/>
                            <a:ea typeface="MS Mincho"/>
                            <a:cs typeface="Times New Roman"/>
                          </a:endParaRPr>
                        </a:p>
                      </a:txBody>
                      <a:tcPr marL="71678" marR="71678" marT="71678" marB="71678"/>
                    </a:tc>
                  </a:tr>
                  <a:tr h="370840">
                    <a:tc>
                      <a:txBody>
                        <a:bodyPr/>
                        <a:lstStyle/>
                        <a:p>
                          <a:pPr marL="0" marR="0" algn="l">
                            <a:lnSpc>
                              <a:spcPct val="115000"/>
                            </a:lnSpc>
                            <a:spcBef>
                              <a:spcPts val="2400"/>
                            </a:spcBef>
                            <a:spcAft>
                              <a:spcPts val="600"/>
                            </a:spcAft>
                          </a:pPr>
                          <a:r>
                            <a:rPr lang="en-US" sz="1400" dirty="0">
                              <a:effectLst/>
                              <a:latin typeface="+mn-lt"/>
                            </a:rPr>
                            <a:t>Initial Confusion Interval Bounds</a:t>
                          </a:r>
                          <a:endParaRPr lang="en-US" sz="1400" b="1" dirty="0">
                            <a:effectLst/>
                            <a:latin typeface="+mn-lt"/>
                            <a:ea typeface="MS Mincho"/>
                            <a:cs typeface="Times New Roman"/>
                          </a:endParaRPr>
                        </a:p>
                      </a:txBody>
                      <a:tcPr marL="71678" marR="71678" marT="71678" marB="71678"/>
                    </a:tc>
                    <a:tc>
                      <a:txBody>
                        <a:bodyPr/>
                        <a:lstStyle/>
                        <a:p>
                          <a:pPr marL="0" marR="0" algn="l">
                            <a:lnSpc>
                              <a:spcPct val="115000"/>
                            </a:lnSpc>
                            <a:spcBef>
                              <a:spcPts val="2400"/>
                            </a:spcBef>
                            <a:spcAft>
                              <a:spcPts val="600"/>
                            </a:spcAft>
                          </a:pPr>
                          <a:r>
                            <a:rPr lang="en-US" sz="1400" dirty="0">
                              <a:effectLst/>
                              <a:latin typeface="+mn-lt"/>
                            </a:rPr>
                            <a:t>Random double </a:t>
                          </a:r>
                          <a:r>
                            <a:rPr lang="en-US" sz="1400" dirty="0" smtClean="0">
                              <a:effectLst/>
                              <a:latin typeface="+mn-lt"/>
                            </a:rPr>
                            <a:t>in [0, 1], </a:t>
                          </a:r>
                          <a:r>
                            <a:rPr lang="en-US" sz="1400" dirty="0">
                              <a:effectLst/>
                              <a:latin typeface="+mn-lt"/>
                            </a:rPr>
                            <a:t>uniform distribution</a:t>
                          </a:r>
                          <a:endParaRPr lang="en-US" sz="1400" b="1" dirty="0">
                            <a:effectLst/>
                            <a:latin typeface="+mn-lt"/>
                            <a:ea typeface="MS Mincho"/>
                            <a:cs typeface="Times New Roman"/>
                          </a:endParaRPr>
                        </a:p>
                      </a:txBody>
                      <a:tcPr marL="71678" marR="71678" marT="71678" marB="71678"/>
                    </a:tc>
                  </a:tr>
                  <a:tr h="400618">
                    <a:tc>
                      <a:txBody>
                        <a:bodyPr/>
                        <a:lstStyle/>
                        <a:p>
                          <a:endParaRPr lang="en-US"/>
                        </a:p>
                      </a:txBody>
                      <a:tcPr marL="70737" marR="70737" marT="70737" marB="70737">
                        <a:blipFill rotWithShape="1">
                          <a:blip r:embed="rId2"/>
                          <a:stretch>
                            <a:fillRect t="-281818" r="-100000" b="-637879"/>
                          </a:stretch>
                        </a:blipFill>
                      </a:tcPr>
                    </a:tc>
                    <a:tc>
                      <a:txBody>
                        <a:bodyPr/>
                        <a:lstStyle/>
                        <a:p>
                          <a:pPr marL="0" marR="0" algn="l">
                            <a:lnSpc>
                              <a:spcPct val="115000"/>
                            </a:lnSpc>
                            <a:spcBef>
                              <a:spcPts val="2400"/>
                            </a:spcBef>
                            <a:spcAft>
                              <a:spcPts val="600"/>
                            </a:spcAft>
                          </a:pPr>
                          <a:r>
                            <a:rPr lang="en-US" sz="1400" dirty="0">
                              <a:effectLst/>
                              <a:latin typeface="+mn-lt"/>
                            </a:rPr>
                            <a:t> </a:t>
                          </a:r>
                          <a:r>
                            <a:rPr lang="en-US" sz="1400" dirty="0" smtClean="0">
                              <a:effectLst/>
                              <a:latin typeface="+mn-lt"/>
                            </a:rPr>
                            <a:t>0.1</a:t>
                          </a:r>
                          <a:endParaRPr lang="en-US" sz="1400" b="1" dirty="0">
                            <a:effectLst/>
                            <a:latin typeface="+mn-lt"/>
                            <a:ea typeface="MS Mincho"/>
                            <a:cs typeface="Times New Roman"/>
                          </a:endParaRPr>
                        </a:p>
                      </a:txBody>
                      <a:tcPr marL="70737" marR="70737" marT="70737" marB="70737"/>
                    </a:tc>
                  </a:tr>
                  <a:tr h="687384">
                    <a:tc>
                      <a:txBody>
                        <a:bodyPr/>
                        <a:lstStyle/>
                        <a:p>
                          <a:endParaRPr lang="en-US"/>
                        </a:p>
                      </a:txBody>
                      <a:tcPr marL="70737" marR="70737" marT="70737" marB="70737">
                        <a:blipFill rotWithShape="1">
                          <a:blip r:embed="rId2"/>
                          <a:stretch>
                            <a:fillRect t="-223009" r="-100000" b="-272566"/>
                          </a:stretch>
                        </a:blipFill>
                      </a:tcPr>
                    </a:tc>
                    <a:tc>
                      <a:txBody>
                        <a:bodyPr/>
                        <a:lstStyle/>
                        <a:p>
                          <a:pPr marL="0" marR="0">
                            <a:lnSpc>
                              <a:spcPct val="115000"/>
                            </a:lnSpc>
                            <a:spcBef>
                              <a:spcPts val="2400"/>
                            </a:spcBef>
                            <a:spcAft>
                              <a:spcPts val="600"/>
                            </a:spcAft>
                          </a:pPr>
                          <a:r>
                            <a:rPr lang="en-US" sz="1400" dirty="0">
                              <a:effectLst/>
                              <a:latin typeface="+mn-lt"/>
                            </a:rPr>
                            <a:t> </a:t>
                          </a:r>
                          <a:r>
                            <a:rPr lang="en-US" sz="1400" dirty="0" smtClean="0">
                              <a:effectLst/>
                              <a:latin typeface="+mn-lt"/>
                            </a:rPr>
                            <a:t>0.05</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Initial Teaching / Learning Probability</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 1],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Awareness Threshold (AT)</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b="0" dirty="0" smtClean="0">
                              <a:effectLst/>
                              <a:latin typeface="+mn-lt"/>
                              <a:ea typeface="MS Mincho"/>
                              <a:cs typeface="Times New Roman"/>
                            </a:rPr>
                            <a:t>[80, 100]</a:t>
                          </a:r>
                          <a:endParaRPr lang="en-US" sz="1400" b="0"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Learning Factor – center update</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[0.8, 1.2],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Learning Factor – range update</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dirty="0" smtClean="0">
                              <a:effectLst/>
                              <a:latin typeface="+mn-lt"/>
                            </a:rPr>
                            <a:t>Random double in [0.8, 1.2], uniform distribution</a:t>
                          </a:r>
                          <a:endParaRPr lang="en-US" sz="1400" b="1" dirty="0">
                            <a:effectLst/>
                            <a:latin typeface="+mn-lt"/>
                            <a:ea typeface="MS Mincho"/>
                            <a:cs typeface="Times New Roman"/>
                          </a:endParaRPr>
                        </a:p>
                      </a:txBody>
                      <a:tcPr marL="70737" marR="70737" marT="70737" marB="70737"/>
                    </a:tc>
                  </a:tr>
                  <a:tr h="370840">
                    <a:tc>
                      <a:txBody>
                        <a:bodyPr/>
                        <a:lstStyle/>
                        <a:p>
                          <a:pPr marL="0" marR="0">
                            <a:lnSpc>
                              <a:spcPct val="115000"/>
                            </a:lnSpc>
                            <a:spcBef>
                              <a:spcPts val="2400"/>
                            </a:spcBef>
                            <a:spcAft>
                              <a:spcPts val="600"/>
                            </a:spcAft>
                          </a:pPr>
                          <a:r>
                            <a:rPr lang="en-US" sz="1400" b="0" dirty="0" smtClean="0">
                              <a:effectLst/>
                              <a:latin typeface="+mn-lt"/>
                              <a:ea typeface="MS Mincho"/>
                              <a:cs typeface="Times New Roman"/>
                            </a:rPr>
                            <a:t>Number of failures before abandoning task</a:t>
                          </a:r>
                          <a:endParaRPr lang="en-US" sz="1400" b="0" dirty="0">
                            <a:effectLst/>
                            <a:latin typeface="+mn-lt"/>
                            <a:ea typeface="MS Mincho"/>
                            <a:cs typeface="Times New Roman"/>
                          </a:endParaRPr>
                        </a:p>
                      </a:txBody>
                      <a:tcPr marL="70737" marR="70737" marT="70737" marB="70737"/>
                    </a:tc>
                    <a:tc>
                      <a:txBody>
                        <a:bodyPr/>
                        <a:lstStyle/>
                        <a:p>
                          <a:pPr marL="0" marR="0" indent="0" algn="l" defTabSz="914400" rtl="0" eaLnBrk="1" fontAlgn="auto" latinLnBrk="0" hangingPunct="1">
                            <a:lnSpc>
                              <a:spcPct val="115000"/>
                            </a:lnSpc>
                            <a:spcBef>
                              <a:spcPts val="2400"/>
                            </a:spcBef>
                            <a:spcAft>
                              <a:spcPts val="600"/>
                            </a:spcAft>
                            <a:buClrTx/>
                            <a:buSzTx/>
                            <a:buFontTx/>
                            <a:buNone/>
                            <a:tabLst/>
                            <a:defRPr/>
                          </a:pPr>
                          <a:r>
                            <a:rPr lang="en-US" sz="1400" b="0" dirty="0" smtClean="0">
                              <a:effectLst/>
                              <a:latin typeface="+mn-lt"/>
                              <a:ea typeface="MS Mincho"/>
                              <a:cs typeface="Times New Roman"/>
                            </a:rPr>
                            <a:t>10</a:t>
                          </a:r>
                          <a:endParaRPr lang="en-US" sz="1400" b="0" dirty="0">
                            <a:effectLst/>
                            <a:latin typeface="+mn-lt"/>
                            <a:ea typeface="MS Mincho"/>
                            <a:cs typeface="Times New Roman"/>
                          </a:endParaRPr>
                        </a:p>
                      </a:txBody>
                      <a:tcPr marL="70737" marR="70737" marT="70737" marB="70737"/>
                    </a:tc>
                  </a:tr>
                </a:tbl>
              </a:graphicData>
            </a:graphic>
          </p:graphicFrame>
        </mc:Fallback>
      </mc:AlternateContent>
      <p:sp>
        <p:nvSpPr>
          <p:cNvPr id="4" name="Date Placeholder 3"/>
          <p:cNvSpPr>
            <a:spLocks noGrp="1"/>
          </p:cNvSpPr>
          <p:nvPr>
            <p:ph type="dt" sz="half" idx="10"/>
          </p:nvPr>
        </p:nvSpPr>
        <p:spPr/>
        <p:txBody>
          <a:bodyPr/>
          <a:lstStyle/>
          <a:p>
            <a:fld id="{9BC73DC1-EFE9-45B2-9684-7A314C0CDC77}" type="datetime1">
              <a:rPr lang="zh-CN" altLang="en-US" smtClean="0"/>
              <a:t>2011/5/3</a:t>
            </a:fld>
            <a:endParaRPr lang="zh-CN" altLang="en-US"/>
          </a:p>
        </p:txBody>
      </p:sp>
      <p:sp>
        <p:nvSpPr>
          <p:cNvPr id="5" name="Slide Number Placeholder 4"/>
          <p:cNvSpPr>
            <a:spLocks noGrp="1"/>
          </p:cNvSpPr>
          <p:nvPr>
            <p:ph type="sldNum" sz="quarter" idx="12"/>
          </p:nvPr>
        </p:nvSpPr>
        <p:spPr/>
        <p:txBody>
          <a:bodyPr>
            <a:normAutofit fontScale="85000" lnSpcReduction="20000"/>
          </a:bodyPr>
          <a:lstStyle/>
          <a:p>
            <a:fld id="{0C913308-F349-4B6D-A68A-DD1791B4A57B}" type="slidenum">
              <a:rPr lang="zh-CN" altLang="en-US" smtClean="0"/>
              <a:pPr/>
              <a:t>27</a:t>
            </a:fld>
            <a:endParaRPr lang="zh-CN" altLang="en-US"/>
          </a:p>
        </p:txBody>
      </p:sp>
    </p:spTree>
    <p:extLst>
      <p:ext uri="{BB962C8B-B14F-4D97-AF65-F5344CB8AC3E}">
        <p14:creationId xmlns:p14="http://schemas.microsoft.com/office/powerpoint/2010/main" val="651169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General Observations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28</a:t>
            </a:fld>
            <a:endParaRPr lang="en-US" dirty="0"/>
          </a:p>
        </p:txBody>
      </p:sp>
      <p:sp>
        <p:nvSpPr>
          <p:cNvPr id="4" name="Content Placeholder 3"/>
          <p:cNvSpPr>
            <a:spLocks noGrp="1"/>
          </p:cNvSpPr>
          <p:nvPr>
            <p:ph sz="quarter" idx="1"/>
          </p:nvPr>
        </p:nvSpPr>
        <p:spPr/>
        <p:txBody>
          <a:bodyPr>
            <a:normAutofit/>
          </a:bodyPr>
          <a:lstStyle/>
          <a:p>
            <a:r>
              <a:rPr lang="en-US" sz="2200" dirty="0" smtClean="0"/>
              <a:t>Low overall task completion rate – average of 9.9% across all configurations and trials</a:t>
            </a:r>
          </a:p>
          <a:p>
            <a:r>
              <a:rPr lang="en-US" sz="2200" dirty="0" smtClean="0"/>
              <a:t>Knowledge updates are dominated by the motivation score term</a:t>
            </a:r>
          </a:p>
          <a:p>
            <a:pPr lvl="1"/>
            <a:r>
              <a:rPr lang="en-US" sz="2200" dirty="0" smtClean="0"/>
              <a:t>Biggest problem arising from this: confusion interval ranges shrink too fast</a:t>
            </a:r>
          </a:p>
          <a:p>
            <a:pPr lvl="1"/>
            <a:r>
              <a:rPr lang="en-US" sz="2200" dirty="0" err="1" smtClean="0"/>
              <a:t>mscore</a:t>
            </a:r>
            <a:r>
              <a:rPr lang="en-US" sz="2200" dirty="0" smtClean="0"/>
              <a:t> can grow infinitely large with more tasks and concepts whereas other terms are bounded in [0, 1]</a:t>
            </a:r>
          </a:p>
          <a:p>
            <a:pPr lvl="1"/>
            <a:r>
              <a:rPr lang="en-US" sz="2200" dirty="0" smtClean="0"/>
              <a:t>Current attempts to curb the value of the term have been unsuccessful</a:t>
            </a:r>
            <a:endParaRPr lang="en-US" sz="2200" dirty="0"/>
          </a:p>
        </p:txBody>
      </p:sp>
    </p:spTree>
    <p:extLst>
      <p:ext uri="{BB962C8B-B14F-4D97-AF65-F5344CB8AC3E}">
        <p14:creationId xmlns:p14="http://schemas.microsoft.com/office/powerpoint/2010/main" val="1042946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#1</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29</a:t>
            </a:fld>
            <a:endParaRPr lang="en-US" dirty="0"/>
          </a:p>
        </p:txBody>
      </p:sp>
      <p:sp>
        <p:nvSpPr>
          <p:cNvPr id="4" name="Content Placeholder 3"/>
          <p:cNvSpPr>
            <a:spLocks noGrp="1"/>
          </p:cNvSpPr>
          <p:nvPr>
            <p:ph sz="quarter" idx="1"/>
          </p:nvPr>
        </p:nvSpPr>
        <p:spPr/>
        <p:txBody>
          <a:bodyPr/>
          <a:lstStyle/>
          <a:p>
            <a:r>
              <a:rPr lang="en-US" dirty="0" smtClean="0"/>
              <a:t>WM Capacity vs. Community Reward: </a:t>
            </a:r>
            <a:br>
              <a:rPr lang="en-US" dirty="0" smtClean="0"/>
            </a:br>
            <a:r>
              <a:rPr lang="en-US" dirty="0" smtClean="0"/>
              <a:t># Concepts = 5, # Agents = </a:t>
            </a:r>
            <a:r>
              <a:rPr lang="en-US" dirty="0"/>
              <a:t>1</a:t>
            </a:r>
            <a:r>
              <a:rPr lang="en-US" dirty="0" smtClean="0"/>
              <a:t>0</a:t>
            </a:r>
            <a:endParaRPr lang="en-US" dirty="0"/>
          </a:p>
        </p:txBody>
      </p:sp>
      <p:graphicFrame>
        <p:nvGraphicFramePr>
          <p:cNvPr id="6" name="Chart 5"/>
          <p:cNvGraphicFramePr/>
          <p:nvPr>
            <p:extLst>
              <p:ext uri="{D42A27DB-BD31-4B8C-83A1-F6EECF244321}">
                <p14:modId xmlns:p14="http://schemas.microsoft.com/office/powerpoint/2010/main" val="3319452828"/>
              </p:ext>
            </p:extLst>
          </p:nvPr>
        </p:nvGraphicFramePr>
        <p:xfrm>
          <a:off x="838200" y="2514600"/>
          <a:ext cx="7543800" cy="4038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7649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a:t>
            </a:r>
            <a:endParaRPr lang="en-US" dirty="0"/>
          </a:p>
        </p:txBody>
      </p:sp>
      <p:sp>
        <p:nvSpPr>
          <p:cNvPr id="3" name="灯片编号占位符 2"/>
          <p:cNvSpPr>
            <a:spLocks noGrp="1"/>
          </p:cNvSpPr>
          <p:nvPr>
            <p:ph type="sldNum" sz="quarter" idx="12"/>
          </p:nvPr>
        </p:nvSpPr>
        <p:spPr/>
        <p:txBody>
          <a:bodyPr>
            <a:normAutofit fontScale="85000" lnSpcReduction="20000"/>
          </a:bodyPr>
          <a:lstStyle/>
          <a:p>
            <a:fld id="{1DCFCE3C-AC12-4C8E-B0ED-D36A1C101954}" type="slidenum">
              <a:rPr lang="en-US" smtClean="0"/>
              <a:pPr/>
              <a:t>3</a:t>
            </a:fld>
            <a:endParaRPr lang="en-US" dirty="0"/>
          </a:p>
        </p:txBody>
      </p:sp>
      <p:sp>
        <p:nvSpPr>
          <p:cNvPr id="4" name="内容占位符 3"/>
          <p:cNvSpPr>
            <a:spLocks noGrp="1"/>
          </p:cNvSpPr>
          <p:nvPr>
            <p:ph sz="quarter" idx="1"/>
          </p:nvPr>
        </p:nvSpPr>
        <p:spPr/>
        <p:txBody>
          <a:bodyPr>
            <a:normAutofit lnSpcReduction="10000"/>
          </a:bodyPr>
          <a:lstStyle/>
          <a:p>
            <a:r>
              <a:rPr lang="en-US" dirty="0"/>
              <a:t>ULM </a:t>
            </a:r>
            <a:r>
              <a:rPr lang="en-US" dirty="0" smtClean="0"/>
              <a:t>Adaptation</a:t>
            </a:r>
          </a:p>
          <a:p>
            <a:endParaRPr lang="en-US" dirty="0" smtClean="0"/>
          </a:p>
          <a:p>
            <a:r>
              <a:rPr lang="en-US" dirty="0"/>
              <a:t>Simulation </a:t>
            </a:r>
            <a:r>
              <a:rPr lang="en-US" dirty="0" smtClean="0"/>
              <a:t>Scenario</a:t>
            </a:r>
          </a:p>
          <a:p>
            <a:endParaRPr lang="en-US" dirty="0" smtClean="0"/>
          </a:p>
          <a:p>
            <a:r>
              <a:rPr lang="en-US" dirty="0"/>
              <a:t>Agent Design Strategy </a:t>
            </a:r>
            <a:endParaRPr lang="en-US" dirty="0" smtClean="0"/>
          </a:p>
          <a:p>
            <a:endParaRPr lang="en-US" dirty="0" smtClean="0"/>
          </a:p>
          <a:p>
            <a:r>
              <a:rPr lang="en-US" dirty="0" smtClean="0"/>
              <a:t>Experiments </a:t>
            </a:r>
            <a:r>
              <a:rPr lang="en-US" dirty="0" smtClean="0"/>
              <a:t>and </a:t>
            </a:r>
            <a:r>
              <a:rPr lang="en-US" dirty="0" smtClean="0"/>
              <a:t>Results</a:t>
            </a:r>
            <a:endParaRPr lang="en-US" dirty="0" smtClean="0"/>
          </a:p>
          <a:p>
            <a:endParaRPr lang="en-US" dirty="0"/>
          </a:p>
          <a:p>
            <a:r>
              <a:rPr lang="en-US" dirty="0" smtClean="0"/>
              <a:t>Conclusions </a:t>
            </a:r>
            <a:r>
              <a:rPr lang="en-US" dirty="0" smtClean="0"/>
              <a:t>and Future Work</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#1</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30</a:t>
            </a:fld>
            <a:endParaRPr lang="en-US" dirty="0"/>
          </a:p>
        </p:txBody>
      </p:sp>
      <p:sp>
        <p:nvSpPr>
          <p:cNvPr id="4" name="Content Placeholder 3"/>
          <p:cNvSpPr>
            <a:spLocks noGrp="1"/>
          </p:cNvSpPr>
          <p:nvPr>
            <p:ph sz="quarter" idx="1"/>
          </p:nvPr>
        </p:nvSpPr>
        <p:spPr/>
        <p:txBody>
          <a:bodyPr/>
          <a:lstStyle/>
          <a:p>
            <a:r>
              <a:rPr lang="en-US" dirty="0" smtClean="0"/>
              <a:t>WM Capacity vs. Community Reward: </a:t>
            </a:r>
            <a:br>
              <a:rPr lang="en-US" dirty="0" smtClean="0"/>
            </a:br>
            <a:r>
              <a:rPr lang="en-US" dirty="0" smtClean="0"/>
              <a:t># Concepts = 10, # Agents = </a:t>
            </a:r>
            <a:r>
              <a:rPr lang="en-US" dirty="0"/>
              <a:t>1</a:t>
            </a:r>
            <a:r>
              <a:rPr lang="en-US" dirty="0" smtClean="0"/>
              <a:t>0</a:t>
            </a:r>
            <a:endParaRPr lang="en-US" dirty="0"/>
          </a:p>
        </p:txBody>
      </p:sp>
      <p:graphicFrame>
        <p:nvGraphicFramePr>
          <p:cNvPr id="9" name="Chart 8"/>
          <p:cNvGraphicFramePr>
            <a:graphicFrameLocks/>
          </p:cNvGraphicFramePr>
          <p:nvPr>
            <p:extLst>
              <p:ext uri="{D42A27DB-BD31-4B8C-83A1-F6EECF244321}">
                <p14:modId xmlns:p14="http://schemas.microsoft.com/office/powerpoint/2010/main" val="1899028814"/>
              </p:ext>
            </p:extLst>
          </p:nvPr>
        </p:nvGraphicFramePr>
        <p:xfrm>
          <a:off x="762000" y="2438400"/>
          <a:ext cx="7620000" cy="4038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80498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#1</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31</a:t>
            </a:fld>
            <a:endParaRPr lang="en-US" dirty="0"/>
          </a:p>
        </p:txBody>
      </p:sp>
      <p:sp>
        <p:nvSpPr>
          <p:cNvPr id="4" name="Content Placeholder 3"/>
          <p:cNvSpPr>
            <a:spLocks noGrp="1"/>
          </p:cNvSpPr>
          <p:nvPr>
            <p:ph sz="quarter" idx="1"/>
          </p:nvPr>
        </p:nvSpPr>
        <p:spPr/>
        <p:txBody>
          <a:bodyPr/>
          <a:lstStyle/>
          <a:p>
            <a:r>
              <a:rPr lang="en-US" dirty="0" smtClean="0"/>
              <a:t>WM Capacity vs. Community Reward: </a:t>
            </a:r>
            <a:br>
              <a:rPr lang="en-US" dirty="0" smtClean="0"/>
            </a:br>
            <a:r>
              <a:rPr lang="en-US" dirty="0" smtClean="0"/>
              <a:t># Concepts = 20, # Agents = 10</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198635584"/>
              </p:ext>
            </p:extLst>
          </p:nvPr>
        </p:nvGraphicFramePr>
        <p:xfrm>
          <a:off x="914400" y="2514600"/>
          <a:ext cx="7620000" cy="3962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80498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#1</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32</a:t>
            </a:fld>
            <a:endParaRPr lang="en-US" dirty="0"/>
          </a:p>
        </p:txBody>
      </p:sp>
      <p:sp>
        <p:nvSpPr>
          <p:cNvPr id="4" name="Content Placeholder 3"/>
          <p:cNvSpPr>
            <a:spLocks noGrp="1"/>
          </p:cNvSpPr>
          <p:nvPr>
            <p:ph sz="quarter" idx="1"/>
          </p:nvPr>
        </p:nvSpPr>
        <p:spPr/>
        <p:txBody>
          <a:bodyPr/>
          <a:lstStyle/>
          <a:p>
            <a:r>
              <a:rPr lang="en-US" sz="2200" dirty="0" smtClean="0"/>
              <a:t>Cumulative community reward generally appears to increase with WM capacity</a:t>
            </a:r>
          </a:p>
          <a:p>
            <a:r>
              <a:rPr lang="en-US" sz="2200" dirty="0" smtClean="0"/>
              <a:t>Greatest increase between 3-4 and 4-5 WM slots</a:t>
            </a:r>
            <a:r>
              <a:rPr lang="en-US" sz="2200" dirty="0" smtClean="0"/>
              <a:t> </a:t>
            </a:r>
          </a:p>
          <a:p>
            <a:r>
              <a:rPr lang="en-US" sz="2200" dirty="0" smtClean="0"/>
              <a:t>Hypothesis tentatively supported – more experiments needed</a:t>
            </a:r>
            <a:endParaRPr lang="en-US" sz="2200" dirty="0"/>
          </a:p>
        </p:txBody>
      </p:sp>
    </p:spTree>
    <p:extLst>
      <p:ext uri="{BB962C8B-B14F-4D97-AF65-F5344CB8AC3E}">
        <p14:creationId xmlns:p14="http://schemas.microsoft.com/office/powerpoint/2010/main" val="3657649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#2</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33</a:t>
            </a:fld>
            <a:endParaRPr lang="en-US" dirty="0"/>
          </a:p>
        </p:txBody>
      </p:sp>
      <p:sp>
        <p:nvSpPr>
          <p:cNvPr id="4" name="Content Placeholder 3"/>
          <p:cNvSpPr>
            <a:spLocks noGrp="1"/>
          </p:cNvSpPr>
          <p:nvPr>
            <p:ph sz="quarter" idx="1"/>
          </p:nvPr>
        </p:nvSpPr>
        <p:spPr/>
        <p:txBody>
          <a:bodyPr/>
          <a:lstStyle/>
          <a:p>
            <a:r>
              <a:rPr lang="en-US" dirty="0" smtClean="0"/>
              <a:t># Concepts vs. Average Confusion Interval Range: # Agents = 10, WM Capacity = 4</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600300750"/>
              </p:ext>
            </p:extLst>
          </p:nvPr>
        </p:nvGraphicFramePr>
        <p:xfrm>
          <a:off x="685800" y="2590800"/>
          <a:ext cx="7696200" cy="381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1566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Hypothesis #2</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34</a:t>
            </a:fld>
            <a:endParaRPr lang="en-US" dirty="0"/>
          </a:p>
        </p:txBody>
      </p:sp>
      <mc:AlternateContent xmlns:mc="http://schemas.openxmlformats.org/markup-compatibility/2006">
        <mc:Choice xmlns:a14="http://schemas.microsoft.com/office/drawing/2010/main" Requires="a14">
          <p:sp>
            <p:nvSpPr>
              <p:cNvPr id="4" name="Content Placeholder 3"/>
              <p:cNvSpPr>
                <a:spLocks noGrp="1"/>
              </p:cNvSpPr>
              <p:nvPr>
                <p:ph sz="quarter" idx="1"/>
              </p:nvPr>
            </p:nvSpPr>
            <p:spPr/>
            <p:txBody>
              <a:bodyPr/>
              <a:lstStyle/>
              <a:p>
                <a:r>
                  <a:rPr lang="en-US" sz="2200" dirty="0" smtClean="0"/>
                  <a:t>For a fixed number of tasks, average confusion interval lengths increase with the number </a:t>
                </a:r>
                <a:r>
                  <a:rPr lang="en-US" sz="2200" dirty="0"/>
                  <a:t>of concepts in the </a:t>
                </a:r>
                <a:r>
                  <a:rPr lang="en-US" sz="2200" dirty="0" smtClean="0"/>
                  <a:t>simulation </a:t>
                </a:r>
              </a:p>
              <a:p>
                <a:pPr lvl="1"/>
                <a14:m>
                  <m:oMath xmlns:m="http://schemas.openxmlformats.org/officeDocument/2006/math">
                    <m:r>
                      <a:rPr lang="en-US" sz="2200" i="1" smtClean="0">
                        <a:latin typeface="Cambria Math"/>
                        <a:ea typeface="Cambria Math"/>
                      </a:rPr>
                      <m:t>≈</m:t>
                    </m:r>
                    <m:r>
                      <a:rPr lang="en-US" sz="2200" b="0" i="1" smtClean="0">
                        <a:latin typeface="Cambria Math"/>
                        <a:ea typeface="Cambria Math"/>
                      </a:rPr>
                      <m:t>+0.2</m:t>
                    </m:r>
                  </m:oMath>
                </a14:m>
                <a:r>
                  <a:rPr lang="en-US" sz="2200" dirty="0" smtClean="0"/>
                  <a:t> per logarithmic increase in # concepts of 0.3</a:t>
                </a:r>
              </a:p>
              <a:p>
                <a:r>
                  <a:rPr lang="en-US" sz="2200" dirty="0" smtClean="0"/>
                  <a:t>However for a fixed number of concepts, an increase in the number of tasks also increases the average confusion interval range</a:t>
                </a:r>
              </a:p>
              <a:p>
                <a:r>
                  <a:rPr lang="en-US" sz="2200" dirty="0" smtClean="0"/>
                  <a:t>Thus, hypothesis only partially supported</a:t>
                </a:r>
                <a:endParaRPr lang="en-US" sz="2200" dirty="0"/>
              </a:p>
            </p:txBody>
          </p:sp>
        </mc:Choice>
        <mc:Fallback>
          <p:sp>
            <p:nvSpPr>
              <p:cNvPr id="4" name="Content Placeholder 3"/>
              <p:cNvSpPr>
                <a:spLocks noGrp="1" noRot="1" noChangeAspect="1" noMove="1" noResize="1" noEditPoints="1" noAdjustHandles="1" noChangeArrowheads="1" noChangeShapeType="1" noTextEdit="1"/>
              </p:cNvSpPr>
              <p:nvPr>
                <p:ph sz="quarter" idx="1"/>
              </p:nvPr>
            </p:nvSpPr>
            <p:spPr>
              <a:blipFill rotWithShape="1">
                <a:blip r:embed="rId2"/>
                <a:stretch>
                  <a:fillRect l="-75" t="-678"/>
                </a:stretch>
              </a:blipFill>
            </p:spPr>
            <p:txBody>
              <a:bodyPr/>
              <a:lstStyle/>
              <a:p>
                <a:r>
                  <a:rPr lang="en-US">
                    <a:noFill/>
                  </a:rPr>
                  <a:t> </a:t>
                </a:r>
              </a:p>
            </p:txBody>
          </p:sp>
        </mc:Fallback>
      </mc:AlternateContent>
    </p:spTree>
    <p:extLst>
      <p:ext uri="{BB962C8B-B14F-4D97-AF65-F5344CB8AC3E}">
        <p14:creationId xmlns:p14="http://schemas.microsoft.com/office/powerpoint/2010/main" val="14290351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Overview </a:t>
            </a:r>
            <a:endParaRPr lang="en-US" dirty="0"/>
          </a:p>
        </p:txBody>
      </p:sp>
      <p:sp>
        <p:nvSpPr>
          <p:cNvPr id="3" name="灯片编号占位符 2"/>
          <p:cNvSpPr>
            <a:spLocks noGrp="1"/>
          </p:cNvSpPr>
          <p:nvPr>
            <p:ph type="sldNum" sz="quarter" idx="12"/>
          </p:nvPr>
        </p:nvSpPr>
        <p:spPr/>
        <p:txBody>
          <a:bodyPr>
            <a:normAutofit fontScale="85000" lnSpcReduction="20000"/>
          </a:bodyPr>
          <a:lstStyle/>
          <a:p>
            <a:fld id="{1DCFCE3C-AC12-4C8E-B0ED-D36A1C101954}" type="slidenum">
              <a:rPr lang="en-US" smtClean="0"/>
              <a:pPr/>
              <a:t>35</a:t>
            </a:fld>
            <a:endParaRPr lang="en-US" dirty="0"/>
          </a:p>
        </p:txBody>
      </p:sp>
      <p:sp>
        <p:nvSpPr>
          <p:cNvPr id="4" name="内容占位符 3"/>
          <p:cNvSpPr>
            <a:spLocks noGrp="1"/>
          </p:cNvSpPr>
          <p:nvPr>
            <p:ph sz="quarter" idx="1"/>
          </p:nvPr>
        </p:nvSpPr>
        <p:spPr/>
        <p:txBody>
          <a:bodyPr>
            <a:normAutofit lnSpcReduction="10000"/>
          </a:bodyPr>
          <a:lstStyle/>
          <a:p>
            <a:r>
              <a:rPr lang="en-US" dirty="0"/>
              <a:t>ULM </a:t>
            </a:r>
            <a:r>
              <a:rPr lang="en-US" dirty="0" smtClean="0"/>
              <a:t>Adaptation</a:t>
            </a:r>
          </a:p>
          <a:p>
            <a:endParaRPr lang="en-US" dirty="0" smtClean="0"/>
          </a:p>
          <a:p>
            <a:r>
              <a:rPr lang="en-US" dirty="0"/>
              <a:t>Simulation </a:t>
            </a:r>
            <a:r>
              <a:rPr lang="en-US" dirty="0" smtClean="0"/>
              <a:t>Scenario</a:t>
            </a:r>
          </a:p>
          <a:p>
            <a:endParaRPr lang="en-US" dirty="0" smtClean="0"/>
          </a:p>
          <a:p>
            <a:r>
              <a:rPr lang="en-US" dirty="0"/>
              <a:t>Agent Design Strategy </a:t>
            </a:r>
            <a:endParaRPr lang="en-US" dirty="0" smtClean="0"/>
          </a:p>
          <a:p>
            <a:endParaRPr lang="en-US" dirty="0" smtClean="0"/>
          </a:p>
          <a:p>
            <a:r>
              <a:rPr lang="en-US" dirty="0" smtClean="0"/>
              <a:t>Experiments </a:t>
            </a:r>
            <a:r>
              <a:rPr lang="en-US" dirty="0" smtClean="0"/>
              <a:t>and </a:t>
            </a:r>
            <a:r>
              <a:rPr lang="en-US" dirty="0" smtClean="0"/>
              <a:t>Results</a:t>
            </a:r>
            <a:endParaRPr lang="en-US" dirty="0" smtClean="0"/>
          </a:p>
          <a:p>
            <a:endParaRPr lang="en-US" dirty="0"/>
          </a:p>
          <a:p>
            <a:r>
              <a:rPr lang="en-US" dirty="0" smtClean="0"/>
              <a:t>Conclusions </a:t>
            </a:r>
            <a:r>
              <a:rPr lang="en-US" dirty="0" smtClean="0"/>
              <a:t>and Future Work</a:t>
            </a:r>
            <a:endParaRPr lang="en-US" dirty="0"/>
          </a:p>
        </p:txBody>
      </p:sp>
    </p:spTree>
    <p:extLst>
      <p:ext uri="{BB962C8B-B14F-4D97-AF65-F5344CB8AC3E}">
        <p14:creationId xmlns:p14="http://schemas.microsoft.com/office/powerpoint/2010/main" val="27061463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a:t>
            </a:r>
            <a:r>
              <a:rPr lang="en-US" dirty="0" smtClean="0"/>
              <a:t>Work</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36</a:t>
            </a:fld>
            <a:endParaRPr lang="en-US" dirty="0"/>
          </a:p>
        </p:txBody>
      </p:sp>
      <p:sp>
        <p:nvSpPr>
          <p:cNvPr id="4" name="Content Placeholder 3"/>
          <p:cNvSpPr>
            <a:spLocks noGrp="1"/>
          </p:cNvSpPr>
          <p:nvPr>
            <p:ph sz="quarter" idx="1"/>
          </p:nvPr>
        </p:nvSpPr>
        <p:spPr/>
        <p:txBody>
          <a:bodyPr>
            <a:normAutofit lnSpcReduction="10000"/>
          </a:bodyPr>
          <a:lstStyle/>
          <a:p>
            <a:r>
              <a:rPr lang="en-US" dirty="0" smtClean="0"/>
              <a:t>Knowledge Chunking</a:t>
            </a:r>
          </a:p>
          <a:p>
            <a:r>
              <a:rPr lang="en-US" dirty="0" smtClean="0"/>
              <a:t>Improved Action Selection</a:t>
            </a:r>
          </a:p>
          <a:p>
            <a:r>
              <a:rPr lang="en-US" dirty="0" smtClean="0"/>
              <a:t>Improved Task Selection and Agent Matching</a:t>
            </a:r>
          </a:p>
          <a:p>
            <a:r>
              <a:rPr lang="en-US" dirty="0" smtClean="0"/>
              <a:t>Additional Knowledge Update Factors</a:t>
            </a:r>
          </a:p>
          <a:p>
            <a:pPr lvl="1"/>
            <a:r>
              <a:rPr lang="en-US" dirty="0" smtClean="0"/>
              <a:t>Teacher motivation</a:t>
            </a:r>
          </a:p>
          <a:p>
            <a:pPr lvl="1"/>
            <a:r>
              <a:rPr lang="en-US" dirty="0" smtClean="0"/>
              <a:t>Confusion from learning unexpected values</a:t>
            </a:r>
          </a:p>
          <a:p>
            <a:pPr lvl="1"/>
            <a:r>
              <a:rPr lang="en-US" dirty="0" smtClean="0"/>
              <a:t>Knowledge momentum</a:t>
            </a:r>
          </a:p>
          <a:p>
            <a:r>
              <a:rPr lang="en-US" dirty="0" smtClean="0"/>
              <a:t>Task Solution Quality</a:t>
            </a:r>
          </a:p>
          <a:p>
            <a:r>
              <a:rPr lang="en-US" dirty="0" smtClean="0"/>
              <a:t>Learner Performance-based Teaching Reward</a:t>
            </a:r>
            <a:endParaRPr lang="en-US" dirty="0"/>
          </a:p>
        </p:txBody>
      </p:sp>
    </p:spTree>
    <p:extLst>
      <p:ext uri="{BB962C8B-B14F-4D97-AF65-F5344CB8AC3E}">
        <p14:creationId xmlns:p14="http://schemas.microsoft.com/office/powerpoint/2010/main" val="3293359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37</a:t>
            </a:fld>
            <a:endParaRPr lang="en-US" dirty="0"/>
          </a:p>
        </p:txBody>
      </p:sp>
      <p:sp>
        <p:nvSpPr>
          <p:cNvPr id="4" name="Content Placeholder 3"/>
          <p:cNvSpPr>
            <a:spLocks noGrp="1"/>
          </p:cNvSpPr>
          <p:nvPr>
            <p:ph sz="quarter" idx="1"/>
          </p:nvPr>
        </p:nvSpPr>
        <p:spPr/>
        <p:txBody>
          <a:bodyPr>
            <a:normAutofit/>
          </a:bodyPr>
          <a:lstStyle/>
          <a:p>
            <a:r>
              <a:rPr lang="en-US" sz="2200" dirty="0" smtClean="0"/>
              <a:t>Promising start for ULM agents</a:t>
            </a:r>
          </a:p>
          <a:p>
            <a:r>
              <a:rPr lang="en-US" sz="2200" smtClean="0"/>
              <a:t>Minimal benchmark </a:t>
            </a:r>
            <a:r>
              <a:rPr lang="en-US" sz="2200" dirty="0" smtClean="0"/>
              <a:t>agents behave (mostly) as anticipated</a:t>
            </a:r>
          </a:p>
          <a:p>
            <a:pPr lvl="1"/>
            <a:r>
              <a:rPr lang="en-US" sz="2200" dirty="0" smtClean="0"/>
              <a:t>The primary issue to resolve is the unbounded motivation-based component of knowledge updates</a:t>
            </a:r>
          </a:p>
          <a:p>
            <a:r>
              <a:rPr lang="en-US" sz="2200" dirty="0" smtClean="0"/>
              <a:t>Plenty of opportunities for future improvements</a:t>
            </a:r>
            <a:endParaRPr lang="en-US" sz="2200" dirty="0"/>
          </a:p>
        </p:txBody>
      </p:sp>
    </p:spTree>
    <p:extLst>
      <p:ext uri="{BB962C8B-B14F-4D97-AF65-F5344CB8AC3E}">
        <p14:creationId xmlns:p14="http://schemas.microsoft.com/office/powerpoint/2010/main" val="34845749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38</a:t>
            </a:fld>
            <a:endParaRPr lang="en-US" dirty="0"/>
          </a:p>
        </p:txBody>
      </p:sp>
      <p:pic>
        <p:nvPicPr>
          <p:cNvPr id="1026" name="Picture 2" descr="C:\Users\defacto\AppData\Local\Microsoft\Windows\Temporary Internet Files\Content.IE5\0CM8I5R1\MC900441498[1].pn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860903" y="2019528"/>
            <a:ext cx="3657143" cy="3657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6833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References</a:t>
            </a:r>
            <a:endParaRPr lang="en-US" dirty="0"/>
          </a:p>
        </p:txBody>
      </p:sp>
      <p:sp>
        <p:nvSpPr>
          <p:cNvPr id="3" name="内容占位符 2"/>
          <p:cNvSpPr>
            <a:spLocks noGrp="1"/>
          </p:cNvSpPr>
          <p:nvPr>
            <p:ph idx="1"/>
          </p:nvPr>
        </p:nvSpPr>
        <p:spPr/>
        <p:txBody>
          <a:bodyPr/>
          <a:lstStyle/>
          <a:p>
            <a:endParaRPr lang="en-US" dirty="0" smtClean="0"/>
          </a:p>
          <a:p>
            <a:r>
              <a:rPr lang="en-US" dirty="0" smtClean="0"/>
              <a:t>Shell D. F. et al. (2010) – The Unified Learning Model: How Motivational</a:t>
            </a:r>
            <a:r>
              <a:rPr lang="en-US" i="1" dirty="0" smtClean="0"/>
              <a:t>, </a:t>
            </a:r>
            <a:r>
              <a:rPr lang="en-US" dirty="0" smtClean="0"/>
              <a:t>Cognitive, and Neurobiological Sciences Inform Best Teaching Practices, Springer</a:t>
            </a:r>
            <a:endParaRPr lang="en-US" dirty="0"/>
          </a:p>
        </p:txBody>
      </p:sp>
      <p:sp>
        <p:nvSpPr>
          <p:cNvPr id="5" name="灯片编号占位符 4"/>
          <p:cNvSpPr>
            <a:spLocks noGrp="1"/>
          </p:cNvSpPr>
          <p:nvPr>
            <p:ph type="sldNum" sz="quarter" idx="12"/>
          </p:nvPr>
        </p:nvSpPr>
        <p:spPr/>
        <p:txBody>
          <a:bodyPr>
            <a:normAutofit fontScale="85000" lnSpcReduction="20000"/>
          </a:bodyPr>
          <a:lstStyle/>
          <a:p>
            <a:fld id="{0C913308-F349-4B6D-A68A-DD1791B4A57B}" type="slidenum">
              <a:rPr lang="zh-CN" altLang="en-US" smtClean="0"/>
              <a:pPr/>
              <a:t>39</a:t>
            </a:fld>
            <a:endParaRPr lang="zh-CN" altLang="en-US"/>
          </a:p>
        </p:txBody>
      </p:sp>
    </p:spTree>
    <p:extLst>
      <p:ext uri="{BB962C8B-B14F-4D97-AF65-F5344CB8AC3E}">
        <p14:creationId xmlns:p14="http://schemas.microsoft.com/office/powerpoint/2010/main" val="3899776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ULM Adaptation</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4</a:t>
            </a:fld>
            <a:endParaRPr lang="en-US" dirty="0"/>
          </a:p>
        </p:txBody>
      </p:sp>
      <p:sp>
        <p:nvSpPr>
          <p:cNvPr id="4" name="Content Placeholder 3"/>
          <p:cNvSpPr>
            <a:spLocks noGrp="1"/>
          </p:cNvSpPr>
          <p:nvPr>
            <p:ph sz="quarter" idx="1"/>
          </p:nvPr>
        </p:nvSpPr>
        <p:spPr/>
        <p:txBody>
          <a:bodyPr>
            <a:normAutofit/>
          </a:bodyPr>
          <a:lstStyle/>
          <a:p>
            <a:r>
              <a:rPr lang="en-US" sz="2200" dirty="0" smtClean="0"/>
              <a:t>Primary Components</a:t>
            </a:r>
          </a:p>
          <a:p>
            <a:pPr lvl="1"/>
            <a:r>
              <a:rPr lang="en-US" sz="2200" dirty="0" smtClean="0"/>
              <a:t>Knowledge – the  </a:t>
            </a:r>
            <a:r>
              <a:rPr lang="en-US" sz="2200" dirty="0"/>
              <a:t>“crystallized form” of information in long-term </a:t>
            </a:r>
            <a:r>
              <a:rPr lang="en-US" sz="2200" dirty="0" smtClean="0"/>
              <a:t>memory</a:t>
            </a:r>
            <a:endParaRPr lang="en-US" sz="2200" dirty="0"/>
          </a:p>
          <a:p>
            <a:pPr lvl="1"/>
            <a:r>
              <a:rPr lang="en-US" sz="2200" dirty="0" smtClean="0"/>
              <a:t>Motivation – reflects the </a:t>
            </a:r>
            <a:r>
              <a:rPr lang="en-US" sz="2200" dirty="0"/>
              <a:t>agent’s interest or attention.</a:t>
            </a:r>
          </a:p>
          <a:p>
            <a:pPr lvl="1"/>
            <a:r>
              <a:rPr lang="en-US" sz="2200" dirty="0"/>
              <a:t>Working </a:t>
            </a:r>
            <a:r>
              <a:rPr lang="en-US" sz="2200" dirty="0" smtClean="0"/>
              <a:t>memory – receives </a:t>
            </a:r>
            <a:r>
              <a:rPr lang="en-US" sz="2200" dirty="0"/>
              <a:t>and processes sensory </a:t>
            </a:r>
            <a:r>
              <a:rPr lang="en-US" sz="2200" dirty="0" smtClean="0"/>
              <a:t>information</a:t>
            </a:r>
            <a:endParaRPr lang="en-US" sz="2200" dirty="0"/>
          </a:p>
          <a:p>
            <a:r>
              <a:rPr lang="en-US" sz="2200" dirty="0" smtClean="0"/>
              <a:t>Other Components</a:t>
            </a:r>
          </a:p>
          <a:p>
            <a:pPr lvl="1"/>
            <a:r>
              <a:rPr lang="en-US" sz="2200" dirty="0" smtClean="0"/>
              <a:t>Knowledge </a:t>
            </a:r>
            <a:r>
              <a:rPr lang="en-US" sz="2200" dirty="0" smtClean="0"/>
              <a:t>Decay</a:t>
            </a:r>
            <a:endParaRPr lang="en-US" sz="2200" dirty="0"/>
          </a:p>
          <a:p>
            <a:pPr lvl="1"/>
            <a:endParaRPr lang="en-US" dirty="0" smtClean="0"/>
          </a:p>
          <a:p>
            <a:pPr lvl="1"/>
            <a:endParaRPr lang="en-US" dirty="0"/>
          </a:p>
          <a:p>
            <a:pPr lvl="1"/>
            <a:endParaRPr lang="en-US" dirty="0"/>
          </a:p>
        </p:txBody>
      </p:sp>
    </p:spTree>
    <p:extLst>
      <p:ext uri="{BB962C8B-B14F-4D97-AF65-F5344CB8AC3E}">
        <p14:creationId xmlns:p14="http://schemas.microsoft.com/office/powerpoint/2010/main" val="300449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5</a:t>
            </a:fld>
            <a:endParaRPr lang="en-US" dirty="0"/>
          </a:p>
        </p:txBody>
      </p:sp>
      <mc:AlternateContent xmlns:mc="http://schemas.openxmlformats.org/markup-compatibility/2006">
        <mc:Choice xmlns:a14="http://schemas.microsoft.com/office/drawing/2010/main" Requires="a14">
          <p:sp>
            <p:nvSpPr>
              <p:cNvPr id="4" name="Content Placeholder 3"/>
              <p:cNvSpPr>
                <a:spLocks noGrp="1"/>
              </p:cNvSpPr>
              <p:nvPr>
                <p:ph sz="quarter" idx="1"/>
              </p:nvPr>
            </p:nvSpPr>
            <p:spPr>
              <a:xfrm>
                <a:off x="612648" y="1600200"/>
                <a:ext cx="8153400" cy="5181600"/>
              </a:xfrm>
            </p:spPr>
            <p:txBody>
              <a:bodyPr>
                <a:normAutofit/>
              </a:bodyPr>
              <a:lstStyle/>
              <a:p>
                <a:r>
                  <a:rPr lang="en-US" sz="2200" dirty="0" smtClean="0"/>
                  <a:t>Knowledge is represented by weighted graphs</a:t>
                </a:r>
              </a:p>
              <a:p>
                <a:pPr lvl="1"/>
                <a:r>
                  <a:rPr lang="en-US" sz="2200" dirty="0" smtClean="0"/>
                  <a:t>Nodes are the concepts</a:t>
                </a:r>
              </a:p>
              <a:p>
                <a:pPr lvl="1"/>
                <a:r>
                  <a:rPr lang="en-US" sz="2200" dirty="0" smtClean="0"/>
                  <a:t>Edges </a:t>
                </a:r>
                <a:r>
                  <a:rPr lang="en-US" sz="2200" dirty="0" smtClean="0"/>
                  <a:t>between two concepts </a:t>
                </a:r>
                <a:r>
                  <a:rPr lang="en-US" sz="2200" dirty="0" smtClean="0"/>
                  <a:t>indicate a connection </a:t>
                </a:r>
                <a:r>
                  <a:rPr lang="en-US" sz="2200" dirty="0" smtClean="0"/>
                  <a:t>between </a:t>
                </a:r>
                <a:r>
                  <a:rPr lang="en-US" sz="2200" dirty="0" smtClean="0"/>
                  <a:t>them</a:t>
                </a:r>
                <a:endParaRPr lang="en-US" sz="2200" dirty="0" smtClean="0"/>
              </a:p>
              <a:p>
                <a:pPr lvl="1"/>
                <a:r>
                  <a:rPr lang="en-US" sz="2200" dirty="0"/>
                  <a:t>Weights </a:t>
                </a:r>
                <a:r>
                  <a:rPr lang="en-US" sz="2200" dirty="0" smtClean="0"/>
                  <a:t>represented the strength of the connection between concepts</a:t>
                </a:r>
              </a:p>
              <a:p>
                <a:pPr lvl="1"/>
                <a:r>
                  <a:rPr lang="en-US" sz="2200" dirty="0" smtClean="0"/>
                  <a:t>Edge weights have a confusion interval </a:t>
                </a:r>
              </a:p>
              <a:p>
                <a:pPr lvl="2"/>
                <a:r>
                  <a:rPr lang="en-US" sz="2200" dirty="0" smtClean="0"/>
                  <a:t>Represents an agent’s uncertainty in the edge’s actual weight</a:t>
                </a:r>
                <a:r>
                  <a:rPr lang="en-US" sz="2200" dirty="0"/>
                  <a:t> </a:t>
                </a:r>
                <a:r>
                  <a:rPr lang="en-US" sz="2200" dirty="0" smtClean="0"/>
                  <a:t>value</a:t>
                </a:r>
              </a:p>
              <a:p>
                <a:pPr lvl="2"/>
                <a:r>
                  <a:rPr lang="en-US" sz="2200" dirty="0" smtClean="0"/>
                  <a:t>Denoted as </a:t>
                </a:r>
                <a14:m>
                  <m:oMath xmlns:m="http://schemas.openxmlformats.org/officeDocument/2006/math">
                    <m:r>
                      <a:rPr lang="en-US" sz="2200" i="1">
                        <a:latin typeface="Cambria Math"/>
                      </a:rPr>
                      <m:t>𝑐𝑒𝑛𝑡𝑒𝑟</m:t>
                    </m:r>
                    <m:r>
                      <a:rPr lang="en-US" sz="2200" i="1">
                        <a:latin typeface="Cambria Math"/>
                        <a:ea typeface="Cambria Math"/>
                      </a:rPr>
                      <m:t>±</m:t>
                    </m:r>
                    <m:r>
                      <a:rPr lang="en-US" sz="2200" i="1">
                        <a:latin typeface="Cambria Math"/>
                        <a:ea typeface="Cambria Math"/>
                      </a:rPr>
                      <m:t>𝑟𝑎𝑛𝑔𝑒</m:t>
                    </m:r>
                    <m:r>
                      <a:rPr lang="en-US" sz="2200" i="1">
                        <a:latin typeface="Cambria Math"/>
                        <a:ea typeface="Cambria Math"/>
                      </a:rPr>
                      <m:t>/2</m:t>
                    </m:r>
                  </m:oMath>
                </a14:m>
                <a:endParaRPr lang="en-US" sz="2200" dirty="0" smtClean="0"/>
              </a:p>
              <a:p>
                <a:pPr lvl="2"/>
                <a:r>
                  <a:rPr lang="en-US" sz="2200" dirty="0" smtClean="0"/>
                  <a:t>When prompted for the weight, the agent randomly chooses a value within the interval</a:t>
                </a:r>
                <a:endParaRPr lang="en-US" sz="2200" dirty="0"/>
              </a:p>
            </p:txBody>
          </p:sp>
        </mc:Choice>
        <mc:Fallback>
          <p:sp>
            <p:nvSpPr>
              <p:cNvPr id="4" name="Content Placeholder 3"/>
              <p:cNvSpPr>
                <a:spLocks noGrp="1" noRot="1" noChangeAspect="1" noMove="1" noResize="1" noEditPoints="1" noAdjustHandles="1" noChangeArrowheads="1" noChangeShapeType="1" noTextEdit="1"/>
              </p:cNvSpPr>
              <p:nvPr>
                <p:ph sz="quarter" idx="1"/>
              </p:nvPr>
            </p:nvSpPr>
            <p:spPr>
              <a:xfrm>
                <a:off x="612648" y="1600200"/>
                <a:ext cx="8153400" cy="5181600"/>
              </a:xfrm>
              <a:blipFill rotWithShape="1">
                <a:blip r:embed="rId2"/>
                <a:stretch>
                  <a:fillRect l="-75" t="-588"/>
                </a:stretch>
              </a:blipFill>
            </p:spPr>
            <p:txBody>
              <a:bodyPr/>
              <a:lstStyle/>
              <a:p>
                <a:r>
                  <a:rPr lang="en-US">
                    <a:noFill/>
                  </a:rPr>
                  <a:t> </a:t>
                </a:r>
              </a:p>
            </p:txBody>
          </p:sp>
        </mc:Fallback>
      </mc:AlternateContent>
    </p:spTree>
    <p:extLst>
      <p:ext uri="{BB962C8B-B14F-4D97-AF65-F5344CB8AC3E}">
        <p14:creationId xmlns:p14="http://schemas.microsoft.com/office/powerpoint/2010/main" val="3324162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normAutofit fontScale="85000" lnSpcReduction="20000"/>
          </a:bodyPr>
          <a:lstStyle/>
          <a:p>
            <a:fld id="{0C913308-F349-4B6D-A68A-DD1791B4A57B}" type="slidenum">
              <a:rPr lang="zh-CN" altLang="en-US" smtClean="0"/>
              <a:pPr/>
              <a:t>6</a:t>
            </a:fld>
            <a:endParaRPr lang="zh-CN" altLang="en-US"/>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603672" y="1650571"/>
            <a:ext cx="4436662" cy="380455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4048" y="1628800"/>
            <a:ext cx="3816424" cy="2062833"/>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51720" y="5410200"/>
            <a:ext cx="5472608" cy="962159"/>
          </a:xfrm>
          <a:prstGeom prst="rect">
            <a:avLst/>
          </a:prstGeom>
        </p:spPr>
      </p:pic>
      <p:sp>
        <p:nvSpPr>
          <p:cNvPr id="8" name="Title 7"/>
          <p:cNvSpPr>
            <a:spLocks noGrp="1"/>
          </p:cNvSpPr>
          <p:nvPr>
            <p:ph type="title"/>
          </p:nvPr>
        </p:nvSpPr>
        <p:spPr/>
        <p:txBody>
          <a:bodyPr/>
          <a:lstStyle/>
          <a:p>
            <a:r>
              <a:rPr lang="en-US" dirty="0"/>
              <a:t>Knowledge</a:t>
            </a:r>
          </a:p>
        </p:txBody>
      </p:sp>
    </p:spTree>
    <p:extLst>
      <p:ext uri="{BB962C8B-B14F-4D97-AF65-F5344CB8AC3E}">
        <p14:creationId xmlns:p14="http://schemas.microsoft.com/office/powerpoint/2010/main" val="904428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7</a:t>
            </a:fld>
            <a:endParaRPr lang="en-US" dirty="0"/>
          </a:p>
        </p:txBody>
      </p:sp>
      <p:sp>
        <p:nvSpPr>
          <p:cNvPr id="4" name="Content Placeholder 3"/>
          <p:cNvSpPr>
            <a:spLocks noGrp="1"/>
          </p:cNvSpPr>
          <p:nvPr>
            <p:ph sz="quarter" idx="1"/>
          </p:nvPr>
        </p:nvSpPr>
        <p:spPr>
          <a:xfrm>
            <a:off x="612648" y="1600200"/>
            <a:ext cx="8153400" cy="5105400"/>
          </a:xfrm>
        </p:spPr>
        <p:txBody>
          <a:bodyPr>
            <a:normAutofit/>
          </a:bodyPr>
          <a:lstStyle/>
          <a:p>
            <a:r>
              <a:rPr lang="en-US" sz="2200" dirty="0"/>
              <a:t>Employs the notion of motivational score to model the </a:t>
            </a:r>
            <a:r>
              <a:rPr lang="en-US" sz="2200" dirty="0" smtClean="0"/>
              <a:t>motivation </a:t>
            </a:r>
            <a:r>
              <a:rPr lang="en-US" sz="2200" dirty="0" smtClean="0"/>
              <a:t>towards learning about each concept</a:t>
            </a:r>
          </a:p>
          <a:p>
            <a:r>
              <a:rPr lang="en-US" sz="2200" dirty="0" smtClean="0"/>
              <a:t>A function of:</a:t>
            </a:r>
            <a:endParaRPr lang="en-US" sz="2200" dirty="0" smtClean="0"/>
          </a:p>
          <a:p>
            <a:pPr lvl="1"/>
            <a:r>
              <a:rPr lang="en-US" sz="2200" dirty="0" smtClean="0"/>
              <a:t>The underlying </a:t>
            </a:r>
            <a:r>
              <a:rPr lang="en-US" sz="2200" dirty="0"/>
              <a:t>confusion intervals for </a:t>
            </a:r>
            <a:r>
              <a:rPr lang="en-US" sz="2200" dirty="0" smtClean="0"/>
              <a:t>the connections </a:t>
            </a:r>
            <a:r>
              <a:rPr lang="en-US" sz="2200" dirty="0"/>
              <a:t>related to </a:t>
            </a:r>
            <a:r>
              <a:rPr lang="en-US" sz="2200" dirty="0" smtClean="0"/>
              <a:t>the concept </a:t>
            </a:r>
          </a:p>
          <a:p>
            <a:pPr lvl="1"/>
            <a:r>
              <a:rPr lang="en-US" sz="2200" dirty="0"/>
              <a:t>T</a:t>
            </a:r>
            <a:r>
              <a:rPr lang="en-US" sz="2200" dirty="0" smtClean="0"/>
              <a:t>he </a:t>
            </a:r>
            <a:r>
              <a:rPr lang="en-US" sz="2200" dirty="0"/>
              <a:t>rewards for the </a:t>
            </a:r>
            <a:r>
              <a:rPr lang="en-US" sz="2200" dirty="0" smtClean="0"/>
              <a:t>tasks that use the concept</a:t>
            </a:r>
          </a:p>
          <a:p>
            <a:r>
              <a:rPr lang="en-US" sz="2200" dirty="0" smtClean="0"/>
              <a:t>Used </a:t>
            </a:r>
            <a:r>
              <a:rPr lang="en-US" sz="2200" dirty="0" smtClean="0"/>
              <a:t>to </a:t>
            </a:r>
            <a:r>
              <a:rPr lang="en-US" sz="2200" dirty="0" smtClean="0"/>
              <a:t>determine </a:t>
            </a:r>
            <a:r>
              <a:rPr lang="en-US" sz="2200" dirty="0" smtClean="0"/>
              <a:t>which </a:t>
            </a:r>
            <a:r>
              <a:rPr lang="en-US" sz="2200" dirty="0" smtClean="0"/>
              <a:t>concepts can enter the </a:t>
            </a:r>
            <a:r>
              <a:rPr lang="en-US" sz="2200" dirty="0" smtClean="0"/>
              <a:t>working memory</a:t>
            </a:r>
            <a:endParaRPr lang="en-US" sz="2200" dirty="0"/>
          </a:p>
          <a:p>
            <a:endParaRPr lang="en-US" dirty="0"/>
          </a:p>
        </p:txBody>
      </p:sp>
    </p:spTree>
    <p:extLst>
      <p:ext uri="{BB962C8B-B14F-4D97-AF65-F5344CB8AC3E}">
        <p14:creationId xmlns:p14="http://schemas.microsoft.com/office/powerpoint/2010/main" val="3324162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0C913308-F349-4B6D-A68A-DD1791B4A57B}" type="slidenum">
              <a:rPr lang="zh-CN" altLang="en-US" smtClean="0"/>
              <a:pPr/>
              <a:t>8</a:t>
            </a:fld>
            <a:endParaRPr lang="zh-CN" altLang="en-US"/>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5069244" y="2238738"/>
            <a:ext cx="3535204" cy="2858655"/>
          </a:xfrm>
          <a:prstGeom prst="rect">
            <a:avLst/>
          </a:prstGeom>
        </p:spPr>
      </p:pic>
      <p:pic>
        <p:nvPicPr>
          <p:cNvPr id="7" name="Content Placeholder 5"/>
          <p:cNvPicPr>
            <a:picLocks/>
          </p:cNvPicPr>
          <p:nvPr/>
        </p:nvPicPr>
        <p:blipFill>
          <a:blip r:embed="rId3">
            <a:extLst>
              <a:ext uri="{28A0092B-C50C-407E-A947-70E740481C1C}">
                <a14:useLocalDpi xmlns:a14="http://schemas.microsoft.com/office/drawing/2010/main" val="0"/>
              </a:ext>
            </a:extLst>
          </a:blip>
          <a:stretch>
            <a:fillRect/>
          </a:stretch>
        </p:blipFill>
        <p:spPr>
          <a:xfrm>
            <a:off x="467544" y="2225772"/>
            <a:ext cx="4436662" cy="3096344"/>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3648" y="5466131"/>
            <a:ext cx="6294790" cy="706069"/>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609600" y="1611868"/>
                <a:ext cx="7542642" cy="369332"/>
              </a:xfrm>
              <a:prstGeom prst="rect">
                <a:avLst/>
              </a:prstGeom>
              <a:noFill/>
            </p:spPr>
            <p:txBody>
              <a:bodyPr wrap="none" rtlCol="0">
                <a:spAutoFit/>
              </a:bodyPr>
              <a:lstStyle/>
              <a:p>
                <a:r>
                  <a:rPr lang="en-US" dirty="0" smtClean="0"/>
                  <a:t>Consider </a:t>
                </a:r>
                <a14:m>
                  <m:oMath xmlns:m="http://schemas.openxmlformats.org/officeDocument/2006/math">
                    <m:sSub>
                      <m:sSubPr>
                        <m:ctrlPr>
                          <a:rPr lang="en-US" b="0" i="1" smtClean="0">
                            <a:latin typeface="Cambria Math"/>
                          </a:rPr>
                        </m:ctrlPr>
                      </m:sSubPr>
                      <m:e>
                        <m:r>
                          <a:rPr lang="en-US" b="0" i="1" smtClean="0">
                            <a:latin typeface="Cambria Math"/>
                          </a:rPr>
                          <m:t>𝑤</m:t>
                        </m:r>
                      </m:e>
                      <m:sub>
                        <m:r>
                          <a:rPr lang="en-US" b="0" i="1" smtClean="0">
                            <a:latin typeface="Cambria Math"/>
                          </a:rPr>
                          <m:t>𝑎𝑏</m:t>
                        </m:r>
                      </m:sub>
                    </m:sSub>
                  </m:oMath>
                </a14:m>
                <a:r>
                  <a:rPr lang="en-US" dirty="0" smtClean="0"/>
                  <a:t> , </a:t>
                </a:r>
                <a14:m>
                  <m:oMath xmlns:m="http://schemas.openxmlformats.org/officeDocument/2006/math">
                    <m:sSub>
                      <m:sSubPr>
                        <m:ctrlPr>
                          <a:rPr lang="en-US" b="0" i="1" smtClean="0">
                            <a:latin typeface="Cambria Math"/>
                          </a:rPr>
                        </m:ctrlPr>
                      </m:sSubPr>
                      <m:e>
                        <m:r>
                          <a:rPr lang="en-US" b="0" i="1" smtClean="0">
                            <a:latin typeface="Cambria Math"/>
                          </a:rPr>
                          <m:t>𝑤</m:t>
                        </m:r>
                      </m:e>
                      <m:sub>
                        <m:r>
                          <a:rPr lang="en-US" b="0" i="1" smtClean="0">
                            <a:latin typeface="Cambria Math"/>
                          </a:rPr>
                          <m:t>𝑎𝑐</m:t>
                        </m:r>
                      </m:sub>
                    </m:sSub>
                  </m:oMath>
                </a14:m>
                <a:r>
                  <a:rPr lang="en-US" dirty="0" smtClean="0"/>
                  <a:t> , </a:t>
                </a:r>
                <a14:m>
                  <m:oMath xmlns:m="http://schemas.openxmlformats.org/officeDocument/2006/math">
                    <m:sSub>
                      <m:sSubPr>
                        <m:ctrlPr>
                          <a:rPr lang="en-US" b="0" i="1" smtClean="0">
                            <a:latin typeface="Cambria Math"/>
                          </a:rPr>
                        </m:ctrlPr>
                      </m:sSubPr>
                      <m:e>
                        <m:r>
                          <a:rPr lang="en-US" b="0" i="1" smtClean="0">
                            <a:latin typeface="Cambria Math"/>
                          </a:rPr>
                          <m:t>𝑇</m:t>
                        </m:r>
                      </m:e>
                      <m:sub>
                        <m:r>
                          <a:rPr lang="en-US" b="0" i="1" smtClean="0">
                            <a:latin typeface="Cambria Math"/>
                          </a:rPr>
                          <m:t>1</m:t>
                        </m:r>
                      </m:sub>
                    </m:sSub>
                  </m:oMath>
                </a14:m>
                <a:r>
                  <a:rPr lang="en-US" dirty="0" smtClean="0"/>
                  <a:t> and </a:t>
                </a:r>
                <a14:m>
                  <m:oMath xmlns:m="http://schemas.openxmlformats.org/officeDocument/2006/math">
                    <m:sSub>
                      <m:sSubPr>
                        <m:ctrlPr>
                          <a:rPr lang="en-US" b="0" i="1" smtClean="0">
                            <a:latin typeface="Cambria Math"/>
                          </a:rPr>
                        </m:ctrlPr>
                      </m:sSubPr>
                      <m:e>
                        <m:r>
                          <a:rPr lang="en-US" b="0" i="1" smtClean="0">
                            <a:latin typeface="Cambria Math"/>
                          </a:rPr>
                          <m:t>𝑇</m:t>
                        </m:r>
                      </m:e>
                      <m:sub>
                        <m:r>
                          <a:rPr lang="en-US" b="0" i="1" smtClean="0">
                            <a:latin typeface="Cambria Math"/>
                          </a:rPr>
                          <m:t>3</m:t>
                        </m:r>
                      </m:sub>
                    </m:sSub>
                  </m:oMath>
                </a14:m>
                <a:r>
                  <a:rPr lang="en-US" dirty="0" smtClean="0"/>
                  <a:t> when computing motivational score of concept A</a:t>
                </a:r>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609600" y="1611868"/>
                <a:ext cx="7542642" cy="369332"/>
              </a:xfrm>
              <a:prstGeom prst="rect">
                <a:avLst/>
              </a:prstGeom>
              <a:blipFill rotWithShape="1">
                <a:blip r:embed="rId5"/>
                <a:stretch>
                  <a:fillRect l="-647" t="-8197" b="-24590"/>
                </a:stretch>
              </a:blipFill>
            </p:spPr>
            <p:txBody>
              <a:bodyPr/>
              <a:lstStyle/>
              <a:p>
                <a:r>
                  <a:rPr lang="en-US">
                    <a:noFill/>
                  </a:rPr>
                  <a:t> </a:t>
                </a:r>
              </a:p>
            </p:txBody>
          </p:sp>
        </mc:Fallback>
      </mc:AlternateContent>
    </p:spTree>
    <p:extLst>
      <p:ext uri="{BB962C8B-B14F-4D97-AF65-F5344CB8AC3E}">
        <p14:creationId xmlns:p14="http://schemas.microsoft.com/office/powerpoint/2010/main" val="1662127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Memory</a:t>
            </a:r>
          </a:p>
        </p:txBody>
      </p:sp>
      <p:sp>
        <p:nvSpPr>
          <p:cNvPr id="3" name="Slide Number Placeholder 2"/>
          <p:cNvSpPr>
            <a:spLocks noGrp="1"/>
          </p:cNvSpPr>
          <p:nvPr>
            <p:ph type="sldNum" sz="quarter" idx="12"/>
          </p:nvPr>
        </p:nvSpPr>
        <p:spPr/>
        <p:txBody>
          <a:bodyPr>
            <a:normAutofit fontScale="85000" lnSpcReduction="20000"/>
          </a:bodyPr>
          <a:lstStyle/>
          <a:p>
            <a:fld id="{1DCFCE3C-AC12-4C8E-B0ED-D36A1C101954}" type="slidenum">
              <a:rPr lang="en-US" smtClean="0"/>
              <a:pPr/>
              <a:t>9</a:t>
            </a:fld>
            <a:endParaRPr lang="en-US" dirty="0"/>
          </a:p>
        </p:txBody>
      </p:sp>
      <p:sp>
        <p:nvSpPr>
          <p:cNvPr id="4" name="Content Placeholder 3"/>
          <p:cNvSpPr>
            <a:spLocks noGrp="1"/>
          </p:cNvSpPr>
          <p:nvPr>
            <p:ph sz="quarter" idx="1"/>
          </p:nvPr>
        </p:nvSpPr>
        <p:spPr>
          <a:xfrm>
            <a:off x="612648" y="1600200"/>
            <a:ext cx="8153400" cy="4953000"/>
          </a:xfrm>
        </p:spPr>
        <p:txBody>
          <a:bodyPr>
            <a:normAutofit/>
          </a:bodyPr>
          <a:lstStyle/>
          <a:p>
            <a:r>
              <a:rPr lang="en-US" sz="2200" dirty="0" smtClean="0"/>
              <a:t>Also a weighted graph but with a limit to the number of concepts</a:t>
            </a:r>
            <a:endParaRPr lang="en-US" sz="2200" dirty="0"/>
          </a:p>
          <a:p>
            <a:r>
              <a:rPr lang="en-US" sz="2200" dirty="0"/>
              <a:t>Concepts </a:t>
            </a:r>
            <a:r>
              <a:rPr lang="en-US" sz="2200" dirty="0" smtClean="0"/>
              <a:t>with motivational scores above </a:t>
            </a:r>
            <a:r>
              <a:rPr lang="en-US" sz="2200" dirty="0"/>
              <a:t>a preset threshold </a:t>
            </a:r>
            <a:r>
              <a:rPr lang="en-US" sz="2200" dirty="0" smtClean="0"/>
              <a:t>may enter working </a:t>
            </a:r>
            <a:r>
              <a:rPr lang="en-US" sz="2200" dirty="0"/>
              <a:t>memory</a:t>
            </a:r>
          </a:p>
          <a:p>
            <a:r>
              <a:rPr lang="en-US" sz="2200" dirty="0"/>
              <a:t>The threshold is called awareness threshold (AT) </a:t>
            </a:r>
            <a:endParaRPr lang="en-US" sz="2200" dirty="0" smtClean="0"/>
          </a:p>
          <a:p>
            <a:pPr lvl="1"/>
            <a:r>
              <a:rPr lang="en-US" sz="2200" dirty="0" smtClean="0"/>
              <a:t>Randomly </a:t>
            </a:r>
            <a:r>
              <a:rPr lang="en-US" sz="2200" dirty="0"/>
              <a:t>selected from a uniform distribution </a:t>
            </a:r>
          </a:p>
          <a:p>
            <a:pPr lvl="1"/>
            <a:r>
              <a:rPr lang="en-US" sz="2200" dirty="0"/>
              <a:t>Different agents have different AT</a:t>
            </a:r>
          </a:p>
          <a:p>
            <a:pPr lvl="1"/>
            <a:r>
              <a:rPr lang="en-US" sz="2200" dirty="0"/>
              <a:t>AT for each concept is the </a:t>
            </a:r>
            <a:r>
              <a:rPr lang="en-US" sz="2200" dirty="0" smtClean="0"/>
              <a:t>same</a:t>
            </a:r>
          </a:p>
          <a:p>
            <a:r>
              <a:rPr lang="en-US" sz="2200" dirty="0" smtClean="0"/>
              <a:t>The learning process occurs when an agent receives taught knowledge (represented as a sub-graph)</a:t>
            </a:r>
          </a:p>
          <a:p>
            <a:r>
              <a:rPr lang="en-US" sz="2200" b="1" dirty="0" smtClean="0"/>
              <a:t>Agents </a:t>
            </a:r>
            <a:r>
              <a:rPr lang="en-US" sz="2200" b="1" i="1" dirty="0" smtClean="0"/>
              <a:t>do not copy </a:t>
            </a:r>
            <a:r>
              <a:rPr lang="en-US" sz="2200" b="1" dirty="0" smtClean="0"/>
              <a:t>information from a sub-graph – they </a:t>
            </a:r>
            <a:r>
              <a:rPr lang="en-US" sz="2200" b="1" i="1" dirty="0" smtClean="0"/>
              <a:t>adjust</a:t>
            </a:r>
            <a:r>
              <a:rPr lang="en-US" sz="2200" b="1" dirty="0" smtClean="0"/>
              <a:t> their own knowledge based on it!</a:t>
            </a:r>
            <a:endParaRPr lang="en-US" sz="2200" b="1" dirty="0"/>
          </a:p>
        </p:txBody>
      </p:sp>
    </p:spTree>
    <p:extLst>
      <p:ext uri="{BB962C8B-B14F-4D97-AF65-F5344CB8AC3E}">
        <p14:creationId xmlns:p14="http://schemas.microsoft.com/office/powerpoint/2010/main" val="3324162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4508</TotalTime>
  <Words>1870</Words>
  <Application>Microsoft Office PowerPoint</Application>
  <PresentationFormat>On-screen Show (4:3)</PresentationFormat>
  <Paragraphs>291</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Median</vt:lpstr>
      <vt:lpstr>Unified Learning Model in multiagent system</vt:lpstr>
      <vt:lpstr>Background</vt:lpstr>
      <vt:lpstr>Overview </vt:lpstr>
      <vt:lpstr>ULM Adaptation</vt:lpstr>
      <vt:lpstr>Knowledge</vt:lpstr>
      <vt:lpstr>Knowledge</vt:lpstr>
      <vt:lpstr>Motivation</vt:lpstr>
      <vt:lpstr>Motivation</vt:lpstr>
      <vt:lpstr>Working Memory</vt:lpstr>
      <vt:lpstr>Working Memory</vt:lpstr>
      <vt:lpstr>Knowledge Decay</vt:lpstr>
      <vt:lpstr>Teacher-Learner Interaction</vt:lpstr>
      <vt:lpstr>Overview </vt:lpstr>
      <vt:lpstr>Simulation Scenario</vt:lpstr>
      <vt:lpstr>Task Representation</vt:lpstr>
      <vt:lpstr>Task Pool</vt:lpstr>
      <vt:lpstr>Overview </vt:lpstr>
      <vt:lpstr>Agent Design Strategy </vt:lpstr>
      <vt:lpstr>Learning and Teaching</vt:lpstr>
      <vt:lpstr>Task Selection and Performance</vt:lpstr>
      <vt:lpstr>Determining an Action </vt:lpstr>
      <vt:lpstr>Desired Emergent Behavior</vt:lpstr>
      <vt:lpstr>Overview </vt:lpstr>
      <vt:lpstr>Hypothesis #1</vt:lpstr>
      <vt:lpstr>Hypothesis #2</vt:lpstr>
      <vt:lpstr>Experiments</vt:lpstr>
      <vt:lpstr>Experiments</vt:lpstr>
      <vt:lpstr>Results – General Observations</vt:lpstr>
      <vt:lpstr>Results – Hypothesis #1</vt:lpstr>
      <vt:lpstr>Results – Hypothesis #1</vt:lpstr>
      <vt:lpstr>Results – Hypothesis #1</vt:lpstr>
      <vt:lpstr>Results – Hypothesis #1</vt:lpstr>
      <vt:lpstr>Results – Hypothesis #2</vt:lpstr>
      <vt:lpstr>Results – Hypothesis #2</vt:lpstr>
      <vt:lpstr>Overview </vt:lpstr>
      <vt:lpstr>Future Work</vt:lpstr>
      <vt:lpstr>Conclusions</vt:lpstr>
      <vt:lpstr>Question</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Partially Observable Markov Decision Process</dc:title>
  <dc:creator>Adam Eck</dc:creator>
  <cp:lastModifiedBy>dlam</cp:lastModifiedBy>
  <cp:revision>1046</cp:revision>
  <dcterms:created xsi:type="dcterms:W3CDTF">2009-03-25T12:59:18Z</dcterms:created>
  <dcterms:modified xsi:type="dcterms:W3CDTF">2011-05-03T14:21:25Z</dcterms:modified>
</cp:coreProperties>
</file>