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69" r:id="rId4"/>
    <p:sldId id="268" r:id="rId5"/>
    <p:sldId id="260" r:id="rId6"/>
    <p:sldId id="267" r:id="rId7"/>
    <p:sldId id="265" r:id="rId8"/>
    <p:sldId id="258" r:id="rId9"/>
    <p:sldId id="263" r:id="rId10"/>
    <p:sldId id="257" r:id="rId11"/>
    <p:sldId id="264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ley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322" autoAdjust="0"/>
  </p:normalViewPr>
  <p:slideViewPr>
    <p:cSldViewPr>
      <p:cViewPr varScale="1">
        <p:scale>
          <a:sx n="68" d="100"/>
          <a:sy n="68" d="100"/>
        </p:scale>
        <p:origin x="-5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7FD2B-7028-4597-9258-E16EF6D560BF}" type="datetimeFigureOut">
              <a:rPr lang="en-US" smtClean="0"/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0A450-87EE-4F57-9CC8-0C2B32DB0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4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D3B758-59DB-491D-ADED-8F6A44399E7F}" type="slidenum">
              <a:rPr lang="en-US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9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E316C-DD93-4CE8-ABC8-4FF5983222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5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CBF21612-2003-4397-B8E7-5B777D92D7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21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9924037-BE7D-43BD-BF52-949B363257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942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CB99A45-A950-4417-9632-3509A01FA1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80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49654BEA-A337-4A64-AB5C-39FC511593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8197C4C5-36F5-473E-BFD0-0DB9975A86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3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C2D1E55-2789-4B3C-9421-0B7F3CAD6B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3375109-4BD1-4511-A5E0-05D29FADE53A}" type="slidenum">
              <a:rPr lang="en-US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1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B58FB0-EED9-47FB-9B08-992D1E0805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276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C53D57C7-BB2B-4471-B72C-A8E487D94E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8912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6B09E0-4ED2-47D3-9E3E-50CC1688042A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7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876800"/>
            <a:ext cx="8077200" cy="1828800"/>
          </a:xfrm>
        </p:spPr>
        <p:txBody>
          <a:bodyPr>
            <a:normAutofit fontScale="90000"/>
          </a:bodyPr>
          <a:lstStyle/>
          <a:p>
            <a:pPr lvl="0">
              <a:spcBef>
                <a:spcPts val="700"/>
              </a:spcBef>
            </a:pPr>
            <a:r>
              <a:rPr lang="en-US" sz="4900" dirty="0" smtClean="0"/>
              <a:t>Multi-robot systems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cap="none" dirty="0">
                <a:solidFill>
                  <a:srgbClr val="FFFFFF"/>
                </a:solidFill>
                <a:ea typeface="+mn-ea"/>
                <a:cs typeface="+mn-cs"/>
              </a:rPr>
              <a:t>Maria Gini</a:t>
            </a:r>
            <a:br>
              <a:rPr lang="en-US" sz="3100" cap="none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3100" cap="none" dirty="0" smtClean="0">
                <a:solidFill>
                  <a:srgbClr val="FFFFFF"/>
                </a:solidFill>
                <a:ea typeface="+mn-ea"/>
                <a:cs typeface="+mn-cs"/>
              </a:rPr>
              <a:t>(work with </a:t>
            </a:r>
            <a:r>
              <a:rPr lang="en-US" sz="3100" cap="none" dirty="0" smtClean="0">
                <a:solidFill>
                  <a:srgbClr val="FFFFFF"/>
                </a:solidFill>
              </a:rPr>
              <a:t>Elizabeth </a:t>
            </a:r>
            <a:r>
              <a:rPr lang="en-US" sz="3100" cap="none" dirty="0">
                <a:solidFill>
                  <a:srgbClr val="FFFFFF"/>
                </a:solidFill>
              </a:rPr>
              <a:t>Jensen, </a:t>
            </a:r>
            <a:r>
              <a:rPr lang="en-US" sz="3100" cap="none" dirty="0" smtClean="0">
                <a:solidFill>
                  <a:srgbClr val="FFFFFF"/>
                </a:solidFill>
              </a:rPr>
              <a:t>Julio Godoy, </a:t>
            </a:r>
            <a:r>
              <a:rPr lang="en-US" sz="3100" cap="none" dirty="0" smtClean="0">
                <a:solidFill>
                  <a:srgbClr val="FFFFFF"/>
                </a:solidFill>
                <a:ea typeface="+mn-ea"/>
                <a:cs typeface="+mn-cs"/>
              </a:rPr>
              <a:t>Ernesto </a:t>
            </a:r>
            <a:r>
              <a:rPr lang="en-US" sz="3100" cap="none" dirty="0" err="1" smtClean="0">
                <a:solidFill>
                  <a:srgbClr val="FFFFFF"/>
                </a:solidFill>
                <a:ea typeface="+mn-ea"/>
                <a:cs typeface="+mn-cs"/>
              </a:rPr>
              <a:t>Nunes</a:t>
            </a:r>
            <a:r>
              <a:rPr lang="en-US" sz="3100" cap="none" dirty="0" smtClean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3100" cap="none" dirty="0" err="1" smtClean="0">
                <a:solidFill>
                  <a:srgbClr val="FFFFFF"/>
                </a:solidFill>
                <a:ea typeface="+mn-ea"/>
                <a:cs typeface="+mn-cs"/>
              </a:rPr>
              <a:t>abd</a:t>
            </a:r>
            <a:r>
              <a:rPr lang="en-US" sz="3100" cap="none" dirty="0" smtClean="0">
                <a:solidFill>
                  <a:srgbClr val="FFFFFF"/>
                </a:solidFill>
                <a:ea typeface="+mn-ea"/>
                <a:cs typeface="+mn-cs"/>
              </a:rPr>
              <a:t> James Parker,)</a:t>
            </a:r>
            <a:r>
              <a:rPr lang="en-US" sz="3100" cap="none" dirty="0">
                <a:solidFill>
                  <a:srgbClr val="FFFFFF"/>
                </a:solidFill>
                <a:ea typeface="+mn-ea"/>
                <a:cs typeface="+mn-cs"/>
              </a:rPr>
              <a:t/>
            </a:r>
            <a:br>
              <a:rPr lang="en-US" sz="3100" cap="none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3100" cap="none" dirty="0">
                <a:solidFill>
                  <a:srgbClr val="FFFFFF"/>
                </a:solidFill>
                <a:ea typeface="+mn-ea"/>
                <a:cs typeface="+mn-cs"/>
              </a:rPr>
              <a:t>Department of Computer Science and Engineering University of Minnesota</a:t>
            </a:r>
            <a:br>
              <a:rPr lang="en-US" sz="3100" cap="none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6019800"/>
            <a:ext cx="2514600" cy="685800"/>
          </a:xfrm>
        </p:spPr>
        <p:txBody>
          <a:bodyPr/>
          <a:lstStyle/>
          <a:p>
            <a:r>
              <a:rPr lang="en-US" dirty="0" smtClean="0"/>
              <a:t>March 17,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Motion of robots or agents in crowds </a:t>
            </a:r>
            <a:endParaRPr lang="en-U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81000" y="5638800"/>
                <a:ext cx="8008857" cy="68580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1900" dirty="0" smtClean="0"/>
                  <a:t>Each agent has to avoid </a:t>
                </a:r>
                <a:r>
                  <a:rPr lang="en-US" sz="1900" dirty="0"/>
                  <a:t>obstacles </a:t>
                </a:r>
                <a:r>
                  <a:rPr lang="en-US" sz="1900" dirty="0" smtClean="0"/>
                  <a:t>to </a:t>
                </a:r>
                <a:r>
                  <a:rPr lang="en-US" sz="1900" dirty="0"/>
                  <a:t>reach </a:t>
                </a:r>
                <a:r>
                  <a:rPr lang="en-US" sz="1900" dirty="0" smtClean="0"/>
                  <a:t>its goal.  Our an </a:t>
                </a:r>
                <a:r>
                  <a:rPr lang="en-US" sz="1900" dirty="0"/>
                  <a:t>online learning approach</a:t>
                </a:r>
                <a:r>
                  <a:rPr lang="en-US" sz="1900" dirty="0" smtClean="0"/>
                  <a:t>,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/>
                      </a:rPr>
                      <m:t>𝑒</m:t>
                    </m:r>
                  </m:oMath>
                </a14:m>
                <a:r>
                  <a:rPr lang="en-US" sz="1900" dirty="0" smtClean="0"/>
                  <a:t>-UCB, builds </a:t>
                </a:r>
                <a:r>
                  <a:rPr lang="en-US" sz="1900" dirty="0"/>
                  <a:t>on ORCA, an existing </a:t>
                </a:r>
                <a:r>
                  <a:rPr lang="en-US" sz="1900" dirty="0" smtClean="0"/>
                  <a:t>motion planning method that computes a velocity vector for each agent to avoid collisions.</a:t>
                </a:r>
              </a:p>
              <a:p>
                <a:pPr marL="0" indent="0">
                  <a:buNone/>
                </a:pPr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81000" y="5638800"/>
                <a:ext cx="8008857" cy="685800"/>
              </a:xfrm>
              <a:blipFill rotWithShape="1">
                <a:blip r:embed="rId4"/>
                <a:stretch>
                  <a:fillRect l="-457" t="-8850" b="-1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ij_cross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71600"/>
            <a:ext cx="7315683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400800"/>
            <a:ext cx="8870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Godoy, I. </a:t>
            </a:r>
            <a:r>
              <a:rPr lang="en-US" sz="1600" dirty="0" err="1"/>
              <a:t>Karamouzas</a:t>
            </a:r>
            <a:r>
              <a:rPr lang="en-US" sz="1600" dirty="0"/>
              <a:t>, S.J. Guy, and M. Gini, Adaptive Learning for Multi Agent Navigation, AAAI 2015</a:t>
            </a:r>
          </a:p>
        </p:txBody>
      </p:sp>
    </p:spTree>
    <p:extLst>
      <p:ext uri="{BB962C8B-B14F-4D97-AF65-F5344CB8AC3E}">
        <p14:creationId xmlns:p14="http://schemas.microsoft.com/office/powerpoint/2010/main" val="5887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90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Patrolling a fence with a robot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8862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Repeated coverage along an open polyline </a:t>
            </a:r>
          </a:p>
          <a:p>
            <a:r>
              <a:rPr lang="en-US" sz="3100" dirty="0"/>
              <a:t>Guarantee uniformity of coverage</a:t>
            </a:r>
          </a:p>
          <a:p>
            <a:r>
              <a:rPr lang="en-US" sz="3100" dirty="0"/>
              <a:t>Maximize the frequency with which a point is visited.</a:t>
            </a:r>
          </a:p>
          <a:p>
            <a:pPr>
              <a:defRPr/>
            </a:pPr>
            <a:r>
              <a:rPr lang="en-US" sz="3100" dirty="0"/>
              <a:t>How do we maintain a multi-robot patrol of the open </a:t>
            </a:r>
            <a:r>
              <a:rPr lang="en-US" sz="3100" dirty="0" smtClean="0"/>
              <a:t>polyline</a:t>
            </a:r>
            <a:r>
              <a:rPr lang="en-US" sz="3100" dirty="0"/>
              <a:t>, given that the robots will </a:t>
            </a:r>
            <a:r>
              <a:rPr lang="en-US" sz="3100" dirty="0" smtClean="0"/>
              <a:t>need </a:t>
            </a:r>
            <a:r>
              <a:rPr lang="en-US" sz="3100" dirty="0"/>
              <a:t>to be recharged or occasionally </a:t>
            </a:r>
            <a:r>
              <a:rPr lang="en-US" sz="3100" dirty="0" smtClean="0"/>
              <a:t>replaced</a:t>
            </a:r>
            <a:r>
              <a:rPr lang="en-US" sz="3100" dirty="0"/>
              <a:t>?</a:t>
            </a:r>
          </a:p>
          <a:p>
            <a:endParaRPr lang="en-US" dirty="0"/>
          </a:p>
        </p:txBody>
      </p:sp>
      <p:pic>
        <p:nvPicPr>
          <p:cNvPr id="7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6124"/>
            <a:ext cx="2152650" cy="14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2152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800600"/>
            <a:ext cx="2176272" cy="149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200400"/>
            <a:ext cx="2174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0"/>
            <a:ext cx="2176272" cy="15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172200"/>
            <a:ext cx="830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Jensen</a:t>
            </a:r>
            <a:r>
              <a:rPr lang="en-US" dirty="0"/>
              <a:t>, </a:t>
            </a:r>
            <a:r>
              <a:rPr lang="en-US" dirty="0" smtClean="0"/>
              <a:t>M. Franklin</a:t>
            </a:r>
            <a:r>
              <a:rPr lang="en-US" dirty="0"/>
              <a:t>, </a:t>
            </a:r>
            <a:r>
              <a:rPr lang="en-US" dirty="0" smtClean="0"/>
              <a:t>S. Lahr</a:t>
            </a:r>
            <a:r>
              <a:rPr lang="en-US" dirty="0"/>
              <a:t>, and </a:t>
            </a:r>
            <a:r>
              <a:rPr lang="en-US" dirty="0" smtClean="0"/>
              <a:t>M. Gini, Sustainable </a:t>
            </a:r>
            <a:r>
              <a:rPr lang="en-US" dirty="0"/>
              <a:t>Multi-Robot Patrol of an </a:t>
            </a:r>
            <a:r>
              <a:rPr lang="en-US" dirty="0" smtClean="0"/>
              <a:t>Open Polyline, ICRA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0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Conclusions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276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Presented a broad overview of problems and open issues in multi-robot systems.</a:t>
            </a:r>
          </a:p>
          <a:p>
            <a:r>
              <a:rPr lang="en-US" sz="2800" dirty="0" smtClean="0"/>
              <a:t>Outlined various research projects that use multiple robots for different tasks.</a:t>
            </a:r>
          </a:p>
          <a:p>
            <a:r>
              <a:rPr lang="en-US" sz="2800" dirty="0" smtClean="0"/>
              <a:t>Tried to show the commonality among approaches and how they build on fundamental computer science algorithms.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52578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Thank you !</a:t>
            </a:r>
          </a:p>
          <a:p>
            <a:pPr algn="ctr"/>
            <a:r>
              <a:rPr lang="en-US" sz="2800" dirty="0"/>
              <a:t>For more information go </a:t>
            </a:r>
            <a:r>
              <a:rPr lang="en-US" sz="2800" dirty="0" smtClean="0"/>
              <a:t>to www.cs.umn.edu</a:t>
            </a:r>
            <a:r>
              <a:rPr lang="en-US" sz="2800" dirty="0"/>
              <a:t>/~gini or </a:t>
            </a:r>
          </a:p>
          <a:p>
            <a:pPr algn="ctr"/>
            <a:r>
              <a:rPr lang="en-US" sz="2800" dirty="0"/>
              <a:t>email gini@cs.umn.edu</a:t>
            </a:r>
          </a:p>
        </p:txBody>
      </p:sp>
    </p:spTree>
    <p:extLst>
      <p:ext uri="{BB962C8B-B14F-4D97-AF65-F5344CB8AC3E}">
        <p14:creationId xmlns:p14="http://schemas.microsoft.com/office/powerpoint/2010/main" val="40840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76200"/>
            <a:ext cx="6858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Main topic for today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752600"/>
            <a:ext cx="723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Multi-robot systems</a:t>
            </a:r>
          </a:p>
          <a:p>
            <a:r>
              <a:rPr lang="en-US" sz="3600" dirty="0" smtClean="0"/>
              <a:t>Can we use for robots the same methods and algorithms we use for multi-agent systems?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</a:t>
            </a:r>
            <a:r>
              <a:rPr lang="en-US" sz="3600" dirty="0"/>
              <a:t>If yes, </a:t>
            </a:r>
            <a:r>
              <a:rPr lang="en-US" sz="3600" dirty="0" smtClean="0"/>
              <a:t>how? </a:t>
            </a:r>
            <a:r>
              <a:rPr lang="en-US" sz="3600" dirty="0"/>
              <a:t>If not, why not</a:t>
            </a:r>
            <a:r>
              <a:rPr lang="en-US" sz="3600" dirty="0" smtClean="0"/>
              <a:t>?</a:t>
            </a:r>
          </a:p>
          <a:p>
            <a:r>
              <a:rPr lang="en-US" sz="3600" dirty="0" smtClean="0"/>
              <a:t>Are robots the same as agents? 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If yes, why? If not, why not?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5"/>
    </mc:Choice>
    <mc:Fallback xmlns="">
      <p:transition spd="slow" advTm="1177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769352" cy="4495800"/>
          </a:xfrm>
        </p:spPr>
        <p:txBody>
          <a:bodyPr/>
          <a:lstStyle/>
          <a:p>
            <a:r>
              <a:rPr lang="en-US" dirty="0" smtClean="0"/>
              <a:t>Robots have a physical body, which requires them to move from location to location subject to the laws of physics.</a:t>
            </a:r>
          </a:p>
          <a:p>
            <a:r>
              <a:rPr lang="en-US" dirty="0" smtClean="0"/>
              <a:t>Have sensors and actuators might not be precise. and are subject to errors and uncertainties.</a:t>
            </a:r>
          </a:p>
          <a:p>
            <a:r>
              <a:rPr lang="en-US" dirty="0" smtClean="0"/>
              <a:t>Have limited power supply.</a:t>
            </a:r>
          </a:p>
          <a:p>
            <a:r>
              <a:rPr lang="en-US" dirty="0" smtClean="0"/>
              <a:t>Might have limited communications, also subject to errors.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6858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Key ideas we will use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524000"/>
            <a:ext cx="8382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Autonomy</a:t>
            </a:r>
          </a:p>
          <a:p>
            <a:pPr lvl="1"/>
            <a:r>
              <a:rPr lang="en-US" dirty="0" smtClean="0"/>
              <a:t>Ability to make autonomous decisions in complex </a:t>
            </a:r>
            <a:r>
              <a:rPr lang="en-US" dirty="0" smtClean="0"/>
              <a:t>environments</a:t>
            </a:r>
          </a:p>
          <a:p>
            <a:pPr marL="365760" lvl="1" indent="0">
              <a:buNone/>
            </a:pPr>
            <a:r>
              <a:rPr lang="en-US" dirty="0" smtClean="0"/>
              <a:t>[</a:t>
            </a:r>
            <a:r>
              <a:rPr lang="en-US" sz="2200" dirty="0" smtClean="0"/>
              <a:t>See</a:t>
            </a:r>
            <a:r>
              <a:rPr lang="en-US" dirty="0" smtClean="0"/>
              <a:t> </a:t>
            </a:r>
            <a:r>
              <a:rPr lang="en-US" sz="2100" dirty="0"/>
              <a:t>http://www.nytimes.com/2014/12/16/science/century-long-study-will-examine-effects-of-artificial-intelligence.html?_</a:t>
            </a:r>
            <a:r>
              <a:rPr lang="en-US" sz="2100" dirty="0" smtClean="0"/>
              <a:t>r=0]</a:t>
            </a:r>
            <a:endParaRPr lang="en-US" sz="2100" dirty="0" smtClean="0"/>
          </a:p>
          <a:p>
            <a:r>
              <a:rPr lang="en-US" dirty="0" smtClean="0"/>
              <a:t>Distributed </a:t>
            </a:r>
            <a:r>
              <a:rPr lang="en-US" dirty="0" smtClean="0"/>
              <a:t>decision making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ach agent or robot decides, not a central system.</a:t>
            </a:r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  What are the alternatives?</a:t>
            </a:r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  Why </a:t>
            </a:r>
            <a:r>
              <a:rPr lang="en-US" dirty="0" smtClean="0"/>
              <a:t>do we </a:t>
            </a:r>
            <a:r>
              <a:rPr lang="en-US" dirty="0" smtClean="0"/>
              <a:t>want distributed decision making?  </a:t>
            </a:r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[</a:t>
            </a:r>
            <a:r>
              <a:rPr lang="en-US" sz="2200" dirty="0" smtClean="0"/>
              <a:t>See</a:t>
            </a:r>
            <a:r>
              <a:rPr lang="en-US" dirty="0" smtClean="0"/>
              <a:t> </a:t>
            </a:r>
            <a:r>
              <a:rPr lang="en-US" sz="2100" dirty="0" smtClean="0"/>
              <a:t>Kiva at </a:t>
            </a:r>
            <a:r>
              <a:rPr lang="en-US" sz="2100" dirty="0"/>
              <a:t>Amazon and </a:t>
            </a:r>
            <a:r>
              <a:rPr lang="en-US" sz="2100" dirty="0" err="1" smtClean="0"/>
              <a:t>Symbotic</a:t>
            </a:r>
            <a:r>
              <a:rPr lang="en-US" sz="2100" dirty="0" smtClean="0"/>
              <a:t> for centralized </a:t>
            </a:r>
            <a:r>
              <a:rPr lang="en-US" sz="2100" dirty="0" smtClean="0"/>
              <a:t>solutions </a:t>
            </a:r>
            <a:r>
              <a:rPr lang="en-US" sz="2100" dirty="0" smtClean="0"/>
              <a:t>to warehousing</a:t>
            </a:r>
            <a:r>
              <a:rPr lang="en-US" dirty="0" smtClean="0"/>
              <a:t>] </a:t>
            </a:r>
          </a:p>
          <a:p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We assume Agents </a:t>
            </a:r>
            <a:r>
              <a:rPr lang="en-US" dirty="0" smtClean="0"/>
              <a:t>have common objectives</a:t>
            </a:r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Why? What </a:t>
            </a:r>
            <a:r>
              <a:rPr lang="en-US" dirty="0" smtClean="0"/>
              <a:t>are the alternatives? </a:t>
            </a:r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5"/>
    </mc:Choice>
    <mc:Fallback xmlns="">
      <p:transition spd="slow" advTm="1177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Task allocation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315200" cy="4648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Task allocation is ubiquitous in computing and in the real world.  For robots it requires solving a Traveling Salesman Problem (TSP).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objective is to allocate tasks to </a:t>
            </a:r>
            <a:r>
              <a:rPr lang="en-US" sz="2800" dirty="0" smtClean="0"/>
              <a:t>agents optimize </a:t>
            </a:r>
            <a:r>
              <a:rPr lang="en-US" sz="2800" dirty="0"/>
              <a:t>some function (minimize completion time, path costs, </a:t>
            </a:r>
            <a:r>
              <a:rPr lang="en-US" sz="2800" dirty="0" err="1" smtClean="0"/>
              <a:t>etc</a:t>
            </a:r>
            <a:r>
              <a:rPr lang="en-US" sz="2800" dirty="0" smtClean="0"/>
              <a:t>) in a distributed way.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any types of task allocation problems:</a:t>
            </a:r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umber of tasks vs number of robots </a:t>
            </a:r>
          </a:p>
          <a:p>
            <a:pPr lvl="1"/>
            <a:r>
              <a:rPr lang="en-US" sz="2000" dirty="0" smtClean="0"/>
              <a:t>Constraints on tasks: spatial, temporal, single agent vs multi-agent, decomposability of tasks,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lvl="1"/>
            <a:r>
              <a:rPr lang="en-US" sz="2000" dirty="0" smtClean="0"/>
              <a:t>Constraints on agents: single task vs multitask, homogeneous vs heterogeneous, etc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8"/>
    </mc:Choice>
    <mc:Fallback xmlns="">
      <p:transition spd="slow" advTm="787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37600" cy="9144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B0F0"/>
                </a:solidFill>
                <a:ea typeface="ＭＳ Ｐゴシック" pitchFamily="-111" charset="-128"/>
              </a:rPr>
              <a:t>A</a:t>
            </a:r>
            <a:r>
              <a:rPr lang="en-US" b="1" dirty="0" smtClean="0">
                <a:solidFill>
                  <a:srgbClr val="00B0F0"/>
                </a:solidFill>
                <a:ea typeface="ＭＳ Ｐゴシック" pitchFamily="-111" charset="-128"/>
              </a:rPr>
              <a:t>llocation of tasks with time constraints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" name="Picture 8" descr="SquareTaskDist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6583680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quareRobotDis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86400"/>
            <a:ext cx="66802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4572000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Task windows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Schedule of tasks </a:t>
            </a:r>
            <a:r>
              <a:rPr lang="en-US" dirty="0" smtClean="0"/>
              <a:t>allocated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1447800"/>
            <a:ext cx="454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Temporal constraints (time windows) affect the choice of path and the allocation to robots to tasks.</a:t>
            </a:r>
            <a:endParaRPr lang="en-US" sz="2400" dirty="0"/>
          </a:p>
          <a:p>
            <a:r>
              <a:rPr lang="en-US" sz="2400" dirty="0" smtClean="0"/>
              <a:t>Example of minimization of task completion time.  Tasks are done as soon as their time windows allow, path is not minimized.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400800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E. </a:t>
            </a:r>
            <a:r>
              <a:rPr lang="en-US" sz="1600" dirty="0" err="1" smtClean="0"/>
              <a:t>Nunes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 smtClean="0"/>
              <a:t>M.Gini</a:t>
            </a:r>
            <a:r>
              <a:rPr lang="en-US" sz="1600" dirty="0" smtClean="0"/>
              <a:t>, Multi-robot </a:t>
            </a:r>
            <a:r>
              <a:rPr lang="en-US" sz="1600" dirty="0"/>
              <a:t>auctions for allocation of tasks with temporal </a:t>
            </a:r>
            <a:r>
              <a:rPr lang="en-US" sz="1600" dirty="0" smtClean="0"/>
              <a:t>constraints, AAAI 2015</a:t>
            </a:r>
            <a:endParaRPr lang="en-US" sz="1600" dirty="0"/>
          </a:p>
        </p:txBody>
      </p:sp>
      <p:pic>
        <p:nvPicPr>
          <p:cNvPr id="5" name="Picture 9" descr="Square_tw_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914400"/>
            <a:ext cx="333705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6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</a:t>
            </a:r>
            <a:r>
              <a:rPr lang="en-US" b="1" dirty="0" smtClean="0">
                <a:solidFill>
                  <a:srgbClr val="00B0F0"/>
                </a:solidFill>
              </a:rPr>
              <a:t>llocation of tasks with growing costs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2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52400" y="1447800"/>
            <a:ext cx="4572000" cy="4876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 smtClean="0"/>
              <a:t>Task allocation algorithms  assume tasks have a fixed cost.  </a:t>
            </a:r>
            <a:r>
              <a:rPr lang="en-US" sz="2000" dirty="0"/>
              <a:t>M</a:t>
            </a:r>
            <a:r>
              <a:rPr lang="en-US" sz="2000" dirty="0" smtClean="0"/>
              <a:t>any tasks have costs that change with time.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We </a:t>
            </a:r>
            <a:r>
              <a:rPr lang="en-US" sz="2000" dirty="0">
                <a:solidFill>
                  <a:prstClr val="black"/>
                </a:solidFill>
              </a:rPr>
              <a:t>model task costs over time as a recurrence </a:t>
            </a:r>
            <a:r>
              <a:rPr lang="en-US" sz="2000" dirty="0" smtClean="0">
                <a:solidFill>
                  <a:prstClr val="black"/>
                </a:solidFill>
              </a:rPr>
              <a:t>relation.</a:t>
            </a:r>
            <a:r>
              <a:rPr lang="en-US" sz="2000" b="1" dirty="0" smtClean="0">
                <a:solidFill>
                  <a:prstClr val="black"/>
                </a:solidFill>
              </a:rPr>
              <a:t>                                           </a:t>
            </a:r>
            <a:endParaRPr lang="en-US" sz="2000" b="1" dirty="0">
              <a:solidFill>
                <a:prstClr val="black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 smtClean="0"/>
              <a:t>If </a:t>
            </a:r>
            <a:r>
              <a:rPr lang="en-US" sz="2000" dirty="0" smtClean="0"/>
              <a:t>• agents have fixed work rate •growth function is positive definite convex • travel time is constant • there are more robots than tasks. </a:t>
            </a:r>
            <a:r>
              <a:rPr lang="en-US" sz="2000" b="1" dirty="0" smtClean="0"/>
              <a:t>Theorem</a:t>
            </a:r>
            <a:r>
              <a:rPr lang="en-US" sz="2000" dirty="0" smtClean="0"/>
              <a:t>: the optimal allocation is to assign agents to tasks with the largest growth (</a:t>
            </a:r>
            <a:r>
              <a:rPr lang="en-US" sz="2000" i="1" dirty="0" smtClean="0"/>
              <a:t>Latest Finishing First</a:t>
            </a:r>
            <a:r>
              <a:rPr lang="en-US" sz="2000" dirty="0" smtClean="0"/>
              <a:t>).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prstClr val="black"/>
                </a:solidFill>
              </a:rPr>
              <a:t>In practice </a:t>
            </a:r>
            <a:r>
              <a:rPr lang="en-US" sz="2000" dirty="0" smtClean="0">
                <a:solidFill>
                  <a:prstClr val="black"/>
                </a:solidFill>
              </a:rPr>
              <a:t>• growth </a:t>
            </a:r>
            <a:r>
              <a:rPr lang="en-US" sz="2000" dirty="0">
                <a:solidFill>
                  <a:prstClr val="black"/>
                </a:solidFill>
              </a:rPr>
              <a:t>function is an </a:t>
            </a:r>
            <a:r>
              <a:rPr lang="en-US" sz="2000" dirty="0" smtClean="0">
                <a:solidFill>
                  <a:prstClr val="black"/>
                </a:solidFill>
              </a:rPr>
              <a:t>estimate, • travel </a:t>
            </a:r>
            <a:r>
              <a:rPr lang="en-US" sz="2000" dirty="0">
                <a:solidFill>
                  <a:prstClr val="black"/>
                </a:solidFill>
              </a:rPr>
              <a:t>time is not </a:t>
            </a:r>
            <a:r>
              <a:rPr lang="en-US" sz="2000" dirty="0" smtClean="0">
                <a:solidFill>
                  <a:prstClr val="black"/>
                </a:solidFill>
              </a:rPr>
              <a:t>constant • new </a:t>
            </a:r>
            <a:r>
              <a:rPr lang="en-US" sz="2000" dirty="0">
                <a:solidFill>
                  <a:prstClr val="black"/>
                </a:solidFill>
              </a:rPr>
              <a:t>tasks might appear at any </a:t>
            </a:r>
            <a:r>
              <a:rPr lang="en-US" sz="2000" dirty="0" smtClean="0">
                <a:solidFill>
                  <a:prstClr val="black"/>
                </a:solidFill>
              </a:rPr>
              <a:t>time, robots need to be reassigned.  A </a:t>
            </a:r>
            <a:r>
              <a:rPr lang="en-US" sz="2000" dirty="0">
                <a:solidFill>
                  <a:prstClr val="black"/>
                </a:solidFill>
              </a:rPr>
              <a:t>good </a:t>
            </a:r>
            <a:r>
              <a:rPr lang="en-US" sz="2000" dirty="0" smtClean="0">
                <a:solidFill>
                  <a:prstClr val="black"/>
                </a:solidFill>
              </a:rPr>
              <a:t>heuristic </a:t>
            </a:r>
            <a:r>
              <a:rPr lang="en-US" sz="2000" dirty="0">
                <a:solidFill>
                  <a:prstClr val="black"/>
                </a:solidFill>
              </a:rPr>
              <a:t>is  to start from </a:t>
            </a:r>
            <a:r>
              <a:rPr lang="en-US" sz="2000" dirty="0" smtClean="0">
                <a:solidFill>
                  <a:prstClr val="black"/>
                </a:solidFill>
              </a:rPr>
              <a:t>tasks </a:t>
            </a:r>
            <a:r>
              <a:rPr lang="en-US" sz="2000" dirty="0">
                <a:solidFill>
                  <a:prstClr val="black"/>
                </a:solidFill>
              </a:rPr>
              <a:t>closest to the new ones. </a:t>
            </a: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189" y="4038600"/>
            <a:ext cx="2080611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038600"/>
            <a:ext cx="21336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67" y="-9072563"/>
            <a:ext cx="26125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375" y="-9072563"/>
            <a:ext cx="653142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2138" y="-9067800"/>
            <a:ext cx="653566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9" y="1066800"/>
            <a:ext cx="3526971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31686" y="6096000"/>
            <a:ext cx="45361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600" dirty="0" smtClean="0"/>
              <a:t>Example </a:t>
            </a:r>
            <a:r>
              <a:rPr lang="en-US" sz="1600" dirty="0">
                <a:solidFill>
                  <a:prstClr val="black"/>
                </a:solidFill>
              </a:rPr>
              <a:t>in </a:t>
            </a:r>
            <a:r>
              <a:rPr lang="en-US" sz="1600" dirty="0" err="1">
                <a:solidFill>
                  <a:prstClr val="black"/>
                </a:solidFill>
              </a:rPr>
              <a:t>RoboCup</a:t>
            </a:r>
            <a:r>
              <a:rPr lang="en-US" sz="1600" dirty="0">
                <a:solidFill>
                  <a:prstClr val="black"/>
                </a:solidFill>
              </a:rPr>
              <a:t> Rescue with and without RTLFF</a:t>
            </a:r>
          </a:p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94" y="3581400"/>
            <a:ext cx="2316811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373751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J. Parker </a:t>
            </a:r>
            <a:r>
              <a:rPr lang="en-US" sz="1600" dirty="0"/>
              <a:t>and </a:t>
            </a:r>
            <a:r>
              <a:rPr lang="en-US" sz="1600" dirty="0" smtClean="0"/>
              <a:t>M. Gini, Tasks </a:t>
            </a:r>
            <a:r>
              <a:rPr lang="en-US" sz="1600" dirty="0"/>
              <a:t>with Cost Growing over Time and Agent Reallocation </a:t>
            </a:r>
            <a:r>
              <a:rPr lang="en-US" sz="1600" dirty="0" smtClean="0"/>
              <a:t>Delays,</a:t>
            </a:r>
            <a:r>
              <a:rPr lang="en-US" sz="1600" dirty="0"/>
              <a:t> </a:t>
            </a:r>
            <a:r>
              <a:rPr lang="en-US" sz="1600" dirty="0" smtClean="0"/>
              <a:t>AAMAS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26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Rolling dispersion of robot teams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87" y="1295400"/>
            <a:ext cx="2282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87" y="1295400"/>
            <a:ext cx="2282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87" y="3886200"/>
            <a:ext cx="2282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886200"/>
            <a:ext cx="2282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2394" y="3505200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Robot positions at start.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3938" y="350520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Coverage map at start.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16194" y="6096000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Robots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at full coverage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6266289" y="6096000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Coverage at full coverage.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892" y="1476561"/>
            <a:ext cx="34307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The robots have to explore in a systematic way a building looking for survivors. They  do not have a map of the building. They disperse as much as possible while maintaining communication, and advance as a group, leaving behind beacons to mark explored areas and provide a path back to the entrance. They continue exploring until the entire environment has been explored, after which they go back to the entrance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6400800"/>
            <a:ext cx="667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E. Jensen </a:t>
            </a:r>
            <a:r>
              <a:rPr lang="en-US" dirty="0"/>
              <a:t>and </a:t>
            </a:r>
            <a:r>
              <a:rPr lang="en-US" dirty="0" smtClean="0"/>
              <a:t>M. Gini ,Rolling </a:t>
            </a:r>
            <a:r>
              <a:rPr lang="en-US" dirty="0"/>
              <a:t>Dispersion for Robot Teams</a:t>
            </a:r>
            <a:r>
              <a:rPr lang="en-US" dirty="0" smtClean="0"/>
              <a:t>,. </a:t>
            </a:r>
            <a:r>
              <a:rPr lang="en-US" dirty="0"/>
              <a:t>IJCAI </a:t>
            </a:r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Team work improves performance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19096"/>
            <a:ext cx="3716174" cy="25603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7" y="1143000"/>
            <a:ext cx="3595513" cy="2560320"/>
          </a:xfrm>
        </p:spPr>
      </p:pic>
      <p:sp>
        <p:nvSpPr>
          <p:cNvPr id="6" name="TextBox 5"/>
          <p:cNvSpPr txBox="1"/>
          <p:nvPr/>
        </p:nvSpPr>
        <p:spPr>
          <a:xfrm>
            <a:off x="374603" y="4495800"/>
            <a:ext cx="4465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Team work improves agents performance and prevents fire spread.  Different ways of creating teams have different success rates.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6" y="1600200"/>
            <a:ext cx="3937095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320" y="6197025"/>
            <a:ext cx="592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J. Parker, E. </a:t>
            </a:r>
            <a:r>
              <a:rPr lang="en-US" sz="1600" dirty="0" err="1" smtClean="0"/>
              <a:t>Nunes</a:t>
            </a:r>
            <a:r>
              <a:rPr lang="en-US" sz="1600" dirty="0" smtClean="0"/>
              <a:t>, J. Godoy, M. Gini,  Forming Long Term Teams to Exploit Synergies Among Heterogeneous Agents, Tech Report </a:t>
            </a:r>
            <a:r>
              <a:rPr lang="en-US" sz="1600" dirty="0"/>
              <a:t>12-016</a:t>
            </a:r>
          </a:p>
        </p:txBody>
      </p:sp>
    </p:spTree>
    <p:extLst>
      <p:ext uri="{BB962C8B-B14F-4D97-AF65-F5344CB8AC3E}">
        <p14:creationId xmlns:p14="http://schemas.microsoft.com/office/powerpoint/2010/main" val="9203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905</Words>
  <Application>Microsoft Office PowerPoint</Application>
  <PresentationFormat>On-screen Show (4:3)</PresentationFormat>
  <Paragraphs>72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Median</vt:lpstr>
      <vt:lpstr>Multi-robot systems   Maria Gini (work with Elizabeth Jensen, Julio Godoy, Ernesto Nunes, abd James Parker,) Department of Computer Science and Engineering University of Minnesota  </vt:lpstr>
      <vt:lpstr>Main topic for today</vt:lpstr>
      <vt:lpstr>PowerPoint Presentation</vt:lpstr>
      <vt:lpstr>Key ideas we will use</vt:lpstr>
      <vt:lpstr>Task allocation</vt:lpstr>
      <vt:lpstr>Allocation of tasks with time constraints</vt:lpstr>
      <vt:lpstr>Allocation of tasks with growing costs </vt:lpstr>
      <vt:lpstr>Rolling dispersion of robot teams</vt:lpstr>
      <vt:lpstr>Team work improves performance</vt:lpstr>
      <vt:lpstr>Motion of robots or agents in crowds </vt:lpstr>
      <vt:lpstr>Patrolling a fence with a robot team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boley</dc:creator>
  <cp:lastModifiedBy>boley</cp:lastModifiedBy>
  <cp:revision>34</cp:revision>
  <dcterms:created xsi:type="dcterms:W3CDTF">2014-08-19T23:50:46Z</dcterms:created>
  <dcterms:modified xsi:type="dcterms:W3CDTF">2015-03-18T03:24:38Z</dcterms:modified>
</cp:coreProperties>
</file>