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avi" ContentType="video/avi"/>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6" r:id="rId1"/>
  </p:sldMasterIdLst>
  <p:notesMasterIdLst>
    <p:notesMasterId r:id="rId40"/>
  </p:notesMasterIdLst>
  <p:sldIdLst>
    <p:sldId id="256" r:id="rId2"/>
    <p:sldId id="288" r:id="rId3"/>
    <p:sldId id="289" r:id="rId4"/>
    <p:sldId id="309" r:id="rId5"/>
    <p:sldId id="293" r:id="rId6"/>
    <p:sldId id="270" r:id="rId7"/>
    <p:sldId id="308" r:id="rId8"/>
    <p:sldId id="276" r:id="rId9"/>
    <p:sldId id="262" r:id="rId10"/>
    <p:sldId id="260" r:id="rId11"/>
    <p:sldId id="261" r:id="rId12"/>
    <p:sldId id="269" r:id="rId13"/>
    <p:sldId id="264" r:id="rId14"/>
    <p:sldId id="265" r:id="rId15"/>
    <p:sldId id="266" r:id="rId16"/>
    <p:sldId id="279" r:id="rId17"/>
    <p:sldId id="278" r:id="rId18"/>
    <p:sldId id="267" r:id="rId19"/>
    <p:sldId id="300" r:id="rId20"/>
    <p:sldId id="303" r:id="rId21"/>
    <p:sldId id="301" r:id="rId22"/>
    <p:sldId id="302" r:id="rId23"/>
    <p:sldId id="280" r:id="rId24"/>
    <p:sldId id="294" r:id="rId25"/>
    <p:sldId id="287" r:id="rId26"/>
    <p:sldId id="281" r:id="rId27"/>
    <p:sldId id="282" r:id="rId28"/>
    <p:sldId id="306" r:id="rId29"/>
    <p:sldId id="307" r:id="rId30"/>
    <p:sldId id="283" r:id="rId31"/>
    <p:sldId id="284" r:id="rId32"/>
    <p:sldId id="295" r:id="rId33"/>
    <p:sldId id="305" r:id="rId34"/>
    <p:sldId id="311" r:id="rId35"/>
    <p:sldId id="292" r:id="rId36"/>
    <p:sldId id="310" r:id="rId37"/>
    <p:sldId id="271" r:id="rId38"/>
    <p:sldId id="273" r:id="rId39"/>
  </p:sldIdLst>
  <p:sldSz cx="9144000" cy="6858000" type="screen4x3"/>
  <p:notesSz cx="6858000" cy="9144000"/>
  <p:defaultText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00FF"/>
    <a:srgbClr val="336600"/>
    <a:srgbClr val="800000"/>
    <a:srgbClr val="006600"/>
    <a:srgbClr val="008000"/>
    <a:srgbClr val="FFFF99"/>
    <a:srgbClr val="CC6600"/>
    <a:srgbClr val="2DB52D"/>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6985" autoAdjust="0"/>
    <p:restoredTop sz="98883" autoAdjust="0"/>
  </p:normalViewPr>
  <p:slideViewPr>
    <p:cSldViewPr>
      <p:cViewPr>
        <p:scale>
          <a:sx n="66" d="100"/>
          <a:sy n="66" d="100"/>
        </p:scale>
        <p:origin x="-1104" y="-2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6F461-8903-410E-8659-3528D3C35D7D}" type="datetimeFigureOut">
              <a:rPr lang="en-US" smtClean="0"/>
              <a:pPr/>
              <a:t>3/17/2015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89168-E48A-44EC-A956-0DBC0E7AA33C}" type="slidenum">
              <a:rPr lang="en-US" smtClean="0"/>
              <a:pPr/>
              <a:t>‹#›</a:t>
            </a:fld>
            <a:endParaRPr lang="en-US"/>
          </a:p>
        </p:txBody>
      </p:sp>
    </p:spTree>
    <p:extLst>
      <p:ext uri="{BB962C8B-B14F-4D97-AF65-F5344CB8AC3E}">
        <p14:creationId xmlns:p14="http://schemas.microsoft.com/office/powerpoint/2010/main" val="320008173"/>
      </p:ext>
    </p:extLst>
  </p:cSld>
  <p:clrMap bg1="lt1" tx1="dk1" bg2="lt2" tx2="dk2" accent1="accent1" accent2="accent2" accent3="accent3" accent4="accent4" accent5="accent5" accent6="accent6" hlink="hlink" folHlink="folHlink"/>
  <p:notesStyle>
    <a:lvl1pPr marL="0" algn="l" defTabSz="914116" rtl="0" eaLnBrk="1" latinLnBrk="0" hangingPunct="1">
      <a:defRPr sz="1200" kern="1200">
        <a:solidFill>
          <a:schemeClr val="tx1"/>
        </a:solidFill>
        <a:latin typeface="+mn-lt"/>
        <a:ea typeface="+mn-ea"/>
        <a:cs typeface="+mn-cs"/>
      </a:defRPr>
    </a:lvl1pPr>
    <a:lvl2pPr marL="457059" algn="l" defTabSz="914116" rtl="0" eaLnBrk="1" latinLnBrk="0" hangingPunct="1">
      <a:defRPr sz="1200" kern="1200">
        <a:solidFill>
          <a:schemeClr val="tx1"/>
        </a:solidFill>
        <a:latin typeface="+mn-lt"/>
        <a:ea typeface="+mn-ea"/>
        <a:cs typeface="+mn-cs"/>
      </a:defRPr>
    </a:lvl2pPr>
    <a:lvl3pPr marL="914116" algn="l" defTabSz="914116" rtl="0" eaLnBrk="1" latinLnBrk="0" hangingPunct="1">
      <a:defRPr sz="1200" kern="1200">
        <a:solidFill>
          <a:schemeClr val="tx1"/>
        </a:solidFill>
        <a:latin typeface="+mn-lt"/>
        <a:ea typeface="+mn-ea"/>
        <a:cs typeface="+mn-cs"/>
      </a:defRPr>
    </a:lvl3pPr>
    <a:lvl4pPr marL="1371174" algn="l" defTabSz="914116" rtl="0" eaLnBrk="1" latinLnBrk="0" hangingPunct="1">
      <a:defRPr sz="1200" kern="1200">
        <a:solidFill>
          <a:schemeClr val="tx1"/>
        </a:solidFill>
        <a:latin typeface="+mn-lt"/>
        <a:ea typeface="+mn-ea"/>
        <a:cs typeface="+mn-cs"/>
      </a:defRPr>
    </a:lvl4pPr>
    <a:lvl5pPr marL="1828231" algn="l" defTabSz="914116" rtl="0" eaLnBrk="1" latinLnBrk="0" hangingPunct="1">
      <a:defRPr sz="1200" kern="1200">
        <a:solidFill>
          <a:schemeClr val="tx1"/>
        </a:solidFill>
        <a:latin typeface="+mn-lt"/>
        <a:ea typeface="+mn-ea"/>
        <a:cs typeface="+mn-cs"/>
      </a:defRPr>
    </a:lvl5pPr>
    <a:lvl6pPr marL="2285289" algn="l" defTabSz="914116" rtl="0" eaLnBrk="1" latinLnBrk="0" hangingPunct="1">
      <a:defRPr sz="1200" kern="1200">
        <a:solidFill>
          <a:schemeClr val="tx1"/>
        </a:solidFill>
        <a:latin typeface="+mn-lt"/>
        <a:ea typeface="+mn-ea"/>
        <a:cs typeface="+mn-cs"/>
      </a:defRPr>
    </a:lvl6pPr>
    <a:lvl7pPr marL="2742346" algn="l" defTabSz="914116" rtl="0" eaLnBrk="1" latinLnBrk="0" hangingPunct="1">
      <a:defRPr sz="1200" kern="1200">
        <a:solidFill>
          <a:schemeClr val="tx1"/>
        </a:solidFill>
        <a:latin typeface="+mn-lt"/>
        <a:ea typeface="+mn-ea"/>
        <a:cs typeface="+mn-cs"/>
      </a:defRPr>
    </a:lvl7pPr>
    <a:lvl8pPr marL="3199404" algn="l" defTabSz="914116" rtl="0" eaLnBrk="1" latinLnBrk="0" hangingPunct="1">
      <a:defRPr sz="1200" kern="1200">
        <a:solidFill>
          <a:schemeClr val="tx1"/>
        </a:solidFill>
        <a:latin typeface="+mn-lt"/>
        <a:ea typeface="+mn-ea"/>
        <a:cs typeface="+mn-cs"/>
      </a:defRPr>
    </a:lvl8pPr>
    <a:lvl9pPr marL="3656462" algn="l" defTabSz="91411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b="1" baseline="0" dirty="0" smtClean="0"/>
          </a:p>
          <a:p>
            <a:endParaRPr lang="en-US" sz="2000" b="1" baseline="0" dirty="0" smtClean="0"/>
          </a:p>
          <a:p>
            <a:endParaRPr lang="en-US" sz="2000" b="1" baseline="0" dirty="0" smtClean="0"/>
          </a:p>
        </p:txBody>
      </p:sp>
      <p:sp>
        <p:nvSpPr>
          <p:cNvPr id="4" name="Slide Number Placeholder 3"/>
          <p:cNvSpPr>
            <a:spLocks noGrp="1"/>
          </p:cNvSpPr>
          <p:nvPr>
            <p:ph type="sldNum" sz="quarter" idx="10"/>
          </p:nvPr>
        </p:nvSpPr>
        <p:spPr/>
        <p:txBody>
          <a:bodyPr/>
          <a:lstStyle/>
          <a:p>
            <a:fld id="{55289168-E48A-44EC-A956-0DBC0E7AA33C}"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
        <p:nvSpPr>
          <p:cNvPr id="4" name="Slide Number Placeholder 3"/>
          <p:cNvSpPr>
            <a:spLocks noGrp="1"/>
          </p:cNvSpPr>
          <p:nvPr>
            <p:ph type="sldNum" sz="quarter" idx="10"/>
          </p:nvPr>
        </p:nvSpPr>
        <p:spPr/>
        <p:txBody>
          <a:bodyPr/>
          <a:lstStyle/>
          <a:p>
            <a:fld id="{55289168-E48A-44EC-A956-0DBC0E7AA33C}"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b="1" dirty="0"/>
          </a:p>
        </p:txBody>
      </p:sp>
      <p:sp>
        <p:nvSpPr>
          <p:cNvPr id="4" name="Slide Number Placeholder 3"/>
          <p:cNvSpPr>
            <a:spLocks noGrp="1"/>
          </p:cNvSpPr>
          <p:nvPr>
            <p:ph type="sldNum" sz="quarter" idx="10"/>
          </p:nvPr>
        </p:nvSpPr>
        <p:spPr/>
        <p:txBody>
          <a:bodyPr/>
          <a:lstStyle/>
          <a:p>
            <a:fld id="{55289168-E48A-44EC-A956-0DBC0E7AA33C}"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b="0" dirty="0"/>
          </a:p>
        </p:txBody>
      </p:sp>
      <p:sp>
        <p:nvSpPr>
          <p:cNvPr id="4" name="Slide Number Placeholder 3"/>
          <p:cNvSpPr>
            <a:spLocks noGrp="1"/>
          </p:cNvSpPr>
          <p:nvPr>
            <p:ph type="sldNum" sz="quarter" idx="10"/>
          </p:nvPr>
        </p:nvSpPr>
        <p:spPr/>
        <p:txBody>
          <a:bodyPr/>
          <a:lstStyle/>
          <a:p>
            <a:fld id="{55289168-E48A-44EC-A956-0DBC0E7AA33C}"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TRANSITION: IN</a:t>
            </a:r>
            <a:r>
              <a:rPr lang="en-US" baseline="0" dirty="0" smtClean="0"/>
              <a:t> EXPERIMENT 2</a:t>
            </a:r>
            <a:endParaRPr lang="en-US" dirty="0"/>
          </a:p>
        </p:txBody>
      </p:sp>
      <p:sp>
        <p:nvSpPr>
          <p:cNvPr id="4" name="Slide Number Placeholder 3"/>
          <p:cNvSpPr>
            <a:spLocks noGrp="1"/>
          </p:cNvSpPr>
          <p:nvPr>
            <p:ph type="sldNum" sz="quarter" idx="10"/>
          </p:nvPr>
        </p:nvSpPr>
        <p:spPr/>
        <p:txBody>
          <a:bodyPr/>
          <a:lstStyle/>
          <a:p>
            <a:fld id="{55289168-E48A-44EC-A956-0DBC0E7AA33C}"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b="1" dirty="0" smtClean="0"/>
              <a:t>TRANSITION: IN</a:t>
            </a:r>
            <a:r>
              <a:rPr lang="en-US" sz="2000" b="1" baseline="0" dirty="0" smtClean="0"/>
              <a:t> EXPERIMENT 3</a:t>
            </a:r>
            <a:endParaRPr lang="en-US" sz="2000" b="1" dirty="0"/>
          </a:p>
        </p:txBody>
      </p:sp>
      <p:sp>
        <p:nvSpPr>
          <p:cNvPr id="4" name="Slide Number Placeholder 3"/>
          <p:cNvSpPr>
            <a:spLocks noGrp="1"/>
          </p:cNvSpPr>
          <p:nvPr>
            <p:ph type="sldNum" sz="quarter" idx="10"/>
          </p:nvPr>
        </p:nvSpPr>
        <p:spPr/>
        <p:txBody>
          <a:bodyPr/>
          <a:lstStyle/>
          <a:p>
            <a:fld id="{55289168-E48A-44EC-A956-0DBC0E7AA33C}"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t>	</a:t>
            </a:r>
          </a:p>
        </p:txBody>
      </p:sp>
      <p:sp>
        <p:nvSpPr>
          <p:cNvPr id="4" name="Slide Number Placeholder 3"/>
          <p:cNvSpPr>
            <a:spLocks noGrp="1"/>
          </p:cNvSpPr>
          <p:nvPr>
            <p:ph type="sldNum" sz="quarter" idx="10"/>
          </p:nvPr>
        </p:nvSpPr>
        <p:spPr/>
        <p:txBody>
          <a:bodyPr/>
          <a:lstStyle/>
          <a:p>
            <a:fld id="{55289168-E48A-44EC-A956-0DBC0E7AA33C}"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TYPE</a:t>
            </a:r>
            <a:r>
              <a:rPr lang="en-US" sz="2000" baseline="0" dirty="0" smtClean="0"/>
              <a:t> 1 HARD TO COMPARE BECAUSE ROBTOS COMPLETE DIFFERENT NUMBER OF TASKS</a:t>
            </a:r>
          </a:p>
          <a:p>
            <a:endParaRPr lang="en-US" sz="2000" baseline="0" dirty="0" smtClean="0"/>
          </a:p>
          <a:p>
            <a:r>
              <a:rPr lang="en-US" sz="2000" baseline="0" dirty="0" smtClean="0"/>
              <a:t>TYPE 2 CAN COMPARE</a:t>
            </a:r>
          </a:p>
          <a:p>
            <a:endParaRPr lang="en-US" sz="2000" baseline="0" dirty="0" smtClean="0"/>
          </a:p>
          <a:p>
            <a:r>
              <a:rPr lang="en-US" sz="2000" baseline="0" dirty="0" smtClean="0"/>
              <a:t>TRANSITION: In SUMMARY</a:t>
            </a:r>
            <a:endParaRPr lang="en-US" sz="2000" dirty="0"/>
          </a:p>
        </p:txBody>
      </p:sp>
      <p:sp>
        <p:nvSpPr>
          <p:cNvPr id="4" name="Slide Number Placeholder 3"/>
          <p:cNvSpPr>
            <a:spLocks noGrp="1"/>
          </p:cNvSpPr>
          <p:nvPr>
            <p:ph type="sldNum" sz="quarter" idx="10"/>
          </p:nvPr>
        </p:nvSpPr>
        <p:spPr/>
        <p:txBody>
          <a:bodyPr/>
          <a:lstStyle/>
          <a:p>
            <a:fld id="{55289168-E48A-44EC-A956-0DBC0E7AA33C}"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7D7CB77-67CA-4EB3-A3FA-A0F5D89F4667}" type="slidenum">
              <a:rPr lang="en-US" altLang="en-US"/>
              <a:pPr/>
              <a:t>32</a:t>
            </a:fld>
            <a:endParaRPr lang="en-US" altLang="en-US"/>
          </a:p>
        </p:txBody>
      </p:sp>
      <p:sp>
        <p:nvSpPr>
          <p:cNvPr id="84993" name="Rectangle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D949FBB-24FD-4182-92B1-905147AF3A13}" type="datetime1">
              <a:rPr lang="en-US" smtClean="0"/>
              <a:pPr/>
              <a:t>3/17/2015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Ernesto Nunes                  Multi-robot Auctions for Allocation of Tasks with Temporal Constraints</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99CCAAF-36CB-43D0-8996-35376747D39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CB9F81-330D-4B6E-805B-321B1E55A89A}" type="datetime1">
              <a:rPr lang="en-US" smtClean="0"/>
              <a:pPr/>
              <a:t>3/17/2015</a:t>
            </a:fld>
            <a:endParaRPr lang="en-US"/>
          </a:p>
        </p:txBody>
      </p:sp>
      <p:sp>
        <p:nvSpPr>
          <p:cNvPr id="5" name="Footer Placeholder 4"/>
          <p:cNvSpPr>
            <a:spLocks noGrp="1"/>
          </p:cNvSpPr>
          <p:nvPr>
            <p:ph type="ftr" sz="quarter" idx="11"/>
          </p:nvPr>
        </p:nvSpPr>
        <p:spPr/>
        <p:txBody>
          <a:bodyPr/>
          <a:lstStyle/>
          <a:p>
            <a:r>
              <a:rPr lang="en-US" smtClean="0"/>
              <a:t>Ernesto Nunes                  Multi-robot Auctions for Allocation of Tasks with Temporal Constraints</a:t>
            </a:r>
            <a:endParaRPr lang="en-US"/>
          </a:p>
        </p:txBody>
      </p:sp>
      <p:sp>
        <p:nvSpPr>
          <p:cNvPr id="6" name="Slide Number Placeholder 5"/>
          <p:cNvSpPr>
            <a:spLocks noGrp="1"/>
          </p:cNvSpPr>
          <p:nvPr>
            <p:ph type="sldNum" sz="quarter" idx="12"/>
          </p:nvPr>
        </p:nvSpPr>
        <p:spPr/>
        <p:txBody>
          <a:bodyPr/>
          <a:lstStyle/>
          <a:p>
            <a:fld id="{299CCAAF-36CB-43D0-8996-35376747D39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B4A5BEB0-FBC2-4525-993D-4F8CAEAE5787}" type="datetime1">
              <a:rPr lang="en-US" smtClean="0"/>
              <a:pPr/>
              <a:t>3/17/2015</a:t>
            </a:fld>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Ernesto Nunes                  Multi-robot Auctions for Allocation of Tasks with Temporal Constraints</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299CCAAF-36CB-43D0-8996-35376747D39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7339EC1-4EA4-4674-9ED0-329BB6EE60C8}" type="datetime1">
              <a:rPr lang="en-US" smtClean="0"/>
              <a:pPr/>
              <a:t>3/17/2015</a:t>
            </a:fld>
            <a:endParaRPr lang="en-US"/>
          </a:p>
        </p:txBody>
      </p:sp>
      <p:sp>
        <p:nvSpPr>
          <p:cNvPr id="5" name="Footer Placeholder 4"/>
          <p:cNvSpPr>
            <a:spLocks noGrp="1"/>
          </p:cNvSpPr>
          <p:nvPr>
            <p:ph type="ftr" sz="quarter" idx="11"/>
          </p:nvPr>
        </p:nvSpPr>
        <p:spPr/>
        <p:txBody>
          <a:bodyPr/>
          <a:lstStyle/>
          <a:p>
            <a:r>
              <a:rPr lang="en-US" smtClean="0"/>
              <a:t>Ernesto Nunes                  Multi-robot Auctions for Allocation of Tasks with Temporal Constraints</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99CCAAF-36CB-43D0-8996-35376747D391}"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D196B79-8E64-4DF3-A7A4-411F96AA1507}" type="datetime1">
              <a:rPr lang="en-US" smtClean="0"/>
              <a:pPr/>
              <a:t>3/17/2015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99CCAAF-36CB-43D0-8996-35376747D391}"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Ernesto Nunes                  Multi-robot Auctions for Allocation of Tasks with Temporal Constraints</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0E75C53E-10FE-45BE-9A31-02B6F0B0860D}" type="datetime1">
              <a:rPr lang="en-US" smtClean="0"/>
              <a:pPr/>
              <a:t>3/17/2015</a:t>
            </a:fld>
            <a:endParaRPr lang="en-US"/>
          </a:p>
        </p:txBody>
      </p:sp>
      <p:sp>
        <p:nvSpPr>
          <p:cNvPr id="10" name="Slide Number Placeholder 9"/>
          <p:cNvSpPr>
            <a:spLocks noGrp="1"/>
          </p:cNvSpPr>
          <p:nvPr>
            <p:ph type="sldNum" sz="quarter" idx="16"/>
          </p:nvPr>
        </p:nvSpPr>
        <p:spPr/>
        <p:txBody>
          <a:bodyPr rtlCol="0"/>
          <a:lstStyle/>
          <a:p>
            <a:fld id="{299CCAAF-36CB-43D0-8996-35376747D391}"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Ernesto Nunes                  Multi-robot Auctions for Allocation of Tasks with Temporal Constraints</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58525F7-DD8C-4D36-961C-29EC9EFC491F}" type="datetime1">
              <a:rPr lang="en-US" smtClean="0"/>
              <a:pPr/>
              <a:t>3/17/2015</a:t>
            </a:fld>
            <a:endParaRPr lang="en-US"/>
          </a:p>
        </p:txBody>
      </p:sp>
      <p:sp>
        <p:nvSpPr>
          <p:cNvPr id="12" name="Slide Number Placeholder 11"/>
          <p:cNvSpPr>
            <a:spLocks noGrp="1"/>
          </p:cNvSpPr>
          <p:nvPr>
            <p:ph type="sldNum" sz="quarter" idx="16"/>
          </p:nvPr>
        </p:nvSpPr>
        <p:spPr/>
        <p:txBody>
          <a:bodyPr rtlCol="0"/>
          <a:lstStyle/>
          <a:p>
            <a:fld id="{299CCAAF-36CB-43D0-8996-35376747D391}"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Ernesto Nunes                  Multi-robot Auctions for Allocation of Tasks with Temporal Constraints</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F7DC76F-79C1-4F37-A58E-0A9B5B842425}" type="datetime1">
              <a:rPr lang="en-US" smtClean="0"/>
              <a:pPr/>
              <a:t>3/17/2015</a:t>
            </a:fld>
            <a:endParaRPr lang="en-US"/>
          </a:p>
        </p:txBody>
      </p:sp>
      <p:sp>
        <p:nvSpPr>
          <p:cNvPr id="4" name="Footer Placeholder 3"/>
          <p:cNvSpPr>
            <a:spLocks noGrp="1"/>
          </p:cNvSpPr>
          <p:nvPr>
            <p:ph type="ftr" sz="quarter" idx="11"/>
          </p:nvPr>
        </p:nvSpPr>
        <p:spPr/>
        <p:txBody>
          <a:bodyPr/>
          <a:lstStyle/>
          <a:p>
            <a:r>
              <a:rPr lang="en-US" smtClean="0"/>
              <a:t>Ernesto Nunes                  Multi-robot Auctions for Allocation of Tasks with Temporal Constraints</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99CCAAF-36CB-43D0-8996-35376747D39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C6D32C-D835-4E4A-B504-2E681F926A24}" type="datetime1">
              <a:rPr lang="en-US" smtClean="0"/>
              <a:pPr/>
              <a:t>3/17/2015</a:t>
            </a:fld>
            <a:endParaRPr lang="en-US"/>
          </a:p>
        </p:txBody>
      </p:sp>
      <p:sp>
        <p:nvSpPr>
          <p:cNvPr id="3" name="Footer Placeholder 2"/>
          <p:cNvSpPr>
            <a:spLocks noGrp="1"/>
          </p:cNvSpPr>
          <p:nvPr>
            <p:ph type="ftr" sz="quarter" idx="11"/>
          </p:nvPr>
        </p:nvSpPr>
        <p:spPr/>
        <p:txBody>
          <a:bodyPr/>
          <a:lstStyle/>
          <a:p>
            <a:r>
              <a:rPr lang="en-US" smtClean="0"/>
              <a:t>Ernesto Nunes                  Multi-robot Auctions for Allocation of Tasks with Temporal Constraints</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99CCAAF-36CB-43D0-8996-35376747D39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F229AEF-AC1E-443D-8583-C3CD5ACFCD1D}" type="datetime1">
              <a:rPr lang="en-US" smtClean="0"/>
              <a:pPr/>
              <a:t>3/17/2015</a:t>
            </a:fld>
            <a:endParaRPr lang="en-US"/>
          </a:p>
        </p:txBody>
      </p:sp>
      <p:sp>
        <p:nvSpPr>
          <p:cNvPr id="6" name="Footer Placeholder 5"/>
          <p:cNvSpPr>
            <a:spLocks noGrp="1"/>
          </p:cNvSpPr>
          <p:nvPr>
            <p:ph type="ftr" sz="quarter" idx="11"/>
          </p:nvPr>
        </p:nvSpPr>
        <p:spPr/>
        <p:txBody>
          <a:bodyPr/>
          <a:lstStyle/>
          <a:p>
            <a:r>
              <a:rPr lang="en-US" smtClean="0"/>
              <a:t>Ernesto Nunes                  Multi-robot Auctions for Allocation of Tasks with Temporal Constraints</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99CCAAF-36CB-43D0-8996-35376747D391}"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DCE9A8BA-5724-409A-AEE6-93F1F0D60953}" type="datetime1">
              <a:rPr lang="en-US" smtClean="0"/>
              <a:pPr/>
              <a:t>3/17/2015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99CCAAF-36CB-43D0-8996-35376747D391}"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Ernesto Nunes                  Multi-robot Auctions for Allocation of Tasks with Temporal Constraints</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0937062-8065-47D2-A41B-D00532C823D8}" type="datetimeFigureOut">
              <a:rPr lang="en-US" smtClean="0">
                <a:solidFill>
                  <a:prstClr val="black">
                    <a:tint val="75000"/>
                  </a:prstClr>
                </a:solidFill>
              </a:rPr>
              <a:pPr/>
              <a:t>3/17/2015</a:t>
            </a:fld>
            <a:endParaRPr lang="en-US">
              <a:solidFill>
                <a:prstClr val="black">
                  <a:tint val="75000"/>
                </a:prstClr>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prstClr val="black">
                  <a:tint val="75000"/>
                </a:prstClr>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697F644-C79F-4BDA-A60D-647C20D5DAF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media" Target="../media/media3.avi"/><Relationship Id="rId7" Type="http://schemas.openxmlformats.org/officeDocument/2006/relationships/image" Target="../media/image17.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video" Target="../media/media3.avi"/></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68377"/>
            <a:ext cx="7772400" cy="1470025"/>
          </a:xfrm>
        </p:spPr>
        <p:txBody>
          <a:bodyPr>
            <a:normAutofit/>
          </a:bodyPr>
          <a:lstStyle/>
          <a:p>
            <a:r>
              <a:rPr lang="en-US" dirty="0" smtClean="0">
                <a:solidFill>
                  <a:schemeClr val="accent1">
                    <a:lumMod val="20000"/>
                    <a:lumOff val="80000"/>
                  </a:schemeClr>
                </a:solidFill>
              </a:rPr>
              <a:t>New challenges in </a:t>
            </a:r>
            <a:r>
              <a:rPr lang="en-US" dirty="0">
                <a:solidFill>
                  <a:schemeClr val="accent1">
                    <a:lumMod val="20000"/>
                    <a:lumOff val="80000"/>
                  </a:schemeClr>
                </a:solidFill>
              </a:rPr>
              <a:t>m</a:t>
            </a:r>
            <a:r>
              <a:rPr lang="en-US" dirty="0" smtClean="0">
                <a:solidFill>
                  <a:schemeClr val="accent1">
                    <a:lumMod val="20000"/>
                    <a:lumOff val="80000"/>
                  </a:schemeClr>
                </a:solidFill>
              </a:rPr>
              <a:t>ulti-robot task allocation </a:t>
            </a:r>
            <a:r>
              <a:rPr lang="en-US" dirty="0" smtClean="0">
                <a:solidFill>
                  <a:schemeClr val="accent1">
                    <a:lumMod val="75000"/>
                  </a:schemeClr>
                </a:solidFill>
              </a:rPr>
              <a:t>	</a:t>
            </a:r>
            <a:endParaRPr lang="en-US" dirty="0">
              <a:solidFill>
                <a:schemeClr val="accent1">
                  <a:lumMod val="75000"/>
                </a:schemeClr>
              </a:solidFill>
            </a:endParaRPr>
          </a:p>
        </p:txBody>
      </p:sp>
      <p:sp>
        <p:nvSpPr>
          <p:cNvPr id="3" name="Subtitle 2"/>
          <p:cNvSpPr>
            <a:spLocks noGrp="1"/>
          </p:cNvSpPr>
          <p:nvPr>
            <p:ph type="subTitle" idx="1"/>
          </p:nvPr>
        </p:nvSpPr>
        <p:spPr>
          <a:xfrm>
            <a:off x="1371600" y="3810000"/>
            <a:ext cx="6400800" cy="1752600"/>
          </a:xfrm>
        </p:spPr>
        <p:txBody>
          <a:bodyPr>
            <a:normAutofit lnSpcReduction="10000"/>
          </a:bodyPr>
          <a:lstStyle/>
          <a:p>
            <a:r>
              <a:rPr lang="en-US" dirty="0" smtClean="0"/>
              <a:t>Maria Gini</a:t>
            </a:r>
          </a:p>
          <a:p>
            <a:r>
              <a:rPr lang="en-US" dirty="0" smtClean="0"/>
              <a:t>(</a:t>
            </a:r>
            <a:r>
              <a:rPr lang="en-US" sz="2400" dirty="0"/>
              <a:t>with work from Ernesto </a:t>
            </a:r>
            <a:r>
              <a:rPr lang="en-US" sz="2400" dirty="0" err="1"/>
              <a:t>Nunes</a:t>
            </a:r>
            <a:r>
              <a:rPr lang="en-US" sz="2400" dirty="0"/>
              <a:t> and James Parker)</a:t>
            </a:r>
          </a:p>
          <a:p>
            <a:r>
              <a:rPr lang="en-US" sz="2400" dirty="0"/>
              <a:t>Department of Computer Science and Engineering University of Minnesota</a:t>
            </a:r>
          </a:p>
        </p:txBody>
      </p:sp>
      <p:sp>
        <p:nvSpPr>
          <p:cNvPr id="4" name="Subtitle 2"/>
          <p:cNvSpPr txBox="1">
            <a:spLocks/>
          </p:cNvSpPr>
          <p:nvPr/>
        </p:nvSpPr>
        <p:spPr>
          <a:xfrm>
            <a:off x="914400" y="4724400"/>
            <a:ext cx="7315200" cy="533400"/>
          </a:xfrm>
          <a:prstGeom prst="rect">
            <a:avLst/>
          </a:prstGeom>
        </p:spPr>
        <p:txBody>
          <a:bodyPr vert="horz" lIns="91410" tIns="45706" rIns="91410" bIns="45706" rtlCol="0">
            <a:normAutofit/>
          </a:bodyPr>
          <a:lstStyle/>
          <a:p>
            <a:pPr algn="ctr">
              <a:spcBef>
                <a:spcPct val="20000"/>
              </a:spcBef>
              <a:defRPr/>
            </a:pPr>
            <a:endParaRPr lang="en-US" sz="2100" b="1" dirty="0">
              <a:solidFill>
                <a:schemeClr val="tx1">
                  <a:tint val="75000"/>
                </a:schemeClr>
              </a:solidFill>
            </a:endParaRPr>
          </a:p>
        </p:txBody>
      </p:sp>
      <p:sp>
        <p:nvSpPr>
          <p:cNvPr id="5" name="TextBox 4"/>
          <p:cNvSpPr txBox="1"/>
          <p:nvPr/>
        </p:nvSpPr>
        <p:spPr>
          <a:xfrm>
            <a:off x="6553200" y="6183867"/>
            <a:ext cx="2216761" cy="461665"/>
          </a:xfrm>
          <a:prstGeom prst="rect">
            <a:avLst/>
          </a:prstGeom>
          <a:noFill/>
        </p:spPr>
        <p:txBody>
          <a:bodyPr wrap="none" rtlCol="0">
            <a:spAutoFit/>
          </a:bodyPr>
          <a:lstStyle/>
          <a:p>
            <a:r>
              <a:rPr lang="en-US" sz="2400" dirty="0" smtClean="0"/>
              <a:t>March 17, 2015</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153400" cy="990600"/>
          </a:xfrm>
        </p:spPr>
        <p:txBody>
          <a:bodyPr/>
          <a:lstStyle/>
          <a:p>
            <a:r>
              <a:rPr lang="en-US" b="1" dirty="0" err="1" smtClean="0">
                <a:solidFill>
                  <a:srgbClr val="00B0F0"/>
                </a:solidFill>
              </a:rPr>
              <a:t>TeSSI</a:t>
            </a:r>
            <a:r>
              <a:rPr lang="en-US" b="1" dirty="0" smtClean="0">
                <a:solidFill>
                  <a:srgbClr val="00B0F0"/>
                </a:solidFill>
              </a:rPr>
              <a:t> algorithm</a:t>
            </a:r>
            <a:endParaRPr lang="en-US" b="1" dirty="0">
              <a:solidFill>
                <a:srgbClr val="00B0F0"/>
              </a:solidFill>
            </a:endParaRPr>
          </a:p>
        </p:txBody>
      </p:sp>
      <p:pic>
        <p:nvPicPr>
          <p:cNvPr id="4098" name="Picture 2"/>
          <p:cNvPicPr>
            <a:picLocks noChangeAspect="1" noChangeArrowheads="1"/>
          </p:cNvPicPr>
          <p:nvPr/>
        </p:nvPicPr>
        <p:blipFill>
          <a:blip r:embed="rId3" cstate="print"/>
          <a:srcRect/>
          <a:stretch>
            <a:fillRect/>
          </a:stretch>
        </p:blipFill>
        <p:spPr bwMode="auto">
          <a:xfrm>
            <a:off x="436050" y="1679899"/>
            <a:ext cx="4108538" cy="4669129"/>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4829631" y="1655471"/>
            <a:ext cx="4057213" cy="1905000"/>
          </a:xfrm>
          <a:prstGeom prst="rect">
            <a:avLst/>
          </a:prstGeom>
          <a:noFill/>
          <a:ln w="9525">
            <a:noFill/>
            <a:miter lim="800000"/>
            <a:headEnd/>
            <a:tailEnd/>
          </a:ln>
        </p:spPr>
      </p:pic>
      <p:sp>
        <p:nvSpPr>
          <p:cNvPr id="7" name="Right Brace 6"/>
          <p:cNvSpPr/>
          <p:nvPr/>
        </p:nvSpPr>
        <p:spPr>
          <a:xfrm>
            <a:off x="3733800" y="3810000"/>
            <a:ext cx="228600" cy="1371600"/>
          </a:xfrm>
          <a:prstGeom prst="rightBrace">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lIns="91410" tIns="45706" rIns="91410" bIns="45706" rtlCol="0" anchor="ctr"/>
          <a:lstStyle/>
          <a:p>
            <a:pPr algn="ctr"/>
            <a:endParaRPr lang="en-US"/>
          </a:p>
        </p:txBody>
      </p:sp>
      <p:sp>
        <p:nvSpPr>
          <p:cNvPr id="8" name="TextBox 7"/>
          <p:cNvSpPr txBox="1"/>
          <p:nvPr/>
        </p:nvSpPr>
        <p:spPr>
          <a:xfrm>
            <a:off x="3886201" y="4324938"/>
            <a:ext cx="2410116" cy="399462"/>
          </a:xfrm>
          <a:prstGeom prst="rect">
            <a:avLst/>
          </a:prstGeom>
          <a:noFill/>
        </p:spPr>
        <p:txBody>
          <a:bodyPr wrap="none" lIns="91410" tIns="45706" rIns="91410" bIns="45706" rtlCol="0">
            <a:spAutoFit/>
          </a:bodyPr>
          <a:lstStyle/>
          <a:p>
            <a:r>
              <a:rPr lang="en-US" sz="2000" dirty="0"/>
              <a:t>Winner determination</a:t>
            </a:r>
          </a:p>
        </p:txBody>
      </p:sp>
      <p:sp>
        <p:nvSpPr>
          <p:cNvPr id="9" name="Right Brace 8"/>
          <p:cNvSpPr/>
          <p:nvPr/>
        </p:nvSpPr>
        <p:spPr>
          <a:xfrm rot="10645578">
            <a:off x="4572510" y="2746180"/>
            <a:ext cx="214681" cy="602103"/>
          </a:xfrm>
          <a:prstGeom prst="rightBrace">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lIns="91410" tIns="45706" rIns="91410" bIns="45706" rtlCol="0" anchor="ctr"/>
          <a:lstStyle/>
          <a:p>
            <a:pPr algn="ctr"/>
            <a:endParaRPr lang="en-US"/>
          </a:p>
        </p:txBody>
      </p:sp>
      <p:sp>
        <p:nvSpPr>
          <p:cNvPr id="10" name="TextBox 9"/>
          <p:cNvSpPr txBox="1"/>
          <p:nvPr/>
        </p:nvSpPr>
        <p:spPr>
          <a:xfrm>
            <a:off x="3657603" y="2724090"/>
            <a:ext cx="966931" cy="400110"/>
          </a:xfrm>
          <a:prstGeom prst="rect">
            <a:avLst/>
          </a:prstGeom>
          <a:noFill/>
        </p:spPr>
        <p:txBody>
          <a:bodyPr wrap="none" lIns="91410" tIns="45706" rIns="91410" bIns="45706" rtlCol="0">
            <a:spAutoFit/>
          </a:bodyPr>
          <a:lstStyle/>
          <a:p>
            <a:r>
              <a:rPr lang="en-US" sz="2000" dirty="0"/>
              <a:t>Bidding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990600"/>
          </a:xfrm>
        </p:spPr>
        <p:txBody>
          <a:bodyPr>
            <a:normAutofit fontScale="90000"/>
          </a:bodyPr>
          <a:lstStyle/>
          <a:p>
            <a:r>
              <a:rPr lang="en-US" b="1" dirty="0" smtClean="0">
                <a:solidFill>
                  <a:srgbClr val="00B0F0"/>
                </a:solidFill>
              </a:rPr>
              <a:t>Bid computation algorithm for a robot</a:t>
            </a:r>
            <a:endParaRPr lang="en-US" b="1" dirty="0">
              <a:solidFill>
                <a:srgbClr val="00B0F0"/>
              </a:solidFill>
            </a:endParaRPr>
          </a:p>
        </p:txBody>
      </p:sp>
      <p:pic>
        <p:nvPicPr>
          <p:cNvPr id="6146" name="Picture 2"/>
          <p:cNvPicPr>
            <a:picLocks noChangeAspect="1" noChangeArrowheads="1"/>
          </p:cNvPicPr>
          <p:nvPr/>
        </p:nvPicPr>
        <p:blipFill>
          <a:blip r:embed="rId3" cstate="print"/>
          <a:srcRect/>
          <a:stretch>
            <a:fillRect/>
          </a:stretch>
        </p:blipFill>
        <p:spPr bwMode="auto">
          <a:xfrm>
            <a:off x="609600" y="1447800"/>
            <a:ext cx="4572000" cy="5334000"/>
          </a:xfrm>
          <a:prstGeom prst="rect">
            <a:avLst/>
          </a:prstGeom>
          <a:noFill/>
          <a:ln w="9525">
            <a:noFill/>
            <a:miter lim="800000"/>
            <a:headEnd/>
            <a:tailEnd/>
          </a:ln>
        </p:spPr>
      </p:pic>
      <p:sp>
        <p:nvSpPr>
          <p:cNvPr id="7" name="Right Brace 6"/>
          <p:cNvSpPr/>
          <p:nvPr/>
        </p:nvSpPr>
        <p:spPr>
          <a:xfrm>
            <a:off x="5029200" y="3810000"/>
            <a:ext cx="228600" cy="1981200"/>
          </a:xfrm>
          <a:prstGeom prst="rightBrace">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lIns="91410" tIns="45706" rIns="91410" bIns="45706" rtlCol="0" anchor="ctr"/>
          <a:lstStyle/>
          <a:p>
            <a:pPr algn="ctr"/>
            <a:endParaRPr lang="en-US"/>
          </a:p>
        </p:txBody>
      </p:sp>
      <p:sp>
        <p:nvSpPr>
          <p:cNvPr id="10" name="TextBox 9"/>
          <p:cNvSpPr txBox="1"/>
          <p:nvPr/>
        </p:nvSpPr>
        <p:spPr>
          <a:xfrm>
            <a:off x="5334000" y="4552890"/>
            <a:ext cx="3657600" cy="400110"/>
          </a:xfrm>
          <a:prstGeom prst="rect">
            <a:avLst/>
          </a:prstGeom>
          <a:noFill/>
        </p:spPr>
        <p:txBody>
          <a:bodyPr wrap="square" lIns="91410" tIns="45706" rIns="91410" bIns="45706" rtlCol="0">
            <a:spAutoFit/>
          </a:bodyPr>
          <a:lstStyle/>
          <a:p>
            <a:r>
              <a:rPr lang="en-US" sz="2000" dirty="0"/>
              <a:t>Find best insertion point for task.</a:t>
            </a:r>
          </a:p>
        </p:txBody>
      </p:sp>
      <p:sp>
        <p:nvSpPr>
          <p:cNvPr id="11" name="Right Brace 10"/>
          <p:cNvSpPr/>
          <p:nvPr/>
        </p:nvSpPr>
        <p:spPr>
          <a:xfrm>
            <a:off x="3886200" y="2895600"/>
            <a:ext cx="228600" cy="609600"/>
          </a:xfrm>
          <a:prstGeom prst="rightBrace">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lIns="91410" tIns="45706" rIns="91410" bIns="45706" rtlCol="0" anchor="ctr"/>
          <a:lstStyle/>
          <a:p>
            <a:pPr algn="ctr"/>
            <a:endParaRPr lang="en-US"/>
          </a:p>
        </p:txBody>
      </p:sp>
      <p:sp>
        <p:nvSpPr>
          <p:cNvPr id="12" name="TextBox 11"/>
          <p:cNvSpPr txBox="1"/>
          <p:nvPr/>
        </p:nvSpPr>
        <p:spPr>
          <a:xfrm>
            <a:off x="4114800" y="3028890"/>
            <a:ext cx="4114800" cy="400110"/>
          </a:xfrm>
          <a:prstGeom prst="rect">
            <a:avLst/>
          </a:prstGeom>
          <a:noFill/>
        </p:spPr>
        <p:txBody>
          <a:bodyPr wrap="square" lIns="91410" tIns="45706" rIns="91410" bIns="45706" rtlCol="0">
            <a:spAutoFit/>
          </a:bodyPr>
          <a:lstStyle/>
          <a:p>
            <a:r>
              <a:rPr lang="en-US" sz="2000" dirty="0"/>
              <a:t>Empty schedule, add </a:t>
            </a:r>
            <a:r>
              <a:rPr lang="en-US" sz="2000" dirty="0" smtClean="0"/>
              <a:t>task in first </a:t>
            </a:r>
            <a:r>
              <a:rPr lang="en-US" sz="2000" dirty="0"/>
              <a:t>place.</a:t>
            </a:r>
          </a:p>
        </p:txBody>
      </p:sp>
      <p:sp>
        <p:nvSpPr>
          <p:cNvPr id="13" name="Right Brace 12"/>
          <p:cNvSpPr/>
          <p:nvPr/>
        </p:nvSpPr>
        <p:spPr>
          <a:xfrm>
            <a:off x="2362200" y="5867400"/>
            <a:ext cx="228600" cy="381000"/>
          </a:xfrm>
          <a:prstGeom prst="rightBrace">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lIns="91410" tIns="45706" rIns="91410" bIns="45706" rtlCol="0" anchor="ctr"/>
          <a:lstStyle/>
          <a:p>
            <a:pPr algn="ctr"/>
            <a:endParaRPr lang="en-US"/>
          </a:p>
        </p:txBody>
      </p:sp>
      <p:sp>
        <p:nvSpPr>
          <p:cNvPr id="14" name="TextBox 13"/>
          <p:cNvSpPr txBox="1"/>
          <p:nvPr/>
        </p:nvSpPr>
        <p:spPr>
          <a:xfrm>
            <a:off x="2667000" y="5848290"/>
            <a:ext cx="4114800" cy="400110"/>
          </a:xfrm>
          <a:prstGeom prst="rect">
            <a:avLst/>
          </a:prstGeom>
          <a:noFill/>
        </p:spPr>
        <p:txBody>
          <a:bodyPr wrap="square" lIns="91410" tIns="45706" rIns="91410" bIns="45706" rtlCol="0">
            <a:spAutoFit/>
          </a:bodyPr>
          <a:lstStyle/>
          <a:p>
            <a:r>
              <a:rPr lang="en-US" sz="2000" dirty="0" smtClean="0"/>
              <a:t>Fail: </a:t>
            </a:r>
            <a:r>
              <a:rPr lang="en-US" sz="2000" dirty="0"/>
              <a:t>caused </a:t>
            </a:r>
            <a:r>
              <a:rPr lang="en-US" sz="2000" dirty="0" smtClean="0"/>
              <a:t>by inconsistency</a:t>
            </a:r>
            <a:endParaRPr lang="en-US" sz="2000" dirty="0"/>
          </a:p>
        </p:txBody>
      </p:sp>
      <p:sp>
        <p:nvSpPr>
          <p:cNvPr id="15" name="TextBox 14"/>
          <p:cNvSpPr txBox="1"/>
          <p:nvPr/>
        </p:nvSpPr>
        <p:spPr>
          <a:xfrm>
            <a:off x="2971800" y="6229290"/>
            <a:ext cx="5791200" cy="400110"/>
          </a:xfrm>
          <a:prstGeom prst="rect">
            <a:avLst/>
          </a:prstGeom>
          <a:noFill/>
        </p:spPr>
        <p:txBody>
          <a:bodyPr wrap="square" lIns="91410" tIns="45706" rIns="91410" bIns="45706" rtlCol="0">
            <a:spAutoFit/>
          </a:bodyPr>
          <a:lstStyle/>
          <a:p>
            <a:r>
              <a:rPr lang="en-US" sz="2000" dirty="0"/>
              <a:t>Succeeded: return  insertion </a:t>
            </a:r>
            <a:r>
              <a:rPr lang="en-US" sz="2000" dirty="0" smtClean="0"/>
              <a:t>index </a:t>
            </a:r>
            <a:r>
              <a:rPr lang="en-US" sz="2000" dirty="0"/>
              <a:t>and </a:t>
            </a:r>
            <a:r>
              <a:rPr lang="en-US" sz="2000" dirty="0" err="1"/>
              <a:t>makespan</a:t>
            </a:r>
            <a:r>
              <a:rPr lang="en-US" sz="2000" dirty="0"/>
              <a:t> </a:t>
            </a:r>
          </a:p>
        </p:txBody>
      </p:sp>
      <p:sp>
        <p:nvSpPr>
          <p:cNvPr id="16" name="Right Brace 15"/>
          <p:cNvSpPr/>
          <p:nvPr/>
        </p:nvSpPr>
        <p:spPr>
          <a:xfrm>
            <a:off x="2667000" y="6324600"/>
            <a:ext cx="228600" cy="381000"/>
          </a:xfrm>
          <a:prstGeom prst="rightBrace">
            <a:avLst/>
          </a:prstGeom>
          <a:ln w="25400">
            <a:solidFill>
              <a:srgbClr val="7030A0"/>
            </a:solidFill>
          </a:ln>
        </p:spPr>
        <p:style>
          <a:lnRef idx="1">
            <a:schemeClr val="accent1"/>
          </a:lnRef>
          <a:fillRef idx="0">
            <a:schemeClr val="accent1"/>
          </a:fillRef>
          <a:effectRef idx="0">
            <a:schemeClr val="accent1"/>
          </a:effectRef>
          <a:fontRef idx="minor">
            <a:schemeClr val="tx1"/>
          </a:fontRef>
        </p:style>
        <p:txBody>
          <a:bodyPr lIns="91410" tIns="45706" rIns="91410" bIns="45706"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3" y="228600"/>
            <a:ext cx="9296400" cy="990600"/>
          </a:xfrm>
        </p:spPr>
        <p:txBody>
          <a:bodyPr>
            <a:noAutofit/>
          </a:bodyPr>
          <a:lstStyle/>
          <a:p>
            <a:r>
              <a:rPr lang="en-US" sz="3200" b="1" dirty="0">
                <a:solidFill>
                  <a:srgbClr val="00B0F0"/>
                </a:solidFill>
              </a:rPr>
              <a:t>Performance comparison with </a:t>
            </a:r>
            <a:r>
              <a:rPr lang="en-US" sz="3200" b="1" dirty="0" smtClean="0">
                <a:solidFill>
                  <a:srgbClr val="00B0F0"/>
                </a:solidFill>
              </a:rPr>
              <a:t>baseline </a:t>
            </a:r>
            <a:r>
              <a:rPr lang="en-US" sz="3200" b="1" dirty="0">
                <a:solidFill>
                  <a:srgbClr val="00B0F0"/>
                </a:solidFill>
              </a:rPr>
              <a:t>algorithms </a:t>
            </a:r>
          </a:p>
        </p:txBody>
      </p:sp>
      <p:sp>
        <p:nvSpPr>
          <p:cNvPr id="3" name="Content Placeholder 2"/>
          <p:cNvSpPr>
            <a:spLocks noGrp="1"/>
          </p:cNvSpPr>
          <p:nvPr>
            <p:ph sz="quarter" idx="1"/>
          </p:nvPr>
        </p:nvSpPr>
        <p:spPr/>
        <p:txBody>
          <a:bodyPr>
            <a:normAutofit/>
          </a:bodyPr>
          <a:lstStyle/>
          <a:p>
            <a:r>
              <a:rPr lang="en-US" dirty="0" smtClean="0"/>
              <a:t>Consensus-based bundled auction algorithm [Brunet et al. 2008, </a:t>
            </a:r>
            <a:r>
              <a:rPr lang="en-US" dirty="0" err="1" smtClean="0"/>
              <a:t>Ponda</a:t>
            </a:r>
            <a:r>
              <a:rPr lang="en-US" dirty="0" smtClean="0"/>
              <a:t> et al., 2010]</a:t>
            </a:r>
          </a:p>
          <a:p>
            <a:pPr lvl="1"/>
            <a:r>
              <a:rPr lang="en-US" dirty="0" smtClean="0"/>
              <a:t>Multiple tasks are assigned in each round, instead of a single task.</a:t>
            </a:r>
          </a:p>
          <a:p>
            <a:pPr lvl="1"/>
            <a:r>
              <a:rPr lang="en-US" dirty="0" smtClean="0"/>
              <a:t>When a task is inserted the start time of tasks already allocated to the robot does not change.</a:t>
            </a:r>
          </a:p>
          <a:p>
            <a:r>
              <a:rPr lang="en-US" dirty="0" smtClean="0"/>
              <a:t>Greedy assignment algorithm</a:t>
            </a:r>
          </a:p>
          <a:p>
            <a:pPr lvl="1"/>
            <a:r>
              <a:rPr lang="en-US" dirty="0" smtClean="0"/>
              <a:t>Assigns a task to each robot in every round, if the task does not cause temporal conflicts.</a:t>
            </a:r>
          </a:p>
          <a:p>
            <a:pPr lvl="1">
              <a:buNone/>
            </a:pPr>
            <a:endParaRPr lang="en-US" dirty="0" smtClean="0"/>
          </a:p>
          <a:p>
            <a:pPr lvl="1"/>
            <a:endParaRPr lang="en-US" dirty="0" smtClean="0"/>
          </a:p>
          <a:p>
            <a:pPr lvl="1"/>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solidFill>
                  <a:srgbClr val="00B0F0"/>
                </a:solidFill>
              </a:rPr>
              <a:t>E1: </a:t>
            </a:r>
            <a:r>
              <a:rPr lang="en-US" sz="2400" b="1" dirty="0" err="1">
                <a:solidFill>
                  <a:srgbClr val="00B0F0"/>
                </a:solidFill>
              </a:rPr>
              <a:t>TeSSI</a:t>
            </a:r>
            <a:r>
              <a:rPr lang="en-US" sz="2400" b="1" dirty="0">
                <a:solidFill>
                  <a:srgbClr val="00B0F0"/>
                </a:solidFill>
              </a:rPr>
              <a:t> completes more tasks than CBBA and Greedy, and it uses fewer robots to complete the same number of tasks</a:t>
            </a:r>
          </a:p>
        </p:txBody>
      </p:sp>
      <p:pic>
        <p:nvPicPr>
          <p:cNvPr id="1028" name="Picture 4"/>
          <p:cNvPicPr>
            <a:picLocks noChangeAspect="1" noChangeArrowheads="1"/>
          </p:cNvPicPr>
          <p:nvPr/>
        </p:nvPicPr>
        <p:blipFill>
          <a:blip r:embed="rId3" cstate="print"/>
          <a:srcRect/>
          <a:stretch>
            <a:fillRect/>
          </a:stretch>
        </p:blipFill>
        <p:spPr bwMode="auto">
          <a:xfrm>
            <a:off x="381000" y="1524003"/>
            <a:ext cx="8503920" cy="3166653"/>
          </a:xfrm>
          <a:prstGeom prst="rect">
            <a:avLst/>
          </a:prstGeom>
          <a:noFill/>
          <a:ln w="9525">
            <a:noFill/>
            <a:miter lim="800000"/>
            <a:headEnd/>
            <a:tailEnd/>
          </a:ln>
        </p:spPr>
      </p:pic>
      <p:sp>
        <p:nvSpPr>
          <p:cNvPr id="19" name="Rectangle 18"/>
          <p:cNvSpPr/>
          <p:nvPr/>
        </p:nvSpPr>
        <p:spPr>
          <a:xfrm>
            <a:off x="5105400" y="5105401"/>
            <a:ext cx="3429000" cy="914400"/>
          </a:xfrm>
          <a:prstGeom prst="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r>
              <a:rPr lang="en-US" sz="2000" dirty="0" err="1">
                <a:solidFill>
                  <a:schemeClr val="tx2"/>
                </a:solidFill>
              </a:rPr>
              <a:t>TeSSI</a:t>
            </a:r>
            <a:r>
              <a:rPr lang="en-US" sz="2000" dirty="0">
                <a:solidFill>
                  <a:schemeClr val="tx2"/>
                </a:solidFill>
              </a:rPr>
              <a:t> needs fewer robots to complete all the tasks.</a:t>
            </a:r>
          </a:p>
        </p:txBody>
      </p:sp>
      <p:grpSp>
        <p:nvGrpSpPr>
          <p:cNvPr id="39" name="Group 38"/>
          <p:cNvGrpSpPr/>
          <p:nvPr/>
        </p:nvGrpSpPr>
        <p:grpSpPr>
          <a:xfrm>
            <a:off x="6705600" y="2133600"/>
            <a:ext cx="304800" cy="2971800"/>
            <a:chOff x="6705600" y="2133600"/>
            <a:chExt cx="304800" cy="2971800"/>
          </a:xfrm>
        </p:grpSpPr>
        <p:sp>
          <p:nvSpPr>
            <p:cNvPr id="15" name="Rectangle 14"/>
            <p:cNvSpPr/>
            <p:nvPr/>
          </p:nvSpPr>
          <p:spPr>
            <a:xfrm>
              <a:off x="6705600" y="2133600"/>
              <a:ext cx="304800" cy="228600"/>
            </a:xfrm>
            <a:prstGeom prst="rect">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19" idx="0"/>
              <a:endCxn id="15" idx="2"/>
            </p:cNvCxnSpPr>
            <p:nvPr/>
          </p:nvCxnSpPr>
          <p:spPr>
            <a:xfrm flipV="1">
              <a:off x="6819900" y="2362200"/>
              <a:ext cx="38100" cy="2743200"/>
            </a:xfrm>
            <a:prstGeom prst="straightConnector1">
              <a:avLst/>
            </a:prstGeom>
            <a:ln>
              <a:solidFill>
                <a:srgbClr val="7030A0"/>
              </a:solidFill>
              <a:tailEnd type="arrow"/>
            </a:ln>
          </p:spPr>
          <p:style>
            <a:lnRef idx="2">
              <a:schemeClr val="accent2"/>
            </a:lnRef>
            <a:fillRef idx="0">
              <a:schemeClr val="accent2"/>
            </a:fillRef>
            <a:effectRef idx="1">
              <a:schemeClr val="accent2"/>
            </a:effectRef>
            <a:fontRef idx="minor">
              <a:schemeClr val="tx1"/>
            </a:fontRef>
          </p:style>
        </p:cxnSp>
      </p:grpSp>
      <p:grpSp>
        <p:nvGrpSpPr>
          <p:cNvPr id="40" name="Group 39"/>
          <p:cNvGrpSpPr/>
          <p:nvPr/>
        </p:nvGrpSpPr>
        <p:grpSpPr>
          <a:xfrm>
            <a:off x="6819900" y="2133600"/>
            <a:ext cx="723900" cy="2971800"/>
            <a:chOff x="6819900" y="2133600"/>
            <a:chExt cx="723900" cy="2971800"/>
          </a:xfrm>
        </p:grpSpPr>
        <p:sp>
          <p:nvSpPr>
            <p:cNvPr id="17" name="Rectangle 16"/>
            <p:cNvSpPr/>
            <p:nvPr/>
          </p:nvSpPr>
          <p:spPr>
            <a:xfrm>
              <a:off x="7239000" y="2133600"/>
              <a:ext cx="304800" cy="228600"/>
            </a:xfrm>
            <a:prstGeom prst="rect">
              <a:avLst/>
            </a:prstGeom>
            <a:noFill/>
            <a:ln>
              <a:solidFill>
                <a:srgbClr val="2DB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19" idx="0"/>
              <a:endCxn id="17" idx="2"/>
            </p:cNvCxnSpPr>
            <p:nvPr/>
          </p:nvCxnSpPr>
          <p:spPr>
            <a:xfrm flipV="1">
              <a:off x="6819900" y="2362200"/>
              <a:ext cx="571500" cy="2743200"/>
            </a:xfrm>
            <a:prstGeom prst="straightConnector1">
              <a:avLst/>
            </a:prstGeom>
            <a:ln>
              <a:solidFill>
                <a:srgbClr val="7030A0"/>
              </a:solidFill>
              <a:tailEnd type="arrow"/>
            </a:ln>
          </p:spPr>
          <p:style>
            <a:lnRef idx="2">
              <a:schemeClr val="accent2"/>
            </a:lnRef>
            <a:fillRef idx="0">
              <a:schemeClr val="accent2"/>
            </a:fillRef>
            <a:effectRef idx="1">
              <a:schemeClr val="accent2"/>
            </a:effectRef>
            <a:fontRef idx="minor">
              <a:schemeClr val="tx1"/>
            </a:fontRef>
          </p:style>
        </p:cxnSp>
      </p:grpSp>
      <p:grpSp>
        <p:nvGrpSpPr>
          <p:cNvPr id="41" name="Group 40"/>
          <p:cNvGrpSpPr/>
          <p:nvPr/>
        </p:nvGrpSpPr>
        <p:grpSpPr>
          <a:xfrm>
            <a:off x="6819900" y="2133600"/>
            <a:ext cx="1333500" cy="2971800"/>
            <a:chOff x="6819900" y="2133600"/>
            <a:chExt cx="1333500" cy="2971800"/>
          </a:xfrm>
        </p:grpSpPr>
        <p:sp>
          <p:nvSpPr>
            <p:cNvPr id="18" name="Rectangle 17"/>
            <p:cNvSpPr/>
            <p:nvPr/>
          </p:nvSpPr>
          <p:spPr>
            <a:xfrm>
              <a:off x="7848600" y="2133600"/>
              <a:ext cx="304800" cy="2286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a:stCxn id="19" idx="0"/>
              <a:endCxn id="18" idx="2"/>
            </p:cNvCxnSpPr>
            <p:nvPr/>
          </p:nvCxnSpPr>
          <p:spPr>
            <a:xfrm flipV="1">
              <a:off x="6819900" y="2362200"/>
              <a:ext cx="1181100" cy="2743200"/>
            </a:xfrm>
            <a:prstGeom prst="straightConnector1">
              <a:avLst/>
            </a:prstGeom>
            <a:ln>
              <a:solidFill>
                <a:srgbClr val="7030A0"/>
              </a:solidFill>
              <a:tailEnd type="arrow"/>
            </a:ln>
          </p:spPr>
          <p:style>
            <a:lnRef idx="2">
              <a:schemeClr val="accent2"/>
            </a:lnRef>
            <a:fillRef idx="0">
              <a:schemeClr val="accent2"/>
            </a:fillRef>
            <a:effectRef idx="1">
              <a:schemeClr val="accent2"/>
            </a:effectRef>
            <a:fontRef idx="minor">
              <a:schemeClr val="tx1"/>
            </a:fontRef>
          </p:style>
        </p:cxnSp>
      </p:grpSp>
      <p:sp>
        <p:nvSpPr>
          <p:cNvPr id="30" name="Rectangle 29"/>
          <p:cNvSpPr/>
          <p:nvPr/>
        </p:nvSpPr>
        <p:spPr>
          <a:xfrm>
            <a:off x="382809" y="4800603"/>
            <a:ext cx="4114800" cy="990600"/>
          </a:xfrm>
          <a:prstGeom prst="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r>
              <a:rPr lang="en-US" sz="2000" dirty="0" err="1">
                <a:solidFill>
                  <a:schemeClr val="tx2"/>
                </a:solidFill>
              </a:rPr>
              <a:t>TeSSI</a:t>
            </a:r>
            <a:r>
              <a:rPr lang="en-US" sz="2000" dirty="0">
                <a:solidFill>
                  <a:schemeClr val="tx2"/>
                </a:solidFill>
              </a:rPr>
              <a:t> allocates more tasks, with </a:t>
            </a:r>
            <a:r>
              <a:rPr lang="en-US" sz="2000" dirty="0" err="1">
                <a:solidFill>
                  <a:schemeClr val="tx2"/>
                </a:solidFill>
              </a:rPr>
              <a:t>makespans</a:t>
            </a:r>
            <a:r>
              <a:rPr lang="en-US" sz="2000" dirty="0">
                <a:solidFill>
                  <a:schemeClr val="tx2"/>
                </a:solidFill>
              </a:rPr>
              <a:t> competitive with CBBA when both allocate all the tasks </a:t>
            </a:r>
          </a:p>
        </p:txBody>
      </p:sp>
      <p:sp>
        <p:nvSpPr>
          <p:cNvPr id="14" name="Rectangle 13"/>
          <p:cNvSpPr/>
          <p:nvPr/>
        </p:nvSpPr>
        <p:spPr>
          <a:xfrm>
            <a:off x="1066802" y="3733800"/>
            <a:ext cx="304800" cy="2286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a:p>
        </p:txBody>
      </p:sp>
      <p:sp>
        <p:nvSpPr>
          <p:cNvPr id="24" name="Rectangle 23"/>
          <p:cNvSpPr/>
          <p:nvPr/>
        </p:nvSpPr>
        <p:spPr>
          <a:xfrm>
            <a:off x="3810000" y="1828800"/>
            <a:ext cx="304800" cy="20574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a:p>
        </p:txBody>
      </p:sp>
      <p:sp>
        <p:nvSpPr>
          <p:cNvPr id="3" name="Rectangle 2"/>
          <p:cNvSpPr/>
          <p:nvPr/>
        </p:nvSpPr>
        <p:spPr>
          <a:xfrm>
            <a:off x="152403" y="5950059"/>
            <a:ext cx="5257800" cy="707886"/>
          </a:xfrm>
          <a:prstGeom prst="rect">
            <a:avLst/>
          </a:prstGeom>
        </p:spPr>
        <p:txBody>
          <a:bodyPr wrap="square" lIns="91410" tIns="45706" rIns="91410" bIns="45706">
            <a:spAutoFit/>
          </a:bodyPr>
          <a:lstStyle/>
          <a:p>
            <a:pPr marL="639879" lvl="1" indent="-274234">
              <a:spcBef>
                <a:spcPts val="550"/>
              </a:spcBef>
              <a:buClr>
                <a:srgbClr val="94B6D2"/>
              </a:buClr>
              <a:buSzPct val="70000"/>
              <a:buFont typeface="Wingdings 2"/>
              <a:buChar char=""/>
            </a:pPr>
            <a:r>
              <a:rPr lang="en-US" sz="2000" dirty="0">
                <a:solidFill>
                  <a:prstClr val="black"/>
                </a:solidFill>
              </a:rPr>
              <a:t>Dataset 1:  20-100 tasks  and 10 robots.</a:t>
            </a:r>
          </a:p>
          <a:p>
            <a:pPr marL="639879" lvl="1" indent="-274234">
              <a:buClr>
                <a:srgbClr val="94B6D2"/>
              </a:buClr>
              <a:buSzPct val="70000"/>
              <a:buFont typeface="Wingdings 2"/>
              <a:buChar char=""/>
            </a:pPr>
            <a:r>
              <a:rPr lang="en-US" sz="2000" dirty="0">
                <a:solidFill>
                  <a:prstClr val="black"/>
                </a:solidFill>
              </a:rPr>
              <a:t>Dataset 2:  100 tasks and 5-50 robots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B0F0"/>
                </a:solidFill>
              </a:rPr>
              <a:t>E2: tasks arrive together in batches</a:t>
            </a:r>
          </a:p>
        </p:txBody>
      </p:sp>
      <p:grpSp>
        <p:nvGrpSpPr>
          <p:cNvPr id="9" name="Group 8"/>
          <p:cNvGrpSpPr/>
          <p:nvPr/>
        </p:nvGrpSpPr>
        <p:grpSpPr>
          <a:xfrm>
            <a:off x="3203171" y="1371601"/>
            <a:ext cx="5607515" cy="5257800"/>
            <a:chOff x="361435" y="1383891"/>
            <a:chExt cx="4167748" cy="4833785"/>
          </a:xfrm>
        </p:grpSpPr>
        <p:pic>
          <p:nvPicPr>
            <p:cNvPr id="2050" name="Picture 2"/>
            <p:cNvPicPr>
              <a:picLocks noChangeAspect="1" noChangeArrowheads="1"/>
            </p:cNvPicPr>
            <p:nvPr/>
          </p:nvPicPr>
          <p:blipFill>
            <a:blip r:embed="rId3" cstate="print"/>
            <a:srcRect/>
            <a:stretch>
              <a:fillRect/>
            </a:stretch>
          </p:blipFill>
          <p:spPr bwMode="auto">
            <a:xfrm>
              <a:off x="361435" y="1383891"/>
              <a:ext cx="4105275" cy="3409950"/>
            </a:xfrm>
            <a:prstGeom prst="rect">
              <a:avLst/>
            </a:prstGeom>
            <a:noFill/>
            <a:ln w="9525">
              <a:noFill/>
              <a:miter lim="800000"/>
              <a:headEnd/>
              <a:tailEnd/>
            </a:ln>
          </p:spPr>
        </p:pic>
        <p:cxnSp>
          <p:nvCxnSpPr>
            <p:cNvPr id="16" name="Straight Arrow Connector 15"/>
            <p:cNvCxnSpPr/>
            <p:nvPr/>
          </p:nvCxnSpPr>
          <p:spPr>
            <a:xfrm flipV="1">
              <a:off x="587976" y="4343401"/>
              <a:ext cx="0" cy="762000"/>
            </a:xfrm>
            <a:prstGeom prst="straightConnector1">
              <a:avLst/>
            </a:prstGeom>
            <a:ln>
              <a:solidFill>
                <a:srgbClr val="7030A0"/>
              </a:solidFill>
              <a:tailEnd type="arrow"/>
            </a:ln>
          </p:spPr>
          <p:style>
            <a:lnRef idx="2">
              <a:schemeClr val="accent2"/>
            </a:lnRef>
            <a:fillRef idx="0">
              <a:schemeClr val="accent2"/>
            </a:fillRef>
            <a:effectRef idx="1">
              <a:schemeClr val="accent2"/>
            </a:effectRef>
            <a:fontRef idx="minor">
              <a:schemeClr val="tx1"/>
            </a:fontRef>
          </p:style>
        </p:cxnSp>
        <p:sp>
          <p:nvSpPr>
            <p:cNvPr id="20" name="Rectangle 19"/>
            <p:cNvSpPr/>
            <p:nvPr/>
          </p:nvSpPr>
          <p:spPr>
            <a:xfrm>
              <a:off x="361436" y="4956688"/>
              <a:ext cx="4167747" cy="1260988"/>
            </a:xfrm>
            <a:prstGeom prst="rect">
              <a:avLst/>
            </a:prstGeom>
            <a:solidFill>
              <a:schemeClr val="accent1">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2"/>
                  </a:solidFill>
                </a:rPr>
                <a:t>TeSSI</a:t>
              </a:r>
              <a:r>
                <a:rPr lang="en-US" sz="2400" dirty="0">
                  <a:solidFill>
                    <a:schemeClr val="tx2"/>
                  </a:solidFill>
                </a:rPr>
                <a:t> improves allocation even with small numbers of tasks </a:t>
              </a:r>
              <a:r>
                <a:rPr lang="en-US" sz="2400" dirty="0" smtClean="0">
                  <a:solidFill>
                    <a:schemeClr val="tx2"/>
                  </a:solidFill>
                </a:rPr>
                <a:t>in </a:t>
              </a:r>
              <a:r>
                <a:rPr lang="en-US" sz="2400" dirty="0">
                  <a:solidFill>
                    <a:schemeClr val="tx2"/>
                  </a:solidFill>
                </a:rPr>
                <a:t>each batch.  More tasks per batch produce better allocations. </a:t>
              </a:r>
            </a:p>
            <a:p>
              <a:pPr algn="ctr"/>
              <a:r>
                <a:rPr lang="en-US" sz="2000" dirty="0">
                  <a:solidFill>
                    <a:schemeClr val="tx2"/>
                  </a:solidFill>
                </a:rPr>
                <a:t>.</a:t>
              </a:r>
              <a:r>
                <a:rPr lang="en-US" sz="2000" dirty="0">
                  <a:solidFill>
                    <a:srgbClr val="0070C0"/>
                  </a:solidFill>
                </a:rPr>
                <a:t> </a:t>
              </a:r>
              <a:endParaRPr lang="en-US" sz="2000" dirty="0">
                <a:solidFill>
                  <a:schemeClr val="tx1"/>
                </a:solidFill>
              </a:endParaRPr>
            </a:p>
          </p:txBody>
        </p:sp>
      </p:grpSp>
      <p:sp>
        <p:nvSpPr>
          <p:cNvPr id="15" name="Oval 14"/>
          <p:cNvSpPr/>
          <p:nvPr/>
        </p:nvSpPr>
        <p:spPr>
          <a:xfrm rot="973741">
            <a:off x="3716931" y="2773002"/>
            <a:ext cx="393014" cy="155139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a:p>
        </p:txBody>
      </p:sp>
      <p:sp>
        <p:nvSpPr>
          <p:cNvPr id="3" name="Rectangle 2"/>
          <p:cNvSpPr/>
          <p:nvPr/>
        </p:nvSpPr>
        <p:spPr>
          <a:xfrm>
            <a:off x="1" y="1839421"/>
            <a:ext cx="2541866" cy="3447098"/>
          </a:xfrm>
          <a:prstGeom prst="rect">
            <a:avLst/>
          </a:prstGeom>
        </p:spPr>
        <p:txBody>
          <a:bodyPr wrap="square" lIns="91410" tIns="45706" rIns="91410" bIns="45706">
            <a:spAutoFit/>
          </a:bodyPr>
          <a:lstStyle/>
          <a:p>
            <a:pPr marL="639879" lvl="1" indent="-274234">
              <a:spcBef>
                <a:spcPts val="550"/>
              </a:spcBef>
              <a:buClr>
                <a:srgbClr val="94B6D2"/>
              </a:buClr>
              <a:buSzPct val="70000"/>
              <a:buFont typeface="Wingdings 2"/>
              <a:buChar char=""/>
            </a:pPr>
            <a:r>
              <a:rPr lang="en-US" sz="2600" dirty="0">
                <a:solidFill>
                  <a:prstClr val="black"/>
                </a:solidFill>
              </a:rPr>
              <a:t>100 tasks total.</a:t>
            </a:r>
          </a:p>
          <a:p>
            <a:pPr marL="639879" lvl="1" indent="-274234">
              <a:spcBef>
                <a:spcPts val="550"/>
              </a:spcBef>
              <a:buClr>
                <a:srgbClr val="94B6D2"/>
              </a:buClr>
              <a:buSzPct val="70000"/>
              <a:buFont typeface="Wingdings 2"/>
              <a:buChar char=""/>
            </a:pPr>
            <a:r>
              <a:rPr lang="en-US" sz="2600" dirty="0">
                <a:solidFill>
                  <a:prstClr val="black"/>
                </a:solidFill>
              </a:rPr>
              <a:t>10 robots. </a:t>
            </a:r>
          </a:p>
          <a:p>
            <a:pPr marL="639879" lvl="1" indent="-274234">
              <a:spcBef>
                <a:spcPts val="550"/>
              </a:spcBef>
              <a:buClr>
                <a:srgbClr val="94B6D2"/>
              </a:buClr>
              <a:buSzPct val="70000"/>
              <a:buFont typeface="Wingdings 2"/>
              <a:buChar char=""/>
            </a:pPr>
            <a:r>
              <a:rPr lang="en-US" sz="2600" dirty="0">
                <a:solidFill>
                  <a:prstClr val="black"/>
                </a:solidFill>
              </a:rPr>
              <a:t>Tasks arrive in batches of sizes: 1,…,10 - 100.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709427" y="1274905"/>
            <a:ext cx="3596374" cy="2839895"/>
            <a:chOff x="2804426" y="1219200"/>
            <a:chExt cx="3596374" cy="2839895"/>
          </a:xfrm>
        </p:grpSpPr>
        <p:pic>
          <p:nvPicPr>
            <p:cNvPr id="15" name="Picture 14" descr="exp3-tessi.png"/>
            <p:cNvPicPr>
              <a:picLocks noChangeAspect="1"/>
            </p:cNvPicPr>
            <p:nvPr/>
          </p:nvPicPr>
          <p:blipFill>
            <a:blip r:embed="rId3" cstate="print"/>
            <a:stretch>
              <a:fillRect/>
            </a:stretch>
          </p:blipFill>
          <p:spPr>
            <a:xfrm>
              <a:off x="2804426" y="1219200"/>
              <a:ext cx="3596374" cy="2839895"/>
            </a:xfrm>
            <a:prstGeom prst="rect">
              <a:avLst/>
            </a:prstGeom>
          </p:spPr>
        </p:pic>
        <p:sp>
          <p:nvSpPr>
            <p:cNvPr id="10" name="TextBox 9"/>
            <p:cNvSpPr txBox="1"/>
            <p:nvPr/>
          </p:nvSpPr>
          <p:spPr>
            <a:xfrm>
              <a:off x="5434922" y="3276600"/>
              <a:ext cx="661078" cy="369332"/>
            </a:xfrm>
            <a:prstGeom prst="rect">
              <a:avLst/>
            </a:prstGeom>
            <a:noFill/>
          </p:spPr>
          <p:txBody>
            <a:bodyPr wrap="none" rtlCol="0">
              <a:spAutoFit/>
            </a:bodyPr>
            <a:lstStyle/>
            <a:p>
              <a:r>
                <a:rPr lang="en-US" dirty="0" err="1" smtClean="0">
                  <a:solidFill>
                    <a:srgbClr val="0070C0"/>
                  </a:solidFill>
                </a:rPr>
                <a:t>TeSSI</a:t>
              </a:r>
              <a:endParaRPr lang="en-US" dirty="0">
                <a:solidFill>
                  <a:srgbClr val="0070C0"/>
                </a:solidFill>
              </a:endParaRPr>
            </a:p>
          </p:txBody>
        </p:sp>
      </p:grpSp>
      <p:sp>
        <p:nvSpPr>
          <p:cNvPr id="5" name="Title 4"/>
          <p:cNvSpPr>
            <a:spLocks noGrp="1"/>
          </p:cNvSpPr>
          <p:nvPr>
            <p:ph type="title"/>
          </p:nvPr>
        </p:nvSpPr>
        <p:spPr>
          <a:xfrm>
            <a:off x="457200" y="228600"/>
            <a:ext cx="8534400" cy="1143000"/>
          </a:xfrm>
        </p:spPr>
        <p:txBody>
          <a:bodyPr>
            <a:noAutofit/>
          </a:bodyPr>
          <a:lstStyle/>
          <a:p>
            <a:r>
              <a:rPr lang="en-US" sz="3600" b="1" dirty="0">
                <a:solidFill>
                  <a:srgbClr val="00B0F0"/>
                </a:solidFill>
              </a:rPr>
              <a:t>E3: clustered tasks and tight time windows </a:t>
            </a:r>
          </a:p>
        </p:txBody>
      </p:sp>
      <p:grpSp>
        <p:nvGrpSpPr>
          <p:cNvPr id="18" name="Group 17"/>
          <p:cNvGrpSpPr/>
          <p:nvPr/>
        </p:nvGrpSpPr>
        <p:grpSpPr>
          <a:xfrm>
            <a:off x="685800" y="3776509"/>
            <a:ext cx="7772400" cy="2776691"/>
            <a:chOff x="860937" y="3928909"/>
            <a:chExt cx="7140063" cy="2776691"/>
          </a:xfrm>
        </p:grpSpPr>
        <p:pic>
          <p:nvPicPr>
            <p:cNvPr id="16" name="Picture 15" descr="exp3-others.png"/>
            <p:cNvPicPr>
              <a:picLocks noChangeAspect="1"/>
            </p:cNvPicPr>
            <p:nvPr/>
          </p:nvPicPr>
          <p:blipFill>
            <a:blip r:embed="rId4" cstate="print"/>
            <a:stretch>
              <a:fillRect/>
            </a:stretch>
          </p:blipFill>
          <p:spPr>
            <a:xfrm>
              <a:off x="860937" y="3928909"/>
              <a:ext cx="7140063" cy="2776691"/>
            </a:xfrm>
            <a:prstGeom prst="rect">
              <a:avLst/>
            </a:prstGeom>
          </p:spPr>
        </p:pic>
        <p:sp>
          <p:nvSpPr>
            <p:cNvPr id="11" name="TextBox 10"/>
            <p:cNvSpPr txBox="1"/>
            <p:nvPr/>
          </p:nvSpPr>
          <p:spPr>
            <a:xfrm>
              <a:off x="3425829" y="5879068"/>
              <a:ext cx="633684" cy="369332"/>
            </a:xfrm>
            <a:prstGeom prst="rect">
              <a:avLst/>
            </a:prstGeom>
            <a:noFill/>
          </p:spPr>
          <p:txBody>
            <a:bodyPr wrap="none" rtlCol="0">
              <a:spAutoFit/>
            </a:bodyPr>
            <a:lstStyle/>
            <a:p>
              <a:r>
                <a:rPr lang="en-US" dirty="0" smtClean="0">
                  <a:solidFill>
                    <a:srgbClr val="0070C0"/>
                  </a:solidFill>
                </a:rPr>
                <a:t>CBBA</a:t>
              </a:r>
              <a:endParaRPr lang="en-US" dirty="0">
                <a:solidFill>
                  <a:srgbClr val="0070C0"/>
                </a:solidFill>
              </a:endParaRPr>
            </a:p>
          </p:txBody>
        </p:sp>
        <p:sp>
          <p:nvSpPr>
            <p:cNvPr id="12" name="TextBox 11"/>
            <p:cNvSpPr txBox="1"/>
            <p:nvPr/>
          </p:nvSpPr>
          <p:spPr>
            <a:xfrm>
              <a:off x="6934200" y="5879068"/>
              <a:ext cx="831895" cy="369332"/>
            </a:xfrm>
            <a:prstGeom prst="rect">
              <a:avLst/>
            </a:prstGeom>
            <a:noFill/>
          </p:spPr>
          <p:txBody>
            <a:bodyPr wrap="none" rtlCol="0">
              <a:spAutoFit/>
            </a:bodyPr>
            <a:lstStyle/>
            <a:p>
              <a:r>
                <a:rPr lang="en-US" dirty="0" smtClean="0">
                  <a:solidFill>
                    <a:srgbClr val="0070C0"/>
                  </a:solidFill>
                </a:rPr>
                <a:t>Greedy</a:t>
              </a:r>
              <a:endParaRPr lang="en-US" dirty="0">
                <a:solidFill>
                  <a:srgbClr val="0070C0"/>
                </a:solidFill>
              </a:endParaRPr>
            </a:p>
          </p:txBody>
        </p:sp>
      </p:grpSp>
      <p:sp>
        <p:nvSpPr>
          <p:cNvPr id="2" name="Rectangle 1"/>
          <p:cNvSpPr/>
          <p:nvPr/>
        </p:nvSpPr>
        <p:spPr>
          <a:xfrm>
            <a:off x="2467736" y="6247496"/>
            <a:ext cx="3933064" cy="461665"/>
          </a:xfrm>
          <a:prstGeom prst="rect">
            <a:avLst/>
          </a:prstGeom>
        </p:spPr>
        <p:txBody>
          <a:bodyPr wrap="none" lIns="91410" tIns="45706" rIns="91410" bIns="45706">
            <a:spAutoFit/>
          </a:bodyPr>
          <a:lstStyle/>
          <a:p>
            <a:pPr marL="639879" lvl="1" indent="-274234">
              <a:spcBef>
                <a:spcPts val="550"/>
              </a:spcBef>
              <a:buClr>
                <a:srgbClr val="94B6D2"/>
              </a:buClr>
              <a:buSzPct val="70000"/>
              <a:buFont typeface="Wingdings 2"/>
              <a:buChar char=""/>
            </a:pPr>
            <a:r>
              <a:rPr lang="en-US" sz="2400" dirty="0">
                <a:solidFill>
                  <a:prstClr val="black"/>
                </a:solidFill>
              </a:rPr>
              <a:t>100 tasks and 10 robots </a:t>
            </a:r>
          </a:p>
        </p:txBody>
      </p:sp>
      <p:sp>
        <p:nvSpPr>
          <p:cNvPr id="3" name="Rectangle 2"/>
          <p:cNvSpPr/>
          <p:nvPr/>
        </p:nvSpPr>
        <p:spPr>
          <a:xfrm>
            <a:off x="518426" y="1752600"/>
            <a:ext cx="3915842" cy="1938964"/>
          </a:xfrm>
          <a:prstGeom prst="rect">
            <a:avLst/>
          </a:prstGeom>
        </p:spPr>
        <p:txBody>
          <a:bodyPr wrap="square" lIns="91410" tIns="45706" rIns="91410" bIns="45706">
            <a:spAutoFit/>
          </a:bodyPr>
          <a:lstStyle/>
          <a:p>
            <a:r>
              <a:rPr lang="en-US" sz="2400" dirty="0" err="1">
                <a:ea typeface="+mj-ea"/>
                <a:cs typeface="+mj-cs"/>
              </a:rPr>
              <a:t>TeSSI</a:t>
            </a:r>
            <a:r>
              <a:rPr lang="en-US" sz="2400" dirty="0">
                <a:ea typeface="+mj-ea"/>
                <a:cs typeface="+mj-cs"/>
              </a:rPr>
              <a:t> allocates more tasks than the competing algorithms.</a:t>
            </a:r>
          </a:p>
          <a:p>
            <a:r>
              <a:rPr lang="en-US" sz="2400" dirty="0">
                <a:ea typeface="+mj-ea"/>
                <a:cs typeface="+mj-cs"/>
              </a:rPr>
              <a:t>Data from </a:t>
            </a:r>
            <a:r>
              <a:rPr lang="en-US" sz="2400" dirty="0" smtClean="0">
                <a:ea typeface="+mj-ea"/>
                <a:cs typeface="+mj-cs"/>
              </a:rPr>
              <a:t>the Solomon dataset for vehicle routing with time windows.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tplots.png"/>
          <p:cNvPicPr>
            <a:picLocks noChangeAspect="1"/>
          </p:cNvPicPr>
          <p:nvPr/>
        </p:nvPicPr>
        <p:blipFill>
          <a:blip r:embed="rId3" cstate="print"/>
          <a:stretch>
            <a:fillRect/>
          </a:stretch>
        </p:blipFill>
        <p:spPr>
          <a:xfrm>
            <a:off x="1143000" y="1600200"/>
            <a:ext cx="7315200" cy="4254861"/>
          </a:xfrm>
          <a:prstGeom prst="rect">
            <a:avLst/>
          </a:prstGeom>
        </p:spPr>
      </p:pic>
      <p:sp>
        <p:nvSpPr>
          <p:cNvPr id="5" name="Title 4"/>
          <p:cNvSpPr>
            <a:spLocks noGrp="1"/>
          </p:cNvSpPr>
          <p:nvPr>
            <p:ph type="title"/>
          </p:nvPr>
        </p:nvSpPr>
        <p:spPr>
          <a:xfrm>
            <a:off x="381000" y="228600"/>
            <a:ext cx="8385048" cy="990600"/>
          </a:xfrm>
        </p:spPr>
        <p:txBody>
          <a:bodyPr>
            <a:noAutofit/>
          </a:bodyPr>
          <a:lstStyle/>
          <a:p>
            <a:r>
              <a:rPr lang="en-US" sz="3600" b="1" dirty="0">
                <a:solidFill>
                  <a:srgbClr val="00B0F0"/>
                </a:solidFill>
              </a:rPr>
              <a:t>E3: </a:t>
            </a:r>
            <a:r>
              <a:rPr lang="en-US" sz="3600" b="1" dirty="0" err="1">
                <a:solidFill>
                  <a:srgbClr val="00B0F0"/>
                </a:solidFill>
              </a:rPr>
              <a:t>TeSSIDuo</a:t>
            </a:r>
            <a:r>
              <a:rPr lang="en-US" sz="3600" b="1" dirty="0">
                <a:solidFill>
                  <a:srgbClr val="00B0F0"/>
                </a:solidFill>
              </a:rPr>
              <a:t> </a:t>
            </a:r>
            <a:r>
              <a:rPr lang="en-US" sz="3600" b="1" dirty="0" smtClean="0">
                <a:solidFill>
                  <a:srgbClr val="00B0F0"/>
                </a:solidFill>
              </a:rPr>
              <a:t>produces smaller </a:t>
            </a:r>
            <a:r>
              <a:rPr lang="en-US" sz="3600" b="1" dirty="0">
                <a:solidFill>
                  <a:srgbClr val="00B0F0"/>
                </a:solidFill>
              </a:rPr>
              <a:t>distances</a:t>
            </a:r>
          </a:p>
        </p:txBody>
      </p:sp>
      <p:sp>
        <p:nvSpPr>
          <p:cNvPr id="2" name="TextBox 1"/>
          <p:cNvSpPr txBox="1"/>
          <p:nvPr/>
        </p:nvSpPr>
        <p:spPr>
          <a:xfrm>
            <a:off x="1132114" y="5983069"/>
            <a:ext cx="7326086" cy="707886"/>
          </a:xfrm>
          <a:prstGeom prst="rect">
            <a:avLst/>
          </a:prstGeom>
          <a:noFill/>
        </p:spPr>
        <p:txBody>
          <a:bodyPr wrap="square" rtlCol="0">
            <a:spAutoFit/>
          </a:bodyPr>
          <a:lstStyle/>
          <a:p>
            <a:r>
              <a:rPr lang="en-US" sz="2000" dirty="0" err="1" smtClean="0"/>
              <a:t>TeSSI</a:t>
            </a:r>
            <a:r>
              <a:rPr lang="en-US" sz="2000" dirty="0" smtClean="0"/>
              <a:t> Duo uses an optimization function which is a weighted sum of </a:t>
            </a:r>
            <a:r>
              <a:rPr lang="en-US" sz="2000" dirty="0" err="1" smtClean="0"/>
              <a:t>makespan</a:t>
            </a:r>
            <a:r>
              <a:rPr lang="en-US" sz="2000" dirty="0" smtClean="0"/>
              <a:t> and travel costs.</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B0F0"/>
                </a:solidFill>
              </a:rPr>
              <a:t>E3: Aggregate data on Solomon datasets</a:t>
            </a:r>
            <a:endParaRPr lang="en-US" sz="3600" b="1" dirty="0">
              <a:solidFill>
                <a:srgbClr val="00B0F0"/>
              </a:solidFill>
            </a:endParaRPr>
          </a:p>
        </p:txBody>
      </p:sp>
      <p:pic>
        <p:nvPicPr>
          <p:cNvPr id="4" name="Picture 3"/>
          <p:cNvPicPr>
            <a:picLocks noChangeAspect="1" noChangeArrowheads="1"/>
          </p:cNvPicPr>
          <p:nvPr/>
        </p:nvPicPr>
        <p:blipFill>
          <a:blip r:embed="rId2" cstate="print"/>
          <a:srcRect/>
          <a:stretch>
            <a:fillRect/>
          </a:stretch>
        </p:blipFill>
        <p:spPr bwMode="auto">
          <a:xfrm>
            <a:off x="206850" y="1524000"/>
            <a:ext cx="8810150" cy="3383280"/>
          </a:xfrm>
          <a:prstGeom prst="rect">
            <a:avLst/>
          </a:prstGeom>
          <a:noFill/>
          <a:ln w="9525">
            <a:noFill/>
            <a:miter lim="800000"/>
            <a:headEnd/>
            <a:tailEnd/>
          </a:ln>
        </p:spPr>
      </p:pic>
      <p:sp>
        <p:nvSpPr>
          <p:cNvPr id="3" name="Rectangle 2"/>
          <p:cNvSpPr/>
          <p:nvPr/>
        </p:nvSpPr>
        <p:spPr>
          <a:xfrm>
            <a:off x="206850" y="5181600"/>
            <a:ext cx="8556150" cy="1015663"/>
          </a:xfrm>
          <a:prstGeom prst="rect">
            <a:avLst/>
          </a:prstGeom>
        </p:spPr>
        <p:txBody>
          <a:bodyPr wrap="square">
            <a:spAutoFit/>
          </a:bodyPr>
          <a:lstStyle/>
          <a:p>
            <a:pPr lvl="1"/>
            <a:r>
              <a:rPr lang="en-US" sz="2000" dirty="0"/>
              <a:t>Location </a:t>
            </a:r>
            <a:r>
              <a:rPr lang="en-US" sz="2000" dirty="0" smtClean="0"/>
              <a:t>:  </a:t>
            </a:r>
            <a:r>
              <a:rPr lang="en-US" sz="2000" dirty="0"/>
              <a:t>R (randomly ),  C(clustered) , RC (mixed randomly and clustered).</a:t>
            </a:r>
          </a:p>
          <a:p>
            <a:pPr lvl="1"/>
            <a:r>
              <a:rPr lang="en-US" sz="2000" dirty="0"/>
              <a:t>Time window tightness/size: </a:t>
            </a:r>
            <a:r>
              <a:rPr lang="en-US" sz="2000" dirty="0" smtClean="0"/>
              <a:t>type </a:t>
            </a:r>
            <a:r>
              <a:rPr lang="en-US" sz="2000" dirty="0"/>
              <a:t>1 (small),  type </a:t>
            </a:r>
            <a:r>
              <a:rPr lang="en-US" sz="2000" dirty="0" smtClean="0"/>
              <a:t>2 (</a:t>
            </a:r>
            <a:r>
              <a:rPr lang="en-US" sz="2000" dirty="0"/>
              <a:t>large)</a:t>
            </a:r>
          </a:p>
          <a:p>
            <a:pPr lvl="1"/>
            <a:r>
              <a:rPr lang="en-US" sz="2000" dirty="0"/>
              <a:t>6 datasets (R1, C1, RC1, R2, C2, RC2</a:t>
            </a:r>
            <a:r>
              <a:rPr lang="en-US" sz="2000" dirty="0" smtClean="0"/>
              <a:t>). Each </a:t>
            </a:r>
            <a:r>
              <a:rPr lang="en-US" sz="2000" dirty="0"/>
              <a:t>dataset with 8-12 instances.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Summary and outlook</a:t>
            </a:r>
            <a:endParaRPr lang="en-US" b="1" dirty="0">
              <a:solidFill>
                <a:srgbClr val="00B0F0"/>
              </a:solidFill>
            </a:endParaRPr>
          </a:p>
        </p:txBody>
      </p:sp>
      <p:sp>
        <p:nvSpPr>
          <p:cNvPr id="5" name="Content Placeholder 4"/>
          <p:cNvSpPr>
            <a:spLocks noGrp="1"/>
          </p:cNvSpPr>
          <p:nvPr>
            <p:ph sz="quarter" idx="1"/>
          </p:nvPr>
        </p:nvSpPr>
        <p:spPr/>
        <p:txBody>
          <a:bodyPr>
            <a:normAutofit/>
          </a:bodyPr>
          <a:lstStyle/>
          <a:p>
            <a:r>
              <a:rPr lang="en-US" sz="2800" dirty="0"/>
              <a:t>Distributed task allocation with general temporal </a:t>
            </a:r>
            <a:r>
              <a:rPr lang="en-US" sz="2800" dirty="0" smtClean="0"/>
              <a:t>constraints</a:t>
            </a:r>
            <a:endParaRPr lang="en-US" sz="2800" dirty="0"/>
          </a:p>
          <a:p>
            <a:r>
              <a:rPr lang="en-US" sz="2800" dirty="0"/>
              <a:t>Allocate more tasks than baseline methods, with competitive </a:t>
            </a:r>
            <a:r>
              <a:rPr lang="en-US" sz="2800" dirty="0" err="1" smtClean="0"/>
              <a:t>makespans</a:t>
            </a:r>
            <a:endParaRPr lang="en-US" sz="2800" dirty="0"/>
          </a:p>
          <a:p>
            <a:r>
              <a:rPr lang="en-US" sz="2800" dirty="0"/>
              <a:t>Suitable for allocation of tasks </a:t>
            </a:r>
            <a:r>
              <a:rPr lang="en-US" sz="2800" dirty="0" smtClean="0"/>
              <a:t>online</a:t>
            </a:r>
            <a:endParaRPr lang="en-US" sz="2800" dirty="0"/>
          </a:p>
          <a:p>
            <a:r>
              <a:rPr lang="en-US" sz="2800" dirty="0"/>
              <a:t>Next steps:</a:t>
            </a:r>
          </a:p>
          <a:p>
            <a:pPr lvl="1"/>
            <a:r>
              <a:rPr lang="en-US" dirty="0" smtClean="0"/>
              <a:t>Relax perfect knowledge constraints</a:t>
            </a:r>
          </a:p>
          <a:p>
            <a:pPr lvl="1"/>
            <a:r>
              <a:rPr lang="en-US" dirty="0" smtClean="0"/>
              <a:t>Incorporate temporal flexibility to reallocate tasks</a:t>
            </a:r>
          </a:p>
          <a:p>
            <a:endParaRPr lang="en-US" sz="2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lstStyle/>
          <a:p>
            <a:r>
              <a:rPr lang="en-US" b="1" dirty="0" err="1" smtClean="0">
                <a:solidFill>
                  <a:srgbClr val="00B0F0"/>
                </a:solidFill>
              </a:rPr>
              <a:t>RoboCup</a:t>
            </a:r>
            <a:r>
              <a:rPr lang="en-US" b="1" dirty="0" smtClean="0">
                <a:solidFill>
                  <a:srgbClr val="00B0F0"/>
                </a:solidFill>
              </a:rPr>
              <a:t> Rescue Simulator</a:t>
            </a:r>
            <a:endParaRPr lang="en-US" b="1" dirty="0">
              <a:solidFill>
                <a:srgbClr val="00B0F0"/>
              </a:solidFill>
            </a:endParaRPr>
          </a:p>
        </p:txBody>
      </p:sp>
      <p:sp>
        <p:nvSpPr>
          <p:cNvPr id="5" name="Content Placeholder 4"/>
          <p:cNvSpPr>
            <a:spLocks noGrp="1"/>
          </p:cNvSpPr>
          <p:nvPr>
            <p:ph sz="quarter" idx="1"/>
          </p:nvPr>
        </p:nvSpPr>
        <p:spPr>
          <a:xfrm>
            <a:off x="304800" y="1600200"/>
            <a:ext cx="3048000" cy="5105400"/>
          </a:xfrm>
        </p:spPr>
        <p:txBody>
          <a:bodyPr>
            <a:normAutofit/>
          </a:bodyPr>
          <a:lstStyle/>
          <a:p>
            <a:r>
              <a:rPr lang="en-US" sz="2800" dirty="0"/>
              <a:t>Many </a:t>
            </a:r>
            <a:r>
              <a:rPr lang="en-US" sz="2800" dirty="0" smtClean="0"/>
              <a:t>agents</a:t>
            </a:r>
            <a:endParaRPr lang="en-US" sz="2800" dirty="0"/>
          </a:p>
          <a:p>
            <a:r>
              <a:rPr lang="en-US" sz="2800" dirty="0" smtClean="0"/>
              <a:t>uncontrollable events </a:t>
            </a:r>
            <a:endParaRPr lang="en-US" sz="2800" dirty="0"/>
          </a:p>
          <a:p>
            <a:r>
              <a:rPr lang="en-US" sz="2800" dirty="0"/>
              <a:t>lack of </a:t>
            </a:r>
            <a:r>
              <a:rPr lang="en-US" sz="2800" dirty="0" smtClean="0"/>
              <a:t>information</a:t>
            </a:r>
          </a:p>
          <a:p>
            <a:r>
              <a:rPr lang="en-US" sz="2800" dirty="0" smtClean="0"/>
              <a:t>limited communications </a:t>
            </a:r>
            <a:endParaRPr lang="en-US" sz="2800" dirty="0"/>
          </a:p>
          <a:p>
            <a:r>
              <a:rPr lang="en-US" sz="2800" dirty="0"/>
              <a:t>time </a:t>
            </a:r>
            <a:r>
              <a:rPr lang="en-US" sz="2800" dirty="0" smtClean="0"/>
              <a:t>limits (e.g., people die if not rescued)</a:t>
            </a:r>
            <a:endParaRPr lang="en-US" sz="2800" dirty="0"/>
          </a:p>
        </p:txBody>
      </p:sp>
      <p:pic>
        <p:nvPicPr>
          <p:cNvPr id="3" name="paris-shor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4153" y="1219200"/>
            <a:ext cx="5486400" cy="5225142"/>
          </a:xfrm>
          <a:prstGeom prst="rect">
            <a:avLst/>
          </a:prstGeom>
        </p:spPr>
      </p:pic>
    </p:spTree>
    <p:extLst>
      <p:ext uri="{BB962C8B-B14F-4D97-AF65-F5344CB8AC3E}">
        <p14:creationId xmlns:p14="http://schemas.microsoft.com/office/powerpoint/2010/main" val="1820912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Outline</a:t>
            </a:r>
            <a:endParaRPr lang="en-US" b="1" dirty="0">
              <a:solidFill>
                <a:srgbClr val="00B0F0"/>
              </a:solidFill>
            </a:endParaRPr>
          </a:p>
        </p:txBody>
      </p:sp>
      <p:sp>
        <p:nvSpPr>
          <p:cNvPr id="3" name="Content Placeholder 2"/>
          <p:cNvSpPr>
            <a:spLocks noGrp="1"/>
          </p:cNvSpPr>
          <p:nvPr>
            <p:ph sz="quarter" idx="1"/>
          </p:nvPr>
        </p:nvSpPr>
        <p:spPr>
          <a:xfrm>
            <a:off x="612648" y="1600200"/>
            <a:ext cx="7845552" cy="4495800"/>
          </a:xfrm>
        </p:spPr>
        <p:txBody>
          <a:bodyPr>
            <a:normAutofit/>
          </a:bodyPr>
          <a:lstStyle/>
          <a:p>
            <a:r>
              <a:rPr lang="en-US" dirty="0" smtClean="0"/>
              <a:t>Task allocation is ubiquitous in computer science, multi-agent and multi-robot systems. </a:t>
            </a:r>
          </a:p>
          <a:p>
            <a:r>
              <a:rPr lang="en-US" dirty="0" smtClean="0"/>
              <a:t>There are many algorithms for multi-robot task allocation.  </a:t>
            </a:r>
          </a:p>
          <a:p>
            <a:r>
              <a:rPr lang="en-US" dirty="0" smtClean="0"/>
              <a:t>We are interested in algorithms, that scale well with the number of robots and tasks, and that are robust to robot failures.</a:t>
            </a:r>
          </a:p>
          <a:p>
            <a:r>
              <a:rPr lang="en-US" dirty="0" smtClean="0"/>
              <a:t>We assume robots are collaborative. </a:t>
            </a:r>
          </a:p>
          <a:p>
            <a:endParaRPr lang="en-US" dirty="0"/>
          </a:p>
        </p:txBody>
      </p:sp>
    </p:spTree>
    <p:extLst>
      <p:ext uri="{BB962C8B-B14F-4D97-AF65-F5344CB8AC3E}">
        <p14:creationId xmlns:p14="http://schemas.microsoft.com/office/powerpoint/2010/main" val="3510411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B0F0"/>
                </a:solidFill>
              </a:rPr>
              <a:t>Why </a:t>
            </a:r>
            <a:r>
              <a:rPr lang="en-US" b="1" dirty="0" err="1" smtClean="0">
                <a:solidFill>
                  <a:srgbClr val="00B0F0"/>
                </a:solidFill>
              </a:rPr>
              <a:t>RoboCup</a:t>
            </a:r>
            <a:r>
              <a:rPr lang="en-US" b="1" dirty="0" smtClean="0">
                <a:solidFill>
                  <a:srgbClr val="00B0F0"/>
                </a:solidFill>
              </a:rPr>
              <a:t> Rescue Simulator?</a:t>
            </a:r>
            <a:endParaRPr lang="en-US" b="1" dirty="0">
              <a:solidFill>
                <a:srgbClr val="00B0F0"/>
              </a:solidFill>
            </a:endParaRPr>
          </a:p>
        </p:txBody>
      </p:sp>
      <p:sp>
        <p:nvSpPr>
          <p:cNvPr id="3" name="Content Placeholder 2"/>
          <p:cNvSpPr>
            <a:spLocks noGrp="1"/>
          </p:cNvSpPr>
          <p:nvPr>
            <p:ph sz="quarter" idx="1"/>
          </p:nvPr>
        </p:nvSpPr>
        <p:spPr/>
        <p:txBody>
          <a:bodyPr>
            <a:normAutofit lnSpcReduction="10000"/>
          </a:bodyPr>
          <a:lstStyle/>
          <a:p>
            <a:r>
              <a:rPr lang="en-US" dirty="0" smtClean="0">
                <a:cs typeface="Times New Roman" panose="02020603050405020304" pitchFamily="18" charset="0"/>
              </a:rPr>
              <a:t>Complex environments (real maps of real cities)</a:t>
            </a:r>
          </a:p>
          <a:p>
            <a:r>
              <a:rPr lang="en-US" dirty="0" smtClean="0">
                <a:cs typeface="Times New Roman" panose="02020603050405020304" pitchFamily="18" charset="0"/>
              </a:rPr>
              <a:t>Lack of information. Agents know the map before the disaster but do not know what roads are impassable, what buildings are collapsed, where are fires, </a:t>
            </a:r>
            <a:r>
              <a:rPr lang="en-US" dirty="0" err="1" smtClean="0">
                <a:cs typeface="Times New Roman" panose="02020603050405020304" pitchFamily="18" charset="0"/>
              </a:rPr>
              <a:t>etc</a:t>
            </a:r>
            <a:endParaRPr lang="en-US" dirty="0" smtClean="0">
              <a:cs typeface="Times New Roman" panose="02020603050405020304" pitchFamily="18" charset="0"/>
            </a:endParaRPr>
          </a:p>
          <a:p>
            <a:r>
              <a:rPr lang="en-US" dirty="0" smtClean="0">
                <a:cs typeface="Times New Roman" panose="02020603050405020304" pitchFamily="18" charset="0"/>
              </a:rPr>
              <a:t>Limited communications. Limited number of channels and number of bytes.  A percentage of the messages do not get delivered</a:t>
            </a:r>
          </a:p>
          <a:p>
            <a:r>
              <a:rPr lang="en-US" dirty="0" smtClean="0">
                <a:cs typeface="Times New Roman" panose="02020603050405020304" pitchFamily="18" charset="0"/>
              </a:rPr>
              <a:t>Heterogeneous agents (police, ambulances, and fire trucks) with different types of tasks</a:t>
            </a:r>
            <a:endParaRPr lang="en-US" dirty="0">
              <a:cs typeface="Times New Roman" panose="02020603050405020304" pitchFamily="18" charset="0"/>
            </a:endParaRPr>
          </a:p>
        </p:txBody>
      </p:sp>
    </p:spTree>
    <p:extLst>
      <p:ext uri="{BB962C8B-B14F-4D97-AF65-F5344CB8AC3E}">
        <p14:creationId xmlns:p14="http://schemas.microsoft.com/office/powerpoint/2010/main" val="4050164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28600"/>
            <a:ext cx="2365248" cy="990600"/>
          </a:xfrm>
        </p:spPr>
        <p:txBody>
          <a:bodyPr>
            <a:normAutofit/>
          </a:bodyPr>
          <a:lstStyle/>
          <a:p>
            <a:r>
              <a:rPr lang="en-US" b="1" dirty="0" err="1" smtClean="0">
                <a:solidFill>
                  <a:srgbClr val="00B0F0"/>
                </a:solidFill>
              </a:rPr>
              <a:t>RoboCup</a:t>
            </a:r>
            <a:endParaRPr lang="en-US" b="1" dirty="0">
              <a:solidFill>
                <a:srgbClr val="00B0F0"/>
              </a:solidFill>
            </a:endParaRPr>
          </a:p>
        </p:txBody>
      </p:sp>
      <p:pic>
        <p:nvPicPr>
          <p:cNvPr id="5" name="kobe-base-small.avi">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6"/>
          <a:stretch>
            <a:fillRect/>
          </a:stretch>
        </p:blipFill>
        <p:spPr>
          <a:xfrm>
            <a:off x="8965" y="0"/>
            <a:ext cx="6400800" cy="3334870"/>
          </a:xfrm>
          <a:prstGeom prst="rect">
            <a:avLst/>
          </a:prstGeom>
        </p:spPr>
      </p:pic>
      <p:pic>
        <p:nvPicPr>
          <p:cNvPr id="6" name="kobe-split-small.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711824" y="3429000"/>
            <a:ext cx="6400800" cy="3253740"/>
          </a:xfrm>
          <a:prstGeom prst="rect">
            <a:avLst/>
          </a:prstGeom>
        </p:spPr>
      </p:pic>
      <p:sp>
        <p:nvSpPr>
          <p:cNvPr id="8" name="TextBox 7"/>
          <p:cNvSpPr txBox="1"/>
          <p:nvPr/>
        </p:nvSpPr>
        <p:spPr>
          <a:xfrm>
            <a:off x="304800" y="3505200"/>
            <a:ext cx="2057400" cy="3046988"/>
          </a:xfrm>
          <a:prstGeom prst="rect">
            <a:avLst/>
          </a:prstGeom>
          <a:noFill/>
        </p:spPr>
        <p:txBody>
          <a:bodyPr wrap="square" rtlCol="0">
            <a:spAutoFit/>
          </a:bodyPr>
          <a:lstStyle/>
          <a:p>
            <a:r>
              <a:rPr lang="en-US" sz="2400" dirty="0" smtClean="0"/>
              <a:t>Teamwork affects performance.</a:t>
            </a:r>
          </a:p>
          <a:p>
            <a:r>
              <a:rPr lang="en-US" sz="2400" dirty="0" smtClean="0"/>
              <a:t>How to do teamwork  when communication is limited?</a:t>
            </a:r>
            <a:endParaRPr lang="en-US" sz="2400" dirty="0"/>
          </a:p>
        </p:txBody>
      </p:sp>
      <p:sp>
        <p:nvSpPr>
          <p:cNvPr id="3" name="TextBox 2"/>
          <p:cNvSpPr txBox="1"/>
          <p:nvPr/>
        </p:nvSpPr>
        <p:spPr>
          <a:xfrm>
            <a:off x="6432328" y="1716288"/>
            <a:ext cx="2138727" cy="461665"/>
          </a:xfrm>
          <a:prstGeom prst="rect">
            <a:avLst/>
          </a:prstGeom>
          <a:noFill/>
        </p:spPr>
        <p:txBody>
          <a:bodyPr wrap="none" rtlCol="0">
            <a:spAutoFit/>
          </a:bodyPr>
          <a:lstStyle/>
          <a:p>
            <a:r>
              <a:rPr lang="en-US" sz="2400" dirty="0" smtClean="0"/>
              <a:t>No coordination</a:t>
            </a:r>
            <a:endParaRPr lang="en-US" sz="2400" dirty="0"/>
          </a:p>
        </p:txBody>
      </p:sp>
      <p:sp>
        <p:nvSpPr>
          <p:cNvPr id="4" name="Rectangle 3"/>
          <p:cNvSpPr/>
          <p:nvPr/>
        </p:nvSpPr>
        <p:spPr>
          <a:xfrm>
            <a:off x="6676785" y="2875002"/>
            <a:ext cx="1762021" cy="461665"/>
          </a:xfrm>
          <a:prstGeom prst="rect">
            <a:avLst/>
          </a:prstGeom>
        </p:spPr>
        <p:txBody>
          <a:bodyPr wrap="none">
            <a:spAutoFit/>
          </a:bodyPr>
          <a:lstStyle/>
          <a:p>
            <a:r>
              <a:rPr lang="en-US" sz="2400" dirty="0"/>
              <a:t>C</a:t>
            </a:r>
            <a:r>
              <a:rPr lang="en-US" sz="2400" dirty="0" smtClean="0"/>
              <a:t>oordination</a:t>
            </a:r>
            <a:endParaRPr lang="en-US" sz="2400" dirty="0"/>
          </a:p>
        </p:txBody>
      </p:sp>
    </p:spTree>
    <p:extLst>
      <p:ext uri="{BB962C8B-B14F-4D97-AF65-F5344CB8AC3E}">
        <p14:creationId xmlns:p14="http://schemas.microsoft.com/office/powerpoint/2010/main" val="42858568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565" y="381000"/>
            <a:ext cx="8153400" cy="990600"/>
          </a:xfrm>
        </p:spPr>
        <p:txBody>
          <a:bodyPr>
            <a:normAutofit fontScale="90000"/>
          </a:bodyPr>
          <a:lstStyle/>
          <a:p>
            <a:r>
              <a:rPr lang="en-US" b="1" dirty="0">
                <a:solidFill>
                  <a:srgbClr val="00B0F0"/>
                </a:solidFill>
                <a:ea typeface="DejaVu Sans"/>
                <a:cs typeface="Arial" pitchFamily="34" charset="0"/>
              </a:rPr>
              <a:t>Teamwork affects performance</a:t>
            </a:r>
            <a:br>
              <a:rPr lang="en-US" b="1" dirty="0">
                <a:solidFill>
                  <a:srgbClr val="00B0F0"/>
                </a:solidFill>
                <a:ea typeface="DejaVu Sans"/>
                <a:cs typeface="Arial" pitchFamily="34" charset="0"/>
              </a:rPr>
            </a:br>
            <a:endParaRPr lang="en-US" dirty="0">
              <a:solidFill>
                <a:srgbClr val="00B0F0"/>
              </a:solidFill>
            </a:endParaRPr>
          </a:p>
        </p:txBody>
      </p:sp>
      <p:pic>
        <p:nvPicPr>
          <p:cNvPr id="4" name="Picture 4"/>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066800"/>
            <a:ext cx="32809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632" y="3581400"/>
            <a:ext cx="3592513"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6625" y="3614737"/>
            <a:ext cx="3711575"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343400" y="6285811"/>
            <a:ext cx="4572000" cy="400110"/>
          </a:xfrm>
          <a:prstGeom prst="rect">
            <a:avLst/>
          </a:prstGeom>
        </p:spPr>
        <p:txBody>
          <a:bodyPr>
            <a:spAutoFit/>
          </a:bodyPr>
          <a:lstStyle/>
          <a:p>
            <a:r>
              <a:rPr lang="en-US" sz="2000" dirty="0"/>
              <a:t>With teams </a:t>
            </a:r>
            <a:r>
              <a:rPr lang="en-US" sz="2000" dirty="0" smtClean="0"/>
              <a:t>there </a:t>
            </a:r>
            <a:r>
              <a:rPr lang="en-US" sz="2000" dirty="0"/>
              <a:t>is much less fire damage</a:t>
            </a:r>
            <a:r>
              <a:rPr lang="en-US" dirty="0">
                <a:latin typeface="Arial" pitchFamily="34" charset="0"/>
              </a:rPr>
              <a:t>.</a:t>
            </a:r>
          </a:p>
        </p:txBody>
      </p:sp>
      <p:sp>
        <p:nvSpPr>
          <p:cNvPr id="8" name="Rectangle 7"/>
          <p:cNvSpPr/>
          <p:nvPr/>
        </p:nvSpPr>
        <p:spPr>
          <a:xfrm>
            <a:off x="246529" y="1676400"/>
            <a:ext cx="4814047" cy="1015663"/>
          </a:xfrm>
          <a:prstGeom prst="rect">
            <a:avLst/>
          </a:prstGeom>
        </p:spPr>
        <p:txBody>
          <a:bodyPr wrap="square">
            <a:spAutoFit/>
          </a:bodyPr>
          <a:lstStyle/>
          <a:p>
            <a:r>
              <a:rPr lang="en-US" sz="2000" dirty="0">
                <a:solidFill>
                  <a:srgbClr val="000000"/>
                </a:solidFill>
                <a:ea typeface="DejaVu Sans"/>
                <a:cs typeface="DejaVu Sans"/>
              </a:rPr>
              <a:t>Example: </a:t>
            </a:r>
            <a:r>
              <a:rPr lang="en-US" sz="2000" dirty="0" smtClean="0">
                <a:solidFill>
                  <a:srgbClr val="000000"/>
                </a:solidFill>
                <a:ea typeface="DejaVu Sans"/>
                <a:cs typeface="DejaVu Sans"/>
              </a:rPr>
              <a:t>We form teams based on spatial locality of initial agents positions. </a:t>
            </a:r>
          </a:p>
          <a:p>
            <a:endParaRPr lang="en-US" sz="2000" dirty="0">
              <a:solidFill>
                <a:srgbClr val="000000"/>
              </a:solidFill>
            </a:endParaRPr>
          </a:p>
        </p:txBody>
      </p:sp>
      <p:sp>
        <p:nvSpPr>
          <p:cNvPr id="3" name="TextBox 2"/>
          <p:cNvSpPr txBox="1"/>
          <p:nvPr/>
        </p:nvSpPr>
        <p:spPr>
          <a:xfrm>
            <a:off x="48378" y="6248400"/>
            <a:ext cx="4295022" cy="369332"/>
          </a:xfrm>
          <a:prstGeom prst="rect">
            <a:avLst/>
          </a:prstGeom>
          <a:noFill/>
        </p:spPr>
        <p:txBody>
          <a:bodyPr wrap="none" rtlCol="0">
            <a:spAutoFit/>
          </a:bodyPr>
          <a:lstStyle/>
          <a:p>
            <a:r>
              <a:rPr lang="en-US" dirty="0"/>
              <a:t>Without </a:t>
            </a:r>
            <a:r>
              <a:rPr lang="en-US" dirty="0" smtClean="0"/>
              <a:t>teams </a:t>
            </a:r>
            <a:r>
              <a:rPr lang="en-US" dirty="0"/>
              <a:t>a large part of the </a:t>
            </a:r>
            <a:r>
              <a:rPr lang="en-US" dirty="0" smtClean="0"/>
              <a:t>city burns</a:t>
            </a:r>
            <a:endParaRPr lang="en-US" dirty="0"/>
          </a:p>
        </p:txBody>
      </p:sp>
    </p:spTree>
    <p:extLst>
      <p:ext uri="{BB962C8B-B14F-4D97-AF65-F5344CB8AC3E}">
        <p14:creationId xmlns:p14="http://schemas.microsoft.com/office/powerpoint/2010/main" val="1785128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r>
              <a:rPr lang="en-US" sz="4000" b="1" dirty="0">
                <a:solidFill>
                  <a:srgbClr val="00B0F0"/>
                </a:solidFill>
              </a:rPr>
              <a:t>Tasks with cost that grows with time</a:t>
            </a:r>
          </a:p>
        </p:txBody>
      </p:sp>
      <p:sp>
        <p:nvSpPr>
          <p:cNvPr id="2" name="Content Placeholder 1"/>
          <p:cNvSpPr>
            <a:spLocks noGrp="1"/>
          </p:cNvSpPr>
          <p:nvPr>
            <p:ph sz="quarter" idx="1"/>
          </p:nvPr>
        </p:nvSpPr>
        <p:spPr/>
        <p:txBody>
          <a:bodyPr/>
          <a:lstStyle/>
          <a:p>
            <a:pPr marL="0" indent="0">
              <a:buNone/>
            </a:pPr>
            <a:endParaRPr lang="en-US" dirty="0" smtClean="0"/>
          </a:p>
          <a:p>
            <a:pPr marL="0" indent="0">
              <a:buNone/>
            </a:pPr>
            <a:endParaRPr lang="en-US" dirty="0"/>
          </a:p>
        </p:txBody>
      </p:sp>
      <p:sp>
        <p:nvSpPr>
          <p:cNvPr id="8197" name="Rectangle 5"/>
          <p:cNvSpPr>
            <a:spLocks noChangeArrowheads="1"/>
          </p:cNvSpPr>
          <p:nvPr/>
        </p:nvSpPr>
        <p:spPr bwMode="auto">
          <a:xfrm>
            <a:off x="519113" y="1447800"/>
            <a:ext cx="8472487" cy="12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dirty="0">
                <a:solidFill>
                  <a:srgbClr val="000000"/>
                </a:solidFill>
                <a:latin typeface="+mn-lt"/>
              </a:rPr>
              <a:t>Fires grow with time and become harder to </a:t>
            </a:r>
            <a:r>
              <a:rPr lang="en-US" dirty="0" smtClean="0">
                <a:solidFill>
                  <a:srgbClr val="000000"/>
                </a:solidFill>
                <a:latin typeface="+mn-lt"/>
              </a:rPr>
              <a:t>contain.</a:t>
            </a:r>
          </a:p>
          <a:p>
            <a:pPr fontAlgn="base">
              <a:spcBef>
                <a:spcPct val="0"/>
              </a:spcBef>
              <a:spcAft>
                <a:spcPct val="0"/>
              </a:spcAft>
            </a:pPr>
            <a:r>
              <a:rPr lang="en-US" dirty="0" smtClean="0">
                <a:solidFill>
                  <a:srgbClr val="000000"/>
                </a:solidFill>
                <a:latin typeface="+mn-lt"/>
              </a:rPr>
              <a:t>The same starting conditions produce very different results depending on how quickly the fires are discovered and attacked</a:t>
            </a:r>
            <a:r>
              <a:rPr lang="en-US" dirty="0" smtClean="0">
                <a:solidFill>
                  <a:srgbClr val="000000"/>
                </a:solidFill>
                <a:latin typeface="Arial"/>
              </a:rPr>
              <a:t>. </a:t>
            </a:r>
          </a:p>
        </p:txBody>
      </p:sp>
      <p:pic>
        <p:nvPicPr>
          <p:cNvPr id="6" name="Picture 4"/>
          <p:cNvPicPr>
            <a:picLocks noChangeAspect="1" noChangeArrowheads="1"/>
          </p:cNvPicPr>
          <p:nvPr/>
        </p:nvPicPr>
        <p:blipFill>
          <a:blip r:embed="rId2" cstate="print"/>
          <a:srcRect/>
          <a:stretch>
            <a:fillRect/>
          </a:stretch>
        </p:blipFill>
        <p:spPr bwMode="auto">
          <a:xfrm>
            <a:off x="224640" y="2855660"/>
            <a:ext cx="4347360" cy="3240340"/>
          </a:xfrm>
          <a:prstGeom prst="rect">
            <a:avLst/>
          </a:prstGeom>
          <a:noFill/>
          <a:ln w="9525">
            <a:noFill/>
            <a:round/>
            <a:headEnd/>
            <a:tailEnd/>
          </a:ln>
          <a:effectLst/>
        </p:spPr>
      </p:pic>
      <p:pic>
        <p:nvPicPr>
          <p:cNvPr id="8" name="Picture 7"/>
          <p:cNvPicPr>
            <a:picLocks noChangeArrowheads="1"/>
          </p:cNvPicPr>
          <p:nvPr/>
        </p:nvPicPr>
        <p:blipFill>
          <a:blip r:embed="rId3" cstate="print"/>
          <a:srcRect/>
          <a:stretch>
            <a:fillRect/>
          </a:stretch>
        </p:blipFill>
        <p:spPr bwMode="auto">
          <a:xfrm>
            <a:off x="4572000" y="2859314"/>
            <a:ext cx="4343400" cy="3200400"/>
          </a:xfrm>
          <a:prstGeom prst="rect">
            <a:avLst/>
          </a:prstGeom>
          <a:noFill/>
          <a:ln w="9525">
            <a:noFill/>
            <a:round/>
            <a:headEnd/>
            <a:tailEnd/>
          </a:ln>
          <a:effectLst/>
        </p:spPr>
      </p:pic>
      <p:sp>
        <p:nvSpPr>
          <p:cNvPr id="3" name="TextBox 2"/>
          <p:cNvSpPr txBox="1"/>
          <p:nvPr/>
        </p:nvSpPr>
        <p:spPr>
          <a:xfrm>
            <a:off x="457200" y="6172200"/>
            <a:ext cx="8280985" cy="646331"/>
          </a:xfrm>
          <a:prstGeom prst="rect">
            <a:avLst/>
          </a:prstGeom>
          <a:noFill/>
        </p:spPr>
        <p:txBody>
          <a:bodyPr wrap="none" rtlCol="0">
            <a:spAutoFit/>
          </a:bodyPr>
          <a:lstStyle/>
          <a:p>
            <a:r>
              <a:rPr lang="en-US" dirty="0" smtClean="0"/>
              <a:t>J. </a:t>
            </a:r>
            <a:r>
              <a:rPr lang="en-US" dirty="0"/>
              <a:t>Parker and </a:t>
            </a:r>
            <a:r>
              <a:rPr lang="en-US" dirty="0" err="1" smtClean="0"/>
              <a:t>M.Gini</a:t>
            </a:r>
            <a:r>
              <a:rPr lang="en-US" dirty="0" smtClean="0"/>
              <a:t>, Tasks </a:t>
            </a:r>
            <a:r>
              <a:rPr lang="en-US" dirty="0"/>
              <a:t>with Cost Growing over Time and Agent Reallocation </a:t>
            </a:r>
            <a:r>
              <a:rPr lang="en-US" dirty="0" smtClean="0"/>
              <a:t>Delays,</a:t>
            </a:r>
          </a:p>
          <a:p>
            <a:r>
              <a:rPr lang="en-US" dirty="0" smtClean="0"/>
              <a:t>AAMAS 2014</a:t>
            </a:r>
            <a:endParaRPr lang="en-US" dirty="0"/>
          </a:p>
        </p:txBody>
      </p:sp>
    </p:spTree>
    <p:extLst>
      <p:ext uri="{BB962C8B-B14F-4D97-AF65-F5344CB8AC3E}">
        <p14:creationId xmlns:p14="http://schemas.microsoft.com/office/powerpoint/2010/main" val="3379484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Modeling task costs</a:t>
            </a:r>
            <a:endParaRPr lang="en-US" b="1" dirty="0">
              <a:solidFill>
                <a:srgbClr val="00B0F0"/>
              </a:solidFill>
            </a:endParaRPr>
          </a:p>
        </p:txBody>
      </p:sp>
      <p:sp>
        <p:nvSpPr>
          <p:cNvPr id="3" name="Content Placeholder 2"/>
          <p:cNvSpPr>
            <a:spLocks noGrp="1"/>
          </p:cNvSpPr>
          <p:nvPr>
            <p:ph sz="quarter" idx="1"/>
          </p:nvPr>
        </p:nvSpPr>
        <p:spPr/>
        <p:txBody>
          <a:bodyPr>
            <a:normAutofit fontScale="85000" lnSpcReduction="20000"/>
          </a:bodyPr>
          <a:lstStyle/>
          <a:p>
            <a:pPr marL="0" indent="0">
              <a:spcBef>
                <a:spcPct val="20000"/>
              </a:spcBef>
              <a:buClrTx/>
              <a:buSzTx/>
              <a:buNone/>
            </a:pPr>
            <a:r>
              <a:rPr lang="en-US" sz="2400" dirty="0">
                <a:solidFill>
                  <a:prstClr val="black"/>
                </a:solidFill>
              </a:rPr>
              <a:t>Task allocation algorithms  assume tasks have a fixed cost.  Many tasks (such as fire-fighting) have costs that change with time. </a:t>
            </a:r>
          </a:p>
          <a:p>
            <a:pPr marL="0" indent="0">
              <a:spcBef>
                <a:spcPct val="20000"/>
              </a:spcBef>
              <a:buClrTx/>
              <a:buSzTx/>
              <a:buNone/>
            </a:pPr>
            <a:r>
              <a:rPr lang="en-US" sz="2400" dirty="0" smtClean="0">
                <a:solidFill>
                  <a:prstClr val="black"/>
                </a:solidFill>
              </a:rPr>
              <a:t>We model task costs over time as a recurrence relation, where </a:t>
            </a:r>
            <a:r>
              <a:rPr lang="en-US" sz="2400" i="1" dirty="0" smtClean="0">
                <a:solidFill>
                  <a:prstClr val="black"/>
                </a:solidFill>
              </a:rPr>
              <a:t>f</a:t>
            </a:r>
            <a:r>
              <a:rPr lang="en-US" sz="2200" i="1" dirty="0" smtClean="0">
                <a:solidFill>
                  <a:prstClr val="black"/>
                </a:solidFill>
              </a:rPr>
              <a:t>i</a:t>
            </a:r>
            <a:r>
              <a:rPr lang="en-US" sz="2200" dirty="0" smtClean="0">
                <a:solidFill>
                  <a:prstClr val="black"/>
                </a:solidFill>
              </a:rPr>
              <a:t> </a:t>
            </a:r>
            <a:r>
              <a:rPr lang="en-US" sz="2400" dirty="0" smtClean="0">
                <a:solidFill>
                  <a:prstClr val="black"/>
                </a:solidFill>
              </a:rPr>
              <a:t>is the cost</a:t>
            </a:r>
            <a:r>
              <a:rPr lang="en-US" sz="2400" b="1" dirty="0" smtClean="0">
                <a:solidFill>
                  <a:prstClr val="black"/>
                </a:solidFill>
              </a:rPr>
              <a:t> </a:t>
            </a:r>
            <a:r>
              <a:rPr lang="en-US" sz="2400" dirty="0" smtClean="0">
                <a:solidFill>
                  <a:prstClr val="black"/>
                </a:solidFill>
              </a:rPr>
              <a:t>of</a:t>
            </a:r>
            <a:r>
              <a:rPr lang="en-US" sz="2400" b="1" dirty="0" smtClean="0">
                <a:solidFill>
                  <a:prstClr val="black"/>
                </a:solidFill>
              </a:rPr>
              <a:t>  </a:t>
            </a:r>
            <a:r>
              <a:rPr lang="en-US" sz="2400" dirty="0" smtClean="0">
                <a:solidFill>
                  <a:prstClr val="black"/>
                </a:solidFill>
              </a:rPr>
              <a:t>task </a:t>
            </a:r>
            <a:r>
              <a:rPr lang="en-US" sz="2400" i="1" dirty="0" err="1" smtClean="0">
                <a:solidFill>
                  <a:prstClr val="black"/>
                </a:solidFill>
              </a:rPr>
              <a:t>i</a:t>
            </a:r>
            <a:r>
              <a:rPr lang="en-US" sz="2400" b="1" dirty="0" smtClean="0">
                <a:solidFill>
                  <a:prstClr val="black"/>
                </a:solidFill>
              </a:rPr>
              <a:t>                                        </a:t>
            </a:r>
            <a:endParaRPr lang="en-US" sz="2400" b="1" dirty="0">
              <a:solidFill>
                <a:prstClr val="black"/>
              </a:solidFill>
            </a:endParaRPr>
          </a:p>
          <a:p>
            <a:pPr marL="0" indent="0">
              <a:spcBef>
                <a:spcPts val="200"/>
              </a:spcBef>
              <a:buClrTx/>
              <a:buSzTx/>
              <a:buNone/>
            </a:pPr>
            <a:endParaRPr lang="en-US" sz="2000" dirty="0" smtClean="0">
              <a:solidFill>
                <a:prstClr val="black"/>
              </a:solidFill>
            </a:endParaRPr>
          </a:p>
          <a:p>
            <a:pPr marL="0" indent="0">
              <a:spcBef>
                <a:spcPts val="200"/>
              </a:spcBef>
              <a:buClrTx/>
              <a:buSzTx/>
              <a:buNone/>
            </a:pPr>
            <a:endParaRPr lang="en-US" sz="2000" dirty="0">
              <a:solidFill>
                <a:prstClr val="black"/>
              </a:solidFill>
            </a:endParaRPr>
          </a:p>
          <a:p>
            <a:pPr marL="0" indent="0">
              <a:spcBef>
                <a:spcPts val="200"/>
              </a:spcBef>
              <a:buClrTx/>
              <a:buSzTx/>
              <a:buNone/>
            </a:pPr>
            <a:r>
              <a:rPr lang="en-US" sz="2400" dirty="0">
                <a:solidFill>
                  <a:prstClr val="black"/>
                </a:solidFill>
              </a:rPr>
              <a:t>where</a:t>
            </a:r>
          </a:p>
          <a:p>
            <a:pPr marL="0" indent="0">
              <a:buNone/>
            </a:pPr>
            <a:r>
              <a:rPr lang="en-US" sz="2400" dirty="0">
                <a:solidFill>
                  <a:prstClr val="black"/>
                </a:solidFill>
              </a:rPr>
              <a:t>We assume </a:t>
            </a:r>
          </a:p>
          <a:p>
            <a:r>
              <a:rPr lang="en-US" sz="2400" dirty="0">
                <a:solidFill>
                  <a:prstClr val="black"/>
                </a:solidFill>
              </a:rPr>
              <a:t>We have </a:t>
            </a:r>
            <a:r>
              <a:rPr lang="en-US" sz="2400" i="1" dirty="0">
                <a:solidFill>
                  <a:prstClr val="black"/>
                </a:solidFill>
              </a:rPr>
              <a:t>n</a:t>
            </a:r>
            <a:r>
              <a:rPr lang="en-US" sz="2400" dirty="0">
                <a:solidFill>
                  <a:prstClr val="black"/>
                </a:solidFill>
              </a:rPr>
              <a:t> agents which have a fixed work rate </a:t>
            </a:r>
            <a:r>
              <a:rPr lang="en-US" sz="2400" i="1" dirty="0" smtClean="0">
                <a:solidFill>
                  <a:prstClr val="black"/>
                </a:solidFill>
              </a:rPr>
              <a:t>w</a:t>
            </a:r>
            <a:endParaRPr lang="en-US" sz="2400" dirty="0">
              <a:solidFill>
                <a:prstClr val="black"/>
              </a:solidFill>
            </a:endParaRPr>
          </a:p>
          <a:p>
            <a:r>
              <a:rPr lang="en-US" sz="2400" dirty="0">
                <a:solidFill>
                  <a:prstClr val="black"/>
                </a:solidFill>
              </a:rPr>
              <a:t>The growth function </a:t>
            </a:r>
            <a:r>
              <a:rPr lang="en-US" sz="2400" i="1" dirty="0" smtClean="0">
                <a:solidFill>
                  <a:prstClr val="black"/>
                </a:solidFill>
              </a:rPr>
              <a:t>h</a:t>
            </a:r>
            <a:r>
              <a:rPr lang="en-US" sz="2400" dirty="0" smtClean="0">
                <a:solidFill>
                  <a:prstClr val="black"/>
                </a:solidFill>
              </a:rPr>
              <a:t>(</a:t>
            </a:r>
            <a:r>
              <a:rPr lang="en-US" sz="2400" i="1" dirty="0" smtClean="0">
                <a:solidFill>
                  <a:prstClr val="black"/>
                </a:solidFill>
              </a:rPr>
              <a:t>f</a:t>
            </a:r>
            <a:r>
              <a:rPr lang="en-US" sz="2400" dirty="0" smtClean="0">
                <a:solidFill>
                  <a:prstClr val="black"/>
                </a:solidFill>
              </a:rPr>
              <a:t>) </a:t>
            </a:r>
            <a:r>
              <a:rPr lang="en-US" sz="2400" dirty="0">
                <a:solidFill>
                  <a:prstClr val="black"/>
                </a:solidFill>
              </a:rPr>
              <a:t>is the same for all </a:t>
            </a:r>
            <a:r>
              <a:rPr lang="en-US" sz="2400" dirty="0" smtClean="0">
                <a:solidFill>
                  <a:prstClr val="black"/>
                </a:solidFill>
              </a:rPr>
              <a:t>tasks </a:t>
            </a:r>
            <a:endParaRPr lang="en-US" sz="2400" dirty="0">
              <a:solidFill>
                <a:prstClr val="black"/>
              </a:solidFill>
            </a:endParaRPr>
          </a:p>
          <a:p>
            <a:r>
              <a:rPr lang="en-US" sz="2400" dirty="0" smtClean="0">
                <a:solidFill>
                  <a:prstClr val="black"/>
                </a:solidFill>
              </a:rPr>
              <a:t>The growth </a:t>
            </a:r>
            <a:r>
              <a:rPr lang="en-US" sz="2400" dirty="0">
                <a:solidFill>
                  <a:prstClr val="black"/>
                </a:solidFill>
              </a:rPr>
              <a:t>function is positive definite convex </a:t>
            </a:r>
          </a:p>
          <a:p>
            <a:r>
              <a:rPr lang="en-US" sz="2400" dirty="0">
                <a:solidFill>
                  <a:prstClr val="black"/>
                </a:solidFill>
              </a:rPr>
              <a:t>T</a:t>
            </a:r>
            <a:r>
              <a:rPr lang="en-US" sz="2400" dirty="0" smtClean="0">
                <a:solidFill>
                  <a:prstClr val="black"/>
                </a:solidFill>
              </a:rPr>
              <a:t>ravel </a:t>
            </a:r>
            <a:r>
              <a:rPr lang="en-US" sz="2400" dirty="0">
                <a:solidFill>
                  <a:prstClr val="black"/>
                </a:solidFill>
              </a:rPr>
              <a:t>time is constant</a:t>
            </a:r>
          </a:p>
          <a:p>
            <a:r>
              <a:rPr lang="en-US" sz="2400" dirty="0">
                <a:solidFill>
                  <a:prstClr val="black"/>
                </a:solidFill>
              </a:rPr>
              <a:t>T</a:t>
            </a:r>
            <a:r>
              <a:rPr lang="en-US" sz="2400" dirty="0" smtClean="0">
                <a:solidFill>
                  <a:prstClr val="black"/>
                </a:solidFill>
              </a:rPr>
              <a:t>here </a:t>
            </a:r>
            <a:r>
              <a:rPr lang="en-US" sz="2400" dirty="0">
                <a:solidFill>
                  <a:prstClr val="black"/>
                </a:solidFill>
              </a:rPr>
              <a:t>are more robots than </a:t>
            </a:r>
            <a:r>
              <a:rPr lang="en-US" sz="2400" dirty="0" smtClean="0">
                <a:solidFill>
                  <a:prstClr val="black"/>
                </a:solidFill>
              </a:rPr>
              <a:t>tasks</a:t>
            </a:r>
            <a:endParaRPr lang="en-US" sz="2400" dirty="0"/>
          </a:p>
          <a:p>
            <a:pPr marL="0" indent="0">
              <a:buNone/>
            </a:pPr>
            <a:r>
              <a:rPr lang="en-US" sz="2400" dirty="0">
                <a:solidFill>
                  <a:prstClr val="black"/>
                </a:solidFill>
              </a:rPr>
              <a:t>We want to reach a time </a:t>
            </a:r>
            <a:r>
              <a:rPr lang="en-US" sz="2400" dirty="0" err="1">
                <a:solidFill>
                  <a:prstClr val="black"/>
                </a:solidFill>
              </a:rPr>
              <a:t>t</a:t>
            </a:r>
            <a:r>
              <a:rPr lang="en-US" sz="2100" dirty="0" err="1">
                <a:solidFill>
                  <a:prstClr val="black"/>
                </a:solidFill>
              </a:rPr>
              <a:t>s</a:t>
            </a:r>
            <a:r>
              <a:rPr lang="en-US" sz="2400" dirty="0">
                <a:solidFill>
                  <a:prstClr val="black"/>
                </a:solidFill>
              </a:rPr>
              <a:t> when </a:t>
            </a:r>
            <a:r>
              <a:rPr lang="en-US" sz="2400" dirty="0" smtClean="0">
                <a:solidFill>
                  <a:prstClr val="black"/>
                </a:solidFill>
              </a:rPr>
              <a:t>cost of task </a:t>
            </a:r>
            <a:r>
              <a:rPr lang="en-US" sz="2400" i="1" dirty="0" err="1" smtClean="0">
                <a:solidFill>
                  <a:prstClr val="black"/>
                </a:solidFill>
              </a:rPr>
              <a:t>i</a:t>
            </a:r>
            <a:r>
              <a:rPr lang="en-US" sz="2400" dirty="0" smtClean="0">
                <a:solidFill>
                  <a:prstClr val="black"/>
                </a:solidFill>
              </a:rPr>
              <a:t> is 0,</a:t>
            </a:r>
            <a:endParaRPr lang="en-US" sz="2400" dirty="0">
              <a:solidFill>
                <a:prstClr val="black"/>
              </a:solidFill>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9998" y="2598211"/>
            <a:ext cx="3749040" cy="31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099913"/>
            <a:ext cx="2377440" cy="329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3" y="5486400"/>
            <a:ext cx="854861" cy="32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120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Example</a:t>
            </a:r>
            <a:endParaRPr lang="en-US" b="1" dirty="0">
              <a:solidFill>
                <a:srgbClr val="00B0F0"/>
              </a:solidFill>
            </a:endParaRPr>
          </a:p>
        </p:txBody>
      </p:sp>
      <p:pic>
        <p:nvPicPr>
          <p:cNvPr id="2867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1524000" y="2514600"/>
            <a:ext cx="620230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5" y="1524003"/>
            <a:ext cx="7278687"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68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sz="2000" b="1" dirty="0">
                <a:solidFill>
                  <a:srgbClr val="FF0000"/>
                </a:solidFill>
              </a:rPr>
              <a:t/>
            </a:r>
            <a:br>
              <a:rPr lang="en-US" sz="2000" b="1" dirty="0">
                <a:solidFill>
                  <a:srgbClr val="FF0000"/>
                </a:solidFill>
              </a:rPr>
            </a:br>
            <a:endParaRPr lang="en-US" dirty="0"/>
          </a:p>
        </p:txBody>
      </p:sp>
      <p:pic>
        <p:nvPicPr>
          <p:cNvPr id="922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5560" y="2209800"/>
            <a:ext cx="3749040" cy="65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81000" y="1524000"/>
            <a:ext cx="8229600" cy="830997"/>
          </a:xfrm>
          <a:prstGeom prst="rect">
            <a:avLst/>
          </a:prstGeom>
        </p:spPr>
        <p:txBody>
          <a:bodyPr wrap="square" lIns="91410" tIns="45706" rIns="91410" bIns="45706">
            <a:spAutoFit/>
          </a:bodyPr>
          <a:lstStyle/>
          <a:p>
            <a:pPr fontAlgn="base">
              <a:spcBef>
                <a:spcPct val="0"/>
              </a:spcBef>
              <a:spcAft>
                <a:spcPct val="0"/>
              </a:spcAft>
              <a:defRPr/>
            </a:pPr>
            <a:r>
              <a:rPr lang="en-US" sz="2400" dirty="0">
                <a:solidFill>
                  <a:srgbClr val="000000"/>
                </a:solidFill>
              </a:rPr>
              <a:t>A solution that extinguishes all the fires exists at time </a:t>
            </a:r>
            <a:r>
              <a:rPr lang="en-US" sz="2400" i="1" dirty="0" err="1">
                <a:solidFill>
                  <a:srgbClr val="000000"/>
                </a:solidFill>
              </a:rPr>
              <a:t>t</a:t>
            </a:r>
            <a:r>
              <a:rPr lang="en-US" sz="2000" i="1" dirty="0" err="1">
                <a:solidFill>
                  <a:srgbClr val="000000"/>
                </a:solidFill>
              </a:rPr>
              <a:t>s</a:t>
            </a:r>
            <a:r>
              <a:rPr lang="en-US" sz="2400" dirty="0">
                <a:solidFill>
                  <a:srgbClr val="000000"/>
                </a:solidFill>
              </a:rPr>
              <a:t> if and only if for all tasks </a:t>
            </a:r>
            <a:r>
              <a:rPr lang="en-US" sz="2400" i="1" dirty="0">
                <a:solidFill>
                  <a:srgbClr val="000000"/>
                </a:solidFill>
              </a:rPr>
              <a:t>b</a:t>
            </a:r>
            <a:r>
              <a:rPr lang="en-US" sz="2000" i="1" dirty="0">
                <a:solidFill>
                  <a:srgbClr val="000000"/>
                </a:solidFill>
              </a:rPr>
              <a:t>i</a:t>
            </a:r>
            <a:r>
              <a:rPr lang="en-US" sz="2400" dirty="0">
                <a:solidFill>
                  <a:srgbClr val="000000"/>
                </a:solidFill>
              </a:rPr>
              <a:t> </a:t>
            </a:r>
          </a:p>
        </p:txBody>
      </p:sp>
      <p:sp>
        <p:nvSpPr>
          <p:cNvPr id="9226" name="Rectangle 11"/>
          <p:cNvSpPr>
            <a:spLocks noChangeArrowheads="1"/>
          </p:cNvSpPr>
          <p:nvPr/>
        </p:nvSpPr>
        <p:spPr bwMode="auto">
          <a:xfrm>
            <a:off x="533400" y="3505200"/>
            <a:ext cx="7696200" cy="304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dirty="0" smtClean="0">
                <a:solidFill>
                  <a:srgbClr val="000000"/>
                </a:solidFill>
                <a:latin typeface="+mn-lt"/>
              </a:rPr>
              <a:t>We proved that, assuming that travel times are all the same, to minimize the finish time it is sufficient to minimize the regret, i.e.</a:t>
            </a:r>
          </a:p>
          <a:p>
            <a:pPr fontAlgn="base">
              <a:spcBef>
                <a:spcPct val="0"/>
              </a:spcBef>
              <a:spcAft>
                <a:spcPct val="0"/>
              </a:spcAft>
            </a:pPr>
            <a:endParaRPr lang="en-US" dirty="0" smtClean="0">
              <a:solidFill>
                <a:srgbClr val="000000"/>
              </a:solidFill>
              <a:latin typeface="+mn-lt"/>
            </a:endParaRPr>
          </a:p>
          <a:p>
            <a:r>
              <a:rPr lang="en-US" dirty="0" smtClean="0">
                <a:latin typeface="+mn-lt"/>
              </a:rPr>
              <a:t>We showed that</a:t>
            </a:r>
            <a:r>
              <a:rPr lang="en-US" i="1" dirty="0" smtClean="0">
                <a:latin typeface="+mn-lt"/>
              </a:rPr>
              <a:t> </a:t>
            </a:r>
            <a:r>
              <a:rPr lang="en-US" i="1" dirty="0" err="1" smtClean="0">
                <a:latin typeface="+mn-lt"/>
              </a:rPr>
              <a:t>R</a:t>
            </a:r>
            <a:r>
              <a:rPr lang="en-US" sz="2000" i="1" dirty="0" err="1" smtClean="0">
                <a:latin typeface="+mn-lt"/>
              </a:rPr>
              <a:t>t</a:t>
            </a:r>
            <a:r>
              <a:rPr lang="en-US" sz="1800" i="1" dirty="0" err="1" smtClean="0">
                <a:latin typeface="+mn-lt"/>
              </a:rPr>
              <a:t>s</a:t>
            </a:r>
            <a:r>
              <a:rPr lang="en-US" dirty="0" smtClean="0">
                <a:latin typeface="+mn-lt"/>
              </a:rPr>
              <a:t> </a:t>
            </a:r>
            <a:r>
              <a:rPr lang="en-US" dirty="0">
                <a:latin typeface="+mn-lt"/>
              </a:rPr>
              <a:t>can be minimized by greedily minimizing </a:t>
            </a:r>
            <a:r>
              <a:rPr lang="en-US" dirty="0" smtClean="0">
                <a:latin typeface="+mn-lt"/>
              </a:rPr>
              <a:t> at each time step when</a:t>
            </a:r>
            <a:r>
              <a:rPr lang="en-US" dirty="0">
                <a:latin typeface="+mn-lt"/>
              </a:rPr>
              <a:t> </a:t>
            </a:r>
            <a:r>
              <a:rPr lang="en-US" dirty="0" smtClean="0">
                <a:latin typeface="+mn-lt"/>
              </a:rPr>
              <a:t>h(x</a:t>
            </a:r>
            <a:r>
              <a:rPr lang="en-US" dirty="0">
                <a:latin typeface="+mn-lt"/>
              </a:rPr>
              <a:t>) is monotonically accelerating, linear and </a:t>
            </a:r>
            <a:r>
              <a:rPr lang="en-US" dirty="0" smtClean="0">
                <a:latin typeface="+mn-lt"/>
              </a:rPr>
              <a:t>monotonically decelerating</a:t>
            </a:r>
            <a:r>
              <a:rPr lang="en-US" dirty="0"/>
              <a:t>.</a:t>
            </a:r>
            <a:r>
              <a:rPr lang="en-US" dirty="0" smtClean="0">
                <a:latin typeface="+mn-lt"/>
              </a:rPr>
              <a:t> </a:t>
            </a:r>
            <a:r>
              <a:rPr lang="en-US" dirty="0" smtClean="0">
                <a:solidFill>
                  <a:srgbClr val="000000"/>
                </a:solidFill>
                <a:latin typeface="+mn-lt"/>
              </a:rPr>
              <a:t>Hence agents should be assigned to the tasks that have the largest growth.</a:t>
            </a:r>
            <a:endParaRPr lang="en-US" dirty="0">
              <a:solidFill>
                <a:srgbClr val="FFFFFF"/>
              </a:solidFill>
              <a:latin typeface="+mn-lt"/>
            </a:endParaRPr>
          </a:p>
        </p:txBody>
      </p:sp>
      <p:pic>
        <p:nvPicPr>
          <p:cNvPr id="922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2716" y="2923465"/>
            <a:ext cx="4572000" cy="62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96432" y="308364"/>
            <a:ext cx="7304568" cy="646303"/>
          </a:xfrm>
          <a:prstGeom prst="rect">
            <a:avLst/>
          </a:prstGeom>
          <a:noFill/>
        </p:spPr>
        <p:txBody>
          <a:bodyPr wrap="none" lIns="91410" tIns="45706" rIns="91410" bIns="45706" rtlCol="0">
            <a:spAutoFit/>
          </a:bodyPr>
          <a:lstStyle/>
          <a:p>
            <a:pPr fontAlgn="base">
              <a:spcBef>
                <a:spcPct val="0"/>
              </a:spcBef>
              <a:spcAft>
                <a:spcPct val="0"/>
              </a:spcAft>
            </a:pPr>
            <a:r>
              <a:rPr lang="en-US" sz="3600" b="1" dirty="0">
                <a:solidFill>
                  <a:srgbClr val="00B0F0"/>
                </a:solidFill>
              </a:rPr>
              <a:t>Optimal allocation of agents to tasks</a:t>
            </a: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359" y="4384971"/>
            <a:ext cx="5712714"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0668" y="5028680"/>
            <a:ext cx="539932"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71154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F0"/>
                </a:solidFill>
              </a:rPr>
              <a:t>Latest Finishing </a:t>
            </a:r>
            <a:r>
              <a:rPr lang="en-US" b="1" dirty="0" smtClean="0">
                <a:solidFill>
                  <a:srgbClr val="00B0F0"/>
                </a:solidFill>
              </a:rPr>
              <a:t>First (LFF</a:t>
            </a:r>
            <a:r>
              <a:rPr lang="en-US" dirty="0" smtClean="0"/>
              <a:t>)</a:t>
            </a:r>
            <a:endParaRPr lang="en-US" dirty="0"/>
          </a:p>
        </p:txBody>
      </p:sp>
      <p:sp>
        <p:nvSpPr>
          <p:cNvPr id="3" name="Content Placeholder 2"/>
          <p:cNvSpPr>
            <a:spLocks noGrp="1"/>
          </p:cNvSpPr>
          <p:nvPr>
            <p:ph sz="quarter" idx="1"/>
          </p:nvPr>
        </p:nvSpPr>
        <p:spPr/>
        <p:txBody>
          <a:bodyPr>
            <a:normAutofit/>
          </a:bodyPr>
          <a:lstStyle/>
          <a:p>
            <a:pPr marL="0" indent="0">
              <a:buNone/>
            </a:pPr>
            <a:r>
              <a:rPr lang="en-US" sz="2400" dirty="0"/>
              <a:t>Latest Finishing First (LFF) </a:t>
            </a:r>
            <a:r>
              <a:rPr lang="en-US" sz="2400" dirty="0">
                <a:solidFill>
                  <a:srgbClr val="000000"/>
                </a:solidFill>
              </a:rPr>
              <a:t>assigns </a:t>
            </a:r>
            <a:r>
              <a:rPr lang="en-US" sz="2400" dirty="0" smtClean="0">
                <a:solidFill>
                  <a:srgbClr val="000000"/>
                </a:solidFill>
              </a:rPr>
              <a:t>agents, one by one, </a:t>
            </a:r>
            <a:r>
              <a:rPr lang="en-US" sz="2400" dirty="0">
                <a:solidFill>
                  <a:srgbClr val="000000"/>
                </a:solidFill>
              </a:rPr>
              <a:t>to the task which finishes last.</a:t>
            </a:r>
            <a:endParaRPr lang="en-US" sz="2400" dirty="0">
              <a:solidFill>
                <a:srgbClr val="FFFFFF"/>
              </a:solidFill>
            </a:endParaRPr>
          </a:p>
          <a:p>
            <a:pPr marL="0" indent="0">
              <a:buNone/>
            </a:pPr>
            <a:r>
              <a:rPr lang="en-US" sz="2400" dirty="0">
                <a:solidFill>
                  <a:srgbClr val="000000"/>
                </a:solidFill>
              </a:rPr>
              <a:t>First </a:t>
            </a:r>
            <a:r>
              <a:rPr lang="en-US" sz="2400" dirty="0" smtClean="0">
                <a:solidFill>
                  <a:srgbClr val="000000"/>
                </a:solidFill>
              </a:rPr>
              <a:t>LFF assigns </a:t>
            </a:r>
            <a:r>
              <a:rPr lang="en-US" sz="2400" dirty="0">
                <a:solidFill>
                  <a:srgbClr val="000000"/>
                </a:solidFill>
              </a:rPr>
              <a:t>the tasks that never finish, selecting for them the closest agent still free. </a:t>
            </a:r>
          </a:p>
          <a:p>
            <a:pPr marL="0" indent="0">
              <a:buNone/>
            </a:pPr>
            <a:r>
              <a:rPr lang="en-US" sz="2400" dirty="0">
                <a:solidFill>
                  <a:srgbClr val="000000"/>
                </a:solidFill>
              </a:rPr>
              <a:t>Then it finds the task with the largest finish time and assigns it to the closest agent and continues until all agents are assigned. </a:t>
            </a:r>
          </a:p>
          <a:p>
            <a:pPr marL="0" indent="0">
              <a:buNone/>
            </a:pPr>
            <a:r>
              <a:rPr lang="en-US" sz="2400" dirty="0">
                <a:solidFill>
                  <a:srgbClr val="000000"/>
                </a:solidFill>
              </a:rPr>
              <a:t>Tasks with larger finish times will get more agents. </a:t>
            </a:r>
          </a:p>
          <a:p>
            <a:pPr marL="0" indent="0">
              <a:buNone/>
            </a:pPr>
            <a:r>
              <a:rPr lang="en-US" sz="2400" dirty="0">
                <a:solidFill>
                  <a:srgbClr val="000000"/>
                </a:solidFill>
              </a:rPr>
              <a:t>The algorithm terminates when all the agents are assigned.</a:t>
            </a:r>
          </a:p>
          <a:p>
            <a:pPr marL="0" indent="0">
              <a:buNone/>
            </a:pPr>
            <a:r>
              <a:rPr lang="en-US" sz="2400" dirty="0">
                <a:solidFill>
                  <a:srgbClr val="000000"/>
                </a:solidFill>
              </a:rPr>
              <a:t> If the task growth model is accurate and the travel time is the same the allocation is optimal</a:t>
            </a:r>
            <a:r>
              <a:rPr lang="en-US" dirty="0">
                <a:solidFill>
                  <a:srgbClr val="000000"/>
                </a:solidFill>
              </a:rPr>
              <a:t>.</a:t>
            </a:r>
            <a:endParaRPr lang="en-US" dirty="0">
              <a:solidFill>
                <a:srgbClr val="FFFFFF"/>
              </a:solidFill>
            </a:endParaRPr>
          </a:p>
          <a:p>
            <a:endParaRPr lang="en-US" dirty="0"/>
          </a:p>
        </p:txBody>
      </p:sp>
    </p:spTree>
    <p:extLst>
      <p:ext uri="{BB962C8B-B14F-4D97-AF65-F5344CB8AC3E}">
        <p14:creationId xmlns:p14="http://schemas.microsoft.com/office/powerpoint/2010/main" val="2760389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763000" cy="990600"/>
          </a:xfrm>
        </p:spPr>
        <p:txBody>
          <a:bodyPr>
            <a:normAutofit/>
          </a:bodyPr>
          <a:lstStyle/>
          <a:p>
            <a:r>
              <a:rPr lang="en-US" b="1" dirty="0" smtClean="0">
                <a:solidFill>
                  <a:srgbClr val="00B0F0"/>
                </a:solidFill>
              </a:rPr>
              <a:t>Accelerating growth function</a:t>
            </a:r>
            <a:endParaRPr lang="en-US" b="1" dirty="0">
              <a:solidFill>
                <a:srgbClr val="00B0F0"/>
              </a:solidFill>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523244" y="1630680"/>
            <a:ext cx="5011156" cy="3474720"/>
          </a:xfrm>
        </p:spPr>
      </p:pic>
      <p:sp>
        <p:nvSpPr>
          <p:cNvPr id="6" name="Rectangle 5"/>
          <p:cNvSpPr/>
          <p:nvPr/>
        </p:nvSpPr>
        <p:spPr>
          <a:xfrm>
            <a:off x="533400" y="5105400"/>
            <a:ext cx="7971971" cy="1477328"/>
          </a:xfrm>
          <a:prstGeom prst="rect">
            <a:avLst/>
          </a:prstGeom>
        </p:spPr>
        <p:txBody>
          <a:bodyPr wrap="square">
            <a:spAutoFit/>
          </a:bodyPr>
          <a:lstStyle/>
          <a:p>
            <a:r>
              <a:rPr lang="en-US" dirty="0" smtClean="0"/>
              <a:t>Two tasks and 60 agents. Initially </a:t>
            </a:r>
            <a:r>
              <a:rPr lang="en-US" dirty="0"/>
              <a:t>all agents are allocated to </a:t>
            </a:r>
            <a:r>
              <a:rPr lang="en-US" dirty="0" smtClean="0"/>
              <a:t>Task2, which is the largest,  </a:t>
            </a:r>
            <a:r>
              <a:rPr lang="en-US" dirty="0"/>
              <a:t>and slowly reduce it from its initial </a:t>
            </a:r>
            <a:r>
              <a:rPr lang="en-US" dirty="0" smtClean="0"/>
              <a:t>value. Around </a:t>
            </a:r>
            <a:r>
              <a:rPr lang="en-US" dirty="0"/>
              <a:t>time </a:t>
            </a:r>
            <a:r>
              <a:rPr lang="en-US" dirty="0" smtClean="0"/>
              <a:t>316, </a:t>
            </a:r>
            <a:r>
              <a:rPr lang="en-US" dirty="0"/>
              <a:t>both tasks </a:t>
            </a:r>
            <a:r>
              <a:rPr lang="en-US" dirty="0" smtClean="0"/>
              <a:t>cost </a:t>
            </a:r>
            <a:r>
              <a:rPr lang="en-US" dirty="0"/>
              <a:t>the same </a:t>
            </a:r>
            <a:r>
              <a:rPr lang="en-US" dirty="0" smtClean="0"/>
              <a:t>and </a:t>
            </a:r>
            <a:r>
              <a:rPr lang="en-US" dirty="0"/>
              <a:t>each task </a:t>
            </a:r>
            <a:r>
              <a:rPr lang="en-US" dirty="0" smtClean="0"/>
              <a:t>is assigned 30 agents. Both tasks end at the same time. </a:t>
            </a:r>
            <a:r>
              <a:rPr lang="en-US" dirty="0"/>
              <a:t>I</a:t>
            </a:r>
            <a:r>
              <a:rPr lang="en-US" dirty="0" smtClean="0"/>
              <a:t>f instead agents are assigned </a:t>
            </a:r>
            <a:r>
              <a:rPr lang="en-US" dirty="0"/>
              <a:t>only once</a:t>
            </a:r>
            <a:r>
              <a:rPr lang="en-US" dirty="0" smtClean="0"/>
              <a:t>, 3 will be </a:t>
            </a:r>
            <a:r>
              <a:rPr lang="en-US" dirty="0"/>
              <a:t>assigned to task 1 and </a:t>
            </a:r>
            <a:r>
              <a:rPr lang="en-US" dirty="0" smtClean="0"/>
              <a:t>the rest to </a:t>
            </a:r>
            <a:r>
              <a:rPr lang="en-US" dirty="0"/>
              <a:t>task 2 for the whole time</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1280160"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1000" y="2667000"/>
            <a:ext cx="2743200" cy="1477328"/>
          </a:xfrm>
          <a:prstGeom prst="rect">
            <a:avLst/>
          </a:prstGeom>
          <a:noFill/>
        </p:spPr>
        <p:txBody>
          <a:bodyPr wrap="square" rtlCol="0">
            <a:spAutoFit/>
          </a:bodyPr>
          <a:lstStyle/>
          <a:p>
            <a:r>
              <a:rPr lang="en-US" dirty="0" smtClean="0"/>
              <a:t>All agents should be assigned to the largest task until there is a tie, and then evenly distributed to the largest tasks. </a:t>
            </a:r>
            <a:endParaRPr lang="en-US" dirty="0"/>
          </a:p>
        </p:txBody>
      </p:sp>
    </p:spTree>
    <p:extLst>
      <p:ext uri="{BB962C8B-B14F-4D97-AF65-F5344CB8AC3E}">
        <p14:creationId xmlns:p14="http://schemas.microsoft.com/office/powerpoint/2010/main" val="7262549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B0F0"/>
                </a:solidFill>
              </a:rPr>
              <a:t>Decelerating growth function</a:t>
            </a:r>
            <a:endParaRPr lang="en-US" b="1" dirty="0">
              <a:solidFill>
                <a:srgbClr val="00B0F0"/>
              </a:solidFill>
            </a:endParaRP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63425" y="2286000"/>
            <a:ext cx="3956175" cy="2743200"/>
          </a:xfrm>
        </p:spPr>
      </p:pic>
      <p:sp>
        <p:nvSpPr>
          <p:cNvPr id="5" name="Rectangle 4"/>
          <p:cNvSpPr/>
          <p:nvPr/>
        </p:nvSpPr>
        <p:spPr>
          <a:xfrm>
            <a:off x="228600" y="5027474"/>
            <a:ext cx="4502201" cy="1754326"/>
          </a:xfrm>
          <a:prstGeom prst="rect">
            <a:avLst/>
          </a:prstGeom>
        </p:spPr>
        <p:txBody>
          <a:bodyPr wrap="square">
            <a:spAutoFit/>
          </a:bodyPr>
          <a:lstStyle/>
          <a:p>
            <a:r>
              <a:rPr lang="en-US" dirty="0"/>
              <a:t>A</a:t>
            </a:r>
            <a:r>
              <a:rPr lang="en-US" dirty="0" smtClean="0"/>
              <a:t>ll </a:t>
            </a:r>
            <a:r>
              <a:rPr lang="en-US" dirty="0"/>
              <a:t>the agents are assigned to </a:t>
            </a:r>
            <a:r>
              <a:rPr lang="en-US" dirty="0" smtClean="0"/>
              <a:t>Task 1 </a:t>
            </a:r>
            <a:r>
              <a:rPr lang="en-US" dirty="0"/>
              <a:t>until it is </a:t>
            </a:r>
            <a:r>
              <a:rPr lang="en-US" dirty="0" smtClean="0"/>
              <a:t>completed. During the 20 </a:t>
            </a:r>
            <a:r>
              <a:rPr lang="en-US" dirty="0"/>
              <a:t>time steps </a:t>
            </a:r>
            <a:r>
              <a:rPr lang="en-US" dirty="0" smtClean="0"/>
              <a:t>it takes to </a:t>
            </a:r>
            <a:r>
              <a:rPr lang="en-US" dirty="0"/>
              <a:t>complete </a:t>
            </a:r>
            <a:r>
              <a:rPr lang="en-US" dirty="0" smtClean="0"/>
              <a:t>10 </a:t>
            </a:r>
            <a:r>
              <a:rPr lang="en-US" dirty="0"/>
              <a:t>units </a:t>
            </a:r>
            <a:r>
              <a:rPr lang="en-US" dirty="0" smtClean="0"/>
              <a:t>of cost </a:t>
            </a:r>
            <a:r>
              <a:rPr lang="en-US" dirty="0"/>
              <a:t>on </a:t>
            </a:r>
            <a:r>
              <a:rPr lang="en-US" dirty="0" smtClean="0"/>
              <a:t>Task 1 Task 2 </a:t>
            </a:r>
            <a:r>
              <a:rPr lang="en-US" dirty="0"/>
              <a:t>only </a:t>
            </a:r>
            <a:r>
              <a:rPr lang="en-US" dirty="0" smtClean="0"/>
              <a:t>increases </a:t>
            </a:r>
            <a:r>
              <a:rPr lang="en-US" dirty="0"/>
              <a:t>about </a:t>
            </a:r>
            <a:r>
              <a:rPr lang="en-US" dirty="0" smtClean="0"/>
              <a:t>6 </a:t>
            </a:r>
            <a:r>
              <a:rPr lang="en-US" dirty="0"/>
              <a:t>units of </a:t>
            </a:r>
            <a:r>
              <a:rPr lang="en-US" dirty="0" smtClean="0"/>
              <a:t>work. Task 2 </a:t>
            </a:r>
            <a:r>
              <a:rPr lang="en-US" dirty="0"/>
              <a:t>then </a:t>
            </a:r>
            <a:r>
              <a:rPr lang="en-US" dirty="0" smtClean="0"/>
              <a:t>takes over 130 </a:t>
            </a:r>
            <a:r>
              <a:rPr lang="en-US" dirty="0"/>
              <a:t>time steps to remove </a:t>
            </a:r>
            <a:r>
              <a:rPr lang="en-US" dirty="0" smtClean="0"/>
              <a:t>66 </a:t>
            </a:r>
            <a:r>
              <a:rPr lang="en-US" dirty="0"/>
              <a:t>units of cost.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1772" y="2286000"/>
            <a:ext cx="3956175" cy="2743200"/>
          </a:xfrm>
          <a:prstGeom prst="rect">
            <a:avLst/>
          </a:prstGeom>
        </p:spPr>
      </p:pic>
      <p:sp>
        <p:nvSpPr>
          <p:cNvPr id="7" name="Rectangle 6"/>
          <p:cNvSpPr/>
          <p:nvPr/>
        </p:nvSpPr>
        <p:spPr>
          <a:xfrm>
            <a:off x="4701772" y="5027474"/>
            <a:ext cx="4366029" cy="1754326"/>
          </a:xfrm>
          <a:prstGeom prst="rect">
            <a:avLst/>
          </a:prstGeom>
        </p:spPr>
        <p:txBody>
          <a:bodyPr wrap="square">
            <a:spAutoFit/>
          </a:bodyPr>
          <a:lstStyle/>
          <a:p>
            <a:r>
              <a:rPr lang="en-US" dirty="0"/>
              <a:t>All the agents are assigned to </a:t>
            </a:r>
            <a:r>
              <a:rPr lang="en-US" dirty="0" smtClean="0"/>
              <a:t>Task 2 </a:t>
            </a:r>
            <a:r>
              <a:rPr lang="en-US" dirty="0"/>
              <a:t>until it is completed. During the </a:t>
            </a:r>
            <a:r>
              <a:rPr lang="en-US" dirty="0" smtClean="0"/>
              <a:t>120 </a:t>
            </a:r>
            <a:r>
              <a:rPr lang="en-US" dirty="0"/>
              <a:t>time steps it takes to complete T</a:t>
            </a:r>
            <a:r>
              <a:rPr lang="en-US" dirty="0" smtClean="0"/>
              <a:t>ask 2, Task 1 increases. When all the agents are moved to Task 1 they reduce it to 0,  but it takes longer to complete the two tasks.</a:t>
            </a:r>
            <a:endParaRPr lang="en-US" dirty="0"/>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99" y="1634746"/>
            <a:ext cx="1155801" cy="36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676399" y="1371600"/>
            <a:ext cx="7391401" cy="923330"/>
          </a:xfrm>
          <a:prstGeom prst="rect">
            <a:avLst/>
          </a:prstGeom>
        </p:spPr>
        <p:txBody>
          <a:bodyPr wrap="square">
            <a:spAutoFit/>
          </a:bodyPr>
          <a:lstStyle/>
          <a:p>
            <a:r>
              <a:rPr lang="en-US" dirty="0"/>
              <a:t>T</a:t>
            </a:r>
            <a:r>
              <a:rPr lang="en-US" dirty="0" smtClean="0"/>
              <a:t>he </a:t>
            </a:r>
            <a:r>
              <a:rPr lang="en-US" dirty="0"/>
              <a:t>rate of change in growth is faster in smaller tasks. L</a:t>
            </a:r>
            <a:r>
              <a:rPr lang="en-US" dirty="0" smtClean="0"/>
              <a:t>arger </a:t>
            </a:r>
            <a:r>
              <a:rPr lang="en-US" dirty="0"/>
              <a:t>tasks </a:t>
            </a:r>
            <a:r>
              <a:rPr lang="en-US" dirty="0" smtClean="0"/>
              <a:t>grow </a:t>
            </a:r>
            <a:r>
              <a:rPr lang="en-US" dirty="0"/>
              <a:t>faster than smaller </a:t>
            </a:r>
            <a:r>
              <a:rPr lang="en-US" dirty="0" smtClean="0"/>
              <a:t>ones, but reducing smaller </a:t>
            </a:r>
            <a:r>
              <a:rPr lang="en-US" dirty="0"/>
              <a:t>tasks will shrink their future growth more </a:t>
            </a:r>
            <a:r>
              <a:rPr lang="en-US" dirty="0" smtClean="0"/>
              <a:t>than for </a:t>
            </a:r>
            <a:r>
              <a:rPr lang="en-US" dirty="0"/>
              <a:t>larger tasks.</a:t>
            </a:r>
          </a:p>
        </p:txBody>
      </p:sp>
    </p:spTree>
    <p:extLst>
      <p:ext uri="{BB962C8B-B14F-4D97-AF65-F5344CB8AC3E}">
        <p14:creationId xmlns:p14="http://schemas.microsoft.com/office/powerpoint/2010/main" val="1668998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Two specific challenges</a:t>
            </a:r>
            <a:endParaRPr lang="en-US" b="1" dirty="0">
              <a:solidFill>
                <a:srgbClr val="00B0F0"/>
              </a:solidFill>
            </a:endParaRPr>
          </a:p>
        </p:txBody>
      </p:sp>
      <p:sp>
        <p:nvSpPr>
          <p:cNvPr id="3" name="Content Placeholder 2"/>
          <p:cNvSpPr>
            <a:spLocks noGrp="1"/>
          </p:cNvSpPr>
          <p:nvPr>
            <p:ph sz="quarter" idx="1"/>
          </p:nvPr>
        </p:nvSpPr>
        <p:spPr/>
        <p:txBody>
          <a:bodyPr>
            <a:normAutofit/>
          </a:bodyPr>
          <a:lstStyle/>
          <a:p>
            <a:r>
              <a:rPr lang="en-US" sz="3200" dirty="0" smtClean="0"/>
              <a:t>Allocation </a:t>
            </a:r>
            <a:r>
              <a:rPr lang="en-US" sz="3200" dirty="0">
                <a:solidFill>
                  <a:prstClr val="black"/>
                </a:solidFill>
              </a:rPr>
              <a:t>of tasks that have general temporal constraints, which are expressed as time windows within which a task must be executed. We do not pose any restrictions on the time windows.</a:t>
            </a:r>
          </a:p>
          <a:p>
            <a:r>
              <a:rPr lang="en-US" sz="3200" dirty="0"/>
              <a:t>A</a:t>
            </a:r>
            <a:r>
              <a:rPr lang="en-US" sz="3200" dirty="0" smtClean="0"/>
              <a:t>llocation </a:t>
            </a:r>
            <a:r>
              <a:rPr lang="en-US" sz="3200" dirty="0"/>
              <a:t>of tasks that have a cost that grows over time. </a:t>
            </a:r>
          </a:p>
        </p:txBody>
      </p:sp>
    </p:spTree>
    <p:extLst>
      <p:ext uri="{BB962C8B-B14F-4D97-AF65-F5344CB8AC3E}">
        <p14:creationId xmlns:p14="http://schemas.microsoft.com/office/powerpoint/2010/main" val="906712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From LFF to RT-LFF</a:t>
            </a:r>
            <a:endParaRPr lang="en-US" b="1" dirty="0">
              <a:solidFill>
                <a:srgbClr val="00B0F0"/>
              </a:solidFill>
            </a:endParaRPr>
          </a:p>
        </p:txBody>
      </p:sp>
      <p:pic>
        <p:nvPicPr>
          <p:cNvPr id="4" name="Content Placeholder 3"/>
          <p:cNvPicPr>
            <a:picLocks noGrp="1" noChangeAspect="1"/>
          </p:cNvPicPr>
          <p:nvPr>
            <p:ph sz="quarter" idx="1"/>
          </p:nvPr>
        </p:nvPicPr>
        <p:blipFill>
          <a:blip r:embed="rId2"/>
          <a:stretch>
            <a:fillRect/>
          </a:stretch>
        </p:blipFill>
        <p:spPr>
          <a:xfrm>
            <a:off x="3657600" y="3835400"/>
            <a:ext cx="4779900" cy="2538000"/>
          </a:xfrm>
          <a:prstGeom prst="rect">
            <a:avLst/>
          </a:prstGeom>
        </p:spPr>
      </p:pic>
      <p:sp>
        <p:nvSpPr>
          <p:cNvPr id="5" name="TextBox 4"/>
          <p:cNvSpPr txBox="1"/>
          <p:nvPr/>
        </p:nvSpPr>
        <p:spPr>
          <a:xfrm>
            <a:off x="351438" y="1501676"/>
            <a:ext cx="8458736" cy="2308324"/>
          </a:xfrm>
          <a:prstGeom prst="rect">
            <a:avLst/>
          </a:prstGeom>
          <a:noFill/>
        </p:spPr>
        <p:txBody>
          <a:bodyPr wrap="square" lIns="91410" tIns="45706" rIns="91410" bIns="45706" rtlCol="0">
            <a:spAutoFit/>
          </a:bodyPr>
          <a:lstStyle/>
          <a:p>
            <a:pPr fontAlgn="base">
              <a:spcBef>
                <a:spcPct val="0"/>
              </a:spcBef>
              <a:spcAft>
                <a:spcPct val="0"/>
              </a:spcAft>
            </a:pPr>
            <a:r>
              <a:rPr lang="en-US" sz="2400" dirty="0">
                <a:solidFill>
                  <a:srgbClr val="000000"/>
                </a:solidFill>
              </a:rPr>
              <a:t>LFF assigns agents to tasks using its estimate of the tasks growth</a:t>
            </a:r>
            <a:r>
              <a:rPr lang="en-US" sz="2400" dirty="0" smtClean="0">
                <a:solidFill>
                  <a:srgbClr val="000000"/>
                </a:solidFill>
              </a:rPr>
              <a:t>.</a:t>
            </a:r>
          </a:p>
          <a:p>
            <a:pPr fontAlgn="base">
              <a:spcBef>
                <a:spcPct val="0"/>
              </a:spcBef>
              <a:spcAft>
                <a:spcPct val="0"/>
              </a:spcAft>
            </a:pPr>
            <a:r>
              <a:rPr lang="en-US" sz="2400" dirty="0" smtClean="0">
                <a:solidFill>
                  <a:srgbClr val="000000"/>
                </a:solidFill>
              </a:rPr>
              <a:t>If </a:t>
            </a:r>
            <a:r>
              <a:rPr lang="en-US" sz="2400" dirty="0">
                <a:solidFill>
                  <a:srgbClr val="000000"/>
                </a:solidFill>
              </a:rPr>
              <a:t>the estimate is </a:t>
            </a:r>
            <a:r>
              <a:rPr lang="en-US" sz="2400" dirty="0" smtClean="0">
                <a:solidFill>
                  <a:srgbClr val="000000"/>
                </a:solidFill>
              </a:rPr>
              <a:t>not </a:t>
            </a:r>
            <a:r>
              <a:rPr lang="en-US" sz="2400" dirty="0">
                <a:solidFill>
                  <a:srgbClr val="000000"/>
                </a:solidFill>
              </a:rPr>
              <a:t>correct, and since travel times are not </a:t>
            </a:r>
            <a:r>
              <a:rPr lang="en-US" sz="2400" dirty="0" smtClean="0">
                <a:solidFill>
                  <a:srgbClr val="000000"/>
                </a:solidFill>
              </a:rPr>
              <a:t>constant, </a:t>
            </a:r>
            <a:r>
              <a:rPr lang="en-US" sz="2400" dirty="0">
                <a:solidFill>
                  <a:srgbClr val="000000"/>
                </a:solidFill>
              </a:rPr>
              <a:t>the results are suboptimal.</a:t>
            </a:r>
          </a:p>
          <a:p>
            <a:pPr fontAlgn="base">
              <a:spcBef>
                <a:spcPct val="0"/>
              </a:spcBef>
              <a:spcAft>
                <a:spcPct val="0"/>
              </a:spcAft>
            </a:pPr>
            <a:r>
              <a:rPr lang="en-US" sz="2400" dirty="0">
                <a:solidFill>
                  <a:srgbClr val="000000"/>
                </a:solidFill>
              </a:rPr>
              <a:t>RT-LFF applies LFF repeatedly, reallocating agents to tasks when reassigning an agent to a task reduces the overall completion time for all the tasks.</a:t>
            </a:r>
          </a:p>
        </p:txBody>
      </p:sp>
    </p:spTree>
    <p:extLst>
      <p:ext uri="{BB962C8B-B14F-4D97-AF65-F5344CB8AC3E}">
        <p14:creationId xmlns:p14="http://schemas.microsoft.com/office/powerpoint/2010/main" val="11246564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r>
              <a:rPr lang="en-US" sz="3600" b="1" dirty="0">
                <a:solidFill>
                  <a:srgbClr val="00B0F0"/>
                </a:solidFill>
              </a:rPr>
              <a:t>Modeling </a:t>
            </a:r>
            <a:r>
              <a:rPr lang="en-US" sz="3600" b="1" dirty="0" smtClean="0">
                <a:solidFill>
                  <a:srgbClr val="00B0F0"/>
                </a:solidFill>
              </a:rPr>
              <a:t>fires in </a:t>
            </a:r>
            <a:r>
              <a:rPr lang="en-US" sz="3600" b="1" dirty="0" err="1">
                <a:solidFill>
                  <a:srgbClr val="00B0F0"/>
                </a:solidFill>
              </a:rPr>
              <a:t>RoboCup</a:t>
            </a:r>
            <a:r>
              <a:rPr lang="en-US" sz="3600" b="1" dirty="0">
                <a:solidFill>
                  <a:srgbClr val="00B0F0"/>
                </a:solidFill>
              </a:rPr>
              <a:t> Rescue</a:t>
            </a:r>
          </a:p>
        </p:txBody>
      </p:sp>
      <p:sp>
        <p:nvSpPr>
          <p:cNvPr id="10243" name="Content Placeholder 2"/>
          <p:cNvSpPr>
            <a:spLocks noGrp="1"/>
          </p:cNvSpPr>
          <p:nvPr>
            <p:ph sz="quarter" idx="1"/>
          </p:nvPr>
        </p:nvSpPr>
        <p:spPr/>
        <p:txBody>
          <a:bodyPr>
            <a:normAutofit/>
          </a:bodyPr>
          <a:lstStyle/>
          <a:p>
            <a:r>
              <a:rPr lang="en-US" sz="2800" dirty="0" smtClean="0"/>
              <a:t>Rate of growth of fire, </a:t>
            </a:r>
            <a:r>
              <a:rPr lang="en-US" sz="2800" i="1" dirty="0" smtClean="0"/>
              <a:t>g</a:t>
            </a:r>
            <a:r>
              <a:rPr lang="en-US" sz="2800" dirty="0" smtClean="0"/>
              <a:t>, is proportional to the number of buildings on fire, </a:t>
            </a:r>
            <a:r>
              <a:rPr lang="en-US" sz="2800" i="1" dirty="0" smtClean="0"/>
              <a:t>x</a:t>
            </a:r>
            <a:r>
              <a:rPr lang="en-US" dirty="0"/>
              <a:t>:</a:t>
            </a:r>
            <a:endParaRPr lang="en-US" dirty="0" smtClean="0"/>
          </a:p>
          <a:p>
            <a:endParaRPr lang="en-US" dirty="0" smtClean="0"/>
          </a:p>
          <a:p>
            <a:r>
              <a:rPr lang="en-US" sz="2800" dirty="0" smtClean="0"/>
              <a:t>Rate of growth is reduced by the number of agents </a:t>
            </a:r>
            <a:r>
              <a:rPr lang="en-US" sz="2800" i="1" dirty="0" smtClean="0"/>
              <a:t>n</a:t>
            </a:r>
            <a:r>
              <a:rPr lang="en-US" sz="2800" dirty="0" smtClean="0"/>
              <a:t> working on it times the work </a:t>
            </a:r>
            <a:r>
              <a:rPr lang="en-US" sz="2800" i="1" dirty="0">
                <a:solidFill>
                  <a:prstClr val="black"/>
                </a:solidFill>
              </a:rPr>
              <a:t>w </a:t>
            </a:r>
            <a:r>
              <a:rPr lang="en-US" sz="2800" dirty="0" smtClean="0"/>
              <a:t>each agent does :</a:t>
            </a:r>
          </a:p>
          <a:p>
            <a:endParaRPr lang="en-US" dirty="0" smtClean="0"/>
          </a:p>
          <a:p>
            <a:r>
              <a:rPr lang="en-US" sz="2800" dirty="0" smtClean="0"/>
              <a:t>Number of buildings on fire is</a:t>
            </a:r>
          </a:p>
          <a:p>
            <a:r>
              <a:rPr lang="en-US" sz="2800" dirty="0" smtClean="0"/>
              <a:t>Solving for </a:t>
            </a:r>
            <a:r>
              <a:rPr lang="en-US" sz="2800" i="1" dirty="0" smtClean="0"/>
              <a:t>x=0</a:t>
            </a:r>
            <a:r>
              <a:rPr lang="en-US" sz="2800" dirty="0" smtClean="0"/>
              <a:t> produces the completion time </a:t>
            </a:r>
            <a:r>
              <a:rPr lang="en-US" sz="2800" dirty="0" err="1" smtClean="0"/>
              <a:t>c</a:t>
            </a:r>
            <a:r>
              <a:rPr lang="en-US" sz="2400" i="1" dirty="0" err="1"/>
              <a:t>t</a:t>
            </a:r>
            <a:r>
              <a:rPr lang="en-US" sz="2800" i="1" dirty="0" smtClean="0"/>
              <a:t> </a:t>
            </a:r>
            <a:r>
              <a:rPr lang="en-US" sz="2800" dirty="0" smtClean="0"/>
              <a:t>when the last fire will be extinguished</a:t>
            </a:r>
          </a:p>
          <a:p>
            <a:endParaRPr lang="en-US" dirty="0" smtClean="0"/>
          </a:p>
        </p:txBody>
      </p:sp>
      <p:pic>
        <p:nvPicPr>
          <p:cNvPr id="102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585063"/>
            <a:ext cx="2369028"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3831" y="5516880"/>
            <a:ext cx="2618169"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53652" y="2590800"/>
            <a:ext cx="462814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38586" y="4023360"/>
            <a:ext cx="2266385"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667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2488320" y="414765"/>
            <a:ext cx="1451520" cy="387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18" tIns="41460" rIns="82918" bIns="41460" anchor="ctr"/>
          <a:lstStyle/>
          <a:p>
            <a:endParaRPr lang="en-US"/>
          </a:p>
        </p:txBody>
      </p:sp>
      <p:sp>
        <p:nvSpPr>
          <p:cNvPr id="39938" name="Text Box 2"/>
          <p:cNvSpPr txBox="1">
            <a:spLocks noChangeArrowheads="1"/>
          </p:cNvSpPr>
          <p:nvPr/>
        </p:nvSpPr>
        <p:spPr bwMode="auto">
          <a:xfrm>
            <a:off x="1658880" y="207385"/>
            <a:ext cx="1658880" cy="387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18" tIns="41460" rIns="82918" bIns="41460" anchor="ctr"/>
          <a:lstStyle/>
          <a:p>
            <a:endParaRPr lang="en-US"/>
          </a:p>
        </p:txBody>
      </p:sp>
      <p:sp>
        <p:nvSpPr>
          <p:cNvPr id="39939" name="Text Box 3"/>
          <p:cNvSpPr txBox="1">
            <a:spLocks noChangeArrowheads="1"/>
          </p:cNvSpPr>
          <p:nvPr/>
        </p:nvSpPr>
        <p:spPr bwMode="auto">
          <a:xfrm>
            <a:off x="0" y="162737"/>
            <a:ext cx="9144000" cy="724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15" tIns="80796" rIns="81615" bIns="40807"/>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128"/>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128"/>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128"/>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128"/>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charset="0"/>
                <a:ea typeface="ＭＳ Ｐゴシック" charset="-128"/>
              </a:defRPr>
            </a:lvl9pPr>
          </a:lstStyle>
          <a:p>
            <a:pPr algn="ctr"/>
            <a:r>
              <a:rPr lang="en-US" altLang="en-US" sz="4500" b="1">
                <a:solidFill>
                  <a:srgbClr val="FFFFFF"/>
                </a:solidFill>
              </a:rPr>
              <a:t>Task clusters</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158" y="789672"/>
            <a:ext cx="6151680" cy="56079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91371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6248400" cy="990600"/>
          </a:xfrm>
        </p:spPr>
        <p:txBody>
          <a:bodyPr/>
          <a:lstStyle/>
          <a:p>
            <a:r>
              <a:rPr lang="en-US" b="1" dirty="0" smtClean="0">
                <a:solidFill>
                  <a:srgbClr val="00B0F0"/>
                </a:solidFill>
              </a:rPr>
              <a:t>Results in Kobe map </a:t>
            </a:r>
            <a:endParaRPr lang="en-US" b="1" dirty="0">
              <a:solidFill>
                <a:srgbClr val="00B0F0"/>
              </a:solidFill>
            </a:endParaRPr>
          </a:p>
        </p:txBody>
      </p:sp>
      <p:pic>
        <p:nvPicPr>
          <p:cNvPr id="4" name="Picture 4"/>
          <p:cNvPicPr>
            <a:picLocks noGrp="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54480"/>
            <a:ext cx="4788000" cy="3017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764280"/>
            <a:ext cx="4623134" cy="3017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507977" y="6182380"/>
            <a:ext cx="3987823" cy="523220"/>
          </a:xfrm>
          <a:prstGeom prst="rect">
            <a:avLst/>
          </a:prstGeom>
        </p:spPr>
        <p:txBody>
          <a:bodyPr wrap="none">
            <a:spAutoFit/>
          </a:bodyPr>
          <a:lstStyle/>
          <a:p>
            <a:r>
              <a:rPr lang="en-US" altLang="en-US" sz="2800" dirty="0" smtClean="0"/>
              <a:t>Assign agent to closest fire</a:t>
            </a:r>
            <a:endParaRPr lang="en-US" sz="2800" dirty="0"/>
          </a:p>
        </p:txBody>
      </p:sp>
      <p:sp>
        <p:nvSpPr>
          <p:cNvPr id="7" name="TextBox 6"/>
          <p:cNvSpPr txBox="1"/>
          <p:nvPr/>
        </p:nvSpPr>
        <p:spPr>
          <a:xfrm>
            <a:off x="5029200" y="1676400"/>
            <a:ext cx="1194751" cy="584775"/>
          </a:xfrm>
          <a:prstGeom prst="rect">
            <a:avLst/>
          </a:prstGeom>
          <a:noFill/>
        </p:spPr>
        <p:txBody>
          <a:bodyPr wrap="none" rtlCol="0">
            <a:spAutoFit/>
          </a:bodyPr>
          <a:lstStyle/>
          <a:p>
            <a:r>
              <a:rPr lang="en-US" sz="3200" dirty="0" smtClean="0"/>
              <a:t>RT-LFF</a:t>
            </a:r>
            <a:endParaRPr lang="en-US" sz="3200" dirty="0"/>
          </a:p>
        </p:txBody>
      </p:sp>
    </p:spTree>
    <p:extLst>
      <p:ext uri="{BB962C8B-B14F-4D97-AF65-F5344CB8AC3E}">
        <p14:creationId xmlns:p14="http://schemas.microsoft.com/office/powerpoint/2010/main" val="3338620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solidFill>
                  <a:srgbClr val="00B0F0"/>
                </a:solidFill>
              </a:rPr>
              <a:t>Experimental Results</a:t>
            </a:r>
          </a:p>
        </p:txBody>
      </p:sp>
      <p:sp>
        <p:nvSpPr>
          <p:cNvPr id="5" name="Content Placeholder 4"/>
          <p:cNvSpPr>
            <a:spLocks noGrp="1"/>
          </p:cNvSpPr>
          <p:nvPr>
            <p:ph sz="quarter" idx="1"/>
          </p:nvPr>
        </p:nvSpPr>
        <p:spPr>
          <a:xfrm>
            <a:off x="533400" y="1447800"/>
            <a:ext cx="8153400" cy="1631216"/>
          </a:xfrm>
          <a:prstGeom prst="rect">
            <a:avLst/>
          </a:prstGeom>
        </p:spPr>
        <p:txBody>
          <a:bodyPr wrap="square">
            <a:spAutoFit/>
          </a:bodyPr>
          <a:lstStyle/>
          <a:p>
            <a:pPr marL="0" indent="0">
              <a:buNone/>
              <a:defRPr/>
            </a:pPr>
            <a:r>
              <a:rPr lang="en-US" sz="2000" dirty="0"/>
              <a:t>Comparison of </a:t>
            </a:r>
            <a:r>
              <a:rPr lang="en-US" sz="2000" dirty="0" smtClean="0"/>
              <a:t>RT-LFF against </a:t>
            </a:r>
          </a:p>
          <a:p>
            <a:pPr marL="285750" indent="-285750">
              <a:spcBef>
                <a:spcPts val="0"/>
              </a:spcBef>
              <a:buFont typeface="Courier New" panose="02070309020205020404" pitchFamily="49" charset="0"/>
              <a:buChar char="o"/>
              <a:defRPr/>
            </a:pPr>
            <a:r>
              <a:rPr lang="en-US" sz="2000" dirty="0" smtClean="0"/>
              <a:t>Assign </a:t>
            </a:r>
            <a:r>
              <a:rPr lang="en-US" sz="2000" dirty="0"/>
              <a:t>an agent to the closest fire in </a:t>
            </a:r>
            <a:r>
              <a:rPr lang="en-US" sz="2000" dirty="0" smtClean="0"/>
              <a:t>need</a:t>
            </a:r>
          </a:p>
          <a:p>
            <a:pPr marL="285750" indent="-285750">
              <a:spcBef>
                <a:spcPts val="0"/>
              </a:spcBef>
              <a:buFont typeface="Courier New" panose="02070309020205020404" pitchFamily="49" charset="0"/>
              <a:buChar char="o"/>
              <a:defRPr/>
            </a:pPr>
            <a:r>
              <a:rPr lang="en-US" sz="2000" dirty="0" smtClean="0"/>
              <a:t>Use </a:t>
            </a:r>
            <a:r>
              <a:rPr lang="en-US" sz="2000" dirty="0"/>
              <a:t>a uniform distribution of agents to </a:t>
            </a:r>
            <a:r>
              <a:rPr lang="en-US" sz="2000" dirty="0" smtClean="0"/>
              <a:t>tasks</a:t>
            </a:r>
          </a:p>
          <a:p>
            <a:pPr marL="285750" indent="-285750">
              <a:spcBef>
                <a:spcPts val="0"/>
              </a:spcBef>
              <a:buFont typeface="Courier New" panose="02070309020205020404" pitchFamily="49" charset="0"/>
              <a:buChar char="o"/>
              <a:defRPr/>
            </a:pPr>
            <a:r>
              <a:rPr lang="en-US" sz="2000" dirty="0" smtClean="0"/>
              <a:t>Assign </a:t>
            </a:r>
            <a:r>
              <a:rPr lang="en-US" sz="2000" dirty="0"/>
              <a:t>all agents to one task and </a:t>
            </a:r>
            <a:r>
              <a:rPr lang="en-US" sz="2000" dirty="0" smtClean="0"/>
              <a:t>when </a:t>
            </a:r>
            <a:r>
              <a:rPr lang="en-US" sz="2000" dirty="0"/>
              <a:t>that task is complete </a:t>
            </a:r>
            <a:r>
              <a:rPr lang="en-US" sz="2000" dirty="0" smtClean="0"/>
              <a:t>move all of them to </a:t>
            </a:r>
            <a:r>
              <a:rPr lang="en-US" sz="2000" dirty="0"/>
              <a:t>the next task</a:t>
            </a:r>
          </a:p>
        </p:txBody>
      </p:sp>
      <p:graphicFrame>
        <p:nvGraphicFramePr>
          <p:cNvPr id="6" name="Object 5"/>
          <p:cNvGraphicFramePr>
            <a:graphicFrameLocks noChangeAspect="1"/>
          </p:cNvGraphicFramePr>
          <p:nvPr>
            <p:extLst>
              <p:ext uri="{D42A27DB-BD31-4B8C-83A1-F6EECF244321}">
                <p14:modId xmlns:p14="http://schemas.microsoft.com/office/powerpoint/2010/main" val="113860774"/>
              </p:ext>
            </p:extLst>
          </p:nvPr>
        </p:nvGraphicFramePr>
        <p:xfrm>
          <a:off x="2415470" y="2971800"/>
          <a:ext cx="6728530" cy="4114800"/>
        </p:xfrm>
        <a:graphic>
          <a:graphicData uri="http://schemas.openxmlformats.org/presentationml/2006/ole">
            <mc:AlternateContent xmlns:mc="http://schemas.openxmlformats.org/markup-compatibility/2006">
              <mc:Choice xmlns:v="urn:schemas-microsoft-com:vml" Requires="v">
                <p:oleObj spid="_x0000_s29702" r:id="rId3" imgW="9752760" imgH="5963400" progId="">
                  <p:embed/>
                </p:oleObj>
              </mc:Choice>
              <mc:Fallback>
                <p:oleObj r:id="rId3" imgW="9752760" imgH="596340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470" y="2971800"/>
                        <a:ext cx="6728530" cy="411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05798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Summary and outlook</a:t>
            </a:r>
            <a:endParaRPr lang="en-US" b="1" dirty="0">
              <a:solidFill>
                <a:srgbClr val="00B0F0"/>
              </a:solidFill>
            </a:endParaRPr>
          </a:p>
        </p:txBody>
      </p:sp>
      <p:sp>
        <p:nvSpPr>
          <p:cNvPr id="5" name="Content Placeholder 4"/>
          <p:cNvSpPr>
            <a:spLocks noGrp="1"/>
          </p:cNvSpPr>
          <p:nvPr>
            <p:ph sz="quarter" idx="1"/>
          </p:nvPr>
        </p:nvSpPr>
        <p:spPr/>
        <p:txBody>
          <a:bodyPr>
            <a:normAutofit fontScale="85000" lnSpcReduction="20000"/>
          </a:bodyPr>
          <a:lstStyle/>
          <a:p>
            <a:endParaRPr lang="en-US" sz="2800" dirty="0"/>
          </a:p>
          <a:p>
            <a:r>
              <a:rPr lang="en-US" altLang="en-US" sz="2800" dirty="0"/>
              <a:t>Model growing tasks as a recurrence relationship</a:t>
            </a:r>
          </a:p>
          <a:p>
            <a:r>
              <a:rPr lang="en-US" altLang="en-US" sz="2800" dirty="0"/>
              <a:t>Under our stated assumptions:</a:t>
            </a:r>
          </a:p>
          <a:p>
            <a:pPr lvl="1"/>
            <a:r>
              <a:rPr lang="en-US" altLang="en-US" sz="2800" dirty="0"/>
              <a:t>Optimal solution when reallocation </a:t>
            </a:r>
            <a:r>
              <a:rPr lang="en-US" altLang="en-US" sz="2500" dirty="0" smtClean="0"/>
              <a:t>is </a:t>
            </a:r>
            <a:r>
              <a:rPr lang="en-US" altLang="en-US" sz="2800" dirty="0" smtClean="0"/>
              <a:t>impossible or has a very </a:t>
            </a:r>
            <a:r>
              <a:rPr lang="en-US" altLang="en-US" sz="2800" dirty="0"/>
              <a:t>high cost</a:t>
            </a:r>
          </a:p>
          <a:p>
            <a:pPr lvl="1"/>
            <a:r>
              <a:rPr lang="en-US" altLang="en-US" sz="2800" dirty="0"/>
              <a:t>Optimal solution when </a:t>
            </a:r>
            <a:r>
              <a:rPr lang="en-US" altLang="en-US" sz="2800" dirty="0" smtClean="0"/>
              <a:t>there is no </a:t>
            </a:r>
            <a:r>
              <a:rPr lang="en-US" altLang="en-US" sz="2800" dirty="0"/>
              <a:t>travel </a:t>
            </a:r>
            <a:r>
              <a:rPr lang="en-US" altLang="en-US" sz="2800" dirty="0" smtClean="0"/>
              <a:t>time</a:t>
            </a:r>
          </a:p>
          <a:p>
            <a:r>
              <a:rPr lang="en-US" altLang="en-US" sz="2800" dirty="0" smtClean="0"/>
              <a:t>Real-time </a:t>
            </a:r>
            <a:r>
              <a:rPr lang="en-US" altLang="en-US" sz="2800" dirty="0"/>
              <a:t>solution for when new tasks appear or </a:t>
            </a:r>
            <a:r>
              <a:rPr lang="en-US" altLang="en-US" sz="2800" dirty="0" smtClean="0"/>
              <a:t>to correct </a:t>
            </a:r>
            <a:r>
              <a:rPr lang="en-US" altLang="en-US" sz="2800" dirty="0"/>
              <a:t>model </a:t>
            </a:r>
            <a:r>
              <a:rPr lang="en-US" altLang="en-US" sz="2800" dirty="0" smtClean="0"/>
              <a:t>inaccuracies</a:t>
            </a:r>
          </a:p>
          <a:p>
            <a:r>
              <a:rPr lang="en-US" sz="2800" dirty="0" smtClean="0">
                <a:solidFill>
                  <a:prstClr val="black"/>
                </a:solidFill>
              </a:rPr>
              <a:t>Studied </a:t>
            </a:r>
            <a:r>
              <a:rPr lang="en-US" sz="2800" dirty="0">
                <a:solidFill>
                  <a:prstClr val="black"/>
                </a:solidFill>
              </a:rPr>
              <a:t>allocation of agents to tasks with costs that grow with time and proposed </a:t>
            </a:r>
            <a:r>
              <a:rPr lang="en-US" sz="2800" dirty="0" smtClean="0">
                <a:solidFill>
                  <a:prstClr val="black"/>
                </a:solidFill>
              </a:rPr>
              <a:t>algorithms</a:t>
            </a:r>
          </a:p>
          <a:p>
            <a:r>
              <a:rPr lang="en-US" sz="2800" dirty="0" smtClean="0">
                <a:solidFill>
                  <a:prstClr val="black"/>
                </a:solidFill>
              </a:rPr>
              <a:t>Presented </a:t>
            </a:r>
            <a:r>
              <a:rPr lang="en-US" sz="2800" dirty="0">
                <a:solidFill>
                  <a:prstClr val="black"/>
                </a:solidFill>
              </a:rPr>
              <a:t>preliminary results on performance in </a:t>
            </a:r>
            <a:r>
              <a:rPr lang="en-US" sz="2800" dirty="0" err="1">
                <a:solidFill>
                  <a:prstClr val="black"/>
                </a:solidFill>
              </a:rPr>
              <a:t>RoboCup</a:t>
            </a:r>
            <a:r>
              <a:rPr lang="en-US" sz="2800" dirty="0">
                <a:solidFill>
                  <a:prstClr val="black"/>
                </a:solidFill>
              </a:rPr>
              <a:t> competition</a:t>
            </a:r>
          </a:p>
          <a:p>
            <a:endParaRPr lang="en-US" altLang="en-US" sz="2800" dirty="0" smtClean="0"/>
          </a:p>
          <a:p>
            <a:endParaRPr lang="en-US" altLang="en-US" sz="2800" dirty="0"/>
          </a:p>
          <a:p>
            <a:endParaRPr lang="en-US" sz="2800" dirty="0"/>
          </a:p>
          <a:p>
            <a:pPr marL="0" indent="0">
              <a:buNone/>
            </a:pPr>
            <a:endParaRPr lang="en-US" sz="2800" dirty="0"/>
          </a:p>
          <a:p>
            <a:endParaRPr lang="en-US" sz="2800" dirty="0"/>
          </a:p>
          <a:p>
            <a:pPr lvl="1"/>
            <a:endParaRPr lang="en-US" dirty="0" smtClean="0"/>
          </a:p>
          <a:p>
            <a:pPr lvl="1"/>
            <a:endParaRPr lang="en-US" dirty="0" smtClean="0"/>
          </a:p>
          <a:p>
            <a:endParaRPr lang="en-US" sz="2200" dirty="0"/>
          </a:p>
        </p:txBody>
      </p:sp>
    </p:spTree>
    <p:extLst>
      <p:ext uri="{BB962C8B-B14F-4D97-AF65-F5344CB8AC3E}">
        <p14:creationId xmlns:p14="http://schemas.microsoft.com/office/powerpoint/2010/main" val="4147501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10439400" cy="990600"/>
          </a:xfrm>
        </p:spPr>
        <p:txBody>
          <a:bodyPr>
            <a:normAutofit/>
          </a:bodyPr>
          <a:lstStyle/>
          <a:p>
            <a:r>
              <a:rPr lang="en-US" sz="3600" b="1" dirty="0" smtClean="0">
                <a:solidFill>
                  <a:srgbClr val="00B0F0"/>
                </a:solidFill>
              </a:rPr>
              <a:t>New challenges in multi-robot task allocation</a:t>
            </a:r>
            <a:endParaRPr lang="en-US" sz="3600" b="1" dirty="0">
              <a:solidFill>
                <a:srgbClr val="00B0F0"/>
              </a:solidFill>
            </a:endParaRPr>
          </a:p>
        </p:txBody>
      </p:sp>
      <p:sp>
        <p:nvSpPr>
          <p:cNvPr id="3" name="Content Placeholder 2"/>
          <p:cNvSpPr>
            <a:spLocks noGrp="1"/>
          </p:cNvSpPr>
          <p:nvPr>
            <p:ph sz="quarter" idx="1"/>
          </p:nvPr>
        </p:nvSpPr>
        <p:spPr>
          <a:xfrm>
            <a:off x="612648" y="1600200"/>
            <a:ext cx="8153400" cy="2667000"/>
          </a:xfrm>
        </p:spPr>
        <p:txBody>
          <a:bodyPr>
            <a:normAutofit/>
          </a:bodyPr>
          <a:lstStyle/>
          <a:p>
            <a:r>
              <a:rPr lang="en-US" dirty="0" smtClean="0"/>
              <a:t>We addressed two new challenges in task allocation to multi-robots:</a:t>
            </a:r>
          </a:p>
          <a:p>
            <a:pPr lvl="1"/>
            <a:r>
              <a:rPr lang="en-US" dirty="0" smtClean="0"/>
              <a:t>Allocation of tasks with scheduling constraints in addition to the spatial constraints</a:t>
            </a:r>
          </a:p>
          <a:p>
            <a:pPr lvl="1"/>
            <a:r>
              <a:rPr lang="en-US" dirty="0" smtClean="0"/>
              <a:t>Allocation of task that have a cost that grows with time</a:t>
            </a:r>
          </a:p>
          <a:p>
            <a:pPr marL="365645" lvl="1" indent="0">
              <a:buNone/>
            </a:pPr>
            <a:endParaRPr lang="en-US" dirty="0" smtClean="0"/>
          </a:p>
          <a:p>
            <a:pPr marL="0" indent="0">
              <a:buNone/>
            </a:pPr>
            <a:endParaRPr lang="en-US" dirty="0"/>
          </a:p>
        </p:txBody>
      </p:sp>
      <p:sp>
        <p:nvSpPr>
          <p:cNvPr id="4" name="Rectangle 3"/>
          <p:cNvSpPr/>
          <p:nvPr/>
        </p:nvSpPr>
        <p:spPr>
          <a:xfrm>
            <a:off x="1066800" y="4495800"/>
            <a:ext cx="6934200" cy="1384995"/>
          </a:xfrm>
          <a:prstGeom prst="rect">
            <a:avLst/>
          </a:prstGeom>
        </p:spPr>
        <p:txBody>
          <a:bodyPr wrap="square">
            <a:spAutoFit/>
          </a:bodyPr>
          <a:lstStyle/>
          <a:p>
            <a:pPr algn="ctr"/>
            <a:r>
              <a:rPr lang="en-US" sz="3600" b="1" dirty="0" smtClean="0">
                <a:solidFill>
                  <a:srgbClr val="00B0F0"/>
                </a:solidFill>
              </a:rPr>
              <a:t>Thank you !</a:t>
            </a:r>
          </a:p>
          <a:p>
            <a:pPr algn="ctr"/>
            <a:r>
              <a:rPr lang="en-US" sz="2400" dirty="0" smtClean="0"/>
              <a:t>For </a:t>
            </a:r>
            <a:r>
              <a:rPr lang="en-US" sz="2400" dirty="0"/>
              <a:t>more </a:t>
            </a:r>
            <a:r>
              <a:rPr lang="en-US" sz="2400" dirty="0" smtClean="0"/>
              <a:t>information go to  www.cs.umn.edu/~gini or </a:t>
            </a:r>
          </a:p>
          <a:p>
            <a:pPr algn="ctr"/>
            <a:r>
              <a:rPr lang="en-US" sz="2400" dirty="0" smtClean="0"/>
              <a:t>email gini@cs.umn.edu</a:t>
            </a:r>
            <a:endParaRPr lang="en-US" sz="2400" dirty="0"/>
          </a:p>
        </p:txBody>
      </p:sp>
      <p:sp>
        <p:nvSpPr>
          <p:cNvPr id="5" name="Rectangle 4"/>
          <p:cNvSpPr/>
          <p:nvPr/>
        </p:nvSpPr>
        <p:spPr>
          <a:xfrm>
            <a:off x="838200" y="6059269"/>
            <a:ext cx="7543800" cy="646331"/>
          </a:xfrm>
          <a:prstGeom prst="rect">
            <a:avLst/>
          </a:prstGeom>
        </p:spPr>
        <p:txBody>
          <a:bodyPr wrap="square">
            <a:spAutoFit/>
          </a:bodyPr>
          <a:lstStyle/>
          <a:p>
            <a:r>
              <a:rPr lang="en-US" dirty="0"/>
              <a:t>Acknowledgements: NSF Grant </a:t>
            </a:r>
            <a:r>
              <a:rPr lang="en-US" dirty="0" smtClean="0"/>
              <a:t>IIS-1208413,  the </a:t>
            </a:r>
            <a:r>
              <a:rPr lang="en-US" dirty="0" smtClean="0"/>
              <a:t>I/UCRC center </a:t>
            </a:r>
            <a:r>
              <a:rPr lang="en-US" dirty="0" smtClean="0"/>
              <a:t>for </a:t>
            </a:r>
            <a:r>
              <a:rPr lang="en-US" dirty="0"/>
              <a:t>Safety, Security, </a:t>
            </a:r>
            <a:r>
              <a:rPr lang="en-US" dirty="0" smtClean="0"/>
              <a:t>and Rescue Robotics</a:t>
            </a:r>
            <a:r>
              <a:rPr lang="en-US" dirty="0" smtClean="0"/>
              <a:t> </a:t>
            </a:r>
            <a:r>
              <a:rPr lang="en-US" dirty="0" smtClean="0"/>
              <a:t>at the University of Minnesota, and </a:t>
            </a:r>
            <a:r>
              <a:rPr lang="en-US" dirty="0" err="1" smtClean="0"/>
              <a:t>MnDRIVE</a:t>
            </a:r>
            <a:endParaRPr lang="en-US" dirty="0"/>
          </a:p>
        </p:txBody>
      </p:sp>
    </p:spTree>
    <p:extLst>
      <p:ext uri="{BB962C8B-B14F-4D97-AF65-F5344CB8AC3E}">
        <p14:creationId xmlns:p14="http://schemas.microsoft.com/office/powerpoint/2010/main" val="5128775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rgbClr val="0070C0"/>
                </a:solidFill>
              </a:rPr>
              <a:t>TeSSI</a:t>
            </a:r>
            <a:r>
              <a:rPr lang="en-US" dirty="0" smtClean="0">
                <a:solidFill>
                  <a:srgbClr val="0070C0"/>
                </a:solidFill>
              </a:rPr>
              <a:t> at Work in Small Problem (2/2)</a:t>
            </a:r>
            <a:endParaRPr lang="en-US" dirty="0"/>
          </a:p>
        </p:txBody>
      </p:sp>
      <p:pic>
        <p:nvPicPr>
          <p:cNvPr id="29698" name="Picture 2"/>
          <p:cNvPicPr>
            <a:picLocks noChangeAspect="1" noChangeArrowheads="1"/>
          </p:cNvPicPr>
          <p:nvPr/>
        </p:nvPicPr>
        <p:blipFill>
          <a:blip r:embed="rId2" cstate="print"/>
          <a:srcRect/>
          <a:stretch>
            <a:fillRect/>
          </a:stretch>
        </p:blipFill>
        <p:spPr bwMode="auto">
          <a:xfrm>
            <a:off x="457200" y="1600200"/>
            <a:ext cx="7543800"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70C0"/>
                </a:solidFill>
              </a:rPr>
              <a:t>Simulated data from a publicly available generator, and datasets from the vehicle routing with time windows literature </a:t>
            </a:r>
            <a:endParaRPr lang="en-US" sz="2400" b="1" dirty="0">
              <a:solidFill>
                <a:srgbClr val="0000FF"/>
              </a:solidFill>
            </a:endParaRPr>
          </a:p>
        </p:txBody>
      </p:sp>
      <p:sp>
        <p:nvSpPr>
          <p:cNvPr id="3" name="Content Placeholder 2"/>
          <p:cNvSpPr>
            <a:spLocks noGrp="1"/>
          </p:cNvSpPr>
          <p:nvPr>
            <p:ph sz="quarter" idx="1"/>
          </p:nvPr>
        </p:nvSpPr>
        <p:spPr>
          <a:xfrm>
            <a:off x="381000" y="1676400"/>
            <a:ext cx="8229600" cy="4525963"/>
          </a:xfrm>
        </p:spPr>
        <p:txBody>
          <a:bodyPr>
            <a:normAutofit fontScale="70000" lnSpcReduction="20000"/>
          </a:bodyPr>
          <a:lstStyle/>
          <a:p>
            <a:r>
              <a:rPr lang="en-US" sz="3400" dirty="0"/>
              <a:t>For E1 and E2</a:t>
            </a:r>
          </a:p>
          <a:p>
            <a:pPr lvl="1"/>
            <a:r>
              <a:rPr lang="en-US" sz="2900" dirty="0"/>
              <a:t>60 x 60 2D grid </a:t>
            </a:r>
          </a:p>
          <a:p>
            <a:pPr lvl="1"/>
            <a:r>
              <a:rPr lang="en-US" sz="2900" dirty="0"/>
              <a:t>Task locations randomly generated in the grid.</a:t>
            </a:r>
          </a:p>
          <a:p>
            <a:pPr lvl="1"/>
            <a:r>
              <a:rPr lang="en-US" sz="2900" dirty="0"/>
              <a:t>Early start times for tasks randomly drawn from [0,100].</a:t>
            </a:r>
          </a:p>
          <a:p>
            <a:pPr lvl="1"/>
            <a:r>
              <a:rPr lang="en-US" sz="2900" dirty="0"/>
              <a:t>Constant duration for all tasks (15).</a:t>
            </a:r>
          </a:p>
          <a:p>
            <a:pPr lvl="1"/>
            <a:r>
              <a:rPr lang="en-US" sz="2900" dirty="0"/>
              <a:t>Late end times for tasks randomly drawn from [0,early </a:t>
            </a:r>
            <a:r>
              <a:rPr lang="en-US" sz="2900" dirty="0" smtClean="0"/>
              <a:t>start + duration + slack</a:t>
            </a:r>
            <a:r>
              <a:rPr lang="en-US" sz="2900" dirty="0"/>
              <a:t>]. </a:t>
            </a:r>
            <a:r>
              <a:rPr lang="en-US" sz="2900" dirty="0" smtClean="0"/>
              <a:t> Slack </a:t>
            </a:r>
            <a:r>
              <a:rPr lang="en-US" sz="2900" dirty="0"/>
              <a:t>is randomly generated.</a:t>
            </a:r>
          </a:p>
          <a:p>
            <a:r>
              <a:rPr lang="en-US" sz="3400" dirty="0"/>
              <a:t>For E3</a:t>
            </a:r>
          </a:p>
          <a:p>
            <a:pPr lvl="1"/>
            <a:r>
              <a:rPr lang="en-US" sz="2900" dirty="0" smtClean="0"/>
              <a:t>Location distribution:  R (randomly ),  C(clustered) , RC (mixed randomly and clustered).</a:t>
            </a:r>
          </a:p>
          <a:p>
            <a:pPr lvl="1"/>
            <a:r>
              <a:rPr lang="en-US" sz="2900" dirty="0" smtClean="0"/>
              <a:t>Time window tightness/size: Type 1 (small),  type 2(large)</a:t>
            </a:r>
          </a:p>
          <a:p>
            <a:pPr lvl="1"/>
            <a:r>
              <a:rPr lang="en-US" sz="2900" dirty="0" smtClean="0"/>
              <a:t>6 datasets (R1, C1, RC1, R2, C2, RC2).</a:t>
            </a:r>
          </a:p>
          <a:p>
            <a:pPr lvl="1"/>
            <a:r>
              <a:rPr lang="en-US" sz="2900" dirty="0" smtClean="0"/>
              <a:t>Each dataset with 8-12 instances.</a:t>
            </a:r>
          </a:p>
          <a:p>
            <a:r>
              <a:rPr lang="en-US" sz="3400" dirty="0"/>
              <a:t>For all</a:t>
            </a:r>
            <a:r>
              <a:rPr lang="en-US" dirty="0" smtClean="0"/>
              <a:t>: 30 runs, report mean and standard deviation.</a:t>
            </a:r>
          </a:p>
          <a:p>
            <a:pPr lvl="1"/>
            <a:endParaRPr lang="en-US" dirty="0" smtClean="0"/>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B0F0"/>
                </a:solidFill>
              </a:rPr>
              <a:t>Interaction between time and space</a:t>
            </a:r>
            <a:endParaRPr lang="en-US" b="1" dirty="0">
              <a:solidFill>
                <a:srgbClr val="00B0F0"/>
              </a:solidFill>
            </a:endParaRPr>
          </a:p>
        </p:txBody>
      </p:sp>
      <p:pic>
        <p:nvPicPr>
          <p:cNvPr id="5"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3757386" y="2057400"/>
            <a:ext cx="505326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Box 2"/>
          <p:cNvSpPr txBox="1"/>
          <p:nvPr/>
        </p:nvSpPr>
        <p:spPr>
          <a:xfrm>
            <a:off x="3810000" y="1491734"/>
            <a:ext cx="4495800" cy="369332"/>
          </a:xfrm>
          <a:prstGeom prst="rect">
            <a:avLst/>
          </a:prstGeom>
          <a:noFill/>
        </p:spPr>
        <p:txBody>
          <a:bodyPr wrap="square" rtlCol="0">
            <a:spAutoFit/>
          </a:bodyPr>
          <a:lstStyle/>
          <a:p>
            <a:r>
              <a:rPr lang="en-US" b="0" dirty="0" smtClean="0"/>
              <a:t>Example problem with 3 robots and 6 tasks</a:t>
            </a:r>
            <a:endParaRPr lang="en-US" b="0" dirty="0"/>
          </a:p>
        </p:txBody>
      </p:sp>
      <p:sp>
        <p:nvSpPr>
          <p:cNvPr id="6" name="TextBox 5"/>
          <p:cNvSpPr txBox="1"/>
          <p:nvPr/>
        </p:nvSpPr>
        <p:spPr>
          <a:xfrm>
            <a:off x="419100" y="5124271"/>
            <a:ext cx="2400300" cy="1200329"/>
          </a:xfrm>
          <a:prstGeom prst="rect">
            <a:avLst/>
          </a:prstGeom>
          <a:noFill/>
        </p:spPr>
        <p:txBody>
          <a:bodyPr wrap="square" rtlCol="0">
            <a:spAutoFit/>
          </a:bodyPr>
          <a:lstStyle/>
          <a:p>
            <a:r>
              <a:rPr lang="en-US" b="0" dirty="0" smtClean="0"/>
              <a:t>Time windows for tasks. Blue boxes in the time windows </a:t>
            </a:r>
            <a:r>
              <a:rPr lang="en-US" dirty="0" smtClean="0"/>
              <a:t>represent task duration.</a:t>
            </a:r>
            <a:endParaRPr lang="en-US" b="0" dirty="0"/>
          </a:p>
        </p:txBody>
      </p:sp>
      <p:sp>
        <p:nvSpPr>
          <p:cNvPr id="7" name="Rectangle 6"/>
          <p:cNvSpPr/>
          <p:nvPr/>
        </p:nvSpPr>
        <p:spPr>
          <a:xfrm>
            <a:off x="419100" y="1676400"/>
            <a:ext cx="2781300" cy="2585323"/>
          </a:xfrm>
          <a:prstGeom prst="rect">
            <a:avLst/>
          </a:prstGeom>
        </p:spPr>
        <p:txBody>
          <a:bodyPr wrap="square">
            <a:spAutoFit/>
          </a:bodyPr>
          <a:lstStyle/>
          <a:p>
            <a:pPr marL="285750" indent="-285750">
              <a:buFont typeface="Arial" panose="020B0604020202020204" pitchFamily="34" charset="0"/>
              <a:buChar char="•"/>
            </a:pPr>
            <a:r>
              <a:rPr lang="en-US" dirty="0"/>
              <a:t>Set of robots.</a:t>
            </a:r>
          </a:p>
          <a:p>
            <a:pPr marL="285750" indent="-285750">
              <a:buFont typeface="Arial" panose="020B0604020202020204" pitchFamily="34" charset="0"/>
              <a:buChar char="•"/>
            </a:pPr>
            <a:r>
              <a:rPr lang="en-US" dirty="0"/>
              <a:t>Set of tasks.</a:t>
            </a:r>
          </a:p>
          <a:p>
            <a:pPr marL="285750" lvl="0" indent="-285750">
              <a:buFont typeface="Arial" panose="020B0604020202020204" pitchFamily="34" charset="0"/>
              <a:buChar char="•"/>
            </a:pPr>
            <a:r>
              <a:rPr lang="en-US" dirty="0" smtClean="0"/>
              <a:t>Tasks and task locations are known</a:t>
            </a:r>
            <a:endParaRPr lang="en-US" dirty="0"/>
          </a:p>
          <a:p>
            <a:pPr marL="285750" indent="-285750">
              <a:buFont typeface="Arial" panose="020B0604020202020204" pitchFamily="34" charset="0"/>
              <a:buChar char="•"/>
            </a:pPr>
            <a:r>
              <a:rPr lang="en-US" dirty="0"/>
              <a:t>Each task requires a single robot.</a:t>
            </a:r>
          </a:p>
          <a:p>
            <a:pPr marL="285750" lvl="0" indent="-285750">
              <a:buFont typeface="Arial" panose="020B0604020202020204" pitchFamily="34" charset="0"/>
              <a:buChar char="•"/>
            </a:pPr>
            <a:r>
              <a:rPr lang="en-US" dirty="0"/>
              <a:t>Robots do 1 task at a time, but can do multiple tasks over time</a:t>
            </a:r>
            <a:r>
              <a:rPr lang="en-US" dirty="0" smtClean="0"/>
              <a:t>.</a:t>
            </a:r>
            <a:endParaRPr lang="en-US" dirty="0"/>
          </a:p>
        </p:txBody>
      </p:sp>
    </p:spTree>
    <p:extLst>
      <p:ext uri="{BB962C8B-B14F-4D97-AF65-F5344CB8AC3E}">
        <p14:creationId xmlns:p14="http://schemas.microsoft.com/office/powerpoint/2010/main" val="2141437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solidFill>
                  <a:srgbClr val="00B0F0"/>
                </a:solidFill>
              </a:rPr>
              <a:t>W</a:t>
            </a:r>
            <a:r>
              <a:rPr lang="en-US" b="1" dirty="0" smtClean="0">
                <a:solidFill>
                  <a:srgbClr val="00B0F0"/>
                </a:solidFill>
              </a:rPr>
              <a:t>hy this is difficult</a:t>
            </a:r>
            <a:endParaRPr lang="en-US" b="1" dirty="0">
              <a:solidFill>
                <a:srgbClr val="00B0F0"/>
              </a:solidFill>
            </a:endParaRPr>
          </a:p>
        </p:txBody>
      </p:sp>
      <p:sp>
        <p:nvSpPr>
          <p:cNvPr id="3" name="Content Placeholder 2"/>
          <p:cNvSpPr>
            <a:spLocks noGrp="1"/>
          </p:cNvSpPr>
          <p:nvPr>
            <p:ph sz="quarter" idx="1"/>
          </p:nvPr>
        </p:nvSpPr>
        <p:spPr/>
        <p:txBody>
          <a:bodyPr>
            <a:normAutofit fontScale="92500" lnSpcReduction="10000"/>
          </a:bodyPr>
          <a:lstStyle/>
          <a:p>
            <a:r>
              <a:rPr lang="en-US" dirty="0" smtClean="0"/>
              <a:t>Temporal and spatial constraints might be in conflict (a task close by in space is distant in time).  </a:t>
            </a:r>
          </a:p>
          <a:p>
            <a:pPr lvl="0">
              <a:buClr>
                <a:srgbClr val="DD8047"/>
              </a:buClr>
            </a:pPr>
            <a:r>
              <a:rPr lang="en-US" dirty="0">
                <a:solidFill>
                  <a:prstClr val="black"/>
                </a:solidFill>
              </a:rPr>
              <a:t>Centralized solutions (based on MILP) do not scale well and need to be recomputed if a robot fails or is delayed</a:t>
            </a:r>
            <a:r>
              <a:rPr lang="en-US" dirty="0" smtClean="0">
                <a:solidFill>
                  <a:prstClr val="black"/>
                </a:solidFill>
              </a:rPr>
              <a:t>.</a:t>
            </a:r>
          </a:p>
          <a:p>
            <a:pPr lvl="0">
              <a:buClr>
                <a:srgbClr val="DD8047"/>
              </a:buClr>
            </a:pPr>
            <a:r>
              <a:rPr lang="en-US" dirty="0" smtClean="0">
                <a:solidFill>
                  <a:prstClr val="black"/>
                </a:solidFill>
              </a:rPr>
              <a:t>Centralized solutions work when tasks are known up front, but are difficult to use when tasks arrive on-line while the robots work.</a:t>
            </a:r>
            <a:endParaRPr lang="en-US" dirty="0">
              <a:solidFill>
                <a:prstClr val="black"/>
              </a:solidFill>
            </a:endParaRPr>
          </a:p>
          <a:p>
            <a:r>
              <a:rPr lang="en-US" dirty="0" smtClean="0"/>
              <a:t>Optimizing for </a:t>
            </a:r>
            <a:r>
              <a:rPr lang="en-US" dirty="0" err="1" smtClean="0"/>
              <a:t>makespan</a:t>
            </a:r>
            <a:r>
              <a:rPr lang="en-US" dirty="0" smtClean="0"/>
              <a:t> (i.e. completion time of last task) and distance traveled is hard even when using heuristics methods.</a:t>
            </a:r>
          </a:p>
        </p:txBody>
      </p:sp>
    </p:spTree>
    <p:extLst>
      <p:ext uri="{BB962C8B-B14F-4D97-AF65-F5344CB8AC3E}">
        <p14:creationId xmlns:p14="http://schemas.microsoft.com/office/powerpoint/2010/main" val="19434208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B0F0"/>
                </a:solidFill>
              </a:rPr>
              <a:t>TeSSI</a:t>
            </a:r>
            <a:r>
              <a:rPr lang="en-US" b="1" dirty="0" smtClean="0">
                <a:solidFill>
                  <a:srgbClr val="00B0F0"/>
                </a:solidFill>
              </a:rPr>
              <a:t> algorithm</a:t>
            </a:r>
            <a:endParaRPr lang="en-US" b="1" dirty="0">
              <a:solidFill>
                <a:srgbClr val="00B0F0"/>
              </a:solidFill>
            </a:endParaRPr>
          </a:p>
        </p:txBody>
      </p:sp>
      <p:sp>
        <p:nvSpPr>
          <p:cNvPr id="3" name="Content Placeholder 2"/>
          <p:cNvSpPr>
            <a:spLocks noGrp="1"/>
          </p:cNvSpPr>
          <p:nvPr>
            <p:ph sz="quarter" idx="1"/>
          </p:nvPr>
        </p:nvSpPr>
        <p:spPr>
          <a:xfrm>
            <a:off x="533400" y="1676400"/>
            <a:ext cx="8229600" cy="4648200"/>
          </a:xfrm>
        </p:spPr>
        <p:txBody>
          <a:bodyPr>
            <a:normAutofit fontScale="92500" lnSpcReduction="10000"/>
          </a:bodyPr>
          <a:lstStyle/>
          <a:p>
            <a:r>
              <a:rPr lang="en-US" sz="2800" dirty="0"/>
              <a:t>Temporal Sequential Single Item Auction – </a:t>
            </a:r>
            <a:r>
              <a:rPr lang="en-US" sz="2800" dirty="0" err="1"/>
              <a:t>TeSSI</a:t>
            </a:r>
            <a:r>
              <a:rPr lang="en-US" sz="2800" dirty="0"/>
              <a:t>.</a:t>
            </a:r>
          </a:p>
          <a:p>
            <a:pPr lvl="1"/>
            <a:r>
              <a:rPr lang="en-US" sz="2800" dirty="0"/>
              <a:t>Uses sequential single item auctions [</a:t>
            </a:r>
            <a:r>
              <a:rPr lang="en-US" sz="2800" dirty="0" err="1"/>
              <a:t>Lagoudakis</a:t>
            </a:r>
            <a:r>
              <a:rPr lang="en-US" sz="2800" dirty="0"/>
              <a:t> et. al., 2006]</a:t>
            </a:r>
          </a:p>
          <a:p>
            <a:pPr lvl="1"/>
            <a:r>
              <a:rPr lang="en-US" sz="2800" dirty="0"/>
              <a:t>Each robot uses a simple temporal network </a:t>
            </a:r>
            <a:r>
              <a:rPr lang="en-US" sz="2800" dirty="0">
                <a:solidFill>
                  <a:prstClr val="black"/>
                </a:solidFill>
              </a:rPr>
              <a:t>STN [</a:t>
            </a:r>
            <a:r>
              <a:rPr lang="en-US" sz="2800" dirty="0" err="1">
                <a:solidFill>
                  <a:prstClr val="black"/>
                </a:solidFill>
              </a:rPr>
              <a:t>Dechter</a:t>
            </a:r>
            <a:r>
              <a:rPr lang="en-US" sz="2800" dirty="0">
                <a:solidFill>
                  <a:prstClr val="black"/>
                </a:solidFill>
              </a:rPr>
              <a:t> and Pearl, 1991] </a:t>
            </a:r>
            <a:r>
              <a:rPr lang="en-US" sz="2800" dirty="0"/>
              <a:t>to keep its schedule </a:t>
            </a:r>
            <a:r>
              <a:rPr lang="en-US" sz="2800" dirty="0" smtClean="0"/>
              <a:t>consistent</a:t>
            </a:r>
          </a:p>
          <a:p>
            <a:r>
              <a:rPr lang="en-US" sz="2800" dirty="0" smtClean="0"/>
              <a:t>Objective is to minimize </a:t>
            </a:r>
            <a:r>
              <a:rPr lang="en-US" sz="2800" dirty="0"/>
              <a:t>the time to finish all  the tasks (</a:t>
            </a:r>
            <a:r>
              <a:rPr lang="en-US" sz="2800" dirty="0" err="1"/>
              <a:t>makespan</a:t>
            </a:r>
            <a:r>
              <a:rPr lang="en-US" sz="2800" dirty="0"/>
              <a:t>) </a:t>
            </a:r>
            <a:r>
              <a:rPr lang="en-US" sz="2800" dirty="0" smtClean="0"/>
              <a:t>alone [</a:t>
            </a:r>
            <a:r>
              <a:rPr lang="en-US" sz="2800" dirty="0" err="1" smtClean="0"/>
              <a:t>TeSSI</a:t>
            </a:r>
            <a:r>
              <a:rPr lang="en-US" sz="2800" dirty="0" smtClean="0"/>
              <a:t>]  </a:t>
            </a:r>
            <a:r>
              <a:rPr lang="en-US" sz="2800" dirty="0"/>
              <a:t>or in combination with the total distance traveled </a:t>
            </a:r>
            <a:r>
              <a:rPr lang="en-US" sz="2800" dirty="0" smtClean="0"/>
              <a:t>[</a:t>
            </a:r>
            <a:r>
              <a:rPr lang="en-US" sz="2800" dirty="0" err="1" smtClean="0"/>
              <a:t>TessiDuo</a:t>
            </a:r>
            <a:r>
              <a:rPr lang="en-US" sz="2800" dirty="0" smtClean="0"/>
              <a:t>]</a:t>
            </a:r>
            <a:endParaRPr lang="en-US" sz="2800" dirty="0"/>
          </a:p>
          <a:p>
            <a:pPr lvl="0">
              <a:defRPr/>
            </a:pPr>
            <a:r>
              <a:rPr lang="en-US" sz="2800" dirty="0" smtClean="0"/>
              <a:t>Works </a:t>
            </a:r>
            <a:r>
              <a:rPr lang="en-US" sz="2800" dirty="0"/>
              <a:t>both when tasks are known upfront and when they arrive online.</a:t>
            </a:r>
          </a:p>
          <a:p>
            <a:pPr>
              <a:buNone/>
            </a:pPr>
            <a:endParaRPr lang="en-US" dirty="0" smtClean="0"/>
          </a:p>
          <a:p>
            <a:endParaRPr lang="en-US" dirty="0"/>
          </a:p>
        </p:txBody>
      </p:sp>
      <p:sp>
        <p:nvSpPr>
          <p:cNvPr id="4" name="TextBox 3"/>
          <p:cNvSpPr txBox="1"/>
          <p:nvPr/>
        </p:nvSpPr>
        <p:spPr>
          <a:xfrm>
            <a:off x="381000" y="6172200"/>
            <a:ext cx="9982200" cy="338554"/>
          </a:xfrm>
          <a:prstGeom prst="rect">
            <a:avLst/>
          </a:prstGeom>
          <a:noFill/>
        </p:spPr>
        <p:txBody>
          <a:bodyPr wrap="square" rtlCol="0">
            <a:spAutoFit/>
          </a:bodyPr>
          <a:lstStyle/>
          <a:p>
            <a:r>
              <a:rPr lang="en-US" sz="1600" dirty="0" smtClean="0"/>
              <a:t>E. </a:t>
            </a:r>
            <a:r>
              <a:rPr lang="en-US" sz="1600" dirty="0" err="1" smtClean="0"/>
              <a:t>Nunes</a:t>
            </a:r>
            <a:r>
              <a:rPr lang="en-US" sz="1600" dirty="0" smtClean="0"/>
              <a:t> </a:t>
            </a:r>
            <a:r>
              <a:rPr lang="en-US" sz="1600" dirty="0"/>
              <a:t>and </a:t>
            </a:r>
            <a:r>
              <a:rPr lang="en-US" sz="1600" dirty="0" err="1" smtClean="0"/>
              <a:t>M.Gini</a:t>
            </a:r>
            <a:r>
              <a:rPr lang="en-US" sz="1600" dirty="0" smtClean="0"/>
              <a:t>, Multi-robot </a:t>
            </a:r>
            <a:r>
              <a:rPr lang="en-US" sz="1600" dirty="0"/>
              <a:t>auctions for allocation of tasks with temporal </a:t>
            </a:r>
            <a:r>
              <a:rPr lang="en-US" sz="1600" dirty="0" smtClean="0"/>
              <a:t>constraints, AAAI </a:t>
            </a:r>
            <a:r>
              <a:rPr lang="en-US" sz="1600" dirty="0"/>
              <a:t>2015</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B0F0"/>
                </a:solidFill>
              </a:rPr>
              <a:t>Sequential single item auction</a:t>
            </a:r>
            <a:endParaRPr lang="en-US" b="1" dirty="0">
              <a:solidFill>
                <a:srgbClr val="00B0F0"/>
              </a:solidFill>
            </a:endParaRPr>
          </a:p>
        </p:txBody>
      </p:sp>
      <p:sp>
        <p:nvSpPr>
          <p:cNvPr id="3" name="Content Placeholder 2"/>
          <p:cNvSpPr>
            <a:spLocks noGrp="1"/>
          </p:cNvSpPr>
          <p:nvPr>
            <p:ph sz="quarter" idx="1"/>
          </p:nvPr>
        </p:nvSpPr>
        <p:spPr/>
        <p:txBody>
          <a:bodyPr>
            <a:normAutofit fontScale="92500" lnSpcReduction="10000"/>
          </a:bodyPr>
          <a:lstStyle/>
          <a:p>
            <a:r>
              <a:rPr lang="en-US" dirty="0" smtClean="0"/>
              <a:t>In a sequential single item auction, all the items are available for bidding, one at a time is allocated to the bidders with the smallest overall bid. </a:t>
            </a:r>
          </a:p>
          <a:p>
            <a:r>
              <a:rPr lang="en-US" dirty="0" smtClean="0"/>
              <a:t>The process continues with new bids for the remaining tasks, until all tasks are allocated.</a:t>
            </a:r>
          </a:p>
          <a:p>
            <a:r>
              <a:rPr lang="en-US" dirty="0" smtClean="0"/>
              <a:t>When a bidder bids, it can take its existing allocation into account by bidding its marginal cost (the cost of adding the new item to its existing items).  This enables to take synergies into account.</a:t>
            </a:r>
          </a:p>
          <a:p>
            <a:r>
              <a:rPr lang="en-US" dirty="0" smtClean="0"/>
              <a:t>The algorithm is polynomial and the length of the solution path in the worst case is twice the optimal.</a:t>
            </a:r>
            <a:endParaRPr lang="en-US" dirty="0"/>
          </a:p>
        </p:txBody>
      </p:sp>
    </p:spTree>
    <p:extLst>
      <p:ext uri="{BB962C8B-B14F-4D97-AF65-F5344CB8AC3E}">
        <p14:creationId xmlns:p14="http://schemas.microsoft.com/office/powerpoint/2010/main" val="129029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STN representation</a:t>
            </a:r>
            <a:endParaRPr lang="en-US" b="1" dirty="0">
              <a:solidFill>
                <a:srgbClr val="00B0F0"/>
              </a:solidFill>
            </a:endParaRPr>
          </a:p>
        </p:txBody>
      </p:sp>
      <p:pic>
        <p:nvPicPr>
          <p:cNvPr id="4" name="Picture 2"/>
          <p:cNvPicPr>
            <a:picLocks noChangeAspect="1" noChangeArrowheads="1"/>
          </p:cNvPicPr>
          <p:nvPr/>
        </p:nvPicPr>
        <p:blipFill>
          <a:blip r:embed="rId2" cstate="print"/>
          <a:srcRect/>
          <a:stretch>
            <a:fillRect/>
          </a:stretch>
        </p:blipFill>
        <p:spPr bwMode="auto">
          <a:xfrm>
            <a:off x="1447800" y="1937657"/>
            <a:ext cx="6400800" cy="2287263"/>
          </a:xfrm>
          <a:prstGeom prst="rect">
            <a:avLst/>
          </a:prstGeom>
          <a:noFill/>
          <a:ln w="9525">
            <a:noFill/>
            <a:miter lim="800000"/>
            <a:headEnd/>
            <a:tailEnd/>
          </a:ln>
        </p:spPr>
      </p:pic>
      <p:sp>
        <p:nvSpPr>
          <p:cNvPr id="5" name="TextBox 4"/>
          <p:cNvSpPr txBox="1"/>
          <p:nvPr/>
        </p:nvSpPr>
        <p:spPr>
          <a:xfrm flipH="1">
            <a:off x="762000" y="4419600"/>
            <a:ext cx="7543800" cy="1938964"/>
          </a:xfrm>
          <a:prstGeom prst="rect">
            <a:avLst/>
          </a:prstGeom>
          <a:noFill/>
        </p:spPr>
        <p:txBody>
          <a:bodyPr wrap="square" lIns="91410" tIns="45706" rIns="91410" bIns="45706" rtlCol="0">
            <a:spAutoFit/>
          </a:bodyPr>
          <a:lstStyle/>
          <a:p>
            <a:r>
              <a:rPr lang="en-US" sz="2400" dirty="0" smtClean="0"/>
              <a:t>Task </a:t>
            </a:r>
            <a:r>
              <a:rPr lang="en-US" sz="2400" dirty="0"/>
              <a:t>representation in a simple temporal network</a:t>
            </a:r>
            <a:r>
              <a:rPr lang="en-US" sz="2400" dirty="0" smtClean="0"/>
              <a:t>. Each task is represented by two time points, start and finish, connected by an arc constrained by the task duration. Travel times to the next task constrain the arc that connects the end of one task and the start of the next one.</a:t>
            </a:r>
            <a:endParaRPr lang="en-US" sz="2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solidFill>
                  <a:srgbClr val="00B0F0"/>
                </a:solidFill>
              </a:rPr>
              <a:t>TeSSI</a:t>
            </a:r>
            <a:r>
              <a:rPr lang="en-US" b="1" dirty="0" smtClean="0">
                <a:solidFill>
                  <a:srgbClr val="00B0F0"/>
                </a:solidFill>
              </a:rPr>
              <a:t> on a Small Problem</a:t>
            </a:r>
            <a:endParaRPr lang="en-US" b="1" dirty="0">
              <a:solidFill>
                <a:srgbClr val="00B0F0"/>
              </a:solidFill>
            </a:endParaRPr>
          </a:p>
        </p:txBody>
      </p:sp>
      <p:pic>
        <p:nvPicPr>
          <p:cNvPr id="28674" name="Picture 2"/>
          <p:cNvPicPr>
            <a:picLocks noChangeAspect="1" noChangeArrowheads="1"/>
          </p:cNvPicPr>
          <p:nvPr/>
        </p:nvPicPr>
        <p:blipFill>
          <a:blip r:embed="rId2" cstate="print"/>
          <a:srcRect/>
          <a:stretch>
            <a:fillRect/>
          </a:stretch>
        </p:blipFill>
        <p:spPr bwMode="auto">
          <a:xfrm>
            <a:off x="990600" y="1524000"/>
            <a:ext cx="7315200" cy="4194493"/>
          </a:xfrm>
          <a:prstGeom prst="rect">
            <a:avLst/>
          </a:prstGeom>
          <a:noFill/>
          <a:ln w="9525">
            <a:noFill/>
            <a:miter lim="800000"/>
            <a:headEnd/>
            <a:tailEnd/>
          </a:ln>
        </p:spPr>
      </p:pic>
      <p:sp>
        <p:nvSpPr>
          <p:cNvPr id="3" name="TextBox 2"/>
          <p:cNvSpPr txBox="1"/>
          <p:nvPr/>
        </p:nvSpPr>
        <p:spPr>
          <a:xfrm>
            <a:off x="990600" y="5943600"/>
            <a:ext cx="7162800" cy="707886"/>
          </a:xfrm>
          <a:prstGeom prst="rect">
            <a:avLst/>
          </a:prstGeom>
          <a:noFill/>
        </p:spPr>
        <p:txBody>
          <a:bodyPr wrap="square" rtlCol="0">
            <a:spAutoFit/>
          </a:bodyPr>
          <a:lstStyle/>
          <a:p>
            <a:r>
              <a:rPr lang="en-US" sz="2000" dirty="0" smtClean="0"/>
              <a:t>In this case </a:t>
            </a:r>
            <a:r>
              <a:rPr lang="en-US" sz="2000" dirty="0" err="1" smtClean="0"/>
              <a:t>TeSSI</a:t>
            </a:r>
            <a:r>
              <a:rPr lang="en-US" sz="2000" dirty="0" smtClean="0"/>
              <a:t> finds the optimal solution that minimizes the </a:t>
            </a:r>
            <a:r>
              <a:rPr lang="en-US" sz="2000" dirty="0" err="1" smtClean="0"/>
              <a:t>makespan</a:t>
            </a:r>
            <a:r>
              <a:rPr lang="en-US" sz="2000" dirty="0" smtClean="0"/>
              <a:t>, but there is no guarantee it will find the optimal solution.</a:t>
            </a:r>
            <a:endParaRPr lang="en-US" sz="20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2619</TotalTime>
  <Words>2274</Words>
  <Application>Microsoft Office PowerPoint</Application>
  <PresentationFormat>On-screen Show (4:3)</PresentationFormat>
  <Paragraphs>224</Paragraphs>
  <Slides>38</Slides>
  <Notes>9</Notes>
  <HiddenSlides>0</HiddenSlides>
  <MMClips>3</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38</vt:i4>
      </vt:variant>
    </vt:vector>
  </HeadingPairs>
  <TitlesOfParts>
    <vt:vector size="39" baseType="lpstr">
      <vt:lpstr>Median</vt:lpstr>
      <vt:lpstr>New challenges in multi-robot task allocation  </vt:lpstr>
      <vt:lpstr>Outline</vt:lpstr>
      <vt:lpstr>Two specific challenges</vt:lpstr>
      <vt:lpstr>Interaction between time and space</vt:lpstr>
      <vt:lpstr> Why this is difficult</vt:lpstr>
      <vt:lpstr>TeSSI algorithm</vt:lpstr>
      <vt:lpstr>Sequential single item auction</vt:lpstr>
      <vt:lpstr>STN representation</vt:lpstr>
      <vt:lpstr>TeSSI on a Small Problem</vt:lpstr>
      <vt:lpstr>TeSSI algorithm</vt:lpstr>
      <vt:lpstr>Bid computation algorithm for a robot</vt:lpstr>
      <vt:lpstr>Performance comparison with baseline algorithms </vt:lpstr>
      <vt:lpstr>E1: TeSSI completes more tasks than CBBA and Greedy, and it uses fewer robots to complete the same number of tasks</vt:lpstr>
      <vt:lpstr>E2: tasks arrive together in batches</vt:lpstr>
      <vt:lpstr>E3: clustered tasks and tight time windows </vt:lpstr>
      <vt:lpstr>E3: TeSSIDuo produces smaller distances</vt:lpstr>
      <vt:lpstr>E3: Aggregate data on Solomon datasets</vt:lpstr>
      <vt:lpstr>Summary and outlook</vt:lpstr>
      <vt:lpstr>RoboCup Rescue Simulator</vt:lpstr>
      <vt:lpstr>Why RoboCup Rescue Simulator?</vt:lpstr>
      <vt:lpstr>RoboCup</vt:lpstr>
      <vt:lpstr>Teamwork affects performance </vt:lpstr>
      <vt:lpstr>Tasks with cost that grows with time</vt:lpstr>
      <vt:lpstr>Modeling task costs</vt:lpstr>
      <vt:lpstr>Example</vt:lpstr>
      <vt:lpstr> </vt:lpstr>
      <vt:lpstr>Latest Finishing First (LFF)</vt:lpstr>
      <vt:lpstr>Accelerating growth function</vt:lpstr>
      <vt:lpstr>Decelerating growth function</vt:lpstr>
      <vt:lpstr>From LFF to RT-LFF</vt:lpstr>
      <vt:lpstr>Modeling fires in RoboCup Rescue</vt:lpstr>
      <vt:lpstr>PowerPoint Presentation</vt:lpstr>
      <vt:lpstr>Results in Kobe map </vt:lpstr>
      <vt:lpstr>Experimental Results</vt:lpstr>
      <vt:lpstr>Summary and outlook</vt:lpstr>
      <vt:lpstr>New challenges in multi-robot task allocation</vt:lpstr>
      <vt:lpstr>TeSSI at Work in Small Problem (2/2)</vt:lpstr>
      <vt:lpstr>Simulated data from a publicly available generator, and datasets from the vehicle routing with time windows literature </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Multi-robot Auctions for Allocation of Tasks with Temporal Constraints</dc:title>
  <dc:creator>enunes</dc:creator>
  <cp:lastModifiedBy>boley</cp:lastModifiedBy>
  <cp:revision>524</cp:revision>
  <dcterms:created xsi:type="dcterms:W3CDTF">2015-01-03T04:09:06Z</dcterms:created>
  <dcterms:modified xsi:type="dcterms:W3CDTF">2015-03-18T03:00:44Z</dcterms:modified>
</cp:coreProperties>
</file>