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  <p:sldMasterId id="2147483667" r:id="rId2"/>
    <p:sldMasterId id="2147483679" r:id="rId3"/>
  </p:sldMasterIdLst>
  <p:notesMasterIdLst>
    <p:notesMasterId r:id="rId41"/>
  </p:notesMasterIdLst>
  <p:handoutMasterIdLst>
    <p:handoutMasterId r:id="rId42"/>
  </p:handoutMasterIdLst>
  <p:sldIdLst>
    <p:sldId id="270" r:id="rId4"/>
    <p:sldId id="271" r:id="rId5"/>
    <p:sldId id="278" r:id="rId6"/>
    <p:sldId id="275" r:id="rId7"/>
    <p:sldId id="279" r:id="rId8"/>
    <p:sldId id="280" r:id="rId9"/>
    <p:sldId id="276" r:id="rId10"/>
    <p:sldId id="282" r:id="rId11"/>
    <p:sldId id="281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320" r:id="rId39"/>
    <p:sldId id="321" r:id="rId4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8080"/>
    <a:srgbClr val="5F5F5F"/>
    <a:srgbClr val="3399FF"/>
    <a:srgbClr val="000066"/>
    <a:srgbClr val="0033CC"/>
    <a:srgbClr val="00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86" autoAdjust="0"/>
  </p:normalViewPr>
  <p:slideViewPr>
    <p:cSldViewPr>
      <p:cViewPr>
        <p:scale>
          <a:sx n="196" d="100"/>
          <a:sy n="196" d="100"/>
        </p:scale>
        <p:origin x="-360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00" y="0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9B8F6142-F1D0-4637-96F7-E4664D4176A5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00" y="9723438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57C84157-CAC9-4329-91AD-EB3C6746FA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3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FCF21089-5A8E-4805-BE21-6386A8343079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EE145C4F-ECA4-4DD7-819E-C9FECED278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9296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ACD53A-8E89-45F2-8D4A-35AFD266EB30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1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4815" y="769966"/>
            <a:ext cx="4652753" cy="3832903"/>
          </a:xfrm>
          <a:ln cap="flat">
            <a:prstDash val="sysDot"/>
          </a:ln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498" y="4860088"/>
            <a:ext cx="5204305" cy="4606253"/>
          </a:xfrm>
          <a:ln/>
        </p:spPr>
        <p:txBody>
          <a:bodyPr lIns="97479" tIns="48740" rIns="97479" bIns="48740"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69938"/>
            <a:ext cx="5108575" cy="3832225"/>
          </a:xfrm>
          <a:ln cap="flat">
            <a:prstDash val="sysDot"/>
          </a:ln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498" y="4860088"/>
            <a:ext cx="5204305" cy="4606253"/>
          </a:xfrm>
          <a:ln/>
        </p:spPr>
        <p:txBody>
          <a:bodyPr lIns="97479" tIns="48740" rIns="97479" bIns="48740"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4815" y="769966"/>
            <a:ext cx="4652753" cy="3832903"/>
          </a:xfrm>
          <a:ln cap="flat">
            <a:prstDash val="sysDot"/>
          </a:ln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498" y="4860088"/>
            <a:ext cx="5204305" cy="4606253"/>
          </a:xfrm>
          <a:ln/>
        </p:spPr>
        <p:txBody>
          <a:bodyPr lIns="97479" tIns="48740" rIns="97479" bIns="487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22 August 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872208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50800"/>
            <a:ext cx="1228725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197100" y="765175"/>
            <a:ext cx="46038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2559050" y="1195388"/>
            <a:ext cx="46038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2341563" y="1916113"/>
            <a:ext cx="6623050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115888"/>
            <a:ext cx="2085975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15888"/>
            <a:ext cx="6105525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86641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2010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22973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33542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94204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3258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707548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9623569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624746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77196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77433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74062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27270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5068667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5784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9189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69156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183252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4174456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153652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53269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12641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8" name="Rectangle 12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Rectangle 13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1">
                <a:latin typeface="+mn-lt"/>
              </a:defRPr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pic>
        <p:nvPicPr>
          <p:cNvPr id="239627" name="Picture 11" descr="MK_logo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39630" name="Text Box 14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EC741E-FC11-4977-9AC4-393A11CE0A97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39631" name="Rectangle 15"/>
          <p:cNvSpPr>
            <a:spLocks noChangeArrowheads="1"/>
          </p:cNvSpPr>
          <p:nvPr userDrawn="1"/>
        </p:nvSpPr>
        <p:spPr bwMode="auto">
          <a:xfrm>
            <a:off x="252413" y="44450"/>
            <a:ext cx="36512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Rectangle 16"/>
          <p:cNvSpPr>
            <a:spLocks noChangeArrowheads="1"/>
          </p:cNvSpPr>
          <p:nvPr userDrawn="1"/>
        </p:nvSpPr>
        <p:spPr bwMode="auto">
          <a:xfrm>
            <a:off x="34925" y="693738"/>
            <a:ext cx="8569325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CC"/>
        </a:buClr>
        <a:buSzPct val="60000"/>
        <a:buFont typeface="Wingdings" pitchFamily="2" charset="2"/>
        <a:buChar char="n"/>
        <a:defRPr sz="32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99"/>
        </a:buClr>
        <a:buSzPct val="55000"/>
        <a:buFont typeface="Wingdings" pitchFamily="2" charset="2"/>
        <a:buChar char="n"/>
        <a:defRPr sz="2800">
          <a:solidFill>
            <a:srgbClr val="0033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SzPct val="50000"/>
        <a:buFont typeface="Wingdings" pitchFamily="2" charset="2"/>
        <a:buChar char="n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55000"/>
        <a:buFont typeface="Wingdings" pitchFamily="2" charset="2"/>
        <a:buChar char="n"/>
        <a:defRPr sz="2000">
          <a:solidFill>
            <a:srgbClr val="0066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Body Text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266113" y="6461125"/>
            <a:ext cx="4064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00" b="1" smtClean="0">
                <a:solidFill>
                  <a:srgbClr val="0237BC"/>
                </a:solidFill>
                <a:latin typeface="Book Antiqua" pitchFamily="18" charset="0"/>
                <a:ea typeface="宋体" pitchFamily="2" charset="-122"/>
              </a:rPr>
              <a:t>ISA</a:t>
            </a:r>
            <a:endParaRPr lang="en-US" altLang="zh-CN" sz="1000" i="1" smtClean="0">
              <a:solidFill>
                <a:srgbClr val="0237BC"/>
              </a:solidFill>
              <a:latin typeface="Book Antiqua" pitchFamily="18" charset="0"/>
              <a:ea typeface="宋体" pitchFamily="2" charset="-122"/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152400" y="6477000"/>
            <a:ext cx="9398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00" b="1" smtClean="0">
                <a:solidFill>
                  <a:srgbClr val="0237BC"/>
                </a:solidFill>
                <a:latin typeface="Book Antiqua" pitchFamily="18" charset="0"/>
                <a:ea typeface="宋体" pitchFamily="2" charset="-122"/>
              </a:rPr>
              <a:t>CSCE430/830</a:t>
            </a:r>
          </a:p>
        </p:txBody>
      </p:sp>
    </p:spTree>
    <p:extLst>
      <p:ext uri="{BB962C8B-B14F-4D97-AF65-F5344CB8AC3E}">
        <p14:creationId xmlns:p14="http://schemas.microsoft.com/office/powerpoint/2010/main" val="90353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Body Text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213725" y="6461125"/>
            <a:ext cx="512763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00" b="1" smtClean="0">
                <a:solidFill>
                  <a:srgbClr val="0237BC"/>
                </a:solidFill>
                <a:latin typeface="Book Antiqua" pitchFamily="18" charset="0"/>
                <a:ea typeface="宋体" pitchFamily="2" charset="-122"/>
              </a:rPr>
              <a:t>ISA-2</a:t>
            </a:r>
            <a:endParaRPr lang="en-US" altLang="zh-CN" sz="1000" i="1" smtClean="0">
              <a:solidFill>
                <a:srgbClr val="0237BC"/>
              </a:solidFill>
              <a:latin typeface="Book Antiqua" pitchFamily="18" charset="0"/>
              <a:ea typeface="宋体" pitchFamily="2" charset="-122"/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6477000"/>
            <a:ext cx="9398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000" b="1" smtClean="0">
                <a:solidFill>
                  <a:srgbClr val="0237BC"/>
                </a:solidFill>
                <a:latin typeface="Book Antiqua" pitchFamily="18" charset="0"/>
                <a:ea typeface="宋体" pitchFamily="2" charset="-122"/>
              </a:rPr>
              <a:t>CSCE430/830</a:t>
            </a:r>
          </a:p>
        </p:txBody>
      </p:sp>
    </p:spTree>
    <p:extLst>
      <p:ext uri="{BB962C8B-B14F-4D97-AF65-F5344CB8AC3E}">
        <p14:creationId xmlns:p14="http://schemas.microsoft.com/office/powerpoint/2010/main" val="89048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33CC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slide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/>
              <a:t>Copyright © </a:t>
            </a:r>
            <a:r>
              <a:rPr lang="en-AU" dirty="0" smtClean="0"/>
              <a:t>2012, </a:t>
            </a:r>
            <a:r>
              <a:rPr lang="en-AU" dirty="0"/>
              <a:t>Elsevier Inc. All rights </a:t>
            </a:r>
            <a:r>
              <a:rPr lang="en-AU" dirty="0" smtClean="0"/>
              <a:t>reserved.</a:t>
            </a:r>
            <a:endParaRPr lang="en-AU" dirty="0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2843213" y="1254125"/>
            <a:ext cx="19653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</a:t>
            </a:r>
            <a:r>
              <a:rPr lang="en-AU" dirty="0" smtClean="0">
                <a:solidFill>
                  <a:srgbClr val="000099"/>
                </a:solidFill>
                <a:latin typeface="Arial" charset="0"/>
              </a:rPr>
              <a:t>1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2843213" y="2060575"/>
            <a:ext cx="583247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AU" dirty="0" smtClean="0">
                <a:solidFill>
                  <a:srgbClr val="0066FF"/>
                </a:solidFill>
                <a:latin typeface="Arial" charset="0"/>
              </a:rPr>
              <a:t>Fundamentals of Quantitative Design and Analysis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825351" y="-100013"/>
            <a:ext cx="4429932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A Quantitative Approach, Fifth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and Latency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Bandwidth or throughput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Total work done in a given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10,000-25,000X improvement for processors over the 1st milestone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300-1200X improvement for memory and </a:t>
            </a:r>
            <a:r>
              <a:rPr lang="en-US" sz="2400" dirty="0"/>
              <a:t>disks over the </a:t>
            </a:r>
            <a:r>
              <a:rPr lang="en-US" sz="2400" dirty="0" smtClean="0"/>
              <a:t>1st milestone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Latency or response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Time between start and completion of an event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30-80X improvement for </a:t>
            </a:r>
            <a:r>
              <a:rPr lang="en-US" sz="2400" dirty="0"/>
              <a:t>processors over the </a:t>
            </a:r>
            <a:r>
              <a:rPr lang="en-US" sz="2400" dirty="0" smtClean="0"/>
              <a:t>1st milestone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6-8X improvement for memory and disks </a:t>
            </a:r>
            <a:r>
              <a:rPr lang="en-US" sz="2400" dirty="0"/>
              <a:t>over the </a:t>
            </a:r>
            <a:r>
              <a:rPr lang="en-US" sz="2400" dirty="0" smtClean="0"/>
              <a:t>1st milestone</a:t>
            </a:r>
            <a:endParaRPr lang="en-US" sz="24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and Latency</a:t>
            </a:r>
            <a:endParaRPr lang="en-GB" dirty="0"/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1437914" y="5805264"/>
            <a:ext cx="579838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000066"/>
                </a:solidFill>
                <a:latin typeface="Arial" charset="0"/>
              </a:rPr>
              <a:t>Log-log plot of bandwidth and latency milestones</a:t>
            </a:r>
            <a:endParaRPr lang="en-GB" sz="200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5840" y="980728"/>
            <a:ext cx="54864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Transistors and Wires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Feature size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Minimum size of transistor or wire in x or y dimension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 microns in 1971 to .032 microns in 2011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Transistor performance scales linearly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Wire delay does not improve with feature size!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Integration density scales </a:t>
            </a:r>
            <a:r>
              <a:rPr lang="en-US" dirty="0" err="1" smtClean="0"/>
              <a:t>quadratically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i="1" dirty="0" smtClean="0"/>
              <a:t>Linear performance and quadratic density growth present a challenge and opportunity, creating the need for computer architect!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and Energy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Problem:  Get power in, get power out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Thermal Design Power (TDP)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Characterizes sustained power consumption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Used as target for power supply and cooling system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than peak power, higher than average power consumption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Clock rate can be reduced dynamically to limit power consumption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Energy per task is often a better measurement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Energy and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Dynamic energy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Transistor switch from 0 -&gt; 1 or 1 -&gt; 0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½ x Capacitive load x Voltage</a:t>
            </a:r>
            <a:r>
              <a:rPr lang="en-US" sz="2400" baseline="30000" dirty="0" smtClean="0"/>
              <a:t>2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Dynamic power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½ x Capacitive load x Voltage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x Frequency switched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Reducing clock rate reduces power, not energy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412776"/>
            <a:ext cx="590943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5538"/>
            <a:ext cx="3024335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Intel 80386 consumed ~ 2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3.3 GHz Intel Core i7 consumes 130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Heat must be dissipated from 1.5 x 1.5 cm chip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This is the limit of what can be cooled by air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Techniques for reducing power: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 nothing well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Dynamic Voltage-Frequency Scaling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Low power state for DRAM, disks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Overclocking</a:t>
            </a:r>
            <a:r>
              <a:rPr lang="en-US" dirty="0" smtClean="0"/>
              <a:t>, turning off cores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Static power consumption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Current</a:t>
            </a:r>
            <a:r>
              <a:rPr lang="en-US" baseline="-25000" dirty="0" err="1" smtClean="0"/>
              <a:t>static</a:t>
            </a:r>
            <a:r>
              <a:rPr lang="en-US" dirty="0" smtClean="0"/>
              <a:t> x Voltage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Scales with number of transistors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To reduce:  power gating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Race-to-halt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new primary evaluation for design innovation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Tasks per joule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Performance per watt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Cost driven down by learning curve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Yield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DRAM:  price closely tracks cost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Microprocessors:  price depends on volume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10% less for each doubling of volume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21091" y="653576"/>
            <a:ext cx="1676485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Cost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Circuit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908720"/>
            <a:ext cx="8270875" cy="53285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Integrated circuit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Bose-Einstein formula:</a:t>
            </a: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Defects per unit area = 0.016-0.057 defects per square cm (2010)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N = process-complexity factor = 11.5-15.5 (40 nm, 2010)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i="1" dirty="0" smtClean="0"/>
              <a:t>The manufacturing process dictates the wafer cost, wafer yield and defects per unit area</a:t>
            </a:r>
          </a:p>
          <a:p>
            <a:pPr>
              <a:lnSpc>
                <a:spcPct val="90000"/>
              </a:lnSpc>
            </a:pPr>
            <a:r>
              <a:rPr lang="en-US" sz="2000" i="1" dirty="0" smtClean="0"/>
              <a:t>The architect’s design affects the die area, which in turn affects the defects and cost per die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21091" y="653576"/>
            <a:ext cx="1676485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Cost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340768"/>
            <a:ext cx="65722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988840"/>
            <a:ext cx="30861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564904"/>
            <a:ext cx="46863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3140968"/>
            <a:ext cx="47529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8281987" cy="701675"/>
          </a:xfrm>
        </p:spPr>
        <p:txBody>
          <a:bodyPr/>
          <a:lstStyle/>
          <a:p>
            <a:r>
              <a:rPr lang="en-US" dirty="0" smtClean="0"/>
              <a:t>Computer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764704"/>
            <a:ext cx="8486899" cy="56166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Performance improvements: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Improvements in semiconductor technology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Feature size, clock speed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Improvements in computer architectures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Enabled by HLL compilers, UNIX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Lead to RISC architectures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Together have enabled: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Lightweight computers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Productivity-based managed/interpreted programming languages</a:t>
            </a:r>
          </a:p>
          <a:p>
            <a:pPr lvl="2">
              <a:lnSpc>
                <a:spcPct val="90000"/>
              </a:lnSpc>
            </a:pPr>
            <a:r>
              <a:rPr lang="en-US" sz="2000" dirty="0" err="1" smtClean="0"/>
              <a:t>SaaS</a:t>
            </a:r>
            <a:r>
              <a:rPr lang="en-US" sz="2000" dirty="0" smtClean="0"/>
              <a:t>, Virtualization, Cloud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Applications evolution: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Speech, sound, images, video, “augmented/extended reality”, “big data”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Dependability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Systems alternate between two states of service with respect to SLA/SLO: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/>
              <a:t>Service accomplishment, where service is delivered as specified by SLA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/>
              <a:t>Service interruption, where  the delivered service is different from the SLA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Module reliability: “failure(F)=transition from 1 to 2” and “repair(R)=</a:t>
            </a:r>
            <a:r>
              <a:rPr lang="en-US" sz="2800" smtClean="0"/>
              <a:t>transition from 2 to 1”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to failure (MTTF)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to repair (MTTR)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between failures (MTBF) = MTTF + MTTR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Availability = MTTF / MTBF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68092" y="607767"/>
            <a:ext cx="158248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Dependability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Performance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Typical performance metrics: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Response time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Throughput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Speedup of X relative to 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Execution </a:t>
            </a:r>
            <a:r>
              <a:rPr lang="en-US" sz="1800" dirty="0" err="1" smtClean="0"/>
              <a:t>time</a:t>
            </a:r>
            <a:r>
              <a:rPr lang="en-US" sz="1800" baseline="-25000" dirty="0" err="1" smtClean="0"/>
              <a:t>Y</a:t>
            </a:r>
            <a:r>
              <a:rPr lang="en-US" sz="1800" dirty="0" smtClean="0"/>
              <a:t> / Execution </a:t>
            </a:r>
            <a:r>
              <a:rPr lang="en-US" sz="1800" dirty="0" err="1" smtClean="0"/>
              <a:t>time</a:t>
            </a:r>
            <a:r>
              <a:rPr lang="en-US" sz="1800" baseline="-25000" dirty="0" err="1" smtClean="0"/>
              <a:t>X</a:t>
            </a:r>
            <a:endParaRPr lang="en-US" sz="1800" baseline="-25000" dirty="0" smtClean="0"/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Execution time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Wall clock time:  includes all system overheads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CPU time:  only computation time</a:t>
            </a:r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Benchmarks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Kernels (e.g. matrix multiply)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Toy programs (e.g. sorting)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Synthetic benchmarks (e.g. Dhrystone)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Benchmark suites (e.g. SPEC06fp, TPC-C)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635895" y="1138773"/>
            <a:ext cx="2646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Measuring Performance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229200"/>
            <a:ext cx="5544616" cy="101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5" y="4653136"/>
            <a:ext cx="6120679" cy="70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Take Advantage of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e.g. multiple processors, disks, memory banks, pipelining, multiple functional units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Principle of Locality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Reuse of data and instructions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Focus on the Common Case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Amdahl’s Law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Processor Performance Equation</a:t>
            </a:r>
          </a:p>
          <a:p>
            <a:pPr>
              <a:lnSpc>
                <a:spcPct val="90000"/>
              </a:lnSpc>
              <a:buNone/>
            </a:pPr>
            <a:endParaRPr lang="en-US" sz="24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8340" y="1687463"/>
            <a:ext cx="5610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5102" y="2407543"/>
            <a:ext cx="40767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79427" y="3487663"/>
            <a:ext cx="3448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4423767"/>
            <a:ext cx="61436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55490" y="5143847"/>
            <a:ext cx="54959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861048"/>
            <a:ext cx="56197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7292" y="2492896"/>
            <a:ext cx="46005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instruction types having different CPIs</a:t>
            </a:r>
            <a:endParaRPr lang="en-US" dirty="0"/>
          </a:p>
        </p:txBody>
      </p:sp>
      <p:sp>
        <p:nvSpPr>
          <p:cNvPr id="553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6" name="Rectangle 16"/>
          <p:cNvSpPr>
            <a:spLocks noChangeArrowheads="1"/>
          </p:cNvSpPr>
          <p:nvPr/>
        </p:nvSpPr>
        <p:spPr bwMode="auto">
          <a:xfrm>
            <a:off x="914400" y="2895600"/>
            <a:ext cx="7086600" cy="3276600"/>
          </a:xfrm>
          <a:prstGeom prst="rect">
            <a:avLst/>
          </a:prstGeom>
          <a:solidFill>
            <a:srgbClr val="E2E2E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sz="1800" b="1" smtClean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543800" cy="3810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CN">
                <a:ea typeface="宋体" pitchFamily="2" charset="-122"/>
              </a:rPr>
              <a:t>Instruction Set Architecture (ISA)</a:t>
            </a:r>
          </a:p>
        </p:txBody>
      </p:sp>
      <p:sp>
        <p:nvSpPr>
          <p:cNvPr id="348167" name="Rectangle 7"/>
          <p:cNvSpPr>
            <a:spLocks noChangeArrowheads="1"/>
          </p:cNvSpPr>
          <p:nvPr/>
        </p:nvSpPr>
        <p:spPr bwMode="auto">
          <a:xfrm>
            <a:off x="838200" y="1066800"/>
            <a:ext cx="7391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285750" indent="-285750" eaLnBrk="0" hangingPunct="0">
              <a:lnSpc>
                <a:spcPct val="90000"/>
              </a:lnSpc>
              <a:spcBef>
                <a:spcPct val="30000"/>
              </a:spcBef>
              <a:buClrTx/>
              <a:buSzTx/>
              <a:buFontTx/>
              <a:buChar char="•"/>
            </a:pPr>
            <a:r>
              <a:rPr lang="en-US" altLang="zh-CN" sz="24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Serves as an </a:t>
            </a:r>
            <a:r>
              <a:rPr lang="en-US" altLang="zh-CN" sz="2400" b="1" smtClean="0">
                <a:solidFill>
                  <a:srgbClr val="CC0000"/>
                </a:solidFill>
                <a:latin typeface="Arial" charset="0"/>
                <a:ea typeface="宋体" pitchFamily="2" charset="-122"/>
              </a:rPr>
              <a:t>interface</a:t>
            </a:r>
            <a:r>
              <a:rPr lang="en-US" altLang="zh-CN" sz="24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 between software and hardware.</a:t>
            </a:r>
          </a:p>
          <a:p>
            <a:pPr marL="285750" indent="-285750" eaLnBrk="0" hangingPunct="0">
              <a:lnSpc>
                <a:spcPct val="90000"/>
              </a:lnSpc>
              <a:spcBef>
                <a:spcPct val="30000"/>
              </a:spcBef>
              <a:buClrTx/>
              <a:buSzTx/>
              <a:buFontTx/>
              <a:buChar char="•"/>
            </a:pPr>
            <a:r>
              <a:rPr lang="en-US" altLang="zh-CN" sz="24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Provides a mechanism by which the software </a:t>
            </a:r>
            <a:r>
              <a:rPr lang="en-US" altLang="zh-CN" sz="2400" b="1" smtClean="0">
                <a:solidFill>
                  <a:srgbClr val="CC0000"/>
                </a:solidFill>
                <a:latin typeface="Arial" charset="0"/>
                <a:ea typeface="宋体" pitchFamily="2" charset="-122"/>
              </a:rPr>
              <a:t>tells the hardware what should be done</a:t>
            </a:r>
            <a:r>
              <a:rPr lang="en-US" altLang="zh-CN" sz="24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.</a:t>
            </a:r>
          </a:p>
        </p:txBody>
      </p:sp>
      <p:grpSp>
        <p:nvGrpSpPr>
          <p:cNvPr id="348175" name="Group 15"/>
          <p:cNvGrpSpPr>
            <a:grpSpLocks/>
          </p:cNvGrpSpPr>
          <p:nvPr/>
        </p:nvGrpSpPr>
        <p:grpSpPr bwMode="auto">
          <a:xfrm>
            <a:off x="1143000" y="3055938"/>
            <a:ext cx="6718300" cy="3040062"/>
            <a:chOff x="816" y="2112"/>
            <a:chExt cx="4232" cy="1915"/>
          </a:xfrm>
        </p:grpSpPr>
        <p:sp>
          <p:nvSpPr>
            <p:cNvPr id="348163" name="Rectangle 3" descr="Horizontal brick"/>
            <p:cNvSpPr>
              <a:spLocks noChangeArrowheads="1"/>
            </p:cNvSpPr>
            <p:nvPr/>
          </p:nvSpPr>
          <p:spPr bwMode="auto">
            <a:xfrm>
              <a:off x="816" y="3504"/>
              <a:ext cx="4216" cy="280"/>
            </a:xfrm>
            <a:prstGeom prst="rect">
              <a:avLst/>
            </a:prstGeom>
            <a:pattFill prst="horzBrick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 useBgFill="1">
          <p:nvSpPr>
            <p:cNvPr id="348164" name="Rectangle 4"/>
            <p:cNvSpPr>
              <a:spLocks noChangeArrowheads="1"/>
            </p:cNvSpPr>
            <p:nvPr/>
          </p:nvSpPr>
          <p:spPr bwMode="auto">
            <a:xfrm>
              <a:off x="2308" y="3556"/>
              <a:ext cx="1072" cy="191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92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smtClean="0">
                  <a:solidFill>
                    <a:srgbClr val="FC0128"/>
                  </a:solidFill>
                  <a:latin typeface="Arial" charset="0"/>
                  <a:ea typeface="宋体" pitchFamily="2" charset="-122"/>
                </a:rPr>
                <a:t>instruction set</a:t>
              </a:r>
            </a:p>
          </p:txBody>
        </p:sp>
        <p:sp>
          <p:nvSpPr>
            <p:cNvPr id="348165" name="Rectangle 5"/>
            <p:cNvSpPr>
              <a:spLocks noChangeArrowheads="1"/>
            </p:cNvSpPr>
            <p:nvPr/>
          </p:nvSpPr>
          <p:spPr bwMode="auto">
            <a:xfrm>
              <a:off x="1344" y="2112"/>
              <a:ext cx="3416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u="sng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High level language code : C, C++, Java, Fortran</a:t>
              </a:r>
              <a:r>
                <a:rPr lang="en-US" altLang="zh-CN" sz="1800" b="1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,</a:t>
              </a:r>
            </a:p>
          </p:txBody>
        </p:sp>
        <p:sp>
          <p:nvSpPr>
            <p:cNvPr id="348166" name="Rectangle 6"/>
            <p:cNvSpPr>
              <a:spLocks noChangeArrowheads="1"/>
            </p:cNvSpPr>
            <p:nvPr/>
          </p:nvSpPr>
          <p:spPr bwMode="auto">
            <a:xfrm>
              <a:off x="2480" y="3848"/>
              <a:ext cx="720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hardware</a:t>
              </a:r>
            </a:p>
          </p:txBody>
        </p:sp>
        <p:sp>
          <p:nvSpPr>
            <p:cNvPr id="348168" name="Rectangle 8"/>
            <p:cNvSpPr>
              <a:spLocks noChangeArrowheads="1"/>
            </p:cNvSpPr>
            <p:nvPr/>
          </p:nvSpPr>
          <p:spPr bwMode="auto">
            <a:xfrm>
              <a:off x="912" y="2496"/>
              <a:ext cx="4136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u="sng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Assembly language code: architecture specific statements </a:t>
              </a:r>
              <a:endParaRPr lang="en-US" altLang="zh-CN" sz="1800" b="1" smtClean="0">
                <a:solidFill>
                  <a:srgbClr val="000000"/>
                </a:solidFill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48169" name="Rectangle 9"/>
            <p:cNvSpPr>
              <a:spLocks noChangeArrowheads="1"/>
            </p:cNvSpPr>
            <p:nvPr/>
          </p:nvSpPr>
          <p:spPr bwMode="auto">
            <a:xfrm>
              <a:off x="912" y="2880"/>
              <a:ext cx="4056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u="sng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Machine language code: architecture specific bit patterns </a:t>
              </a:r>
              <a:endParaRPr lang="en-US" altLang="zh-CN" sz="1800" b="1" smtClean="0">
                <a:solidFill>
                  <a:srgbClr val="000000"/>
                </a:solidFill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48170" name="Line 10"/>
            <p:cNvSpPr>
              <a:spLocks noChangeShapeType="1"/>
            </p:cNvSpPr>
            <p:nvPr/>
          </p:nvSpPr>
          <p:spPr bwMode="auto">
            <a:xfrm>
              <a:off x="2928" y="230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8171" name="Line 11"/>
            <p:cNvSpPr>
              <a:spLocks noChangeShapeType="1"/>
            </p:cNvSpPr>
            <p:nvPr/>
          </p:nvSpPr>
          <p:spPr bwMode="auto">
            <a:xfrm>
              <a:off x="2928" y="268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8172" name="Rectangle 12"/>
            <p:cNvSpPr>
              <a:spLocks noChangeArrowheads="1"/>
            </p:cNvSpPr>
            <p:nvPr/>
          </p:nvSpPr>
          <p:spPr bwMode="auto">
            <a:xfrm>
              <a:off x="2496" y="3264"/>
              <a:ext cx="672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smtClean="0">
                  <a:solidFill>
                    <a:srgbClr val="000000"/>
                  </a:solidFill>
                  <a:latin typeface="Arial" charset="0"/>
                  <a:ea typeface="宋体" pitchFamily="2" charset="-122"/>
                </a:rPr>
                <a:t>software</a:t>
              </a:r>
            </a:p>
          </p:txBody>
        </p:sp>
        <p:sp>
          <p:nvSpPr>
            <p:cNvPr id="348173" name="Rectangle 13"/>
            <p:cNvSpPr>
              <a:spLocks noChangeArrowheads="1"/>
            </p:cNvSpPr>
            <p:nvPr/>
          </p:nvSpPr>
          <p:spPr bwMode="auto">
            <a:xfrm>
              <a:off x="3024" y="2304"/>
              <a:ext cx="680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smtClean="0">
                  <a:solidFill>
                    <a:srgbClr val="0237BC"/>
                  </a:solidFill>
                  <a:latin typeface="Arial" charset="0"/>
                  <a:ea typeface="宋体" pitchFamily="2" charset="-122"/>
                </a:rPr>
                <a:t>compiler</a:t>
              </a:r>
            </a:p>
          </p:txBody>
        </p:sp>
        <p:sp>
          <p:nvSpPr>
            <p:cNvPr id="348174" name="Rectangle 14"/>
            <p:cNvSpPr>
              <a:spLocks noChangeArrowheads="1"/>
            </p:cNvSpPr>
            <p:nvPr/>
          </p:nvSpPr>
          <p:spPr bwMode="auto">
            <a:xfrm>
              <a:off x="3024" y="2688"/>
              <a:ext cx="792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800" b="1" smtClean="0">
                  <a:solidFill>
                    <a:srgbClr val="0237BC"/>
                  </a:solidFill>
                  <a:latin typeface="Arial" charset="0"/>
                  <a:ea typeface="宋体" pitchFamily="2" charset="-122"/>
                </a:rPr>
                <a:t>assembler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95889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162800" cy="6858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CN">
                <a:ea typeface="宋体" pitchFamily="2" charset="-122"/>
              </a:rPr>
              <a:t>Instruction Set Design Issues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162800" cy="48006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CN" sz="2800">
                <a:ea typeface="宋体" pitchFamily="2" charset="-122"/>
              </a:rPr>
              <a:t>Instruction set design issues include:</a:t>
            </a:r>
            <a:endParaRPr lang="en-US" altLang="zh-CN" sz="2600">
              <a:ea typeface="宋体" pitchFamily="2" charset="-122"/>
            </a:endParaRPr>
          </a:p>
          <a:p>
            <a:pPr lvl="1"/>
            <a:r>
              <a:rPr lang="en-US" altLang="zh-CN" sz="2000">
                <a:ea typeface="宋体" pitchFamily="2" charset="-122"/>
              </a:rPr>
              <a:t>Where are operands stored?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registers, memory, stack, accumulator</a:t>
            </a:r>
          </a:p>
          <a:p>
            <a:pPr lvl="1"/>
            <a:r>
              <a:rPr lang="en-US" altLang="zh-CN" sz="2000">
                <a:ea typeface="宋体" pitchFamily="2" charset="-122"/>
              </a:rPr>
              <a:t>How many explicit operands are there?     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0, 1,  2,  or 3 </a:t>
            </a:r>
          </a:p>
          <a:p>
            <a:pPr lvl="1"/>
            <a:r>
              <a:rPr lang="en-US" altLang="zh-CN" sz="2000">
                <a:ea typeface="宋体" pitchFamily="2" charset="-122"/>
              </a:rPr>
              <a:t>How is the operand location specified?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register, immediate,  indirect, . . . 	</a:t>
            </a:r>
          </a:p>
          <a:p>
            <a:pPr lvl="1"/>
            <a:r>
              <a:rPr lang="en-US" altLang="zh-CN" sz="2000">
                <a:ea typeface="宋体" pitchFamily="2" charset="-122"/>
              </a:rPr>
              <a:t>What type &amp; size of operands are supported?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byte, int, float, double, string, vector. . .</a:t>
            </a:r>
          </a:p>
          <a:p>
            <a:pPr lvl="1"/>
            <a:r>
              <a:rPr lang="en-US" altLang="zh-CN" sz="2000">
                <a:ea typeface="宋体" pitchFamily="2" charset="-122"/>
              </a:rPr>
              <a:t>What operations are supported? 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add, sub, mul, move, compare . . .</a:t>
            </a:r>
          </a:p>
        </p:txBody>
      </p:sp>
    </p:spTree>
    <p:extLst>
      <p:ext uri="{BB962C8B-B14F-4D97-AF65-F5344CB8AC3E}">
        <p14:creationId xmlns:p14="http://schemas.microsoft.com/office/powerpoint/2010/main" val="31162988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543800" cy="3810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CN">
                <a:ea typeface="宋体" pitchFamily="2" charset="-122"/>
              </a:rPr>
              <a:t>Classifying ISAs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050" y="914400"/>
            <a:ext cx="7543800" cy="54102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2000" dirty="0">
                <a:solidFill>
                  <a:srgbClr val="CC0000"/>
                </a:solidFill>
                <a:ea typeface="宋体" pitchFamily="2" charset="-122"/>
              </a:rPr>
              <a:t>Accumulator</a:t>
            </a:r>
            <a:r>
              <a:rPr lang="en-US" altLang="zh-CN" sz="2000" dirty="0">
                <a:ea typeface="宋体" pitchFamily="2" charset="-122"/>
              </a:rPr>
              <a:t> (before 1960, </a:t>
            </a:r>
            <a:r>
              <a:rPr lang="en-US" altLang="en-US" sz="1800" dirty="0"/>
              <a:t>e.g. 68HC11</a:t>
            </a:r>
            <a:r>
              <a:rPr lang="en-US" altLang="zh-CN" sz="2000" dirty="0">
                <a:ea typeface="宋体" pitchFamily="2" charset="-122"/>
              </a:rPr>
              <a:t>):</a:t>
            </a: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1-address	add A	</a:t>
            </a:r>
            <a:r>
              <a:rPr lang="en-US" altLang="zh-CN" sz="1600" dirty="0" err="1">
                <a:ea typeface="宋体" pitchFamily="2" charset="-122"/>
              </a:rPr>
              <a:t>acc</a:t>
            </a:r>
            <a:r>
              <a:rPr lang="en-US" altLang="zh-CN" sz="1600" dirty="0">
                <a:ea typeface="宋体" pitchFamily="2" charset="-122"/>
              </a:rPr>
              <a:t>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acc</a:t>
            </a:r>
            <a:r>
              <a:rPr lang="en-US" altLang="zh-CN" sz="1600" dirty="0">
                <a:ea typeface="宋体" pitchFamily="2" charset="-122"/>
              </a:rPr>
              <a:t> +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2000" dirty="0">
                <a:solidFill>
                  <a:srgbClr val="CC0000"/>
                </a:solidFill>
                <a:ea typeface="宋体" pitchFamily="2" charset="-122"/>
              </a:rPr>
              <a:t>Stack</a:t>
            </a:r>
            <a:r>
              <a:rPr lang="en-US" altLang="zh-CN" sz="2000" dirty="0">
                <a:ea typeface="宋体" pitchFamily="2" charset="-122"/>
              </a:rPr>
              <a:t> (1960s to 1970s):</a:t>
            </a: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0-address	add	</a:t>
            </a:r>
            <a:r>
              <a:rPr lang="en-US" altLang="zh-CN" sz="1600" dirty="0" err="1">
                <a:ea typeface="宋体" pitchFamily="2" charset="-122"/>
              </a:rPr>
              <a:t>tos</a:t>
            </a:r>
            <a:r>
              <a:rPr lang="en-US" altLang="zh-CN" sz="1600" dirty="0">
                <a:ea typeface="宋体" pitchFamily="2" charset="-122"/>
              </a:rPr>
              <a:t>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tos</a:t>
            </a:r>
            <a:r>
              <a:rPr lang="en-US" altLang="zh-CN" sz="1600" dirty="0">
                <a:ea typeface="宋体" pitchFamily="2" charset="-122"/>
              </a:rPr>
              <a:t> + next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2000" dirty="0">
                <a:solidFill>
                  <a:srgbClr val="CC0000"/>
                </a:solidFill>
                <a:ea typeface="宋体" pitchFamily="2" charset="-122"/>
              </a:rPr>
              <a:t>Memory-Memory</a:t>
            </a:r>
            <a:r>
              <a:rPr lang="en-US" altLang="zh-CN" sz="2000" dirty="0">
                <a:ea typeface="宋体" pitchFamily="2" charset="-122"/>
              </a:rPr>
              <a:t> (1970s to 1980s):</a:t>
            </a: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2-address	add A, B	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 +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[B]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3-address	add A, B, C 	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[B] +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[C]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2000" dirty="0">
                <a:solidFill>
                  <a:srgbClr val="CC0000"/>
                </a:solidFill>
                <a:ea typeface="宋体" pitchFamily="2" charset="-122"/>
              </a:rPr>
              <a:t>Register-Memory</a:t>
            </a:r>
            <a:r>
              <a:rPr lang="en-US" altLang="zh-CN" sz="2000" dirty="0">
                <a:ea typeface="宋体" pitchFamily="2" charset="-122"/>
              </a:rPr>
              <a:t> (1970s to present, </a:t>
            </a:r>
            <a:r>
              <a:rPr lang="en-US" altLang="en-US" sz="1800" dirty="0"/>
              <a:t>e.g. 80x86</a:t>
            </a:r>
            <a:r>
              <a:rPr lang="en-US" altLang="zh-CN" sz="2000" dirty="0">
                <a:ea typeface="宋体" pitchFamily="2" charset="-122"/>
              </a:rPr>
              <a:t>):</a:t>
            </a: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2-address	add R1,  A	R1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>
                <a:ea typeface="宋体" pitchFamily="2" charset="-122"/>
              </a:rPr>
              <a:t>R1 +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	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	load R1, A	R1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[A]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2000" dirty="0">
                <a:solidFill>
                  <a:srgbClr val="CC0000"/>
                </a:solidFill>
                <a:ea typeface="宋体" pitchFamily="2" charset="-122"/>
              </a:rPr>
              <a:t>Register-Register </a:t>
            </a:r>
            <a:r>
              <a:rPr lang="en-US" altLang="zh-CN" sz="2000" dirty="0">
                <a:ea typeface="宋体" pitchFamily="2" charset="-122"/>
              </a:rPr>
              <a:t>(Load/</a:t>
            </a:r>
            <a:r>
              <a:rPr lang="en-US" altLang="zh-CN" sz="2000" dirty="0" smtClean="0">
                <a:ea typeface="宋体" pitchFamily="2" charset="-122"/>
              </a:rPr>
              <a:t>Store, RISC) </a:t>
            </a:r>
            <a:r>
              <a:rPr lang="en-US" altLang="zh-CN" sz="2000" dirty="0">
                <a:ea typeface="宋体" pitchFamily="2" charset="-122"/>
              </a:rPr>
              <a:t>(1960s to present, </a:t>
            </a:r>
            <a:r>
              <a:rPr lang="en-US" altLang="en-US" sz="1800" dirty="0"/>
              <a:t>e.g. MIPS</a:t>
            </a:r>
            <a:r>
              <a:rPr lang="en-US" altLang="zh-CN" sz="2000" dirty="0">
                <a:ea typeface="宋体" pitchFamily="2" charset="-122"/>
              </a:rPr>
              <a:t>):</a:t>
            </a:r>
            <a:endParaRPr lang="en-US" altLang="zh-CN" sz="1600" dirty="0">
              <a:ea typeface="宋体" pitchFamily="2" charset="-122"/>
            </a:endParaRP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3-address	add R1, R2, R3	R1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>
                <a:ea typeface="宋体" pitchFamily="2" charset="-122"/>
              </a:rPr>
              <a:t>R2 + R3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	load R1, R2	R1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[R2]</a:t>
            </a:r>
          </a:p>
          <a:p>
            <a:pPr>
              <a:lnSpc>
                <a:spcPct val="80000"/>
              </a:lnSpc>
              <a:buFontTx/>
              <a:buNone/>
              <a:tabLst>
                <a:tab pos="2057400" algn="l"/>
                <a:tab pos="3886200" algn="l"/>
              </a:tabLst>
            </a:pPr>
            <a:r>
              <a:rPr lang="en-US" altLang="zh-CN" sz="1600" dirty="0">
                <a:ea typeface="宋体" pitchFamily="2" charset="-122"/>
              </a:rPr>
              <a:t>		store R1, R2	</a:t>
            </a:r>
            <a:r>
              <a:rPr lang="en-US" altLang="zh-CN" sz="1600" dirty="0" err="1">
                <a:ea typeface="宋体" pitchFamily="2" charset="-122"/>
              </a:rPr>
              <a:t>mem</a:t>
            </a:r>
            <a:r>
              <a:rPr lang="en-US" altLang="zh-CN" sz="1600" dirty="0">
                <a:ea typeface="宋体" pitchFamily="2" charset="-122"/>
              </a:rPr>
              <a:t>[R1] </a:t>
            </a:r>
            <a:r>
              <a:rPr lang="en-US" altLang="zh-CN" sz="1600" dirty="0">
                <a:latin typeface="Symbol" pitchFamily="18" charset="2"/>
                <a:ea typeface="宋体" pitchFamily="2" charset="-122"/>
              </a:rPr>
              <a:t>¬  </a:t>
            </a:r>
            <a:r>
              <a:rPr lang="en-US" altLang="zh-CN" sz="1600" dirty="0">
                <a:ea typeface="宋体" pitchFamily="2" charset="-122"/>
              </a:rPr>
              <a:t>R2</a:t>
            </a:r>
          </a:p>
        </p:txBody>
      </p:sp>
    </p:spTree>
    <p:extLst>
      <p:ext uri="{BB962C8B-B14F-4D97-AF65-F5344CB8AC3E}">
        <p14:creationId xmlns:p14="http://schemas.microsoft.com/office/powerpoint/2010/main" val="36191806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543800" cy="623888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Operand Locations in Four ISA Classes</a:t>
            </a:r>
          </a:p>
        </p:txBody>
      </p:sp>
      <p:pic>
        <p:nvPicPr>
          <p:cNvPr id="342019" name="Picture 3" descr="2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81534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6375400" y="696913"/>
            <a:ext cx="55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 b="1" smtClean="0">
                <a:solidFill>
                  <a:srgbClr val="FC0128"/>
                </a:solidFill>
                <a:latin typeface="Times New Roman" pitchFamily="18" charset="0"/>
                <a:ea typeface="宋体" pitchFamily="2" charset="-122"/>
              </a:rPr>
              <a:t>GPR</a:t>
            </a:r>
            <a:endParaRPr lang="en-US" altLang="zh-CN" sz="2400" smtClean="0">
              <a:solidFill>
                <a:srgbClr val="FC0128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42021" name="Line 5"/>
          <p:cNvSpPr>
            <a:spLocks noChangeShapeType="1"/>
          </p:cNvSpPr>
          <p:nvPr/>
        </p:nvSpPr>
        <p:spPr bwMode="auto">
          <a:xfrm flipH="1">
            <a:off x="4876800" y="8382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sz="1800" b="1" smtClean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42022" name="Line 6"/>
          <p:cNvSpPr>
            <a:spLocks noChangeShapeType="1"/>
          </p:cNvSpPr>
          <p:nvPr/>
        </p:nvSpPr>
        <p:spPr bwMode="auto">
          <a:xfrm flipH="1">
            <a:off x="6956425" y="849313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sz="1800" b="1" smtClean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6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01000" cy="68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92075" tIns="46038" rIns="92075" bIns="46038"/>
          <a:lstStyle/>
          <a:p>
            <a:r>
              <a:rPr lang="en-US" altLang="zh-CN"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Code Sequence  C = A + B </a:t>
            </a:r>
            <a:br>
              <a:rPr lang="en-US" altLang="zh-CN"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</a:br>
            <a:r>
              <a:rPr lang="en-US" altLang="zh-CN"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for Four Instruction Sets</a:t>
            </a:r>
            <a:endParaRPr lang="en-US" altLang="zh-CN">
              <a:ea typeface="宋体" pitchFamily="2" charset="-122"/>
            </a:endParaRPr>
          </a:p>
        </p:txBody>
      </p:sp>
      <p:graphicFrame>
        <p:nvGraphicFramePr>
          <p:cNvPr id="343082" name="Group 42"/>
          <p:cNvGraphicFramePr>
            <a:graphicFrameLocks noGrp="1"/>
          </p:cNvGraphicFramePr>
          <p:nvPr/>
        </p:nvGraphicFramePr>
        <p:xfrm>
          <a:off x="304800" y="1397000"/>
          <a:ext cx="8458200" cy="2763520"/>
        </p:xfrm>
        <a:graphic>
          <a:graphicData uri="http://schemas.openxmlformats.org/drawingml/2006/table">
            <a:tbl>
              <a:tblPr/>
              <a:tblGrid>
                <a:gridCol w="1676400"/>
                <a:gridCol w="2133600"/>
                <a:gridCol w="2533650"/>
                <a:gridCol w="2114550"/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Accumulator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Register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(register-memory)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Register (load-store)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Push 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Push 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Add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Pop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Load 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Add 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Store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Load R1, 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Add R1, 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Store C, 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Load R1,A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Load R2, 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Add R3, R1, R2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Store C, 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3071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1828800" cy="168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3074" name="Text Box 34"/>
          <p:cNvSpPr txBox="1">
            <a:spLocks noChangeArrowheads="1"/>
          </p:cNvSpPr>
          <p:nvPr/>
        </p:nvSpPr>
        <p:spPr bwMode="auto">
          <a:xfrm>
            <a:off x="2303463" y="6186488"/>
            <a:ext cx="107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8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memory</a:t>
            </a:r>
          </a:p>
        </p:txBody>
      </p:sp>
      <p:sp>
        <p:nvSpPr>
          <p:cNvPr id="343076" name="Text Box 36"/>
          <p:cNvSpPr txBox="1">
            <a:spLocks noChangeArrowheads="1"/>
          </p:cNvSpPr>
          <p:nvPr/>
        </p:nvSpPr>
        <p:spPr bwMode="auto">
          <a:xfrm>
            <a:off x="4718050" y="6248400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800" b="1" smtClean="0">
                <a:solidFill>
                  <a:srgbClr val="000000"/>
                </a:solidFill>
                <a:latin typeface="Arial" charset="0"/>
                <a:ea typeface="宋体" pitchFamily="2" charset="-122"/>
              </a:rPr>
              <a:t>memory</a:t>
            </a:r>
          </a:p>
        </p:txBody>
      </p:sp>
      <p:grpSp>
        <p:nvGrpSpPr>
          <p:cNvPr id="343086" name="Group 46"/>
          <p:cNvGrpSpPr>
            <a:grpSpLocks/>
          </p:cNvGrpSpPr>
          <p:nvPr/>
        </p:nvGrpSpPr>
        <p:grpSpPr bwMode="auto">
          <a:xfrm>
            <a:off x="1855788" y="4267200"/>
            <a:ext cx="2141537" cy="2579688"/>
            <a:chOff x="1169" y="2688"/>
            <a:chExt cx="1349" cy="1625"/>
          </a:xfrm>
        </p:grpSpPr>
        <p:pic>
          <p:nvPicPr>
            <p:cNvPr id="343073" name="Picture 3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688"/>
              <a:ext cx="1067" cy="1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3083" name="Rectangle 43"/>
            <p:cNvSpPr>
              <a:spLocks noChangeArrowheads="1"/>
            </p:cNvSpPr>
            <p:nvPr/>
          </p:nvSpPr>
          <p:spPr bwMode="auto">
            <a:xfrm>
              <a:off x="1169" y="4101"/>
              <a:ext cx="134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600" b="1" smtClean="0">
                  <a:solidFill>
                    <a:srgbClr val="0000FF"/>
                  </a:solidFill>
                  <a:latin typeface="Arial" charset="0"/>
                  <a:ea typeface="宋体" pitchFamily="2" charset="-122"/>
                </a:rPr>
                <a:t>acc =  acc + mem[C]</a:t>
              </a:r>
            </a:p>
          </p:txBody>
        </p:sp>
      </p:grpSp>
      <p:grpSp>
        <p:nvGrpSpPr>
          <p:cNvPr id="343087" name="Group 47"/>
          <p:cNvGrpSpPr>
            <a:grpSpLocks/>
          </p:cNvGrpSpPr>
          <p:nvPr/>
        </p:nvGrpSpPr>
        <p:grpSpPr bwMode="auto">
          <a:xfrm>
            <a:off x="4306888" y="4267200"/>
            <a:ext cx="1982787" cy="2584450"/>
            <a:chOff x="2713" y="2688"/>
            <a:chExt cx="1249" cy="1628"/>
          </a:xfrm>
        </p:grpSpPr>
        <p:pic>
          <p:nvPicPr>
            <p:cNvPr id="343075" name="Picture 3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2688"/>
              <a:ext cx="831" cy="1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3084" name="Rectangle 44"/>
            <p:cNvSpPr>
              <a:spLocks noChangeArrowheads="1"/>
            </p:cNvSpPr>
            <p:nvPr/>
          </p:nvSpPr>
          <p:spPr bwMode="auto">
            <a:xfrm>
              <a:off x="2713" y="4104"/>
              <a:ext cx="124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600" b="1" smtClean="0">
                  <a:solidFill>
                    <a:srgbClr val="0000FF"/>
                  </a:solidFill>
                  <a:latin typeface="Arial" charset="0"/>
                  <a:ea typeface="宋体" pitchFamily="2" charset="-122"/>
                </a:rPr>
                <a:t>R1 =  R1 + mem[C]</a:t>
              </a:r>
            </a:p>
          </p:txBody>
        </p:sp>
      </p:grpSp>
      <p:grpSp>
        <p:nvGrpSpPr>
          <p:cNvPr id="343088" name="Group 48"/>
          <p:cNvGrpSpPr>
            <a:grpSpLocks/>
          </p:cNvGrpSpPr>
          <p:nvPr/>
        </p:nvGrpSpPr>
        <p:grpSpPr bwMode="auto">
          <a:xfrm>
            <a:off x="6878638" y="4267200"/>
            <a:ext cx="1484312" cy="2514600"/>
            <a:chOff x="4333" y="2688"/>
            <a:chExt cx="935" cy="1584"/>
          </a:xfrm>
        </p:grpSpPr>
        <p:pic>
          <p:nvPicPr>
            <p:cNvPr id="343077" name="Picture 3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2688"/>
              <a:ext cx="895" cy="1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3085" name="Rectangle 45"/>
            <p:cNvSpPr>
              <a:spLocks noChangeArrowheads="1"/>
            </p:cNvSpPr>
            <p:nvPr/>
          </p:nvSpPr>
          <p:spPr bwMode="auto">
            <a:xfrm>
              <a:off x="4333" y="4060"/>
              <a:ext cx="93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1600" b="1" smtClean="0">
                  <a:solidFill>
                    <a:srgbClr val="0000FF"/>
                  </a:solidFill>
                  <a:latin typeface="Arial" charset="0"/>
                  <a:ea typeface="宋体" pitchFamily="2" charset="-122"/>
                </a:rPr>
                <a:t>R3 =  R1 + R2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54168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725421" cy="4753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Single Processor Performance</a:t>
            </a:r>
            <a:endParaRPr lang="en-GB" dirty="0"/>
          </a:p>
        </p:txBody>
      </p:sp>
      <p:sp>
        <p:nvSpPr>
          <p:cNvPr id="483332" name="Text Box 4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2002954" y="4080435"/>
            <a:ext cx="11521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RISC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rot="16200000" flipH="1">
            <a:off x="2582254" y="4545123"/>
            <a:ext cx="504056" cy="288033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995936" y="908720"/>
            <a:ext cx="324036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Move to multi-processor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580108" y="1278285"/>
            <a:ext cx="1152132" cy="86409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924800" cy="43815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Types of Addressing Modes (VAX)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10600" cy="50292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	Addressing Mode	Example		Action	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1.	Register direct	Add R4, R3		R4 &lt;- R4 + R3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2.	Immediate 	Add R4, #3		R4 &lt;- R4 + 3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3.	Displacement	Add R4, 100(R1)	R4 &lt;- R4 + M[100 + R1]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4.	Register indirect 	Add R4, (R1)		R4 &lt;- R4 + M[R1]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5.	Indexed	Add R4, (R1 + R2)	R4 &lt;- R4 + M[R1 + R2]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6.	Direct 	Add R4, (1000)		R4 &lt;- R4 + M[1000]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7.	Memory Indirect	Add R4, @(R3)		R4 &lt;- R4 + M[M[R3]]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8.	Autoincrement	Add R4, (R2)+		R4 &lt;- R4 + M[R2]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					R2 &lt;- R2 + d		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9.	Autodecrement	Add R4, (R2)-		R4 &lt;- R4 + M[R2]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					R2 &lt;- R2 - d	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10. Scaled	Add R4, 100(R2)[R3]	R4 &lt;- R4 + </a:t>
            </a:r>
          </a:p>
          <a:p>
            <a:pPr>
              <a:buFontTx/>
              <a:buNone/>
              <a:tabLst>
                <a:tab pos="2743200" algn="l"/>
              </a:tabLst>
            </a:pPr>
            <a:r>
              <a:rPr lang="en-US" sz="2000"/>
              <a:t>					M[100 + R2 + R3*d]</a:t>
            </a:r>
          </a:p>
          <a:p>
            <a:pPr>
              <a:tabLst>
                <a:tab pos="2743200" algn="l"/>
              </a:tabLst>
            </a:pPr>
            <a:r>
              <a:rPr lang="en-US" sz="2000"/>
              <a:t>Studies by [Clark and Emer] indicate that modes 1-4 account for 93% of all operands on the VAX. </a:t>
            </a:r>
          </a:p>
        </p:txBody>
      </p:sp>
    </p:spTree>
    <p:extLst>
      <p:ext uri="{BB962C8B-B14F-4D97-AF65-F5344CB8AC3E}">
        <p14:creationId xmlns:p14="http://schemas.microsoft.com/office/powerpoint/2010/main" val="13237001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Types of Operations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>
                <a:solidFill>
                  <a:schemeClr val="accent2"/>
                </a:solidFill>
              </a:rPr>
              <a:t>Arithmetic and Logic:	AND, ADD</a:t>
            </a:r>
          </a:p>
          <a:p>
            <a:r>
              <a:rPr lang="en-US">
                <a:solidFill>
                  <a:schemeClr val="accent2"/>
                </a:solidFill>
              </a:rPr>
              <a:t>Data Transfer:		MOVE, LOAD, STORE</a:t>
            </a:r>
          </a:p>
          <a:p>
            <a:r>
              <a:rPr lang="en-US">
                <a:solidFill>
                  <a:schemeClr val="accent2"/>
                </a:solidFill>
              </a:rPr>
              <a:t>Control			BRANCH, JUMP, CALL</a:t>
            </a:r>
            <a:endParaRPr lang="en-US">
              <a:solidFill>
                <a:schemeClr val="accent1"/>
              </a:solidFill>
            </a:endParaRPr>
          </a:p>
          <a:p>
            <a:r>
              <a:rPr lang="en-US"/>
              <a:t>System			OS CALL, VM </a:t>
            </a:r>
          </a:p>
          <a:p>
            <a:r>
              <a:rPr lang="en-US"/>
              <a:t>Floating Point		ADDF, MULF, DIVF</a:t>
            </a:r>
          </a:p>
          <a:p>
            <a:r>
              <a:rPr lang="en-US">
                <a:solidFill>
                  <a:schemeClr val="accent1"/>
                </a:solidFill>
              </a:rPr>
              <a:t>Decimal			ADDD, CONVERT</a:t>
            </a:r>
          </a:p>
          <a:p>
            <a:r>
              <a:rPr lang="en-US">
                <a:solidFill>
                  <a:schemeClr val="accent1"/>
                </a:solidFill>
              </a:rPr>
              <a:t>String			MOVE, COMPARE</a:t>
            </a:r>
          </a:p>
          <a:p>
            <a:r>
              <a:rPr lang="en-US">
                <a:solidFill>
                  <a:schemeClr val="accent1"/>
                </a:solidFill>
              </a:rPr>
              <a:t>Graphics			(DE)COMPRESS</a:t>
            </a:r>
          </a:p>
        </p:txBody>
      </p:sp>
    </p:spTree>
    <p:extLst>
      <p:ext uri="{BB962C8B-B14F-4D97-AF65-F5344CB8AC3E}">
        <p14:creationId xmlns:p14="http://schemas.microsoft.com/office/powerpoint/2010/main" val="1888921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MIPS Instructions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162800" cy="4114800"/>
          </a:xfrm>
        </p:spPr>
        <p:txBody>
          <a:bodyPr/>
          <a:lstStyle/>
          <a:p>
            <a:r>
              <a:rPr lang="en-US" altLang="en-US"/>
              <a:t>All instructions </a:t>
            </a:r>
            <a:r>
              <a:rPr lang="en-US" altLang="en-US" u="sng">
                <a:solidFill>
                  <a:srgbClr val="990000"/>
                </a:solidFill>
              </a:rPr>
              <a:t>exactly</a:t>
            </a:r>
            <a:r>
              <a:rPr lang="en-US" altLang="en-US"/>
              <a:t> 32 bits wide</a:t>
            </a:r>
          </a:p>
          <a:p>
            <a:r>
              <a:rPr lang="en-US" altLang="en-US"/>
              <a:t>Different formats for different purposes</a:t>
            </a:r>
          </a:p>
          <a:p>
            <a:r>
              <a:rPr lang="en-US" altLang="en-US" u="sng">
                <a:solidFill>
                  <a:srgbClr val="990000"/>
                </a:solidFill>
              </a:rPr>
              <a:t>Similarities</a:t>
            </a:r>
            <a:r>
              <a:rPr lang="en-US" altLang="en-US"/>
              <a:t> in formats ease implementation</a:t>
            </a:r>
          </a:p>
        </p:txBody>
      </p:sp>
      <p:grpSp>
        <p:nvGrpSpPr>
          <p:cNvPr id="349188" name="Group 4"/>
          <p:cNvGrpSpPr>
            <a:grpSpLocks/>
          </p:cNvGrpSpPr>
          <p:nvPr/>
        </p:nvGrpSpPr>
        <p:grpSpPr bwMode="auto">
          <a:xfrm>
            <a:off x="1295400" y="3124200"/>
            <a:ext cx="6365875" cy="2438400"/>
            <a:chOff x="816" y="1968"/>
            <a:chExt cx="4010" cy="1536"/>
          </a:xfrm>
        </p:grpSpPr>
        <p:sp>
          <p:nvSpPr>
            <p:cNvPr id="349189" name="Rectangle 5"/>
            <p:cNvSpPr>
              <a:spLocks noChangeArrowheads="1"/>
            </p:cNvSpPr>
            <p:nvPr/>
          </p:nvSpPr>
          <p:spPr bwMode="auto">
            <a:xfrm>
              <a:off x="816" y="2784"/>
              <a:ext cx="576" cy="19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op</a:t>
              </a:r>
              <a:endParaRPr lang="en-US" altLang="en-US" sz="24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190" name="Rectangle 6"/>
            <p:cNvSpPr>
              <a:spLocks noChangeArrowheads="1"/>
            </p:cNvSpPr>
            <p:nvPr/>
          </p:nvSpPr>
          <p:spPr bwMode="auto">
            <a:xfrm>
              <a:off x="1392" y="2784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rs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191" name="Rectangle 7"/>
            <p:cNvSpPr>
              <a:spLocks noChangeArrowheads="1"/>
            </p:cNvSpPr>
            <p:nvPr/>
          </p:nvSpPr>
          <p:spPr bwMode="auto">
            <a:xfrm>
              <a:off x="1872" y="2784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rt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192" name="Rectangle 8"/>
            <p:cNvSpPr>
              <a:spLocks noChangeArrowheads="1"/>
            </p:cNvSpPr>
            <p:nvPr/>
          </p:nvSpPr>
          <p:spPr bwMode="auto">
            <a:xfrm>
              <a:off x="2352" y="2784"/>
              <a:ext cx="1536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offset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193" name="Line 9"/>
            <p:cNvSpPr>
              <a:spLocks noChangeShapeType="1"/>
            </p:cNvSpPr>
            <p:nvPr/>
          </p:nvSpPr>
          <p:spPr bwMode="auto">
            <a:xfrm flipV="1">
              <a:off x="816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4" name="Line 10"/>
            <p:cNvSpPr>
              <a:spLocks noChangeShapeType="1"/>
            </p:cNvSpPr>
            <p:nvPr/>
          </p:nvSpPr>
          <p:spPr bwMode="auto">
            <a:xfrm>
              <a:off x="864" y="26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5" name="Line 11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6" name="Line 12"/>
            <p:cNvSpPr>
              <a:spLocks noChangeShapeType="1"/>
            </p:cNvSpPr>
            <p:nvPr/>
          </p:nvSpPr>
          <p:spPr bwMode="auto">
            <a:xfrm flipV="1">
              <a:off x="1872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7" name="Line 13"/>
            <p:cNvSpPr>
              <a:spLocks noChangeShapeType="1"/>
            </p:cNvSpPr>
            <p:nvPr/>
          </p:nvSpPr>
          <p:spPr bwMode="auto">
            <a:xfrm>
              <a:off x="1440" y="268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8" name="Line 14"/>
            <p:cNvSpPr>
              <a:spLocks noChangeShapeType="1"/>
            </p:cNvSpPr>
            <p:nvPr/>
          </p:nvSpPr>
          <p:spPr bwMode="auto">
            <a:xfrm flipV="1">
              <a:off x="2352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199" name="Line 15"/>
            <p:cNvSpPr>
              <a:spLocks noChangeShapeType="1"/>
            </p:cNvSpPr>
            <p:nvPr/>
          </p:nvSpPr>
          <p:spPr bwMode="auto">
            <a:xfrm>
              <a:off x="1920" y="268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00" name="Line 16"/>
            <p:cNvSpPr>
              <a:spLocks noChangeShapeType="1"/>
            </p:cNvSpPr>
            <p:nvPr/>
          </p:nvSpPr>
          <p:spPr bwMode="auto">
            <a:xfrm>
              <a:off x="2448" y="2688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01" name="Line 17"/>
            <p:cNvSpPr>
              <a:spLocks noChangeShapeType="1"/>
            </p:cNvSpPr>
            <p:nvPr/>
          </p:nvSpPr>
          <p:spPr bwMode="auto">
            <a:xfrm flipV="1">
              <a:off x="3888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02" name="Text Box 18"/>
            <p:cNvSpPr txBox="1">
              <a:spLocks noChangeArrowheads="1"/>
            </p:cNvSpPr>
            <p:nvPr/>
          </p:nvSpPr>
          <p:spPr bwMode="auto">
            <a:xfrm>
              <a:off x="912" y="249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  <p:sp>
          <p:nvSpPr>
            <p:cNvPr id="349203" name="Text Box 19"/>
            <p:cNvSpPr txBox="1">
              <a:spLocks noChangeArrowheads="1"/>
            </p:cNvSpPr>
            <p:nvPr/>
          </p:nvSpPr>
          <p:spPr bwMode="auto">
            <a:xfrm>
              <a:off x="1450" y="249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04" name="Text Box 20"/>
            <p:cNvSpPr txBox="1">
              <a:spLocks noChangeArrowheads="1"/>
            </p:cNvSpPr>
            <p:nvPr/>
          </p:nvSpPr>
          <p:spPr bwMode="auto">
            <a:xfrm>
              <a:off x="1930" y="249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05" name="Text Box 21"/>
            <p:cNvSpPr txBox="1">
              <a:spLocks noChangeArrowheads="1"/>
            </p:cNvSpPr>
            <p:nvPr/>
          </p:nvSpPr>
          <p:spPr bwMode="auto">
            <a:xfrm>
              <a:off x="2910" y="2496"/>
              <a:ext cx="43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16 bits</a:t>
              </a:r>
            </a:p>
          </p:txBody>
        </p:sp>
        <p:sp>
          <p:nvSpPr>
            <p:cNvPr id="349206" name="Rectangle 22"/>
            <p:cNvSpPr>
              <a:spLocks noChangeArrowheads="1"/>
            </p:cNvSpPr>
            <p:nvPr/>
          </p:nvSpPr>
          <p:spPr bwMode="auto">
            <a:xfrm>
              <a:off x="816" y="2256"/>
              <a:ext cx="576" cy="19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op</a:t>
              </a:r>
              <a:endParaRPr lang="en-US" altLang="en-US" sz="24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07" name="Rectangle 23"/>
            <p:cNvSpPr>
              <a:spLocks noChangeArrowheads="1"/>
            </p:cNvSpPr>
            <p:nvPr/>
          </p:nvSpPr>
          <p:spPr bwMode="auto">
            <a:xfrm>
              <a:off x="1392" y="2256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rs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08" name="Rectangle 24"/>
            <p:cNvSpPr>
              <a:spLocks noChangeArrowheads="1"/>
            </p:cNvSpPr>
            <p:nvPr/>
          </p:nvSpPr>
          <p:spPr bwMode="auto">
            <a:xfrm>
              <a:off x="1872" y="2256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rt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09" name="Rectangle 25"/>
            <p:cNvSpPr>
              <a:spLocks noChangeArrowheads="1"/>
            </p:cNvSpPr>
            <p:nvPr/>
          </p:nvSpPr>
          <p:spPr bwMode="auto">
            <a:xfrm>
              <a:off x="2352" y="2256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rd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10" name="Rectangle 26"/>
            <p:cNvSpPr>
              <a:spLocks noChangeArrowheads="1"/>
            </p:cNvSpPr>
            <p:nvPr/>
          </p:nvSpPr>
          <p:spPr bwMode="auto">
            <a:xfrm>
              <a:off x="3312" y="2256"/>
              <a:ext cx="576" cy="19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funct</a:t>
              </a:r>
              <a:endParaRPr lang="en-US" altLang="en-US" sz="24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11" name="Rectangle 27"/>
            <p:cNvSpPr>
              <a:spLocks noChangeArrowheads="1"/>
            </p:cNvSpPr>
            <p:nvPr/>
          </p:nvSpPr>
          <p:spPr bwMode="auto">
            <a:xfrm>
              <a:off x="2832" y="2256"/>
              <a:ext cx="480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shamt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12" name="Line 28"/>
            <p:cNvSpPr>
              <a:spLocks noChangeShapeType="1"/>
            </p:cNvSpPr>
            <p:nvPr/>
          </p:nvSpPr>
          <p:spPr bwMode="auto">
            <a:xfrm flipV="1">
              <a:off x="816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3" name="Line 29"/>
            <p:cNvSpPr>
              <a:spLocks noChangeShapeType="1"/>
            </p:cNvSpPr>
            <p:nvPr/>
          </p:nvSpPr>
          <p:spPr bwMode="auto">
            <a:xfrm>
              <a:off x="864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4" name="Line 30"/>
            <p:cNvSpPr>
              <a:spLocks noChangeShapeType="1"/>
            </p:cNvSpPr>
            <p:nvPr/>
          </p:nvSpPr>
          <p:spPr bwMode="auto">
            <a:xfrm flipV="1">
              <a:off x="139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5" name="Line 31"/>
            <p:cNvSpPr>
              <a:spLocks noChangeShapeType="1"/>
            </p:cNvSpPr>
            <p:nvPr/>
          </p:nvSpPr>
          <p:spPr bwMode="auto">
            <a:xfrm flipV="1">
              <a:off x="187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6" name="Line 32"/>
            <p:cNvSpPr>
              <a:spLocks noChangeShapeType="1"/>
            </p:cNvSpPr>
            <p:nvPr/>
          </p:nvSpPr>
          <p:spPr bwMode="auto">
            <a:xfrm>
              <a:off x="1440" y="216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7" name="Line 33"/>
            <p:cNvSpPr>
              <a:spLocks noChangeShapeType="1"/>
            </p:cNvSpPr>
            <p:nvPr/>
          </p:nvSpPr>
          <p:spPr bwMode="auto">
            <a:xfrm flipV="1">
              <a:off x="235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8" name="Line 34"/>
            <p:cNvSpPr>
              <a:spLocks noChangeShapeType="1"/>
            </p:cNvSpPr>
            <p:nvPr/>
          </p:nvSpPr>
          <p:spPr bwMode="auto">
            <a:xfrm>
              <a:off x="1920" y="216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19" name="Line 35"/>
            <p:cNvSpPr>
              <a:spLocks noChangeShapeType="1"/>
            </p:cNvSpPr>
            <p:nvPr/>
          </p:nvSpPr>
          <p:spPr bwMode="auto">
            <a:xfrm flipV="1">
              <a:off x="283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0" name="Line 36"/>
            <p:cNvSpPr>
              <a:spLocks noChangeShapeType="1"/>
            </p:cNvSpPr>
            <p:nvPr/>
          </p:nvSpPr>
          <p:spPr bwMode="auto">
            <a:xfrm>
              <a:off x="2400" y="216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1" name="Line 37"/>
            <p:cNvSpPr>
              <a:spLocks noChangeShapeType="1"/>
            </p:cNvSpPr>
            <p:nvPr/>
          </p:nvSpPr>
          <p:spPr bwMode="auto">
            <a:xfrm flipV="1">
              <a:off x="331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2" name="Line 38"/>
            <p:cNvSpPr>
              <a:spLocks noChangeShapeType="1"/>
            </p:cNvSpPr>
            <p:nvPr/>
          </p:nvSpPr>
          <p:spPr bwMode="auto">
            <a:xfrm>
              <a:off x="2880" y="216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3" name="Line 39"/>
            <p:cNvSpPr>
              <a:spLocks noChangeShapeType="1"/>
            </p:cNvSpPr>
            <p:nvPr/>
          </p:nvSpPr>
          <p:spPr bwMode="auto">
            <a:xfrm flipV="1">
              <a:off x="3888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4" name="Line 40"/>
            <p:cNvSpPr>
              <a:spLocks noChangeShapeType="1"/>
            </p:cNvSpPr>
            <p:nvPr/>
          </p:nvSpPr>
          <p:spPr bwMode="auto">
            <a:xfrm>
              <a:off x="3360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25" name="Text Box 41"/>
            <p:cNvSpPr txBox="1">
              <a:spLocks noChangeArrowheads="1"/>
            </p:cNvSpPr>
            <p:nvPr/>
          </p:nvSpPr>
          <p:spPr bwMode="auto">
            <a:xfrm>
              <a:off x="912" y="1968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  <p:sp>
          <p:nvSpPr>
            <p:cNvPr id="349226" name="Text Box 42"/>
            <p:cNvSpPr txBox="1">
              <a:spLocks noChangeArrowheads="1"/>
            </p:cNvSpPr>
            <p:nvPr/>
          </p:nvSpPr>
          <p:spPr bwMode="auto">
            <a:xfrm>
              <a:off x="1450" y="1968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27" name="Text Box 43"/>
            <p:cNvSpPr txBox="1">
              <a:spLocks noChangeArrowheads="1"/>
            </p:cNvSpPr>
            <p:nvPr/>
          </p:nvSpPr>
          <p:spPr bwMode="auto">
            <a:xfrm>
              <a:off x="1930" y="1968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28" name="Text Box 44"/>
            <p:cNvSpPr txBox="1">
              <a:spLocks noChangeArrowheads="1"/>
            </p:cNvSpPr>
            <p:nvPr/>
          </p:nvSpPr>
          <p:spPr bwMode="auto">
            <a:xfrm>
              <a:off x="2410" y="1968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29" name="Text Box 45"/>
            <p:cNvSpPr txBox="1">
              <a:spLocks noChangeArrowheads="1"/>
            </p:cNvSpPr>
            <p:nvPr/>
          </p:nvSpPr>
          <p:spPr bwMode="auto">
            <a:xfrm>
              <a:off x="2890" y="1968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49230" name="Text Box 46"/>
            <p:cNvSpPr txBox="1">
              <a:spLocks noChangeArrowheads="1"/>
            </p:cNvSpPr>
            <p:nvPr/>
          </p:nvSpPr>
          <p:spPr bwMode="auto">
            <a:xfrm>
              <a:off x="3312" y="1968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  <p:sp>
          <p:nvSpPr>
            <p:cNvPr id="349231" name="Text Box 47"/>
            <p:cNvSpPr txBox="1">
              <a:spLocks noChangeArrowheads="1"/>
            </p:cNvSpPr>
            <p:nvPr/>
          </p:nvSpPr>
          <p:spPr bwMode="auto">
            <a:xfrm>
              <a:off x="4070" y="2190"/>
              <a:ext cx="7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000000"/>
                  </a:solidFill>
                  <a:latin typeface="Helvetica" pitchFamily="34" charset="0"/>
                </a:rPr>
                <a:t>R-Format</a:t>
              </a:r>
            </a:p>
          </p:txBody>
        </p:sp>
        <p:sp>
          <p:nvSpPr>
            <p:cNvPr id="349232" name="Text Box 48"/>
            <p:cNvSpPr txBox="1">
              <a:spLocks noChangeArrowheads="1"/>
            </p:cNvSpPr>
            <p:nvPr/>
          </p:nvSpPr>
          <p:spPr bwMode="auto">
            <a:xfrm>
              <a:off x="4080" y="2745"/>
              <a:ext cx="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000000"/>
                  </a:solidFill>
                  <a:latin typeface="Helvetica" pitchFamily="34" charset="0"/>
                </a:rPr>
                <a:t>I-Format</a:t>
              </a:r>
            </a:p>
          </p:txBody>
        </p:sp>
        <p:sp>
          <p:nvSpPr>
            <p:cNvPr id="349233" name="Rectangle 49"/>
            <p:cNvSpPr>
              <a:spLocks noChangeArrowheads="1"/>
            </p:cNvSpPr>
            <p:nvPr/>
          </p:nvSpPr>
          <p:spPr bwMode="auto">
            <a:xfrm>
              <a:off x="816" y="3312"/>
              <a:ext cx="576" cy="19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op</a:t>
              </a:r>
              <a:endParaRPr lang="en-US" altLang="en-US" sz="24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34" name="Rectangle 50"/>
            <p:cNvSpPr>
              <a:spLocks noChangeArrowheads="1"/>
            </p:cNvSpPr>
            <p:nvPr/>
          </p:nvSpPr>
          <p:spPr bwMode="auto">
            <a:xfrm>
              <a:off x="1392" y="3312"/>
              <a:ext cx="2496" cy="192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address</a:t>
              </a:r>
              <a:endParaRPr lang="en-US" altLang="en-US" sz="1800" b="1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49235" name="Line 51"/>
            <p:cNvSpPr>
              <a:spLocks noChangeShapeType="1"/>
            </p:cNvSpPr>
            <p:nvPr/>
          </p:nvSpPr>
          <p:spPr bwMode="auto">
            <a:xfrm flipV="1">
              <a:off x="816" y="316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36" name="Line 52"/>
            <p:cNvSpPr>
              <a:spLocks noChangeShapeType="1"/>
            </p:cNvSpPr>
            <p:nvPr/>
          </p:nvSpPr>
          <p:spPr bwMode="auto">
            <a:xfrm>
              <a:off x="864" y="321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37" name="Line 53"/>
            <p:cNvSpPr>
              <a:spLocks noChangeShapeType="1"/>
            </p:cNvSpPr>
            <p:nvPr/>
          </p:nvSpPr>
          <p:spPr bwMode="auto">
            <a:xfrm flipV="1">
              <a:off x="1392" y="316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38" name="Line 54"/>
            <p:cNvSpPr>
              <a:spLocks noChangeShapeType="1"/>
            </p:cNvSpPr>
            <p:nvPr/>
          </p:nvSpPr>
          <p:spPr bwMode="auto">
            <a:xfrm>
              <a:off x="1440" y="3216"/>
              <a:ext cx="23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39" name="Line 55"/>
            <p:cNvSpPr>
              <a:spLocks noChangeShapeType="1"/>
            </p:cNvSpPr>
            <p:nvPr/>
          </p:nvSpPr>
          <p:spPr bwMode="auto">
            <a:xfrm flipV="1">
              <a:off x="3888" y="316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9240" name="Text Box 56"/>
            <p:cNvSpPr txBox="1">
              <a:spLocks noChangeArrowheads="1"/>
            </p:cNvSpPr>
            <p:nvPr/>
          </p:nvSpPr>
          <p:spPr bwMode="auto">
            <a:xfrm>
              <a:off x="912" y="3024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  <p:sp>
          <p:nvSpPr>
            <p:cNvPr id="349241" name="Text Box 57"/>
            <p:cNvSpPr txBox="1">
              <a:spLocks noChangeArrowheads="1"/>
            </p:cNvSpPr>
            <p:nvPr/>
          </p:nvSpPr>
          <p:spPr bwMode="auto">
            <a:xfrm>
              <a:off x="2402" y="3024"/>
              <a:ext cx="43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26 bits</a:t>
              </a:r>
            </a:p>
          </p:txBody>
        </p:sp>
        <p:sp>
          <p:nvSpPr>
            <p:cNvPr id="349242" name="Text Box 58"/>
            <p:cNvSpPr txBox="1">
              <a:spLocks noChangeArrowheads="1"/>
            </p:cNvSpPr>
            <p:nvPr/>
          </p:nvSpPr>
          <p:spPr bwMode="auto">
            <a:xfrm>
              <a:off x="4080" y="3225"/>
              <a:ext cx="7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000000"/>
                  </a:solidFill>
                  <a:latin typeface="Helvetica" pitchFamily="34" charset="0"/>
                </a:rPr>
                <a:t>J-Format</a:t>
              </a:r>
            </a:p>
          </p:txBody>
        </p:sp>
      </p:grpSp>
      <p:sp>
        <p:nvSpPr>
          <p:cNvPr id="349243" name="Text Box 59"/>
          <p:cNvSpPr txBox="1">
            <a:spLocks noChangeArrowheads="1"/>
          </p:cNvSpPr>
          <p:nvPr/>
        </p:nvSpPr>
        <p:spPr bwMode="auto">
          <a:xfrm>
            <a:off x="987425" y="5527675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31</a:t>
            </a:r>
          </a:p>
        </p:txBody>
      </p:sp>
      <p:sp>
        <p:nvSpPr>
          <p:cNvPr id="349244" name="Text Box 60"/>
          <p:cNvSpPr txBox="1">
            <a:spLocks noChangeArrowheads="1"/>
          </p:cNvSpPr>
          <p:nvPr/>
        </p:nvSpPr>
        <p:spPr bwMode="auto">
          <a:xfrm>
            <a:off x="6096000" y="55276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49245" name="Text Box 61"/>
          <p:cNvSpPr txBox="1">
            <a:spLocks noChangeArrowheads="1"/>
          </p:cNvSpPr>
          <p:nvPr/>
        </p:nvSpPr>
        <p:spPr bwMode="auto">
          <a:xfrm>
            <a:off x="911225" y="4537075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31</a:t>
            </a:r>
          </a:p>
        </p:txBody>
      </p:sp>
      <p:sp>
        <p:nvSpPr>
          <p:cNvPr id="349246" name="Text Box 62"/>
          <p:cNvSpPr txBox="1">
            <a:spLocks noChangeArrowheads="1"/>
          </p:cNvSpPr>
          <p:nvPr/>
        </p:nvSpPr>
        <p:spPr bwMode="auto">
          <a:xfrm>
            <a:off x="6124575" y="45370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49247" name="Text Box 63"/>
          <p:cNvSpPr txBox="1">
            <a:spLocks noChangeArrowheads="1"/>
          </p:cNvSpPr>
          <p:nvPr/>
        </p:nvSpPr>
        <p:spPr bwMode="auto">
          <a:xfrm>
            <a:off x="911225" y="3775075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31</a:t>
            </a:r>
          </a:p>
        </p:txBody>
      </p:sp>
      <p:sp>
        <p:nvSpPr>
          <p:cNvPr id="349248" name="Text Box 64"/>
          <p:cNvSpPr txBox="1">
            <a:spLocks noChangeArrowheads="1"/>
          </p:cNvSpPr>
          <p:nvPr/>
        </p:nvSpPr>
        <p:spPr bwMode="auto">
          <a:xfrm>
            <a:off x="6124575" y="36988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01874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MIPS Instruction Types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990000"/>
                </a:solidFill>
              </a:rPr>
              <a:t>Arithmetic &amp; Logical</a:t>
            </a:r>
            <a:r>
              <a:rPr lang="en-US" altLang="en-US" dirty="0"/>
              <a:t> - manipulate data in registers</a:t>
            </a:r>
            <a:br>
              <a:rPr lang="en-US" altLang="en-US" dirty="0"/>
            </a:br>
            <a:r>
              <a:rPr lang="en-US" altLang="en-US" dirty="0">
                <a:solidFill>
                  <a:srgbClr val="0237BC"/>
                </a:solidFill>
                <a:latin typeface="Arial Narrow" pitchFamily="34" charset="0"/>
              </a:rPr>
              <a:t>	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add $s1, $s2, $s3	$s1 = $s2 + $s3</a:t>
            </a:r>
            <a:b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</a:b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	or $s3, $s4, $s5	$s3 = $s4 OR $s5</a:t>
            </a:r>
          </a:p>
          <a:p>
            <a:r>
              <a:rPr lang="en-US" altLang="en-US" dirty="0">
                <a:solidFill>
                  <a:srgbClr val="990000"/>
                </a:solidFill>
              </a:rPr>
              <a:t>Data Transfer</a:t>
            </a:r>
            <a:r>
              <a:rPr lang="en-US" altLang="en-US" dirty="0"/>
              <a:t> - move register data to/from </a:t>
            </a:r>
            <a:r>
              <a:rPr lang="en-US" altLang="en-US" dirty="0" smtClean="0"/>
              <a:t>memory </a:t>
            </a:r>
            <a:r>
              <a:rPr lang="en-US" altLang="en-US" dirty="0" smtClean="0">
                <a:sym typeface="Wingdings"/>
              </a:rPr>
              <a:t> load &amp; store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	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lw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$s1, 100($s2)	$s1 = Memory[$s2 + 100]</a:t>
            </a:r>
            <a:b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</a:b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	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sw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$s1, 100($s2)	Memory[$s2 + 100] = $s1</a:t>
            </a:r>
          </a:p>
          <a:p>
            <a:r>
              <a:rPr lang="en-US" altLang="en-US" dirty="0">
                <a:solidFill>
                  <a:srgbClr val="990000"/>
                </a:solidFill>
              </a:rPr>
              <a:t>Branch</a:t>
            </a:r>
            <a:r>
              <a:rPr lang="en-US" altLang="en-US" dirty="0"/>
              <a:t> - alter program flow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beq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$s1, $s2, 25	if ($s1==$s1) PC = PC + 4 + 4*</a:t>
            </a:r>
            <a:r>
              <a:rPr lang="en-US" altLang="en-US" sz="1800" dirty="0" smtClean="0">
                <a:solidFill>
                  <a:srgbClr val="0237BC"/>
                </a:solidFill>
                <a:latin typeface="Arial Narrow" pitchFamily="34" charset="0"/>
              </a:rPr>
              <a:t>25 </a:t>
            </a:r>
          </a:p>
          <a:p>
            <a:pPr marL="0" indent="0">
              <a:buNone/>
            </a:pP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</a:t>
            </a:r>
            <a:r>
              <a:rPr lang="en-US" altLang="en-US" sz="1800" dirty="0" smtClean="0">
                <a:solidFill>
                  <a:srgbClr val="0237BC"/>
                </a:solidFill>
                <a:latin typeface="Arial Narrow" pitchFamily="34" charset="0"/>
              </a:rPr>
              <a:t>                                                    </a:t>
            </a:r>
            <a:r>
              <a:rPr lang="en-US" altLang="en-US" sz="1800" dirty="0" smtClean="0">
                <a:solidFill>
                  <a:srgbClr val="0237BC"/>
                </a:solidFill>
                <a:latin typeface="Arial Narrow" pitchFamily="34" charset="0"/>
              </a:rPr>
              <a:t>else PC = PC + 4</a:t>
            </a:r>
            <a:endParaRPr lang="en-US" altLang="en-US" sz="1800" dirty="0">
              <a:solidFill>
                <a:srgbClr val="0237BC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20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MIPS Arithmetic &amp; Logical Instructions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Instruction usage (assembly)</a:t>
            </a:r>
            <a:br>
              <a:rPr lang="en-US" altLang="en-US"/>
            </a:br>
            <a:r>
              <a:rPr lang="en-US" altLang="en-US" sz="1800">
                <a:solidFill>
                  <a:srgbClr val="0237BC"/>
                </a:solidFill>
                <a:latin typeface="Arial Narrow" pitchFamily="34" charset="0"/>
              </a:rPr>
              <a:t>	add dest, src1, src2		dest=src1 + src2</a:t>
            </a:r>
            <a:br>
              <a:rPr lang="en-US" altLang="en-US" sz="1800">
                <a:solidFill>
                  <a:srgbClr val="0237BC"/>
                </a:solidFill>
                <a:latin typeface="Arial Narrow" pitchFamily="34" charset="0"/>
              </a:rPr>
            </a:br>
            <a:r>
              <a:rPr lang="en-US" altLang="en-US" sz="1800">
                <a:solidFill>
                  <a:srgbClr val="0237BC"/>
                </a:solidFill>
                <a:latin typeface="Arial Narrow" pitchFamily="34" charset="0"/>
              </a:rPr>
              <a:t>	sub dest, src1, src2		dest=src1 - src2</a:t>
            </a:r>
            <a:br>
              <a:rPr lang="en-US" altLang="en-US" sz="1800">
                <a:solidFill>
                  <a:srgbClr val="0237BC"/>
                </a:solidFill>
                <a:latin typeface="Arial Narrow" pitchFamily="34" charset="0"/>
              </a:rPr>
            </a:br>
            <a:r>
              <a:rPr lang="en-US" altLang="en-US" sz="1800">
                <a:solidFill>
                  <a:srgbClr val="0237BC"/>
                </a:solidFill>
                <a:latin typeface="Arial Narrow" pitchFamily="34" charset="0"/>
              </a:rPr>
              <a:t>	and dest, src1, src2		dest=src1 AND src2</a:t>
            </a:r>
            <a:endParaRPr lang="en-US" altLang="en-US">
              <a:solidFill>
                <a:srgbClr val="0237BC"/>
              </a:solidFill>
              <a:latin typeface="Arial Narrow" pitchFamily="34" charset="0"/>
            </a:endParaRPr>
          </a:p>
          <a:p>
            <a:r>
              <a:rPr lang="en-US" altLang="en-US"/>
              <a:t>Instruction characteristics</a:t>
            </a:r>
          </a:p>
          <a:p>
            <a:pPr lvl="1"/>
            <a:r>
              <a:rPr lang="en-US" altLang="en-US"/>
              <a:t>Always 3 operands: destination + 2 sources</a:t>
            </a:r>
          </a:p>
          <a:p>
            <a:pPr lvl="1"/>
            <a:r>
              <a:rPr lang="en-US" altLang="en-US"/>
              <a:t>Operand order is fixed</a:t>
            </a:r>
          </a:p>
          <a:p>
            <a:pPr lvl="1"/>
            <a:r>
              <a:rPr lang="en-US" altLang="en-US"/>
              <a:t>Operands are always general purpose registers</a:t>
            </a:r>
          </a:p>
          <a:p>
            <a:r>
              <a:rPr lang="en-US" altLang="en-US"/>
              <a:t>Design Principles:</a:t>
            </a:r>
          </a:p>
          <a:p>
            <a:pPr lvl="1"/>
            <a:r>
              <a:rPr lang="en-US" altLang="en-US"/>
              <a:t>Design Principle 1: </a:t>
            </a:r>
            <a:r>
              <a:rPr lang="en-US" altLang="en-US">
                <a:solidFill>
                  <a:srgbClr val="CC0000"/>
                </a:solidFill>
              </a:rPr>
              <a:t>Simplicity favors regularity</a:t>
            </a:r>
          </a:p>
          <a:p>
            <a:pPr lvl="1"/>
            <a:r>
              <a:rPr lang="en-US" altLang="en-US"/>
              <a:t>Design Principle 2: </a:t>
            </a:r>
            <a:r>
              <a:rPr lang="en-US" altLang="en-US">
                <a:solidFill>
                  <a:srgbClr val="CC0000"/>
                </a:solidFill>
              </a:rPr>
              <a:t>Smaller is faster</a:t>
            </a:r>
          </a:p>
        </p:txBody>
      </p:sp>
    </p:spTree>
    <p:extLst>
      <p:ext uri="{BB962C8B-B14F-4D97-AF65-F5344CB8AC3E}">
        <p14:creationId xmlns:p14="http://schemas.microsoft.com/office/powerpoint/2010/main" val="3256363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Arithmetic &amp; Logical Instructions - Binary Representation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873375"/>
            <a:ext cx="7162800" cy="3086100"/>
          </a:xfrm>
        </p:spPr>
        <p:txBody>
          <a:bodyPr/>
          <a:lstStyle/>
          <a:p>
            <a:r>
              <a:rPr lang="en-US" altLang="en-US"/>
              <a:t>Used for arithmetic, logical, shift instructions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op</a:t>
            </a:r>
            <a:r>
              <a:rPr lang="en-US" altLang="en-US"/>
              <a:t>: Basic operation of the instruction (</a:t>
            </a:r>
            <a:r>
              <a:rPr lang="en-US" altLang="en-US" i="1"/>
              <a:t>opcode</a:t>
            </a:r>
            <a:r>
              <a:rPr lang="en-US" altLang="en-US"/>
              <a:t>)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rs</a:t>
            </a:r>
            <a:r>
              <a:rPr lang="en-US" altLang="en-US"/>
              <a:t>: first register source operand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rt</a:t>
            </a:r>
            <a:r>
              <a:rPr lang="en-US" altLang="en-US"/>
              <a:t>: second register source operand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rd</a:t>
            </a:r>
            <a:r>
              <a:rPr lang="en-US" altLang="en-US"/>
              <a:t>: register destination operand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shamt</a:t>
            </a:r>
            <a:r>
              <a:rPr lang="en-US" altLang="en-US"/>
              <a:t>: shift amount (more about this later)</a:t>
            </a:r>
          </a:p>
          <a:p>
            <a:pPr lvl="1"/>
            <a:r>
              <a:rPr lang="en-US" altLang="en-US">
                <a:solidFill>
                  <a:srgbClr val="990000"/>
                </a:solidFill>
                <a:latin typeface="Courier" charset="0"/>
              </a:rPr>
              <a:t>funct</a:t>
            </a:r>
            <a:r>
              <a:rPr lang="en-US" altLang="en-US"/>
              <a:t>: function - specific type of operation</a:t>
            </a:r>
          </a:p>
          <a:p>
            <a:r>
              <a:rPr lang="en-US" altLang="en-US"/>
              <a:t>Also called “</a:t>
            </a:r>
            <a:r>
              <a:rPr lang="en-US" altLang="en-US">
                <a:solidFill>
                  <a:srgbClr val="990000"/>
                </a:solidFill>
              </a:rPr>
              <a:t>R-Format</a:t>
            </a:r>
            <a:r>
              <a:rPr lang="en-US" altLang="en-US"/>
              <a:t>” or “</a:t>
            </a:r>
            <a:r>
              <a:rPr lang="en-US" altLang="en-US">
                <a:solidFill>
                  <a:srgbClr val="990000"/>
                </a:solidFill>
              </a:rPr>
              <a:t>R-Type</a:t>
            </a:r>
            <a:r>
              <a:rPr lang="en-US" altLang="en-US"/>
              <a:t>” Instructions</a:t>
            </a:r>
          </a:p>
        </p:txBody>
      </p:sp>
      <p:grpSp>
        <p:nvGrpSpPr>
          <p:cNvPr id="353284" name="Group 4"/>
          <p:cNvGrpSpPr>
            <a:grpSpLocks/>
          </p:cNvGrpSpPr>
          <p:nvPr/>
        </p:nvGrpSpPr>
        <p:grpSpPr bwMode="auto">
          <a:xfrm>
            <a:off x="1524000" y="1676400"/>
            <a:ext cx="4876800" cy="838200"/>
            <a:chOff x="960" y="1056"/>
            <a:chExt cx="3072" cy="528"/>
          </a:xfrm>
        </p:grpSpPr>
        <p:sp>
          <p:nvSpPr>
            <p:cNvPr id="353285" name="Rectangle 5"/>
            <p:cNvSpPr>
              <a:spLocks noChangeArrowheads="1"/>
            </p:cNvSpPr>
            <p:nvPr/>
          </p:nvSpPr>
          <p:spPr bwMode="auto">
            <a:xfrm>
              <a:off x="960" y="1344"/>
              <a:ext cx="576" cy="24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op</a:t>
              </a:r>
              <a:endParaRPr lang="en-US" altLang="en-US" sz="24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86" name="Rectangle 6"/>
            <p:cNvSpPr>
              <a:spLocks noChangeArrowheads="1"/>
            </p:cNvSpPr>
            <p:nvPr/>
          </p:nvSpPr>
          <p:spPr bwMode="auto">
            <a:xfrm>
              <a:off x="1536" y="1344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rs</a:t>
              </a:r>
              <a:endParaRPr lang="en-US" altLang="en-US" sz="18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87" name="Rectangle 7"/>
            <p:cNvSpPr>
              <a:spLocks noChangeArrowheads="1"/>
            </p:cNvSpPr>
            <p:nvPr/>
          </p:nvSpPr>
          <p:spPr bwMode="auto">
            <a:xfrm>
              <a:off x="2016" y="1344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rt</a:t>
              </a:r>
              <a:endParaRPr lang="en-US" altLang="en-US" sz="18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88" name="Rectangle 8"/>
            <p:cNvSpPr>
              <a:spLocks noChangeArrowheads="1"/>
            </p:cNvSpPr>
            <p:nvPr/>
          </p:nvSpPr>
          <p:spPr bwMode="auto">
            <a:xfrm>
              <a:off x="2496" y="1344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rd</a:t>
              </a:r>
              <a:endParaRPr lang="en-US" altLang="en-US" sz="18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89" name="Rectangle 9"/>
            <p:cNvSpPr>
              <a:spLocks noChangeArrowheads="1"/>
            </p:cNvSpPr>
            <p:nvPr/>
          </p:nvSpPr>
          <p:spPr bwMode="auto">
            <a:xfrm>
              <a:off x="3456" y="1344"/>
              <a:ext cx="576" cy="24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funct</a:t>
              </a:r>
              <a:endParaRPr lang="en-US" altLang="en-US" sz="24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90" name="Rectangle 10"/>
            <p:cNvSpPr>
              <a:spLocks noChangeArrowheads="1"/>
            </p:cNvSpPr>
            <p:nvPr/>
          </p:nvSpPr>
          <p:spPr bwMode="auto">
            <a:xfrm>
              <a:off x="2976" y="1344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smtClean="0">
                  <a:solidFill>
                    <a:srgbClr val="990000"/>
                  </a:solidFill>
                  <a:latin typeface="Courier" charset="0"/>
                </a:rPr>
                <a:t>shamt</a:t>
              </a:r>
              <a:endParaRPr lang="en-US" altLang="en-US" sz="1800" smtClean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  <p:sp>
          <p:nvSpPr>
            <p:cNvPr id="353291" name="Line 11"/>
            <p:cNvSpPr>
              <a:spLocks noChangeShapeType="1"/>
            </p:cNvSpPr>
            <p:nvPr/>
          </p:nvSpPr>
          <p:spPr bwMode="auto">
            <a:xfrm flipV="1">
              <a:off x="960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2" name="Line 12"/>
            <p:cNvSpPr>
              <a:spLocks noChangeShapeType="1"/>
            </p:cNvSpPr>
            <p:nvPr/>
          </p:nvSpPr>
          <p:spPr bwMode="auto">
            <a:xfrm>
              <a:off x="1008" y="12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3" name="Line 13"/>
            <p:cNvSpPr>
              <a:spLocks noChangeShapeType="1"/>
            </p:cNvSpPr>
            <p:nvPr/>
          </p:nvSpPr>
          <p:spPr bwMode="auto">
            <a:xfrm flipV="1">
              <a:off x="1536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4" name="Line 14"/>
            <p:cNvSpPr>
              <a:spLocks noChangeShapeType="1"/>
            </p:cNvSpPr>
            <p:nvPr/>
          </p:nvSpPr>
          <p:spPr bwMode="auto">
            <a:xfrm flipV="1">
              <a:off x="2016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5" name="Line 15"/>
            <p:cNvSpPr>
              <a:spLocks noChangeShapeType="1"/>
            </p:cNvSpPr>
            <p:nvPr/>
          </p:nvSpPr>
          <p:spPr bwMode="auto">
            <a:xfrm>
              <a:off x="1584" y="124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6" name="Line 16"/>
            <p:cNvSpPr>
              <a:spLocks noChangeShapeType="1"/>
            </p:cNvSpPr>
            <p:nvPr/>
          </p:nvSpPr>
          <p:spPr bwMode="auto">
            <a:xfrm flipV="1">
              <a:off x="2496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7" name="Line 17"/>
            <p:cNvSpPr>
              <a:spLocks noChangeShapeType="1"/>
            </p:cNvSpPr>
            <p:nvPr/>
          </p:nvSpPr>
          <p:spPr bwMode="auto">
            <a:xfrm>
              <a:off x="2064" y="124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8" name="Line 18"/>
            <p:cNvSpPr>
              <a:spLocks noChangeShapeType="1"/>
            </p:cNvSpPr>
            <p:nvPr/>
          </p:nvSpPr>
          <p:spPr bwMode="auto">
            <a:xfrm flipV="1">
              <a:off x="2976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299" name="Line 19"/>
            <p:cNvSpPr>
              <a:spLocks noChangeShapeType="1"/>
            </p:cNvSpPr>
            <p:nvPr/>
          </p:nvSpPr>
          <p:spPr bwMode="auto">
            <a:xfrm>
              <a:off x="2544" y="124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300" name="Line 20"/>
            <p:cNvSpPr>
              <a:spLocks noChangeShapeType="1"/>
            </p:cNvSpPr>
            <p:nvPr/>
          </p:nvSpPr>
          <p:spPr bwMode="auto">
            <a:xfrm flipV="1">
              <a:off x="3456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301" name="Line 21"/>
            <p:cNvSpPr>
              <a:spLocks noChangeShapeType="1"/>
            </p:cNvSpPr>
            <p:nvPr/>
          </p:nvSpPr>
          <p:spPr bwMode="auto">
            <a:xfrm>
              <a:off x="3024" y="124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302" name="Line 22"/>
            <p:cNvSpPr>
              <a:spLocks noChangeShapeType="1"/>
            </p:cNvSpPr>
            <p:nvPr/>
          </p:nvSpPr>
          <p:spPr bwMode="auto">
            <a:xfrm flipV="1">
              <a:off x="4032" y="120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303" name="Line 23"/>
            <p:cNvSpPr>
              <a:spLocks noChangeShapeType="1"/>
            </p:cNvSpPr>
            <p:nvPr/>
          </p:nvSpPr>
          <p:spPr bwMode="auto">
            <a:xfrm>
              <a:off x="3504" y="12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3304" name="Text Box 24"/>
            <p:cNvSpPr txBox="1">
              <a:spLocks noChangeArrowheads="1"/>
            </p:cNvSpPr>
            <p:nvPr/>
          </p:nvSpPr>
          <p:spPr bwMode="auto">
            <a:xfrm>
              <a:off x="1056" y="105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  <p:sp>
          <p:nvSpPr>
            <p:cNvPr id="353305" name="Text Box 25"/>
            <p:cNvSpPr txBox="1">
              <a:spLocks noChangeArrowheads="1"/>
            </p:cNvSpPr>
            <p:nvPr/>
          </p:nvSpPr>
          <p:spPr bwMode="auto">
            <a:xfrm>
              <a:off x="1594" y="105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53306" name="Text Box 26"/>
            <p:cNvSpPr txBox="1">
              <a:spLocks noChangeArrowheads="1"/>
            </p:cNvSpPr>
            <p:nvPr/>
          </p:nvSpPr>
          <p:spPr bwMode="auto">
            <a:xfrm>
              <a:off x="2074" y="105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53307" name="Text Box 27"/>
            <p:cNvSpPr txBox="1">
              <a:spLocks noChangeArrowheads="1"/>
            </p:cNvSpPr>
            <p:nvPr/>
          </p:nvSpPr>
          <p:spPr bwMode="auto">
            <a:xfrm>
              <a:off x="2554" y="105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53308" name="Text Box 28"/>
            <p:cNvSpPr txBox="1">
              <a:spLocks noChangeArrowheads="1"/>
            </p:cNvSpPr>
            <p:nvPr/>
          </p:nvSpPr>
          <p:spPr bwMode="auto">
            <a:xfrm>
              <a:off x="3034" y="1056"/>
              <a:ext cx="3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5 bits</a:t>
              </a:r>
            </a:p>
          </p:txBody>
        </p:sp>
        <p:sp>
          <p:nvSpPr>
            <p:cNvPr id="353309" name="Text Box 29"/>
            <p:cNvSpPr txBox="1">
              <a:spLocks noChangeArrowheads="1"/>
            </p:cNvSpPr>
            <p:nvPr/>
          </p:nvSpPr>
          <p:spPr bwMode="auto">
            <a:xfrm>
              <a:off x="3456" y="1056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smtClean="0">
                  <a:solidFill>
                    <a:srgbClr val="000000"/>
                  </a:solidFill>
                  <a:latin typeface="Times New Roman" pitchFamily="18" charset="0"/>
                </a:rPr>
                <a:t>6 bits</a:t>
              </a:r>
            </a:p>
          </p:txBody>
        </p:sp>
      </p:grpSp>
      <p:sp>
        <p:nvSpPr>
          <p:cNvPr id="353310" name="Text Box 30"/>
          <p:cNvSpPr txBox="1">
            <a:spLocks noChangeArrowheads="1"/>
          </p:cNvSpPr>
          <p:nvPr/>
        </p:nvSpPr>
        <p:spPr bwMode="auto">
          <a:xfrm>
            <a:off x="6391275" y="24034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53311" name="Text Box 31"/>
          <p:cNvSpPr txBox="1">
            <a:spLocks noChangeArrowheads="1"/>
          </p:cNvSpPr>
          <p:nvPr/>
        </p:nvSpPr>
        <p:spPr bwMode="auto">
          <a:xfrm>
            <a:off x="1066800" y="2403475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208033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306" name="Group 2"/>
          <p:cNvGrpSpPr>
            <a:grpSpLocks/>
          </p:cNvGrpSpPr>
          <p:nvPr/>
        </p:nvGrpSpPr>
        <p:grpSpPr bwMode="auto">
          <a:xfrm>
            <a:off x="1546225" y="3048000"/>
            <a:ext cx="4876800" cy="2819400"/>
            <a:chOff x="974" y="1920"/>
            <a:chExt cx="3072" cy="1776"/>
          </a:xfrm>
        </p:grpSpPr>
        <p:sp>
          <p:nvSpPr>
            <p:cNvPr id="354307" name="Rectangle 3"/>
            <p:cNvSpPr>
              <a:spLocks noChangeArrowheads="1"/>
            </p:cNvSpPr>
            <p:nvPr/>
          </p:nvSpPr>
          <p:spPr bwMode="auto">
            <a:xfrm>
              <a:off x="974" y="3456"/>
              <a:ext cx="576" cy="24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sp>
          <p:nvSpPr>
            <p:cNvPr id="354308" name="Rectangle 4"/>
            <p:cNvSpPr>
              <a:spLocks noChangeArrowheads="1"/>
            </p:cNvSpPr>
            <p:nvPr/>
          </p:nvSpPr>
          <p:spPr bwMode="auto">
            <a:xfrm>
              <a:off x="1550" y="3456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sp>
          <p:nvSpPr>
            <p:cNvPr id="354309" name="Rectangle 5"/>
            <p:cNvSpPr>
              <a:spLocks noChangeArrowheads="1"/>
            </p:cNvSpPr>
            <p:nvPr/>
          </p:nvSpPr>
          <p:spPr bwMode="auto">
            <a:xfrm>
              <a:off x="2030" y="3456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sp>
          <p:nvSpPr>
            <p:cNvPr id="354310" name="Rectangle 6"/>
            <p:cNvSpPr>
              <a:spLocks noChangeArrowheads="1"/>
            </p:cNvSpPr>
            <p:nvPr/>
          </p:nvSpPr>
          <p:spPr bwMode="auto">
            <a:xfrm>
              <a:off x="2510" y="3456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sp>
          <p:nvSpPr>
            <p:cNvPr id="354311" name="Rectangle 7"/>
            <p:cNvSpPr>
              <a:spLocks noChangeArrowheads="1"/>
            </p:cNvSpPr>
            <p:nvPr/>
          </p:nvSpPr>
          <p:spPr bwMode="auto">
            <a:xfrm>
              <a:off x="3470" y="3456"/>
              <a:ext cx="576" cy="24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2990" y="3456"/>
              <a:ext cx="480" cy="2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b="1" smtClean="0">
                <a:solidFill>
                  <a:srgbClr val="990000"/>
                </a:solidFill>
                <a:latin typeface="Courier New" pitchFamily="49" charset="0"/>
              </a:endParaRPr>
            </a:p>
          </p:txBody>
        </p:sp>
        <p:grpSp>
          <p:nvGrpSpPr>
            <p:cNvPr id="354313" name="Group 9"/>
            <p:cNvGrpSpPr>
              <a:grpSpLocks/>
            </p:cNvGrpSpPr>
            <p:nvPr/>
          </p:nvGrpSpPr>
          <p:grpSpPr bwMode="auto">
            <a:xfrm>
              <a:off x="974" y="2832"/>
              <a:ext cx="3072" cy="240"/>
              <a:chOff x="974" y="2832"/>
              <a:chExt cx="3072" cy="240"/>
            </a:xfrm>
          </p:grpSpPr>
          <p:sp>
            <p:nvSpPr>
              <p:cNvPr id="354314" name="Rectangle 10"/>
              <p:cNvSpPr>
                <a:spLocks noChangeArrowheads="1"/>
              </p:cNvSpPr>
              <p:nvPr/>
            </p:nvSpPr>
            <p:spPr bwMode="auto">
              <a:xfrm>
                <a:off x="974" y="2832"/>
                <a:ext cx="57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15" name="Rectangle 11"/>
              <p:cNvSpPr>
                <a:spLocks noChangeArrowheads="1"/>
              </p:cNvSpPr>
              <p:nvPr/>
            </p:nvSpPr>
            <p:spPr bwMode="auto">
              <a:xfrm>
                <a:off x="1550" y="2832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16" name="Rectangle 12"/>
              <p:cNvSpPr>
                <a:spLocks noChangeArrowheads="1"/>
              </p:cNvSpPr>
              <p:nvPr/>
            </p:nvSpPr>
            <p:spPr bwMode="auto">
              <a:xfrm>
                <a:off x="2030" y="2832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17" name="Rectangle 13"/>
              <p:cNvSpPr>
                <a:spLocks noChangeArrowheads="1"/>
              </p:cNvSpPr>
              <p:nvPr/>
            </p:nvSpPr>
            <p:spPr bwMode="auto">
              <a:xfrm>
                <a:off x="2510" y="2832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18" name="Rectangle 14"/>
              <p:cNvSpPr>
                <a:spLocks noChangeArrowheads="1"/>
              </p:cNvSpPr>
              <p:nvPr/>
            </p:nvSpPr>
            <p:spPr bwMode="auto">
              <a:xfrm>
                <a:off x="3470" y="2832"/>
                <a:ext cx="57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19" name="Rectangle 15"/>
              <p:cNvSpPr>
                <a:spLocks noChangeArrowheads="1"/>
              </p:cNvSpPr>
              <p:nvPr/>
            </p:nvSpPr>
            <p:spPr bwMode="auto">
              <a:xfrm>
                <a:off x="2990" y="2832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54320" name="Group 16"/>
            <p:cNvGrpSpPr>
              <a:grpSpLocks/>
            </p:cNvGrpSpPr>
            <p:nvPr/>
          </p:nvGrpSpPr>
          <p:grpSpPr bwMode="auto">
            <a:xfrm>
              <a:off x="974" y="1920"/>
              <a:ext cx="3072" cy="528"/>
              <a:chOff x="974" y="1920"/>
              <a:chExt cx="3072" cy="528"/>
            </a:xfrm>
          </p:grpSpPr>
          <p:sp>
            <p:nvSpPr>
              <p:cNvPr id="354321" name="Rectangle 17"/>
              <p:cNvSpPr>
                <a:spLocks noChangeArrowheads="1"/>
              </p:cNvSpPr>
              <p:nvPr/>
            </p:nvSpPr>
            <p:spPr bwMode="auto">
              <a:xfrm>
                <a:off x="974" y="2208"/>
                <a:ext cx="57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op</a:t>
                </a: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22" name="Rectangle 18"/>
              <p:cNvSpPr>
                <a:spLocks noChangeArrowheads="1"/>
              </p:cNvSpPr>
              <p:nvPr/>
            </p:nvSpPr>
            <p:spPr bwMode="auto">
              <a:xfrm>
                <a:off x="1550" y="2208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rs</a:t>
                </a:r>
              </a:p>
            </p:txBody>
          </p:sp>
          <p:sp>
            <p:nvSpPr>
              <p:cNvPr id="354323" name="Rectangle 19"/>
              <p:cNvSpPr>
                <a:spLocks noChangeArrowheads="1"/>
              </p:cNvSpPr>
              <p:nvPr/>
            </p:nvSpPr>
            <p:spPr bwMode="auto">
              <a:xfrm>
                <a:off x="2030" y="2208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rt</a:t>
                </a:r>
              </a:p>
            </p:txBody>
          </p:sp>
          <p:sp>
            <p:nvSpPr>
              <p:cNvPr id="354324" name="Rectangle 20"/>
              <p:cNvSpPr>
                <a:spLocks noChangeArrowheads="1"/>
              </p:cNvSpPr>
              <p:nvPr/>
            </p:nvSpPr>
            <p:spPr bwMode="auto">
              <a:xfrm>
                <a:off x="2510" y="2208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354325" name="Rectangle 21"/>
              <p:cNvSpPr>
                <a:spLocks noChangeArrowheads="1"/>
              </p:cNvSpPr>
              <p:nvPr/>
            </p:nvSpPr>
            <p:spPr bwMode="auto">
              <a:xfrm>
                <a:off x="3470" y="2208"/>
                <a:ext cx="57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funct</a:t>
                </a: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26" name="Rectangle 22"/>
              <p:cNvSpPr>
                <a:spLocks noChangeArrowheads="1"/>
              </p:cNvSpPr>
              <p:nvPr/>
            </p:nvSpPr>
            <p:spPr bwMode="auto">
              <a:xfrm>
                <a:off x="2990" y="2208"/>
                <a:ext cx="480" cy="2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smtClean="0">
                    <a:solidFill>
                      <a:srgbClr val="990000"/>
                    </a:solidFill>
                    <a:latin typeface="Courier New" pitchFamily="49" charset="0"/>
                  </a:rPr>
                  <a:t>shamt</a:t>
                </a:r>
              </a:p>
            </p:txBody>
          </p:sp>
          <p:sp>
            <p:nvSpPr>
              <p:cNvPr id="354327" name="Line 23"/>
              <p:cNvSpPr>
                <a:spLocks noChangeShapeType="1"/>
              </p:cNvSpPr>
              <p:nvPr/>
            </p:nvSpPr>
            <p:spPr bwMode="auto">
              <a:xfrm flipV="1">
                <a:off x="974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28" name="Line 24"/>
              <p:cNvSpPr>
                <a:spLocks noChangeShapeType="1"/>
              </p:cNvSpPr>
              <p:nvPr/>
            </p:nvSpPr>
            <p:spPr bwMode="auto">
              <a:xfrm>
                <a:off x="1022" y="211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29" name="Line 25"/>
              <p:cNvSpPr>
                <a:spLocks noChangeShapeType="1"/>
              </p:cNvSpPr>
              <p:nvPr/>
            </p:nvSpPr>
            <p:spPr bwMode="auto">
              <a:xfrm flipV="1">
                <a:off x="155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0" name="Line 26"/>
              <p:cNvSpPr>
                <a:spLocks noChangeShapeType="1"/>
              </p:cNvSpPr>
              <p:nvPr/>
            </p:nvSpPr>
            <p:spPr bwMode="auto">
              <a:xfrm flipV="1">
                <a:off x="203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1" name="Line 27"/>
              <p:cNvSpPr>
                <a:spLocks noChangeShapeType="1"/>
              </p:cNvSpPr>
              <p:nvPr/>
            </p:nvSpPr>
            <p:spPr bwMode="auto">
              <a:xfrm>
                <a:off x="1598" y="2112"/>
                <a:ext cx="3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2" name="Line 28"/>
              <p:cNvSpPr>
                <a:spLocks noChangeShapeType="1"/>
              </p:cNvSpPr>
              <p:nvPr/>
            </p:nvSpPr>
            <p:spPr bwMode="auto">
              <a:xfrm flipV="1">
                <a:off x="251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3" name="Line 29"/>
              <p:cNvSpPr>
                <a:spLocks noChangeShapeType="1"/>
              </p:cNvSpPr>
              <p:nvPr/>
            </p:nvSpPr>
            <p:spPr bwMode="auto">
              <a:xfrm>
                <a:off x="2078" y="2112"/>
                <a:ext cx="3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4" name="Line 30"/>
              <p:cNvSpPr>
                <a:spLocks noChangeShapeType="1"/>
              </p:cNvSpPr>
              <p:nvPr/>
            </p:nvSpPr>
            <p:spPr bwMode="auto">
              <a:xfrm flipV="1">
                <a:off x="299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5" name="Line 31"/>
              <p:cNvSpPr>
                <a:spLocks noChangeShapeType="1"/>
              </p:cNvSpPr>
              <p:nvPr/>
            </p:nvSpPr>
            <p:spPr bwMode="auto">
              <a:xfrm>
                <a:off x="2558" y="2112"/>
                <a:ext cx="3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6" name="Line 32"/>
              <p:cNvSpPr>
                <a:spLocks noChangeShapeType="1"/>
              </p:cNvSpPr>
              <p:nvPr/>
            </p:nvSpPr>
            <p:spPr bwMode="auto">
              <a:xfrm flipV="1">
                <a:off x="347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7" name="Line 33"/>
              <p:cNvSpPr>
                <a:spLocks noChangeShapeType="1"/>
              </p:cNvSpPr>
              <p:nvPr/>
            </p:nvSpPr>
            <p:spPr bwMode="auto">
              <a:xfrm>
                <a:off x="3038" y="2112"/>
                <a:ext cx="3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8" name="Line 34"/>
              <p:cNvSpPr>
                <a:spLocks noChangeShapeType="1"/>
              </p:cNvSpPr>
              <p:nvPr/>
            </p:nvSpPr>
            <p:spPr bwMode="auto">
              <a:xfrm flipV="1">
                <a:off x="4046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39" name="Line 35"/>
              <p:cNvSpPr>
                <a:spLocks noChangeShapeType="1"/>
              </p:cNvSpPr>
              <p:nvPr/>
            </p:nvSpPr>
            <p:spPr bwMode="auto">
              <a:xfrm>
                <a:off x="3518" y="211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 b="1" smtClean="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54340" name="Text Box 36"/>
              <p:cNvSpPr txBox="1">
                <a:spLocks noChangeArrowheads="1"/>
              </p:cNvSpPr>
              <p:nvPr/>
            </p:nvSpPr>
            <p:spPr bwMode="auto">
              <a:xfrm>
                <a:off x="1070" y="1920"/>
                <a:ext cx="37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6 bits</a:t>
                </a:r>
              </a:p>
            </p:txBody>
          </p:sp>
          <p:sp>
            <p:nvSpPr>
              <p:cNvPr id="354341" name="Text Box 37"/>
              <p:cNvSpPr txBox="1">
                <a:spLocks noChangeArrowheads="1"/>
              </p:cNvSpPr>
              <p:nvPr/>
            </p:nvSpPr>
            <p:spPr bwMode="auto">
              <a:xfrm>
                <a:off x="1608" y="1920"/>
                <a:ext cx="37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5 bits</a:t>
                </a:r>
              </a:p>
            </p:txBody>
          </p:sp>
          <p:sp>
            <p:nvSpPr>
              <p:cNvPr id="354342" name="Text Box 38"/>
              <p:cNvSpPr txBox="1">
                <a:spLocks noChangeArrowheads="1"/>
              </p:cNvSpPr>
              <p:nvPr/>
            </p:nvSpPr>
            <p:spPr bwMode="auto">
              <a:xfrm>
                <a:off x="2088" y="1920"/>
                <a:ext cx="37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5 bits</a:t>
                </a:r>
              </a:p>
            </p:txBody>
          </p:sp>
          <p:sp>
            <p:nvSpPr>
              <p:cNvPr id="354343" name="Text Box 39"/>
              <p:cNvSpPr txBox="1">
                <a:spLocks noChangeArrowheads="1"/>
              </p:cNvSpPr>
              <p:nvPr/>
            </p:nvSpPr>
            <p:spPr bwMode="auto">
              <a:xfrm>
                <a:off x="2568" y="1920"/>
                <a:ext cx="37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5 bits</a:t>
                </a:r>
              </a:p>
            </p:txBody>
          </p:sp>
          <p:sp>
            <p:nvSpPr>
              <p:cNvPr id="354344" name="Text Box 40"/>
              <p:cNvSpPr txBox="1">
                <a:spLocks noChangeArrowheads="1"/>
              </p:cNvSpPr>
              <p:nvPr/>
            </p:nvSpPr>
            <p:spPr bwMode="auto">
              <a:xfrm>
                <a:off x="3048" y="1920"/>
                <a:ext cx="37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5 bits</a:t>
                </a:r>
              </a:p>
            </p:txBody>
          </p:sp>
          <p:sp>
            <p:nvSpPr>
              <p:cNvPr id="354345" name="Text Box 41"/>
              <p:cNvSpPr txBox="1">
                <a:spLocks noChangeArrowheads="1"/>
              </p:cNvSpPr>
              <p:nvPr/>
            </p:nvSpPr>
            <p:spPr bwMode="auto">
              <a:xfrm>
                <a:off x="3470" y="1920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b="1" smtClean="0">
                    <a:solidFill>
                      <a:srgbClr val="000000"/>
                    </a:solidFill>
                    <a:latin typeface="Times New Roman" pitchFamily="18" charset="0"/>
                  </a:rPr>
                  <a:t>6 bits</a:t>
                </a:r>
              </a:p>
            </p:txBody>
          </p:sp>
        </p:grpSp>
        <p:sp>
          <p:nvSpPr>
            <p:cNvPr id="354346" name="Line 42"/>
            <p:cNvSpPr>
              <a:spLocks noChangeShapeType="1"/>
            </p:cNvSpPr>
            <p:nvPr/>
          </p:nvSpPr>
          <p:spPr bwMode="auto">
            <a:xfrm flipV="1">
              <a:off x="974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47" name="Line 43"/>
            <p:cNvSpPr>
              <a:spLocks noChangeShapeType="1"/>
            </p:cNvSpPr>
            <p:nvPr/>
          </p:nvSpPr>
          <p:spPr bwMode="auto">
            <a:xfrm flipV="1">
              <a:off x="1550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48" name="Line 44"/>
            <p:cNvSpPr>
              <a:spLocks noChangeShapeType="1"/>
            </p:cNvSpPr>
            <p:nvPr/>
          </p:nvSpPr>
          <p:spPr bwMode="auto">
            <a:xfrm flipV="1">
              <a:off x="974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49" name="Line 45"/>
            <p:cNvSpPr>
              <a:spLocks noChangeShapeType="1"/>
            </p:cNvSpPr>
            <p:nvPr/>
          </p:nvSpPr>
          <p:spPr bwMode="auto">
            <a:xfrm flipV="1">
              <a:off x="1550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0" name="Line 46"/>
            <p:cNvSpPr>
              <a:spLocks noChangeShapeType="1"/>
            </p:cNvSpPr>
            <p:nvPr/>
          </p:nvSpPr>
          <p:spPr bwMode="auto">
            <a:xfrm flipV="1">
              <a:off x="2030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1" name="Line 47"/>
            <p:cNvSpPr>
              <a:spLocks noChangeShapeType="1"/>
            </p:cNvSpPr>
            <p:nvPr/>
          </p:nvSpPr>
          <p:spPr bwMode="auto">
            <a:xfrm flipV="1">
              <a:off x="2030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2" name="Line 48"/>
            <p:cNvSpPr>
              <a:spLocks noChangeShapeType="1"/>
            </p:cNvSpPr>
            <p:nvPr/>
          </p:nvSpPr>
          <p:spPr bwMode="auto">
            <a:xfrm flipV="1">
              <a:off x="2510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3" name="Line 49"/>
            <p:cNvSpPr>
              <a:spLocks noChangeShapeType="1"/>
            </p:cNvSpPr>
            <p:nvPr/>
          </p:nvSpPr>
          <p:spPr bwMode="auto">
            <a:xfrm flipV="1">
              <a:off x="2510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4" name="Line 50"/>
            <p:cNvSpPr>
              <a:spLocks noChangeShapeType="1"/>
            </p:cNvSpPr>
            <p:nvPr/>
          </p:nvSpPr>
          <p:spPr bwMode="auto">
            <a:xfrm flipV="1">
              <a:off x="2990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5" name="Line 51"/>
            <p:cNvSpPr>
              <a:spLocks noChangeShapeType="1"/>
            </p:cNvSpPr>
            <p:nvPr/>
          </p:nvSpPr>
          <p:spPr bwMode="auto">
            <a:xfrm flipV="1">
              <a:off x="2990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6" name="Line 52"/>
            <p:cNvSpPr>
              <a:spLocks noChangeShapeType="1"/>
            </p:cNvSpPr>
            <p:nvPr/>
          </p:nvSpPr>
          <p:spPr bwMode="auto">
            <a:xfrm flipV="1">
              <a:off x="3470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7" name="Line 53"/>
            <p:cNvSpPr>
              <a:spLocks noChangeShapeType="1"/>
            </p:cNvSpPr>
            <p:nvPr/>
          </p:nvSpPr>
          <p:spPr bwMode="auto">
            <a:xfrm flipV="1">
              <a:off x="3470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8" name="Line 54"/>
            <p:cNvSpPr>
              <a:spLocks noChangeShapeType="1"/>
            </p:cNvSpPr>
            <p:nvPr/>
          </p:nvSpPr>
          <p:spPr bwMode="auto">
            <a:xfrm flipV="1">
              <a:off x="4046" y="268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4359" name="Line 55"/>
            <p:cNvSpPr>
              <a:spLocks noChangeShapeType="1"/>
            </p:cNvSpPr>
            <p:nvPr/>
          </p:nvSpPr>
          <p:spPr bwMode="auto">
            <a:xfrm flipV="1">
              <a:off x="4046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 smtClean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6559550" y="4484688"/>
            <a:ext cx="106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000000"/>
                </a:solidFill>
                <a:latin typeface="Helvetica" pitchFamily="34" charset="0"/>
              </a:rPr>
              <a:t>Decimal</a:t>
            </a:r>
          </a:p>
        </p:txBody>
      </p:sp>
      <p:sp>
        <p:nvSpPr>
          <p:cNvPr id="354361" name="Text Box 57"/>
          <p:cNvSpPr txBox="1">
            <a:spLocks noChangeArrowheads="1"/>
          </p:cNvSpPr>
          <p:nvPr/>
        </p:nvSpPr>
        <p:spPr bwMode="auto">
          <a:xfrm>
            <a:off x="6575425" y="5500688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000000"/>
                </a:solidFill>
                <a:latin typeface="Helvetica" pitchFamily="34" charset="0"/>
              </a:rPr>
              <a:t>Binary</a:t>
            </a:r>
          </a:p>
        </p:txBody>
      </p:sp>
      <p:sp>
        <p:nvSpPr>
          <p:cNvPr id="354362" name="Rectangle 5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Arithmetic &amp; Logical Instructions -</a:t>
            </a:r>
            <a:br>
              <a:rPr lang="en-US" altLang="en-US"/>
            </a:br>
            <a:r>
              <a:rPr lang="en-US" altLang="en-US"/>
              <a:t>Binary Representation Example</a:t>
            </a:r>
          </a:p>
        </p:txBody>
      </p:sp>
      <p:sp>
        <p:nvSpPr>
          <p:cNvPr id="354363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Machine language for </a:t>
            </a:r>
            <a:br>
              <a:rPr lang="en-US" altLang="en-US"/>
            </a:br>
            <a:r>
              <a:rPr lang="en-US" altLang="en-US"/>
              <a:t>	</a:t>
            </a:r>
            <a:r>
              <a:rPr lang="en-US" altLang="en-US">
                <a:solidFill>
                  <a:srgbClr val="0237BC"/>
                </a:solidFill>
                <a:latin typeface="Arial Narrow" pitchFamily="34" charset="0"/>
              </a:rPr>
              <a:t>add $8, $17, $18</a:t>
            </a:r>
          </a:p>
          <a:p>
            <a:r>
              <a:rPr lang="en-US" altLang="en-US"/>
              <a:t>See reference card for </a:t>
            </a:r>
            <a:r>
              <a:rPr lang="en-US" altLang="en-US">
                <a:latin typeface="Courier New" pitchFamily="49" charset="0"/>
              </a:rPr>
              <a:t>op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funct</a:t>
            </a:r>
            <a:r>
              <a:rPr lang="en-US" altLang="en-US"/>
              <a:t> values</a:t>
            </a:r>
          </a:p>
        </p:txBody>
      </p:sp>
      <p:sp>
        <p:nvSpPr>
          <p:cNvPr id="354364" name="Rectangle 60"/>
          <p:cNvSpPr>
            <a:spLocks noChangeArrowheads="1"/>
          </p:cNvSpPr>
          <p:nvPr/>
        </p:nvSpPr>
        <p:spPr bwMode="auto">
          <a:xfrm>
            <a:off x="1524000" y="5486400"/>
            <a:ext cx="9144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000000</a:t>
            </a:r>
            <a:endParaRPr lang="en-US" altLang="en-US" sz="2400" b="1" smtClean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354365" name="Rectangle 61"/>
          <p:cNvSpPr>
            <a:spLocks noChangeArrowheads="1"/>
          </p:cNvSpPr>
          <p:nvPr/>
        </p:nvSpPr>
        <p:spPr bwMode="auto">
          <a:xfrm>
            <a:off x="1524000" y="4495800"/>
            <a:ext cx="9144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0</a:t>
            </a:r>
            <a:endParaRPr lang="en-US" altLang="en-US" sz="2400" b="1" smtClean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354366" name="Rectangle 62"/>
          <p:cNvSpPr>
            <a:spLocks noChangeArrowheads="1"/>
          </p:cNvSpPr>
          <p:nvPr/>
        </p:nvSpPr>
        <p:spPr bwMode="auto">
          <a:xfrm>
            <a:off x="2438400" y="54864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10001</a:t>
            </a:r>
          </a:p>
        </p:txBody>
      </p:sp>
      <p:sp>
        <p:nvSpPr>
          <p:cNvPr id="354367" name="Rectangle 63"/>
          <p:cNvSpPr>
            <a:spLocks noChangeArrowheads="1"/>
          </p:cNvSpPr>
          <p:nvPr/>
        </p:nvSpPr>
        <p:spPr bwMode="auto">
          <a:xfrm>
            <a:off x="2438400" y="44958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17</a:t>
            </a:r>
          </a:p>
        </p:txBody>
      </p:sp>
      <p:sp>
        <p:nvSpPr>
          <p:cNvPr id="354368" name="Rectangle 64"/>
          <p:cNvSpPr>
            <a:spLocks noChangeArrowheads="1"/>
          </p:cNvSpPr>
          <p:nvPr/>
        </p:nvSpPr>
        <p:spPr bwMode="auto">
          <a:xfrm>
            <a:off x="3200400" y="54864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10010</a:t>
            </a:r>
          </a:p>
        </p:txBody>
      </p:sp>
      <p:sp>
        <p:nvSpPr>
          <p:cNvPr id="354369" name="Rectangle 65"/>
          <p:cNvSpPr>
            <a:spLocks noChangeArrowheads="1"/>
          </p:cNvSpPr>
          <p:nvPr/>
        </p:nvSpPr>
        <p:spPr bwMode="auto">
          <a:xfrm>
            <a:off x="3200400" y="44958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18</a:t>
            </a:r>
          </a:p>
        </p:txBody>
      </p:sp>
      <p:sp>
        <p:nvSpPr>
          <p:cNvPr id="354370" name="Rectangle 66"/>
          <p:cNvSpPr>
            <a:spLocks noChangeArrowheads="1"/>
          </p:cNvSpPr>
          <p:nvPr/>
        </p:nvSpPr>
        <p:spPr bwMode="auto">
          <a:xfrm>
            <a:off x="3962400" y="54864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01000</a:t>
            </a:r>
          </a:p>
        </p:txBody>
      </p:sp>
      <p:sp>
        <p:nvSpPr>
          <p:cNvPr id="354371" name="Rectangle 67"/>
          <p:cNvSpPr>
            <a:spLocks noChangeArrowheads="1"/>
          </p:cNvSpPr>
          <p:nvPr/>
        </p:nvSpPr>
        <p:spPr bwMode="auto">
          <a:xfrm>
            <a:off x="3962400" y="44958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8</a:t>
            </a:r>
          </a:p>
        </p:txBody>
      </p:sp>
      <p:sp>
        <p:nvSpPr>
          <p:cNvPr id="354372" name="Rectangle 68"/>
          <p:cNvSpPr>
            <a:spLocks noChangeArrowheads="1"/>
          </p:cNvSpPr>
          <p:nvPr/>
        </p:nvSpPr>
        <p:spPr bwMode="auto">
          <a:xfrm>
            <a:off x="4724400" y="54864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00000</a:t>
            </a:r>
          </a:p>
        </p:txBody>
      </p:sp>
      <p:sp>
        <p:nvSpPr>
          <p:cNvPr id="354373" name="Rectangle 69"/>
          <p:cNvSpPr>
            <a:spLocks noChangeArrowheads="1"/>
          </p:cNvSpPr>
          <p:nvPr/>
        </p:nvSpPr>
        <p:spPr bwMode="auto">
          <a:xfrm>
            <a:off x="4724400" y="4495800"/>
            <a:ext cx="762000" cy="381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354374" name="Rectangle 70"/>
          <p:cNvSpPr>
            <a:spLocks noChangeArrowheads="1"/>
          </p:cNvSpPr>
          <p:nvPr/>
        </p:nvSpPr>
        <p:spPr bwMode="auto">
          <a:xfrm>
            <a:off x="5486400" y="5486400"/>
            <a:ext cx="9144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100000</a:t>
            </a:r>
            <a:endParaRPr lang="en-US" altLang="en-US" sz="2400" b="1" smtClean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354375" name="Rectangle 71"/>
          <p:cNvSpPr>
            <a:spLocks noChangeArrowheads="1"/>
          </p:cNvSpPr>
          <p:nvPr/>
        </p:nvSpPr>
        <p:spPr bwMode="auto">
          <a:xfrm>
            <a:off x="5486400" y="4495800"/>
            <a:ext cx="9144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smtClean="0">
                <a:solidFill>
                  <a:srgbClr val="990000"/>
                </a:solidFill>
                <a:latin typeface="Courier New" pitchFamily="49" charset="0"/>
              </a:rPr>
              <a:t>32</a:t>
            </a:r>
            <a:endParaRPr lang="en-US" altLang="en-US" sz="2400" b="1" smtClean="0">
              <a:solidFill>
                <a:srgbClr val="990000"/>
              </a:solidFill>
              <a:latin typeface="Courier New" pitchFamily="49" charset="0"/>
            </a:endParaRPr>
          </a:p>
        </p:txBody>
      </p:sp>
      <p:grpSp>
        <p:nvGrpSpPr>
          <p:cNvPr id="354376" name="Group 72"/>
          <p:cNvGrpSpPr>
            <a:grpSpLocks/>
          </p:cNvGrpSpPr>
          <p:nvPr/>
        </p:nvGrpSpPr>
        <p:grpSpPr bwMode="auto">
          <a:xfrm>
            <a:off x="1535113" y="4495800"/>
            <a:ext cx="4876800" cy="1371600"/>
            <a:chOff x="960" y="2928"/>
            <a:chExt cx="3072" cy="864"/>
          </a:xfrm>
        </p:grpSpPr>
        <p:grpSp>
          <p:nvGrpSpPr>
            <p:cNvPr id="354377" name="Group 73"/>
            <p:cNvGrpSpPr>
              <a:grpSpLocks/>
            </p:cNvGrpSpPr>
            <p:nvPr/>
          </p:nvGrpSpPr>
          <p:grpSpPr bwMode="auto">
            <a:xfrm>
              <a:off x="960" y="2928"/>
              <a:ext cx="3072" cy="240"/>
              <a:chOff x="960" y="2304"/>
              <a:chExt cx="3072" cy="240"/>
            </a:xfrm>
          </p:grpSpPr>
          <p:sp>
            <p:nvSpPr>
              <p:cNvPr id="354378" name="Rectangle 74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79" name="Rectangle 75"/>
              <p:cNvSpPr>
                <a:spLocks noChangeArrowheads="1"/>
              </p:cNvSpPr>
              <p:nvPr/>
            </p:nvSpPr>
            <p:spPr bwMode="auto">
              <a:xfrm>
                <a:off x="153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0" name="Rectangle 76"/>
              <p:cNvSpPr>
                <a:spLocks noChangeArrowheads="1"/>
              </p:cNvSpPr>
              <p:nvPr/>
            </p:nvSpPr>
            <p:spPr bwMode="auto">
              <a:xfrm>
                <a:off x="201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1" name="Rectangle 77"/>
              <p:cNvSpPr>
                <a:spLocks noChangeArrowheads="1"/>
              </p:cNvSpPr>
              <p:nvPr/>
            </p:nvSpPr>
            <p:spPr bwMode="auto">
              <a:xfrm>
                <a:off x="249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2" name="Rectangle 78"/>
              <p:cNvSpPr>
                <a:spLocks noChangeArrowheads="1"/>
              </p:cNvSpPr>
              <p:nvPr/>
            </p:nvSpPr>
            <p:spPr bwMode="auto">
              <a:xfrm>
                <a:off x="3456" y="2304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3" name="Rectangle 79"/>
              <p:cNvSpPr>
                <a:spLocks noChangeArrowheads="1"/>
              </p:cNvSpPr>
              <p:nvPr/>
            </p:nvSpPr>
            <p:spPr bwMode="auto">
              <a:xfrm>
                <a:off x="297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54384" name="Group 80"/>
            <p:cNvGrpSpPr>
              <a:grpSpLocks/>
            </p:cNvGrpSpPr>
            <p:nvPr/>
          </p:nvGrpSpPr>
          <p:grpSpPr bwMode="auto">
            <a:xfrm>
              <a:off x="960" y="3552"/>
              <a:ext cx="3072" cy="240"/>
              <a:chOff x="960" y="2304"/>
              <a:chExt cx="3072" cy="240"/>
            </a:xfrm>
          </p:grpSpPr>
          <p:sp>
            <p:nvSpPr>
              <p:cNvPr id="354385" name="Rectangle 81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6" name="Rectangle 82"/>
              <p:cNvSpPr>
                <a:spLocks noChangeArrowheads="1"/>
              </p:cNvSpPr>
              <p:nvPr/>
            </p:nvSpPr>
            <p:spPr bwMode="auto">
              <a:xfrm>
                <a:off x="153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7" name="Rectangle 83"/>
              <p:cNvSpPr>
                <a:spLocks noChangeArrowheads="1"/>
              </p:cNvSpPr>
              <p:nvPr/>
            </p:nvSpPr>
            <p:spPr bwMode="auto">
              <a:xfrm>
                <a:off x="201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8" name="Rectangle 84"/>
              <p:cNvSpPr>
                <a:spLocks noChangeArrowheads="1"/>
              </p:cNvSpPr>
              <p:nvPr/>
            </p:nvSpPr>
            <p:spPr bwMode="auto">
              <a:xfrm>
                <a:off x="249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89" name="Rectangle 85"/>
              <p:cNvSpPr>
                <a:spLocks noChangeArrowheads="1"/>
              </p:cNvSpPr>
              <p:nvPr/>
            </p:nvSpPr>
            <p:spPr bwMode="auto">
              <a:xfrm>
                <a:off x="3456" y="2304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4390" name="Rectangle 86"/>
              <p:cNvSpPr>
                <a:spLocks noChangeArrowheads="1"/>
              </p:cNvSpPr>
              <p:nvPr/>
            </p:nvSpPr>
            <p:spPr bwMode="auto">
              <a:xfrm>
                <a:off x="2976" y="2304"/>
                <a:ext cx="480" cy="24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 smtClean="0">
                  <a:solidFill>
                    <a:srgbClr val="990000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54391" name="Text Box 87"/>
          <p:cNvSpPr txBox="1">
            <a:spLocks noChangeArrowheads="1"/>
          </p:cNvSpPr>
          <p:nvPr/>
        </p:nvSpPr>
        <p:spPr bwMode="auto">
          <a:xfrm>
            <a:off x="6381750" y="36988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54392" name="Text Box 88"/>
          <p:cNvSpPr txBox="1">
            <a:spLocks noChangeArrowheads="1"/>
          </p:cNvSpPr>
          <p:nvPr/>
        </p:nvSpPr>
        <p:spPr bwMode="auto">
          <a:xfrm>
            <a:off x="1063625" y="3698875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smtClean="0">
                <a:solidFill>
                  <a:srgbClr val="000000"/>
                </a:solidFill>
                <a:latin typeface="Comic Sans MS" pitchFamily="66" charset="0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292059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64" grpId="0" animBg="1" autoUpdateAnimBg="0"/>
      <p:bldP spid="354365" grpId="0" animBg="1" autoUpdateAnimBg="0"/>
      <p:bldP spid="354366" grpId="0" animBg="1" autoUpdateAnimBg="0"/>
      <p:bldP spid="354367" grpId="0" animBg="1" autoUpdateAnimBg="0"/>
      <p:bldP spid="354368" grpId="0" animBg="1" autoUpdateAnimBg="0"/>
      <p:bldP spid="354369" grpId="0" animBg="1" autoUpdateAnimBg="0"/>
      <p:bldP spid="354370" grpId="0" animBg="1" autoUpdateAnimBg="0"/>
      <p:bldP spid="354371" grpId="0" animBg="1" autoUpdateAnimBg="0"/>
      <p:bldP spid="354372" grpId="0" animBg="1" autoUpdateAnimBg="0"/>
      <p:bldP spid="354373" grpId="0" animBg="1" autoUpdateAnimBg="0"/>
      <p:bldP spid="354374" grpId="0" animBg="1" autoUpdateAnimBg="0"/>
      <p:bldP spid="354375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hlinkClick r:id="rId2" action="ppaction://hlinksldjump"/>
              </a:rPr>
              <a:t>MIPS Data Transfer Instructions</a:t>
            </a:r>
            <a:endParaRPr lang="en-US" altLang="en-US" dirty="0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Transfer data </a:t>
            </a:r>
            <a:r>
              <a:rPr lang="en-US" altLang="en-US" u="sng" dirty="0"/>
              <a:t>between</a:t>
            </a:r>
            <a:r>
              <a:rPr lang="en-US" altLang="en-US" dirty="0"/>
              <a:t> registers and memory</a:t>
            </a:r>
          </a:p>
          <a:p>
            <a:r>
              <a:rPr lang="en-US" altLang="en-US" dirty="0"/>
              <a:t>Instruction format (assembly)</a:t>
            </a:r>
            <a:br>
              <a:rPr lang="en-US" altLang="en-US" dirty="0"/>
            </a:b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	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lw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$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dest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, offset($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addr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)	load word</a:t>
            </a:r>
            <a:b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</a:b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	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sw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 $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src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, offset($</a:t>
            </a:r>
            <a:r>
              <a:rPr lang="en-US" altLang="en-US" sz="1800" dirty="0" err="1">
                <a:solidFill>
                  <a:srgbClr val="0237BC"/>
                </a:solidFill>
                <a:latin typeface="Arial Narrow" pitchFamily="34" charset="0"/>
              </a:rPr>
              <a:t>addr</a:t>
            </a:r>
            <a:r>
              <a:rPr lang="en-US" altLang="en-US" sz="1800" dirty="0">
                <a:solidFill>
                  <a:srgbClr val="0237BC"/>
                </a:solidFill>
                <a:latin typeface="Arial Narrow" pitchFamily="34" charset="0"/>
              </a:rPr>
              <a:t>)	store word</a:t>
            </a:r>
          </a:p>
          <a:p>
            <a:r>
              <a:rPr lang="en-US" altLang="en-US" dirty="0"/>
              <a:t>Uses:</a:t>
            </a:r>
          </a:p>
          <a:p>
            <a:pPr lvl="1"/>
            <a:r>
              <a:rPr lang="en-US" altLang="en-US" sz="2000" dirty="0"/>
              <a:t>Accessing a variable in main memory</a:t>
            </a:r>
          </a:p>
          <a:p>
            <a:pPr lvl="1"/>
            <a:r>
              <a:rPr lang="en-US" altLang="en-US" sz="2000" dirty="0"/>
              <a:t>Accessing an array element</a:t>
            </a:r>
            <a:r>
              <a:rPr lang="en-US" altLang="en-US" sz="1400" dirty="0">
                <a:latin typeface="Courier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46565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Trends in Architecture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Cannot continue to leverage 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Single processor performance improvement ended in 2003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New models for performance: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Data-level parallelism (DLP)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Thread-level parallelism (TLP)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Request-level parallelism (RLP)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These require explicit restructuring of the application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Computers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764704"/>
            <a:ext cx="8270875" cy="54726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Personal Mobile Device (PMD)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e.g. smart phones, tablet computers (1.8 billion sold 2010)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energy efficiency and real-time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Desktop Computing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price-performance (0.35 billion)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Servers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availability (very costly downtime!), scalability, throughput (20 million)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Clusters / Warehouse Scale Computers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Used for “Software as a Service (</a:t>
            </a:r>
            <a:r>
              <a:rPr lang="en-US" sz="2000" dirty="0" err="1" smtClean="0"/>
              <a:t>SaaS</a:t>
            </a:r>
            <a:r>
              <a:rPr lang="en-US" sz="2000" dirty="0" smtClean="0"/>
              <a:t>)”, </a:t>
            </a:r>
            <a:r>
              <a:rPr lang="en-US" sz="2000" dirty="0" err="1" smtClean="0"/>
              <a:t>PaaS</a:t>
            </a:r>
            <a:r>
              <a:rPr lang="en-US" sz="2000" dirty="0" smtClean="0"/>
              <a:t>, </a:t>
            </a:r>
            <a:r>
              <a:rPr lang="en-US" sz="2000" dirty="0" err="1" smtClean="0"/>
              <a:t>IaaS</a:t>
            </a:r>
            <a:r>
              <a:rPr lang="en-US" sz="2000" dirty="0" smtClean="0"/>
              <a:t>, etc.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availability ($6M/hour-downtime at </a:t>
            </a:r>
            <a:r>
              <a:rPr lang="en-US" sz="2000" dirty="0" err="1" smtClean="0"/>
              <a:t>Amazon.com</a:t>
            </a:r>
            <a:r>
              <a:rPr lang="en-US" sz="2000" dirty="0" smtClean="0"/>
              <a:t>!) and price-performance (power=80% of TCO!)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Sub-class:  Supercomputers, emphasis:  floating-point performance and fast internal networks, and big data analytics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Embedded Computers (19 billion in 2010)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Emphasis:  price</a:t>
            </a:r>
            <a:endParaRPr lang="en-US" sz="20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33387" y="1042871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Classes of parallelism in applications: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Data-Level Parallelism (DLP)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Task-Level Parallelism (TLP)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Classes of architectural parallelism: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Vector architectures/Graphic Processor Units (GPUs)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Thread-Level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Request-Level Parallelism</a:t>
            </a:r>
            <a:endParaRPr lang="en-US" sz="24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33385" y="1043784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Flynn’s Taxonomy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Single instruction stream, single data stream (SISD)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Single instruction stream, multiple data streams (SIMD)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Vector architectures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Multimedia extensions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Graphics processor units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Multiple instruction streams, single data stream (MISD)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No commercial implementation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Multiple instruction streams, multiple data streams (MIMD)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Tightly-coupled MIMD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Loosely-coupled MIMD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7733385" y="1043784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Computer Architecture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“Old” view of computer architecture: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 Set Architecture (ISA) design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i.e. </a:t>
            </a:r>
            <a:r>
              <a:rPr lang="en-US" sz="2400" dirty="0" smtClean="0">
                <a:hlinkClick r:id="rId3" action="ppaction://hlinksldjump"/>
              </a:rPr>
              <a:t>decisions regarding</a:t>
            </a:r>
            <a:r>
              <a:rPr lang="en-US" sz="2400" dirty="0" smtClean="0"/>
              <a:t>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registers, memory addressing, addressing modes, instruction operands, available operations, control flow instructions, instruction encoding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“Real” computer architecture: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Specific requirements of the target machine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Design to maximize performance within constraints: cost, power, and availability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Includes ISA, microarchitecture, hardware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265279" y="1511893"/>
            <a:ext cx="339073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Defining Computer Architecture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Integrated circuit technology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Transistor density:  35%/year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Die size:  10-20%/year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Integration overall:  40-55%/year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DRAM capacity:  25-40%/year (slowing)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Flash capacity:  50-60%/year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15-20X cheaper/bit than DRAM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Magnetic disk technology:  40%/year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15-25X cheaper/bit then Flash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300-500X cheaper/bit than DRAM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cod4e">
  <a:themeElements>
    <a:clrScheme name="1_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1_cod4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1_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cod4e</Template>
  <TotalTime>17034</TotalTime>
  <Words>2475</Words>
  <Application>Microsoft Macintosh PowerPoint</Application>
  <PresentationFormat>On-screen Show (4:3)</PresentationFormat>
  <Paragraphs>551</Paragraphs>
  <Slides>37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1_cod4e</vt:lpstr>
      <vt:lpstr>template</vt:lpstr>
      <vt:lpstr>1_template</vt:lpstr>
      <vt:lpstr>PowerPoint Presentation</vt:lpstr>
      <vt:lpstr>Computer Technology</vt:lpstr>
      <vt:lpstr>Single Processor Performance</vt:lpstr>
      <vt:lpstr>Current Trends in Architecture</vt:lpstr>
      <vt:lpstr>Classes of Computers</vt:lpstr>
      <vt:lpstr>Parallelism</vt:lpstr>
      <vt:lpstr>Flynn’s Taxonomy</vt:lpstr>
      <vt:lpstr>Defining Computer Architecture</vt:lpstr>
      <vt:lpstr>Trends in Technology</vt:lpstr>
      <vt:lpstr>Bandwidth and Latency</vt:lpstr>
      <vt:lpstr>Bandwidth and Latency</vt:lpstr>
      <vt:lpstr>Transistors and Wires</vt:lpstr>
      <vt:lpstr>Power and Energy</vt:lpstr>
      <vt:lpstr>Dynamic Energy and Power</vt:lpstr>
      <vt:lpstr>Power</vt:lpstr>
      <vt:lpstr>Reducing Power</vt:lpstr>
      <vt:lpstr>Static Power</vt:lpstr>
      <vt:lpstr>Trends in Cost</vt:lpstr>
      <vt:lpstr>Integrated Circuit Cost</vt:lpstr>
      <vt:lpstr>Dependability</vt:lpstr>
      <vt:lpstr>Measuring Performance</vt:lpstr>
      <vt:lpstr>Principles of Computer Design</vt:lpstr>
      <vt:lpstr>Principles of Computer Design</vt:lpstr>
      <vt:lpstr>Principles of Computer Design</vt:lpstr>
      <vt:lpstr>Instruction Set Architecture (ISA)</vt:lpstr>
      <vt:lpstr>Instruction Set Design Issues</vt:lpstr>
      <vt:lpstr>Classifying ISAs</vt:lpstr>
      <vt:lpstr>Operand Locations in Four ISA Classes</vt:lpstr>
      <vt:lpstr>Code Sequence  C = A + B  for Four Instruction Sets</vt:lpstr>
      <vt:lpstr>Types of Addressing Modes (VAX)</vt:lpstr>
      <vt:lpstr>Types of Operations</vt:lpstr>
      <vt:lpstr>MIPS Instructions</vt:lpstr>
      <vt:lpstr>MIPS Instruction Types</vt:lpstr>
      <vt:lpstr>MIPS Arithmetic &amp; Logical Instructions</vt:lpstr>
      <vt:lpstr>Arithmetic &amp; Logical Instructions - Binary Representation</vt:lpstr>
      <vt:lpstr>Arithmetic &amp; Logical Instructions - Binary Representation Example</vt:lpstr>
      <vt:lpstr>MIPS Data Transfer Instructions</vt:lpstr>
    </vt:vector>
  </TitlesOfParts>
  <Company>Ashenden Designs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Fundamentals of Quantitative Design and Analysis</dc:title>
  <dc:subject>Quantitative Design and Analysis</dc:subject>
  <dc:creator>John L. Hennessy, David A. Patterson, Jason D. Bakos</dc:creator>
  <cp:keywords>computer architecture, computer organization, energy efficiency, quantitative analysis, performance analysis, energy, static power, dynamic power, integrated circuit, reliability, availability, parallelism, real-time performance, soft real-time, price-performance, clusters, warehouse-scale computers, supercomputers, embedded computers, vector architecture, GPU architecture, graphical processor unit, Moore’s Law </cp:keywords>
  <dc:description> Copyright © 2012, Elsevier Inc. All rights reserved. </dc:description>
  <cp:lastModifiedBy>Hong Jiang</cp:lastModifiedBy>
  <cp:revision>153</cp:revision>
  <dcterms:created xsi:type="dcterms:W3CDTF">2008-07-27T22:34:41Z</dcterms:created>
  <dcterms:modified xsi:type="dcterms:W3CDTF">2012-08-24T18:19:15Z</dcterms:modified>
</cp:coreProperties>
</file>