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371" r:id="rId3"/>
    <p:sldId id="373" r:id="rId4"/>
    <p:sldId id="364" r:id="rId5"/>
    <p:sldId id="365" r:id="rId6"/>
    <p:sldId id="366" r:id="rId7"/>
    <p:sldId id="367" r:id="rId8"/>
    <p:sldId id="368" r:id="rId9"/>
    <p:sldId id="387" r:id="rId10"/>
    <p:sldId id="392" r:id="rId11"/>
    <p:sldId id="369" r:id="rId12"/>
    <p:sldId id="370" r:id="rId13"/>
    <p:sldId id="388" r:id="rId14"/>
    <p:sldId id="389" r:id="rId15"/>
    <p:sldId id="390" r:id="rId16"/>
    <p:sldId id="374" r:id="rId17"/>
    <p:sldId id="383" r:id="rId18"/>
    <p:sldId id="375" r:id="rId19"/>
    <p:sldId id="391" r:id="rId20"/>
    <p:sldId id="384" r:id="rId21"/>
    <p:sldId id="377" r:id="rId22"/>
    <p:sldId id="378" r:id="rId23"/>
    <p:sldId id="379" r:id="rId24"/>
    <p:sldId id="380" r:id="rId25"/>
    <p:sldId id="381" r:id="rId26"/>
    <p:sldId id="386" r:id="rId27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2"/>
  </p:normalViewPr>
  <p:slideViewPr>
    <p:cSldViewPr snapToGrid="0">
      <p:cViewPr varScale="1">
        <p:scale>
          <a:sx n="114" d="100"/>
          <a:sy n="114" d="100"/>
        </p:scale>
        <p:origin x="2008" y="176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DF3F1955-7967-2A42-8459-D7E3893E1287}"/>
    <pc:docChg chg="modSld">
      <pc:chgData name="Berthe Choueiry" userId="a0a34cf8-c512-4826-a48e-18e8ad82c21a" providerId="ADAL" clId="{DF3F1955-7967-2A42-8459-D7E3893E1287}" dt="2022-01-28T07:45:30.519" v="6" actId="20577"/>
      <pc:docMkLst>
        <pc:docMk/>
      </pc:docMkLst>
      <pc:sldChg chg="modSp mod">
        <pc:chgData name="Berthe Choueiry" userId="a0a34cf8-c512-4826-a48e-18e8ad82c21a" providerId="ADAL" clId="{DF3F1955-7967-2A42-8459-D7E3893E1287}" dt="2022-01-28T07:45:30.519" v="6" actId="20577"/>
        <pc:sldMkLst>
          <pc:docMk/>
          <pc:sldMk cId="0" sldId="256"/>
        </pc:sldMkLst>
        <pc:spChg chg="mod">
          <ac:chgData name="Berthe Choueiry" userId="a0a34cf8-c512-4826-a48e-18e8ad82c21a" providerId="ADAL" clId="{DF3F1955-7967-2A42-8459-D7E3893E1287}" dt="2022-01-28T07:45:30.519" v="6" actId="20577"/>
          <ac:spMkLst>
            <pc:docMk/>
            <pc:sldMk cId="0" sldId="256"/>
            <ac:spMk id="16386" creationId="{F6C340B8-015D-B64B-BAB8-35E3729B34C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2570F6BA-5161-7745-B5F7-900DDA26F1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6F035F56-E810-9543-954E-3E8DC868D61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8472F175-A5D7-C04D-9521-569AD99AA1C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344D665C-C2CA-B74C-97FE-5D7DAF65A0F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89943C92-5F8F-BE4F-AE49-04BDB21560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3487499-D22D-1642-A2E2-31E88A65F1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F1BFE8F-AF6D-7645-B546-4DB3E6E5A83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25B9ACB-0FA0-5444-A7BF-5AA357D66FA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FF1C035-6047-2D40-937A-195A785380F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80F7E75-6A92-214E-B110-A20E40321B0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ADA6081-FA33-D646-A004-6D3C628FCA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83F52994-106B-5448-9E2F-0DE126F82D7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CC2B9A-3FF3-6548-ACCF-FD8EF97857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F50125-EF18-8442-86E2-3DA10A0DAD1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49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1D9C9-15E6-FA49-8641-5A312B8063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4CDC9-B0AD-1C41-B1DE-9B7EC31A7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66A17-8548-8D48-91D9-FBFADF5EE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62CCB-DBBD-5E49-9C2C-3FA6DCF565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41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19EE7-F56B-1E45-B5E5-5E120E03F8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0E7C1-C776-6F4F-83E9-B1ED908A8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CB819-1911-C24F-9808-83C9BA08C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D2FB5-A40F-0E4E-9DA2-CBC8CCA610F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0008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F472E-C245-B145-B174-82A5182AF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CAFA18-29C0-E640-AC7C-B55591CBB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1FDDC-BF72-FD4E-AF0D-7DDD79F3E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465AA-0F2B-D641-B86D-3F15599796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883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EF02A1-CDAC-FC4F-8B79-EA9FAE64EB8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62313" y="6305550"/>
            <a:ext cx="287972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100"/>
              <a:t>Structure-Based Methods: An Introduction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9E03F09-4A90-8540-BC0D-192D8A9E663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B79598-3E8C-B443-B3B2-DC0DB5EB314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27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520522-A831-9C4D-B3FA-B840C89B23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15F79B3-5590-E448-9C44-65C0F9754A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6845FA-0541-3241-8B40-B0C4C28FDD2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442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C097AC8-352F-B44B-B3E2-7B4AA9EADE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0BC42368-78FC-884F-B81B-1540633389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83E17A-A0F4-8046-B212-9C5B63EAE6D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152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28662575-BF49-6645-A035-11B9DC51D7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57D6132A-5B3E-E64E-99A8-09AC53D294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D8C400-ADB9-A647-856C-D4BD104B652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02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86C8CA91-A6E3-C444-937B-9294CCB6DF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2B16A11C-5BA8-3E48-AA7A-2F4D484CB2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EB0957-18EC-F645-8959-EEE58B8462F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429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A863A46F-93D8-9E45-8D07-F281104EA9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1D6422D-98B9-F645-9191-9130FAC737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6D607F-08A7-E548-8E1D-9996ACC9B3F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6923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D51C1-5397-4A44-8587-76475A4BA7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E49AB-CA7D-7140-A8AE-CBC4A290B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1248C-126B-B84A-9448-400F0AD1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6B685-C601-294A-A2A6-D6AA4AAD2D5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322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3BBAB-4D47-234A-8410-1951B41278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49C4A6-D028-5C48-8AC7-294AB61A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22F4D-1FE2-724B-A69B-89FDDF1C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16DD0-C81E-C340-89B4-4263C5A0717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63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A14145F-3BDB-8A4A-AAAC-9CBFE23AF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64274-9797-CA43-B24A-B7783C6392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A4578C3F-C0A9-944A-B71B-4C1A20BB0A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F06A79-6A51-B043-AA27-5E49B1E692D0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29" name="Line 7">
            <a:extLst>
              <a:ext uri="{FF2B5EF4-FFF2-40B4-BE49-F238E27FC236}">
                <a16:creationId xmlns:a16="http://schemas.microsoft.com/office/drawing/2014/main" id="{D758E174-4885-4C49-84AD-994DE68F36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Line 8">
            <a:extLst>
              <a:ext uri="{FF2B5EF4-FFF2-40B4-BE49-F238E27FC236}">
                <a16:creationId xmlns:a16="http://schemas.microsoft.com/office/drawing/2014/main" id="{C6DD63B1-3352-964F-B7AC-6E33BC0FBB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9" descr="UNL logo">
            <a:extLst>
              <a:ext uri="{FF2B5EF4-FFF2-40B4-BE49-F238E27FC236}">
                <a16:creationId xmlns:a16="http://schemas.microsoft.com/office/drawing/2014/main" id="{5D0075F3-0C17-FC41-94E7-60AF5212E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8" name="Text Box 10">
            <a:extLst>
              <a:ext uri="{FF2B5EF4-FFF2-40B4-BE49-F238E27FC236}">
                <a16:creationId xmlns:a16="http://schemas.microsoft.com/office/drawing/2014/main" id="{74B18477-57AD-2F44-9A2B-8F70B904F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  <p:sldLayoutId id="2147484464" r:id="rId11"/>
    <p:sldLayoutId id="2147484465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22-421-822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166A6BF4-42BE-C240-82E6-CDC0ADD810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884073A-520D-324F-BA00-9A54A294A5E3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F6C340B8-015D-B64B-BAB8-35E3729B3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511425"/>
            <a:ext cx="8229600" cy="30495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/>
              <a:t>Foundations of Constraint Processing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/>
              <a:t>CSCE421/821, Spring 2022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hlinkClick r:id="rId2"/>
              </a:rPr>
              <a:t>www.cse.unl.edu/~choueiry/S22-421-822/</a:t>
            </a:r>
            <a:endParaRPr lang="en-US" altLang="en-US" sz="1600" b="1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</a:rPr>
              <a:t>All questions to Piazza</a:t>
            </a: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Berthe Y. </a:t>
            </a:r>
            <a:r>
              <a:rPr lang="en-US" altLang="en-US" sz="1400" dirty="0" err="1"/>
              <a:t>Choueiry</a:t>
            </a:r>
            <a:r>
              <a:rPr lang="en-US" altLang="en-US" sz="1400" dirty="0"/>
              <a:t> (Shu-we-</a:t>
            </a:r>
            <a:r>
              <a:rPr lang="en-US" altLang="en-US" sz="1400" dirty="0" err="1"/>
              <a:t>ri</a:t>
            </a:r>
            <a:r>
              <a:rPr lang="en-US" altLang="en-US" sz="14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Avery Hall, </a:t>
            </a:r>
            <a:r>
              <a:rPr lang="en-US" altLang="en-US" sz="1400"/>
              <a:t>Room 259</a:t>
            </a:r>
            <a:endParaRPr lang="en-US" altLang="en-US" sz="14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Tel: +1(402)472-5444</a:t>
            </a:r>
            <a:endParaRPr lang="en-US" altLang="en-US" sz="18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800" dirty="0"/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39DF2212-69F7-CC49-AC7F-A727D3C45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295275"/>
            <a:ext cx="7824788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4000" b="1">
                <a:solidFill>
                  <a:srgbClr val="3366CC"/>
                </a:solidFill>
              </a:rPr>
              <a:t>Structure-Based Methods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2800" b="1">
              <a:solidFill>
                <a:srgbClr val="3366CC"/>
              </a:solidFill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4800" b="1">
                <a:solidFill>
                  <a:srgbClr val="3366CC"/>
                </a:solidFill>
              </a:rPr>
              <a:t>An Introduction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4F713-4FB6-C240-A1F3-813B92A0E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04800"/>
            <a:ext cx="8482013" cy="685800"/>
          </a:xfrm>
        </p:spPr>
        <p:txBody>
          <a:bodyPr/>
          <a:lstStyle/>
          <a:p>
            <a:pPr marL="342900" indent="-342900" eaLnBrk="1" hangingPunct="1">
              <a:tabLst>
                <a:tab pos="8004175" algn="r"/>
              </a:tabLst>
            </a:pPr>
            <a:r>
              <a:rPr lang="en-US" altLang="en-US"/>
              <a:t>DPC 	</a:t>
            </a:r>
            <a:r>
              <a:rPr lang="en-US" altLang="en-US" sz="2000" b="0" i="1">
                <a:solidFill>
                  <a:srgbClr val="CC0000"/>
                </a:solidFill>
              </a:rPr>
              <a:t>Dechter </a:t>
            </a:r>
            <a:r>
              <a:rPr lang="en-US" altLang="en-US" sz="2000" b="0">
                <a:solidFill>
                  <a:srgbClr val="CC0000"/>
                </a:solidFill>
              </a:rPr>
              <a:t>§4.2.2 </a:t>
            </a:r>
            <a:r>
              <a:rPr lang="en-US" altLang="en-US" sz="2000" b="0">
                <a:solidFill>
                  <a:srgbClr val="3366CC"/>
                </a:solidFill>
                <a:latin typeface="Arial" panose="020B0604020202020204" pitchFamily="34" charset="0"/>
              </a:rPr>
              <a:t>[Dechter &amp; Pearl, 88]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B27E9-0BE1-DA42-951B-CF2726F31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314950" cy="3568700"/>
          </a:xfrm>
        </p:spPr>
        <p:txBody>
          <a:bodyPr/>
          <a:lstStyle/>
          <a:p>
            <a:r>
              <a:rPr lang="en-US" altLang="en-US" sz="2800"/>
              <a:t>DPC</a:t>
            </a:r>
          </a:p>
          <a:p>
            <a:pPr lvl="1"/>
            <a:r>
              <a:rPr lang="en-US" altLang="en-US" sz="2400"/>
              <a:t>Binary CSP</a:t>
            </a:r>
          </a:p>
          <a:p>
            <a:pPr lvl="1"/>
            <a:r>
              <a:rPr lang="en-US" altLang="en-US" sz="2400"/>
              <a:t>Variable ordering is fixed</a:t>
            </a:r>
          </a:p>
          <a:p>
            <a:pPr lvl="1"/>
            <a:r>
              <a:rPr lang="en-US" altLang="en-US" sz="2400"/>
              <a:t>Complexity of DPC </a:t>
            </a:r>
            <a:r>
              <a:rPr lang="en-US" altLang="en-US" sz="2400" i="1">
                <a:latin typeface="Times New Roman" panose="02020603050405020304" pitchFamily="18" charset="0"/>
              </a:rPr>
              <a:t>O(n.w*</a:t>
            </a:r>
            <a:r>
              <a:rPr lang="en-US" altLang="en-US" sz="2400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30000">
                <a:latin typeface="Times New Roman" panose="02020603050405020304" pitchFamily="18" charset="0"/>
              </a:rPr>
              <a:t>3</a:t>
            </a:r>
            <a:r>
              <a:rPr lang="en-US" altLang="en-US" sz="2400" i="1">
                <a:latin typeface="Times New Roman" panose="02020603050405020304" pitchFamily="18" charset="0"/>
              </a:rPr>
              <a:t>)</a:t>
            </a:r>
          </a:p>
          <a:p>
            <a:r>
              <a:rPr lang="en-US" altLang="en-US" sz="2800"/>
              <a:t>If </a:t>
            </a:r>
            <a:r>
              <a:rPr lang="en-US" altLang="en-US" sz="2800" i="1">
                <a:latin typeface="Times New Roman" panose="02020603050405020304" pitchFamily="18" charset="0"/>
              </a:rPr>
              <a:t>w*</a:t>
            </a:r>
            <a:r>
              <a:rPr lang="en-US" altLang="en-US" sz="2800">
                <a:latin typeface="Times New Roman" panose="02020603050405020304" pitchFamily="18" charset="0"/>
              </a:rPr>
              <a:t>≤ 2</a:t>
            </a:r>
            <a:r>
              <a:rPr lang="en-US" altLang="en-US" sz="2800"/>
              <a:t>, DPC</a:t>
            </a:r>
          </a:p>
          <a:p>
            <a:pPr lvl="1"/>
            <a:r>
              <a:rPr lang="en-US" altLang="en-US" sz="2400"/>
              <a:t>determines consistency</a:t>
            </a:r>
          </a:p>
          <a:p>
            <a:pPr lvl="1"/>
            <a:r>
              <a:rPr lang="en-US" altLang="en-US" sz="2400"/>
              <a:t>guarantees BT-free along ordering</a:t>
            </a:r>
          </a:p>
          <a:p>
            <a:pPr lvl="1">
              <a:buFontTx/>
              <a:buNone/>
            </a:pPr>
            <a:endParaRPr lang="en-US" altLang="en-US" sz="2400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66E031FA-5655-794D-9BE4-39583C588E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1A3DDC5-85E2-914E-87CD-3584520D6227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85941D4-D07E-A94C-A6DA-BC3AE7BAA0C1}"/>
              </a:ext>
            </a:extLst>
          </p:cNvPr>
          <p:cNvSpPr/>
          <p:nvPr/>
        </p:nvSpPr>
        <p:spPr>
          <a:xfrm>
            <a:off x="6542088" y="5199063"/>
            <a:ext cx="411162" cy="41275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174581-8C20-6948-B8D0-5E475F69508C}"/>
              </a:ext>
            </a:extLst>
          </p:cNvPr>
          <p:cNvSpPr/>
          <p:nvPr/>
        </p:nvSpPr>
        <p:spPr>
          <a:xfrm>
            <a:off x="6542088" y="4410075"/>
            <a:ext cx="411162" cy="41275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DB019BE-6D64-5048-B766-D1A640E0C63A}"/>
              </a:ext>
            </a:extLst>
          </p:cNvPr>
          <p:cNvSpPr/>
          <p:nvPr/>
        </p:nvSpPr>
        <p:spPr>
          <a:xfrm>
            <a:off x="6542088" y="3621088"/>
            <a:ext cx="411162" cy="41275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34C8DC-F1C2-604F-B1F0-95E1FA464346}"/>
              </a:ext>
            </a:extLst>
          </p:cNvPr>
          <p:cNvSpPr/>
          <p:nvPr/>
        </p:nvSpPr>
        <p:spPr>
          <a:xfrm>
            <a:off x="6542088" y="1176338"/>
            <a:ext cx="411162" cy="411162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AA102E3-86C2-AA4A-A61C-8E4CEDB7DE79}"/>
              </a:ext>
            </a:extLst>
          </p:cNvPr>
          <p:cNvSpPr/>
          <p:nvPr/>
        </p:nvSpPr>
        <p:spPr>
          <a:xfrm>
            <a:off x="6542088" y="2835275"/>
            <a:ext cx="411162" cy="411163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963F5FA-2487-4144-9DAF-2404EE10F38B}"/>
              </a:ext>
            </a:extLst>
          </p:cNvPr>
          <p:cNvSpPr/>
          <p:nvPr/>
        </p:nvSpPr>
        <p:spPr>
          <a:xfrm>
            <a:off x="6542088" y="2005013"/>
            <a:ext cx="411162" cy="411162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EAAF9F-9F47-BE41-9B83-DF2EDF8F510C}"/>
              </a:ext>
            </a:extLst>
          </p:cNvPr>
          <p:cNvCxnSpPr>
            <a:stCxn id="8" idx="4"/>
            <a:endCxn id="10" idx="0"/>
          </p:cNvCxnSpPr>
          <p:nvPr/>
        </p:nvCxnSpPr>
        <p:spPr>
          <a:xfrm>
            <a:off x="6746875" y="1587500"/>
            <a:ext cx="0" cy="417513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7047E79-2F21-C84E-8AF9-1613AF7E407D}"/>
              </a:ext>
            </a:extLst>
          </p:cNvPr>
          <p:cNvCxnSpPr>
            <a:stCxn id="9" idx="4"/>
            <a:endCxn id="7" idx="0"/>
          </p:cNvCxnSpPr>
          <p:nvPr/>
        </p:nvCxnSpPr>
        <p:spPr>
          <a:xfrm>
            <a:off x="6746875" y="3246438"/>
            <a:ext cx="0" cy="374650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DDEB9CD-27DB-174A-AC84-1D0A16113DA9}"/>
              </a:ext>
            </a:extLst>
          </p:cNvPr>
          <p:cNvCxnSpPr>
            <a:stCxn id="10" idx="4"/>
            <a:endCxn id="9" idx="0"/>
          </p:cNvCxnSpPr>
          <p:nvPr/>
        </p:nvCxnSpPr>
        <p:spPr>
          <a:xfrm>
            <a:off x="6746875" y="2416175"/>
            <a:ext cx="0" cy="419100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08A766A-7B55-6243-B2B7-60C4535FEDDA}"/>
              </a:ext>
            </a:extLst>
          </p:cNvPr>
          <p:cNvCxnSpPr>
            <a:stCxn id="7" idx="4"/>
            <a:endCxn id="6" idx="0"/>
          </p:cNvCxnSpPr>
          <p:nvPr/>
        </p:nvCxnSpPr>
        <p:spPr>
          <a:xfrm>
            <a:off x="6746875" y="4033838"/>
            <a:ext cx="0" cy="376237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">
            <a:extLst>
              <a:ext uri="{FF2B5EF4-FFF2-40B4-BE49-F238E27FC236}">
                <a16:creationId xmlns:a16="http://schemas.microsoft.com/office/drawing/2014/main" id="{DF50394B-6FF6-574F-9280-50BA8BD1E5A8}"/>
              </a:ext>
            </a:extLst>
          </p:cNvPr>
          <p:cNvCxnSpPr>
            <a:stCxn id="6" idx="4"/>
            <a:endCxn id="5" idx="0"/>
          </p:cNvCxnSpPr>
          <p:nvPr/>
        </p:nvCxnSpPr>
        <p:spPr>
          <a:xfrm>
            <a:off x="6746875" y="4822825"/>
            <a:ext cx="0" cy="376238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94DEB7F-CED3-9341-93B3-AD479A690266}"/>
              </a:ext>
            </a:extLst>
          </p:cNvPr>
          <p:cNvCxnSpPr/>
          <p:nvPr/>
        </p:nvCxnSpPr>
        <p:spPr>
          <a:xfrm>
            <a:off x="7494588" y="1423988"/>
            <a:ext cx="0" cy="990600"/>
          </a:xfrm>
          <a:prstGeom prst="straightConnector1">
            <a:avLst/>
          </a:prstGeom>
          <a:ln w="31750">
            <a:tailEnd type="stealth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16" name="TextBox 16">
            <a:extLst>
              <a:ext uri="{FF2B5EF4-FFF2-40B4-BE49-F238E27FC236}">
                <a16:creationId xmlns:a16="http://schemas.microsoft.com/office/drawing/2014/main" id="{5B18E1A4-9E31-FB4F-8641-3FE52D7765B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719094" y="2216944"/>
            <a:ext cx="2160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r>
              <a:rPr lang="en-US" altLang="en-US" sz="1800"/>
              <a:t>Instantiation order</a:t>
            </a:r>
          </a:p>
        </p:txBody>
      </p: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C2FC6159-EF44-6D48-8717-5CCDF594E540}"/>
              </a:ext>
            </a:extLst>
          </p:cNvPr>
          <p:cNvCxnSpPr>
            <a:stCxn id="9" idx="6"/>
            <a:endCxn id="8" idx="6"/>
          </p:cNvCxnSpPr>
          <p:nvPr/>
        </p:nvCxnSpPr>
        <p:spPr>
          <a:xfrm flipV="1">
            <a:off x="6953250" y="1381125"/>
            <a:ext cx="12700" cy="1658938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D209DA70-269A-E84C-B78F-89DAD94125C3}"/>
              </a:ext>
            </a:extLst>
          </p:cNvPr>
          <p:cNvCxnSpPr>
            <a:stCxn id="7" idx="2"/>
            <a:endCxn id="10" idx="2"/>
          </p:cNvCxnSpPr>
          <p:nvPr/>
        </p:nvCxnSpPr>
        <p:spPr>
          <a:xfrm rot="10800000">
            <a:off x="6542088" y="2211388"/>
            <a:ext cx="12700" cy="1616075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>
            <a:extLst>
              <a:ext uri="{FF2B5EF4-FFF2-40B4-BE49-F238E27FC236}">
                <a16:creationId xmlns:a16="http://schemas.microsoft.com/office/drawing/2014/main" id="{A71838D8-EB83-2849-A2FD-69751E89C866}"/>
              </a:ext>
            </a:extLst>
          </p:cNvPr>
          <p:cNvCxnSpPr>
            <a:stCxn id="7" idx="2"/>
            <a:endCxn id="8" idx="2"/>
          </p:cNvCxnSpPr>
          <p:nvPr/>
        </p:nvCxnSpPr>
        <p:spPr>
          <a:xfrm rot="10800000">
            <a:off x="6542088" y="1381125"/>
            <a:ext cx="12700" cy="2446338"/>
          </a:xfrm>
          <a:prstGeom prst="curvedConnector3">
            <a:avLst>
              <a:gd name="adj1" fmla="val 3403732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F23413-24EA-914E-8EED-E5B9004DF604}"/>
              </a:ext>
            </a:extLst>
          </p:cNvPr>
          <p:cNvCxnSpPr/>
          <p:nvPr/>
        </p:nvCxnSpPr>
        <p:spPr>
          <a:xfrm flipH="1" flipV="1">
            <a:off x="7494588" y="4700588"/>
            <a:ext cx="0" cy="990600"/>
          </a:xfrm>
          <a:prstGeom prst="straightConnector1">
            <a:avLst/>
          </a:prstGeom>
          <a:ln w="31750">
            <a:tailEnd type="stealth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21" name="TextBox 21">
            <a:extLst>
              <a:ext uri="{FF2B5EF4-FFF2-40B4-BE49-F238E27FC236}">
                <a16:creationId xmlns:a16="http://schemas.microsoft.com/office/drawing/2014/main" id="{C06C8403-A8E8-1D45-A383-6CAD81570EE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719888" y="4452938"/>
            <a:ext cx="2159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/>
              <a:t>Elimination order</a:t>
            </a:r>
          </a:p>
        </p:txBody>
      </p:sp>
      <p:cxnSp>
        <p:nvCxnSpPr>
          <p:cNvPr id="23" name="Curved Connector 22">
            <a:extLst>
              <a:ext uri="{FF2B5EF4-FFF2-40B4-BE49-F238E27FC236}">
                <a16:creationId xmlns:a16="http://schemas.microsoft.com/office/drawing/2014/main" id="{D31BA0AE-F3BE-764E-9FC0-09FB5DE8395C}"/>
              </a:ext>
            </a:extLst>
          </p:cNvPr>
          <p:cNvCxnSpPr>
            <a:stCxn id="5" idx="2"/>
            <a:endCxn id="7" idx="2"/>
          </p:cNvCxnSpPr>
          <p:nvPr/>
        </p:nvCxnSpPr>
        <p:spPr>
          <a:xfrm rot="10800000">
            <a:off x="6542088" y="3827463"/>
            <a:ext cx="12700" cy="1577975"/>
          </a:xfrm>
          <a:prstGeom prst="curvedConnector3">
            <a:avLst>
              <a:gd name="adj1" fmla="val 405211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ilter V5">
            <a:extLst>
              <a:ext uri="{FF2B5EF4-FFF2-40B4-BE49-F238E27FC236}">
                <a16:creationId xmlns:a16="http://schemas.microsoft.com/office/drawing/2014/main" id="{968E8857-EC0A-044B-8EED-20297B4635CE}"/>
              </a:ext>
            </a:extLst>
          </p:cNvPr>
          <p:cNvSpPr/>
          <p:nvPr/>
        </p:nvSpPr>
        <p:spPr>
          <a:xfrm>
            <a:off x="6548438" y="4408488"/>
            <a:ext cx="411162" cy="411162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5" name="Filter V4">
            <a:extLst>
              <a:ext uri="{FF2B5EF4-FFF2-40B4-BE49-F238E27FC236}">
                <a16:creationId xmlns:a16="http://schemas.microsoft.com/office/drawing/2014/main" id="{1C7E44C5-58B2-9048-80ED-31E8163210B8}"/>
              </a:ext>
            </a:extLst>
          </p:cNvPr>
          <p:cNvSpPr/>
          <p:nvPr/>
        </p:nvSpPr>
        <p:spPr>
          <a:xfrm>
            <a:off x="6548438" y="3629025"/>
            <a:ext cx="411162" cy="411163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6" name="Filter V3">
            <a:extLst>
              <a:ext uri="{FF2B5EF4-FFF2-40B4-BE49-F238E27FC236}">
                <a16:creationId xmlns:a16="http://schemas.microsoft.com/office/drawing/2014/main" id="{947FB296-1E1C-5748-8CED-600CF58CDD6B}"/>
              </a:ext>
            </a:extLst>
          </p:cNvPr>
          <p:cNvSpPr/>
          <p:nvPr/>
        </p:nvSpPr>
        <p:spPr>
          <a:xfrm>
            <a:off x="6538913" y="2840038"/>
            <a:ext cx="411162" cy="411162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7" name="Filter V2">
            <a:extLst>
              <a:ext uri="{FF2B5EF4-FFF2-40B4-BE49-F238E27FC236}">
                <a16:creationId xmlns:a16="http://schemas.microsoft.com/office/drawing/2014/main" id="{62FE43E6-C911-0541-92F0-D19F834A3A79}"/>
              </a:ext>
            </a:extLst>
          </p:cNvPr>
          <p:cNvSpPr/>
          <p:nvPr/>
        </p:nvSpPr>
        <p:spPr>
          <a:xfrm>
            <a:off x="6538913" y="2009775"/>
            <a:ext cx="411162" cy="411163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8" name="Filter V1">
            <a:extLst>
              <a:ext uri="{FF2B5EF4-FFF2-40B4-BE49-F238E27FC236}">
                <a16:creationId xmlns:a16="http://schemas.microsoft.com/office/drawing/2014/main" id="{4A303D61-E4D3-9949-A26E-63ABE42D73AB}"/>
              </a:ext>
            </a:extLst>
          </p:cNvPr>
          <p:cNvSpPr/>
          <p:nvPr/>
        </p:nvSpPr>
        <p:spPr>
          <a:xfrm>
            <a:off x="6538913" y="1174750"/>
            <a:ext cx="411162" cy="411163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cxnSp>
        <p:nvCxnSpPr>
          <p:cNvPr id="29" name="d-up C65">
            <a:extLst>
              <a:ext uri="{FF2B5EF4-FFF2-40B4-BE49-F238E27FC236}">
                <a16:creationId xmlns:a16="http://schemas.microsoft.com/office/drawing/2014/main" id="{477F3D82-8B3A-5647-BDCF-D3C42404798B}"/>
              </a:ext>
            </a:extLst>
          </p:cNvPr>
          <p:cNvCxnSpPr>
            <a:stCxn id="5" idx="0"/>
            <a:endCxn id="6" idx="4"/>
          </p:cNvCxnSpPr>
          <p:nvPr/>
        </p:nvCxnSpPr>
        <p:spPr>
          <a:xfrm flipV="1">
            <a:off x="6746875" y="4822825"/>
            <a:ext cx="0" cy="376238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d-up C64">
            <a:extLst>
              <a:ext uri="{FF2B5EF4-FFF2-40B4-BE49-F238E27FC236}">
                <a16:creationId xmlns:a16="http://schemas.microsoft.com/office/drawing/2014/main" id="{C98BBEBC-FAF7-3D41-B1AF-52DD9A5DD218}"/>
              </a:ext>
            </a:extLst>
          </p:cNvPr>
          <p:cNvCxnSpPr/>
          <p:nvPr/>
        </p:nvCxnSpPr>
        <p:spPr>
          <a:xfrm rot="10800000">
            <a:off x="6530975" y="3840163"/>
            <a:ext cx="12700" cy="1577975"/>
          </a:xfrm>
          <a:prstGeom prst="curvedConnector3">
            <a:avLst>
              <a:gd name="adj1" fmla="val 4052110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d-up C54">
            <a:extLst>
              <a:ext uri="{FF2B5EF4-FFF2-40B4-BE49-F238E27FC236}">
                <a16:creationId xmlns:a16="http://schemas.microsoft.com/office/drawing/2014/main" id="{3ECEDEDD-C159-5346-A451-124D0DDA8BEB}"/>
              </a:ext>
            </a:extLst>
          </p:cNvPr>
          <p:cNvCxnSpPr/>
          <p:nvPr/>
        </p:nvCxnSpPr>
        <p:spPr>
          <a:xfrm flipV="1">
            <a:off x="6746875" y="4030663"/>
            <a:ext cx="0" cy="377825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d-up C43">
            <a:extLst>
              <a:ext uri="{FF2B5EF4-FFF2-40B4-BE49-F238E27FC236}">
                <a16:creationId xmlns:a16="http://schemas.microsoft.com/office/drawing/2014/main" id="{9EE91367-ADAC-994C-9BDA-E6AC614FAE57}"/>
              </a:ext>
            </a:extLst>
          </p:cNvPr>
          <p:cNvCxnSpPr>
            <a:endCxn id="9" idx="4"/>
          </p:cNvCxnSpPr>
          <p:nvPr/>
        </p:nvCxnSpPr>
        <p:spPr>
          <a:xfrm flipV="1">
            <a:off x="6746875" y="3246438"/>
            <a:ext cx="0" cy="374650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d-up C42">
            <a:extLst>
              <a:ext uri="{FF2B5EF4-FFF2-40B4-BE49-F238E27FC236}">
                <a16:creationId xmlns:a16="http://schemas.microsoft.com/office/drawing/2014/main" id="{067A810D-44C5-3940-9FD9-DB9451EF9EA8}"/>
              </a:ext>
            </a:extLst>
          </p:cNvPr>
          <p:cNvCxnSpPr/>
          <p:nvPr/>
        </p:nvCxnSpPr>
        <p:spPr>
          <a:xfrm rot="10800000">
            <a:off x="6523038" y="2201863"/>
            <a:ext cx="12700" cy="1616075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d-up C41">
            <a:extLst>
              <a:ext uri="{FF2B5EF4-FFF2-40B4-BE49-F238E27FC236}">
                <a16:creationId xmlns:a16="http://schemas.microsoft.com/office/drawing/2014/main" id="{847B56CB-81F6-4944-90AA-FC35DB53653A}"/>
              </a:ext>
            </a:extLst>
          </p:cNvPr>
          <p:cNvCxnSpPr/>
          <p:nvPr/>
        </p:nvCxnSpPr>
        <p:spPr>
          <a:xfrm rot="10800000">
            <a:off x="6527800" y="1395413"/>
            <a:ext cx="12700" cy="2446337"/>
          </a:xfrm>
          <a:prstGeom prst="curvedConnector3">
            <a:avLst>
              <a:gd name="adj1" fmla="val 3403732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d-up C32">
            <a:extLst>
              <a:ext uri="{FF2B5EF4-FFF2-40B4-BE49-F238E27FC236}">
                <a16:creationId xmlns:a16="http://schemas.microsoft.com/office/drawing/2014/main" id="{069DA4A2-8D3A-3F4C-B9BB-2BEAD7BDE6BF}"/>
              </a:ext>
            </a:extLst>
          </p:cNvPr>
          <p:cNvCxnSpPr>
            <a:endCxn id="10" idx="4"/>
          </p:cNvCxnSpPr>
          <p:nvPr/>
        </p:nvCxnSpPr>
        <p:spPr>
          <a:xfrm flipV="1">
            <a:off x="6746875" y="2416175"/>
            <a:ext cx="0" cy="419100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d-up C31">
            <a:extLst>
              <a:ext uri="{FF2B5EF4-FFF2-40B4-BE49-F238E27FC236}">
                <a16:creationId xmlns:a16="http://schemas.microsoft.com/office/drawing/2014/main" id="{33AA93AD-DE87-534A-8B51-10FEFD6F987D}"/>
              </a:ext>
            </a:extLst>
          </p:cNvPr>
          <p:cNvCxnSpPr/>
          <p:nvPr/>
        </p:nvCxnSpPr>
        <p:spPr>
          <a:xfrm flipV="1">
            <a:off x="6965950" y="1389063"/>
            <a:ext cx="12700" cy="1658937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d-up C21">
            <a:extLst>
              <a:ext uri="{FF2B5EF4-FFF2-40B4-BE49-F238E27FC236}">
                <a16:creationId xmlns:a16="http://schemas.microsoft.com/office/drawing/2014/main" id="{00053A8C-24CF-E443-9D13-1884E77632C3}"/>
              </a:ext>
            </a:extLst>
          </p:cNvPr>
          <p:cNvCxnSpPr>
            <a:endCxn id="8" idx="4"/>
          </p:cNvCxnSpPr>
          <p:nvPr/>
        </p:nvCxnSpPr>
        <p:spPr>
          <a:xfrm flipH="1" flipV="1">
            <a:off x="6746875" y="1587500"/>
            <a:ext cx="7938" cy="417513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Using C65">
            <a:extLst>
              <a:ext uri="{FF2B5EF4-FFF2-40B4-BE49-F238E27FC236}">
                <a16:creationId xmlns:a16="http://schemas.microsoft.com/office/drawing/2014/main" id="{12334CBB-F716-B24C-A898-DD112811CAED}"/>
              </a:ext>
            </a:extLst>
          </p:cNvPr>
          <p:cNvCxnSpPr/>
          <p:nvPr/>
        </p:nvCxnSpPr>
        <p:spPr>
          <a:xfrm flipV="1">
            <a:off x="6746875" y="4835525"/>
            <a:ext cx="0" cy="376238"/>
          </a:xfrm>
          <a:prstGeom prst="straightConnector1">
            <a:avLst/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Using C64">
            <a:extLst>
              <a:ext uri="{FF2B5EF4-FFF2-40B4-BE49-F238E27FC236}">
                <a16:creationId xmlns:a16="http://schemas.microsoft.com/office/drawing/2014/main" id="{E7024D9B-9FEA-9240-9E77-A8495E6C08B0}"/>
              </a:ext>
            </a:extLst>
          </p:cNvPr>
          <p:cNvCxnSpPr/>
          <p:nvPr/>
        </p:nvCxnSpPr>
        <p:spPr>
          <a:xfrm rot="10800000">
            <a:off x="6530975" y="3833813"/>
            <a:ext cx="12700" cy="1577975"/>
          </a:xfrm>
          <a:prstGeom prst="curvedConnector3">
            <a:avLst>
              <a:gd name="adj1" fmla="val 4052110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Using C43">
            <a:extLst>
              <a:ext uri="{FF2B5EF4-FFF2-40B4-BE49-F238E27FC236}">
                <a16:creationId xmlns:a16="http://schemas.microsoft.com/office/drawing/2014/main" id="{7A89D910-D1C6-F74A-95AE-9B64F1BA4EC2}"/>
              </a:ext>
            </a:extLst>
          </p:cNvPr>
          <p:cNvCxnSpPr/>
          <p:nvPr/>
        </p:nvCxnSpPr>
        <p:spPr>
          <a:xfrm flipV="1">
            <a:off x="6750050" y="3252788"/>
            <a:ext cx="0" cy="376237"/>
          </a:xfrm>
          <a:prstGeom prst="straightConnector1">
            <a:avLst/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Using C42">
            <a:extLst>
              <a:ext uri="{FF2B5EF4-FFF2-40B4-BE49-F238E27FC236}">
                <a16:creationId xmlns:a16="http://schemas.microsoft.com/office/drawing/2014/main" id="{FE246B33-A1AC-4140-8A6B-2E7C32C59A4F}"/>
              </a:ext>
            </a:extLst>
          </p:cNvPr>
          <p:cNvCxnSpPr/>
          <p:nvPr/>
        </p:nvCxnSpPr>
        <p:spPr>
          <a:xfrm rot="10800000">
            <a:off x="6530975" y="2205038"/>
            <a:ext cx="12700" cy="1616075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Using C41">
            <a:extLst>
              <a:ext uri="{FF2B5EF4-FFF2-40B4-BE49-F238E27FC236}">
                <a16:creationId xmlns:a16="http://schemas.microsoft.com/office/drawing/2014/main" id="{15773E5E-B732-4C4A-A56A-BB0413ABB143}"/>
              </a:ext>
            </a:extLst>
          </p:cNvPr>
          <p:cNvCxnSpPr/>
          <p:nvPr/>
        </p:nvCxnSpPr>
        <p:spPr>
          <a:xfrm rot="10800000">
            <a:off x="6526213" y="1398588"/>
            <a:ext cx="12700" cy="2446337"/>
          </a:xfrm>
          <a:prstGeom prst="curvedConnector3">
            <a:avLst>
              <a:gd name="adj1" fmla="val 3403732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Using C32">
            <a:extLst>
              <a:ext uri="{FF2B5EF4-FFF2-40B4-BE49-F238E27FC236}">
                <a16:creationId xmlns:a16="http://schemas.microsoft.com/office/drawing/2014/main" id="{0E2B9694-23B0-E447-B076-6035D32033EA}"/>
              </a:ext>
            </a:extLst>
          </p:cNvPr>
          <p:cNvCxnSpPr/>
          <p:nvPr/>
        </p:nvCxnSpPr>
        <p:spPr>
          <a:xfrm flipV="1">
            <a:off x="6750050" y="2420938"/>
            <a:ext cx="0" cy="419100"/>
          </a:xfrm>
          <a:prstGeom prst="straightConnector1">
            <a:avLst/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Using C31">
            <a:extLst>
              <a:ext uri="{FF2B5EF4-FFF2-40B4-BE49-F238E27FC236}">
                <a16:creationId xmlns:a16="http://schemas.microsoft.com/office/drawing/2014/main" id="{9937CC98-9ADB-3A49-997F-FAA6BCD53E6D}"/>
              </a:ext>
            </a:extLst>
          </p:cNvPr>
          <p:cNvCxnSpPr/>
          <p:nvPr/>
        </p:nvCxnSpPr>
        <p:spPr>
          <a:xfrm flipV="1">
            <a:off x="6956425" y="1390650"/>
            <a:ext cx="12700" cy="1658938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filter C54">
            <a:extLst>
              <a:ext uri="{FF2B5EF4-FFF2-40B4-BE49-F238E27FC236}">
                <a16:creationId xmlns:a16="http://schemas.microsoft.com/office/drawing/2014/main" id="{9C2F05D7-AD0C-9947-BDF9-66CF87394BAB}"/>
              </a:ext>
            </a:extLst>
          </p:cNvPr>
          <p:cNvCxnSpPr>
            <a:stCxn id="7" idx="4"/>
            <a:endCxn id="6" idx="0"/>
          </p:cNvCxnSpPr>
          <p:nvPr/>
        </p:nvCxnSpPr>
        <p:spPr>
          <a:xfrm>
            <a:off x="6746875" y="4033838"/>
            <a:ext cx="0" cy="376237"/>
          </a:xfrm>
          <a:prstGeom prst="line">
            <a:avLst/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filter C32">
            <a:extLst>
              <a:ext uri="{FF2B5EF4-FFF2-40B4-BE49-F238E27FC236}">
                <a16:creationId xmlns:a16="http://schemas.microsoft.com/office/drawing/2014/main" id="{FB99A5E9-D175-4848-AA54-9F8C3BFAFBF1}"/>
              </a:ext>
            </a:extLst>
          </p:cNvPr>
          <p:cNvCxnSpPr>
            <a:endCxn id="9" idx="0"/>
          </p:cNvCxnSpPr>
          <p:nvPr/>
        </p:nvCxnSpPr>
        <p:spPr>
          <a:xfrm>
            <a:off x="6746875" y="2414588"/>
            <a:ext cx="0" cy="420687"/>
          </a:xfrm>
          <a:prstGeom prst="line">
            <a:avLst/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filter C31">
            <a:extLst>
              <a:ext uri="{FF2B5EF4-FFF2-40B4-BE49-F238E27FC236}">
                <a16:creationId xmlns:a16="http://schemas.microsoft.com/office/drawing/2014/main" id="{893654F9-EA8D-B64E-9A5C-7325965B06D5}"/>
              </a:ext>
            </a:extLst>
          </p:cNvPr>
          <p:cNvCxnSpPr/>
          <p:nvPr/>
        </p:nvCxnSpPr>
        <p:spPr>
          <a:xfrm flipV="1">
            <a:off x="6946900" y="1387475"/>
            <a:ext cx="12700" cy="1660525"/>
          </a:xfrm>
          <a:prstGeom prst="curvedConnector3">
            <a:avLst>
              <a:gd name="adj1" fmla="val 1800000"/>
            </a:avLst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filter C21">
            <a:extLst>
              <a:ext uri="{FF2B5EF4-FFF2-40B4-BE49-F238E27FC236}">
                <a16:creationId xmlns:a16="http://schemas.microsoft.com/office/drawing/2014/main" id="{D0B86758-043C-0440-8FDA-B0C96676AF6D}"/>
              </a:ext>
            </a:extLst>
          </p:cNvPr>
          <p:cNvCxnSpPr/>
          <p:nvPr/>
        </p:nvCxnSpPr>
        <p:spPr>
          <a:xfrm>
            <a:off x="6746875" y="1587500"/>
            <a:ext cx="0" cy="420688"/>
          </a:xfrm>
          <a:prstGeom prst="line">
            <a:avLst/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48" name="TextBox 3">
            <a:extLst>
              <a:ext uri="{FF2B5EF4-FFF2-40B4-BE49-F238E27FC236}">
                <a16:creationId xmlns:a16="http://schemas.microsoft.com/office/drawing/2014/main" id="{6785CA4D-EDB9-D947-B05E-13B6D8891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5449888"/>
            <a:ext cx="48498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 i="1"/>
              <a:t>DPC animation courtesy of Chris Reeson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5" grpId="0" animBg="1"/>
      <p:bldP spid="25" grpId="1" animBg="1"/>
      <p:bldP spid="25" grpId="2" animBg="1"/>
      <p:bldP spid="25" grpId="3" animBg="1"/>
      <p:bldP spid="26" grpId="0" animBg="1"/>
      <p:bldP spid="26" grpId="1" animBg="1"/>
      <p:bldP spid="27" grpId="0" animBg="1"/>
      <p:bldP spid="27" grpId="1" animBg="1"/>
      <p:bldP spid="27" grpId="2" animBg="1"/>
      <p:bldP spid="27" grpId="3" animBg="1"/>
      <p:bldP spid="28" grpId="0" animBg="1"/>
      <p:bldP spid="28" grpId="1" animBg="1"/>
      <p:bldP spid="28" grpId="2" animBg="1"/>
      <p:bldP spid="28" grpId="3" animBg="1"/>
      <p:bldP spid="28" grpId="4" animBg="1"/>
      <p:bldP spid="28" grpId="5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27444C0-A91E-6D44-836A-B13E8F6D2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Biconnected components</a:t>
            </a:r>
            <a:r>
              <a:rPr lang="en-US" altLang="en-US" sz="3200"/>
              <a:t>    </a:t>
            </a:r>
            <a:r>
              <a:rPr lang="en-US" altLang="en-US" sz="2800" b="0"/>
              <a:t>[Freuder 82]</a:t>
            </a:r>
            <a:endParaRPr lang="en-US" altLang="en-US" sz="3200" b="0"/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28E4803-882E-7A4D-B6BE-2955EBBA0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070475" cy="4525962"/>
          </a:xfrm>
        </p:spPr>
        <p:txBody>
          <a:bodyPr/>
          <a:lstStyle/>
          <a:p>
            <a:r>
              <a:rPr lang="en-US" altLang="en-US" sz="1800" i="1"/>
              <a:t>Aka, Decomposition into Separable Graphs</a:t>
            </a:r>
          </a:p>
          <a:p>
            <a:r>
              <a:rPr lang="en-US" altLang="en-US" sz="2000"/>
              <a:t>Consider a CSP whose graph has </a:t>
            </a:r>
            <a:r>
              <a:rPr lang="en-US" altLang="en-US" sz="2000" u="sng"/>
              <a:t>articulation nodes</a:t>
            </a:r>
          </a:p>
          <a:p>
            <a:r>
              <a:rPr lang="en-US" altLang="en-US" sz="2000"/>
              <a:t>Assume that the largest biconnected component has size </a:t>
            </a:r>
            <a:r>
              <a:rPr lang="en-US" altLang="en-US" sz="2000" i="1"/>
              <a:t>b</a:t>
            </a:r>
          </a:p>
          <a:p>
            <a:r>
              <a:rPr lang="en-US" altLang="en-US" sz="2000" u="sng"/>
              <a:t>Build a tree</a:t>
            </a:r>
            <a:r>
              <a:rPr lang="en-US" altLang="en-US" sz="2000"/>
              <a:t> whose nodes are the biconnected components, considering that the articulation node belongs to the parent (or parent+child)</a:t>
            </a:r>
          </a:p>
          <a:p>
            <a:r>
              <a:rPr lang="en-US" altLang="en-US" sz="2000" u="sng"/>
              <a:t>Build an ordering</a:t>
            </a:r>
            <a:r>
              <a:rPr lang="en-US" altLang="en-US" sz="2000"/>
              <a:t> using a preorder traversal of the tree</a:t>
            </a:r>
          </a:p>
          <a:p>
            <a:r>
              <a:rPr lang="en-US" altLang="en-US" sz="2000"/>
              <a:t>The complexity is bound by the size of the largest biconnected component</a:t>
            </a:r>
            <a:endParaRPr lang="en-US" altLang="en-US" sz="2400"/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80B53038-81A6-7844-856C-CA60518D2B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0E9BBB4-105F-0144-B273-C2A86498D680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30B7FD1-E0D1-A445-9211-EE5B45025519}"/>
              </a:ext>
            </a:extLst>
          </p:cNvPr>
          <p:cNvSpPr/>
          <p:nvPr/>
        </p:nvSpPr>
        <p:spPr>
          <a:xfrm>
            <a:off x="6864350" y="1309688"/>
            <a:ext cx="792163" cy="655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12FE36-9659-6343-B3F3-821832D7B408}"/>
              </a:ext>
            </a:extLst>
          </p:cNvPr>
          <p:cNvSpPr/>
          <p:nvPr/>
        </p:nvSpPr>
        <p:spPr>
          <a:xfrm>
            <a:off x="6894513" y="2239963"/>
            <a:ext cx="792162" cy="655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EABB86E-AEBD-1643-857F-834E93811DE0}"/>
              </a:ext>
            </a:extLst>
          </p:cNvPr>
          <p:cNvSpPr/>
          <p:nvPr/>
        </p:nvSpPr>
        <p:spPr>
          <a:xfrm>
            <a:off x="6883400" y="3143250"/>
            <a:ext cx="790575" cy="6556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AED3AC7-D6E2-6E42-B2F3-39F168FA371E}"/>
              </a:ext>
            </a:extLst>
          </p:cNvPr>
          <p:cNvSpPr/>
          <p:nvPr/>
        </p:nvSpPr>
        <p:spPr>
          <a:xfrm>
            <a:off x="6899275" y="4032250"/>
            <a:ext cx="790575" cy="6556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D8AD841-C1B2-7949-B5C0-97A7ACAAE422}"/>
              </a:ext>
            </a:extLst>
          </p:cNvPr>
          <p:cNvSpPr/>
          <p:nvPr/>
        </p:nvSpPr>
        <p:spPr>
          <a:xfrm>
            <a:off x="6927850" y="4894263"/>
            <a:ext cx="792163" cy="655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5689F8-C54C-5843-B274-3494A4A62AAA}"/>
              </a:ext>
            </a:extLst>
          </p:cNvPr>
          <p:cNvSpPr/>
          <p:nvPr/>
        </p:nvSpPr>
        <p:spPr>
          <a:xfrm>
            <a:off x="7219950" y="1843088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F44F8B-3483-8E43-A248-AA3D85AA79FF}"/>
              </a:ext>
            </a:extLst>
          </p:cNvPr>
          <p:cNvSpPr/>
          <p:nvPr/>
        </p:nvSpPr>
        <p:spPr>
          <a:xfrm>
            <a:off x="6989763" y="3687763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D99D8A-63C2-8D4C-920B-62C12ABA3367}"/>
              </a:ext>
            </a:extLst>
          </p:cNvPr>
          <p:cNvCxnSpPr>
            <a:stCxn id="12" idx="4"/>
            <a:endCxn id="8" idx="0"/>
          </p:cNvCxnSpPr>
          <p:nvPr/>
        </p:nvCxnSpPr>
        <p:spPr>
          <a:xfrm rot="16200000" flipH="1">
            <a:off x="7134225" y="2084388"/>
            <a:ext cx="288925" cy="22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AAFDD66B-A8A5-1242-AF0F-01EABCAD172B}"/>
              </a:ext>
            </a:extLst>
          </p:cNvPr>
          <p:cNvSpPr/>
          <p:nvPr/>
        </p:nvSpPr>
        <p:spPr>
          <a:xfrm>
            <a:off x="7566025" y="1738313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6804D0-3DE2-0B47-9E47-09320F6F1B5B}"/>
              </a:ext>
            </a:extLst>
          </p:cNvPr>
          <p:cNvSpPr/>
          <p:nvPr/>
        </p:nvSpPr>
        <p:spPr>
          <a:xfrm>
            <a:off x="7240588" y="3692525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BA40C92-881C-7F42-9E7B-8E37D4CC8B15}"/>
              </a:ext>
            </a:extLst>
          </p:cNvPr>
          <p:cNvCxnSpPr>
            <a:stCxn id="17" idx="3"/>
            <a:endCxn id="10" idx="0"/>
          </p:cNvCxnSpPr>
          <p:nvPr/>
        </p:nvCxnSpPr>
        <p:spPr>
          <a:xfrm rot="16200000" flipH="1">
            <a:off x="7150894" y="3888581"/>
            <a:ext cx="247650" cy="39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>
            <a:extLst>
              <a:ext uri="{FF2B5EF4-FFF2-40B4-BE49-F238E27FC236}">
                <a16:creationId xmlns:a16="http://schemas.microsoft.com/office/drawing/2014/main" id="{1E264271-6ADB-4D40-8885-1625E7C816C9}"/>
              </a:ext>
            </a:extLst>
          </p:cNvPr>
          <p:cNvCxnSpPr>
            <a:stCxn id="16" idx="6"/>
            <a:endCxn id="9" idx="6"/>
          </p:cNvCxnSpPr>
          <p:nvPr/>
        </p:nvCxnSpPr>
        <p:spPr>
          <a:xfrm>
            <a:off x="7661275" y="1792288"/>
            <a:ext cx="12700" cy="1679575"/>
          </a:xfrm>
          <a:prstGeom prst="curvedConnector3">
            <a:avLst>
              <a:gd name="adj1" fmla="val 177607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>
            <a:extLst>
              <a:ext uri="{FF2B5EF4-FFF2-40B4-BE49-F238E27FC236}">
                <a16:creationId xmlns:a16="http://schemas.microsoft.com/office/drawing/2014/main" id="{3F78D150-A6AB-B243-8A31-6D48953069C8}"/>
              </a:ext>
            </a:extLst>
          </p:cNvPr>
          <p:cNvSpPr/>
          <p:nvPr/>
        </p:nvSpPr>
        <p:spPr>
          <a:xfrm>
            <a:off x="6700838" y="3752850"/>
            <a:ext cx="341312" cy="1392238"/>
          </a:xfrm>
          <a:custGeom>
            <a:avLst/>
            <a:gdLst>
              <a:gd name="connsiteX0" fmla="*/ 386687 w 386687"/>
              <a:gd name="connsiteY0" fmla="*/ 0 h 1392072"/>
              <a:gd name="connsiteX1" fmla="*/ 18197 w 386687"/>
              <a:gd name="connsiteY1" fmla="*/ 900753 h 1392072"/>
              <a:gd name="connsiteX2" fmla="*/ 277505 w 386687"/>
              <a:gd name="connsiteY2" fmla="*/ 1364776 h 1392072"/>
              <a:gd name="connsiteX3" fmla="*/ 277505 w 386687"/>
              <a:gd name="connsiteY3" fmla="*/ 1364776 h 1392072"/>
              <a:gd name="connsiteX4" fmla="*/ 291152 w 386687"/>
              <a:gd name="connsiteY4" fmla="*/ 1392072 h 13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687" h="1392072">
                <a:moveTo>
                  <a:pt x="386687" y="0"/>
                </a:moveTo>
                <a:cubicBezTo>
                  <a:pt x="211540" y="336645"/>
                  <a:pt x="36394" y="673290"/>
                  <a:pt x="18197" y="900753"/>
                </a:cubicBezTo>
                <a:cubicBezTo>
                  <a:pt x="0" y="1128216"/>
                  <a:pt x="277505" y="1364776"/>
                  <a:pt x="277505" y="1364776"/>
                </a:cubicBezTo>
                <a:lnTo>
                  <a:pt x="277505" y="1364776"/>
                </a:lnTo>
                <a:lnTo>
                  <a:pt x="291152" y="1392072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B942CD62-8A75-0F45-B9B9-DFB9424DF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90513"/>
            <a:ext cx="8229600" cy="685800"/>
          </a:xfrm>
        </p:spPr>
        <p:txBody>
          <a:bodyPr/>
          <a:lstStyle/>
          <a:p>
            <a:r>
              <a:rPr lang="en-US" altLang="en-US"/>
              <a:t>Tree Clustering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96548EF9-2C71-7F4F-AB4A-D9CCA857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740400" cy="4525962"/>
          </a:xfrm>
        </p:spPr>
        <p:txBody>
          <a:bodyPr/>
          <a:lstStyle/>
          <a:p>
            <a:r>
              <a:rPr lang="en-US" altLang="en-US" sz="2400"/>
              <a:t>Triangulate the graph </a:t>
            </a:r>
          </a:p>
          <a:p>
            <a:pPr lvl="1"/>
            <a:r>
              <a:rPr lang="en-US" altLang="en-US" sz="1800"/>
              <a:t>MinFill, Dechter, Fig 4.4, page 89</a:t>
            </a:r>
          </a:p>
          <a:p>
            <a:r>
              <a:rPr lang="en-US" altLang="en-US" sz="2400"/>
              <a:t>Find maximal cliques </a:t>
            </a:r>
            <a:endParaRPr lang="en-US" altLang="en-US" sz="1800"/>
          </a:p>
          <a:p>
            <a:pPr lvl="1"/>
            <a:r>
              <a:rPr lang="en-US" altLang="en-US" sz="1800"/>
              <a:t>MaxCardinality, Dechter, Fig 4.5, page 90</a:t>
            </a:r>
          </a:p>
          <a:p>
            <a:pPr lvl="1"/>
            <a:r>
              <a:rPr lang="en-US" altLang="en-US" sz="1800"/>
              <a:t>MaxCliques, [Golumbic]</a:t>
            </a:r>
          </a:p>
          <a:p>
            <a:r>
              <a:rPr lang="en-US" altLang="en-US" sz="2400"/>
              <a:t>Create a tree structure of cliques</a:t>
            </a:r>
          </a:p>
          <a:p>
            <a:pPr lvl="1"/>
            <a:r>
              <a:rPr lang="en-US" altLang="en-US" sz="1800"/>
              <a:t>Join tree, Dechter, Fig. 9.4 (Step 3), page 252</a:t>
            </a:r>
          </a:p>
          <a:p>
            <a:r>
              <a:rPr lang="en-US" altLang="en-US" sz="2400"/>
              <a:t>Repeat</a:t>
            </a:r>
          </a:p>
          <a:p>
            <a:pPr lvl="1"/>
            <a:r>
              <a:rPr lang="en-US" altLang="en-US" sz="2000"/>
              <a:t>Solve a clique (all solutions), at each node in tree </a:t>
            </a:r>
          </a:p>
          <a:p>
            <a:pPr lvl="1"/>
            <a:r>
              <a:rPr lang="en-US" altLang="en-US" sz="2000"/>
              <a:t>Apply DAC from leaves to root</a:t>
            </a:r>
          </a:p>
          <a:p>
            <a:pPr lvl="1"/>
            <a:r>
              <a:rPr lang="en-US" altLang="en-US" sz="2000"/>
              <a:t>Generate solutions in a BT-free manner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6AEA8F7D-1E14-B34F-A6AD-DB5CE28E06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8E5D63E-6FBB-A846-905D-228BE5F562D5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2CC999A9-13F9-F34D-9466-29ED4A133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46063"/>
            <a:ext cx="2770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§9.2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000">
                <a:solidFill>
                  <a:srgbClr val="3366CC"/>
                </a:solidFill>
              </a:rPr>
              <a:t>[Dechter &amp; Pearl, 89]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BFEFC12-9799-DB40-BF49-8C9734E7BED3}"/>
              </a:ext>
            </a:extLst>
          </p:cNvPr>
          <p:cNvSpPr/>
          <p:nvPr/>
        </p:nvSpPr>
        <p:spPr>
          <a:xfrm>
            <a:off x="6673850" y="1200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FBD9E7B-C5F7-9445-AE02-2623C9D13BB2}"/>
              </a:ext>
            </a:extLst>
          </p:cNvPr>
          <p:cNvSpPr/>
          <p:nvPr/>
        </p:nvSpPr>
        <p:spPr>
          <a:xfrm>
            <a:off x="6292850" y="1885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47686DE-C906-3C46-A336-9CE3B98CDD6D}"/>
              </a:ext>
            </a:extLst>
          </p:cNvPr>
          <p:cNvSpPr/>
          <p:nvPr/>
        </p:nvSpPr>
        <p:spPr>
          <a:xfrm>
            <a:off x="7207250" y="1962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56BDAAD-23A4-2248-AD23-D07BB4A0F156}"/>
              </a:ext>
            </a:extLst>
          </p:cNvPr>
          <p:cNvSpPr/>
          <p:nvPr/>
        </p:nvSpPr>
        <p:spPr>
          <a:xfrm>
            <a:off x="7283450" y="2800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2B2A76A-0A4E-DB41-AF3F-4479B99C63A7}"/>
              </a:ext>
            </a:extLst>
          </p:cNvPr>
          <p:cNvSpPr/>
          <p:nvPr/>
        </p:nvSpPr>
        <p:spPr>
          <a:xfrm>
            <a:off x="6445250" y="3028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B546F6F-5B03-3440-82A5-DE6AB4A9BC0A}"/>
              </a:ext>
            </a:extLst>
          </p:cNvPr>
          <p:cNvSpPr/>
          <p:nvPr/>
        </p:nvSpPr>
        <p:spPr>
          <a:xfrm>
            <a:off x="7893050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25D6BF4-546F-8B42-BB14-9729B83C9086}"/>
              </a:ext>
            </a:extLst>
          </p:cNvPr>
          <p:cNvCxnSpPr>
            <a:stCxn id="33" idx="4"/>
            <a:endCxn id="34" idx="7"/>
          </p:cNvCxnSpPr>
          <p:nvPr/>
        </p:nvCxnSpPr>
        <p:spPr>
          <a:xfrm rot="5400000">
            <a:off x="6477000" y="1581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BEE729E-02DB-0240-B28F-706DD172837D}"/>
              </a:ext>
            </a:extLst>
          </p:cNvPr>
          <p:cNvCxnSpPr>
            <a:stCxn id="33" idx="4"/>
            <a:endCxn id="35" idx="1"/>
          </p:cNvCxnSpPr>
          <p:nvPr/>
        </p:nvCxnSpPr>
        <p:spPr>
          <a:xfrm rot="16200000" flipH="1">
            <a:off x="6788150" y="1543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C6140DF-0046-3F40-96ED-2FD390EB0293}"/>
              </a:ext>
            </a:extLst>
          </p:cNvPr>
          <p:cNvCxnSpPr>
            <a:stCxn id="34" idx="4"/>
            <a:endCxn id="37" idx="0"/>
          </p:cNvCxnSpPr>
          <p:nvPr/>
        </p:nvCxnSpPr>
        <p:spPr>
          <a:xfrm rot="16200000" flipH="1">
            <a:off x="6102350" y="2533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05EF511-914F-024B-998B-091A855B886D}"/>
              </a:ext>
            </a:extLst>
          </p:cNvPr>
          <p:cNvCxnSpPr>
            <a:stCxn id="35" idx="4"/>
            <a:endCxn id="36" idx="0"/>
          </p:cNvCxnSpPr>
          <p:nvPr/>
        </p:nvCxnSpPr>
        <p:spPr>
          <a:xfrm rot="16200000" flipH="1">
            <a:off x="7131050" y="2495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0BA5647-D9F0-A641-8FF2-240E8E35084B}"/>
              </a:ext>
            </a:extLst>
          </p:cNvPr>
          <p:cNvCxnSpPr>
            <a:stCxn id="36" idx="3"/>
            <a:endCxn id="37" idx="6"/>
          </p:cNvCxnSpPr>
          <p:nvPr/>
        </p:nvCxnSpPr>
        <p:spPr>
          <a:xfrm rot="5400000">
            <a:off x="6978650" y="2832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76E5F32-B5AD-7B40-8D2C-AB15EA5AD043}"/>
              </a:ext>
            </a:extLst>
          </p:cNvPr>
          <p:cNvCxnSpPr>
            <a:stCxn id="36" idx="5"/>
            <a:endCxn id="38" idx="1"/>
          </p:cNvCxnSpPr>
          <p:nvPr/>
        </p:nvCxnSpPr>
        <p:spPr>
          <a:xfrm rot="16200000" flipH="1">
            <a:off x="7658100" y="2946400"/>
            <a:ext cx="165100" cy="393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D7B3C1A-7D63-B84C-BD1B-F3851FB106A7}"/>
              </a:ext>
            </a:extLst>
          </p:cNvPr>
          <p:cNvCxnSpPr>
            <a:stCxn id="34" idx="5"/>
            <a:endCxn id="36" idx="1"/>
          </p:cNvCxnSpPr>
          <p:nvPr/>
        </p:nvCxnSpPr>
        <p:spPr>
          <a:xfrm rot="16200000" flipH="1">
            <a:off x="6591300" y="2108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FE82756-7F77-3345-A0B6-28B605AE7A87}"/>
              </a:ext>
            </a:extLst>
          </p:cNvPr>
          <p:cNvCxnSpPr>
            <a:stCxn id="34" idx="6"/>
            <a:endCxn id="35" idx="2"/>
          </p:cNvCxnSpPr>
          <p:nvPr/>
        </p:nvCxnSpPr>
        <p:spPr>
          <a:xfrm>
            <a:off x="6597650" y="2038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D57EB4AE-0BBA-5C45-974F-5341ED350078}"/>
              </a:ext>
            </a:extLst>
          </p:cNvPr>
          <p:cNvSpPr/>
          <p:nvPr/>
        </p:nvSpPr>
        <p:spPr>
          <a:xfrm>
            <a:off x="7581900" y="5106988"/>
            <a:ext cx="757238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4F76D21-335A-7246-9A9E-AE9A5DFE95B0}"/>
              </a:ext>
            </a:extLst>
          </p:cNvPr>
          <p:cNvSpPr/>
          <p:nvPr/>
        </p:nvSpPr>
        <p:spPr>
          <a:xfrm>
            <a:off x="5976938" y="1092200"/>
            <a:ext cx="1925637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53C7BB2-35F3-BE42-BF8E-A766E9C96C24}"/>
              </a:ext>
            </a:extLst>
          </p:cNvPr>
          <p:cNvSpPr/>
          <p:nvPr/>
        </p:nvSpPr>
        <p:spPr>
          <a:xfrm>
            <a:off x="6556375" y="3700463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4E12E12-9A4B-F047-ACE5-E5915BD8FD3D}"/>
              </a:ext>
            </a:extLst>
          </p:cNvPr>
          <p:cNvSpPr/>
          <p:nvPr/>
        </p:nvSpPr>
        <p:spPr>
          <a:xfrm>
            <a:off x="6572250" y="4452938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DD30D97D-9C7E-AD4D-9418-D83D35529D2C}"/>
              </a:ext>
            </a:extLst>
          </p:cNvPr>
          <p:cNvSpPr/>
          <p:nvPr/>
        </p:nvSpPr>
        <p:spPr>
          <a:xfrm>
            <a:off x="5797550" y="5041900"/>
            <a:ext cx="1181100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9C2AEB5-18AB-4841-82BE-86CB5E227A91}"/>
              </a:ext>
            </a:extLst>
          </p:cNvPr>
          <p:cNvCxnSpPr>
            <a:stCxn id="70" idx="4"/>
            <a:endCxn id="71" idx="0"/>
          </p:cNvCxnSpPr>
          <p:nvPr/>
        </p:nvCxnSpPr>
        <p:spPr>
          <a:xfrm rot="16200000" flipH="1">
            <a:off x="6996113" y="4286250"/>
            <a:ext cx="3175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7B73468-BEC4-1245-923D-3B32CD35AE27}"/>
              </a:ext>
            </a:extLst>
          </p:cNvPr>
          <p:cNvCxnSpPr>
            <a:stCxn id="71" idx="4"/>
            <a:endCxn id="72" idx="0"/>
          </p:cNvCxnSpPr>
          <p:nvPr/>
        </p:nvCxnSpPr>
        <p:spPr>
          <a:xfrm rot="5400000">
            <a:off x="6698456" y="4577557"/>
            <a:ext cx="153987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9CF8CA99-7CE5-0B48-9E6D-1C2763221D31}"/>
              </a:ext>
            </a:extLst>
          </p:cNvPr>
          <p:cNvCxnSpPr>
            <a:stCxn id="71" idx="4"/>
            <a:endCxn id="54" idx="0"/>
          </p:cNvCxnSpPr>
          <p:nvPr/>
        </p:nvCxnSpPr>
        <p:spPr>
          <a:xfrm rot="16200000" flipH="1">
            <a:off x="7451725" y="4598988"/>
            <a:ext cx="219075" cy="796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Content Placeholder 16" descr="cliques.png">
            <a:extLst>
              <a:ext uri="{FF2B5EF4-FFF2-40B4-BE49-F238E27FC236}">
                <a16:creationId xmlns:a16="http://schemas.microsoft.com/office/drawing/2014/main" id="{E07FFBD0-04F5-6845-B13A-7C4C385D23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8611" r="-48611"/>
          <a:stretch>
            <a:fillRect/>
          </a:stretch>
        </p:blipFill>
        <p:spPr>
          <a:xfrm>
            <a:off x="-1638300" y="1119188"/>
            <a:ext cx="8229600" cy="4524375"/>
          </a:xfrm>
        </p:spPr>
      </p:pic>
      <p:sp>
        <p:nvSpPr>
          <p:cNvPr id="41" name="Oval 40">
            <a:extLst>
              <a:ext uri="{FF2B5EF4-FFF2-40B4-BE49-F238E27FC236}">
                <a16:creationId xmlns:a16="http://schemas.microsoft.com/office/drawing/2014/main" id="{68608EEA-7A50-6540-A8D7-4D020AED3990}"/>
              </a:ext>
            </a:extLst>
          </p:cNvPr>
          <p:cNvSpPr/>
          <p:nvPr/>
        </p:nvSpPr>
        <p:spPr>
          <a:xfrm>
            <a:off x="3983038" y="1092200"/>
            <a:ext cx="1925637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675" name="Title 1">
            <a:extLst>
              <a:ext uri="{FF2B5EF4-FFF2-40B4-BE49-F238E27FC236}">
                <a16:creationId xmlns:a16="http://schemas.microsoft.com/office/drawing/2014/main" id="{BE0E489D-DF19-5145-B098-EF250D410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MaxCliques</a:t>
            </a: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57DB79D3-E271-5F4A-9B5D-FE09D839B6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3587933-A620-9D44-9333-7168EA11E722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5CD70A-610F-4F49-95D3-ED0F955D30E5}"/>
              </a:ext>
            </a:extLst>
          </p:cNvPr>
          <p:cNvSpPr/>
          <p:nvPr/>
        </p:nvSpPr>
        <p:spPr>
          <a:xfrm>
            <a:off x="7073900" y="2095500"/>
            <a:ext cx="8001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MinFill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4D46CE-CF75-A24C-9E31-4C1208227DEA}"/>
              </a:ext>
            </a:extLst>
          </p:cNvPr>
          <p:cNvSpPr/>
          <p:nvPr/>
        </p:nvSpPr>
        <p:spPr>
          <a:xfrm>
            <a:off x="6629400" y="2960688"/>
            <a:ext cx="16764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MaxCardinality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3DA77D6-FAB4-BA40-8AAD-A1196D9E3223}"/>
              </a:ext>
            </a:extLst>
          </p:cNvPr>
          <p:cNvCxnSpPr>
            <a:endCxn id="5" idx="0"/>
          </p:cNvCxnSpPr>
          <p:nvPr/>
        </p:nvCxnSpPr>
        <p:spPr>
          <a:xfrm rot="16200000" flipH="1">
            <a:off x="7191375" y="1812925"/>
            <a:ext cx="558800" cy="635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0DE1263-6558-3A46-9CA0-9335BD7D8042}"/>
              </a:ext>
            </a:extLst>
          </p:cNvPr>
          <p:cNvCxnSpPr>
            <a:stCxn id="5" idx="2"/>
            <a:endCxn id="6" idx="0"/>
          </p:cNvCxnSpPr>
          <p:nvPr/>
        </p:nvCxnSpPr>
        <p:spPr>
          <a:xfrm rot="5400000">
            <a:off x="7284243" y="2770982"/>
            <a:ext cx="373063" cy="635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FEFDF1D-AD07-B64F-855D-287936E7FFF0}"/>
              </a:ext>
            </a:extLst>
          </p:cNvPr>
          <p:cNvCxnSpPr>
            <a:stCxn id="6" idx="2"/>
            <a:endCxn id="13" idx="0"/>
          </p:cNvCxnSpPr>
          <p:nvPr/>
        </p:nvCxnSpPr>
        <p:spPr>
          <a:xfrm rot="5400000">
            <a:off x="7257256" y="3664744"/>
            <a:ext cx="422275" cy="158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8E85E7A-3D73-BF40-8141-4ADFD173D657}"/>
              </a:ext>
            </a:extLst>
          </p:cNvPr>
          <p:cNvSpPr/>
          <p:nvPr/>
        </p:nvSpPr>
        <p:spPr>
          <a:xfrm>
            <a:off x="7543800" y="1243013"/>
            <a:ext cx="1143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G=(</a:t>
            </a:r>
            <a:r>
              <a:rPr lang="en-US" sz="2000" dirty="0" err="1">
                <a:solidFill>
                  <a:schemeClr val="tx1"/>
                </a:solidFill>
              </a:rPr>
              <a:t>v,e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E44A82-2E75-5F42-931F-AB30DE742B7A}"/>
              </a:ext>
            </a:extLst>
          </p:cNvPr>
          <p:cNvSpPr/>
          <p:nvPr/>
        </p:nvSpPr>
        <p:spPr>
          <a:xfrm>
            <a:off x="7543800" y="2463800"/>
            <a:ext cx="1524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Helvetica" pitchFamily="2" charset="0"/>
              </a:rPr>
              <a:t>G=(v,e⊆e’)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08AEAF-BCCA-D945-BA05-8DBD18A2B3DD}"/>
              </a:ext>
            </a:extLst>
          </p:cNvPr>
          <p:cNvSpPr/>
          <p:nvPr/>
        </p:nvSpPr>
        <p:spPr>
          <a:xfrm>
            <a:off x="7543800" y="3454400"/>
            <a:ext cx="4572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Helvetica" pitchFamily="2" charset="0"/>
              </a:rPr>
              <a:t>σ</a:t>
            </a:r>
            <a:endParaRPr lang="en-US" altLang="en-US" sz="2000">
              <a:latin typeface="Helvetica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AACC33-42ED-7942-8BEE-2CB2FBA16FBF}"/>
              </a:ext>
            </a:extLst>
          </p:cNvPr>
          <p:cNvSpPr/>
          <p:nvPr/>
        </p:nvSpPr>
        <p:spPr>
          <a:xfrm>
            <a:off x="6883400" y="3875088"/>
            <a:ext cx="11684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MaxCliques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518C896-09BC-A240-8D4C-EC38FEE86D66}"/>
              </a:ext>
            </a:extLst>
          </p:cNvPr>
          <p:cNvCxnSpPr>
            <a:stCxn id="13" idx="2"/>
            <a:endCxn id="55" idx="0"/>
          </p:cNvCxnSpPr>
          <p:nvPr/>
        </p:nvCxnSpPr>
        <p:spPr>
          <a:xfrm rot="16200000" flipH="1">
            <a:off x="7250112" y="4584701"/>
            <a:ext cx="447675" cy="1270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BAEC6C7-3A6B-7D45-897A-9AA7DBA76F95}"/>
              </a:ext>
            </a:extLst>
          </p:cNvPr>
          <p:cNvSpPr txBox="1"/>
          <p:nvPr/>
        </p:nvSpPr>
        <p:spPr>
          <a:xfrm>
            <a:off x="4838700" y="279400"/>
            <a:ext cx="43053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Figure 4.8, page 99,</a:t>
            </a:r>
            <a:r>
              <a:rPr lang="en-US" sz="1200" i="1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 Algorithmic Graph Theory and Perfect Graphs</a:t>
            </a:r>
            <a:r>
              <a:rPr lang="en-US" sz="1200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, by </a:t>
            </a:r>
            <a:r>
              <a:rPr lang="en-US" sz="1200" dirty="0">
                <a:solidFill>
                  <a:srgbClr val="3366CC"/>
                </a:solidFill>
                <a:latin typeface="Arial" charset="0"/>
                <a:ea typeface="宋体" charset="-122"/>
                <a:cs typeface="宋体" charset="-122"/>
              </a:rPr>
              <a:t>Martin Charles </a:t>
            </a:r>
            <a:r>
              <a:rPr lang="en-US" sz="1200" dirty="0" err="1">
                <a:solidFill>
                  <a:srgbClr val="3366CC"/>
                </a:solidFill>
                <a:latin typeface="Arial" charset="0"/>
                <a:ea typeface="宋体" charset="-122"/>
                <a:cs typeface="宋体" charset="-122"/>
              </a:rPr>
              <a:t>Golumbic</a:t>
            </a:r>
            <a:r>
              <a:rPr lang="en-US" sz="1200" dirty="0">
                <a:solidFill>
                  <a:srgbClr val="3366CC"/>
                </a:solidFill>
                <a:latin typeface="Arial" charset="0"/>
                <a:ea typeface="宋体" charset="-122"/>
                <a:cs typeface="宋体" charset="-122"/>
              </a:rPr>
              <a:t>, </a:t>
            </a:r>
            <a:r>
              <a:rPr lang="en-US" sz="1200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Second edition, Annals of Discrete Mathematics 57, Elsevier, 2004.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A1BEEE3-5C8B-AF43-AEB0-28CDF6FC91C5}"/>
              </a:ext>
            </a:extLst>
          </p:cNvPr>
          <p:cNvSpPr/>
          <p:nvPr/>
        </p:nvSpPr>
        <p:spPr>
          <a:xfrm>
            <a:off x="4679950" y="1200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4E76C3E-7421-5449-B371-E42A3BFE937A}"/>
              </a:ext>
            </a:extLst>
          </p:cNvPr>
          <p:cNvSpPr/>
          <p:nvPr/>
        </p:nvSpPr>
        <p:spPr>
          <a:xfrm>
            <a:off x="4298950" y="1885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8508C58-9916-6444-833A-87B79BA2548A}"/>
              </a:ext>
            </a:extLst>
          </p:cNvPr>
          <p:cNvSpPr/>
          <p:nvPr/>
        </p:nvSpPr>
        <p:spPr>
          <a:xfrm>
            <a:off x="5213350" y="1962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2F701B7-9879-3744-9E0B-2BCAD0A3463E}"/>
              </a:ext>
            </a:extLst>
          </p:cNvPr>
          <p:cNvSpPr/>
          <p:nvPr/>
        </p:nvSpPr>
        <p:spPr>
          <a:xfrm>
            <a:off x="5289550" y="2800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AA9428-7D8F-FD4A-84C3-D02AEF5EB450}"/>
              </a:ext>
            </a:extLst>
          </p:cNvPr>
          <p:cNvSpPr/>
          <p:nvPr/>
        </p:nvSpPr>
        <p:spPr>
          <a:xfrm>
            <a:off x="4451350" y="3028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50E8EAB-DDA8-F046-ABDE-E8C305C24D74}"/>
              </a:ext>
            </a:extLst>
          </p:cNvPr>
          <p:cNvSpPr/>
          <p:nvPr/>
        </p:nvSpPr>
        <p:spPr>
          <a:xfrm>
            <a:off x="5899150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51F748-DD0D-224E-A8CB-F21661BFD45C}"/>
              </a:ext>
            </a:extLst>
          </p:cNvPr>
          <p:cNvCxnSpPr>
            <a:stCxn id="26" idx="4"/>
            <a:endCxn id="27" idx="7"/>
          </p:cNvCxnSpPr>
          <p:nvPr/>
        </p:nvCxnSpPr>
        <p:spPr>
          <a:xfrm rot="5400000">
            <a:off x="4483100" y="1581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D64F95E-E7DC-AE41-BAC6-BA4E3062D5AE}"/>
              </a:ext>
            </a:extLst>
          </p:cNvPr>
          <p:cNvCxnSpPr>
            <a:stCxn id="26" idx="4"/>
            <a:endCxn id="28" idx="1"/>
          </p:cNvCxnSpPr>
          <p:nvPr/>
        </p:nvCxnSpPr>
        <p:spPr>
          <a:xfrm rot="16200000" flipH="1">
            <a:off x="4794250" y="1543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B4E7A1E-16CA-3A45-B71F-9DBD9F4B508B}"/>
              </a:ext>
            </a:extLst>
          </p:cNvPr>
          <p:cNvCxnSpPr>
            <a:stCxn id="27" idx="4"/>
            <a:endCxn id="30" idx="0"/>
          </p:cNvCxnSpPr>
          <p:nvPr/>
        </p:nvCxnSpPr>
        <p:spPr>
          <a:xfrm rot="16200000" flipH="1">
            <a:off x="4108450" y="2533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058AC39-1FB5-F249-9FF3-370C37D7185B}"/>
              </a:ext>
            </a:extLst>
          </p:cNvPr>
          <p:cNvCxnSpPr>
            <a:stCxn id="28" idx="4"/>
            <a:endCxn id="29" idx="0"/>
          </p:cNvCxnSpPr>
          <p:nvPr/>
        </p:nvCxnSpPr>
        <p:spPr>
          <a:xfrm rot="16200000" flipH="1">
            <a:off x="5137150" y="2495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08EA5E8-16CF-1549-9C1F-6F3716C8E1D4}"/>
              </a:ext>
            </a:extLst>
          </p:cNvPr>
          <p:cNvCxnSpPr>
            <a:stCxn id="29" idx="3"/>
            <a:endCxn id="30" idx="6"/>
          </p:cNvCxnSpPr>
          <p:nvPr/>
        </p:nvCxnSpPr>
        <p:spPr>
          <a:xfrm rot="5400000">
            <a:off x="4984750" y="2832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930A214-73B9-4146-9108-ECD4DCE3D505}"/>
              </a:ext>
            </a:extLst>
          </p:cNvPr>
          <p:cNvCxnSpPr>
            <a:stCxn id="29" idx="5"/>
            <a:endCxn id="31" idx="1"/>
          </p:cNvCxnSpPr>
          <p:nvPr/>
        </p:nvCxnSpPr>
        <p:spPr>
          <a:xfrm rot="16200000" flipH="1">
            <a:off x="5664200" y="2946400"/>
            <a:ext cx="165100" cy="393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458D4BF-5494-4A4E-A0B2-9D327B6F93E8}"/>
              </a:ext>
            </a:extLst>
          </p:cNvPr>
          <p:cNvCxnSpPr>
            <a:stCxn id="27" idx="5"/>
            <a:endCxn id="29" idx="1"/>
          </p:cNvCxnSpPr>
          <p:nvPr/>
        </p:nvCxnSpPr>
        <p:spPr>
          <a:xfrm rot="16200000" flipH="1">
            <a:off x="4597400" y="2108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1200DE9-525F-3447-A985-3585F5E661E8}"/>
              </a:ext>
            </a:extLst>
          </p:cNvPr>
          <p:cNvCxnSpPr>
            <a:stCxn id="27" idx="6"/>
            <a:endCxn id="28" idx="2"/>
          </p:cNvCxnSpPr>
          <p:nvPr/>
        </p:nvCxnSpPr>
        <p:spPr>
          <a:xfrm>
            <a:off x="4603750" y="2038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C6C6788-4B9C-2F46-A04E-345E3C5F129F}"/>
              </a:ext>
            </a:extLst>
          </p:cNvPr>
          <p:cNvSpPr/>
          <p:nvPr/>
        </p:nvSpPr>
        <p:spPr>
          <a:xfrm>
            <a:off x="5183188" y="5459413"/>
            <a:ext cx="758825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0E1E076-7A6B-DB43-B8C6-EC5000C58BAC}"/>
              </a:ext>
            </a:extLst>
          </p:cNvPr>
          <p:cNvSpPr/>
          <p:nvPr/>
        </p:nvSpPr>
        <p:spPr>
          <a:xfrm>
            <a:off x="4970463" y="3722688"/>
            <a:ext cx="1184275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5CAEFB3-BB06-2446-A8CF-1A66FC8951FB}"/>
              </a:ext>
            </a:extLst>
          </p:cNvPr>
          <p:cNvSpPr/>
          <p:nvPr/>
        </p:nvSpPr>
        <p:spPr>
          <a:xfrm>
            <a:off x="4970463" y="4302125"/>
            <a:ext cx="1184275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CC1C907-23A6-6944-9221-6422C7E340D9}"/>
              </a:ext>
            </a:extLst>
          </p:cNvPr>
          <p:cNvSpPr/>
          <p:nvPr/>
        </p:nvSpPr>
        <p:spPr>
          <a:xfrm>
            <a:off x="4972050" y="4879975"/>
            <a:ext cx="1181100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272A50-87A1-D943-958A-50E71A9F67B9}"/>
              </a:ext>
            </a:extLst>
          </p:cNvPr>
          <p:cNvSpPr/>
          <p:nvPr/>
        </p:nvSpPr>
        <p:spPr>
          <a:xfrm>
            <a:off x="6896100" y="4814888"/>
            <a:ext cx="11684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JoinTree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94DAE84-8744-6549-807F-19B516CA502A}"/>
              </a:ext>
            </a:extLst>
          </p:cNvPr>
          <p:cNvCxnSpPr/>
          <p:nvPr/>
        </p:nvCxnSpPr>
        <p:spPr>
          <a:xfrm rot="16200000" flipH="1">
            <a:off x="7352506" y="5511007"/>
            <a:ext cx="331787" cy="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6BD31214-2721-9C49-BD0D-A31AAECBF380}"/>
              </a:ext>
            </a:extLst>
          </p:cNvPr>
          <p:cNvSpPr/>
          <p:nvPr/>
        </p:nvSpPr>
        <p:spPr>
          <a:xfrm>
            <a:off x="4292600" y="557847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CE50DD-8B17-9D44-937A-161FB4C1AFC0}"/>
              </a:ext>
            </a:extLst>
          </p:cNvPr>
          <p:cNvSpPr/>
          <p:nvPr/>
        </p:nvSpPr>
        <p:spPr>
          <a:xfrm>
            <a:off x="4292600" y="34734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BCADEA7-3E8B-E841-97C1-F742F1F910FA}"/>
              </a:ext>
            </a:extLst>
          </p:cNvPr>
          <p:cNvSpPr/>
          <p:nvPr/>
        </p:nvSpPr>
        <p:spPr>
          <a:xfrm>
            <a:off x="4292600" y="3894138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B375124-E9EE-874B-8976-1586775C8DB5}"/>
              </a:ext>
            </a:extLst>
          </p:cNvPr>
          <p:cNvSpPr/>
          <p:nvPr/>
        </p:nvSpPr>
        <p:spPr>
          <a:xfrm>
            <a:off x="4292600" y="43148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C44222E7-2722-B449-AB17-74EAA912EFFE}"/>
              </a:ext>
            </a:extLst>
          </p:cNvPr>
          <p:cNvSpPr/>
          <p:nvPr/>
        </p:nvSpPr>
        <p:spPr>
          <a:xfrm>
            <a:off x="4292600" y="473710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6C05929-5E98-D24D-A076-DEC429C1182E}"/>
              </a:ext>
            </a:extLst>
          </p:cNvPr>
          <p:cNvSpPr/>
          <p:nvPr/>
        </p:nvSpPr>
        <p:spPr>
          <a:xfrm>
            <a:off x="4292600" y="5157788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1D7D57C8-B2F6-8041-ABD0-333E01BE3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MaxCliques</a:t>
            </a:r>
          </a:p>
        </p:txBody>
      </p:sp>
      <p:sp>
        <p:nvSpPr>
          <p:cNvPr id="29698" name="Slide Number Placeholder 3">
            <a:extLst>
              <a:ext uri="{FF2B5EF4-FFF2-40B4-BE49-F238E27FC236}">
                <a16:creationId xmlns:a16="http://schemas.microsoft.com/office/drawing/2014/main" id="{344247C9-D5E1-8D46-BCEA-56834761F0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F369042-E3FD-3845-9BE2-2D949A1C6E1E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pic>
        <p:nvPicPr>
          <p:cNvPr id="29699" name="Picture 4">
            <a:extLst>
              <a:ext uri="{FF2B5EF4-FFF2-40B4-BE49-F238E27FC236}">
                <a16:creationId xmlns:a16="http://schemas.microsoft.com/office/drawing/2014/main" id="{89F20065-017F-8E43-9356-76A2EF86D2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1168400"/>
            <a:ext cx="6038850" cy="473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Content Placeholder 2">
            <a:extLst>
              <a:ext uri="{FF2B5EF4-FFF2-40B4-BE49-F238E27FC236}">
                <a16:creationId xmlns:a16="http://schemas.microsoft.com/office/drawing/2014/main" id="{4C0C5506-9490-CD47-8F47-889D89E2E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0100" y="482600"/>
            <a:ext cx="3911600" cy="4953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>
                <a:solidFill>
                  <a:srgbClr val="3366CC"/>
                </a:solidFill>
              </a:rPr>
              <a:t>MaxCliques rewritten by C. Thiel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EDCCA6FB-3110-4842-A3A1-FDC48B238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90513"/>
            <a:ext cx="8229600" cy="685800"/>
          </a:xfrm>
        </p:spPr>
        <p:txBody>
          <a:bodyPr/>
          <a:lstStyle/>
          <a:p>
            <a:r>
              <a:rPr lang="en-US" altLang="en-US"/>
              <a:t>Tree Clustering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5B104A29-52AB-C849-A4EB-8FC3C9828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740400" cy="4525962"/>
          </a:xfrm>
        </p:spPr>
        <p:txBody>
          <a:bodyPr/>
          <a:lstStyle/>
          <a:p>
            <a:r>
              <a:rPr lang="en-US" altLang="en-US" sz="2400"/>
              <a:t>Triangulate the graph </a:t>
            </a:r>
          </a:p>
          <a:p>
            <a:r>
              <a:rPr lang="en-US" altLang="en-US" sz="2400"/>
              <a:t>Find maximal cliques </a:t>
            </a:r>
            <a:endParaRPr lang="en-US" altLang="en-US" sz="1800"/>
          </a:p>
          <a:p>
            <a:r>
              <a:rPr lang="en-US" altLang="en-US" sz="2400"/>
              <a:t>Create a tree structure of cliques</a:t>
            </a:r>
          </a:p>
          <a:p>
            <a:r>
              <a:rPr lang="en-US" altLang="en-US" sz="2400"/>
              <a:t>Repeat</a:t>
            </a:r>
          </a:p>
          <a:p>
            <a:pPr lvl="1"/>
            <a:r>
              <a:rPr lang="en-US" altLang="en-US" sz="2000"/>
              <a:t>Solve a clique (all solutions), at each node in tree </a:t>
            </a:r>
          </a:p>
          <a:p>
            <a:pPr lvl="1"/>
            <a:r>
              <a:rPr lang="en-US" altLang="en-US" sz="2000"/>
              <a:t>Apply DAC from leaves to root</a:t>
            </a:r>
          </a:p>
          <a:p>
            <a:pPr lvl="1"/>
            <a:r>
              <a:rPr lang="en-US" altLang="en-US" sz="2000"/>
              <a:t>Generate solutions in a BT-free manner</a:t>
            </a: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01AF296C-342B-4F45-BA2F-5784B4368F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7E118D7-35A4-624F-832D-48DEC089FF8A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30724" name="TextBox 4">
            <a:extLst>
              <a:ext uri="{FF2B5EF4-FFF2-40B4-BE49-F238E27FC236}">
                <a16:creationId xmlns:a16="http://schemas.microsoft.com/office/drawing/2014/main" id="{B8AC882E-1E1E-C44D-B3E0-51142AA67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46063"/>
            <a:ext cx="2770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CC0000"/>
                </a:solidFill>
              </a:rPr>
              <a:t>Dechter §9.2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000">
                <a:solidFill>
                  <a:srgbClr val="3366CC"/>
                </a:solidFill>
              </a:rPr>
              <a:t>[Dechter &amp; Pearl, 89]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C4CBA7B-BCD6-DF40-9466-617A948FF8AE}"/>
              </a:ext>
            </a:extLst>
          </p:cNvPr>
          <p:cNvSpPr/>
          <p:nvPr/>
        </p:nvSpPr>
        <p:spPr>
          <a:xfrm>
            <a:off x="6673850" y="1200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63589BD-CA76-C546-B0D7-95FCDF76BD3E}"/>
              </a:ext>
            </a:extLst>
          </p:cNvPr>
          <p:cNvSpPr/>
          <p:nvPr/>
        </p:nvSpPr>
        <p:spPr>
          <a:xfrm>
            <a:off x="6292850" y="1885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607800C-115B-8143-8046-5ACD1106F3F3}"/>
              </a:ext>
            </a:extLst>
          </p:cNvPr>
          <p:cNvSpPr/>
          <p:nvPr/>
        </p:nvSpPr>
        <p:spPr>
          <a:xfrm>
            <a:off x="7207250" y="1962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3940DCB-2AD7-0245-997C-9ED29B80DBE1}"/>
              </a:ext>
            </a:extLst>
          </p:cNvPr>
          <p:cNvSpPr/>
          <p:nvPr/>
        </p:nvSpPr>
        <p:spPr>
          <a:xfrm>
            <a:off x="7283450" y="2800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7EAE3DB-718A-B44D-8A2A-4B406C04AECC}"/>
              </a:ext>
            </a:extLst>
          </p:cNvPr>
          <p:cNvSpPr/>
          <p:nvPr/>
        </p:nvSpPr>
        <p:spPr>
          <a:xfrm>
            <a:off x="6445250" y="3028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58976B2-C938-6346-915C-784D80CFEDE9}"/>
              </a:ext>
            </a:extLst>
          </p:cNvPr>
          <p:cNvSpPr/>
          <p:nvPr/>
        </p:nvSpPr>
        <p:spPr>
          <a:xfrm>
            <a:off x="7893050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61996EC-8A85-964E-9ABD-3DE1F74805BB}"/>
              </a:ext>
            </a:extLst>
          </p:cNvPr>
          <p:cNvCxnSpPr>
            <a:stCxn id="33" idx="4"/>
            <a:endCxn id="34" idx="7"/>
          </p:cNvCxnSpPr>
          <p:nvPr/>
        </p:nvCxnSpPr>
        <p:spPr>
          <a:xfrm rot="5400000">
            <a:off x="6477000" y="1581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93C7E38-717C-1445-87B7-AE27C2AF9E14}"/>
              </a:ext>
            </a:extLst>
          </p:cNvPr>
          <p:cNvCxnSpPr>
            <a:stCxn id="33" idx="4"/>
            <a:endCxn id="35" idx="1"/>
          </p:cNvCxnSpPr>
          <p:nvPr/>
        </p:nvCxnSpPr>
        <p:spPr>
          <a:xfrm rot="16200000" flipH="1">
            <a:off x="6788150" y="1543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231463-5504-6542-B99C-14227029D1AA}"/>
              </a:ext>
            </a:extLst>
          </p:cNvPr>
          <p:cNvCxnSpPr>
            <a:stCxn id="34" idx="4"/>
            <a:endCxn id="37" idx="0"/>
          </p:cNvCxnSpPr>
          <p:nvPr/>
        </p:nvCxnSpPr>
        <p:spPr>
          <a:xfrm rot="16200000" flipH="1">
            <a:off x="6102350" y="2533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03F5EDF-D654-A94E-B896-C769CC1DC296}"/>
              </a:ext>
            </a:extLst>
          </p:cNvPr>
          <p:cNvCxnSpPr>
            <a:stCxn id="35" idx="4"/>
            <a:endCxn id="36" idx="0"/>
          </p:cNvCxnSpPr>
          <p:nvPr/>
        </p:nvCxnSpPr>
        <p:spPr>
          <a:xfrm rot="16200000" flipH="1">
            <a:off x="7131050" y="2495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230BB72-95D4-DD44-9556-39D8297370DF}"/>
              </a:ext>
            </a:extLst>
          </p:cNvPr>
          <p:cNvCxnSpPr>
            <a:stCxn id="36" idx="3"/>
            <a:endCxn id="37" idx="6"/>
          </p:cNvCxnSpPr>
          <p:nvPr/>
        </p:nvCxnSpPr>
        <p:spPr>
          <a:xfrm rot="5400000">
            <a:off x="6978650" y="2832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F82930B-FFD5-3A4F-AEA4-0A90DB192083}"/>
              </a:ext>
            </a:extLst>
          </p:cNvPr>
          <p:cNvCxnSpPr>
            <a:stCxn id="36" idx="5"/>
            <a:endCxn id="38" idx="1"/>
          </p:cNvCxnSpPr>
          <p:nvPr/>
        </p:nvCxnSpPr>
        <p:spPr>
          <a:xfrm rot="16200000" flipH="1">
            <a:off x="7658100" y="2946400"/>
            <a:ext cx="165100" cy="393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B955DA4-23BF-064F-9DDC-DCD30D3405B6}"/>
              </a:ext>
            </a:extLst>
          </p:cNvPr>
          <p:cNvCxnSpPr>
            <a:stCxn id="34" idx="5"/>
            <a:endCxn id="36" idx="1"/>
          </p:cNvCxnSpPr>
          <p:nvPr/>
        </p:nvCxnSpPr>
        <p:spPr>
          <a:xfrm rot="16200000" flipH="1">
            <a:off x="6591300" y="2108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7FEF2E8-48F1-0B4A-8A16-D4BAE3397185}"/>
              </a:ext>
            </a:extLst>
          </p:cNvPr>
          <p:cNvCxnSpPr>
            <a:stCxn id="34" idx="6"/>
            <a:endCxn id="35" idx="2"/>
          </p:cNvCxnSpPr>
          <p:nvPr/>
        </p:nvCxnSpPr>
        <p:spPr>
          <a:xfrm>
            <a:off x="6597650" y="2038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3B42ED8C-039A-C44E-BE74-72BAF4943C2A}"/>
              </a:ext>
            </a:extLst>
          </p:cNvPr>
          <p:cNvSpPr/>
          <p:nvPr/>
        </p:nvSpPr>
        <p:spPr>
          <a:xfrm>
            <a:off x="7581900" y="5106988"/>
            <a:ext cx="757238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F2A7924D-3DDC-0B49-BBB7-543AD2AF69DF}"/>
              </a:ext>
            </a:extLst>
          </p:cNvPr>
          <p:cNvSpPr/>
          <p:nvPr/>
        </p:nvSpPr>
        <p:spPr>
          <a:xfrm>
            <a:off x="5976938" y="1092200"/>
            <a:ext cx="1925637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2307EC4E-EACD-4644-96C7-9924CE0D5EE0}"/>
              </a:ext>
            </a:extLst>
          </p:cNvPr>
          <p:cNvSpPr/>
          <p:nvPr/>
        </p:nvSpPr>
        <p:spPr>
          <a:xfrm>
            <a:off x="6556375" y="3700463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C43C8AD-6CC8-6D4B-9EDC-D850D0150951}"/>
              </a:ext>
            </a:extLst>
          </p:cNvPr>
          <p:cNvSpPr/>
          <p:nvPr/>
        </p:nvSpPr>
        <p:spPr>
          <a:xfrm>
            <a:off x="6572250" y="4452938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816C126E-A470-3E42-B5AD-0D550435149F}"/>
              </a:ext>
            </a:extLst>
          </p:cNvPr>
          <p:cNvSpPr/>
          <p:nvPr/>
        </p:nvSpPr>
        <p:spPr>
          <a:xfrm>
            <a:off x="5797550" y="5041900"/>
            <a:ext cx="1181100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92B78107-E43A-1446-A29E-A7FFAE428CEB}"/>
              </a:ext>
            </a:extLst>
          </p:cNvPr>
          <p:cNvCxnSpPr>
            <a:stCxn id="70" idx="4"/>
            <a:endCxn id="71" idx="0"/>
          </p:cNvCxnSpPr>
          <p:nvPr/>
        </p:nvCxnSpPr>
        <p:spPr>
          <a:xfrm rot="16200000" flipH="1">
            <a:off x="6996113" y="4286250"/>
            <a:ext cx="3175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C079702-CC78-2440-A88C-A135A5CDD037}"/>
              </a:ext>
            </a:extLst>
          </p:cNvPr>
          <p:cNvCxnSpPr>
            <a:stCxn id="71" idx="4"/>
            <a:endCxn id="72" idx="0"/>
          </p:cNvCxnSpPr>
          <p:nvPr/>
        </p:nvCxnSpPr>
        <p:spPr>
          <a:xfrm rot="5400000">
            <a:off x="6698456" y="4577557"/>
            <a:ext cx="153987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FD677B96-3F11-DF43-B7BA-96FE94938AE6}"/>
              </a:ext>
            </a:extLst>
          </p:cNvPr>
          <p:cNvCxnSpPr>
            <a:stCxn id="71" idx="4"/>
            <a:endCxn id="54" idx="0"/>
          </p:cNvCxnSpPr>
          <p:nvPr/>
        </p:nvCxnSpPr>
        <p:spPr>
          <a:xfrm rot="16200000" flipH="1">
            <a:off x="7451725" y="4598988"/>
            <a:ext cx="219075" cy="796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>
            <a:extLst>
              <a:ext uri="{FF2B5EF4-FFF2-40B4-BE49-F238E27FC236}">
                <a16:creationId xmlns:a16="http://schemas.microsoft.com/office/drawing/2014/main" id="{9D11C7DB-4DA0-B54D-9069-035EFF03E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6640513" cy="4525962"/>
          </a:xfrm>
        </p:spPr>
        <p:txBody>
          <a:bodyPr/>
          <a:lstStyle/>
          <a:p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/>
              <a:t>: number of variables</a:t>
            </a:r>
          </a:p>
          <a:p>
            <a:r>
              <a:rPr lang="en-US" altLang="en-US" sz="2000"/>
              <a:t>Triangulation: </a:t>
            </a:r>
            <a:r>
              <a:rPr lang="en-US" altLang="en-US" sz="2000">
                <a:latin typeface="Times New Roman" panose="02020603050405020304" pitchFamily="18" charset="0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 baseline="30000">
                <a:latin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</a:p>
          <a:p>
            <a:pPr lvl="1"/>
            <a:r>
              <a:rPr lang="en-US" altLang="en-US" sz="1800"/>
              <a:t>MinFill and MaxCardinality: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O(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+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000"/>
              <a:t>Finding cliques: linear in 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</a:p>
          <a:p>
            <a:r>
              <a:rPr lang="en-US" altLang="en-US" sz="2000"/>
              <a:t>Solving clusters: </a:t>
            </a:r>
            <a:r>
              <a:rPr lang="en-US" altLang="en-US" sz="2000">
                <a:latin typeface="Times New Roman" panose="02020603050405020304" pitchFamily="18" charset="0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</a:rPr>
              <a:t>k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, </a:t>
            </a:r>
            <a:r>
              <a:rPr lang="en-US" altLang="en-US" sz="2000" i="1">
                <a:latin typeface="Times New Roman" panose="02020603050405020304" pitchFamily="18" charset="0"/>
              </a:rPr>
              <a:t>k</a:t>
            </a:r>
            <a:r>
              <a:rPr lang="en-US" altLang="en-US" sz="2000"/>
              <a:t> is domain size, </a:t>
            </a:r>
            <a:r>
              <a:rPr lang="en-US" altLang="en-US" sz="2000" i="1">
                <a:latin typeface="Times New Roman" panose="02020603050405020304" pitchFamily="18" charset="0"/>
              </a:rPr>
              <a:t>r</a:t>
            </a:r>
            <a:r>
              <a:rPr lang="en-US" altLang="en-US" sz="2000"/>
              <a:t> is size of largest max clique</a:t>
            </a:r>
          </a:p>
          <a:p>
            <a:r>
              <a:rPr lang="en-US" altLang="en-US" sz="2000"/>
              <a:t>Generating a solution </a:t>
            </a:r>
            <a:r>
              <a:rPr lang="en-US" altLang="en-US" sz="2000">
                <a:latin typeface="Times New Roman" panose="02020603050405020304" pitchFamily="18" charset="0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t</a:t>
            </a:r>
            <a:r>
              <a:rPr lang="en-US" altLang="en-US" sz="2000">
                <a:latin typeface="Times New Roman" panose="02020603050405020304" pitchFamily="18" charset="0"/>
              </a:rPr>
              <a:t> log </a:t>
            </a:r>
            <a:r>
              <a:rPr lang="en-US" altLang="en-US" sz="2000" i="1">
                <a:latin typeface="Times New Roman" panose="02020603050405020304" pitchFamily="18" charset="0"/>
              </a:rPr>
              <a:t>t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	 </a:t>
            </a:r>
          </a:p>
          <a:p>
            <a:pPr lvl="1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  <a:r>
              <a:rPr lang="en-US" altLang="en-US" sz="1800"/>
              <a:t> is #tuples in each cluster,</a:t>
            </a:r>
            <a:r>
              <a:rPr lang="en-US" altLang="en-US" sz="1800">
                <a:sym typeface="Wingdings" pitchFamily="2" charset="2"/>
              </a:rPr>
              <a:t> (sorted) domain of a ‘super’ variable </a:t>
            </a:r>
          </a:p>
          <a:p>
            <a:pPr lvl="1"/>
            <a:r>
              <a:rPr lang="en-US" altLang="en-US" sz="1800">
                <a:sym typeface="Wingdings" pitchFamily="2" charset="2"/>
              </a:rPr>
              <a:t>in best case, we have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Wingdings" pitchFamily="2" charset="2"/>
              </a:rPr>
              <a:t>n</a:t>
            </a:r>
            <a:r>
              <a:rPr lang="en-US" altLang="en-US" sz="1800">
                <a:sym typeface="Wingdings" pitchFamily="2" charset="2"/>
              </a:rPr>
              <a:t> cliques</a:t>
            </a:r>
            <a:endParaRPr lang="en-US" altLang="en-US" sz="1800"/>
          </a:p>
          <a:p>
            <a:r>
              <a:rPr lang="en-US" altLang="en-US" sz="2000"/>
              <a:t>Complexity bounded by size of largest clique: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)+O(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)+O(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t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log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)=O(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log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)=O(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r 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DD0B6DF8-96C5-9341-B8A5-2305773952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50C84ED-50F8-6044-97C6-9569C21E6B58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1747" name="Title 1">
            <a:extLst>
              <a:ext uri="{FF2B5EF4-FFF2-40B4-BE49-F238E27FC236}">
                <a16:creationId xmlns:a16="http://schemas.microsoft.com/office/drawing/2014/main" id="{CCAB81D9-BAD7-7646-8A2C-013B2338A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90513"/>
            <a:ext cx="8229600" cy="685800"/>
          </a:xfrm>
        </p:spPr>
        <p:txBody>
          <a:bodyPr/>
          <a:lstStyle/>
          <a:p>
            <a:r>
              <a:rPr lang="en-US" altLang="en-US" sz="3200"/>
              <a:t>Tree Clustering: Complexity</a:t>
            </a:r>
            <a:endParaRPr lang="en-US" altLang="en-US"/>
          </a:p>
        </p:txBody>
      </p:sp>
      <p:sp>
        <p:nvSpPr>
          <p:cNvPr id="31748" name="TextBox 7">
            <a:extLst>
              <a:ext uri="{FF2B5EF4-FFF2-40B4-BE49-F238E27FC236}">
                <a16:creationId xmlns:a16="http://schemas.microsoft.com/office/drawing/2014/main" id="{74985D8F-202F-F14C-AE68-F60C6D29B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46063"/>
            <a:ext cx="2770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CC0000"/>
                </a:solidFill>
              </a:rPr>
              <a:t>Dechter §9.2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000">
                <a:solidFill>
                  <a:srgbClr val="3366CC"/>
                </a:solidFill>
              </a:rPr>
              <a:t>[Dechter &amp; Pearl, 89]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2679735-0F82-5448-A794-EA36F7FAABA1}"/>
              </a:ext>
            </a:extLst>
          </p:cNvPr>
          <p:cNvSpPr/>
          <p:nvPr/>
        </p:nvSpPr>
        <p:spPr>
          <a:xfrm>
            <a:off x="8086725" y="3265488"/>
            <a:ext cx="757238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3BCA034-F9E9-C340-9AAB-708EC073AF3F}"/>
              </a:ext>
            </a:extLst>
          </p:cNvPr>
          <p:cNvSpPr/>
          <p:nvPr/>
        </p:nvSpPr>
        <p:spPr>
          <a:xfrm>
            <a:off x="7061200" y="1857375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D2727E1-62A9-A145-BF60-3729C750D0A5}"/>
              </a:ext>
            </a:extLst>
          </p:cNvPr>
          <p:cNvSpPr/>
          <p:nvPr/>
        </p:nvSpPr>
        <p:spPr>
          <a:xfrm>
            <a:off x="7077075" y="2609850"/>
            <a:ext cx="1182688" cy="43656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54EDF2B-A007-C44C-A400-DBB28990895A}"/>
              </a:ext>
            </a:extLst>
          </p:cNvPr>
          <p:cNvSpPr/>
          <p:nvPr/>
        </p:nvSpPr>
        <p:spPr>
          <a:xfrm>
            <a:off x="6302375" y="3198813"/>
            <a:ext cx="1181100" cy="43656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48324A4-71F4-F34E-9362-D7DA96C93A64}"/>
              </a:ext>
            </a:extLst>
          </p:cNvPr>
          <p:cNvCxnSpPr>
            <a:stCxn id="10" idx="4"/>
            <a:endCxn id="11" idx="0"/>
          </p:cNvCxnSpPr>
          <p:nvPr/>
        </p:nvCxnSpPr>
        <p:spPr>
          <a:xfrm rot="16200000" flipH="1">
            <a:off x="7500938" y="2443162"/>
            <a:ext cx="3175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A5BE64-08FD-B14A-A618-AEB7B467F66A}"/>
              </a:ext>
            </a:extLst>
          </p:cNvPr>
          <p:cNvCxnSpPr>
            <a:stCxn id="11" idx="4"/>
            <a:endCxn id="12" idx="0"/>
          </p:cNvCxnSpPr>
          <p:nvPr/>
        </p:nvCxnSpPr>
        <p:spPr>
          <a:xfrm rot="5400000">
            <a:off x="7204075" y="2735263"/>
            <a:ext cx="152400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C3F63B3-4C80-2F46-A2B7-6536273F9D81}"/>
              </a:ext>
            </a:extLst>
          </p:cNvPr>
          <p:cNvCxnSpPr>
            <a:stCxn id="11" idx="4"/>
            <a:endCxn id="9" idx="0"/>
          </p:cNvCxnSpPr>
          <p:nvPr/>
        </p:nvCxnSpPr>
        <p:spPr>
          <a:xfrm rot="16200000" flipH="1">
            <a:off x="7956550" y="2757488"/>
            <a:ext cx="219075" cy="796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F3C66CDE-7F87-8D45-8D02-440457C73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AF8C700E-14E6-0F4C-B9E1-88E07A753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397875" cy="4525962"/>
          </a:xfrm>
        </p:spPr>
        <p:txBody>
          <a:bodyPr/>
          <a:lstStyle/>
          <a:p>
            <a:pPr marL="457200" indent="-457200">
              <a:tabLst>
                <a:tab pos="8007350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Binary CSPs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Tree-Structured CSP graphs	</a:t>
            </a:r>
            <a:r>
              <a:rPr lang="en-US" altLang="en-US" sz="2000">
                <a:solidFill>
                  <a:srgbClr val="BFBFBF"/>
                </a:solidFill>
              </a:rPr>
              <a:t>[Freuder, 82]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Cycle-Cutset Method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§10.1.1 [Dechter, 90]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Dynamic Dangle-Identification (GRED)	</a:t>
            </a:r>
            <a:r>
              <a:rPr lang="en-US" altLang="en-US" sz="2000">
                <a:solidFill>
                  <a:srgbClr val="BFBFBF"/>
                </a:solidFill>
              </a:rPr>
              <a:t>[Zheng]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DPC	</a:t>
            </a:r>
            <a:r>
              <a:rPr lang="en-US" altLang="en-US" sz="2000">
                <a:solidFill>
                  <a:srgbClr val="BFBFBF"/>
                </a:solidFill>
              </a:rPr>
              <a:t>Dechter §4.2.2 [Dechter &amp; Pearl, 88]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Decomp. into bi-connected components	</a:t>
            </a:r>
            <a:r>
              <a:rPr lang="en-US" altLang="en-US" sz="2000">
                <a:solidFill>
                  <a:srgbClr val="BFBFBF"/>
                </a:solidFill>
              </a:rPr>
              <a:t>[Freuder, 82]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 Clustering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§9.2 [Dechter &amp; Pearl, 89]</a:t>
            </a:r>
            <a:endParaRPr lang="en-US" altLang="en-US" sz="2400">
              <a:solidFill>
                <a:srgbClr val="BFBFBF"/>
              </a:solidFill>
            </a:endParaRPr>
          </a:p>
          <a:p>
            <a:pPr marL="457200" indent="-457200">
              <a:tabLst>
                <a:tab pos="8007350" algn="r"/>
              </a:tabLst>
            </a:pPr>
            <a:r>
              <a:rPr lang="en-US" altLang="en-US" sz="2800" b="1">
                <a:solidFill>
                  <a:srgbClr val="CC0000"/>
                </a:solidFill>
              </a:rPr>
              <a:t>Non-Binary CSPs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Bucket Elimination	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§4.4</a:t>
            </a:r>
            <a:r>
              <a:rPr lang="en-US" altLang="en-US" sz="2000" b="1" i="1">
                <a:solidFill>
                  <a:srgbClr val="CC0000"/>
                </a:solidFill>
              </a:rPr>
              <a:t> </a:t>
            </a:r>
            <a:r>
              <a:rPr lang="en-US" altLang="en-US" sz="2000" b="1">
                <a:solidFill>
                  <a:srgbClr val="CC0000"/>
                </a:solidFill>
              </a:rPr>
              <a:t>[Dechter, 97]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 Decomposition 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§9.2.2</a:t>
            </a:r>
            <a:r>
              <a:rPr lang="en-US" altLang="en-US" sz="2400">
                <a:solidFill>
                  <a:srgbClr val="BFBFBF"/>
                </a:solidFill>
              </a:rPr>
              <a:t>, </a:t>
            </a:r>
            <a:r>
              <a:rPr lang="en-US" altLang="en-US" sz="2000">
                <a:solidFill>
                  <a:srgbClr val="BFBFBF"/>
                </a:solidFill>
              </a:rPr>
              <a:t>[DB Theory]</a:t>
            </a:r>
            <a:endParaRPr lang="en-US" altLang="en-US" sz="2400">
              <a:solidFill>
                <a:srgbClr val="BFBFBF"/>
              </a:solidFill>
            </a:endParaRPr>
          </a:p>
          <a:p>
            <a:pPr marL="457200" indent="-457200">
              <a:buFontTx/>
              <a:buNone/>
              <a:tabLst>
                <a:tab pos="8007350" algn="r"/>
              </a:tabLst>
            </a:pPr>
            <a:endParaRPr lang="en-US" altLang="en-US" sz="2000"/>
          </a:p>
          <a:p>
            <a:pPr marL="457200" indent="-457200">
              <a:tabLst>
                <a:tab pos="8007350" algn="r"/>
              </a:tabLst>
            </a:pPr>
            <a:endParaRPr lang="en-US" altLang="en-US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FC6D309E-25C6-4440-82BF-0ADA5F67B5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5090B82-2E7E-9A4B-916A-29AD7280C0E0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90EB0345-EAD1-3E4C-8A46-C69AF9836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Bucket Elimination       </a:t>
            </a:r>
            <a:r>
              <a:rPr lang="en-US" altLang="en-US" sz="2400" i="1">
                <a:solidFill>
                  <a:srgbClr val="CC0000"/>
                </a:solidFill>
              </a:rPr>
              <a:t>Dechter </a:t>
            </a:r>
            <a:r>
              <a:rPr lang="en-US" altLang="en-US" sz="2400">
                <a:solidFill>
                  <a:srgbClr val="CC0000"/>
                </a:solidFill>
              </a:rPr>
              <a:t>§4.4</a:t>
            </a:r>
            <a:endParaRPr lang="en-US" altLang="en-US"/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09BDF2D3-92FB-FC4A-B37E-6C9B4BDC4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50950"/>
            <a:ext cx="4565650" cy="4525963"/>
          </a:xfrm>
        </p:spPr>
        <p:txBody>
          <a:bodyPr/>
          <a:lstStyle/>
          <a:p>
            <a:r>
              <a:rPr lang="en-US" altLang="en-US" sz="2000"/>
              <a:t>Choose a variable ordering</a:t>
            </a:r>
            <a:endParaRPr lang="en-US" altLang="en-US" sz="1800"/>
          </a:p>
          <a:p>
            <a:endParaRPr lang="en-US" altLang="en-US" sz="1100"/>
          </a:p>
          <a:p>
            <a:r>
              <a:rPr lang="en-US" altLang="en-US" sz="2000"/>
              <a:t>Create buckets for each variable</a:t>
            </a:r>
          </a:p>
          <a:p>
            <a:pPr lvl="1"/>
            <a:r>
              <a:rPr lang="en-US" altLang="en-US" sz="1800"/>
              <a:t>Place each constraint in the bucket of the deepest variable in its scope</a:t>
            </a:r>
          </a:p>
          <a:p>
            <a:endParaRPr lang="en-US" altLang="en-US" sz="1100"/>
          </a:p>
          <a:p>
            <a:r>
              <a:rPr lang="en-US" altLang="en-US" sz="2000"/>
              <a:t>Create a tree node for each bucket</a:t>
            </a:r>
          </a:p>
          <a:p>
            <a:endParaRPr lang="en-US" altLang="en-US" sz="1100"/>
          </a:p>
          <a:p>
            <a:r>
              <a:rPr lang="en-US" altLang="en-US" sz="2000"/>
              <a:t>Bottom up to root </a:t>
            </a:r>
          </a:p>
          <a:p>
            <a:pPr lvl="1"/>
            <a:r>
              <a:rPr lang="en-US" altLang="en-US" sz="1800"/>
              <a:t>Join relations in bucket</a:t>
            </a:r>
          </a:p>
          <a:p>
            <a:pPr lvl="1"/>
            <a:r>
              <a:rPr lang="en-US" altLang="en-US" sz="1800"/>
              <a:t>Project join on deepest bucket with common variables</a:t>
            </a:r>
          </a:p>
          <a:p>
            <a:endParaRPr lang="en-US" altLang="en-US" sz="1800"/>
          </a:p>
          <a:p>
            <a:r>
              <a:rPr lang="en-US" altLang="en-US" sz="2000"/>
              <a:t>Top down: create solution BT-free</a:t>
            </a:r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0A4E53DB-8DAF-874A-973C-12F8D1DFD6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9E287A5-A773-4945-946E-9F3737C1B41E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grpSp>
        <p:nvGrpSpPr>
          <p:cNvPr id="4" name="Group 99">
            <a:extLst>
              <a:ext uri="{FF2B5EF4-FFF2-40B4-BE49-F238E27FC236}">
                <a16:creationId xmlns:a16="http://schemas.microsoft.com/office/drawing/2014/main" id="{E507AA07-6D26-A444-9FEA-E83B06AFD182}"/>
              </a:ext>
            </a:extLst>
          </p:cNvPr>
          <p:cNvGrpSpPr>
            <a:grpSpLocks/>
          </p:cNvGrpSpPr>
          <p:nvPr/>
        </p:nvGrpSpPr>
        <p:grpSpPr bwMode="auto">
          <a:xfrm>
            <a:off x="7267575" y="1331913"/>
            <a:ext cx="1639888" cy="4238625"/>
            <a:chOff x="7267575" y="1331913"/>
            <a:chExt cx="1639888" cy="4238094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67C0509-A882-AD4C-AC01-7DC1F0686880}"/>
                </a:ext>
              </a:extLst>
            </p:cNvPr>
            <p:cNvSpPr/>
            <p:nvPr/>
          </p:nvSpPr>
          <p:spPr>
            <a:xfrm>
              <a:off x="8027988" y="2973182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c  | </a:t>
              </a:r>
              <a:r>
                <a:rPr lang="en-US" sz="1200" dirty="0" err="1">
                  <a:solidFill>
                    <a:schemeClr val="tx1"/>
                  </a:solidFill>
                </a:rPr>
                <a:t>abc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10118804-355A-9949-A876-24102B697753}"/>
                </a:ext>
              </a:extLst>
            </p:cNvPr>
            <p:cNvSpPr/>
            <p:nvPr/>
          </p:nvSpPr>
          <p:spPr>
            <a:xfrm>
              <a:off x="8024813" y="387000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d | </a:t>
              </a:r>
              <a:r>
                <a:rPr lang="en-US" sz="1200" dirty="0" err="1">
                  <a:solidFill>
                    <a:schemeClr val="tx1"/>
                  </a:solidFill>
                </a:rPr>
                <a:t>bdc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8F0C1E1-BBF9-4C44-A5EA-3D5D077D73C6}"/>
                </a:ext>
              </a:extLst>
            </p:cNvPr>
            <p:cNvSpPr/>
            <p:nvPr/>
          </p:nvSpPr>
          <p:spPr>
            <a:xfrm>
              <a:off x="7267575" y="4600166"/>
              <a:ext cx="996950" cy="36349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e | </a:t>
              </a:r>
              <a:r>
                <a:rPr lang="en-US" sz="1200" dirty="0" err="1">
                  <a:solidFill>
                    <a:schemeClr val="tx1"/>
                  </a:solidFill>
                </a:rPr>
                <a:t>bde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37626B1F-98C2-2F49-B352-3E55507327BD}"/>
                </a:ext>
              </a:extLst>
            </p:cNvPr>
            <p:cNvSpPr/>
            <p:nvPr/>
          </p:nvSpPr>
          <p:spPr>
            <a:xfrm>
              <a:off x="8161338" y="5208102"/>
              <a:ext cx="622300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f | </a:t>
              </a:r>
              <a:r>
                <a:rPr lang="en-US" sz="1200" dirty="0" err="1">
                  <a:solidFill>
                    <a:schemeClr val="tx1"/>
                  </a:solidFill>
                </a:rPr>
                <a:t>fd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FFC5D5E3-0C1B-074B-B1CC-C166B52FDD3D}"/>
                </a:ext>
              </a:extLst>
            </p:cNvPr>
            <p:cNvCxnSpPr>
              <a:stCxn id="60" idx="0"/>
              <a:endCxn id="58" idx="4"/>
            </p:cNvCxnSpPr>
            <p:nvPr/>
          </p:nvCxnSpPr>
          <p:spPr>
            <a:xfrm rot="16200000" flipV="1">
              <a:off x="7980423" y="4716038"/>
              <a:ext cx="976191" cy="793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F4F20E9-DADC-7F41-89C3-F94FE9AA596B}"/>
                </a:ext>
              </a:extLst>
            </p:cNvPr>
            <p:cNvCxnSpPr>
              <a:stCxn id="59" idx="0"/>
              <a:endCxn id="58" idx="3"/>
            </p:cNvCxnSpPr>
            <p:nvPr/>
          </p:nvCxnSpPr>
          <p:spPr>
            <a:xfrm rot="5400000" flipH="1" flipV="1">
              <a:off x="7749407" y="4196174"/>
              <a:ext cx="420634" cy="38735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0D17F3D1-4466-A54A-AC6D-64A5F82D75CF}"/>
                </a:ext>
              </a:extLst>
            </p:cNvPr>
            <p:cNvCxnSpPr>
              <a:stCxn id="58" idx="0"/>
              <a:endCxn id="57" idx="4"/>
            </p:cNvCxnSpPr>
            <p:nvPr/>
          </p:nvCxnSpPr>
          <p:spPr>
            <a:xfrm rot="5400000" flipH="1" flipV="1">
              <a:off x="8198678" y="3600960"/>
              <a:ext cx="534920" cy="317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FEC5A9-37B0-1F45-8F8A-8EAA356A3B91}"/>
                </a:ext>
              </a:extLst>
            </p:cNvPr>
            <p:cNvSpPr/>
            <p:nvPr/>
          </p:nvSpPr>
          <p:spPr>
            <a:xfrm>
              <a:off x="8026400" y="217635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b  | </a:t>
              </a:r>
              <a:r>
                <a:rPr lang="en-US" sz="1200" dirty="0" err="1">
                  <a:solidFill>
                    <a:schemeClr val="tx1"/>
                  </a:solidFill>
                </a:rPr>
                <a:t>ab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956665F-B046-9C46-9DE4-E96DC8D464AA}"/>
                </a:ext>
              </a:extLst>
            </p:cNvPr>
            <p:cNvSpPr/>
            <p:nvPr/>
          </p:nvSpPr>
          <p:spPr>
            <a:xfrm>
              <a:off x="8024813" y="1331913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a  |  a 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93C250C6-6844-5A40-8818-A4B048C731C0}"/>
                </a:ext>
              </a:extLst>
            </p:cNvPr>
            <p:cNvCxnSpPr>
              <a:stCxn id="57" idx="0"/>
              <a:endCxn id="52" idx="4"/>
            </p:cNvCxnSpPr>
            <p:nvPr/>
          </p:nvCxnSpPr>
          <p:spPr>
            <a:xfrm rot="16200000" flipV="1">
              <a:off x="8249471" y="2754929"/>
              <a:ext cx="434921" cy="158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D254C36-380B-9D4E-B435-D984A1DDDCC9}"/>
                </a:ext>
              </a:extLst>
            </p:cNvPr>
            <p:cNvCxnSpPr>
              <a:stCxn id="52" idx="0"/>
              <a:endCxn id="53" idx="4"/>
            </p:cNvCxnSpPr>
            <p:nvPr/>
          </p:nvCxnSpPr>
          <p:spPr>
            <a:xfrm rot="16200000" flipV="1">
              <a:off x="8224074" y="1934293"/>
              <a:ext cx="48254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797" name="Group 9">
            <a:extLst>
              <a:ext uri="{FF2B5EF4-FFF2-40B4-BE49-F238E27FC236}">
                <a16:creationId xmlns:a16="http://schemas.microsoft.com/office/drawing/2014/main" id="{7372BEC2-ED26-F749-BC0E-DCB03EAED037}"/>
              </a:ext>
            </a:extLst>
          </p:cNvPr>
          <p:cNvGrpSpPr>
            <a:grpSpLocks/>
          </p:cNvGrpSpPr>
          <p:nvPr/>
        </p:nvGrpSpPr>
        <p:grpSpPr bwMode="auto">
          <a:xfrm>
            <a:off x="5218113" y="1309688"/>
            <a:ext cx="2503487" cy="4394200"/>
            <a:chOff x="5218113" y="1309688"/>
            <a:chExt cx="2503487" cy="4394200"/>
          </a:xfrm>
        </p:grpSpPr>
        <p:grpSp>
          <p:nvGrpSpPr>
            <p:cNvPr id="33798" name="Group 92">
              <a:extLst>
                <a:ext uri="{FF2B5EF4-FFF2-40B4-BE49-F238E27FC236}">
                  <a16:creationId xmlns:a16="http://schemas.microsoft.com/office/drawing/2014/main" id="{B7787B7B-93FD-5647-B89E-9445D751D7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18113" y="1309688"/>
              <a:ext cx="412750" cy="4341812"/>
              <a:chOff x="5217319" y="1309688"/>
              <a:chExt cx="412750" cy="4341812"/>
            </a:xfrm>
          </p:grpSpPr>
          <p:sp>
            <p:nvSpPr>
              <p:cNvPr id="33823" name="TextBox 4">
                <a:extLst>
                  <a:ext uri="{FF2B5EF4-FFF2-40B4-BE49-F238E27FC236}">
                    <a16:creationId xmlns:a16="http://schemas.microsoft.com/office/drawing/2014/main" id="{DF65A1E2-09ED-AE4F-8749-ACBC5BC05B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1309688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a</a:t>
                </a:r>
              </a:p>
            </p:txBody>
          </p:sp>
          <p:sp>
            <p:nvSpPr>
              <p:cNvPr id="33824" name="TextBox 5">
                <a:extLst>
                  <a:ext uri="{FF2B5EF4-FFF2-40B4-BE49-F238E27FC236}">
                    <a16:creationId xmlns:a16="http://schemas.microsoft.com/office/drawing/2014/main" id="{8C102131-4D36-6743-88D0-D552B4BC65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7319" y="2122488"/>
                <a:ext cx="41275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b</a:t>
                </a:r>
              </a:p>
            </p:txBody>
          </p:sp>
          <p:sp>
            <p:nvSpPr>
              <p:cNvPr id="33825" name="TextBox 7">
                <a:extLst>
                  <a:ext uri="{FF2B5EF4-FFF2-40B4-BE49-F238E27FC236}">
                    <a16:creationId xmlns:a16="http://schemas.microsoft.com/office/drawing/2014/main" id="{4FA15F21-31B5-BF4D-A45C-FA12773EA4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29368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c</a:t>
                </a:r>
              </a:p>
            </p:txBody>
          </p:sp>
          <p:sp>
            <p:nvSpPr>
              <p:cNvPr id="33826" name="TextBox 8">
                <a:extLst>
                  <a:ext uri="{FF2B5EF4-FFF2-40B4-BE49-F238E27FC236}">
                    <a16:creationId xmlns:a16="http://schemas.microsoft.com/office/drawing/2014/main" id="{C97244B0-1D82-AC4A-A07D-A32F49642E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3749675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d</a:t>
                </a:r>
              </a:p>
            </p:txBody>
          </p:sp>
          <p:sp>
            <p:nvSpPr>
              <p:cNvPr id="33827" name="TextBox 9">
                <a:extLst>
                  <a:ext uri="{FF2B5EF4-FFF2-40B4-BE49-F238E27FC236}">
                    <a16:creationId xmlns:a16="http://schemas.microsoft.com/office/drawing/2014/main" id="{D1DCE03F-8DDA-9341-8FAD-DFC1829AA2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3194" y="4562475"/>
                <a:ext cx="3810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e</a:t>
                </a:r>
              </a:p>
            </p:txBody>
          </p:sp>
          <p:sp>
            <p:nvSpPr>
              <p:cNvPr id="33828" name="TextBox 10">
                <a:extLst>
                  <a:ext uri="{FF2B5EF4-FFF2-40B4-BE49-F238E27FC236}">
                    <a16:creationId xmlns:a16="http://schemas.microsoft.com/office/drawing/2014/main" id="{9F71173D-5E6D-934A-8275-31A4ECF346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53752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f</a:t>
                </a:r>
              </a:p>
            </p:txBody>
          </p:sp>
        </p:grp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3C38A8F3-BC6D-DD47-9BAE-16284C806C56}"/>
                </a:ext>
              </a:extLst>
            </p:cNvPr>
            <p:cNvSpPr/>
            <p:nvPr/>
          </p:nvSpPr>
          <p:spPr bwMode="auto">
            <a:xfrm>
              <a:off x="7008813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28" name="Shape 27">
              <a:extLst>
                <a:ext uri="{FF2B5EF4-FFF2-40B4-BE49-F238E27FC236}">
                  <a16:creationId xmlns:a16="http://schemas.microsoft.com/office/drawing/2014/main" id="{FC0CC8C9-50C2-1041-8D05-416BEC8D1659}"/>
                </a:ext>
              </a:extLst>
            </p:cNvPr>
            <p:cNvCxnSpPr>
              <a:stCxn id="14" idx="3"/>
              <a:endCxn id="21" idx="2"/>
            </p:cNvCxnSpPr>
            <p:nvPr/>
          </p:nvCxnSpPr>
          <p:spPr bwMode="auto">
            <a:xfrm flipV="1">
              <a:off x="6049963" y="4149725"/>
              <a:ext cx="1187450" cy="1371600"/>
            </a:xfrm>
            <a:prstGeom prst="curvedConnector2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521B4CE6-9533-7943-9ACC-94FCBA7C2EC7}"/>
                </a:ext>
              </a:extLst>
            </p:cNvPr>
            <p:cNvSpPr/>
            <p:nvPr/>
          </p:nvSpPr>
          <p:spPr bwMode="auto">
            <a:xfrm>
              <a:off x="6103938" y="45847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B3DF168D-8609-C943-8533-7DBE7B9192B7}"/>
                </a:ext>
              </a:extLst>
            </p:cNvPr>
            <p:cNvSpPr/>
            <p:nvPr/>
          </p:nvSpPr>
          <p:spPr bwMode="auto">
            <a:xfrm>
              <a:off x="5592763" y="5338763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fd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293917D5-0938-184D-97BB-A34C9931A65F}"/>
                </a:ext>
              </a:extLst>
            </p:cNvPr>
            <p:cNvSpPr/>
            <p:nvPr/>
          </p:nvSpPr>
          <p:spPr bwMode="auto">
            <a:xfrm>
              <a:off x="5592763" y="4573588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eb</a:t>
              </a:r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C87A2409-C0A4-DA41-97C8-B4C48CEF054A}"/>
                </a:ext>
              </a:extLst>
            </p:cNvPr>
            <p:cNvSpPr/>
            <p:nvPr/>
          </p:nvSpPr>
          <p:spPr bwMode="auto">
            <a:xfrm>
              <a:off x="5592763" y="216535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86F96464-4675-8C4F-862A-7A726C340D71}"/>
                </a:ext>
              </a:extLst>
            </p:cNvPr>
            <p:cNvSpPr/>
            <p:nvPr/>
          </p:nvSpPr>
          <p:spPr bwMode="auto">
            <a:xfrm>
              <a:off x="5592763" y="1333500"/>
              <a:ext cx="457200" cy="365125"/>
            </a:xfrm>
            <a:prstGeom prst="roundRect">
              <a:avLst>
                <a:gd name="adj" fmla="val 3148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9BB397F4-8C93-214C-9BFF-037D95BBAD2A}"/>
                </a:ext>
              </a:extLst>
            </p:cNvPr>
            <p:cNvSpPr/>
            <p:nvPr/>
          </p:nvSpPr>
          <p:spPr bwMode="auto">
            <a:xfrm>
              <a:off x="5592763" y="2981325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ca</a:t>
              </a:r>
            </a:p>
          </p:txBody>
        </p:sp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9224A205-DA4F-9A4E-8595-E523A8D93E36}"/>
                </a:ext>
              </a:extLst>
            </p:cNvPr>
            <p:cNvSpPr/>
            <p:nvPr/>
          </p:nvSpPr>
          <p:spPr bwMode="auto">
            <a:xfrm>
              <a:off x="5591175" y="37846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dc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76F817A-FEC6-C745-BC62-9A615909CFB6}"/>
                </a:ext>
              </a:extLst>
            </p:cNvPr>
            <p:cNvSpPr/>
            <p:nvPr/>
          </p:nvSpPr>
          <p:spPr bwMode="auto">
            <a:xfrm>
              <a:off x="6300788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hape 28">
              <a:extLst>
                <a:ext uri="{FF2B5EF4-FFF2-40B4-BE49-F238E27FC236}">
                  <a16:creationId xmlns:a16="http://schemas.microsoft.com/office/drawing/2014/main" id="{BAA419E6-B694-5843-B2BE-C55F930D4FE1}"/>
                </a:ext>
              </a:extLst>
            </p:cNvPr>
            <p:cNvCxnSpPr>
              <a:stCxn id="66" idx="1"/>
              <a:endCxn id="22" idx="2"/>
            </p:cNvCxnSpPr>
            <p:nvPr/>
          </p:nvCxnSpPr>
          <p:spPr bwMode="auto">
            <a:xfrm rot="5400000" flipH="1" flipV="1">
              <a:off x="6157119" y="4072731"/>
              <a:ext cx="295275" cy="449263"/>
            </a:xfrm>
            <a:prstGeom prst="curvedConnector5">
              <a:avLst>
                <a:gd name="adj1" fmla="val 77419"/>
                <a:gd name="adj2" fmla="val 36580"/>
                <a:gd name="adj3" fmla="val 22581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Left Bracket 65">
              <a:extLst>
                <a:ext uri="{FF2B5EF4-FFF2-40B4-BE49-F238E27FC236}">
                  <a16:creationId xmlns:a16="http://schemas.microsoft.com/office/drawing/2014/main" id="{FB10FE95-22CF-A649-95A9-CC52DF1A65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71382" y="3934618"/>
              <a:ext cx="215900" cy="1236663"/>
            </a:xfrm>
            <a:prstGeom prst="leftBracket">
              <a:avLst>
                <a:gd name="adj" fmla="val 8327"/>
              </a:avLst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grpSp>
          <p:nvGrpSpPr>
            <p:cNvPr id="33811" name="Group 96">
              <a:extLst>
                <a:ext uri="{FF2B5EF4-FFF2-40B4-BE49-F238E27FC236}">
                  <a16:creationId xmlns:a16="http://schemas.microsoft.com/office/drawing/2014/main" id="{3F9B7CEA-33C9-E340-B5B9-5F7316BB0A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6400" y="2981325"/>
              <a:ext cx="2235200" cy="857250"/>
              <a:chOff x="5486400" y="2981325"/>
              <a:chExt cx="2235200" cy="857250"/>
            </a:xfrm>
          </p:grpSpPr>
          <p:sp>
            <p:nvSpPr>
              <p:cNvPr id="23" name="Rounded Rectangle 22">
                <a:extLst>
                  <a:ext uri="{FF2B5EF4-FFF2-40B4-BE49-F238E27FC236}">
                    <a16:creationId xmlns:a16="http://schemas.microsoft.com/office/drawing/2014/main" id="{845790E5-9047-C44F-9B13-F79E175CFADD}"/>
                  </a:ext>
                </a:extLst>
              </p:cNvPr>
              <p:cNvSpPr/>
              <p:nvPr/>
            </p:nvSpPr>
            <p:spPr>
              <a:xfrm>
                <a:off x="6375400" y="2981325"/>
                <a:ext cx="457200" cy="365125"/>
              </a:xfrm>
              <a:prstGeom prst="roundRect">
                <a:avLst/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cb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0" name="Shape 39">
                <a:extLst>
                  <a:ext uri="{FF2B5EF4-FFF2-40B4-BE49-F238E27FC236}">
                    <a16:creationId xmlns:a16="http://schemas.microsoft.com/office/drawing/2014/main" id="{8633F04D-A80D-5243-8952-7EDC347FA8DE}"/>
                  </a:ext>
                </a:extLst>
              </p:cNvPr>
              <p:cNvCxnSpPr>
                <a:stCxn id="67" idx="1"/>
                <a:endCxn id="23" idx="3"/>
              </p:cNvCxnSpPr>
              <p:nvPr/>
            </p:nvCxnSpPr>
            <p:spPr>
              <a:xfrm rot="5400000" flipH="1" flipV="1">
                <a:off x="6488906" y="3278982"/>
                <a:ext cx="458787" cy="228600"/>
              </a:xfrm>
              <a:prstGeom prst="curvedConnector4">
                <a:avLst>
                  <a:gd name="adj1" fmla="val 20776"/>
                  <a:gd name="adj2" fmla="val 16296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Left Bracket 66">
                <a:extLst>
                  <a:ext uri="{FF2B5EF4-FFF2-40B4-BE49-F238E27FC236}">
                    <a16:creationId xmlns:a16="http://schemas.microsoft.com/office/drawing/2014/main" id="{8F2B9696-0A63-3F4D-8A2F-8F0C88A9A5D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496050" y="2613025"/>
                <a:ext cx="215900" cy="2235200"/>
              </a:xfrm>
              <a:prstGeom prst="leftBracket">
                <a:avLst>
                  <a:gd name="adj" fmla="val 834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3812" name="Group 97">
              <a:extLst>
                <a:ext uri="{FF2B5EF4-FFF2-40B4-BE49-F238E27FC236}">
                  <a16:creationId xmlns:a16="http://schemas.microsoft.com/office/drawing/2014/main" id="{E72A0544-C9AF-7948-B700-F68272A468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7200" y="2190750"/>
              <a:ext cx="1447800" cy="806450"/>
              <a:chOff x="5537200" y="2190750"/>
              <a:chExt cx="1447800" cy="806450"/>
            </a:xfrm>
          </p:grpSpPr>
          <p:sp>
            <p:nvSpPr>
              <p:cNvPr id="24" name="Rounded Rectangle 23">
                <a:extLst>
                  <a:ext uri="{FF2B5EF4-FFF2-40B4-BE49-F238E27FC236}">
                    <a16:creationId xmlns:a16="http://schemas.microsoft.com/office/drawing/2014/main" id="{BAE0817F-61FE-7946-96A7-EE1A07D34989}"/>
                  </a:ext>
                </a:extLst>
              </p:cNvPr>
              <p:cNvSpPr/>
              <p:nvPr/>
            </p:nvSpPr>
            <p:spPr>
              <a:xfrm>
                <a:off x="6337300" y="219075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ba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6" name="Shape 45">
                <a:extLst>
                  <a:ext uri="{FF2B5EF4-FFF2-40B4-BE49-F238E27FC236}">
                    <a16:creationId xmlns:a16="http://schemas.microsoft.com/office/drawing/2014/main" id="{156AB364-6340-EA4C-A199-2F9A2E442710}"/>
                  </a:ext>
                </a:extLst>
              </p:cNvPr>
              <p:cNvCxnSpPr>
                <a:stCxn id="71" idx="1"/>
                <a:endCxn id="24" idx="3"/>
              </p:cNvCxnSpPr>
              <p:nvPr/>
            </p:nvCxnSpPr>
            <p:spPr>
              <a:xfrm rot="5400000" flipH="1" flipV="1">
                <a:off x="6323806" y="2310607"/>
                <a:ext cx="407987" cy="533400"/>
              </a:xfrm>
              <a:prstGeom prst="curvedConnector4">
                <a:avLst>
                  <a:gd name="adj1" fmla="val 20249"/>
                  <a:gd name="adj2" fmla="val 119047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Left Bracket 70">
                <a:extLst>
                  <a:ext uri="{FF2B5EF4-FFF2-40B4-BE49-F238E27FC236}">
                    <a16:creationId xmlns:a16="http://schemas.microsoft.com/office/drawing/2014/main" id="{BEE32DFF-12A5-A24A-B931-EE8CA129F348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53150" y="2165350"/>
                <a:ext cx="215900" cy="1447800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3813" name="Group 98">
              <a:extLst>
                <a:ext uri="{FF2B5EF4-FFF2-40B4-BE49-F238E27FC236}">
                  <a16:creationId xmlns:a16="http://schemas.microsoft.com/office/drawing/2014/main" id="{837682AF-5895-5D4C-B09B-AAF4FB6C42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4500" y="1346200"/>
              <a:ext cx="1447800" cy="825500"/>
              <a:chOff x="5524500" y="1346200"/>
              <a:chExt cx="1447800" cy="825500"/>
            </a:xfrm>
          </p:grpSpPr>
          <p:sp>
            <p:nvSpPr>
              <p:cNvPr id="77" name="Left Bracket 76">
                <a:extLst>
                  <a:ext uri="{FF2B5EF4-FFF2-40B4-BE49-F238E27FC236}">
                    <a16:creationId xmlns:a16="http://schemas.microsoft.com/office/drawing/2014/main" id="{63BFAACE-B51A-D443-8613-2388EE1C7D1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40450" y="1339850"/>
                <a:ext cx="215900" cy="1447800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78" name="Rounded Rectangle 77">
                <a:extLst>
                  <a:ext uri="{FF2B5EF4-FFF2-40B4-BE49-F238E27FC236}">
                    <a16:creationId xmlns:a16="http://schemas.microsoft.com/office/drawing/2014/main" id="{010E8D2A-C5A4-3D4A-BE0B-C5AA59F0CA43}"/>
                  </a:ext>
                </a:extLst>
              </p:cNvPr>
              <p:cNvSpPr/>
              <p:nvPr/>
            </p:nvSpPr>
            <p:spPr>
              <a:xfrm>
                <a:off x="6299200" y="134620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cxnSp>
            <p:nvCxnSpPr>
              <p:cNvPr id="81" name="Shape 80">
                <a:extLst>
                  <a:ext uri="{FF2B5EF4-FFF2-40B4-BE49-F238E27FC236}">
                    <a16:creationId xmlns:a16="http://schemas.microsoft.com/office/drawing/2014/main" id="{55A71C4C-190E-2B49-A965-8FA9F1DC8E12}"/>
                  </a:ext>
                </a:extLst>
              </p:cNvPr>
              <p:cNvCxnSpPr>
                <a:stCxn id="77" idx="1"/>
              </p:cNvCxnSpPr>
              <p:nvPr/>
            </p:nvCxnSpPr>
            <p:spPr>
              <a:xfrm rot="5400000" flipH="1" flipV="1">
                <a:off x="6311901" y="1531937"/>
                <a:ext cx="360362" cy="487363"/>
              </a:xfrm>
              <a:prstGeom prst="curvedConnector4">
                <a:avLst>
                  <a:gd name="adj1" fmla="val 21102"/>
                  <a:gd name="adj2" fmla="val 13413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27DE4427-AC6A-3941-92DB-3282E678B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 Clustering versus BE</a:t>
            </a:r>
          </a:p>
        </p:txBody>
      </p:sp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7CD54EF8-21B4-FA41-896B-F1C1D395B4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2D2B366-D592-F649-901B-544DD1AE2CCA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  <p:grpSp>
        <p:nvGrpSpPr>
          <p:cNvPr id="34819" name="Group 74">
            <a:extLst>
              <a:ext uri="{FF2B5EF4-FFF2-40B4-BE49-F238E27FC236}">
                <a16:creationId xmlns:a16="http://schemas.microsoft.com/office/drawing/2014/main" id="{99DC9DC7-9BBE-B244-8E26-1C9B95CCE369}"/>
              </a:ext>
            </a:extLst>
          </p:cNvPr>
          <p:cNvGrpSpPr>
            <a:grpSpLocks/>
          </p:cNvGrpSpPr>
          <p:nvPr/>
        </p:nvGrpSpPr>
        <p:grpSpPr bwMode="auto">
          <a:xfrm>
            <a:off x="2436813" y="1901825"/>
            <a:ext cx="2033587" cy="1968500"/>
            <a:chOff x="6932612" y="2461418"/>
            <a:chExt cx="2033588" cy="196850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725D1F3-90ED-CD4E-902A-94D7DB9967D8}"/>
                </a:ext>
              </a:extLst>
            </p:cNvPr>
            <p:cNvSpPr/>
            <p:nvPr/>
          </p:nvSpPr>
          <p:spPr>
            <a:xfrm>
              <a:off x="8208963" y="4060031"/>
              <a:ext cx="757237" cy="338137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d,f</a:t>
              </a:r>
              <a:endParaRPr lang="en-US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28FBAE4-D3B9-CA4B-BA7F-354C59CC5155}"/>
                </a:ext>
              </a:extLst>
            </p:cNvPr>
            <p:cNvSpPr/>
            <p:nvPr/>
          </p:nvSpPr>
          <p:spPr>
            <a:xfrm>
              <a:off x="7361237" y="2461418"/>
              <a:ext cx="1182688" cy="434975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a,b,c</a:t>
              </a:r>
              <a:endParaRPr lang="en-US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1071A5B-7152-1E4F-AFF6-1C9524D90DAB}"/>
                </a:ext>
              </a:extLst>
            </p:cNvPr>
            <p:cNvSpPr/>
            <p:nvPr/>
          </p:nvSpPr>
          <p:spPr>
            <a:xfrm>
              <a:off x="7377112" y="3213893"/>
              <a:ext cx="1182688" cy="436563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b,c,d</a:t>
              </a:r>
              <a:endParaRPr lang="en-U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66466FE-B832-0948-B995-CB017A67CB7A}"/>
                </a:ext>
              </a:extLst>
            </p:cNvPr>
            <p:cNvSpPr/>
            <p:nvPr/>
          </p:nvSpPr>
          <p:spPr>
            <a:xfrm>
              <a:off x="6932612" y="3993356"/>
              <a:ext cx="1181101" cy="43656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b,d,e</a:t>
              </a:r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0C45BE3-2635-D141-A7D0-979942ECA140}"/>
                </a:ext>
              </a:extLst>
            </p:cNvPr>
            <p:cNvCxnSpPr>
              <a:stCxn id="6" idx="4"/>
              <a:endCxn id="7" idx="0"/>
            </p:cNvCxnSpPr>
            <p:nvPr/>
          </p:nvCxnSpPr>
          <p:spPr>
            <a:xfrm rot="16200000" flipH="1">
              <a:off x="7800976" y="3047205"/>
              <a:ext cx="317500" cy="158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BE0D18B-4C65-DB44-AEC4-07895E733BD3}"/>
                </a:ext>
              </a:extLst>
            </p:cNvPr>
            <p:cNvCxnSpPr>
              <a:stCxn id="7" idx="4"/>
              <a:endCxn id="8" idx="0"/>
            </p:cNvCxnSpPr>
            <p:nvPr/>
          </p:nvCxnSpPr>
          <p:spPr>
            <a:xfrm rot="5400000">
              <a:off x="7573962" y="3599656"/>
              <a:ext cx="342900" cy="444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A3ECE31-B7E9-E04F-91FC-4DE495CCC9B9}"/>
                </a:ext>
              </a:extLst>
            </p:cNvPr>
            <p:cNvCxnSpPr>
              <a:stCxn id="7" idx="4"/>
              <a:endCxn id="5" idx="0"/>
            </p:cNvCxnSpPr>
            <p:nvPr/>
          </p:nvCxnSpPr>
          <p:spPr>
            <a:xfrm rot="16200000" flipH="1">
              <a:off x="8072438" y="3545681"/>
              <a:ext cx="409575" cy="6191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820" name="Group 99">
            <a:extLst>
              <a:ext uri="{FF2B5EF4-FFF2-40B4-BE49-F238E27FC236}">
                <a16:creationId xmlns:a16="http://schemas.microsoft.com/office/drawing/2014/main" id="{1B585603-F222-304C-92D1-FD68927FA751}"/>
              </a:ext>
            </a:extLst>
          </p:cNvPr>
          <p:cNvGrpSpPr>
            <a:grpSpLocks/>
          </p:cNvGrpSpPr>
          <p:nvPr/>
        </p:nvGrpSpPr>
        <p:grpSpPr bwMode="auto">
          <a:xfrm>
            <a:off x="4410075" y="1312863"/>
            <a:ext cx="1639888" cy="4238625"/>
            <a:chOff x="7267575" y="1331913"/>
            <a:chExt cx="1639888" cy="4238094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3C7FD26-D871-0043-9D83-81C28DDCD07D}"/>
                </a:ext>
              </a:extLst>
            </p:cNvPr>
            <p:cNvSpPr/>
            <p:nvPr/>
          </p:nvSpPr>
          <p:spPr>
            <a:xfrm>
              <a:off x="8027988" y="2973182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c  | </a:t>
              </a:r>
              <a:r>
                <a:rPr lang="en-US" sz="1200" dirty="0" err="1">
                  <a:solidFill>
                    <a:schemeClr val="tx1"/>
                  </a:solidFill>
                </a:rPr>
                <a:t>abc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9FE5108-58C6-864A-A03C-D8E5BECBDBAE}"/>
                </a:ext>
              </a:extLst>
            </p:cNvPr>
            <p:cNvSpPr/>
            <p:nvPr/>
          </p:nvSpPr>
          <p:spPr>
            <a:xfrm>
              <a:off x="8024813" y="387000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d | </a:t>
              </a:r>
              <a:r>
                <a:rPr lang="en-US" sz="1200" dirty="0" err="1">
                  <a:solidFill>
                    <a:schemeClr val="tx1"/>
                  </a:solidFill>
                </a:rPr>
                <a:t>bdc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E9D516B-B7B3-B54D-9D16-761BA8F11766}"/>
                </a:ext>
              </a:extLst>
            </p:cNvPr>
            <p:cNvSpPr/>
            <p:nvPr/>
          </p:nvSpPr>
          <p:spPr>
            <a:xfrm>
              <a:off x="7267575" y="4600166"/>
              <a:ext cx="996950" cy="36349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e | </a:t>
              </a:r>
              <a:r>
                <a:rPr lang="en-US" sz="1200" dirty="0" err="1">
                  <a:solidFill>
                    <a:schemeClr val="tx1"/>
                  </a:solidFill>
                </a:rPr>
                <a:t>bde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C09915DC-1833-EA48-841C-9FC194852C1B}"/>
                </a:ext>
              </a:extLst>
            </p:cNvPr>
            <p:cNvSpPr/>
            <p:nvPr/>
          </p:nvSpPr>
          <p:spPr>
            <a:xfrm>
              <a:off x="8161338" y="5208102"/>
              <a:ext cx="622300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f | </a:t>
              </a:r>
              <a:r>
                <a:rPr lang="en-US" sz="1200" dirty="0" err="1">
                  <a:solidFill>
                    <a:schemeClr val="tx1"/>
                  </a:solidFill>
                </a:rPr>
                <a:t>fd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8185F203-31E0-3442-B0DD-A8D50ACF5F0B}"/>
                </a:ext>
              </a:extLst>
            </p:cNvPr>
            <p:cNvCxnSpPr>
              <a:stCxn id="51" idx="0"/>
              <a:endCxn id="49" idx="4"/>
            </p:cNvCxnSpPr>
            <p:nvPr/>
          </p:nvCxnSpPr>
          <p:spPr>
            <a:xfrm rot="16200000" flipV="1">
              <a:off x="7980423" y="4716038"/>
              <a:ext cx="976191" cy="793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E41945EB-BF03-9E49-A90E-DA58BB5A0876}"/>
                </a:ext>
              </a:extLst>
            </p:cNvPr>
            <p:cNvCxnSpPr>
              <a:stCxn id="50" idx="0"/>
              <a:endCxn id="49" idx="3"/>
            </p:cNvCxnSpPr>
            <p:nvPr/>
          </p:nvCxnSpPr>
          <p:spPr>
            <a:xfrm rot="5400000" flipH="1" flipV="1">
              <a:off x="7749407" y="4196174"/>
              <a:ext cx="420634" cy="38735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33590765-7E89-5D43-A14B-657A70636A46}"/>
                </a:ext>
              </a:extLst>
            </p:cNvPr>
            <p:cNvCxnSpPr>
              <a:stCxn id="49" idx="0"/>
              <a:endCxn id="48" idx="4"/>
            </p:cNvCxnSpPr>
            <p:nvPr/>
          </p:nvCxnSpPr>
          <p:spPr>
            <a:xfrm rot="5400000" flipH="1" flipV="1">
              <a:off x="8198678" y="3600960"/>
              <a:ext cx="534920" cy="317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8F0D0C9B-78D3-1348-B69E-C28908DE3D5F}"/>
                </a:ext>
              </a:extLst>
            </p:cNvPr>
            <p:cNvSpPr/>
            <p:nvPr/>
          </p:nvSpPr>
          <p:spPr>
            <a:xfrm>
              <a:off x="8026400" y="217635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b  | </a:t>
              </a:r>
              <a:r>
                <a:rPr lang="en-US" sz="1200" dirty="0" err="1">
                  <a:solidFill>
                    <a:schemeClr val="tx1"/>
                  </a:solidFill>
                </a:rPr>
                <a:t>ab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0491354-9D72-374D-A80A-02B86E313177}"/>
                </a:ext>
              </a:extLst>
            </p:cNvPr>
            <p:cNvSpPr/>
            <p:nvPr/>
          </p:nvSpPr>
          <p:spPr>
            <a:xfrm>
              <a:off x="8024813" y="1331913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a  |  a 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CB613D4B-7976-E34B-96E5-0C7B70734269}"/>
                </a:ext>
              </a:extLst>
            </p:cNvPr>
            <p:cNvCxnSpPr>
              <a:stCxn id="48" idx="0"/>
              <a:endCxn id="55" idx="4"/>
            </p:cNvCxnSpPr>
            <p:nvPr/>
          </p:nvCxnSpPr>
          <p:spPr>
            <a:xfrm rot="16200000" flipV="1">
              <a:off x="8249471" y="2754929"/>
              <a:ext cx="434921" cy="158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AD5F1F17-463A-D442-8DC1-2CC41484AC67}"/>
                </a:ext>
              </a:extLst>
            </p:cNvPr>
            <p:cNvCxnSpPr>
              <a:stCxn id="55" idx="0"/>
              <a:endCxn id="56" idx="4"/>
            </p:cNvCxnSpPr>
            <p:nvPr/>
          </p:nvCxnSpPr>
          <p:spPr>
            <a:xfrm rot="16200000" flipV="1">
              <a:off x="8224074" y="1934293"/>
              <a:ext cx="48254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Oval 58">
            <a:extLst>
              <a:ext uri="{FF2B5EF4-FFF2-40B4-BE49-F238E27FC236}">
                <a16:creationId xmlns:a16="http://schemas.microsoft.com/office/drawing/2014/main" id="{DF4585DB-FA46-224D-9FC1-303BF0D56180}"/>
              </a:ext>
            </a:extLst>
          </p:cNvPr>
          <p:cNvSpPr/>
          <p:nvPr/>
        </p:nvSpPr>
        <p:spPr>
          <a:xfrm>
            <a:off x="912813" y="1581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098FE65-860B-7C44-9FDB-EA68A4D41E62}"/>
              </a:ext>
            </a:extLst>
          </p:cNvPr>
          <p:cNvSpPr/>
          <p:nvPr/>
        </p:nvSpPr>
        <p:spPr>
          <a:xfrm>
            <a:off x="531813" y="2266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13AD8A6-78C8-AD46-98D2-FC92FD283D4E}"/>
              </a:ext>
            </a:extLst>
          </p:cNvPr>
          <p:cNvSpPr/>
          <p:nvPr/>
        </p:nvSpPr>
        <p:spPr>
          <a:xfrm>
            <a:off x="1446213" y="2343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1FADB09-358B-2046-BAD7-A452BD4B183C}"/>
              </a:ext>
            </a:extLst>
          </p:cNvPr>
          <p:cNvSpPr/>
          <p:nvPr/>
        </p:nvSpPr>
        <p:spPr>
          <a:xfrm>
            <a:off x="1522413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B7862E38-41E8-BB42-BDCB-164C0DCAE2BA}"/>
              </a:ext>
            </a:extLst>
          </p:cNvPr>
          <p:cNvSpPr/>
          <p:nvPr/>
        </p:nvSpPr>
        <p:spPr>
          <a:xfrm>
            <a:off x="684213" y="3409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4071B2A-9E02-9E48-A169-59242084F2F6}"/>
              </a:ext>
            </a:extLst>
          </p:cNvPr>
          <p:cNvSpPr/>
          <p:nvPr/>
        </p:nvSpPr>
        <p:spPr>
          <a:xfrm>
            <a:off x="1801813" y="39306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9A0A731-B86C-5940-ABCD-66001A0BE962}"/>
              </a:ext>
            </a:extLst>
          </p:cNvPr>
          <p:cNvCxnSpPr>
            <a:stCxn id="59" idx="4"/>
            <a:endCxn id="60" idx="7"/>
          </p:cNvCxnSpPr>
          <p:nvPr/>
        </p:nvCxnSpPr>
        <p:spPr>
          <a:xfrm rot="5400000">
            <a:off x="715963" y="1962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A02C039-BB79-7043-8FF2-ACBE9E040350}"/>
              </a:ext>
            </a:extLst>
          </p:cNvPr>
          <p:cNvCxnSpPr>
            <a:stCxn id="59" idx="4"/>
            <a:endCxn id="61" idx="1"/>
          </p:cNvCxnSpPr>
          <p:nvPr/>
        </p:nvCxnSpPr>
        <p:spPr>
          <a:xfrm rot="16200000" flipH="1">
            <a:off x="1027113" y="1924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2B767B6-BA9E-7C4B-8F01-05C814127756}"/>
              </a:ext>
            </a:extLst>
          </p:cNvPr>
          <p:cNvCxnSpPr>
            <a:stCxn id="60" idx="4"/>
            <a:endCxn id="63" idx="0"/>
          </p:cNvCxnSpPr>
          <p:nvPr/>
        </p:nvCxnSpPr>
        <p:spPr>
          <a:xfrm rot="16200000" flipH="1">
            <a:off x="341313" y="2914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68DC28D-5B73-8444-A674-6C9981D4F391}"/>
              </a:ext>
            </a:extLst>
          </p:cNvPr>
          <p:cNvCxnSpPr>
            <a:stCxn id="61" idx="4"/>
            <a:endCxn id="62" idx="0"/>
          </p:cNvCxnSpPr>
          <p:nvPr/>
        </p:nvCxnSpPr>
        <p:spPr>
          <a:xfrm rot="16200000" flipH="1">
            <a:off x="1370013" y="2876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62E08BE-9D4C-4B4C-B2E7-7228683F1C42}"/>
              </a:ext>
            </a:extLst>
          </p:cNvPr>
          <p:cNvCxnSpPr>
            <a:stCxn id="62" idx="3"/>
            <a:endCxn id="63" idx="6"/>
          </p:cNvCxnSpPr>
          <p:nvPr/>
        </p:nvCxnSpPr>
        <p:spPr>
          <a:xfrm rot="5400000">
            <a:off x="1217613" y="3213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8E08A636-A22E-B348-9305-50CDC1152989}"/>
              </a:ext>
            </a:extLst>
          </p:cNvPr>
          <p:cNvCxnSpPr>
            <a:stCxn id="62" idx="5"/>
            <a:endCxn id="64" idx="1"/>
          </p:cNvCxnSpPr>
          <p:nvPr/>
        </p:nvCxnSpPr>
        <p:spPr>
          <a:xfrm rot="16200000" flipH="1">
            <a:off x="1547813" y="3676650"/>
            <a:ext cx="533400" cy="63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56F183B-B952-2B47-90ED-22FDF5A19F1D}"/>
              </a:ext>
            </a:extLst>
          </p:cNvPr>
          <p:cNvCxnSpPr>
            <a:stCxn id="60" idx="5"/>
            <a:endCxn id="62" idx="1"/>
          </p:cNvCxnSpPr>
          <p:nvPr/>
        </p:nvCxnSpPr>
        <p:spPr>
          <a:xfrm rot="16200000" flipH="1">
            <a:off x="830263" y="2489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916EA75-DF8A-DE40-ACE8-DD42C146552F}"/>
              </a:ext>
            </a:extLst>
          </p:cNvPr>
          <p:cNvCxnSpPr>
            <a:stCxn id="60" idx="6"/>
            <a:endCxn id="61" idx="2"/>
          </p:cNvCxnSpPr>
          <p:nvPr/>
        </p:nvCxnSpPr>
        <p:spPr>
          <a:xfrm>
            <a:off x="836613" y="2419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2654053A-AC65-F545-BF89-A9EB2530A928}"/>
              </a:ext>
            </a:extLst>
          </p:cNvPr>
          <p:cNvSpPr/>
          <p:nvPr/>
        </p:nvSpPr>
        <p:spPr>
          <a:xfrm>
            <a:off x="215900" y="1473200"/>
            <a:ext cx="1925638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4836" name="Group 74">
            <a:extLst>
              <a:ext uri="{FF2B5EF4-FFF2-40B4-BE49-F238E27FC236}">
                <a16:creationId xmlns:a16="http://schemas.microsoft.com/office/drawing/2014/main" id="{BF11FDAD-E3BB-6948-BBAE-B1E10FF85BF3}"/>
              </a:ext>
            </a:extLst>
          </p:cNvPr>
          <p:cNvGrpSpPr>
            <a:grpSpLocks/>
          </p:cNvGrpSpPr>
          <p:nvPr/>
        </p:nvGrpSpPr>
        <p:grpSpPr bwMode="auto">
          <a:xfrm>
            <a:off x="6454775" y="1220788"/>
            <a:ext cx="2503488" cy="4394200"/>
            <a:chOff x="5218113" y="1309688"/>
            <a:chExt cx="2503487" cy="4394200"/>
          </a:xfrm>
        </p:grpSpPr>
        <p:grpSp>
          <p:nvGrpSpPr>
            <p:cNvPr id="34837" name="Group 92">
              <a:extLst>
                <a:ext uri="{FF2B5EF4-FFF2-40B4-BE49-F238E27FC236}">
                  <a16:creationId xmlns:a16="http://schemas.microsoft.com/office/drawing/2014/main" id="{C8CB0E3F-5DED-2B45-B236-079C952AEF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18113" y="1309688"/>
              <a:ext cx="412750" cy="4341812"/>
              <a:chOff x="5217319" y="1309688"/>
              <a:chExt cx="412750" cy="4341812"/>
            </a:xfrm>
          </p:grpSpPr>
          <p:sp>
            <p:nvSpPr>
              <p:cNvPr id="34862" name="TextBox 4">
                <a:extLst>
                  <a:ext uri="{FF2B5EF4-FFF2-40B4-BE49-F238E27FC236}">
                    <a16:creationId xmlns:a16="http://schemas.microsoft.com/office/drawing/2014/main" id="{1FBBD0F6-94ED-DF4E-A9E0-F42A018229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1309688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a</a:t>
                </a:r>
              </a:p>
            </p:txBody>
          </p:sp>
          <p:sp>
            <p:nvSpPr>
              <p:cNvPr id="34863" name="TextBox 5">
                <a:extLst>
                  <a:ext uri="{FF2B5EF4-FFF2-40B4-BE49-F238E27FC236}">
                    <a16:creationId xmlns:a16="http://schemas.microsoft.com/office/drawing/2014/main" id="{93448C32-A02B-A944-9C70-DAC8F13EEB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7319" y="2122488"/>
                <a:ext cx="41275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b</a:t>
                </a:r>
              </a:p>
            </p:txBody>
          </p:sp>
          <p:sp>
            <p:nvSpPr>
              <p:cNvPr id="34864" name="TextBox 7">
                <a:extLst>
                  <a:ext uri="{FF2B5EF4-FFF2-40B4-BE49-F238E27FC236}">
                    <a16:creationId xmlns:a16="http://schemas.microsoft.com/office/drawing/2014/main" id="{D4189A9D-0314-4B46-9B0E-C1579CB82C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29368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c</a:t>
                </a:r>
              </a:p>
            </p:txBody>
          </p:sp>
          <p:sp>
            <p:nvSpPr>
              <p:cNvPr id="34865" name="TextBox 8">
                <a:extLst>
                  <a:ext uri="{FF2B5EF4-FFF2-40B4-BE49-F238E27FC236}">
                    <a16:creationId xmlns:a16="http://schemas.microsoft.com/office/drawing/2014/main" id="{76AC0CED-404B-4449-85D2-0438EDF38B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3749675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d</a:t>
                </a:r>
              </a:p>
            </p:txBody>
          </p:sp>
          <p:sp>
            <p:nvSpPr>
              <p:cNvPr id="34866" name="TextBox 9">
                <a:extLst>
                  <a:ext uri="{FF2B5EF4-FFF2-40B4-BE49-F238E27FC236}">
                    <a16:creationId xmlns:a16="http://schemas.microsoft.com/office/drawing/2014/main" id="{A3DC5D73-E254-1741-B41C-F996969B19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3194" y="4562475"/>
                <a:ext cx="3810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e</a:t>
                </a:r>
              </a:p>
            </p:txBody>
          </p:sp>
          <p:sp>
            <p:nvSpPr>
              <p:cNvPr id="34867" name="TextBox 10">
                <a:extLst>
                  <a:ext uri="{FF2B5EF4-FFF2-40B4-BE49-F238E27FC236}">
                    <a16:creationId xmlns:a16="http://schemas.microsoft.com/office/drawing/2014/main" id="{8110BA10-8F32-654C-BC2F-7964ACA6E2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53752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f</a:t>
                </a:r>
              </a:p>
            </p:txBody>
          </p:sp>
        </p:grpSp>
        <p:sp>
          <p:nvSpPr>
            <p:cNvPr id="77" name="Rounded Rectangle 76">
              <a:extLst>
                <a:ext uri="{FF2B5EF4-FFF2-40B4-BE49-F238E27FC236}">
                  <a16:creationId xmlns:a16="http://schemas.microsoft.com/office/drawing/2014/main" id="{0094EC3E-DBDC-F84E-B698-4EFAA26008FA}"/>
                </a:ext>
              </a:extLst>
            </p:cNvPr>
            <p:cNvSpPr/>
            <p:nvPr/>
          </p:nvSpPr>
          <p:spPr bwMode="auto">
            <a:xfrm>
              <a:off x="7008812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78" name="Shape 27">
              <a:extLst>
                <a:ext uri="{FF2B5EF4-FFF2-40B4-BE49-F238E27FC236}">
                  <a16:creationId xmlns:a16="http://schemas.microsoft.com/office/drawing/2014/main" id="{35888750-A8C7-1440-9198-CF5FD94E8B7C}"/>
                </a:ext>
              </a:extLst>
            </p:cNvPr>
            <p:cNvCxnSpPr>
              <a:stCxn id="80" idx="3"/>
              <a:endCxn id="77" idx="2"/>
            </p:cNvCxnSpPr>
            <p:nvPr/>
          </p:nvCxnSpPr>
          <p:spPr bwMode="auto">
            <a:xfrm flipV="1">
              <a:off x="6049963" y="4149725"/>
              <a:ext cx="1187450" cy="1371600"/>
            </a:xfrm>
            <a:prstGeom prst="curvedConnector2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ounded Rectangle 78">
              <a:extLst>
                <a:ext uri="{FF2B5EF4-FFF2-40B4-BE49-F238E27FC236}">
                  <a16:creationId xmlns:a16="http://schemas.microsoft.com/office/drawing/2014/main" id="{8872CCCA-671E-5840-B90C-B53AEA70669C}"/>
                </a:ext>
              </a:extLst>
            </p:cNvPr>
            <p:cNvSpPr/>
            <p:nvPr/>
          </p:nvSpPr>
          <p:spPr bwMode="auto">
            <a:xfrm>
              <a:off x="6103938" y="45847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0" name="Rounded Rectangle 79">
              <a:extLst>
                <a:ext uri="{FF2B5EF4-FFF2-40B4-BE49-F238E27FC236}">
                  <a16:creationId xmlns:a16="http://schemas.microsoft.com/office/drawing/2014/main" id="{3DA4A854-57BD-7A45-B599-CD7B8B1D4063}"/>
                </a:ext>
              </a:extLst>
            </p:cNvPr>
            <p:cNvSpPr/>
            <p:nvPr/>
          </p:nvSpPr>
          <p:spPr bwMode="auto">
            <a:xfrm>
              <a:off x="5592763" y="5338763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fd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ounded Rectangle 80">
              <a:extLst>
                <a:ext uri="{FF2B5EF4-FFF2-40B4-BE49-F238E27FC236}">
                  <a16:creationId xmlns:a16="http://schemas.microsoft.com/office/drawing/2014/main" id="{9DBF07F0-E1E6-B849-AA77-F7DB2CD979C6}"/>
                </a:ext>
              </a:extLst>
            </p:cNvPr>
            <p:cNvSpPr/>
            <p:nvPr/>
          </p:nvSpPr>
          <p:spPr bwMode="auto">
            <a:xfrm>
              <a:off x="5592763" y="4573588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eb</a:t>
              </a:r>
            </a:p>
          </p:txBody>
        </p:sp>
        <p:sp>
          <p:nvSpPr>
            <p:cNvPr id="82" name="Rounded Rectangle 81">
              <a:extLst>
                <a:ext uri="{FF2B5EF4-FFF2-40B4-BE49-F238E27FC236}">
                  <a16:creationId xmlns:a16="http://schemas.microsoft.com/office/drawing/2014/main" id="{509179EB-32DC-1442-A138-2C4651910D79}"/>
                </a:ext>
              </a:extLst>
            </p:cNvPr>
            <p:cNvSpPr/>
            <p:nvPr/>
          </p:nvSpPr>
          <p:spPr bwMode="auto">
            <a:xfrm>
              <a:off x="5592763" y="216535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3" name="Rounded Rectangle 82">
              <a:extLst>
                <a:ext uri="{FF2B5EF4-FFF2-40B4-BE49-F238E27FC236}">
                  <a16:creationId xmlns:a16="http://schemas.microsoft.com/office/drawing/2014/main" id="{22C7D472-DB74-284B-9BD1-9C56E6495FC3}"/>
                </a:ext>
              </a:extLst>
            </p:cNvPr>
            <p:cNvSpPr/>
            <p:nvPr/>
          </p:nvSpPr>
          <p:spPr bwMode="auto">
            <a:xfrm>
              <a:off x="5592763" y="1333500"/>
              <a:ext cx="457200" cy="365125"/>
            </a:xfrm>
            <a:prstGeom prst="roundRect">
              <a:avLst>
                <a:gd name="adj" fmla="val 3148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84" name="Rounded Rectangle 83">
              <a:extLst>
                <a:ext uri="{FF2B5EF4-FFF2-40B4-BE49-F238E27FC236}">
                  <a16:creationId xmlns:a16="http://schemas.microsoft.com/office/drawing/2014/main" id="{B10D2B0B-271B-A241-AF43-4EDFF3717B4A}"/>
                </a:ext>
              </a:extLst>
            </p:cNvPr>
            <p:cNvSpPr/>
            <p:nvPr/>
          </p:nvSpPr>
          <p:spPr bwMode="auto">
            <a:xfrm>
              <a:off x="5592763" y="2981325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ca</a:t>
              </a:r>
            </a:p>
          </p:txBody>
        </p:sp>
        <p:sp>
          <p:nvSpPr>
            <p:cNvPr id="85" name="Rounded Rectangle 84">
              <a:extLst>
                <a:ext uri="{FF2B5EF4-FFF2-40B4-BE49-F238E27FC236}">
                  <a16:creationId xmlns:a16="http://schemas.microsoft.com/office/drawing/2014/main" id="{3B1BD0C3-B1AC-5740-8268-F782E0C5FF21}"/>
                </a:ext>
              </a:extLst>
            </p:cNvPr>
            <p:cNvSpPr/>
            <p:nvPr/>
          </p:nvSpPr>
          <p:spPr bwMode="auto">
            <a:xfrm>
              <a:off x="5591176" y="37846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dc</a:t>
              </a:r>
            </a:p>
          </p:txBody>
        </p:sp>
        <p:sp>
          <p:nvSpPr>
            <p:cNvPr id="86" name="Rounded Rectangle 85">
              <a:extLst>
                <a:ext uri="{FF2B5EF4-FFF2-40B4-BE49-F238E27FC236}">
                  <a16:creationId xmlns:a16="http://schemas.microsoft.com/office/drawing/2014/main" id="{21D84959-C588-8147-84DE-10785D702397}"/>
                </a:ext>
              </a:extLst>
            </p:cNvPr>
            <p:cNvSpPr/>
            <p:nvPr/>
          </p:nvSpPr>
          <p:spPr bwMode="auto">
            <a:xfrm>
              <a:off x="6300788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7" name="Shape 28">
              <a:extLst>
                <a:ext uri="{FF2B5EF4-FFF2-40B4-BE49-F238E27FC236}">
                  <a16:creationId xmlns:a16="http://schemas.microsoft.com/office/drawing/2014/main" id="{E84ACB55-70E9-EF42-910E-A6E3C779A15B}"/>
                </a:ext>
              </a:extLst>
            </p:cNvPr>
            <p:cNvCxnSpPr>
              <a:stCxn id="88" idx="1"/>
              <a:endCxn id="86" idx="2"/>
            </p:cNvCxnSpPr>
            <p:nvPr/>
          </p:nvCxnSpPr>
          <p:spPr bwMode="auto">
            <a:xfrm rot="5400000" flipH="1" flipV="1">
              <a:off x="6157119" y="4072732"/>
              <a:ext cx="295275" cy="449262"/>
            </a:xfrm>
            <a:prstGeom prst="curvedConnector5">
              <a:avLst>
                <a:gd name="adj1" fmla="val 77419"/>
                <a:gd name="adj2" fmla="val 36580"/>
                <a:gd name="adj3" fmla="val 22581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Left Bracket 87">
              <a:extLst>
                <a:ext uri="{FF2B5EF4-FFF2-40B4-BE49-F238E27FC236}">
                  <a16:creationId xmlns:a16="http://schemas.microsoft.com/office/drawing/2014/main" id="{37D0CE93-9B85-7E4B-B835-BFD1CD53E7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71382" y="3934619"/>
              <a:ext cx="215900" cy="1236662"/>
            </a:xfrm>
            <a:prstGeom prst="leftBracket">
              <a:avLst>
                <a:gd name="adj" fmla="val 8327"/>
              </a:avLst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grpSp>
          <p:nvGrpSpPr>
            <p:cNvPr id="34850" name="Group 96">
              <a:extLst>
                <a:ext uri="{FF2B5EF4-FFF2-40B4-BE49-F238E27FC236}">
                  <a16:creationId xmlns:a16="http://schemas.microsoft.com/office/drawing/2014/main" id="{6CA18082-F70A-E146-9D11-E5716708FB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6400" y="2981325"/>
              <a:ext cx="2235200" cy="857250"/>
              <a:chOff x="5486400" y="2981325"/>
              <a:chExt cx="2235200" cy="857250"/>
            </a:xfrm>
          </p:grpSpPr>
          <p:sp>
            <p:nvSpPr>
              <p:cNvPr id="98" name="Rounded Rectangle 97">
                <a:extLst>
                  <a:ext uri="{FF2B5EF4-FFF2-40B4-BE49-F238E27FC236}">
                    <a16:creationId xmlns:a16="http://schemas.microsoft.com/office/drawing/2014/main" id="{78CC2C19-0B9C-3D45-87CC-AAD50116E34D}"/>
                  </a:ext>
                </a:extLst>
              </p:cNvPr>
              <p:cNvSpPr/>
              <p:nvPr/>
            </p:nvSpPr>
            <p:spPr>
              <a:xfrm>
                <a:off x="6375401" y="2981325"/>
                <a:ext cx="457200" cy="365125"/>
              </a:xfrm>
              <a:prstGeom prst="roundRect">
                <a:avLst/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cb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Shape 39">
                <a:extLst>
                  <a:ext uri="{FF2B5EF4-FFF2-40B4-BE49-F238E27FC236}">
                    <a16:creationId xmlns:a16="http://schemas.microsoft.com/office/drawing/2014/main" id="{B2E4FE3C-7222-E244-8BE5-77B12C0EDBFE}"/>
                  </a:ext>
                </a:extLst>
              </p:cNvPr>
              <p:cNvCxnSpPr>
                <a:stCxn id="100" idx="1"/>
                <a:endCxn id="98" idx="3"/>
              </p:cNvCxnSpPr>
              <p:nvPr/>
            </p:nvCxnSpPr>
            <p:spPr>
              <a:xfrm rot="5400000" flipH="1" flipV="1">
                <a:off x="6488906" y="3278982"/>
                <a:ext cx="458787" cy="228600"/>
              </a:xfrm>
              <a:prstGeom prst="curvedConnector4">
                <a:avLst>
                  <a:gd name="adj1" fmla="val 20776"/>
                  <a:gd name="adj2" fmla="val 16296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Left Bracket 99">
                <a:extLst>
                  <a:ext uri="{FF2B5EF4-FFF2-40B4-BE49-F238E27FC236}">
                    <a16:creationId xmlns:a16="http://schemas.microsoft.com/office/drawing/2014/main" id="{90F512E7-16C2-794A-AAA2-F3EFFDDD821F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496050" y="2613025"/>
                <a:ext cx="215900" cy="2235199"/>
              </a:xfrm>
              <a:prstGeom prst="leftBracket">
                <a:avLst>
                  <a:gd name="adj" fmla="val 834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4851" name="Group 97">
              <a:extLst>
                <a:ext uri="{FF2B5EF4-FFF2-40B4-BE49-F238E27FC236}">
                  <a16:creationId xmlns:a16="http://schemas.microsoft.com/office/drawing/2014/main" id="{D644AFD0-D068-DA43-9217-554F5B6576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7200" y="2190750"/>
              <a:ext cx="1447800" cy="806450"/>
              <a:chOff x="5537200" y="2190750"/>
              <a:chExt cx="1447800" cy="806450"/>
            </a:xfrm>
          </p:grpSpPr>
          <p:sp>
            <p:nvSpPr>
              <p:cNvPr id="95" name="Rounded Rectangle 94">
                <a:extLst>
                  <a:ext uri="{FF2B5EF4-FFF2-40B4-BE49-F238E27FC236}">
                    <a16:creationId xmlns:a16="http://schemas.microsoft.com/office/drawing/2014/main" id="{1DB2A158-C995-6C45-AC64-30B38A7ADECD}"/>
                  </a:ext>
                </a:extLst>
              </p:cNvPr>
              <p:cNvSpPr/>
              <p:nvPr/>
            </p:nvSpPr>
            <p:spPr>
              <a:xfrm>
                <a:off x="6337300" y="219075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ba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6" name="Shape 45">
                <a:extLst>
                  <a:ext uri="{FF2B5EF4-FFF2-40B4-BE49-F238E27FC236}">
                    <a16:creationId xmlns:a16="http://schemas.microsoft.com/office/drawing/2014/main" id="{5AAFEA77-39CF-DC49-9B49-BB2106550C6B}"/>
                  </a:ext>
                </a:extLst>
              </p:cNvPr>
              <p:cNvCxnSpPr>
                <a:stCxn id="97" idx="1"/>
                <a:endCxn id="95" idx="3"/>
              </p:cNvCxnSpPr>
              <p:nvPr/>
            </p:nvCxnSpPr>
            <p:spPr>
              <a:xfrm rot="5400000" flipH="1" flipV="1">
                <a:off x="6323806" y="2310607"/>
                <a:ext cx="407987" cy="533400"/>
              </a:xfrm>
              <a:prstGeom prst="curvedConnector4">
                <a:avLst>
                  <a:gd name="adj1" fmla="val 20249"/>
                  <a:gd name="adj2" fmla="val 119047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Left Bracket 96">
                <a:extLst>
                  <a:ext uri="{FF2B5EF4-FFF2-40B4-BE49-F238E27FC236}">
                    <a16:creationId xmlns:a16="http://schemas.microsoft.com/office/drawing/2014/main" id="{DA802B66-FEED-764A-BC9D-84521B4A1DE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53150" y="2165350"/>
                <a:ext cx="215900" cy="1447799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4852" name="Group 98">
              <a:extLst>
                <a:ext uri="{FF2B5EF4-FFF2-40B4-BE49-F238E27FC236}">
                  <a16:creationId xmlns:a16="http://schemas.microsoft.com/office/drawing/2014/main" id="{4046A3F9-3245-C34E-9B8D-EB48D6B548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4500" y="1346200"/>
              <a:ext cx="1447800" cy="825500"/>
              <a:chOff x="5524500" y="1346200"/>
              <a:chExt cx="1447800" cy="825500"/>
            </a:xfrm>
          </p:grpSpPr>
          <p:sp>
            <p:nvSpPr>
              <p:cNvPr id="92" name="Left Bracket 91">
                <a:extLst>
                  <a:ext uri="{FF2B5EF4-FFF2-40B4-BE49-F238E27FC236}">
                    <a16:creationId xmlns:a16="http://schemas.microsoft.com/office/drawing/2014/main" id="{ACCD6C23-EB9B-9B4A-835D-A11070E2424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40450" y="1339850"/>
                <a:ext cx="215900" cy="1447799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93" name="Rounded Rectangle 92">
                <a:extLst>
                  <a:ext uri="{FF2B5EF4-FFF2-40B4-BE49-F238E27FC236}">
                    <a16:creationId xmlns:a16="http://schemas.microsoft.com/office/drawing/2014/main" id="{98054F39-54F6-C348-9A1E-2F98DF5529E8}"/>
                  </a:ext>
                </a:extLst>
              </p:cNvPr>
              <p:cNvSpPr/>
              <p:nvPr/>
            </p:nvSpPr>
            <p:spPr>
              <a:xfrm>
                <a:off x="6299200" y="134620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cxnSp>
            <p:nvCxnSpPr>
              <p:cNvPr id="94" name="Shape 80">
                <a:extLst>
                  <a:ext uri="{FF2B5EF4-FFF2-40B4-BE49-F238E27FC236}">
                    <a16:creationId xmlns:a16="http://schemas.microsoft.com/office/drawing/2014/main" id="{87C957D5-18F6-8F4D-8D28-E57DC278526B}"/>
                  </a:ext>
                </a:extLst>
              </p:cNvPr>
              <p:cNvCxnSpPr>
                <a:stCxn id="92" idx="1"/>
              </p:cNvCxnSpPr>
              <p:nvPr/>
            </p:nvCxnSpPr>
            <p:spPr>
              <a:xfrm rot="5400000" flipH="1" flipV="1">
                <a:off x="6311900" y="1531938"/>
                <a:ext cx="360362" cy="487362"/>
              </a:xfrm>
              <a:prstGeom prst="curvedConnector4">
                <a:avLst>
                  <a:gd name="adj1" fmla="val 21102"/>
                  <a:gd name="adj2" fmla="val 13413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73B7848C-F730-B04D-9E86-574AEE1BE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CSPs are represented by a network</a:t>
            </a:r>
          </a:p>
          <a:p>
            <a:pPr lvl="1"/>
            <a:r>
              <a:rPr lang="en-US" altLang="en-US" sz="2000"/>
              <a:t>For binary CSPs, it is a graph</a:t>
            </a:r>
          </a:p>
          <a:p>
            <a:pPr lvl="1"/>
            <a:r>
              <a:rPr lang="en-US" altLang="en-US" sz="2000"/>
              <a:t>For general CSPs, it is a hypergraph</a:t>
            </a:r>
          </a:p>
          <a:p>
            <a:endParaRPr lang="en-US" altLang="en-US" sz="2400"/>
          </a:p>
          <a:p>
            <a:pPr>
              <a:buFontTx/>
              <a:buNone/>
            </a:pPr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Exploit the structure of the network to solve the CSP</a:t>
            </a:r>
          </a:p>
          <a:p>
            <a:pPr lvl="1"/>
            <a:r>
              <a:rPr lang="en-US" altLang="en-US" sz="2000"/>
              <a:t>During search</a:t>
            </a:r>
          </a:p>
          <a:p>
            <a:pPr lvl="1"/>
            <a:r>
              <a:rPr lang="en-US" altLang="en-US" sz="2000"/>
              <a:t>For inference: adaptive consistency</a:t>
            </a: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A62F6637-A35B-5B48-BC07-FDA273BB6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Motivation</a:t>
            </a: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5F3466D5-7A80-7D43-BAA1-9F49CE3814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DEF7D27-FD09-2047-A488-B5FA95070F8A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grpSp>
        <p:nvGrpSpPr>
          <p:cNvPr id="17412" name="Group 4">
            <a:extLst>
              <a:ext uri="{FF2B5EF4-FFF2-40B4-BE49-F238E27FC236}">
                <a16:creationId xmlns:a16="http://schemas.microsoft.com/office/drawing/2014/main" id="{08BE82B7-DD28-1A47-AE83-21071C1DC5EF}"/>
              </a:ext>
            </a:extLst>
          </p:cNvPr>
          <p:cNvGrpSpPr>
            <a:grpSpLocks/>
          </p:cNvGrpSpPr>
          <p:nvPr/>
        </p:nvGrpSpPr>
        <p:grpSpPr bwMode="auto">
          <a:xfrm>
            <a:off x="5091113" y="2417763"/>
            <a:ext cx="2738437" cy="2085975"/>
            <a:chOff x="365125" y="1476376"/>
            <a:chExt cx="4598988" cy="3502024"/>
          </a:xfrm>
        </p:grpSpPr>
        <p:sp>
          <p:nvSpPr>
            <p:cNvPr id="6" name="AutoShape 5">
              <a:extLst>
                <a:ext uri="{FF2B5EF4-FFF2-40B4-BE49-F238E27FC236}">
                  <a16:creationId xmlns:a16="http://schemas.microsoft.com/office/drawing/2014/main" id="{900B73C3-A7D4-0F44-AB9C-944A677B2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302" y="1913463"/>
              <a:ext cx="1759613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7" name="AutoShape 6">
              <a:extLst>
                <a:ext uri="{FF2B5EF4-FFF2-40B4-BE49-F238E27FC236}">
                  <a16:creationId xmlns:a16="http://schemas.microsoft.com/office/drawing/2014/main" id="{0E135152-9236-C24E-B658-DEC6ABC1D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022" y="1913463"/>
              <a:ext cx="2247507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8" name="AutoShape 7">
              <a:extLst>
                <a:ext uri="{FF2B5EF4-FFF2-40B4-BE49-F238E27FC236}">
                  <a16:creationId xmlns:a16="http://schemas.microsoft.com/office/drawing/2014/main" id="{AB49D685-35BD-6A4D-97EF-5B04AC47B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302" y="4061584"/>
              <a:ext cx="2263501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9" name="AutoShape 8">
              <a:extLst>
                <a:ext uri="{FF2B5EF4-FFF2-40B4-BE49-F238E27FC236}">
                  <a16:creationId xmlns:a16="http://schemas.microsoft.com/office/drawing/2014/main" id="{0E481BA7-C791-1F4E-988F-1124647D00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520000">
              <a:off x="722380" y="3795068"/>
              <a:ext cx="2444795" cy="367792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0" name="AutoShape 9">
              <a:extLst>
                <a:ext uri="{FF2B5EF4-FFF2-40B4-BE49-F238E27FC236}">
                  <a16:creationId xmlns:a16="http://schemas.microsoft.com/office/drawing/2014/main" id="{8CE1CF2A-B475-7045-B5CD-104E9F0795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230557" y="3436532"/>
              <a:ext cx="1673722" cy="402579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" name="AutoShape 10">
              <a:extLst>
                <a:ext uri="{FF2B5EF4-FFF2-40B4-BE49-F238E27FC236}">
                  <a16:creationId xmlns:a16="http://schemas.microsoft.com/office/drawing/2014/main" id="{272A52AE-11D6-F944-8020-D7D926EF4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302" y="2827613"/>
              <a:ext cx="1812935" cy="36512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" name="AutoShape 11">
              <a:extLst>
                <a:ext uri="{FF2B5EF4-FFF2-40B4-BE49-F238E27FC236}">
                  <a16:creationId xmlns:a16="http://schemas.microsoft.com/office/drawing/2014/main" id="{6048A149-26AA-BD4E-A8EB-A5F76770A52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8295" y="2968796"/>
              <a:ext cx="2513248" cy="402579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3" name="AutoShape 12">
              <a:extLst>
                <a:ext uri="{FF2B5EF4-FFF2-40B4-BE49-F238E27FC236}">
                  <a16:creationId xmlns:a16="http://schemas.microsoft.com/office/drawing/2014/main" id="{1F744F50-F6AE-B840-A2BB-C03BF999D8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7160000">
              <a:off x="2646411" y="2994117"/>
              <a:ext cx="2638511" cy="39724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4" name="AutoShape 13">
              <a:extLst>
                <a:ext uri="{FF2B5EF4-FFF2-40B4-BE49-F238E27FC236}">
                  <a16:creationId xmlns:a16="http://schemas.microsoft.com/office/drawing/2014/main" id="{9266D78A-B403-854A-B91C-70B9A7D88DC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3560000">
              <a:off x="1858724" y="3014110"/>
              <a:ext cx="3459381" cy="38391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5" name="AutoShape 14">
              <a:extLst>
                <a:ext uri="{FF2B5EF4-FFF2-40B4-BE49-F238E27FC236}">
                  <a16:creationId xmlns:a16="http://schemas.microsoft.com/office/drawing/2014/main" id="{3F1A7A32-A3E9-0D45-9227-9F52196C0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7796" y="4061584"/>
              <a:ext cx="1506335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6" name="AutoShape 15">
              <a:extLst>
                <a:ext uri="{FF2B5EF4-FFF2-40B4-BE49-F238E27FC236}">
                  <a16:creationId xmlns:a16="http://schemas.microsoft.com/office/drawing/2014/main" id="{EFB0173A-95DA-C04E-A031-8233C3DCD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7796" y="3664474"/>
              <a:ext cx="1282384" cy="36512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7" name="AutoShape 16">
              <a:extLst>
                <a:ext uri="{FF2B5EF4-FFF2-40B4-BE49-F238E27FC236}">
                  <a16:creationId xmlns:a16="http://schemas.microsoft.com/office/drawing/2014/main" id="{8E689CD6-61E5-2F48-ABE5-4FBE0CA63B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520000">
              <a:off x="1831816" y="3461854"/>
              <a:ext cx="2014863" cy="39458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8" name="AutoShape 17">
              <a:extLst>
                <a:ext uri="{FF2B5EF4-FFF2-40B4-BE49-F238E27FC236}">
                  <a16:creationId xmlns:a16="http://schemas.microsoft.com/office/drawing/2014/main" id="{3415666C-A230-2144-AAC6-0F2697505E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520000">
              <a:off x="3267391" y="4086835"/>
              <a:ext cx="1388551" cy="39458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9" name="Text Box 18">
              <a:extLst>
                <a:ext uri="{FF2B5EF4-FFF2-40B4-BE49-F238E27FC236}">
                  <a16:creationId xmlns:a16="http://schemas.microsoft.com/office/drawing/2014/main" id="{CC9DF67E-F45C-7F49-B8D0-DFE98A9977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8345" y="4469353"/>
              <a:ext cx="543880" cy="41576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A48403F2-C764-AE40-A11F-BD2F2F8D7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3304" y="3472582"/>
              <a:ext cx="47722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16</a:t>
              </a:r>
            </a:p>
          </p:txBody>
        </p:sp>
        <p:sp>
          <p:nvSpPr>
            <p:cNvPr id="21" name="AutoShape 20">
              <a:extLst>
                <a:ext uri="{FF2B5EF4-FFF2-40B4-BE49-F238E27FC236}">
                  <a16:creationId xmlns:a16="http://schemas.microsoft.com/office/drawing/2014/main" id="{DF20EC32-C45F-C140-8AD6-52C1EA5450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403939" y="2724936"/>
              <a:ext cx="2185434" cy="40257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2" name="AutoShape 21">
              <a:extLst>
                <a:ext uri="{FF2B5EF4-FFF2-40B4-BE49-F238E27FC236}">
                  <a16:creationId xmlns:a16="http://schemas.microsoft.com/office/drawing/2014/main" id="{46072B5C-EED3-7445-A05C-A9FA67F0ADB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080000">
              <a:off x="3663246" y="3797664"/>
              <a:ext cx="1044744" cy="39458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3" name="Text Box 22">
              <a:extLst>
                <a:ext uri="{FF2B5EF4-FFF2-40B4-BE49-F238E27FC236}">
                  <a16:creationId xmlns:a16="http://schemas.microsoft.com/office/drawing/2014/main" id="{4165B609-E5A7-0A4D-AB67-A5052B492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0025" y="1913463"/>
              <a:ext cx="335926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4" name="Text Box 23">
              <a:extLst>
                <a:ext uri="{FF2B5EF4-FFF2-40B4-BE49-F238E27FC236}">
                  <a16:creationId xmlns:a16="http://schemas.microsoft.com/office/drawing/2014/main" id="{E89E6662-AB3D-2945-B216-85485F703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4975" y="1913463"/>
              <a:ext cx="477229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25" name="Text Box 24">
              <a:extLst>
                <a:ext uri="{FF2B5EF4-FFF2-40B4-BE49-F238E27FC236}">
                  <a16:creationId xmlns:a16="http://schemas.microsoft.com/office/drawing/2014/main" id="{63BBCBDA-B8AB-194D-836D-86E76BECEF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5793" y="1913463"/>
              <a:ext cx="338593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6" name="Text Box 25">
              <a:extLst>
                <a:ext uri="{FF2B5EF4-FFF2-40B4-BE49-F238E27FC236}">
                  <a16:creationId xmlns:a16="http://schemas.microsoft.com/office/drawing/2014/main" id="{6530F9C7-395A-1C48-832E-1178C7BF57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0977" y="1913463"/>
              <a:ext cx="335926" cy="4557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7" name="Text Box 26">
              <a:extLst>
                <a:ext uri="{FF2B5EF4-FFF2-40B4-BE49-F238E27FC236}">
                  <a16:creationId xmlns:a16="http://schemas.microsoft.com/office/drawing/2014/main" id="{553827B3-6632-9F40-A50A-0EF1458D2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0307" y="2792966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12</a:t>
              </a:r>
            </a:p>
          </p:txBody>
        </p:sp>
        <p:sp>
          <p:nvSpPr>
            <p:cNvPr id="28" name="Text Box 27">
              <a:extLst>
                <a:ext uri="{FF2B5EF4-FFF2-40B4-BE49-F238E27FC236}">
                  <a16:creationId xmlns:a16="http://schemas.microsoft.com/office/drawing/2014/main" id="{0EA196B2-4DC8-484F-8D53-A284B8DD5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8148" y="2782306"/>
              <a:ext cx="477228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13</a:t>
              </a:r>
            </a:p>
          </p:txBody>
        </p:sp>
        <p:sp>
          <p:nvSpPr>
            <p:cNvPr id="29" name="Text Box 28">
              <a:extLst>
                <a:ext uri="{FF2B5EF4-FFF2-40B4-BE49-F238E27FC236}">
                  <a16:creationId xmlns:a16="http://schemas.microsoft.com/office/drawing/2014/main" id="{F7299C89-302A-D244-8CE2-B977B28E91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2046" y="2782306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19</a:t>
              </a:r>
            </a:p>
          </p:txBody>
        </p:sp>
        <p:sp>
          <p:nvSpPr>
            <p:cNvPr id="30" name="Text Box 29">
              <a:extLst>
                <a:ext uri="{FF2B5EF4-FFF2-40B4-BE49-F238E27FC236}">
                  <a16:creationId xmlns:a16="http://schemas.microsoft.com/office/drawing/2014/main" id="{E5CF5E44-A627-E24A-BA61-E285BBECEE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066" y="3318003"/>
              <a:ext cx="338593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" name="Text Box 30">
              <a:extLst>
                <a:ext uri="{FF2B5EF4-FFF2-40B4-BE49-F238E27FC236}">
                  <a16:creationId xmlns:a16="http://schemas.microsoft.com/office/drawing/2014/main" id="{C3547274-374D-2740-96B5-D75A9FA0DF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6721" y="3568528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17</a:t>
              </a:r>
            </a:p>
          </p:txBody>
        </p:sp>
        <p:sp>
          <p:nvSpPr>
            <p:cNvPr id="32" name="Text Box 31">
              <a:extLst>
                <a:ext uri="{FF2B5EF4-FFF2-40B4-BE49-F238E27FC236}">
                  <a16:creationId xmlns:a16="http://schemas.microsoft.com/office/drawing/2014/main" id="{1A55ACE7-B5BB-9C40-ADB8-6AA62C2ABA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093" y="3677801"/>
              <a:ext cx="341258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3" name="Text Box 32">
              <a:extLst>
                <a:ext uri="{FF2B5EF4-FFF2-40B4-BE49-F238E27FC236}">
                  <a16:creationId xmlns:a16="http://schemas.microsoft.com/office/drawing/2014/main" id="{0A9A5EEB-D5EC-0A4C-8C08-8E9AA2C249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2978" y="3632492"/>
              <a:ext cx="34125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4" name="Text Box 33">
              <a:extLst>
                <a:ext uri="{FF2B5EF4-FFF2-40B4-BE49-F238E27FC236}">
                  <a16:creationId xmlns:a16="http://schemas.microsoft.com/office/drawing/2014/main" id="{7E54BE54-E712-934F-A953-9DE1366DC4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642" y="4037597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18</a:t>
              </a:r>
            </a:p>
          </p:txBody>
        </p:sp>
        <p:sp>
          <p:nvSpPr>
            <p:cNvPr id="35" name="Text Box 34">
              <a:extLst>
                <a:ext uri="{FF2B5EF4-FFF2-40B4-BE49-F238E27FC236}">
                  <a16:creationId xmlns:a16="http://schemas.microsoft.com/office/drawing/2014/main" id="{FD830451-AE47-A542-90D2-BC95CD8C28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815" y="4053588"/>
              <a:ext cx="47722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14</a:t>
              </a:r>
            </a:p>
          </p:txBody>
        </p:sp>
        <p:sp>
          <p:nvSpPr>
            <p:cNvPr id="36" name="Text Box 35">
              <a:extLst>
                <a:ext uri="{FF2B5EF4-FFF2-40B4-BE49-F238E27FC236}">
                  <a16:creationId xmlns:a16="http://schemas.microsoft.com/office/drawing/2014/main" id="{73EF1060-9154-2E4C-8D5A-8A4EFCE99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248" y="4029602"/>
              <a:ext cx="477228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15</a:t>
              </a:r>
            </a:p>
          </p:txBody>
        </p:sp>
        <p:sp>
          <p:nvSpPr>
            <p:cNvPr id="37" name="Text Box 36">
              <a:extLst>
                <a:ext uri="{FF2B5EF4-FFF2-40B4-BE49-F238E27FC236}">
                  <a16:creationId xmlns:a16="http://schemas.microsoft.com/office/drawing/2014/main" id="{5A2D931C-32E0-DA48-9005-0169AC368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0356" y="4037597"/>
              <a:ext cx="338593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8" name="Text Box 37">
              <a:extLst>
                <a:ext uri="{FF2B5EF4-FFF2-40B4-BE49-F238E27FC236}">
                  <a16:creationId xmlns:a16="http://schemas.microsoft.com/office/drawing/2014/main" id="{55FB5BD3-881F-4B4A-AEAA-B700172D32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3118" y="4000284"/>
              <a:ext cx="34125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9" name="Text Box 38">
              <a:extLst>
                <a:ext uri="{FF2B5EF4-FFF2-40B4-BE49-F238E27FC236}">
                  <a16:creationId xmlns:a16="http://schemas.microsoft.com/office/drawing/2014/main" id="{B9FBB8C0-3047-594E-8E81-426222479A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900" y="4037597"/>
              <a:ext cx="338593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40" name="Text Box 39">
              <a:extLst>
                <a:ext uri="{FF2B5EF4-FFF2-40B4-BE49-F238E27FC236}">
                  <a16:creationId xmlns:a16="http://schemas.microsoft.com/office/drawing/2014/main" id="{FB45770D-B56E-9D42-862D-63DAC0FB3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7804" y="1614964"/>
              <a:ext cx="477229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</a:t>
              </a:r>
            </a:p>
          </p:txBody>
        </p:sp>
        <p:sp>
          <p:nvSpPr>
            <p:cNvPr id="41" name="Text Box 40">
              <a:extLst>
                <a:ext uri="{FF2B5EF4-FFF2-40B4-BE49-F238E27FC236}">
                  <a16:creationId xmlns:a16="http://schemas.microsoft.com/office/drawing/2014/main" id="{059B186F-A782-7F4F-87E0-5897E35827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7804" y="1614964"/>
              <a:ext cx="477229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</a:t>
              </a:r>
            </a:p>
          </p:txBody>
        </p:sp>
        <p:sp>
          <p:nvSpPr>
            <p:cNvPr id="42" name="Text Box 41">
              <a:extLst>
                <a:ext uri="{FF2B5EF4-FFF2-40B4-BE49-F238E27FC236}">
                  <a16:creationId xmlns:a16="http://schemas.microsoft.com/office/drawing/2014/main" id="{A0BA2DA3-8B5C-6C4D-B823-291F3F1DA2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9511" y="1628289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h8</a:t>
              </a:r>
            </a:p>
          </p:txBody>
        </p:sp>
        <p:sp>
          <p:nvSpPr>
            <p:cNvPr id="43" name="Text Box 42">
              <a:extLst>
                <a:ext uri="{FF2B5EF4-FFF2-40B4-BE49-F238E27FC236}">
                  <a16:creationId xmlns:a16="http://schemas.microsoft.com/office/drawing/2014/main" id="{41783149-6D3C-F747-A66C-53EB59B3B4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4306" y="2681030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h3</a:t>
              </a:r>
            </a:p>
          </p:txBody>
        </p:sp>
        <p:sp>
          <p:nvSpPr>
            <p:cNvPr id="44" name="Text Box 43">
              <a:extLst>
                <a:ext uri="{FF2B5EF4-FFF2-40B4-BE49-F238E27FC236}">
                  <a16:creationId xmlns:a16="http://schemas.microsoft.com/office/drawing/2014/main" id="{1E0432B0-F1D4-BE49-AFBE-290D589903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0496" y="2483808"/>
              <a:ext cx="482561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h2</a:t>
              </a:r>
            </a:p>
          </p:txBody>
        </p:sp>
        <p:sp>
          <p:nvSpPr>
            <p:cNvPr id="45" name="Text Box 46">
              <a:extLst>
                <a:ext uri="{FF2B5EF4-FFF2-40B4-BE49-F238E27FC236}">
                  <a16:creationId xmlns:a16="http://schemas.microsoft.com/office/drawing/2014/main" id="{A8FF4672-DE5D-9D48-90A2-856F18E43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4219" y="3547207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h4</a:t>
              </a:r>
            </a:p>
          </p:txBody>
        </p:sp>
        <p:sp>
          <p:nvSpPr>
            <p:cNvPr id="46" name="Text Box 47">
              <a:extLst>
                <a:ext uri="{FF2B5EF4-FFF2-40B4-BE49-F238E27FC236}">
                  <a16:creationId xmlns:a16="http://schemas.microsoft.com/office/drawing/2014/main" id="{AA21CA7A-3423-C740-BAB7-7E1E5CD90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9613" y="3296681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h7</a:t>
              </a:r>
            </a:p>
          </p:txBody>
        </p:sp>
        <p:sp>
          <p:nvSpPr>
            <p:cNvPr id="47" name="Text Box 48">
              <a:extLst>
                <a:ext uri="{FF2B5EF4-FFF2-40B4-BE49-F238E27FC236}">
                  <a16:creationId xmlns:a16="http://schemas.microsoft.com/office/drawing/2014/main" id="{25FD7D3B-A49B-694A-B349-FD48CCDD7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25" y="3808393"/>
              <a:ext cx="618531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h14</a:t>
              </a:r>
            </a:p>
          </p:txBody>
        </p:sp>
        <p:sp>
          <p:nvSpPr>
            <p:cNvPr id="48" name="Text Box 49">
              <a:extLst>
                <a:ext uri="{FF2B5EF4-FFF2-40B4-BE49-F238E27FC236}">
                  <a16:creationId xmlns:a16="http://schemas.microsoft.com/office/drawing/2014/main" id="{98524F6D-6F40-E44A-861F-B6C712AD2C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4721" y="4330765"/>
              <a:ext cx="618531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h12</a:t>
              </a:r>
            </a:p>
          </p:txBody>
        </p:sp>
        <p:sp>
          <p:nvSpPr>
            <p:cNvPr id="49" name="Text Box 50">
              <a:extLst>
                <a:ext uri="{FF2B5EF4-FFF2-40B4-BE49-F238E27FC236}">
                  <a16:creationId xmlns:a16="http://schemas.microsoft.com/office/drawing/2014/main" id="{DA491510-DF72-3D43-B4FF-B12F096CA3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560" y="4386734"/>
              <a:ext cx="618531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h13</a:t>
              </a:r>
            </a:p>
          </p:txBody>
        </p:sp>
        <p:sp>
          <p:nvSpPr>
            <p:cNvPr id="50" name="Text Box 51">
              <a:extLst>
                <a:ext uri="{FF2B5EF4-FFF2-40B4-BE49-F238E27FC236}">
                  <a16:creationId xmlns:a16="http://schemas.microsoft.com/office/drawing/2014/main" id="{EFE0CA24-E574-294A-9E87-1D5AC112D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2" y="2369205"/>
              <a:ext cx="62119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h15</a:t>
              </a:r>
            </a:p>
          </p:txBody>
        </p:sp>
        <p:sp>
          <p:nvSpPr>
            <p:cNvPr id="51" name="Text Box 52">
              <a:extLst>
                <a:ext uri="{FF2B5EF4-FFF2-40B4-BE49-F238E27FC236}">
                  <a16:creationId xmlns:a16="http://schemas.microsoft.com/office/drawing/2014/main" id="{2EC92398-E8F1-0745-ADBE-0C1026F27B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024" y="2297246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h9</a:t>
              </a:r>
            </a:p>
          </p:txBody>
        </p:sp>
        <p:sp>
          <p:nvSpPr>
            <p:cNvPr id="52" name="Text Box 53">
              <a:extLst>
                <a:ext uri="{FF2B5EF4-FFF2-40B4-BE49-F238E27FC236}">
                  <a16:creationId xmlns:a16="http://schemas.microsoft.com/office/drawing/2014/main" id="{37318B0D-71F0-0349-A7DE-3D944ACBE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2876" y="3310008"/>
              <a:ext cx="618531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h11</a:t>
              </a:r>
            </a:p>
          </p:txBody>
        </p:sp>
        <p:sp>
          <p:nvSpPr>
            <p:cNvPr id="53" name="Text Box 54">
              <a:extLst>
                <a:ext uri="{FF2B5EF4-FFF2-40B4-BE49-F238E27FC236}">
                  <a16:creationId xmlns:a16="http://schemas.microsoft.com/office/drawing/2014/main" id="{7E45D66E-8E3B-E843-AECD-8A952AD6E8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5561" y="2590414"/>
              <a:ext cx="621196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h10</a:t>
              </a:r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B168E52B-3E4F-CF42-83C6-0490C8844D22}"/>
              </a:ext>
            </a:extLst>
          </p:cNvPr>
          <p:cNvSpPr/>
          <p:nvPr/>
        </p:nvSpPr>
        <p:spPr>
          <a:xfrm>
            <a:off x="2497138" y="27146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CA9646D-16BD-224C-BC9E-3350AEEDAF3B}"/>
              </a:ext>
            </a:extLst>
          </p:cNvPr>
          <p:cNvSpPr/>
          <p:nvPr/>
        </p:nvSpPr>
        <p:spPr>
          <a:xfrm>
            <a:off x="2047875" y="32226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3080E65-5E47-6148-8FCC-08DCE4D1CC64}"/>
              </a:ext>
            </a:extLst>
          </p:cNvPr>
          <p:cNvSpPr/>
          <p:nvPr/>
        </p:nvSpPr>
        <p:spPr>
          <a:xfrm>
            <a:off x="3086100" y="3054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A4AF639-BFA2-D441-A185-F5F05E511E01}"/>
              </a:ext>
            </a:extLst>
          </p:cNvPr>
          <p:cNvSpPr/>
          <p:nvPr/>
        </p:nvSpPr>
        <p:spPr>
          <a:xfrm>
            <a:off x="3121025" y="35909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74A82E9-4F99-E347-9983-EAF2567E267A}"/>
              </a:ext>
            </a:extLst>
          </p:cNvPr>
          <p:cNvSpPr/>
          <p:nvPr/>
        </p:nvSpPr>
        <p:spPr>
          <a:xfrm>
            <a:off x="2473325" y="38195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49B74CA4-07FE-4546-8258-BC00AAB74395}"/>
              </a:ext>
            </a:extLst>
          </p:cNvPr>
          <p:cNvSpPr/>
          <p:nvPr/>
        </p:nvSpPr>
        <p:spPr>
          <a:xfrm>
            <a:off x="3675063" y="39719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DE89173-32CF-3C47-A629-19B71F5595C3}"/>
              </a:ext>
            </a:extLst>
          </p:cNvPr>
          <p:cNvCxnSpPr>
            <a:stCxn id="54" idx="4"/>
            <a:endCxn id="55" idx="7"/>
          </p:cNvCxnSpPr>
          <p:nvPr/>
        </p:nvCxnSpPr>
        <p:spPr>
          <a:xfrm rot="5400000">
            <a:off x="2355057" y="2972593"/>
            <a:ext cx="247650" cy="3413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B7C094A-01AC-ED43-BFAB-CDEE8873B926}"/>
              </a:ext>
            </a:extLst>
          </p:cNvPr>
          <p:cNvCxnSpPr>
            <a:stCxn id="54" idx="4"/>
            <a:endCxn id="56" idx="1"/>
          </p:cNvCxnSpPr>
          <p:nvPr/>
        </p:nvCxnSpPr>
        <p:spPr>
          <a:xfrm rot="16200000" flipH="1">
            <a:off x="2850356" y="2818607"/>
            <a:ext cx="79375" cy="481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57DF4B2D-D3E8-774C-8F2D-71376007B643}"/>
              </a:ext>
            </a:extLst>
          </p:cNvPr>
          <p:cNvCxnSpPr>
            <a:stCxn id="55" idx="4"/>
            <a:endCxn id="58" idx="0"/>
          </p:cNvCxnSpPr>
          <p:nvPr/>
        </p:nvCxnSpPr>
        <p:spPr>
          <a:xfrm rot="16200000" flipH="1">
            <a:off x="2266950" y="3460750"/>
            <a:ext cx="29210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505B671-ACE6-F544-BA3C-ECDE92ACADEF}"/>
              </a:ext>
            </a:extLst>
          </p:cNvPr>
          <p:cNvCxnSpPr>
            <a:stCxn id="56" idx="4"/>
            <a:endCxn id="57" idx="0"/>
          </p:cNvCxnSpPr>
          <p:nvPr/>
        </p:nvCxnSpPr>
        <p:spPr>
          <a:xfrm rot="16200000" flipH="1">
            <a:off x="3140075" y="3457575"/>
            <a:ext cx="231775" cy="34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84526F3-CBC6-2142-B1CF-186285443EFD}"/>
              </a:ext>
            </a:extLst>
          </p:cNvPr>
          <p:cNvCxnSpPr>
            <a:stCxn id="57" idx="3"/>
            <a:endCxn id="58" idx="6"/>
          </p:cNvCxnSpPr>
          <p:nvPr/>
        </p:nvCxnSpPr>
        <p:spPr>
          <a:xfrm rot="5400000">
            <a:off x="2911475" y="3717925"/>
            <a:ext cx="120650" cy="387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12339C9-2B0A-0743-808B-EF04C2CB33B0}"/>
              </a:ext>
            </a:extLst>
          </p:cNvPr>
          <p:cNvCxnSpPr>
            <a:stCxn id="57" idx="5"/>
            <a:endCxn id="59" idx="1"/>
          </p:cNvCxnSpPr>
          <p:nvPr/>
        </p:nvCxnSpPr>
        <p:spPr>
          <a:xfrm rot="16200000" flipH="1">
            <a:off x="3467894" y="3764756"/>
            <a:ext cx="166688" cy="339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089E0D03-F93D-9C43-861B-C7EEC1101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B50A8F50-14C4-0347-B3EB-C79E0425A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tabLst>
                <a:tab pos="8007350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Binary CSPs</a:t>
            </a:r>
          </a:p>
          <a:p>
            <a:pPr marL="457200" indent="-457200">
              <a:tabLst>
                <a:tab pos="8007350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Non-Binary CSPs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Bucket Elimination                 	</a:t>
            </a:r>
            <a:r>
              <a:rPr lang="en-US" altLang="en-US" sz="2000">
                <a:solidFill>
                  <a:srgbClr val="BFBFBF"/>
                </a:solidFill>
              </a:rPr>
              <a:t>Dechter §4.4   [Dechter, 97]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Tree Decomposition            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§9.2.2</a:t>
            </a:r>
            <a:r>
              <a:rPr lang="en-US" altLang="en-US" sz="2400" b="1">
                <a:solidFill>
                  <a:srgbClr val="CC0000"/>
                </a:solidFill>
              </a:rPr>
              <a:t>, </a:t>
            </a:r>
            <a:r>
              <a:rPr lang="en-US" altLang="en-US" sz="2000" b="1">
                <a:solidFill>
                  <a:srgbClr val="CC0000"/>
                </a:solidFill>
              </a:rPr>
              <a:t>DB Theory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Idea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Definition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Examples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Parameters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Usefulness</a:t>
            </a:r>
          </a:p>
          <a:p>
            <a:pPr marL="457200" indent="-457200">
              <a:tabLst>
                <a:tab pos="8007350" algn="r"/>
              </a:tabLst>
            </a:pPr>
            <a:endParaRPr lang="en-US" altLang="en-US"/>
          </a:p>
        </p:txBody>
      </p:sp>
      <p:sp>
        <p:nvSpPr>
          <p:cNvPr id="35843" name="Slide Number Placeholder 4">
            <a:extLst>
              <a:ext uri="{FF2B5EF4-FFF2-40B4-BE49-F238E27FC236}">
                <a16:creationId xmlns:a16="http://schemas.microsoft.com/office/drawing/2014/main" id="{3D6FB10F-5C00-454B-B34C-7649358A04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6C1FB57-819E-FE47-B03F-061D7268E8B9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1048F36-2010-3D47-815F-ED0F5F737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 Decomposition     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§9.2.2</a:t>
            </a:r>
            <a:endParaRPr lang="en-US" altLang="en-US"/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E1373C24-0AC2-0049-B33F-ED7374C51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25" y="1479550"/>
            <a:ext cx="6203950" cy="4910138"/>
          </a:xfrm>
        </p:spPr>
        <p:txBody>
          <a:bodyPr/>
          <a:lstStyle/>
          <a:p>
            <a:r>
              <a:rPr lang="en-US" altLang="en-US" sz="1800"/>
              <a:t>Inspired from Database Theory (join tree, acyclic DBs)</a:t>
            </a:r>
          </a:p>
          <a:p>
            <a:r>
              <a:rPr lang="en-US" altLang="en-US" sz="1800"/>
              <a:t>Organize the constraint network in a tree structure called join tree</a:t>
            </a:r>
          </a:p>
          <a:p>
            <a:r>
              <a:rPr lang="en-US" altLang="en-US" sz="1800"/>
              <a:t>Label the tree nodes with</a:t>
            </a:r>
          </a:p>
          <a:p>
            <a:pPr lvl="1"/>
            <a:r>
              <a:rPr lang="en-US" altLang="en-US" sz="1600"/>
              <a:t>CSP variables (variable labeling)</a:t>
            </a:r>
          </a:p>
          <a:p>
            <a:pPr lvl="1"/>
            <a:r>
              <a:rPr lang="en-US" altLang="en-US" sz="1600"/>
              <a:t>CSP constraints (relation labeling)</a:t>
            </a:r>
          </a:p>
          <a:p>
            <a:pPr lvl="1"/>
            <a:r>
              <a:rPr lang="en-US" altLang="en-US" sz="1600"/>
              <a:t>Labels must obey rules</a:t>
            </a:r>
          </a:p>
          <a:p>
            <a:r>
              <a:rPr lang="en-US" altLang="en-US" sz="1800"/>
              <a:t>Solving the CSP</a:t>
            </a:r>
          </a:p>
          <a:p>
            <a:pPr lvl="1"/>
            <a:r>
              <a:rPr lang="en-US" altLang="en-US" sz="1600"/>
              <a:t>Bottom up: joining relations &amp; projecting them on parent</a:t>
            </a:r>
          </a:p>
          <a:p>
            <a:pPr lvl="1"/>
            <a:r>
              <a:rPr lang="en-US" altLang="en-US" sz="1600"/>
              <a:t>Top down: Generating the solution</a:t>
            </a:r>
          </a:p>
          <a:p>
            <a:r>
              <a:rPr lang="en-US" altLang="en-US" sz="1800"/>
              <a:t>Complexity of solving the CSP is bound by</a:t>
            </a:r>
            <a:r>
              <a:rPr lang="en-US" altLang="en-US" sz="1600"/>
              <a:t> width</a:t>
            </a:r>
          </a:p>
          <a:p>
            <a:pPr lvl="1"/>
            <a:r>
              <a:rPr lang="en-US" altLang="en-US" sz="1600"/>
              <a:t>(tree)width: Max number of variables in a tree node - 1 </a:t>
            </a:r>
          </a:p>
          <a:p>
            <a:pPr lvl="1"/>
            <a:r>
              <a:rPr lang="en-US" altLang="en-US" sz="1600"/>
              <a:t>Hyperwidth: Max number of constraints in a tree node </a:t>
            </a: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5DE679DE-F40B-C945-9AEF-2868F35070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FE70C42-0340-7542-993B-250DBF6E16DE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grpSp>
        <p:nvGrpSpPr>
          <p:cNvPr id="36868" name="Group 5">
            <a:extLst>
              <a:ext uri="{FF2B5EF4-FFF2-40B4-BE49-F238E27FC236}">
                <a16:creationId xmlns:a16="http://schemas.microsoft.com/office/drawing/2014/main" id="{24B66CC2-7520-C443-9178-C18AEDA8F2ED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3884613"/>
            <a:ext cx="3262313" cy="1752600"/>
            <a:chOff x="4965700" y="1920875"/>
            <a:chExt cx="4933950" cy="2651125"/>
          </a:xfrm>
        </p:grpSpPr>
        <p:sp>
          <p:nvSpPr>
            <p:cNvPr id="36919" name="AutoShape 51">
              <a:extLst>
                <a:ext uri="{FF2B5EF4-FFF2-40B4-BE49-F238E27FC236}">
                  <a16:creationId xmlns:a16="http://schemas.microsoft.com/office/drawing/2014/main" id="{331D6869-2841-A54C-984E-AFB1C4F1E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3450" y="1920875"/>
              <a:ext cx="226218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{h8, h15} {1, 11, 17, 19}</a:t>
              </a:r>
            </a:p>
          </p:txBody>
        </p:sp>
        <p:sp>
          <p:nvSpPr>
            <p:cNvPr id="36920" name="AutoShape 52">
              <a:extLst>
                <a:ext uri="{FF2B5EF4-FFF2-40B4-BE49-F238E27FC236}">
                  <a16:creationId xmlns:a16="http://schemas.microsoft.com/office/drawing/2014/main" id="{4416ECE5-A389-F640-93CB-F6936D9E6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9988" y="2568575"/>
              <a:ext cx="2125662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{h1, h2} {1, 2, 3, 4, 5, 6}</a:t>
              </a:r>
            </a:p>
          </p:txBody>
        </p:sp>
        <p:sp>
          <p:nvSpPr>
            <p:cNvPr id="36921" name="AutoShape 53">
              <a:extLst>
                <a:ext uri="{FF2B5EF4-FFF2-40B4-BE49-F238E27FC236}">
                  <a16:creationId xmlns:a16="http://schemas.microsoft.com/office/drawing/2014/main" id="{5605AB08-5710-1B44-A90E-22B45D120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2568575"/>
              <a:ext cx="253682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h15} {11, 12, 17, 18, 19}</a:t>
              </a:r>
            </a:p>
          </p:txBody>
        </p:sp>
        <p:sp>
          <p:nvSpPr>
            <p:cNvPr id="36922" name="AutoShape 54">
              <a:extLst>
                <a:ext uri="{FF2B5EF4-FFF2-40B4-BE49-F238E27FC236}">
                  <a16:creationId xmlns:a16="http://schemas.microsoft.com/office/drawing/2014/main" id="{4F246411-E1AB-AB45-A03B-411E6C8FA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5700" y="3109913"/>
              <a:ext cx="21415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{h2, h3} {3, 4, 5, 6, 7, 8}</a:t>
              </a:r>
            </a:p>
          </p:txBody>
        </p:sp>
        <p:sp>
          <p:nvSpPr>
            <p:cNvPr id="36923" name="AutoShape 55">
              <a:extLst>
                <a:ext uri="{FF2B5EF4-FFF2-40B4-BE49-F238E27FC236}">
                  <a16:creationId xmlns:a16="http://schemas.microsoft.com/office/drawing/2014/main" id="{9CE11FF3-5BC1-4D4D-9B95-5627EB9BD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1850" y="3109913"/>
              <a:ext cx="26241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h14} {12, 16, 17, 18, 19}</a:t>
              </a:r>
            </a:p>
          </p:txBody>
        </p:sp>
        <p:sp>
          <p:nvSpPr>
            <p:cNvPr id="36924" name="AutoShape 56">
              <a:extLst>
                <a:ext uri="{FF2B5EF4-FFF2-40B4-BE49-F238E27FC236}">
                  <a16:creationId xmlns:a16="http://schemas.microsoft.com/office/drawing/2014/main" id="{9C0D72A2-8CD9-3D46-9558-14BB0B7DF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9850" y="3649663"/>
              <a:ext cx="195580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{h4, h5} {5, 6, 7, 8, 9}</a:t>
              </a:r>
            </a:p>
          </p:txBody>
        </p:sp>
        <p:sp>
          <p:nvSpPr>
            <p:cNvPr id="36925" name="AutoShape 57">
              <a:extLst>
                <a:ext uri="{FF2B5EF4-FFF2-40B4-BE49-F238E27FC236}">
                  <a16:creationId xmlns:a16="http://schemas.microsoft.com/office/drawing/2014/main" id="{9E4C39D9-90A6-3C4A-B0FA-C331118ED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3649663"/>
              <a:ext cx="251777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h13} {12, 15, 16, 18, 19}</a:t>
              </a:r>
            </a:p>
          </p:txBody>
        </p:sp>
        <p:sp>
          <p:nvSpPr>
            <p:cNvPr id="36926" name="AutoShape 58">
              <a:extLst>
                <a:ext uri="{FF2B5EF4-FFF2-40B4-BE49-F238E27FC236}">
                  <a16:creationId xmlns:a16="http://schemas.microsoft.com/office/drawing/2014/main" id="{FF744C20-4B13-4C4D-8BC4-668B694AC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9538" y="4189413"/>
              <a:ext cx="1639887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{h6} {7, 9, 10}</a:t>
              </a:r>
            </a:p>
          </p:txBody>
        </p:sp>
        <p:sp>
          <p:nvSpPr>
            <p:cNvPr id="36927" name="AutoShape 59">
              <a:extLst>
                <a:ext uri="{FF2B5EF4-FFF2-40B4-BE49-F238E27FC236}">
                  <a16:creationId xmlns:a16="http://schemas.microsoft.com/office/drawing/2014/main" id="{FB9CEC0F-E8FA-7C46-886C-E3E5F13F3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8800" y="4206875"/>
              <a:ext cx="299085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h12} {12, 13, 14, 15, 18, 19}</a:t>
              </a:r>
            </a:p>
          </p:txBody>
        </p:sp>
        <p:sp>
          <p:nvSpPr>
            <p:cNvPr id="15" name="Line 60">
              <a:extLst>
                <a:ext uri="{FF2B5EF4-FFF2-40B4-BE49-F238E27FC236}">
                  <a16:creationId xmlns:a16="http://schemas.microsoft.com/office/drawing/2014/main" id="{D1F6A979-9608-EB4E-BFBA-1781D4AF7E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83822" y="2285885"/>
              <a:ext cx="758700" cy="2833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6" name="Line 61">
              <a:extLst>
                <a:ext uri="{FF2B5EF4-FFF2-40B4-BE49-F238E27FC236}">
                  <a16:creationId xmlns:a16="http://schemas.microsoft.com/office/drawing/2014/main" id="{AC644C98-AAF7-C84F-BDF5-67838B11DB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040120" y="2283483"/>
              <a:ext cx="1291710" cy="2857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7" name="Line 62">
              <a:extLst>
                <a:ext uri="{FF2B5EF4-FFF2-40B4-BE49-F238E27FC236}">
                  <a16:creationId xmlns:a16="http://schemas.microsoft.com/office/drawing/2014/main" id="{85A729AF-CD92-6048-BFBB-4AE24950F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2934258"/>
              <a:ext cx="2402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8" name="Line 63">
              <a:extLst>
                <a:ext uri="{FF2B5EF4-FFF2-40B4-BE49-F238E27FC236}">
                  <a16:creationId xmlns:a16="http://schemas.microsoft.com/office/drawing/2014/main" id="{40C43AE0-4764-BB48-BC5E-67BEFDF90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3467365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9" name="Line 64">
              <a:extLst>
                <a:ext uri="{FF2B5EF4-FFF2-40B4-BE49-F238E27FC236}">
                  <a16:creationId xmlns:a16="http://schemas.microsoft.com/office/drawing/2014/main" id="{2812634D-4C72-414C-943A-9F8330F01B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4007675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0" name="Line 65">
              <a:extLst>
                <a:ext uri="{FF2B5EF4-FFF2-40B4-BE49-F238E27FC236}">
                  <a16:creationId xmlns:a16="http://schemas.microsoft.com/office/drawing/2014/main" id="{49BACDD5-2F8E-0549-8373-7B2C7B443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2936659"/>
              <a:ext cx="0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1" name="Line 66">
              <a:extLst>
                <a:ext uri="{FF2B5EF4-FFF2-40B4-BE49-F238E27FC236}">
                  <a16:creationId xmlns:a16="http://schemas.microsoft.com/office/drawing/2014/main" id="{3E15B751-114D-A94F-A9EA-D220A3B44D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3467365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2" name="Line 67">
              <a:extLst>
                <a:ext uri="{FF2B5EF4-FFF2-40B4-BE49-F238E27FC236}">
                  <a16:creationId xmlns:a16="http://schemas.microsoft.com/office/drawing/2014/main" id="{61FB2888-6E28-334E-8E36-DC2EBA24C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4007675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</p:grpSp>
      <p:grpSp>
        <p:nvGrpSpPr>
          <p:cNvPr id="36869" name="Group 23">
            <a:extLst>
              <a:ext uri="{FF2B5EF4-FFF2-40B4-BE49-F238E27FC236}">
                <a16:creationId xmlns:a16="http://schemas.microsoft.com/office/drawing/2014/main" id="{1C040FBC-7180-4F4E-AA94-21163D6C7195}"/>
              </a:ext>
            </a:extLst>
          </p:cNvPr>
          <p:cNvGrpSpPr>
            <a:grpSpLocks/>
          </p:cNvGrpSpPr>
          <p:nvPr/>
        </p:nvGrpSpPr>
        <p:grpSpPr bwMode="auto">
          <a:xfrm>
            <a:off x="5927725" y="1533525"/>
            <a:ext cx="2617788" cy="2047875"/>
            <a:chOff x="365125" y="1476375"/>
            <a:chExt cx="4598988" cy="3597275"/>
          </a:xfrm>
        </p:grpSpPr>
        <p:sp>
          <p:nvSpPr>
            <p:cNvPr id="36870" name="AutoShape 1">
              <a:extLst>
                <a:ext uri="{FF2B5EF4-FFF2-40B4-BE49-F238E27FC236}">
                  <a16:creationId xmlns:a16="http://schemas.microsoft.com/office/drawing/2014/main" id="{5D6231BA-2A79-D24A-BB46-F40EF25D8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1911350"/>
              <a:ext cx="1760538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1" name="AutoShape 2">
              <a:extLst>
                <a:ext uri="{FF2B5EF4-FFF2-40B4-BE49-F238E27FC236}">
                  <a16:creationId xmlns:a16="http://schemas.microsoft.com/office/drawing/2014/main" id="{5D5F2A0F-AD10-8A49-BCF3-12957A69B9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4738" y="1911350"/>
              <a:ext cx="2249487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2" name="AutoShape 3">
              <a:extLst>
                <a:ext uri="{FF2B5EF4-FFF2-40B4-BE49-F238E27FC236}">
                  <a16:creationId xmlns:a16="http://schemas.microsoft.com/office/drawing/2014/main" id="{408C43B7-E327-2647-AD71-47F6D1CB9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4060825"/>
              <a:ext cx="226377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3" name="AutoShape 4">
              <a:extLst>
                <a:ext uri="{FF2B5EF4-FFF2-40B4-BE49-F238E27FC236}">
                  <a16:creationId xmlns:a16="http://schemas.microsoft.com/office/drawing/2014/main" id="{A0A4B6C3-592D-DA46-8F43-AC9B31A38F1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">
              <a:off x="722313" y="3792538"/>
              <a:ext cx="2444750" cy="36988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4" name="AutoShape 5">
              <a:extLst>
                <a:ext uri="{FF2B5EF4-FFF2-40B4-BE49-F238E27FC236}">
                  <a16:creationId xmlns:a16="http://schemas.microsoft.com/office/drawing/2014/main" id="{E5C68298-580E-0942-A944-A33A1BDA120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230312" y="3436938"/>
              <a:ext cx="1674813" cy="40163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5" name="AutoShape 6">
              <a:extLst>
                <a:ext uri="{FF2B5EF4-FFF2-40B4-BE49-F238E27FC236}">
                  <a16:creationId xmlns:a16="http://schemas.microsoft.com/office/drawing/2014/main" id="{95036A17-69CE-3549-96DF-CC2E0E837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2825750"/>
              <a:ext cx="18129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6" name="AutoShape 7">
              <a:extLst>
                <a:ext uri="{FF2B5EF4-FFF2-40B4-BE49-F238E27FC236}">
                  <a16:creationId xmlns:a16="http://schemas.microsoft.com/office/drawing/2014/main" id="{2878011A-3B20-0E47-90D5-60139126DE1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6832" y="2967831"/>
              <a:ext cx="25146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7" name="AutoShape 8">
              <a:extLst>
                <a:ext uri="{FF2B5EF4-FFF2-40B4-BE49-F238E27FC236}">
                  <a16:creationId xmlns:a16="http://schemas.microsoft.com/office/drawing/2014/main" id="{B3E17417-3AD4-E147-90A0-D117149B64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440000">
              <a:off x="2644775" y="2994025"/>
              <a:ext cx="2640013" cy="398463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8" name="AutoShape 9">
              <a:extLst>
                <a:ext uri="{FF2B5EF4-FFF2-40B4-BE49-F238E27FC236}">
                  <a16:creationId xmlns:a16="http://schemas.microsoft.com/office/drawing/2014/main" id="{6B419111-557F-E74A-9B32-C473E95761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040000">
              <a:off x="1858169" y="3013869"/>
              <a:ext cx="3459163" cy="38417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9" name="AutoShape 10">
              <a:extLst>
                <a:ext uri="{FF2B5EF4-FFF2-40B4-BE49-F238E27FC236}">
                  <a16:creationId xmlns:a16="http://schemas.microsoft.com/office/drawing/2014/main" id="{06BB75A8-CE5C-B649-A73E-02239D03D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4060825"/>
              <a:ext cx="15081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0" name="AutoShape 11">
              <a:extLst>
                <a:ext uri="{FF2B5EF4-FFF2-40B4-BE49-F238E27FC236}">
                  <a16:creationId xmlns:a16="http://schemas.microsoft.com/office/drawing/2014/main" id="{324ADC26-6635-1E4A-9807-B334596F7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3665538"/>
              <a:ext cx="1282700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1" name="AutoShape 12">
              <a:extLst>
                <a:ext uri="{FF2B5EF4-FFF2-40B4-BE49-F238E27FC236}">
                  <a16:creationId xmlns:a16="http://schemas.microsoft.com/office/drawing/2014/main" id="{47FF34DF-EFD9-3546-9407-095819240AE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1832769" y="3461544"/>
              <a:ext cx="201453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2" name="AutoShape 13">
              <a:extLst>
                <a:ext uri="{FF2B5EF4-FFF2-40B4-BE49-F238E27FC236}">
                  <a16:creationId xmlns:a16="http://schemas.microsoft.com/office/drawing/2014/main" id="{3533E49B-3B31-FD46-8CFF-0A839FCB0D9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3264693" y="4085432"/>
              <a:ext cx="1389063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3" name="Text Box 14">
              <a:extLst>
                <a:ext uri="{FF2B5EF4-FFF2-40B4-BE49-F238E27FC236}">
                  <a16:creationId xmlns:a16="http://schemas.microsoft.com/office/drawing/2014/main" id="{C45ECE3A-E54A-0141-A4C8-4D2C317814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6838" y="4468813"/>
              <a:ext cx="542925" cy="414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36884" name="Text Box 15">
              <a:extLst>
                <a:ext uri="{FF2B5EF4-FFF2-40B4-BE49-F238E27FC236}">
                  <a16:creationId xmlns:a16="http://schemas.microsoft.com/office/drawing/2014/main" id="{6A2DA100-F7F5-2444-98EC-5F6C47F2F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6363" y="353536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16</a:t>
              </a:r>
            </a:p>
          </p:txBody>
        </p:sp>
        <p:sp>
          <p:nvSpPr>
            <p:cNvPr id="36885" name="AutoShape 16">
              <a:extLst>
                <a:ext uri="{FF2B5EF4-FFF2-40B4-BE49-F238E27FC236}">
                  <a16:creationId xmlns:a16="http://schemas.microsoft.com/office/drawing/2014/main" id="{60D4C5DC-4C66-F541-BFA4-7B7F5C635F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402557" y="2723356"/>
              <a:ext cx="21844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6" name="AutoShape 17">
              <a:extLst>
                <a:ext uri="{FF2B5EF4-FFF2-40B4-BE49-F238E27FC236}">
                  <a16:creationId xmlns:a16="http://schemas.microsoft.com/office/drawing/2014/main" id="{F5ED2FF4-09B1-1F44-A760-96D1476CF8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080000">
              <a:off x="3664744" y="3798094"/>
              <a:ext cx="104298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7" name="Text Box 18">
              <a:extLst>
                <a:ext uri="{FF2B5EF4-FFF2-40B4-BE49-F238E27FC236}">
                  <a16:creationId xmlns:a16="http://schemas.microsoft.com/office/drawing/2014/main" id="{421A9161-5142-7D46-B3DE-7E88A8E55D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8863" y="1914525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6888" name="Text Box 19">
              <a:extLst>
                <a:ext uri="{FF2B5EF4-FFF2-40B4-BE49-F238E27FC236}">
                  <a16:creationId xmlns:a16="http://schemas.microsoft.com/office/drawing/2014/main" id="{BF20B71C-E553-1C4A-96C4-AC2ABC52C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7438" y="1911350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36889" name="Text Box 20">
              <a:extLst>
                <a:ext uri="{FF2B5EF4-FFF2-40B4-BE49-F238E27FC236}">
                  <a16:creationId xmlns:a16="http://schemas.microsoft.com/office/drawing/2014/main" id="{07B55ED5-F799-F248-AE36-599365F87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4550" y="19113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6890" name="Text Box 21">
              <a:extLst>
                <a:ext uri="{FF2B5EF4-FFF2-40B4-BE49-F238E27FC236}">
                  <a16:creationId xmlns:a16="http://schemas.microsoft.com/office/drawing/2014/main" id="{EAB54971-DAE8-A049-807E-A5EDE2DA0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713" y="1912938"/>
              <a:ext cx="3381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6891" name="Text Box 22">
              <a:extLst>
                <a:ext uri="{FF2B5EF4-FFF2-40B4-BE49-F238E27FC236}">
                  <a16:creationId xmlns:a16="http://schemas.microsoft.com/office/drawing/2014/main" id="{1AA65054-B715-AC40-819C-F7778DF7C4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788" y="27797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36892" name="Text Box 23">
              <a:extLst>
                <a:ext uri="{FF2B5EF4-FFF2-40B4-BE49-F238E27FC236}">
                  <a16:creationId xmlns:a16="http://schemas.microsoft.com/office/drawing/2014/main" id="{1505C77C-5272-6049-944A-A9D7D17E9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863" y="2782888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13</a:t>
              </a:r>
            </a:p>
          </p:txBody>
        </p:sp>
        <p:sp>
          <p:nvSpPr>
            <p:cNvPr id="36893" name="Text Box 24">
              <a:extLst>
                <a:ext uri="{FF2B5EF4-FFF2-40B4-BE49-F238E27FC236}">
                  <a16:creationId xmlns:a16="http://schemas.microsoft.com/office/drawing/2014/main" id="{77FAD126-DC4C-F34A-B968-FECE338F4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550" y="2779713"/>
              <a:ext cx="4778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19</a:t>
              </a:r>
            </a:p>
          </p:txBody>
        </p:sp>
        <p:sp>
          <p:nvSpPr>
            <p:cNvPr id="36894" name="Text Box 25">
              <a:extLst>
                <a:ext uri="{FF2B5EF4-FFF2-40B4-BE49-F238E27FC236}">
                  <a16:creationId xmlns:a16="http://schemas.microsoft.com/office/drawing/2014/main" id="{9A264B06-B003-C04F-BD7E-3B4302A16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2363" y="3316288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6895" name="Text Box 26">
              <a:extLst>
                <a:ext uri="{FF2B5EF4-FFF2-40B4-BE49-F238E27FC236}">
                  <a16:creationId xmlns:a16="http://schemas.microsoft.com/office/drawing/2014/main" id="{BAA71E55-491D-9541-957C-23476B0967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5513" y="3568700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17</a:t>
              </a:r>
            </a:p>
          </p:txBody>
        </p:sp>
        <p:sp>
          <p:nvSpPr>
            <p:cNvPr id="36896" name="Text Box 27">
              <a:extLst>
                <a:ext uri="{FF2B5EF4-FFF2-40B4-BE49-F238E27FC236}">
                  <a16:creationId xmlns:a16="http://schemas.microsoft.com/office/drawing/2014/main" id="{6B0D2E16-7611-A14F-97A3-765D6E21A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300" y="36766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6897" name="Text Box 28">
              <a:extLst>
                <a:ext uri="{FF2B5EF4-FFF2-40B4-BE49-F238E27FC236}">
                  <a16:creationId xmlns:a16="http://schemas.microsoft.com/office/drawing/2014/main" id="{EE9DAD8F-5D83-E645-80BD-8D6647127A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7025" y="3748088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6898" name="Text Box 29">
              <a:extLst>
                <a:ext uri="{FF2B5EF4-FFF2-40B4-BE49-F238E27FC236}">
                  <a16:creationId xmlns:a16="http://schemas.microsoft.com/office/drawing/2014/main" id="{BEFDF8AF-85C6-AB4F-92CB-41F8CBD5D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50" y="40354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18</a:t>
              </a:r>
            </a:p>
          </p:txBody>
        </p:sp>
        <p:sp>
          <p:nvSpPr>
            <p:cNvPr id="36899" name="Text Box 30">
              <a:extLst>
                <a:ext uri="{FF2B5EF4-FFF2-40B4-BE49-F238E27FC236}">
                  <a16:creationId xmlns:a16="http://schemas.microsoft.com/office/drawing/2014/main" id="{D548420B-719D-8E49-840C-8A440C913E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513" y="4075113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14</a:t>
              </a:r>
            </a:p>
          </p:txBody>
        </p:sp>
        <p:sp>
          <p:nvSpPr>
            <p:cNvPr id="36900" name="Text Box 31">
              <a:extLst>
                <a:ext uri="{FF2B5EF4-FFF2-40B4-BE49-F238E27FC236}">
                  <a16:creationId xmlns:a16="http://schemas.microsoft.com/office/drawing/2014/main" id="{229E1077-3F6F-CB4F-BFB4-BAF41F0C6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0200" y="407193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15</a:t>
              </a:r>
            </a:p>
          </p:txBody>
        </p:sp>
        <p:sp>
          <p:nvSpPr>
            <p:cNvPr id="36901" name="Text Box 32">
              <a:extLst>
                <a:ext uri="{FF2B5EF4-FFF2-40B4-BE49-F238E27FC236}">
                  <a16:creationId xmlns:a16="http://schemas.microsoft.com/office/drawing/2014/main" id="{0BDADF0B-55F2-144D-92A5-8C5FEF9293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9213" y="4037013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36902" name="Text Box 33">
              <a:extLst>
                <a:ext uri="{FF2B5EF4-FFF2-40B4-BE49-F238E27FC236}">
                  <a16:creationId xmlns:a16="http://schemas.microsoft.com/office/drawing/2014/main" id="{AB770DFE-1014-3F45-818F-C747954AA1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238" y="400050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36903" name="Text Box 34">
              <a:extLst>
                <a:ext uri="{FF2B5EF4-FFF2-40B4-BE49-F238E27FC236}">
                  <a16:creationId xmlns:a16="http://schemas.microsoft.com/office/drawing/2014/main" id="{22085DAC-40C1-A44D-94E5-EEB2A7ABCF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838" y="4037013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6904" name="Text Box 35">
              <a:extLst>
                <a:ext uri="{FF2B5EF4-FFF2-40B4-BE49-F238E27FC236}">
                  <a16:creationId xmlns:a16="http://schemas.microsoft.com/office/drawing/2014/main" id="{520DBD41-3B0B-E740-AFD0-F6E643DE3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338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6905" name="Text Box 36">
              <a:extLst>
                <a:ext uri="{FF2B5EF4-FFF2-40B4-BE49-F238E27FC236}">
                  <a16:creationId xmlns:a16="http://schemas.microsoft.com/office/drawing/2014/main" id="{88C7764A-F2FB-C54C-AEE2-DDFB05049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6925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6906" name="Text Box 37">
              <a:extLst>
                <a:ext uri="{FF2B5EF4-FFF2-40B4-BE49-F238E27FC236}">
                  <a16:creationId xmlns:a16="http://schemas.microsoft.com/office/drawing/2014/main" id="{626AE371-6AB3-F444-847D-DF06289E6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6713" y="162877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h8</a:t>
              </a:r>
            </a:p>
          </p:txBody>
        </p:sp>
        <p:sp>
          <p:nvSpPr>
            <p:cNvPr id="36907" name="Text Box 38">
              <a:extLst>
                <a:ext uri="{FF2B5EF4-FFF2-40B4-BE49-F238E27FC236}">
                  <a16:creationId xmlns:a16="http://schemas.microsoft.com/office/drawing/2014/main" id="{071FBA50-E342-504B-9321-DD5978C79B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3050" y="26781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h3</a:t>
              </a:r>
            </a:p>
          </p:txBody>
        </p:sp>
        <p:sp>
          <p:nvSpPr>
            <p:cNvPr id="36908" name="Text Box 39">
              <a:extLst>
                <a:ext uri="{FF2B5EF4-FFF2-40B4-BE49-F238E27FC236}">
                  <a16:creationId xmlns:a16="http://schemas.microsoft.com/office/drawing/2014/main" id="{13EE7D1D-2F26-6948-96A9-8AEEEF9153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9450" y="2484438"/>
              <a:ext cx="481013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h2</a:t>
              </a:r>
            </a:p>
          </p:txBody>
        </p:sp>
        <p:sp>
          <p:nvSpPr>
            <p:cNvPr id="36909" name="Text Box 41">
              <a:extLst>
                <a:ext uri="{FF2B5EF4-FFF2-40B4-BE49-F238E27FC236}">
                  <a16:creationId xmlns:a16="http://schemas.microsoft.com/office/drawing/2014/main" id="{CDC8CECE-0419-2D45-BECC-C3046E43D1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1788" y="470852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h6</a:t>
              </a:r>
            </a:p>
          </p:txBody>
        </p:sp>
        <p:sp>
          <p:nvSpPr>
            <p:cNvPr id="36910" name="Text Box 42">
              <a:extLst>
                <a:ext uri="{FF2B5EF4-FFF2-40B4-BE49-F238E27FC236}">
                  <a16:creationId xmlns:a16="http://schemas.microsoft.com/office/drawing/2014/main" id="{2E58BFFD-C08F-4B40-BD75-34A62C90A4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4688" y="354647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h4</a:t>
              </a:r>
            </a:p>
          </p:txBody>
        </p:sp>
        <p:sp>
          <p:nvSpPr>
            <p:cNvPr id="36911" name="Text Box 43">
              <a:extLst>
                <a:ext uri="{FF2B5EF4-FFF2-40B4-BE49-F238E27FC236}">
                  <a16:creationId xmlns:a16="http://schemas.microsoft.com/office/drawing/2014/main" id="{FA38BE10-93F2-174E-B2AC-1EA9F2745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8463" y="3295650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h7</a:t>
              </a:r>
            </a:p>
          </p:txBody>
        </p:sp>
        <p:sp>
          <p:nvSpPr>
            <p:cNvPr id="36912" name="Text Box 44">
              <a:extLst>
                <a:ext uri="{FF2B5EF4-FFF2-40B4-BE49-F238E27FC236}">
                  <a16:creationId xmlns:a16="http://schemas.microsoft.com/office/drawing/2014/main" id="{0A7E654D-3E59-EF41-9A4A-8FA6E3E45E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25" y="4140200"/>
              <a:ext cx="6175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h14</a:t>
              </a:r>
            </a:p>
          </p:txBody>
        </p:sp>
        <p:sp>
          <p:nvSpPr>
            <p:cNvPr id="36913" name="Text Box 45">
              <a:extLst>
                <a:ext uri="{FF2B5EF4-FFF2-40B4-BE49-F238E27FC236}">
                  <a16:creationId xmlns:a16="http://schemas.microsoft.com/office/drawing/2014/main" id="{5295F3F0-40EA-6A4A-A947-225A77C45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863" y="42656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h12</a:t>
              </a:r>
            </a:p>
          </p:txBody>
        </p:sp>
        <p:sp>
          <p:nvSpPr>
            <p:cNvPr id="36914" name="Text Box 46">
              <a:extLst>
                <a:ext uri="{FF2B5EF4-FFF2-40B4-BE49-F238E27FC236}">
                  <a16:creationId xmlns:a16="http://schemas.microsoft.com/office/drawing/2014/main" id="{054E4870-E436-0848-8CEB-66ACCF210E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113" y="4386263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h13</a:t>
              </a:r>
            </a:p>
          </p:txBody>
        </p:sp>
        <p:sp>
          <p:nvSpPr>
            <p:cNvPr id="36915" name="Text Box 47">
              <a:extLst>
                <a:ext uri="{FF2B5EF4-FFF2-40B4-BE49-F238E27FC236}">
                  <a16:creationId xmlns:a16="http://schemas.microsoft.com/office/drawing/2014/main" id="{3AAEAA03-0DA8-AE43-99CB-1CD16893C8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7213" y="2368550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h15</a:t>
              </a:r>
            </a:p>
          </p:txBody>
        </p:sp>
        <p:sp>
          <p:nvSpPr>
            <p:cNvPr id="36916" name="Text Box 48">
              <a:extLst>
                <a:ext uri="{FF2B5EF4-FFF2-40B4-BE49-F238E27FC236}">
                  <a16:creationId xmlns:a16="http://schemas.microsoft.com/office/drawing/2014/main" id="{70B89996-46BD-4348-B26B-A0166EA6D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325" y="22955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h9</a:t>
              </a:r>
            </a:p>
          </p:txBody>
        </p:sp>
        <p:sp>
          <p:nvSpPr>
            <p:cNvPr id="36917" name="Text Box 49">
              <a:extLst>
                <a:ext uri="{FF2B5EF4-FFF2-40B4-BE49-F238E27FC236}">
                  <a16:creationId xmlns:a16="http://schemas.microsoft.com/office/drawing/2014/main" id="{ED0061FC-011F-1D42-BF04-B078BAE019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3838" y="3309938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h11</a:t>
              </a:r>
            </a:p>
          </p:txBody>
        </p:sp>
        <p:sp>
          <p:nvSpPr>
            <p:cNvPr id="36918" name="Text Box 50">
              <a:extLst>
                <a:ext uri="{FF2B5EF4-FFF2-40B4-BE49-F238E27FC236}">
                  <a16:creationId xmlns:a16="http://schemas.microsoft.com/office/drawing/2014/main" id="{685FF503-A6E5-BA4F-92F0-566D7043A7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4463" y="25892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h10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13CB2898-E414-E844-9C25-145D9ECE0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Tree Decomposition: Definition</a:t>
            </a:r>
            <a:endParaRPr lang="en-US" altLang="en-US" sz="3600"/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DDDCB02-E74A-A542-B200-E0FD00F88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1250"/>
            <a:ext cx="8229600" cy="4525963"/>
          </a:xfrm>
        </p:spPr>
        <p:txBody>
          <a:bodyPr/>
          <a:lstStyle/>
          <a:p>
            <a:r>
              <a:rPr lang="en-US" altLang="en-US" sz="2400"/>
              <a:t>A tree decomposition </a:t>
            </a:r>
            <a:r>
              <a:rPr lang="en-US" altLang="en-US" sz="2400">
                <a:latin typeface="Times New Roman" panose="02020603050405020304" pitchFamily="18" charset="0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latin typeface="Times New Roman" panose="02020603050405020304" pitchFamily="18" charset="0"/>
              </a:rPr>
              <a:t>, </a:t>
            </a:r>
            <a:r>
              <a:rPr lang="en-US" altLang="en-US" sz="2400">
                <a:latin typeface="Times New Roman" panose="02020603050405020304" pitchFamily="18" charset="0"/>
                <a:sym typeface="Symbol" pitchFamily="2" charset="2"/>
              </a:rPr>
              <a:t>,) </a:t>
            </a:r>
            <a:r>
              <a:rPr lang="en-US" altLang="en-US" sz="2400">
                <a:sym typeface="Symbol" pitchFamily="2" charset="2"/>
              </a:rPr>
              <a:t>of a CSP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P=(X,D,C)</a:t>
            </a:r>
            <a:r>
              <a:rPr lang="en-US" altLang="en-US" sz="2400">
                <a:sym typeface="Symbol" pitchFamily="2" charset="2"/>
              </a:rPr>
              <a:t> where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T=(V,E)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 </a:t>
            </a:r>
            <a:r>
              <a:rPr lang="en-US" altLang="en-US" sz="1800">
                <a:sym typeface="Symbol" pitchFamily="2" charset="2"/>
              </a:rPr>
              <a:t>: chi variable labeling-function: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(v)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 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X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 </a:t>
            </a:r>
            <a:r>
              <a:rPr lang="en-US" altLang="en-US" sz="1800">
                <a:sym typeface="Symbol" pitchFamily="2" charset="2"/>
              </a:rPr>
              <a:t>: psi relation labeling-function: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(v)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C</a:t>
            </a:r>
          </a:p>
          <a:p>
            <a:pPr marL="914400" lvl="1" indent="-457200">
              <a:buFont typeface="Helvetica" pitchFamily="2" charset="0"/>
              <a:buAutoNum type="arabicPeriod"/>
            </a:pPr>
            <a:r>
              <a:rPr lang="en-US" altLang="en-US" sz="2000">
                <a:sym typeface="Symbol" pitchFamily="2" charset="2"/>
              </a:rPr>
              <a:t>Each constraint appears in at least on node in the tree, and all its variables are in that node</a:t>
            </a:r>
          </a:p>
          <a:p>
            <a:pPr marL="914400" lvl="1" indent="-457200">
              <a:buFont typeface="Helvetica" pitchFamily="2" charset="0"/>
              <a:buAutoNum type="arabicPeriod"/>
            </a:pPr>
            <a:r>
              <a:rPr lang="en-US" altLang="en-US" sz="2000">
                <a:sym typeface="Symbol" pitchFamily="2" charset="2"/>
              </a:rPr>
              <a:t>Nodes where any variable appears induce a single connected subtree (</a:t>
            </a:r>
            <a:r>
              <a:rPr lang="en-US" altLang="en-US" sz="2000">
                <a:solidFill>
                  <a:srgbClr val="CC0000"/>
                </a:solidFill>
                <a:sym typeface="Symbol" pitchFamily="2" charset="2"/>
              </a:rPr>
              <a:t>connectedness property</a:t>
            </a:r>
            <a:r>
              <a:rPr lang="en-US" altLang="en-US" sz="2000">
                <a:sym typeface="Symbol" pitchFamily="2" charset="2"/>
              </a:rPr>
              <a:t>)</a:t>
            </a: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D0F0669E-ADE8-754A-9303-737ECD1A71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F2AA776-797A-664B-87DC-0DA3AA6627E7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  <p:sp>
        <p:nvSpPr>
          <p:cNvPr id="37892" name="TextBox 4">
            <a:extLst>
              <a:ext uri="{FF2B5EF4-FFF2-40B4-BE49-F238E27FC236}">
                <a16:creationId xmlns:a16="http://schemas.microsoft.com/office/drawing/2014/main" id="{F5A1EE37-DB2E-B948-9E46-DD68F82DF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2925" y="82550"/>
            <a:ext cx="1800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 i="1">
                <a:solidFill>
                  <a:srgbClr val="CC0000"/>
                </a:solidFill>
              </a:rPr>
              <a:t>Dechter </a:t>
            </a:r>
            <a:r>
              <a:rPr lang="en-US" altLang="en-US" sz="1800">
                <a:solidFill>
                  <a:srgbClr val="CC0000"/>
                </a:solidFill>
              </a:rPr>
              <a:t>§9.2.2</a:t>
            </a:r>
            <a:r>
              <a:rPr lang="en-US" altLang="en-US" sz="1800" i="1">
                <a:solidFill>
                  <a:srgbClr val="CC0000"/>
                </a:solidFill>
              </a:rPr>
              <a:t> </a:t>
            </a:r>
          </a:p>
          <a:p>
            <a:pPr eaLnBrk="1" hangingPunct="1"/>
            <a:r>
              <a:rPr lang="en-US" altLang="en-US" sz="1800" i="1">
                <a:solidFill>
                  <a:srgbClr val="CC0000"/>
                </a:solidFill>
              </a:rPr>
              <a:t>Definition 9.4</a:t>
            </a:r>
          </a:p>
          <a:p>
            <a:pPr eaLnBrk="1" hangingPunct="1"/>
            <a:r>
              <a:rPr lang="en-US" altLang="en-US" sz="1800" i="1">
                <a:solidFill>
                  <a:srgbClr val="CC0000"/>
                </a:solidFill>
              </a:rPr>
              <a:t>Page 257</a:t>
            </a:r>
            <a:endParaRPr lang="en-US" altLang="en-US" sz="1800"/>
          </a:p>
        </p:txBody>
      </p:sp>
      <p:grpSp>
        <p:nvGrpSpPr>
          <p:cNvPr id="37893" name="Group 23">
            <a:extLst>
              <a:ext uri="{FF2B5EF4-FFF2-40B4-BE49-F238E27FC236}">
                <a16:creationId xmlns:a16="http://schemas.microsoft.com/office/drawing/2014/main" id="{A905572B-5744-E64D-B602-08E3EF3FD11B}"/>
              </a:ext>
            </a:extLst>
          </p:cNvPr>
          <p:cNvGrpSpPr>
            <a:grpSpLocks/>
          </p:cNvGrpSpPr>
          <p:nvPr/>
        </p:nvGrpSpPr>
        <p:grpSpPr bwMode="auto">
          <a:xfrm>
            <a:off x="1438275" y="3895725"/>
            <a:ext cx="2617788" cy="2047875"/>
            <a:chOff x="365125" y="1476375"/>
            <a:chExt cx="4598988" cy="3597275"/>
          </a:xfrm>
        </p:grpSpPr>
        <p:sp>
          <p:nvSpPr>
            <p:cNvPr id="37912" name="AutoShape 1">
              <a:extLst>
                <a:ext uri="{FF2B5EF4-FFF2-40B4-BE49-F238E27FC236}">
                  <a16:creationId xmlns:a16="http://schemas.microsoft.com/office/drawing/2014/main" id="{66527669-A4CB-8740-AE8A-699B61D03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1911350"/>
              <a:ext cx="1760538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3" name="AutoShape 2">
              <a:extLst>
                <a:ext uri="{FF2B5EF4-FFF2-40B4-BE49-F238E27FC236}">
                  <a16:creationId xmlns:a16="http://schemas.microsoft.com/office/drawing/2014/main" id="{5917B8C5-61F4-E74D-868D-253DA0C94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4738" y="1911350"/>
              <a:ext cx="2249487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4" name="AutoShape 3">
              <a:extLst>
                <a:ext uri="{FF2B5EF4-FFF2-40B4-BE49-F238E27FC236}">
                  <a16:creationId xmlns:a16="http://schemas.microsoft.com/office/drawing/2014/main" id="{31032A1B-B4E4-CC45-A0E1-0F964EA43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4060825"/>
              <a:ext cx="226377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5" name="AutoShape 4">
              <a:extLst>
                <a:ext uri="{FF2B5EF4-FFF2-40B4-BE49-F238E27FC236}">
                  <a16:creationId xmlns:a16="http://schemas.microsoft.com/office/drawing/2014/main" id="{ADF5ABD3-EB54-A842-90B6-50377E985ED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">
              <a:off x="722313" y="3792538"/>
              <a:ext cx="2444750" cy="36988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6" name="AutoShape 5">
              <a:extLst>
                <a:ext uri="{FF2B5EF4-FFF2-40B4-BE49-F238E27FC236}">
                  <a16:creationId xmlns:a16="http://schemas.microsoft.com/office/drawing/2014/main" id="{BF826EFB-E586-5447-9B35-C77329A1E0F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230312" y="3436938"/>
              <a:ext cx="1674813" cy="40163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7" name="AutoShape 6">
              <a:extLst>
                <a:ext uri="{FF2B5EF4-FFF2-40B4-BE49-F238E27FC236}">
                  <a16:creationId xmlns:a16="http://schemas.microsoft.com/office/drawing/2014/main" id="{30EC07F1-8518-6D4D-A297-0B4F65210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2825750"/>
              <a:ext cx="18129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8" name="AutoShape 7">
              <a:extLst>
                <a:ext uri="{FF2B5EF4-FFF2-40B4-BE49-F238E27FC236}">
                  <a16:creationId xmlns:a16="http://schemas.microsoft.com/office/drawing/2014/main" id="{5F9037E4-739E-F249-95FC-CAC2ACE001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6832" y="2967831"/>
              <a:ext cx="25146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9" name="AutoShape 8">
              <a:extLst>
                <a:ext uri="{FF2B5EF4-FFF2-40B4-BE49-F238E27FC236}">
                  <a16:creationId xmlns:a16="http://schemas.microsoft.com/office/drawing/2014/main" id="{3E06A197-CDD8-2A45-8FD4-11607A719B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440000">
              <a:off x="2644775" y="2994025"/>
              <a:ext cx="2640013" cy="398463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0" name="AutoShape 9">
              <a:extLst>
                <a:ext uri="{FF2B5EF4-FFF2-40B4-BE49-F238E27FC236}">
                  <a16:creationId xmlns:a16="http://schemas.microsoft.com/office/drawing/2014/main" id="{36BDBDFB-E8D8-6D44-858C-67F70EF29C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040000">
              <a:off x="1858169" y="3013869"/>
              <a:ext cx="3459163" cy="38417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1" name="AutoShape 10">
              <a:extLst>
                <a:ext uri="{FF2B5EF4-FFF2-40B4-BE49-F238E27FC236}">
                  <a16:creationId xmlns:a16="http://schemas.microsoft.com/office/drawing/2014/main" id="{08B98076-317E-154D-8AEA-F7530FC7E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4060825"/>
              <a:ext cx="15081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2" name="AutoShape 11">
              <a:extLst>
                <a:ext uri="{FF2B5EF4-FFF2-40B4-BE49-F238E27FC236}">
                  <a16:creationId xmlns:a16="http://schemas.microsoft.com/office/drawing/2014/main" id="{34081D32-3E2B-3A4B-833F-550F35D32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3665538"/>
              <a:ext cx="1282700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3" name="AutoShape 12">
              <a:extLst>
                <a:ext uri="{FF2B5EF4-FFF2-40B4-BE49-F238E27FC236}">
                  <a16:creationId xmlns:a16="http://schemas.microsoft.com/office/drawing/2014/main" id="{974999C6-EAA8-3547-BB31-F1D7D569A8B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1832769" y="3461544"/>
              <a:ext cx="201453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4" name="AutoShape 13">
              <a:extLst>
                <a:ext uri="{FF2B5EF4-FFF2-40B4-BE49-F238E27FC236}">
                  <a16:creationId xmlns:a16="http://schemas.microsoft.com/office/drawing/2014/main" id="{A7B2CE18-E041-624F-A002-BB6A4AC902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3264693" y="4085432"/>
              <a:ext cx="1389063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5" name="Text Box 14">
              <a:extLst>
                <a:ext uri="{FF2B5EF4-FFF2-40B4-BE49-F238E27FC236}">
                  <a16:creationId xmlns:a16="http://schemas.microsoft.com/office/drawing/2014/main" id="{381648C6-3065-3E4E-885C-8F1CD71A3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6838" y="4468813"/>
              <a:ext cx="542925" cy="414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37926" name="Text Box 15">
              <a:extLst>
                <a:ext uri="{FF2B5EF4-FFF2-40B4-BE49-F238E27FC236}">
                  <a16:creationId xmlns:a16="http://schemas.microsoft.com/office/drawing/2014/main" id="{1F89E5CA-8B77-0D4B-A312-3B522FF0B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6363" y="353536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16</a:t>
              </a:r>
            </a:p>
          </p:txBody>
        </p:sp>
        <p:sp>
          <p:nvSpPr>
            <p:cNvPr id="37927" name="AutoShape 16">
              <a:extLst>
                <a:ext uri="{FF2B5EF4-FFF2-40B4-BE49-F238E27FC236}">
                  <a16:creationId xmlns:a16="http://schemas.microsoft.com/office/drawing/2014/main" id="{C3EF2F5A-2A2B-9B47-B450-A3F12441A8B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402557" y="2723356"/>
              <a:ext cx="21844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8" name="AutoShape 17">
              <a:extLst>
                <a:ext uri="{FF2B5EF4-FFF2-40B4-BE49-F238E27FC236}">
                  <a16:creationId xmlns:a16="http://schemas.microsoft.com/office/drawing/2014/main" id="{B1059C3A-0FDE-ED4E-B149-60E24EA268A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080000">
              <a:off x="3664744" y="3798094"/>
              <a:ext cx="104298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9" name="Text Box 18">
              <a:extLst>
                <a:ext uri="{FF2B5EF4-FFF2-40B4-BE49-F238E27FC236}">
                  <a16:creationId xmlns:a16="http://schemas.microsoft.com/office/drawing/2014/main" id="{D21038DF-C432-FB4D-AF64-BCA81B3407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8863" y="1914525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7930" name="Text Box 19">
              <a:extLst>
                <a:ext uri="{FF2B5EF4-FFF2-40B4-BE49-F238E27FC236}">
                  <a16:creationId xmlns:a16="http://schemas.microsoft.com/office/drawing/2014/main" id="{AD2CFDB6-A3B6-B941-AA26-0ED55DE9F0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7438" y="1911350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37931" name="Text Box 20">
              <a:extLst>
                <a:ext uri="{FF2B5EF4-FFF2-40B4-BE49-F238E27FC236}">
                  <a16:creationId xmlns:a16="http://schemas.microsoft.com/office/drawing/2014/main" id="{04CDC16F-CF34-E641-A57A-9825F68B13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4550" y="19113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7932" name="Text Box 21">
              <a:extLst>
                <a:ext uri="{FF2B5EF4-FFF2-40B4-BE49-F238E27FC236}">
                  <a16:creationId xmlns:a16="http://schemas.microsoft.com/office/drawing/2014/main" id="{1BEA772E-8DFE-364D-B549-594967170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713" y="1912938"/>
              <a:ext cx="3381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7933" name="Text Box 22">
              <a:extLst>
                <a:ext uri="{FF2B5EF4-FFF2-40B4-BE49-F238E27FC236}">
                  <a16:creationId xmlns:a16="http://schemas.microsoft.com/office/drawing/2014/main" id="{CF6EC26D-92B7-A848-BE82-4F9005AB7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788" y="27797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37934" name="Text Box 23">
              <a:extLst>
                <a:ext uri="{FF2B5EF4-FFF2-40B4-BE49-F238E27FC236}">
                  <a16:creationId xmlns:a16="http://schemas.microsoft.com/office/drawing/2014/main" id="{E1A17532-A352-2D40-820B-221E4000D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863" y="2782888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13</a:t>
              </a:r>
            </a:p>
          </p:txBody>
        </p:sp>
        <p:sp>
          <p:nvSpPr>
            <p:cNvPr id="37935" name="Text Box 24">
              <a:extLst>
                <a:ext uri="{FF2B5EF4-FFF2-40B4-BE49-F238E27FC236}">
                  <a16:creationId xmlns:a16="http://schemas.microsoft.com/office/drawing/2014/main" id="{E23A17C2-B22D-714C-9815-CAB3E3B23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550" y="2779713"/>
              <a:ext cx="4778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19</a:t>
              </a:r>
            </a:p>
          </p:txBody>
        </p:sp>
        <p:sp>
          <p:nvSpPr>
            <p:cNvPr id="37936" name="Text Box 25">
              <a:extLst>
                <a:ext uri="{FF2B5EF4-FFF2-40B4-BE49-F238E27FC236}">
                  <a16:creationId xmlns:a16="http://schemas.microsoft.com/office/drawing/2014/main" id="{86C42BF1-4505-374F-B347-D6733D2D6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2363" y="3316288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7937" name="Text Box 26">
              <a:extLst>
                <a:ext uri="{FF2B5EF4-FFF2-40B4-BE49-F238E27FC236}">
                  <a16:creationId xmlns:a16="http://schemas.microsoft.com/office/drawing/2014/main" id="{CA35AB9E-37CF-0B4D-B8A1-71DF627C4A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5513" y="3568700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17</a:t>
              </a:r>
            </a:p>
          </p:txBody>
        </p:sp>
        <p:sp>
          <p:nvSpPr>
            <p:cNvPr id="37938" name="Text Box 27">
              <a:extLst>
                <a:ext uri="{FF2B5EF4-FFF2-40B4-BE49-F238E27FC236}">
                  <a16:creationId xmlns:a16="http://schemas.microsoft.com/office/drawing/2014/main" id="{A466F8EA-9403-DA4A-8CA4-4D9CECABA0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300" y="36766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7939" name="Text Box 28">
              <a:extLst>
                <a:ext uri="{FF2B5EF4-FFF2-40B4-BE49-F238E27FC236}">
                  <a16:creationId xmlns:a16="http://schemas.microsoft.com/office/drawing/2014/main" id="{21668352-0A82-F640-AB7A-4CF0D98A25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7025" y="3748088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7940" name="Text Box 29">
              <a:extLst>
                <a:ext uri="{FF2B5EF4-FFF2-40B4-BE49-F238E27FC236}">
                  <a16:creationId xmlns:a16="http://schemas.microsoft.com/office/drawing/2014/main" id="{D376A3D4-E300-E745-A430-63683F393D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50" y="40354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18</a:t>
              </a:r>
            </a:p>
          </p:txBody>
        </p:sp>
        <p:sp>
          <p:nvSpPr>
            <p:cNvPr id="37941" name="Text Box 30">
              <a:extLst>
                <a:ext uri="{FF2B5EF4-FFF2-40B4-BE49-F238E27FC236}">
                  <a16:creationId xmlns:a16="http://schemas.microsoft.com/office/drawing/2014/main" id="{6515C10D-1CF3-AB47-A8B0-1D9525573C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513" y="4075113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14</a:t>
              </a:r>
            </a:p>
          </p:txBody>
        </p:sp>
        <p:sp>
          <p:nvSpPr>
            <p:cNvPr id="37942" name="Text Box 31">
              <a:extLst>
                <a:ext uri="{FF2B5EF4-FFF2-40B4-BE49-F238E27FC236}">
                  <a16:creationId xmlns:a16="http://schemas.microsoft.com/office/drawing/2014/main" id="{2D75A924-D802-A64B-AE5F-CEFCE46CD3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0200" y="407193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15</a:t>
              </a:r>
            </a:p>
          </p:txBody>
        </p:sp>
        <p:sp>
          <p:nvSpPr>
            <p:cNvPr id="37943" name="Text Box 32">
              <a:extLst>
                <a:ext uri="{FF2B5EF4-FFF2-40B4-BE49-F238E27FC236}">
                  <a16:creationId xmlns:a16="http://schemas.microsoft.com/office/drawing/2014/main" id="{7D7C98A2-EACF-9E4B-B79F-86A14DE77F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9213" y="4037013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37944" name="Text Box 33">
              <a:extLst>
                <a:ext uri="{FF2B5EF4-FFF2-40B4-BE49-F238E27FC236}">
                  <a16:creationId xmlns:a16="http://schemas.microsoft.com/office/drawing/2014/main" id="{B358B815-5ACA-E34E-9149-5A128E95D7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238" y="400050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37945" name="Text Box 34">
              <a:extLst>
                <a:ext uri="{FF2B5EF4-FFF2-40B4-BE49-F238E27FC236}">
                  <a16:creationId xmlns:a16="http://schemas.microsoft.com/office/drawing/2014/main" id="{43D385DF-3926-D34C-9CA6-E5624C3E18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838" y="4037013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7946" name="Text Box 35">
              <a:extLst>
                <a:ext uri="{FF2B5EF4-FFF2-40B4-BE49-F238E27FC236}">
                  <a16:creationId xmlns:a16="http://schemas.microsoft.com/office/drawing/2014/main" id="{2787DD9F-E579-B64A-9759-2757494E0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338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7947" name="Text Box 36">
              <a:extLst>
                <a:ext uri="{FF2B5EF4-FFF2-40B4-BE49-F238E27FC236}">
                  <a16:creationId xmlns:a16="http://schemas.microsoft.com/office/drawing/2014/main" id="{3A19C729-FBC1-E045-A9C1-24A576822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6925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7948" name="Text Box 37">
              <a:extLst>
                <a:ext uri="{FF2B5EF4-FFF2-40B4-BE49-F238E27FC236}">
                  <a16:creationId xmlns:a16="http://schemas.microsoft.com/office/drawing/2014/main" id="{BCA85A3E-1F2A-5346-8095-AA7C55BBA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6713" y="162877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h8</a:t>
              </a:r>
            </a:p>
          </p:txBody>
        </p:sp>
        <p:sp>
          <p:nvSpPr>
            <p:cNvPr id="37949" name="Text Box 38">
              <a:extLst>
                <a:ext uri="{FF2B5EF4-FFF2-40B4-BE49-F238E27FC236}">
                  <a16:creationId xmlns:a16="http://schemas.microsoft.com/office/drawing/2014/main" id="{D1DD59CD-6BBE-B046-803B-8C5C55598A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3050" y="26781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h3</a:t>
              </a:r>
            </a:p>
          </p:txBody>
        </p:sp>
        <p:sp>
          <p:nvSpPr>
            <p:cNvPr id="37950" name="Text Box 39">
              <a:extLst>
                <a:ext uri="{FF2B5EF4-FFF2-40B4-BE49-F238E27FC236}">
                  <a16:creationId xmlns:a16="http://schemas.microsoft.com/office/drawing/2014/main" id="{795AF53D-9963-5442-9066-17AFE9752C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9450" y="2484438"/>
              <a:ext cx="481013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h2</a:t>
              </a:r>
            </a:p>
          </p:txBody>
        </p:sp>
        <p:sp>
          <p:nvSpPr>
            <p:cNvPr id="37951" name="Text Box 41">
              <a:extLst>
                <a:ext uri="{FF2B5EF4-FFF2-40B4-BE49-F238E27FC236}">
                  <a16:creationId xmlns:a16="http://schemas.microsoft.com/office/drawing/2014/main" id="{31E39351-501D-784D-B76D-1ABDB9423E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1788" y="470852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h6</a:t>
              </a:r>
            </a:p>
          </p:txBody>
        </p:sp>
        <p:sp>
          <p:nvSpPr>
            <p:cNvPr id="37952" name="Text Box 42">
              <a:extLst>
                <a:ext uri="{FF2B5EF4-FFF2-40B4-BE49-F238E27FC236}">
                  <a16:creationId xmlns:a16="http://schemas.microsoft.com/office/drawing/2014/main" id="{4410B3B6-EA74-0C48-A64E-63DDC93B0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4688" y="354647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h4</a:t>
              </a:r>
            </a:p>
          </p:txBody>
        </p:sp>
        <p:sp>
          <p:nvSpPr>
            <p:cNvPr id="37953" name="Text Box 43">
              <a:extLst>
                <a:ext uri="{FF2B5EF4-FFF2-40B4-BE49-F238E27FC236}">
                  <a16:creationId xmlns:a16="http://schemas.microsoft.com/office/drawing/2014/main" id="{74BBA4C6-9F15-0242-A498-C8EC540EF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8463" y="3295650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h7</a:t>
              </a:r>
            </a:p>
          </p:txBody>
        </p:sp>
        <p:sp>
          <p:nvSpPr>
            <p:cNvPr id="37954" name="Text Box 44">
              <a:extLst>
                <a:ext uri="{FF2B5EF4-FFF2-40B4-BE49-F238E27FC236}">
                  <a16:creationId xmlns:a16="http://schemas.microsoft.com/office/drawing/2014/main" id="{25E31BB7-D288-CF46-921D-8D30AF992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25" y="4140200"/>
              <a:ext cx="6175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h14</a:t>
              </a:r>
            </a:p>
          </p:txBody>
        </p:sp>
        <p:sp>
          <p:nvSpPr>
            <p:cNvPr id="37955" name="Text Box 45">
              <a:extLst>
                <a:ext uri="{FF2B5EF4-FFF2-40B4-BE49-F238E27FC236}">
                  <a16:creationId xmlns:a16="http://schemas.microsoft.com/office/drawing/2014/main" id="{AF7D2500-114F-0648-A1DE-8FDACE4283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863" y="42656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h12</a:t>
              </a:r>
            </a:p>
          </p:txBody>
        </p:sp>
        <p:sp>
          <p:nvSpPr>
            <p:cNvPr id="37956" name="Text Box 46">
              <a:extLst>
                <a:ext uri="{FF2B5EF4-FFF2-40B4-BE49-F238E27FC236}">
                  <a16:creationId xmlns:a16="http://schemas.microsoft.com/office/drawing/2014/main" id="{2AE64AB4-D869-B54F-9935-8A7EDBCF1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113" y="4386263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h13</a:t>
              </a:r>
            </a:p>
          </p:txBody>
        </p:sp>
        <p:sp>
          <p:nvSpPr>
            <p:cNvPr id="37957" name="Text Box 47">
              <a:extLst>
                <a:ext uri="{FF2B5EF4-FFF2-40B4-BE49-F238E27FC236}">
                  <a16:creationId xmlns:a16="http://schemas.microsoft.com/office/drawing/2014/main" id="{E9DE7F8E-3966-8748-A6F6-BE9DE971D1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7213" y="2368550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h15</a:t>
              </a:r>
            </a:p>
          </p:txBody>
        </p:sp>
        <p:sp>
          <p:nvSpPr>
            <p:cNvPr id="37958" name="Text Box 48">
              <a:extLst>
                <a:ext uri="{FF2B5EF4-FFF2-40B4-BE49-F238E27FC236}">
                  <a16:creationId xmlns:a16="http://schemas.microsoft.com/office/drawing/2014/main" id="{01E8B45C-C355-8F48-9B80-9D68EF3D60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325" y="22955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h9</a:t>
              </a:r>
            </a:p>
          </p:txBody>
        </p:sp>
        <p:sp>
          <p:nvSpPr>
            <p:cNvPr id="37959" name="Text Box 49">
              <a:extLst>
                <a:ext uri="{FF2B5EF4-FFF2-40B4-BE49-F238E27FC236}">
                  <a16:creationId xmlns:a16="http://schemas.microsoft.com/office/drawing/2014/main" id="{34BDD908-6BE2-8943-A977-1FE1D9273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3838" y="3309938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h11</a:t>
              </a:r>
            </a:p>
          </p:txBody>
        </p:sp>
        <p:sp>
          <p:nvSpPr>
            <p:cNvPr id="37960" name="Text Box 50">
              <a:extLst>
                <a:ext uri="{FF2B5EF4-FFF2-40B4-BE49-F238E27FC236}">
                  <a16:creationId xmlns:a16="http://schemas.microsoft.com/office/drawing/2014/main" id="{273FABB9-BD61-504E-B380-79DE0D86C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4463" y="25892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h10</a:t>
              </a:r>
            </a:p>
          </p:txBody>
        </p:sp>
      </p:grpSp>
      <p:grpSp>
        <p:nvGrpSpPr>
          <p:cNvPr id="37894" name="Group 5">
            <a:extLst>
              <a:ext uri="{FF2B5EF4-FFF2-40B4-BE49-F238E27FC236}">
                <a16:creationId xmlns:a16="http://schemas.microsoft.com/office/drawing/2014/main" id="{EF724DAE-8A16-7C48-A20E-E00F028428D1}"/>
              </a:ext>
            </a:extLst>
          </p:cNvPr>
          <p:cNvGrpSpPr>
            <a:grpSpLocks/>
          </p:cNvGrpSpPr>
          <p:nvPr/>
        </p:nvGrpSpPr>
        <p:grpSpPr bwMode="auto">
          <a:xfrm>
            <a:off x="4959350" y="3908425"/>
            <a:ext cx="3262313" cy="1752600"/>
            <a:chOff x="4965700" y="1920875"/>
            <a:chExt cx="4933950" cy="2651125"/>
          </a:xfrm>
        </p:grpSpPr>
        <p:sp>
          <p:nvSpPr>
            <p:cNvPr id="37895" name="AutoShape 51">
              <a:extLst>
                <a:ext uri="{FF2B5EF4-FFF2-40B4-BE49-F238E27FC236}">
                  <a16:creationId xmlns:a16="http://schemas.microsoft.com/office/drawing/2014/main" id="{DCBFACCC-626E-2443-8FC2-F08FCA255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3450" y="1920875"/>
              <a:ext cx="226218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{h8, h15} {1, 11, 17, 19}</a:t>
              </a:r>
            </a:p>
          </p:txBody>
        </p:sp>
        <p:sp>
          <p:nvSpPr>
            <p:cNvPr id="37896" name="AutoShape 52">
              <a:extLst>
                <a:ext uri="{FF2B5EF4-FFF2-40B4-BE49-F238E27FC236}">
                  <a16:creationId xmlns:a16="http://schemas.microsoft.com/office/drawing/2014/main" id="{3CC4C8CC-4DA5-094C-8725-272E0709D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9988" y="2568575"/>
              <a:ext cx="2125662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{h1, h2} {1, 2, 3, 4, 5, 6}</a:t>
              </a:r>
            </a:p>
          </p:txBody>
        </p:sp>
        <p:sp>
          <p:nvSpPr>
            <p:cNvPr id="37897" name="AutoShape 53">
              <a:extLst>
                <a:ext uri="{FF2B5EF4-FFF2-40B4-BE49-F238E27FC236}">
                  <a16:creationId xmlns:a16="http://schemas.microsoft.com/office/drawing/2014/main" id="{781CE930-9297-8845-88A6-91C543503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2568575"/>
              <a:ext cx="253682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h15} {11, 12, 17, 18, 19}</a:t>
              </a:r>
            </a:p>
          </p:txBody>
        </p:sp>
        <p:sp>
          <p:nvSpPr>
            <p:cNvPr id="37898" name="AutoShape 54">
              <a:extLst>
                <a:ext uri="{FF2B5EF4-FFF2-40B4-BE49-F238E27FC236}">
                  <a16:creationId xmlns:a16="http://schemas.microsoft.com/office/drawing/2014/main" id="{FBF15E60-B042-2D4E-BA19-7B99ACC4A3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5700" y="3109913"/>
              <a:ext cx="21415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{h2, h3} {3, 4, 5, 6, 7, 8}</a:t>
              </a:r>
            </a:p>
          </p:txBody>
        </p:sp>
        <p:sp>
          <p:nvSpPr>
            <p:cNvPr id="37899" name="AutoShape 55">
              <a:extLst>
                <a:ext uri="{FF2B5EF4-FFF2-40B4-BE49-F238E27FC236}">
                  <a16:creationId xmlns:a16="http://schemas.microsoft.com/office/drawing/2014/main" id="{7FB1A335-074D-3C40-B6DF-D546452F2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1850" y="3109913"/>
              <a:ext cx="26241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h14} {12, 16, 17, 18, 19}</a:t>
              </a:r>
            </a:p>
          </p:txBody>
        </p:sp>
        <p:sp>
          <p:nvSpPr>
            <p:cNvPr id="37900" name="AutoShape 56">
              <a:extLst>
                <a:ext uri="{FF2B5EF4-FFF2-40B4-BE49-F238E27FC236}">
                  <a16:creationId xmlns:a16="http://schemas.microsoft.com/office/drawing/2014/main" id="{BF7B3C8F-93D7-5646-8040-C9C9CE584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9850" y="3649663"/>
              <a:ext cx="195580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{h4, h5} {5, 6, 7, 8, 9}</a:t>
              </a:r>
            </a:p>
          </p:txBody>
        </p:sp>
        <p:sp>
          <p:nvSpPr>
            <p:cNvPr id="37901" name="AutoShape 57">
              <a:extLst>
                <a:ext uri="{FF2B5EF4-FFF2-40B4-BE49-F238E27FC236}">
                  <a16:creationId xmlns:a16="http://schemas.microsoft.com/office/drawing/2014/main" id="{1F4CB06B-4F05-4D4A-B11A-A5E1649EF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3649663"/>
              <a:ext cx="251777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h13} {12, 15, 16, 18, 19}</a:t>
              </a:r>
            </a:p>
          </p:txBody>
        </p:sp>
        <p:sp>
          <p:nvSpPr>
            <p:cNvPr id="37902" name="AutoShape 58">
              <a:extLst>
                <a:ext uri="{FF2B5EF4-FFF2-40B4-BE49-F238E27FC236}">
                  <a16:creationId xmlns:a16="http://schemas.microsoft.com/office/drawing/2014/main" id="{AD589FCD-4312-794D-88AD-4D5BA62AD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9538" y="4189413"/>
              <a:ext cx="1639887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{h6} {7, 9, 10}</a:t>
              </a:r>
            </a:p>
          </p:txBody>
        </p:sp>
        <p:sp>
          <p:nvSpPr>
            <p:cNvPr id="37903" name="AutoShape 59">
              <a:extLst>
                <a:ext uri="{FF2B5EF4-FFF2-40B4-BE49-F238E27FC236}">
                  <a16:creationId xmlns:a16="http://schemas.microsoft.com/office/drawing/2014/main" id="{18BD8A0B-588E-1B43-AD21-DE8E8B0AB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8800" y="4206875"/>
              <a:ext cx="299085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h12} {12, 13, 14, 15, 18, 19}</a:t>
              </a:r>
            </a:p>
          </p:txBody>
        </p:sp>
        <p:sp>
          <p:nvSpPr>
            <p:cNvPr id="116" name="Line 60">
              <a:extLst>
                <a:ext uri="{FF2B5EF4-FFF2-40B4-BE49-F238E27FC236}">
                  <a16:creationId xmlns:a16="http://schemas.microsoft.com/office/drawing/2014/main" id="{C304F9F0-A3DF-774F-836D-03145982C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83822" y="2285885"/>
              <a:ext cx="758700" cy="2833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7" name="Line 61">
              <a:extLst>
                <a:ext uri="{FF2B5EF4-FFF2-40B4-BE49-F238E27FC236}">
                  <a16:creationId xmlns:a16="http://schemas.microsoft.com/office/drawing/2014/main" id="{13EB5D83-EF70-4746-9FAA-E956EB4B86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040120" y="2283484"/>
              <a:ext cx="1291710" cy="2857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8" name="Line 62">
              <a:extLst>
                <a:ext uri="{FF2B5EF4-FFF2-40B4-BE49-F238E27FC236}">
                  <a16:creationId xmlns:a16="http://schemas.microsoft.com/office/drawing/2014/main" id="{6144697C-B57D-924D-AEC7-2A135C0A16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2934258"/>
              <a:ext cx="2402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9" name="Line 63">
              <a:extLst>
                <a:ext uri="{FF2B5EF4-FFF2-40B4-BE49-F238E27FC236}">
                  <a16:creationId xmlns:a16="http://schemas.microsoft.com/office/drawing/2014/main" id="{C2F41717-3088-CE4E-9FCC-1CE34DE08D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3467365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0" name="Line 64">
              <a:extLst>
                <a:ext uri="{FF2B5EF4-FFF2-40B4-BE49-F238E27FC236}">
                  <a16:creationId xmlns:a16="http://schemas.microsoft.com/office/drawing/2014/main" id="{CB1A4CF7-5CB7-FA46-80ED-5822C2D84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4007676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1" name="Line 65">
              <a:extLst>
                <a:ext uri="{FF2B5EF4-FFF2-40B4-BE49-F238E27FC236}">
                  <a16:creationId xmlns:a16="http://schemas.microsoft.com/office/drawing/2014/main" id="{1BC2373D-486D-A44D-9595-DD05298B5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2936660"/>
              <a:ext cx="0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2" name="Line 66">
              <a:extLst>
                <a:ext uri="{FF2B5EF4-FFF2-40B4-BE49-F238E27FC236}">
                  <a16:creationId xmlns:a16="http://schemas.microsoft.com/office/drawing/2014/main" id="{57501AC5-52A6-4647-9678-3FD408F87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3467365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3" name="Line 67">
              <a:extLst>
                <a:ext uri="{FF2B5EF4-FFF2-40B4-BE49-F238E27FC236}">
                  <a16:creationId xmlns:a16="http://schemas.microsoft.com/office/drawing/2014/main" id="{6DCD2A2B-C70F-AE4B-9932-3DE312F1C6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4007676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E5448247-C5C0-9A4B-A2C6-2D49B0F82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 Decomposition: Examples</a:t>
            </a:r>
            <a:endParaRPr lang="en-US" altLang="en-US"/>
          </a:p>
        </p:txBody>
      </p:sp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1653F5EC-4E1D-6244-8AA9-60A104C4F9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910E0BD-D644-6D42-803F-09EA5E4F3433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8915" name="AutoShape 204">
            <a:extLst>
              <a:ext uri="{FF2B5EF4-FFF2-40B4-BE49-F238E27FC236}">
                <a16:creationId xmlns:a16="http://schemas.microsoft.com/office/drawing/2014/main" id="{B000D2C9-A382-C045-BE87-19DDB2419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7526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HINGE</a:t>
            </a:r>
            <a:r>
              <a:rPr lang="en-US" altLang="zh-CN" sz="1800" baseline="30000">
                <a:latin typeface="Helvetica" pitchFamily="2" charset="0"/>
              </a:rPr>
              <a:t>TCLUSTER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Gyssens et al., 1994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6" name="AutoShape 205">
            <a:extLst>
              <a:ext uri="{FF2B5EF4-FFF2-40B4-BE49-F238E27FC236}">
                <a16:creationId xmlns:a16="http://schemas.microsoft.com/office/drawing/2014/main" id="{21FD62A9-0FE7-A742-8A2C-764995CDA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14600"/>
            <a:ext cx="17526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HYPERCUTSET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Gottlob et al., 2000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7" name="AutoShape 206">
            <a:extLst>
              <a:ext uri="{FF2B5EF4-FFF2-40B4-BE49-F238E27FC236}">
                <a16:creationId xmlns:a16="http://schemas.microsoft.com/office/drawing/2014/main" id="{7707BA3D-2B3B-C94B-8478-D66A9C1C1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429000"/>
            <a:ext cx="14478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TCLUSTER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Dechter &amp; Pearl, 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1989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8" name="AutoShape 208">
            <a:extLst>
              <a:ext uri="{FF2B5EF4-FFF2-40B4-BE49-F238E27FC236}">
                <a16:creationId xmlns:a16="http://schemas.microsoft.com/office/drawing/2014/main" id="{5645F8DA-77A7-0742-B0E8-9BD45E894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343400"/>
            <a:ext cx="1447800" cy="533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BICOMP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Freuder, 1985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9" name="Line 215">
            <a:extLst>
              <a:ext uri="{FF2B5EF4-FFF2-40B4-BE49-F238E27FC236}">
                <a16:creationId xmlns:a16="http://schemas.microsoft.com/office/drawing/2014/main" id="{91D5B7E4-FCAB-C74A-8ACF-911C5E0254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2286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220">
            <a:extLst>
              <a:ext uri="{FF2B5EF4-FFF2-40B4-BE49-F238E27FC236}">
                <a16:creationId xmlns:a16="http://schemas.microsoft.com/office/drawing/2014/main" id="{89BE3D3C-BB03-9E4D-86E2-BDCCC6418B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4114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AutoShape 222">
            <a:extLst>
              <a:ext uri="{FF2B5EF4-FFF2-40B4-BE49-F238E27FC236}">
                <a16:creationId xmlns:a16="http://schemas.microsoft.com/office/drawing/2014/main" id="{542B4441-3507-374E-AEF8-73DDA6F29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76400"/>
            <a:ext cx="2362200" cy="609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HYPERTREE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Gottlob et al., 2002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22" name="AutoShape 223">
            <a:extLst>
              <a:ext uri="{FF2B5EF4-FFF2-40B4-BE49-F238E27FC236}">
                <a16:creationId xmlns:a16="http://schemas.microsoft.com/office/drawing/2014/main" id="{3FCE2007-155C-0A42-BB83-FB003503F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429000"/>
            <a:ext cx="14478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HINGE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Gyssens et al., 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1994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23" name="AutoShape 224">
            <a:extLst>
              <a:ext uri="{FF2B5EF4-FFF2-40B4-BE49-F238E27FC236}">
                <a16:creationId xmlns:a16="http://schemas.microsoft.com/office/drawing/2014/main" id="{3C68E535-1589-7740-900F-B48BBE2D7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14600"/>
            <a:ext cx="1066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CaT</a:t>
            </a:r>
          </a:p>
        </p:txBody>
      </p:sp>
      <p:sp>
        <p:nvSpPr>
          <p:cNvPr id="38924" name="AutoShape 225">
            <a:extLst>
              <a:ext uri="{FF2B5EF4-FFF2-40B4-BE49-F238E27FC236}">
                <a16:creationId xmlns:a16="http://schemas.microsoft.com/office/drawing/2014/main" id="{FB42E8CC-EB37-4B4D-A776-6A44456C6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429000"/>
            <a:ext cx="11430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CUT</a:t>
            </a:r>
          </a:p>
        </p:txBody>
      </p:sp>
      <p:sp>
        <p:nvSpPr>
          <p:cNvPr id="38925" name="AutoShape 226">
            <a:extLst>
              <a:ext uri="{FF2B5EF4-FFF2-40B4-BE49-F238E27FC236}">
                <a16:creationId xmlns:a16="http://schemas.microsoft.com/office/drawing/2014/main" id="{A323F5CE-1264-9F4D-AE8A-AD04989B1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514600"/>
            <a:ext cx="12192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HINGE</a:t>
            </a:r>
            <a:r>
              <a:rPr lang="en-US" altLang="zh-CN" baseline="30000">
                <a:latin typeface="Helvetica" pitchFamily="2" charset="0"/>
              </a:rPr>
              <a:t>+</a:t>
            </a:r>
          </a:p>
        </p:txBody>
      </p:sp>
      <p:sp>
        <p:nvSpPr>
          <p:cNvPr id="38926" name="AutoShape 227">
            <a:extLst>
              <a:ext uri="{FF2B5EF4-FFF2-40B4-BE49-F238E27FC236}">
                <a16:creationId xmlns:a16="http://schemas.microsoft.com/office/drawing/2014/main" id="{452ABB8A-1D98-5E42-85EB-34C6E6497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514600"/>
            <a:ext cx="1828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TRAVERSE</a:t>
            </a:r>
          </a:p>
        </p:txBody>
      </p:sp>
      <p:sp>
        <p:nvSpPr>
          <p:cNvPr id="38927" name="Line 230">
            <a:extLst>
              <a:ext uri="{FF2B5EF4-FFF2-40B4-BE49-F238E27FC236}">
                <a16:creationId xmlns:a16="http://schemas.microsoft.com/office/drawing/2014/main" id="{B60FCF62-19F7-6549-90E5-5C0265BA0D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3200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235">
            <a:extLst>
              <a:ext uri="{FF2B5EF4-FFF2-40B4-BE49-F238E27FC236}">
                <a16:creationId xmlns:a16="http://schemas.microsoft.com/office/drawing/2014/main" id="{77CA3919-C89D-B945-ACFD-4E74385253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34000" y="2286000"/>
            <a:ext cx="6858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AutoShape 237">
            <a:extLst>
              <a:ext uri="{FF2B5EF4-FFF2-40B4-BE49-F238E27FC236}">
                <a16:creationId xmlns:a16="http://schemas.microsoft.com/office/drawing/2014/main" id="{5C5257AC-4DED-B345-83C0-B47E0EB0E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43400"/>
            <a:ext cx="1447800" cy="533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/>
              <a:t>CUTSET</a:t>
            </a:r>
          </a:p>
          <a:p>
            <a:pPr algn="ctr" eaLnBrk="1" hangingPunct="1"/>
            <a:r>
              <a:rPr lang="en-US" altLang="zh-CN" sz="1400"/>
              <a:t>Dechter, 1987</a:t>
            </a:r>
            <a:endParaRPr lang="en-US" altLang="en-US" sz="1400"/>
          </a:p>
        </p:txBody>
      </p:sp>
      <p:sp>
        <p:nvSpPr>
          <p:cNvPr id="38930" name="Line 238">
            <a:extLst>
              <a:ext uri="{FF2B5EF4-FFF2-40B4-BE49-F238E27FC236}">
                <a16:creationId xmlns:a16="http://schemas.microsoft.com/office/drawing/2014/main" id="{B887D449-50AD-B241-92EC-E08A22B82B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2286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239">
            <a:extLst>
              <a:ext uri="{FF2B5EF4-FFF2-40B4-BE49-F238E27FC236}">
                <a16:creationId xmlns:a16="http://schemas.microsoft.com/office/drawing/2014/main" id="{6015C8D7-E682-4844-8AF8-3F9715AD90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3200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40">
            <a:extLst>
              <a:ext uri="{FF2B5EF4-FFF2-40B4-BE49-F238E27FC236}">
                <a16:creationId xmlns:a16="http://schemas.microsoft.com/office/drawing/2014/main" id="{3A2F803A-E223-2B45-A248-56D0BC9687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057400" y="4114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41">
            <a:extLst>
              <a:ext uri="{FF2B5EF4-FFF2-40B4-BE49-F238E27FC236}">
                <a16:creationId xmlns:a16="http://schemas.microsoft.com/office/drawing/2014/main" id="{3D97829B-D63F-8E4B-9109-7EDAC0B94D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200400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242">
            <a:extLst>
              <a:ext uri="{FF2B5EF4-FFF2-40B4-BE49-F238E27FC236}">
                <a16:creationId xmlns:a16="http://schemas.microsoft.com/office/drawing/2014/main" id="{F1091D8B-E8D0-1841-86EA-A8F69774B5E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14400" y="3200400"/>
            <a:ext cx="5334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Line 243">
            <a:extLst>
              <a:ext uri="{FF2B5EF4-FFF2-40B4-BE49-F238E27FC236}">
                <a16:creationId xmlns:a16="http://schemas.microsoft.com/office/drawing/2014/main" id="{9EC2D5F4-3F4F-F74F-95EE-41BEDFFBCA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200400"/>
            <a:ext cx="533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6" name="Line 244">
            <a:extLst>
              <a:ext uri="{FF2B5EF4-FFF2-40B4-BE49-F238E27FC236}">
                <a16:creationId xmlns:a16="http://schemas.microsoft.com/office/drawing/2014/main" id="{94893A96-0AB0-A04B-9DC3-632C8C96D0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7800" y="2209800"/>
            <a:ext cx="1752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Line 245">
            <a:extLst>
              <a:ext uri="{FF2B5EF4-FFF2-40B4-BE49-F238E27FC236}">
                <a16:creationId xmlns:a16="http://schemas.microsoft.com/office/drawing/2014/main" id="{638DE593-AB8C-9A43-80C7-07E9A8B715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62600" y="22098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8" name="AutoShape 224">
            <a:extLst>
              <a:ext uri="{FF2B5EF4-FFF2-40B4-BE49-F238E27FC236}">
                <a16:creationId xmlns:a16="http://schemas.microsoft.com/office/drawing/2014/main" id="{386B26A9-E1A1-A347-8B36-D1DA43EFE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1913" y="4970463"/>
            <a:ext cx="2209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600"/>
              <a:t>Heuristics proposed by </a:t>
            </a:r>
          </a:p>
          <a:p>
            <a:pPr algn="ctr" eaLnBrk="1" hangingPunct="1"/>
            <a:r>
              <a:rPr lang="en-US" altLang="en-US" sz="1600"/>
              <a:t>Yaling Zheng in 2005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6DE589ED-0E70-B846-A39F-256279EA0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 Decomposition: Parameters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EA1839F7-59A5-414F-8A98-FD83FC990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For a given decomposition</a:t>
            </a:r>
          </a:p>
          <a:p>
            <a:pPr lvl="1"/>
            <a:r>
              <a:rPr lang="en-US" altLang="en-US" sz="2400"/>
              <a:t>Treewidth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Maximum</a:t>
            </a:r>
            <a:r>
              <a:rPr lang="en-US" altLang="en-US" sz="2000"/>
              <a:t> number of </a:t>
            </a:r>
            <a:r>
              <a:rPr lang="en-US" altLang="en-US" sz="2000" u="sng"/>
              <a:t>variables</a:t>
            </a:r>
            <a:r>
              <a:rPr lang="en-US" altLang="en-US" sz="2000"/>
              <a:t> in any node in tree </a:t>
            </a:r>
            <a:r>
              <a:rPr lang="en-US" altLang="en-US" sz="2000" b="1">
                <a:solidFill>
                  <a:srgbClr val="C00000"/>
                </a:solidFill>
              </a:rPr>
              <a:t>- 1</a:t>
            </a:r>
            <a:r>
              <a:rPr lang="en-US" altLang="en-US" sz="2000"/>
              <a:t> </a:t>
            </a:r>
          </a:p>
          <a:p>
            <a:pPr lvl="1"/>
            <a:r>
              <a:rPr lang="en-US" altLang="en-US" sz="2400"/>
              <a:t>Hyperwidth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hw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Maximum</a:t>
            </a:r>
            <a:r>
              <a:rPr lang="en-US" altLang="en-US" sz="2000"/>
              <a:t> number of </a:t>
            </a:r>
            <a:r>
              <a:rPr lang="en-US" altLang="en-US" sz="2000" u="sng"/>
              <a:t>constraints</a:t>
            </a:r>
            <a:r>
              <a:rPr lang="en-US" altLang="en-US" sz="2000"/>
              <a:t> in any node in tree</a:t>
            </a:r>
          </a:p>
          <a:p>
            <a:r>
              <a:rPr lang="en-US" altLang="en-US" sz="2800"/>
              <a:t>For a given hypergraph</a:t>
            </a:r>
          </a:p>
          <a:p>
            <a:pPr lvl="1"/>
            <a:r>
              <a:rPr lang="en-US" altLang="en-US" sz="2400"/>
              <a:t>Treewidth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Minimum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tw</a:t>
            </a:r>
            <a:r>
              <a:rPr lang="en-US" altLang="en-US" sz="2000"/>
              <a:t> of all possible decompositions</a:t>
            </a:r>
          </a:p>
          <a:p>
            <a:pPr lvl="1"/>
            <a:r>
              <a:rPr lang="en-US" altLang="en-US" sz="2400"/>
              <a:t>Hyperwidth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hw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Minimum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hw</a:t>
            </a:r>
            <a:r>
              <a:rPr lang="en-US" altLang="en-US" sz="2000"/>
              <a:t> of all possible decompositions</a:t>
            </a:r>
          </a:p>
          <a:p>
            <a:endParaRPr lang="en-US" altLang="en-US" sz="2800"/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73D22DAA-162A-2843-A5AE-C261029A41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F99915F-C3E6-E74D-A3A0-0752B4682705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E93A2D16-8E65-814E-BC95-9277937B8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 Decompostion: Usefulness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585A2916-AD9D-E546-9E32-842E2C6C5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/>
              <a:t>Theory</a:t>
            </a:r>
            <a:r>
              <a:rPr lang="en-US" altLang="en-US"/>
              <a:t>: Characterize tractable CSPs</a:t>
            </a:r>
          </a:p>
          <a:p>
            <a:pPr lvl="1"/>
            <a:r>
              <a:rPr lang="en-US" altLang="en-US"/>
              <a:t>Complexity is bounded tree/hyper width</a:t>
            </a:r>
          </a:p>
          <a:p>
            <a:pPr lvl="1"/>
            <a:r>
              <a:rPr lang="en-US" altLang="en-US"/>
              <a:t>Fixed parameter complexity: independent of number of variables</a:t>
            </a:r>
          </a:p>
          <a:p>
            <a:r>
              <a:rPr lang="en-US" altLang="en-US" b="1"/>
              <a:t>Practice</a:t>
            </a:r>
            <a:r>
              <a:rPr lang="en-US" altLang="en-US"/>
              <a:t>: Use structure to solve CSPs</a:t>
            </a:r>
          </a:p>
          <a:p>
            <a:pPr lvl="1"/>
            <a:r>
              <a:rPr lang="en-US" altLang="en-US"/>
              <a:t>Bottom up: join relations &amp; project on parents</a:t>
            </a:r>
          </a:p>
          <a:p>
            <a:pPr lvl="1"/>
            <a:r>
              <a:rPr lang="en-US" altLang="en-US"/>
              <a:t>Top down: generating solution BT-free</a:t>
            </a: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DCDA57E3-8997-7144-89EB-3C6BC3E47C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0F6CEE6-25D4-0049-A3E3-B1246B8CD7A7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533AC5BC-7F53-0E4E-9EC8-7E9E219EF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24D71AE9-8803-8D4D-B73C-9C3F30A99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tabLst>
                <a:tab pos="7937500" algn="r"/>
              </a:tabLst>
            </a:pPr>
            <a:r>
              <a:rPr lang="en-US" altLang="en-US" sz="2000"/>
              <a:t>Constraint networks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Hypergraph, dual graph, primal graph</a:t>
            </a:r>
          </a:p>
          <a:p>
            <a:pPr marL="457200" indent="-457200">
              <a:tabLst>
                <a:tab pos="7937500" algn="r"/>
              </a:tabLst>
            </a:pPr>
            <a:r>
              <a:rPr lang="en-US" altLang="en-US" sz="2000"/>
              <a:t>Binary CSPs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Tree-Structured CSP graphs                             	        </a:t>
            </a:r>
            <a:r>
              <a:rPr lang="en-US" altLang="en-US" sz="1600"/>
              <a:t>[Freuder, 82]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Cycle-Cutset Method                        	</a:t>
            </a:r>
            <a:r>
              <a:rPr lang="en-US" altLang="en-US" sz="1600" i="1">
                <a:solidFill>
                  <a:srgbClr val="CC0000"/>
                </a:solidFill>
              </a:rPr>
              <a:t>Dechter </a:t>
            </a:r>
            <a:r>
              <a:rPr lang="en-US" altLang="en-US" sz="1600">
                <a:solidFill>
                  <a:srgbClr val="CC0000"/>
                </a:solidFill>
              </a:rPr>
              <a:t>§10.1.1</a:t>
            </a:r>
            <a:r>
              <a:rPr lang="en-US" altLang="en-US" sz="1600"/>
              <a:t> [Dechter, 90]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Dynamic Dangle-Identification (GRED)	</a:t>
            </a:r>
            <a:r>
              <a:rPr lang="en-US" altLang="en-US" sz="1600"/>
              <a:t>[Zheng 07, Geschwender 18]</a:t>
            </a:r>
            <a:endParaRPr lang="en-US" altLang="en-US" sz="1800"/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2000"/>
              <a:t>DPC	</a:t>
            </a:r>
            <a:r>
              <a:rPr lang="en-US" altLang="en-US" sz="1800" i="1">
                <a:solidFill>
                  <a:srgbClr val="CC0000"/>
                </a:solidFill>
              </a:rPr>
              <a:t>Dechter </a:t>
            </a:r>
            <a:r>
              <a:rPr lang="en-US" altLang="en-US" sz="1800">
                <a:solidFill>
                  <a:srgbClr val="CC0000"/>
                </a:solidFill>
              </a:rPr>
              <a:t>§4.2.2 </a:t>
            </a:r>
            <a:r>
              <a:rPr lang="en-US" altLang="en-US" sz="1800"/>
              <a:t>[Dechter &amp; Pearl, 88]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Decomp. into bi-connected components  </a:t>
            </a:r>
            <a:r>
              <a:rPr lang="en-US" altLang="en-US" sz="1600"/>
              <a:t>                 	  [Freuder, 82]</a:t>
            </a:r>
            <a:endParaRPr lang="en-US" altLang="en-US" sz="1800"/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Tree Clustering                        	  </a:t>
            </a:r>
            <a:r>
              <a:rPr lang="en-US" altLang="en-US" sz="1600" i="1">
                <a:solidFill>
                  <a:srgbClr val="CC0000"/>
                </a:solidFill>
              </a:rPr>
              <a:t>Dechter </a:t>
            </a:r>
            <a:r>
              <a:rPr lang="en-US" altLang="en-US" sz="1600">
                <a:solidFill>
                  <a:srgbClr val="CC0000"/>
                </a:solidFill>
              </a:rPr>
              <a:t>§9.2</a:t>
            </a:r>
            <a:r>
              <a:rPr lang="en-US" altLang="en-US" sz="1600"/>
              <a:t> [Dechter &amp; Pearl, 89]</a:t>
            </a:r>
            <a:endParaRPr lang="en-US" altLang="en-US" sz="1800"/>
          </a:p>
          <a:p>
            <a:pPr marL="457200" indent="-457200">
              <a:tabLst>
                <a:tab pos="7937500" algn="r"/>
              </a:tabLst>
            </a:pPr>
            <a:r>
              <a:rPr lang="en-US" altLang="en-US" sz="2000"/>
              <a:t>Non-Binary CSPs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Bucket Elimination                                            </a:t>
            </a:r>
            <a:r>
              <a:rPr lang="en-US" altLang="en-US" sz="1600" i="1">
                <a:solidFill>
                  <a:srgbClr val="CC0000"/>
                </a:solidFill>
              </a:rPr>
              <a:t>Dechter </a:t>
            </a:r>
            <a:r>
              <a:rPr lang="en-US" altLang="en-US" sz="1600">
                <a:solidFill>
                  <a:srgbClr val="CC0000"/>
                </a:solidFill>
              </a:rPr>
              <a:t>§4.4</a:t>
            </a:r>
            <a:r>
              <a:rPr lang="en-US" altLang="en-US" sz="1800"/>
              <a:t> </a:t>
            </a:r>
            <a:r>
              <a:rPr lang="en-US" altLang="en-US" sz="1600"/>
              <a:t>[Dechter, 97]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Tree Decomposition                           	  </a:t>
            </a:r>
            <a:r>
              <a:rPr lang="en-US" altLang="en-US" sz="1400" i="1">
                <a:solidFill>
                  <a:srgbClr val="CC0000"/>
                </a:solidFill>
              </a:rPr>
              <a:t>Dechter </a:t>
            </a:r>
            <a:r>
              <a:rPr lang="en-US" altLang="en-US" sz="1400">
                <a:solidFill>
                  <a:srgbClr val="CC0000"/>
                </a:solidFill>
              </a:rPr>
              <a:t>§9.2.2</a:t>
            </a:r>
            <a:r>
              <a:rPr lang="en-US" altLang="en-US" sz="1800"/>
              <a:t>   </a:t>
            </a:r>
            <a:r>
              <a:rPr lang="en-US" altLang="en-US" sz="1600"/>
              <a:t>[DB Theory]</a:t>
            </a:r>
            <a:endParaRPr lang="en-US" altLang="en-US" sz="1800"/>
          </a:p>
          <a:p>
            <a:pPr marL="457200" indent="-457200">
              <a:buFontTx/>
              <a:buNone/>
              <a:tabLst>
                <a:tab pos="7937500" algn="r"/>
              </a:tabLst>
            </a:pPr>
            <a:endParaRPr lang="en-US" altLang="en-US" sz="1600"/>
          </a:p>
          <a:p>
            <a:pPr marL="457200" indent="-457200">
              <a:tabLst>
                <a:tab pos="7937500" algn="r"/>
              </a:tabLst>
            </a:pPr>
            <a:endParaRPr lang="en-US" altLang="en-US" sz="2800"/>
          </a:p>
        </p:txBody>
      </p:sp>
      <p:sp>
        <p:nvSpPr>
          <p:cNvPr id="41987" name="Slide Number Placeholder 4">
            <a:extLst>
              <a:ext uri="{FF2B5EF4-FFF2-40B4-BE49-F238E27FC236}">
                <a16:creationId xmlns:a16="http://schemas.microsoft.com/office/drawing/2014/main" id="{ECC1BF05-0715-DF45-977A-D419BECCAD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FA14E5F-A305-F144-B738-B01862CA0BC8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D8437A5-0EDA-9446-B652-404E316F8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Constraint Networks</a:t>
            </a:r>
            <a:r>
              <a:rPr lang="en-US" altLang="en-US" sz="2400"/>
              <a:t>          </a:t>
            </a:r>
            <a:r>
              <a:rPr lang="en-US" altLang="en-US" sz="2400" i="1">
                <a:solidFill>
                  <a:srgbClr val="CC0000"/>
                </a:solidFill>
              </a:rPr>
              <a:t>Dechter </a:t>
            </a:r>
            <a:r>
              <a:rPr lang="en-US" altLang="en-US" sz="2400">
                <a:solidFill>
                  <a:srgbClr val="CC0000"/>
                </a:solidFill>
              </a:rPr>
              <a:t>§2.1.3</a:t>
            </a:r>
            <a:endParaRPr lang="en-US" altLang="en-US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2B9C32F8-BA4C-494B-ABC5-AD37AFDFC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4071938" cy="4525962"/>
          </a:xfrm>
        </p:spPr>
        <p:txBody>
          <a:bodyPr/>
          <a:lstStyle/>
          <a:p>
            <a:r>
              <a:rPr lang="en-US" altLang="en-US" sz="24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Macrostructure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Microstructure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Co-microstructure</a:t>
            </a:r>
          </a:p>
          <a:p>
            <a:r>
              <a:rPr lang="en-US" altLang="en-US"/>
              <a:t>Non-Binary CSPs</a:t>
            </a:r>
          </a:p>
          <a:p>
            <a:pPr lvl="1"/>
            <a:r>
              <a:rPr lang="en-US" altLang="en-US"/>
              <a:t>Hypergraph</a:t>
            </a:r>
          </a:p>
          <a:p>
            <a:pPr lvl="1"/>
            <a:r>
              <a:rPr lang="en-US" altLang="en-US"/>
              <a:t>Dual </a:t>
            </a:r>
            <a:r>
              <a:rPr lang="en-US" altLang="en-US" sz="1600"/>
              <a:t>(a.k.a. intergraph, </a:t>
            </a:r>
          </a:p>
          <a:p>
            <a:pPr lvl="1">
              <a:buFontTx/>
              <a:buNone/>
            </a:pPr>
            <a:r>
              <a:rPr lang="en-US" altLang="en-US" sz="1600"/>
              <a:t>     line graph, join graph)</a:t>
            </a:r>
            <a:endParaRPr lang="en-US" altLang="en-US"/>
          </a:p>
          <a:p>
            <a:pPr lvl="1"/>
            <a:r>
              <a:rPr lang="en-US" altLang="en-US"/>
              <a:t>Primal</a:t>
            </a:r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C31AB3C1-CA8C-3047-8242-06E79C5DFD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484B76B-09E9-F44B-A9F1-58F1564A6A4D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C3ED8C05-69A0-9C40-BBDB-7258148B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1317625"/>
            <a:ext cx="1112838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id="{D254955D-DF96-F346-AEA0-9A9B34A4F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25" y="1317625"/>
            <a:ext cx="1444625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1" name="AutoShape 10">
            <a:extLst>
              <a:ext uri="{FF2B5EF4-FFF2-40B4-BE49-F238E27FC236}">
                <a16:creationId xmlns:a16="http://schemas.microsoft.com/office/drawing/2014/main" id="{6C0357F3-8B47-9540-A53F-184B94D51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3388" y="1862138"/>
            <a:ext cx="1079500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A93A3EEC-9079-194E-8C8B-55AB02822B2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002213" y="1847850"/>
            <a:ext cx="1298575" cy="238125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id="{7EA0EB3F-0252-BB42-A3C0-78D2FA12E05C}"/>
              </a:ext>
            </a:extLst>
          </p:cNvPr>
          <p:cNvSpPr>
            <a:spLocks noChangeArrowheads="1"/>
          </p:cNvSpPr>
          <p:nvPr/>
        </p:nvSpPr>
        <p:spPr bwMode="auto">
          <a:xfrm rot="17160000">
            <a:off x="6450013" y="1960563"/>
            <a:ext cx="1571625" cy="238125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id="{0C8E0F08-86C5-F842-B624-2A3CEDFD82F2}"/>
              </a:ext>
            </a:extLst>
          </p:cNvPr>
          <p:cNvSpPr>
            <a:spLocks noChangeArrowheads="1"/>
          </p:cNvSpPr>
          <p:nvPr/>
        </p:nvSpPr>
        <p:spPr bwMode="auto">
          <a:xfrm rot="13560000">
            <a:off x="5981700" y="1973263"/>
            <a:ext cx="2060575" cy="2286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5" name="AutoShape 14">
            <a:extLst>
              <a:ext uri="{FF2B5EF4-FFF2-40B4-BE49-F238E27FC236}">
                <a16:creationId xmlns:a16="http://schemas.microsoft.com/office/drawing/2014/main" id="{2B41D6FF-60E1-9C46-A783-24AAAABC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4988" y="2595563"/>
            <a:ext cx="898525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21" name="AutoShape 20">
            <a:extLst>
              <a:ext uri="{FF2B5EF4-FFF2-40B4-BE49-F238E27FC236}">
                <a16:creationId xmlns:a16="http://schemas.microsoft.com/office/drawing/2014/main" id="{475FECAB-6A47-2F4A-8AD5-D0D93CA202B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10237" y="1800226"/>
            <a:ext cx="1300163" cy="239712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E08F8535-B18D-EA4D-8F43-80D069FB5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1100" y="1317625"/>
            <a:ext cx="201613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4EE0B8BD-8A98-7F40-AFC8-4C4BD1ADF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25" y="1311275"/>
            <a:ext cx="284163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14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4F6DC4C4-947E-2F4B-BB60-3F4197AD3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0" y="1317625"/>
            <a:ext cx="201613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57EF1E27-0585-FE46-8F17-376C4FD8A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4088" y="1311275"/>
            <a:ext cx="201612" cy="271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099B7A62-491C-054E-9348-CBABA5F1C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1833563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9</a:t>
            </a: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F8A06C44-137C-E74C-8FB6-AFB8E7890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7888" y="1835150"/>
            <a:ext cx="284162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sp>
        <p:nvSpPr>
          <p:cNvPr id="29" name="Text Box 28">
            <a:extLst>
              <a:ext uri="{FF2B5EF4-FFF2-40B4-BE49-F238E27FC236}">
                <a16:creationId xmlns:a16="http://schemas.microsoft.com/office/drawing/2014/main" id="{100730D8-0F79-6A4D-AF2A-BB0DAE383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833563"/>
            <a:ext cx="284163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11</a:t>
            </a: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F6C7411F-A9FF-D842-B536-362202B19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4850" y="2154238"/>
            <a:ext cx="201613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1" name="Text Box 30">
            <a:extLst>
              <a:ext uri="{FF2B5EF4-FFF2-40B4-BE49-F238E27FC236}">
                <a16:creationId xmlns:a16="http://schemas.microsoft.com/office/drawing/2014/main" id="{29C7B2CD-7563-FD49-A487-906B00DB2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1725" y="2303463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12</a:t>
            </a: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52CAB964-9AE0-B24E-ABD6-AF745CB4F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7263" y="2360613"/>
            <a:ext cx="201612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34" name="Text Box 33">
            <a:extLst>
              <a:ext uri="{FF2B5EF4-FFF2-40B4-BE49-F238E27FC236}">
                <a16:creationId xmlns:a16="http://schemas.microsoft.com/office/drawing/2014/main" id="{0578223D-BB1B-B74F-B2AB-990BD0B26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513" y="2390775"/>
            <a:ext cx="285750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13</a:t>
            </a:r>
          </a:p>
        </p:txBody>
      </p:sp>
      <p:sp>
        <p:nvSpPr>
          <p:cNvPr id="37" name="Text Box 36">
            <a:extLst>
              <a:ext uri="{FF2B5EF4-FFF2-40B4-BE49-F238E27FC236}">
                <a16:creationId xmlns:a16="http://schemas.microsoft.com/office/drawing/2014/main" id="{0A0110A0-256A-054A-A867-4BEB1A335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325" y="2582863"/>
            <a:ext cx="201613" cy="21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8" name="Text Box 37">
            <a:extLst>
              <a:ext uri="{FF2B5EF4-FFF2-40B4-BE49-F238E27FC236}">
                <a16:creationId xmlns:a16="http://schemas.microsoft.com/office/drawing/2014/main" id="{6EAE19B0-BF02-5440-8743-3D76E02D7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2560638"/>
            <a:ext cx="201612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39" name="Text Box 38">
            <a:extLst>
              <a:ext uri="{FF2B5EF4-FFF2-40B4-BE49-F238E27FC236}">
                <a16:creationId xmlns:a16="http://schemas.microsoft.com/office/drawing/2014/main" id="{DB049B07-3F8D-614D-A635-3B16943A3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2582863"/>
            <a:ext cx="203200" cy="21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40" name="Text Box 39">
            <a:extLst>
              <a:ext uri="{FF2B5EF4-FFF2-40B4-BE49-F238E27FC236}">
                <a16:creationId xmlns:a16="http://schemas.microsoft.com/office/drawing/2014/main" id="{83A33A24-8AAA-0546-AD7B-4A841EDB4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1175" y="1120775"/>
            <a:ext cx="285750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h1</a:t>
            </a:r>
          </a:p>
        </p:txBody>
      </p:sp>
      <p:sp>
        <p:nvSpPr>
          <p:cNvPr id="42" name="Text Box 41">
            <a:extLst>
              <a:ext uri="{FF2B5EF4-FFF2-40B4-BE49-F238E27FC236}">
                <a16:creationId xmlns:a16="http://schemas.microsoft.com/office/drawing/2014/main" id="{E99B929F-07AD-D447-988D-66EE9B698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38" y="1122363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h5</a:t>
            </a:r>
          </a:p>
        </p:txBody>
      </p:sp>
      <p:sp>
        <p:nvSpPr>
          <p:cNvPr id="43" name="Text Box 42">
            <a:extLst>
              <a:ext uri="{FF2B5EF4-FFF2-40B4-BE49-F238E27FC236}">
                <a16:creationId xmlns:a16="http://schemas.microsoft.com/office/drawing/2014/main" id="{342AA562-D004-D14F-A0AA-47C13CCCE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5675" y="1773238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h3</a:t>
            </a:r>
          </a:p>
        </p:txBody>
      </p:sp>
      <p:sp>
        <p:nvSpPr>
          <p:cNvPr id="44" name="Text Box 43">
            <a:extLst>
              <a:ext uri="{FF2B5EF4-FFF2-40B4-BE49-F238E27FC236}">
                <a16:creationId xmlns:a16="http://schemas.microsoft.com/office/drawing/2014/main" id="{C3F1FAEA-8553-BE4E-8486-612FFDD58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325" y="1657350"/>
            <a:ext cx="287338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h2</a:t>
            </a:r>
          </a:p>
        </p:txBody>
      </p:sp>
      <p:sp>
        <p:nvSpPr>
          <p:cNvPr id="49" name="Text Box 50">
            <a:extLst>
              <a:ext uri="{FF2B5EF4-FFF2-40B4-BE49-F238E27FC236}">
                <a16:creationId xmlns:a16="http://schemas.microsoft.com/office/drawing/2014/main" id="{6E22C423-3853-A245-AD13-9644A3E5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2888" y="2622550"/>
            <a:ext cx="368300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h4</a:t>
            </a:r>
          </a:p>
        </p:txBody>
      </p:sp>
      <p:sp>
        <p:nvSpPr>
          <p:cNvPr id="50" name="Text Box 51">
            <a:extLst>
              <a:ext uri="{FF2B5EF4-FFF2-40B4-BE49-F238E27FC236}">
                <a16:creationId xmlns:a16="http://schemas.microsoft.com/office/drawing/2014/main" id="{5BD07970-E7D8-4546-945A-FEC226DFA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1570038"/>
            <a:ext cx="369888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h7</a:t>
            </a:r>
          </a:p>
        </p:txBody>
      </p:sp>
      <p:sp>
        <p:nvSpPr>
          <p:cNvPr id="51" name="Text Box 52">
            <a:extLst>
              <a:ext uri="{FF2B5EF4-FFF2-40B4-BE49-F238E27FC236}">
                <a16:creationId xmlns:a16="http://schemas.microsoft.com/office/drawing/2014/main" id="{5D03C245-DF8D-614E-ACEB-12EC0773F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546225"/>
            <a:ext cx="284162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h6</a:t>
            </a:r>
          </a:p>
        </p:txBody>
      </p:sp>
      <p:sp>
        <p:nvSpPr>
          <p:cNvPr id="53" name="Text Box 54">
            <a:extLst>
              <a:ext uri="{FF2B5EF4-FFF2-40B4-BE49-F238E27FC236}">
                <a16:creationId xmlns:a16="http://schemas.microsoft.com/office/drawing/2014/main" id="{77102C62-ED70-B94A-BB4F-A8E9B5802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588" y="1720850"/>
            <a:ext cx="369887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h8</a:t>
            </a:r>
          </a:p>
        </p:txBody>
      </p:sp>
      <p:sp>
        <p:nvSpPr>
          <p:cNvPr id="55" name="AutoShape 5">
            <a:extLst>
              <a:ext uri="{FF2B5EF4-FFF2-40B4-BE49-F238E27FC236}">
                <a16:creationId xmlns:a16="http://schemas.microsoft.com/office/drawing/2014/main" id="{75E44CAC-5F61-CC44-8C80-B8C01259F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4489450"/>
            <a:ext cx="296863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h8</a:t>
            </a:r>
          </a:p>
        </p:txBody>
      </p:sp>
      <p:sp>
        <p:nvSpPr>
          <p:cNvPr id="103" name="AutoShape 5">
            <a:extLst>
              <a:ext uri="{FF2B5EF4-FFF2-40B4-BE49-F238E27FC236}">
                <a16:creationId xmlns:a16="http://schemas.microsoft.com/office/drawing/2014/main" id="{74660EF7-6BCF-DD41-879F-9A29B2302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1063" y="4086225"/>
            <a:ext cx="368300" cy="200025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h7</a:t>
            </a:r>
          </a:p>
        </p:txBody>
      </p:sp>
      <p:sp>
        <p:nvSpPr>
          <p:cNvPr id="104" name="AutoShape 5">
            <a:extLst>
              <a:ext uri="{FF2B5EF4-FFF2-40B4-BE49-F238E27FC236}">
                <a16:creationId xmlns:a16="http://schemas.microsoft.com/office/drawing/2014/main" id="{FD2D6B94-D96A-994B-8005-4C841E2E6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3721100"/>
            <a:ext cx="296863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h1</a:t>
            </a:r>
          </a:p>
        </p:txBody>
      </p:sp>
      <p:sp>
        <p:nvSpPr>
          <p:cNvPr id="105" name="AutoShape 5">
            <a:extLst>
              <a:ext uri="{FF2B5EF4-FFF2-40B4-BE49-F238E27FC236}">
                <a16:creationId xmlns:a16="http://schemas.microsoft.com/office/drawing/2014/main" id="{A311AB09-EE79-C14F-A425-CD735CCD4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638" y="3738563"/>
            <a:ext cx="296862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h5</a:t>
            </a:r>
          </a:p>
        </p:txBody>
      </p:sp>
      <p:sp>
        <p:nvSpPr>
          <p:cNvPr id="106" name="AutoShape 5">
            <a:extLst>
              <a:ext uri="{FF2B5EF4-FFF2-40B4-BE49-F238E27FC236}">
                <a16:creationId xmlns:a16="http://schemas.microsoft.com/office/drawing/2014/main" id="{3DE9CBC5-B3FD-CC4E-9C71-5F0A11862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4065588"/>
            <a:ext cx="296863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h3</a:t>
            </a:r>
          </a:p>
        </p:txBody>
      </p:sp>
      <p:sp>
        <p:nvSpPr>
          <p:cNvPr id="107" name="AutoShape 5">
            <a:extLst>
              <a:ext uri="{FF2B5EF4-FFF2-40B4-BE49-F238E27FC236}">
                <a16:creationId xmlns:a16="http://schemas.microsoft.com/office/drawing/2014/main" id="{F8FB0D99-A9B5-8A40-8F4C-D725607FB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25" y="4448175"/>
            <a:ext cx="298450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h4</a:t>
            </a:r>
          </a:p>
        </p:txBody>
      </p:sp>
      <p:sp>
        <p:nvSpPr>
          <p:cNvPr id="110" name="AutoShape 5">
            <a:extLst>
              <a:ext uri="{FF2B5EF4-FFF2-40B4-BE49-F238E27FC236}">
                <a16:creationId xmlns:a16="http://schemas.microsoft.com/office/drawing/2014/main" id="{00447CE3-AD9C-8145-8233-21F0CA9CB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4108450"/>
            <a:ext cx="296862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h6</a:t>
            </a:r>
          </a:p>
        </p:txBody>
      </p:sp>
      <p:sp>
        <p:nvSpPr>
          <p:cNvPr id="111" name="AutoShape 5">
            <a:extLst>
              <a:ext uri="{FF2B5EF4-FFF2-40B4-BE49-F238E27FC236}">
                <a16:creationId xmlns:a16="http://schemas.microsoft.com/office/drawing/2014/main" id="{5120EF0E-AE2E-234A-9B96-C808F11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4084638"/>
            <a:ext cx="296863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h2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7FCC118-FA28-274D-AC95-A0F13C15AA4D}"/>
              </a:ext>
            </a:extLst>
          </p:cNvPr>
          <p:cNvCxnSpPr>
            <a:stCxn id="105" idx="2"/>
            <a:endCxn id="110" idx="0"/>
          </p:cNvCxnSpPr>
          <p:nvPr/>
        </p:nvCxnSpPr>
        <p:spPr bwMode="auto">
          <a:xfrm rot="5400000">
            <a:off x="4380707" y="3875881"/>
            <a:ext cx="152400" cy="3127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FF865C7-0925-B647-868F-30751B30F45E}"/>
              </a:ext>
            </a:extLst>
          </p:cNvPr>
          <p:cNvCxnSpPr>
            <a:stCxn id="55" idx="0"/>
            <a:endCxn id="110" idx="2"/>
          </p:cNvCxnSpPr>
          <p:nvPr/>
        </p:nvCxnSpPr>
        <p:spPr bwMode="auto">
          <a:xfrm rot="16200000" flipV="1">
            <a:off x="4365626" y="4260850"/>
            <a:ext cx="163512" cy="293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9F36F300-0330-2B46-BF4D-C9D69009F933}"/>
              </a:ext>
            </a:extLst>
          </p:cNvPr>
          <p:cNvCxnSpPr>
            <a:stCxn id="104" idx="1"/>
            <a:endCxn id="105" idx="3"/>
          </p:cNvCxnSpPr>
          <p:nvPr/>
        </p:nvCxnSpPr>
        <p:spPr bwMode="auto">
          <a:xfrm rot="10800000" flipV="1">
            <a:off x="4762500" y="3829050"/>
            <a:ext cx="727075" cy="17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6AD9F0F-E04E-5C45-B363-479B7A2F79E8}"/>
              </a:ext>
            </a:extLst>
          </p:cNvPr>
          <p:cNvCxnSpPr>
            <a:stCxn id="104" idx="2"/>
            <a:endCxn id="111" idx="0"/>
          </p:cNvCxnSpPr>
          <p:nvPr/>
        </p:nvCxnSpPr>
        <p:spPr bwMode="auto">
          <a:xfrm rot="5400000">
            <a:off x="5470526" y="3917950"/>
            <a:ext cx="146050" cy="187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25354C33-75C6-714B-8FCE-CBAE0E45ABEB}"/>
              </a:ext>
            </a:extLst>
          </p:cNvPr>
          <p:cNvCxnSpPr>
            <a:stCxn id="104" idx="2"/>
            <a:endCxn id="106" idx="0"/>
          </p:cNvCxnSpPr>
          <p:nvPr/>
        </p:nvCxnSpPr>
        <p:spPr bwMode="auto">
          <a:xfrm rot="16200000" flipH="1">
            <a:off x="5749926" y="3825875"/>
            <a:ext cx="127000" cy="352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07291687-9481-4345-A034-176E8F3FEA5B}"/>
              </a:ext>
            </a:extLst>
          </p:cNvPr>
          <p:cNvCxnSpPr>
            <a:stCxn id="111" idx="2"/>
            <a:endCxn id="107" idx="0"/>
          </p:cNvCxnSpPr>
          <p:nvPr/>
        </p:nvCxnSpPr>
        <p:spPr bwMode="auto">
          <a:xfrm rot="16200000" flipH="1">
            <a:off x="5512594" y="4239419"/>
            <a:ext cx="146050" cy="271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D5AEFB6-4E64-214C-84BD-9289F6F14BC1}"/>
              </a:ext>
            </a:extLst>
          </p:cNvPr>
          <p:cNvCxnSpPr>
            <a:stCxn id="111" idx="3"/>
            <a:endCxn id="106" idx="1"/>
          </p:cNvCxnSpPr>
          <p:nvPr/>
        </p:nvCxnSpPr>
        <p:spPr bwMode="auto">
          <a:xfrm flipV="1">
            <a:off x="5599113" y="4173538"/>
            <a:ext cx="242887" cy="19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AF575C46-E2A8-0C45-ADE0-8282EA91857B}"/>
              </a:ext>
            </a:extLst>
          </p:cNvPr>
          <p:cNvCxnSpPr>
            <a:stCxn id="107" idx="0"/>
            <a:endCxn id="106" idx="2"/>
          </p:cNvCxnSpPr>
          <p:nvPr/>
        </p:nvCxnSpPr>
        <p:spPr bwMode="auto">
          <a:xfrm rot="5400000" flipH="1" flipV="1">
            <a:off x="5772944" y="4231481"/>
            <a:ext cx="165100" cy="268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2E0E2C32-CB46-B94A-B3BF-7FD4C65766DE}"/>
              </a:ext>
            </a:extLst>
          </p:cNvPr>
          <p:cNvCxnSpPr>
            <a:stCxn id="107" idx="0"/>
            <a:endCxn id="104" idx="2"/>
          </p:cNvCxnSpPr>
          <p:nvPr/>
        </p:nvCxnSpPr>
        <p:spPr bwMode="auto">
          <a:xfrm rot="16200000" flipV="1">
            <a:off x="5424488" y="4151313"/>
            <a:ext cx="509587" cy="841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8AEF394E-F0D2-0442-AD9B-FF7356CC3C1A}"/>
              </a:ext>
            </a:extLst>
          </p:cNvPr>
          <p:cNvCxnSpPr>
            <a:stCxn id="111" idx="1"/>
            <a:endCxn id="105" idx="3"/>
          </p:cNvCxnSpPr>
          <p:nvPr/>
        </p:nvCxnSpPr>
        <p:spPr bwMode="auto">
          <a:xfrm rot="10800000">
            <a:off x="4762500" y="3846513"/>
            <a:ext cx="539750" cy="3460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8DEA6201-2317-8B43-A64E-8E957053FAAC}"/>
              </a:ext>
            </a:extLst>
          </p:cNvPr>
          <p:cNvCxnSpPr>
            <a:stCxn id="55" idx="0"/>
            <a:endCxn id="103" idx="2"/>
          </p:cNvCxnSpPr>
          <p:nvPr/>
        </p:nvCxnSpPr>
        <p:spPr bwMode="auto">
          <a:xfrm rot="5400000" flipH="1" flipV="1">
            <a:off x="4633119" y="4247356"/>
            <a:ext cx="203200" cy="2809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D2851521-78DE-4447-80EF-C2BB00C3BA21}"/>
              </a:ext>
            </a:extLst>
          </p:cNvPr>
          <p:cNvCxnSpPr>
            <a:stCxn id="103" idx="0"/>
            <a:endCxn id="105" idx="2"/>
          </p:cNvCxnSpPr>
          <p:nvPr/>
        </p:nvCxnSpPr>
        <p:spPr bwMode="auto">
          <a:xfrm rot="16200000" flipV="1">
            <a:off x="4679156" y="3890169"/>
            <a:ext cx="130175" cy="2619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86" name="Group 267">
            <a:extLst>
              <a:ext uri="{FF2B5EF4-FFF2-40B4-BE49-F238E27FC236}">
                <a16:creationId xmlns:a16="http://schemas.microsoft.com/office/drawing/2014/main" id="{0966125D-EC99-5C45-93E2-8F55055E0C7D}"/>
              </a:ext>
            </a:extLst>
          </p:cNvPr>
          <p:cNvGrpSpPr>
            <a:grpSpLocks/>
          </p:cNvGrpSpPr>
          <p:nvPr/>
        </p:nvGrpSpPr>
        <p:grpSpPr bwMode="auto">
          <a:xfrm>
            <a:off x="6527800" y="3525838"/>
            <a:ext cx="2260600" cy="1714500"/>
            <a:chOff x="6528105" y="3198124"/>
            <a:chExt cx="2260023" cy="1714979"/>
          </a:xfrm>
        </p:grpSpPr>
        <p:sp>
          <p:nvSpPr>
            <p:cNvPr id="155" name="Text Box 22">
              <a:extLst>
                <a:ext uri="{FF2B5EF4-FFF2-40B4-BE49-F238E27FC236}">
                  <a16:creationId xmlns:a16="http://schemas.microsoft.com/office/drawing/2014/main" id="{670972A1-0BB0-954A-9466-2F37346F7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3872" y="3331511"/>
              <a:ext cx="201562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56" name="Text Box 23">
              <a:extLst>
                <a:ext uri="{FF2B5EF4-FFF2-40B4-BE49-F238E27FC236}">
                  <a16:creationId xmlns:a16="http://schemas.microsoft.com/office/drawing/2014/main" id="{6CF7B139-65AF-9245-93C7-09CE7198AA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8105" y="3329923"/>
              <a:ext cx="284090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14</a:t>
              </a:r>
            </a:p>
          </p:txBody>
        </p:sp>
        <p:sp>
          <p:nvSpPr>
            <p:cNvPr id="157" name="Text Box 24">
              <a:extLst>
                <a:ext uri="{FF2B5EF4-FFF2-40B4-BE49-F238E27FC236}">
                  <a16:creationId xmlns:a16="http://schemas.microsoft.com/office/drawing/2014/main" id="{34A673AD-BC3C-9A45-9079-012FAC56C4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2361" y="3539531"/>
              <a:ext cx="201562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58" name="Text Box 25">
              <a:extLst>
                <a:ext uri="{FF2B5EF4-FFF2-40B4-BE49-F238E27FC236}">
                  <a16:creationId xmlns:a16="http://schemas.microsoft.com/office/drawing/2014/main" id="{455C2376-6FC9-0444-A871-78012BC5FC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3729" y="3209239"/>
              <a:ext cx="201561" cy="273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59" name="Text Box 26">
              <a:extLst>
                <a:ext uri="{FF2B5EF4-FFF2-40B4-BE49-F238E27FC236}">
                  <a16:creationId xmlns:a16="http://schemas.microsoft.com/office/drawing/2014/main" id="{1B704A76-DE6B-F046-9D7B-8C8033159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0802" y="3798367"/>
              <a:ext cx="285677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160" name="Text Box 27">
              <a:extLst>
                <a:ext uri="{FF2B5EF4-FFF2-40B4-BE49-F238E27FC236}">
                  <a16:creationId xmlns:a16="http://schemas.microsoft.com/office/drawing/2014/main" id="{799EB7C2-2F29-1B45-BE65-E177EADA5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9163" y="4081021"/>
              <a:ext cx="284089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161" name="Text Box 28">
              <a:extLst>
                <a:ext uri="{FF2B5EF4-FFF2-40B4-BE49-F238E27FC236}">
                  <a16:creationId xmlns:a16="http://schemas.microsoft.com/office/drawing/2014/main" id="{5866D5DA-8730-2345-ABC1-2BE01920FB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8182" y="3685622"/>
              <a:ext cx="284089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162" name="Text Box 29">
              <a:extLst>
                <a:ext uri="{FF2B5EF4-FFF2-40B4-BE49-F238E27FC236}">
                  <a16:creationId xmlns:a16="http://schemas.microsoft.com/office/drawing/2014/main" id="{A5880100-40A6-0D44-911B-8229478B22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07303" y="4033382"/>
              <a:ext cx="201562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63" name="Text Box 30">
              <a:extLst>
                <a:ext uri="{FF2B5EF4-FFF2-40B4-BE49-F238E27FC236}">
                  <a16:creationId xmlns:a16="http://schemas.microsoft.com/office/drawing/2014/main" id="{C2697AC5-960F-424B-8FEB-3FDE3FEB9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0052" y="4312860"/>
              <a:ext cx="285677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12</a:t>
              </a:r>
            </a:p>
          </p:txBody>
        </p:sp>
        <p:sp>
          <p:nvSpPr>
            <p:cNvPr id="164" name="Text Box 32">
              <a:extLst>
                <a:ext uri="{FF2B5EF4-FFF2-40B4-BE49-F238E27FC236}">
                  <a16:creationId xmlns:a16="http://schemas.microsoft.com/office/drawing/2014/main" id="{EC5B829A-A410-AD40-AA2F-311E3BE07D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64348" y="4020679"/>
              <a:ext cx="201561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65" name="Text Box 33">
              <a:extLst>
                <a:ext uri="{FF2B5EF4-FFF2-40B4-BE49-F238E27FC236}">
                  <a16:creationId xmlns:a16="http://schemas.microsoft.com/office/drawing/2014/main" id="{4AF845E6-F345-C549-AD3A-3CC780343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89989" y="4400197"/>
              <a:ext cx="285677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13</a:t>
              </a:r>
            </a:p>
          </p:txBody>
        </p:sp>
        <p:sp>
          <p:nvSpPr>
            <p:cNvPr id="166" name="Text Box 36">
              <a:extLst>
                <a:ext uri="{FF2B5EF4-FFF2-40B4-BE49-F238E27FC236}">
                  <a16:creationId xmlns:a16="http://schemas.microsoft.com/office/drawing/2014/main" id="{C3E02E97-43F3-054E-B22E-C900F7EFCD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56452" y="4695554"/>
              <a:ext cx="199974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167" name="Text Box 37">
              <a:extLst>
                <a:ext uri="{FF2B5EF4-FFF2-40B4-BE49-F238E27FC236}">
                  <a16:creationId xmlns:a16="http://schemas.microsoft.com/office/drawing/2014/main" id="{0DE729C1-742A-C743-AAE0-A79E0D4A2A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6168" y="4573283"/>
              <a:ext cx="201561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168" name="Text Box 38">
              <a:extLst>
                <a:ext uri="{FF2B5EF4-FFF2-40B4-BE49-F238E27FC236}">
                  <a16:creationId xmlns:a16="http://schemas.microsoft.com/office/drawing/2014/main" id="{DBE168E7-63E1-CE48-9ACB-8517EA9529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86567" y="4595514"/>
              <a:ext cx="201561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CF9E4535-0151-204A-837F-8DFA0042D89C}"/>
                </a:ext>
              </a:extLst>
            </p:cNvPr>
            <p:cNvSpPr/>
            <p:nvPr/>
          </p:nvSpPr>
          <p:spPr>
            <a:xfrm>
              <a:off x="7558130" y="3450607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85BEE8E0-3141-EA44-A33F-8F45CC24A47B}"/>
                </a:ext>
              </a:extLst>
            </p:cNvPr>
            <p:cNvSpPr/>
            <p:nvPr/>
          </p:nvSpPr>
          <p:spPr>
            <a:xfrm>
              <a:off x="8075523" y="3555411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411A8571-F895-0E4F-9FDB-59110E3DE08C}"/>
                </a:ext>
              </a:extLst>
            </p:cNvPr>
            <p:cNvSpPr/>
            <p:nvPr/>
          </p:nvSpPr>
          <p:spPr>
            <a:xfrm>
              <a:off x="7956490" y="4034970"/>
              <a:ext cx="52375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77DE68D2-5EFF-0740-A334-D29DFF117E70}"/>
                </a:ext>
              </a:extLst>
            </p:cNvPr>
            <p:cNvSpPr/>
            <p:nvPr/>
          </p:nvSpPr>
          <p:spPr>
            <a:xfrm>
              <a:off x="8481819" y="3198124"/>
              <a:ext cx="52374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DD14D120-1507-364B-8F7E-A9E2FC4DABA5}"/>
                </a:ext>
              </a:extLst>
            </p:cNvPr>
            <p:cNvSpPr/>
            <p:nvPr/>
          </p:nvSpPr>
          <p:spPr>
            <a:xfrm>
              <a:off x="8613548" y="4266809"/>
              <a:ext cx="53961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F428D0A0-F5E5-0048-9718-715B55B20DD8}"/>
                </a:ext>
              </a:extLst>
            </p:cNvPr>
            <p:cNvSpPr/>
            <p:nvPr/>
          </p:nvSpPr>
          <p:spPr>
            <a:xfrm>
              <a:off x="8680206" y="4549463"/>
              <a:ext cx="53961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008A6C5A-49D0-D14D-B98D-7CE4128FE12B}"/>
                </a:ext>
              </a:extLst>
            </p:cNvPr>
            <p:cNvSpPr/>
            <p:nvPr/>
          </p:nvSpPr>
          <p:spPr>
            <a:xfrm>
              <a:off x="8338981" y="4686027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AA187E30-0D4E-E643-95C5-2828B53266E6}"/>
                </a:ext>
              </a:extLst>
            </p:cNvPr>
            <p:cNvSpPr/>
            <p:nvPr/>
          </p:nvSpPr>
          <p:spPr>
            <a:xfrm>
              <a:off x="8081871" y="4551052"/>
              <a:ext cx="52374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86B2E439-8CCD-9645-AA25-F80E6091BBFE}"/>
                </a:ext>
              </a:extLst>
            </p:cNvPr>
            <p:cNvSpPr/>
            <p:nvPr/>
          </p:nvSpPr>
          <p:spPr>
            <a:xfrm>
              <a:off x="7570827" y="4304920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5CE7B940-0588-6A40-8C45-7A9316503826}"/>
                </a:ext>
              </a:extLst>
            </p:cNvPr>
            <p:cNvSpPr/>
            <p:nvPr/>
          </p:nvSpPr>
          <p:spPr>
            <a:xfrm>
              <a:off x="7391485" y="3874588"/>
              <a:ext cx="52375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1B33264D-3A5A-0944-B99D-7D220EE72F86}"/>
                </a:ext>
              </a:extLst>
            </p:cNvPr>
            <p:cNvSpPr/>
            <p:nvPr/>
          </p:nvSpPr>
          <p:spPr>
            <a:xfrm>
              <a:off x="6832827" y="4330327"/>
              <a:ext cx="53961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45875D10-3C74-6143-8EE0-68816A8BE466}"/>
                </a:ext>
              </a:extLst>
            </p:cNvPr>
            <p:cNvSpPr/>
            <p:nvPr/>
          </p:nvSpPr>
          <p:spPr>
            <a:xfrm>
              <a:off x="6724905" y="3899995"/>
              <a:ext cx="52375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22753096-B5C7-7C45-9461-DF91EEFB51FB}"/>
                </a:ext>
              </a:extLst>
            </p:cNvPr>
            <p:cNvSpPr/>
            <p:nvPr/>
          </p:nvSpPr>
          <p:spPr>
            <a:xfrm>
              <a:off x="6796325" y="3466486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65509C10-DF69-064E-968A-9D0A649181E4}"/>
                </a:ext>
              </a:extLst>
            </p:cNvPr>
            <p:cNvSpPr/>
            <p:nvPr/>
          </p:nvSpPr>
          <p:spPr>
            <a:xfrm>
              <a:off x="7075653" y="4063553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C6CB8ACB-92F2-AA48-B6AE-9E7A80A8AF18}"/>
                </a:ext>
              </a:extLst>
            </p:cNvPr>
            <p:cNvCxnSpPr>
              <a:stCxn id="187" idx="4"/>
              <a:endCxn id="186" idx="7"/>
            </p:cNvCxnSpPr>
            <p:nvPr/>
          </p:nvCxnSpPr>
          <p:spPr>
            <a:xfrm rot="5400000">
              <a:off x="6598626" y="3683254"/>
              <a:ext cx="393810" cy="523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AAE598E5-1D86-3943-ACE2-842D9C62F273}"/>
                </a:ext>
              </a:extLst>
            </p:cNvPr>
            <p:cNvCxnSpPr>
              <a:stCxn id="186" idx="4"/>
              <a:endCxn id="185" idx="4"/>
            </p:cNvCxnSpPr>
            <p:nvPr/>
          </p:nvCxnSpPr>
          <p:spPr>
            <a:xfrm rot="16200000" flipH="1">
              <a:off x="6589886" y="4106457"/>
              <a:ext cx="430333" cy="1095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89977814-528D-7842-B09B-29D5B334FC3B}"/>
                </a:ext>
              </a:extLst>
            </p:cNvPr>
            <p:cNvCxnSpPr>
              <a:stCxn id="185" idx="5"/>
              <a:endCxn id="187" idx="5"/>
            </p:cNvCxnSpPr>
            <p:nvPr/>
          </p:nvCxnSpPr>
          <p:spPr>
            <a:xfrm rot="5400000" flipH="1">
              <a:off x="6427888" y="3917472"/>
              <a:ext cx="863841" cy="38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1D5BD288-43A8-FA4F-ABC8-8EFD0DCBB1A3}"/>
                </a:ext>
              </a:extLst>
            </p:cNvPr>
            <p:cNvCxnSpPr>
              <a:stCxn id="176" idx="7"/>
              <a:endCxn id="175" idx="4"/>
            </p:cNvCxnSpPr>
            <p:nvPr/>
          </p:nvCxnSpPr>
          <p:spPr>
            <a:xfrm rot="16200000" flipV="1">
              <a:off x="7818396" y="3261785"/>
              <a:ext cx="66694" cy="536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F3FB6289-CCDF-6248-A9C0-72FEF142DEB0}"/>
                </a:ext>
              </a:extLst>
            </p:cNvPr>
            <p:cNvCxnSpPr>
              <a:stCxn id="175" idx="5"/>
              <a:endCxn id="187" idx="0"/>
            </p:cNvCxnSpPr>
            <p:nvPr/>
          </p:nvCxnSpPr>
          <p:spPr>
            <a:xfrm rot="5400000" flipH="1">
              <a:off x="7201027" y="3087177"/>
              <a:ext cx="23820" cy="78243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B28C9E4E-0CF1-E040-8B6A-3F862FCE8212}"/>
                </a:ext>
              </a:extLst>
            </p:cNvPr>
            <p:cNvCxnSpPr>
              <a:stCxn id="184" idx="5"/>
              <a:endCxn id="188" idx="4"/>
            </p:cNvCxnSpPr>
            <p:nvPr/>
          </p:nvCxnSpPr>
          <p:spPr>
            <a:xfrm rot="5400000">
              <a:off x="7170032" y="3843713"/>
              <a:ext cx="196905" cy="3348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B0BD3F8C-0327-D541-A2B5-E8752E31229C}"/>
                </a:ext>
              </a:extLst>
            </p:cNvPr>
            <p:cNvCxnSpPr>
              <a:stCxn id="184" idx="5"/>
              <a:endCxn id="186" idx="5"/>
            </p:cNvCxnSpPr>
            <p:nvPr/>
          </p:nvCxnSpPr>
          <p:spPr>
            <a:xfrm rot="5400000">
              <a:off x="7090723" y="3592906"/>
              <a:ext cx="23820" cy="6665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D1A6BD1B-821B-FE40-A5A7-E73DD5D677FA}"/>
                </a:ext>
              </a:extLst>
            </p:cNvPr>
            <p:cNvCxnSpPr>
              <a:stCxn id="188" idx="4"/>
              <a:endCxn id="186" idx="4"/>
            </p:cNvCxnSpPr>
            <p:nvPr/>
          </p:nvCxnSpPr>
          <p:spPr>
            <a:xfrm rot="5400000" flipH="1">
              <a:off x="6843893" y="3852451"/>
              <a:ext cx="163559" cy="3507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505A44E0-7DE8-1644-A853-3BD5317F5E46}"/>
                </a:ext>
              </a:extLst>
            </p:cNvPr>
            <p:cNvCxnSpPr>
              <a:stCxn id="175" idx="5"/>
              <a:endCxn id="184" idx="7"/>
            </p:cNvCxnSpPr>
            <p:nvPr/>
          </p:nvCxnSpPr>
          <p:spPr>
            <a:xfrm rot="5400000">
              <a:off x="7324722" y="3601507"/>
              <a:ext cx="390634" cy="1682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FF55C675-FB67-3A4F-B17A-CCB630725EE7}"/>
                </a:ext>
              </a:extLst>
            </p:cNvPr>
            <p:cNvCxnSpPr>
              <a:stCxn id="183" idx="4"/>
              <a:endCxn id="184" idx="5"/>
            </p:cNvCxnSpPr>
            <p:nvPr/>
          </p:nvCxnSpPr>
          <p:spPr>
            <a:xfrm rot="5400000" flipH="1">
              <a:off x="7297729" y="4050892"/>
              <a:ext cx="438272" cy="1618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F0688C0-3B70-6A49-BD4B-2912F3D8E2B6}"/>
                </a:ext>
              </a:extLst>
            </p:cNvPr>
            <p:cNvCxnSpPr>
              <a:stCxn id="183" idx="3"/>
              <a:endCxn id="175" idx="4"/>
            </p:cNvCxnSpPr>
            <p:nvPr/>
          </p:nvCxnSpPr>
          <p:spPr>
            <a:xfrm rot="5400000" flipH="1" flipV="1">
              <a:off x="7158749" y="3916670"/>
              <a:ext cx="846373" cy="63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ADEC690B-C01F-5A45-B31B-4392458E8C6A}"/>
                </a:ext>
              </a:extLst>
            </p:cNvPr>
            <p:cNvCxnSpPr>
              <a:stCxn id="178" idx="2"/>
              <a:endCxn id="176" idx="7"/>
            </p:cNvCxnSpPr>
            <p:nvPr/>
          </p:nvCxnSpPr>
          <p:spPr>
            <a:xfrm flipH="1">
              <a:off x="8119962" y="3220355"/>
              <a:ext cx="361858" cy="3414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35E8FFA2-788C-E549-ABE7-7A94C674617B}"/>
                </a:ext>
              </a:extLst>
            </p:cNvPr>
            <p:cNvCxnSpPr>
              <a:stCxn id="178" idx="2"/>
              <a:endCxn id="175" idx="4"/>
            </p:cNvCxnSpPr>
            <p:nvPr/>
          </p:nvCxnSpPr>
          <p:spPr>
            <a:xfrm flipH="1">
              <a:off x="7585110" y="3220355"/>
              <a:ext cx="896709" cy="2763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8714C316-C8EF-8E4F-800C-204F7AAA71A4}"/>
                </a:ext>
              </a:extLst>
            </p:cNvPr>
            <p:cNvCxnSpPr>
              <a:stCxn id="177" idx="5"/>
              <a:endCxn id="175" idx="5"/>
            </p:cNvCxnSpPr>
            <p:nvPr/>
          </p:nvCxnSpPr>
          <p:spPr>
            <a:xfrm rot="5400000" flipH="1">
              <a:off x="7510361" y="3584100"/>
              <a:ext cx="584363" cy="3967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A3F714EB-980A-0444-A9A3-F12799CA97EF}"/>
                </a:ext>
              </a:extLst>
            </p:cNvPr>
            <p:cNvCxnSpPr>
              <a:stCxn id="179" idx="1"/>
              <a:endCxn id="175" idx="5"/>
            </p:cNvCxnSpPr>
            <p:nvPr/>
          </p:nvCxnSpPr>
          <p:spPr>
            <a:xfrm rot="16200000" flipV="1">
              <a:off x="7720598" y="3372276"/>
              <a:ext cx="782856" cy="10189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04ADA890-363B-794E-838F-24DDC2E2B68A}"/>
                </a:ext>
              </a:extLst>
            </p:cNvPr>
            <p:cNvCxnSpPr>
              <a:stCxn id="179" idx="4"/>
              <a:endCxn id="177" idx="5"/>
            </p:cNvCxnSpPr>
            <p:nvPr/>
          </p:nvCxnSpPr>
          <p:spPr>
            <a:xfrm rot="5400000" flipH="1">
              <a:off x="8201633" y="3873965"/>
              <a:ext cx="238192" cy="639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CBE71FED-492F-8E41-8F9C-10157E0554DB}"/>
                </a:ext>
              </a:extLst>
            </p:cNvPr>
            <p:cNvCxnSpPr>
              <a:stCxn id="180" idx="5"/>
              <a:endCxn id="175" idx="5"/>
            </p:cNvCxnSpPr>
            <p:nvPr/>
          </p:nvCxnSpPr>
          <p:spPr>
            <a:xfrm rot="5400000" flipH="1">
              <a:off x="7614972" y="3477903"/>
              <a:ext cx="1098857" cy="11236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DC537341-8C47-BB47-9C12-3ED9658C5974}"/>
                </a:ext>
              </a:extLst>
            </p:cNvPr>
            <p:cNvCxnSpPr>
              <a:stCxn id="180" idx="4"/>
              <a:endCxn id="177" idx="4"/>
            </p:cNvCxnSpPr>
            <p:nvPr/>
          </p:nvCxnSpPr>
          <p:spPr>
            <a:xfrm rot="5400000" flipH="1">
              <a:off x="8087288" y="3975616"/>
              <a:ext cx="514494" cy="7253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DD8068B2-BAD3-C34C-A214-C45371DCD5D2}"/>
                </a:ext>
              </a:extLst>
            </p:cNvPr>
            <p:cNvCxnSpPr>
              <a:stCxn id="180" idx="5"/>
              <a:endCxn id="179" idx="4"/>
            </p:cNvCxnSpPr>
            <p:nvPr/>
          </p:nvCxnSpPr>
          <p:spPr>
            <a:xfrm rot="5400000" flipH="1">
              <a:off x="8545229" y="4408160"/>
              <a:ext cx="276302" cy="857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C9E6BB69-298A-424F-9179-3328205356C4}"/>
                </a:ext>
              </a:extLst>
            </p:cNvPr>
            <p:cNvCxnSpPr>
              <a:stCxn id="178" idx="2"/>
              <a:endCxn id="177" idx="5"/>
            </p:cNvCxnSpPr>
            <p:nvPr/>
          </p:nvCxnSpPr>
          <p:spPr>
            <a:xfrm flipH="1">
              <a:off x="8000929" y="3220355"/>
              <a:ext cx="480890" cy="8543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6EB77422-C899-6646-B929-39389F8938F9}"/>
                </a:ext>
              </a:extLst>
            </p:cNvPr>
            <p:cNvCxnSpPr>
              <a:stCxn id="168" idx="0"/>
              <a:endCxn id="182" idx="6"/>
            </p:cNvCxnSpPr>
            <p:nvPr/>
          </p:nvCxnSpPr>
          <p:spPr>
            <a:xfrm rot="16200000" flipV="1">
              <a:off x="8400078" y="4309038"/>
              <a:ext cx="20644" cy="5523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0D92E95A-E800-5C48-A661-9A9BE985B5AB}"/>
                </a:ext>
              </a:extLst>
            </p:cNvPr>
            <p:cNvCxnSpPr>
              <a:stCxn id="181" idx="5"/>
              <a:endCxn id="182" idx="5"/>
            </p:cNvCxnSpPr>
            <p:nvPr/>
          </p:nvCxnSpPr>
          <p:spPr>
            <a:xfrm rot="5400000" flipH="1">
              <a:off x="8187377" y="4529683"/>
              <a:ext cx="134976" cy="2571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46042840-FD97-4B4C-9066-3E2519A17F81}"/>
                </a:ext>
              </a:extLst>
            </p:cNvPr>
            <p:cNvCxnSpPr>
              <a:stCxn id="180" idx="5"/>
              <a:endCxn id="181" idx="2"/>
            </p:cNvCxnSpPr>
            <p:nvPr/>
          </p:nvCxnSpPr>
          <p:spPr>
            <a:xfrm rot="5400000">
              <a:off x="8472264" y="4455879"/>
              <a:ext cx="120684" cy="387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>
              <a:extLst>
                <a:ext uri="{FF2B5EF4-FFF2-40B4-BE49-F238E27FC236}">
                  <a16:creationId xmlns:a16="http://schemas.microsoft.com/office/drawing/2014/main" id="{04AB8566-B85A-EE4D-9137-93D06CAC9296}"/>
                </a:ext>
              </a:extLst>
            </p:cNvPr>
            <p:cNvCxnSpPr>
              <a:stCxn id="182" idx="6"/>
              <a:endCxn id="177" idx="4"/>
            </p:cNvCxnSpPr>
            <p:nvPr/>
          </p:nvCxnSpPr>
          <p:spPr>
            <a:xfrm flipH="1" flipV="1">
              <a:off x="7981884" y="4081021"/>
              <a:ext cx="152361" cy="493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78366C16-9923-D044-87B5-8AEB6457A949}"/>
                </a:ext>
              </a:extLst>
            </p:cNvPr>
            <p:cNvCxnSpPr>
              <a:stCxn id="182" idx="7"/>
              <a:endCxn id="178" idx="3"/>
            </p:cNvCxnSpPr>
            <p:nvPr/>
          </p:nvCxnSpPr>
          <p:spPr>
            <a:xfrm flipV="1">
              <a:off x="8126310" y="3237822"/>
              <a:ext cx="363444" cy="13195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Curved Connector 7">
            <a:extLst>
              <a:ext uri="{FF2B5EF4-FFF2-40B4-BE49-F238E27FC236}">
                <a16:creationId xmlns:a16="http://schemas.microsoft.com/office/drawing/2014/main" id="{B985E178-1BC4-5E43-AC07-E8189E9C5D5E}"/>
              </a:ext>
            </a:extLst>
          </p:cNvPr>
          <p:cNvCxnSpPr>
            <a:stCxn id="187" idx="2"/>
            <a:endCxn id="176" idx="0"/>
          </p:cNvCxnSpPr>
          <p:nvPr/>
        </p:nvCxnSpPr>
        <p:spPr>
          <a:xfrm rot="10800000" flipH="1" flipV="1">
            <a:off x="6796088" y="3816350"/>
            <a:ext cx="1304925" cy="66675"/>
          </a:xfrm>
          <a:prstGeom prst="curvedConnector4">
            <a:avLst>
              <a:gd name="adj1" fmla="val 4937"/>
              <a:gd name="adj2" fmla="val -45154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E66B75A3-BCEA-4340-B7EB-ADBB9EA752FB}"/>
              </a:ext>
            </a:extLst>
          </p:cNvPr>
          <p:cNvCxnSpPr>
            <a:stCxn id="178" idx="0"/>
            <a:endCxn id="187" idx="6"/>
          </p:cNvCxnSpPr>
          <p:nvPr/>
        </p:nvCxnSpPr>
        <p:spPr bwMode="auto">
          <a:xfrm flipH="1">
            <a:off x="6848475" y="3525838"/>
            <a:ext cx="1658938" cy="292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68212AA-E77F-5D45-9F51-7CA3A3028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EB3C3F13-91A8-F741-A0AD-751265A55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marL="457200" indent="-457200">
              <a:tabLst>
                <a:tab pos="8343900" algn="r"/>
              </a:tabLst>
            </a:pPr>
            <a:r>
              <a:rPr lang="en-US" altLang="en-US" sz="2800"/>
              <a:t>Binary CSPs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Tree-Structured CSP graphs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§5.1.2</a:t>
            </a:r>
            <a:r>
              <a:rPr lang="en-US" altLang="en-US" sz="2400"/>
              <a:t> </a:t>
            </a:r>
            <a:r>
              <a:rPr lang="en-US" altLang="en-US" sz="2000"/>
              <a:t>[Freuder, 82]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Cycle-Cutset Method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§10.1.1</a:t>
            </a:r>
            <a:r>
              <a:rPr lang="en-US" altLang="en-US" sz="2000"/>
              <a:t> [Dechter, 90]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Dynamic Dangle-Identification	</a:t>
            </a:r>
            <a:r>
              <a:rPr lang="en-US" altLang="en-US" sz="2000"/>
              <a:t>[Zheng 07, Geschwender 18]</a:t>
            </a:r>
            <a:endParaRPr lang="en-US" altLang="en-US" sz="2400"/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DPC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§4.2.2</a:t>
            </a:r>
            <a:r>
              <a:rPr lang="en-US" altLang="en-US" sz="2000"/>
              <a:t> [Dechter &amp; Pearl, 88]</a:t>
            </a:r>
            <a:endParaRPr lang="en-US" altLang="en-US" sz="2400"/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Decomp. into bi-connected components	 </a:t>
            </a:r>
            <a:r>
              <a:rPr lang="en-US" altLang="en-US" sz="2000"/>
              <a:t>[Freuder, 82]</a:t>
            </a:r>
            <a:endParaRPr lang="en-US" altLang="en-US" sz="2400"/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Tree Clustering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§9.2</a:t>
            </a:r>
            <a:r>
              <a:rPr lang="en-US" altLang="en-US" sz="2000"/>
              <a:t> [Dechter &amp; Pearl, 89]</a:t>
            </a:r>
            <a:endParaRPr lang="en-US" altLang="en-US" sz="2400"/>
          </a:p>
          <a:p>
            <a:pPr marL="457200" indent="-457200">
              <a:tabLst>
                <a:tab pos="8343900" algn="r"/>
              </a:tabLst>
            </a:pPr>
            <a:r>
              <a:rPr lang="en-US" altLang="en-US" sz="2800"/>
              <a:t>Non-Binary CSPs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Bucket Elimination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§4.4</a:t>
            </a:r>
            <a:r>
              <a:rPr lang="en-US" altLang="en-US" sz="2400"/>
              <a:t> </a:t>
            </a:r>
            <a:r>
              <a:rPr lang="en-US" altLang="en-US" sz="2000"/>
              <a:t>[Dechter, 97]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Tree Decomposition	</a:t>
            </a:r>
            <a:r>
              <a:rPr lang="en-US" altLang="en-US" sz="1800" i="1">
                <a:solidFill>
                  <a:srgbClr val="CC0000"/>
                </a:solidFill>
              </a:rPr>
              <a:t>Dechter </a:t>
            </a:r>
            <a:r>
              <a:rPr lang="en-US" altLang="en-US" sz="1800">
                <a:solidFill>
                  <a:srgbClr val="CC0000"/>
                </a:solidFill>
              </a:rPr>
              <a:t>§9.2.2</a:t>
            </a:r>
            <a:r>
              <a:rPr lang="en-US" altLang="en-US" sz="2400"/>
              <a:t>   </a:t>
            </a:r>
            <a:r>
              <a:rPr lang="en-US" altLang="en-US" sz="2000"/>
              <a:t>[DB Theory]</a:t>
            </a:r>
            <a:endParaRPr lang="en-US" altLang="en-US" sz="2400"/>
          </a:p>
          <a:p>
            <a:pPr marL="457200" indent="-457200">
              <a:buFontTx/>
              <a:buNone/>
              <a:tabLst>
                <a:tab pos="8343900" algn="r"/>
              </a:tabLst>
            </a:pPr>
            <a:endParaRPr lang="en-US" altLang="en-US" sz="2000"/>
          </a:p>
          <a:p>
            <a:pPr marL="457200" indent="-457200">
              <a:tabLst>
                <a:tab pos="8343900" algn="r"/>
              </a:tabLst>
            </a:pPr>
            <a:endParaRPr lang="en-US" altLang="en-US"/>
          </a:p>
        </p:txBody>
      </p:sp>
      <p:sp>
        <p:nvSpPr>
          <p:cNvPr id="19459" name="Slide Number Placeholder 4">
            <a:extLst>
              <a:ext uri="{FF2B5EF4-FFF2-40B4-BE49-F238E27FC236}">
                <a16:creationId xmlns:a16="http://schemas.microsoft.com/office/drawing/2014/main" id="{A3082790-303E-8742-B72F-C8FC1F287A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47A7A93-2A53-A14A-A49A-9CB1206DE8F5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1AE6214-C2E8-EA44-8104-F6E52A52A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Tree-Structured CSPs   </a:t>
            </a:r>
            <a:r>
              <a:rPr lang="en-US" altLang="en-US" sz="2400" i="1">
                <a:solidFill>
                  <a:srgbClr val="CC0000"/>
                </a:solidFill>
              </a:rPr>
              <a:t>Dechter </a:t>
            </a:r>
            <a:r>
              <a:rPr lang="en-US" altLang="en-US" sz="2400">
                <a:solidFill>
                  <a:srgbClr val="CC0000"/>
                </a:solidFill>
              </a:rPr>
              <a:t>§5.1.2</a:t>
            </a:r>
            <a:endParaRPr lang="en-US" altLang="en-US"/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5EFE9E6C-009A-064E-B18F-823AB28A8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4525963"/>
          </a:xfrm>
        </p:spPr>
        <p:txBody>
          <a:bodyPr/>
          <a:lstStyle/>
          <a:p>
            <a:pPr>
              <a:tabLst>
                <a:tab pos="8001000" algn="r"/>
              </a:tabLst>
            </a:pPr>
            <a:r>
              <a:rPr lang="en-US" altLang="en-US" sz="2400"/>
              <a:t>Tree-structured CSPs can be solved in polynomial time</a:t>
            </a:r>
          </a:p>
          <a:p>
            <a:pPr lvl="1">
              <a:tabLst>
                <a:tab pos="8001000" algn="r"/>
              </a:tabLst>
            </a:pPr>
            <a:r>
              <a:rPr lang="en-US" altLang="en-US" sz="2000"/>
              <a:t>Apply </a:t>
            </a:r>
            <a:r>
              <a:rPr lang="en-US" altLang="en-US" sz="2000">
                <a:latin typeface="Copperplate Gothic Light" panose="02000504000000020004" pitchFamily="2" charset="77"/>
              </a:rPr>
              <a:t>Revise</a:t>
            </a:r>
            <a:r>
              <a:rPr lang="en-US" altLang="en-US" sz="2000"/>
              <a:t>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 sz="2000"/>
              <a:t>) for all nodes from leaves to root</a:t>
            </a:r>
          </a:p>
          <a:p>
            <a:pPr lvl="1">
              <a:tabLst>
                <a:tab pos="8001000" algn="r"/>
              </a:tabLst>
            </a:pPr>
            <a:r>
              <a:rPr lang="en-US" altLang="en-US" sz="2000"/>
              <a:t>Instantiate variables from root to leaves</a:t>
            </a:r>
          </a:p>
          <a:p>
            <a:pPr>
              <a:tabLst>
                <a:tab pos="8001000" algn="r"/>
              </a:tabLst>
            </a:pPr>
            <a:endParaRPr lang="en-US" altLang="en-US" sz="2800"/>
          </a:p>
          <a:p>
            <a:pPr>
              <a:tabLst>
                <a:tab pos="8001000" algn="r"/>
              </a:tabLst>
            </a:pPr>
            <a:endParaRPr lang="en-US" altLang="en-US" sz="2800"/>
          </a:p>
          <a:p>
            <a:pPr>
              <a:buFontTx/>
              <a:buNone/>
              <a:tabLst>
                <a:tab pos="8001000" algn="r"/>
              </a:tabLst>
            </a:pPr>
            <a:endParaRPr lang="en-US" altLang="en-US" sz="2800"/>
          </a:p>
          <a:p>
            <a:pPr>
              <a:tabLst>
                <a:tab pos="8001000" algn="r"/>
              </a:tabLst>
            </a:pPr>
            <a:endParaRPr lang="en-US" altLang="en-US" sz="2400">
              <a:solidFill>
                <a:srgbClr val="3366CC"/>
              </a:solidFill>
            </a:endParaRPr>
          </a:p>
          <a:p>
            <a:pPr>
              <a:tabLst>
                <a:tab pos="8001000" algn="r"/>
              </a:tabLst>
            </a:pPr>
            <a:r>
              <a:rPr lang="en-US" altLang="en-US" sz="2000">
                <a:solidFill>
                  <a:srgbClr val="3366CC"/>
                </a:solidFill>
              </a:rPr>
              <a:t>Note:  later, we will follow the ‘general’ strategy</a:t>
            </a:r>
          </a:p>
          <a:p>
            <a:pPr lvl="1">
              <a:tabLst>
                <a:tab pos="8001000" algn="r"/>
              </a:tabLst>
            </a:pPr>
            <a:r>
              <a:rPr lang="en-US" altLang="en-US" sz="1800"/>
              <a:t>Directional consistency</a:t>
            </a:r>
            <a:r>
              <a:rPr lang="en-US" altLang="en-US" sz="1800">
                <a:solidFill>
                  <a:srgbClr val="3366CC"/>
                </a:solidFill>
              </a:rPr>
              <a:t> from leaves to root</a:t>
            </a:r>
          </a:p>
          <a:p>
            <a:pPr lvl="1">
              <a:tabLst>
                <a:tab pos="8001000" algn="r"/>
              </a:tabLst>
            </a:pPr>
            <a:r>
              <a:rPr lang="en-US" altLang="en-US" sz="1800">
                <a:solidFill>
                  <a:srgbClr val="000000"/>
                </a:solidFill>
              </a:rPr>
              <a:t>Solution building</a:t>
            </a:r>
            <a:r>
              <a:rPr lang="en-US" altLang="en-US" sz="1800">
                <a:solidFill>
                  <a:srgbClr val="3366CC"/>
                </a:solidFill>
              </a:rPr>
              <a:t> from root to leaves</a:t>
            </a:r>
            <a:r>
              <a:rPr lang="en-US" altLang="en-US" sz="2400"/>
              <a:t>	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1B2483DE-DDAB-1441-A092-4AA46EA79B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A7AAD64-C581-E144-8589-C18968DDFF45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grpSp>
        <p:nvGrpSpPr>
          <p:cNvPr id="20484" name="Group 4">
            <a:extLst>
              <a:ext uri="{FF2B5EF4-FFF2-40B4-BE49-F238E27FC236}">
                <a16:creationId xmlns:a16="http://schemas.microsoft.com/office/drawing/2014/main" id="{CC0FF521-5B3F-AB45-98AE-BC56BA35D633}"/>
              </a:ext>
            </a:extLst>
          </p:cNvPr>
          <p:cNvGrpSpPr>
            <a:grpSpLocks/>
          </p:cNvGrpSpPr>
          <p:nvPr/>
        </p:nvGrpSpPr>
        <p:grpSpPr bwMode="auto">
          <a:xfrm>
            <a:off x="1839913" y="2574925"/>
            <a:ext cx="5813425" cy="1422400"/>
            <a:chOff x="981430" y="1570019"/>
            <a:chExt cx="7480968" cy="185655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42C75E2-2FFD-BA4C-90EE-944BC79A797E}"/>
                </a:ext>
              </a:extLst>
            </p:cNvPr>
            <p:cNvSpPr/>
            <p:nvPr/>
          </p:nvSpPr>
          <p:spPr>
            <a:xfrm>
              <a:off x="3643281" y="1570019"/>
              <a:ext cx="1507634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63A2862-D787-E742-BBDF-B365F6412513}"/>
                </a:ext>
              </a:extLst>
            </p:cNvPr>
            <p:cNvSpPr/>
            <p:nvPr/>
          </p:nvSpPr>
          <p:spPr>
            <a:xfrm>
              <a:off x="2683135" y="2104607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5DE25C2-47CB-5440-AC2A-1B03429524ED}"/>
                </a:ext>
              </a:extLst>
            </p:cNvPr>
            <p:cNvSpPr/>
            <p:nvPr/>
          </p:nvSpPr>
          <p:spPr>
            <a:xfrm>
              <a:off x="4638157" y="2104607"/>
              <a:ext cx="1507634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299FFB2-6DD8-144F-AB7E-1D489362CB50}"/>
                </a:ext>
              </a:extLst>
            </p:cNvPr>
            <p:cNvSpPr/>
            <p:nvPr/>
          </p:nvSpPr>
          <p:spPr>
            <a:xfrm>
              <a:off x="5179515" y="2595682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0BF6F3-C995-7F4A-A38D-72D41EAAC704}"/>
                </a:ext>
              </a:extLst>
            </p:cNvPr>
            <p:cNvSpPr/>
            <p:nvPr/>
          </p:nvSpPr>
          <p:spPr>
            <a:xfrm>
              <a:off x="4460427" y="3095045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F617BED-417B-FA4F-B37B-AC3F35708500}"/>
                </a:ext>
              </a:extLst>
            </p:cNvPr>
            <p:cNvSpPr/>
            <p:nvPr/>
          </p:nvSpPr>
          <p:spPr>
            <a:xfrm>
              <a:off x="6166219" y="3095045"/>
              <a:ext cx="1505590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3EED187-6F94-1F42-8827-7FFF4D877DAF}"/>
                </a:ext>
              </a:extLst>
            </p:cNvPr>
            <p:cNvSpPr/>
            <p:nvPr/>
          </p:nvSpPr>
          <p:spPr>
            <a:xfrm>
              <a:off x="6956807" y="2595682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7F4EF84-FA96-1E48-8887-757F6EE9CFE3}"/>
                </a:ext>
              </a:extLst>
            </p:cNvPr>
            <p:cNvSpPr/>
            <p:nvPr/>
          </p:nvSpPr>
          <p:spPr>
            <a:xfrm>
              <a:off x="1804704" y="2595682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F9C2033-84B6-E644-8FD5-E9ABD540B80A}"/>
                </a:ext>
              </a:extLst>
            </p:cNvPr>
            <p:cNvSpPr/>
            <p:nvPr/>
          </p:nvSpPr>
          <p:spPr>
            <a:xfrm>
              <a:off x="981430" y="3095045"/>
              <a:ext cx="1505590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4173AAB-B2B0-7B4E-9958-4458B3FEE71E}"/>
                </a:ext>
              </a:extLst>
            </p:cNvPr>
            <p:cNvSpPr/>
            <p:nvPr/>
          </p:nvSpPr>
          <p:spPr>
            <a:xfrm>
              <a:off x="2695392" y="3095045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5EDE9C9-8F37-E640-BF7C-8A8483BD4BB2}"/>
                </a:ext>
              </a:extLst>
            </p:cNvPr>
            <p:cNvCxnSpPr>
              <a:stCxn id="6" idx="4"/>
              <a:endCxn id="7" idx="0"/>
            </p:cNvCxnSpPr>
            <p:nvPr/>
          </p:nvCxnSpPr>
          <p:spPr>
            <a:xfrm rot="5400000">
              <a:off x="3815495" y="1523004"/>
              <a:ext cx="203060" cy="9601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ABB17ED-A028-7845-8C07-86A920AF9CC5}"/>
                </a:ext>
              </a:extLst>
            </p:cNvPr>
            <p:cNvCxnSpPr>
              <a:stCxn id="7" idx="4"/>
              <a:endCxn id="13" idx="0"/>
            </p:cNvCxnSpPr>
            <p:nvPr/>
          </p:nvCxnSpPr>
          <p:spPr>
            <a:xfrm rot="5400000">
              <a:off x="2916942" y="2075670"/>
              <a:ext cx="159548" cy="8804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9019540-433C-074E-9291-EEE2D12687F1}"/>
                </a:ext>
              </a:extLst>
            </p:cNvPr>
            <p:cNvCxnSpPr>
              <a:stCxn id="13" idx="4"/>
              <a:endCxn id="14" idx="0"/>
            </p:cNvCxnSpPr>
            <p:nvPr/>
          </p:nvCxnSpPr>
          <p:spPr>
            <a:xfrm rot="5400000">
              <a:off x="2061944" y="2600511"/>
              <a:ext cx="167835" cy="82123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FE22232-CA06-3248-8708-82B44DE33D72}"/>
                </a:ext>
              </a:extLst>
            </p:cNvPr>
            <p:cNvCxnSpPr>
              <a:stCxn id="13" idx="4"/>
              <a:endCxn id="15" idx="0"/>
            </p:cNvCxnSpPr>
            <p:nvPr/>
          </p:nvCxnSpPr>
          <p:spPr>
            <a:xfrm rot="16200000" flipH="1">
              <a:off x="2917904" y="2565783"/>
              <a:ext cx="167835" cy="8906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54FB44D-E907-094E-9239-983D67942469}"/>
                </a:ext>
              </a:extLst>
            </p:cNvPr>
            <p:cNvCxnSpPr>
              <a:stCxn id="9" idx="4"/>
              <a:endCxn id="10" idx="0"/>
            </p:cNvCxnSpPr>
            <p:nvPr/>
          </p:nvCxnSpPr>
          <p:spPr>
            <a:xfrm rot="5400000">
              <a:off x="5488848" y="2652605"/>
              <a:ext cx="167835" cy="71704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09E1B1F-275E-8B4D-9ADA-FBB060E597C0}"/>
                </a:ext>
              </a:extLst>
            </p:cNvPr>
            <p:cNvCxnSpPr>
              <a:stCxn id="9" idx="0"/>
              <a:endCxn id="8" idx="4"/>
            </p:cNvCxnSpPr>
            <p:nvPr/>
          </p:nvCxnSpPr>
          <p:spPr>
            <a:xfrm rot="16200000" flipV="1">
              <a:off x="5581857" y="2246250"/>
              <a:ext cx="159548" cy="5393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8279746-B647-C440-9E11-A7B5846691A0}"/>
                </a:ext>
              </a:extLst>
            </p:cNvPr>
            <p:cNvCxnSpPr>
              <a:stCxn id="8" idx="0"/>
              <a:endCxn id="6" idx="4"/>
            </p:cNvCxnSpPr>
            <p:nvPr/>
          </p:nvCxnSpPr>
          <p:spPr>
            <a:xfrm rot="16200000" flipV="1">
              <a:off x="4793005" y="1505640"/>
              <a:ext cx="203060" cy="9948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1E1EB48-A4B7-E84D-8D48-05CCA73F33B6}"/>
                </a:ext>
              </a:extLst>
            </p:cNvPr>
            <p:cNvCxnSpPr>
              <a:stCxn id="11" idx="0"/>
              <a:endCxn id="9" idx="4"/>
            </p:cNvCxnSpPr>
            <p:nvPr/>
          </p:nvCxnSpPr>
          <p:spPr>
            <a:xfrm rot="16200000" flipV="1">
              <a:off x="6340723" y="2517775"/>
              <a:ext cx="167835" cy="9867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3D215AD-5FCF-6442-9BEE-96DDEFAAF8E0}"/>
                </a:ext>
              </a:extLst>
            </p:cNvPr>
            <p:cNvCxnSpPr>
              <a:stCxn id="12" idx="0"/>
              <a:endCxn id="8" idx="4"/>
            </p:cNvCxnSpPr>
            <p:nvPr/>
          </p:nvCxnSpPr>
          <p:spPr>
            <a:xfrm rot="16200000" flipV="1">
              <a:off x="6470503" y="1357604"/>
              <a:ext cx="159548" cy="23166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Striped Right Arrow 24">
            <a:extLst>
              <a:ext uri="{FF2B5EF4-FFF2-40B4-BE49-F238E27FC236}">
                <a16:creationId xmlns:a16="http://schemas.microsoft.com/office/drawing/2014/main" id="{BFDC6F32-DC84-C548-A5C9-306B98667378}"/>
              </a:ext>
            </a:extLst>
          </p:cNvPr>
          <p:cNvSpPr/>
          <p:nvPr/>
        </p:nvSpPr>
        <p:spPr>
          <a:xfrm rot="16200000">
            <a:off x="846138" y="3117850"/>
            <a:ext cx="1314450" cy="406400"/>
          </a:xfrm>
          <a:prstGeom prst="stripedRightArrow">
            <a:avLst>
              <a:gd name="adj1" fmla="val 34376"/>
              <a:gd name="adj2" fmla="val 50000"/>
            </a:avLst>
          </a:prstGeom>
          <a:solidFill>
            <a:srgbClr val="3366FF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Propagation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Elimination 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Ordering</a:t>
            </a:r>
          </a:p>
        </p:txBody>
      </p:sp>
      <p:sp>
        <p:nvSpPr>
          <p:cNvPr id="28" name="Striped Right Arrow 27">
            <a:extLst>
              <a:ext uri="{FF2B5EF4-FFF2-40B4-BE49-F238E27FC236}">
                <a16:creationId xmlns:a16="http://schemas.microsoft.com/office/drawing/2014/main" id="{6793BDDC-41BD-384A-A321-1E6D82A7C847}"/>
              </a:ext>
            </a:extLst>
          </p:cNvPr>
          <p:cNvSpPr/>
          <p:nvPr/>
        </p:nvSpPr>
        <p:spPr>
          <a:xfrm rot="5400000">
            <a:off x="7192963" y="3162300"/>
            <a:ext cx="1314450" cy="406400"/>
          </a:xfrm>
          <a:prstGeom prst="stripedRightArrow">
            <a:avLst>
              <a:gd name="adj1" fmla="val 34376"/>
              <a:gd name="adj2" fmla="val 50000"/>
            </a:avLst>
          </a:prstGeom>
          <a:solidFill>
            <a:srgbClr val="3366FF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Instantiation 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Ordering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22D26C22-28B6-AD44-87B7-E1545893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Cycle-Cutset Method (1)       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§10.1.1</a:t>
            </a:r>
            <a:endParaRPr lang="en-US" altLang="en-US" sz="3200">
              <a:solidFill>
                <a:srgbClr val="CC0000"/>
              </a:solidFill>
            </a:endParaRP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FFE68188-5404-FD42-835B-B5EB060F9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Identify a cycle cutset </a:t>
            </a:r>
            <a:r>
              <a:rPr lang="en-US" altLang="en-US" sz="2800" i="1"/>
              <a:t>S</a:t>
            </a:r>
            <a:r>
              <a:rPr lang="en-US" altLang="en-US" sz="2800"/>
              <a:t> in the CSP </a:t>
            </a:r>
          </a:p>
          <a:p>
            <a:pPr lvl="1"/>
            <a:r>
              <a:rPr lang="en-US" altLang="en-US" sz="2400"/>
              <a:t>Cutset: nodes when removed yield a tree</a:t>
            </a:r>
          </a:p>
          <a:p>
            <a:r>
              <a:rPr lang="en-US" altLang="en-US" sz="2800"/>
              <a:t>Decompose the CSP into 2 partitions</a:t>
            </a:r>
          </a:p>
          <a:p>
            <a:pPr lvl="1"/>
            <a:r>
              <a:rPr lang="en-US" altLang="en-US" sz="2400"/>
              <a:t>The nodes in </a:t>
            </a:r>
            <a:r>
              <a:rPr lang="en-US" altLang="en-US" sz="2400" i="1"/>
              <a:t>S</a:t>
            </a:r>
          </a:p>
          <a:p>
            <a:pPr lvl="1"/>
            <a:r>
              <a:rPr lang="en-US" altLang="en-US" sz="2400"/>
              <a:t>The nodes in </a:t>
            </a:r>
            <a:r>
              <a:rPr lang="en-US" altLang="en-US" sz="2400" i="1"/>
              <a:t>T</a:t>
            </a:r>
            <a:r>
              <a:rPr lang="en-US" altLang="en-US" sz="2400"/>
              <a:t>, forming a tree</a:t>
            </a:r>
          </a:p>
          <a:p>
            <a:r>
              <a:rPr lang="en-US" altLang="en-US" sz="2800"/>
              <a:t>Idea:  Iterate until a solution is found</a:t>
            </a:r>
          </a:p>
          <a:p>
            <a:pPr lvl="1"/>
            <a:r>
              <a:rPr lang="en-US" altLang="en-US" sz="2400"/>
              <a:t>Solve the nodes in </a:t>
            </a:r>
            <a:r>
              <a:rPr lang="en-US" altLang="en-US" sz="2400" i="1"/>
              <a:t>S</a:t>
            </a:r>
          </a:p>
          <a:p>
            <a:pPr lvl="1"/>
            <a:r>
              <a:rPr lang="en-US" altLang="en-US" sz="2400"/>
              <a:t>Try to extend the solution to nodes in </a:t>
            </a:r>
            <a:r>
              <a:rPr lang="en-US" altLang="en-US" sz="2400" i="1"/>
              <a:t>T</a:t>
            </a:r>
          </a:p>
          <a:p>
            <a:endParaRPr lang="en-US" altLang="en-US"/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0B03FCB7-ED00-B944-BED5-8350F96A01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2C44D53-D013-CA48-8C3C-428C92D5579C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0C982BF4-5399-9A4A-8993-A987947CA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Cycle-Cutset Method (2)      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§10.1.1</a:t>
            </a:r>
            <a:endParaRPr lang="en-US" altLang="en-US" sz="3600"/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BB808DB8-5310-1D42-A393-5BE180660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Find a solution to nodes in </a:t>
            </a:r>
            <a:r>
              <a:rPr lang="en-US" altLang="en-US" i="1">
                <a:latin typeface="Times New Roman" panose="02020603050405020304" pitchFamily="18" charset="0"/>
              </a:rPr>
              <a:t>S</a:t>
            </a:r>
            <a:r>
              <a:rPr lang="en-US" altLang="en-US"/>
              <a:t> </a:t>
            </a:r>
          </a:p>
          <a:p>
            <a:pPr lvl="1"/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/>
              <a:t> is smaller than 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/>
              <a:t> initial problem</a:t>
            </a:r>
          </a:p>
          <a:p>
            <a:r>
              <a:rPr lang="en-US" altLang="en-US"/>
              <a:t>Repeat until you find a solution </a:t>
            </a:r>
          </a:p>
          <a:p>
            <a:pPr lvl="1"/>
            <a:r>
              <a:rPr lang="en-US" altLang="en-US"/>
              <a:t>For every solution to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</a:p>
          <a:p>
            <a:pPr lvl="2"/>
            <a:r>
              <a:rPr lang="en-US" altLang="en-US"/>
              <a:t>Apply DAC from S to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</a:p>
          <a:p>
            <a:pPr lvl="2"/>
            <a:r>
              <a:rPr lang="en-US" altLang="en-US"/>
              <a:t>If no domain is wiped-out, solve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  <a:r>
              <a:rPr lang="en-US" altLang="en-US"/>
              <a:t> (quick)</a:t>
            </a:r>
          </a:p>
          <a:p>
            <a:r>
              <a:rPr lang="en-US" altLang="en-US"/>
              <a:t>If </a:t>
            </a:r>
            <a:r>
              <a:rPr lang="en-US" altLang="en-US">
                <a:latin typeface="Times New Roman" panose="02020603050405020304" pitchFamily="18" charset="0"/>
              </a:rPr>
              <a:t>|</a:t>
            </a:r>
            <a:r>
              <a:rPr lang="en-US" altLang="en-US" i="1">
                <a:latin typeface="Times New Roman" panose="02020603050405020304" pitchFamily="18" charset="0"/>
              </a:rPr>
              <a:t>S </a:t>
            </a:r>
            <a:r>
              <a:rPr lang="en-US" altLang="en-US">
                <a:latin typeface="Times New Roman" panose="02020603050405020304" pitchFamily="18" charset="0"/>
              </a:rPr>
              <a:t>|=</a:t>
            </a:r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/>
              <a:t>, time is </a:t>
            </a:r>
            <a:r>
              <a:rPr lang="en-US" altLang="en-US">
                <a:latin typeface="Times New Roman" panose="02020603050405020304" pitchFamily="18" charset="0"/>
              </a:rPr>
              <a:t>O(</a:t>
            </a:r>
            <a:r>
              <a:rPr lang="en-US" altLang="en-US" i="1">
                <a:latin typeface="Times New Roman" panose="02020603050405020304" pitchFamily="18" charset="0"/>
              </a:rPr>
              <a:t>d</a:t>
            </a:r>
            <a:r>
              <a:rPr lang="en-US" altLang="en-US" i="1" baseline="30000">
                <a:latin typeface="Times New Roman" panose="02020603050405020304" pitchFamily="18" charset="0"/>
              </a:rPr>
              <a:t>c</a:t>
            </a:r>
            <a:r>
              <a:rPr lang="en-US" altLang="en-US">
                <a:latin typeface="Times New Roman" panose="02020603050405020304" pitchFamily="18" charset="0"/>
              </a:rPr>
              <a:t>.(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>
                <a:latin typeface="Times New Roman" panose="02020603050405020304" pitchFamily="18" charset="0"/>
              </a:rPr>
              <a:t>-</a:t>
            </a:r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  <a:r>
              <a:rPr lang="en-US" altLang="en-US" i="1">
                <a:latin typeface="Times New Roman" panose="02020603050405020304" pitchFamily="18" charset="0"/>
              </a:rPr>
              <a:t>d</a:t>
            </a:r>
            <a:r>
              <a:rPr lang="en-US" altLang="en-US" baseline="30000">
                <a:latin typeface="Times New Roman" panose="02020603050405020304" pitchFamily="18" charset="0"/>
              </a:rPr>
              <a:t>2</a:t>
            </a:r>
            <a:r>
              <a:rPr lang="en-US" altLang="en-US">
                <a:latin typeface="Times New Roman" panose="02020603050405020304" pitchFamily="18" charset="0"/>
              </a:rPr>
              <a:t>)=O(</a:t>
            </a:r>
            <a:r>
              <a:rPr lang="en-US" altLang="en-US" i="1">
                <a:latin typeface="Times New Roman" panose="02020603050405020304" pitchFamily="18" charset="0"/>
              </a:rPr>
              <a:t>nd</a:t>
            </a:r>
            <a:r>
              <a:rPr lang="en-US" altLang="en-US" i="1" baseline="30000">
                <a:latin typeface="Times New Roman" panose="02020603050405020304" pitchFamily="18" charset="0"/>
              </a:rPr>
              <a:t>c</a:t>
            </a:r>
            <a:r>
              <a:rPr lang="en-US" altLang="en-US" baseline="30000">
                <a:latin typeface="Times New Roman" panose="02020603050405020304" pitchFamily="18" charset="0"/>
              </a:rPr>
              <a:t>+2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</a:p>
          <a:p>
            <a:r>
              <a:rPr lang="en-US" altLang="en-US"/>
              <a:t>Finding the smallest cutset is NP-hard </a:t>
            </a:r>
            <a:r>
              <a:rPr lang="en-US" altLang="en-US">
                <a:sym typeface="Wingdings" pitchFamily="2" charset="2"/>
              </a:rPr>
              <a:t> </a:t>
            </a:r>
            <a:endParaRPr lang="en-US" altLang="en-US"/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33F85EB4-22EE-EB49-9CAB-2D3BC08B93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BA907FF-CB6C-9F43-B405-9A35EF813239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D66A1487-D55D-3D40-95FB-CAE047C0A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Dynamic Dangle-Identification (GRED)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FD5B517C-C32A-9F47-9D11-7651F7592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After each successful var assignment + lookahead</a:t>
            </a:r>
          </a:p>
          <a:p>
            <a:pPr lvl="1"/>
            <a:r>
              <a:rPr lang="en-US" altLang="en-US" sz="2000"/>
              <a:t>Check the connectivity of the remaining CSP</a:t>
            </a:r>
          </a:p>
          <a:p>
            <a:pPr lvl="1"/>
            <a:r>
              <a:rPr lang="en-US" altLang="en-US" sz="2000"/>
              <a:t>Identify “dangling trees” using Graham’s graph reduction operator</a:t>
            </a:r>
          </a:p>
          <a:p>
            <a:r>
              <a:rPr lang="en-US" altLang="en-US" sz="2400"/>
              <a:t>For each dangling tree </a:t>
            </a:r>
          </a:p>
          <a:p>
            <a:pPr lvl="1"/>
            <a:r>
              <a:rPr lang="en-US" altLang="en-US" sz="2000"/>
              <a:t>Do DAC from leaf to root  </a:t>
            </a:r>
          </a:p>
          <a:p>
            <a:pPr lvl="1"/>
            <a:r>
              <a:rPr lang="en-US" altLang="en-US" sz="2000"/>
              <a:t>Domain wipe-out indicates unsolvability</a:t>
            </a:r>
          </a:p>
          <a:p>
            <a:r>
              <a:rPr lang="en-US" altLang="en-US" sz="2400"/>
              <a:t>Restrict search to nodes outside the identified dangling trees</a:t>
            </a:r>
          </a:p>
          <a:p>
            <a:r>
              <a:rPr lang="en-US" altLang="en-US" sz="2400"/>
              <a:t>Historical</a:t>
            </a:r>
          </a:p>
          <a:p>
            <a:pPr lvl="1"/>
            <a:r>
              <a:rPr lang="en-US" altLang="en-US" sz="2000"/>
              <a:t>Unpublished work by Y. Zheng, 2005</a:t>
            </a:r>
          </a:p>
          <a:p>
            <a:pPr lvl="1"/>
            <a:r>
              <a:rPr lang="en-US" altLang="en-US" sz="2000"/>
              <a:t>Thesis of Daniel Geschwender, 2018</a:t>
            </a:r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E56D5833-D5DA-D344-83FD-B0D0ECE6BD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51364C6-0128-104C-B052-6E353A0F9466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89A2BEE5-381C-7D44-8C0B-7F5C23F46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06AAD695-666C-6D43-9D21-AC0E6E8C5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marL="457200" indent="-457200">
              <a:tabLst>
                <a:tab pos="8396288" algn="r"/>
              </a:tabLst>
            </a:pPr>
            <a:r>
              <a:rPr lang="en-US" altLang="en-US" sz="2800"/>
              <a:t>Binary CSPs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Tree-Structured CSP graphs 	</a:t>
            </a:r>
            <a:r>
              <a:rPr lang="en-US" altLang="en-US" sz="2000">
                <a:solidFill>
                  <a:srgbClr val="BFBFBF"/>
                </a:solidFill>
              </a:rPr>
              <a:t>[Freuder, 82]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Cycle-Cutset Method 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§10.1.1 [Dechter, 90]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Dynamic Dangle-Identification </a:t>
            </a:r>
            <a:r>
              <a:rPr lang="en-US" altLang="en-US" sz="2000">
                <a:solidFill>
                  <a:srgbClr val="BFBFBF"/>
                </a:solidFill>
              </a:rPr>
              <a:t>`	[Zheng 07, Geschwender 18]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DPC	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§4.2.2 [Dechter &amp; Pearl, 88]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Decomp. into bi-connected components	</a:t>
            </a:r>
            <a:r>
              <a:rPr lang="en-US" altLang="en-US" sz="2000" b="1">
                <a:solidFill>
                  <a:srgbClr val="CC0000"/>
                </a:solidFill>
              </a:rPr>
              <a:t>[Freuder, 82]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Tree Clustering	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§9.2 [Dechter &amp; Pearl, 89]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457200" indent="-457200">
              <a:tabLst>
                <a:tab pos="8396288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Non-Binary CSPs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Bucket Elimination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§4.4</a:t>
            </a:r>
            <a:r>
              <a:rPr lang="en-US" altLang="en-US" sz="2400">
                <a:solidFill>
                  <a:srgbClr val="BFBFBF"/>
                </a:solidFill>
              </a:rPr>
              <a:t>  </a:t>
            </a:r>
            <a:r>
              <a:rPr lang="en-US" altLang="en-US" sz="2000">
                <a:solidFill>
                  <a:srgbClr val="BFBFBF"/>
                </a:solidFill>
              </a:rPr>
              <a:t>[Dechter, 97]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 Decomposition	</a:t>
            </a:r>
            <a:r>
              <a:rPr lang="en-US" altLang="en-US" sz="1800" i="1">
                <a:solidFill>
                  <a:srgbClr val="BFBFBF"/>
                </a:solidFill>
              </a:rPr>
              <a:t>Dechter </a:t>
            </a:r>
            <a:r>
              <a:rPr lang="en-US" altLang="en-US" sz="1800">
                <a:solidFill>
                  <a:srgbClr val="BFBFBF"/>
                </a:solidFill>
              </a:rPr>
              <a:t>§9.2.2</a:t>
            </a:r>
            <a:r>
              <a:rPr lang="en-US" altLang="en-US" sz="2400">
                <a:solidFill>
                  <a:srgbClr val="BFBFBF"/>
                </a:solidFill>
              </a:rPr>
              <a:t>   </a:t>
            </a:r>
            <a:r>
              <a:rPr lang="en-US" altLang="en-US" sz="2000">
                <a:solidFill>
                  <a:srgbClr val="BFBFBF"/>
                </a:solidFill>
              </a:rPr>
              <a:t>[DB Theory]</a:t>
            </a:r>
            <a:endParaRPr lang="en-US" altLang="en-US" sz="2400">
              <a:solidFill>
                <a:srgbClr val="BFBFBF"/>
              </a:solidFill>
            </a:endParaRPr>
          </a:p>
          <a:p>
            <a:pPr marL="457200" indent="-457200">
              <a:buFontTx/>
              <a:buNone/>
              <a:tabLst>
                <a:tab pos="8396288" algn="r"/>
              </a:tabLst>
            </a:pPr>
            <a:endParaRPr lang="en-US" altLang="en-US" sz="2000"/>
          </a:p>
          <a:p>
            <a:pPr marL="457200" indent="-457200">
              <a:tabLst>
                <a:tab pos="8396288" algn="r"/>
              </a:tabLst>
            </a:pPr>
            <a:endParaRPr lang="en-US" altLang="en-US"/>
          </a:p>
        </p:txBody>
      </p:sp>
      <p:sp>
        <p:nvSpPr>
          <p:cNvPr id="24579" name="Slide Number Placeholder 4">
            <a:extLst>
              <a:ext uri="{FF2B5EF4-FFF2-40B4-BE49-F238E27FC236}">
                <a16:creationId xmlns:a16="http://schemas.microsoft.com/office/drawing/2014/main" id="{7F48FF61-AA45-B34A-AC37-0ABADB8941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F82846D-7B36-BE4D-890A-3F0F082181A2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14000</TotalTime>
  <Words>2413</Words>
  <Application>Microsoft Macintosh PowerPoint</Application>
  <PresentationFormat>On-screen Show (4:3)</PresentationFormat>
  <Paragraphs>589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Copperplate Gothic Light</vt:lpstr>
      <vt:lpstr>Helvetica</vt:lpstr>
      <vt:lpstr>Times New Roman</vt:lpstr>
      <vt:lpstr>ConSystLabLectureTemplate</vt:lpstr>
      <vt:lpstr>PowerPoint Presentation</vt:lpstr>
      <vt:lpstr>Motivation</vt:lpstr>
      <vt:lpstr>Constraint Networks          Dechter §2.1.3</vt:lpstr>
      <vt:lpstr>Outline</vt:lpstr>
      <vt:lpstr>Tree-Structured CSPs   Dechter §5.1.2</vt:lpstr>
      <vt:lpstr>Cycle-Cutset Method (1)       Dechter §10.1.1</vt:lpstr>
      <vt:lpstr>Cycle-Cutset Method (2)      Dechter §10.1.1</vt:lpstr>
      <vt:lpstr>Dynamic Dangle-Identification (GRED)</vt:lpstr>
      <vt:lpstr>Outline</vt:lpstr>
      <vt:lpstr>DPC  Dechter §4.2.2 [Dechter &amp; Pearl, 88]</vt:lpstr>
      <vt:lpstr>Biconnected components    [Freuder 82]</vt:lpstr>
      <vt:lpstr>Tree Clustering</vt:lpstr>
      <vt:lpstr>MaxCliques</vt:lpstr>
      <vt:lpstr>MaxCliques</vt:lpstr>
      <vt:lpstr>Tree Clustering</vt:lpstr>
      <vt:lpstr>Tree Clustering: Complexity</vt:lpstr>
      <vt:lpstr>Outline</vt:lpstr>
      <vt:lpstr>Bucket Elimination       Dechter §4.4</vt:lpstr>
      <vt:lpstr>Tree Clustering versus BE</vt:lpstr>
      <vt:lpstr>Outline</vt:lpstr>
      <vt:lpstr>Tree Decomposition     Dechter §9.2.2</vt:lpstr>
      <vt:lpstr>Tree Decomposition: Definition</vt:lpstr>
      <vt:lpstr>Tree Decomposition: Examples</vt:lpstr>
      <vt:lpstr>Tree Decomposition: Parameters</vt:lpstr>
      <vt:lpstr>Tree Decompostion: Usefulness</vt:lpstr>
      <vt:lpstr>Summary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Berthe Choueiry</cp:lastModifiedBy>
  <cp:revision>977</cp:revision>
  <dcterms:created xsi:type="dcterms:W3CDTF">2011-04-11T11:28:01Z</dcterms:created>
  <dcterms:modified xsi:type="dcterms:W3CDTF">2022-01-28T07:45:32Z</dcterms:modified>
</cp:coreProperties>
</file>