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74" r:id="rId2"/>
  </p:sldMasterIdLst>
  <p:notesMasterIdLst>
    <p:notesMasterId r:id="rId16"/>
  </p:notesMasterIdLst>
  <p:handoutMasterIdLst>
    <p:handoutMasterId r:id="rId17"/>
  </p:handoutMasterIdLst>
  <p:sldIdLst>
    <p:sldId id="277" r:id="rId3"/>
    <p:sldId id="374" r:id="rId4"/>
    <p:sldId id="375" r:id="rId5"/>
    <p:sldId id="385" r:id="rId6"/>
    <p:sldId id="377" r:id="rId7"/>
    <p:sldId id="383" r:id="rId8"/>
    <p:sldId id="379" r:id="rId9"/>
    <p:sldId id="380" r:id="rId10"/>
    <p:sldId id="381" r:id="rId11"/>
    <p:sldId id="372" r:id="rId12"/>
    <p:sldId id="376" r:id="rId13"/>
    <p:sldId id="325" r:id="rId14"/>
    <p:sldId id="384" r:id="rId15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19" d="100"/>
          <a:sy n="119" d="100"/>
        </p:scale>
        <p:origin x="1888" y="192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1F779A21-CAA6-9440-B9F1-DAF0932605C2}"/>
    <pc:docChg chg="modSld">
      <pc:chgData name="Berthe Choueiry" userId="a0a34cf8-c512-4826-a48e-18e8ad82c21a" providerId="ADAL" clId="{1F779A21-CAA6-9440-B9F1-DAF0932605C2}" dt="2022-01-28T07:42:27.764" v="8" actId="20577"/>
      <pc:docMkLst>
        <pc:docMk/>
      </pc:docMkLst>
      <pc:sldChg chg="modSp mod">
        <pc:chgData name="Berthe Choueiry" userId="a0a34cf8-c512-4826-a48e-18e8ad82c21a" providerId="ADAL" clId="{1F779A21-CAA6-9440-B9F1-DAF0932605C2}" dt="2022-01-28T07:42:27.764" v="8" actId="20577"/>
        <pc:sldMkLst>
          <pc:docMk/>
          <pc:sldMk cId="0" sldId="277"/>
        </pc:sldMkLst>
        <pc:spChg chg="mod">
          <ac:chgData name="Berthe Choueiry" userId="a0a34cf8-c512-4826-a48e-18e8ad82c21a" providerId="ADAL" clId="{1F779A21-CAA6-9440-B9F1-DAF0932605C2}" dt="2022-01-28T07:42:27.764" v="8" actId="20577"/>
          <ac:spMkLst>
            <pc:docMk/>
            <pc:sldMk cId="0" sldId="277"/>
            <ac:spMk id="28674" creationId="{C731B6E3-1421-E745-9F4F-D1957EBBEA7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AC8A5FDD-D3DA-AB47-A33C-2B3C048661D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AAE36806-513D-934A-B8D8-0AF44E3E8E5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DBDCC8DA-DCAD-064E-A491-5E31913E4D9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EB3F92F1-7710-A74D-89D0-984EF5714FD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/>
            </a:lvl1pPr>
          </a:lstStyle>
          <a:p>
            <a:pPr>
              <a:defRPr/>
            </a:pPr>
            <a:fld id="{7513FB9D-9F02-A348-AACA-1E621E3C88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0F1ABB9-A313-2845-8EE9-405883F17E3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681712F-5EAE-8D4E-A718-DC607E9CDEE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CC1238D1-436E-3D41-8060-1EE83CD40FF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F640EFA4-2267-E74C-A8FA-7066E8CA56A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2E6ECFF0-5F5D-F24E-859B-943383468F4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3AF5AEAE-211E-A54C-984C-EEE64ED8D4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/>
            </a:lvl1pPr>
          </a:lstStyle>
          <a:p>
            <a:pPr>
              <a:defRPr/>
            </a:pPr>
            <a:fld id="{FB73E18E-5BB8-1140-B558-D1B952E294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99457B0-6C03-FE4C-A429-79E024DC1C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9C4531F-DC04-D743-8DBC-A5F0F1806C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D1EAD2-DB22-0748-B7F0-274B0DA866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A3479-3D20-3F4D-84EA-88ABAE1DF80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333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1D634AC-23C6-9348-9BD8-1305458168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A63F0E9-6AEC-DE48-B6F8-5EF65B9523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B6A4169-ED79-D54F-BD62-8FE7922E48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8A36E-A60D-214D-A7D9-2BF1CAC28E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6936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5FD17F-DC8F-2A43-8F9A-EE2FCC138A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682C01-23C8-134E-9405-7EF779B014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22D83E-7D9C-5040-809D-A693844BE2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ECDF5-D871-6B40-86D1-65FA11C684A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83952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65238"/>
            <a:ext cx="8229600" cy="4525962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518B380-4768-1F43-B5D0-69E5EA799B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F3C09E3-BE84-2A49-998A-018B413483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D88CCD4-06B5-4D4C-907C-0DB56D70B2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1A4AB-A2A2-1A41-B78F-37AC732A23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2417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273A38-EFC7-B74D-9F10-65CBCBDD3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6B597-DD53-9843-871E-0F52178CFB64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481928-BB9A-FA44-A0D5-46CDAF67C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CF298-8F38-D648-B9A9-6A4B3FD74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FEF06-6E7F-624A-B209-9A150B4580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90041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E2A98-92DA-7E4A-B24F-07824AFAC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44D83-24D9-5E48-93D3-FF67979AA1CB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1BD05-8D6E-AF4B-8283-FC754E397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370910-BEA4-5440-BBE2-FC9020E33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46FA1-B992-3241-B150-C1A0B21AB8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50148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E0715C-5541-6C49-B111-1028D8CA0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5372B-ABD8-8443-8805-40A56CD919C8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FF664-C7F7-B54B-BABE-823EF1989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FED702-D5C9-B742-8683-1FF49910A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4A63E-086E-4A4C-9EC9-D8ECDED377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02518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8F7A05B-B4EC-5648-ACE7-812CF0DDE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CDF7A-01A5-8841-8095-D42C2F462B75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3DD4F80-DED1-A443-BACD-C7A654BB9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0DC5FAD-E428-5B4B-A11B-99E1FDC5D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38093-929A-8441-A0A5-5D47ED7292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2457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AD84668-8519-0947-966E-2C06CB4FB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E7496-B694-FE4D-8142-891F816F71F7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994664-91CA-C441-93AD-DB283EB55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F7F68DD-6D77-A542-92AD-25D03C62F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61E96-BAF8-C94C-A375-89A50680FC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34600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2FA1926-0C54-1145-8AD9-09DA4A20E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38028-9D99-D544-86B3-9D3401039FDC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E6E53FF-F1D9-EA49-AF61-A8E2F140F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8DE5903-3FED-5942-A6F1-095727846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A3012-0239-D545-A149-1297BF6938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62049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04CF64-F51F-CB47-A7A4-D8BEB1FB7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35EEB-ABA3-874B-9E75-723CCAF654A4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0C45B45-2196-834B-A0E7-D711AAC76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1D874A8-88F2-0447-B990-9826C1244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756F5-263E-EE49-828F-CD03BB4109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972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966516C-AD41-9544-9D83-8F653D62C86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733800" y="6324600"/>
            <a:ext cx="1866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defRPr/>
            </a:pPr>
            <a:r>
              <a:rPr lang="en-US" altLang="zh-CN" sz="1400"/>
              <a:t>Lookahead Schemas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17FB92C-2841-EE42-B108-4F4787356B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8C7F3-2C24-E141-AFC7-F5006E66681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8719090"/>
      </p:ext>
    </p:extLst>
  </p:cSld>
  <p:clrMapOvr>
    <a:masterClrMapping/>
  </p:clrMapOvr>
  <p:hf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E215302-CE6C-AB43-9EC8-1E348A14D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63464-5B7B-1945-8522-38589177A54C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47B8311-3BD1-AB4F-97A7-4B753BE1D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15178DB-2253-E146-B900-A27491E2E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E4FE8-3BC0-0E45-9762-95C9732C3A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13209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8A086F2-82D2-B84A-8D50-8A35C6D69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434D1-48DA-E849-88B7-0CDF41D3669C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14E9293-BB5B-8F49-8D49-01AFE7833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9E26E40-81AE-064E-88AB-AF7FC8241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5D94C-B432-C147-8068-0DB44B94AC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48718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932EF-8634-F345-B4BE-BB15C681D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74875-8C51-DA4A-9B59-B3F654B4C080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997F8-BA96-7D4B-9915-72FF271F1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52262-D2C1-4E4E-A4F9-1E08E539F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3305C-75E8-2649-9A00-0EFE3B79C2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32333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03F28-43A0-014F-A178-9807D0C31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259C0-E183-7540-88C7-1061ED5E2BBE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B68A2-4534-E949-AAED-782EF1E60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5DCD5-528E-1C40-9105-4B4BEBDBB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3C743-8DFE-9141-B534-49C778F62B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570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AB61783-CEF4-5B4B-A982-8A952859E7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B8B3D2-8101-C242-A61E-548E4617DD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F63298C-395A-4C48-8741-7618947783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E8FBF-1D8C-C640-9DDC-9F1CB387AC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5309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E3BD16-A983-C542-841E-281B92A25A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9FF28-900A-B24D-B088-303EE66D87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AFAEFA-7F34-FC4C-8AB2-67F469ABDA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92280-BC91-7E48-B6CF-C903DF0495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746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5D17B9E-6B39-1243-B36E-49019705FD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DB2C631-2180-164A-B2BA-2A2C11E604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0C625D1-4E75-4E49-A6A7-DA0D5DCF7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D105F-C024-5949-BD5F-FDDCDE4417D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458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A736F01-4CDC-6643-AF8D-454B220D9E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00E993A-B0E1-CC47-8D6C-EA4A73A993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07AAE66-D4CA-6B4E-90E4-BB72D5FD4B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7EE51-7F69-9049-98E7-944E9916CD6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8464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81B2379-D6DB-C947-BF7F-28D7EA19FB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23F9693-B354-7B40-821C-1932F6218A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E2681A8-8137-3246-8FC9-66C875D97A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B2F48-FDC5-0848-B20C-37B5516DC8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683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7E8380-4137-8E4D-9BB1-AA1211A55B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C0D275-6A3B-7E46-A57A-1F9D0D7D4E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0EC93F-0A28-0849-8A2E-85EC4DBF5E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E34F1-DEF7-3B4C-8286-0C98B887A34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3506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F0367D-6A28-2D41-8E9D-AE5FB3E6BE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C1993-0DD7-E049-8BD6-8EB0F8AD6C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4478C-01FE-9145-A32E-A13B52CDCF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E8F0E-5CEF-CC43-8278-4911F633860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7011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C619A9D-E132-7A40-8DCC-D6CCF131CA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4811261-D097-9748-8DE0-E685569488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E416B95-6A4F-E04F-BDBF-5D8F9B84D5F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6F29B13-0C7C-A449-8CF3-C10055C2B25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52D7DB7-94F1-FD4E-B457-4AFFA486007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95F07AC5-B5B5-6D4E-8AD7-929985FC53E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C83AA7F1-87E0-504D-AA64-69681A36C60A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0" descr="UNL logo">
            <a:extLst>
              <a:ext uri="{FF2B5EF4-FFF2-40B4-BE49-F238E27FC236}">
                <a16:creationId xmlns:a16="http://schemas.microsoft.com/office/drawing/2014/main" id="{E11F1588-38D9-F64B-909C-3D85C289E2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Text Box 11">
            <a:extLst>
              <a:ext uri="{FF2B5EF4-FFF2-40B4-BE49-F238E27FC236}">
                <a16:creationId xmlns:a16="http://schemas.microsoft.com/office/drawing/2014/main" id="{BE8A4D7E-A9A0-7945-94C3-68F15D40AB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BAC8460-6560-FD4D-97C5-7BE56E595B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4A764B0-4C4D-F444-9A18-2882B631E9A4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9" r:id="rId1"/>
    <p:sldLayoutId id="2147484200" r:id="rId2"/>
    <p:sldLayoutId id="2147484201" r:id="rId3"/>
    <p:sldLayoutId id="2147484202" r:id="rId4"/>
    <p:sldLayoutId id="2147484203" r:id="rId5"/>
    <p:sldLayoutId id="2147484204" r:id="rId6"/>
    <p:sldLayoutId id="2147484205" r:id="rId7"/>
    <p:sldLayoutId id="2147484206" r:id="rId8"/>
    <p:sldLayoutId id="2147484207" r:id="rId9"/>
    <p:sldLayoutId id="2147484208" r:id="rId10"/>
    <p:sldLayoutId id="2147484209" r:id="rId11"/>
    <p:sldLayoutId id="2147484210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>
            <a:extLst>
              <a:ext uri="{FF2B5EF4-FFF2-40B4-BE49-F238E27FC236}">
                <a16:creationId xmlns:a16="http://schemas.microsoft.com/office/drawing/2014/main" id="{BD68EEC6-EB97-1748-859F-374C27DE78A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4339" name="Text Placeholder 2">
            <a:extLst>
              <a:ext uri="{FF2B5EF4-FFF2-40B4-BE49-F238E27FC236}">
                <a16:creationId xmlns:a16="http://schemas.microsoft.com/office/drawing/2014/main" id="{BB54E7DA-8F20-8F45-BCE0-A345557D7F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B34FD-DFC3-AC41-85F3-86BB3E16EA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E352D50-ECDF-8841-8462-5C43367DACD0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A7B2EF-224A-9849-8D96-3A4C88FB69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81D7D-FA4C-D048-92A1-FC2096EE91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C1B3449-B60F-AE45-B8C8-43C101CEAF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8" r:id="rId1"/>
    <p:sldLayoutId id="2147484189" r:id="rId2"/>
    <p:sldLayoutId id="2147484190" r:id="rId3"/>
    <p:sldLayoutId id="2147484191" r:id="rId4"/>
    <p:sldLayoutId id="2147484192" r:id="rId5"/>
    <p:sldLayoutId id="2147484193" r:id="rId6"/>
    <p:sldLayoutId id="2147484194" r:id="rId7"/>
    <p:sldLayoutId id="2147484195" r:id="rId8"/>
    <p:sldLayoutId id="2147484196" r:id="rId9"/>
    <p:sldLayoutId id="2147484197" r:id="rId10"/>
    <p:sldLayoutId id="214748419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宋体" charset="-122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S22-421-821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>
            <a:extLst>
              <a:ext uri="{FF2B5EF4-FFF2-40B4-BE49-F238E27FC236}">
                <a16:creationId xmlns:a16="http://schemas.microsoft.com/office/drawing/2014/main" id="{2A68A569-98DB-354C-AF2E-A27F7F866E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6086C14-6785-D049-83C9-D9B9FE17422E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C731B6E3-1421-E745-9F4F-D1957EBBEA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65238"/>
            <a:ext cx="8077200" cy="4343400"/>
          </a:xfrm>
        </p:spPr>
        <p:txBody>
          <a:bodyPr/>
          <a:lstStyle/>
          <a:p>
            <a:pPr marL="2692400" indent="-2692400" eaLnBrk="1" hangingPunct="1">
              <a:buFontTx/>
              <a:buNone/>
            </a:pPr>
            <a:r>
              <a:rPr lang="en-US" altLang="en-US" sz="2800" dirty="0"/>
              <a:t> 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2800" b="1" dirty="0"/>
              <a:t>Foundations of Constraint Processing</a:t>
            </a:r>
            <a:r>
              <a:rPr lang="en-US" altLang="en-US" sz="2400" b="1" dirty="0"/>
              <a:t> 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2400" b="1" dirty="0"/>
              <a:t>CSCE421/821, Spring 2022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2400" b="1" dirty="0"/>
              <a:t> 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1800" b="1" dirty="0">
                <a:solidFill>
                  <a:schemeClr val="accent2"/>
                </a:solidFill>
                <a:hlinkClick r:id="rId2"/>
              </a:rPr>
              <a:t>www.cse.unl.edu/~choueiry/S22-421-821/</a:t>
            </a:r>
            <a:endParaRPr lang="en-US" altLang="en-US" sz="1800" b="1" dirty="0">
              <a:solidFill>
                <a:schemeClr val="accent2"/>
              </a:solidFill>
            </a:endParaRPr>
          </a:p>
          <a:p>
            <a:pPr marL="2692400" indent="-2692400" algn="ctr" eaLnBrk="1" hangingPunct="1">
              <a:buFontTx/>
              <a:buNone/>
            </a:pPr>
            <a:r>
              <a:rPr lang="en-US" altLang="en-US" sz="1800" b="1" dirty="0">
                <a:solidFill>
                  <a:schemeClr val="accent2"/>
                </a:solidFill>
              </a:rPr>
              <a:t>All questions to Piazza</a:t>
            </a:r>
          </a:p>
          <a:p>
            <a:pPr marL="2692400" indent="-2692400" eaLnBrk="1" hangingPunct="1">
              <a:buFontTx/>
              <a:buNone/>
            </a:pPr>
            <a:endParaRPr lang="en-US" altLang="en-US" sz="1800" dirty="0"/>
          </a:p>
          <a:p>
            <a:pPr marL="2692400" indent="-2692400" algn="ctr" eaLnBrk="1" hangingPunct="1">
              <a:buFontTx/>
              <a:buNone/>
            </a:pPr>
            <a:r>
              <a:rPr lang="en-US" altLang="en-US" sz="1400" dirty="0"/>
              <a:t>Berthe Y. </a:t>
            </a:r>
            <a:r>
              <a:rPr lang="en-US" altLang="en-US" sz="1400" dirty="0" err="1"/>
              <a:t>Choueiry</a:t>
            </a:r>
            <a:r>
              <a:rPr lang="en-US" altLang="en-US" sz="1400" dirty="0"/>
              <a:t> (Shu-we-</a:t>
            </a:r>
            <a:r>
              <a:rPr lang="en-US" altLang="en-US" sz="1400" dirty="0" err="1"/>
              <a:t>ri</a:t>
            </a:r>
            <a:r>
              <a:rPr lang="en-US" altLang="en-US" sz="1400" dirty="0"/>
              <a:t>)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1400" dirty="0"/>
              <a:t>Avery Hall, </a:t>
            </a:r>
            <a:r>
              <a:rPr lang="en-US" altLang="en-US" sz="1400"/>
              <a:t>Room 259</a:t>
            </a:r>
            <a:endParaRPr lang="en-US" altLang="en-US" sz="1400" dirty="0"/>
          </a:p>
          <a:p>
            <a:pPr marL="2692400" indent="-2692400" algn="ctr" eaLnBrk="1" hangingPunct="1">
              <a:buFontTx/>
              <a:buNone/>
            </a:pPr>
            <a:r>
              <a:rPr lang="en-US" altLang="en-US" sz="1400" dirty="0"/>
              <a:t>Tel: +1(402)472-5444</a:t>
            </a:r>
          </a:p>
        </p:txBody>
      </p:sp>
      <p:sp>
        <p:nvSpPr>
          <p:cNvPr id="28675" name="Text Box 4">
            <a:extLst>
              <a:ext uri="{FF2B5EF4-FFF2-40B4-BE49-F238E27FC236}">
                <a16:creationId xmlns:a16="http://schemas.microsoft.com/office/drawing/2014/main" id="{007762B8-9CCD-0F4F-9A04-BA4CEA8D1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28600"/>
            <a:ext cx="7924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3A65BC"/>
                </a:solidFill>
                <a:latin typeface="Arial" panose="020B0604020202020204" pitchFamily="34" charset="0"/>
              </a:rPr>
              <a:t>Lookahead Schemas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>
            <a:extLst>
              <a:ext uri="{FF2B5EF4-FFF2-40B4-BE49-F238E27FC236}">
                <a16:creationId xmlns:a16="http://schemas.microsoft.com/office/drawing/2014/main" id="{527695A0-1093-8F45-B5FB-F19F59761A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7615E65-8B7B-9446-B98E-EC4D90B7EC00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346043CA-0701-334B-910A-1D98DDCAA1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135563"/>
          </a:xfrm>
        </p:spPr>
        <p:txBody>
          <a:bodyPr/>
          <a:lstStyle/>
          <a:p>
            <a:pPr marL="400050" indent="-400050" eaLnBrk="1" hangingPunct="1"/>
            <a:r>
              <a:rPr lang="en-US" altLang="en-US"/>
              <a:t>FC:</a:t>
            </a:r>
          </a:p>
          <a:p>
            <a:pPr marL="400050" indent="-400050" eaLnBrk="1" hangingPunct="1"/>
            <a:r>
              <a:rPr lang="en-US" altLang="en-US"/>
              <a:t>DAC:</a:t>
            </a:r>
            <a:endParaRPr lang="en-US" altLang="en-US" sz="1200"/>
          </a:p>
          <a:p>
            <a:pPr marL="1219200" lvl="1" indent="-533400" eaLnBrk="1" hangingPunct="1"/>
            <a:endParaRPr lang="en-US" altLang="en-US" sz="1100"/>
          </a:p>
          <a:p>
            <a:pPr marL="1219200" lvl="1" indent="-533400" eaLnBrk="1" hangingPunct="1"/>
            <a:r>
              <a:rPr lang="en-US" altLang="en-US" sz="2000"/>
              <a:t>assumes a fixed variable ordering </a:t>
            </a:r>
            <a:r>
              <a:rPr lang="en-US" altLang="en-US" sz="2000" i="1"/>
              <a:t>d</a:t>
            </a:r>
            <a:endParaRPr lang="en-US" altLang="en-US"/>
          </a:p>
          <a:p>
            <a:pPr marL="400050" indent="-400050" eaLnBrk="1" hangingPunct="1"/>
            <a:r>
              <a:rPr lang="en-US" altLang="en-US"/>
              <a:t>RFL: </a:t>
            </a:r>
          </a:p>
          <a:p>
            <a:pPr marL="400050" indent="-400050" eaLnBrk="1" hangingPunct="1"/>
            <a:endParaRPr lang="en-US" altLang="en-US" sz="1200"/>
          </a:p>
          <a:p>
            <a:pPr marL="1219200" lvl="1" indent="-533400" eaLnBrk="1" hangingPunct="1"/>
            <a:endParaRPr lang="en-US" altLang="en-US" sz="2400"/>
          </a:p>
          <a:p>
            <a:pPr marL="1219200" lvl="1" indent="-533400" eaLnBrk="1" hangingPunct="1"/>
            <a:endParaRPr lang="en-US" altLang="en-US" sz="2000"/>
          </a:p>
          <a:p>
            <a:pPr marL="1219200" lvl="1" indent="-533400" eaLnBrk="1" hangingPunct="1"/>
            <a:endParaRPr lang="en-US" altLang="en-US" sz="1800"/>
          </a:p>
          <a:p>
            <a:pPr marL="1219200" lvl="1" indent="-533400" eaLnBrk="1" hangingPunct="1"/>
            <a:endParaRPr lang="en-US" altLang="en-US" sz="2000"/>
          </a:p>
          <a:p>
            <a:pPr marL="1219200" lvl="1" indent="-533400" eaLnBrk="1" hangingPunct="1"/>
            <a:r>
              <a:rPr lang="en-US" altLang="en-US" sz="2000"/>
              <a:t>does more pruning (search may visit fewer nodes) at the cost of more consistency checks</a:t>
            </a: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827E9382-1D5E-F04F-9F3C-EF9C9DD1E9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Look-ahead techniques:</a:t>
            </a:r>
            <a:r>
              <a:rPr lang="en-US" altLang="en-US" sz="4000"/>
              <a:t> </a:t>
            </a:r>
            <a:r>
              <a:rPr lang="en-US" altLang="en-US" sz="2800"/>
              <a:t>FC, DAC, RFL</a:t>
            </a:r>
          </a:p>
        </p:txBody>
      </p:sp>
      <p:sp>
        <p:nvSpPr>
          <p:cNvPr id="37892" name="Rectangle 10">
            <a:extLst>
              <a:ext uri="{FF2B5EF4-FFF2-40B4-BE49-F238E27FC236}">
                <a16:creationId xmlns:a16="http://schemas.microsoft.com/office/drawing/2014/main" id="{2EF28431-22DB-9343-97A3-0933A6381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752600"/>
            <a:ext cx="6781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latin typeface="Copperplate Gothic Light" panose="02000504000000020004" pitchFamily="2" charset="77"/>
              </a:rPr>
              <a:t>FC</a:t>
            </a:r>
            <a:r>
              <a:rPr lang="en-US" altLang="en-US" sz="2400">
                <a:latin typeface="Arial" panose="020B0604020202020204" pitchFamily="34" charset="0"/>
              </a:rPr>
              <a:t>(V</a:t>
            </a:r>
            <a:r>
              <a:rPr lang="en-US" altLang="en-US" sz="2400" baseline="-25000">
                <a:latin typeface="Arial" panose="020B0604020202020204" pitchFamily="34" charset="0"/>
              </a:rPr>
              <a:t>c</a:t>
            </a:r>
            <a:r>
              <a:rPr lang="en-US" altLang="en-US" sz="2400">
                <a:latin typeface="Arial" panose="020B0604020202020204" pitchFamily="34" charset="0"/>
              </a:rPr>
              <a:t>);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While not failure: For the next V</a:t>
            </a:r>
            <a:r>
              <a:rPr lang="en-US" altLang="en-US" sz="2000" baseline="-25000">
                <a:latin typeface="Arial" panose="020B0604020202020204" pitchFamily="34" charset="0"/>
              </a:rPr>
              <a:t>f </a:t>
            </a:r>
            <a:r>
              <a:rPr lang="en-US" altLang="en-US" sz="2000">
                <a:latin typeface="Arial" panose="020B0604020202020204" pitchFamily="34" charset="0"/>
              </a:rPr>
              <a:t>in the ordering </a:t>
            </a:r>
            <a:r>
              <a:rPr lang="en-US" altLang="en-US" sz="2000" i="1">
                <a:latin typeface="Arial" panose="020B0604020202020204" pitchFamily="34" charset="0"/>
              </a:rPr>
              <a:t>d</a:t>
            </a:r>
            <a:r>
              <a:rPr lang="en-US" altLang="en-US" sz="2400">
                <a:latin typeface="Arial" panose="020B0604020202020204" pitchFamily="34" charset="0"/>
              </a:rPr>
              <a:t>, </a:t>
            </a:r>
            <a:r>
              <a:rPr lang="en-US" altLang="en-US" sz="2400">
                <a:latin typeface="Copperplate Gothic Light" panose="02000504000000020004" pitchFamily="2" charset="77"/>
              </a:rPr>
              <a:t>FC</a:t>
            </a:r>
            <a:r>
              <a:rPr lang="en-US" altLang="en-US" sz="2400">
                <a:latin typeface="Arial" panose="020B0604020202020204" pitchFamily="34" charset="0"/>
              </a:rPr>
              <a:t>(V</a:t>
            </a:r>
            <a:r>
              <a:rPr lang="en-US" altLang="en-US" sz="2400" baseline="-25000">
                <a:latin typeface="Arial" panose="020B0604020202020204" pitchFamily="34" charset="0"/>
              </a:rPr>
              <a:t>f</a:t>
            </a:r>
            <a:r>
              <a:rPr lang="en-US" altLang="en-US" sz="2400">
                <a:latin typeface="Arial" panose="020B0604020202020204" pitchFamily="34" charset="0"/>
              </a:rPr>
              <a:t>)</a:t>
            </a:r>
            <a:endParaRPr lang="en-US" altLang="en-US" sz="2400" i="1">
              <a:latin typeface="Arial" panose="020B0604020202020204" pitchFamily="34" charset="0"/>
            </a:endParaRPr>
          </a:p>
        </p:txBody>
      </p:sp>
      <p:sp>
        <p:nvSpPr>
          <p:cNvPr id="37893" name="Rectangle 11">
            <a:extLst>
              <a:ext uri="{FF2B5EF4-FFF2-40B4-BE49-F238E27FC236}">
                <a16:creationId xmlns:a16="http://schemas.microsoft.com/office/drawing/2014/main" id="{A43531B8-6B42-F540-AF14-D897019324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971800"/>
            <a:ext cx="2667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>
                <a:latin typeface="Copperplate Gothic Light" panose="02000504000000020004" pitchFamily="2" charset="77"/>
              </a:rPr>
              <a:t>FC</a:t>
            </a:r>
            <a:r>
              <a:rPr lang="en-US" altLang="en-US" sz="2400">
                <a:latin typeface="Arial" panose="020B0604020202020204" pitchFamily="34" charset="0"/>
              </a:rPr>
              <a:t>(V</a:t>
            </a:r>
            <a:r>
              <a:rPr lang="en-US" altLang="en-US" sz="2400" baseline="-25000">
                <a:latin typeface="Arial" panose="020B0604020202020204" pitchFamily="34" charset="0"/>
              </a:rPr>
              <a:t>c</a:t>
            </a:r>
            <a:r>
              <a:rPr lang="en-US" altLang="en-US" sz="2400">
                <a:latin typeface="Arial" panose="020B0604020202020204" pitchFamily="34" charset="0"/>
              </a:rPr>
              <a:t>); </a:t>
            </a:r>
            <a:r>
              <a:rPr lang="en-US" altLang="en-US" sz="2400">
                <a:latin typeface="Copperplate Gothic Light" panose="02000504000000020004" pitchFamily="2" charset="77"/>
              </a:rPr>
              <a:t>AC-3</a:t>
            </a:r>
            <a:r>
              <a:rPr lang="en-US" altLang="en-US" sz="2400">
                <a:latin typeface="Arial" panose="020B0604020202020204" pitchFamily="34" charset="0"/>
              </a:rPr>
              <a:t>({V</a:t>
            </a:r>
            <a:r>
              <a:rPr lang="en-US" altLang="en-US" sz="2400" baseline="-25000">
                <a:latin typeface="Arial" panose="020B0604020202020204" pitchFamily="34" charset="0"/>
              </a:rPr>
              <a:t>f</a:t>
            </a:r>
            <a:r>
              <a:rPr lang="en-US" altLang="en-US" sz="2400">
                <a:latin typeface="Arial" panose="020B0604020202020204" pitchFamily="34" charset="0"/>
              </a:rPr>
              <a:t>})</a:t>
            </a:r>
          </a:p>
        </p:txBody>
      </p:sp>
      <p:sp>
        <p:nvSpPr>
          <p:cNvPr id="37894" name="Rectangle 12">
            <a:extLst>
              <a:ext uri="{FF2B5EF4-FFF2-40B4-BE49-F238E27FC236}">
                <a16:creationId xmlns:a16="http://schemas.microsoft.com/office/drawing/2014/main" id="{6B02771F-70D4-8A49-8ECD-42D504D29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219200"/>
            <a:ext cx="1219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>
                <a:latin typeface="Copperplate Gothic Light" panose="02000504000000020004" pitchFamily="2" charset="77"/>
              </a:rPr>
              <a:t>FC</a:t>
            </a:r>
            <a:r>
              <a:rPr lang="en-US" altLang="en-US" sz="2400">
                <a:latin typeface="Arial" panose="020B0604020202020204" pitchFamily="34" charset="0"/>
              </a:rPr>
              <a:t>(V</a:t>
            </a:r>
            <a:r>
              <a:rPr lang="en-US" altLang="en-US" sz="2400" baseline="-25000">
                <a:latin typeface="Arial" panose="020B0604020202020204" pitchFamily="34" charset="0"/>
              </a:rPr>
              <a:t>c</a:t>
            </a:r>
            <a:r>
              <a:rPr lang="en-US" altLang="en-US" sz="2400"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37895" name="Rectangle 13">
            <a:extLst>
              <a:ext uri="{FF2B5EF4-FFF2-40B4-BE49-F238E27FC236}">
                <a16:creationId xmlns:a16="http://schemas.microsoft.com/office/drawing/2014/main" id="{0F393D23-3DFD-2848-A2DC-B571D2659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3505200"/>
            <a:ext cx="4953000" cy="1600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>
                <a:latin typeface="Copperplate Gothic Light" panose="02000504000000020004" pitchFamily="2" charset="77"/>
              </a:rPr>
              <a:t>FC</a:t>
            </a:r>
            <a:r>
              <a:rPr lang="en-US" altLang="en-US" sz="2400">
                <a:latin typeface="Arial" panose="020B0604020202020204" pitchFamily="34" charset="0"/>
              </a:rPr>
              <a:t>(V</a:t>
            </a:r>
            <a:r>
              <a:rPr lang="en-US" altLang="en-US" sz="2400" baseline="-25000">
                <a:latin typeface="Arial" panose="020B0604020202020204" pitchFamily="34" charset="0"/>
              </a:rPr>
              <a:t>c</a:t>
            </a:r>
            <a:r>
              <a:rPr lang="en-US" altLang="en-US" sz="2400">
                <a:latin typeface="Arial" panose="020B0604020202020204" pitchFamily="34" charset="0"/>
              </a:rPr>
              <a:t>); 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Repeat until quiescence or failure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    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</a:t>
            </a:r>
            <a:r>
              <a:rPr lang="en-US" altLang="en-US">
                <a:latin typeface="Arial" panose="020B0604020202020204" pitchFamily="34" charset="0"/>
              </a:rPr>
              <a:t> </a:t>
            </a:r>
            <a:r>
              <a:rPr lang="en-US" altLang="en-US" sz="2400">
                <a:latin typeface="Arial" panose="020B0604020202020204" pitchFamily="34" charset="0"/>
              </a:rPr>
              <a:t>V</a:t>
            </a:r>
            <a:r>
              <a:rPr lang="en-US" altLang="en-US" sz="2400" baseline="-25000">
                <a:latin typeface="Arial" panose="020B0604020202020204" pitchFamily="34" charset="0"/>
              </a:rPr>
              <a:t>f1</a:t>
            </a:r>
            <a:r>
              <a:rPr lang="en-US" altLang="en-US" sz="2400">
                <a:latin typeface="Arial" panose="020B0604020202020204" pitchFamily="34" charset="0"/>
              </a:rPr>
              <a:t>,V</a:t>
            </a:r>
            <a:r>
              <a:rPr lang="en-US" altLang="en-US" sz="2400" baseline="-25000">
                <a:latin typeface="Arial" panose="020B0604020202020204" pitchFamily="34" charset="0"/>
              </a:rPr>
              <a:t>f2</a:t>
            </a:r>
            <a:r>
              <a:rPr lang="en-US" altLang="en-US" sz="2400">
                <a:latin typeface="Arial" panose="020B0604020202020204" pitchFamily="34" charset="0"/>
              </a:rPr>
              <a:t> 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</a:t>
            </a:r>
            <a:r>
              <a:rPr lang="en-US" altLang="en-US" sz="2400">
                <a:latin typeface="Arial" panose="020B0604020202020204" pitchFamily="34" charset="0"/>
              </a:rPr>
              <a:t> {V</a:t>
            </a:r>
            <a:r>
              <a:rPr lang="en-US" altLang="en-US" sz="2400" baseline="-25000">
                <a:latin typeface="Arial" panose="020B0604020202020204" pitchFamily="34" charset="0"/>
              </a:rPr>
              <a:t>f</a:t>
            </a:r>
            <a:r>
              <a:rPr lang="en-US" altLang="en-US" sz="2400">
                <a:latin typeface="Arial" panose="020B0604020202020204" pitchFamily="34" charset="0"/>
              </a:rPr>
              <a:t>}, </a:t>
            </a:r>
            <a:r>
              <a:rPr lang="en-US" altLang="en-US" sz="2400">
                <a:latin typeface="Copperplate Gothic Light" panose="02000504000000020004" pitchFamily="2" charset="77"/>
              </a:rPr>
              <a:t>Revise</a:t>
            </a:r>
            <a:r>
              <a:rPr lang="en-US" altLang="en-US" sz="2400">
                <a:latin typeface="Arial" panose="020B0604020202020204" pitchFamily="34" charset="0"/>
              </a:rPr>
              <a:t>(V</a:t>
            </a:r>
            <a:r>
              <a:rPr lang="en-US" altLang="en-US" sz="2400" baseline="-25000">
                <a:latin typeface="Arial" panose="020B0604020202020204" pitchFamily="34" charset="0"/>
              </a:rPr>
              <a:t>f1</a:t>
            </a:r>
            <a:r>
              <a:rPr lang="en-US" altLang="en-US" sz="2400">
                <a:latin typeface="Arial" panose="020B0604020202020204" pitchFamily="34" charset="0"/>
              </a:rPr>
              <a:t>,V</a:t>
            </a:r>
            <a:r>
              <a:rPr lang="en-US" altLang="en-US" sz="2400" baseline="-25000">
                <a:latin typeface="Arial" panose="020B0604020202020204" pitchFamily="34" charset="0"/>
              </a:rPr>
              <a:t>f2</a:t>
            </a:r>
            <a:r>
              <a:rPr lang="en-US" altLang="en-US" sz="2400">
                <a:latin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>
            <a:extLst>
              <a:ext uri="{FF2B5EF4-FFF2-40B4-BE49-F238E27FC236}">
                <a16:creationId xmlns:a16="http://schemas.microsoft.com/office/drawing/2014/main" id="{CC75CD43-1CC9-D741-AA63-03B02D5DAC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5CFDC50-6325-CA45-9217-731086188E23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9C824253-1868-D645-992C-E52DF77D4A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Terminology overload alert: FC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09418193-7B91-8945-99B8-4E36F18602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FC is used to denote one of the following: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a partial look-ahead schema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a </a:t>
            </a:r>
            <a:r>
              <a:rPr lang="en-US" altLang="en-US" b="1"/>
              <a:t>specific</a:t>
            </a:r>
            <a:r>
              <a:rPr lang="en-US" altLang="en-US"/>
              <a:t> chronological backtrack </a:t>
            </a:r>
            <a:r>
              <a:rPr lang="en-US" altLang="en-US" b="1"/>
              <a:t>search</a:t>
            </a:r>
            <a:r>
              <a:rPr lang="en-US" altLang="en-US"/>
              <a:t> algorithm that uses the partial look-ahead schema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Meaning is inferred from context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Not a healthy situation, but a fact of reality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Advice: </a:t>
            </a:r>
            <a:r>
              <a:rPr lang="en-US" altLang="en-US" sz="2800"/>
              <a:t>state upfront the meaning of your terms and stick to them throughout your paper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>
            <a:extLst>
              <a:ext uri="{FF2B5EF4-FFF2-40B4-BE49-F238E27FC236}">
                <a16:creationId xmlns:a16="http://schemas.microsoft.com/office/drawing/2014/main" id="{5F8EB9AC-FBDA-CD41-9DD3-6985D8B3E1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F27E057-60CA-974C-B3AD-43916B76F45E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01C5DED7-7F7E-914E-BF64-894B723EC1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(BT Search +) RFL vs. FC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E2D27EE8-F64D-2740-8B5B-BE511F06D9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Reference: </a:t>
            </a:r>
            <a:r>
              <a:rPr lang="en-US" altLang="en-US" sz="2000"/>
              <a:t>[Sabin &amp; Freuder, ECAI94], [Bessière &amp; Régin, CP97], [Sabin &amp; Freuder, CP97], [Gent &amp; Prosser, APES-20-2000], [Experiments by Lin XU, 2001], </a:t>
            </a:r>
            <a:r>
              <a:rPr lang="en-US" altLang="en-US" sz="2000" b="1">
                <a:solidFill>
                  <a:srgbClr val="A50021"/>
                </a:solidFill>
              </a:rPr>
              <a:t>[Yang, MS thesis 2003]</a:t>
            </a:r>
          </a:p>
          <a:p>
            <a:pPr eaLnBrk="1" hangingPunct="1"/>
            <a:r>
              <a:rPr lang="en-US" altLang="en-US"/>
              <a:t>Results: (sketchy)</a:t>
            </a:r>
          </a:p>
        </p:txBody>
      </p:sp>
      <p:graphicFrame>
        <p:nvGraphicFramePr>
          <p:cNvPr id="142388" name="Group 52">
            <a:extLst>
              <a:ext uri="{FF2B5EF4-FFF2-40B4-BE49-F238E27FC236}">
                <a16:creationId xmlns:a16="http://schemas.microsoft.com/office/drawing/2014/main" id="{077F1672-CA64-7348-A835-56E664B8CE7C}"/>
              </a:ext>
            </a:extLst>
          </p:cNvPr>
          <p:cNvGraphicFramePr>
            <a:graphicFrameLocks noGrp="1"/>
          </p:cNvGraphicFramePr>
          <p:nvPr/>
        </p:nvGraphicFramePr>
        <p:xfrm>
          <a:off x="1219200" y="3124200"/>
          <a:ext cx="6705600" cy="1185863"/>
        </p:xfrm>
        <a:graphic>
          <a:graphicData uri="http://schemas.openxmlformats.org/drawingml/2006/table">
            <a:tbl>
              <a:tblPr/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41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charset="-122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Low tightness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High tightness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Low density (sparse)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FC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RFL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High density (dense)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FC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FC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9958" name="Text Box 43">
            <a:extLst>
              <a:ext uri="{FF2B5EF4-FFF2-40B4-BE49-F238E27FC236}">
                <a16:creationId xmlns:a16="http://schemas.microsoft.com/office/drawing/2014/main" id="{FE4B7D0E-01A2-E74C-9CFD-10832C8580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419600"/>
            <a:ext cx="7696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tabLst>
                <a:tab pos="690563" algn="l"/>
              </a:tabLst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98513" indent="-341313">
              <a:spcBef>
                <a:spcPct val="20000"/>
              </a:spcBef>
              <a:buClr>
                <a:srgbClr val="3A65BC"/>
              </a:buClr>
              <a:buChar char="–"/>
              <a:tabLst>
                <a:tab pos="690563" algn="l"/>
              </a:tabLst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tabLst>
                <a:tab pos="690563" algn="l"/>
              </a:tabLst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tabLst>
                <a:tab pos="690563" algn="l"/>
              </a:tabLst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tabLst>
                <a:tab pos="690563" algn="l"/>
              </a:tabLst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tabLst>
                <a:tab pos="690563" algn="l"/>
              </a:tabLst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tabLst>
                <a:tab pos="690563" algn="l"/>
              </a:tabLst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tabLst>
                <a:tab pos="690563" algn="l"/>
              </a:tabLst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tabLst>
                <a:tab pos="690563" algn="l"/>
              </a:tabLst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Note: </a:t>
            </a:r>
            <a:r>
              <a:rPr lang="en-US" altLang="en-US" sz="2400">
                <a:latin typeface="Arial" panose="020B0604020202020204" pitchFamily="34" charset="0"/>
              </a:rPr>
              <a:t>Results depend on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000">
                <a:latin typeface="Arial" panose="020B0604020202020204" pitchFamily="34" charset="0"/>
              </a:rPr>
              <a:t>Variable ordering (static vs. dynamic)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000">
                <a:latin typeface="Arial" panose="020B0604020202020204" pitchFamily="34" charset="0"/>
              </a:rPr>
              <a:t>Problem difficulty (positive relative to crossover point)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660CAAB5-80CF-E74B-90DE-7A45B19BDF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Alert: Terminology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B7ED5EDB-E082-7545-BFDE-CA70C0A986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Distinguish between </a:t>
            </a:r>
          </a:p>
          <a:p>
            <a:pPr lvl="1"/>
            <a:r>
              <a:rPr lang="en-US" altLang="en-US"/>
              <a:t>Real Full Lookahead (RFL)</a:t>
            </a:r>
          </a:p>
          <a:p>
            <a:pPr lvl="1"/>
            <a:r>
              <a:rPr lang="en-US" altLang="en-US"/>
              <a:t>Maintaining Arc Consistency (MAC)</a:t>
            </a:r>
          </a:p>
          <a:p>
            <a:r>
              <a:rPr lang="en-US" altLang="en-US"/>
              <a:t>MAC assumes binary branching</a:t>
            </a:r>
          </a:p>
        </p:txBody>
      </p:sp>
      <p:sp>
        <p:nvSpPr>
          <p:cNvPr id="40963" name="Slide Number Placeholder 3">
            <a:extLst>
              <a:ext uri="{FF2B5EF4-FFF2-40B4-BE49-F238E27FC236}">
                <a16:creationId xmlns:a16="http://schemas.microsoft.com/office/drawing/2014/main" id="{D39BDCFD-E076-914D-B9BA-E9B5FF7B5A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563245E-9174-824E-89DE-F527ACC68B0B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>
            <a:extLst>
              <a:ext uri="{FF2B5EF4-FFF2-40B4-BE49-F238E27FC236}">
                <a16:creationId xmlns:a16="http://schemas.microsoft.com/office/drawing/2014/main" id="{9BCB190C-BBAD-A04A-88D5-972B100305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6AE2AFB-B424-504F-9EE4-031B5176FFF2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C5163E1D-C293-414B-9B0E-CC63EFF551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Outline: </a:t>
            </a:r>
            <a:r>
              <a:rPr lang="en-US" altLang="en-US" sz="4000"/>
              <a:t>Lookahead Schemas</a:t>
            </a:r>
            <a:endParaRPr lang="en-US" alt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261CDE06-F60F-CF4D-97E7-D5FDA438AF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221162"/>
          </a:xfrm>
        </p:spPr>
        <p:txBody>
          <a:bodyPr/>
          <a:lstStyle/>
          <a:p>
            <a:pPr eaLnBrk="1" hangingPunct="1"/>
            <a:r>
              <a:rPr lang="en-US" altLang="en-US"/>
              <a:t>Forward checking (FC)</a:t>
            </a:r>
          </a:p>
          <a:p>
            <a:pPr eaLnBrk="1" hangingPunct="1"/>
            <a:r>
              <a:rPr lang="en-US" altLang="en-US"/>
              <a:t>Directional Arc Consistency (DAC)</a:t>
            </a:r>
          </a:p>
          <a:p>
            <a:pPr eaLnBrk="1" hangingPunct="1"/>
            <a:r>
              <a:rPr lang="en-US" altLang="en-US"/>
              <a:t>Maintaining Arc Consistency (a.k.a. full arc-consistency)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>
            <a:extLst>
              <a:ext uri="{FF2B5EF4-FFF2-40B4-BE49-F238E27FC236}">
                <a16:creationId xmlns:a16="http://schemas.microsoft.com/office/drawing/2014/main" id="{F0E087C0-0C2D-734E-901E-40EFA8BCA8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28D0782-41A5-1144-9CEF-C170F31E4494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6EB3B9D8-968A-9445-971C-FCF2FD601C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Looking ahead: Rationale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BBEA663D-F493-9846-BD0F-DF01A2ACFF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n-US" altLang="en-US" sz="2800" dirty="0"/>
          </a:p>
          <a:p>
            <a:pPr eaLnBrk="1" hangingPunct="1">
              <a:defRPr/>
            </a:pPr>
            <a:r>
              <a:rPr lang="en-US" altLang="en-US" sz="2800" dirty="0"/>
              <a:t>As decisions are made (conditioning) </a:t>
            </a:r>
          </a:p>
          <a:p>
            <a:pPr lvl="1" eaLnBrk="1" hangingPunct="1">
              <a:defRPr/>
            </a:pPr>
            <a:r>
              <a:rPr lang="en-US" altLang="en-US" sz="2400" dirty="0"/>
              <a:t>Revise the domain of future variables to propagate the effects of decisions (instantiations)</a:t>
            </a:r>
          </a:p>
          <a:p>
            <a:pPr lvl="1" eaLnBrk="1" hangingPunct="1">
              <a:defRPr/>
            </a:pPr>
            <a:r>
              <a:rPr lang="en-US" altLang="en-US" sz="2400" dirty="0"/>
              <a:t>i.e., eliminate inconsistent choices in future sub-problem</a:t>
            </a:r>
          </a:p>
          <a:p>
            <a:pPr eaLnBrk="1" hangingPunct="1">
              <a:defRPr/>
            </a:pPr>
            <a:r>
              <a:rPr lang="en-US" altLang="en-US" sz="2800" dirty="0"/>
              <a:t>Domain annihilation of a future variable avoids expansion of useless portions of the tree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alt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>
            <a:extLst>
              <a:ext uri="{FF2B5EF4-FFF2-40B4-BE49-F238E27FC236}">
                <a16:creationId xmlns:a16="http://schemas.microsoft.com/office/drawing/2014/main" id="{78203E5B-8192-BE45-A9C8-DD407DFC72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3B47735-D434-144F-90F8-CD8094C6AC67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6DF525BD-68AD-1B41-9BCD-277C38D978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Looking ahead: Techniques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BBEA663D-F493-9846-BD0F-DF01A2ACFF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A50021"/>
                </a:solidFill>
              </a:rPr>
              <a:t>Partial</a:t>
            </a:r>
          </a:p>
          <a:p>
            <a:pPr lvl="1" eaLnBrk="1" hangingPunct="1">
              <a:defRPr/>
            </a:pPr>
            <a:r>
              <a:rPr lang="en-US" altLang="en-US" sz="2400" dirty="0"/>
              <a:t>forward-checking (FC)</a:t>
            </a:r>
          </a:p>
          <a:p>
            <a:pPr lvl="1" eaLnBrk="1" hangingPunct="1">
              <a:defRPr/>
            </a:pPr>
            <a:r>
              <a:rPr lang="en-US" altLang="en-US" sz="2400" dirty="0"/>
              <a:t>directional arc-consistency (DAC)</a:t>
            </a:r>
          </a:p>
          <a:p>
            <a:pPr eaLnBrk="1" hangingPunct="1">
              <a:defRPr/>
            </a:pPr>
            <a:r>
              <a:rPr lang="en-US" altLang="en-US" sz="2800" dirty="0">
                <a:solidFill>
                  <a:srgbClr val="A50021"/>
                </a:solidFill>
              </a:rPr>
              <a:t>Full</a:t>
            </a:r>
          </a:p>
          <a:p>
            <a:pPr lvl="1" eaLnBrk="1" hangingPunct="1">
              <a:defRPr/>
            </a:pPr>
            <a:r>
              <a:rPr lang="en-US" altLang="en-US" sz="2400" dirty="0"/>
              <a:t>Maintaining arc-consistency (MAC) a.k.a. Real Full Lookahead (RFL)</a:t>
            </a:r>
          </a:p>
          <a:p>
            <a:pPr eaLnBrk="1" hangingPunct="1">
              <a:defRPr/>
            </a:pPr>
            <a:r>
              <a:rPr lang="en-US" altLang="en-US" sz="2800" dirty="0"/>
              <a:t>Initialize the queue with the set of (</a:t>
            </a:r>
            <a:r>
              <a:rPr lang="en-US" altLang="en-US" sz="2800" dirty="0" err="1"/>
              <a:t>V</a:t>
            </a:r>
            <a:r>
              <a:rPr lang="en-US" altLang="en-US" sz="2800" baseline="-25000" dirty="0" err="1"/>
              <a:t>f</a:t>
            </a:r>
            <a:r>
              <a:rPr lang="en-US" altLang="en-US" sz="2800" dirty="0" err="1"/>
              <a:t>,V</a:t>
            </a:r>
            <a:r>
              <a:rPr lang="en-US" altLang="en-US" sz="2800" baseline="-25000" dirty="0" err="1"/>
              <a:t>c</a:t>
            </a:r>
            <a:r>
              <a:rPr lang="en-US" altLang="en-US" sz="2800" dirty="0"/>
              <a:t>)</a:t>
            </a:r>
          </a:p>
          <a:p>
            <a:pPr lvl="1" eaLnBrk="1" hangingPunct="1">
              <a:defRPr/>
            </a:pPr>
            <a:r>
              <a:rPr lang="en-US" altLang="en-US" sz="2400" cap="small" dirty="0"/>
              <a:t>Revise</a:t>
            </a:r>
            <a:r>
              <a:rPr lang="en-US" altLang="en-US" sz="2400" dirty="0"/>
              <a:t>(</a:t>
            </a:r>
            <a:r>
              <a:rPr lang="en-US" altLang="en-US" sz="2400" dirty="0" err="1"/>
              <a:t>V</a:t>
            </a:r>
            <a:r>
              <a:rPr lang="en-US" altLang="en-US" sz="2400" baseline="-25000" dirty="0" err="1"/>
              <a:t>f</a:t>
            </a:r>
            <a:r>
              <a:rPr lang="en-US" altLang="en-US" sz="2400" dirty="0" err="1"/>
              <a:t>,V</a:t>
            </a:r>
            <a:r>
              <a:rPr lang="en-US" altLang="en-US" sz="2400" baseline="-25000" dirty="0" err="1"/>
              <a:t>c</a:t>
            </a:r>
            <a:r>
              <a:rPr lang="en-US" altLang="en-US" sz="2400" dirty="0"/>
              <a:t>), </a:t>
            </a:r>
            <a:r>
              <a:rPr lang="en-US" altLang="en-US" sz="2400" dirty="0" err="1"/>
              <a:t>V</a:t>
            </a:r>
            <a:r>
              <a:rPr lang="en-US" altLang="en-US" sz="2400" baseline="-25000" dirty="0" err="1"/>
              <a:t>f</a:t>
            </a:r>
            <a:r>
              <a:rPr lang="en-US" altLang="en-US" sz="2400" baseline="-25000" dirty="0"/>
              <a:t> </a:t>
            </a:r>
            <a:r>
              <a:rPr lang="en-US" altLang="en-US" sz="2400" dirty="0"/>
              <a:t>future variable, </a:t>
            </a:r>
            <a:r>
              <a:rPr lang="en-US" altLang="en-US" sz="2400" dirty="0" err="1"/>
              <a:t>V</a:t>
            </a:r>
            <a:r>
              <a:rPr lang="en-US" altLang="en-US" sz="2400" baseline="-25000" dirty="0" err="1"/>
              <a:t>c</a:t>
            </a:r>
            <a:r>
              <a:rPr lang="en-US" altLang="en-US" sz="2400" baseline="-25000" dirty="0"/>
              <a:t> </a:t>
            </a:r>
            <a:r>
              <a:rPr lang="en-US" altLang="en-US" sz="2400" dirty="0"/>
              <a:t>current variable</a:t>
            </a:r>
            <a:endParaRPr lang="en-US" alt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>
            <a:extLst>
              <a:ext uri="{FF2B5EF4-FFF2-40B4-BE49-F238E27FC236}">
                <a16:creationId xmlns:a16="http://schemas.microsoft.com/office/drawing/2014/main" id="{ABE79168-6651-F54D-BEAA-21383952A6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7BF56DD-7388-E841-AA69-1F5A18878C0F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B883343B-3328-5C49-A29E-6D5F6BB496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Revise the domain of V</a:t>
            </a:r>
            <a:r>
              <a:rPr lang="en-US" altLang="en-US" sz="4000" baseline="-25000"/>
              <a:t>i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55AC150A-B1B9-D64C-B6FC-411349F955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/>
              <a:t>Revising the domain of V</a:t>
            </a:r>
            <a:r>
              <a:rPr lang="en-US" altLang="en-US" baseline="-25000" dirty="0"/>
              <a:t>i</a:t>
            </a:r>
            <a:r>
              <a:rPr lang="en-US" altLang="en-US" dirty="0"/>
              <a:t> given a constraint </a:t>
            </a:r>
            <a:r>
              <a:rPr lang="en-US" altLang="en-US" dirty="0" err="1"/>
              <a:t>C</a:t>
            </a:r>
            <a:r>
              <a:rPr lang="en-US" altLang="en-US" baseline="-25000" dirty="0" err="1"/>
              <a:t>Vi,Vj</a:t>
            </a:r>
            <a:r>
              <a:rPr lang="en-US" altLang="en-US" dirty="0"/>
              <a:t> on V</a:t>
            </a:r>
            <a:r>
              <a:rPr lang="en-US" altLang="en-US" baseline="-25000" dirty="0"/>
              <a:t>i</a:t>
            </a:r>
            <a:r>
              <a:rPr lang="en-US" altLang="en-US" dirty="0"/>
              <a:t> (i.e., V</a:t>
            </a:r>
            <a:r>
              <a:rPr lang="en-US" altLang="en-US" baseline="-25000" dirty="0"/>
              <a:t>i</a:t>
            </a:r>
            <a:r>
              <a:rPr lang="en-US" altLang="en-US" dirty="0"/>
              <a:t> </a:t>
            </a:r>
            <a:r>
              <a:rPr lang="en-US" altLang="en-US" dirty="0">
                <a:sym typeface="Symbol" pitchFamily="2" charset="2"/>
              </a:rPr>
              <a:t></a:t>
            </a:r>
            <a:r>
              <a:rPr lang="en-US" altLang="en-US" dirty="0"/>
              <a:t> </a:t>
            </a:r>
            <a:r>
              <a:rPr lang="en-US" altLang="en-US" i="1" dirty="0"/>
              <a:t>scope</a:t>
            </a:r>
            <a:r>
              <a:rPr lang="en-US" altLang="en-US" dirty="0"/>
              <a:t>(C))</a:t>
            </a:r>
          </a:p>
          <a:p>
            <a:pPr eaLnBrk="1" hangingPunct="1">
              <a:defRPr/>
            </a:pPr>
            <a:r>
              <a:rPr lang="en-US" altLang="en-US" dirty="0"/>
              <a:t>General notation: </a:t>
            </a:r>
            <a:r>
              <a:rPr lang="en-US" altLang="en-US" cap="small" dirty="0"/>
              <a:t>Revise</a:t>
            </a:r>
            <a:r>
              <a:rPr lang="en-US" altLang="en-US" dirty="0"/>
              <a:t>(</a:t>
            </a:r>
            <a:r>
              <a:rPr lang="en-US" altLang="en-US" dirty="0" err="1"/>
              <a:t>V</a:t>
            </a:r>
            <a:r>
              <a:rPr lang="en-US" altLang="en-US" baseline="-25000" dirty="0" err="1"/>
              <a:t>i</a:t>
            </a:r>
            <a:r>
              <a:rPr lang="en-US" altLang="en-US" dirty="0" err="1"/>
              <a:t>,C</a:t>
            </a:r>
            <a:r>
              <a:rPr lang="en-US" altLang="en-US" baseline="-25000" dirty="0" err="1"/>
              <a:t>Vi,Vj</a:t>
            </a:r>
            <a:r>
              <a:rPr lang="en-US" altLang="en-US" dirty="0"/>
              <a:t>)</a:t>
            </a:r>
          </a:p>
          <a:p>
            <a:pPr eaLnBrk="1" hangingPunct="1">
              <a:defRPr/>
            </a:pPr>
            <a:r>
              <a:rPr lang="en-US" altLang="en-US" dirty="0"/>
              <a:t>In a binary CSP:</a:t>
            </a:r>
          </a:p>
          <a:p>
            <a:pPr lvl="1" algn="ctr" eaLnBrk="1" hangingPunct="1">
              <a:buFontTx/>
              <a:buNone/>
              <a:defRPr/>
            </a:pPr>
            <a:r>
              <a:rPr lang="en-US" altLang="en-US" sz="3200" cap="small" dirty="0"/>
              <a:t>Revise</a:t>
            </a:r>
            <a:r>
              <a:rPr lang="en-US" altLang="en-US" sz="3200" dirty="0"/>
              <a:t>(</a:t>
            </a:r>
            <a:r>
              <a:rPr lang="en-US" altLang="en-US" sz="3200" dirty="0" err="1"/>
              <a:t>V</a:t>
            </a:r>
            <a:r>
              <a:rPr lang="en-US" altLang="en-US" sz="3200" baseline="-25000" dirty="0" err="1"/>
              <a:t>i</a:t>
            </a:r>
            <a:r>
              <a:rPr lang="en-US" altLang="en-US" sz="3200" dirty="0" err="1"/>
              <a:t>,C</a:t>
            </a:r>
            <a:r>
              <a:rPr lang="en-US" altLang="en-US" sz="3200" baseline="-25000" dirty="0" err="1"/>
              <a:t>Vi,Vj</a:t>
            </a:r>
            <a:r>
              <a:rPr lang="en-US" altLang="en-US" sz="3200" dirty="0"/>
              <a:t>)=</a:t>
            </a:r>
            <a:r>
              <a:rPr lang="en-US" altLang="en-US" sz="3200" cap="small" dirty="0"/>
              <a:t> Revise</a:t>
            </a:r>
            <a:r>
              <a:rPr lang="en-US" altLang="en-US" sz="3200" dirty="0"/>
              <a:t>(</a:t>
            </a:r>
            <a:r>
              <a:rPr lang="en-US" altLang="en-US" sz="3200" dirty="0" err="1"/>
              <a:t>V</a:t>
            </a:r>
            <a:r>
              <a:rPr lang="en-US" altLang="en-US" sz="3200" baseline="-25000" dirty="0" err="1"/>
              <a:t>i</a:t>
            </a:r>
            <a:r>
              <a:rPr lang="en-US" altLang="en-US" sz="3200" dirty="0" err="1"/>
              <a:t>,V</a:t>
            </a:r>
            <a:r>
              <a:rPr lang="en-US" altLang="en-US" sz="3200" baseline="-25000" dirty="0" err="1"/>
              <a:t>j</a:t>
            </a:r>
            <a:r>
              <a:rPr lang="en-US" altLang="en-US" sz="3200" dirty="0"/>
              <a:t>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>
            <a:extLst>
              <a:ext uri="{FF2B5EF4-FFF2-40B4-BE49-F238E27FC236}">
                <a16:creationId xmlns:a16="http://schemas.microsoft.com/office/drawing/2014/main" id="{C96FE437-664A-9543-B1DD-6DF39CD3A8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EFB86D0-E660-5643-B2DA-0F785D6DCF4F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B37D9C38-A053-2748-B9D2-8EF3FA3A9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7929563" algn="r"/>
              </a:tabLst>
            </a:pPr>
            <a:r>
              <a:rPr lang="en-US" altLang="en-US" sz="4000">
                <a:latin typeface="Copperplate Gothic Light" panose="02000504000000020004" pitchFamily="2" charset="77"/>
              </a:rPr>
              <a:t>Revise</a:t>
            </a:r>
            <a:r>
              <a:rPr lang="en-US" altLang="en-US" sz="3600"/>
              <a:t>(V</a:t>
            </a:r>
            <a:r>
              <a:rPr lang="en-US" altLang="en-US" sz="3600" baseline="-25000"/>
              <a:t>i</a:t>
            </a:r>
            <a:r>
              <a:rPr lang="en-US" altLang="en-US" sz="3600"/>
              <a:t>, V</a:t>
            </a:r>
            <a:r>
              <a:rPr lang="en-US" altLang="en-US" sz="3600" baseline="-25000"/>
              <a:t>j</a:t>
            </a:r>
            <a:r>
              <a:rPr lang="en-US" altLang="en-US" sz="3600"/>
              <a:t>)</a:t>
            </a:r>
            <a:r>
              <a:rPr lang="en-US" altLang="en-US" sz="3600">
                <a:solidFill>
                  <a:srgbClr val="A50021"/>
                </a:solidFill>
              </a:rPr>
              <a:t> 	</a:t>
            </a:r>
            <a:r>
              <a:rPr lang="en-US" altLang="en-US" sz="1800">
                <a:solidFill>
                  <a:srgbClr val="A50021"/>
                </a:solidFill>
              </a:rPr>
              <a:t>NOTE: only D</a:t>
            </a:r>
            <a:r>
              <a:rPr lang="en-US" altLang="en-US" sz="1800" baseline="-25000">
                <a:solidFill>
                  <a:srgbClr val="A50021"/>
                </a:solidFill>
              </a:rPr>
              <a:t>Vi </a:t>
            </a:r>
            <a:r>
              <a:rPr lang="en-US" altLang="en-US" sz="1800">
                <a:solidFill>
                  <a:srgbClr val="A50021"/>
                </a:solidFill>
              </a:rPr>
              <a:t>may be updated</a:t>
            </a:r>
            <a:endParaRPr lang="en-US" altLang="en-US" sz="180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E2BE7C62-EC3F-5549-92A1-0A77079635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pPr marL="609600" indent="-609600" eaLnBrk="1" hangingPunct="1">
              <a:buFontTx/>
              <a:buNone/>
              <a:tabLst>
                <a:tab pos="7943850" algn="r"/>
              </a:tabLst>
            </a:pPr>
            <a:r>
              <a:rPr lang="en-US" altLang="en-US" sz="2400">
                <a:latin typeface="Copperplate Gothic Light" panose="02000504000000020004" pitchFamily="2" charset="77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i</a:t>
            </a:r>
            <a:r>
              <a:rPr lang="en-US" altLang="en-US" sz="2000"/>
              <a:t>, V</a:t>
            </a:r>
            <a:r>
              <a:rPr lang="en-US" altLang="en-US" sz="2000" baseline="-25000"/>
              <a:t>j</a:t>
            </a:r>
            <a:r>
              <a:rPr lang="en-US" altLang="en-US" sz="2000"/>
              <a:t>) 	</a:t>
            </a:r>
            <a:endParaRPr lang="en-US" altLang="en-US" sz="2400">
              <a:sym typeface="Symbol" pitchFamily="2" charset="2"/>
            </a:endParaRP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i="1">
                <a:sym typeface="Symbol" pitchFamily="2" charset="2"/>
              </a:rPr>
              <a:t>revised</a:t>
            </a:r>
            <a:r>
              <a:rPr lang="en-US" altLang="en-US" sz="1800">
                <a:sym typeface="Symbol" pitchFamily="2" charset="2"/>
              </a:rPr>
              <a:t>  nil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 </a:t>
            </a:r>
            <a:r>
              <a:rPr lang="en-US" altLang="en-US" sz="1800"/>
              <a:t>x </a:t>
            </a:r>
            <a:r>
              <a:rPr lang="en-US" altLang="en-US" sz="1800">
                <a:sym typeface="Symbol" pitchFamily="2" charset="2"/>
              </a:rPr>
              <a:t> </a:t>
            </a:r>
            <a:r>
              <a:rPr lang="en-US" altLang="en-US" sz="1800"/>
              <a:t>D</a:t>
            </a:r>
            <a:r>
              <a:rPr lang="en-US" altLang="en-US" sz="1800" baseline="-25000"/>
              <a:t>vi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      </a:t>
            </a:r>
            <a:r>
              <a:rPr lang="en-US" altLang="en-US" sz="1800"/>
              <a:t>y </a:t>
            </a:r>
            <a:r>
              <a:rPr lang="en-US" altLang="en-US" sz="1800">
                <a:sym typeface="Symbol" pitchFamily="2" charset="2"/>
              </a:rPr>
              <a:t> </a:t>
            </a:r>
            <a:r>
              <a:rPr lang="en-US" altLang="en-US" sz="1800"/>
              <a:t>D</a:t>
            </a:r>
            <a:r>
              <a:rPr lang="en-US" altLang="en-US" sz="1800" baseline="-25000"/>
              <a:t>Vj</a:t>
            </a:r>
            <a:r>
              <a:rPr lang="en-US" altLang="en-US" sz="1800">
                <a:sym typeface="Symbol" pitchFamily="2" charset="2"/>
              </a:rPr>
              <a:t> 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               </a:t>
            </a:r>
            <a:r>
              <a:rPr lang="en-US" altLang="en-US" sz="1800" b="1">
                <a:sym typeface="Symbol" pitchFamily="2" charset="2"/>
              </a:rPr>
              <a:t>If</a:t>
            </a:r>
            <a:r>
              <a:rPr lang="en-US" altLang="en-US" sz="1800">
                <a:sym typeface="Symbol" pitchFamily="2" charset="2"/>
              </a:rPr>
              <a:t>  </a:t>
            </a:r>
            <a:r>
              <a:rPr lang="en-US" altLang="en-US" sz="1800">
                <a:latin typeface="Copperplate Gothic Light" panose="02000504000000020004" pitchFamily="2" charset="77"/>
                <a:ea typeface="ＭＳ Ｐゴシック" panose="020B0600070205080204" pitchFamily="34" charset="-128"/>
                <a:sym typeface="Symbol" pitchFamily="2" charset="2"/>
              </a:rPr>
              <a:t>Check</a:t>
            </a:r>
            <a:r>
              <a:rPr lang="en-US" altLang="en-US" sz="1800">
                <a:sym typeface="Symbol" pitchFamily="2" charset="2"/>
              </a:rPr>
              <a:t>((V</a:t>
            </a:r>
            <a:r>
              <a:rPr lang="en-US" altLang="en-US" sz="1800" baseline="-25000">
                <a:sym typeface="Symbol" pitchFamily="2" charset="2"/>
              </a:rPr>
              <a:t>i</a:t>
            </a:r>
            <a:r>
              <a:rPr lang="en-US" altLang="en-US" sz="1800">
                <a:sym typeface="Symbol" pitchFamily="2" charset="2"/>
              </a:rPr>
              <a:t>,x),(V</a:t>
            </a:r>
            <a:r>
              <a:rPr lang="en-US" altLang="en-US" sz="1800" baseline="-25000">
                <a:sym typeface="Symbol" pitchFamily="2" charset="2"/>
              </a:rPr>
              <a:t>j</a:t>
            </a:r>
            <a:r>
              <a:rPr lang="en-US" altLang="en-US" sz="1800">
                <a:sym typeface="Symbol" pitchFamily="2" charset="2"/>
              </a:rPr>
              <a:t>,y))  </a:t>
            </a:r>
            <a:r>
              <a:rPr lang="en-US" altLang="en-US" sz="1800" b="1">
                <a:sym typeface="Symbol" pitchFamily="2" charset="2"/>
              </a:rPr>
              <a:t>Then</a:t>
            </a:r>
            <a:r>
              <a:rPr lang="en-US" altLang="en-US" sz="1800">
                <a:sym typeface="Symbol" pitchFamily="2" charset="2"/>
              </a:rPr>
              <a:t>  </a:t>
            </a:r>
            <a:r>
              <a:rPr lang="en-US" altLang="en-US" sz="1800" b="1">
                <a:sym typeface="Symbol" pitchFamily="2" charset="2"/>
              </a:rPr>
              <a:t>break</a:t>
            </a:r>
            <a:endParaRPr lang="en-US" altLang="en-US" sz="1800">
              <a:sym typeface="Symbol" pitchFamily="2" charset="2"/>
            </a:endParaRP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i="1">
                <a:sym typeface="Symbol" pitchFamily="2" charset="2"/>
              </a:rPr>
              <a:t>         revised</a:t>
            </a:r>
            <a:r>
              <a:rPr lang="en-US" altLang="en-US" sz="1800">
                <a:sym typeface="Symbol" pitchFamily="2" charset="2"/>
              </a:rPr>
              <a:t>  t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>
                <a:sym typeface="Symbol" pitchFamily="2" charset="2"/>
              </a:rPr>
              <a:t>         </a:t>
            </a:r>
            <a:r>
              <a:rPr lang="en-US" altLang="en-US" sz="1800">
                <a:solidFill>
                  <a:srgbClr val="A50021"/>
                </a:solidFill>
              </a:rPr>
              <a:t>D</a:t>
            </a:r>
            <a:r>
              <a:rPr lang="en-US" altLang="en-US" sz="1800" baseline="-25000">
                <a:solidFill>
                  <a:srgbClr val="A50021"/>
                </a:solidFill>
              </a:rPr>
              <a:t>Vi</a:t>
            </a:r>
            <a:r>
              <a:rPr lang="en-US" altLang="en-US" sz="1800">
                <a:solidFill>
                  <a:srgbClr val="A50021"/>
                </a:solidFill>
                <a:sym typeface="Symbol" pitchFamily="2" charset="2"/>
              </a:rPr>
              <a:t>  </a:t>
            </a:r>
            <a:r>
              <a:rPr lang="en-US" altLang="en-US" sz="1800">
                <a:solidFill>
                  <a:srgbClr val="A50021"/>
                </a:solidFill>
              </a:rPr>
              <a:t>D</a:t>
            </a:r>
            <a:r>
              <a:rPr lang="en-US" altLang="en-US" sz="1800" baseline="-25000">
                <a:solidFill>
                  <a:srgbClr val="A50021"/>
                </a:solidFill>
              </a:rPr>
              <a:t>Vi </a:t>
            </a:r>
            <a:r>
              <a:rPr lang="en-US" altLang="en-US" sz="1800">
                <a:solidFill>
                  <a:srgbClr val="A50021"/>
                </a:solidFill>
              </a:rPr>
              <a:t>\ {x}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b="1"/>
              <a:t>Return</a:t>
            </a:r>
            <a:r>
              <a:rPr lang="en-US" altLang="en-US" sz="1800"/>
              <a:t> </a:t>
            </a:r>
            <a:r>
              <a:rPr lang="en-US" altLang="en-US" sz="1800" i="1"/>
              <a:t>revised</a:t>
            </a:r>
          </a:p>
          <a:p>
            <a:pPr marL="990600" lvl="1" indent="-533400" eaLnBrk="1" hangingPunct="1">
              <a:buFontTx/>
              <a:buNone/>
              <a:tabLst>
                <a:tab pos="7943850" algn="r"/>
              </a:tabLst>
            </a:pPr>
            <a:endParaRPr lang="en-US" altLang="en-US" sz="1800"/>
          </a:p>
          <a:p>
            <a:pPr marL="990600" lvl="1" indent="-533400" eaLnBrk="1" hangingPunct="1">
              <a:buFontTx/>
              <a:buNone/>
              <a:tabLst>
                <a:tab pos="7943850" algn="r"/>
              </a:tabLst>
            </a:pPr>
            <a:r>
              <a:rPr lang="en-US" altLang="en-US" sz="2000">
                <a:solidFill>
                  <a:srgbClr val="A50021"/>
                </a:solidFill>
              </a:rPr>
              <a:t>Simpler, equivalent code but not as obvious as the previous one</a:t>
            </a:r>
            <a:endParaRPr lang="en-US" altLang="en-US"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>
            <a:extLst>
              <a:ext uri="{FF2B5EF4-FFF2-40B4-BE49-F238E27FC236}">
                <a16:creationId xmlns:a16="http://schemas.microsoft.com/office/drawing/2014/main" id="{F8553840-4B5E-0341-8050-2F705568F5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DA328C7-9AF7-504E-85EE-FCACE5EE0677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025F3F89-7BF9-4F49-A4F3-6629766F7F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Domain filtering in lookahead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7B7EC320-ECB4-904A-B2FA-2F613AA46F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</a:t>
            </a:r>
            <a:r>
              <a:rPr lang="en-US" altLang="en-US" baseline="-25000"/>
              <a:t>c</a:t>
            </a:r>
            <a:r>
              <a:rPr lang="en-US" altLang="en-US"/>
              <a:t> current variable</a:t>
            </a:r>
          </a:p>
          <a:p>
            <a:pPr eaLnBrk="1" hangingPunct="1"/>
            <a:r>
              <a:rPr lang="en-US" altLang="en-US"/>
              <a:t>V</a:t>
            </a:r>
            <a:r>
              <a:rPr lang="en-US" altLang="en-US" baseline="-25000"/>
              <a:t>f</a:t>
            </a:r>
            <a:r>
              <a:rPr lang="en-US" altLang="en-US"/>
              <a:t> future variable</a:t>
            </a:r>
          </a:p>
          <a:p>
            <a:pPr eaLnBrk="1" hangingPunct="1"/>
            <a:r>
              <a:rPr lang="en-US" altLang="en-US"/>
              <a:t>{V</a:t>
            </a:r>
            <a:r>
              <a:rPr lang="en-US" altLang="en-US" baseline="-25000"/>
              <a:t>f</a:t>
            </a:r>
            <a:r>
              <a:rPr lang="en-US" altLang="en-US"/>
              <a:t>} all future variables</a:t>
            </a:r>
          </a:p>
          <a:p>
            <a:pPr eaLnBrk="1" hangingPunct="1"/>
            <a:r>
              <a:rPr lang="en-US" altLang="en-US">
                <a:latin typeface="Copperplate Gothic Light" panose="02000504000000020004" pitchFamily="2" charset="77"/>
              </a:rPr>
              <a:t>Revise</a:t>
            </a:r>
            <a:r>
              <a:rPr lang="en-US" altLang="en-US"/>
              <a:t>(V</a:t>
            </a:r>
            <a:r>
              <a:rPr lang="en-US" altLang="en-US" baseline="-25000"/>
              <a:t>f</a:t>
            </a:r>
            <a:r>
              <a:rPr lang="en-US" altLang="en-US"/>
              <a:t>, V</a:t>
            </a:r>
            <a:r>
              <a:rPr lang="en-US" altLang="en-US" baseline="-25000"/>
              <a:t>c</a:t>
            </a:r>
            <a:r>
              <a:rPr lang="en-US" altLang="en-US"/>
              <a:t>)</a:t>
            </a:r>
          </a:p>
          <a:p>
            <a:pPr eaLnBrk="1" hangingPunct="1"/>
            <a:r>
              <a:rPr lang="en-US" altLang="en-US">
                <a:solidFill>
                  <a:srgbClr val="A50021"/>
                </a:solidFill>
                <a:latin typeface="Copperplate Gothic Light" panose="02000504000000020004" pitchFamily="2" charset="77"/>
              </a:rPr>
              <a:t>FC</a:t>
            </a:r>
            <a:r>
              <a:rPr lang="en-US" altLang="en-US">
                <a:solidFill>
                  <a:srgbClr val="A50021"/>
                </a:solidFill>
              </a:rPr>
              <a:t>(V</a:t>
            </a:r>
            <a:r>
              <a:rPr lang="en-US" altLang="en-US" baseline="-25000">
                <a:solidFill>
                  <a:srgbClr val="A50021"/>
                </a:solidFill>
              </a:rPr>
              <a:t>c</a:t>
            </a:r>
            <a:r>
              <a:rPr lang="en-US" altLang="en-US">
                <a:solidFill>
                  <a:srgbClr val="A50021"/>
                </a:solidFill>
              </a:rPr>
              <a:t>)</a:t>
            </a:r>
            <a:r>
              <a:rPr lang="en-US" altLang="en-US"/>
              <a:t>:</a:t>
            </a:r>
          </a:p>
          <a:p>
            <a:pPr lvl="1" eaLnBrk="1" hangingPunct="1">
              <a:buFontTx/>
              <a:buAutoNum type="arabicPeriod"/>
            </a:pPr>
            <a:r>
              <a:rPr lang="en-US" altLang="en-US">
                <a:sym typeface="Symbol" pitchFamily="2" charset="2"/>
              </a:rPr>
              <a:t>  </a:t>
            </a:r>
            <a:r>
              <a:rPr lang="en-US" altLang="en-US"/>
              <a:t> V</a:t>
            </a:r>
            <a:r>
              <a:rPr lang="en-US" altLang="en-US" baseline="-25000"/>
              <a:t>f</a:t>
            </a:r>
            <a:r>
              <a:rPr lang="en-US" altLang="en-US"/>
              <a:t> </a:t>
            </a:r>
            <a:r>
              <a:rPr lang="en-US" altLang="en-US">
                <a:sym typeface="Symbol" pitchFamily="2" charset="2"/>
              </a:rPr>
              <a:t></a:t>
            </a:r>
            <a:r>
              <a:rPr lang="en-US" altLang="en-US"/>
              <a:t> {V</a:t>
            </a:r>
            <a:r>
              <a:rPr lang="en-US" altLang="en-US" baseline="-25000"/>
              <a:t>f</a:t>
            </a:r>
            <a:r>
              <a:rPr lang="en-US" altLang="en-US"/>
              <a:t>} connected to V</a:t>
            </a:r>
            <a:r>
              <a:rPr lang="en-US" altLang="en-US" baseline="-25000"/>
              <a:t>c</a:t>
            </a:r>
            <a:endParaRPr lang="en-US" altLang="en-US"/>
          </a:p>
          <a:p>
            <a:pPr lvl="1" eaLnBrk="1" hangingPunct="1">
              <a:buFontTx/>
              <a:buAutoNum type="arabicPeriod"/>
            </a:pPr>
            <a:r>
              <a:rPr lang="en-US" altLang="en-US"/>
              <a:t>       </a:t>
            </a:r>
            <a:r>
              <a:rPr lang="en-US" altLang="en-US">
                <a:latin typeface="Copperplate Gothic Light" panose="02000504000000020004" pitchFamily="2" charset="77"/>
              </a:rPr>
              <a:t>Revise</a:t>
            </a:r>
            <a:r>
              <a:rPr lang="en-US" altLang="en-US"/>
              <a:t>(V</a:t>
            </a:r>
            <a:r>
              <a:rPr lang="en-US" altLang="en-US" baseline="-25000"/>
              <a:t>f</a:t>
            </a:r>
            <a:r>
              <a:rPr lang="en-US" altLang="en-US"/>
              <a:t>,V</a:t>
            </a:r>
            <a:r>
              <a:rPr lang="en-US" altLang="en-US" baseline="-25000"/>
              <a:t>c</a:t>
            </a:r>
            <a:r>
              <a:rPr lang="en-US" altLang="en-US"/>
              <a:t>)</a:t>
            </a:r>
          </a:p>
          <a:p>
            <a:pPr lvl="1" eaLnBrk="1" hangingPunct="1">
              <a:buFontTx/>
              <a:buAutoNum type="arabicPeriod"/>
            </a:pPr>
            <a:r>
              <a:rPr lang="en-US" altLang="en-US"/>
              <a:t>       </a:t>
            </a:r>
            <a:r>
              <a:rPr lang="en-US" altLang="en-US" b="1"/>
              <a:t>If</a:t>
            </a:r>
            <a:r>
              <a:rPr lang="en-US" altLang="en-US"/>
              <a:t> D</a:t>
            </a:r>
            <a:r>
              <a:rPr lang="en-US" altLang="en-US" baseline="-25000"/>
              <a:t>Vf </a:t>
            </a:r>
            <a:r>
              <a:rPr lang="en-US" altLang="en-US"/>
              <a:t>={} </a:t>
            </a:r>
            <a:r>
              <a:rPr lang="en-US" altLang="en-US" b="1"/>
              <a:t>then</a:t>
            </a:r>
            <a:r>
              <a:rPr lang="en-US" altLang="en-US"/>
              <a:t> </a:t>
            </a:r>
            <a:r>
              <a:rPr lang="en-US" altLang="en-US" b="1"/>
              <a:t>break</a:t>
            </a:r>
            <a:r>
              <a:rPr lang="en-US" altLang="en-US"/>
              <a:t> </a:t>
            </a:r>
            <a:r>
              <a:rPr lang="en-US" altLang="en-US" i="1"/>
              <a:t>false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4A857AE6-F089-044F-806C-0A3F1DD9D0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Directional Arc Consistency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2FCC19F3-F956-B54B-9A7B-63551A0BCF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Choose an ordering </a:t>
            </a:r>
            <a:r>
              <a:rPr lang="en-US" altLang="en-US" i="1"/>
              <a:t>d</a:t>
            </a:r>
            <a:r>
              <a:rPr lang="en-US" altLang="en-US"/>
              <a:t>, stick to it</a:t>
            </a:r>
          </a:p>
          <a:p>
            <a:r>
              <a:rPr lang="en-US" altLang="en-US"/>
              <a:t>After instantiating a variable at level </a:t>
            </a:r>
            <a:r>
              <a:rPr lang="en-US" altLang="en-US" i="1"/>
              <a:t>i</a:t>
            </a:r>
            <a:r>
              <a:rPr lang="en-US" altLang="en-US"/>
              <a:t>, do the following</a:t>
            </a:r>
          </a:p>
          <a:p>
            <a:pPr marL="914400" lvl="1" indent="-514350">
              <a:buFont typeface="Helvetica" pitchFamily="2" charset="0"/>
              <a:buAutoNum type="arabicPeriod"/>
            </a:pPr>
            <a:r>
              <a:rPr lang="en-US" altLang="en-US" b="1"/>
              <a:t>For</a:t>
            </a:r>
            <a:r>
              <a:rPr lang="en-US" altLang="en-US"/>
              <a:t> k from </a:t>
            </a:r>
            <a:r>
              <a:rPr lang="en-US" altLang="en-US" i="1"/>
              <a:t>i</a:t>
            </a:r>
            <a:r>
              <a:rPr lang="en-US" altLang="en-US"/>
              <a:t> </a:t>
            </a:r>
            <a:r>
              <a:rPr lang="en-US" altLang="en-US" b="1"/>
              <a:t>to</a:t>
            </a:r>
            <a:r>
              <a:rPr lang="en-US" altLang="en-US"/>
              <a:t> (</a:t>
            </a:r>
            <a:r>
              <a:rPr lang="en-US" altLang="en-US" i="1"/>
              <a:t>n-1)</a:t>
            </a:r>
            <a:r>
              <a:rPr lang="en-US" altLang="en-US"/>
              <a:t> in the ordering </a:t>
            </a:r>
            <a:r>
              <a:rPr lang="en-US" altLang="en-US" i="1"/>
              <a:t>d </a:t>
            </a:r>
            <a:r>
              <a:rPr lang="en-US" altLang="en-US" b="1"/>
              <a:t>Do</a:t>
            </a:r>
          </a:p>
          <a:p>
            <a:pPr marL="914400" lvl="1" indent="-514350">
              <a:buFont typeface="Helvetica" pitchFamily="2" charset="0"/>
              <a:buAutoNum type="arabicPeriod"/>
            </a:pPr>
            <a:r>
              <a:rPr lang="en-US" altLang="en-US"/>
              <a:t>    </a:t>
            </a:r>
            <a:r>
              <a:rPr lang="en-US" altLang="en-US" b="1"/>
              <a:t>If</a:t>
            </a:r>
            <a:r>
              <a:rPr lang="en-US" altLang="en-US"/>
              <a:t> </a:t>
            </a:r>
            <a:r>
              <a:rPr lang="en-US" altLang="en-US">
                <a:latin typeface="Copperplate Gothic Light" panose="02000504000000020004" pitchFamily="2" charset="77"/>
              </a:rPr>
              <a:t>FC</a:t>
            </a:r>
            <a:r>
              <a:rPr lang="en-US" altLang="en-US"/>
              <a:t>(V</a:t>
            </a:r>
            <a:r>
              <a:rPr lang="en-US" altLang="en-US" baseline="-25000"/>
              <a:t>k</a:t>
            </a:r>
            <a:r>
              <a:rPr lang="en-US" altLang="en-US"/>
              <a:t>)=</a:t>
            </a:r>
            <a:r>
              <a:rPr lang="en-US" altLang="en-US" i="1"/>
              <a:t> false</a:t>
            </a:r>
            <a:r>
              <a:rPr lang="en-US" altLang="en-US"/>
              <a:t> </a:t>
            </a:r>
            <a:r>
              <a:rPr lang="en-US" altLang="en-US" b="1"/>
              <a:t>then</a:t>
            </a:r>
            <a:r>
              <a:rPr lang="en-US" altLang="en-US"/>
              <a:t> </a:t>
            </a:r>
            <a:r>
              <a:rPr lang="en-US" altLang="en-US" b="1"/>
              <a:t>break </a:t>
            </a:r>
            <a:r>
              <a:rPr lang="en-US" altLang="en-US" i="1"/>
              <a:t>false</a:t>
            </a:r>
          </a:p>
          <a:p>
            <a:endParaRPr lang="en-US" altLang="en-US"/>
          </a:p>
        </p:txBody>
      </p:sp>
      <p:sp>
        <p:nvSpPr>
          <p:cNvPr id="35843" name="Slide Number Placeholder 3">
            <a:extLst>
              <a:ext uri="{FF2B5EF4-FFF2-40B4-BE49-F238E27FC236}">
                <a16:creationId xmlns:a16="http://schemas.microsoft.com/office/drawing/2014/main" id="{EBFD3C9B-472B-9F4D-BFE5-5122D8FBB0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1EAC6AF-74AE-0C41-A741-36066B350C58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CFD7736D-BD40-4749-8A04-D3F826C662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Real Full Lookahead (RFL)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D8DE47DB-B979-6E43-9E2B-94551EC23B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AC-3</a:t>
            </a:r>
          </a:p>
          <a:p>
            <a:pPr lvl="1"/>
            <a:r>
              <a:rPr lang="en-US" altLang="en-US" sz="2000"/>
              <a:t>Set Q </a:t>
            </a:r>
            <a:r>
              <a:rPr lang="en-US" altLang="en-US" sz="2000">
                <a:sym typeface="Wingdings" pitchFamily="2" charset="2"/>
              </a:rPr>
              <a:t> {(V</a:t>
            </a:r>
            <a:r>
              <a:rPr lang="en-US" altLang="en-US" sz="2000" baseline="-25000">
                <a:sym typeface="Wingdings" pitchFamily="2" charset="2"/>
              </a:rPr>
              <a:t>f</a:t>
            </a:r>
            <a:r>
              <a:rPr lang="en-US" altLang="en-US" sz="2000">
                <a:sym typeface="Wingdings" pitchFamily="2" charset="2"/>
              </a:rPr>
              <a:t>,V</a:t>
            </a:r>
            <a:r>
              <a:rPr lang="en-US" altLang="en-US" sz="2000" baseline="-25000">
                <a:sym typeface="Wingdings" pitchFamily="2" charset="2"/>
              </a:rPr>
              <a:t>c</a:t>
            </a:r>
            <a:r>
              <a:rPr lang="en-US" altLang="en-US" sz="2000">
                <a:sym typeface="Wingdings" pitchFamily="2" charset="2"/>
              </a:rPr>
              <a:t>) | V</a:t>
            </a:r>
            <a:r>
              <a:rPr lang="en-US" altLang="en-US" sz="2000" baseline="-25000">
                <a:sym typeface="Wingdings" pitchFamily="2" charset="2"/>
              </a:rPr>
              <a:t>c</a:t>
            </a:r>
            <a:r>
              <a:rPr lang="en-US" altLang="en-US" sz="2000">
                <a:sym typeface="Wingdings" pitchFamily="2" charset="2"/>
              </a:rPr>
              <a:t> is the current variable, V</a:t>
            </a:r>
            <a:r>
              <a:rPr lang="en-US" altLang="en-US" sz="2000" baseline="-25000">
                <a:sym typeface="Wingdings" pitchFamily="2" charset="2"/>
              </a:rPr>
              <a:t>f</a:t>
            </a:r>
            <a:r>
              <a:rPr lang="en-US" altLang="en-US" sz="2000">
                <a:sym typeface="Wingdings" pitchFamily="2" charset="2"/>
              </a:rPr>
              <a:t> ∈ Neigh(V</a:t>
            </a:r>
            <a:r>
              <a:rPr lang="en-US" altLang="en-US" sz="2000" baseline="-25000">
                <a:sym typeface="Wingdings" pitchFamily="2" charset="2"/>
              </a:rPr>
              <a:t>f</a:t>
            </a:r>
            <a:r>
              <a:rPr lang="en-US" altLang="en-US" sz="2000">
                <a:sym typeface="Wingdings" pitchFamily="2" charset="2"/>
              </a:rPr>
              <a:t> )}</a:t>
            </a:r>
            <a:endParaRPr lang="en-US" altLang="en-US" sz="2000"/>
          </a:p>
          <a:p>
            <a:pPr lvl="1"/>
            <a:r>
              <a:rPr lang="en-US" altLang="en-US" sz="2000"/>
              <a:t>Run AC-3(Q)</a:t>
            </a:r>
          </a:p>
          <a:p>
            <a:r>
              <a:rPr lang="en-US" altLang="en-US" sz="2400"/>
              <a:t>AC-1 does too many checks</a:t>
            </a:r>
          </a:p>
          <a:p>
            <a:pPr lvl="1"/>
            <a:r>
              <a:rPr lang="en-US" altLang="en-US" sz="2000"/>
              <a:t>First revise all the tuples in </a:t>
            </a:r>
            <a:r>
              <a:rPr lang="en-US" altLang="en-US" sz="2000">
                <a:sym typeface="Wingdings" pitchFamily="2" charset="2"/>
              </a:rPr>
              <a:t>{(V</a:t>
            </a:r>
            <a:r>
              <a:rPr lang="en-US" altLang="en-US" sz="2000" baseline="-25000">
                <a:sym typeface="Wingdings" pitchFamily="2" charset="2"/>
              </a:rPr>
              <a:t>f</a:t>
            </a:r>
            <a:r>
              <a:rPr lang="en-US" altLang="en-US" sz="2000">
                <a:sym typeface="Wingdings" pitchFamily="2" charset="2"/>
              </a:rPr>
              <a:t>,V</a:t>
            </a:r>
            <a:r>
              <a:rPr lang="en-US" altLang="en-US" sz="2000" baseline="-25000">
                <a:sym typeface="Wingdings" pitchFamily="2" charset="2"/>
              </a:rPr>
              <a:t>c</a:t>
            </a:r>
            <a:r>
              <a:rPr lang="en-US" altLang="en-US" sz="2000">
                <a:sym typeface="Wingdings" pitchFamily="2" charset="2"/>
              </a:rPr>
              <a:t>)} </a:t>
            </a:r>
            <a:endParaRPr lang="en-US" altLang="en-US" sz="2000"/>
          </a:p>
          <a:p>
            <a:pPr lvl="1"/>
            <a:r>
              <a:rPr lang="en-US" altLang="en-US" sz="2000"/>
              <a:t>Then, call AC-1 (</a:t>
            </a:r>
            <a:r>
              <a:rPr lang="en-US" altLang="en-US" sz="2400">
                <a:sym typeface="Wingdings" pitchFamily="2" charset="2"/>
              </a:rPr>
              <a:t>{(V</a:t>
            </a:r>
            <a:r>
              <a:rPr lang="en-US" altLang="en-US" sz="2400" baseline="-25000">
                <a:sym typeface="Wingdings" pitchFamily="2" charset="2"/>
              </a:rPr>
              <a:t>i</a:t>
            </a:r>
            <a:r>
              <a:rPr lang="en-US" altLang="en-US" sz="2400">
                <a:sym typeface="Wingdings" pitchFamily="2" charset="2"/>
              </a:rPr>
              <a:t>,V</a:t>
            </a:r>
            <a:r>
              <a:rPr lang="en-US" altLang="en-US" sz="2400" baseline="-25000">
                <a:sym typeface="Wingdings" pitchFamily="2" charset="2"/>
              </a:rPr>
              <a:t>j</a:t>
            </a:r>
            <a:r>
              <a:rPr lang="en-US" altLang="en-US" sz="2400">
                <a:sym typeface="Wingdings" pitchFamily="2" charset="2"/>
              </a:rPr>
              <a:t>), V</a:t>
            </a:r>
            <a:r>
              <a:rPr lang="en-US" altLang="en-US" sz="2400" baseline="-25000">
                <a:sym typeface="Wingdings" pitchFamily="2" charset="2"/>
              </a:rPr>
              <a:t>i</a:t>
            </a:r>
            <a:r>
              <a:rPr lang="en-US" altLang="en-US" sz="2400">
                <a:sym typeface="Wingdings" pitchFamily="2" charset="2"/>
              </a:rPr>
              <a:t>,V</a:t>
            </a:r>
            <a:r>
              <a:rPr lang="en-US" altLang="en-US" sz="2400" baseline="-25000">
                <a:sym typeface="Wingdings" pitchFamily="2" charset="2"/>
              </a:rPr>
              <a:t>j </a:t>
            </a:r>
            <a:r>
              <a:rPr lang="en-US" altLang="en-US" sz="2400">
                <a:sym typeface="Wingdings" pitchFamily="2" charset="2"/>
              </a:rPr>
              <a:t>are future variables}})</a:t>
            </a:r>
            <a:endParaRPr lang="en-US" altLang="en-US"/>
          </a:p>
          <a:p>
            <a:pPr>
              <a:buFontTx/>
              <a:buNone/>
            </a:pPr>
            <a:endParaRPr lang="en-US" altLang="en-US" sz="1600">
              <a:sym typeface="Wingdings" pitchFamily="2" charset="2"/>
            </a:endParaRPr>
          </a:p>
        </p:txBody>
      </p:sp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id="{50CB1750-EEFD-4F4C-B0CA-6F0FC532CF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9C48354-366E-0C46-A331-813061F1DDE3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1901</TotalTime>
  <Words>759</Words>
  <Application>Microsoft Macintosh PowerPoint</Application>
  <PresentationFormat>On-screen Show (4:3)</PresentationFormat>
  <Paragraphs>124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Copperplate Gothic Light</vt:lpstr>
      <vt:lpstr>Helvetica</vt:lpstr>
      <vt:lpstr>Presentation1</vt:lpstr>
      <vt:lpstr>Custom Design</vt:lpstr>
      <vt:lpstr>PowerPoint Presentation</vt:lpstr>
      <vt:lpstr>Outline: Lookahead Schemas</vt:lpstr>
      <vt:lpstr>Looking ahead: Rationale</vt:lpstr>
      <vt:lpstr>Looking ahead: Techniques</vt:lpstr>
      <vt:lpstr>Revise the domain of Vi</vt:lpstr>
      <vt:lpstr>Revise(Vi, Vj)  NOTE: only DVi may be updated</vt:lpstr>
      <vt:lpstr>Domain filtering in lookahead</vt:lpstr>
      <vt:lpstr>Directional Arc Consistency</vt:lpstr>
      <vt:lpstr>Real Full Lookahead (RFL)</vt:lpstr>
      <vt:lpstr>Look-ahead techniques: FC, DAC, RFL</vt:lpstr>
      <vt:lpstr>Terminology overload alert: FC</vt:lpstr>
      <vt:lpstr>(BT Search +) RFL vs. FC</vt:lpstr>
      <vt:lpstr>Alert: Terminology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Berthe Choueiry</cp:lastModifiedBy>
  <cp:revision>667</cp:revision>
  <dcterms:created xsi:type="dcterms:W3CDTF">2012-11-26T21:17:26Z</dcterms:created>
  <dcterms:modified xsi:type="dcterms:W3CDTF">2022-01-28T07:42:29Z</dcterms:modified>
</cp:coreProperties>
</file>