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97" r:id="rId2"/>
    <p:sldId id="294" r:id="rId3"/>
    <p:sldId id="282" r:id="rId4"/>
    <p:sldId id="284" r:id="rId5"/>
    <p:sldId id="285" r:id="rId6"/>
    <p:sldId id="301" r:id="rId7"/>
    <p:sldId id="293" r:id="rId8"/>
    <p:sldId id="303" r:id="rId9"/>
    <p:sldId id="288" r:id="rId10"/>
    <p:sldId id="292" r:id="rId11"/>
    <p:sldId id="290" r:id="rId12"/>
    <p:sldId id="304" r:id="rId13"/>
    <p:sldId id="298" r:id="rId14"/>
    <p:sldId id="300" r:id="rId15"/>
    <p:sldId id="299" r:id="rId1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C8196D76-F3BF-C54A-8880-1DF4AAA5374A}"/>
    <pc:docChg chg="modSld">
      <pc:chgData name="Berthe Choueiry" userId="a0a34cf8-c512-4826-a48e-18e8ad82c21a" providerId="ADAL" clId="{C8196D76-F3BF-C54A-8880-1DF4AAA5374A}" dt="2022-01-19T03:22:38.911" v="9" actId="20577"/>
      <pc:docMkLst>
        <pc:docMk/>
      </pc:docMkLst>
      <pc:sldChg chg="modSp mod">
        <pc:chgData name="Berthe Choueiry" userId="a0a34cf8-c512-4826-a48e-18e8ad82c21a" providerId="ADAL" clId="{C8196D76-F3BF-C54A-8880-1DF4AAA5374A}" dt="2022-01-19T03:22:38.911" v="9" actId="20577"/>
        <pc:sldMkLst>
          <pc:docMk/>
          <pc:sldMk cId="0" sldId="297"/>
        </pc:sldMkLst>
        <pc:spChg chg="mod">
          <ac:chgData name="Berthe Choueiry" userId="a0a34cf8-c512-4826-a48e-18e8ad82c21a" providerId="ADAL" clId="{C8196D76-F3BF-C54A-8880-1DF4AAA5374A}" dt="2022-01-19T03:22:38.911" v="9" actId="20577"/>
          <ac:spMkLst>
            <pc:docMk/>
            <pc:sldMk cId="0" sldId="297"/>
            <ac:spMk id="15363" creationId="{F158690A-E153-C043-A212-F3EE9BBCBAF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DE59186-4525-F04D-AFDB-9252588630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BCF5E77-2180-E64A-AC1C-CD517E20A24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4403CADB-AE1C-2A41-BD25-143C0FA5609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809F8898-5F30-B14F-BD0E-2B0FC000E0C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3243D438-F1CE-1E43-BC64-7D78164B56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48B8DF1-60E9-AA44-8811-1B007E3A0E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5BA8066-7B67-DB49-8850-B35CE9FB17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FE08B9B-F0F8-3548-8632-23DA79F428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DFCEE32-CDFD-3E4B-9A5C-D800EF7D2F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0DF7BBB-F4B2-1246-91DA-4011BADA5D1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F895FC-6797-B34D-B8F1-382B2214C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4E261A78-791E-D942-B08F-2FA8456A3F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C80D5-C7FC-7D42-8169-FAF57A86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892AA-44E3-B640-AF14-AEED28D9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51981-DAEC-584B-8D7A-6B9EDC8CF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AA5511-53CD-FF4C-8D7E-DFC84697D1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190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7AF9F-1CCC-E449-9CF3-34A2AAA7B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1BC98-8B29-C444-93BD-2DFC1813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BA844-D9ED-664D-986C-8E0F077A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52D15F-DC69-584C-BDD8-D217F08F6E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553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C82FA-13E4-3646-9078-5BC442D8A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7AD1B-38AA-804C-867F-E70C77F56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E6639-641B-174D-843B-40531BA2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DCABA8-B46C-654A-B39D-9A626F888C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889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BCA894E-D3B0-3640-A9B9-FF12630FE6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918071E-BA44-734C-BA96-B0E567DB3B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90ACB0-515D-F545-808F-E03C36394B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26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16CCB-042D-7040-9FC3-123D8BA48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A9DB9-F7E4-5545-85A9-8F56ADFE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41BD6-9416-F849-8CE2-34D6ECCD6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BE6379-3D58-0749-94FA-A831D115C3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2726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260ABF-A2B4-B547-B192-37148E146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47C3B-0F62-A740-B188-7767FAC0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FC43A2-0A27-A844-A3AB-625BEEC9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EC16BB-F38A-D940-B641-516D7BBDA0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46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CB085-9674-3A4F-BE04-745B2719C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1C1FDE-E5EC-644D-A3EA-338AB0381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FC8542-9DFA-194B-B98B-7CBB5133E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82B8D8-E7CA-7B45-ADBD-FF35B4E8FA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587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347C23-0504-3841-A78D-0BA24A84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CD4A16-FC7F-5F49-816D-AD63E76EE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9EE53-4BED-5244-BE73-393FBCDD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B01712-A31B-B442-AF64-E5252DD443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613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A54C09-48B7-A240-934C-ECB834E44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C0AB8-4DC4-C245-AC8D-5EB971C2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4B1D7-D0EA-B242-B792-F8DE5C5E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7CD307-9A93-E648-955D-A068DD9850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789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673DE-F069-8B40-A56E-A6B9A60A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861F8-06B8-C24A-B099-C47F0EF6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36AF1-B29E-9545-9AEE-CF50C918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DE7266-73B7-2C4E-B88A-9786E55B0E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43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B1500-A4ED-AF45-99F6-E32F8629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FC47D-99AC-0F4E-8F4D-740AB7A1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6F5A7-CCCE-F741-B014-DD7E8771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7AE61-6764-5349-A18B-45402644EE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968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C6F99A-D843-174B-BE65-91D61EA2F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4D86B53-AD75-5141-9BDF-A4B87F426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8F38AD52-4936-1D46-A1AF-08CF5C21F0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Jan 14, 2008</a:t>
            </a:r>
            <a:endParaRPr lang="en-US" altLang="zh-CN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52A72288-3EA4-0647-9769-296348B48E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Guidelines for reports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D8C2C93D-D9CB-2E4D-94FB-71D245C6FA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50ED7AF-D6B4-ED4B-8E78-B26F1E55E9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971335D6-83D6-BC40-9CCD-8DF10490D11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CEE9764B-4B20-E94D-AD14-49BF96D3C5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UNL logo">
            <a:extLst>
              <a:ext uri="{FF2B5EF4-FFF2-40B4-BE49-F238E27FC236}">
                <a16:creationId xmlns:a16="http://schemas.microsoft.com/office/drawing/2014/main" id="{9CA70A87-CBD1-E243-A4C5-F94FCAFD3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10A9F09B-5B31-ED47-B431-2DD694CB2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Processing, CSCE421/821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sce.unl.edu/~choueiry/Advising/BeforeYouSubmitaReport.tx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F8AD6A45-106B-474F-BD2E-FB51685F47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B982AC5-9DF0-2F45-BF89-94A2BC26F0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2C56DD9-BCF1-424E-AABB-F3B6FF020E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F158690A-E153-C043-A212-F3EE9BBCBA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585913"/>
            <a:ext cx="8229600" cy="33496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 dirty="0"/>
              <a:t>Problem Solving with Constraints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br>
              <a:rPr lang="en-US" altLang="en-US" sz="3600" b="1" dirty="0"/>
            </a:br>
            <a:r>
              <a:rPr lang="en-US" altLang="en-US" sz="2400" b="1" dirty="0"/>
              <a:t>CSCE421/821, Spring 2022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solidFill>
                  <a:srgbClr val="3A65BC"/>
                </a:solidFill>
                <a:hlinkClick r:id="rId2"/>
              </a:rPr>
              <a:t>www.cse.unl.edu/~</a:t>
            </a:r>
            <a:r>
              <a:rPr lang="en-US" altLang="en-US" sz="2000" dirty="0" err="1">
                <a:solidFill>
                  <a:srgbClr val="3A65BC"/>
                </a:solidFill>
              </a:rPr>
              <a:t>choueiry</a:t>
            </a:r>
            <a:r>
              <a:rPr lang="en-US" altLang="en-US" sz="2000" dirty="0">
                <a:solidFill>
                  <a:srgbClr val="3A65BC"/>
                </a:solidFill>
              </a:rPr>
              <a:t>/S22-421-821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2000" dirty="0">
              <a:solidFill>
                <a:srgbClr val="3A65BC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/>
              <a:t>Avery Hall, 259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1800" dirty="0"/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65AFEF74-42A9-AC42-B21A-699A47880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304800"/>
            <a:ext cx="763428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</a:rPr>
              <a:t>Guidelines for Reports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9887FC72-B5B3-9B4F-8425-3F655DFF67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2F522454-7470-A14B-88AA-4C97CDDC51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AF0B82-C97E-234F-BF30-1C02D155C2C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B2963F4-AF86-2F4D-B563-0A812931F4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bg1">
                    <a:lumMod val="75000"/>
                  </a:schemeClr>
                </a:solidFill>
              </a:rPr>
              <a:t>Progress report: content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92991CD-5BBD-FE4C-9981-9C978CE738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Document what you did so far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Comment on what you accomplished with respect to what you promised you would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State whether you are early/late and why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Explain in case you have changed your plans and explain why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Report any difficulties, breakthroughs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Discuss anything else you feel is appropriate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5441D02A-A385-604C-934E-2FA36F7718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AD62036E-A086-5C43-A569-C7AB92A8E8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AE2370-02C0-BF44-B8B3-0872F676189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E2C830D2-2096-5545-A3F7-1DEE2386F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Progress Report: Intent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9C211F3-39E6-E147-B7FF-DBBF67648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</a:rPr>
              <a:t>Imagine you are a professional hired to carry out some investigations for a client. The client is paying you for the number of hours and for the quality of service/result you are providing.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</a:rPr>
              <a:t>It is time to re-evaluate the contract. You need to update your client on your progress.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</a:rPr>
              <a:t>How would rate your performance? how much would you charge? are able to finish the task?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bg1">
                    <a:lumMod val="75000"/>
                  </a:schemeClr>
                </a:solidFill>
              </a:rPr>
              <a:t>if so how and when?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bg1">
                    <a:lumMod val="75000"/>
                  </a:schemeClr>
                </a:solidFill>
              </a:rPr>
              <a:t>if not, will you keep the contract? drop it (a penalty is involved)?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834AC239-E261-4D4D-A3E5-C482AC7E16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270DAB77-948C-0349-938A-AB3C37925B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9ED53E8-B677-BF46-B70E-063D727C70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E652B92-E77E-C944-A6D2-75C2677E6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91132442-FADE-CD40-8C28-AAFB5C3B9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Writing a critical summary</a:t>
            </a:r>
          </a:p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Committing to a project</a:t>
            </a:r>
          </a:p>
          <a:p>
            <a:pPr eaLnBrk="1" hangingPunct="1"/>
            <a:r>
              <a:rPr lang="en-US" altLang="en-US">
                <a:solidFill>
                  <a:srgbClr val="D9D9D9"/>
                </a:solidFill>
              </a:rPr>
              <a:t>Writing a progress report</a:t>
            </a:r>
          </a:p>
          <a:p>
            <a:pPr eaLnBrk="1" hangingPunct="1"/>
            <a:r>
              <a:rPr lang="en-US" altLang="en-US" b="1">
                <a:solidFill>
                  <a:srgbClr val="C00000"/>
                </a:solidFill>
              </a:rPr>
              <a:t>About your final report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87E43AE-5681-1E4C-81AD-AD93F5E67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solidFill>
                  <a:schemeClr val="bg1">
                    <a:lumMod val="75000"/>
                  </a:schemeClr>
                </a:solidFill>
              </a:rPr>
              <a:t>Your Final Report (1): Content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2BEA7AFC-0926-B742-B3BE-8593B7B333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Given the variety of the projects, it is difficult to give general guidelines on the content of the report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Please discuss them with me on an individual basis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Include </a:t>
            </a:r>
          </a:p>
          <a:p>
            <a:pPr lvl="1"/>
            <a:r>
              <a:rPr lang="en-US" altLang="en-US" sz="1600" dirty="0">
                <a:solidFill>
                  <a:schemeClr val="bg1">
                    <a:lumMod val="75000"/>
                  </a:schemeClr>
                </a:solidFill>
              </a:rPr>
              <a:t>What you accomplished</a:t>
            </a:r>
          </a:p>
          <a:p>
            <a:pPr lvl="1"/>
            <a:r>
              <a:rPr lang="en-US" altLang="en-US" sz="1600" dirty="0">
                <a:solidFill>
                  <a:schemeClr val="bg1">
                    <a:lumMod val="75000"/>
                  </a:schemeClr>
                </a:solidFill>
              </a:rPr>
              <a:t>The problems you encountered</a:t>
            </a:r>
          </a:p>
          <a:p>
            <a:pPr lvl="1"/>
            <a:r>
              <a:rPr lang="en-US" altLang="en-US" sz="1600" dirty="0">
                <a:solidFill>
                  <a:schemeClr val="bg1">
                    <a:lumMod val="75000"/>
                  </a:schemeClr>
                </a:solidFill>
              </a:rPr>
              <a:t>Your findings</a:t>
            </a:r>
          </a:p>
        </p:txBody>
      </p:sp>
      <p:sp>
        <p:nvSpPr>
          <p:cNvPr id="27651" name="Footer Placeholder 3">
            <a:extLst>
              <a:ext uri="{FF2B5EF4-FFF2-40B4-BE49-F238E27FC236}">
                <a16:creationId xmlns:a16="http://schemas.microsoft.com/office/drawing/2014/main" id="{CA621E9A-29EF-D347-A561-BCEBA16285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7652" name="Slide Number Placeholder 4">
            <a:extLst>
              <a:ext uri="{FF2B5EF4-FFF2-40B4-BE49-F238E27FC236}">
                <a16:creationId xmlns:a16="http://schemas.microsoft.com/office/drawing/2014/main" id="{0A94173E-E9A3-324B-B0D9-C6BCFFCE8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1CBA89-1703-A449-97D3-5FC7E4E8A47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0680C1F-D88D-6341-BDDD-18A4296D7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solidFill>
                  <a:schemeClr val="bg1">
                    <a:lumMod val="75000"/>
                  </a:schemeClr>
                </a:solidFill>
              </a:rPr>
              <a:t>Final Report (2): </a:t>
            </a:r>
            <a:r>
              <a:rPr lang="en-US" altLang="en-US" sz="3200" dirty="0">
                <a:solidFill>
                  <a:schemeClr val="bg1">
                    <a:lumMod val="75000"/>
                  </a:schemeClr>
                </a:solidFill>
              </a:rPr>
              <a:t>Typical Structure</a:t>
            </a:r>
            <a:endParaRPr lang="en-US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0DD63C0B-AA3D-3B49-AF43-F866075144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Title, Course Number, Your Name , Date</a:t>
            </a:r>
          </a:p>
          <a:p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Abstract</a:t>
            </a:r>
          </a:p>
          <a:p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Table of Contents. In LaTeX: \</a:t>
            </a:r>
            <a:r>
              <a:rPr lang="en-US" altLang="en-US" sz="2000" b="1" dirty="0" err="1">
                <a:solidFill>
                  <a:schemeClr val="bg1">
                    <a:lumMod val="75000"/>
                  </a:schemeClr>
                </a:solidFill>
              </a:rPr>
              <a:t>tableofcontents</a:t>
            </a:r>
            <a:endParaRPr lang="en-US" altLang="en-US" sz="2000" b="1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Introduction, motivation, roadmap 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(Section 2, Section 3, etc.)</a:t>
            </a:r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Contributions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Experiments</a:t>
            </a:r>
          </a:p>
          <a:p>
            <a:pPr lvl="1"/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Experiments set-up, data sets</a:t>
            </a:r>
          </a:p>
          <a:p>
            <a:pPr lvl="1"/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Results</a:t>
            </a:r>
          </a:p>
          <a:p>
            <a:pPr lvl="1"/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Discussions</a:t>
            </a:r>
          </a:p>
          <a:p>
            <a:r>
              <a:rPr lang="en-US" altLang="en-US" sz="1800" b="1" dirty="0">
                <a:solidFill>
                  <a:schemeClr val="bg1">
                    <a:lumMod val="75000"/>
                  </a:schemeClr>
                </a:solidFill>
              </a:rPr>
              <a:t>Conclusions &amp; future work</a:t>
            </a:r>
          </a:p>
          <a:p>
            <a:r>
              <a:rPr lang="en-US" altLang="en-US" sz="1800" b="1" dirty="0">
                <a:solidFill>
                  <a:schemeClr val="bg1">
                    <a:lumMod val="75000"/>
                  </a:schemeClr>
                </a:solidFill>
              </a:rPr>
              <a:t>Bibliography</a:t>
            </a:r>
          </a:p>
        </p:txBody>
      </p:sp>
      <p:sp>
        <p:nvSpPr>
          <p:cNvPr id="28675" name="Footer Placeholder 3">
            <a:extLst>
              <a:ext uri="{FF2B5EF4-FFF2-40B4-BE49-F238E27FC236}">
                <a16:creationId xmlns:a16="http://schemas.microsoft.com/office/drawing/2014/main" id="{027D75D8-D223-4B45-8E4F-3817DD76C0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8676" name="Slide Number Placeholder 4">
            <a:extLst>
              <a:ext uri="{FF2B5EF4-FFF2-40B4-BE49-F238E27FC236}">
                <a16:creationId xmlns:a16="http://schemas.microsoft.com/office/drawing/2014/main" id="{31E32F4B-3B74-C546-8361-05C9E9D007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47D016-C108-7D4C-8D86-6E13FAC264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E1EB7AC5-C54D-6B41-ACA1-C2B3DB2DE6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Final Report (3): Advice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3D6A61EE-2480-AE4A-9E07-0AFB0A8E25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Format: Use a </a:t>
            </a:r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one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column format (not two columns)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Have as many </a:t>
            </a:r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figures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as possible (including all those  you are going to use in your slides): a picture is worth a million word.. 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Include all your </a:t>
            </a:r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pseudo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code (if any)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In your figures/plots, do </a:t>
            </a:r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not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rely on color but use different line styles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Also, you may want to check my Golden Check to avoid annoying common mistakes</a:t>
            </a:r>
            <a:b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http://csce.unl.edu/~choueiry/Advising/BeforeYouSubmitaReport.txt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The length of the report is not an issue.  The shorter the better, but you should use any number of pages as you need.</a:t>
            </a:r>
          </a:p>
          <a:p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9699" name="Footer Placeholder 3">
            <a:extLst>
              <a:ext uri="{FF2B5EF4-FFF2-40B4-BE49-F238E27FC236}">
                <a16:creationId xmlns:a16="http://schemas.microsoft.com/office/drawing/2014/main" id="{FB8979F1-D657-6B46-8CC2-3B669F44BF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9700" name="Slide Number Placeholder 4">
            <a:extLst>
              <a:ext uri="{FF2B5EF4-FFF2-40B4-BE49-F238E27FC236}">
                <a16:creationId xmlns:a16="http://schemas.microsoft.com/office/drawing/2014/main" id="{7B0E500C-3158-A744-87EB-9B862EF370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7B1A28C-8E76-484D-861A-D7D2A20970D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EEFF035E-5DE8-DD47-AEA1-24868D9AA6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74A9E6DB-CA87-9B43-90CB-EA13F6A2D6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F2DD8A0-5A8D-FE48-8C7D-A2A54973A6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E101E5C-8094-CA49-BE63-85C394808E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ED32D90-84E3-0646-BE22-40EC73EFB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/>
            <a:r>
              <a:rPr lang="en-US" altLang="en-US" dirty="0"/>
              <a:t>Writing a critical summary</a:t>
            </a:r>
          </a:p>
          <a:p>
            <a:pPr eaLnBrk="1" hangingPunct="1"/>
            <a:r>
              <a:rPr lang="en-US" altLang="en-US" dirty="0"/>
              <a:t>Committing to a project</a:t>
            </a:r>
          </a:p>
          <a:p>
            <a:pPr eaLnBrk="1" hangingPunct="1"/>
            <a:r>
              <a:rPr lang="en-US" altLang="en-US" dirty="0"/>
              <a:t>Writing a progress report</a:t>
            </a:r>
          </a:p>
          <a:p>
            <a:pPr eaLnBrk="1" hangingPunct="1"/>
            <a:r>
              <a:rPr lang="en-US" altLang="en-US" dirty="0">
                <a:solidFill>
                  <a:schemeClr val="bg1">
                    <a:lumMod val="75000"/>
                  </a:schemeClr>
                </a:solidFill>
              </a:rPr>
              <a:t>About your final report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EA77C3CF-6762-1745-867B-E3B5506352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C99B55F-B6AB-AA44-B05C-09E06979C5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BF4133-9B67-4341-BFA5-D6F92F9C09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8A770C2-8836-E34E-A5A2-F369B81C3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7863" y="304800"/>
            <a:ext cx="7785100" cy="474663"/>
          </a:xfrm>
        </p:spPr>
        <p:txBody>
          <a:bodyPr/>
          <a:lstStyle/>
          <a:p>
            <a:pPr eaLnBrk="1" hangingPunct="1"/>
            <a:r>
              <a:rPr lang="en-US" altLang="en-US" sz="4000"/>
              <a:t>Writing a Critical Summary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B80C4379-BFED-284A-9780-6F1844764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This generic template is provided as an aid but is not mandatory</a:t>
            </a:r>
          </a:p>
          <a:p>
            <a:pPr eaLnBrk="1" hangingPunct="1"/>
            <a:endParaRPr lang="en-US" altLang="en-US" sz="2800"/>
          </a:p>
          <a:p>
            <a:pPr lvl="1" eaLnBrk="1" hangingPunct="1"/>
            <a:r>
              <a:rPr lang="en-US" altLang="en-US" sz="2400" b="1"/>
              <a:t>PART I:</a:t>
            </a:r>
            <a:r>
              <a:rPr lang="en-US" altLang="en-US" sz="2400"/>
              <a:t> your </a:t>
            </a:r>
            <a:r>
              <a:rPr lang="en-US" altLang="en-US" sz="2400" u="sng"/>
              <a:t>understanding</a:t>
            </a:r>
            <a:r>
              <a:rPr lang="en-US" altLang="en-US" sz="2400"/>
              <a:t> of the paper</a:t>
            </a:r>
          </a:p>
          <a:p>
            <a:pPr lvl="1" eaLnBrk="1" hangingPunct="1"/>
            <a:endParaRPr lang="en-US" altLang="en-US" sz="2400"/>
          </a:p>
          <a:p>
            <a:pPr lvl="1" eaLnBrk="1" hangingPunct="1"/>
            <a:r>
              <a:rPr lang="en-US" altLang="en-US" sz="2400" b="1"/>
              <a:t>PART II</a:t>
            </a:r>
            <a:r>
              <a:rPr lang="en-US" altLang="en-US" sz="2400"/>
              <a:t>: your </a:t>
            </a:r>
            <a:r>
              <a:rPr lang="en-US" altLang="en-US" sz="2400" u="sng"/>
              <a:t>opinion</a:t>
            </a:r>
            <a:r>
              <a:rPr lang="en-US" altLang="en-US" sz="2400"/>
              <a:t> of the paper</a:t>
            </a:r>
            <a:endParaRPr lang="en-US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349DA414-AA95-EB4D-8395-F489424415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F905B105-C6E0-6B46-A7D3-074EB4305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9F83F0-B522-2546-91B8-19C3BB2B66A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9E92DBA-7710-3848-BFB1-1E696CFCD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22263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4000"/>
              <a:t>PART I: The paper</a:t>
            </a:r>
            <a:endParaRPr lang="en-US" altLang="en-US" sz="4800">
              <a:latin typeface="Courier New" panose="02070309020205020404" pitchFamily="49" charset="0"/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E5E4F84-82CD-D145-91B4-34938545C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What</a:t>
            </a:r>
            <a:r>
              <a:rPr lang="en-US" altLang="en-US" sz="2400" b="1">
                <a:solidFill>
                  <a:srgbClr val="000000"/>
                </a:solidFill>
              </a:rPr>
              <a:t>: Context of the paper</a:t>
            </a:r>
            <a:r>
              <a:rPr lang="en-US" altLang="en-US" sz="2400">
                <a:solidFill>
                  <a:srgbClr val="000000"/>
                </a:solidFill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problem the authors claim to address (i.e., motivation)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assumptions they make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solution they claim to provide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How</a:t>
            </a:r>
            <a:r>
              <a:rPr lang="en-US" altLang="en-US" sz="2400" b="1">
                <a:solidFill>
                  <a:srgbClr val="000000"/>
                </a:solidFill>
              </a:rPr>
              <a:t>: Short Description of proposed technique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basic algorithmic steps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optimizations, if any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evaluation: empirical/theoretical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Impact</a:t>
            </a:r>
            <a:r>
              <a:rPr lang="en-US" altLang="en-US" sz="2400" b="1">
                <a:solidFill>
                  <a:srgbClr val="000000"/>
                </a:solidFill>
              </a:rPr>
              <a:t>: Comparison to previous techniques</a:t>
            </a:r>
            <a:endParaRPr lang="en-US" altLang="en-US" sz="240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if provided, how?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can you identify/propose some other?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solidFill>
                  <a:srgbClr val="FF0000"/>
                </a:solidFill>
              </a:rPr>
              <a:t>What next</a:t>
            </a:r>
            <a:r>
              <a:rPr lang="en-US" altLang="en-US" sz="2400" b="1">
                <a:solidFill>
                  <a:srgbClr val="000000"/>
                </a:solidFill>
              </a:rPr>
              <a:t>: Directions for future research</a:t>
            </a:r>
            <a:endParaRPr lang="en-US" altLang="en-US"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2E69ED90-6775-744B-8EAA-DB12566073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7AEAE2-D389-2342-A2CE-8A5D60251F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904BE6-8484-B24A-9B53-85EF0F17B9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F1662C2-B58F-CB40-8C4D-811F02DC7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74663"/>
          </a:xfrm>
        </p:spPr>
        <p:txBody>
          <a:bodyPr/>
          <a:lstStyle/>
          <a:p>
            <a:pPr eaLnBrk="1" hangingPunct="1"/>
            <a:r>
              <a:rPr lang="en-US" altLang="en-US" sz="4000"/>
              <a:t>PART II: Your opinion</a:t>
            </a:r>
            <a:endParaRPr lang="en-US" altLang="en-US" sz="4800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75AFB75-7708-2F43-9800-C795FB770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79248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Novelty</a:t>
            </a:r>
            <a:r>
              <a:rPr lang="en-US" altLang="en-US" sz="200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Is the paper a ‘real’ advancement of the state of the art?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Type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Is it useful for the theory?  for practice?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Applicability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Can you identify other uses of the proposed technique(s)?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Shortcomings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Do the authors identify acknowledge limitations?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Your opinion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Can you identify more? Anything wrong in approach? can you propose a fix?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Alert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Any issues swept-under-the-carpet?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Extensions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>
                <a:solidFill>
                  <a:srgbClr val="000000"/>
                </a:solidFill>
              </a:rPr>
              <a:t>Can you identify other directions for future research?</a:t>
            </a:r>
            <a:endParaRPr lang="en-US" altLang="en-US" sz="320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C5FE0EBA-3DC4-0E4C-9111-9582DC2F2B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26CF286-785F-F441-AA02-4D350298C9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42B22E7-18C2-E345-9168-7B59AFA2278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80F0DF4-B11B-994F-8482-D318119E64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C6A29E0-CBAD-4D4C-90E7-E4FB75FD6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D9D9D9"/>
                </a:solidFill>
              </a:rPr>
              <a:t>Writing a critical summary</a:t>
            </a:r>
          </a:p>
          <a:p>
            <a:pPr eaLnBrk="1" hangingPunct="1"/>
            <a:r>
              <a:rPr lang="en-US" altLang="en-US" b="1" dirty="0">
                <a:solidFill>
                  <a:schemeClr val="bg1">
                    <a:lumMod val="75000"/>
                  </a:schemeClr>
                </a:solidFill>
              </a:rPr>
              <a:t>Committing to a project</a:t>
            </a:r>
          </a:p>
          <a:p>
            <a:pPr eaLnBrk="1" hangingPunct="1"/>
            <a:r>
              <a:rPr lang="en-US" altLang="en-US" dirty="0">
                <a:solidFill>
                  <a:srgbClr val="D9D9D9"/>
                </a:solidFill>
              </a:rPr>
              <a:t>Writing a progress report</a:t>
            </a:r>
          </a:p>
          <a:p>
            <a:pPr eaLnBrk="1" hangingPunct="1"/>
            <a:r>
              <a:rPr lang="en-US" altLang="en-US" dirty="0">
                <a:solidFill>
                  <a:srgbClr val="D9D9D9"/>
                </a:solidFill>
              </a:rPr>
              <a:t>About your final report</a:t>
            </a:r>
          </a:p>
          <a:p>
            <a:pPr eaLnBrk="1" hangingPunct="1"/>
            <a:endParaRPr lang="en-US" altLang="en-US" dirty="0">
              <a:solidFill>
                <a:srgbClr val="D9D9D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6A840E77-A999-0B41-BEB3-7B012D48A0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204B914B-1F26-3E49-B4E6-E65EC718E1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812900-63A1-5945-B255-9D557CE4AF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40CAEEB-286E-3D43-BF6E-3F2CEF4F7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2263"/>
            <a:ext cx="8229600" cy="41275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bg1">
                    <a:lumMod val="75000"/>
                  </a:schemeClr>
                </a:solidFill>
              </a:rPr>
              <a:t>Committing to a Project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222FE25-9839-6143-81AF-5DCD1C964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By </a:t>
            </a:r>
            <a:r>
              <a:rPr lang="en-US" altLang="en-US" sz="2000" b="1" dirty="0">
                <a:solidFill>
                  <a:schemeClr val="bg1">
                    <a:lumMod val="75000"/>
                  </a:schemeClr>
                </a:solidFill>
              </a:rPr>
              <a:t>Friday, ..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, you must commit to a project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Submit to </a:t>
            </a:r>
            <a:r>
              <a:rPr lang="en-US" altLang="en-US" sz="2000" dirty="0" err="1">
                <a:solidFill>
                  <a:schemeClr val="bg1">
                    <a:lumMod val="75000"/>
                  </a:schemeClr>
                </a:solidFill>
              </a:rPr>
              <a:t>handin</a:t>
            </a: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a short report (up to 1 page) stating: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Project title, your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A short justification for your choice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A clear work-plan listing main tasks, approximate dates, and expected outcomes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A bibliography, if applicable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solidFill>
                  <a:schemeClr val="bg1">
                    <a:lumMod val="75000"/>
                  </a:schemeClr>
                </a:solidFill>
              </a:rPr>
              <a:t>Clearly state whether you are collaborating with colleagues and/or with a research assistant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One proposal per team is sufficient. Teams are reminded that each member will have to provide a full evaluation of the performance of each other team member, listing both good and bad aspects. This is a requirement for collaboration.</a:t>
            </a:r>
            <a:endParaRPr lang="en-US" alt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B70A95A2-0132-FD46-8B2F-6958C1F586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769C3C5C-6A7E-7041-BE9C-5C81ACA0B0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3E6EE24-6108-2F45-9811-F86D6A7D919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44B8ADD2-6A5F-A442-A84A-110762AC3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4000"/>
              <a:t>Outline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43D061F5-9C5F-3B41-BF95-EE55D6873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cs typeface="+mn-cs"/>
              </a:rPr>
              <a:t>Writing a critical summary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cs typeface="+mn-cs"/>
              </a:rPr>
              <a:t>Committing to a project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C00000"/>
                </a:solidFill>
                <a:cs typeface="+mn-cs"/>
              </a:rPr>
              <a:t>Writing a progress report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cs typeface="+mn-cs"/>
              </a:rPr>
              <a:t>About your final report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47562451-573D-8A45-95DB-0DDC73E296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Guidelines for reports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9CDFA4A1-4628-DC4B-99C7-C7D56B9FE5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FBBE16-666B-E94B-858C-D4AD03CDA908}" type="slidenum">
              <a:rPr lang="en-US" altLang="zh-CN" sz="14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17C4A5C-8463-3A4E-8D74-ECE654654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bg1">
                    <a:lumMod val="75000"/>
                  </a:schemeClr>
                </a:solidFill>
              </a:rPr>
              <a:t>Progress report: format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063A3B6-290C-A540-94F2-069130531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</a:rPr>
              <a:t>In your report, you discuss your progress on the work-plan you had set to yourself in the proposal you submitted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chemeClr val="bg1">
                    <a:lumMod val="75000"/>
                  </a:schemeClr>
                </a:solidFill>
              </a:rPr>
              <a:t>Be as concise as possible</a:t>
            </a: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</a:rPr>
              <a:t> but do not be bothered by a limitation on the number of pages. Thus, there is no requirement concerning the number of pages (could take from 1 page to whatever is needed), shorter reports are welcome </a:t>
            </a: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en-US" altLang="en-US" sz="2800" dirty="0">
              <a:solidFill>
                <a:schemeClr val="bg1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</a:rPr>
              <a:t>If you have finished your project, this could be your draft for your final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943</Words>
  <Application>Microsoft Macintosh PowerPoint</Application>
  <PresentationFormat>On-screen Show (4:3)</PresentationFormat>
  <Paragraphs>143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Courier New</vt:lpstr>
      <vt:lpstr>Helvetica</vt:lpstr>
      <vt:lpstr>ConSystLabLectureTemplate</vt:lpstr>
      <vt:lpstr>PowerPoint Presentation</vt:lpstr>
      <vt:lpstr>Outline</vt:lpstr>
      <vt:lpstr>Writing a Critical Summary</vt:lpstr>
      <vt:lpstr>PART I: The paper</vt:lpstr>
      <vt:lpstr>PART II: Your opinion</vt:lpstr>
      <vt:lpstr>Outline</vt:lpstr>
      <vt:lpstr>Committing to a Project</vt:lpstr>
      <vt:lpstr>Outline</vt:lpstr>
      <vt:lpstr>Progress report: format</vt:lpstr>
      <vt:lpstr>Progress report: content</vt:lpstr>
      <vt:lpstr>Progress Report: Intent</vt:lpstr>
      <vt:lpstr>Outline</vt:lpstr>
      <vt:lpstr>Your Final Report (1): Content</vt:lpstr>
      <vt:lpstr>Final Report (2): Typical Structure</vt:lpstr>
      <vt:lpstr>Final Report (3): Advice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293</cp:revision>
  <dcterms:created xsi:type="dcterms:W3CDTF">2003-08-04T02:41:18Z</dcterms:created>
  <dcterms:modified xsi:type="dcterms:W3CDTF">2022-01-19T03:23:04Z</dcterms:modified>
</cp:coreProperties>
</file>