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74" r:id="rId2"/>
  </p:sldMasterIdLst>
  <p:notesMasterIdLst>
    <p:notesMasterId r:id="rId19"/>
  </p:notesMasterIdLst>
  <p:handoutMasterIdLst>
    <p:handoutMasterId r:id="rId20"/>
  </p:handoutMasterIdLst>
  <p:sldIdLst>
    <p:sldId id="277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1" r:id="rId13"/>
    <p:sldId id="385" r:id="rId14"/>
    <p:sldId id="389" r:id="rId15"/>
    <p:sldId id="383" r:id="rId16"/>
    <p:sldId id="382" r:id="rId17"/>
    <p:sldId id="387" r:id="rId18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7.xml"/><Relationship Id="rId1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5001AC78-EA1F-EB4D-AED5-7D7441521F6B}"/>
    <pc:docChg chg="modSld">
      <pc:chgData name="Berthe Choueiry" userId="a0a34cf8-c512-4826-a48e-18e8ad82c21a" providerId="ADAL" clId="{5001AC78-EA1F-EB4D-AED5-7D7441521F6B}" dt="2022-01-28T07:43:54.529" v="6" actId="20577"/>
      <pc:docMkLst>
        <pc:docMk/>
      </pc:docMkLst>
      <pc:sldChg chg="modSp mod">
        <pc:chgData name="Berthe Choueiry" userId="a0a34cf8-c512-4826-a48e-18e8ad82c21a" providerId="ADAL" clId="{5001AC78-EA1F-EB4D-AED5-7D7441521F6B}" dt="2022-01-28T07:43:54.529" v="6" actId="20577"/>
        <pc:sldMkLst>
          <pc:docMk/>
          <pc:sldMk cId="0" sldId="277"/>
        </pc:sldMkLst>
        <pc:spChg chg="mod">
          <ac:chgData name="Berthe Choueiry" userId="a0a34cf8-c512-4826-a48e-18e8ad82c21a" providerId="ADAL" clId="{5001AC78-EA1F-EB4D-AED5-7D7441521F6B}" dt="2022-01-28T07:43:54.529" v="6" actId="20577"/>
          <ac:spMkLst>
            <pc:docMk/>
            <pc:sldMk cId="0" sldId="277"/>
            <ac:spMk id="17410" creationId="{3B23625C-E087-1449-AC4C-0802CBEA80C5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6F7773C-E3DB-C348-B9A9-A7E723D0598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B7C1A44-8B3D-4548-A232-6EE7D912FDA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1449FDFA-D97F-8C4C-9A7C-7F20DAB85DB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F2B4FD1A-2B85-974F-8EAC-A6504726D56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2A1D0A4C-BBB1-4041-B10F-2712385BA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1AF2CF8-8871-514C-8D37-81B8E7A2162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C9BEC25-4834-4A46-8461-B9637CF36A9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DE9CC0B-76D5-BC4E-B34D-F20445DD3A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A23DCCE-4AF0-494E-8BDC-04DE4986792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23B8A75-D8DF-C740-8B7A-95FCF6782F0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155BFF3-CDC3-7246-A622-9EFB113AAF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502BCB94-9288-BB42-ACA4-501E0491DA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3B7510-C564-8D40-B7D2-F4740161080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29000" y="6324600"/>
            <a:ext cx="21129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400"/>
              <a:t>Evaluation to BT Search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D64123-E666-484D-8050-CD4F2DE6C8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E0400A-9DCB-7346-8897-C000A00B0F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444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E859511-347F-A245-87C5-02697D6F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5BEDC39-3E68-B945-9A3F-54D864BC5B01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06EBCA-FAFA-314A-A43E-0479BA3C5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C4C077-74B7-1E42-9FC5-584C22AD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5E10D8-FADD-DB40-A81A-701E4DDFBB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72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BF0C7-D7A5-7A49-87C1-602E261C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5DE5E03D-423F-9049-A148-F41BA987DB8A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7ADA6-9AF3-D54D-A62A-79FF1DF9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05B53-6408-3549-B13B-5AA8B873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B61891-62C0-3740-95E1-10E4A5CA2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550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C89F1-03A5-7749-8D88-3A5C35D3E0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B7C4A7B-AD0E-BE40-9B8C-F505E1240492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A30DC-AE24-3D46-B138-119AF8019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5839A-CA55-644B-8B9B-DF66CE928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70B8DD-E7FD-CE43-914A-106BBE2523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99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96CE3-D3DA-2B46-ABF8-68B15CAA8F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A52983D3-E9DE-674E-87B3-EC3D0461528C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1409D-5BA2-1742-8BF7-221DBD19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D915F-B7AF-A44E-9246-26CDADA1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44590D-A6AE-7D4B-A34C-292190AA9D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615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892E-00B4-B347-9252-DAA993BA20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E292E680-A640-3545-AA2B-A5BE257017B9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C2B4C-1E72-4445-A7B6-750659C4F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B1484-2610-DA4D-8580-8AE022EDA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2BCA37-2DFF-694F-8F9A-3F434F8ED4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14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0288D-0460-0543-8958-0F1BA57DD1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DA407C9F-D7AB-1D40-B70C-D5A9838E89CA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83B4F-5565-BD49-801E-98CB0952B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27407-C3F1-ED48-83F6-315689D88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C7E6DE-9599-234A-832D-363F63873F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96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D7A5B9-2F28-724B-A811-14F8C5D34E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4BB9E44-A187-9E44-9694-6D32B9BBD88D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F7743E-B5D0-D043-9018-2D601D70B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5ED2C1-53AA-A144-99E9-F2E3D1B19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4CF90D-A3F1-734C-8117-85C4C3A285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832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63ABDF-E909-F141-832B-37DA2A5835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C55978C-DC5A-5A41-AA7F-C334C982F434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6C65F6-2AF1-604D-98D9-8A5C18170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FDC1A48-51D5-1C45-A61E-DBC3575D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FBC0FC-D5EC-FC49-BBE5-23DD51227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215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D06A611-DC46-C64B-B3A1-5FBE9E4F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888F4105-4849-674A-B55B-1F23575B5D85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EC643E-DD55-7044-A5D8-135454614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6073BF-394C-BC4C-805D-661F92C5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F022ED-A959-4148-A6CA-717C38E51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24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8C459E6-8C4E-0B42-A055-F74ABD2A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98C49ADE-6B82-B340-99F4-B454A98C5F92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36EA85-91D3-F249-A200-7B5FD8D45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D67ECB5-D0AD-FD4F-8438-3B9E98F2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4D8038-984D-EE45-AC4E-231CE9101C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3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9E5DFD-91B4-BC44-AF3A-3119E48B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D4E216A7-9067-B841-A016-5F5990666C98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4B626C-85A2-2C4E-BBB0-3840DAF59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80EA8A-283B-D946-9667-CE00FB7B6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EED6A8-8733-9043-B650-F0F5E0226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61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9EAE052-A329-FF41-8924-8D798847F4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6E6C63-3AB8-0B40-8D70-1A346BF2D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C337E98-B980-F94A-BDE5-2C7F11472D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BF5E905-C354-BF41-B7FF-139E6B8F00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F4279C2-DFBF-E74A-8EFC-FB079F1D5C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BBD0C406-32BF-2E4C-9ABB-8897ACE1B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5E790F74-D556-8E4C-876B-51EDB64F7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2099B9EC-57C7-7145-83A9-A333610BC9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1">
            <a:extLst>
              <a:ext uri="{FF2B5EF4-FFF2-40B4-BE49-F238E27FC236}">
                <a16:creationId xmlns:a16="http://schemas.microsoft.com/office/drawing/2014/main" id="{3F70BBB2-A198-A940-A166-BDDFD7B26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3F167DD4-34F8-8C41-9C96-830054E9DC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F5E984C8-8DD2-4A49-BC65-6FCBB5ABCD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32708-971B-2341-A516-5DF9A00B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0B73E-3CF8-B940-8D46-15EC4F764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4BEBA6-41DE-8E46-BBA1-387F975E90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22-421-821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ann-Whitney_U_test" TargetMode="External"/><Relationship Id="rId7" Type="http://schemas.openxmlformats.org/officeDocument/2006/relationships/hyperlink" Target="http://en.wikipedia.org/wiki/Z-test" TargetMode="External"/><Relationship Id="rId2" Type="http://schemas.openxmlformats.org/officeDocument/2006/relationships/hyperlink" Target="http://en.wikipedia.org/wiki/Non-parametric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n.wikipedia.org/wiki/Analysis_of_Variance" TargetMode="External"/><Relationship Id="rId5" Type="http://schemas.openxmlformats.org/officeDocument/2006/relationships/hyperlink" Target="http://en.wikipedia.org/wiki/Wilcoxon_signed-rank_test" TargetMode="External"/><Relationship Id="rId4" Type="http://schemas.openxmlformats.org/officeDocument/2006/relationships/hyperlink" Target="http://en.wikipedia.org/wiki/Binomial_test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r.ucla.edu/Applets.dir/T-table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A08774D8-5F81-FC43-9D1E-F4BCC2DC7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3EDE04-D7A8-5C48-B283-A3A553E50EA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B23625C-E087-1449-AC4C-0802CBEA80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8077200" cy="3124200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400" b="1" dirty="0"/>
              <a:t>Foundations of Constraint Processing</a:t>
            </a:r>
            <a:r>
              <a:rPr lang="en-US" altLang="en-US" sz="2000" b="1" dirty="0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b="1" dirty="0"/>
              <a:t>CSCE421/821, Spring 2022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hlinkClick r:id="rId2"/>
              </a:rPr>
              <a:t>www.cse.unl.edu/~choueiry/S22-421-821/</a:t>
            </a:r>
            <a:endParaRPr lang="en-US" altLang="en-US" sz="1800" b="1" dirty="0">
              <a:solidFill>
                <a:schemeClr val="accent2"/>
              </a:solidFill>
            </a:endParaRP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</a:rPr>
              <a:t>All questions to Piazza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1600" dirty="0"/>
              <a:t>Berthe Y. </a:t>
            </a:r>
            <a:r>
              <a:rPr lang="en-US" altLang="en-US" sz="1600" dirty="0" err="1"/>
              <a:t>Choueiry</a:t>
            </a:r>
            <a:r>
              <a:rPr lang="en-US" altLang="en-US" sz="1600" dirty="0"/>
              <a:t> (Shu-we-</a:t>
            </a:r>
            <a:r>
              <a:rPr lang="en-US" altLang="en-US" sz="1600" dirty="0" err="1"/>
              <a:t>ri</a:t>
            </a:r>
            <a:r>
              <a:rPr lang="en-US" altLang="en-US" sz="1600" dirty="0"/>
              <a:t>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600" dirty="0"/>
              <a:t>Avery Hall, </a:t>
            </a:r>
            <a:r>
              <a:rPr lang="en-US" altLang="en-US" sz="1600"/>
              <a:t>Room 259</a:t>
            </a:r>
            <a:endParaRPr lang="en-US" altLang="en-US" sz="1600" dirty="0"/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38D0477C-A599-3A40-85DB-7919C533A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38250"/>
            <a:ext cx="7924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Evaluation of (Deterministic) BT Search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BC48F57-4371-774E-A497-5A3008AD48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Tests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C4B514CE-0949-0E4F-A431-DC0CFD4C80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r>
              <a:rPr lang="en-US" altLang="en-US"/>
              <a:t>Fix </a:t>
            </a:r>
            <a:r>
              <a:rPr lang="en-US" altLang="en-US" i="1"/>
              <a:t>n</a:t>
            </a:r>
            <a:r>
              <a:rPr lang="en-US" altLang="en-US"/>
              <a:t>, </a:t>
            </a:r>
            <a:r>
              <a:rPr lang="en-US" altLang="en-US" i="1"/>
              <a:t>a</a:t>
            </a:r>
            <a:r>
              <a:rPr lang="en-US" altLang="en-US"/>
              <a:t>, 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 and </a:t>
            </a:r>
          </a:p>
          <a:p>
            <a:pPr lvl="1"/>
            <a:r>
              <a:rPr lang="en-US" altLang="en-US"/>
              <a:t>Vary </a:t>
            </a:r>
            <a:r>
              <a:rPr lang="en-US" altLang="en-US" i="1"/>
              <a:t>t</a:t>
            </a:r>
            <a:r>
              <a:rPr lang="en-US" altLang="en-US"/>
              <a:t> in {0.1, 0.2, …,0.9}</a:t>
            </a:r>
          </a:p>
          <a:p>
            <a:r>
              <a:rPr lang="en-US" altLang="en-US"/>
              <a:t>Fix </a:t>
            </a:r>
            <a:r>
              <a:rPr lang="en-US" altLang="en-US" i="1"/>
              <a:t>n</a:t>
            </a:r>
            <a:r>
              <a:rPr lang="en-US" altLang="en-US"/>
              <a:t>, </a:t>
            </a:r>
            <a:r>
              <a:rPr lang="en-US" altLang="en-US" i="1"/>
              <a:t>a</a:t>
            </a:r>
            <a:r>
              <a:rPr lang="en-US" altLang="en-US"/>
              <a:t>, </a:t>
            </a:r>
            <a:r>
              <a:rPr lang="en-US" altLang="en-US" i="1"/>
              <a:t>t</a:t>
            </a:r>
            <a:r>
              <a:rPr lang="en-US" altLang="en-US"/>
              <a:t> and </a:t>
            </a:r>
          </a:p>
          <a:p>
            <a:pPr lvl="1"/>
            <a:r>
              <a:rPr lang="en-US" altLang="en-US"/>
              <a:t>Vary 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 in {0.1, 0.2, …,0.9}</a:t>
            </a:r>
          </a:p>
          <a:p>
            <a:r>
              <a:rPr lang="en-US" altLang="en-US"/>
              <a:t>For each data point (for each value of </a:t>
            </a:r>
            <a:r>
              <a:rPr lang="en-US" altLang="en-US" i="1"/>
              <a:t>t</a:t>
            </a:r>
            <a:r>
              <a:rPr lang="en-US" altLang="en-US"/>
              <a:t>/</a:t>
            </a:r>
            <a:r>
              <a:rPr lang="en-US" altLang="en-US" i="1"/>
              <a:t>p</a:t>
            </a:r>
            <a:r>
              <a:rPr lang="en-US" altLang="en-US" baseline="-25000"/>
              <a:t>1</a:t>
            </a:r>
            <a:r>
              <a:rPr lang="en-US" altLang="en-US"/>
              <a:t>)</a:t>
            </a:r>
          </a:p>
          <a:p>
            <a:pPr lvl="1"/>
            <a:r>
              <a:rPr lang="en-US" altLang="en-US"/>
              <a:t>Generate (at least) 50 instances</a:t>
            </a:r>
          </a:p>
          <a:p>
            <a:pPr lvl="1"/>
            <a:r>
              <a:rPr lang="en-US" altLang="en-US">
                <a:solidFill>
                  <a:srgbClr val="FF0000"/>
                </a:solidFill>
              </a:rPr>
              <a:t>Store all instances</a:t>
            </a:r>
          </a:p>
          <a:p>
            <a:r>
              <a:rPr lang="en-US" altLang="en-US"/>
              <a:t>Make measurements</a:t>
            </a:r>
          </a:p>
          <a:p>
            <a:pPr lvl="1"/>
            <a:r>
              <a:rPr lang="en-US" altLang="en-US"/>
              <a:t>#NV, #CC, CPU time, #messages, etc.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8CDE0016-3159-2D40-A187-3AB41E6A47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Comparing two algorithms A</a:t>
            </a:r>
            <a:r>
              <a:rPr lang="en-US" altLang="en-US" sz="3600" baseline="-25000"/>
              <a:t>1</a:t>
            </a:r>
            <a:r>
              <a:rPr lang="en-US" altLang="en-US" sz="3600"/>
              <a:t> and A</a:t>
            </a:r>
            <a:r>
              <a:rPr lang="en-US" altLang="en-US" sz="3600" baseline="-25000"/>
              <a:t>2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A586244A-C629-4F44-A8C2-5CDA6C378D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Store all measurements in Excel</a:t>
            </a:r>
          </a:p>
          <a:p>
            <a:r>
              <a:rPr lang="en-US" altLang="en-US" sz="2800"/>
              <a:t>Use Excel, R, SAS, etc. for statistical measurements</a:t>
            </a:r>
          </a:p>
          <a:p>
            <a:r>
              <a:rPr lang="en-US" altLang="en-US" sz="2800"/>
              <a:t>Use the t-test, </a:t>
            </a:r>
            <a:r>
              <a:rPr lang="en-US" altLang="en-US" sz="2800">
                <a:solidFill>
                  <a:srgbClr val="FF0000"/>
                </a:solidFill>
              </a:rPr>
              <a:t>paired</a:t>
            </a:r>
            <a:r>
              <a:rPr lang="en-US" altLang="en-US" sz="2800"/>
              <a:t> test</a:t>
            </a:r>
          </a:p>
          <a:p>
            <a:r>
              <a:rPr lang="en-US" altLang="en-US" sz="2800"/>
              <a:t>Comparing</a:t>
            </a:r>
            <a:r>
              <a:rPr lang="en-US" altLang="en-US"/>
              <a:t> </a:t>
            </a:r>
            <a:r>
              <a:rPr lang="en-US" altLang="en-US" sz="2800"/>
              <a:t>measurements</a:t>
            </a:r>
            <a:endParaRPr lang="en-US" altLang="en-US" sz="2400"/>
          </a:p>
          <a:p>
            <a:pPr lvl="1"/>
            <a:r>
              <a:rPr lang="en-US" altLang="en-US" sz="2400"/>
              <a:t>A</a:t>
            </a:r>
            <a:r>
              <a:rPr lang="en-US" altLang="en-US" sz="2400" baseline="-25000"/>
              <a:t>1</a:t>
            </a:r>
            <a:r>
              <a:rPr lang="en-US" altLang="en-US" sz="2400"/>
              <a:t>, A</a:t>
            </a:r>
            <a:r>
              <a:rPr lang="en-US" altLang="en-US" sz="2400" baseline="-25000"/>
              <a:t>2</a:t>
            </a:r>
            <a:r>
              <a:rPr lang="en-US" altLang="en-US" sz="2400"/>
              <a:t> a significantly different</a:t>
            </a:r>
          </a:p>
          <a:p>
            <a:r>
              <a:rPr lang="en-US" altLang="en-US" sz="2800"/>
              <a:t>Comparing </a:t>
            </a:r>
            <a:r>
              <a:rPr lang="en-US" altLang="en-US" sz="2800" i="1"/>
              <a:t>ln </a:t>
            </a:r>
            <a:r>
              <a:rPr lang="en-US" altLang="en-US" sz="2800"/>
              <a:t>measurements</a:t>
            </a:r>
            <a:endParaRPr lang="en-US" altLang="en-US" sz="2400"/>
          </a:p>
          <a:p>
            <a:pPr lvl="1"/>
            <a:r>
              <a:rPr lang="en-US" altLang="en-US" sz="2400"/>
              <a:t>A</a:t>
            </a:r>
            <a:r>
              <a:rPr lang="en-US" altLang="en-US" sz="2400" baseline="-25000"/>
              <a:t>1</a:t>
            </a:r>
            <a:r>
              <a:rPr lang="en-US" altLang="en-US" sz="2400"/>
              <a:t>is significantly better than A</a:t>
            </a:r>
            <a:r>
              <a:rPr lang="en-US" altLang="en-US" sz="2400" baseline="-25000"/>
              <a:t>2</a:t>
            </a:r>
            <a:endParaRPr lang="en-US" altLang="en-US" sz="2400"/>
          </a:p>
          <a:p>
            <a:pPr lvl="1">
              <a:buFontTx/>
              <a:buNone/>
            </a:pPr>
            <a:r>
              <a:rPr lang="en-US" altLang="en-US" sz="1600"/>
              <a:t>For Excel: Microsoft button, Excel Options, Adds in, Analysis ToolPak, Go, check the box for Analysis ToolPak, Go.  Intall…</a:t>
            </a:r>
          </a:p>
          <a:p>
            <a:pPr>
              <a:buFontTx/>
              <a:buNone/>
            </a:pPr>
            <a:endParaRPr lang="en-US" altLang="en-US" baseline="-250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7C46296-9B5C-AD40-84AF-F4FD55B76838}"/>
              </a:ext>
            </a:extLst>
          </p:cNvPr>
          <p:cNvGraphicFramePr>
            <a:graphicFrameLocks noGrp="1"/>
          </p:cNvGraphicFramePr>
          <p:nvPr/>
        </p:nvGraphicFramePr>
        <p:xfrm>
          <a:off x="5562600" y="2466975"/>
          <a:ext cx="3048000" cy="2333625"/>
        </p:xfrm>
        <a:graphic>
          <a:graphicData uri="http://schemas.openxmlformats.org/drawingml/2006/table">
            <a:tbl>
              <a:tblPr/>
              <a:tblGrid>
                <a:gridCol w="455613">
                  <a:extLst>
                    <a:ext uri="{9D8B030D-6E8A-4147-A177-3AD203B41FA5}">
                      <a16:colId xmlns:a16="http://schemas.microsoft.com/office/drawing/2014/main" val="3352273007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63132559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778419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2682391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913995411"/>
                    </a:ext>
                  </a:extLst>
                </a:gridCol>
              </a:tblGrid>
              <a:tr h="3656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#CC </a:t>
                      </a:r>
                      <a:endParaRPr kumimoji="0" lang="en-US" altLang="en-US" sz="1800" b="1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ln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(#CC) </a:t>
                      </a:r>
                      <a:endParaRPr kumimoji="0" lang="en-US" altLang="en-US" sz="1800" b="1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899193"/>
                  </a:ext>
                </a:extLst>
              </a:tr>
              <a:tr h="3967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kumimoji="0" lang="en-US" alt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857086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883231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08477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3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047965"/>
                  </a:ext>
                </a:extLst>
              </a:tr>
              <a:tr h="3047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641646"/>
                  </a:ext>
                </a:extLst>
              </a:tr>
              <a:tr h="35232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i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50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宋体" panose="02010600030101010101" pitchFamily="2" charset="-122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2437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1E3ECD9E-2264-084C-9BDC-2158D7F75A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t-test in Excel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25F1C971-4CBB-9540-916F-F5D4EF4EF5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Using </a:t>
            </a:r>
            <a:r>
              <a:rPr lang="en-US" altLang="en-US" i="1"/>
              <a:t>ln</a:t>
            </a:r>
            <a:r>
              <a:rPr lang="en-US" altLang="en-US"/>
              <a:t> values</a:t>
            </a:r>
          </a:p>
          <a:p>
            <a:pPr lvl="1"/>
            <a:r>
              <a:rPr lang="en-US" altLang="en-US" sz="3200"/>
              <a:t>p </a:t>
            </a:r>
            <a:r>
              <a:rPr lang="en-US" altLang="en-US" sz="3200">
                <a:sym typeface="Symbol" pitchFamily="2" charset="2"/>
              </a:rPr>
              <a:t> </a:t>
            </a:r>
            <a:r>
              <a:rPr lang="en-US" altLang="en-US" sz="3200">
                <a:solidFill>
                  <a:srgbClr val="FF0000"/>
                </a:solidFill>
              </a:rPr>
              <a:t>ttest</a:t>
            </a:r>
            <a:r>
              <a:rPr lang="en-US" altLang="en-US" sz="3200"/>
              <a:t>(array1,array2,tails,type)</a:t>
            </a:r>
          </a:p>
          <a:p>
            <a:pPr lvl="2"/>
            <a:r>
              <a:rPr lang="en-US" altLang="en-US" sz="2800"/>
              <a:t>tails=1 or 2 </a:t>
            </a:r>
          </a:p>
          <a:p>
            <a:pPr lvl="2"/>
            <a:r>
              <a:rPr lang="en-US" altLang="en-US" sz="2800"/>
              <a:t>type</a:t>
            </a:r>
            <a:r>
              <a:rPr lang="en-US" altLang="en-US" sz="2800">
                <a:sym typeface="Symbol" pitchFamily="2" charset="2"/>
              </a:rPr>
              <a:t></a:t>
            </a:r>
            <a:r>
              <a:rPr lang="en-US" altLang="en-US" sz="2800"/>
              <a:t>1 (paired)</a:t>
            </a:r>
          </a:p>
          <a:p>
            <a:pPr lvl="1"/>
            <a:r>
              <a:rPr lang="en-US" altLang="en-US" sz="3200"/>
              <a:t>t </a:t>
            </a:r>
            <a:r>
              <a:rPr lang="en-US" altLang="en-US" sz="3200">
                <a:sym typeface="Symbol" pitchFamily="2" charset="2"/>
              </a:rPr>
              <a:t> </a:t>
            </a:r>
            <a:r>
              <a:rPr lang="en-US" altLang="en-US" sz="3200">
                <a:solidFill>
                  <a:srgbClr val="FF0000"/>
                </a:solidFill>
              </a:rPr>
              <a:t>tinv</a:t>
            </a:r>
            <a:r>
              <a:rPr lang="en-US" altLang="en-US" sz="3200"/>
              <a:t>(p,df)</a:t>
            </a:r>
          </a:p>
          <a:p>
            <a:pPr lvl="2"/>
            <a:r>
              <a:rPr lang="en-US" altLang="en-US" sz="2800"/>
              <a:t>degree of freedom = #instances – 2</a:t>
            </a:r>
            <a:endParaRPr lang="en-US" altLang="en-US" sz="4000"/>
          </a:p>
          <a:p>
            <a:pPr>
              <a:buFontTx/>
              <a:buNone/>
            </a:pPr>
            <a:endParaRPr lang="en-US" altLang="en-US"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DC9E2D8-47A2-C541-8535-6BC00F4FC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t-test with 95% confidence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CCCD84B5-4EFE-F749-BC07-F9DAD7C08F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altLang="en-US" sz="2000"/>
              <a:t>One-tailed test</a:t>
            </a:r>
          </a:p>
          <a:p>
            <a:pPr lvl="1"/>
            <a:r>
              <a:rPr lang="en-US" altLang="en-US" sz="1800"/>
              <a:t>Interested in direction of change</a:t>
            </a: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&gt; 1.645,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endParaRPr lang="en-US" altLang="en-US" sz="1800"/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 -1.645,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endParaRPr lang="en-US" altLang="en-US" sz="1800">
              <a:sym typeface="Symbol" pitchFamily="2" charset="2"/>
            </a:endParaRP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-1.645  t  1.645, A</a:t>
            </a:r>
            <a:r>
              <a:rPr lang="en-US" altLang="en-US" sz="1800" baseline="-25000">
                <a:sym typeface="Symbol" pitchFamily="2" charset="2"/>
              </a:rPr>
              <a:t>1 </a:t>
            </a:r>
            <a:r>
              <a:rPr lang="en-US" altLang="en-US" sz="1800">
                <a:sym typeface="Symbol" pitchFamily="2" charset="2"/>
              </a:rPr>
              <a:t>and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do not differ significantly</a:t>
            </a:r>
          </a:p>
          <a:p>
            <a:pPr lvl="1"/>
            <a:r>
              <a:rPr lang="en-US" altLang="en-US" sz="1800">
                <a:sym typeface="Symbol" pitchFamily="2" charset="2"/>
              </a:rPr>
              <a:t>|t|=1.645 corresponds to p=0.05 for a one-tailed test</a:t>
            </a:r>
            <a:endParaRPr lang="en-US" altLang="en-US" sz="1800" baseline="-25000">
              <a:sym typeface="Symbol" pitchFamily="2" charset="2"/>
            </a:endParaRPr>
          </a:p>
          <a:p>
            <a:r>
              <a:rPr lang="en-US" altLang="en-US" sz="2000"/>
              <a:t>Two-tailed test</a:t>
            </a:r>
          </a:p>
          <a:p>
            <a:pPr lvl="1"/>
            <a:r>
              <a:rPr lang="en-US" altLang="en-US" sz="1800"/>
              <a:t>Although it tells direction, not as accurate as the one-tailed test</a:t>
            </a: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&gt; 1.96,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endParaRPr lang="en-US" altLang="en-US" sz="1800"/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t  -1.96,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is larger than A</a:t>
            </a:r>
            <a:r>
              <a:rPr lang="en-US" altLang="en-US" sz="1800" baseline="-25000">
                <a:sym typeface="Symbol" pitchFamily="2" charset="2"/>
              </a:rPr>
              <a:t>1</a:t>
            </a:r>
            <a:endParaRPr lang="en-US" altLang="en-US" sz="1800">
              <a:sym typeface="Symbol" pitchFamily="2" charset="2"/>
            </a:endParaRPr>
          </a:p>
          <a:p>
            <a:pPr lvl="1"/>
            <a:r>
              <a:rPr lang="en-US" altLang="en-US" sz="1800"/>
              <a:t>When </a:t>
            </a:r>
            <a:r>
              <a:rPr lang="en-US" altLang="en-US" sz="1800">
                <a:sym typeface="Symbol" pitchFamily="2" charset="2"/>
              </a:rPr>
              <a:t>-1.96  t  1.96, A</a:t>
            </a:r>
            <a:r>
              <a:rPr lang="en-US" altLang="en-US" sz="1800" baseline="-25000">
                <a:sym typeface="Symbol" pitchFamily="2" charset="2"/>
              </a:rPr>
              <a:t>1 </a:t>
            </a:r>
            <a:r>
              <a:rPr lang="en-US" altLang="en-US" sz="1800">
                <a:sym typeface="Symbol" pitchFamily="2" charset="2"/>
              </a:rPr>
              <a:t>and A</a:t>
            </a:r>
            <a:r>
              <a:rPr lang="en-US" altLang="en-US" sz="1800" baseline="-25000">
                <a:sym typeface="Symbol" pitchFamily="2" charset="2"/>
              </a:rPr>
              <a:t>2</a:t>
            </a:r>
            <a:r>
              <a:rPr lang="en-US" altLang="en-US" sz="1800">
                <a:sym typeface="Symbol" pitchFamily="2" charset="2"/>
              </a:rPr>
              <a:t> do not differ significantly</a:t>
            </a:r>
          </a:p>
          <a:p>
            <a:pPr lvl="1"/>
            <a:r>
              <a:rPr lang="en-US" altLang="en-US" sz="1800">
                <a:sym typeface="Symbol" pitchFamily="2" charset="2"/>
              </a:rPr>
              <a:t>|t|=1.96 corresponds to p=0.05 for a two-tailed test</a:t>
            </a:r>
            <a:endParaRPr lang="en-US" altLang="en-US" sz="1800" baseline="-25000">
              <a:sym typeface="Symbol" pitchFamily="2" charset="2"/>
            </a:endParaRPr>
          </a:p>
          <a:p>
            <a:r>
              <a:rPr lang="en-US" altLang="en-US" sz="2000">
                <a:sym typeface="Symbol" pitchFamily="2" charset="2"/>
              </a:rPr>
              <a:t>p=0.05 is a US Supreme Court ruling: </a:t>
            </a:r>
            <a:r>
              <a:rPr lang="en-US" altLang="en-US" sz="2000"/>
              <a:t>any statistical analysis needs to be significant at the 0.05 level to be admitted in court</a:t>
            </a:r>
            <a:br>
              <a:rPr lang="en-US" altLang="en-US" sz="2000"/>
            </a:br>
            <a:endParaRPr lang="en-US" altLang="en-US" sz="2000" baseline="-2500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7B9DB754-2CFF-7147-990A-499F1623CD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Computing the 95% confidence interval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6BC04-104E-144C-832A-3CFCD4846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>
                <a:cs typeface="+mn-cs"/>
              </a:rPr>
              <a:t>The </a:t>
            </a:r>
            <a:r>
              <a:rPr lang="en-US" sz="2400" i="1" dirty="0">
                <a:cs typeface="+mn-cs"/>
              </a:rPr>
              <a:t>t</a:t>
            </a:r>
            <a:r>
              <a:rPr lang="en-US" sz="2400" dirty="0">
                <a:cs typeface="+mn-cs"/>
              </a:rPr>
              <a:t> test can be used to test the equality of the means of two normal populations with unknown, but equal, variance.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We usually use the </a:t>
            </a:r>
            <a:r>
              <a:rPr lang="en-US" sz="2400" i="1" dirty="0">
                <a:cs typeface="+mn-cs"/>
              </a:rPr>
              <a:t>t</a:t>
            </a:r>
            <a:r>
              <a:rPr lang="en-US" sz="2400" dirty="0">
                <a:cs typeface="+mn-cs"/>
              </a:rPr>
              <a:t>-test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Assumptions</a:t>
            </a:r>
          </a:p>
          <a:p>
            <a:pPr lvl="1">
              <a:buFontTx/>
              <a:buBlip>
                <a:blip r:embed="rId2"/>
              </a:buBlip>
              <a:defRPr/>
            </a:pPr>
            <a:r>
              <a:rPr lang="en-US" sz="2000" dirty="0"/>
              <a:t>Normal distribution of data</a:t>
            </a:r>
          </a:p>
          <a:p>
            <a:pPr lvl="1">
              <a:buFontTx/>
              <a:buBlip>
                <a:blip r:embed="rId3"/>
              </a:buBlip>
              <a:defRPr/>
            </a:pPr>
            <a:r>
              <a:rPr lang="en-US" sz="2000" dirty="0"/>
              <a:t>Sampling distributions of the mean approaches a uniform distribution (holds when #instances </a:t>
            </a:r>
            <a:r>
              <a:rPr lang="en-US" sz="2000" dirty="0">
                <a:sym typeface="Symbol"/>
              </a:rPr>
              <a:t> 30)</a:t>
            </a:r>
          </a:p>
          <a:p>
            <a:pPr lvl="1">
              <a:buFontTx/>
              <a:buBlip>
                <a:blip r:embed="rId2"/>
              </a:buBlip>
              <a:defRPr/>
            </a:pPr>
            <a:r>
              <a:rPr lang="en-US" sz="2000" dirty="0">
                <a:sym typeface="Symbol"/>
              </a:rPr>
              <a:t>Equality of variances </a:t>
            </a:r>
            <a:endParaRPr lang="en-US" sz="1800" dirty="0">
              <a:sym typeface="Symbol"/>
            </a:endParaRPr>
          </a:p>
          <a:p>
            <a:pPr marL="0" lvl="1" indent="0">
              <a:buFontTx/>
              <a:buNone/>
              <a:defRPr/>
            </a:pPr>
            <a:r>
              <a:rPr lang="en-US" sz="2000" dirty="0">
                <a:sym typeface="Symbol"/>
              </a:rPr>
              <a:t>Sampling distribution: distribution calculated from all possible samples of a given size drawn from a given population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3BC28D3-8C65-F34C-ACE4-E4F5D020B0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Alternatives to the </a:t>
            </a:r>
            <a:r>
              <a:rPr lang="en-US" altLang="en-US" i="1"/>
              <a:t>t</a:t>
            </a:r>
            <a:r>
              <a:rPr lang="en-US" altLang="en-US"/>
              <a:t> test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B9A3F4E-D64B-2747-88DC-406FC3F337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To relax the normality assumption, a </a:t>
            </a:r>
            <a:r>
              <a:rPr lang="en-US" altLang="en-US" sz="2400">
                <a:hlinkClick r:id="rId2" tooltip="Non-parametric"/>
              </a:rPr>
              <a:t>non-parametric</a:t>
            </a:r>
            <a:r>
              <a:rPr lang="en-US" altLang="en-US" sz="2400"/>
              <a:t> alternative to the </a:t>
            </a:r>
            <a:r>
              <a:rPr lang="en-US" altLang="en-US" sz="2400" i="1"/>
              <a:t>t</a:t>
            </a:r>
            <a:r>
              <a:rPr lang="en-US" altLang="en-US" sz="2400"/>
              <a:t> test can be used, and the usual choices are: </a:t>
            </a:r>
          </a:p>
          <a:p>
            <a:pPr lvl="1"/>
            <a:r>
              <a:rPr lang="en-US" altLang="en-US" sz="2000"/>
              <a:t>for independent samples, the </a:t>
            </a:r>
            <a:r>
              <a:rPr lang="en-US" altLang="en-US" sz="2000">
                <a:hlinkClick r:id="rId3" tooltip="Mann-Whitney U test"/>
              </a:rPr>
              <a:t>Mann-Whitney U test</a:t>
            </a:r>
            <a:endParaRPr lang="en-US" altLang="en-US" sz="2000"/>
          </a:p>
          <a:p>
            <a:pPr lvl="1"/>
            <a:r>
              <a:rPr lang="en-US" altLang="en-US" sz="2000"/>
              <a:t>for related samples, either the </a:t>
            </a:r>
            <a:r>
              <a:rPr lang="en-US" altLang="en-US" sz="2000">
                <a:hlinkClick r:id="rId4" tooltip="Binomial test"/>
              </a:rPr>
              <a:t>binomial test</a:t>
            </a:r>
            <a:r>
              <a:rPr lang="en-US" altLang="en-US" sz="2000"/>
              <a:t> or the </a:t>
            </a:r>
            <a:r>
              <a:rPr lang="en-US" altLang="en-US" sz="2000">
                <a:hlinkClick r:id="rId5" tooltip="Wilcoxon signed-rank test"/>
              </a:rPr>
              <a:t>Wilcoxon signed-rank test</a:t>
            </a:r>
            <a:endParaRPr lang="en-US" altLang="en-US" sz="2000"/>
          </a:p>
          <a:p>
            <a:r>
              <a:rPr lang="en-US" altLang="en-US" sz="2400"/>
              <a:t>To test the equality of the means of more than two normal populations, an </a:t>
            </a:r>
            <a:r>
              <a:rPr lang="en-US" altLang="en-US" sz="2400">
                <a:hlinkClick r:id="rId6" tooltip="Analysis of Variance"/>
              </a:rPr>
              <a:t>Analysis of Variance</a:t>
            </a:r>
            <a:r>
              <a:rPr lang="en-US" altLang="en-US" sz="2400"/>
              <a:t> can be performed</a:t>
            </a:r>
          </a:p>
          <a:p>
            <a:r>
              <a:rPr lang="en-US" altLang="en-US" sz="2400"/>
              <a:t>To test the equality of the means of two normal populations with known variance, a </a:t>
            </a:r>
            <a:r>
              <a:rPr lang="en-US" altLang="en-US" sz="2400">
                <a:hlinkClick r:id="rId7" tooltip="Z-test"/>
              </a:rPr>
              <a:t>Z-test</a:t>
            </a:r>
            <a:r>
              <a:rPr lang="en-US" altLang="en-US" sz="2400"/>
              <a:t> can be performed</a:t>
            </a:r>
            <a:endParaRPr lang="en-US" altLang="en-US" sz="2400" b="1"/>
          </a:p>
          <a:p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D7F58F6-A244-3D47-90DC-120FBE810D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Alerts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43C435A-B7AB-1E43-9A21-8387ADAC31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For choosing the value of </a:t>
            </a:r>
            <a:r>
              <a:rPr lang="en-US" altLang="en-US" sz="2800" i="1"/>
              <a:t>t</a:t>
            </a:r>
            <a:r>
              <a:rPr lang="en-US" altLang="en-US" sz="2800"/>
              <a:t> in general, check </a:t>
            </a:r>
            <a:r>
              <a:rPr lang="en-US" altLang="en-US" sz="2800">
                <a:hlinkClick r:id="rId2"/>
              </a:rPr>
              <a:t>http://www.socr.ucla.edu/Applets.dir/T-table.html</a:t>
            </a:r>
            <a:r>
              <a:rPr lang="en-US" altLang="en-US" sz="2800"/>
              <a:t> </a:t>
            </a:r>
          </a:p>
          <a:p>
            <a:r>
              <a:rPr lang="en-US" altLang="en-US" sz="2800"/>
              <a:t>For a sound statistical analysis</a:t>
            </a:r>
          </a:p>
          <a:p>
            <a:pPr lvl="1"/>
            <a:r>
              <a:rPr lang="en-US" altLang="en-US" sz="2400"/>
              <a:t>consult the Help Desk of the Department of Statistics at UNL</a:t>
            </a:r>
          </a:p>
          <a:p>
            <a:pPr lvl="1"/>
            <a:r>
              <a:rPr lang="en-US" altLang="en-US" sz="2400"/>
              <a:t>held at least twice a week at Avery Hall.</a:t>
            </a:r>
          </a:p>
          <a:p>
            <a:endParaRPr lang="en-US" altLang="en-US" sz="2800"/>
          </a:p>
          <a:p>
            <a:r>
              <a:rPr lang="en-US" altLang="en-US" sz="2400"/>
              <a:t>Acknowledgments: Dr. Makram Geha, Department of Statistics @ UNL.  All errors are mine..</a:t>
            </a:r>
            <a:endParaRPr lang="en-US" altLang="en-US" sz="2400" baseline="-25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032BD230-4E24-674E-AD6A-E0A3C22E08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EE96D6B-E06F-7744-88BD-81225AF4485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6630E70-7D20-C14F-BAF0-AB21DE4F2E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693C614-D4E5-8E44-B3E0-1AE55615F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001000" cy="4144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800" b="1"/>
              <a:t>Evaluation of (deterministic) BT search algorithms	</a:t>
            </a:r>
            <a:r>
              <a:rPr lang="en-US" altLang="en-US" sz="2000"/>
              <a:t>[Dechter, 6.6.2]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CSP </a:t>
            </a:r>
            <a:r>
              <a:rPr lang="en-US" altLang="en-US" sz="2400" u="sng"/>
              <a:t>parameters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Comparison </a:t>
            </a:r>
            <a:r>
              <a:rPr lang="en-US" altLang="en-US" sz="2400" u="sng"/>
              <a:t>criteria</a:t>
            </a:r>
            <a:r>
              <a:rPr lang="en-US" altLang="en-US" sz="2400"/>
              <a:t> 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Theoretical evaluations</a:t>
            </a:r>
          </a:p>
          <a:p>
            <a:pPr lvl="1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400"/>
              <a:t>Empirical evaluations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A7C2194F-CF85-4346-8654-F21E1F4A17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8B1830F-5494-A049-B177-01F94EFAFED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955A441A-73C7-264F-9B04-5C6F4141B9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CSP parameters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8BFFE35-04D8-6C47-9982-B1E2C2BD6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Binary: </a:t>
            </a:r>
            <a:r>
              <a:rPr lang="en-US" altLang="en-US" sz="2400">
                <a:sym typeface="Symbol" pitchFamily="2" charset="2"/>
              </a:rPr>
              <a:t></a:t>
            </a:r>
            <a:r>
              <a:rPr lang="en-US" altLang="en-US" sz="2400"/>
              <a:t>n,a,p</a:t>
            </a:r>
            <a:r>
              <a:rPr lang="en-US" altLang="en-US" sz="2400" baseline="-25000"/>
              <a:t>1</a:t>
            </a:r>
            <a:r>
              <a:rPr lang="en-US" altLang="en-US" sz="2400"/>
              <a:t>,t</a:t>
            </a:r>
            <a:r>
              <a:rPr lang="en-US" altLang="en-US" sz="2400">
                <a:sym typeface="Symbol" pitchFamily="2" charset="2"/>
              </a:rPr>
              <a:t>; Non-binary: </a:t>
            </a:r>
            <a:r>
              <a:rPr lang="en-US" altLang="en-US" sz="2400"/>
              <a:t>n,a,p</a:t>
            </a:r>
            <a:r>
              <a:rPr lang="en-US" altLang="en-US" sz="2400" baseline="-25000"/>
              <a:t>1</a:t>
            </a:r>
            <a:r>
              <a:rPr lang="en-US" altLang="en-US" sz="2400"/>
              <a:t>,k,t</a:t>
            </a:r>
            <a:r>
              <a:rPr lang="en-US" altLang="en-US" sz="2400">
                <a:sym typeface="Symbol" pitchFamily="2" charset="2"/>
              </a:rPr>
              <a:t></a:t>
            </a:r>
            <a:endParaRPr lang="en-US" altLang="en-US" sz="2400"/>
          </a:p>
          <a:p>
            <a:pPr eaLnBrk="1" hangingPunct="1"/>
            <a:r>
              <a:rPr lang="en-US" altLang="en-US" sz="2400"/>
              <a:t>Number of variables: </a:t>
            </a:r>
            <a:r>
              <a:rPr lang="en-US" altLang="en-US" sz="2400" i="1"/>
              <a:t>n</a:t>
            </a:r>
            <a:endParaRPr lang="en-US" altLang="en-US" sz="1600"/>
          </a:p>
          <a:p>
            <a:pPr eaLnBrk="1" hangingPunct="1"/>
            <a:r>
              <a:rPr lang="en-US" altLang="en-US" sz="2400"/>
              <a:t>Domain size: </a:t>
            </a:r>
            <a:r>
              <a:rPr lang="en-US" altLang="en-US" sz="2400" i="1"/>
              <a:t>a,</a:t>
            </a:r>
            <a:r>
              <a:rPr lang="en-US" altLang="en-US" sz="2400"/>
              <a:t> </a:t>
            </a:r>
            <a:r>
              <a:rPr lang="en-US" altLang="en-US" sz="2400" i="1"/>
              <a:t>d</a:t>
            </a:r>
            <a:endParaRPr lang="en-US" altLang="en-US" sz="1600"/>
          </a:p>
          <a:p>
            <a:pPr eaLnBrk="1" hangingPunct="1"/>
            <a:r>
              <a:rPr lang="en-US" altLang="en-US" sz="2400"/>
              <a:t>Degree of a variable: </a:t>
            </a:r>
            <a:r>
              <a:rPr lang="en-US" altLang="en-US" sz="2400" i="1"/>
              <a:t>deg</a:t>
            </a:r>
          </a:p>
          <a:p>
            <a:pPr eaLnBrk="1" hangingPunct="1"/>
            <a:r>
              <a:rPr lang="en-US" altLang="en-US" sz="2400"/>
              <a:t>Arity of the constraints: </a:t>
            </a:r>
            <a:r>
              <a:rPr lang="en-US" altLang="en-US" sz="2400" i="1"/>
              <a:t>k</a:t>
            </a:r>
          </a:p>
          <a:p>
            <a:pPr eaLnBrk="1" hangingPunct="1"/>
            <a:r>
              <a:rPr lang="en-US" altLang="en-US" sz="2400"/>
              <a:t>Constraint tightness: </a:t>
            </a:r>
            <a:endParaRPr lang="en-US" altLang="en-US" sz="1000"/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/>
            <a:r>
              <a:rPr lang="en-US" altLang="en-US" sz="2400"/>
              <a:t>Proportion of constraints </a:t>
            </a:r>
            <a:r>
              <a:rPr lang="en-US" altLang="en-US" sz="1600"/>
              <a:t>(a.k.a., constraint density, constraint probability)</a:t>
            </a:r>
            <a:endParaRPr lang="en-US" altLang="en-US" sz="2400"/>
          </a:p>
          <a:p>
            <a:pPr algn="ctr" eaLnBrk="1" hangingPunct="1">
              <a:buFontTx/>
              <a:buNone/>
            </a:pPr>
            <a:r>
              <a:rPr lang="en-US" altLang="en-US" sz="2400" i="1"/>
              <a:t>p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 = e / e</a:t>
            </a:r>
            <a:r>
              <a:rPr lang="en-US" altLang="en-US" sz="2400" i="1" baseline="-25000"/>
              <a:t>max</a:t>
            </a:r>
            <a:r>
              <a:rPr lang="en-US" altLang="en-US" sz="2400" i="1"/>
              <a:t>, e </a:t>
            </a:r>
            <a:r>
              <a:rPr lang="en-US" altLang="en-US" sz="2400"/>
              <a:t>is number of constraints </a:t>
            </a: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CC122831-C284-814B-8E52-4E689BAB86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3360738"/>
          <a:ext cx="2178050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Microsoft Equation 3.0" r:id="rId3" imgW="30721300" imgH="11696700" progId="Equation.3">
                  <p:embed/>
                </p:oleObj>
              </mc:Choice>
              <mc:Fallback>
                <p:oleObj name="Microsoft Equation 3.0" r:id="rId3" imgW="30721300" imgH="11696700" progId="Equation.3">
                  <p:embed/>
                  <p:pic>
                    <p:nvPicPr>
                      <p:cNvPr id="19460" name="Object 4">
                        <a:extLst>
                          <a:ext uri="{FF2B5EF4-FFF2-40B4-BE49-F238E27FC236}">
                            <a16:creationId xmlns:a16="http://schemas.microsoft.com/office/drawing/2014/main" id="{CC122831-C284-814B-8E52-4E689BAB86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360738"/>
                        <a:ext cx="2178050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8EBE4938-ABF5-3B42-B747-CFC3BA179F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73BEB00-929A-3849-A3F1-239163A3444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CCA5BA8-549F-424E-AB45-2C06466634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Comparison criteria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B1A1EAD-F063-C240-9F55-E906863FB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Number of nodes visited (#NV)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Every time you call label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/>
              <a:t>Number of Backtracks (#BT)</a:t>
            </a:r>
          </a:p>
          <a:p>
            <a:pPr marL="1009650" lvl="1" indent="-609600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Every un-assignment of a variable in </a:t>
            </a:r>
            <a:r>
              <a:rPr lang="en-US" sz="1600" dirty="0" err="1"/>
              <a:t>unlabel</a:t>
            </a:r>
            <a:endParaRPr lang="en-US" sz="1600" dirty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Number of constraint check (#CC)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Every time you call check(</a:t>
            </a:r>
            <a:r>
              <a:rPr lang="en-US" sz="1600" dirty="0" err="1"/>
              <a:t>i,j</a:t>
            </a:r>
            <a:r>
              <a:rPr lang="en-US" sz="1600" dirty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CPU time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1600" dirty="0"/>
              <a:t>Be as honest and consistent as possible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1800" dirty="0">
                <a:cs typeface="+mn-cs"/>
              </a:rPr>
              <a:t>Optional: Some specific criterion for assessing the quality of the improvement proposed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2000" dirty="0">
              <a:cs typeface="+mn-cs"/>
              <a:sym typeface="Wingdings" pitchFamily="2" charset="2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>
                <a:cs typeface="+mn-cs"/>
                <a:sym typeface="Wingdings" pitchFamily="2" charset="2"/>
              </a:rPr>
              <a:t>Presentation of values: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1800" dirty="0"/>
              <a:t>Descriptive statistics of criterion: </a:t>
            </a:r>
            <a:r>
              <a:rPr lang="en-US" sz="1600" dirty="0"/>
              <a:t>average (also, median, mode, max, min)</a:t>
            </a:r>
            <a:endParaRPr lang="en-US" sz="1800" dirty="0"/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1800" dirty="0"/>
              <a:t>(qualified) run-time distribution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1800" dirty="0"/>
              <a:t>Solution-quality distribution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34A48DC5-CDA6-1E47-AAF2-AE8F210FEB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4BC0CBF-CD38-1042-82E2-3E0BB067D02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33B2177-6FB8-734D-81CD-F35C39C507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Theoretical evaluations</a:t>
            </a:r>
            <a:endParaRPr lang="en-US" altLang="en-US" sz="480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983B36B-3D19-E84D-A557-43C5E8489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Comparing NV and/or CC </a:t>
            </a:r>
          </a:p>
          <a:p>
            <a:pPr eaLnBrk="1" hangingPunct="1"/>
            <a:r>
              <a:rPr lang="en-US" altLang="en-US" sz="3600"/>
              <a:t>Common assumptions: </a:t>
            </a:r>
          </a:p>
          <a:p>
            <a:pPr lvl="1" eaLnBrk="1" hangingPunct="1"/>
            <a:r>
              <a:rPr lang="en-US" altLang="en-US" sz="3200"/>
              <a:t> for finding all solutions</a:t>
            </a:r>
          </a:p>
          <a:p>
            <a:pPr lvl="1" eaLnBrk="1" hangingPunct="1"/>
            <a:r>
              <a:rPr lang="en-US" altLang="en-US" sz="3200"/>
              <a:t> static/same orderings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BCB599A4-867E-1D4E-BE0F-FE245E2300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D573AEB-F8E4-F741-BEE5-EC209836EE7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11481685-D7A2-6646-B034-CCB1316E83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Empirical evaluation: </a:t>
            </a:r>
            <a:r>
              <a:rPr lang="en-US" altLang="en-US" sz="4000"/>
              <a:t>data sets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B3F217D-7186-DE45-B1E1-0F30EBE28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en-US"/>
              <a:t>Use real-world data (anecdotal evidence)</a:t>
            </a:r>
          </a:p>
          <a:p>
            <a:pPr eaLnBrk="1" hangingPunct="1"/>
            <a:r>
              <a:rPr lang="en-US" altLang="en-US"/>
              <a:t>Use benchmarks</a:t>
            </a:r>
          </a:p>
          <a:p>
            <a:pPr lvl="1" eaLnBrk="1" hangingPunct="1"/>
            <a:r>
              <a:rPr lang="en-US" altLang="en-US"/>
              <a:t>csplib.org</a:t>
            </a:r>
          </a:p>
          <a:p>
            <a:pPr lvl="1" eaLnBrk="1" hangingPunct="1"/>
            <a:r>
              <a:rPr lang="en-US" altLang="en-US"/>
              <a:t>Solver competition benchmarks</a:t>
            </a:r>
          </a:p>
          <a:p>
            <a:pPr eaLnBrk="1" hangingPunct="1"/>
            <a:r>
              <a:rPr lang="en-US" altLang="en-US"/>
              <a:t>Use randomly generated problems</a:t>
            </a:r>
          </a:p>
          <a:p>
            <a:pPr lvl="1" eaLnBrk="1" hangingPunct="1"/>
            <a:r>
              <a:rPr lang="en-US" altLang="en-US"/>
              <a:t>Various models of random generators</a:t>
            </a:r>
          </a:p>
          <a:p>
            <a:pPr lvl="1" eaLnBrk="1" hangingPunct="1"/>
            <a:r>
              <a:rPr lang="en-US" altLang="en-US"/>
              <a:t>Guaranteed with a solution</a:t>
            </a:r>
          </a:p>
          <a:p>
            <a:pPr lvl="1" eaLnBrk="1" hangingPunct="1"/>
            <a:r>
              <a:rPr lang="en-US" altLang="en-US"/>
              <a:t>Uniform or structured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2E190C64-01E6-5046-837F-16E57ED8D5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5EDC43-E222-0649-8E37-89F31F7DFD2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E7BA351-6969-9842-8390-8A3639D85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Empirical evaluations: </a:t>
            </a:r>
            <a:r>
              <a:rPr lang="en-US" altLang="en-US" sz="2800"/>
              <a:t>random problems</a:t>
            </a:r>
            <a:endParaRPr lang="en-US" altLang="en-US" sz="240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579D3AF-EDA6-DB4D-A901-1CBAB1EE01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Various models exist (use Model B)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Models A, B, C, E, F,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Vary parameters: &lt;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a</a:t>
            </a:r>
            <a:r>
              <a:rPr lang="en-US" altLang="en-US" sz="2800"/>
              <a:t>, </a:t>
            </a:r>
            <a:r>
              <a:rPr lang="en-US" altLang="en-US" sz="2800" i="1"/>
              <a:t>t</a:t>
            </a:r>
            <a:r>
              <a:rPr lang="en-US" altLang="en-US" sz="2800"/>
              <a:t>, </a:t>
            </a:r>
            <a:r>
              <a:rPr lang="en-US" altLang="en-US" sz="2800" i="1"/>
              <a:t>p</a:t>
            </a:r>
            <a:r>
              <a:rPr lang="en-US" altLang="en-US" sz="2800"/>
              <a:t>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Number of variables: </a:t>
            </a:r>
            <a:r>
              <a:rPr lang="en-US" altLang="en-US" sz="2000" i="1">
                <a:solidFill>
                  <a:srgbClr val="A50021"/>
                </a:solidFill>
              </a:rPr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Domain size: </a:t>
            </a:r>
            <a:r>
              <a:rPr lang="en-US" altLang="en-US" sz="2000" i="1">
                <a:solidFill>
                  <a:srgbClr val="A50021"/>
                </a:solidFill>
              </a:rPr>
              <a:t>a,</a:t>
            </a:r>
            <a:r>
              <a:rPr lang="en-US" altLang="en-US" sz="2000">
                <a:solidFill>
                  <a:srgbClr val="A50021"/>
                </a:solidFill>
              </a:rPr>
              <a:t> </a:t>
            </a:r>
            <a:r>
              <a:rPr lang="en-US" altLang="en-US" sz="2000" i="1">
                <a:solidFill>
                  <a:srgbClr val="A50021"/>
                </a:solidFill>
              </a:rPr>
              <a:t>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Constraint tightness: </a:t>
            </a:r>
            <a:r>
              <a:rPr lang="en-US" altLang="en-US" sz="1800" i="1">
                <a:solidFill>
                  <a:srgbClr val="A50021"/>
                </a:solidFill>
              </a:rPr>
              <a:t>t</a:t>
            </a:r>
            <a:r>
              <a:rPr lang="en-US" altLang="en-US" sz="1800">
                <a:solidFill>
                  <a:srgbClr val="A50021"/>
                </a:solidFill>
              </a:rPr>
              <a:t> = |forbidden tuples| / | all tuples |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Proportion of constraints (a.k.a., constraint density, constraint probability): </a:t>
            </a:r>
            <a:r>
              <a:rPr lang="en-US" altLang="en-US" sz="1800" i="1">
                <a:solidFill>
                  <a:srgbClr val="A50021"/>
                </a:solidFill>
              </a:rPr>
              <a:t>p</a:t>
            </a:r>
            <a:r>
              <a:rPr lang="en-US" altLang="en-US" sz="1800" i="1" baseline="-25000">
                <a:solidFill>
                  <a:srgbClr val="A50021"/>
                </a:solidFill>
              </a:rPr>
              <a:t>1</a:t>
            </a:r>
            <a:r>
              <a:rPr lang="en-US" altLang="en-US" sz="1800" i="1">
                <a:solidFill>
                  <a:srgbClr val="A50021"/>
                </a:solidFill>
              </a:rPr>
              <a:t> = e / e</a:t>
            </a:r>
            <a:r>
              <a:rPr lang="en-US" altLang="en-US" sz="1800" i="1" baseline="-25000">
                <a:solidFill>
                  <a:srgbClr val="A50021"/>
                </a:solidFill>
              </a:rPr>
              <a:t>max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Issues: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Uniformity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Difficulty (phase transition)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Solvability of instances </a:t>
            </a:r>
            <a:r>
              <a:rPr lang="en-US" altLang="en-US" sz="2000"/>
              <a:t>(for incomplete search techniques)</a:t>
            </a:r>
            <a:endParaRPr lang="en-US" altLang="en-US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>
            <a:extLst>
              <a:ext uri="{FF2B5EF4-FFF2-40B4-BE49-F238E27FC236}">
                <a16:creationId xmlns:a16="http://schemas.microsoft.com/office/drawing/2014/main" id="{08194058-48C6-CD4D-A133-D741EAF8FA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EE5661-FCD7-CF47-8C28-9CB70C179DD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09074DC6-7BB8-9E42-B97E-6B1E072EF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Model B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A203FAE-C954-B44F-8C3E-8317F38BC9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b="1"/>
              <a:t>Input</a:t>
            </a:r>
            <a:r>
              <a:rPr lang="en-US" altLang="en-US" sz="2400"/>
              <a:t>: </a:t>
            </a:r>
            <a:r>
              <a:rPr lang="en-US" altLang="en-US" sz="2400" i="1"/>
              <a:t>n</a:t>
            </a:r>
            <a:r>
              <a:rPr lang="en-US" altLang="en-US" sz="2400"/>
              <a:t>, </a:t>
            </a:r>
            <a:r>
              <a:rPr lang="en-US" altLang="en-US" sz="2400" i="1"/>
              <a:t>a</a:t>
            </a:r>
            <a:r>
              <a:rPr lang="en-US" altLang="en-US" sz="2400"/>
              <a:t>, </a:t>
            </a:r>
            <a:r>
              <a:rPr lang="en-US" altLang="en-US" sz="2400" i="1"/>
              <a:t>t</a:t>
            </a:r>
            <a:r>
              <a:rPr lang="en-US" altLang="en-US" sz="2400"/>
              <a:t>, </a:t>
            </a:r>
            <a:r>
              <a:rPr lang="en-US" altLang="en-US" sz="2400" i="1"/>
              <a:t>p1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Generate n nodes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Generate a list of </a:t>
            </a:r>
            <a:r>
              <a:rPr lang="en-US" altLang="en-US" sz="2400" i="1"/>
              <a:t>n.(n-1)/2</a:t>
            </a:r>
            <a:r>
              <a:rPr lang="en-US" altLang="en-US" sz="2400"/>
              <a:t> tuples of all combinations of 2 nodes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Choose </a:t>
            </a:r>
            <a:r>
              <a:rPr lang="en-US" altLang="en-US" sz="2400" i="1"/>
              <a:t>e</a:t>
            </a:r>
            <a:r>
              <a:rPr lang="en-US" altLang="en-US" sz="2400"/>
              <a:t> elements from above list as constraints to between the </a:t>
            </a:r>
            <a:r>
              <a:rPr lang="en-US" altLang="en-US" sz="2400" i="1"/>
              <a:t>n</a:t>
            </a:r>
            <a:r>
              <a:rPr lang="en-US" altLang="en-US" sz="2400"/>
              <a:t> nodes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If the graph is not connected, throw away, go back to step 4, else proceed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Generate a list of </a:t>
            </a:r>
            <a:r>
              <a:rPr lang="en-US" altLang="en-US" sz="2400" i="1"/>
              <a:t>a</a:t>
            </a:r>
            <a:r>
              <a:rPr lang="en-US" altLang="en-US" sz="2400" i="1" baseline="30000"/>
              <a:t>2</a:t>
            </a:r>
            <a:r>
              <a:rPr lang="en-US" altLang="en-US" sz="2400"/>
              <a:t> tuples of all combinations of 2 values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For each constraint, choose randomly a number of tuples from the list to guarantee tightness </a:t>
            </a:r>
            <a:r>
              <a:rPr lang="en-US" altLang="en-US" sz="2400" i="1"/>
              <a:t>t</a:t>
            </a:r>
            <a:r>
              <a:rPr lang="en-US" altLang="en-US" sz="2400"/>
              <a:t> for the constraint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>
            <a:extLst>
              <a:ext uri="{FF2B5EF4-FFF2-40B4-BE49-F238E27FC236}">
                <a16:creationId xmlns:a16="http://schemas.microsoft.com/office/drawing/2014/main" id="{87945755-1E1D-CC44-B009-8DF76CFC32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781800" y="61722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DB3AB6F-6157-3940-931D-38187E1A940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0B6FFF88-FFB5-4C4B-BF5B-593A6D05F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Phase transition	 </a:t>
            </a:r>
            <a:r>
              <a:rPr lang="en-US" altLang="en-US" sz="2400"/>
              <a:t>[Cheeseman et al. ‘91]</a:t>
            </a:r>
          </a:p>
        </p:txBody>
      </p:sp>
      <p:sp>
        <p:nvSpPr>
          <p:cNvPr id="25603" name="Line 4">
            <a:extLst>
              <a:ext uri="{FF2B5EF4-FFF2-40B4-BE49-F238E27FC236}">
                <a16:creationId xmlns:a16="http://schemas.microsoft.com/office/drawing/2014/main" id="{5759B2D8-277C-064E-9EE8-D6E27B21CE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1143000"/>
            <a:ext cx="0" cy="2743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4" name="Line 5">
            <a:extLst>
              <a:ext uri="{FF2B5EF4-FFF2-40B4-BE49-F238E27FC236}">
                <a16:creationId xmlns:a16="http://schemas.microsoft.com/office/drawing/2014/main" id="{56948EDC-1EA6-D34D-9194-0D9F5290EC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886200"/>
            <a:ext cx="4648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Text Box 6">
            <a:extLst>
              <a:ext uri="{FF2B5EF4-FFF2-40B4-BE49-F238E27FC236}">
                <a16:creationId xmlns:a16="http://schemas.microsoft.com/office/drawing/2014/main" id="{97478013-D7B5-1648-A540-2CF2C869AE3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15169" y="2029619"/>
            <a:ext cx="168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Cost of solving</a:t>
            </a:r>
          </a:p>
        </p:txBody>
      </p:sp>
      <p:sp>
        <p:nvSpPr>
          <p:cNvPr id="25606" name="Freeform 7">
            <a:extLst>
              <a:ext uri="{FF2B5EF4-FFF2-40B4-BE49-F238E27FC236}">
                <a16:creationId xmlns:a16="http://schemas.microsoft.com/office/drawing/2014/main" id="{188375D8-5855-AE40-9653-54C81E73E6B4}"/>
              </a:ext>
            </a:extLst>
          </p:cNvPr>
          <p:cNvSpPr>
            <a:spLocks/>
          </p:cNvSpPr>
          <p:nvPr/>
        </p:nvSpPr>
        <p:spPr bwMode="auto">
          <a:xfrm>
            <a:off x="2514600" y="1195388"/>
            <a:ext cx="3848100" cy="2587625"/>
          </a:xfrm>
          <a:custGeom>
            <a:avLst/>
            <a:gdLst>
              <a:gd name="T0" fmla="*/ 0 w 2424"/>
              <a:gd name="T1" fmla="*/ 2147483646 h 1630"/>
              <a:gd name="T2" fmla="*/ 2147483646 w 2424"/>
              <a:gd name="T3" fmla="*/ 2147483646 h 1630"/>
              <a:gd name="T4" fmla="*/ 2147483646 w 2424"/>
              <a:gd name="T5" fmla="*/ 2147483646 h 1630"/>
              <a:gd name="T6" fmla="*/ 2147483646 w 2424"/>
              <a:gd name="T7" fmla="*/ 2147483646 h 1630"/>
              <a:gd name="T8" fmla="*/ 2147483646 w 2424"/>
              <a:gd name="T9" fmla="*/ 2147483646 h 1630"/>
              <a:gd name="T10" fmla="*/ 2147483646 w 2424"/>
              <a:gd name="T11" fmla="*/ 2147483646 h 1630"/>
              <a:gd name="T12" fmla="*/ 2147483646 w 2424"/>
              <a:gd name="T13" fmla="*/ 2147483646 h 16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24"/>
              <a:gd name="T22" fmla="*/ 0 h 1630"/>
              <a:gd name="T23" fmla="*/ 2424 w 2424"/>
              <a:gd name="T24" fmla="*/ 1630 h 16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24" h="1630">
                <a:moveTo>
                  <a:pt x="0" y="1478"/>
                </a:moveTo>
                <a:cubicBezTo>
                  <a:pt x="121" y="1443"/>
                  <a:pt x="567" y="1369"/>
                  <a:pt x="728" y="1270"/>
                </a:cubicBezTo>
                <a:cubicBezTo>
                  <a:pt x="889" y="1171"/>
                  <a:pt x="909" y="1093"/>
                  <a:pt x="969" y="882"/>
                </a:cubicBezTo>
                <a:cubicBezTo>
                  <a:pt x="1029" y="671"/>
                  <a:pt x="1053" y="0"/>
                  <a:pt x="1089" y="6"/>
                </a:cubicBezTo>
                <a:cubicBezTo>
                  <a:pt x="1125" y="12"/>
                  <a:pt x="1128" y="683"/>
                  <a:pt x="1185" y="918"/>
                </a:cubicBezTo>
                <a:cubicBezTo>
                  <a:pt x="1242" y="1153"/>
                  <a:pt x="1225" y="1295"/>
                  <a:pt x="1432" y="1414"/>
                </a:cubicBezTo>
                <a:cubicBezTo>
                  <a:pt x="1639" y="1533"/>
                  <a:pt x="2217" y="1585"/>
                  <a:pt x="2424" y="163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8">
            <a:extLst>
              <a:ext uri="{FF2B5EF4-FFF2-40B4-BE49-F238E27FC236}">
                <a16:creationId xmlns:a16="http://schemas.microsoft.com/office/drawing/2014/main" id="{05E371F6-6D01-C746-AC2D-EC18ACDC8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9100" y="1282700"/>
            <a:ext cx="0" cy="25908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Text Box 9">
            <a:extLst>
              <a:ext uri="{FF2B5EF4-FFF2-40B4-BE49-F238E27FC236}">
                <a16:creationId xmlns:a16="http://schemas.microsoft.com/office/drawing/2014/main" id="{0F91429A-37CE-2840-B1DD-AD2B4038B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1789113"/>
            <a:ext cx="1768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Mostly solvable problems</a:t>
            </a:r>
          </a:p>
        </p:txBody>
      </p:sp>
      <p:sp>
        <p:nvSpPr>
          <p:cNvPr id="25609" name="Text Box 10">
            <a:extLst>
              <a:ext uri="{FF2B5EF4-FFF2-40B4-BE49-F238E27FC236}">
                <a16:creationId xmlns:a16="http://schemas.microsoft.com/office/drawing/2014/main" id="{37F164F9-E03C-E54C-B60B-A8ECF640E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52600"/>
            <a:ext cx="2149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Mostly un-solvable problems</a:t>
            </a:r>
          </a:p>
        </p:txBody>
      </p:sp>
      <p:sp>
        <p:nvSpPr>
          <p:cNvPr id="25610" name="Text Box 11">
            <a:extLst>
              <a:ext uri="{FF2B5EF4-FFF2-40B4-BE49-F238E27FC236}">
                <a16:creationId xmlns:a16="http://schemas.microsoft.com/office/drawing/2014/main" id="{556A07DC-871F-BF4D-AFC6-3F498999F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3846513"/>
            <a:ext cx="193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Order  parameter</a:t>
            </a:r>
          </a:p>
        </p:txBody>
      </p:sp>
      <p:sp>
        <p:nvSpPr>
          <p:cNvPr id="25611" name="Text Box 12">
            <a:extLst>
              <a:ext uri="{FF2B5EF4-FFF2-40B4-BE49-F238E27FC236}">
                <a16:creationId xmlns:a16="http://schemas.microsoft.com/office/drawing/2014/main" id="{203BEAD9-0D6E-AD42-B880-E6FE40D9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886200"/>
            <a:ext cx="1752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Critical value of order parameter</a:t>
            </a:r>
          </a:p>
        </p:txBody>
      </p:sp>
      <p:sp>
        <p:nvSpPr>
          <p:cNvPr id="25612" name="Rectangle 13">
            <a:extLst>
              <a:ext uri="{FF2B5EF4-FFF2-40B4-BE49-F238E27FC236}">
                <a16:creationId xmlns:a16="http://schemas.microsoft.com/office/drawing/2014/main" id="{75FF47DC-E293-744A-A92E-2903619FCB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4724400"/>
            <a:ext cx="8153400" cy="1066800"/>
          </a:xfrm>
          <a:noFill/>
        </p:spPr>
        <p:txBody>
          <a:bodyPr/>
          <a:lstStyle/>
          <a:p>
            <a:r>
              <a:rPr lang="en-US" altLang="en-US" sz="2000"/>
              <a:t>Significant increase of cost around critical value</a:t>
            </a:r>
          </a:p>
          <a:p>
            <a:r>
              <a:rPr lang="en-US" altLang="en-US" sz="2000"/>
              <a:t>In CSPs, order parameter is constraint tightness &amp; ratio</a:t>
            </a:r>
          </a:p>
          <a:p>
            <a:r>
              <a:rPr lang="en-US" altLang="en-US" sz="2000"/>
              <a:t>Algorithms compared around phase transition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4476</TotalTime>
  <Words>1157</Words>
  <Application>Microsoft Macintosh PowerPoint</Application>
  <PresentationFormat>On-screen Show (4:3)</PresentationFormat>
  <Paragraphs>168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Helvetica</vt:lpstr>
      <vt:lpstr>Wingdings</vt:lpstr>
      <vt:lpstr>Presentation1</vt:lpstr>
      <vt:lpstr>Custom Design</vt:lpstr>
      <vt:lpstr>Microsoft Equation 3.0</vt:lpstr>
      <vt:lpstr>PowerPoint Presentation</vt:lpstr>
      <vt:lpstr>Outline</vt:lpstr>
      <vt:lpstr>CSP parameters</vt:lpstr>
      <vt:lpstr>Comparison criteria</vt:lpstr>
      <vt:lpstr>Theoretical evaluations</vt:lpstr>
      <vt:lpstr>Empirical evaluation: data sets</vt:lpstr>
      <vt:lpstr>Empirical evaluations: random problems</vt:lpstr>
      <vt:lpstr>Model B</vt:lpstr>
      <vt:lpstr>Phase transition  [Cheeseman et al. ‘91]</vt:lpstr>
      <vt:lpstr>Tests</vt:lpstr>
      <vt:lpstr>Comparing two algorithms A1 and A2</vt:lpstr>
      <vt:lpstr>t-test in Excel</vt:lpstr>
      <vt:lpstr>t-test with 95% confidence</vt:lpstr>
      <vt:lpstr>Computing the 95% confidence interval</vt:lpstr>
      <vt:lpstr>Alternatives to the t test</vt:lpstr>
      <vt:lpstr>Alerts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682</cp:revision>
  <dcterms:created xsi:type="dcterms:W3CDTF">2004-09-04T03:37:41Z</dcterms:created>
  <dcterms:modified xsi:type="dcterms:W3CDTF">2022-01-28T07:43:55Z</dcterms:modified>
</cp:coreProperties>
</file>