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5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405" autoAdjust="0"/>
  </p:normalViewPr>
  <p:slideViewPr>
    <p:cSldViewPr snapToGrid="0">
      <p:cViewPr varScale="1">
        <p:scale>
          <a:sx n="127" d="100"/>
          <a:sy n="127" d="100"/>
        </p:scale>
        <p:origin x="164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CEC58F35-C144-6343-8469-AA11EC32AE5C}"/>
    <pc:docChg chg="modSld">
      <pc:chgData name="Berthe Choueiry" userId="a0a34cf8-c512-4826-a48e-18e8ad82c21a" providerId="ADAL" clId="{CEC58F35-C144-6343-8469-AA11EC32AE5C}" dt="2022-01-28T07:45:49.896" v="6" actId="20577"/>
      <pc:docMkLst>
        <pc:docMk/>
      </pc:docMkLst>
      <pc:sldChg chg="modSp mod">
        <pc:chgData name="Berthe Choueiry" userId="a0a34cf8-c512-4826-a48e-18e8ad82c21a" providerId="ADAL" clId="{CEC58F35-C144-6343-8469-AA11EC32AE5C}" dt="2022-01-28T07:45:49.896" v="6" actId="20577"/>
        <pc:sldMkLst>
          <pc:docMk/>
          <pc:sldMk cId="0" sldId="256"/>
        </pc:sldMkLst>
        <pc:spChg chg="mod">
          <ac:chgData name="Berthe Choueiry" userId="a0a34cf8-c512-4826-a48e-18e8ad82c21a" providerId="ADAL" clId="{CEC58F35-C144-6343-8469-AA11EC32AE5C}" dt="2022-01-28T07:45:49.896" v="6" actId="20577"/>
          <ac:spMkLst>
            <pc:docMk/>
            <pc:sldMk cId="0" sldId="256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Constraint </a:t>
            </a:r>
            <a:r>
              <a:rPr lang="en-US" sz="3600"/>
              <a:t>Graphical Models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CSCE421/821, Spring 2022</a:t>
            </a: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0062AC"/>
                </a:solidFill>
              </a:rPr>
              <a:t>www.cse.unl.edu/~</a:t>
            </a:r>
            <a:r>
              <a:rPr lang="en-US" sz="3600" b="1" dirty="0" err="1">
                <a:solidFill>
                  <a:srgbClr val="0062AC"/>
                </a:solidFill>
              </a:rPr>
              <a:t>choueiry</a:t>
            </a:r>
            <a:r>
              <a:rPr lang="en-US" sz="3600" b="1" dirty="0">
                <a:solidFill>
                  <a:srgbClr val="0062AC"/>
                </a:solidFill>
              </a:rPr>
              <a:t>/S22-421-821/</a:t>
            </a:r>
            <a:endParaRPr lang="en-US" sz="3600" dirty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tx1"/>
                </a:solidFill>
              </a:rPr>
              <a:t>Berthe</a:t>
            </a:r>
            <a:r>
              <a:rPr lang="en-US" dirty="0">
                <a:solidFill>
                  <a:schemeClr val="tx1"/>
                </a:solidFill>
              </a:rPr>
              <a:t> Y. Choueiry (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-we-</a:t>
            </a:r>
            <a:r>
              <a:rPr lang="en-US" dirty="0" err="1">
                <a:solidFill>
                  <a:schemeClr val="tx1"/>
                </a:solidFill>
              </a:rPr>
              <a:t>ri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Avery Hall, </a:t>
            </a:r>
            <a:r>
              <a:rPr lang="en-US">
                <a:solidFill>
                  <a:schemeClr val="tx1"/>
                </a:solidFill>
              </a:rPr>
              <a:t>Room 259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  <a:p>
            <a:r>
              <a:rPr lang="en-US" dirty="0"/>
              <a:t>Graphical Models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Always specify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 </a:t>
            </a:r>
            <a:r>
              <a:rPr lang="en-US" dirty="0">
                <a:solidFill>
                  <a:srgbClr val="FF0000"/>
                </a:solidFill>
              </a:rPr>
              <a:t>for a graph as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=(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r>
              <a:rPr lang="en-US" dirty="0"/>
              <a:t>Main representations</a:t>
            </a:r>
          </a:p>
          <a:p>
            <a:pPr lvl="1"/>
            <a:r>
              <a:rPr lang="en-US" dirty="0"/>
              <a:t>Binary CSPs</a:t>
            </a:r>
          </a:p>
          <a:p>
            <a:pPr lvl="2"/>
            <a:r>
              <a:rPr lang="en-US" dirty="0"/>
              <a:t>Graph (for binary CSPs)</a:t>
            </a:r>
          </a:p>
          <a:p>
            <a:pPr lvl="2"/>
            <a:r>
              <a:rPr lang="en-US" dirty="0"/>
              <a:t>Microstructure (supports)</a:t>
            </a:r>
          </a:p>
          <a:p>
            <a:pPr lvl="2"/>
            <a:r>
              <a:rPr lang="en-US" dirty="0"/>
              <a:t>Co-microstructure (conflicts)</a:t>
            </a:r>
          </a:p>
          <a:p>
            <a:pPr lvl="1"/>
            <a:r>
              <a:rPr lang="en-US" dirty="0"/>
              <a:t>Non-binary CSPs</a:t>
            </a:r>
          </a:p>
          <a:p>
            <a:pPr lvl="2"/>
            <a:r>
              <a:rPr lang="en-US" dirty="0" err="1"/>
              <a:t>Hypergraph</a:t>
            </a:r>
            <a:endParaRPr lang="en-US" dirty="0"/>
          </a:p>
          <a:p>
            <a:pPr lvl="2"/>
            <a:r>
              <a:rPr lang="en-US" dirty="0"/>
              <a:t>Primal graph</a:t>
            </a:r>
          </a:p>
          <a:p>
            <a:pPr lvl="1"/>
            <a:r>
              <a:rPr lang="en-US" dirty="0"/>
              <a:t>Dual graph</a:t>
            </a:r>
          </a:p>
          <a:p>
            <a:pPr lvl="1"/>
            <a:r>
              <a:rPr lang="en-US" dirty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20"/>
          <p:cNvSpPr>
            <a:spLocks noChangeArrowheads="1"/>
          </p:cNvSpPr>
          <p:nvPr/>
        </p:nvSpPr>
        <p:spPr bwMode="auto">
          <a:xfrm>
            <a:off x="5887383" y="5575861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3</a:t>
            </a:r>
            <a:r>
              <a:rPr lang="en-US" sz="1700" i="1" dirty="0">
                <a:latin typeface="Times New Roman" charset="0"/>
              </a:rPr>
              <a:t>, b </a:t>
            </a:r>
            <a:r>
              <a:rPr lang="en-US" sz="1700" dirty="0">
                <a:latin typeface="Times New Roman" charset="0"/>
              </a:rPr>
              <a:t>)         (</a:t>
            </a:r>
            <a:r>
              <a:rPr lang="en-US" sz="1600" i="1" dirty="0">
                <a:latin typeface="Times"/>
                <a:cs typeface="Times"/>
              </a:rPr>
              <a:t>V</a:t>
            </a:r>
            <a:r>
              <a:rPr lang="en-US" sz="1600" baseline="-25000" dirty="0">
                <a:latin typeface="Times"/>
                <a:cs typeface="Times"/>
              </a:rPr>
              <a:t>3</a:t>
            </a:r>
            <a:r>
              <a:rPr lang="en-US" sz="1700" dirty="0">
                <a:latin typeface="Times New Roman" charset="0"/>
              </a:rPr>
              <a:t>,</a:t>
            </a:r>
            <a:r>
              <a:rPr lang="en-US" sz="1700" i="1" dirty="0">
                <a:latin typeface="Times New Roman" charset="0"/>
              </a:rPr>
              <a:t>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6" name="AutoShape 19"/>
          <p:cNvSpPr>
            <a:spLocks noChangeArrowheads="1"/>
          </p:cNvSpPr>
          <p:nvPr/>
        </p:nvSpPr>
        <p:spPr bwMode="auto">
          <a:xfrm>
            <a:off x="3594382" y="5520578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702082" y="4716937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>
                <a:cs typeface="宋体" charset="-122"/>
              </a:rPr>
              <a:t>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sz="2000" kern="0" dirty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>
                <a:cs typeface="宋体" charset="-122"/>
              </a:rPr>
              <a:t>=(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kern="0" dirty="0"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kern="0" dirty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kern="0" dirty="0"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CSPs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1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2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3</a:t>
              </a: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3</a:t>
            </a:r>
            <a:r>
              <a:rPr lang="en-US" sz="1700" i="1" dirty="0">
                <a:latin typeface="Times New Roman" charset="0"/>
              </a:rPr>
              <a:t>, b </a:t>
            </a:r>
            <a:r>
              <a:rPr lang="en-US" sz="1700" dirty="0">
                <a:latin typeface="Times New Roman" charset="0"/>
              </a:rPr>
              <a:t>)         (</a:t>
            </a:r>
            <a:r>
              <a:rPr lang="en-US" sz="1600" i="1" dirty="0">
                <a:latin typeface="Times"/>
                <a:cs typeface="Times"/>
              </a:rPr>
              <a:t>V</a:t>
            </a:r>
            <a:r>
              <a:rPr lang="en-US" sz="1600" baseline="-25000" dirty="0">
                <a:latin typeface="Times"/>
                <a:cs typeface="Times"/>
              </a:rPr>
              <a:t>3</a:t>
            </a:r>
            <a:r>
              <a:rPr lang="en-US" sz="1700" dirty="0">
                <a:latin typeface="Times New Roman" charset="0"/>
              </a:rPr>
              <a:t>,</a:t>
            </a:r>
            <a:r>
              <a:rPr lang="en-US" sz="1700" i="1" dirty="0">
                <a:latin typeface="Times New Roman" charset="0"/>
              </a:rPr>
              <a:t>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No 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Supports</a:t>
            </a:r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</a:t>
            </a:r>
            <a:r>
              <a:rPr lang="en-US" dirty="0" err="1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Hypergraph</a:t>
            </a:r>
            <a:r>
              <a:rPr lang="en-US" dirty="0"/>
              <a:t> (non-binary CSP)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=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E</a:t>
            </a:r>
            <a:r>
              <a:rPr lang="en-US" dirty="0"/>
              <a:t>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657350" y="439137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656013" y="3662716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2293938" y="3705578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2284413" y="4924778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3579813" y="425167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2894013" y="423897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3198813" y="4869216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8" name="Oval 197"/>
          <p:cNvSpPr/>
          <p:nvPr/>
        </p:nvSpPr>
        <p:spPr>
          <a:xfrm>
            <a:off x="2989263" y="498510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832226" y="379765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106613" y="3805591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055813" y="51533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970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732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2441576" y="4543778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4100513" y="3095978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3198813" y="4099278"/>
            <a:ext cx="4841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4059238" y="4099278"/>
            <a:ext cx="35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3043238" y="333569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979613" y="3705578"/>
            <a:ext cx="2209800" cy="3810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0" name="Rounded Rectangle 229"/>
          <p:cNvSpPr/>
          <p:nvPr/>
        </p:nvSpPr>
        <p:spPr>
          <a:xfrm rot="21064649">
            <a:off x="1898787" y="4954946"/>
            <a:ext cx="1401342" cy="381000"/>
          </a:xfrm>
          <a:prstGeom prst="roundRect">
            <a:avLst/>
          </a:prstGeom>
          <a:noFill/>
          <a:ln w="3175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2817813" y="4315178"/>
            <a:ext cx="381000" cy="9144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2" name="Rounded Rectangle 231"/>
          <p:cNvSpPr/>
          <p:nvPr/>
        </p:nvSpPr>
        <p:spPr>
          <a:xfrm rot="714547">
            <a:off x="3603329" y="3614971"/>
            <a:ext cx="450640" cy="1224409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7" name="Freeform 246"/>
          <p:cNvSpPr/>
          <p:nvPr/>
        </p:nvSpPr>
        <p:spPr>
          <a:xfrm>
            <a:off x="1732669" y="3324578"/>
            <a:ext cx="3213100" cy="1776589"/>
          </a:xfrm>
          <a:custGeom>
            <a:avLst/>
            <a:gdLst>
              <a:gd name="connsiteX0" fmla="*/ 433211 w 3213100"/>
              <a:gd name="connsiteY0" fmla="*/ 225778 h 1655234"/>
              <a:gd name="connsiteX1" fmla="*/ 297744 w 3213100"/>
              <a:gd name="connsiteY1" fmla="*/ 598312 h 1655234"/>
              <a:gd name="connsiteX2" fmla="*/ 1220611 w 3213100"/>
              <a:gd name="connsiteY2" fmla="*/ 1267178 h 1655234"/>
              <a:gd name="connsiteX3" fmla="*/ 2321277 w 3213100"/>
              <a:gd name="connsiteY3" fmla="*/ 1478845 h 1655234"/>
              <a:gd name="connsiteX4" fmla="*/ 2897011 w 3213100"/>
              <a:gd name="connsiteY4" fmla="*/ 208845 h 1655234"/>
              <a:gd name="connsiteX5" fmla="*/ 433211 w 3213100"/>
              <a:gd name="connsiteY5" fmla="*/ 225778 h 165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3100" h="1655234">
                <a:moveTo>
                  <a:pt x="433211" y="225778"/>
                </a:moveTo>
                <a:cubicBezTo>
                  <a:pt x="0" y="290689"/>
                  <a:pt x="166511" y="424745"/>
                  <a:pt x="297744" y="598312"/>
                </a:cubicBezTo>
                <a:cubicBezTo>
                  <a:pt x="428977" y="771879"/>
                  <a:pt x="883356" y="1120423"/>
                  <a:pt x="1220611" y="1267178"/>
                </a:cubicBezTo>
                <a:cubicBezTo>
                  <a:pt x="1557866" y="1413933"/>
                  <a:pt x="2041877" y="1655234"/>
                  <a:pt x="2321277" y="1478845"/>
                </a:cubicBezTo>
                <a:cubicBezTo>
                  <a:pt x="2600677" y="1302456"/>
                  <a:pt x="3213100" y="417690"/>
                  <a:pt x="2897011" y="208845"/>
                </a:cubicBezTo>
                <a:cubicBezTo>
                  <a:pt x="2580922" y="0"/>
                  <a:pt x="866422" y="160867"/>
                  <a:pt x="433211" y="225778"/>
                </a:cubicBezTo>
                <a:close/>
              </a:path>
            </a:pathLst>
          </a:custGeom>
          <a:noFill/>
          <a:ln w="3175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1903413" y="3458633"/>
            <a:ext cx="2503311" cy="2408767"/>
          </a:xfrm>
          <a:custGeom>
            <a:avLst/>
            <a:gdLst>
              <a:gd name="connsiteX0" fmla="*/ 673100 w 2503311"/>
              <a:gd name="connsiteY0" fmla="*/ 204612 h 2408767"/>
              <a:gd name="connsiteX1" fmla="*/ 88900 w 2503311"/>
              <a:gd name="connsiteY1" fmla="*/ 314678 h 2408767"/>
              <a:gd name="connsiteX2" fmla="*/ 139700 w 2503311"/>
              <a:gd name="connsiteY2" fmla="*/ 2092678 h 2408767"/>
              <a:gd name="connsiteX3" fmla="*/ 833967 w 2503311"/>
              <a:gd name="connsiteY3" fmla="*/ 2211212 h 2408767"/>
              <a:gd name="connsiteX4" fmla="*/ 2324100 w 2503311"/>
              <a:gd name="connsiteY4" fmla="*/ 1567745 h 2408767"/>
              <a:gd name="connsiteX5" fmla="*/ 1909234 w 2503311"/>
              <a:gd name="connsiteY5" fmla="*/ 839612 h 2408767"/>
              <a:gd name="connsiteX6" fmla="*/ 1604434 w 2503311"/>
              <a:gd name="connsiteY6" fmla="*/ 1068212 h 2408767"/>
              <a:gd name="connsiteX7" fmla="*/ 1773767 w 2503311"/>
              <a:gd name="connsiteY7" fmla="*/ 1686278 h 2408767"/>
              <a:gd name="connsiteX8" fmla="*/ 994834 w 2503311"/>
              <a:gd name="connsiteY8" fmla="*/ 2041878 h 2408767"/>
              <a:gd name="connsiteX9" fmla="*/ 537634 w 2503311"/>
              <a:gd name="connsiteY9" fmla="*/ 1999545 h 2408767"/>
              <a:gd name="connsiteX10" fmla="*/ 325967 w 2503311"/>
              <a:gd name="connsiteY10" fmla="*/ 1076678 h 2408767"/>
              <a:gd name="connsiteX11" fmla="*/ 740834 w 2503311"/>
              <a:gd name="connsiteY11" fmla="*/ 577145 h 2408767"/>
              <a:gd name="connsiteX12" fmla="*/ 673100 w 2503311"/>
              <a:gd name="connsiteY12" fmla="*/ 204612 h 24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3311" h="2408767">
                <a:moveTo>
                  <a:pt x="673100" y="204612"/>
                </a:moveTo>
                <a:cubicBezTo>
                  <a:pt x="564444" y="160868"/>
                  <a:pt x="177800" y="0"/>
                  <a:pt x="88900" y="314678"/>
                </a:cubicBezTo>
                <a:cubicBezTo>
                  <a:pt x="0" y="629356"/>
                  <a:pt x="15522" y="1776589"/>
                  <a:pt x="139700" y="2092678"/>
                </a:cubicBezTo>
                <a:cubicBezTo>
                  <a:pt x="263878" y="2408767"/>
                  <a:pt x="469900" y="2298701"/>
                  <a:pt x="833967" y="2211212"/>
                </a:cubicBezTo>
                <a:cubicBezTo>
                  <a:pt x="1198034" y="2123723"/>
                  <a:pt x="2144889" y="1796345"/>
                  <a:pt x="2324100" y="1567745"/>
                </a:cubicBezTo>
                <a:cubicBezTo>
                  <a:pt x="2503311" y="1339145"/>
                  <a:pt x="2029178" y="922867"/>
                  <a:pt x="1909234" y="839612"/>
                </a:cubicBezTo>
                <a:cubicBezTo>
                  <a:pt x="1789290" y="756357"/>
                  <a:pt x="1627012" y="927101"/>
                  <a:pt x="1604434" y="1068212"/>
                </a:cubicBezTo>
                <a:cubicBezTo>
                  <a:pt x="1581856" y="1209323"/>
                  <a:pt x="1875367" y="1524000"/>
                  <a:pt x="1773767" y="1686278"/>
                </a:cubicBezTo>
                <a:cubicBezTo>
                  <a:pt x="1672167" y="1848556"/>
                  <a:pt x="1200856" y="1989667"/>
                  <a:pt x="994834" y="2041878"/>
                </a:cubicBezTo>
                <a:cubicBezTo>
                  <a:pt x="788812" y="2094089"/>
                  <a:pt x="649112" y="2160412"/>
                  <a:pt x="537634" y="1999545"/>
                </a:cubicBezTo>
                <a:cubicBezTo>
                  <a:pt x="426156" y="1838678"/>
                  <a:pt x="292100" y="1313745"/>
                  <a:pt x="325967" y="1076678"/>
                </a:cubicBezTo>
                <a:cubicBezTo>
                  <a:pt x="359834" y="839611"/>
                  <a:pt x="685801" y="723901"/>
                  <a:pt x="740834" y="577145"/>
                </a:cubicBezTo>
                <a:cubicBezTo>
                  <a:pt x="795867" y="430390"/>
                  <a:pt x="781756" y="248356"/>
                  <a:pt x="673100" y="204612"/>
                </a:cubicBezTo>
                <a:close/>
              </a:path>
            </a:pathLst>
          </a:custGeom>
          <a:noFill/>
          <a:ln w="31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Primal graph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E=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Primal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040531" y="164474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18093" y="162728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772243" y="256866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648200" y="24622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8" name="Oval 77"/>
          <p:cNvSpPr/>
          <p:nvPr/>
        </p:nvSpPr>
        <p:spPr>
          <a:xfrm>
            <a:off x="5872256" y="177968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518118" y="178761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843463" y="258286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584918" y="276869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83" name="Straight Connector 82"/>
          <p:cNvCxnSpPr>
            <a:stCxn id="79" idx="5"/>
            <a:endCxn id="90" idx="1"/>
          </p:cNvCxnSpPr>
          <p:nvPr/>
        </p:nvCxnSpPr>
        <p:spPr>
          <a:xfrm>
            <a:off x="4648200" y="1917700"/>
            <a:ext cx="708118" cy="1937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90" idx="3"/>
            <a:endCxn id="78" idx="3"/>
          </p:cNvCxnSpPr>
          <p:nvPr/>
        </p:nvCxnSpPr>
        <p:spPr>
          <a:xfrm flipV="1">
            <a:off x="5508718" y="1909855"/>
            <a:ext cx="385763" cy="2016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1" idx="7"/>
            <a:endCxn id="90" idx="1"/>
          </p:cNvCxnSpPr>
          <p:nvPr/>
        </p:nvCxnSpPr>
        <p:spPr>
          <a:xfrm flipV="1">
            <a:off x="4973545" y="2111468"/>
            <a:ext cx="382773" cy="493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0"/>
            <a:endCxn id="90" idx="2"/>
          </p:cNvCxnSpPr>
          <p:nvPr/>
        </p:nvCxnSpPr>
        <p:spPr>
          <a:xfrm flipH="1" flipV="1">
            <a:off x="5432518" y="2187668"/>
            <a:ext cx="228600" cy="5810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56318" y="2035268"/>
            <a:ext cx="152400" cy="1524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554756" y="2006693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R</a:t>
            </a:r>
            <a:r>
              <a:rPr lang="en-US" sz="2400" i="1" baseline="-25000">
                <a:latin typeface="Times New Roman"/>
                <a:cs typeface="Times New Roman"/>
              </a:rPr>
              <a:t>4</a:t>
            </a:r>
          </a:p>
        </p:txBody>
      </p: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1694" y="4094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4700" y="3871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0787" y="3854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4812" y="5270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2450" y="5197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19787" y="4275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299200" y="5078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3462" y="5194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956425" y="4006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230812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11812" y="5184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115050" y="4395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15125" y="5397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2513" y="3893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4314" y="4726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1350" y="3910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2850" y="4657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3213" y="4083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0619" y="4523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4212" y="5216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49088" y="4907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7400" y="4870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Group 187"/>
          <p:cNvGrpSpPr/>
          <p:nvPr/>
        </p:nvGrpSpPr>
        <p:grpSpPr>
          <a:xfrm>
            <a:off x="1673133" y="3535270"/>
            <a:ext cx="2457450" cy="1962150"/>
            <a:chOff x="5619750" y="3067050"/>
            <a:chExt cx="2457450" cy="1962150"/>
          </a:xfrm>
        </p:grpSpPr>
        <p:cxnSp>
          <p:nvCxnSpPr>
            <p:cNvPr id="108" name="Straight Connector 107"/>
            <p:cNvCxnSpPr>
              <a:stCxn id="140" idx="3"/>
              <a:endCxn id="153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0" name="TextBox 129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39" idx="5"/>
              <a:endCxn id="151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2" idx="0"/>
              <a:endCxn id="152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51" idx="3"/>
              <a:endCxn id="136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1" idx="6"/>
              <a:endCxn id="151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52" idx="0"/>
              <a:endCxn id="136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2" idx="0"/>
              <a:endCxn id="151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55" name="Straight Connector 154"/>
            <p:cNvCxnSpPr>
              <a:stCxn id="150" idx="1"/>
              <a:endCxn id="13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39" idx="4"/>
              <a:endCxn id="153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40" idx="7"/>
              <a:endCxn id="154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4" idx="2"/>
              <a:endCxn id="133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3" idx="3"/>
              <a:endCxn id="14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61" name="TextBox 160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62" name="TextBox 161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63" name="TextBox 162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64" name="Straight Connector 163"/>
            <p:cNvCxnSpPr>
              <a:stCxn id="136" idx="2"/>
              <a:endCxn id="150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6" idx="2"/>
              <a:endCxn id="133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67" name="Straight Connector 166"/>
            <p:cNvCxnSpPr>
              <a:stCxn id="166" idx="0"/>
              <a:endCxn id="14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81" name="TextBox 180"/>
          <p:cNvSpPr txBox="1">
            <a:spLocks noChangeArrowheads="1"/>
          </p:cNvSpPr>
          <p:nvPr/>
        </p:nvSpPr>
        <p:spPr bwMode="auto">
          <a:xfrm>
            <a:off x="8382186" y="1755775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659748" y="1738312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8113898" y="2679700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6989855" y="2573245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Oval 184"/>
          <p:cNvSpPr/>
          <p:nvPr/>
        </p:nvSpPr>
        <p:spPr>
          <a:xfrm>
            <a:off x="8213911" y="1890712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859773" y="18986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7185118" y="269389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7926573" y="287972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89" name="Straight Connector 188"/>
          <p:cNvCxnSpPr>
            <a:stCxn id="186" idx="5"/>
            <a:endCxn id="187" idx="0"/>
          </p:cNvCxnSpPr>
          <p:nvPr/>
        </p:nvCxnSpPr>
        <p:spPr>
          <a:xfrm>
            <a:off x="6989855" y="2028732"/>
            <a:ext cx="271463" cy="6651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7" idx="7"/>
            <a:endCxn id="185" idx="3"/>
          </p:cNvCxnSpPr>
          <p:nvPr/>
        </p:nvCxnSpPr>
        <p:spPr>
          <a:xfrm flipV="1">
            <a:off x="7315200" y="2020794"/>
            <a:ext cx="921029" cy="695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endCxn id="188" idx="2"/>
          </p:cNvCxnSpPr>
          <p:nvPr/>
        </p:nvCxnSpPr>
        <p:spPr>
          <a:xfrm>
            <a:off x="7315200" y="2832100"/>
            <a:ext cx="611373" cy="123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186" idx="5"/>
          </p:cNvCxnSpPr>
          <p:nvPr/>
        </p:nvCxnSpPr>
        <p:spPr>
          <a:xfrm flipH="1" flipV="1">
            <a:off x="6989855" y="2028732"/>
            <a:ext cx="1012918" cy="85099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5" idx="4"/>
            <a:endCxn id="188" idx="7"/>
          </p:cNvCxnSpPr>
          <p:nvPr/>
        </p:nvCxnSpPr>
        <p:spPr>
          <a:xfrm flipH="1">
            <a:off x="8056655" y="2043112"/>
            <a:ext cx="233456" cy="8589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86" idx="6"/>
            <a:endCxn id="185" idx="2"/>
          </p:cNvCxnSpPr>
          <p:nvPr/>
        </p:nvCxnSpPr>
        <p:spPr>
          <a:xfrm flipV="1">
            <a:off x="7012173" y="1966912"/>
            <a:ext cx="1201738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C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F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E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Incidence graph</a:t>
            </a:r>
            <a:r>
              <a:rPr lang="en-US" dirty="0"/>
              <a:t> </a:t>
            </a:r>
          </a:p>
        </p:txBody>
      </p:sp>
      <p:cxnSp>
        <p:nvCxnSpPr>
          <p:cNvPr id="107" name="Straight Connector 106"/>
          <p:cNvCxnSpPr>
            <a:stCxn id="137" idx="2"/>
            <a:endCxn id="152" idx="7"/>
          </p:cNvCxnSpPr>
          <p:nvPr/>
        </p:nvCxnSpPr>
        <p:spPr>
          <a:xfrm flipH="1">
            <a:off x="6557579" y="3388803"/>
            <a:ext cx="1124166" cy="1310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81745" y="2291132"/>
            <a:ext cx="434975" cy="369887"/>
            <a:chOff x="7299325" y="2895600"/>
            <a:chExt cx="434975" cy="369887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681745" y="2734399"/>
            <a:ext cx="434975" cy="369887"/>
            <a:chOff x="7299325" y="2895600"/>
            <a:chExt cx="434975" cy="369887"/>
          </a:xfrm>
        </p:grpSpPr>
        <p:sp>
          <p:nvSpPr>
            <p:cNvPr id="133" name="TextBox 132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34" name="Oval 133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681745" y="3177666"/>
            <a:ext cx="434975" cy="369887"/>
            <a:chOff x="7299325" y="2895600"/>
            <a:chExt cx="434975" cy="369887"/>
          </a:xfrm>
        </p:grpSpPr>
        <p:sp>
          <p:nvSpPr>
            <p:cNvPr id="136" name="TextBox 135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7" name="Oval 136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681745" y="3620933"/>
            <a:ext cx="434975" cy="369332"/>
            <a:chOff x="7299325" y="2895600"/>
            <a:chExt cx="434975" cy="369332"/>
          </a:xfrm>
        </p:grpSpPr>
        <p:sp>
          <p:nvSpPr>
            <p:cNvPr id="139" name="TextBox 138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40" name="Oval 139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7681745" y="4063645"/>
            <a:ext cx="434975" cy="369887"/>
            <a:chOff x="7299325" y="2895600"/>
            <a:chExt cx="434975" cy="369887"/>
          </a:xfrm>
        </p:grpSpPr>
        <p:sp>
          <p:nvSpPr>
            <p:cNvPr id="142" name="TextBox 141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43" name="Oval 142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681745" y="4506913"/>
            <a:ext cx="434975" cy="369887"/>
            <a:chOff x="7299325" y="2895600"/>
            <a:chExt cx="434975" cy="369887"/>
          </a:xfrm>
        </p:grpSpPr>
        <p:sp>
          <p:nvSpPr>
            <p:cNvPr id="145" name="TextBox 144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46" name="Oval 145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135927" y="4568556"/>
            <a:ext cx="443970" cy="368300"/>
            <a:chOff x="6109230" y="3035299"/>
            <a:chExt cx="443970" cy="368300"/>
          </a:xfrm>
        </p:grpSpPr>
        <p:sp>
          <p:nvSpPr>
            <p:cNvPr id="152" name="Oval 151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3" name="TextBox 152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135927" y="4102061"/>
            <a:ext cx="443970" cy="368300"/>
            <a:chOff x="6109230" y="3035299"/>
            <a:chExt cx="443970" cy="368300"/>
          </a:xfrm>
        </p:grpSpPr>
        <p:sp>
          <p:nvSpPr>
            <p:cNvPr id="171" name="Oval 170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2" name="TextBox 171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135927" y="3169073"/>
            <a:ext cx="443970" cy="368300"/>
            <a:chOff x="6109230" y="3035299"/>
            <a:chExt cx="443970" cy="368300"/>
          </a:xfrm>
        </p:grpSpPr>
        <p:sp>
          <p:nvSpPr>
            <p:cNvPr id="174" name="Oval 173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5" name="TextBox 174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3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135927" y="3635567"/>
            <a:ext cx="443970" cy="368300"/>
            <a:chOff x="6109230" y="3035299"/>
            <a:chExt cx="443970" cy="368300"/>
          </a:xfrm>
        </p:grpSpPr>
        <p:sp>
          <p:nvSpPr>
            <p:cNvPr id="177" name="Oval 176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8" name="TextBox 177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4</a:t>
              </a: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135927" y="2702579"/>
            <a:ext cx="443970" cy="368300"/>
            <a:chOff x="6109230" y="3035299"/>
            <a:chExt cx="443970" cy="368300"/>
          </a:xfrm>
        </p:grpSpPr>
        <p:sp>
          <p:nvSpPr>
            <p:cNvPr id="180" name="Oval 179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1" name="TextBox 180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135927" y="2236085"/>
            <a:ext cx="443970" cy="368300"/>
            <a:chOff x="6109230" y="3035299"/>
            <a:chExt cx="443970" cy="368300"/>
          </a:xfrm>
        </p:grpSpPr>
        <p:sp>
          <p:nvSpPr>
            <p:cNvPr id="183" name="Oval 182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4" name="TextBox 183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6</a:t>
              </a:r>
            </a:p>
          </p:txBody>
        </p:sp>
      </p:grpSp>
      <p:cxnSp>
        <p:nvCxnSpPr>
          <p:cNvPr id="191" name="Straight Connector 190"/>
          <p:cNvCxnSpPr>
            <a:stCxn id="146" idx="2"/>
            <a:endCxn id="152" idx="6"/>
          </p:cNvCxnSpPr>
          <p:nvPr/>
        </p:nvCxnSpPr>
        <p:spPr>
          <a:xfrm flipH="1">
            <a:off x="6579897" y="4718050"/>
            <a:ext cx="1101848" cy="34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43" idx="2"/>
            <a:endCxn id="171" idx="6"/>
          </p:cNvCxnSpPr>
          <p:nvPr/>
        </p:nvCxnSpPr>
        <p:spPr>
          <a:xfrm flipH="1">
            <a:off x="6579897" y="4274782"/>
            <a:ext cx="1101848" cy="114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46" idx="1"/>
            <a:endCxn id="171" idx="5"/>
          </p:cNvCxnSpPr>
          <p:nvPr/>
        </p:nvCxnSpPr>
        <p:spPr>
          <a:xfrm flipH="1" flipV="1">
            <a:off x="6557579" y="4340093"/>
            <a:ext cx="1146484" cy="32407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34" idx="2"/>
            <a:endCxn id="174" idx="7"/>
          </p:cNvCxnSpPr>
          <p:nvPr/>
        </p:nvCxnSpPr>
        <p:spPr>
          <a:xfrm flipH="1">
            <a:off x="6557579" y="2945536"/>
            <a:ext cx="1124166" cy="35380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37" idx="2"/>
            <a:endCxn id="174" idx="6"/>
          </p:cNvCxnSpPr>
          <p:nvPr/>
        </p:nvCxnSpPr>
        <p:spPr>
          <a:xfrm flipH="1" flipV="1">
            <a:off x="6579897" y="3353223"/>
            <a:ext cx="1101848" cy="3558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40" idx="2"/>
            <a:endCxn id="174" idx="5"/>
          </p:cNvCxnSpPr>
          <p:nvPr/>
        </p:nvCxnSpPr>
        <p:spPr>
          <a:xfrm flipH="1" flipV="1">
            <a:off x="6557579" y="3407105"/>
            <a:ext cx="1124166" cy="4249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21" idx="3"/>
            <a:endCxn id="177" idx="7"/>
          </p:cNvCxnSpPr>
          <p:nvPr/>
        </p:nvCxnSpPr>
        <p:spPr>
          <a:xfrm flipH="1">
            <a:off x="6557579" y="2556151"/>
            <a:ext cx="1146484" cy="12096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34" idx="3"/>
            <a:endCxn id="177" idx="6"/>
          </p:cNvCxnSpPr>
          <p:nvPr/>
        </p:nvCxnSpPr>
        <p:spPr>
          <a:xfrm flipH="1">
            <a:off x="6579897" y="2999418"/>
            <a:ext cx="1124166" cy="82029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40" idx="2"/>
            <a:endCxn id="177" idx="6"/>
          </p:cNvCxnSpPr>
          <p:nvPr/>
        </p:nvCxnSpPr>
        <p:spPr>
          <a:xfrm flipH="1" flipV="1">
            <a:off x="6579897" y="3819717"/>
            <a:ext cx="1101848" cy="123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43" idx="1"/>
            <a:endCxn id="177" idx="5"/>
          </p:cNvCxnSpPr>
          <p:nvPr/>
        </p:nvCxnSpPr>
        <p:spPr>
          <a:xfrm flipH="1" flipV="1">
            <a:off x="6557579" y="3873599"/>
            <a:ext cx="1146484" cy="3473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21" idx="2"/>
            <a:endCxn id="180" idx="7"/>
          </p:cNvCxnSpPr>
          <p:nvPr/>
        </p:nvCxnSpPr>
        <p:spPr>
          <a:xfrm flipH="1">
            <a:off x="6557579" y="2502269"/>
            <a:ext cx="1124166" cy="3305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40" idx="1"/>
            <a:endCxn id="180" idx="6"/>
          </p:cNvCxnSpPr>
          <p:nvPr/>
        </p:nvCxnSpPr>
        <p:spPr>
          <a:xfrm flipH="1" flipV="1">
            <a:off x="6579897" y="2886729"/>
            <a:ext cx="1124166" cy="8914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34" idx="2"/>
            <a:endCxn id="183" idx="5"/>
          </p:cNvCxnSpPr>
          <p:nvPr/>
        </p:nvCxnSpPr>
        <p:spPr>
          <a:xfrm flipH="1" flipV="1">
            <a:off x="6557579" y="2474117"/>
            <a:ext cx="1124166" cy="471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121" idx="2"/>
            <a:endCxn id="183" idx="6"/>
          </p:cNvCxnSpPr>
          <p:nvPr/>
        </p:nvCxnSpPr>
        <p:spPr>
          <a:xfrm flipH="1" flipV="1">
            <a:off x="6579897" y="2420235"/>
            <a:ext cx="1101848" cy="820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399</Words>
  <Application>Microsoft Macintosh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Helvetica</vt:lpstr>
      <vt:lpstr>Times</vt:lpstr>
      <vt:lpstr>Times New Roman</vt:lpstr>
      <vt:lpstr>Office Theme</vt:lpstr>
      <vt:lpstr>Constraint Graphical Models</vt:lpstr>
      <vt:lpstr>Outline</vt:lpstr>
      <vt:lpstr>Graphical Representations</vt:lpstr>
      <vt:lpstr>Binary CSPs</vt:lpstr>
      <vt:lpstr>Non-binary CSPs: Hypergraph</vt:lpstr>
      <vt:lpstr>Non-binary CSPs: Primal Graph</vt:lpstr>
      <vt:lpstr>Dual Graph</vt:lpstr>
      <vt:lpstr>Incidence Graph</vt:lpstr>
    </vt:vector>
  </TitlesOfParts>
  <Company>University of Nebraska-Lincoln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Berthe Choueiry</cp:lastModifiedBy>
  <cp:revision>42</cp:revision>
  <dcterms:created xsi:type="dcterms:W3CDTF">2012-09-14T19:55:34Z</dcterms:created>
  <dcterms:modified xsi:type="dcterms:W3CDTF">2022-01-28T07:45:51Z</dcterms:modified>
</cp:coreProperties>
</file>