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6"/>
  </p:notesMasterIdLst>
  <p:handoutMasterIdLst>
    <p:handoutMasterId r:id="rId17"/>
  </p:handoutMasterIdLst>
  <p:sldIdLst>
    <p:sldId id="256" r:id="rId3"/>
    <p:sldId id="281" r:id="rId4"/>
    <p:sldId id="278" r:id="rId5"/>
    <p:sldId id="276" r:id="rId6"/>
    <p:sldId id="269" r:id="rId7"/>
    <p:sldId id="271" r:id="rId8"/>
    <p:sldId id="274" r:id="rId9"/>
    <p:sldId id="272" r:id="rId10"/>
    <p:sldId id="275" r:id="rId11"/>
    <p:sldId id="279" r:id="rId12"/>
    <p:sldId id="280" r:id="rId13"/>
    <p:sldId id="273" r:id="rId14"/>
    <p:sldId id="270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38"/>
    <p:restoredTop sz="94697"/>
  </p:normalViewPr>
  <p:slideViewPr>
    <p:cSldViewPr showGuides="1">
      <p:cViewPr varScale="1">
        <p:scale>
          <a:sx n="115" d="100"/>
          <a:sy n="115" d="100"/>
        </p:scale>
        <p:origin x="132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D42D631-6AFB-58F1-4ECB-5E0F133479F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8E7F53-8FB1-BEEF-6D14-2D7796EA140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823217C0-8885-9545-A3B4-496F56ADFAFA}" type="datetimeFigureOut">
              <a:rPr lang="en-US"/>
              <a:pPr>
                <a:defRPr/>
              </a:pPr>
              <a:t>3/27/23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2314FC-76D3-DC3A-7DE9-7592E56CC0D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B07DDC-E0BC-1231-08AB-0B15E21A917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BC143A1-1594-984C-94B1-35B1C5F1CA3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6613D2A-22E7-8326-0FEB-248D1D07B64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x-none" altLang="x-non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98BEC3-36CF-7797-16A6-F5271202A38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55C001E3-ABAC-C245-915B-BBD71A62C476}" type="datetime1">
              <a:rPr lang="en-US" altLang="en-US"/>
              <a:pPr>
                <a:defRPr/>
              </a:pPr>
              <a:t>3/27/23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9A6E84E9-518D-4C48-3D3C-296645338B1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9CEF25A4-8057-0B7D-D685-9B3D84A72D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46BCBB-B470-F1B9-3BDB-6AF0E92D6B2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x-none" alt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838E17-C9B1-5752-05A4-A218F311DE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D59E6459-C93E-1B47-98EA-2C2FA41FCDD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D2BFDC-8B09-1605-6EF0-97490B68E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62D1DC-05B9-2C4E-968F-8ABE27D8080B}" type="datetime1">
              <a:rPr lang="en-US" altLang="en-US"/>
              <a:pPr>
                <a:defRPr/>
              </a:pPr>
              <a:t>3/27/23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F40CE4-563C-963E-9E30-1BFAF4EE8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9BE488-E38A-EC1B-9E1A-09539E72B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F801B3-D271-CB4D-8CC3-2B0332D5BA8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3827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B14EFD2-3025-ACDE-71FC-F218EC937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0FC318-89D5-054E-B1E2-82EF28EF991D}" type="datetime1">
              <a:rPr lang="en-US" altLang="en-US"/>
              <a:pPr>
                <a:defRPr/>
              </a:pPr>
              <a:t>3/27/23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F0CFAA5-3205-0DDA-9845-F27525493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077CAAB-D993-3AEF-417F-AB99349BB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0CFAE0-88F0-3D4C-A452-8144C485706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1050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84904B-3DD2-C3B5-1E0A-E6D21C5A1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875DD9-7748-474D-A6D9-BE57FBB76F72}" type="datetime1">
              <a:rPr lang="en-US" altLang="en-US"/>
              <a:pPr>
                <a:defRPr/>
              </a:pPr>
              <a:t>3/27/23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9E0B17-89E1-2CBB-55BA-B9304BF23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2613BC-16F9-EB6D-A854-7DEEAB3DB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D8EC76-6E50-644C-94C4-D3FA9323EB8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93081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F98D8B-5685-F39B-298C-8B6C9F45B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E165BC-1AD6-9441-85E8-372B3FF212C9}" type="datetime1">
              <a:rPr lang="en-US" altLang="en-US"/>
              <a:pPr>
                <a:defRPr/>
              </a:pPr>
              <a:t>3/27/23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71CDD8-2853-47F7-BB3B-6FB21E761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43F8C8-560D-4E5C-4F5D-C784B3776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3F3BCF-54DF-BD47-9E18-85070D1E0C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11672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48898A-838E-FF20-3037-4C786E9366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B9A750-A5D9-DD4E-AA64-46F3F6E116F2}" type="datetime1">
              <a:rPr lang="en-US" altLang="en-US"/>
              <a:pPr>
                <a:defRPr/>
              </a:pPr>
              <a:t>3/27/23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188903-B86D-9170-11BD-34F6B1C31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505C57-3009-2DBB-A0A2-B1BCF007B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1B14B4-D81F-AD4C-9157-D6C95AEB5F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9548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5EEB21F-0DC0-9C2B-F22F-09840A70820C}"/>
              </a:ext>
            </a:extLst>
          </p:cNvPr>
          <p:cNvSpPr txBox="1"/>
          <p:nvPr userDrawn="1"/>
        </p:nvSpPr>
        <p:spPr>
          <a:xfrm>
            <a:off x="32766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400" dirty="0">
                <a:latin typeface="Calibri" charset="0"/>
              </a:rPr>
              <a:t>Watched Literals and Restarts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34591E1-96A7-86B2-71A0-3014435DC28E}"/>
              </a:ext>
            </a:extLst>
          </p:cNvPr>
          <p:cNvSpPr txBox="1"/>
          <p:nvPr userDrawn="1"/>
        </p:nvSpPr>
        <p:spPr>
          <a:xfrm>
            <a:off x="4572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400" dirty="0">
                <a:latin typeface="Calibri" charset="0"/>
              </a:rPr>
              <a:t>CSCE 235H</a:t>
            </a:r>
            <a:endParaRPr lang="en-US" sz="1800" dirty="0">
              <a:latin typeface="Calibri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4369517-1DB2-DA00-50E8-6AE8FBDF17F5}"/>
              </a:ext>
            </a:extLst>
          </p:cNvPr>
          <p:cNvSpPr txBox="1"/>
          <p:nvPr userDrawn="1"/>
        </p:nvSpPr>
        <p:spPr>
          <a:xfrm>
            <a:off x="6019800" y="6321425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E4563A36-23C6-AE46-AF8E-806F0A40C95B}" type="slidenum">
              <a:rPr lang="en-US" altLang="en-US" sz="1400">
                <a:latin typeface="Calibri" panose="020F0502020204030204" pitchFamily="34" charset="0"/>
              </a:rPr>
              <a:pPr algn="r" eaLnBrk="1" hangingPunct="1"/>
              <a:t>‹#›</a:t>
            </a:fld>
            <a:endParaRPr lang="en-US" altLang="en-US" sz="1800">
              <a:latin typeface="Calibri" panose="020F050202020403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A4843EC-33C0-87C8-7C16-2164B3D2C6DA}"/>
              </a:ext>
            </a:extLst>
          </p:cNvPr>
          <p:cNvCxnSpPr/>
          <p:nvPr userDrawn="1"/>
        </p:nvCxnSpPr>
        <p:spPr>
          <a:xfrm>
            <a:off x="457200" y="1371600"/>
            <a:ext cx="8229600" cy="0"/>
          </a:xfrm>
          <a:prstGeom prst="line">
            <a:avLst/>
          </a:prstGeom>
          <a:ln w="381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52644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A60EF3-1D61-5A51-F124-238A6BC34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893BCD-9EEF-3742-AC01-DD3A662FF261}" type="datetime1">
              <a:rPr lang="en-US" altLang="en-US"/>
              <a:pPr>
                <a:defRPr/>
              </a:pPr>
              <a:t>3/27/23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6246C2-56B1-F4F0-BE1B-56E7BB717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6E60DE-18B5-91D3-54D9-F8AF6EF4B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6B7BFC-E3DB-6742-9E60-0BB127C84B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3557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F22BB8-721C-537B-94ED-A4652D92D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025FDF-46AD-754C-9941-5F9FA96E2881}" type="datetime1">
              <a:rPr lang="en-US" altLang="en-US"/>
              <a:pPr>
                <a:defRPr/>
              </a:pPr>
              <a:t>3/27/23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0EAEFF-4877-084B-D63E-D99DB327A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F65639-1792-977C-B7CA-1ACBB9C27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0AE2ED-404A-0143-A866-38C70DB4EA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6454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607C730-1E51-3976-7C1D-92FD19FF5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922CB4-4340-5045-A32A-5FE0F68B4DCA}" type="datetime1">
              <a:rPr lang="en-US" altLang="en-US"/>
              <a:pPr>
                <a:defRPr/>
              </a:pPr>
              <a:t>3/27/23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A047F9B-D6B1-FFF3-A1A7-20C27F485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AB22B59-3B2E-60B5-8A5B-832500432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B455EE-39D5-8F41-9C0B-FAA3661E0E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4760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282B0E4-4E37-63BC-B05E-3E25E5817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FC12B3-DD4B-AB4B-8E07-D7A60BEF91EF}" type="datetime1">
              <a:rPr lang="en-US" altLang="en-US"/>
              <a:pPr>
                <a:defRPr/>
              </a:pPr>
              <a:t>3/27/23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AE25825-3C7C-1607-15AF-AB9D4B1EE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51CFA1F-73F7-70E0-0626-6B4E176C5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5D405B-4BFE-D94D-9E4A-447A905E9E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2736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1FD9487-4D86-4DE7-FF36-F4352363D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6426E7-228E-554D-AB5A-4B6490067E64}" type="datetime1">
              <a:rPr lang="en-US" altLang="en-US"/>
              <a:pPr>
                <a:defRPr/>
              </a:pPr>
              <a:t>3/27/23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CD90914-EDB1-7C8E-9780-29E21DE3E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22A73A4-D898-8804-B317-09DF6910C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8E4F13-1527-3244-B5AC-EB69384224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1113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2E22028-0B85-9B10-4D68-CD45B1B21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9417BE-5CF1-2143-94CB-8576172E9349}" type="datetime1">
              <a:rPr lang="en-US" altLang="en-US"/>
              <a:pPr>
                <a:defRPr/>
              </a:pPr>
              <a:t>3/27/23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637888F-F40C-6802-D3CA-FB3F3288C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AD1397F-47E0-7C10-98D4-9F83EDC49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73BEB0-F31D-C245-A2E4-6FD3C1DAE1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3298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023D702-C298-5826-8D23-671E08099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53A5C-B8DF-C647-8072-7AEBA7F00DE0}" type="datetime1">
              <a:rPr lang="en-US" altLang="en-US"/>
              <a:pPr>
                <a:defRPr/>
              </a:pPr>
              <a:t>3/27/23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8E0F5B4-53F7-7A93-8FAB-F2264F2AF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E71B345-4AF0-B570-6241-73443C197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0569FC-8B61-2A49-947F-7F000201435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7701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8C517984-C432-90E7-0025-F837179B18F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644948EB-2DE9-140B-53BE-13E226E8435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CD81FC-9335-843F-1584-51FAB3F066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C3C667F1-8FE9-FA46-B5DC-B94AD351FBAC}" type="datetime1">
              <a:rPr lang="en-US" altLang="en-US"/>
              <a:pPr>
                <a:defRPr/>
              </a:pPr>
              <a:t>3/27/23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FD3677-EF9C-D96B-E7CC-15AF68A1B4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1381D7-A8CD-9FB6-83E4-EA89BEB37D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259BC394-286E-9941-A18E-A0E722908E4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89" r:id="rId1"/>
    <p:sldLayoutId id="2147484590" r:id="rId2"/>
    <p:sldLayoutId id="2147484579" r:id="rId3"/>
    <p:sldLayoutId id="2147484580" r:id="rId4"/>
    <p:sldLayoutId id="2147484581" r:id="rId5"/>
    <p:sldLayoutId id="2147484582" r:id="rId6"/>
    <p:sldLayoutId id="2147484583" r:id="rId7"/>
    <p:sldLayoutId id="2147484584" r:id="rId8"/>
    <p:sldLayoutId id="2147484585" r:id="rId9"/>
    <p:sldLayoutId id="2147484586" r:id="rId10"/>
    <p:sldLayoutId id="214748458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>
            <a:extLst>
              <a:ext uri="{FF2B5EF4-FFF2-40B4-BE49-F238E27FC236}">
                <a16:creationId xmlns:a16="http://schemas.microsoft.com/office/drawing/2014/main" id="{10BC0287-4992-CD82-83E7-BBAC858D339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315" name="Text Placeholder 2">
            <a:extLst>
              <a:ext uri="{FF2B5EF4-FFF2-40B4-BE49-F238E27FC236}">
                <a16:creationId xmlns:a16="http://schemas.microsoft.com/office/drawing/2014/main" id="{8FBE4836-4390-F2B3-9754-4A4DB9E35CE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131C8E-5725-8D7E-3BE5-EA1D62FA4F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96F51B41-29D2-5947-88B5-B6DE139729FC}" type="datetime1">
              <a:rPr lang="en-US" altLang="en-US"/>
              <a:pPr>
                <a:defRPr/>
              </a:pPr>
              <a:t>3/27/23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D03B56-1035-2CB8-1E9D-7514B87627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386E4D-49CE-E26C-F719-19288EF47E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FB46506A-7BD1-8B4B-88B0-A9103BAB10E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88" r:id="rId1"/>
    <p:sldLayoutId id="2147484591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emf"/><Relationship Id="rId4" Type="http://schemas.openxmlformats.org/officeDocument/2006/relationships/image" Target="../media/image1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38D5860C-BF2C-7549-AD8A-F375A61E90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2914650"/>
          </a:xfrm>
        </p:spPr>
        <p:txBody>
          <a:bodyPr/>
          <a:lstStyle/>
          <a:p>
            <a:pPr eaLnBrk="1" hangingPunct="1"/>
            <a:br>
              <a:rPr lang="en-US" altLang="en-US" sz="3200" b="1">
                <a:ea typeface="ＭＳ Ｐゴシック" panose="020B0600070205080204" pitchFamily="34" charset="-128"/>
              </a:rPr>
            </a:br>
            <a:r>
              <a:rPr lang="en-US" altLang="en-US" b="1">
                <a:ea typeface="ＭＳ Ｐゴシック" panose="020B0600070205080204" pitchFamily="34" charset="-128"/>
              </a:rPr>
              <a:t> Watched Literals and Restarts</a:t>
            </a:r>
            <a:br>
              <a:rPr lang="en-US" altLang="en-US" b="1">
                <a:ea typeface="ＭＳ Ｐゴシック" panose="020B0600070205080204" pitchFamily="34" charset="-128"/>
              </a:rPr>
            </a:br>
            <a:r>
              <a:rPr lang="en-US" altLang="en-US" b="1">
                <a:ea typeface="ＭＳ Ｐゴシック" panose="020B0600070205080204" pitchFamily="34" charset="-128"/>
              </a:rPr>
              <a:t>in MiniSAT</a:t>
            </a:r>
            <a:endParaRPr lang="en-US" altLang="en-US" sz="4000">
              <a:ea typeface="ＭＳ Ｐゴシック" panose="020B0600070205080204" pitchFamily="34" charset="-128"/>
            </a:endParaRPr>
          </a:p>
        </p:txBody>
      </p:sp>
      <p:sp>
        <p:nvSpPr>
          <p:cNvPr id="18434" name="Subtitle 2">
            <a:extLst>
              <a:ext uri="{FF2B5EF4-FFF2-40B4-BE49-F238E27FC236}">
                <a16:creationId xmlns:a16="http://schemas.microsoft.com/office/drawing/2014/main" id="{26842CB5-036A-55C9-A113-BD0CEEDB4B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7056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en-US" sz="2000" dirty="0">
              <a:solidFill>
                <a:schemeClr val="tx1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CSCE 235H Introduction to Discrete Structures (Honors)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Spring 2023</a:t>
            </a:r>
            <a:endParaRPr lang="en-US" altLang="en-US" sz="2000" dirty="0">
              <a:solidFill>
                <a:srgbClr val="898989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 URL: </a:t>
            </a:r>
            <a:r>
              <a:rPr lang="en-US" altLang="en-US" sz="200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cse.unl.edu</a:t>
            </a: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/~cse235h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All questions: Piazza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DC0BB0EE-6638-D25F-D9C4-91C10D91AB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Danger of Search (1)</a:t>
            </a:r>
          </a:p>
        </p:txBody>
      </p:sp>
      <p:sp>
        <p:nvSpPr>
          <p:cNvPr id="26626" name="Content Placeholder 2">
            <a:extLst>
              <a:ext uri="{FF2B5EF4-FFF2-40B4-BE49-F238E27FC236}">
                <a16:creationId xmlns:a16="http://schemas.microsoft.com/office/drawing/2014/main" id="{1528BFC8-4608-6C49-F415-84FB30AF09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0" y="1600200"/>
            <a:ext cx="4114800" cy="4525963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If search space is very, very large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We could be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searching and backtracking in one corner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and ignoring more promising part of the tree</a:t>
            </a:r>
          </a:p>
        </p:txBody>
      </p:sp>
      <p:sp>
        <p:nvSpPr>
          <p:cNvPr id="2" name="Isosceles Triangle 1">
            <a:extLst>
              <a:ext uri="{FF2B5EF4-FFF2-40B4-BE49-F238E27FC236}">
                <a16:creationId xmlns:a16="http://schemas.microsoft.com/office/drawing/2014/main" id="{7C4C2E9A-E93F-3B9F-9108-C0C6FE668662}"/>
              </a:ext>
            </a:extLst>
          </p:cNvPr>
          <p:cNvSpPr/>
          <p:nvPr/>
        </p:nvSpPr>
        <p:spPr>
          <a:xfrm>
            <a:off x="685800" y="1828800"/>
            <a:ext cx="3810000" cy="3962400"/>
          </a:xfrm>
          <a:prstGeom prst="triangle">
            <a:avLst/>
          </a:prstGeom>
          <a:solidFill>
            <a:srgbClr val="4A7EBB">
              <a:alpha val="30000"/>
            </a:srgbClr>
          </a:solidFill>
          <a:ln>
            <a:solidFill>
              <a:srgbClr val="4A7EB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Isosceles Triangle 5">
            <a:extLst>
              <a:ext uri="{FF2B5EF4-FFF2-40B4-BE49-F238E27FC236}">
                <a16:creationId xmlns:a16="http://schemas.microsoft.com/office/drawing/2014/main" id="{8E7DBF45-8534-6F8F-B006-A11D7A94256E}"/>
              </a:ext>
            </a:extLst>
          </p:cNvPr>
          <p:cNvSpPr/>
          <p:nvPr/>
        </p:nvSpPr>
        <p:spPr>
          <a:xfrm>
            <a:off x="685800" y="3651250"/>
            <a:ext cx="2057400" cy="2139950"/>
          </a:xfrm>
          <a:prstGeom prst="triangle">
            <a:avLst/>
          </a:prstGeom>
          <a:solidFill>
            <a:schemeClr val="accent2">
              <a:alpha val="70000"/>
            </a:schemeClr>
          </a:solidFill>
          <a:ln>
            <a:solidFill>
              <a:srgbClr val="4A7EB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Isosceles Triangle 6">
            <a:extLst>
              <a:ext uri="{FF2B5EF4-FFF2-40B4-BE49-F238E27FC236}">
                <a16:creationId xmlns:a16="http://schemas.microsoft.com/office/drawing/2014/main" id="{88414939-B66A-38D8-487E-8AD199D258A7}"/>
              </a:ext>
            </a:extLst>
          </p:cNvPr>
          <p:cNvSpPr/>
          <p:nvPr/>
        </p:nvSpPr>
        <p:spPr>
          <a:xfrm>
            <a:off x="685800" y="4419600"/>
            <a:ext cx="1319213" cy="1371600"/>
          </a:xfrm>
          <a:prstGeom prst="triangle">
            <a:avLst/>
          </a:prstGeom>
          <a:solidFill>
            <a:schemeClr val="accent6">
              <a:alpha val="70000"/>
            </a:schemeClr>
          </a:solidFill>
          <a:ln>
            <a:solidFill>
              <a:srgbClr val="4A7EB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Isosceles Triangle 4">
            <a:extLst>
              <a:ext uri="{FF2B5EF4-FFF2-40B4-BE49-F238E27FC236}">
                <a16:creationId xmlns:a16="http://schemas.microsoft.com/office/drawing/2014/main" id="{436F1591-0D1F-C65A-E4FD-436683843DF9}"/>
              </a:ext>
            </a:extLst>
          </p:cNvPr>
          <p:cNvSpPr/>
          <p:nvPr/>
        </p:nvSpPr>
        <p:spPr>
          <a:xfrm>
            <a:off x="685800" y="5105400"/>
            <a:ext cx="658813" cy="685800"/>
          </a:xfrm>
          <a:prstGeom prst="triangle">
            <a:avLst/>
          </a:prstGeom>
          <a:solidFill>
            <a:schemeClr val="accent3">
              <a:alpha val="70000"/>
            </a:schemeClr>
          </a:solidFill>
          <a:ln>
            <a:solidFill>
              <a:srgbClr val="4A7EB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4F921A8E-B53A-722E-EBB6-E3BD50825A3C}"/>
              </a:ext>
            </a:extLst>
          </p:cNvPr>
          <p:cNvCxnSpPr>
            <a:stCxn id="7" idx="0"/>
            <a:endCxn id="7" idx="1"/>
          </p:cNvCxnSpPr>
          <p:nvPr/>
        </p:nvCxnSpPr>
        <p:spPr>
          <a:xfrm flipH="1">
            <a:off x="1016000" y="4419600"/>
            <a:ext cx="328613" cy="685800"/>
          </a:xfrm>
          <a:prstGeom prst="line">
            <a:avLst/>
          </a:prstGeom>
          <a:ln w="38100">
            <a:solidFill>
              <a:srgbClr val="4A7EB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B34C01E8-6CCA-6589-EE96-E85502E14659}"/>
              </a:ext>
            </a:extLst>
          </p:cNvPr>
          <p:cNvSpPr txBox="1">
            <a:spLocks noChangeArrowheads="1"/>
          </p:cNvSpPr>
          <p:nvPr/>
        </p:nvSpPr>
        <p:spPr bwMode="auto">
          <a:xfrm rot="3829167">
            <a:off x="622301" y="5387975"/>
            <a:ext cx="8382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1 min.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5FAA08D-6C88-D0AC-FFDD-63B54CA59B0A}"/>
              </a:ext>
            </a:extLst>
          </p:cNvPr>
          <p:cNvSpPr txBox="1">
            <a:spLocks noChangeArrowheads="1"/>
          </p:cNvSpPr>
          <p:nvPr/>
        </p:nvSpPr>
        <p:spPr bwMode="auto">
          <a:xfrm rot="3829167">
            <a:off x="1046957" y="5168106"/>
            <a:ext cx="83820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1 hour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ACD224E-8DEF-E784-C00C-677D54D7EE16}"/>
              </a:ext>
            </a:extLst>
          </p:cNvPr>
          <p:cNvSpPr txBox="1">
            <a:spLocks noChangeArrowheads="1"/>
          </p:cNvSpPr>
          <p:nvPr/>
        </p:nvSpPr>
        <p:spPr bwMode="auto">
          <a:xfrm rot="3829167">
            <a:off x="1580357" y="4863306"/>
            <a:ext cx="83820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1 day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D40EE76-8980-68CF-8567-1EEEC8E4BAD4}"/>
              </a:ext>
            </a:extLst>
          </p:cNvPr>
          <p:cNvCxnSpPr>
            <a:stCxn id="6" idx="0"/>
            <a:endCxn id="7" idx="0"/>
          </p:cNvCxnSpPr>
          <p:nvPr/>
        </p:nvCxnSpPr>
        <p:spPr>
          <a:xfrm flipH="1">
            <a:off x="1344613" y="3651250"/>
            <a:ext cx="369887" cy="768350"/>
          </a:xfrm>
          <a:prstGeom prst="line">
            <a:avLst/>
          </a:prstGeom>
          <a:ln w="38100">
            <a:solidFill>
              <a:srgbClr val="4A7EB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812A9F2-0276-CE30-2919-67D236D3AD5C}"/>
              </a:ext>
            </a:extLst>
          </p:cNvPr>
          <p:cNvCxnSpPr>
            <a:stCxn id="2" idx="0"/>
            <a:endCxn id="6" idx="0"/>
          </p:cNvCxnSpPr>
          <p:nvPr/>
        </p:nvCxnSpPr>
        <p:spPr>
          <a:xfrm flipH="1">
            <a:off x="1714500" y="1828800"/>
            <a:ext cx="876300" cy="1822450"/>
          </a:xfrm>
          <a:prstGeom prst="line">
            <a:avLst/>
          </a:prstGeom>
          <a:ln w="38100">
            <a:solidFill>
              <a:srgbClr val="4A7EB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7" grpId="1" animBg="1"/>
      <p:bldP spid="5" grpId="0" animBg="1"/>
      <p:bldP spid="5" grpId="1" animBg="1"/>
      <p:bldP spid="8" grpId="0"/>
      <p:bldP spid="8" grpId="1"/>
      <p:bldP spid="11" grpId="0"/>
      <p:bldP spid="11" grpId="1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>
            <a:extLst>
              <a:ext uri="{FF2B5EF4-FFF2-40B4-BE49-F238E27FC236}">
                <a16:creationId xmlns:a16="http://schemas.microsoft.com/office/drawing/2014/main" id="{287A7A1A-864D-A454-3355-86B044379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Danger of Search (2)</a:t>
            </a:r>
          </a:p>
        </p:txBody>
      </p:sp>
      <p:sp>
        <p:nvSpPr>
          <p:cNvPr id="27650" name="Content Placeholder 2">
            <a:extLst>
              <a:ext uri="{FF2B5EF4-FFF2-40B4-BE49-F238E27FC236}">
                <a16:creationId xmlns:a16="http://schemas.microsoft.com/office/drawing/2014/main" id="{C9A69A0F-0103-0A5E-5B01-230BDDAF1E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0" y="1600200"/>
            <a:ext cx="4114800" cy="4525963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Solution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Occasionally, drop the search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Restart from somewhere else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Restart works well in practice</a:t>
            </a:r>
          </a:p>
        </p:txBody>
      </p:sp>
      <p:sp>
        <p:nvSpPr>
          <p:cNvPr id="4" name="Isosceles Triangle 3">
            <a:extLst>
              <a:ext uri="{FF2B5EF4-FFF2-40B4-BE49-F238E27FC236}">
                <a16:creationId xmlns:a16="http://schemas.microsoft.com/office/drawing/2014/main" id="{8F4DA1E2-27F6-6098-4EF3-4E54EC56A902}"/>
              </a:ext>
            </a:extLst>
          </p:cNvPr>
          <p:cNvSpPr/>
          <p:nvPr/>
        </p:nvSpPr>
        <p:spPr>
          <a:xfrm>
            <a:off x="685800" y="1828800"/>
            <a:ext cx="3810000" cy="3962400"/>
          </a:xfrm>
          <a:prstGeom prst="triangle">
            <a:avLst/>
          </a:prstGeom>
          <a:solidFill>
            <a:srgbClr val="4A7EBB">
              <a:alpha val="30000"/>
            </a:srgbClr>
          </a:solidFill>
          <a:ln>
            <a:solidFill>
              <a:srgbClr val="4A7EB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7425950-F1D6-BE58-A6B8-5A23B91CC9B7}"/>
              </a:ext>
            </a:extLst>
          </p:cNvPr>
          <p:cNvCxnSpPr>
            <a:stCxn id="4" idx="0"/>
            <a:endCxn id="15" idx="0"/>
          </p:cNvCxnSpPr>
          <p:nvPr/>
        </p:nvCxnSpPr>
        <p:spPr>
          <a:xfrm>
            <a:off x="2590800" y="1828800"/>
            <a:ext cx="939800" cy="3276600"/>
          </a:xfrm>
          <a:prstGeom prst="line">
            <a:avLst/>
          </a:prstGeom>
          <a:ln w="38100">
            <a:solidFill>
              <a:srgbClr val="4A7EB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DA991EC7-CD27-48CB-8C6E-522071EB4737}"/>
              </a:ext>
            </a:extLst>
          </p:cNvPr>
          <p:cNvSpPr/>
          <p:nvPr/>
        </p:nvSpPr>
        <p:spPr>
          <a:xfrm>
            <a:off x="3200400" y="5105400"/>
            <a:ext cx="658813" cy="685800"/>
          </a:xfrm>
          <a:prstGeom prst="triangle">
            <a:avLst/>
          </a:prstGeom>
          <a:solidFill>
            <a:schemeClr val="accent3">
              <a:alpha val="70000"/>
            </a:schemeClr>
          </a:solidFill>
          <a:ln>
            <a:solidFill>
              <a:srgbClr val="4A7EB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97945014-6ADE-D451-02C2-4A10A79B3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Restarts</a:t>
            </a:r>
            <a:endParaRPr lang="en-US" altLang="en-US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8674" name="Content Placeholder 2">
            <a:extLst>
              <a:ext uri="{FF2B5EF4-FFF2-40B4-BE49-F238E27FC236}">
                <a16:creationId xmlns:a16="http://schemas.microsoft.com/office/drawing/2014/main" id="{C6AFD614-FC9D-A175-263E-E3601FB61D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After searching for a specified amount of time (usually given by # conflicts) restart the search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Undo all assignments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Preserve: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learned clauses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variable activity values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After performing a restart, the time until the next restart may change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  <a:p>
            <a:endParaRPr lang="en-US" altLang="en-US">
              <a:ea typeface="ＭＳ Ｐゴシック" panose="020B0600070205080204" pitchFamily="34" charset="-128"/>
            </a:endParaRP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F4444651-D414-D6BA-51C0-844D4EC3E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Restart Sequences</a:t>
            </a:r>
            <a:endParaRPr lang="en-US" altLang="en-US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9698" name="Content Placeholder 2">
            <a:extLst>
              <a:ext uri="{FF2B5EF4-FFF2-40B4-BE49-F238E27FC236}">
                <a16:creationId xmlns:a16="http://schemas.microsoft.com/office/drawing/2014/main" id="{77679359-7C2A-8E69-E85F-F660BA250C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7942263" algn="r"/>
              </a:tabLst>
            </a:pPr>
            <a:r>
              <a:rPr lang="en-US" altLang="en-US">
                <a:ea typeface="ＭＳ Ｐゴシック" panose="020B0600070205080204" pitchFamily="34" charset="-128"/>
              </a:rPr>
              <a:t>Geometric	</a:t>
            </a:r>
            <a:r>
              <a:rPr lang="en-US" altLang="en-US" sz="2800">
                <a:solidFill>
                  <a:srgbClr val="4A7EBB"/>
                </a:solidFill>
                <a:ea typeface="ＭＳ Ｐゴシック" panose="020B0600070205080204" pitchFamily="34" charset="-128"/>
              </a:rPr>
              <a:t>[Walsh ‘99] </a:t>
            </a:r>
          </a:p>
          <a:p>
            <a:pPr lvl="1">
              <a:tabLst>
                <a:tab pos="7942263" algn="r"/>
              </a:tabLst>
            </a:pPr>
            <a:r>
              <a:rPr lang="en-US" altLang="en-US">
                <a:ea typeface="ＭＳ Ｐゴシック" panose="020B0600070205080204" pitchFamily="34" charset="-128"/>
              </a:rPr>
              <a:t>1, 2, 4, 8, 16, 32, 64, 128, </a:t>
            </a:r>
            <a:r>
              <a:rPr lang="is-IS" altLang="en-US">
                <a:ea typeface="ＭＳ Ｐゴシック" panose="020B0600070205080204" pitchFamily="34" charset="-128"/>
              </a:rPr>
              <a:t>…</a:t>
            </a:r>
          </a:p>
          <a:p>
            <a:pPr lvl="1">
              <a:tabLst>
                <a:tab pos="7942263" algn="r"/>
              </a:tabLst>
            </a:pPr>
            <a:r>
              <a:rPr lang="is-IS" altLang="en-US">
                <a:ea typeface="ＭＳ Ｐゴシック" panose="020B0600070205080204" pitchFamily="34" charset="-128"/>
              </a:rPr>
              <a:t>Each successive search is given more time than the previous</a:t>
            </a:r>
          </a:p>
          <a:p>
            <a:pPr>
              <a:tabLst>
                <a:tab pos="7942263" algn="r"/>
              </a:tabLst>
            </a:pPr>
            <a:r>
              <a:rPr lang="is-IS" altLang="en-US">
                <a:ea typeface="ＭＳ Ｐゴシック" panose="020B0600070205080204" pitchFamily="34" charset="-128"/>
              </a:rPr>
              <a:t>Luby universal strategy	</a:t>
            </a:r>
            <a:r>
              <a:rPr lang="en-US" altLang="en-US" sz="2800">
                <a:solidFill>
                  <a:srgbClr val="4A7EBB"/>
                </a:solidFill>
                <a:ea typeface="ＭＳ Ｐゴシック" panose="020B0600070205080204" pitchFamily="34" charset="-128"/>
              </a:rPr>
              <a:t>[Luby+, ‘93] </a:t>
            </a:r>
            <a:endParaRPr lang="is-IS" altLang="en-US" sz="2800">
              <a:ea typeface="ＭＳ Ｐゴシック" panose="020B0600070205080204" pitchFamily="34" charset="-128"/>
            </a:endParaRPr>
          </a:p>
          <a:p>
            <a:pPr lvl="1">
              <a:tabLst>
                <a:tab pos="7942263" algn="r"/>
              </a:tabLst>
            </a:pPr>
            <a:r>
              <a:rPr lang="is-IS" altLang="en-US">
                <a:ea typeface="ＭＳ Ｐゴシック" panose="020B0600070205080204" pitchFamily="34" charset="-128"/>
              </a:rPr>
              <a:t>1, 1, 2, 1, 1, 2, 4, 1, 1, 2, 1, 1, 2, 4, 8, ...</a:t>
            </a:r>
          </a:p>
          <a:p>
            <a:pPr lvl="1">
              <a:tabLst>
                <a:tab pos="7942263" algn="r"/>
              </a:tabLst>
            </a:pPr>
            <a:r>
              <a:rPr lang="is-IS" altLang="en-US">
                <a:ea typeface="ＭＳ Ｐゴシック" panose="020B0600070205080204" pitchFamily="34" charset="-128"/>
              </a:rPr>
              <a:t>Optimal restart sequence if runtime distribution is unknown</a:t>
            </a:r>
            <a:endParaRPr lang="en-US" altLang="en-US">
              <a:ea typeface="ＭＳ Ｐゴシック" panose="020B0600070205080204" pitchFamily="34" charset="-128"/>
            </a:endParaRPr>
          </a:p>
          <a:p>
            <a:pPr lvl="1">
              <a:tabLst>
                <a:tab pos="7942263" algn="r"/>
              </a:tabLst>
            </a:pPr>
            <a:endParaRPr lang="en-US" altLang="en-US">
              <a:ea typeface="ＭＳ Ｐゴシック" panose="020B0600070205080204" pitchFamily="34" charset="-128"/>
            </a:endParaRPr>
          </a:p>
          <a:p>
            <a:pPr lvl="1">
              <a:tabLst>
                <a:tab pos="7942263" algn="r"/>
              </a:tabLst>
            </a:pPr>
            <a:endParaRPr lang="en-US" altLang="en-US">
              <a:ea typeface="ＭＳ Ｐゴシック" panose="020B0600070205080204" pitchFamily="34" charset="-128"/>
            </a:endParaRPr>
          </a:p>
          <a:p>
            <a:pPr>
              <a:tabLst>
                <a:tab pos="7942263" algn="r"/>
              </a:tabLst>
            </a:pPr>
            <a:endParaRPr lang="en-US" altLang="en-US">
              <a:ea typeface="ＭＳ Ｐゴシック" panose="020B0600070205080204" pitchFamily="34" charset="-128"/>
            </a:endParaRPr>
          </a:p>
          <a:p>
            <a:pPr>
              <a:tabLst>
                <a:tab pos="7942263" algn="r"/>
              </a:tabLst>
            </a:pPr>
            <a:endParaRPr lang="en-US" altLang="en-US">
              <a:ea typeface="ＭＳ Ｐゴシック" panose="020B0600070205080204" pitchFamily="34" charset="-128"/>
            </a:endParaRPr>
          </a:p>
          <a:p>
            <a:pPr>
              <a:tabLst>
                <a:tab pos="7942263" algn="r"/>
              </a:tabLst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5">
                <a:extLst>
                  <a:ext uri="{FF2B5EF4-FFF2-40B4-BE49-F238E27FC236}">
                    <a16:creationId xmlns:a16="http://schemas.microsoft.com/office/drawing/2014/main" id="{9D7B0E1E-447D-EA39-A63B-B3D6E4A1E0A3}"/>
                  </a:ext>
                </a:extLst>
              </p:cNvPr>
              <p:cNvGraphicFramePr>
                <a:graphicFrameLocks noGrp="1"/>
              </p:cNvGraphicFramePr>
              <p:nvPr>
                <p:ph idx="1"/>
              </p:nvPr>
            </p:nvGraphicFramePr>
            <p:xfrm>
              <a:off x="558814" y="1823338"/>
              <a:ext cx="8204186" cy="17246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340293">
                      <a:extLst>
                        <a:ext uri="{9D8B030D-6E8A-4147-A177-3AD203B41FA5}">
                          <a16:colId xmlns:a16="http://schemas.microsoft.com/office/drawing/2014/main" val="3372252060"/>
                        </a:ext>
                      </a:extLst>
                    </a:gridCol>
                    <a:gridCol w="2823401">
                      <a:extLst>
                        <a:ext uri="{9D8B030D-6E8A-4147-A177-3AD203B41FA5}">
                          <a16:colId xmlns:a16="http://schemas.microsoft.com/office/drawing/2014/main" val="1135593414"/>
                        </a:ext>
                      </a:extLst>
                    </a:gridCol>
                    <a:gridCol w="3040492">
                      <a:extLst>
                        <a:ext uri="{9D8B030D-6E8A-4147-A177-3AD203B41FA5}">
                          <a16:colId xmlns:a16="http://schemas.microsoft.com/office/drawing/2014/main" val="1123262932"/>
                        </a:ext>
                      </a:extLst>
                    </a:gridCol>
                  </a:tblGrid>
                  <a:tr h="254000"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In every clause where </a:t>
                          </a:r>
                          <a:br>
                            <a:rPr lang="en-US" dirty="0">
                              <a:solidFill>
                                <a:schemeClr val="tx1"/>
                              </a:solidFill>
                            </a:rPr>
                          </a:b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the literal appears…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i="0" baseline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positive: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∨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∨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oMath>
                          </a14:m>
                          <a:endParaRPr lang="en-US" b="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i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negative</a:t>
                          </a:r>
                          <a:r>
                            <a:rPr lang="en-US" b="1" i="0" baseline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: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¬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∨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∨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oMath>
                          </a14:m>
                          <a:endParaRPr lang="en-US" b="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611698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←1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Clause is satisfied, ignore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Clause</a:t>
                          </a:r>
                          <a:r>
                            <a:rPr lang="en-US" baseline="0" dirty="0"/>
                            <a:t> is simplified to </a:t>
                          </a:r>
                          <a14:m>
                            <m:oMath xmlns:m="http://schemas.openxmlformats.org/officeDocument/2006/math">
                              <m:r>
                                <a:rPr lang="en-US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∨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oMath>
                          </a14:m>
                          <a:endParaRPr lang="en-US" b="0" dirty="0"/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b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18956170"/>
                      </a:ext>
                    </a:extLst>
                  </a:tr>
                  <a:tr h="444500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←0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Clause</a:t>
                          </a:r>
                          <a:r>
                            <a:rPr lang="en-US" baseline="0" dirty="0"/>
                            <a:t> is simplified to </a:t>
                          </a:r>
                          <a14:m>
                            <m:oMath xmlns:m="http://schemas.openxmlformats.org/officeDocument/2006/math">
                              <m:r>
                                <a:rPr lang="en-US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∨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oMath>
                          </a14:m>
                          <a:endParaRPr lang="en-US" b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Clause is satisfied, ignore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76727532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5">
                <a:extLst>
                  <a:ext uri="{FF2B5EF4-FFF2-40B4-BE49-F238E27FC236}">
                    <a16:creationId xmlns:a16="http://schemas.microsoft.com/office/drawing/2014/main" id="{9D7B0E1E-447D-EA39-A63B-B3D6E4A1E0A3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476253317"/>
                  </p:ext>
                </p:extLst>
              </p:nvPr>
            </p:nvGraphicFramePr>
            <p:xfrm>
              <a:off x="558814" y="1823338"/>
              <a:ext cx="8204186" cy="17246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340293">
                      <a:extLst>
                        <a:ext uri="{9D8B030D-6E8A-4147-A177-3AD203B41FA5}">
                          <a16:colId xmlns:a16="http://schemas.microsoft.com/office/drawing/2014/main" val="3372252060"/>
                        </a:ext>
                      </a:extLst>
                    </a:gridCol>
                    <a:gridCol w="2823401">
                      <a:extLst>
                        <a:ext uri="{9D8B030D-6E8A-4147-A177-3AD203B41FA5}">
                          <a16:colId xmlns:a16="http://schemas.microsoft.com/office/drawing/2014/main" val="1135593414"/>
                        </a:ext>
                      </a:extLst>
                    </a:gridCol>
                    <a:gridCol w="3040492">
                      <a:extLst>
                        <a:ext uri="{9D8B030D-6E8A-4147-A177-3AD203B41FA5}">
                          <a16:colId xmlns:a16="http://schemas.microsoft.com/office/drawing/2014/main" val="1123262932"/>
                        </a:ext>
                      </a:extLst>
                    </a:gridCol>
                  </a:tblGrid>
                  <a:tr h="640080"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In every clause where </a:t>
                          </a:r>
                          <a:br>
                            <a:rPr lang="en-US" dirty="0">
                              <a:solidFill>
                                <a:schemeClr val="tx1"/>
                              </a:solidFill>
                            </a:rPr>
                          </a:b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the literal appears…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82960" t="-3922" r="-108072" b="-17254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70711" t="-3922" r="-837" b="-17254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611698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543" t="-103922" r="-252174" b="-7254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Clause is satisfied, ignore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70711" t="-103922" r="-837" b="-7254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18956170"/>
                      </a:ext>
                    </a:extLst>
                  </a:tr>
                  <a:tr h="4445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543" t="-297143" r="-252174" b="-571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82960" t="-297143" r="-108072" b="-571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Clause is satisfied, ignore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767275326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4" name="Title 1">
            <a:extLst>
              <a:ext uri="{FF2B5EF4-FFF2-40B4-BE49-F238E27FC236}">
                <a16:creationId xmlns:a16="http://schemas.microsoft.com/office/drawing/2014/main" id="{87FA3EDC-9F1D-8E4F-7AAB-3B9C14901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When a literal is assigned a value..</a:t>
            </a:r>
            <a:endParaRPr lang="en-US" altLang="en-US" dirty="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19061CD-4D68-9815-AA1B-072B8398CB03}"/>
              </a:ext>
            </a:extLst>
          </p:cNvPr>
          <p:cNvSpPr txBox="1">
            <a:spLocks/>
          </p:cNvSpPr>
          <p:nvPr/>
        </p:nvSpPr>
        <p:spPr bwMode="auto">
          <a:xfrm>
            <a:off x="498088" y="4191000"/>
            <a:ext cx="8229600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Special case: when the simplified clause has one literal, it is called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unit clause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2256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5FBB810E-B56A-DC19-5871-D31863146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Reminder:  Unit Propagation</a:t>
            </a:r>
          </a:p>
        </p:txBody>
      </p:sp>
      <p:sp>
        <p:nvSpPr>
          <p:cNvPr id="19458" name="Content Placeholder 2">
            <a:extLst>
              <a:ext uri="{FF2B5EF4-FFF2-40B4-BE49-F238E27FC236}">
                <a16:creationId xmlns:a16="http://schemas.microsoft.com/office/drawing/2014/main" id="{5911AACD-04C2-FFD7-0675-F80C6373E0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Assignments may result in unit clauses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Unit clauses immediately force an assignment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This can lead to a chain reaction as new assignments ‘propagate’ throughout the clauses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pic>
        <p:nvPicPr>
          <p:cNvPr id="19459" name="Picture 6" descr="latex-image-1.pdf">
            <a:extLst>
              <a:ext uri="{FF2B5EF4-FFF2-40B4-BE49-F238E27FC236}">
                <a16:creationId xmlns:a16="http://schemas.microsoft.com/office/drawing/2014/main" id="{311A20BF-9480-E535-9A74-5997F4AB26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235200"/>
            <a:ext cx="51816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0" name="Picture 7" descr="latex-image-1.pdf">
            <a:extLst>
              <a:ext uri="{FF2B5EF4-FFF2-40B4-BE49-F238E27FC236}">
                <a16:creationId xmlns:a16="http://schemas.microsoft.com/office/drawing/2014/main" id="{31D63303-0907-1A84-86C6-750B009CD27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3505200"/>
            <a:ext cx="1727200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A5BC1C21-18EB-9B0E-D1E2-B6F98C801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When Does Unit Propagation Fire Up?</a:t>
            </a:r>
          </a:p>
        </p:txBody>
      </p:sp>
      <p:sp>
        <p:nvSpPr>
          <p:cNvPr id="20482" name="Content Placeholder 2">
            <a:extLst>
              <a:ext uri="{FF2B5EF4-FFF2-40B4-BE49-F238E27FC236}">
                <a16:creationId xmlns:a16="http://schemas.microsoft.com/office/drawing/2014/main" id="{2BA6346E-9A1A-4AA3-15A0-89E92D5079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Consider the clause</a:t>
            </a:r>
          </a:p>
          <a:p>
            <a:endParaRPr lang="en-US" altLang="en-US" sz="2800"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If no variable is assigned, no unit propagation occurs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If all but two variables are assigned, unit propagation becomes possible</a:t>
            </a:r>
          </a:p>
          <a:p>
            <a:endParaRPr lang="en-US" altLang="en-US" sz="2800">
              <a:ea typeface="ＭＳ Ｐゴシック" panose="020B0600070205080204" pitchFamily="34" charset="-128"/>
            </a:endParaRPr>
          </a:p>
          <a:p>
            <a:r>
              <a:rPr lang="en-US" altLang="en-US" sz="2800">
                <a:ea typeface="ＭＳ Ｐゴシック" panose="020B0600070205080204" pitchFamily="34" charset="-128"/>
              </a:rPr>
              <a:t>Watched-literal mechanism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Watches 2 unassigned literals in every clause in ‘preparation’ of unit propagation  </a:t>
            </a:r>
          </a:p>
        </p:txBody>
      </p:sp>
      <p:pic>
        <p:nvPicPr>
          <p:cNvPr id="20483" name="Picture 4" descr="latex-image-1.pdf">
            <a:extLst>
              <a:ext uri="{FF2B5EF4-FFF2-40B4-BE49-F238E27FC236}">
                <a16:creationId xmlns:a16="http://schemas.microsoft.com/office/drawing/2014/main" id="{3488814D-3928-0232-2D6B-415AF7B69C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2133600"/>
            <a:ext cx="426720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4" name="Picture 5" descr="latex-image-1.pdf">
            <a:extLst>
              <a:ext uri="{FF2B5EF4-FFF2-40B4-BE49-F238E27FC236}">
                <a16:creationId xmlns:a16="http://schemas.microsoft.com/office/drawing/2014/main" id="{666D38A8-2D54-59DB-ED29-9AF4076E63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3797300"/>
            <a:ext cx="378460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F13EB022-1A2C-7F2F-2FE5-8ABA8CB130BE}"/>
              </a:ext>
            </a:extLst>
          </p:cNvPr>
          <p:cNvSpPr/>
          <p:nvPr/>
        </p:nvSpPr>
        <p:spPr>
          <a:xfrm>
            <a:off x="5867400" y="3657600"/>
            <a:ext cx="838200" cy="777875"/>
          </a:xfrm>
          <a:prstGeom prst="ellipse">
            <a:avLst/>
          </a:prstGeom>
          <a:solidFill>
            <a:srgbClr val="4A7EBB">
              <a:alpha val="24000"/>
            </a:srgbClr>
          </a:solidFill>
          <a:ln w="63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D893333-8293-D6E4-5E08-7340CEDF4A50}"/>
              </a:ext>
            </a:extLst>
          </p:cNvPr>
          <p:cNvSpPr/>
          <p:nvPr/>
        </p:nvSpPr>
        <p:spPr>
          <a:xfrm>
            <a:off x="3657600" y="3657600"/>
            <a:ext cx="838200" cy="777875"/>
          </a:xfrm>
          <a:prstGeom prst="ellipse">
            <a:avLst/>
          </a:prstGeom>
          <a:solidFill>
            <a:srgbClr val="4A7EBB">
              <a:alpha val="24000"/>
            </a:srgbClr>
          </a:solidFill>
          <a:ln w="63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71D69BFF-AB52-031A-2C7D-42289C76E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Watched Literals</a:t>
            </a:r>
            <a:endParaRPr lang="en-US" altLang="en-US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BCF779D2-58B4-3E7B-768B-80E19BC93C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dirty="0">
                <a:ea typeface="ＭＳ Ｐゴシック" charset="0"/>
                <a:cs typeface="ＭＳ Ｐゴシック" charset="0"/>
              </a:rPr>
              <a:t>Technique for efficiently implementing unit propagation</a:t>
            </a:r>
          </a:p>
          <a:p>
            <a:pPr>
              <a:buFont typeface="Arial" charset="0"/>
              <a:buChar char="•"/>
              <a:defRPr/>
            </a:pPr>
            <a:r>
              <a:rPr lang="en-US" dirty="0">
                <a:ea typeface="ＭＳ Ｐゴシック" charset="0"/>
                <a:cs typeface="ＭＳ Ｐゴシック" charset="0"/>
              </a:rPr>
              <a:t>Only two literals per clause must be </a:t>
            </a:r>
            <a:r>
              <a:rPr lang="en-US" i="1" dirty="0">
                <a:ea typeface="ＭＳ Ｐゴシック" charset="0"/>
                <a:cs typeface="ＭＳ Ｐゴシック" charset="0"/>
              </a:rPr>
              <a:t>watched</a:t>
            </a:r>
            <a:r>
              <a:rPr lang="en-US" dirty="0">
                <a:ea typeface="ＭＳ Ｐゴシック" charset="0"/>
                <a:cs typeface="ＭＳ Ｐゴシック" charset="0"/>
              </a:rPr>
              <a:t> to determine when a clause becomes unit</a:t>
            </a:r>
          </a:p>
          <a:p>
            <a:pPr marL="0" indent="0">
              <a:buFont typeface="Arial" charset="0"/>
              <a:buNone/>
              <a:defRPr/>
            </a:pPr>
            <a:endParaRPr lang="en-US" dirty="0">
              <a:ea typeface="ＭＳ Ｐゴシック" charset="0"/>
              <a:cs typeface="ＭＳ Ｐゴシック" charset="0"/>
            </a:endParaRPr>
          </a:p>
          <a:p>
            <a:pPr>
              <a:buFont typeface="Arial" charset="0"/>
              <a:buChar char="•"/>
              <a:defRPr/>
            </a:pPr>
            <a:endParaRPr lang="en-US" dirty="0">
              <a:ea typeface="ＭＳ Ｐゴシック" charset="0"/>
              <a:cs typeface="ＭＳ Ｐゴシック" charset="0"/>
            </a:endParaRPr>
          </a:p>
          <a:p>
            <a:pPr>
              <a:buFont typeface="Arial" charset="0"/>
              <a:buChar char="•"/>
              <a:defRPr/>
            </a:pPr>
            <a:r>
              <a:rPr lang="en-US" dirty="0">
                <a:ea typeface="ＭＳ Ｐゴシック" charset="0"/>
                <a:cs typeface="ＭＳ Ｐゴシック" charset="0"/>
              </a:rPr>
              <a:t>Each literal keeps a </a:t>
            </a:r>
            <a:r>
              <a:rPr lang="en-US" i="1" dirty="0">
                <a:ea typeface="ＭＳ Ｐゴシック" charset="0"/>
                <a:cs typeface="ＭＳ Ｐゴシック" charset="0"/>
              </a:rPr>
              <a:t>watcher list </a:t>
            </a:r>
            <a:r>
              <a:rPr lang="en-US" dirty="0">
                <a:ea typeface="ＭＳ Ｐゴシック" charset="0"/>
                <a:cs typeface="ＭＳ Ｐゴシック" charset="0"/>
              </a:rPr>
              <a:t>containing the clauses it is currently watched by.</a:t>
            </a:r>
            <a:endParaRPr lang="en-US" i="1" dirty="0">
              <a:ea typeface="ＭＳ Ｐゴシック" charset="0"/>
              <a:cs typeface="ＭＳ Ｐゴシック" charset="0"/>
            </a:endParaRPr>
          </a:p>
          <a:p>
            <a:pPr>
              <a:buFont typeface="Arial" charset="0"/>
              <a:buChar char="•"/>
              <a:defRPr/>
            </a:pPr>
            <a:endParaRPr lang="en-US" dirty="0">
              <a:ea typeface="ＭＳ Ｐゴシック" charset="0"/>
              <a:cs typeface="ＭＳ Ｐゴシック" charset="0"/>
            </a:endParaRPr>
          </a:p>
          <a:p>
            <a:pPr>
              <a:buFont typeface="Arial" charset="0"/>
              <a:buChar char="•"/>
              <a:defRPr/>
            </a:pP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6811B41-ACCB-186A-B81B-5D759F746B9D}"/>
              </a:ext>
            </a:extLst>
          </p:cNvPr>
          <p:cNvSpPr/>
          <p:nvPr/>
        </p:nvSpPr>
        <p:spPr>
          <a:xfrm>
            <a:off x="6172200" y="3962400"/>
            <a:ext cx="838200" cy="777875"/>
          </a:xfrm>
          <a:prstGeom prst="ellipse">
            <a:avLst/>
          </a:prstGeom>
          <a:solidFill>
            <a:srgbClr val="4A7EBB">
              <a:alpha val="24000"/>
            </a:srgbClr>
          </a:solidFill>
          <a:ln w="63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pic>
        <p:nvPicPr>
          <p:cNvPr id="21508" name="Picture 3" descr="latex-image-1.pdf">
            <a:extLst>
              <a:ext uri="{FF2B5EF4-FFF2-40B4-BE49-F238E27FC236}">
                <a16:creationId xmlns:a16="http://schemas.microsoft.com/office/drawing/2014/main" id="{EEE1A7B6-5332-8080-EE12-EFD683DA41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4116388"/>
            <a:ext cx="457200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FC0B072A-1283-38CD-66D4-819C347B04D9}"/>
              </a:ext>
            </a:extLst>
          </p:cNvPr>
          <p:cNvSpPr/>
          <p:nvPr/>
        </p:nvSpPr>
        <p:spPr>
          <a:xfrm>
            <a:off x="3657600" y="3962400"/>
            <a:ext cx="838200" cy="777875"/>
          </a:xfrm>
          <a:prstGeom prst="ellipse">
            <a:avLst/>
          </a:prstGeom>
          <a:solidFill>
            <a:srgbClr val="4A7EBB">
              <a:alpha val="24000"/>
            </a:srgbClr>
          </a:solidFill>
          <a:ln w="63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1BE80EED-1B7E-5BCE-40DC-045E406EC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Initializing Watched Literals (1)</a:t>
            </a:r>
            <a:endParaRPr lang="en-US" altLang="en-US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2530" name="Content Placeholder 2">
            <a:extLst>
              <a:ext uri="{FF2B5EF4-FFF2-40B4-BE49-F238E27FC236}">
                <a16:creationId xmlns:a16="http://schemas.microsoft.com/office/drawing/2014/main" id="{78D975DD-CD02-4770-E040-680EEE2EA6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2192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For every clause, select two literals to be watched.</a:t>
            </a:r>
          </a:p>
        </p:txBody>
      </p:sp>
      <p:pic>
        <p:nvPicPr>
          <p:cNvPr id="22531" name="Picture 1" descr="latex-image-1.pdf">
            <a:extLst>
              <a:ext uri="{FF2B5EF4-FFF2-40B4-BE49-F238E27FC236}">
                <a16:creationId xmlns:a16="http://schemas.microsoft.com/office/drawing/2014/main" id="{263EE512-1466-BD4E-F573-4EEA9B79E3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4050" y="3505200"/>
            <a:ext cx="5295900" cy="156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A989413-7FDF-F169-E10A-62D7F689A1ED}"/>
              </a:ext>
            </a:extLst>
          </p:cNvPr>
          <p:cNvCxnSpPr/>
          <p:nvPr/>
        </p:nvCxnSpPr>
        <p:spPr>
          <a:xfrm>
            <a:off x="4038600" y="3962400"/>
            <a:ext cx="8382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B94020B-8CE1-FE8B-1196-21E6E8DD2456}"/>
              </a:ext>
            </a:extLst>
          </p:cNvPr>
          <p:cNvCxnSpPr/>
          <p:nvPr/>
        </p:nvCxnSpPr>
        <p:spPr>
          <a:xfrm>
            <a:off x="6400800" y="3962400"/>
            <a:ext cx="8382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5B395E9-22F5-1C88-69BD-303E0AEC094E}"/>
              </a:ext>
            </a:extLst>
          </p:cNvPr>
          <p:cNvCxnSpPr/>
          <p:nvPr/>
        </p:nvCxnSpPr>
        <p:spPr>
          <a:xfrm>
            <a:off x="5334000" y="4495800"/>
            <a:ext cx="8382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5F9751E-5121-F840-C68F-9C8386ED089F}"/>
              </a:ext>
            </a:extLst>
          </p:cNvPr>
          <p:cNvCxnSpPr/>
          <p:nvPr/>
        </p:nvCxnSpPr>
        <p:spPr>
          <a:xfrm>
            <a:off x="4191000" y="4495800"/>
            <a:ext cx="8382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C5FB1D3-2B37-0D52-927F-3316AB06BA39}"/>
              </a:ext>
            </a:extLst>
          </p:cNvPr>
          <p:cNvCxnSpPr/>
          <p:nvPr/>
        </p:nvCxnSpPr>
        <p:spPr>
          <a:xfrm>
            <a:off x="3886200" y="5029200"/>
            <a:ext cx="8382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4D869E0-6361-1EF6-4712-C2D212379D29}"/>
              </a:ext>
            </a:extLst>
          </p:cNvPr>
          <p:cNvCxnSpPr/>
          <p:nvPr/>
        </p:nvCxnSpPr>
        <p:spPr>
          <a:xfrm>
            <a:off x="2971800" y="5029200"/>
            <a:ext cx="8382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C5970DF8-011F-728B-CA39-EC3AB69F6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Initializing Watched Literals (2)</a:t>
            </a:r>
            <a:endParaRPr lang="en-US" altLang="en-US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3554" name="Content Placeholder 2">
            <a:extLst>
              <a:ext uri="{FF2B5EF4-FFF2-40B4-BE49-F238E27FC236}">
                <a16:creationId xmlns:a16="http://schemas.microsoft.com/office/drawing/2014/main" id="{6DB48E99-70C0-32BE-F7BE-BD932003B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143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Every time a literal becomes watched, add the watching clause to the literal’s watcher list</a:t>
            </a:r>
          </a:p>
        </p:txBody>
      </p:sp>
      <p:pic>
        <p:nvPicPr>
          <p:cNvPr id="23555" name="Picture 1" descr="latex-image-1.pdf">
            <a:extLst>
              <a:ext uri="{FF2B5EF4-FFF2-40B4-BE49-F238E27FC236}">
                <a16:creationId xmlns:a16="http://schemas.microsoft.com/office/drawing/2014/main" id="{92512A67-7A35-7EC4-CA22-9F84D5230F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4597400"/>
            <a:ext cx="2497138" cy="165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6" name="Picture 2" descr="latex-image-1.pdf">
            <a:extLst>
              <a:ext uri="{FF2B5EF4-FFF2-40B4-BE49-F238E27FC236}">
                <a16:creationId xmlns:a16="http://schemas.microsoft.com/office/drawing/2014/main" id="{016329A7-BA16-374B-3C84-C62D61F4C8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597400"/>
            <a:ext cx="2257425" cy="165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7" name="Picture 1" descr="latex-image-1.pdf">
            <a:extLst>
              <a:ext uri="{FF2B5EF4-FFF2-40B4-BE49-F238E27FC236}">
                <a16:creationId xmlns:a16="http://schemas.microsoft.com/office/drawing/2014/main" id="{53E66245-EA2F-2384-E8D0-2F5A088227D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2933700"/>
            <a:ext cx="452120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5165B18D-E9EF-C552-CEE3-22C32669E7A9}"/>
              </a:ext>
            </a:extLst>
          </p:cNvPr>
          <p:cNvSpPr/>
          <p:nvPr/>
        </p:nvSpPr>
        <p:spPr>
          <a:xfrm>
            <a:off x="4267200" y="2879725"/>
            <a:ext cx="549275" cy="549275"/>
          </a:xfrm>
          <a:prstGeom prst="ellipse">
            <a:avLst/>
          </a:prstGeom>
          <a:solidFill>
            <a:srgbClr val="FF0000">
              <a:alpha val="24000"/>
            </a:srgbClr>
          </a:solidFill>
          <a:ln w="63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D4CE9BFC-D7C3-A35B-8114-9DB579CE37D7}"/>
              </a:ext>
            </a:extLst>
          </p:cNvPr>
          <p:cNvSpPr/>
          <p:nvPr/>
        </p:nvSpPr>
        <p:spPr>
          <a:xfrm>
            <a:off x="6248400" y="2895600"/>
            <a:ext cx="549275" cy="549275"/>
          </a:xfrm>
          <a:prstGeom prst="ellipse">
            <a:avLst/>
          </a:prstGeom>
          <a:solidFill>
            <a:srgbClr val="FFFF00">
              <a:alpha val="24000"/>
            </a:srgbClr>
          </a:solidFill>
          <a:ln w="63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BA4ABD4-F255-8918-A622-C0D4011E8314}"/>
              </a:ext>
            </a:extLst>
          </p:cNvPr>
          <p:cNvSpPr/>
          <p:nvPr/>
        </p:nvSpPr>
        <p:spPr>
          <a:xfrm>
            <a:off x="5334000" y="3352800"/>
            <a:ext cx="549275" cy="549275"/>
          </a:xfrm>
          <a:prstGeom prst="ellipse">
            <a:avLst/>
          </a:prstGeom>
          <a:solidFill>
            <a:srgbClr val="FF0000">
              <a:alpha val="24000"/>
            </a:srgbClr>
          </a:solidFill>
          <a:ln w="63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7946319-A444-0ADC-B55D-9B46A3F22E61}"/>
              </a:ext>
            </a:extLst>
          </p:cNvPr>
          <p:cNvSpPr/>
          <p:nvPr/>
        </p:nvSpPr>
        <p:spPr>
          <a:xfrm>
            <a:off x="4114800" y="3810000"/>
            <a:ext cx="549275" cy="549275"/>
          </a:xfrm>
          <a:prstGeom prst="ellipse">
            <a:avLst/>
          </a:prstGeom>
          <a:solidFill>
            <a:srgbClr val="FFFF00">
              <a:alpha val="24000"/>
            </a:srgbClr>
          </a:solidFill>
          <a:ln w="63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0F1F872-3B25-8F82-1F23-F70B66DD72DC}"/>
              </a:ext>
            </a:extLst>
          </p:cNvPr>
          <p:cNvSpPr/>
          <p:nvPr/>
        </p:nvSpPr>
        <p:spPr>
          <a:xfrm>
            <a:off x="4343400" y="3352800"/>
            <a:ext cx="549275" cy="549275"/>
          </a:xfrm>
          <a:prstGeom prst="ellipse">
            <a:avLst/>
          </a:prstGeom>
          <a:solidFill>
            <a:srgbClr val="FFFF00">
              <a:alpha val="24000"/>
            </a:srgbClr>
          </a:solidFill>
          <a:ln w="63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E294481B-5B3C-0CC0-21AD-F655A2A69FB4}"/>
              </a:ext>
            </a:extLst>
          </p:cNvPr>
          <p:cNvSpPr/>
          <p:nvPr/>
        </p:nvSpPr>
        <p:spPr>
          <a:xfrm>
            <a:off x="3276600" y="3810000"/>
            <a:ext cx="549275" cy="549275"/>
          </a:xfrm>
          <a:prstGeom prst="ellipse">
            <a:avLst/>
          </a:prstGeom>
          <a:solidFill>
            <a:srgbClr val="FFFF00">
              <a:alpha val="24000"/>
            </a:srgbClr>
          </a:solidFill>
          <a:ln w="63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3107BD1E-15C3-3DCF-A419-4293B7808355}"/>
              </a:ext>
            </a:extLst>
          </p:cNvPr>
          <p:cNvSpPr/>
          <p:nvPr/>
        </p:nvSpPr>
        <p:spPr>
          <a:xfrm>
            <a:off x="1411753" y="4495878"/>
            <a:ext cx="2667000" cy="1854200"/>
          </a:xfrm>
          <a:prstGeom prst="ellipse">
            <a:avLst/>
          </a:prstGeom>
          <a:solidFill>
            <a:srgbClr val="FFFF00">
              <a:alpha val="24000"/>
            </a:srgbClr>
          </a:solidFill>
          <a:ln w="63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406E4911-12E2-8910-8123-60633D1367F3}"/>
              </a:ext>
            </a:extLst>
          </p:cNvPr>
          <p:cNvSpPr/>
          <p:nvPr/>
        </p:nvSpPr>
        <p:spPr>
          <a:xfrm>
            <a:off x="5046664" y="4495800"/>
            <a:ext cx="2666999" cy="1854200"/>
          </a:xfrm>
          <a:prstGeom prst="ellipse">
            <a:avLst/>
          </a:prstGeom>
          <a:solidFill>
            <a:srgbClr val="FF0000">
              <a:alpha val="24000"/>
            </a:srgbClr>
          </a:solidFill>
          <a:ln w="63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>
            <a:extLst>
              <a:ext uri="{FF2B5EF4-FFF2-40B4-BE49-F238E27FC236}">
                <a16:creationId xmlns:a16="http://schemas.microsoft.com/office/drawing/2014/main" id="{236D495A-FB74-80E8-4344-6D2BB90D2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Watched Literal Assignment (1)</a:t>
            </a:r>
            <a:endParaRPr lang="en-US" altLang="en-US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8B212658-3CE1-B12D-41C0-975FBBC9F6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dirty="0">
                <a:ea typeface="ＭＳ Ｐゴシック" charset="0"/>
                <a:cs typeface="ＭＳ Ｐゴシック" charset="0"/>
              </a:rPr>
              <a:t>Assign</a:t>
            </a:r>
          </a:p>
          <a:p>
            <a:pPr>
              <a:buFont typeface="Arial" charset="0"/>
              <a:buChar char="•"/>
              <a:defRPr/>
            </a:pPr>
            <a:endParaRPr lang="en-US" dirty="0">
              <a:ea typeface="ＭＳ Ｐゴシック" charset="0"/>
              <a:cs typeface="ＭＳ Ｐゴシック" charset="0"/>
            </a:endParaRPr>
          </a:p>
          <a:p>
            <a:pPr>
              <a:buFont typeface="Arial" charset="0"/>
              <a:buChar char="•"/>
              <a:defRPr/>
            </a:pPr>
            <a:endParaRPr lang="en-US" dirty="0">
              <a:ea typeface="ＭＳ Ｐゴシック" charset="0"/>
              <a:cs typeface="ＭＳ Ｐゴシック" charset="0"/>
            </a:endParaRPr>
          </a:p>
          <a:p>
            <a:pPr>
              <a:buFont typeface="Arial" charset="0"/>
              <a:buChar char="•"/>
              <a:defRPr/>
            </a:pPr>
            <a:endParaRPr lang="en-US" dirty="0">
              <a:ea typeface="ＭＳ Ｐゴシック" charset="0"/>
              <a:cs typeface="ＭＳ Ｐゴシック" charset="0"/>
            </a:endParaRPr>
          </a:p>
          <a:p>
            <a:pPr>
              <a:buFont typeface="Arial" charset="0"/>
              <a:buChar char="•"/>
              <a:defRPr/>
            </a:pPr>
            <a:r>
              <a:rPr lang="en-US" dirty="0">
                <a:ea typeface="ＭＳ Ｐゴシック" charset="0"/>
                <a:cs typeface="ＭＳ Ｐゴシック" charset="0"/>
              </a:rPr>
              <a:t>Check watcher list of newly false literal</a:t>
            </a:r>
          </a:p>
          <a:p>
            <a:pPr marL="0" indent="0">
              <a:buFont typeface="Arial" charset="0"/>
              <a:buNone/>
              <a:defRPr/>
            </a:pPr>
            <a:endParaRPr lang="en-US" dirty="0">
              <a:ea typeface="ＭＳ Ｐゴシック" charset="0"/>
              <a:cs typeface="ＭＳ Ｐゴシック" charset="0"/>
            </a:endParaRPr>
          </a:p>
        </p:txBody>
      </p:sp>
      <p:pic>
        <p:nvPicPr>
          <p:cNvPr id="24579" name="Picture 1" descr="latex-image-1.pdf">
            <a:extLst>
              <a:ext uri="{FF2B5EF4-FFF2-40B4-BE49-F238E27FC236}">
                <a16:creationId xmlns:a16="http://schemas.microsoft.com/office/drawing/2014/main" id="{BA4983F9-1181-B69E-237E-F276C83A88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3050" y="2451100"/>
            <a:ext cx="13716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0" name="Picture 2" descr="latex-image-1.pdf">
            <a:extLst>
              <a:ext uri="{FF2B5EF4-FFF2-40B4-BE49-F238E27FC236}">
                <a16:creationId xmlns:a16="http://schemas.microsoft.com/office/drawing/2014/main" id="{F4A42CFC-0B7B-F879-97BE-DC4B975ECD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000" y="5019675"/>
            <a:ext cx="318770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>
            <a:extLst>
              <a:ext uri="{FF2B5EF4-FFF2-40B4-BE49-F238E27FC236}">
                <a16:creationId xmlns:a16="http://schemas.microsoft.com/office/drawing/2014/main" id="{83428F29-59A5-03CA-6D28-E4F497CE8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Watched Literal Assignment (2)</a:t>
            </a:r>
            <a:endParaRPr lang="en-US" altLang="en-US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C9F5F515-63A8-B503-7FDD-57C83CD13C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dirty="0">
                <a:ea typeface="ＭＳ Ｐゴシック" charset="0"/>
                <a:cs typeface="ＭＳ Ｐゴシック" charset="0"/>
              </a:rPr>
              <a:t>If clause has become unit, propagate</a:t>
            </a:r>
          </a:p>
          <a:p>
            <a:pPr>
              <a:buFont typeface="Arial" charset="0"/>
              <a:buChar char="•"/>
              <a:defRPr/>
            </a:pPr>
            <a:endParaRPr lang="en-US" dirty="0">
              <a:ea typeface="ＭＳ Ｐゴシック" charset="0"/>
              <a:cs typeface="ＭＳ Ｐゴシック" charset="0"/>
            </a:endParaRPr>
          </a:p>
          <a:p>
            <a:pPr>
              <a:buFont typeface="Arial" charset="0"/>
              <a:buChar char="•"/>
              <a:defRPr/>
            </a:pPr>
            <a:endParaRPr lang="en-US" dirty="0">
              <a:ea typeface="ＭＳ Ｐゴシック" charset="0"/>
              <a:cs typeface="ＭＳ Ｐゴシック" charset="0"/>
            </a:endParaRPr>
          </a:p>
          <a:p>
            <a:pPr>
              <a:buFont typeface="Arial" charset="0"/>
              <a:buChar char="•"/>
              <a:defRPr/>
            </a:pPr>
            <a:endParaRPr lang="en-US" dirty="0">
              <a:ea typeface="ＭＳ Ｐゴシック" charset="0"/>
              <a:cs typeface="ＭＳ Ｐゴシック" charset="0"/>
            </a:endParaRPr>
          </a:p>
          <a:p>
            <a:pPr>
              <a:buFont typeface="Arial" charset="0"/>
              <a:buChar char="•"/>
              <a:defRPr/>
            </a:pPr>
            <a:r>
              <a:rPr lang="en-US" dirty="0">
                <a:ea typeface="ＭＳ Ｐゴシック" charset="0"/>
                <a:cs typeface="ＭＳ Ｐゴシック" charset="0"/>
              </a:rPr>
              <a:t>If not, select a new literal to watch</a:t>
            </a:r>
          </a:p>
          <a:p>
            <a:pPr marL="0" indent="0">
              <a:buFont typeface="Arial" charset="0"/>
              <a:buNone/>
              <a:defRPr/>
            </a:pPr>
            <a:endParaRPr lang="en-US" dirty="0">
              <a:ea typeface="ＭＳ Ｐゴシック" charset="0"/>
              <a:cs typeface="ＭＳ Ｐゴシック" charset="0"/>
            </a:endParaRPr>
          </a:p>
        </p:txBody>
      </p:sp>
      <p:pic>
        <p:nvPicPr>
          <p:cNvPr id="25603" name="Picture 1" descr="latex-image-1.pdf">
            <a:extLst>
              <a:ext uri="{FF2B5EF4-FFF2-40B4-BE49-F238E27FC236}">
                <a16:creationId xmlns:a16="http://schemas.microsoft.com/office/drawing/2014/main" id="{5439006C-C2DC-F09D-C787-0F8AECD9D2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301875"/>
            <a:ext cx="274320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1061DD1-B755-2F0D-DCB2-FC5FF55450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5188" y="2286000"/>
            <a:ext cx="609600" cy="4619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</a:t>
            </a: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</a:rPr>
              <a:t>0</a:t>
            </a:r>
          </a:p>
        </p:txBody>
      </p:sp>
      <p:pic>
        <p:nvPicPr>
          <p:cNvPr id="25605" name="Picture 4" descr="latex-image-1.pdf">
            <a:extLst>
              <a:ext uri="{FF2B5EF4-FFF2-40B4-BE49-F238E27FC236}">
                <a16:creationId xmlns:a16="http://schemas.microsoft.com/office/drawing/2014/main" id="{0B3E8317-CF86-9D9E-3294-63B8AB317A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9700" y="4729163"/>
            <a:ext cx="529590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5D2F873-3208-41C9-77CE-014D859EF6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3288" y="4724400"/>
            <a:ext cx="609600" cy="4619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</a:t>
            </a: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</a:rPr>
              <a:t>0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BF0D62E-1654-2559-6D7B-1D13899E7BCA}"/>
              </a:ext>
            </a:extLst>
          </p:cNvPr>
          <p:cNvCxnSpPr/>
          <p:nvPr/>
        </p:nvCxnSpPr>
        <p:spPr>
          <a:xfrm>
            <a:off x="3544888" y="5181600"/>
            <a:ext cx="8382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C64B5BD-55E9-31FE-4595-6F19667D9755}"/>
              </a:ext>
            </a:extLst>
          </p:cNvPr>
          <p:cNvCxnSpPr/>
          <p:nvPr/>
        </p:nvCxnSpPr>
        <p:spPr>
          <a:xfrm>
            <a:off x="4840288" y="5181600"/>
            <a:ext cx="8382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latex-image-1.pdf">
            <a:extLst>
              <a:ext uri="{FF2B5EF4-FFF2-40B4-BE49-F238E27FC236}">
                <a16:creationId xmlns:a16="http://schemas.microsoft.com/office/drawing/2014/main" id="{6A1C9219-EF48-615B-AB6C-EFEBFFB2927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5638800"/>
            <a:ext cx="288290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latex-image-1.pdf">
            <a:extLst>
              <a:ext uri="{FF2B5EF4-FFF2-40B4-BE49-F238E27FC236}">
                <a16:creationId xmlns:a16="http://schemas.microsoft.com/office/drawing/2014/main" id="{2B8F756E-39F7-7C5E-2915-98D9013CB50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200400"/>
            <a:ext cx="13589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20344</TotalTime>
  <Words>495</Words>
  <Application>Microsoft Macintosh PowerPoint</Application>
  <PresentationFormat>On-screen Show (4:3)</PresentationFormat>
  <Paragraphs>86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ＭＳ Ｐゴシック</vt:lpstr>
      <vt:lpstr>Calibri</vt:lpstr>
      <vt:lpstr>Times New Roman</vt:lpstr>
      <vt:lpstr>Office Theme</vt:lpstr>
      <vt:lpstr>Custom Design</vt:lpstr>
      <vt:lpstr>  Watched Literals and Restarts in MiniSAT</vt:lpstr>
      <vt:lpstr>When a literal is assigned a value..</vt:lpstr>
      <vt:lpstr>Reminder:  Unit Propagation</vt:lpstr>
      <vt:lpstr>When Does Unit Propagation Fire Up?</vt:lpstr>
      <vt:lpstr>Watched Literals</vt:lpstr>
      <vt:lpstr>Initializing Watched Literals (1)</vt:lpstr>
      <vt:lpstr>Initializing Watched Literals (2)</vt:lpstr>
      <vt:lpstr>Watched Literal Assignment (1)</vt:lpstr>
      <vt:lpstr>Watched Literal Assignment (2)</vt:lpstr>
      <vt:lpstr>Danger of Search (1)</vt:lpstr>
      <vt:lpstr>Danger of Search (2)</vt:lpstr>
      <vt:lpstr>Restarts</vt:lpstr>
      <vt:lpstr>Restart Sequences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Discrete Structures Introduction</dc:title>
  <dc:creator>choueiry</dc:creator>
  <cp:lastModifiedBy>Berthe Choueiry</cp:lastModifiedBy>
  <cp:revision>396</cp:revision>
  <cp:lastPrinted>2010-01-22T17:32:02Z</cp:lastPrinted>
  <dcterms:created xsi:type="dcterms:W3CDTF">2012-01-23T04:50:11Z</dcterms:created>
  <dcterms:modified xsi:type="dcterms:W3CDTF">2023-03-29T12:56:33Z</dcterms:modified>
</cp:coreProperties>
</file>