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  <p:sldMasterId id="2147483660" r:id="rId2"/>
  </p:sldMasterIdLst>
  <p:notesMasterIdLst>
    <p:notesMasterId r:id="rId18"/>
  </p:notesMasterIdLst>
  <p:handoutMasterIdLst>
    <p:handoutMasterId r:id="rId19"/>
  </p:handoutMasterIdLst>
  <p:sldIdLst>
    <p:sldId id="256" r:id="rId3"/>
    <p:sldId id="269" r:id="rId4"/>
    <p:sldId id="270" r:id="rId5"/>
    <p:sldId id="271" r:id="rId6"/>
    <p:sldId id="272" r:id="rId7"/>
    <p:sldId id="275" r:id="rId8"/>
    <p:sldId id="273" r:id="rId9"/>
    <p:sldId id="274" r:id="rId10"/>
    <p:sldId id="276" r:id="rId11"/>
    <p:sldId id="277" r:id="rId12"/>
    <p:sldId id="283" r:id="rId13"/>
    <p:sldId id="286" r:id="rId14"/>
    <p:sldId id="281" r:id="rId15"/>
    <p:sldId id="280" r:id="rId16"/>
    <p:sldId id="287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259"/>
    <p:restoredTop sz="94697"/>
  </p:normalViewPr>
  <p:slideViewPr>
    <p:cSldViewPr showGuides="1">
      <p:cViewPr varScale="1">
        <p:scale>
          <a:sx n="67" d="100"/>
          <a:sy n="67" d="100"/>
        </p:scale>
        <p:origin x="176" y="1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D009A2-96FD-8B09-A7DD-E24E85EB97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77F0C3-649C-0C34-7ACE-22ACECF1F6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1125954-2A4B-9746-8DE8-10085913317F}" type="datetimeFigureOut">
              <a:rPr lang="en-US"/>
              <a:pPr>
                <a:defRPr/>
              </a:pPr>
              <a:t>4/3/23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14D738-80E5-E9E3-9DD7-34C5258685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DE7B5-AE06-F5E1-4F72-C15ECFABE4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182662A-8DF8-FA43-A285-BDA4D05A24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34F457-925F-C1A0-63CB-FF5FEDCBCA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F5A08A-69A6-254C-8115-A10EB08B73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2E4AC31D-FF74-5B43-B83A-1B5AA77AE89F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CB035E2-3984-D120-88E6-672F0F1D86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0FCC6C0-5D02-882A-2597-A7FF9587C2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88DD2-6630-3E48-C34F-BF281122BC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18AC4-8D58-F6D3-33BC-57FC2FC535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1FBF012-71B7-1F47-ADA0-CB5E4556B4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299AC745-5D44-C09A-47FC-37D98D9436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E37619FF-7C56-11C9-41B3-2A07351A98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6E07CA05-62B1-C756-343D-4EB51D5428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92CF97C-7370-6B4D-9E33-E43ED09EA65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>
            <a:extLst>
              <a:ext uri="{FF2B5EF4-FFF2-40B4-BE49-F238E27FC236}">
                <a16:creationId xmlns:a16="http://schemas.microsoft.com/office/drawing/2014/main" id="{88A0381D-24A4-4539-866F-2EFE480B3B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Notes Placeholder 2">
            <a:extLst>
              <a:ext uri="{FF2B5EF4-FFF2-40B4-BE49-F238E27FC236}">
                <a16:creationId xmlns:a16="http://schemas.microsoft.com/office/drawing/2014/main" id="{8B724E4A-6DC7-D35A-C50A-E6A9EC381C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\begin{eqnarray*}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&amp;&amp;(x_5 \vee x_6 \vee x_{10} \vee \neg x_{12}) \wedge \\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&amp;&amp;(\neg x_3 \vee x_5 \vee \neg x_{11} \vee x_{12}) \wedge \\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&amp;&amp;(\neg x_3 \vee x_6 \vee \neg x_{10} \vee \neg x_{11}) \wedge \\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&amp;&amp;(x_1 \vee \neg x_2 \vee x_3) \wedge \\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&amp;&amp;(\neg x_7 \vee x_9) \wedge \\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&amp;&amp;(\neg x_7 \vee \neg x_8) \wedge \\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&amp;&amp;(x_4 \vee \neg x_5) \wedge \\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&amp;&amp;(x_4 \vee \neg x_6) \wedge \\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&amp;&amp;(x_{10} \vee x_{11}) \wedge \\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&amp;&amp;(\neg x_{10} \vee x_{11})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\end{eqnarray*}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03215620-D50C-ECD4-70C2-363DFE8F0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0E35812-CC56-6745-8B24-187F42DC99FB}" type="slidenum">
              <a:rPr lang="en-US" altLang="en-US" sz="1200"/>
              <a:pPr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83260F09-676F-0EA4-4C0D-093C764213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7F1D77B6-3EE8-458E-0798-695FF01BC7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Problem:  too many learned clauses, blows memory.  There are strategies for reducing learned clauses (subsumption) and forgetting unused learned clauses</a:t>
            </a: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819F84C0-415E-AC9A-697D-97274B38DA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84C84F3-0CF8-0F42-BD71-2EB4A4CD919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D1500-4EB0-48BA-4760-A206BDAF6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A3D59-5B8A-CB4D-B299-8CC9D8807187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523A7-5A68-A6AC-0B9A-C82C34B41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7E5FB-40D4-4E5F-BBCD-9774EA8B4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11E20-9433-8247-A1B0-6881386703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39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89F7A7B-8B94-E5B6-AC1E-B4A75D609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C23BD-B4B4-854E-BB53-D2213330C169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A337CC9-F436-7E45-1EA8-7C9A6703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EE6981-4BD7-30B9-CB14-D02553995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CCE57-961A-A04D-8E9E-6F792E2E81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667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D698A-B850-D450-D898-E241DE818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BF9DF-DD05-FD4A-B0BA-82C6C090E9EE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1E655-A6DD-6EC4-6924-345349AF2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5CB04-2E27-A4B2-5411-BF6AA9B4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8CB62-1963-E34F-ACAB-E6356BA6FC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845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5B240-AD80-101B-B90E-7263A641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0AB89-36FF-A247-8972-B7E5F952B208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3EC1B-143F-9780-FA31-2D95C9CA8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57914-52FC-EE50-FDEF-E42015716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2A063-FCC8-6245-AE7A-5735D0DAAE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879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0F93B-DFB1-82D4-A817-CE23ABDEF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E6AC3-AC55-064B-8FF0-E83C7AF637BF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36CAB-F25B-823E-8922-9129D5F13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82F3F-486B-BD93-8B72-0106F2DC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5A470-6EF9-3341-98DE-15ABD77D66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7373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0470F7-D05D-5C3B-450C-02C731771563}"/>
              </a:ext>
            </a:extLst>
          </p:cNvPr>
          <p:cNvSpPr txBox="1"/>
          <p:nvPr userDrawn="1"/>
        </p:nvSpPr>
        <p:spPr>
          <a:xfrm>
            <a:off x="3276600" y="6324600"/>
            <a:ext cx="2667000" cy="5238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dirty="0">
                <a:latin typeface="Calibri" charset="0"/>
              </a:rPr>
              <a:t>Clause Learning and Intelligent Backtracking</a:t>
            </a:r>
            <a:endParaRPr lang="en-US" sz="1800" dirty="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8E4A9F-4AE6-E8C8-AA10-BD262011AC1D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Calibri" charset="0"/>
              </a:rPr>
              <a:t>CSCE 235H</a:t>
            </a:r>
            <a:endParaRPr lang="en-US" sz="1800" dirty="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2370B9-6A13-3F8E-94B5-3AA625A9DF86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4A5E11D-DDAA-1348-AC17-A762778CC241}" type="slidenum">
              <a:rPr lang="en-US" altLang="en-US" sz="1400">
                <a:latin typeface="Calibri" panose="020F050202020403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8F1957-B0E1-178D-A7DE-42B929CF7C21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148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A6A53-9291-99F7-2703-A723B9617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7EBC0-A708-B149-BDD1-06CB63848064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291F2-C826-E869-F196-F35FD8747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57E0D-2C67-B5D7-D76D-3912A3926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80E52-9F06-CE46-920B-7D408C5859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889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F981D-184E-3E1A-ED7A-86DD8A5EB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77AF3-114B-1048-B83D-552E56197934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0E451-1A61-539C-CD99-56F1DE609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9FE4E-D0C7-AC88-A549-12AB85696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A01A5-7B41-2340-8AD0-C18D3A6EFB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47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D6D5C7-BBDF-DBB3-8F76-F5A37CC2B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091F1-09B7-1645-A477-4D3F94EC3DF1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8150ADE-FAEF-BCD3-A5E7-BE3906ED3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35DF8F-551A-5450-49BE-8C106BD7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C4227-F6D8-B643-90AB-D729DA78FE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3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3FC5950-BF7E-1D35-8EFF-529ECDCD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1A03F-BD90-2644-8180-FAF1C5552BA3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A769FCC-AF96-3F8F-76CD-24403FC6D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EF03207-E6E8-F49D-C42B-37C73ADB2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27B73-2028-BA4B-9ABC-A7ED965321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53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CE4E33-6516-90B1-3FE0-C910D8830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EC7CF-6E46-A542-84BF-DA669C4C6DB0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38DBC10-41B0-9ADB-CB0D-906EC1310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B2769BB-F068-BA48-4BC4-3A5332D42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4572A-6A52-D54A-8C25-6AE22B202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291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44F3E5F-7426-CD6F-63C1-F4D681AE5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EB7DD-92AE-3548-9276-469EE78A1B0B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55585DC-75CE-D495-CE16-8CF836993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96AEDD4-28B7-C559-80E6-8D7B359A9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B8812-EC35-BB4F-9147-82CEA3570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3992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8558CDC-9BA8-678A-8B71-DC3814C4C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D29DA-2FFC-594B-AFAD-121C0DF3047C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AE4232-621A-93C7-447F-01FF66C43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0E6B0C-85FC-4387-4F2B-1AC622F2A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C126D-31EE-924D-A0C7-6A9575B684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097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D795D2B-A199-78CE-E26C-38AFCE247C4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8D29D82-21D5-6DA1-D2AE-12BBF0B0EA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4CB8E-1B9F-253D-B446-C743B85235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7709ACE2-D3AC-0543-AEB5-C98FDBBDC791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867C5-BFB1-6DB2-64BC-7C5EF0C357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8EFE1-2427-9FBB-3B6B-941A896440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8C69AF5-DAD7-3147-B0E2-19B0EF0C0F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9" r:id="rId1"/>
    <p:sldLayoutId id="2147484510" r:id="rId2"/>
    <p:sldLayoutId id="2147484499" r:id="rId3"/>
    <p:sldLayoutId id="2147484500" r:id="rId4"/>
    <p:sldLayoutId id="2147484501" r:id="rId5"/>
    <p:sldLayoutId id="2147484502" r:id="rId6"/>
    <p:sldLayoutId id="2147484503" r:id="rId7"/>
    <p:sldLayoutId id="2147484504" r:id="rId8"/>
    <p:sldLayoutId id="2147484505" r:id="rId9"/>
    <p:sldLayoutId id="2147484506" r:id="rId10"/>
    <p:sldLayoutId id="21474845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B136D022-34C0-517D-8ECC-A8CD0E8EEC4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D636C3B-3C4F-4061-7F74-102B7BCF6A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D2F67-8C76-D719-ACDF-C096D916B3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216BF1F2-1803-F143-9BA8-2B2CD9266B63}" type="datetime1">
              <a:rPr lang="en-US" altLang="en-US"/>
              <a:pPr>
                <a:defRPr/>
              </a:pPr>
              <a:t>4/3/23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27BFB-194B-2C03-1D17-CE892A3A8B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CA5BB-A082-9E26-8CC6-10BF2FCEE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B88726C-52F1-3840-8C23-3C05152A89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8" r:id="rId1"/>
    <p:sldLayoutId id="214748451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DF1F2EFD-9334-B129-09C6-5E78D4AAD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Clause Learning and </a:t>
            </a:r>
            <a:br>
              <a:rPr lang="en-US" altLang="en-US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Intelligent Backtracking </a:t>
            </a:r>
            <a:br>
              <a:rPr lang="en-US" altLang="en-US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in MiniSAT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99F2DF8E-BCB9-2F45-A3EC-4C9AF362A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00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 URL: cse.unl.edu/~cse235h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>
            <a:extLst>
              <a:ext uri="{FF2B5EF4-FFF2-40B4-BE49-F238E27FC236}">
                <a16:creationId xmlns:a16="http://schemas.microsoft.com/office/drawing/2014/main" id="{8EFFCF15-EE3F-00BD-4B3C-FA2298378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13" y="1600200"/>
            <a:ext cx="3227387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8" name="Picture 13" descr="latex-image-1.pdf">
            <a:extLst>
              <a:ext uri="{FF2B5EF4-FFF2-40B4-BE49-F238E27FC236}">
                <a16:creationId xmlns:a16="http://schemas.microsoft.com/office/drawing/2014/main" id="{483C9960-81C2-B303-86AE-F7E12459FB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702300"/>
            <a:ext cx="27686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6B5FAF-8FA4-5500-FEC3-D1BABA8582A6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1524000"/>
          <a:ext cx="2438400" cy="5159375"/>
        </p:xfrm>
        <a:graphic>
          <a:graphicData uri="http://schemas.openxmlformats.org/drawingml/2006/table">
            <a:tbl>
              <a:tblPr/>
              <a:tblGrid>
                <a:gridCol w="722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DL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Assignment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6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7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8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9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10</a:t>
                      </a: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900D8DB9-454F-75FD-CDF4-C2D09C46950D}"/>
              </a:ext>
            </a:extLst>
          </p:cNvPr>
          <p:cNvSpPr/>
          <p:nvPr/>
        </p:nvSpPr>
        <p:spPr>
          <a:xfrm>
            <a:off x="6235700" y="4191000"/>
            <a:ext cx="2463800" cy="762000"/>
          </a:xfrm>
          <a:prstGeom prst="wedgeRoundRectCallout">
            <a:avLst>
              <a:gd name="adj1" fmla="val -33882"/>
              <a:gd name="adj2" fmla="val 152627"/>
              <a:gd name="adj3" fmla="val 16667"/>
            </a:avLst>
          </a:prstGeom>
          <a:solidFill>
            <a:srgbClr val="FFFFFF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x</a:t>
            </a:r>
            <a:r>
              <a:rPr lang="en-US" baseline="-25000" dirty="0">
                <a:solidFill>
                  <a:srgbClr val="008000"/>
                </a:solidFill>
                <a:latin typeface="Times New Roman"/>
                <a:cs typeface="Times New Roman"/>
              </a:rPr>
              <a:t>10</a:t>
            </a:r>
            <a:r>
              <a:rPr lang="en-US" dirty="0">
                <a:solidFill>
                  <a:srgbClr val="008000"/>
                </a:solidFill>
              </a:rPr>
              <a:t> deepest decision variable</a:t>
            </a:r>
            <a:endParaRPr lang="en-US" sz="2000" dirty="0">
              <a:solidFill>
                <a:srgbClr val="008000"/>
              </a:solidFill>
            </a:endParaRPr>
          </a:p>
        </p:txBody>
      </p:sp>
      <p:sp>
        <p:nvSpPr>
          <p:cNvPr id="29733" name="Title 1">
            <a:extLst>
              <a:ext uri="{FF2B5EF4-FFF2-40B4-BE49-F238E27FC236}">
                <a16:creationId xmlns:a16="http://schemas.microsoft.com/office/drawing/2014/main" id="{B40C37B8-BC4C-0E63-C61D-680CB365A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Intelligent Backtracking Example 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04125FA7-29A5-2961-F9A3-4DC56286C4F2}"/>
              </a:ext>
            </a:extLst>
          </p:cNvPr>
          <p:cNvSpPr/>
          <p:nvPr/>
        </p:nvSpPr>
        <p:spPr>
          <a:xfrm>
            <a:off x="4419600" y="16986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F97FEA4-0E00-890B-BE22-CE26BFB971C4}"/>
              </a:ext>
            </a:extLst>
          </p:cNvPr>
          <p:cNvSpPr/>
          <p:nvPr/>
        </p:nvSpPr>
        <p:spPr>
          <a:xfrm>
            <a:off x="4419600" y="44831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F0450D6-9606-84F7-B71E-D3C6E1195504}"/>
              </a:ext>
            </a:extLst>
          </p:cNvPr>
          <p:cNvSpPr/>
          <p:nvPr/>
        </p:nvSpPr>
        <p:spPr>
          <a:xfrm>
            <a:off x="5943600" y="5943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4D4C703-5E06-5798-8433-14CD142C71E4}"/>
              </a:ext>
            </a:extLst>
          </p:cNvPr>
          <p:cNvCxnSpPr>
            <a:stCxn id="5" idx="7"/>
            <a:endCxn id="16" idx="2"/>
          </p:cNvCxnSpPr>
          <p:nvPr/>
        </p:nvCxnSpPr>
        <p:spPr>
          <a:xfrm flipV="1">
            <a:off x="4549775" y="1524000"/>
            <a:ext cx="1393825" cy="196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4318567-6C37-FD6C-BCD3-5A9FB7C1D804}"/>
              </a:ext>
            </a:extLst>
          </p:cNvPr>
          <p:cNvCxnSpPr>
            <a:stCxn id="6" idx="6"/>
            <a:endCxn id="18" idx="2"/>
          </p:cNvCxnSpPr>
          <p:nvPr/>
        </p:nvCxnSpPr>
        <p:spPr>
          <a:xfrm>
            <a:off x="4572000" y="4559300"/>
            <a:ext cx="1371600" cy="6334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0855657D-D916-7534-D8BF-0659B3362E14}"/>
              </a:ext>
            </a:extLst>
          </p:cNvPr>
          <p:cNvSpPr/>
          <p:nvPr/>
        </p:nvSpPr>
        <p:spPr>
          <a:xfrm>
            <a:off x="4419600" y="26273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A566BEE-96A9-A383-26EB-9A9F53FB6B16}"/>
              </a:ext>
            </a:extLst>
          </p:cNvPr>
          <p:cNvSpPr/>
          <p:nvPr/>
        </p:nvSpPr>
        <p:spPr>
          <a:xfrm>
            <a:off x="4419600" y="35544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31978BA-BA92-4BF3-EB12-4766F50A05FC}"/>
              </a:ext>
            </a:extLst>
          </p:cNvPr>
          <p:cNvSpPr/>
          <p:nvPr/>
        </p:nvSpPr>
        <p:spPr>
          <a:xfrm>
            <a:off x="5943600" y="1447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0A1980D-128A-4916-0FAC-6B7AC9038EB3}"/>
              </a:ext>
            </a:extLst>
          </p:cNvPr>
          <p:cNvSpPr/>
          <p:nvPr/>
        </p:nvSpPr>
        <p:spPr>
          <a:xfrm>
            <a:off x="5943600" y="419893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D4AA40A-9CF3-9701-0EE8-7616E761DE33}"/>
              </a:ext>
            </a:extLst>
          </p:cNvPr>
          <p:cNvSpPr/>
          <p:nvPr/>
        </p:nvSpPr>
        <p:spPr>
          <a:xfrm>
            <a:off x="5943600" y="51165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7E8B96B-51BB-D01C-C79B-573276AC1533}"/>
              </a:ext>
            </a:extLst>
          </p:cNvPr>
          <p:cNvSpPr/>
          <p:nvPr/>
        </p:nvSpPr>
        <p:spPr>
          <a:xfrm>
            <a:off x="5943600" y="236537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DAE42-4A2B-7F6B-3E65-2B0A0F7C6466}"/>
              </a:ext>
            </a:extLst>
          </p:cNvPr>
          <p:cNvSpPr/>
          <p:nvPr/>
        </p:nvSpPr>
        <p:spPr>
          <a:xfrm>
            <a:off x="5943600" y="328136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D74FB65-384B-07AC-DB5C-B88F6C01C7CC}"/>
              </a:ext>
            </a:extLst>
          </p:cNvPr>
          <p:cNvCxnSpPr>
            <a:stCxn id="5" idx="5"/>
            <a:endCxn id="19" idx="2"/>
          </p:cNvCxnSpPr>
          <p:nvPr/>
        </p:nvCxnSpPr>
        <p:spPr>
          <a:xfrm>
            <a:off x="4549775" y="1828800"/>
            <a:ext cx="1393825" cy="6127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5013F45-B743-9480-EE93-CBE86B75CBCD}"/>
              </a:ext>
            </a:extLst>
          </p:cNvPr>
          <p:cNvCxnSpPr>
            <a:stCxn id="14" idx="6"/>
            <a:endCxn id="20" idx="1"/>
          </p:cNvCxnSpPr>
          <p:nvPr/>
        </p:nvCxnSpPr>
        <p:spPr>
          <a:xfrm>
            <a:off x="4572000" y="2703513"/>
            <a:ext cx="1393825" cy="600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6F558FC-BE10-B66F-8612-36620E1D415A}"/>
              </a:ext>
            </a:extLst>
          </p:cNvPr>
          <p:cNvCxnSpPr>
            <a:stCxn id="15" idx="6"/>
            <a:endCxn id="20" idx="3"/>
          </p:cNvCxnSpPr>
          <p:nvPr/>
        </p:nvCxnSpPr>
        <p:spPr>
          <a:xfrm flipV="1">
            <a:off x="4572000" y="3411538"/>
            <a:ext cx="1393825" cy="219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73A8BBE-D4F7-372A-6DB0-16492FFDFC51}"/>
              </a:ext>
            </a:extLst>
          </p:cNvPr>
          <p:cNvCxnSpPr>
            <a:stCxn id="6" idx="7"/>
            <a:endCxn id="17" idx="2"/>
          </p:cNvCxnSpPr>
          <p:nvPr/>
        </p:nvCxnSpPr>
        <p:spPr>
          <a:xfrm flipV="1">
            <a:off x="4549775" y="4275138"/>
            <a:ext cx="1393825" cy="2301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630AA16-D145-DBB5-0EB0-C34E820C7CE8}"/>
              </a:ext>
            </a:extLst>
          </p:cNvPr>
          <p:cNvCxnSpPr>
            <a:endCxn id="8" idx="1"/>
          </p:cNvCxnSpPr>
          <p:nvPr/>
        </p:nvCxnSpPr>
        <p:spPr>
          <a:xfrm>
            <a:off x="4572000" y="2743200"/>
            <a:ext cx="1393825" cy="3222625"/>
          </a:xfrm>
          <a:prstGeom prst="straightConnector1">
            <a:avLst/>
          </a:prstGeom>
          <a:ln>
            <a:solidFill>
              <a:srgbClr val="4A7EBB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E9F1CDD-9AED-2DA6-D569-7E0D399CD39F}"/>
              </a:ext>
            </a:extLst>
          </p:cNvPr>
          <p:cNvCxnSpPr>
            <a:stCxn id="15" idx="5"/>
            <a:endCxn id="8" idx="2"/>
          </p:cNvCxnSpPr>
          <p:nvPr/>
        </p:nvCxnSpPr>
        <p:spPr>
          <a:xfrm>
            <a:off x="4549775" y="3684588"/>
            <a:ext cx="1393825" cy="2335212"/>
          </a:xfrm>
          <a:prstGeom prst="straightConnector1">
            <a:avLst/>
          </a:prstGeom>
          <a:ln>
            <a:solidFill>
              <a:srgbClr val="4A7EBB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EBB31BB2-498E-791A-00DB-70E54E0CFE5B}"/>
              </a:ext>
            </a:extLst>
          </p:cNvPr>
          <p:cNvCxnSpPr>
            <a:stCxn id="6" idx="5"/>
            <a:endCxn id="8" idx="2"/>
          </p:cNvCxnSpPr>
          <p:nvPr/>
        </p:nvCxnSpPr>
        <p:spPr>
          <a:xfrm>
            <a:off x="4549775" y="4611688"/>
            <a:ext cx="1393825" cy="1408112"/>
          </a:xfrm>
          <a:prstGeom prst="straightConnector1">
            <a:avLst/>
          </a:prstGeom>
          <a:ln>
            <a:solidFill>
              <a:srgbClr val="4A7EBB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8812FD83-54CD-2504-9CD0-5D4D2983E38B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1524000"/>
          <a:ext cx="1752600" cy="5159375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DL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Assgn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6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7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8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9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4A7EBB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4A7EBB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10</a:t>
                      </a: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4A7EBB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0772" name="TextBox 115">
            <a:extLst>
              <a:ext uri="{FF2B5EF4-FFF2-40B4-BE49-F238E27FC236}">
                <a16:creationId xmlns:a16="http://schemas.microsoft.com/office/drawing/2014/main" id="{116C6CAE-5057-8626-FC47-17EEB48FF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905000"/>
            <a:ext cx="1362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7 </a:t>
            </a:r>
            <a:r>
              <a:rPr lang="en-US" altLang="en-US" sz="2400">
                <a:latin typeface="Times New Roman" panose="02020603050405020304" pitchFamily="18" charset="0"/>
              </a:rPr>
              <a:t>=1</a:t>
            </a:r>
          </a:p>
        </p:txBody>
      </p:sp>
      <p:sp>
        <p:nvSpPr>
          <p:cNvPr id="30773" name="TextBox 123">
            <a:extLst>
              <a:ext uri="{FF2B5EF4-FFF2-40B4-BE49-F238E27FC236}">
                <a16:creationId xmlns:a16="http://schemas.microsoft.com/office/drawing/2014/main" id="{65CFC21E-7A5C-993F-7A00-F9A7DBF7B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514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8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30774" name="TextBox 124">
            <a:extLst>
              <a:ext uri="{FF2B5EF4-FFF2-40B4-BE49-F238E27FC236}">
                <a16:creationId xmlns:a16="http://schemas.microsoft.com/office/drawing/2014/main" id="{DA3652C3-44BD-5D89-5F0F-E7B199F5A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6002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9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30775" name="TextBox 21">
            <a:extLst>
              <a:ext uri="{FF2B5EF4-FFF2-40B4-BE49-F238E27FC236}">
                <a16:creationId xmlns:a16="http://schemas.microsoft.com/office/drawing/2014/main" id="{1A3B7186-69B8-D4CD-EF2A-A366C271B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8194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30776" name="TextBox 116">
            <a:extLst>
              <a:ext uri="{FF2B5EF4-FFF2-40B4-BE49-F238E27FC236}">
                <a16:creationId xmlns:a16="http://schemas.microsoft.com/office/drawing/2014/main" id="{D62D16D8-1ADE-51C6-20EC-879CBD2E9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7338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2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30777" name="TextBox 117">
            <a:extLst>
              <a:ext uri="{FF2B5EF4-FFF2-40B4-BE49-F238E27FC236}">
                <a16:creationId xmlns:a16="http://schemas.microsoft.com/office/drawing/2014/main" id="{80AB04AE-8AAB-BAD0-86B9-86E283EC3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6482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4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30778" name="TextBox 121">
            <a:extLst>
              <a:ext uri="{FF2B5EF4-FFF2-40B4-BE49-F238E27FC236}">
                <a16:creationId xmlns:a16="http://schemas.microsoft.com/office/drawing/2014/main" id="{52055F8F-C70C-0D99-E2A1-3B9A07A59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3434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5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30779" name="TextBox 122">
            <a:extLst>
              <a:ext uri="{FF2B5EF4-FFF2-40B4-BE49-F238E27FC236}">
                <a16:creationId xmlns:a16="http://schemas.microsoft.com/office/drawing/2014/main" id="{496D2F3E-0EA3-2180-8E4F-EB3CEB641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3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30780" name="TextBox 120">
            <a:extLst>
              <a:ext uri="{FF2B5EF4-FFF2-40B4-BE49-F238E27FC236}">
                <a16:creationId xmlns:a16="http://schemas.microsoft.com/office/drawing/2014/main" id="{CE613C86-5F97-6510-3F4A-501B8C0EE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181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6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30781" name="TextBox 118">
            <a:extLst>
              <a:ext uri="{FF2B5EF4-FFF2-40B4-BE49-F238E27FC236}">
                <a16:creationId xmlns:a16="http://schemas.microsoft.com/office/drawing/2014/main" id="{61840D82-6FDE-D858-FCEF-D54FAD9DF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943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4A7EBB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solidFill>
                  <a:srgbClr val="4A7EBB"/>
                </a:solidFill>
                <a:latin typeface="Times New Roman" panose="02020603050405020304" pitchFamily="18" charset="0"/>
              </a:rPr>
              <a:t>10 </a:t>
            </a:r>
            <a:r>
              <a:rPr lang="en-US" altLang="en-US" sz="2400">
                <a:solidFill>
                  <a:srgbClr val="4A7EBB"/>
                </a:solidFill>
                <a:latin typeface="Times New Roman" panose="02020603050405020304" pitchFamily="18" charset="0"/>
              </a:rPr>
              <a:t>= 1</a:t>
            </a:r>
          </a:p>
        </p:txBody>
      </p:sp>
      <p:graphicFrame>
        <p:nvGraphicFramePr>
          <p:cNvPr id="100" name="Table 99">
            <a:extLst>
              <a:ext uri="{FF2B5EF4-FFF2-40B4-BE49-F238E27FC236}">
                <a16:creationId xmlns:a16="http://schemas.microsoft.com/office/drawing/2014/main" id="{5B25BB44-8547-B65D-CB0B-78687C34FCEE}"/>
              </a:ext>
            </a:extLst>
          </p:cNvPr>
          <p:cNvGraphicFramePr>
            <a:graphicFrameLocks noGrp="1"/>
          </p:cNvGraphicFramePr>
          <p:nvPr/>
        </p:nvGraphicFramePr>
        <p:xfrm>
          <a:off x="206375" y="1524000"/>
          <a:ext cx="1698625" cy="5159375"/>
        </p:xfrm>
        <a:graphic>
          <a:graphicData uri="http://schemas.openxmlformats.org/drawingml/2006/table">
            <a:tbl>
              <a:tblPr/>
              <a:tblGrid>
                <a:gridCol w="67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DL</a:t>
                      </a: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Assgn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1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6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7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8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9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10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L="91433" marR="91433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L="91433" marR="91433"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0815" name="Title 1">
            <a:extLst>
              <a:ext uri="{FF2B5EF4-FFF2-40B4-BE49-F238E27FC236}">
                <a16:creationId xmlns:a16="http://schemas.microsoft.com/office/drawing/2014/main" id="{EF7CD7DC-9B38-8242-83BB-80C4D9647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Intelligent Backtracking Example (2)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265429F-AAEA-04BC-5B7A-D3DF6C7F1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Intelligent Backtracking Example (3)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35DED92-BFA1-11BB-1A8C-5DA882374958}"/>
              </a:ext>
            </a:extLst>
          </p:cNvPr>
          <p:cNvSpPr/>
          <p:nvPr/>
        </p:nvSpPr>
        <p:spPr>
          <a:xfrm>
            <a:off x="4419600" y="16986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8AF5F4B-E710-6D47-BCD4-75CF9EBB36FE}"/>
              </a:ext>
            </a:extLst>
          </p:cNvPr>
          <p:cNvSpPr/>
          <p:nvPr/>
        </p:nvSpPr>
        <p:spPr>
          <a:xfrm>
            <a:off x="4419600" y="44831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667D530-16B8-144B-7336-6B52637D4949}"/>
              </a:ext>
            </a:extLst>
          </p:cNvPr>
          <p:cNvSpPr/>
          <p:nvPr/>
        </p:nvSpPr>
        <p:spPr>
          <a:xfrm>
            <a:off x="5943600" y="5943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A446747-1413-93E4-B4C6-FD066CFDAB8A}"/>
              </a:ext>
            </a:extLst>
          </p:cNvPr>
          <p:cNvCxnSpPr>
            <a:stCxn id="5" idx="7"/>
            <a:endCxn id="16" idx="2"/>
          </p:cNvCxnSpPr>
          <p:nvPr/>
        </p:nvCxnSpPr>
        <p:spPr>
          <a:xfrm flipV="1">
            <a:off x="4549775" y="1524000"/>
            <a:ext cx="1393825" cy="196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61997B1-D37E-1CEA-2178-F6EC31181D5E}"/>
              </a:ext>
            </a:extLst>
          </p:cNvPr>
          <p:cNvCxnSpPr>
            <a:stCxn id="6" idx="6"/>
            <a:endCxn id="18" idx="2"/>
          </p:cNvCxnSpPr>
          <p:nvPr/>
        </p:nvCxnSpPr>
        <p:spPr>
          <a:xfrm>
            <a:off x="4572000" y="4559300"/>
            <a:ext cx="1371600" cy="6334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D075A5D5-6525-200E-623D-BDCE507BA7A3}"/>
              </a:ext>
            </a:extLst>
          </p:cNvPr>
          <p:cNvSpPr/>
          <p:nvPr/>
        </p:nvSpPr>
        <p:spPr>
          <a:xfrm>
            <a:off x="4419600" y="26273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0630CD-4A76-0CE4-47D8-D25398A3D868}"/>
              </a:ext>
            </a:extLst>
          </p:cNvPr>
          <p:cNvSpPr/>
          <p:nvPr/>
        </p:nvSpPr>
        <p:spPr>
          <a:xfrm>
            <a:off x="4419600" y="35544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019D498-C337-08C4-1CE8-FC61771EF676}"/>
              </a:ext>
            </a:extLst>
          </p:cNvPr>
          <p:cNvSpPr/>
          <p:nvPr/>
        </p:nvSpPr>
        <p:spPr>
          <a:xfrm>
            <a:off x="5943600" y="1447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824A4BD-E562-A8A4-F575-A96189FBFDD9}"/>
              </a:ext>
            </a:extLst>
          </p:cNvPr>
          <p:cNvSpPr/>
          <p:nvPr/>
        </p:nvSpPr>
        <p:spPr>
          <a:xfrm>
            <a:off x="5943600" y="419893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07F26E1-3F1E-7859-7D47-9373547C681C}"/>
              </a:ext>
            </a:extLst>
          </p:cNvPr>
          <p:cNvSpPr/>
          <p:nvPr/>
        </p:nvSpPr>
        <p:spPr>
          <a:xfrm>
            <a:off x="5943600" y="51165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2BF3134-FB3F-821D-B4C0-D6BD1207CDBE}"/>
              </a:ext>
            </a:extLst>
          </p:cNvPr>
          <p:cNvSpPr/>
          <p:nvPr/>
        </p:nvSpPr>
        <p:spPr>
          <a:xfrm>
            <a:off x="5943600" y="236537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C6AD61D-A524-90A9-770F-10AA8FCBF256}"/>
              </a:ext>
            </a:extLst>
          </p:cNvPr>
          <p:cNvSpPr/>
          <p:nvPr/>
        </p:nvSpPr>
        <p:spPr>
          <a:xfrm>
            <a:off x="5943600" y="328136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390850F-4F31-AC8D-1018-9AF32AECDA03}"/>
              </a:ext>
            </a:extLst>
          </p:cNvPr>
          <p:cNvCxnSpPr>
            <a:stCxn id="5" idx="5"/>
            <a:endCxn id="19" idx="2"/>
          </p:cNvCxnSpPr>
          <p:nvPr/>
        </p:nvCxnSpPr>
        <p:spPr>
          <a:xfrm>
            <a:off x="4549775" y="1828800"/>
            <a:ext cx="1393825" cy="6127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C795EF7-D13A-9CBF-AA33-085C231BB69A}"/>
              </a:ext>
            </a:extLst>
          </p:cNvPr>
          <p:cNvCxnSpPr>
            <a:stCxn id="14" idx="6"/>
            <a:endCxn id="20" idx="1"/>
          </p:cNvCxnSpPr>
          <p:nvPr/>
        </p:nvCxnSpPr>
        <p:spPr>
          <a:xfrm>
            <a:off x="4572000" y="2703513"/>
            <a:ext cx="1393825" cy="600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AF0AF02-DE8A-2652-D450-8C03EEEB4365}"/>
              </a:ext>
            </a:extLst>
          </p:cNvPr>
          <p:cNvCxnSpPr>
            <a:stCxn id="15" idx="6"/>
            <a:endCxn id="20" idx="3"/>
          </p:cNvCxnSpPr>
          <p:nvPr/>
        </p:nvCxnSpPr>
        <p:spPr>
          <a:xfrm flipV="1">
            <a:off x="4572000" y="3411538"/>
            <a:ext cx="1393825" cy="219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D9BFA7E-8A9F-D792-9EC1-C6E0ABD1C888}"/>
              </a:ext>
            </a:extLst>
          </p:cNvPr>
          <p:cNvCxnSpPr>
            <a:stCxn id="6" idx="7"/>
            <a:endCxn id="17" idx="2"/>
          </p:cNvCxnSpPr>
          <p:nvPr/>
        </p:nvCxnSpPr>
        <p:spPr>
          <a:xfrm flipV="1">
            <a:off x="4549775" y="4275138"/>
            <a:ext cx="1393825" cy="2301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FFAC27D7-7577-5EA1-C213-DDB4B002EEA4}"/>
              </a:ext>
            </a:extLst>
          </p:cNvPr>
          <p:cNvSpPr/>
          <p:nvPr/>
        </p:nvSpPr>
        <p:spPr>
          <a:xfrm>
            <a:off x="8534400" y="4038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3C82CD3-9E27-64D8-241E-A51A4015DB80}"/>
              </a:ext>
            </a:extLst>
          </p:cNvPr>
          <p:cNvCxnSpPr>
            <a:stCxn id="20" idx="6"/>
            <a:endCxn id="28" idx="1"/>
          </p:cNvCxnSpPr>
          <p:nvPr/>
        </p:nvCxnSpPr>
        <p:spPr>
          <a:xfrm>
            <a:off x="6096000" y="3357563"/>
            <a:ext cx="2460625" cy="7032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4A80B92-EA34-756F-C3B9-CAF9610BD097}"/>
              </a:ext>
            </a:extLst>
          </p:cNvPr>
          <p:cNvCxnSpPr>
            <a:endCxn id="28" idx="2"/>
          </p:cNvCxnSpPr>
          <p:nvPr/>
        </p:nvCxnSpPr>
        <p:spPr>
          <a:xfrm flipV="1">
            <a:off x="6019800" y="4114800"/>
            <a:ext cx="2514600" cy="1066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CA0CDAA-F5E6-F1F4-C98A-D6095EBB7F0E}"/>
              </a:ext>
            </a:extLst>
          </p:cNvPr>
          <p:cNvCxnSpPr>
            <a:stCxn id="8" idx="6"/>
            <a:endCxn id="28" idx="3"/>
          </p:cNvCxnSpPr>
          <p:nvPr/>
        </p:nvCxnSpPr>
        <p:spPr>
          <a:xfrm flipV="1">
            <a:off x="6096000" y="4168775"/>
            <a:ext cx="2460625" cy="18510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766" name="TextBox 42">
            <a:extLst>
              <a:ext uri="{FF2B5EF4-FFF2-40B4-BE49-F238E27FC236}">
                <a16:creationId xmlns:a16="http://schemas.microsoft.com/office/drawing/2014/main" id="{0ACFF980-3796-1023-7B22-C8345B727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4290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Conflict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48D7CE6-CF13-B876-ECD6-065C41C1849E}"/>
              </a:ext>
            </a:extLst>
          </p:cNvPr>
          <p:cNvCxnSpPr>
            <a:endCxn id="8" idx="1"/>
          </p:cNvCxnSpPr>
          <p:nvPr/>
        </p:nvCxnSpPr>
        <p:spPr>
          <a:xfrm>
            <a:off x="4572000" y="2743200"/>
            <a:ext cx="1393825" cy="32226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3AB1BC2F-21E0-CB43-2436-5F28541ED57C}"/>
              </a:ext>
            </a:extLst>
          </p:cNvPr>
          <p:cNvCxnSpPr>
            <a:stCxn id="15" idx="5"/>
            <a:endCxn id="8" idx="2"/>
          </p:cNvCxnSpPr>
          <p:nvPr/>
        </p:nvCxnSpPr>
        <p:spPr>
          <a:xfrm>
            <a:off x="4549775" y="3684588"/>
            <a:ext cx="1393825" cy="23352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E2E350A7-6700-58D4-A4D6-DE2D811204D8}"/>
              </a:ext>
            </a:extLst>
          </p:cNvPr>
          <p:cNvCxnSpPr>
            <a:stCxn id="6" idx="5"/>
            <a:endCxn id="8" idx="2"/>
          </p:cNvCxnSpPr>
          <p:nvPr/>
        </p:nvCxnSpPr>
        <p:spPr>
          <a:xfrm>
            <a:off x="4549775" y="4611688"/>
            <a:ext cx="1393825" cy="14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770" name="TextBox 115">
            <a:extLst>
              <a:ext uri="{FF2B5EF4-FFF2-40B4-BE49-F238E27FC236}">
                <a16:creationId xmlns:a16="http://schemas.microsoft.com/office/drawing/2014/main" id="{5A8EA101-C63F-8599-EE8D-61B005503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905000"/>
            <a:ext cx="1362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7 </a:t>
            </a:r>
            <a:r>
              <a:rPr lang="en-US" altLang="en-US" sz="2400">
                <a:latin typeface="Times New Roman" panose="02020603050405020304" pitchFamily="18" charset="0"/>
              </a:rPr>
              <a:t>=1</a:t>
            </a:r>
          </a:p>
        </p:txBody>
      </p:sp>
      <p:sp>
        <p:nvSpPr>
          <p:cNvPr id="31771" name="TextBox 123">
            <a:extLst>
              <a:ext uri="{FF2B5EF4-FFF2-40B4-BE49-F238E27FC236}">
                <a16:creationId xmlns:a16="http://schemas.microsoft.com/office/drawing/2014/main" id="{3CB63515-7D64-81ED-FAC8-BD7B6264F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514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8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31772" name="TextBox 124">
            <a:extLst>
              <a:ext uri="{FF2B5EF4-FFF2-40B4-BE49-F238E27FC236}">
                <a16:creationId xmlns:a16="http://schemas.microsoft.com/office/drawing/2014/main" id="{C4995533-2A26-7140-2A39-D4CE00D4C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6002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9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31773" name="TextBox 21">
            <a:extLst>
              <a:ext uri="{FF2B5EF4-FFF2-40B4-BE49-F238E27FC236}">
                <a16:creationId xmlns:a16="http://schemas.microsoft.com/office/drawing/2014/main" id="{472BDF7C-6823-6A6F-9D03-55C982EAB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8194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31774" name="TextBox 116">
            <a:extLst>
              <a:ext uri="{FF2B5EF4-FFF2-40B4-BE49-F238E27FC236}">
                <a16:creationId xmlns:a16="http://schemas.microsoft.com/office/drawing/2014/main" id="{932C389D-6D53-422C-EC9D-E29816C38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7338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2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31775" name="TextBox 117">
            <a:extLst>
              <a:ext uri="{FF2B5EF4-FFF2-40B4-BE49-F238E27FC236}">
                <a16:creationId xmlns:a16="http://schemas.microsoft.com/office/drawing/2014/main" id="{BF6632F7-267A-B655-D817-8A6141136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6482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4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31776" name="TextBox 121">
            <a:extLst>
              <a:ext uri="{FF2B5EF4-FFF2-40B4-BE49-F238E27FC236}">
                <a16:creationId xmlns:a16="http://schemas.microsoft.com/office/drawing/2014/main" id="{C0DDFBD9-ACAF-FF3E-6540-9471BBB77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3434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5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31777" name="TextBox 122">
            <a:extLst>
              <a:ext uri="{FF2B5EF4-FFF2-40B4-BE49-F238E27FC236}">
                <a16:creationId xmlns:a16="http://schemas.microsoft.com/office/drawing/2014/main" id="{B454387B-C0AD-FF2E-AF17-3A73A41F5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3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31778" name="TextBox 120">
            <a:extLst>
              <a:ext uri="{FF2B5EF4-FFF2-40B4-BE49-F238E27FC236}">
                <a16:creationId xmlns:a16="http://schemas.microsoft.com/office/drawing/2014/main" id="{59502302-9485-1482-9668-21754F5F7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181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6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0DCEB875-2984-68FC-2DCC-AAE222CD96A7}"/>
              </a:ext>
            </a:extLst>
          </p:cNvPr>
          <p:cNvSpPr/>
          <p:nvPr/>
        </p:nvSpPr>
        <p:spPr>
          <a:xfrm>
            <a:off x="5556250" y="3021013"/>
            <a:ext cx="3540125" cy="3276600"/>
          </a:xfrm>
          <a:custGeom>
            <a:avLst/>
            <a:gdLst>
              <a:gd name="connsiteX0" fmla="*/ 1326282 w 3604939"/>
              <a:gd name="connsiteY0" fmla="*/ 305077 h 2845343"/>
              <a:gd name="connsiteX1" fmla="*/ 151197 w 3604939"/>
              <a:gd name="connsiteY1" fmla="*/ 55803 h 2845343"/>
              <a:gd name="connsiteX2" fmla="*/ 56241 w 3604939"/>
              <a:gd name="connsiteY2" fmla="*/ 1302173 h 2845343"/>
              <a:gd name="connsiteX3" fmla="*/ 531023 w 3604939"/>
              <a:gd name="connsiteY3" fmla="*/ 1966903 h 2845343"/>
              <a:gd name="connsiteX4" fmla="*/ 2002846 w 3604939"/>
              <a:gd name="connsiteY4" fmla="*/ 2845297 h 2845343"/>
              <a:gd name="connsiteX5" fmla="*/ 3094844 w 3604939"/>
              <a:gd name="connsiteY5" fmla="*/ 2002514 h 2845343"/>
              <a:gd name="connsiteX6" fmla="*/ 3510278 w 3604939"/>
              <a:gd name="connsiteY6" fmla="*/ 1100379 h 2845343"/>
              <a:gd name="connsiteX7" fmla="*/ 1326282 w 3604939"/>
              <a:gd name="connsiteY7" fmla="*/ 305077 h 2845343"/>
              <a:gd name="connsiteX0" fmla="*/ 1175160 w 3453817"/>
              <a:gd name="connsiteY0" fmla="*/ 307535 h 2847801"/>
              <a:gd name="connsiteX1" fmla="*/ 75 w 3453817"/>
              <a:gd name="connsiteY1" fmla="*/ 58261 h 2847801"/>
              <a:gd name="connsiteX2" fmla="*/ 1222639 w 3453817"/>
              <a:gd name="connsiteY2" fmla="*/ 1340241 h 2847801"/>
              <a:gd name="connsiteX3" fmla="*/ 379901 w 3453817"/>
              <a:gd name="connsiteY3" fmla="*/ 1969361 h 2847801"/>
              <a:gd name="connsiteX4" fmla="*/ 1851724 w 3453817"/>
              <a:gd name="connsiteY4" fmla="*/ 2847755 h 2847801"/>
              <a:gd name="connsiteX5" fmla="*/ 2943722 w 3453817"/>
              <a:gd name="connsiteY5" fmla="*/ 2004972 h 2847801"/>
              <a:gd name="connsiteX6" fmla="*/ 3359156 w 3453817"/>
              <a:gd name="connsiteY6" fmla="*/ 1102837 h 2847801"/>
              <a:gd name="connsiteX7" fmla="*/ 1175160 w 3453817"/>
              <a:gd name="connsiteY7" fmla="*/ 307535 h 2847801"/>
              <a:gd name="connsiteX0" fmla="*/ 1175160 w 3453817"/>
              <a:gd name="connsiteY0" fmla="*/ 307535 h 2847801"/>
              <a:gd name="connsiteX1" fmla="*/ 75 w 3453817"/>
              <a:gd name="connsiteY1" fmla="*/ 58261 h 2847801"/>
              <a:gd name="connsiteX2" fmla="*/ 1222639 w 3453817"/>
              <a:gd name="connsiteY2" fmla="*/ 1340241 h 2847801"/>
              <a:gd name="connsiteX3" fmla="*/ 379901 w 3453817"/>
              <a:gd name="connsiteY3" fmla="*/ 1969361 h 2847801"/>
              <a:gd name="connsiteX4" fmla="*/ 1851724 w 3453817"/>
              <a:gd name="connsiteY4" fmla="*/ 2847755 h 2847801"/>
              <a:gd name="connsiteX5" fmla="*/ 2943722 w 3453817"/>
              <a:gd name="connsiteY5" fmla="*/ 2004972 h 2847801"/>
              <a:gd name="connsiteX6" fmla="*/ 3359156 w 3453817"/>
              <a:gd name="connsiteY6" fmla="*/ 1102837 h 2847801"/>
              <a:gd name="connsiteX7" fmla="*/ 1175160 w 3453817"/>
              <a:gd name="connsiteY7" fmla="*/ 307535 h 2847801"/>
              <a:gd name="connsiteX0" fmla="*/ 1293844 w 3572501"/>
              <a:gd name="connsiteY0" fmla="*/ 94428 h 2634694"/>
              <a:gd name="connsiteX1" fmla="*/ 64 w 3572501"/>
              <a:gd name="connsiteY1" fmla="*/ 130039 h 2634694"/>
              <a:gd name="connsiteX2" fmla="*/ 1341323 w 3572501"/>
              <a:gd name="connsiteY2" fmla="*/ 1127134 h 2634694"/>
              <a:gd name="connsiteX3" fmla="*/ 498585 w 3572501"/>
              <a:gd name="connsiteY3" fmla="*/ 1756254 h 2634694"/>
              <a:gd name="connsiteX4" fmla="*/ 1970408 w 3572501"/>
              <a:gd name="connsiteY4" fmla="*/ 2634648 h 2634694"/>
              <a:gd name="connsiteX5" fmla="*/ 3062406 w 3572501"/>
              <a:gd name="connsiteY5" fmla="*/ 1791865 h 2634694"/>
              <a:gd name="connsiteX6" fmla="*/ 3477840 w 3572501"/>
              <a:gd name="connsiteY6" fmla="*/ 889730 h 2634694"/>
              <a:gd name="connsiteX7" fmla="*/ 1293844 w 3572501"/>
              <a:gd name="connsiteY7" fmla="*/ 94428 h 2634694"/>
              <a:gd name="connsiteX0" fmla="*/ 1332235 w 3610892"/>
              <a:gd name="connsiteY0" fmla="*/ 94428 h 2634694"/>
              <a:gd name="connsiteX1" fmla="*/ 38455 w 3610892"/>
              <a:gd name="connsiteY1" fmla="*/ 130039 h 2634694"/>
              <a:gd name="connsiteX2" fmla="*/ 1379714 w 3610892"/>
              <a:gd name="connsiteY2" fmla="*/ 1127134 h 2634694"/>
              <a:gd name="connsiteX3" fmla="*/ 536976 w 3610892"/>
              <a:gd name="connsiteY3" fmla="*/ 1756254 h 2634694"/>
              <a:gd name="connsiteX4" fmla="*/ 2008799 w 3610892"/>
              <a:gd name="connsiteY4" fmla="*/ 2634648 h 2634694"/>
              <a:gd name="connsiteX5" fmla="*/ 3100797 w 3610892"/>
              <a:gd name="connsiteY5" fmla="*/ 1791865 h 2634694"/>
              <a:gd name="connsiteX6" fmla="*/ 3516231 w 3610892"/>
              <a:gd name="connsiteY6" fmla="*/ 889730 h 2634694"/>
              <a:gd name="connsiteX7" fmla="*/ 1332235 w 3610892"/>
              <a:gd name="connsiteY7" fmla="*/ 94428 h 2634694"/>
              <a:gd name="connsiteX0" fmla="*/ 1307841 w 3586498"/>
              <a:gd name="connsiteY0" fmla="*/ 175308 h 2715574"/>
              <a:gd name="connsiteX1" fmla="*/ 14061 w 3586498"/>
              <a:gd name="connsiteY1" fmla="*/ 210919 h 2715574"/>
              <a:gd name="connsiteX2" fmla="*/ 1355320 w 3586498"/>
              <a:gd name="connsiteY2" fmla="*/ 1208014 h 2715574"/>
              <a:gd name="connsiteX3" fmla="*/ 512582 w 3586498"/>
              <a:gd name="connsiteY3" fmla="*/ 1837134 h 2715574"/>
              <a:gd name="connsiteX4" fmla="*/ 1984405 w 3586498"/>
              <a:gd name="connsiteY4" fmla="*/ 2715528 h 2715574"/>
              <a:gd name="connsiteX5" fmla="*/ 3076403 w 3586498"/>
              <a:gd name="connsiteY5" fmla="*/ 1872745 h 2715574"/>
              <a:gd name="connsiteX6" fmla="*/ 3491837 w 3586498"/>
              <a:gd name="connsiteY6" fmla="*/ 970610 h 2715574"/>
              <a:gd name="connsiteX7" fmla="*/ 1307841 w 3586498"/>
              <a:gd name="connsiteY7" fmla="*/ 175308 h 2715574"/>
              <a:gd name="connsiteX0" fmla="*/ 1317808 w 3596465"/>
              <a:gd name="connsiteY0" fmla="*/ 231341 h 2771607"/>
              <a:gd name="connsiteX1" fmla="*/ 24028 w 3596465"/>
              <a:gd name="connsiteY1" fmla="*/ 266952 h 2771607"/>
              <a:gd name="connsiteX2" fmla="*/ 1365287 w 3596465"/>
              <a:gd name="connsiteY2" fmla="*/ 1264047 h 2771607"/>
              <a:gd name="connsiteX3" fmla="*/ 522549 w 3596465"/>
              <a:gd name="connsiteY3" fmla="*/ 1893167 h 2771607"/>
              <a:gd name="connsiteX4" fmla="*/ 1994372 w 3596465"/>
              <a:gd name="connsiteY4" fmla="*/ 2771561 h 2771607"/>
              <a:gd name="connsiteX5" fmla="*/ 3086370 w 3596465"/>
              <a:gd name="connsiteY5" fmla="*/ 1928778 h 2771607"/>
              <a:gd name="connsiteX6" fmla="*/ 3501804 w 3596465"/>
              <a:gd name="connsiteY6" fmla="*/ 1026643 h 2771607"/>
              <a:gd name="connsiteX7" fmla="*/ 1317808 w 3596465"/>
              <a:gd name="connsiteY7" fmla="*/ 231341 h 2771607"/>
              <a:gd name="connsiteX0" fmla="*/ 1316967 w 3595624"/>
              <a:gd name="connsiteY0" fmla="*/ 231341 h 2775045"/>
              <a:gd name="connsiteX1" fmla="*/ 23187 w 3595624"/>
              <a:gd name="connsiteY1" fmla="*/ 266952 h 2775045"/>
              <a:gd name="connsiteX2" fmla="*/ 1364446 w 3595624"/>
              <a:gd name="connsiteY2" fmla="*/ 1264047 h 2775045"/>
              <a:gd name="connsiteX3" fmla="*/ 153752 w 3595624"/>
              <a:gd name="connsiteY3" fmla="*/ 2189921 h 2775045"/>
              <a:gd name="connsiteX4" fmla="*/ 1993531 w 3595624"/>
              <a:gd name="connsiteY4" fmla="*/ 2771561 h 2775045"/>
              <a:gd name="connsiteX5" fmla="*/ 3085529 w 3595624"/>
              <a:gd name="connsiteY5" fmla="*/ 1928778 h 2775045"/>
              <a:gd name="connsiteX6" fmla="*/ 3500963 w 3595624"/>
              <a:gd name="connsiteY6" fmla="*/ 1026643 h 2775045"/>
              <a:gd name="connsiteX7" fmla="*/ 1316967 w 3595624"/>
              <a:gd name="connsiteY7" fmla="*/ 231341 h 2775045"/>
              <a:gd name="connsiteX0" fmla="*/ 1316967 w 3595624"/>
              <a:gd name="connsiteY0" fmla="*/ 231341 h 3414062"/>
              <a:gd name="connsiteX1" fmla="*/ 23187 w 3595624"/>
              <a:gd name="connsiteY1" fmla="*/ 266952 h 3414062"/>
              <a:gd name="connsiteX2" fmla="*/ 1364446 w 3595624"/>
              <a:gd name="connsiteY2" fmla="*/ 1264047 h 3414062"/>
              <a:gd name="connsiteX3" fmla="*/ 153752 w 3595624"/>
              <a:gd name="connsiteY3" fmla="*/ 2189921 h 3414062"/>
              <a:gd name="connsiteX4" fmla="*/ 497969 w 3595624"/>
              <a:gd name="connsiteY4" fmla="*/ 3412551 h 3414062"/>
              <a:gd name="connsiteX5" fmla="*/ 3085529 w 3595624"/>
              <a:gd name="connsiteY5" fmla="*/ 1928778 h 3414062"/>
              <a:gd name="connsiteX6" fmla="*/ 3500963 w 3595624"/>
              <a:gd name="connsiteY6" fmla="*/ 1026643 h 3414062"/>
              <a:gd name="connsiteX7" fmla="*/ 1316967 w 3595624"/>
              <a:gd name="connsiteY7" fmla="*/ 231341 h 3414062"/>
              <a:gd name="connsiteX0" fmla="*/ 1316967 w 3534613"/>
              <a:gd name="connsiteY0" fmla="*/ 231341 h 3421677"/>
              <a:gd name="connsiteX1" fmla="*/ 23187 w 3534613"/>
              <a:gd name="connsiteY1" fmla="*/ 266952 h 3421677"/>
              <a:gd name="connsiteX2" fmla="*/ 1364446 w 3534613"/>
              <a:gd name="connsiteY2" fmla="*/ 1264047 h 3421677"/>
              <a:gd name="connsiteX3" fmla="*/ 153752 w 3534613"/>
              <a:gd name="connsiteY3" fmla="*/ 2189921 h 3421677"/>
              <a:gd name="connsiteX4" fmla="*/ 497969 w 3534613"/>
              <a:gd name="connsiteY4" fmla="*/ 3412551 h 3421677"/>
              <a:gd name="connsiteX5" fmla="*/ 2599186 w 3534613"/>
              <a:gd name="connsiteY5" fmla="*/ 2692561 h 3421677"/>
              <a:gd name="connsiteX6" fmla="*/ 3500963 w 3534613"/>
              <a:gd name="connsiteY6" fmla="*/ 1026643 h 3421677"/>
              <a:gd name="connsiteX7" fmla="*/ 1316967 w 3534613"/>
              <a:gd name="connsiteY7" fmla="*/ 231341 h 3421677"/>
              <a:gd name="connsiteX0" fmla="*/ 1316967 w 3534613"/>
              <a:gd name="connsiteY0" fmla="*/ 231341 h 3435927"/>
              <a:gd name="connsiteX1" fmla="*/ 23187 w 3534613"/>
              <a:gd name="connsiteY1" fmla="*/ 266952 h 3435927"/>
              <a:gd name="connsiteX2" fmla="*/ 1364446 w 3534613"/>
              <a:gd name="connsiteY2" fmla="*/ 1264047 h 3435927"/>
              <a:gd name="connsiteX3" fmla="*/ 153752 w 3534613"/>
              <a:gd name="connsiteY3" fmla="*/ 2189921 h 3435927"/>
              <a:gd name="connsiteX4" fmla="*/ 497969 w 3534613"/>
              <a:gd name="connsiteY4" fmla="*/ 3412551 h 3435927"/>
              <a:gd name="connsiteX5" fmla="*/ 2599186 w 3534613"/>
              <a:gd name="connsiteY5" fmla="*/ 2692561 h 3435927"/>
              <a:gd name="connsiteX6" fmla="*/ 3500963 w 3534613"/>
              <a:gd name="connsiteY6" fmla="*/ 1026643 h 3435927"/>
              <a:gd name="connsiteX7" fmla="*/ 1316967 w 3534613"/>
              <a:gd name="connsiteY7" fmla="*/ 231341 h 3435927"/>
              <a:gd name="connsiteX0" fmla="*/ 1316967 w 3534613"/>
              <a:gd name="connsiteY0" fmla="*/ 231341 h 3296309"/>
              <a:gd name="connsiteX1" fmla="*/ 23187 w 3534613"/>
              <a:gd name="connsiteY1" fmla="*/ 266952 h 3296309"/>
              <a:gd name="connsiteX2" fmla="*/ 1364446 w 3534613"/>
              <a:gd name="connsiteY2" fmla="*/ 1264047 h 3296309"/>
              <a:gd name="connsiteX3" fmla="*/ 153752 w 3534613"/>
              <a:gd name="connsiteY3" fmla="*/ 2189921 h 3296309"/>
              <a:gd name="connsiteX4" fmla="*/ 579026 w 3534613"/>
              <a:gd name="connsiteY4" fmla="*/ 3250536 h 3296309"/>
              <a:gd name="connsiteX5" fmla="*/ 2599186 w 3534613"/>
              <a:gd name="connsiteY5" fmla="*/ 2692561 h 3296309"/>
              <a:gd name="connsiteX6" fmla="*/ 3500963 w 3534613"/>
              <a:gd name="connsiteY6" fmla="*/ 1026643 h 3296309"/>
              <a:gd name="connsiteX7" fmla="*/ 1316967 w 3534613"/>
              <a:gd name="connsiteY7" fmla="*/ 231341 h 3296309"/>
              <a:gd name="connsiteX0" fmla="*/ 1316967 w 3541253"/>
              <a:gd name="connsiteY0" fmla="*/ 231341 h 3299654"/>
              <a:gd name="connsiteX1" fmla="*/ 23187 w 3541253"/>
              <a:gd name="connsiteY1" fmla="*/ 266952 h 3299654"/>
              <a:gd name="connsiteX2" fmla="*/ 1364446 w 3541253"/>
              <a:gd name="connsiteY2" fmla="*/ 1264047 h 3299654"/>
              <a:gd name="connsiteX3" fmla="*/ 153752 w 3541253"/>
              <a:gd name="connsiteY3" fmla="*/ 2189921 h 3299654"/>
              <a:gd name="connsiteX4" fmla="*/ 579026 w 3541253"/>
              <a:gd name="connsiteY4" fmla="*/ 3250536 h 3299654"/>
              <a:gd name="connsiteX5" fmla="*/ 2680244 w 3541253"/>
              <a:gd name="connsiteY5" fmla="*/ 2704133 h 3299654"/>
              <a:gd name="connsiteX6" fmla="*/ 3500963 w 3541253"/>
              <a:gd name="connsiteY6" fmla="*/ 1026643 h 3299654"/>
              <a:gd name="connsiteX7" fmla="*/ 1316967 w 3541253"/>
              <a:gd name="connsiteY7" fmla="*/ 231341 h 3299654"/>
              <a:gd name="connsiteX0" fmla="*/ 1316967 w 3541253"/>
              <a:gd name="connsiteY0" fmla="*/ 231341 h 3275707"/>
              <a:gd name="connsiteX1" fmla="*/ 23187 w 3541253"/>
              <a:gd name="connsiteY1" fmla="*/ 266952 h 3275707"/>
              <a:gd name="connsiteX2" fmla="*/ 1364446 w 3541253"/>
              <a:gd name="connsiteY2" fmla="*/ 1264047 h 3275707"/>
              <a:gd name="connsiteX3" fmla="*/ 153752 w 3541253"/>
              <a:gd name="connsiteY3" fmla="*/ 2189921 h 3275707"/>
              <a:gd name="connsiteX4" fmla="*/ 579026 w 3541253"/>
              <a:gd name="connsiteY4" fmla="*/ 3250536 h 3275707"/>
              <a:gd name="connsiteX5" fmla="*/ 2680244 w 3541253"/>
              <a:gd name="connsiteY5" fmla="*/ 2704133 h 3275707"/>
              <a:gd name="connsiteX6" fmla="*/ 3500963 w 3541253"/>
              <a:gd name="connsiteY6" fmla="*/ 1026643 h 3275707"/>
              <a:gd name="connsiteX7" fmla="*/ 1316967 w 3541253"/>
              <a:gd name="connsiteY7" fmla="*/ 231341 h 3275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41253" h="3275707">
                <a:moveTo>
                  <a:pt x="1316967" y="231341"/>
                </a:moveTo>
                <a:cubicBezTo>
                  <a:pt x="737338" y="104726"/>
                  <a:pt x="252665" y="-237532"/>
                  <a:pt x="23187" y="266952"/>
                </a:cubicBezTo>
                <a:cubicBezTo>
                  <a:pt x="-206291" y="771436"/>
                  <a:pt x="1342685" y="943552"/>
                  <a:pt x="1364446" y="1264047"/>
                </a:cubicBezTo>
                <a:cubicBezTo>
                  <a:pt x="1386207" y="1584542"/>
                  <a:pt x="284655" y="1858840"/>
                  <a:pt x="153752" y="2189921"/>
                </a:cubicBezTo>
                <a:cubicBezTo>
                  <a:pt x="22849" y="2521002"/>
                  <a:pt x="157944" y="3164834"/>
                  <a:pt x="579026" y="3250536"/>
                </a:cubicBezTo>
                <a:cubicBezTo>
                  <a:pt x="1000108" y="3336238"/>
                  <a:pt x="2290051" y="3214831"/>
                  <a:pt x="2680244" y="2704133"/>
                </a:cubicBezTo>
                <a:cubicBezTo>
                  <a:pt x="2931483" y="2413313"/>
                  <a:pt x="3728176" y="1438775"/>
                  <a:pt x="3500963" y="1026643"/>
                </a:cubicBezTo>
                <a:cubicBezTo>
                  <a:pt x="3273750" y="614511"/>
                  <a:pt x="1896596" y="357956"/>
                  <a:pt x="1316967" y="231341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E4BE00F2-668E-F121-C924-A163F92A5D8E}"/>
              </a:ext>
            </a:extLst>
          </p:cNvPr>
          <p:cNvSpPr/>
          <p:nvPr/>
        </p:nvSpPr>
        <p:spPr>
          <a:xfrm>
            <a:off x="4191000" y="2416175"/>
            <a:ext cx="730250" cy="2841625"/>
          </a:xfrm>
          <a:custGeom>
            <a:avLst/>
            <a:gdLst>
              <a:gd name="connsiteX0" fmla="*/ 1543 w 701886"/>
              <a:gd name="connsiteY0" fmla="*/ 1023048 h 3772088"/>
              <a:gd name="connsiteX1" fmla="*/ 25282 w 701886"/>
              <a:gd name="connsiteY1" fmla="*/ 3278383 h 3772088"/>
              <a:gd name="connsiteX2" fmla="*/ 108369 w 701886"/>
              <a:gd name="connsiteY2" fmla="*/ 3670099 h 3772088"/>
              <a:gd name="connsiteX3" fmla="*/ 405107 w 701886"/>
              <a:gd name="connsiteY3" fmla="*/ 3765061 h 3772088"/>
              <a:gd name="connsiteX4" fmla="*/ 606890 w 701886"/>
              <a:gd name="connsiteY4" fmla="*/ 3527657 h 3772088"/>
              <a:gd name="connsiteX5" fmla="*/ 701846 w 701886"/>
              <a:gd name="connsiteY5" fmla="*/ 2578042 h 3772088"/>
              <a:gd name="connsiteX6" fmla="*/ 618759 w 701886"/>
              <a:gd name="connsiteY6" fmla="*/ 1034918 h 3772088"/>
              <a:gd name="connsiteX7" fmla="*/ 618759 w 701886"/>
              <a:gd name="connsiteY7" fmla="*/ 453279 h 3772088"/>
              <a:gd name="connsiteX8" fmla="*/ 405107 w 701886"/>
              <a:gd name="connsiteY8" fmla="*/ 25952 h 3772088"/>
              <a:gd name="connsiteX9" fmla="*/ 60891 w 701886"/>
              <a:gd name="connsiteY9" fmla="*/ 156524 h 3772088"/>
              <a:gd name="connsiteX10" fmla="*/ 1543 w 701886"/>
              <a:gd name="connsiteY10" fmla="*/ 1023048 h 3772088"/>
              <a:gd name="connsiteX0" fmla="*/ 4423 w 704766"/>
              <a:gd name="connsiteY0" fmla="*/ 1023048 h 3827510"/>
              <a:gd name="connsiteX1" fmla="*/ 16292 w 704766"/>
              <a:gd name="connsiteY1" fmla="*/ 2162586 h 3827510"/>
              <a:gd name="connsiteX2" fmla="*/ 111249 w 704766"/>
              <a:gd name="connsiteY2" fmla="*/ 3670099 h 3827510"/>
              <a:gd name="connsiteX3" fmla="*/ 407987 w 704766"/>
              <a:gd name="connsiteY3" fmla="*/ 3765061 h 3827510"/>
              <a:gd name="connsiteX4" fmla="*/ 609770 w 704766"/>
              <a:gd name="connsiteY4" fmla="*/ 3527657 h 3827510"/>
              <a:gd name="connsiteX5" fmla="*/ 704726 w 704766"/>
              <a:gd name="connsiteY5" fmla="*/ 2578042 h 3827510"/>
              <a:gd name="connsiteX6" fmla="*/ 621639 w 704766"/>
              <a:gd name="connsiteY6" fmla="*/ 1034918 h 3827510"/>
              <a:gd name="connsiteX7" fmla="*/ 621639 w 704766"/>
              <a:gd name="connsiteY7" fmla="*/ 453279 h 3827510"/>
              <a:gd name="connsiteX8" fmla="*/ 407987 w 704766"/>
              <a:gd name="connsiteY8" fmla="*/ 25952 h 3827510"/>
              <a:gd name="connsiteX9" fmla="*/ 63771 w 704766"/>
              <a:gd name="connsiteY9" fmla="*/ 156524 h 3827510"/>
              <a:gd name="connsiteX10" fmla="*/ 4423 w 704766"/>
              <a:gd name="connsiteY10" fmla="*/ 1023048 h 3827510"/>
              <a:gd name="connsiteX0" fmla="*/ 6777 w 707120"/>
              <a:gd name="connsiteY0" fmla="*/ 1023048 h 3801859"/>
              <a:gd name="connsiteX1" fmla="*/ 18646 w 707120"/>
              <a:gd name="connsiteY1" fmla="*/ 2162586 h 3801859"/>
              <a:gd name="connsiteX2" fmla="*/ 161082 w 707120"/>
              <a:gd name="connsiteY2" fmla="*/ 2874797 h 3801859"/>
              <a:gd name="connsiteX3" fmla="*/ 410341 w 707120"/>
              <a:gd name="connsiteY3" fmla="*/ 3765061 h 3801859"/>
              <a:gd name="connsiteX4" fmla="*/ 612124 w 707120"/>
              <a:gd name="connsiteY4" fmla="*/ 3527657 h 3801859"/>
              <a:gd name="connsiteX5" fmla="*/ 707080 w 707120"/>
              <a:gd name="connsiteY5" fmla="*/ 2578042 h 3801859"/>
              <a:gd name="connsiteX6" fmla="*/ 623993 w 707120"/>
              <a:gd name="connsiteY6" fmla="*/ 1034918 h 3801859"/>
              <a:gd name="connsiteX7" fmla="*/ 623993 w 707120"/>
              <a:gd name="connsiteY7" fmla="*/ 453279 h 3801859"/>
              <a:gd name="connsiteX8" fmla="*/ 410341 w 707120"/>
              <a:gd name="connsiteY8" fmla="*/ 25952 h 3801859"/>
              <a:gd name="connsiteX9" fmla="*/ 66125 w 707120"/>
              <a:gd name="connsiteY9" fmla="*/ 156524 h 3801859"/>
              <a:gd name="connsiteX10" fmla="*/ 6777 w 707120"/>
              <a:gd name="connsiteY10" fmla="*/ 1023048 h 3801859"/>
              <a:gd name="connsiteX0" fmla="*/ 6777 w 707120"/>
              <a:gd name="connsiteY0" fmla="*/ 1023048 h 3531811"/>
              <a:gd name="connsiteX1" fmla="*/ 18646 w 707120"/>
              <a:gd name="connsiteY1" fmla="*/ 2162586 h 3531811"/>
              <a:gd name="connsiteX2" fmla="*/ 161082 w 707120"/>
              <a:gd name="connsiteY2" fmla="*/ 2874797 h 3531811"/>
              <a:gd name="connsiteX3" fmla="*/ 374732 w 707120"/>
              <a:gd name="connsiteY3" fmla="*/ 2922278 h 3531811"/>
              <a:gd name="connsiteX4" fmla="*/ 612124 w 707120"/>
              <a:gd name="connsiteY4" fmla="*/ 3527657 h 3531811"/>
              <a:gd name="connsiteX5" fmla="*/ 707080 w 707120"/>
              <a:gd name="connsiteY5" fmla="*/ 2578042 h 3531811"/>
              <a:gd name="connsiteX6" fmla="*/ 623993 w 707120"/>
              <a:gd name="connsiteY6" fmla="*/ 1034918 h 3531811"/>
              <a:gd name="connsiteX7" fmla="*/ 623993 w 707120"/>
              <a:gd name="connsiteY7" fmla="*/ 453279 h 3531811"/>
              <a:gd name="connsiteX8" fmla="*/ 410341 w 707120"/>
              <a:gd name="connsiteY8" fmla="*/ 25952 h 3531811"/>
              <a:gd name="connsiteX9" fmla="*/ 66125 w 707120"/>
              <a:gd name="connsiteY9" fmla="*/ 156524 h 3531811"/>
              <a:gd name="connsiteX10" fmla="*/ 6777 w 707120"/>
              <a:gd name="connsiteY10" fmla="*/ 1023048 h 3531811"/>
              <a:gd name="connsiteX0" fmla="*/ 6777 w 707120"/>
              <a:gd name="connsiteY0" fmla="*/ 1023048 h 3531374"/>
              <a:gd name="connsiteX1" fmla="*/ 18646 w 707120"/>
              <a:gd name="connsiteY1" fmla="*/ 2162586 h 3531374"/>
              <a:gd name="connsiteX2" fmla="*/ 161082 w 707120"/>
              <a:gd name="connsiteY2" fmla="*/ 2874797 h 3531374"/>
              <a:gd name="connsiteX3" fmla="*/ 374732 w 707120"/>
              <a:gd name="connsiteY3" fmla="*/ 2922278 h 3531374"/>
              <a:gd name="connsiteX4" fmla="*/ 612124 w 707120"/>
              <a:gd name="connsiteY4" fmla="*/ 3527657 h 3531374"/>
              <a:gd name="connsiteX5" fmla="*/ 707080 w 707120"/>
              <a:gd name="connsiteY5" fmla="*/ 2578042 h 3531374"/>
              <a:gd name="connsiteX6" fmla="*/ 623993 w 707120"/>
              <a:gd name="connsiteY6" fmla="*/ 1034918 h 3531374"/>
              <a:gd name="connsiteX7" fmla="*/ 623993 w 707120"/>
              <a:gd name="connsiteY7" fmla="*/ 453279 h 3531374"/>
              <a:gd name="connsiteX8" fmla="*/ 410341 w 707120"/>
              <a:gd name="connsiteY8" fmla="*/ 25952 h 3531374"/>
              <a:gd name="connsiteX9" fmla="*/ 66125 w 707120"/>
              <a:gd name="connsiteY9" fmla="*/ 156524 h 3531374"/>
              <a:gd name="connsiteX10" fmla="*/ 6777 w 707120"/>
              <a:gd name="connsiteY10" fmla="*/ 1023048 h 3531374"/>
              <a:gd name="connsiteX0" fmla="*/ 6777 w 707120"/>
              <a:gd name="connsiteY0" fmla="*/ 1023048 h 3531374"/>
              <a:gd name="connsiteX1" fmla="*/ 18646 w 707120"/>
              <a:gd name="connsiteY1" fmla="*/ 2162586 h 3531374"/>
              <a:gd name="connsiteX2" fmla="*/ 161082 w 707120"/>
              <a:gd name="connsiteY2" fmla="*/ 2874797 h 3531374"/>
              <a:gd name="connsiteX3" fmla="*/ 374732 w 707120"/>
              <a:gd name="connsiteY3" fmla="*/ 2922278 h 3531374"/>
              <a:gd name="connsiteX4" fmla="*/ 612124 w 707120"/>
              <a:gd name="connsiteY4" fmla="*/ 3527657 h 3531374"/>
              <a:gd name="connsiteX5" fmla="*/ 707080 w 707120"/>
              <a:gd name="connsiteY5" fmla="*/ 2578042 h 3531374"/>
              <a:gd name="connsiteX6" fmla="*/ 623993 w 707120"/>
              <a:gd name="connsiteY6" fmla="*/ 1034918 h 3531374"/>
              <a:gd name="connsiteX7" fmla="*/ 623993 w 707120"/>
              <a:gd name="connsiteY7" fmla="*/ 453279 h 3531374"/>
              <a:gd name="connsiteX8" fmla="*/ 410341 w 707120"/>
              <a:gd name="connsiteY8" fmla="*/ 25952 h 3531374"/>
              <a:gd name="connsiteX9" fmla="*/ 66125 w 707120"/>
              <a:gd name="connsiteY9" fmla="*/ 156524 h 3531374"/>
              <a:gd name="connsiteX10" fmla="*/ 6777 w 707120"/>
              <a:gd name="connsiteY10" fmla="*/ 1023048 h 3531374"/>
              <a:gd name="connsiteX0" fmla="*/ 21092 w 721435"/>
              <a:gd name="connsiteY0" fmla="*/ 1023048 h 3532816"/>
              <a:gd name="connsiteX1" fmla="*/ 32961 w 721435"/>
              <a:gd name="connsiteY1" fmla="*/ 2162586 h 3532816"/>
              <a:gd name="connsiteX2" fmla="*/ 389047 w 721435"/>
              <a:gd name="connsiteY2" fmla="*/ 2922278 h 3532816"/>
              <a:gd name="connsiteX3" fmla="*/ 626439 w 721435"/>
              <a:gd name="connsiteY3" fmla="*/ 3527657 h 3532816"/>
              <a:gd name="connsiteX4" fmla="*/ 721395 w 721435"/>
              <a:gd name="connsiteY4" fmla="*/ 2578042 h 3532816"/>
              <a:gd name="connsiteX5" fmla="*/ 638308 w 721435"/>
              <a:gd name="connsiteY5" fmla="*/ 1034918 h 3532816"/>
              <a:gd name="connsiteX6" fmla="*/ 638308 w 721435"/>
              <a:gd name="connsiteY6" fmla="*/ 453279 h 3532816"/>
              <a:gd name="connsiteX7" fmla="*/ 424656 w 721435"/>
              <a:gd name="connsiteY7" fmla="*/ 25952 h 3532816"/>
              <a:gd name="connsiteX8" fmla="*/ 80440 w 721435"/>
              <a:gd name="connsiteY8" fmla="*/ 156524 h 3532816"/>
              <a:gd name="connsiteX9" fmla="*/ 21092 w 721435"/>
              <a:gd name="connsiteY9" fmla="*/ 1023048 h 3532816"/>
              <a:gd name="connsiteX0" fmla="*/ 8903 w 709246"/>
              <a:gd name="connsiteY0" fmla="*/ 1023048 h 3531979"/>
              <a:gd name="connsiteX1" fmla="*/ 20772 w 709246"/>
              <a:gd name="connsiteY1" fmla="*/ 2162586 h 3531979"/>
              <a:gd name="connsiteX2" fmla="*/ 198815 w 709246"/>
              <a:gd name="connsiteY2" fmla="*/ 2898538 h 3531979"/>
              <a:gd name="connsiteX3" fmla="*/ 614250 w 709246"/>
              <a:gd name="connsiteY3" fmla="*/ 3527657 h 3531979"/>
              <a:gd name="connsiteX4" fmla="*/ 709206 w 709246"/>
              <a:gd name="connsiteY4" fmla="*/ 2578042 h 3531979"/>
              <a:gd name="connsiteX5" fmla="*/ 626119 w 709246"/>
              <a:gd name="connsiteY5" fmla="*/ 1034918 h 3531979"/>
              <a:gd name="connsiteX6" fmla="*/ 626119 w 709246"/>
              <a:gd name="connsiteY6" fmla="*/ 453279 h 3531979"/>
              <a:gd name="connsiteX7" fmla="*/ 412467 w 709246"/>
              <a:gd name="connsiteY7" fmla="*/ 25952 h 3531979"/>
              <a:gd name="connsiteX8" fmla="*/ 68251 w 709246"/>
              <a:gd name="connsiteY8" fmla="*/ 156524 h 3531979"/>
              <a:gd name="connsiteX9" fmla="*/ 8903 w 709246"/>
              <a:gd name="connsiteY9" fmla="*/ 1023048 h 3531979"/>
              <a:gd name="connsiteX0" fmla="*/ 8903 w 709246"/>
              <a:gd name="connsiteY0" fmla="*/ 1023048 h 3531226"/>
              <a:gd name="connsiteX1" fmla="*/ 20772 w 709246"/>
              <a:gd name="connsiteY1" fmla="*/ 2162586 h 3531226"/>
              <a:gd name="connsiteX2" fmla="*/ 198815 w 709246"/>
              <a:gd name="connsiteY2" fmla="*/ 2898538 h 3531226"/>
              <a:gd name="connsiteX3" fmla="*/ 614250 w 709246"/>
              <a:gd name="connsiteY3" fmla="*/ 3527657 h 3531226"/>
              <a:gd name="connsiteX4" fmla="*/ 709206 w 709246"/>
              <a:gd name="connsiteY4" fmla="*/ 2578042 h 3531226"/>
              <a:gd name="connsiteX5" fmla="*/ 626119 w 709246"/>
              <a:gd name="connsiteY5" fmla="*/ 1034918 h 3531226"/>
              <a:gd name="connsiteX6" fmla="*/ 626119 w 709246"/>
              <a:gd name="connsiteY6" fmla="*/ 453279 h 3531226"/>
              <a:gd name="connsiteX7" fmla="*/ 412467 w 709246"/>
              <a:gd name="connsiteY7" fmla="*/ 25952 h 3531226"/>
              <a:gd name="connsiteX8" fmla="*/ 68251 w 709246"/>
              <a:gd name="connsiteY8" fmla="*/ 156524 h 3531226"/>
              <a:gd name="connsiteX9" fmla="*/ 8903 w 709246"/>
              <a:gd name="connsiteY9" fmla="*/ 1023048 h 3531226"/>
              <a:gd name="connsiteX0" fmla="*/ 8903 w 710877"/>
              <a:gd name="connsiteY0" fmla="*/ 1023048 h 3379167"/>
              <a:gd name="connsiteX1" fmla="*/ 20772 w 710877"/>
              <a:gd name="connsiteY1" fmla="*/ 2162586 h 3379167"/>
              <a:gd name="connsiteX2" fmla="*/ 198815 w 710877"/>
              <a:gd name="connsiteY2" fmla="*/ 2898538 h 3379167"/>
              <a:gd name="connsiteX3" fmla="*/ 637989 w 710877"/>
              <a:gd name="connsiteY3" fmla="*/ 3373345 h 3379167"/>
              <a:gd name="connsiteX4" fmla="*/ 709206 w 710877"/>
              <a:gd name="connsiteY4" fmla="*/ 2578042 h 3379167"/>
              <a:gd name="connsiteX5" fmla="*/ 626119 w 710877"/>
              <a:gd name="connsiteY5" fmla="*/ 1034918 h 3379167"/>
              <a:gd name="connsiteX6" fmla="*/ 626119 w 710877"/>
              <a:gd name="connsiteY6" fmla="*/ 453279 h 3379167"/>
              <a:gd name="connsiteX7" fmla="*/ 412467 w 710877"/>
              <a:gd name="connsiteY7" fmla="*/ 25952 h 3379167"/>
              <a:gd name="connsiteX8" fmla="*/ 68251 w 710877"/>
              <a:gd name="connsiteY8" fmla="*/ 156524 h 3379167"/>
              <a:gd name="connsiteX9" fmla="*/ 8903 w 710877"/>
              <a:gd name="connsiteY9" fmla="*/ 1023048 h 3379167"/>
              <a:gd name="connsiteX0" fmla="*/ 8903 w 729241"/>
              <a:gd name="connsiteY0" fmla="*/ 1023048 h 2921809"/>
              <a:gd name="connsiteX1" fmla="*/ 20772 w 729241"/>
              <a:gd name="connsiteY1" fmla="*/ 2162586 h 2921809"/>
              <a:gd name="connsiteX2" fmla="*/ 198815 w 729241"/>
              <a:gd name="connsiteY2" fmla="*/ 2898538 h 2921809"/>
              <a:gd name="connsiteX3" fmla="*/ 709206 w 729241"/>
              <a:gd name="connsiteY3" fmla="*/ 2578042 h 2921809"/>
              <a:gd name="connsiteX4" fmla="*/ 626119 w 729241"/>
              <a:gd name="connsiteY4" fmla="*/ 1034918 h 2921809"/>
              <a:gd name="connsiteX5" fmla="*/ 626119 w 729241"/>
              <a:gd name="connsiteY5" fmla="*/ 453279 h 2921809"/>
              <a:gd name="connsiteX6" fmla="*/ 412467 w 729241"/>
              <a:gd name="connsiteY6" fmla="*/ 25952 h 2921809"/>
              <a:gd name="connsiteX7" fmla="*/ 68251 w 729241"/>
              <a:gd name="connsiteY7" fmla="*/ 156524 h 2921809"/>
              <a:gd name="connsiteX8" fmla="*/ 8903 w 729241"/>
              <a:gd name="connsiteY8" fmla="*/ 1023048 h 2921809"/>
              <a:gd name="connsiteX0" fmla="*/ 8171 w 729271"/>
              <a:gd name="connsiteY0" fmla="*/ 1023048 h 2841405"/>
              <a:gd name="connsiteX1" fmla="*/ 20040 w 729271"/>
              <a:gd name="connsiteY1" fmla="*/ 2162586 h 2841405"/>
              <a:gd name="connsiteX2" fmla="*/ 186214 w 729271"/>
              <a:gd name="connsiteY2" fmla="*/ 2803577 h 2841405"/>
              <a:gd name="connsiteX3" fmla="*/ 708474 w 729271"/>
              <a:gd name="connsiteY3" fmla="*/ 2578042 h 2841405"/>
              <a:gd name="connsiteX4" fmla="*/ 625387 w 729271"/>
              <a:gd name="connsiteY4" fmla="*/ 1034918 h 2841405"/>
              <a:gd name="connsiteX5" fmla="*/ 625387 w 729271"/>
              <a:gd name="connsiteY5" fmla="*/ 453279 h 2841405"/>
              <a:gd name="connsiteX6" fmla="*/ 411735 w 729271"/>
              <a:gd name="connsiteY6" fmla="*/ 25952 h 2841405"/>
              <a:gd name="connsiteX7" fmla="*/ 67519 w 729271"/>
              <a:gd name="connsiteY7" fmla="*/ 156524 h 2841405"/>
              <a:gd name="connsiteX8" fmla="*/ 8171 w 729271"/>
              <a:gd name="connsiteY8" fmla="*/ 1023048 h 2841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9271" h="2841405">
                <a:moveTo>
                  <a:pt x="8171" y="1023048"/>
                </a:moveTo>
                <a:cubicBezTo>
                  <a:pt x="258" y="1357392"/>
                  <a:pt x="-9634" y="1865831"/>
                  <a:pt x="20040" y="2162586"/>
                </a:cubicBezTo>
                <a:cubicBezTo>
                  <a:pt x="49714" y="2459341"/>
                  <a:pt x="71475" y="2734334"/>
                  <a:pt x="186214" y="2803577"/>
                </a:cubicBezTo>
                <a:cubicBezTo>
                  <a:pt x="300953" y="2872820"/>
                  <a:pt x="635279" y="2872818"/>
                  <a:pt x="708474" y="2578042"/>
                </a:cubicBezTo>
                <a:cubicBezTo>
                  <a:pt x="781669" y="2283266"/>
                  <a:pt x="639235" y="1389045"/>
                  <a:pt x="625387" y="1034918"/>
                </a:cubicBezTo>
                <a:cubicBezTo>
                  <a:pt x="611539" y="680791"/>
                  <a:pt x="660996" y="621440"/>
                  <a:pt x="625387" y="453279"/>
                </a:cubicBezTo>
                <a:cubicBezTo>
                  <a:pt x="589778" y="285118"/>
                  <a:pt x="504713" y="75411"/>
                  <a:pt x="411735" y="25952"/>
                </a:cubicBezTo>
                <a:cubicBezTo>
                  <a:pt x="318757" y="-23507"/>
                  <a:pt x="134780" y="-13615"/>
                  <a:pt x="67519" y="156524"/>
                </a:cubicBezTo>
                <a:cubicBezTo>
                  <a:pt x="258" y="326663"/>
                  <a:pt x="16084" y="688704"/>
                  <a:pt x="8171" y="1023048"/>
                </a:cubicBezTo>
                <a:close/>
              </a:path>
            </a:pathLst>
          </a:custGeom>
          <a:noFill/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4" name="Rounded Rectangular Callout 43">
            <a:extLst>
              <a:ext uri="{FF2B5EF4-FFF2-40B4-BE49-F238E27FC236}">
                <a16:creationId xmlns:a16="http://schemas.microsoft.com/office/drawing/2014/main" id="{4C23E836-446D-77C0-BBB3-7BDA359C403D}"/>
              </a:ext>
            </a:extLst>
          </p:cNvPr>
          <p:cNvSpPr/>
          <p:nvPr/>
        </p:nvSpPr>
        <p:spPr>
          <a:xfrm>
            <a:off x="533400" y="1905000"/>
            <a:ext cx="2819400" cy="762000"/>
          </a:xfrm>
          <a:prstGeom prst="wedgeRoundRectCallout">
            <a:avLst>
              <a:gd name="adj1" fmla="val 78246"/>
              <a:gd name="adj2" fmla="val 70400"/>
              <a:gd name="adj3" fmla="val 16667"/>
            </a:avLst>
          </a:prstGeom>
          <a:solidFill>
            <a:srgbClr val="FFFFFF"/>
          </a:solidFill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hangingPunct="1">
              <a:defRPr/>
            </a:pPr>
            <a:r>
              <a:rPr lang="en-US" sz="2000" dirty="0">
                <a:solidFill>
                  <a:srgbClr val="4A7EBB"/>
                </a:solidFill>
              </a:rPr>
              <a:t>Conflict caused by these decision variables</a:t>
            </a:r>
            <a:endParaRPr lang="en-US" sz="1800" dirty="0">
              <a:solidFill>
                <a:srgbClr val="4A7EBB"/>
              </a:solidFill>
            </a:endParaRPr>
          </a:p>
        </p:txBody>
      </p:sp>
      <p:sp>
        <p:nvSpPr>
          <p:cNvPr id="45" name="Rounded Rectangular Callout 44">
            <a:extLst>
              <a:ext uri="{FF2B5EF4-FFF2-40B4-BE49-F238E27FC236}">
                <a16:creationId xmlns:a16="http://schemas.microsoft.com/office/drawing/2014/main" id="{8A2B8835-C004-E795-6BAA-245A9151B776}"/>
              </a:ext>
            </a:extLst>
          </p:cNvPr>
          <p:cNvSpPr/>
          <p:nvPr/>
        </p:nvSpPr>
        <p:spPr>
          <a:xfrm>
            <a:off x="5683250" y="1828800"/>
            <a:ext cx="3460750" cy="838200"/>
          </a:xfrm>
          <a:prstGeom prst="wedgeRoundRectCallout">
            <a:avLst>
              <a:gd name="adj1" fmla="val 4844"/>
              <a:gd name="adj2" fmla="val 139025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eaLnBrk="1" hangingPunct="1">
              <a:defRPr/>
            </a:pPr>
            <a:r>
              <a:rPr lang="en-US" sz="2000" dirty="0">
                <a:solidFill>
                  <a:srgbClr val="FF0000"/>
                </a:solidFill>
              </a:rPr>
              <a:t>Conflict discovered in clause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25400539-3643-001C-2EF0-0CFDFB4EFB70}"/>
              </a:ext>
            </a:extLst>
          </p:cNvPr>
          <p:cNvSpPr/>
          <p:nvPr/>
        </p:nvSpPr>
        <p:spPr>
          <a:xfrm>
            <a:off x="76200" y="4038600"/>
            <a:ext cx="4038600" cy="22860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.. and add the clause</a:t>
            </a:r>
          </a:p>
          <a:p>
            <a:pPr eaLnBrk="1" hangingPunct="1">
              <a:defRPr/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to the formula to prevent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this conflict in the future</a:t>
            </a:r>
          </a:p>
        </p:txBody>
      </p:sp>
      <p:pic>
        <p:nvPicPr>
          <p:cNvPr id="30762" name="Picture 2" descr="latex-image-1.pdf">
            <a:extLst>
              <a:ext uri="{FF2B5EF4-FFF2-40B4-BE49-F238E27FC236}">
                <a16:creationId xmlns:a16="http://schemas.microsoft.com/office/drawing/2014/main" id="{4C803484-1C32-988D-00B5-011E4EEA46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648200"/>
            <a:ext cx="33258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Oval 46">
            <a:extLst>
              <a:ext uri="{FF2B5EF4-FFF2-40B4-BE49-F238E27FC236}">
                <a16:creationId xmlns:a16="http://schemas.microsoft.com/office/drawing/2014/main" id="{5D2EB315-814A-4B30-188C-DA912071DA03}"/>
              </a:ext>
            </a:extLst>
          </p:cNvPr>
          <p:cNvSpPr/>
          <p:nvPr/>
        </p:nvSpPr>
        <p:spPr>
          <a:xfrm>
            <a:off x="7324725" y="5940425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31786" name="TextBox 119">
            <a:extLst>
              <a:ext uri="{FF2B5EF4-FFF2-40B4-BE49-F238E27FC236}">
                <a16:creationId xmlns:a16="http://schemas.microsoft.com/office/drawing/2014/main" id="{3DDD0447-AC70-0FE6-22A4-700A0D3AD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2288" y="5976938"/>
            <a:ext cx="106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11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975E5906-A0F5-291B-848A-6FA42A4C0083}"/>
              </a:ext>
            </a:extLst>
          </p:cNvPr>
          <p:cNvCxnSpPr>
            <a:stCxn id="47" idx="0"/>
            <a:endCxn id="28" idx="4"/>
          </p:cNvCxnSpPr>
          <p:nvPr/>
        </p:nvCxnSpPr>
        <p:spPr>
          <a:xfrm flipV="1">
            <a:off x="7402513" y="4191000"/>
            <a:ext cx="1208087" cy="17494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D5E0FDE-6578-00B7-5EAC-4A26D8324A85}"/>
              </a:ext>
            </a:extLst>
          </p:cNvPr>
          <p:cNvCxnSpPr>
            <a:stCxn id="8" idx="6"/>
            <a:endCxn id="47" idx="2"/>
          </p:cNvCxnSpPr>
          <p:nvPr/>
        </p:nvCxnSpPr>
        <p:spPr>
          <a:xfrm flipV="1">
            <a:off x="6096000" y="6016625"/>
            <a:ext cx="1228725" cy="31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16B6CE74-AF3D-79F8-CDD5-4AE136C2B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925" y="2209800"/>
            <a:ext cx="335597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90" name="TextBox 118">
            <a:extLst>
              <a:ext uri="{FF2B5EF4-FFF2-40B4-BE49-F238E27FC236}">
                <a16:creationId xmlns:a16="http://schemas.microsoft.com/office/drawing/2014/main" id="{9307D1A3-60A3-0BEF-8370-B76D468CE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943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10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latex-image-1.pdf">
            <a:extLst>
              <a:ext uri="{FF2B5EF4-FFF2-40B4-BE49-F238E27FC236}">
                <a16:creationId xmlns:a16="http://schemas.microsoft.com/office/drawing/2014/main" id="{2465D841-A38E-E5B3-CCD1-5693B5A022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6061075"/>
            <a:ext cx="19939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0" name="Picture 7" descr="latex-image-1.pdf">
            <a:extLst>
              <a:ext uri="{FF2B5EF4-FFF2-40B4-BE49-F238E27FC236}">
                <a16:creationId xmlns:a16="http://schemas.microsoft.com/office/drawing/2014/main" id="{FFBFD8E3-03C9-28AC-603B-2DABCAFBEE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300" y="5638800"/>
            <a:ext cx="29845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874AB33-BD58-E038-6764-BAAF2756908F}"/>
              </a:ext>
            </a:extLst>
          </p:cNvPr>
          <p:cNvGraphicFramePr>
            <a:graphicFrameLocks noGrp="1"/>
          </p:cNvGraphicFramePr>
          <p:nvPr/>
        </p:nvGraphicFramePr>
        <p:xfrm>
          <a:off x="1295400" y="1524000"/>
          <a:ext cx="1752600" cy="5159375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DL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Assgn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6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7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8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9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4A7EBB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4A7EBB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10</a:t>
                      </a: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4A7EBB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13A5F12-7DA4-79C0-1486-9AF87C95B302}"/>
              </a:ext>
            </a:extLst>
          </p:cNvPr>
          <p:cNvCxnSpPr/>
          <p:nvPr/>
        </p:nvCxnSpPr>
        <p:spPr>
          <a:xfrm flipH="1" flipV="1">
            <a:off x="2971800" y="3429000"/>
            <a:ext cx="2819400" cy="27432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804" name="Title 1">
            <a:extLst>
              <a:ext uri="{FF2B5EF4-FFF2-40B4-BE49-F238E27FC236}">
                <a16:creationId xmlns:a16="http://schemas.microsoft.com/office/drawing/2014/main" id="{91C1DC6E-5A85-B4A8-4EB7-727034C4E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Intelligent Backtracking Example (4)</a:t>
            </a:r>
          </a:p>
        </p:txBody>
      </p:sp>
      <p:pic>
        <p:nvPicPr>
          <p:cNvPr id="32805" name="Picture 7">
            <a:extLst>
              <a:ext uri="{FF2B5EF4-FFF2-40B4-BE49-F238E27FC236}">
                <a16:creationId xmlns:a16="http://schemas.microsoft.com/office/drawing/2014/main" id="{34E6F019-6C90-0ED9-123A-DEA6348C81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13" y="1600200"/>
            <a:ext cx="3227387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CEA1F87C-4B37-AA2A-A930-B2A65B860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Intelligent Backtracking Example (5)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6055A3D-E1B3-EB3C-C2CE-D67DFC4DA52C}"/>
              </a:ext>
            </a:extLst>
          </p:cNvPr>
          <p:cNvGraphicFramePr>
            <a:graphicFrameLocks noGrp="1"/>
          </p:cNvGraphicFramePr>
          <p:nvPr/>
        </p:nvGraphicFramePr>
        <p:xfrm>
          <a:off x="2209800" y="1524000"/>
          <a:ext cx="1752600" cy="5108575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DL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Assgn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D173DA0-1EEA-8C16-3C75-678E154BE261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524000"/>
          <a:ext cx="1752600" cy="5159375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DL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Assgn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6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7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8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9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10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33857" name="Picture 2" descr="latex-image-1.pdf">
            <a:extLst>
              <a:ext uri="{FF2B5EF4-FFF2-40B4-BE49-F238E27FC236}">
                <a16:creationId xmlns:a16="http://schemas.microsoft.com/office/drawing/2014/main" id="{3C3EA35C-FE74-51F3-5782-8BD48C7AB3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6061075"/>
            <a:ext cx="19939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58" name="Picture 7" descr="latex-image-1.pdf">
            <a:extLst>
              <a:ext uri="{FF2B5EF4-FFF2-40B4-BE49-F238E27FC236}">
                <a16:creationId xmlns:a16="http://schemas.microsoft.com/office/drawing/2014/main" id="{128EA9C1-FF2E-8966-3E60-7527323436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300" y="5638800"/>
            <a:ext cx="29845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59" name="Picture 10">
            <a:extLst>
              <a:ext uri="{FF2B5EF4-FFF2-40B4-BE49-F238E27FC236}">
                <a16:creationId xmlns:a16="http://schemas.microsoft.com/office/drawing/2014/main" id="{3918CBF4-94DE-EEA9-7944-E4B4384301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13" y="1600200"/>
            <a:ext cx="3227387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83B286F2-5D21-8CBC-83F6-37379FAF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54F64DE4-D459-9264-AB00-54FAF8192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Search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Assign variable, Propagate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Detect conflict?  Intelligent backtracking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Intelligent backtracking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Identify decision variables source of conflict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Add no-good clause so conflict cannot arise in the future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Backtrack the deepest variables in the learnt clause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Flip assignment of deepest variable in learnt clause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Proceed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Do you see any problem in this strategy?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19A14CC-2537-FC3F-02D9-7A577B0C8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Clause Learning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CAD15FA-435E-4C17-BDC2-3F646F09E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At every conflict, determine the cause of the conflict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Create a new clause to prevent the conflict from being reached in the future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Tools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Implication graph to determine cause of conflicts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Added clause is a “learnt” no-good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9EEA4A74-F534-1287-DC38-19E7FEA6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Implication Graph (1)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40886135-93BC-219F-F5D2-A73C44BCA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5105400" cy="22098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Nodes correspond to assignments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Nodes with no incoming edges are </a:t>
            </a:r>
            <a:r>
              <a:rPr lang="en-US" altLang="en-US" sz="2400">
                <a:solidFill>
                  <a:srgbClr val="4A7EBB"/>
                </a:solidFill>
                <a:ea typeface="ＭＳ Ｐゴシック" panose="020B0600070205080204" pitchFamily="34" charset="-128"/>
              </a:rPr>
              <a:t>decision</a:t>
            </a:r>
            <a:r>
              <a:rPr lang="en-US" altLang="en-US" sz="2400">
                <a:solidFill>
                  <a:schemeClr val="accent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variables (assignments)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Nodes with incoming edges were assigned through </a:t>
            </a:r>
            <a:r>
              <a:rPr lang="en-US" altLang="en-US" sz="2400">
                <a:solidFill>
                  <a:srgbClr val="4A7EBB"/>
                </a:solidFill>
                <a:ea typeface="ＭＳ Ｐゴシック" panose="020B0600070205080204" pitchFamily="34" charset="-128"/>
              </a:rPr>
              <a:t>propagation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77DC19E-FCCC-70BC-73E4-B3072CDBAE64}"/>
              </a:ext>
            </a:extLst>
          </p:cNvPr>
          <p:cNvSpPr/>
          <p:nvPr/>
        </p:nvSpPr>
        <p:spPr>
          <a:xfrm>
            <a:off x="5486400" y="21558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75B2AE1-7B27-8C88-7811-FC1A2D5C76C5}"/>
              </a:ext>
            </a:extLst>
          </p:cNvPr>
          <p:cNvSpPr/>
          <p:nvPr/>
        </p:nvSpPr>
        <p:spPr>
          <a:xfrm>
            <a:off x="7010400" y="28416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47E47C-3DA1-A9D5-80F4-D91E2A4FC83B}"/>
              </a:ext>
            </a:extLst>
          </p:cNvPr>
          <p:cNvSpPr/>
          <p:nvPr/>
        </p:nvSpPr>
        <p:spPr>
          <a:xfrm>
            <a:off x="5486400" y="35274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AF4EECF-3B2D-1AA6-6C03-32F6701114A3}"/>
              </a:ext>
            </a:extLst>
          </p:cNvPr>
          <p:cNvSpPr/>
          <p:nvPr/>
        </p:nvSpPr>
        <p:spPr>
          <a:xfrm>
            <a:off x="7010400" y="42132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333D51-99EC-492D-E805-01B6CED89841}"/>
              </a:ext>
            </a:extLst>
          </p:cNvPr>
          <p:cNvSpPr/>
          <p:nvPr/>
        </p:nvSpPr>
        <p:spPr>
          <a:xfrm>
            <a:off x="8458200" y="35274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098002-2F39-02A8-8580-8A6F03F1D9AD}"/>
              </a:ext>
            </a:extLst>
          </p:cNvPr>
          <p:cNvSpPr/>
          <p:nvPr/>
        </p:nvSpPr>
        <p:spPr>
          <a:xfrm>
            <a:off x="5486400" y="4876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2943B18-0F52-E8C6-31C9-8644B47A15E0}"/>
              </a:ext>
            </a:extLst>
          </p:cNvPr>
          <p:cNvSpPr/>
          <p:nvPr/>
        </p:nvSpPr>
        <p:spPr>
          <a:xfrm>
            <a:off x="7010400" y="4876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D40284D-414A-981A-B149-0F627E096D7A}"/>
              </a:ext>
            </a:extLst>
          </p:cNvPr>
          <p:cNvCxnSpPr>
            <a:stCxn id="2" idx="6"/>
            <a:endCxn id="5" idx="2"/>
          </p:cNvCxnSpPr>
          <p:nvPr/>
        </p:nvCxnSpPr>
        <p:spPr>
          <a:xfrm>
            <a:off x="5638800" y="2232025"/>
            <a:ext cx="13716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A74F66D-CDE3-F1F2-0E40-F4EE0AB2119F}"/>
              </a:ext>
            </a:extLst>
          </p:cNvPr>
          <p:cNvCxnSpPr>
            <a:stCxn id="6" idx="6"/>
            <a:endCxn id="5" idx="3"/>
          </p:cNvCxnSpPr>
          <p:nvPr/>
        </p:nvCxnSpPr>
        <p:spPr>
          <a:xfrm flipV="1">
            <a:off x="5638800" y="2971800"/>
            <a:ext cx="1393825" cy="631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73D9C5F-C5E3-B4E4-265E-ADD04FB351B3}"/>
              </a:ext>
            </a:extLst>
          </p:cNvPr>
          <p:cNvCxnSpPr>
            <a:stCxn id="6" idx="5"/>
            <a:endCxn id="7" idx="2"/>
          </p:cNvCxnSpPr>
          <p:nvPr/>
        </p:nvCxnSpPr>
        <p:spPr>
          <a:xfrm>
            <a:off x="5616575" y="3657600"/>
            <a:ext cx="1393825" cy="631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C0EC1EB-5A74-B309-4594-B976921AEC9B}"/>
              </a:ext>
            </a:extLst>
          </p:cNvPr>
          <p:cNvCxnSpPr>
            <a:stCxn id="5" idx="5"/>
            <a:endCxn id="8" idx="2"/>
          </p:cNvCxnSpPr>
          <p:nvPr/>
        </p:nvCxnSpPr>
        <p:spPr>
          <a:xfrm>
            <a:off x="7140575" y="2971800"/>
            <a:ext cx="1317625" cy="631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064CF1F-B31D-8B4E-1F0F-DAFC15FBDACA}"/>
              </a:ext>
            </a:extLst>
          </p:cNvPr>
          <p:cNvCxnSpPr>
            <a:stCxn id="7" idx="7"/>
            <a:endCxn id="8" idx="3"/>
          </p:cNvCxnSpPr>
          <p:nvPr/>
        </p:nvCxnSpPr>
        <p:spPr>
          <a:xfrm flipV="1">
            <a:off x="7140575" y="3657600"/>
            <a:ext cx="1339850" cy="577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4724388-E10A-F1F8-5A72-850C9F189FDF}"/>
              </a:ext>
            </a:extLst>
          </p:cNvPr>
          <p:cNvCxnSpPr>
            <a:stCxn id="9" idx="6"/>
            <a:endCxn id="10" idx="2"/>
          </p:cNvCxnSpPr>
          <p:nvPr/>
        </p:nvCxnSpPr>
        <p:spPr>
          <a:xfrm>
            <a:off x="5638800" y="4953000"/>
            <a:ext cx="137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496" name="TextBox 31748">
            <a:extLst>
              <a:ext uri="{FF2B5EF4-FFF2-40B4-BE49-F238E27FC236}">
                <a16:creationId xmlns:a16="http://schemas.microsoft.com/office/drawing/2014/main" id="{B9227C8B-8AC7-4A28-6945-8F5DEF3D6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209800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 dirty="0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 dirty="0">
                <a:latin typeface="Times New Roman" panose="02020603050405020304" pitchFamily="18" charset="0"/>
              </a:rPr>
              <a:t>1 </a:t>
            </a:r>
            <a:r>
              <a:rPr lang="en-US" altLang="en-US" sz="2800" dirty="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0497" name="TextBox 37">
            <a:extLst>
              <a:ext uri="{FF2B5EF4-FFF2-40B4-BE49-F238E27FC236}">
                <a16:creationId xmlns:a16="http://schemas.microsoft.com/office/drawing/2014/main" id="{46531EBC-8309-BCAE-8483-2FAD51595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76555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 dirty="0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 dirty="0">
                <a:latin typeface="Times New Roman" panose="02020603050405020304" pitchFamily="18" charset="0"/>
              </a:rPr>
              <a:t>2 </a:t>
            </a:r>
            <a:r>
              <a:rPr lang="en-US" altLang="en-US" sz="2800" dirty="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0498" name="TextBox 38">
            <a:extLst>
              <a:ext uri="{FF2B5EF4-FFF2-40B4-BE49-F238E27FC236}">
                <a16:creationId xmlns:a16="http://schemas.microsoft.com/office/drawing/2014/main" id="{AEAD44B8-3980-A12C-B787-AEDFB7601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114925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 dirty="0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 dirty="0">
                <a:latin typeface="Times New Roman" panose="02020603050405020304" pitchFamily="18" charset="0"/>
              </a:rPr>
              <a:t>3 </a:t>
            </a:r>
            <a:r>
              <a:rPr lang="en-US" altLang="en-US" sz="2800" dirty="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0499" name="TextBox 39">
            <a:extLst>
              <a:ext uri="{FF2B5EF4-FFF2-40B4-BE49-F238E27FC236}">
                <a16:creationId xmlns:a16="http://schemas.microsoft.com/office/drawing/2014/main" id="{D3B700FF-005C-96AC-A90E-9442E87FD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02920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6</a:t>
            </a:r>
            <a:r>
              <a:rPr lang="en-US" altLang="en-US" sz="2800">
                <a:latin typeface="Times New Roman" panose="02020603050405020304" pitchFamily="18" charset="0"/>
              </a:rPr>
              <a:t> = 0</a:t>
            </a:r>
          </a:p>
        </p:txBody>
      </p:sp>
      <p:sp>
        <p:nvSpPr>
          <p:cNvPr id="20500" name="TextBox 40">
            <a:extLst>
              <a:ext uri="{FF2B5EF4-FFF2-40B4-BE49-F238E27FC236}">
                <a16:creationId xmlns:a16="http://schemas.microsoft.com/office/drawing/2014/main" id="{B5CF7F26-A77B-6312-EAAD-91CA9DE68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276725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 dirty="0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 dirty="0">
                <a:latin typeface="Times New Roman" panose="02020603050405020304" pitchFamily="18" charset="0"/>
              </a:rPr>
              <a:t>5 </a:t>
            </a:r>
            <a:r>
              <a:rPr lang="en-US" altLang="en-US" sz="2800" dirty="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0501" name="TextBox 41">
            <a:extLst>
              <a:ext uri="{FF2B5EF4-FFF2-40B4-BE49-F238E27FC236}">
                <a16:creationId xmlns:a16="http://schemas.microsoft.com/office/drawing/2014/main" id="{6760CA4B-B5DE-2D35-9E90-52E39D001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994025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 dirty="0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 dirty="0">
                <a:latin typeface="Times New Roman" panose="02020603050405020304" pitchFamily="18" charset="0"/>
              </a:rPr>
              <a:t>4</a:t>
            </a:r>
            <a:r>
              <a:rPr lang="en-US" altLang="en-US" sz="2800" dirty="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0502" name="TextBox 42">
            <a:extLst>
              <a:ext uri="{FF2B5EF4-FFF2-40B4-BE49-F238E27FC236}">
                <a16:creationId xmlns:a16="http://schemas.microsoft.com/office/drawing/2014/main" id="{D41E5258-7AC2-D656-669C-E7E6E0604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679825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8 </a:t>
            </a:r>
            <a:r>
              <a:rPr lang="en-US" altLang="en-US" sz="2800">
                <a:latin typeface="Times New Roman" panose="02020603050405020304" pitchFamily="18" charset="0"/>
              </a:rPr>
              <a:t>= 0</a:t>
            </a:r>
          </a:p>
        </p:txBody>
      </p:sp>
      <p:pic>
        <p:nvPicPr>
          <p:cNvPr id="20503" name="Picture 11" descr="latex-image-1.pdf">
            <a:extLst>
              <a:ext uri="{FF2B5EF4-FFF2-40B4-BE49-F238E27FC236}">
                <a16:creationId xmlns:a16="http://schemas.microsoft.com/office/drawing/2014/main" id="{E8BFE3AE-A0F2-65C1-CA4F-F9DD8B92E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733800"/>
            <a:ext cx="9271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DC7C6468-60E0-DE6E-1606-422263B88ACB}"/>
              </a:ext>
            </a:extLst>
          </p:cNvPr>
          <p:cNvSpPr/>
          <p:nvPr/>
        </p:nvSpPr>
        <p:spPr>
          <a:xfrm>
            <a:off x="8458200" y="21558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EAB53DF-C6B7-DF08-FDFD-C68F716DC84D}"/>
              </a:ext>
            </a:extLst>
          </p:cNvPr>
          <p:cNvCxnSpPr>
            <a:stCxn id="20496" idx="0"/>
            <a:endCxn id="28" idx="2"/>
          </p:cNvCxnSpPr>
          <p:nvPr/>
        </p:nvCxnSpPr>
        <p:spPr>
          <a:xfrm>
            <a:off x="5600700" y="2209800"/>
            <a:ext cx="2857500" cy="22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4835246-5A9D-D2ED-C6F6-B430E6479FA8}"/>
              </a:ext>
            </a:extLst>
          </p:cNvPr>
          <p:cNvCxnSpPr>
            <a:stCxn id="5" idx="7"/>
            <a:endCxn id="28" idx="3"/>
          </p:cNvCxnSpPr>
          <p:nvPr/>
        </p:nvCxnSpPr>
        <p:spPr>
          <a:xfrm flipV="1">
            <a:off x="7140575" y="2286000"/>
            <a:ext cx="1339850" cy="577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07" name="TextBox 42">
            <a:extLst>
              <a:ext uri="{FF2B5EF4-FFF2-40B4-BE49-F238E27FC236}">
                <a16:creationId xmlns:a16="http://schemas.microsoft.com/office/drawing/2014/main" id="{0B8AC122-A11D-8E30-60B8-31527A199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265363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7 </a:t>
            </a:r>
            <a:r>
              <a:rPr lang="en-US" altLang="en-US" sz="2800">
                <a:latin typeface="Times New Roman" panose="02020603050405020304" pitchFamily="18" charset="0"/>
              </a:rPr>
              <a:t>= 0</a:t>
            </a:r>
          </a:p>
        </p:txBody>
      </p:sp>
      <p:pic>
        <p:nvPicPr>
          <p:cNvPr id="20508" name="Picture 20">
            <a:extLst>
              <a:ext uri="{FF2B5EF4-FFF2-40B4-BE49-F238E27FC236}">
                <a16:creationId xmlns:a16="http://schemas.microsoft.com/office/drawing/2014/main" id="{4D1B664D-D774-6561-2B13-1E8FBB927C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733800"/>
            <a:ext cx="24812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0496" grpId="0"/>
      <p:bldP spid="20497" grpId="0"/>
      <p:bldP spid="20498" grpId="0"/>
      <p:bldP spid="20499" grpId="0"/>
      <p:bldP spid="20500" grpId="0"/>
      <p:bldP spid="20501" grpId="0"/>
      <p:bldP spid="20502" grpId="0"/>
      <p:bldP spid="28" grpId="0" animBg="1"/>
      <p:bldP spid="205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0A055FF3-9059-A3C2-3505-39322AAF3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Implication Graph (2)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9B27C2B0-1CFB-1044-81A6-6B0466556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16764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node and its immediate predecessors correspond to the propagating clause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92ED9B5-F6C1-6FEF-4131-3EE621028E4C}"/>
              </a:ext>
            </a:extLst>
          </p:cNvPr>
          <p:cNvCxnSpPr>
            <a:endCxn id="33" idx="4"/>
          </p:cNvCxnSpPr>
          <p:nvPr/>
        </p:nvCxnSpPr>
        <p:spPr>
          <a:xfrm flipV="1">
            <a:off x="3124200" y="3052763"/>
            <a:ext cx="1878013" cy="658812"/>
          </a:xfrm>
          <a:prstGeom prst="line">
            <a:avLst/>
          </a:prstGeom>
          <a:ln>
            <a:solidFill>
              <a:srgbClr val="4A7EB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532" name="Picture 15" descr="latex-image-1.pdf">
            <a:extLst>
              <a:ext uri="{FF2B5EF4-FFF2-40B4-BE49-F238E27FC236}">
                <a16:creationId xmlns:a16="http://schemas.microsoft.com/office/drawing/2014/main" id="{9A8081FA-1544-9335-B2CC-BBDC70B7DF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75" y="3679825"/>
            <a:ext cx="32893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Freeform 29">
            <a:extLst>
              <a:ext uri="{FF2B5EF4-FFF2-40B4-BE49-F238E27FC236}">
                <a16:creationId xmlns:a16="http://schemas.microsoft.com/office/drawing/2014/main" id="{F5E38917-50A0-60C3-410E-BC526D450716}"/>
              </a:ext>
            </a:extLst>
          </p:cNvPr>
          <p:cNvSpPr/>
          <p:nvPr/>
        </p:nvSpPr>
        <p:spPr>
          <a:xfrm>
            <a:off x="6403975" y="2479675"/>
            <a:ext cx="2663825" cy="2166938"/>
          </a:xfrm>
          <a:custGeom>
            <a:avLst/>
            <a:gdLst>
              <a:gd name="connsiteX0" fmla="*/ 366970 w 2663069"/>
              <a:gd name="connsiteY0" fmla="*/ 60697 h 2166352"/>
              <a:gd name="connsiteX1" fmla="*/ 1887489 w 2663069"/>
              <a:gd name="connsiteY1" fmla="*/ 277947 h 2166352"/>
              <a:gd name="connsiteX2" fmla="*/ 2622685 w 2663069"/>
              <a:gd name="connsiteY2" fmla="*/ 1230505 h 2166352"/>
              <a:gd name="connsiteX3" fmla="*/ 717859 w 2663069"/>
              <a:gd name="connsiteY3" fmla="*/ 2166352 h 2166352"/>
              <a:gd name="connsiteX4" fmla="*/ 16081 w 2663069"/>
              <a:gd name="connsiteY4" fmla="*/ 1230505 h 2166352"/>
              <a:gd name="connsiteX5" fmla="*/ 366970 w 2663069"/>
              <a:gd name="connsiteY5" fmla="*/ 60697 h 2166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3069" h="2166352">
                <a:moveTo>
                  <a:pt x="366970" y="60697"/>
                </a:moveTo>
                <a:cubicBezTo>
                  <a:pt x="678871" y="-98063"/>
                  <a:pt x="1511537" y="82979"/>
                  <a:pt x="1887489" y="277947"/>
                </a:cubicBezTo>
                <a:cubicBezTo>
                  <a:pt x="2263441" y="472915"/>
                  <a:pt x="2817623" y="915771"/>
                  <a:pt x="2622685" y="1230505"/>
                </a:cubicBezTo>
                <a:cubicBezTo>
                  <a:pt x="2427747" y="1545239"/>
                  <a:pt x="1152293" y="2166352"/>
                  <a:pt x="717859" y="2166352"/>
                </a:cubicBezTo>
                <a:cubicBezTo>
                  <a:pt x="283425" y="2166352"/>
                  <a:pt x="74562" y="1587018"/>
                  <a:pt x="16081" y="1230505"/>
                </a:cubicBezTo>
                <a:cubicBezTo>
                  <a:pt x="-42400" y="873992"/>
                  <a:pt x="55069" y="219457"/>
                  <a:pt x="366970" y="60697"/>
                </a:cubicBezTo>
                <a:close/>
              </a:path>
            </a:pathLst>
          </a:custGeom>
          <a:noFill/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EC5D0C74-0713-996C-6A57-6810DCC8305E}"/>
              </a:ext>
            </a:extLst>
          </p:cNvPr>
          <p:cNvSpPr/>
          <p:nvPr/>
        </p:nvSpPr>
        <p:spPr>
          <a:xfrm>
            <a:off x="5005388" y="4724400"/>
            <a:ext cx="2644775" cy="884238"/>
          </a:xfrm>
          <a:custGeom>
            <a:avLst/>
            <a:gdLst>
              <a:gd name="connsiteX0" fmla="*/ 398279 w 2643770"/>
              <a:gd name="connsiteY0" fmla="*/ 51458 h 884310"/>
              <a:gd name="connsiteX1" fmla="*/ 2269687 w 2643770"/>
              <a:gd name="connsiteY1" fmla="*/ 51458 h 884310"/>
              <a:gd name="connsiteX2" fmla="*/ 2620576 w 2643770"/>
              <a:gd name="connsiteY2" fmla="*/ 586227 h 884310"/>
              <a:gd name="connsiteX3" fmla="*/ 1902089 w 2643770"/>
              <a:gd name="connsiteY3" fmla="*/ 853612 h 884310"/>
              <a:gd name="connsiteX4" fmla="*/ 247898 w 2643770"/>
              <a:gd name="connsiteY4" fmla="*/ 803477 h 884310"/>
              <a:gd name="connsiteX5" fmla="*/ 30681 w 2643770"/>
              <a:gd name="connsiteY5" fmla="*/ 185150 h 884310"/>
              <a:gd name="connsiteX6" fmla="*/ 481824 w 2643770"/>
              <a:gd name="connsiteY6" fmla="*/ 34746 h 884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43770" h="884310">
                <a:moveTo>
                  <a:pt x="398279" y="51458"/>
                </a:moveTo>
                <a:cubicBezTo>
                  <a:pt x="1148791" y="6894"/>
                  <a:pt x="1899304" y="-37670"/>
                  <a:pt x="2269687" y="51458"/>
                </a:cubicBezTo>
                <a:cubicBezTo>
                  <a:pt x="2640070" y="140586"/>
                  <a:pt x="2681842" y="452535"/>
                  <a:pt x="2620576" y="586227"/>
                </a:cubicBezTo>
                <a:cubicBezTo>
                  <a:pt x="2559310" y="719919"/>
                  <a:pt x="2297535" y="817404"/>
                  <a:pt x="1902089" y="853612"/>
                </a:cubicBezTo>
                <a:cubicBezTo>
                  <a:pt x="1506643" y="889820"/>
                  <a:pt x="559799" y="914887"/>
                  <a:pt x="247898" y="803477"/>
                </a:cubicBezTo>
                <a:cubicBezTo>
                  <a:pt x="-64003" y="692067"/>
                  <a:pt x="-8307" y="313272"/>
                  <a:pt x="30681" y="185150"/>
                </a:cubicBezTo>
                <a:cubicBezTo>
                  <a:pt x="69669" y="57028"/>
                  <a:pt x="481824" y="34746"/>
                  <a:pt x="481824" y="34746"/>
                </a:cubicBezTo>
              </a:path>
            </a:pathLst>
          </a:custGeom>
          <a:ln w="9525">
            <a:solidFill>
              <a:srgbClr val="4A7EB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DECA5225-2C0E-51BB-0955-3D89C9AD4E38}"/>
              </a:ext>
            </a:extLst>
          </p:cNvPr>
          <p:cNvSpPr/>
          <p:nvPr/>
        </p:nvSpPr>
        <p:spPr>
          <a:xfrm rot="1695936">
            <a:off x="5008563" y="3433763"/>
            <a:ext cx="2643187" cy="884237"/>
          </a:xfrm>
          <a:custGeom>
            <a:avLst/>
            <a:gdLst>
              <a:gd name="connsiteX0" fmla="*/ 398279 w 2643770"/>
              <a:gd name="connsiteY0" fmla="*/ 51458 h 884310"/>
              <a:gd name="connsiteX1" fmla="*/ 2269687 w 2643770"/>
              <a:gd name="connsiteY1" fmla="*/ 51458 h 884310"/>
              <a:gd name="connsiteX2" fmla="*/ 2620576 w 2643770"/>
              <a:gd name="connsiteY2" fmla="*/ 586227 h 884310"/>
              <a:gd name="connsiteX3" fmla="*/ 1902089 w 2643770"/>
              <a:gd name="connsiteY3" fmla="*/ 853612 h 884310"/>
              <a:gd name="connsiteX4" fmla="*/ 247898 w 2643770"/>
              <a:gd name="connsiteY4" fmla="*/ 803477 h 884310"/>
              <a:gd name="connsiteX5" fmla="*/ 30681 w 2643770"/>
              <a:gd name="connsiteY5" fmla="*/ 185150 h 884310"/>
              <a:gd name="connsiteX6" fmla="*/ 481824 w 2643770"/>
              <a:gd name="connsiteY6" fmla="*/ 34746 h 884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43770" h="884310">
                <a:moveTo>
                  <a:pt x="398279" y="51458"/>
                </a:moveTo>
                <a:cubicBezTo>
                  <a:pt x="1148791" y="6894"/>
                  <a:pt x="1899304" y="-37670"/>
                  <a:pt x="2269687" y="51458"/>
                </a:cubicBezTo>
                <a:cubicBezTo>
                  <a:pt x="2640070" y="140586"/>
                  <a:pt x="2681842" y="452535"/>
                  <a:pt x="2620576" y="586227"/>
                </a:cubicBezTo>
                <a:cubicBezTo>
                  <a:pt x="2559310" y="719919"/>
                  <a:pt x="2297535" y="817404"/>
                  <a:pt x="1902089" y="853612"/>
                </a:cubicBezTo>
                <a:cubicBezTo>
                  <a:pt x="1506643" y="889820"/>
                  <a:pt x="559799" y="914887"/>
                  <a:pt x="247898" y="803477"/>
                </a:cubicBezTo>
                <a:cubicBezTo>
                  <a:pt x="-64003" y="692067"/>
                  <a:pt x="-8307" y="313272"/>
                  <a:pt x="30681" y="185150"/>
                </a:cubicBezTo>
                <a:cubicBezTo>
                  <a:pt x="69669" y="57028"/>
                  <a:pt x="481824" y="34746"/>
                  <a:pt x="481824" y="34746"/>
                </a:cubicBezTo>
              </a:path>
            </a:pathLst>
          </a:custGeom>
          <a:ln w="9525">
            <a:solidFill>
              <a:srgbClr val="4A7EB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320A2842-A401-8211-1F02-FEA57BEC1A78}"/>
              </a:ext>
            </a:extLst>
          </p:cNvPr>
          <p:cNvSpPr/>
          <p:nvPr/>
        </p:nvSpPr>
        <p:spPr>
          <a:xfrm>
            <a:off x="4986338" y="1822450"/>
            <a:ext cx="2663825" cy="2165350"/>
          </a:xfrm>
          <a:custGeom>
            <a:avLst/>
            <a:gdLst>
              <a:gd name="connsiteX0" fmla="*/ 366970 w 2663069"/>
              <a:gd name="connsiteY0" fmla="*/ 60697 h 2166352"/>
              <a:gd name="connsiteX1" fmla="*/ 1887489 w 2663069"/>
              <a:gd name="connsiteY1" fmla="*/ 277947 h 2166352"/>
              <a:gd name="connsiteX2" fmla="*/ 2622685 w 2663069"/>
              <a:gd name="connsiteY2" fmla="*/ 1230505 h 2166352"/>
              <a:gd name="connsiteX3" fmla="*/ 717859 w 2663069"/>
              <a:gd name="connsiteY3" fmla="*/ 2166352 h 2166352"/>
              <a:gd name="connsiteX4" fmla="*/ 16081 w 2663069"/>
              <a:gd name="connsiteY4" fmla="*/ 1230505 h 2166352"/>
              <a:gd name="connsiteX5" fmla="*/ 366970 w 2663069"/>
              <a:gd name="connsiteY5" fmla="*/ 60697 h 2166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3069" h="2166352">
                <a:moveTo>
                  <a:pt x="366970" y="60697"/>
                </a:moveTo>
                <a:cubicBezTo>
                  <a:pt x="678871" y="-98063"/>
                  <a:pt x="1511537" y="82979"/>
                  <a:pt x="1887489" y="277947"/>
                </a:cubicBezTo>
                <a:cubicBezTo>
                  <a:pt x="2263441" y="472915"/>
                  <a:pt x="2817623" y="915771"/>
                  <a:pt x="2622685" y="1230505"/>
                </a:cubicBezTo>
                <a:cubicBezTo>
                  <a:pt x="2427747" y="1545239"/>
                  <a:pt x="1152293" y="2166352"/>
                  <a:pt x="717859" y="2166352"/>
                </a:cubicBezTo>
                <a:cubicBezTo>
                  <a:pt x="283425" y="2166352"/>
                  <a:pt x="74562" y="1587018"/>
                  <a:pt x="16081" y="1230505"/>
                </a:cubicBezTo>
                <a:cubicBezTo>
                  <a:pt x="-42400" y="873992"/>
                  <a:pt x="55069" y="219457"/>
                  <a:pt x="366970" y="60697"/>
                </a:cubicBezTo>
                <a:close/>
              </a:path>
            </a:pathLst>
          </a:custGeom>
          <a:noFill/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7C99E7D-3763-4C1A-369B-4D17D5E0B9E3}"/>
              </a:ext>
            </a:extLst>
          </p:cNvPr>
          <p:cNvSpPr/>
          <p:nvPr/>
        </p:nvSpPr>
        <p:spPr>
          <a:xfrm>
            <a:off x="5486400" y="21558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78135B3-24B9-15F0-A556-E6D734F57B74}"/>
              </a:ext>
            </a:extLst>
          </p:cNvPr>
          <p:cNvSpPr/>
          <p:nvPr/>
        </p:nvSpPr>
        <p:spPr>
          <a:xfrm>
            <a:off x="7010400" y="28416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1A80DA7-3465-C8E9-312B-7632E4169908}"/>
              </a:ext>
            </a:extLst>
          </p:cNvPr>
          <p:cNvSpPr/>
          <p:nvPr/>
        </p:nvSpPr>
        <p:spPr>
          <a:xfrm>
            <a:off x="5486400" y="35274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EFD5CA9-CD78-8D67-DC63-A3485D03CA97}"/>
              </a:ext>
            </a:extLst>
          </p:cNvPr>
          <p:cNvSpPr/>
          <p:nvPr/>
        </p:nvSpPr>
        <p:spPr>
          <a:xfrm>
            <a:off x="7010400" y="42132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5C0C681-044C-FBF0-EF2D-A94C486C97C1}"/>
              </a:ext>
            </a:extLst>
          </p:cNvPr>
          <p:cNvSpPr/>
          <p:nvPr/>
        </p:nvSpPr>
        <p:spPr>
          <a:xfrm>
            <a:off x="8458200" y="35274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EDA785B4-22F9-1D2E-9685-7362B5ED98BF}"/>
              </a:ext>
            </a:extLst>
          </p:cNvPr>
          <p:cNvSpPr/>
          <p:nvPr/>
        </p:nvSpPr>
        <p:spPr>
          <a:xfrm>
            <a:off x="5486400" y="4876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C99FCA9-0502-F8D5-5646-F41F2ACF5D77}"/>
              </a:ext>
            </a:extLst>
          </p:cNvPr>
          <p:cNvSpPr/>
          <p:nvPr/>
        </p:nvSpPr>
        <p:spPr>
          <a:xfrm>
            <a:off x="7010400" y="4876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8334F10-8B26-9201-EBD6-927613DECA3F}"/>
              </a:ext>
            </a:extLst>
          </p:cNvPr>
          <p:cNvCxnSpPr>
            <a:stCxn id="34" idx="6"/>
            <a:endCxn id="37" idx="2"/>
          </p:cNvCxnSpPr>
          <p:nvPr/>
        </p:nvCxnSpPr>
        <p:spPr>
          <a:xfrm>
            <a:off x="5638800" y="2232025"/>
            <a:ext cx="13716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CAE38C67-D39B-534E-F14B-A5F548AEFB81}"/>
              </a:ext>
            </a:extLst>
          </p:cNvPr>
          <p:cNvCxnSpPr>
            <a:stCxn id="38" idx="6"/>
            <a:endCxn id="37" idx="3"/>
          </p:cNvCxnSpPr>
          <p:nvPr/>
        </p:nvCxnSpPr>
        <p:spPr>
          <a:xfrm flipV="1">
            <a:off x="5638800" y="2971800"/>
            <a:ext cx="1393825" cy="631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A631D70-CBB8-EC41-60C7-29034D71DC18}"/>
              </a:ext>
            </a:extLst>
          </p:cNvPr>
          <p:cNvCxnSpPr>
            <a:stCxn id="38" idx="5"/>
            <a:endCxn id="39" idx="2"/>
          </p:cNvCxnSpPr>
          <p:nvPr/>
        </p:nvCxnSpPr>
        <p:spPr>
          <a:xfrm>
            <a:off x="5616575" y="3657600"/>
            <a:ext cx="1393825" cy="631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443040A-A3BB-D794-C343-8E358555383F}"/>
              </a:ext>
            </a:extLst>
          </p:cNvPr>
          <p:cNvCxnSpPr>
            <a:stCxn id="37" idx="5"/>
            <a:endCxn id="40" idx="2"/>
          </p:cNvCxnSpPr>
          <p:nvPr/>
        </p:nvCxnSpPr>
        <p:spPr>
          <a:xfrm>
            <a:off x="7140575" y="2971800"/>
            <a:ext cx="1317625" cy="631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694EF42-7225-4EF3-2132-505CB2D3D9E6}"/>
              </a:ext>
            </a:extLst>
          </p:cNvPr>
          <p:cNvCxnSpPr>
            <a:stCxn id="39" idx="7"/>
            <a:endCxn id="40" idx="3"/>
          </p:cNvCxnSpPr>
          <p:nvPr/>
        </p:nvCxnSpPr>
        <p:spPr>
          <a:xfrm flipV="1">
            <a:off x="7140575" y="3657600"/>
            <a:ext cx="1339850" cy="577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6010840-F401-3357-C76C-B79925ADD9AA}"/>
              </a:ext>
            </a:extLst>
          </p:cNvPr>
          <p:cNvCxnSpPr>
            <a:stCxn id="41" idx="6"/>
            <a:endCxn id="42" idx="2"/>
          </p:cNvCxnSpPr>
          <p:nvPr/>
        </p:nvCxnSpPr>
        <p:spPr>
          <a:xfrm>
            <a:off x="5638800" y="4953000"/>
            <a:ext cx="137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526" name="TextBox 31748">
            <a:extLst>
              <a:ext uri="{FF2B5EF4-FFF2-40B4-BE49-F238E27FC236}">
                <a16:creationId xmlns:a16="http://schemas.microsoft.com/office/drawing/2014/main" id="{48E16689-FA59-E52A-F49C-28224CF68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209800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1 </a:t>
            </a:r>
            <a:r>
              <a:rPr lang="en-US" altLang="en-US" sz="28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1527" name="TextBox 37">
            <a:extLst>
              <a:ext uri="{FF2B5EF4-FFF2-40B4-BE49-F238E27FC236}">
                <a16:creationId xmlns:a16="http://schemas.microsoft.com/office/drawing/2014/main" id="{D52B7B34-10C0-EA9B-EF4C-D4C62C3DA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76555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2 </a:t>
            </a:r>
            <a:r>
              <a:rPr lang="en-US" altLang="en-US" sz="28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1528" name="TextBox 38">
            <a:extLst>
              <a:ext uri="{FF2B5EF4-FFF2-40B4-BE49-F238E27FC236}">
                <a16:creationId xmlns:a16="http://schemas.microsoft.com/office/drawing/2014/main" id="{FDB1740F-9236-2946-9FA8-ACE688DFE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114925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3 </a:t>
            </a:r>
            <a:r>
              <a:rPr lang="en-US" altLang="en-US" sz="28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1529" name="TextBox 39">
            <a:extLst>
              <a:ext uri="{FF2B5EF4-FFF2-40B4-BE49-F238E27FC236}">
                <a16:creationId xmlns:a16="http://schemas.microsoft.com/office/drawing/2014/main" id="{66E00177-C345-000C-DD59-659A5033E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02920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6</a:t>
            </a:r>
            <a:r>
              <a:rPr lang="en-US" altLang="en-US" sz="2800">
                <a:latin typeface="Times New Roman" panose="02020603050405020304" pitchFamily="18" charset="0"/>
              </a:rPr>
              <a:t> = 0</a:t>
            </a:r>
          </a:p>
        </p:txBody>
      </p:sp>
      <p:sp>
        <p:nvSpPr>
          <p:cNvPr id="21530" name="TextBox 40">
            <a:extLst>
              <a:ext uri="{FF2B5EF4-FFF2-40B4-BE49-F238E27FC236}">
                <a16:creationId xmlns:a16="http://schemas.microsoft.com/office/drawing/2014/main" id="{09D74E07-6ED8-5E5D-A8FC-9BB80560E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276725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5 </a:t>
            </a:r>
            <a:r>
              <a:rPr lang="en-US" altLang="en-US" sz="28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1531" name="TextBox 41">
            <a:extLst>
              <a:ext uri="{FF2B5EF4-FFF2-40B4-BE49-F238E27FC236}">
                <a16:creationId xmlns:a16="http://schemas.microsoft.com/office/drawing/2014/main" id="{E9F164AD-0EA1-2DBF-4433-E62E0E2FA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994025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4</a:t>
            </a:r>
            <a:r>
              <a:rPr lang="en-US" altLang="en-US" sz="28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" name="TextBox 42">
            <a:extLst>
              <a:ext uri="{FF2B5EF4-FFF2-40B4-BE49-F238E27FC236}">
                <a16:creationId xmlns:a16="http://schemas.microsoft.com/office/drawing/2014/main" id="{B85803FC-CF27-C7DB-84E6-E97F97B01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679825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8 </a:t>
            </a:r>
            <a:r>
              <a:rPr lang="en-US" altLang="en-US" sz="28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6AEE7AF-23D0-D709-53FC-FA0FCF5A8288}"/>
              </a:ext>
            </a:extLst>
          </p:cNvPr>
          <p:cNvSpPr/>
          <p:nvPr/>
        </p:nvSpPr>
        <p:spPr>
          <a:xfrm>
            <a:off x="8458200" y="21558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5400" dirty="0">
              <a:latin typeface="Times New Roman"/>
              <a:cs typeface="Times New Roman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279CBD2-AA68-0C47-8D95-4733013B12A5}"/>
              </a:ext>
            </a:extLst>
          </p:cNvPr>
          <p:cNvCxnSpPr/>
          <p:nvPr/>
        </p:nvCxnSpPr>
        <p:spPr>
          <a:xfrm>
            <a:off x="5600700" y="2209800"/>
            <a:ext cx="2857500" cy="22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B65159E-FB6E-D442-2D48-5B8A1E4B58A4}"/>
              </a:ext>
            </a:extLst>
          </p:cNvPr>
          <p:cNvCxnSpPr>
            <a:stCxn id="37" idx="7"/>
          </p:cNvCxnSpPr>
          <p:nvPr/>
        </p:nvCxnSpPr>
        <p:spPr>
          <a:xfrm flipV="1">
            <a:off x="7140575" y="2286000"/>
            <a:ext cx="1339850" cy="577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536" name="TextBox 42">
            <a:extLst>
              <a:ext uri="{FF2B5EF4-FFF2-40B4-BE49-F238E27FC236}">
                <a16:creationId xmlns:a16="http://schemas.microsoft.com/office/drawing/2014/main" id="{ED9A14AF-FD38-592C-9012-82B6138F8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265363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 baseline="-25000">
                <a:latin typeface="Times New Roman" panose="02020603050405020304" pitchFamily="18" charset="0"/>
              </a:rPr>
              <a:t>7 </a:t>
            </a:r>
            <a:r>
              <a:rPr lang="en-US" altLang="en-US" sz="28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227C70-6B1B-F7F7-F633-D5E29C660EE1}"/>
              </a:ext>
            </a:extLst>
          </p:cNvPr>
          <p:cNvSpPr/>
          <p:nvPr/>
        </p:nvSpPr>
        <p:spPr>
          <a:xfrm>
            <a:off x="5014913" y="1819275"/>
            <a:ext cx="3911600" cy="1419225"/>
          </a:xfrm>
          <a:custGeom>
            <a:avLst/>
            <a:gdLst>
              <a:gd name="connsiteX0" fmla="*/ 447673 w 3911577"/>
              <a:gd name="connsiteY0" fmla="*/ 90351 h 1418353"/>
              <a:gd name="connsiteX1" fmla="*/ 3711733 w 3911577"/>
              <a:gd name="connsiteY1" fmla="*/ 90351 h 1418353"/>
              <a:gd name="connsiteX2" fmla="*/ 3399217 w 3911577"/>
              <a:gd name="connsiteY2" fmla="*/ 981601 h 1418353"/>
              <a:gd name="connsiteX3" fmla="*/ 2114427 w 3911577"/>
              <a:gd name="connsiteY3" fmla="*/ 1409865 h 1418353"/>
              <a:gd name="connsiteX4" fmla="*/ 204604 w 3911577"/>
              <a:gd name="connsiteY4" fmla="*/ 622786 h 1418353"/>
              <a:gd name="connsiteX5" fmla="*/ 447673 w 3911577"/>
              <a:gd name="connsiteY5" fmla="*/ 90351 h 1418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1577" h="1418353">
                <a:moveTo>
                  <a:pt x="447673" y="90351"/>
                </a:moveTo>
                <a:cubicBezTo>
                  <a:pt x="1032194" y="1612"/>
                  <a:pt x="3219809" y="-58191"/>
                  <a:pt x="3711733" y="90351"/>
                </a:cubicBezTo>
                <a:cubicBezTo>
                  <a:pt x="4203657" y="238893"/>
                  <a:pt x="3665435" y="761682"/>
                  <a:pt x="3399217" y="981601"/>
                </a:cubicBezTo>
                <a:cubicBezTo>
                  <a:pt x="3132999" y="1201520"/>
                  <a:pt x="2646862" y="1469667"/>
                  <a:pt x="2114427" y="1409865"/>
                </a:cubicBezTo>
                <a:cubicBezTo>
                  <a:pt x="1581992" y="1350063"/>
                  <a:pt x="480467" y="838847"/>
                  <a:pt x="204604" y="622786"/>
                </a:cubicBezTo>
                <a:cubicBezTo>
                  <a:pt x="-71259" y="406725"/>
                  <a:pt x="-136848" y="179090"/>
                  <a:pt x="447673" y="90351"/>
                </a:cubicBezTo>
                <a:close/>
              </a:path>
            </a:pathLst>
          </a:custGeom>
          <a:noFill/>
          <a:ln w="9525">
            <a:solidFill>
              <a:srgbClr val="4A7E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Rounded Rectangular Callout 61">
            <a:extLst>
              <a:ext uri="{FF2B5EF4-FFF2-40B4-BE49-F238E27FC236}">
                <a16:creationId xmlns:a16="http://schemas.microsoft.com/office/drawing/2014/main" id="{37438769-08BA-A72A-314D-5AE60AD6CC5C}"/>
              </a:ext>
            </a:extLst>
          </p:cNvPr>
          <p:cNvSpPr/>
          <p:nvPr/>
        </p:nvSpPr>
        <p:spPr>
          <a:xfrm>
            <a:off x="609600" y="4365625"/>
            <a:ext cx="2743200" cy="1730375"/>
          </a:xfrm>
          <a:prstGeom prst="wedgeRoundRectCallout">
            <a:avLst>
              <a:gd name="adj1" fmla="val 184455"/>
              <a:gd name="adj2" fmla="val -171224"/>
              <a:gd name="adj3" fmla="val 16667"/>
            </a:avLst>
          </a:prstGeom>
          <a:solidFill>
            <a:srgbClr val="FFFFFF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Note: transitive links are required to show which clause caused propagation</a:t>
            </a:r>
            <a:endParaRPr lang="en-US" sz="20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7FB9CB12-7F53-75D3-BD9C-C47559EAB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Trail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ABE768BA-358D-8C37-60B5-6B5730A57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114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Series of assignments made up to current point in search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Broken up by ‘decision levels’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Each decision level includes propagations 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1000922-590A-97B5-3087-4A28D5477D1C}"/>
              </a:ext>
            </a:extLst>
          </p:cNvPr>
          <p:cNvGraphicFramePr>
            <a:graphicFrameLocks noGrp="1"/>
          </p:cNvGraphicFramePr>
          <p:nvPr/>
        </p:nvGraphicFramePr>
        <p:xfrm>
          <a:off x="5638800" y="1752600"/>
          <a:ext cx="2971800" cy="4480038"/>
        </p:xfrm>
        <a:graphic>
          <a:graphicData uri="http://schemas.openxmlformats.org/drawingml/2006/table">
            <a:tbl>
              <a:tblPr/>
              <a:tblGrid>
                <a:gridCol w="1293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8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Decision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level</a:t>
                      </a:r>
                    </a:p>
                  </a:txBody>
                  <a:tcPr marT="45691" marB="45691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Assignment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691" marB="45691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  <a:r>
                        <a:rPr kumimoji="0" lang="en-US" altLang="x-non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691" marB="45691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 </a:t>
                      </a:r>
                      <a:r>
                        <a:rPr kumimoji="0" lang="en-US" altLang="x-non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1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691" marB="45691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 </a:t>
                      </a:r>
                      <a:r>
                        <a:rPr kumimoji="0" lang="en-US" altLang="x-non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0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691" marB="45691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x-non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691" marB="45691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x-none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7</a:t>
                      </a:r>
                      <a:r>
                        <a:rPr kumimoji="0" lang="en-US" altLang="x-non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691" marB="45691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8</a:t>
                      </a:r>
                      <a:r>
                        <a:rPr kumimoji="0" lang="en-US" altLang="x-non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T="45691" marB="45691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  <a:r>
                        <a:rPr kumimoji="0" lang="en-US" altLang="x-non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1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691" marB="45691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6</a:t>
                      </a:r>
                      <a:r>
                        <a:rPr kumimoji="0" lang="en-US" altLang="x-non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CC2B8DA3-3A2D-0091-4257-C0DEEBF54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Clause Learning Example (1)</a:t>
            </a: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F8FA5905-21B8-7958-0CBA-BA471AC4FCF3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1524000"/>
          <a:ext cx="2438400" cy="5159375"/>
        </p:xfrm>
        <a:graphic>
          <a:graphicData uri="http://schemas.openxmlformats.org/drawingml/2006/table">
            <a:tbl>
              <a:tblPr/>
              <a:tblGrid>
                <a:gridCol w="722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DL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Assignment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6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7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8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9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10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12</a:t>
                      </a:r>
                      <a:r>
                        <a:rPr kumimoji="0" lang="en-US" altLang="x-non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24611" name="Picture 1">
            <a:extLst>
              <a:ext uri="{FF2B5EF4-FFF2-40B4-BE49-F238E27FC236}">
                <a16:creationId xmlns:a16="http://schemas.microsoft.com/office/drawing/2014/main" id="{3F59BD89-2974-BF40-7BE6-515C08BB1F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13" y="1600200"/>
            <a:ext cx="3227387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7AFD9B58-AC49-606D-5C75-0A86BCEB5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Clause Learning Example (2)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E68CCA4-FEC9-2088-BDAC-B86B4F1BEC41}"/>
              </a:ext>
            </a:extLst>
          </p:cNvPr>
          <p:cNvSpPr/>
          <p:nvPr/>
        </p:nvSpPr>
        <p:spPr>
          <a:xfrm>
            <a:off x="4419600" y="1698625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2A80A14-B397-A556-B8A0-8EC2F2FE912C}"/>
              </a:ext>
            </a:extLst>
          </p:cNvPr>
          <p:cNvSpPr/>
          <p:nvPr/>
        </p:nvSpPr>
        <p:spPr>
          <a:xfrm>
            <a:off x="4419600" y="4483100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710B868-CB89-C8BD-2B46-FDF01F662B2D}"/>
              </a:ext>
            </a:extLst>
          </p:cNvPr>
          <p:cNvSpPr/>
          <p:nvPr/>
        </p:nvSpPr>
        <p:spPr>
          <a:xfrm>
            <a:off x="7407275" y="5386388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2F86F34-BC18-BA6F-B88B-1618A495271D}"/>
              </a:ext>
            </a:extLst>
          </p:cNvPr>
          <p:cNvSpPr/>
          <p:nvPr/>
        </p:nvSpPr>
        <p:spPr>
          <a:xfrm>
            <a:off x="4419600" y="5410200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9DD9455-0A11-B8D6-E038-C915C39CFD68}"/>
              </a:ext>
            </a:extLst>
          </p:cNvPr>
          <p:cNvSpPr/>
          <p:nvPr/>
        </p:nvSpPr>
        <p:spPr>
          <a:xfrm>
            <a:off x="5943600" y="6032500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3928252-AA20-4ECC-2738-C082C87878F1}"/>
              </a:ext>
            </a:extLst>
          </p:cNvPr>
          <p:cNvCxnSpPr>
            <a:stCxn id="6" idx="7"/>
            <a:endCxn id="63" idx="2"/>
          </p:cNvCxnSpPr>
          <p:nvPr/>
        </p:nvCxnSpPr>
        <p:spPr>
          <a:xfrm flipV="1">
            <a:off x="4552950" y="1524000"/>
            <a:ext cx="1390650" cy="196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E3A482-CA97-906E-823A-7A2736350148}"/>
              </a:ext>
            </a:extLst>
          </p:cNvPr>
          <p:cNvCxnSpPr>
            <a:stCxn id="8" idx="5"/>
            <a:endCxn id="65" idx="2"/>
          </p:cNvCxnSpPr>
          <p:nvPr/>
        </p:nvCxnSpPr>
        <p:spPr>
          <a:xfrm>
            <a:off x="4552950" y="4613275"/>
            <a:ext cx="1390650" cy="579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B1DEBE1-E486-7D43-18AE-DBD3B655B4D6}"/>
              </a:ext>
            </a:extLst>
          </p:cNvPr>
          <p:cNvCxnSpPr>
            <a:stCxn id="11" idx="5"/>
            <a:endCxn id="12" idx="2"/>
          </p:cNvCxnSpPr>
          <p:nvPr/>
        </p:nvCxnSpPr>
        <p:spPr>
          <a:xfrm>
            <a:off x="4552950" y="5540375"/>
            <a:ext cx="1390650" cy="5683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634" name="TextBox 21">
            <a:extLst>
              <a:ext uri="{FF2B5EF4-FFF2-40B4-BE49-F238E27FC236}">
                <a16:creationId xmlns:a16="http://schemas.microsoft.com/office/drawing/2014/main" id="{4444D224-F8DF-5359-9156-AA2571A0C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8194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8291E5B-6D7B-F519-A446-2D69CA5CA77D}"/>
              </a:ext>
            </a:extLst>
          </p:cNvPr>
          <p:cNvSpPr/>
          <p:nvPr/>
        </p:nvSpPr>
        <p:spPr>
          <a:xfrm>
            <a:off x="4419600" y="2627313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D689D7C2-5CE0-CFAE-0C9A-530515CDF7A8}"/>
              </a:ext>
            </a:extLst>
          </p:cNvPr>
          <p:cNvSpPr/>
          <p:nvPr/>
        </p:nvSpPr>
        <p:spPr>
          <a:xfrm>
            <a:off x="4419600" y="3554413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FDA717D-17E6-3973-C001-5934AD186AEA}"/>
              </a:ext>
            </a:extLst>
          </p:cNvPr>
          <p:cNvSpPr/>
          <p:nvPr/>
        </p:nvSpPr>
        <p:spPr>
          <a:xfrm>
            <a:off x="5943600" y="1447800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F62F5B89-A402-81E0-78C1-15FF8A3110F8}"/>
              </a:ext>
            </a:extLst>
          </p:cNvPr>
          <p:cNvSpPr/>
          <p:nvPr/>
        </p:nvSpPr>
        <p:spPr>
          <a:xfrm>
            <a:off x="5943600" y="4198938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3822025A-7BAA-C4E4-4A9C-1B50A7F8E882}"/>
              </a:ext>
            </a:extLst>
          </p:cNvPr>
          <p:cNvSpPr/>
          <p:nvPr/>
        </p:nvSpPr>
        <p:spPr>
          <a:xfrm>
            <a:off x="5943600" y="5116513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73CBAA0-68C2-D6F8-B009-D820F9F899DC}"/>
              </a:ext>
            </a:extLst>
          </p:cNvPr>
          <p:cNvSpPr/>
          <p:nvPr/>
        </p:nvSpPr>
        <p:spPr>
          <a:xfrm>
            <a:off x="5943600" y="2365375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8C1AE2E-A042-3DBB-242A-3F8B600E4789}"/>
              </a:ext>
            </a:extLst>
          </p:cNvPr>
          <p:cNvSpPr/>
          <p:nvPr/>
        </p:nvSpPr>
        <p:spPr>
          <a:xfrm>
            <a:off x="5943600" y="3281363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31965FAD-5CF7-A20E-B72A-63400BA1DD4A}"/>
              </a:ext>
            </a:extLst>
          </p:cNvPr>
          <p:cNvCxnSpPr>
            <a:stCxn id="6" idx="5"/>
            <a:endCxn id="66" idx="2"/>
          </p:cNvCxnSpPr>
          <p:nvPr/>
        </p:nvCxnSpPr>
        <p:spPr>
          <a:xfrm>
            <a:off x="4552950" y="1828800"/>
            <a:ext cx="1390650" cy="6127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55288455-24AE-8AC7-52A1-E9337C163B70}"/>
              </a:ext>
            </a:extLst>
          </p:cNvPr>
          <p:cNvCxnSpPr>
            <a:stCxn id="53" idx="6"/>
            <a:endCxn id="67" idx="1"/>
          </p:cNvCxnSpPr>
          <p:nvPr/>
        </p:nvCxnSpPr>
        <p:spPr>
          <a:xfrm>
            <a:off x="4575175" y="2703513"/>
            <a:ext cx="1390650" cy="600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EAB7921-3DAF-9F5D-11B4-72D21FA69A56}"/>
              </a:ext>
            </a:extLst>
          </p:cNvPr>
          <p:cNvCxnSpPr>
            <a:stCxn id="54" idx="6"/>
            <a:endCxn id="67" idx="3"/>
          </p:cNvCxnSpPr>
          <p:nvPr/>
        </p:nvCxnSpPr>
        <p:spPr>
          <a:xfrm flipV="1">
            <a:off x="4575175" y="3411538"/>
            <a:ext cx="1390650" cy="219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D79B1D82-98F1-5ABF-6214-0137DA318A93}"/>
              </a:ext>
            </a:extLst>
          </p:cNvPr>
          <p:cNvCxnSpPr>
            <a:stCxn id="8" idx="7"/>
            <a:endCxn id="64" idx="2"/>
          </p:cNvCxnSpPr>
          <p:nvPr/>
        </p:nvCxnSpPr>
        <p:spPr>
          <a:xfrm flipV="1">
            <a:off x="4552950" y="4275138"/>
            <a:ext cx="1390650" cy="2301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89E34604-CFB5-B0B2-53E4-9D39E863ECE8}"/>
              </a:ext>
            </a:extLst>
          </p:cNvPr>
          <p:cNvCxnSpPr>
            <a:stCxn id="65" idx="6"/>
            <a:endCxn id="10" idx="2"/>
          </p:cNvCxnSpPr>
          <p:nvPr/>
        </p:nvCxnSpPr>
        <p:spPr>
          <a:xfrm>
            <a:off x="6099175" y="5192713"/>
            <a:ext cx="1308100" cy="269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EF0FA05A-5C62-73BF-7DA1-C0482C33CD8B}"/>
              </a:ext>
            </a:extLst>
          </p:cNvPr>
          <p:cNvCxnSpPr>
            <a:stCxn id="64" idx="5"/>
            <a:endCxn id="10" idx="1"/>
          </p:cNvCxnSpPr>
          <p:nvPr/>
        </p:nvCxnSpPr>
        <p:spPr>
          <a:xfrm>
            <a:off x="6076950" y="4329113"/>
            <a:ext cx="1352550" cy="1079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3641F3E3-1852-7010-5012-D1582A8D0ED3}"/>
              </a:ext>
            </a:extLst>
          </p:cNvPr>
          <p:cNvCxnSpPr>
            <a:stCxn id="11" idx="6"/>
            <a:endCxn id="10" idx="4"/>
          </p:cNvCxnSpPr>
          <p:nvPr/>
        </p:nvCxnSpPr>
        <p:spPr>
          <a:xfrm>
            <a:off x="4575175" y="5486400"/>
            <a:ext cx="2909888" cy="523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Oval 104">
            <a:extLst>
              <a:ext uri="{FF2B5EF4-FFF2-40B4-BE49-F238E27FC236}">
                <a16:creationId xmlns:a16="http://schemas.microsoft.com/office/drawing/2014/main" id="{6BB30E65-78D9-F2F9-A803-3F00CD84AA12}"/>
              </a:ext>
            </a:extLst>
          </p:cNvPr>
          <p:cNvSpPr/>
          <p:nvPr/>
        </p:nvSpPr>
        <p:spPr>
          <a:xfrm>
            <a:off x="8534400" y="4038600"/>
            <a:ext cx="155575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97FE9E44-0A74-061A-EDE8-DAD9ACBD6CB9}"/>
              </a:ext>
            </a:extLst>
          </p:cNvPr>
          <p:cNvCxnSpPr>
            <a:stCxn id="67" idx="6"/>
            <a:endCxn id="105" idx="1"/>
          </p:cNvCxnSpPr>
          <p:nvPr/>
        </p:nvCxnSpPr>
        <p:spPr>
          <a:xfrm>
            <a:off x="6099175" y="3357563"/>
            <a:ext cx="2457450" cy="7032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43914F66-0420-CC9B-A269-17CEC40013CE}"/>
              </a:ext>
            </a:extLst>
          </p:cNvPr>
          <p:cNvCxnSpPr>
            <a:stCxn id="64" idx="7"/>
            <a:endCxn id="105" idx="2"/>
          </p:cNvCxnSpPr>
          <p:nvPr/>
        </p:nvCxnSpPr>
        <p:spPr>
          <a:xfrm flipV="1">
            <a:off x="6076950" y="4114800"/>
            <a:ext cx="2457450" cy="1063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92D3247E-0FD6-8652-FFC5-C62B6C9C31F9}"/>
              </a:ext>
            </a:extLst>
          </p:cNvPr>
          <p:cNvCxnSpPr>
            <a:stCxn id="10" idx="7"/>
            <a:endCxn id="105" idx="3"/>
          </p:cNvCxnSpPr>
          <p:nvPr/>
        </p:nvCxnSpPr>
        <p:spPr>
          <a:xfrm flipV="1">
            <a:off x="7540625" y="4168775"/>
            <a:ext cx="1016000" cy="12398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653" name="TextBox 115">
            <a:extLst>
              <a:ext uri="{FF2B5EF4-FFF2-40B4-BE49-F238E27FC236}">
                <a16:creationId xmlns:a16="http://schemas.microsoft.com/office/drawing/2014/main" id="{BF47BDB2-F335-6EA0-8B86-ABD32701F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905000"/>
            <a:ext cx="1362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7 </a:t>
            </a:r>
            <a:r>
              <a:rPr lang="en-US" altLang="en-US" sz="2400">
                <a:latin typeface="Times New Roman" panose="02020603050405020304" pitchFamily="18" charset="0"/>
              </a:rPr>
              <a:t>=1</a:t>
            </a:r>
          </a:p>
        </p:txBody>
      </p:sp>
      <p:sp>
        <p:nvSpPr>
          <p:cNvPr id="26654" name="TextBox 116">
            <a:extLst>
              <a:ext uri="{FF2B5EF4-FFF2-40B4-BE49-F238E27FC236}">
                <a16:creationId xmlns:a16="http://schemas.microsoft.com/office/drawing/2014/main" id="{A2D86EC2-3D52-34EE-9146-8CC6CF09B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7338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2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6655" name="TextBox 117">
            <a:extLst>
              <a:ext uri="{FF2B5EF4-FFF2-40B4-BE49-F238E27FC236}">
                <a16:creationId xmlns:a16="http://schemas.microsoft.com/office/drawing/2014/main" id="{C3622901-0D41-9F00-0C64-CB7809E5A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6482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4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6656" name="TextBox 118">
            <a:extLst>
              <a:ext uri="{FF2B5EF4-FFF2-40B4-BE49-F238E27FC236}">
                <a16:creationId xmlns:a16="http://schemas.microsoft.com/office/drawing/2014/main" id="{04EF6E05-0658-9B6C-2756-1D7EA071A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562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10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6657" name="TextBox 119">
            <a:extLst>
              <a:ext uri="{FF2B5EF4-FFF2-40B4-BE49-F238E27FC236}">
                <a16:creationId xmlns:a16="http://schemas.microsoft.com/office/drawing/2014/main" id="{F9D073CB-160B-9264-3D9F-4C8D2EBBB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722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11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6658" name="TextBox 120">
            <a:extLst>
              <a:ext uri="{FF2B5EF4-FFF2-40B4-BE49-F238E27FC236}">
                <a16:creationId xmlns:a16="http://schemas.microsoft.com/office/drawing/2014/main" id="{F75881E1-9CA2-1926-1DC0-854EF29CE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181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6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6659" name="TextBox 121">
            <a:extLst>
              <a:ext uri="{FF2B5EF4-FFF2-40B4-BE49-F238E27FC236}">
                <a16:creationId xmlns:a16="http://schemas.microsoft.com/office/drawing/2014/main" id="{4045C9F4-908C-D5ED-18ED-FA0D8FBFF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3434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5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6660" name="TextBox 122">
            <a:extLst>
              <a:ext uri="{FF2B5EF4-FFF2-40B4-BE49-F238E27FC236}">
                <a16:creationId xmlns:a16="http://schemas.microsoft.com/office/drawing/2014/main" id="{ECEAD179-7671-CAB9-13D4-040B25A4C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3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6661" name="TextBox 123">
            <a:extLst>
              <a:ext uri="{FF2B5EF4-FFF2-40B4-BE49-F238E27FC236}">
                <a16:creationId xmlns:a16="http://schemas.microsoft.com/office/drawing/2014/main" id="{A9E6D344-BB55-B8C7-69FA-5A1CFB974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514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8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6662" name="TextBox 124">
            <a:extLst>
              <a:ext uri="{FF2B5EF4-FFF2-40B4-BE49-F238E27FC236}">
                <a16:creationId xmlns:a16="http://schemas.microsoft.com/office/drawing/2014/main" id="{92685904-E73E-788E-EDBD-6D8A3D21B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6002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9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6663" name="TextBox 125">
            <a:extLst>
              <a:ext uri="{FF2B5EF4-FFF2-40B4-BE49-F238E27FC236}">
                <a16:creationId xmlns:a16="http://schemas.microsoft.com/office/drawing/2014/main" id="{E2DF35CC-693C-0A2F-CDF8-4CC69FFA4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763" y="5521325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12 </a:t>
            </a:r>
            <a:r>
              <a:rPr lang="en-US" altLang="en-US" sz="2400">
                <a:latin typeface="Times New Roman" panose="02020603050405020304" pitchFamily="18" charset="0"/>
              </a:rPr>
              <a:t>= 0 </a:t>
            </a:r>
          </a:p>
        </p:txBody>
      </p:sp>
      <p:sp>
        <p:nvSpPr>
          <p:cNvPr id="24616" name="TextBox 126">
            <a:extLst>
              <a:ext uri="{FF2B5EF4-FFF2-40B4-BE49-F238E27FC236}">
                <a16:creationId xmlns:a16="http://schemas.microsoft.com/office/drawing/2014/main" id="{45F9D665-C997-035B-91E3-CE0F45EA1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429000"/>
            <a:ext cx="1343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Conflict</a:t>
            </a:r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1F0CCB5D-98BF-6A1E-FBED-A1C5BD71B8C2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1524000"/>
          <a:ext cx="2438400" cy="5159375"/>
        </p:xfrm>
        <a:graphic>
          <a:graphicData uri="http://schemas.openxmlformats.org/drawingml/2006/table">
            <a:tbl>
              <a:tblPr/>
              <a:tblGrid>
                <a:gridCol w="722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DL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Assignment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6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7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8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9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10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11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-128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x</a:t>
                      </a:r>
                      <a:r>
                        <a:rPr kumimoji="0" lang="en-US" altLang="x-none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12</a:t>
                      </a: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-128"/>
                        </a:rPr>
                        <a:t> = 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A38A17E9-1A5A-6AE6-04ED-4356EDDFA0E8}"/>
              </a:ext>
            </a:extLst>
          </p:cNvPr>
          <p:cNvCxnSpPr>
            <a:stCxn id="12" idx="6"/>
          </p:cNvCxnSpPr>
          <p:nvPr/>
        </p:nvCxnSpPr>
        <p:spPr>
          <a:xfrm flipV="1">
            <a:off x="6099175" y="4198938"/>
            <a:ext cx="2457450" cy="19097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246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9C197EFE-69F2-986B-FCC5-5E6C4ADDF730}"/>
              </a:ext>
            </a:extLst>
          </p:cNvPr>
          <p:cNvSpPr/>
          <p:nvPr/>
        </p:nvSpPr>
        <p:spPr>
          <a:xfrm>
            <a:off x="76200" y="2743200"/>
            <a:ext cx="4114800" cy="35814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Conflict caused by assignment</a:t>
            </a:r>
          </a:p>
          <a:p>
            <a:pPr eaLnBrk="1" hangingPunct="1">
              <a:defRPr/>
            </a:pPr>
            <a:endParaRPr lang="en-US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So, we negate it</a:t>
            </a:r>
            <a:endParaRPr lang="en-US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sz="18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.. and add the clause</a:t>
            </a:r>
          </a:p>
          <a:p>
            <a:pPr eaLnBrk="1" hangingPunct="1">
              <a:defRPr/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to the formula to prevent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this conflict in the future</a:t>
            </a:r>
          </a:p>
        </p:txBody>
      </p:sp>
      <p:sp>
        <p:nvSpPr>
          <p:cNvPr id="27650" name="Title 1">
            <a:extLst>
              <a:ext uri="{FF2B5EF4-FFF2-40B4-BE49-F238E27FC236}">
                <a16:creationId xmlns:a16="http://schemas.microsoft.com/office/drawing/2014/main" id="{69445733-5C69-602A-1E18-030B1F3B2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Clause Learning Example (3)</a:t>
            </a:r>
          </a:p>
        </p:txBody>
      </p:sp>
      <p:pic>
        <p:nvPicPr>
          <p:cNvPr id="24625" name="Picture 24" descr="latex-image-1.pdf">
            <a:extLst>
              <a:ext uri="{FF2B5EF4-FFF2-40B4-BE49-F238E27FC236}">
                <a16:creationId xmlns:a16="http://schemas.microsoft.com/office/drawing/2014/main" id="{FF0C3764-D51B-DB92-0699-8B23DAF411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5029200"/>
            <a:ext cx="327183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TextBox 17">
            <a:extLst>
              <a:ext uri="{FF2B5EF4-FFF2-40B4-BE49-F238E27FC236}">
                <a16:creationId xmlns:a16="http://schemas.microsoft.com/office/drawing/2014/main" id="{FB8335E3-F019-892D-FC43-178683A51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252538" y="2506663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115" name="Freeform 114">
            <a:extLst>
              <a:ext uri="{FF2B5EF4-FFF2-40B4-BE49-F238E27FC236}">
                <a16:creationId xmlns:a16="http://schemas.microsoft.com/office/drawing/2014/main" id="{F4F8F6D3-CD78-B6E6-0B32-019A230C765E}"/>
              </a:ext>
            </a:extLst>
          </p:cNvPr>
          <p:cNvSpPr/>
          <p:nvPr/>
        </p:nvSpPr>
        <p:spPr>
          <a:xfrm>
            <a:off x="5494338" y="2947988"/>
            <a:ext cx="3656012" cy="3378200"/>
          </a:xfrm>
          <a:custGeom>
            <a:avLst/>
            <a:gdLst>
              <a:gd name="connsiteX0" fmla="*/ 1326282 w 3604939"/>
              <a:gd name="connsiteY0" fmla="*/ 305077 h 2845343"/>
              <a:gd name="connsiteX1" fmla="*/ 151197 w 3604939"/>
              <a:gd name="connsiteY1" fmla="*/ 55803 h 2845343"/>
              <a:gd name="connsiteX2" fmla="*/ 56241 w 3604939"/>
              <a:gd name="connsiteY2" fmla="*/ 1302173 h 2845343"/>
              <a:gd name="connsiteX3" fmla="*/ 531023 w 3604939"/>
              <a:gd name="connsiteY3" fmla="*/ 1966903 h 2845343"/>
              <a:gd name="connsiteX4" fmla="*/ 2002846 w 3604939"/>
              <a:gd name="connsiteY4" fmla="*/ 2845297 h 2845343"/>
              <a:gd name="connsiteX5" fmla="*/ 3094844 w 3604939"/>
              <a:gd name="connsiteY5" fmla="*/ 2002514 h 2845343"/>
              <a:gd name="connsiteX6" fmla="*/ 3510278 w 3604939"/>
              <a:gd name="connsiteY6" fmla="*/ 1100379 h 2845343"/>
              <a:gd name="connsiteX7" fmla="*/ 1326282 w 3604939"/>
              <a:gd name="connsiteY7" fmla="*/ 305077 h 2845343"/>
              <a:gd name="connsiteX0" fmla="*/ 1363337 w 3641994"/>
              <a:gd name="connsiteY0" fmla="*/ 305077 h 2847338"/>
              <a:gd name="connsiteX1" fmla="*/ 188252 w 3641994"/>
              <a:gd name="connsiteY1" fmla="*/ 55803 h 2847338"/>
              <a:gd name="connsiteX2" fmla="*/ 93296 w 3641994"/>
              <a:gd name="connsiteY2" fmla="*/ 1302173 h 2847338"/>
              <a:gd name="connsiteX3" fmla="*/ 1100707 w 3641994"/>
              <a:gd name="connsiteY3" fmla="*/ 2210018 h 2847338"/>
              <a:gd name="connsiteX4" fmla="*/ 2039901 w 3641994"/>
              <a:gd name="connsiteY4" fmla="*/ 2845297 h 2847338"/>
              <a:gd name="connsiteX5" fmla="*/ 3131899 w 3641994"/>
              <a:gd name="connsiteY5" fmla="*/ 2002514 h 2847338"/>
              <a:gd name="connsiteX6" fmla="*/ 3547333 w 3641994"/>
              <a:gd name="connsiteY6" fmla="*/ 1100379 h 2847338"/>
              <a:gd name="connsiteX7" fmla="*/ 1363337 w 3641994"/>
              <a:gd name="connsiteY7" fmla="*/ 305077 h 2847338"/>
              <a:gd name="connsiteX0" fmla="*/ 1363337 w 3641994"/>
              <a:gd name="connsiteY0" fmla="*/ 305077 h 2856310"/>
              <a:gd name="connsiteX1" fmla="*/ 188252 w 3641994"/>
              <a:gd name="connsiteY1" fmla="*/ 55803 h 2856310"/>
              <a:gd name="connsiteX2" fmla="*/ 93296 w 3641994"/>
              <a:gd name="connsiteY2" fmla="*/ 1302173 h 2856310"/>
              <a:gd name="connsiteX3" fmla="*/ 1100707 w 3641994"/>
              <a:gd name="connsiteY3" fmla="*/ 2210018 h 2856310"/>
              <a:gd name="connsiteX4" fmla="*/ 2039901 w 3641994"/>
              <a:gd name="connsiteY4" fmla="*/ 2845297 h 2856310"/>
              <a:gd name="connsiteX5" fmla="*/ 3131899 w 3641994"/>
              <a:gd name="connsiteY5" fmla="*/ 2002514 h 2856310"/>
              <a:gd name="connsiteX6" fmla="*/ 3547333 w 3641994"/>
              <a:gd name="connsiteY6" fmla="*/ 1100379 h 2856310"/>
              <a:gd name="connsiteX7" fmla="*/ 1363337 w 3641994"/>
              <a:gd name="connsiteY7" fmla="*/ 305077 h 2856310"/>
              <a:gd name="connsiteX0" fmla="*/ 1363337 w 3641994"/>
              <a:gd name="connsiteY0" fmla="*/ 305077 h 3378529"/>
              <a:gd name="connsiteX1" fmla="*/ 188252 w 3641994"/>
              <a:gd name="connsiteY1" fmla="*/ 55803 h 3378529"/>
              <a:gd name="connsiteX2" fmla="*/ 93296 w 3641994"/>
              <a:gd name="connsiteY2" fmla="*/ 1302173 h 3378529"/>
              <a:gd name="connsiteX3" fmla="*/ 1100707 w 3641994"/>
              <a:gd name="connsiteY3" fmla="*/ 2210018 h 3378529"/>
              <a:gd name="connsiteX4" fmla="*/ 208286 w 3641994"/>
              <a:gd name="connsiteY4" fmla="*/ 3360856 h 3378529"/>
              <a:gd name="connsiteX5" fmla="*/ 2039901 w 3641994"/>
              <a:gd name="connsiteY5" fmla="*/ 2845297 h 3378529"/>
              <a:gd name="connsiteX6" fmla="*/ 3131899 w 3641994"/>
              <a:gd name="connsiteY6" fmla="*/ 2002514 h 3378529"/>
              <a:gd name="connsiteX7" fmla="*/ 3547333 w 3641994"/>
              <a:gd name="connsiteY7" fmla="*/ 1100379 h 3378529"/>
              <a:gd name="connsiteX8" fmla="*/ 1363337 w 3641994"/>
              <a:gd name="connsiteY8" fmla="*/ 305077 h 3378529"/>
              <a:gd name="connsiteX0" fmla="*/ 1378281 w 3656938"/>
              <a:gd name="connsiteY0" fmla="*/ 305077 h 3378529"/>
              <a:gd name="connsiteX1" fmla="*/ 203196 w 3656938"/>
              <a:gd name="connsiteY1" fmla="*/ 55803 h 3378529"/>
              <a:gd name="connsiteX2" fmla="*/ 108240 w 3656938"/>
              <a:gd name="connsiteY2" fmla="*/ 1302173 h 3378529"/>
              <a:gd name="connsiteX3" fmla="*/ 1324071 w 3656938"/>
              <a:gd name="connsiteY3" fmla="*/ 2059518 h 3378529"/>
              <a:gd name="connsiteX4" fmla="*/ 223230 w 3656938"/>
              <a:gd name="connsiteY4" fmla="*/ 3360856 h 3378529"/>
              <a:gd name="connsiteX5" fmla="*/ 2054845 w 3656938"/>
              <a:gd name="connsiteY5" fmla="*/ 2845297 h 3378529"/>
              <a:gd name="connsiteX6" fmla="*/ 3146843 w 3656938"/>
              <a:gd name="connsiteY6" fmla="*/ 2002514 h 3378529"/>
              <a:gd name="connsiteX7" fmla="*/ 3562277 w 3656938"/>
              <a:gd name="connsiteY7" fmla="*/ 1100379 h 3378529"/>
              <a:gd name="connsiteX8" fmla="*/ 1378281 w 3656938"/>
              <a:gd name="connsiteY8" fmla="*/ 305077 h 3378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56938" h="3378529">
                <a:moveTo>
                  <a:pt x="1378281" y="305077"/>
                </a:moveTo>
                <a:cubicBezTo>
                  <a:pt x="818434" y="130981"/>
                  <a:pt x="414869" y="-110380"/>
                  <a:pt x="203196" y="55803"/>
                </a:cubicBezTo>
                <a:cubicBezTo>
                  <a:pt x="-8477" y="221986"/>
                  <a:pt x="-78573" y="968220"/>
                  <a:pt x="108240" y="1302173"/>
                </a:cubicBezTo>
                <a:cubicBezTo>
                  <a:pt x="295053" y="1636126"/>
                  <a:pt x="1304906" y="1716404"/>
                  <a:pt x="1324071" y="2059518"/>
                </a:cubicBezTo>
                <a:cubicBezTo>
                  <a:pt x="1343236" y="2402632"/>
                  <a:pt x="66698" y="3254976"/>
                  <a:pt x="223230" y="3360856"/>
                </a:cubicBezTo>
                <a:cubicBezTo>
                  <a:pt x="379762" y="3466736"/>
                  <a:pt x="1567576" y="3071687"/>
                  <a:pt x="2054845" y="2845297"/>
                </a:cubicBezTo>
                <a:cubicBezTo>
                  <a:pt x="2542114" y="2618907"/>
                  <a:pt x="2895604" y="2293334"/>
                  <a:pt x="3146843" y="2002514"/>
                </a:cubicBezTo>
                <a:cubicBezTo>
                  <a:pt x="3398082" y="1711694"/>
                  <a:pt x="3855059" y="1385264"/>
                  <a:pt x="3562277" y="1100379"/>
                </a:cubicBezTo>
                <a:cubicBezTo>
                  <a:pt x="3269495" y="815495"/>
                  <a:pt x="1938128" y="479173"/>
                  <a:pt x="1378281" y="305077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16" name="Freeform 115">
            <a:extLst>
              <a:ext uri="{FF2B5EF4-FFF2-40B4-BE49-F238E27FC236}">
                <a16:creationId xmlns:a16="http://schemas.microsoft.com/office/drawing/2014/main" id="{387D848D-0850-B957-396E-49259A7F54AA}"/>
              </a:ext>
            </a:extLst>
          </p:cNvPr>
          <p:cNvSpPr/>
          <p:nvPr/>
        </p:nvSpPr>
        <p:spPr>
          <a:xfrm>
            <a:off x="4267200" y="2514600"/>
            <a:ext cx="533400" cy="3533775"/>
          </a:xfrm>
          <a:custGeom>
            <a:avLst/>
            <a:gdLst>
              <a:gd name="connsiteX0" fmla="*/ 1543 w 701886"/>
              <a:gd name="connsiteY0" fmla="*/ 1023048 h 3772088"/>
              <a:gd name="connsiteX1" fmla="*/ 25282 w 701886"/>
              <a:gd name="connsiteY1" fmla="*/ 3278383 h 3772088"/>
              <a:gd name="connsiteX2" fmla="*/ 108369 w 701886"/>
              <a:gd name="connsiteY2" fmla="*/ 3670099 h 3772088"/>
              <a:gd name="connsiteX3" fmla="*/ 405107 w 701886"/>
              <a:gd name="connsiteY3" fmla="*/ 3765061 h 3772088"/>
              <a:gd name="connsiteX4" fmla="*/ 606890 w 701886"/>
              <a:gd name="connsiteY4" fmla="*/ 3527657 h 3772088"/>
              <a:gd name="connsiteX5" fmla="*/ 701846 w 701886"/>
              <a:gd name="connsiteY5" fmla="*/ 2578042 h 3772088"/>
              <a:gd name="connsiteX6" fmla="*/ 618759 w 701886"/>
              <a:gd name="connsiteY6" fmla="*/ 1034918 h 3772088"/>
              <a:gd name="connsiteX7" fmla="*/ 618759 w 701886"/>
              <a:gd name="connsiteY7" fmla="*/ 453279 h 3772088"/>
              <a:gd name="connsiteX8" fmla="*/ 405107 w 701886"/>
              <a:gd name="connsiteY8" fmla="*/ 25952 h 3772088"/>
              <a:gd name="connsiteX9" fmla="*/ 60891 w 701886"/>
              <a:gd name="connsiteY9" fmla="*/ 156524 h 3772088"/>
              <a:gd name="connsiteX10" fmla="*/ 1543 w 701886"/>
              <a:gd name="connsiteY10" fmla="*/ 1023048 h 377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1886" h="3772088">
                <a:moveTo>
                  <a:pt x="1543" y="1023048"/>
                </a:moveTo>
                <a:cubicBezTo>
                  <a:pt x="-4392" y="1543358"/>
                  <a:pt x="7478" y="2837208"/>
                  <a:pt x="25282" y="3278383"/>
                </a:cubicBezTo>
                <a:cubicBezTo>
                  <a:pt x="43086" y="3719558"/>
                  <a:pt x="45065" y="3588986"/>
                  <a:pt x="108369" y="3670099"/>
                </a:cubicBezTo>
                <a:cubicBezTo>
                  <a:pt x="171673" y="3751212"/>
                  <a:pt x="322020" y="3788801"/>
                  <a:pt x="405107" y="3765061"/>
                </a:cubicBezTo>
                <a:cubicBezTo>
                  <a:pt x="488194" y="3741321"/>
                  <a:pt x="557434" y="3725494"/>
                  <a:pt x="606890" y="3527657"/>
                </a:cubicBezTo>
                <a:cubicBezTo>
                  <a:pt x="656347" y="3329821"/>
                  <a:pt x="699868" y="2993498"/>
                  <a:pt x="701846" y="2578042"/>
                </a:cubicBezTo>
                <a:cubicBezTo>
                  <a:pt x="703824" y="2162586"/>
                  <a:pt x="632607" y="1389045"/>
                  <a:pt x="618759" y="1034918"/>
                </a:cubicBezTo>
                <a:cubicBezTo>
                  <a:pt x="604911" y="680791"/>
                  <a:pt x="654368" y="621440"/>
                  <a:pt x="618759" y="453279"/>
                </a:cubicBezTo>
                <a:cubicBezTo>
                  <a:pt x="583150" y="285118"/>
                  <a:pt x="498085" y="75411"/>
                  <a:pt x="405107" y="25952"/>
                </a:cubicBezTo>
                <a:cubicBezTo>
                  <a:pt x="312129" y="-23507"/>
                  <a:pt x="128152" y="-13615"/>
                  <a:pt x="60891" y="156524"/>
                </a:cubicBezTo>
                <a:cubicBezTo>
                  <a:pt x="-6370" y="326663"/>
                  <a:pt x="7478" y="502738"/>
                  <a:pt x="1543" y="1023048"/>
                </a:cubicBezTo>
                <a:close/>
              </a:path>
            </a:pathLst>
          </a:custGeom>
          <a:noFill/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17" name="Rounded Rectangular Callout 116">
            <a:extLst>
              <a:ext uri="{FF2B5EF4-FFF2-40B4-BE49-F238E27FC236}">
                <a16:creationId xmlns:a16="http://schemas.microsoft.com/office/drawing/2014/main" id="{BC9DDFF4-969D-6AA7-9E28-78988F1013F5}"/>
              </a:ext>
            </a:extLst>
          </p:cNvPr>
          <p:cNvSpPr/>
          <p:nvPr/>
        </p:nvSpPr>
        <p:spPr>
          <a:xfrm>
            <a:off x="838200" y="1752600"/>
            <a:ext cx="2514600" cy="609600"/>
          </a:xfrm>
          <a:prstGeom prst="wedgeRoundRectCallout">
            <a:avLst>
              <a:gd name="adj1" fmla="val 83580"/>
              <a:gd name="adj2" fmla="val 74786"/>
              <a:gd name="adj3" fmla="val 16667"/>
            </a:avLst>
          </a:prstGeom>
          <a:solidFill>
            <a:srgbClr val="FFFFFF"/>
          </a:solidFill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hangingPunct="1">
              <a:defRPr/>
            </a:pPr>
            <a:r>
              <a:rPr lang="en-US" dirty="0">
                <a:solidFill>
                  <a:srgbClr val="4A7EBB"/>
                </a:solidFill>
              </a:rPr>
              <a:t>Decision variables</a:t>
            </a:r>
            <a:endParaRPr lang="en-US" sz="2000" dirty="0">
              <a:solidFill>
                <a:srgbClr val="4A7EBB"/>
              </a:solidFill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690054AE-08E3-2E8F-D40D-698BC8563DF6}"/>
              </a:ext>
            </a:extLst>
          </p:cNvPr>
          <p:cNvSpPr/>
          <p:nvPr/>
        </p:nvSpPr>
        <p:spPr>
          <a:xfrm>
            <a:off x="4419600" y="1698625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4F5D9A2F-25C6-B944-C9A4-96207F890E57}"/>
              </a:ext>
            </a:extLst>
          </p:cNvPr>
          <p:cNvSpPr/>
          <p:nvPr/>
        </p:nvSpPr>
        <p:spPr>
          <a:xfrm>
            <a:off x="4419600" y="4483100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FCE6E214-0211-ACFA-BEDE-18146E1B9BAA}"/>
              </a:ext>
            </a:extLst>
          </p:cNvPr>
          <p:cNvSpPr/>
          <p:nvPr/>
        </p:nvSpPr>
        <p:spPr>
          <a:xfrm>
            <a:off x="7407275" y="5386388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61E21734-86AC-9C1D-7110-0CB23F1CD755}"/>
              </a:ext>
            </a:extLst>
          </p:cNvPr>
          <p:cNvSpPr/>
          <p:nvPr/>
        </p:nvSpPr>
        <p:spPr>
          <a:xfrm>
            <a:off x="4419600" y="5410200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70F0C564-331E-97C3-1731-38B89889A9C7}"/>
              </a:ext>
            </a:extLst>
          </p:cNvPr>
          <p:cNvSpPr/>
          <p:nvPr/>
        </p:nvSpPr>
        <p:spPr>
          <a:xfrm>
            <a:off x="5943600" y="6032500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14224BBF-76BD-C03A-20A7-AA1F3E75545B}"/>
              </a:ext>
            </a:extLst>
          </p:cNvPr>
          <p:cNvCxnSpPr>
            <a:stCxn id="124" idx="7"/>
          </p:cNvCxnSpPr>
          <p:nvPr/>
        </p:nvCxnSpPr>
        <p:spPr>
          <a:xfrm flipV="1">
            <a:off x="4552950" y="1524000"/>
            <a:ext cx="1390650" cy="196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8440C0A5-ADF0-6D7F-7162-2EE06E4343D1}"/>
              </a:ext>
            </a:extLst>
          </p:cNvPr>
          <p:cNvCxnSpPr>
            <a:stCxn id="126" idx="5"/>
          </p:cNvCxnSpPr>
          <p:nvPr/>
        </p:nvCxnSpPr>
        <p:spPr>
          <a:xfrm>
            <a:off x="4552950" y="4613275"/>
            <a:ext cx="1390650" cy="579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706DF5E7-641F-55EA-921E-341E04305AB1}"/>
              </a:ext>
            </a:extLst>
          </p:cNvPr>
          <p:cNvCxnSpPr>
            <a:stCxn id="129" idx="5"/>
            <a:endCxn id="130" idx="2"/>
          </p:cNvCxnSpPr>
          <p:nvPr/>
        </p:nvCxnSpPr>
        <p:spPr>
          <a:xfrm>
            <a:off x="4552950" y="5540375"/>
            <a:ext cx="1390650" cy="5683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664" name="TextBox 21">
            <a:extLst>
              <a:ext uri="{FF2B5EF4-FFF2-40B4-BE49-F238E27FC236}">
                <a16:creationId xmlns:a16="http://schemas.microsoft.com/office/drawing/2014/main" id="{F0BBFB10-4B5A-4327-82FC-4CDCED4CD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8194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A2A75E55-8E48-9EB4-BF8E-6E984D98E8F1}"/>
              </a:ext>
            </a:extLst>
          </p:cNvPr>
          <p:cNvSpPr/>
          <p:nvPr/>
        </p:nvSpPr>
        <p:spPr>
          <a:xfrm>
            <a:off x="4419600" y="2627313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F4985243-697F-D7A1-6F1A-00B61CE9B368}"/>
              </a:ext>
            </a:extLst>
          </p:cNvPr>
          <p:cNvSpPr/>
          <p:nvPr/>
        </p:nvSpPr>
        <p:spPr>
          <a:xfrm>
            <a:off x="4419600" y="3554413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324F924D-17AD-B920-BEE7-156C67431E2B}"/>
              </a:ext>
            </a:extLst>
          </p:cNvPr>
          <p:cNvSpPr/>
          <p:nvPr/>
        </p:nvSpPr>
        <p:spPr>
          <a:xfrm>
            <a:off x="5943600" y="1447800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BD57F7A1-548A-87C1-30CE-B5A1163AE2B2}"/>
              </a:ext>
            </a:extLst>
          </p:cNvPr>
          <p:cNvSpPr/>
          <p:nvPr/>
        </p:nvSpPr>
        <p:spPr>
          <a:xfrm>
            <a:off x="5943600" y="4198938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B8BCACD1-876F-5ACF-EB59-C0CFCC294B70}"/>
              </a:ext>
            </a:extLst>
          </p:cNvPr>
          <p:cNvSpPr/>
          <p:nvPr/>
        </p:nvSpPr>
        <p:spPr>
          <a:xfrm>
            <a:off x="5943600" y="5116513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E6956293-246B-CA4F-42CE-F20D259186A4}"/>
              </a:ext>
            </a:extLst>
          </p:cNvPr>
          <p:cNvSpPr/>
          <p:nvPr/>
        </p:nvSpPr>
        <p:spPr>
          <a:xfrm>
            <a:off x="5943600" y="2365375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3C571BFA-CB15-D06F-B8D6-7496D6DA969C}"/>
              </a:ext>
            </a:extLst>
          </p:cNvPr>
          <p:cNvSpPr/>
          <p:nvPr/>
        </p:nvSpPr>
        <p:spPr>
          <a:xfrm>
            <a:off x="5943600" y="3281363"/>
            <a:ext cx="15557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F339D84C-0D52-F1A0-3AA4-378441669ED2}"/>
              </a:ext>
            </a:extLst>
          </p:cNvPr>
          <p:cNvCxnSpPr>
            <a:stCxn id="124" idx="5"/>
          </p:cNvCxnSpPr>
          <p:nvPr/>
        </p:nvCxnSpPr>
        <p:spPr>
          <a:xfrm>
            <a:off x="4552950" y="1828800"/>
            <a:ext cx="1390650" cy="6127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0048C676-9414-5E0A-1C38-EA0ED8BDA448}"/>
              </a:ext>
            </a:extLst>
          </p:cNvPr>
          <p:cNvCxnSpPr/>
          <p:nvPr/>
        </p:nvCxnSpPr>
        <p:spPr>
          <a:xfrm>
            <a:off x="4575175" y="2703513"/>
            <a:ext cx="1390650" cy="600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3663CF49-4F7E-5AF8-9B25-4315315BF3C8}"/>
              </a:ext>
            </a:extLst>
          </p:cNvPr>
          <p:cNvCxnSpPr/>
          <p:nvPr/>
        </p:nvCxnSpPr>
        <p:spPr>
          <a:xfrm flipV="1">
            <a:off x="4575175" y="3411538"/>
            <a:ext cx="1390650" cy="219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BECADFB0-952D-6E49-DBD8-C603FB02418E}"/>
              </a:ext>
            </a:extLst>
          </p:cNvPr>
          <p:cNvCxnSpPr>
            <a:stCxn id="126" idx="7"/>
          </p:cNvCxnSpPr>
          <p:nvPr/>
        </p:nvCxnSpPr>
        <p:spPr>
          <a:xfrm flipV="1">
            <a:off x="4552950" y="4275138"/>
            <a:ext cx="1390650" cy="2301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30016213-EE31-3C67-F68A-4B1CDC202784}"/>
              </a:ext>
            </a:extLst>
          </p:cNvPr>
          <p:cNvCxnSpPr>
            <a:endCxn id="27664" idx="2"/>
          </p:cNvCxnSpPr>
          <p:nvPr/>
        </p:nvCxnSpPr>
        <p:spPr>
          <a:xfrm>
            <a:off x="6099175" y="5192713"/>
            <a:ext cx="1308100" cy="269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6892E194-7A72-1FF3-CAB2-3DEF2A1346DE}"/>
              </a:ext>
            </a:extLst>
          </p:cNvPr>
          <p:cNvCxnSpPr>
            <a:endCxn id="27664" idx="1"/>
          </p:cNvCxnSpPr>
          <p:nvPr/>
        </p:nvCxnSpPr>
        <p:spPr>
          <a:xfrm>
            <a:off x="6076950" y="4329113"/>
            <a:ext cx="1352550" cy="1079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C6A8F618-F2FE-908F-6DC2-BCC602108D29}"/>
              </a:ext>
            </a:extLst>
          </p:cNvPr>
          <p:cNvCxnSpPr>
            <a:stCxn id="129" idx="6"/>
          </p:cNvCxnSpPr>
          <p:nvPr/>
        </p:nvCxnSpPr>
        <p:spPr>
          <a:xfrm>
            <a:off x="4575175" y="5486400"/>
            <a:ext cx="2909888" cy="523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Oval 142">
            <a:extLst>
              <a:ext uri="{FF2B5EF4-FFF2-40B4-BE49-F238E27FC236}">
                <a16:creationId xmlns:a16="http://schemas.microsoft.com/office/drawing/2014/main" id="{EC0F108A-7637-8B3C-8A15-974AFF51563B}"/>
              </a:ext>
            </a:extLst>
          </p:cNvPr>
          <p:cNvSpPr/>
          <p:nvPr/>
        </p:nvSpPr>
        <p:spPr>
          <a:xfrm>
            <a:off x="8534400" y="4038600"/>
            <a:ext cx="155575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sz="4800" dirty="0">
              <a:latin typeface="Times New Roman"/>
              <a:cs typeface="Times New Roman"/>
            </a:endParaRPr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1765B0AD-8B31-C41B-60AA-C33F3DA3C6AC}"/>
              </a:ext>
            </a:extLst>
          </p:cNvPr>
          <p:cNvCxnSpPr/>
          <p:nvPr/>
        </p:nvCxnSpPr>
        <p:spPr>
          <a:xfrm>
            <a:off x="6099175" y="3357563"/>
            <a:ext cx="2457450" cy="7032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2D890A28-013B-B4DD-85AF-FE35B8298B10}"/>
              </a:ext>
            </a:extLst>
          </p:cNvPr>
          <p:cNvCxnSpPr/>
          <p:nvPr/>
        </p:nvCxnSpPr>
        <p:spPr>
          <a:xfrm flipV="1">
            <a:off x="6076950" y="4114800"/>
            <a:ext cx="2457450" cy="1063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129D9933-F621-1B62-B76F-64BBC5B1B89F}"/>
              </a:ext>
            </a:extLst>
          </p:cNvPr>
          <p:cNvCxnSpPr/>
          <p:nvPr/>
        </p:nvCxnSpPr>
        <p:spPr>
          <a:xfrm flipV="1">
            <a:off x="7540625" y="4168775"/>
            <a:ext cx="1016000" cy="12398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683" name="TextBox 115">
            <a:extLst>
              <a:ext uri="{FF2B5EF4-FFF2-40B4-BE49-F238E27FC236}">
                <a16:creationId xmlns:a16="http://schemas.microsoft.com/office/drawing/2014/main" id="{6E999260-DF48-C59C-D5C6-8A09D5679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905000"/>
            <a:ext cx="1362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7 </a:t>
            </a:r>
            <a:r>
              <a:rPr lang="en-US" altLang="en-US" sz="2400">
                <a:latin typeface="Times New Roman" panose="02020603050405020304" pitchFamily="18" charset="0"/>
              </a:rPr>
              <a:t>=1</a:t>
            </a:r>
          </a:p>
        </p:txBody>
      </p:sp>
      <p:sp>
        <p:nvSpPr>
          <p:cNvPr id="27684" name="TextBox 116">
            <a:extLst>
              <a:ext uri="{FF2B5EF4-FFF2-40B4-BE49-F238E27FC236}">
                <a16:creationId xmlns:a16="http://schemas.microsoft.com/office/drawing/2014/main" id="{0695AC6F-8365-FC56-50DF-98A627BC1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7338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2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7685" name="TextBox 117">
            <a:extLst>
              <a:ext uri="{FF2B5EF4-FFF2-40B4-BE49-F238E27FC236}">
                <a16:creationId xmlns:a16="http://schemas.microsoft.com/office/drawing/2014/main" id="{CC4675FE-055D-D3F8-92E4-E7E7B3AD4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6482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4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7686" name="TextBox 118">
            <a:extLst>
              <a:ext uri="{FF2B5EF4-FFF2-40B4-BE49-F238E27FC236}">
                <a16:creationId xmlns:a16="http://schemas.microsoft.com/office/drawing/2014/main" id="{D590F81E-300D-4AEF-5895-017166170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562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10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7687" name="TextBox 119">
            <a:extLst>
              <a:ext uri="{FF2B5EF4-FFF2-40B4-BE49-F238E27FC236}">
                <a16:creationId xmlns:a16="http://schemas.microsoft.com/office/drawing/2014/main" id="{C50A504E-0989-C616-CB9A-362109310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722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11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7688" name="TextBox 120">
            <a:extLst>
              <a:ext uri="{FF2B5EF4-FFF2-40B4-BE49-F238E27FC236}">
                <a16:creationId xmlns:a16="http://schemas.microsoft.com/office/drawing/2014/main" id="{BAD36C2B-707F-2A24-1AC6-469A09CB9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181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6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7689" name="TextBox 121">
            <a:extLst>
              <a:ext uri="{FF2B5EF4-FFF2-40B4-BE49-F238E27FC236}">
                <a16:creationId xmlns:a16="http://schemas.microsoft.com/office/drawing/2014/main" id="{130CC769-E614-DE1F-059F-D443BE911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3434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5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7690" name="TextBox 122">
            <a:extLst>
              <a:ext uri="{FF2B5EF4-FFF2-40B4-BE49-F238E27FC236}">
                <a16:creationId xmlns:a16="http://schemas.microsoft.com/office/drawing/2014/main" id="{E345B303-0729-FA81-7A0F-B4A68CB12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3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7691" name="TextBox 123">
            <a:extLst>
              <a:ext uri="{FF2B5EF4-FFF2-40B4-BE49-F238E27FC236}">
                <a16:creationId xmlns:a16="http://schemas.microsoft.com/office/drawing/2014/main" id="{6F5B55B1-A248-C210-0DB6-097E746DD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5146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8 </a:t>
            </a:r>
            <a:r>
              <a:rPr lang="en-US" altLang="en-US" sz="2400">
                <a:latin typeface="Times New Roman" panose="02020603050405020304" pitchFamily="18" charset="0"/>
              </a:rPr>
              <a:t>= 0</a:t>
            </a:r>
          </a:p>
        </p:txBody>
      </p:sp>
      <p:sp>
        <p:nvSpPr>
          <p:cNvPr id="27692" name="TextBox 124">
            <a:extLst>
              <a:ext uri="{FF2B5EF4-FFF2-40B4-BE49-F238E27FC236}">
                <a16:creationId xmlns:a16="http://schemas.microsoft.com/office/drawing/2014/main" id="{EC807B0E-BAAE-5BE6-19A5-25F33467E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6002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9 </a:t>
            </a:r>
            <a:r>
              <a:rPr lang="en-US" altLang="en-US" sz="24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27693" name="TextBox 125">
            <a:extLst>
              <a:ext uri="{FF2B5EF4-FFF2-40B4-BE49-F238E27FC236}">
                <a16:creationId xmlns:a16="http://schemas.microsoft.com/office/drawing/2014/main" id="{FEE59216-565F-FDA7-315C-37E72349C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763" y="5521325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baseline="-25000">
                <a:latin typeface="Times New Roman" panose="02020603050405020304" pitchFamily="18" charset="0"/>
              </a:rPr>
              <a:t>12 </a:t>
            </a:r>
            <a:r>
              <a:rPr lang="en-US" altLang="en-US" sz="2400">
                <a:latin typeface="Times New Roman" panose="02020603050405020304" pitchFamily="18" charset="0"/>
              </a:rPr>
              <a:t>= 0 </a:t>
            </a:r>
          </a:p>
        </p:txBody>
      </p:sp>
      <p:sp>
        <p:nvSpPr>
          <p:cNvPr id="27694" name="TextBox 126">
            <a:extLst>
              <a:ext uri="{FF2B5EF4-FFF2-40B4-BE49-F238E27FC236}">
                <a16:creationId xmlns:a16="http://schemas.microsoft.com/office/drawing/2014/main" id="{F5B24934-1272-A43F-B67F-A450A93EE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429000"/>
            <a:ext cx="1343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Conflict</a:t>
            </a:r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E8A1F76E-BFFC-BF2C-F6E7-01AC02CF3F41}"/>
              </a:ext>
            </a:extLst>
          </p:cNvPr>
          <p:cNvCxnSpPr>
            <a:stCxn id="130" idx="6"/>
          </p:cNvCxnSpPr>
          <p:nvPr/>
        </p:nvCxnSpPr>
        <p:spPr>
          <a:xfrm flipV="1">
            <a:off x="6099175" y="4198938"/>
            <a:ext cx="2457450" cy="19097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Rounded Rectangular Callout 117">
            <a:extLst>
              <a:ext uri="{FF2B5EF4-FFF2-40B4-BE49-F238E27FC236}">
                <a16:creationId xmlns:a16="http://schemas.microsoft.com/office/drawing/2014/main" id="{8A6B5E37-1F34-1409-117C-4B34EE13E753}"/>
              </a:ext>
            </a:extLst>
          </p:cNvPr>
          <p:cNvSpPr/>
          <p:nvPr/>
        </p:nvSpPr>
        <p:spPr>
          <a:xfrm>
            <a:off x="5915025" y="1828800"/>
            <a:ext cx="3252788" cy="838200"/>
          </a:xfrm>
          <a:prstGeom prst="wedgeRoundRectCallout">
            <a:avLst>
              <a:gd name="adj1" fmla="val 2168"/>
              <a:gd name="adj2" fmla="val 143168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eaLnBrk="1" hangingPunct="1">
              <a:defRPr/>
            </a:pPr>
            <a:r>
              <a:rPr lang="en-US" sz="2000" dirty="0">
                <a:solidFill>
                  <a:srgbClr val="FF0000"/>
                </a:solidFill>
              </a:rPr>
              <a:t>Conflict discovered in clause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C7F106-3DA5-FA80-AD85-88232CA1B6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988" y="2189163"/>
            <a:ext cx="3148012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D275A99-B909-8906-DB64-756D75B0C6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3332163"/>
            <a:ext cx="32258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468AA3-0B64-1A1B-FE17-2AE8A052DB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4038600"/>
            <a:ext cx="345122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7" grpId="0" animBg="1"/>
      <p:bldP spid="1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644AD588-CEA7-4AC7-01EF-9724A6F63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Intelligent Backtracking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D387015F-F511-4EA8-FDE1-48A7B981A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When reaching a conflict, we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Consider conflicted clauses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Draw the implication graph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Identify the decision variables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Generate the learnt no-good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Add learned clause to the formula</a:t>
            </a:r>
          </a:p>
          <a:p>
            <a:r>
              <a:rPr lang="en-US" altLang="en-US">
                <a:solidFill>
                  <a:srgbClr val="4A7EBB"/>
                </a:solidFill>
                <a:ea typeface="ＭＳ Ｐゴシック" panose="020B0600070205080204" pitchFamily="34" charset="-128"/>
              </a:rPr>
              <a:t>Undo assignments until the learned clause becomes a unit clause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15885</TotalTime>
  <Words>1097</Words>
  <Application>Microsoft Macintosh PowerPoint</Application>
  <PresentationFormat>On-screen Show (4:3)</PresentationFormat>
  <Paragraphs>296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ＭＳ Ｐゴシック</vt:lpstr>
      <vt:lpstr>Calibri</vt:lpstr>
      <vt:lpstr>Times New Roman</vt:lpstr>
      <vt:lpstr>Office Theme</vt:lpstr>
      <vt:lpstr>Custom Design</vt:lpstr>
      <vt:lpstr>  Clause Learning and  Intelligent Backtracking  in MiniSAT</vt:lpstr>
      <vt:lpstr>Clause Learning</vt:lpstr>
      <vt:lpstr>Implication Graph (1)</vt:lpstr>
      <vt:lpstr>Implication Graph (2)</vt:lpstr>
      <vt:lpstr>Trail</vt:lpstr>
      <vt:lpstr>Clause Learning Example (1)</vt:lpstr>
      <vt:lpstr>Clause Learning Example (2)</vt:lpstr>
      <vt:lpstr>Clause Learning Example (3)</vt:lpstr>
      <vt:lpstr>Intelligent Backtracking</vt:lpstr>
      <vt:lpstr>Intelligent Backtracking Example (1)</vt:lpstr>
      <vt:lpstr>Intelligent Backtracking Example (2)</vt:lpstr>
      <vt:lpstr>Intelligent Backtracking Example (3)</vt:lpstr>
      <vt:lpstr>Intelligent Backtracking Example (4)</vt:lpstr>
      <vt:lpstr>Intelligent Backtracking Example (5)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378</cp:revision>
  <cp:lastPrinted>2018-04-11T00:51:28Z</cp:lastPrinted>
  <dcterms:created xsi:type="dcterms:W3CDTF">2012-01-23T04:50:11Z</dcterms:created>
  <dcterms:modified xsi:type="dcterms:W3CDTF">2023-04-03T17:21:19Z</dcterms:modified>
</cp:coreProperties>
</file>