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6" r:id="rId3"/>
    <p:sldId id="270" r:id="rId4"/>
    <p:sldId id="269" r:id="rId5"/>
    <p:sldId id="274" r:id="rId6"/>
    <p:sldId id="267" r:id="rId7"/>
    <p:sldId id="266" r:id="rId8"/>
    <p:sldId id="271" r:id="rId9"/>
    <p:sldId id="265" r:id="rId10"/>
    <p:sldId id="275" r:id="rId11"/>
    <p:sldId id="272" r:id="rId12"/>
    <p:sldId id="264" r:id="rId13"/>
    <p:sldId id="260" r:id="rId14"/>
    <p:sldId id="273" r:id="rId15"/>
    <p:sldId id="261" r:id="rId16"/>
    <p:sldId id="262" r:id="rId17"/>
    <p:sldId id="26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7"/>
    <p:restoredTop sz="94904"/>
  </p:normalViewPr>
  <p:slideViewPr>
    <p:cSldViewPr showGuides="1">
      <p:cViewPr varScale="1">
        <p:scale>
          <a:sx n="114" d="100"/>
          <a:sy n="114" d="100"/>
        </p:scale>
        <p:origin x="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A8D1E-C7F7-DB2A-279B-77176FEE1B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A720C5-4D09-041C-CC77-18ACED0835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E94BA78-2F68-F24D-AE8B-0C88FCBE7DC4}" type="datetimeFigureOut">
              <a:rPr lang="en-US"/>
              <a:pPr>
                <a:defRPr/>
              </a:pPr>
              <a:t>3/20/23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18AFB-8D1C-621D-A09A-792F548D28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99372-AD26-C4F7-DF00-F3B1DF07D8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F001DBA-A73F-EF45-ACE7-A9B19BD8E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8B7AF8-0B4F-63CF-80A7-1E3A5B7C3E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105904-8345-B1B8-06E1-674DEE847DE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E9DC767-9EDB-C64F-BB0A-62F7FAD234F8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3F34EDA-CD6F-6AC7-348B-F828002E24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81320F7-2C7D-84C3-68D2-42C78778D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665E5-1999-8F28-AA96-220FEF9FBC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A69C8-7CA1-5945-FE47-63667DC9D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9DFF00-E856-EA4F-B1CC-89E3DC5C60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>
            <a:extLst>
              <a:ext uri="{FF2B5EF4-FFF2-40B4-BE49-F238E27FC236}">
                <a16:creationId xmlns:a16="http://schemas.microsoft.com/office/drawing/2014/main" id="{DE3C685E-E047-CD2D-F716-E00F146613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Notes Placeholder 2">
            <a:extLst>
              <a:ext uri="{FF2B5EF4-FFF2-40B4-BE49-F238E27FC236}">
                <a16:creationId xmlns:a16="http://schemas.microsoft.com/office/drawing/2014/main" id="{EAD15A9C-0765-FB8F-A3F3-C8405B6D09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F1FF0DB1-365B-4E31-F0F7-724D65A1E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F8C915-06D5-674D-A27C-81BFC5E76F6B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E9DC2-3422-648D-A8A9-C15950F0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1A393-C5A9-A24D-B740-9723F7E67479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36F40-2196-D541-83D3-7010AE68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97054-F29D-CC94-FB53-C7BB29B94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09DB75-46D5-BE4F-94F6-DA4E90CB83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93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9E2305-5F1D-8783-5607-E3F9CC5F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5713F-FA32-1C49-92BF-30C2A6ECC947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61AC5A6-FD97-659E-3F77-1DA401BF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1FBCFA-B864-D0F3-3FDB-6826EDD6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A2FD2-1A7B-114B-9098-E8C048396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53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53D9C-9762-8249-07BB-E86E74DD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D6258-7442-7B49-B31C-391736E71269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9D7A5-B41F-C193-56A5-6EDAC202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3F28D-B958-8487-4054-9ED06945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9385B-57CA-A245-838D-EC34A1268E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879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2DE76-1A77-F128-8A36-6AA69DB1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D3B22-2F7A-F047-AD80-31C2349847C5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57B15-4DC4-B105-886D-30BE68C5B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D0053-917B-1766-E508-969C2A57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458AE-4ACA-7F4F-BAFC-F6F726032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283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8C8CD-4356-94C8-A645-D78500FB4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31D6-B192-F046-A425-67EED4A4F647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2C150-F285-2265-1926-F0062C36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223AC-17BC-8CAF-843B-D0C7CFC0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28EB7E-863E-AA42-BB76-D0ECC8B261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92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F3BE75-DD99-1FD8-93D3-5CD3308B6690}"/>
              </a:ext>
            </a:extLst>
          </p:cNvPr>
          <p:cNvSpPr txBox="1"/>
          <p:nvPr userDrawn="1"/>
        </p:nvSpPr>
        <p:spPr>
          <a:xfrm>
            <a:off x="3276600" y="6324600"/>
            <a:ext cx="2667000" cy="5238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dirty="0">
                <a:latin typeface="Calibri" charset="0"/>
              </a:rPr>
              <a:t>Unit Propagation and Variable Ordering</a:t>
            </a:r>
            <a:endParaRPr lang="en-US" sz="1800" dirty="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55EF09-2AF3-47E6-70A1-9D0A50A5E6B5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A10792-0CEA-9B0C-1EA1-6ED3A05A7390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283EA1CF-BFE3-8248-99EE-3305D0635691}" type="slidenum">
              <a:rPr lang="en-US" altLang="en-US" sz="1400" smtClean="0">
                <a:latin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ACE5C6-9F44-9F99-9A74-E80385F1F09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508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77A74-28F6-6F84-B6E6-67DCF0D11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9A5C9-CCFB-AB43-9134-F22E59C66125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2CC2B-C9A1-E250-1974-22080E755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001D0-D23F-5A98-B9E8-29B6FCE6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85FE0-AFFA-774E-9879-DB26A3A25C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82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B3A1B-9F8A-C254-91D5-30E7C3B1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F085F-34DC-504A-A35F-D7D700476ACD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28341-08C6-C121-61C6-7B9DB5BBD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E0D80-DD88-4CFD-6377-C9AFE80D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A72D9-3FAC-E64F-96D9-FECEBF3B26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39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B958FB-B361-723E-5F74-56FD2BD0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9447E-2634-B043-A858-F6F6CCBB7CEC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E6CB4A-81E0-04BD-6C82-3A58889E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CA6A9F-98CB-C884-7D35-475F10CB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470A7-C6F1-FD4F-A39E-17F51F39DF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14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0E035C8-8032-2393-83C5-8C016E69F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8A2D-E8D5-0044-AF50-AA4DCC3C5B20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1C6838-5F39-D691-8107-FC91E2A6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536B044-F8EF-E1AA-11A1-302BF49F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0A53E-46F5-BC4B-8D7F-1C10B444A8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06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618A20C-E14E-FF45-F0B8-1360C680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045EB-6B1A-9E4D-B509-48BE45EB2B86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D412DD2-21F6-75D1-33DA-B17ACE75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AD0A6D-F6BB-6EE2-FE41-9FDCEE1C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32031-FD71-0348-9F0B-0C9657D525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24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16085A-F964-FF70-D7AA-9B0AA549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6DF7-11F9-584F-9D62-461A36E79111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15C1BA4-523D-C20B-B972-8EAFE931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D2F6866-89D4-FE46-19F5-6BAFA0C7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C6976-2593-FB4E-B4B8-6DEB4FD5EC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79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33F84A-FF3D-88AF-7E99-3BE231AAD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EEBD3-74C7-E646-B9D4-B39BD624FB3E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600AA5-ACB1-9840-02FA-7D8057C28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AC322D-F354-23F4-FF26-E8AE6406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A2647-EC4B-1549-B940-9349716960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42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FE2477D-A5D7-E0A4-E182-9AF28311CE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00CC64A-FFFC-BE0F-F3DD-50946D8E6D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6F12A-D13A-D775-0326-3CB76D34E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1644D4C-B588-E447-B10F-109A7E2343FC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55EE5-2CA1-1564-A7E9-759E42B9C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E7EEA-01AE-8207-ACE2-1632789A23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4FF9BAC-8CD6-BE4D-8DD9-48B201DC96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35" r:id="rId3"/>
    <p:sldLayoutId id="2147484436" r:id="rId4"/>
    <p:sldLayoutId id="2147484437" r:id="rId5"/>
    <p:sldLayoutId id="2147484438" r:id="rId6"/>
    <p:sldLayoutId id="2147484439" r:id="rId7"/>
    <p:sldLayoutId id="2147484440" r:id="rId8"/>
    <p:sldLayoutId id="2147484441" r:id="rId9"/>
    <p:sldLayoutId id="2147484442" r:id="rId10"/>
    <p:sldLayoutId id="21474844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A4068733-9202-0BCE-6522-6824DE74F6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BC99772-253A-6902-E0B7-5CA38F2847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799EB-6BF1-AB93-0EE7-C5EBE51D5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D3AE2C-05EA-F84F-B112-77F1AE4D6A73}" type="datetime1">
              <a:rPr lang="en-US" altLang="en-US"/>
              <a:pPr>
                <a:defRPr/>
              </a:pPr>
              <a:t>3/20/23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DEE24-DB59-D7EF-1B07-3B84D7D2D6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0F4C4-82EF-070C-4686-B443BA06E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3FE55E-FA33-A64B-8FF1-4ADCB9329C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4" r:id="rId1"/>
    <p:sldLayoutId id="214748444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6308B413-2DB8-F84A-6371-B9CA3A9B4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Unit Propagation and 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Variable Ordering in MiniSAT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CB70A58F-540C-96B5-A653-D561DFBF6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0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2F0F5BEB-93ED-DEAF-DE7C-4049D836F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48ADD-4131-163B-638E-CCA1D3571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Unit propagation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Unit resolution</a:t>
            </a: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Thrashing calls for a good variable ordering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Variable ordering by </a:t>
            </a:r>
          </a:p>
          <a:p>
            <a:pPr lvl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</a:t>
            </a:r>
          </a:p>
          <a:p>
            <a:pPr lvl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Decay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FFD9CCB6-6965-C7B4-ADCB-E6F2DBB2C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Thrashing in Search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D0BE86CD-52E7-5EE9-1391-DC18049A1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800" y="1600200"/>
            <a:ext cx="4953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Repeatedly hitting conflict within a subtree of the search tree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Thrashing is costly 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16C9CDE-D652-221C-DB97-7C8F7D346783}"/>
              </a:ext>
            </a:extLst>
          </p:cNvPr>
          <p:cNvCxnSpPr/>
          <p:nvPr/>
        </p:nvCxnSpPr>
        <p:spPr>
          <a:xfrm flipH="1">
            <a:off x="1752600" y="1676400"/>
            <a:ext cx="762000" cy="838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67B404-0CA0-C101-2433-BCC8B769A218}"/>
              </a:ext>
            </a:extLst>
          </p:cNvPr>
          <p:cNvCxnSpPr/>
          <p:nvPr/>
        </p:nvCxnSpPr>
        <p:spPr>
          <a:xfrm flipH="1">
            <a:off x="1371600" y="25146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C1D679-C3BD-1D7C-69FE-9FB80EBC367E}"/>
              </a:ext>
            </a:extLst>
          </p:cNvPr>
          <p:cNvCxnSpPr/>
          <p:nvPr/>
        </p:nvCxnSpPr>
        <p:spPr>
          <a:xfrm>
            <a:off x="1752600" y="25146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F18F18-5D6D-407E-BD1A-50353E07B61C}"/>
              </a:ext>
            </a:extLst>
          </p:cNvPr>
          <p:cNvCxnSpPr/>
          <p:nvPr/>
        </p:nvCxnSpPr>
        <p:spPr>
          <a:xfrm>
            <a:off x="1828800" y="37338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C4AAEB-5E1A-EDFB-CE90-BDAB214BAA9C}"/>
              </a:ext>
            </a:extLst>
          </p:cNvPr>
          <p:cNvCxnSpPr/>
          <p:nvPr/>
        </p:nvCxnSpPr>
        <p:spPr>
          <a:xfrm flipH="1">
            <a:off x="1447800" y="37338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56EF875-A918-C218-DF92-B5C8E8AA1E40}"/>
              </a:ext>
            </a:extLst>
          </p:cNvPr>
          <p:cNvCxnSpPr/>
          <p:nvPr/>
        </p:nvCxnSpPr>
        <p:spPr>
          <a:xfrm flipH="1">
            <a:off x="1143000" y="4038600"/>
            <a:ext cx="304800" cy="457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C12AC7-580E-2923-B678-09CE8434892E}"/>
              </a:ext>
            </a:extLst>
          </p:cNvPr>
          <p:cNvCxnSpPr/>
          <p:nvPr/>
        </p:nvCxnSpPr>
        <p:spPr>
          <a:xfrm>
            <a:off x="1447800" y="4038600"/>
            <a:ext cx="152400" cy="457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4371AD4-1A83-3554-A69A-6447464706EF}"/>
              </a:ext>
            </a:extLst>
          </p:cNvPr>
          <p:cNvCxnSpPr/>
          <p:nvPr/>
        </p:nvCxnSpPr>
        <p:spPr>
          <a:xfrm flipH="1">
            <a:off x="2057400" y="4038600"/>
            <a:ext cx="152400" cy="457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21F15CA-CEDF-0E90-190A-50F4B62419BA}"/>
              </a:ext>
            </a:extLst>
          </p:cNvPr>
          <p:cNvCxnSpPr/>
          <p:nvPr/>
        </p:nvCxnSpPr>
        <p:spPr>
          <a:xfrm>
            <a:off x="2209800" y="4038600"/>
            <a:ext cx="304800" cy="457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928C6C1-9471-035D-0762-E34E33F6C35A}"/>
              </a:ext>
            </a:extLst>
          </p:cNvPr>
          <p:cNvCxnSpPr/>
          <p:nvPr/>
        </p:nvCxnSpPr>
        <p:spPr>
          <a:xfrm flipH="1">
            <a:off x="9906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579FCA1-EC6A-854E-919C-A50C846AB767}"/>
              </a:ext>
            </a:extLst>
          </p:cNvPr>
          <p:cNvCxnSpPr/>
          <p:nvPr/>
        </p:nvCxnSpPr>
        <p:spPr>
          <a:xfrm>
            <a:off x="11430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65CF17B-95D1-42B5-AE1B-F788A799D7BD}"/>
              </a:ext>
            </a:extLst>
          </p:cNvPr>
          <p:cNvCxnSpPr/>
          <p:nvPr/>
        </p:nvCxnSpPr>
        <p:spPr>
          <a:xfrm flipH="1">
            <a:off x="14478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AD430C5-4891-3041-D834-B79CB6F46440}"/>
              </a:ext>
            </a:extLst>
          </p:cNvPr>
          <p:cNvCxnSpPr/>
          <p:nvPr/>
        </p:nvCxnSpPr>
        <p:spPr>
          <a:xfrm>
            <a:off x="16002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6E3C356-8FF7-127F-CB8B-91F5762EE828}"/>
              </a:ext>
            </a:extLst>
          </p:cNvPr>
          <p:cNvCxnSpPr/>
          <p:nvPr/>
        </p:nvCxnSpPr>
        <p:spPr>
          <a:xfrm flipH="1">
            <a:off x="19050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7146820-9660-F206-F3D2-7EF12541CB83}"/>
              </a:ext>
            </a:extLst>
          </p:cNvPr>
          <p:cNvCxnSpPr/>
          <p:nvPr/>
        </p:nvCxnSpPr>
        <p:spPr>
          <a:xfrm>
            <a:off x="20574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29332BA-295E-06B4-7EE1-AD3E3A22DB5C}"/>
              </a:ext>
            </a:extLst>
          </p:cNvPr>
          <p:cNvCxnSpPr/>
          <p:nvPr/>
        </p:nvCxnSpPr>
        <p:spPr>
          <a:xfrm flipH="1">
            <a:off x="23622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C8FF96-F3CF-3758-2F8E-359046B989C1}"/>
              </a:ext>
            </a:extLst>
          </p:cNvPr>
          <p:cNvCxnSpPr/>
          <p:nvPr/>
        </p:nvCxnSpPr>
        <p:spPr>
          <a:xfrm>
            <a:off x="2514600" y="4495800"/>
            <a:ext cx="152400" cy="5334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ultiply 33">
            <a:extLst>
              <a:ext uri="{FF2B5EF4-FFF2-40B4-BE49-F238E27FC236}">
                <a16:creationId xmlns:a16="http://schemas.microsoft.com/office/drawing/2014/main" id="{618BF7A7-AFF3-1A84-2367-3E552D61B272}"/>
              </a:ext>
            </a:extLst>
          </p:cNvPr>
          <p:cNvSpPr/>
          <p:nvPr/>
        </p:nvSpPr>
        <p:spPr>
          <a:xfrm>
            <a:off x="8382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35" name="Multiply 34">
            <a:extLst>
              <a:ext uri="{FF2B5EF4-FFF2-40B4-BE49-F238E27FC236}">
                <a16:creationId xmlns:a16="http://schemas.microsoft.com/office/drawing/2014/main" id="{71885170-C7AC-B934-484F-CA1E6D54A49B}"/>
              </a:ext>
            </a:extLst>
          </p:cNvPr>
          <p:cNvSpPr/>
          <p:nvPr/>
        </p:nvSpPr>
        <p:spPr>
          <a:xfrm>
            <a:off x="10668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38" name="Multiply 37">
            <a:extLst>
              <a:ext uri="{FF2B5EF4-FFF2-40B4-BE49-F238E27FC236}">
                <a16:creationId xmlns:a16="http://schemas.microsoft.com/office/drawing/2014/main" id="{4B96C2BB-B4EE-E360-362D-23D8B0145455}"/>
              </a:ext>
            </a:extLst>
          </p:cNvPr>
          <p:cNvSpPr/>
          <p:nvPr/>
        </p:nvSpPr>
        <p:spPr>
          <a:xfrm>
            <a:off x="12954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39" name="Multiply 38">
            <a:extLst>
              <a:ext uri="{FF2B5EF4-FFF2-40B4-BE49-F238E27FC236}">
                <a16:creationId xmlns:a16="http://schemas.microsoft.com/office/drawing/2014/main" id="{531E1611-DCED-10BE-98ED-727B808F52DC}"/>
              </a:ext>
            </a:extLst>
          </p:cNvPr>
          <p:cNvSpPr/>
          <p:nvPr/>
        </p:nvSpPr>
        <p:spPr>
          <a:xfrm>
            <a:off x="15240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41" name="Multiply 40">
            <a:extLst>
              <a:ext uri="{FF2B5EF4-FFF2-40B4-BE49-F238E27FC236}">
                <a16:creationId xmlns:a16="http://schemas.microsoft.com/office/drawing/2014/main" id="{688ADE3C-17F6-401E-6092-5AD0EB39040F}"/>
              </a:ext>
            </a:extLst>
          </p:cNvPr>
          <p:cNvSpPr/>
          <p:nvPr/>
        </p:nvSpPr>
        <p:spPr>
          <a:xfrm>
            <a:off x="17526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42" name="Multiply 41">
            <a:extLst>
              <a:ext uri="{FF2B5EF4-FFF2-40B4-BE49-F238E27FC236}">
                <a16:creationId xmlns:a16="http://schemas.microsoft.com/office/drawing/2014/main" id="{7CCCD696-3BEA-54C5-D818-3890D626A2F7}"/>
              </a:ext>
            </a:extLst>
          </p:cNvPr>
          <p:cNvSpPr/>
          <p:nvPr/>
        </p:nvSpPr>
        <p:spPr>
          <a:xfrm>
            <a:off x="19812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43" name="Multiply 42">
            <a:extLst>
              <a:ext uri="{FF2B5EF4-FFF2-40B4-BE49-F238E27FC236}">
                <a16:creationId xmlns:a16="http://schemas.microsoft.com/office/drawing/2014/main" id="{B547FB5B-7DA8-7D72-DDB4-CCA75B694FE5}"/>
              </a:ext>
            </a:extLst>
          </p:cNvPr>
          <p:cNvSpPr/>
          <p:nvPr/>
        </p:nvSpPr>
        <p:spPr>
          <a:xfrm>
            <a:off x="22098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44" name="Multiply 43">
            <a:extLst>
              <a:ext uri="{FF2B5EF4-FFF2-40B4-BE49-F238E27FC236}">
                <a16:creationId xmlns:a16="http://schemas.microsoft.com/office/drawing/2014/main" id="{30C54C0B-8FCF-1103-3465-C55634A49824}"/>
              </a:ext>
            </a:extLst>
          </p:cNvPr>
          <p:cNvSpPr/>
          <p:nvPr/>
        </p:nvSpPr>
        <p:spPr>
          <a:xfrm>
            <a:off x="2438400" y="5029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pic>
        <p:nvPicPr>
          <p:cNvPr id="29724" name="Picture 39" descr="latex-image-1.pdf">
            <a:extLst>
              <a:ext uri="{FF2B5EF4-FFF2-40B4-BE49-F238E27FC236}">
                <a16:creationId xmlns:a16="http://schemas.microsoft.com/office/drawing/2014/main" id="{D4BEF388-0D99-98B4-4BA2-2E00CB236F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52600" y="3048000"/>
            <a:ext cx="3810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04083ED2-1EA6-E906-F6A9-52125D195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Fail-First Principle (FFP)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4B87D1C-DC0A-C096-86AD-6804D2FCCCE6}"/>
              </a:ext>
            </a:extLst>
          </p:cNvPr>
          <p:cNvCxnSpPr/>
          <p:nvPr/>
        </p:nvCxnSpPr>
        <p:spPr>
          <a:xfrm flipH="1">
            <a:off x="1752600" y="1676400"/>
            <a:ext cx="762000" cy="838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B59790-8C92-9979-6A75-2EA654008468}"/>
              </a:ext>
            </a:extLst>
          </p:cNvPr>
          <p:cNvCxnSpPr/>
          <p:nvPr/>
        </p:nvCxnSpPr>
        <p:spPr>
          <a:xfrm flipH="1">
            <a:off x="1371600" y="25146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CB83BF-1B46-AC2E-0CB0-7CC2D101104A}"/>
              </a:ext>
            </a:extLst>
          </p:cNvPr>
          <p:cNvCxnSpPr/>
          <p:nvPr/>
        </p:nvCxnSpPr>
        <p:spPr>
          <a:xfrm>
            <a:off x="1752600" y="2514600"/>
            <a:ext cx="381000" cy="304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EBFC318-7DE3-6874-A262-F487DC236C87}"/>
              </a:ext>
            </a:extLst>
          </p:cNvPr>
          <p:cNvCxnSpPr/>
          <p:nvPr/>
        </p:nvCxnSpPr>
        <p:spPr>
          <a:xfrm>
            <a:off x="1828800" y="3733800"/>
            <a:ext cx="381000" cy="3048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9261A2-B4FE-CF53-C339-ADD6C00375F3}"/>
              </a:ext>
            </a:extLst>
          </p:cNvPr>
          <p:cNvCxnSpPr/>
          <p:nvPr/>
        </p:nvCxnSpPr>
        <p:spPr>
          <a:xfrm flipH="1">
            <a:off x="1447800" y="3733800"/>
            <a:ext cx="381000" cy="3048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75B598-E344-1AA8-BE1B-D025E488D8B6}"/>
              </a:ext>
            </a:extLst>
          </p:cNvPr>
          <p:cNvCxnSpPr/>
          <p:nvPr/>
        </p:nvCxnSpPr>
        <p:spPr>
          <a:xfrm flipH="1">
            <a:off x="1143000" y="4038600"/>
            <a:ext cx="304800" cy="4572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13194A-EB36-3143-F6E0-8660645E4836}"/>
              </a:ext>
            </a:extLst>
          </p:cNvPr>
          <p:cNvCxnSpPr/>
          <p:nvPr/>
        </p:nvCxnSpPr>
        <p:spPr>
          <a:xfrm>
            <a:off x="1447800" y="4038600"/>
            <a:ext cx="152400" cy="4572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F9A4B7-882D-EA94-4CD1-B8240AA63B87}"/>
              </a:ext>
            </a:extLst>
          </p:cNvPr>
          <p:cNvCxnSpPr/>
          <p:nvPr/>
        </p:nvCxnSpPr>
        <p:spPr>
          <a:xfrm flipH="1">
            <a:off x="2057400" y="4038600"/>
            <a:ext cx="152400" cy="4572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0E4545-9B5C-6427-F92D-E064BE9CED48}"/>
              </a:ext>
            </a:extLst>
          </p:cNvPr>
          <p:cNvCxnSpPr/>
          <p:nvPr/>
        </p:nvCxnSpPr>
        <p:spPr>
          <a:xfrm>
            <a:off x="2209800" y="4038600"/>
            <a:ext cx="304800" cy="4572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C3C9CE-BF46-2C88-A07F-6F5E8BF5B77E}"/>
              </a:ext>
            </a:extLst>
          </p:cNvPr>
          <p:cNvCxnSpPr/>
          <p:nvPr/>
        </p:nvCxnSpPr>
        <p:spPr>
          <a:xfrm flipH="1">
            <a:off x="9906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453746-820D-7290-E8BA-241467A3CD6E}"/>
              </a:ext>
            </a:extLst>
          </p:cNvPr>
          <p:cNvCxnSpPr/>
          <p:nvPr/>
        </p:nvCxnSpPr>
        <p:spPr>
          <a:xfrm>
            <a:off x="11430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0F3BEF-A137-7D24-3160-620CAE24F9C3}"/>
              </a:ext>
            </a:extLst>
          </p:cNvPr>
          <p:cNvCxnSpPr/>
          <p:nvPr/>
        </p:nvCxnSpPr>
        <p:spPr>
          <a:xfrm flipH="1">
            <a:off x="14478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F46F04-F2F1-90B6-8F7C-F5DDE3D26331}"/>
              </a:ext>
            </a:extLst>
          </p:cNvPr>
          <p:cNvCxnSpPr/>
          <p:nvPr/>
        </p:nvCxnSpPr>
        <p:spPr>
          <a:xfrm>
            <a:off x="16002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1722BE6-2D67-3111-BA6A-7DC87A908888}"/>
              </a:ext>
            </a:extLst>
          </p:cNvPr>
          <p:cNvCxnSpPr/>
          <p:nvPr/>
        </p:nvCxnSpPr>
        <p:spPr>
          <a:xfrm flipH="1">
            <a:off x="19050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F865FBA-7552-1F5E-96DB-852F25B70741}"/>
              </a:ext>
            </a:extLst>
          </p:cNvPr>
          <p:cNvCxnSpPr/>
          <p:nvPr/>
        </p:nvCxnSpPr>
        <p:spPr>
          <a:xfrm>
            <a:off x="20574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B8B3D57-1FFC-9CE8-EF71-B61DA0BE3CCC}"/>
              </a:ext>
            </a:extLst>
          </p:cNvPr>
          <p:cNvCxnSpPr/>
          <p:nvPr/>
        </p:nvCxnSpPr>
        <p:spPr>
          <a:xfrm flipH="1">
            <a:off x="23622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F2F58A4-0F9B-6BAC-CFD7-A62007C389D0}"/>
              </a:ext>
            </a:extLst>
          </p:cNvPr>
          <p:cNvCxnSpPr/>
          <p:nvPr/>
        </p:nvCxnSpPr>
        <p:spPr>
          <a:xfrm>
            <a:off x="2514600" y="4495800"/>
            <a:ext cx="152400" cy="5334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Multiply 27">
            <a:extLst>
              <a:ext uri="{FF2B5EF4-FFF2-40B4-BE49-F238E27FC236}">
                <a16:creationId xmlns:a16="http://schemas.microsoft.com/office/drawing/2014/main" id="{D8AC15B4-F6EB-AD1B-7508-2E6C4672CC79}"/>
              </a:ext>
            </a:extLst>
          </p:cNvPr>
          <p:cNvSpPr/>
          <p:nvPr/>
        </p:nvSpPr>
        <p:spPr>
          <a:xfrm>
            <a:off x="1676400" y="3505200"/>
            <a:ext cx="304800" cy="38100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pic>
        <p:nvPicPr>
          <p:cNvPr id="30740" name="Picture 28" descr="latex-image-1.pdf">
            <a:extLst>
              <a:ext uri="{FF2B5EF4-FFF2-40B4-BE49-F238E27FC236}">
                <a16:creationId xmlns:a16="http://schemas.microsoft.com/office/drawing/2014/main" id="{F25145E0-9F95-2D23-4463-3A28E8F62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52600" y="3048000"/>
            <a:ext cx="3810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1" name="Content Placeholder 2">
            <a:extLst>
              <a:ext uri="{FF2B5EF4-FFF2-40B4-BE49-F238E27FC236}">
                <a16:creationId xmlns:a16="http://schemas.microsoft.com/office/drawing/2014/main" id="{5E8D0A52-4FD7-659C-8F8C-9BEE686EA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800" y="1600200"/>
            <a:ext cx="4953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It is better to fail early than to waste time exploring a subtree with no solutions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Want to handle potential conflicts earlier 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AFF09D9F-D25A-AD74-4157-D6CB7FB44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F8D97-C3F8-A2D2-04F3-C02AE2A8A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Unit propagation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Unit resolution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Thrashing calls for a good variable ordering</a:t>
            </a: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Variable ordering by </a:t>
            </a:r>
          </a:p>
          <a:p>
            <a:pPr lvl="1">
              <a:defRPr/>
            </a:pPr>
            <a:r>
              <a:rPr lang="en-US" dirty="0">
                <a:solidFill>
                  <a:srgbClr val="C00000"/>
                </a:solidFill>
              </a:rPr>
              <a:t>Activity</a:t>
            </a:r>
          </a:p>
          <a:p>
            <a:pPr lvl="1">
              <a:defRPr/>
            </a:pPr>
            <a:r>
              <a:rPr lang="en-US" dirty="0">
                <a:solidFill>
                  <a:srgbClr val="C00000"/>
                </a:solidFill>
              </a:rPr>
              <a:t>Decay</a:t>
            </a:r>
          </a:p>
          <a:p>
            <a:pPr>
              <a:defRPr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E655611-1FCB-2F52-2D60-F7108A8DA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Variable Ordering Heuristics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B4C5060D-EF5D-9562-6E37-261AF7819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order in which variables are assigned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Heuristic: good performance in general, not guaranteed to be optimal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Static versus dynamic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Static: Assignment order is decided before search and maintained fixed throughout search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Dynamic: Variable ordering is adjusted during the course of the search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01A0690A-AB55-EC96-EF5F-B44DB63E7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Activity-Based Heuristics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9F4F73C1-00BA-101B-5583-241451EF3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Variables are assigned an ‘activity’ value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Variables involved in a conflict have their activities increased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Activities exponentially decay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Select most ‘active’ variable</a:t>
            </a:r>
          </a:p>
        </p:txBody>
      </p:sp>
      <p:pic>
        <p:nvPicPr>
          <p:cNvPr id="33795" name="Picture 2" descr="latex-image-1.pdf">
            <a:extLst>
              <a:ext uri="{FF2B5EF4-FFF2-40B4-BE49-F238E27FC236}">
                <a16:creationId xmlns:a16="http://schemas.microsoft.com/office/drawing/2014/main" id="{F14208BA-B052-877A-6FC8-9A91E3312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186363"/>
            <a:ext cx="34798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 descr="latex-image-1.pdf">
            <a:extLst>
              <a:ext uri="{FF2B5EF4-FFF2-40B4-BE49-F238E27FC236}">
                <a16:creationId xmlns:a16="http://schemas.microsoft.com/office/drawing/2014/main" id="{FC36C8B0-3594-8716-D43F-6CC16365B0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2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ultiply 7">
            <a:extLst>
              <a:ext uri="{FF2B5EF4-FFF2-40B4-BE49-F238E27FC236}">
                <a16:creationId xmlns:a16="http://schemas.microsoft.com/office/drawing/2014/main" id="{98A2192E-1944-79C4-7A70-1607B6191D68}"/>
              </a:ext>
            </a:extLst>
          </p:cNvPr>
          <p:cNvSpPr/>
          <p:nvPr/>
        </p:nvSpPr>
        <p:spPr>
          <a:xfrm>
            <a:off x="3810000" y="5105400"/>
            <a:ext cx="685800" cy="857250"/>
          </a:xfrm>
          <a:prstGeom prst="mathMultiply">
            <a:avLst>
              <a:gd name="adj1" fmla="val 1399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E36E537F-66D6-1F02-DDBB-F594DEF65FF3}"/>
              </a:ext>
            </a:extLst>
          </p:cNvPr>
          <p:cNvSpPr/>
          <p:nvPr/>
        </p:nvSpPr>
        <p:spPr>
          <a:xfrm>
            <a:off x="4572000" y="5029200"/>
            <a:ext cx="1066800" cy="990600"/>
          </a:xfrm>
          <a:prstGeom prst="rightArrow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33799" name="Picture 8" descr="latex-image-1.pdf">
            <a:extLst>
              <a:ext uri="{FF2B5EF4-FFF2-40B4-BE49-F238E27FC236}">
                <a16:creationId xmlns:a16="http://schemas.microsoft.com/office/drawing/2014/main" id="{C768331C-298E-B50B-DF0C-BFA1BF3C4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24400"/>
            <a:ext cx="247808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13DD4FAB-0575-FC06-42DE-7888441C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Activity-Based Heuristics Example</a:t>
            </a:r>
          </a:p>
        </p:txBody>
      </p:sp>
      <p:pic>
        <p:nvPicPr>
          <p:cNvPr id="34818" name="Picture 4" descr="latex-image-1.pdf">
            <a:extLst>
              <a:ext uri="{FF2B5EF4-FFF2-40B4-BE49-F238E27FC236}">
                <a16:creationId xmlns:a16="http://schemas.microsoft.com/office/drawing/2014/main" id="{5E0BF1FC-23D3-2527-32BE-5F8549A9D5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2895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2BC8157-8415-E878-E428-7717C637D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UNSAT formula with 1000 variables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Conflict occurs between </a:t>
            </a:r>
            <a:r>
              <a:rPr lang="en-US" altLang="en-US" i="1">
                <a:latin typeface="Garamond" panose="02020404030301010803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latin typeface="Garamond" panose="02020404030301010803" pitchFamily="18" charset="0"/>
                <a:ea typeface="ＭＳ Ｐゴシック" panose="020B0600070205080204" pitchFamily="34" charset="-128"/>
              </a:rPr>
              <a:t>999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latin typeface="Garamond" panose="02020404030301010803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latin typeface="Garamond" panose="02020404030301010803" pitchFamily="18" charset="0"/>
                <a:ea typeface="ＭＳ Ｐゴシック" panose="020B0600070205080204" pitchFamily="34" charset="-128"/>
              </a:rPr>
              <a:t>1000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7DF4885F-731B-C1A9-DD85-362D1677B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05200"/>
            <a:ext cx="2133600" cy="22860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D99694"/>
              </a:gs>
              <a:gs pos="20000">
                <a:srgbClr val="D99694"/>
              </a:gs>
              <a:gs pos="100000">
                <a:srgbClr val="C0504D"/>
              </a:gs>
            </a:gsLst>
            <a:lin ang="5400000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030C7CAD-4B26-4139-5019-8918B67E0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505200"/>
            <a:ext cx="2133600" cy="22860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D99694"/>
              </a:gs>
              <a:gs pos="20000">
                <a:srgbClr val="D99694"/>
              </a:gs>
              <a:gs pos="100000">
                <a:srgbClr val="C0504D"/>
              </a:gs>
            </a:gsLst>
            <a:lin ang="5400000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854DD879-FE75-77E3-A658-724421D4A42C}"/>
              </a:ext>
            </a:extLst>
          </p:cNvPr>
          <p:cNvSpPr/>
          <p:nvPr/>
        </p:nvSpPr>
        <p:spPr>
          <a:xfrm>
            <a:off x="6248400" y="3505200"/>
            <a:ext cx="2133600" cy="2286000"/>
          </a:xfrm>
          <a:prstGeom prst="triangle">
            <a:avLst/>
          </a:prstGeom>
          <a:solidFill>
            <a:schemeClr val="bg1">
              <a:alpha val="95000"/>
            </a:schemeClr>
          </a:solidFill>
          <a:ln>
            <a:solidFill>
              <a:schemeClr val="bg1">
                <a:alpha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DBD793AD-FE0C-EE73-3A56-BF8BB98C7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943600"/>
            <a:ext cx="2286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Lexicographic ordering</a:t>
            </a:r>
          </a:p>
        </p:txBody>
      </p:sp>
      <p:sp>
        <p:nvSpPr>
          <p:cNvPr id="34824" name="TextBox 14">
            <a:extLst>
              <a:ext uri="{FF2B5EF4-FFF2-40B4-BE49-F238E27FC236}">
                <a16:creationId xmlns:a16="http://schemas.microsoft.com/office/drawing/2014/main" id="{D9427897-F306-519F-93A4-5A165644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43600"/>
            <a:ext cx="2286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Activity-based ordering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17A31EFF-8A99-E205-8C94-5C1006531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6EFBE6D-DD38-7C75-67C6-5272B03F9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Unit propagation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Unit resolution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Thrashing calls for a good variable ordering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Variable ordering by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Activity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Decay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DFEEF2AE-7F82-7110-39CB-3C2A9A8BC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When a literal is assigned a value..</a:t>
            </a:r>
            <a:endParaRPr lang="en-US" alt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97F85-267D-A9B1-5076-909F7EF30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8392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A satisfied clause can be removed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If                       , remove all clauses where it is positive (positive </a:t>
            </a:r>
            <a:r>
              <a:rPr lang="en-US" sz="2000" dirty="0" err="1"/>
              <a:t>occurences</a:t>
            </a:r>
            <a:r>
              <a:rPr lang="en-US" sz="2000" dirty="0"/>
              <a:t>)</a:t>
            </a:r>
          </a:p>
          <a:p>
            <a:pPr lvl="1">
              <a:buFont typeface="Arial" charset="0"/>
              <a:buChar char="–"/>
              <a:defRPr/>
            </a:pP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If                       , remove all clauses where it is negative (negative </a:t>
            </a:r>
            <a:r>
              <a:rPr lang="en-US" sz="2000" dirty="0" err="1"/>
              <a:t>occurences</a:t>
            </a:r>
            <a:r>
              <a:rPr lang="en-US" sz="2000" dirty="0"/>
              <a:t>)</a:t>
            </a:r>
          </a:p>
          <a:p>
            <a:pPr lvl="1">
              <a:buFont typeface="Arial" charset="0"/>
              <a:buChar char="–"/>
              <a:defRPr/>
            </a:pPr>
            <a:endParaRPr lang="en-US" sz="2000" dirty="0"/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A clause can be simplified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If                       , remove it from all clauses where it is positive</a:t>
            </a:r>
          </a:p>
          <a:p>
            <a:pPr lvl="1">
              <a:buFont typeface="Arial" charset="0"/>
              <a:buChar char="–"/>
              <a:defRPr/>
            </a:pP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If                       , remove all clauses where it is negative</a:t>
            </a:r>
          </a:p>
          <a:p>
            <a:pPr lvl="1">
              <a:buFont typeface="Arial" charset="0"/>
              <a:buChar char="–"/>
              <a:defRPr/>
            </a:pPr>
            <a:endParaRPr lang="en-US" sz="2400" dirty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pic>
        <p:nvPicPr>
          <p:cNvPr id="20483" name="Picture 4" descr="latex-image-1.pdf">
            <a:extLst>
              <a:ext uri="{FF2B5EF4-FFF2-40B4-BE49-F238E27FC236}">
                <a16:creationId xmlns:a16="http://schemas.microsoft.com/office/drawing/2014/main" id="{0E54F0A6-526E-E470-E2B6-49A9711E4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343400"/>
            <a:ext cx="14890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 descr="latex-image-1.pdf">
            <a:extLst>
              <a:ext uri="{FF2B5EF4-FFF2-40B4-BE49-F238E27FC236}">
                <a16:creationId xmlns:a16="http://schemas.microsoft.com/office/drawing/2014/main" id="{FF6BACAE-C65F-6045-8A36-7F591CA77C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00400"/>
            <a:ext cx="175418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latex-image-1.pdf">
            <a:extLst>
              <a:ext uri="{FF2B5EF4-FFF2-40B4-BE49-F238E27FC236}">
                <a16:creationId xmlns:a16="http://schemas.microsoft.com/office/drawing/2014/main" id="{1A335BE0-0266-77B4-643B-4CA9F28B8B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013" y="2854325"/>
            <a:ext cx="12588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7" descr="latex-image-1.pdf">
            <a:extLst>
              <a:ext uri="{FF2B5EF4-FFF2-40B4-BE49-F238E27FC236}">
                <a16:creationId xmlns:a16="http://schemas.microsoft.com/office/drawing/2014/main" id="{4D897D74-9BA9-152C-3A92-680448EF62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5" y="2151063"/>
            <a:ext cx="1203325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8" descr="latex-image-1.pdf">
            <a:extLst>
              <a:ext uri="{FF2B5EF4-FFF2-40B4-BE49-F238E27FC236}">
                <a16:creationId xmlns:a16="http://schemas.microsoft.com/office/drawing/2014/main" id="{BADBD6AA-3F08-24D1-C63B-F5223DA4AC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3" y="4038600"/>
            <a:ext cx="12588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9" descr="latex-image-1.pdf">
            <a:extLst>
              <a:ext uri="{FF2B5EF4-FFF2-40B4-BE49-F238E27FC236}">
                <a16:creationId xmlns:a16="http://schemas.microsoft.com/office/drawing/2014/main" id="{AB3AF243-0EEA-6295-71E3-9A8FD4E7F5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48213"/>
            <a:ext cx="1203325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10" descr="latex-image-1.pdf">
            <a:extLst>
              <a:ext uri="{FF2B5EF4-FFF2-40B4-BE49-F238E27FC236}">
                <a16:creationId xmlns:a16="http://schemas.microsoft.com/office/drawing/2014/main" id="{A1E9EFF8-00EE-7FD4-B1DD-765E64A1D8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343400"/>
            <a:ext cx="889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1" descr="latex-image-1.pdf">
            <a:extLst>
              <a:ext uri="{FF2B5EF4-FFF2-40B4-BE49-F238E27FC236}">
                <a16:creationId xmlns:a16="http://schemas.microsoft.com/office/drawing/2014/main" id="{368F5B36-0D75-3B0E-BBB9-67AE5BEA93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05400"/>
            <a:ext cx="175418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2" descr="latex-image-1.pdf">
            <a:extLst>
              <a:ext uri="{FF2B5EF4-FFF2-40B4-BE49-F238E27FC236}">
                <a16:creationId xmlns:a16="http://schemas.microsoft.com/office/drawing/2014/main" id="{2B2FBA1D-DC66-AA06-8E40-8B819A13A4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5029200"/>
            <a:ext cx="889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3" descr="latex-image-1.pdf">
            <a:extLst>
              <a:ext uri="{FF2B5EF4-FFF2-40B4-BE49-F238E27FC236}">
                <a16:creationId xmlns:a16="http://schemas.microsoft.com/office/drawing/2014/main" id="{A9C867FB-A632-B866-E1EB-A191C8850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925" y="2508250"/>
            <a:ext cx="148907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76253317"/>
                  </p:ext>
                </p:extLst>
              </p:nvPr>
            </p:nvGraphicFramePr>
            <p:xfrm>
              <a:off x="558814" y="1823338"/>
              <a:ext cx="8204186" cy="17246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25400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positive: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negative</a:t>
                          </a:r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4445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76253317"/>
                  </p:ext>
                </p:extLst>
              </p:nvPr>
            </p:nvGraphicFramePr>
            <p:xfrm>
              <a:off x="558814" y="1823338"/>
              <a:ext cx="8204186" cy="17246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3922" r="-108072" b="-1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3922" r="-837" b="-1725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103922" r="-252174" b="-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103922" r="-837" b="-725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4445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297143" r="-252174" b="-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297143" r="-108072" b="-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87FA3EDC-9F1D-8E4F-7AAB-3B9C1490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When a literal is assigned a value..</a:t>
            </a:r>
            <a:endParaRPr lang="en-US" alt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9061CD-4D68-9815-AA1B-072B8398CB03}"/>
              </a:ext>
            </a:extLst>
          </p:cNvPr>
          <p:cNvSpPr txBox="1">
            <a:spLocks/>
          </p:cNvSpPr>
          <p:nvPr/>
        </p:nvSpPr>
        <p:spPr bwMode="auto">
          <a:xfrm>
            <a:off x="498088" y="4191000"/>
            <a:ext cx="8229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Special case: when the simplified clause has one literal, it is called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unit clause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5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B4522915-B795-C81B-BAEF-D4B5D068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Unit Propagation (1)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EAF759A8-1FF9-DF63-7CC1-68D4D94BD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Assignments may result in </a:t>
            </a:r>
            <a:r>
              <a:rPr lang="en-US" altLang="en-US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unit clauses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Unit clauses </a:t>
            </a:r>
            <a:r>
              <a:rPr lang="en-US" altLang="en-US" dirty="0">
                <a:ea typeface="ＭＳ Ｐゴシック" panose="020B0600070205080204" pitchFamily="34" charset="-128"/>
              </a:rPr>
              <a:t>immediately force an assignment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can lead to a chain reaction as new assignments ‘propagate’ throughout the clauses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3555" name="Picture 6" descr="latex-image-1.pdf">
            <a:extLst>
              <a:ext uri="{FF2B5EF4-FFF2-40B4-BE49-F238E27FC236}">
                <a16:creationId xmlns:a16="http://schemas.microsoft.com/office/drawing/2014/main" id="{0D99B6A6-A51B-CE75-62A0-6ABAB19C1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35200"/>
            <a:ext cx="5181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7" descr="latex-image-1.pdf">
            <a:extLst>
              <a:ext uri="{FF2B5EF4-FFF2-40B4-BE49-F238E27FC236}">
                <a16:creationId xmlns:a16="http://schemas.microsoft.com/office/drawing/2014/main" id="{394D44D6-4758-E9E9-C232-F6FD38E290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505200"/>
            <a:ext cx="17272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87F09E8-B79C-996F-C964-14F78411A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Unit Propagation: Example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A499B50F-5D87-4BA0-E1DE-4647D737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4572000" cy="38862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SAT formula with </a:t>
            </a:r>
            <a:r>
              <a:rPr lang="en-US" sz="2800" dirty="0">
                <a:latin typeface="Times New Roman"/>
                <a:ea typeface="ＭＳ Ｐゴシック" charset="0"/>
                <a:cs typeface="Times New Roman"/>
              </a:rPr>
              <a:t>1,000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variables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Cycle of implications</a:t>
            </a:r>
          </a:p>
          <a:p>
            <a:pPr marL="0" indent="0">
              <a:buFont typeface="Arial" charset="0"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A single assignment results in unit propagation to solve the entire problem</a:t>
            </a:r>
          </a:p>
        </p:txBody>
      </p:sp>
      <p:pic>
        <p:nvPicPr>
          <p:cNvPr id="24579" name="Picture 3" descr="latex-image-1.pdf">
            <a:extLst>
              <a:ext uri="{FF2B5EF4-FFF2-40B4-BE49-F238E27FC236}">
                <a16:creationId xmlns:a16="http://schemas.microsoft.com/office/drawing/2014/main" id="{05F0AC83-3090-B8FB-6C55-83202C1B4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514600"/>
            <a:ext cx="289560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1" descr="latex-image-1.pdf">
            <a:extLst>
              <a:ext uri="{FF2B5EF4-FFF2-40B4-BE49-F238E27FC236}">
                <a16:creationId xmlns:a16="http://schemas.microsoft.com/office/drawing/2014/main" id="{17485A7E-9B81-E8C1-1987-3988961DC5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3398838"/>
            <a:ext cx="1511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" descr="latex-image-1.pdf">
            <a:extLst>
              <a:ext uri="{FF2B5EF4-FFF2-40B4-BE49-F238E27FC236}">
                <a16:creationId xmlns:a16="http://schemas.microsoft.com/office/drawing/2014/main" id="{519C646E-6F93-6724-68A0-3D3ABA9C4E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3797300"/>
            <a:ext cx="15113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3" descr="latex-image-1.pdf">
            <a:extLst>
              <a:ext uri="{FF2B5EF4-FFF2-40B4-BE49-F238E27FC236}">
                <a16:creationId xmlns:a16="http://schemas.microsoft.com/office/drawing/2014/main" id="{63F02995-36AC-AF7A-3448-50FFA3B9AC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038600"/>
            <a:ext cx="635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B4CF360B-64FA-59F6-0C12-692C771F3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9419F-FB6F-C43B-5DC4-57D11CCFC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Unit propagation</a:t>
            </a: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Unit resolution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Thrashing calls for a good variable ordering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Variable ordering by </a:t>
            </a:r>
          </a:p>
          <a:p>
            <a:pPr lvl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</a:t>
            </a:r>
          </a:p>
          <a:p>
            <a:pPr lvl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Decay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74B3FDF4-B1A5-587F-9EE8-4D9CB2E47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Unit Resolution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B65E24CE-39CC-83EF-86CC-EC0A48B07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Unit resolution or disjunctive syllogism</a:t>
            </a:r>
          </a:p>
          <a:p>
            <a:pPr>
              <a:buFont typeface="Arial" panose="020B0604020202020204" pitchFamily="34" charset="0"/>
              <a:buNone/>
            </a:pPr>
            <a:br>
              <a:rPr lang="en-US" altLang="en-US" sz="2800">
                <a:ea typeface="ＭＳ Ｐゴシック" panose="020B0600070205080204" pitchFamily="34" charset="-128"/>
              </a:rPr>
            </a:b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Unit propagation has similarities to unit resolution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Assignments add unit clauses to the formula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When a new unit clause is added, it can be resolved with other clauses in the formula and the result added to the formula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7651" name="Picture 3" descr="latex-image-1.pdf">
            <a:extLst>
              <a:ext uri="{FF2B5EF4-FFF2-40B4-BE49-F238E27FC236}">
                <a16:creationId xmlns:a16="http://schemas.microsoft.com/office/drawing/2014/main" id="{45CFC088-4B45-09FC-D748-FFC3A0F17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5272088"/>
            <a:ext cx="7373937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1" descr="latex-image-1.pdf">
            <a:extLst>
              <a:ext uri="{FF2B5EF4-FFF2-40B4-BE49-F238E27FC236}">
                <a16:creationId xmlns:a16="http://schemas.microsoft.com/office/drawing/2014/main" id="{811F59ED-4BD3-A6D9-AC9D-BE1540F79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209800"/>
            <a:ext cx="16764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558814" y="1823338"/>
              <a:ext cx="8204186" cy="351066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25400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positive: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negative</a:t>
                          </a:r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/>
                            <a:t>Hint, unit resolution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,¬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4445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br>
                            <a:rPr lang="en-US" b="0" dirty="0"/>
                          </a:br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/>
                            <a:t>Hint, unit resolution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¬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∨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558814" y="1823338"/>
              <a:ext cx="8204186" cy="351066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3922" r="-108072" b="-450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3922" r="-837" b="-450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14352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46903" r="-252174" b="-1035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46903" r="-837" b="-1035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14352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146903" r="-252174" b="-35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146903" r="-108072" b="-35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87FA3EDC-9F1D-8E4F-7AAB-3B9C1490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When a literal is assigned a value..</a:t>
            </a:r>
            <a:endParaRPr lang="en-US" alt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589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12764</TotalTime>
  <Words>560</Words>
  <Application>Microsoft Macintosh PowerPoint</Application>
  <PresentationFormat>On-screen Show (4:3)</PresentationFormat>
  <Paragraphs>112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ＭＳ Ｐゴシック</vt:lpstr>
      <vt:lpstr>Calibri</vt:lpstr>
      <vt:lpstr>Times New Roman</vt:lpstr>
      <vt:lpstr>Garamond</vt:lpstr>
      <vt:lpstr>Office Theme</vt:lpstr>
      <vt:lpstr>Custom Design</vt:lpstr>
      <vt:lpstr>  Unit Propagation and  Variable Ordering in MiniSAT</vt:lpstr>
      <vt:lpstr>Outline</vt:lpstr>
      <vt:lpstr>When a literal is assigned a value..</vt:lpstr>
      <vt:lpstr>When a literal is assigned a value..</vt:lpstr>
      <vt:lpstr>Unit Propagation (1)</vt:lpstr>
      <vt:lpstr>Unit Propagation: Example</vt:lpstr>
      <vt:lpstr>Outline</vt:lpstr>
      <vt:lpstr>Unit Resolution</vt:lpstr>
      <vt:lpstr>When a literal is assigned a value..</vt:lpstr>
      <vt:lpstr>Outline</vt:lpstr>
      <vt:lpstr>Thrashing in Search</vt:lpstr>
      <vt:lpstr>Fail-First Principle (FFP)</vt:lpstr>
      <vt:lpstr>Outline</vt:lpstr>
      <vt:lpstr>Variable Ordering Heuristics</vt:lpstr>
      <vt:lpstr>Activity-Based Heuristics</vt:lpstr>
      <vt:lpstr>Activity-Based Heuristics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329</cp:revision>
  <cp:lastPrinted>2010-01-22T17:32:02Z</cp:lastPrinted>
  <dcterms:created xsi:type="dcterms:W3CDTF">2012-01-23T04:50:11Z</dcterms:created>
  <dcterms:modified xsi:type="dcterms:W3CDTF">2023-03-21T01:15:42Z</dcterms:modified>
</cp:coreProperties>
</file>