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61" r:id="rId6"/>
    <p:sldId id="264" r:id="rId7"/>
    <p:sldId id="263" r:id="rId8"/>
    <p:sldId id="266" r:id="rId9"/>
    <p:sldId id="259" r:id="rId10"/>
    <p:sldId id="267" r:id="rId11"/>
    <p:sldId id="260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97"/>
  </p:normalViewPr>
  <p:slideViewPr>
    <p:cSldViewPr showGuides="1">
      <p:cViewPr varScale="1">
        <p:scale>
          <a:sx n="115" d="100"/>
          <a:sy n="115" d="100"/>
        </p:scale>
        <p:origin x="13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A75E85-F4DC-DEBE-37EF-C7A4D6C67C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C6EA8-7DC5-21CD-5A8D-1A6E270357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8B36EB-BC6C-744A-BAAF-F1B9E5260D36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99B229-30F7-A5F8-E7E6-800E37AA4C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8E78ADD-155F-4585-2DD1-CC02DB11E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02E60-1D8A-FF0E-9C1A-4C73921D6A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37932-511C-A1B9-B54A-F86FC19CF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A823FF-AB7E-B34C-BFC6-B8F3B5963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43881-8D7D-9292-7761-4EB97577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2B123F-B62F-F14F-80F1-75341A129F8A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34A36-98C0-29B2-FD92-58D17DF8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1B5CF-D23F-D4F5-4C4B-34BF621B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ADD843-1A9D-FA43-95F7-3FDCDEA95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26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4D54DB-AD7A-FA16-0E5A-ED106595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83A3-B0A5-1241-9260-EC81350953EF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BD3073-4501-595C-10B6-C03EA3F8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BEE969-C561-7AF0-8DAD-7C5975C6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C92B9-A47A-6D4F-8A9A-FA1669BE1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6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3B35F-146A-DFC8-21E0-CD06A1FB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F9AC-A8F2-564B-8EDE-481EE579C8E5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D3153-F859-087B-C1F8-E4AF7923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274B8-59A7-CFA2-704C-7EF60D08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3755-236A-C540-8791-473F252A0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394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81707-8CF6-1AAC-6750-4EFB4E53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CA77-7D38-B040-BDFA-136A00FA9224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A57F-CF13-28C0-F627-12C0AF14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CD4F3-657F-CD0A-A183-78FD7D10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7953-DE41-FC4B-AF5E-4C2BB502C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2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CCBD-A610-E8BF-FBDE-68913E41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24FD6B-28DC-7145-9993-9C4F7D7AFAA6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8D992-4BE8-6A3A-D87F-2F3CBEF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B4ECA-37C1-C3D0-0A37-09327143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FD9AFA-D8B7-EC44-B9EE-508D0CC9C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0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2B86E7-DBFA-FCF2-5DE8-240305A3E998}"/>
              </a:ext>
            </a:extLst>
          </p:cNvPr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>
                <a:latin typeface="Calibri" charset="0"/>
              </a:rPr>
              <a:t>Introduction to </a:t>
            </a:r>
            <a:r>
              <a:rPr lang="en-US" sz="1400" dirty="0" err="1">
                <a:latin typeface="Calibri" charset="0"/>
              </a:rPr>
              <a:t>MiniSAT</a:t>
            </a:r>
            <a:endParaRPr lang="en-US" sz="1800" dirty="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18C38-9D4F-A72B-C31D-3494E74B10EB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Calibri" charset="0"/>
              </a:rPr>
              <a:t>CSCE 235H</a:t>
            </a:r>
            <a:endParaRPr lang="en-US" sz="1800" dirty="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5BAB2-0CB2-6E6D-172A-7D393B2A36B9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6C96381B-63EE-2943-8540-E4A76ED464E1}" type="slidenum">
              <a:rPr lang="en-US" altLang="en-US" sz="1400" smtClean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E4F1B1-4D97-1430-3234-6D5AAB15B1DE}"/>
              </a:ext>
            </a:extLst>
          </p:cNvPr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27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33656-36EB-CF68-AEF8-7009E357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86FC-5101-4C40-B6E0-B40CDAB42C52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69E8-92E2-BCA7-B776-44F5C670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F8C8F-35ED-5312-90E1-2B8CDCD6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EFF18-E979-EE43-8EF7-6EDCE5DFD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35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FFEEA-E5C8-C1CB-1C28-59C75DEA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DED6-C4A3-E24F-B741-14C81E51F941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AD959-704C-4DC2-D406-1F8ED589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122D8-FF52-BE9B-EEA6-C3EF7593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75C8-614F-C640-9B13-94D11D46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07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08C24A-85C3-23EA-9208-FAC5AB4A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0B11-34BF-314D-B6F3-08BA199C5C1B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4CD4F2-DCBB-B8CA-ECE4-30D3CE11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BE01A2-A2C5-1951-A694-9BB0BC5C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E796-DA87-AC45-BC01-F3176214E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84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D0DFFE-F4C5-17EA-DA9C-0FAA4E2A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CA68-3F68-FD4E-9157-659E7313BBDB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16E4FF-CA70-704E-FD74-8882339F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43FD19-0224-A816-ABE4-41648B2C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F127-9278-BC45-BC4D-05421E619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61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1182DC-CB6E-6387-72ED-B3CD14B9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2378-E901-F44B-8ECA-E01EB0C4F690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BBE98B-11B1-FB1C-18AB-23096836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7F2A15-B21D-82AA-6642-EC647398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AC7E-E973-3A4D-898C-FDB171521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BC4218B-5EC3-637D-D044-BB73D4E3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6EFA-0DA5-7C44-999F-54E8B00DFD88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4C4BAB-7294-DC5D-DB74-0A4C9203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E7590A-5EDA-2742-7AE2-DF96F3F8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7453-2A54-8748-957E-3F5954BA1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3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BC6FA4-AB22-9EA6-F2D3-7022CC26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B975-E9B3-3348-945F-C3911FE08D8A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7A2B61-8CD1-7D60-1A49-76553ABC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E0E0BE-EB24-E7E2-EBB7-50F968BF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0FF4-E8F1-3F44-AA8E-81BB1672F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23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4871A7-709A-105E-890D-A2F6C492B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4FF72D3-4531-8473-FC07-F342E83F49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EE866-C337-F8F6-D21C-E3C0F8665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FB647C-F8BB-E841-A124-3007A1D558EC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1C598-7B13-7225-C2CB-D791945A2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21298-044C-B7DC-6B92-594E61EF6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D49CA1-FAF5-F344-9CA8-E8EA9A7D0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73086558-3F1D-0431-911C-DBAE7470CA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25106D8E-C9F8-5451-92D2-103B14EE7F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E80D7-582A-E0FB-1203-505270151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419AE6-2AEB-5745-BC22-37C586D466B8}" type="datetime1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A6788-E653-3AB6-C898-007A218DD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092C4-5F6F-6CA4-99ED-D60290CAE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185D80-1461-A74A-9108-AB08B5569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C1009B2E-10A7-E878-15E2-D13FFB1B9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 Introduction to MiniSAT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17410" name="Subtitle 2">
            <a:extLst>
              <a:ext uri="{FF2B5EF4-FFF2-40B4-BE49-F238E27FC236}">
                <a16:creationId xmlns:a16="http://schemas.microsoft.com/office/drawing/2014/main" id="{20037B73-378F-4266-6FBD-70EB5ED3F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Spring 2023</a:t>
            </a:r>
            <a:endParaRPr lang="en-US" altLang="en-US" sz="20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CSCE 235H Introduction to Discrete Structures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URL: 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cse.unl.edu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All questions: Piazza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4B27350-42A4-6792-0746-5DBFC76C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SATLIB benchmark problems (1)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0EF36931-E73E-FA3B-EF4A-261C1590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Access the SATLIB webpage at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http://www.cs.ubc.ca/~hoos/SATLIB/benchm.html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9BA9944E-1F40-84DA-523E-EE8259F3F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862263"/>
            <a:ext cx="761523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A33448E-8C23-2B88-E1B8-8B6A8914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SATLIB benchmark problems (2)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A1D862B-3E0C-411C-37C8-6E8BEDA4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Repository of SAT benchmark problems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Used the evaluate and compare solvers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Taken from a variety of domains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randomly generated, puzzles, coloring graph, planning, etc.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Descriptions of the benchmarks are included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923A95E-6616-CD45-1EDD-4A657FA4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SATLIB benchmark problems (3)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F8DA28EC-2451-A6FB-5606-E57DA5C5F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ALERT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Some instances may have extra lines that cannot be parsed by MiniSAT.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Delete any line starting with ‘%’ and all following lines.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83280BF-452A-2CC5-FE44-F766BBC9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MiniSAT Solver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33F8B53A-8C9E-B5D4-417F-E9B01E1A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‘Minimalistic,’ open-source SAT solver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Designed to be easy to learn and modify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Highly performant: has won SAT competitions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Used as the backend for many projects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C03D348-0701-33CD-BB0E-D5DFBD59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Setting up MiniSAT (1)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A8FA310B-C182-435D-F66B-B103D734C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Access the MiniSAT webpage at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http://minisat.se/MiniSat.html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345F04B3-67BE-2146-CAA7-6F35D6598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819400"/>
            <a:ext cx="478155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48EB093-641F-B5D2-503A-62B5A6C6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Setting up MiniSAT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DDA3-2676-0816-FB1E-DBB1295B2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Download the file </a:t>
            </a:r>
            <a:r>
              <a:rPr lang="en-US" sz="2800" dirty="0">
                <a:solidFill>
                  <a:srgbClr val="0000FF"/>
                </a:solidFill>
                <a:latin typeface="PT Mono"/>
                <a:cs typeface="PT Mono"/>
              </a:rPr>
              <a:t>minisat-2.2.0.tar.gz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Copy the file to the CSE server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3600" dirty="0"/>
              <a:t>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Login to the CSE server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Download the file directly</a:t>
            </a:r>
            <a:br>
              <a:rPr lang="en-US" dirty="0"/>
            </a:br>
            <a:endParaRPr lang="en-US" dirty="0"/>
          </a:p>
          <a:p>
            <a:pPr marL="0" indent="0" algn="ctr">
              <a:buFont typeface="Arial" charset="0"/>
              <a:buNone/>
              <a:defRPr/>
            </a:pPr>
            <a:r>
              <a:rPr lang="en-US" sz="2000" dirty="0" err="1">
                <a:solidFill>
                  <a:srgbClr val="0000FF"/>
                </a:solidFill>
                <a:latin typeface="PT Mono"/>
                <a:cs typeface="PT Mono"/>
              </a:rPr>
              <a:t>wget</a:t>
            </a:r>
            <a:r>
              <a:rPr lang="en-US" sz="2000" dirty="0">
                <a:solidFill>
                  <a:srgbClr val="0000FF"/>
                </a:solidFill>
                <a:latin typeface="PT Mono"/>
                <a:cs typeface="PT Mono"/>
              </a:rPr>
              <a:t> http://</a:t>
            </a:r>
            <a:r>
              <a:rPr lang="en-US" sz="2000" dirty="0" err="1">
                <a:solidFill>
                  <a:srgbClr val="0000FF"/>
                </a:solidFill>
                <a:latin typeface="PT Mono"/>
                <a:cs typeface="PT Mono"/>
              </a:rPr>
              <a:t>minisat.se</a:t>
            </a:r>
            <a:r>
              <a:rPr lang="en-US" sz="2000" dirty="0">
                <a:solidFill>
                  <a:srgbClr val="0000FF"/>
                </a:solidFill>
                <a:latin typeface="PT Mono"/>
                <a:cs typeface="PT Mono"/>
              </a:rPr>
              <a:t>/downloads/minisat-2.2.0.tar.gz</a:t>
            </a:r>
            <a:endParaRPr lang="en-US" sz="2800" dirty="0">
              <a:solidFill>
                <a:srgbClr val="0000FF"/>
              </a:solidFill>
              <a:latin typeface="PT Mono"/>
              <a:cs typeface="PT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F8CA501-42AE-746A-830D-847865FF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Setting up MiniSAT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665A-1E15-B567-B08F-995BC93B1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err="1"/>
              <a:t>Untar</a:t>
            </a:r>
            <a:r>
              <a:rPr lang="en-US" dirty="0"/>
              <a:t> the </a:t>
            </a:r>
            <a:r>
              <a:rPr lang="en-US" dirty="0" err="1"/>
              <a:t>MiniSAT</a:t>
            </a:r>
            <a:r>
              <a:rPr lang="en-US" dirty="0"/>
              <a:t> files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PT Mono"/>
                <a:cs typeface="PT Mono"/>
              </a:rPr>
              <a:t>tar -</a:t>
            </a:r>
            <a:r>
              <a:rPr lang="en-US" sz="2400" dirty="0" err="1">
                <a:solidFill>
                  <a:srgbClr val="0000FF"/>
                </a:solidFill>
                <a:latin typeface="PT Mono"/>
                <a:cs typeface="PT Mono"/>
              </a:rPr>
              <a:t>zxvf</a:t>
            </a:r>
            <a:r>
              <a:rPr lang="en-US" sz="2400" dirty="0">
                <a:solidFill>
                  <a:srgbClr val="0000FF"/>
                </a:solidFill>
                <a:latin typeface="PT Mono"/>
                <a:cs typeface="PT Mono"/>
              </a:rPr>
              <a:t> minisat-2.2.0.tar.gz</a:t>
            </a:r>
            <a:endParaRPr lang="en-US" sz="2800" dirty="0">
              <a:solidFill>
                <a:srgbClr val="0000FF"/>
              </a:solidFill>
              <a:latin typeface="PT Mono"/>
              <a:cs typeface="PT Mono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cs typeface="PT Mono"/>
              </a:rPr>
              <a:t>Enter the </a:t>
            </a:r>
            <a:r>
              <a:rPr lang="en-US" dirty="0" err="1">
                <a:cs typeface="PT Mono"/>
              </a:rPr>
              <a:t>minisat</a:t>
            </a:r>
            <a:r>
              <a:rPr lang="en-US" dirty="0">
                <a:cs typeface="PT Mono"/>
              </a:rPr>
              <a:t> directory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PT Mono"/>
                <a:cs typeface="PT Mono"/>
              </a:rPr>
              <a:t>cd </a:t>
            </a:r>
            <a:r>
              <a:rPr lang="en-US" sz="2400" dirty="0" err="1">
                <a:solidFill>
                  <a:srgbClr val="0000FF"/>
                </a:solidFill>
                <a:latin typeface="PT Mono"/>
                <a:cs typeface="PT Mono"/>
              </a:rPr>
              <a:t>minisat</a:t>
            </a:r>
            <a:endParaRPr lang="en-US" sz="2400" dirty="0">
              <a:solidFill>
                <a:srgbClr val="0000FF"/>
              </a:solidFill>
              <a:latin typeface="PT Mono"/>
              <a:cs typeface="PT Mono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Set the MROOT environment variable to the full path to the </a:t>
            </a:r>
            <a:r>
              <a:rPr lang="en-US" dirty="0" err="1"/>
              <a:t>minisat</a:t>
            </a:r>
            <a:r>
              <a:rPr lang="en-US" dirty="0"/>
              <a:t> directory (only required for compilation)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400" dirty="0" err="1">
                <a:solidFill>
                  <a:srgbClr val="0000FF"/>
                </a:solidFill>
                <a:latin typeface="PT Mono"/>
                <a:cs typeface="PT Mono"/>
              </a:rPr>
              <a:t>setenv</a:t>
            </a:r>
            <a:r>
              <a:rPr lang="en-US" sz="2400" dirty="0">
                <a:solidFill>
                  <a:srgbClr val="0000FF"/>
                </a:solidFill>
                <a:latin typeface="PT Mono"/>
                <a:cs typeface="PT Mono"/>
              </a:rPr>
              <a:t> MROOT &lt;full path to </a:t>
            </a:r>
            <a:r>
              <a:rPr lang="en-US" sz="2400" dirty="0" err="1">
                <a:solidFill>
                  <a:srgbClr val="0000FF"/>
                </a:solidFill>
                <a:latin typeface="PT Mono"/>
                <a:cs typeface="PT Mono"/>
              </a:rPr>
              <a:t>minisat</a:t>
            </a:r>
            <a:r>
              <a:rPr lang="en-US" sz="2400" dirty="0">
                <a:solidFill>
                  <a:srgbClr val="0000FF"/>
                </a:solidFill>
                <a:latin typeface="PT Mono"/>
                <a:cs typeface="PT Mono"/>
              </a:rPr>
              <a:t>&gt; </a:t>
            </a:r>
            <a:r>
              <a:rPr lang="en-US" dirty="0"/>
              <a:t>or</a:t>
            </a:r>
          </a:p>
          <a:p>
            <a:pPr marL="0" indent="0" algn="ctr"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PT Mono"/>
                <a:cs typeface="PT Mono"/>
              </a:rPr>
              <a:t>export MROOT &lt;full path to </a:t>
            </a:r>
            <a:r>
              <a:rPr lang="en-US" sz="2400" dirty="0" err="1">
                <a:solidFill>
                  <a:srgbClr val="0000FF"/>
                </a:solidFill>
                <a:latin typeface="PT Mono"/>
                <a:cs typeface="PT Mono"/>
              </a:rPr>
              <a:t>minisat</a:t>
            </a:r>
            <a:r>
              <a:rPr lang="en-US" sz="2400" dirty="0">
                <a:solidFill>
                  <a:srgbClr val="0000FF"/>
                </a:solidFill>
                <a:latin typeface="PT Mono"/>
                <a:cs typeface="PT Mono"/>
              </a:rPr>
              <a:t>&gt;</a:t>
            </a:r>
          </a:p>
          <a:p>
            <a:pPr marL="0" indent="0" algn="just">
              <a:buFont typeface="Arial" charset="0"/>
              <a:buNone/>
              <a:defRPr/>
            </a:pPr>
            <a:endParaRPr lang="en-US" sz="2800" dirty="0">
              <a:latin typeface="PT Mono"/>
              <a:cs typeface="PT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0341F3D-F1E0-4541-CB9D-C19B81D1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Setting up MiniSAT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33966-F62F-C5B5-4443-48102BFF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3600" dirty="0">
                <a:cs typeface="PT Mono"/>
              </a:rPr>
              <a:t>Enter the core directory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800" dirty="0">
                <a:solidFill>
                  <a:srgbClr val="0000FF"/>
                </a:solidFill>
                <a:latin typeface="PT Mono"/>
                <a:cs typeface="PT Mono"/>
              </a:rPr>
              <a:t>cd core</a:t>
            </a:r>
            <a:endParaRPr lang="en-US" dirty="0">
              <a:solidFill>
                <a:srgbClr val="0000FF"/>
              </a:solidFill>
              <a:latin typeface="PT Mono"/>
              <a:cs typeface="PT Mono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3600" dirty="0">
                <a:cs typeface="PT Mono"/>
              </a:rPr>
              <a:t>Compile the program using make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800" dirty="0">
                <a:solidFill>
                  <a:srgbClr val="0000FF"/>
                </a:solidFill>
                <a:latin typeface="PT Mono"/>
                <a:cs typeface="PT Mono"/>
              </a:rPr>
              <a:t>make</a:t>
            </a:r>
            <a:endParaRPr lang="en-US" sz="2800" dirty="0">
              <a:latin typeface="PT Mono"/>
              <a:cs typeface="PT Mono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3600" dirty="0">
                <a:cs typeface="PT Mono"/>
              </a:rPr>
              <a:t>The </a:t>
            </a:r>
            <a:r>
              <a:rPr lang="en-US" sz="3600" dirty="0" err="1">
                <a:cs typeface="PT Mono"/>
              </a:rPr>
              <a:t>minisat</a:t>
            </a:r>
            <a:r>
              <a:rPr lang="en-US" sz="3600" dirty="0">
                <a:cs typeface="PT Mono"/>
              </a:rPr>
              <a:t> executable is now located in the </a:t>
            </a:r>
            <a:r>
              <a:rPr lang="en-US" dirty="0">
                <a:solidFill>
                  <a:srgbClr val="0000FF"/>
                </a:solidFill>
                <a:latin typeface="PT Mono"/>
                <a:cs typeface="PT Mono"/>
              </a:rPr>
              <a:t>core</a:t>
            </a:r>
            <a:r>
              <a:rPr lang="en-US" sz="3600" dirty="0">
                <a:cs typeface="PT Mono"/>
              </a:rPr>
              <a:t> directory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1CE46FD6-754E-72E0-0390-D5BE4D7E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Using MiniSAT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73D7-EB77-FD2C-F903-5842FE107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3600" dirty="0">
                <a:cs typeface="PT Mono"/>
              </a:rPr>
              <a:t>Command usage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800" dirty="0">
                <a:solidFill>
                  <a:srgbClr val="0000FF"/>
                </a:solidFill>
                <a:latin typeface="PT Mono"/>
                <a:cs typeface="PT Mono"/>
              </a:rPr>
              <a:t>./</a:t>
            </a:r>
            <a:r>
              <a:rPr lang="en-US" sz="2800" dirty="0" err="1">
                <a:solidFill>
                  <a:srgbClr val="0000FF"/>
                </a:solidFill>
                <a:latin typeface="PT Mono"/>
                <a:cs typeface="PT Mono"/>
              </a:rPr>
              <a:t>minisat</a:t>
            </a:r>
            <a:r>
              <a:rPr lang="en-US" sz="2800" dirty="0">
                <a:solidFill>
                  <a:srgbClr val="0000FF"/>
                </a:solidFill>
                <a:latin typeface="PT Mono"/>
                <a:cs typeface="PT Mono"/>
              </a:rPr>
              <a:t> [options] &lt;input-file&gt; &lt;result-output-file&gt;</a:t>
            </a:r>
            <a:endParaRPr lang="en-US" sz="2800" dirty="0">
              <a:latin typeface="PT Mono"/>
              <a:cs typeface="PT Mono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3600" dirty="0">
                <a:cs typeface="PT Mono"/>
              </a:rPr>
              <a:t>See full listing of options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800" dirty="0">
                <a:latin typeface="PT Mono"/>
                <a:cs typeface="PT Mono"/>
              </a:rPr>
              <a:t>.</a:t>
            </a:r>
            <a:r>
              <a:rPr lang="en-US" sz="2800" dirty="0">
                <a:solidFill>
                  <a:srgbClr val="0000FF"/>
                </a:solidFill>
                <a:latin typeface="PT Mono"/>
                <a:cs typeface="PT Mono"/>
              </a:rPr>
              <a:t>/</a:t>
            </a:r>
            <a:r>
              <a:rPr lang="en-US" sz="2800" dirty="0" err="1">
                <a:solidFill>
                  <a:srgbClr val="0000FF"/>
                </a:solidFill>
                <a:latin typeface="PT Mono"/>
                <a:cs typeface="PT Mono"/>
              </a:rPr>
              <a:t>minisat</a:t>
            </a:r>
            <a:r>
              <a:rPr lang="en-US" sz="2800" dirty="0">
                <a:solidFill>
                  <a:srgbClr val="0000FF"/>
                </a:solidFill>
                <a:latin typeface="PT Mono"/>
                <a:cs typeface="PT Mono"/>
              </a:rPr>
              <a:t> --help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EF29129-F28C-1059-950C-F936AF48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DIMACS CNF format (1)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A3D662C8-F1EF-8791-8977-56292C97A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Created by the </a:t>
            </a:r>
            <a:r>
              <a:rPr lang="en-US" altLang="en-US" i="1">
                <a:ea typeface="ＭＳ Ｐゴシック" panose="020B0600070205080204" pitchFamily="34" charset="-128"/>
              </a:rPr>
              <a:t>Center for Discrete Mathematics and Theoretical Computer Science</a:t>
            </a:r>
            <a:r>
              <a:rPr lang="en-US" altLang="en-US">
                <a:ea typeface="ＭＳ Ｐゴシック" panose="020B0600070205080204" pitchFamily="34" charset="-128"/>
              </a:rPr>
              <a:t> (DIMACS)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Standard format for expressing CNF formulas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Human-readable text file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86D6B22C-EA6C-6C1E-40AA-57A9C8AD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DIMACS CNF format (2)</a:t>
            </a:r>
          </a:p>
        </p:txBody>
      </p:sp>
      <p:pic>
        <p:nvPicPr>
          <p:cNvPr id="25602" name="Picture 3">
            <a:extLst>
              <a:ext uri="{FF2B5EF4-FFF2-40B4-BE49-F238E27FC236}">
                <a16:creationId xmlns:a16="http://schemas.microsoft.com/office/drawing/2014/main" id="{DA17B147-C8A9-0C9E-DE79-84D1F212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286000"/>
            <a:ext cx="301942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Box 4">
            <a:extLst>
              <a:ext uri="{FF2B5EF4-FFF2-40B4-BE49-F238E27FC236}">
                <a16:creationId xmlns:a16="http://schemas.microsoft.com/office/drawing/2014/main" id="{2D18C6D1-D88F-AEC3-DAF0-76D9789D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Comments start with a ‘c’</a:t>
            </a: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01486DF8-21E6-54A1-3E65-E87AB597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43400"/>
            <a:ext cx="2895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Parameters line starts with a ‘p’ and  indicates cnf format, 5 variables, 3 clauses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6ADD711C-2270-BF5F-357F-F3C60B6C470D}"/>
              </a:ext>
            </a:extLst>
          </p:cNvPr>
          <p:cNvCxnSpPr>
            <a:stCxn id="25603" idx="2"/>
          </p:cNvCxnSpPr>
          <p:nvPr/>
        </p:nvCxnSpPr>
        <p:spPr>
          <a:xfrm rot="16200000" flipH="1">
            <a:off x="2129631" y="1901032"/>
            <a:ext cx="312737" cy="1524000"/>
          </a:xfrm>
          <a:prstGeom prst="bentConnector2">
            <a:avLst/>
          </a:prstGeom>
          <a:ln w="285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1A2C8CFE-9266-E07B-23FB-7C38A86C5129}"/>
              </a:ext>
            </a:extLst>
          </p:cNvPr>
          <p:cNvCxnSpPr>
            <a:stCxn id="25604" idx="0"/>
          </p:cNvCxnSpPr>
          <p:nvPr/>
        </p:nvCxnSpPr>
        <p:spPr>
          <a:xfrm rot="5400000" flipH="1" flipV="1">
            <a:off x="1943100" y="3238500"/>
            <a:ext cx="762000" cy="1447800"/>
          </a:xfrm>
          <a:prstGeom prst="bentConnector2">
            <a:avLst/>
          </a:prstGeom>
          <a:ln w="285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7" name="TextBox 10">
            <a:extLst>
              <a:ext uri="{FF2B5EF4-FFF2-40B4-BE49-F238E27FC236}">
                <a16:creationId xmlns:a16="http://schemas.microsoft.com/office/drawing/2014/main" id="{0750B99A-CA42-FCE6-39CA-15C095829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676400"/>
            <a:ext cx="2133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Each line expresses one clause and must end with a ‘0’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E3C856A1-BD0C-9A62-D9B0-C373ABCE724A}"/>
              </a:ext>
            </a:extLst>
          </p:cNvPr>
          <p:cNvCxnSpPr>
            <a:stCxn id="25607" idx="2"/>
          </p:cNvCxnSpPr>
          <p:nvPr/>
        </p:nvCxnSpPr>
        <p:spPr>
          <a:xfrm rot="5400000">
            <a:off x="5884069" y="2302669"/>
            <a:ext cx="423862" cy="3048000"/>
          </a:xfrm>
          <a:prstGeom prst="bentConnector2">
            <a:avLst/>
          </a:prstGeom>
          <a:ln w="285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3">
            <a:extLst>
              <a:ext uri="{FF2B5EF4-FFF2-40B4-BE49-F238E27FC236}">
                <a16:creationId xmlns:a16="http://schemas.microsoft.com/office/drawing/2014/main" id="{178618A3-D1F3-C09B-F3C2-C1F3C5EC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724400"/>
            <a:ext cx="289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Variables must be non-zero numbers.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Negated variables have a minus sign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EB429F5-9768-1774-1F6A-AE68C2E648F9}"/>
              </a:ext>
            </a:extLst>
          </p:cNvPr>
          <p:cNvCxnSpPr>
            <a:stCxn id="25609" idx="1"/>
          </p:cNvCxnSpPr>
          <p:nvPr/>
        </p:nvCxnSpPr>
        <p:spPr>
          <a:xfrm rot="10800000">
            <a:off x="3657600" y="4419600"/>
            <a:ext cx="1066800" cy="1089025"/>
          </a:xfrm>
          <a:prstGeom prst="bentConnector2">
            <a:avLst/>
          </a:prstGeom>
          <a:ln w="285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10397</TotalTime>
  <Words>424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ＭＳ Ｐゴシック</vt:lpstr>
      <vt:lpstr>Calibri</vt:lpstr>
      <vt:lpstr>PT Mono</vt:lpstr>
      <vt:lpstr>Office Theme</vt:lpstr>
      <vt:lpstr>Custom Design</vt:lpstr>
      <vt:lpstr>  Introduction to MiniSAT</vt:lpstr>
      <vt:lpstr>The MiniSAT Solver</vt:lpstr>
      <vt:lpstr>Setting up MiniSAT (1)</vt:lpstr>
      <vt:lpstr>Setting up MiniSAT (2)</vt:lpstr>
      <vt:lpstr>Setting up MiniSAT (3)</vt:lpstr>
      <vt:lpstr>Setting up MiniSAT (4)</vt:lpstr>
      <vt:lpstr>Using MiniSAT</vt:lpstr>
      <vt:lpstr>DIMACS CNF format (1)</vt:lpstr>
      <vt:lpstr>DIMACS CNF format (2)</vt:lpstr>
      <vt:lpstr>SATLIB benchmark problems (1)</vt:lpstr>
      <vt:lpstr>SATLIB benchmark problems (2)</vt:lpstr>
      <vt:lpstr>SATLIB benchmark problems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Berthe Choueiry</cp:lastModifiedBy>
  <cp:revision>280</cp:revision>
  <cp:lastPrinted>2010-01-22T17:32:02Z</cp:lastPrinted>
  <dcterms:created xsi:type="dcterms:W3CDTF">2012-01-23T04:50:11Z</dcterms:created>
  <dcterms:modified xsi:type="dcterms:W3CDTF">2023-02-21T00:21:33Z</dcterms:modified>
</cp:coreProperties>
</file>