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256" r:id="rId3"/>
    <p:sldId id="594" r:id="rId4"/>
    <p:sldId id="358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96" r:id="rId13"/>
    <p:sldId id="595" r:id="rId14"/>
    <p:sldId id="584" r:id="rId15"/>
    <p:sldId id="555" r:id="rId16"/>
    <p:sldId id="557" r:id="rId17"/>
    <p:sldId id="597" r:id="rId18"/>
    <p:sldId id="585" r:id="rId19"/>
    <p:sldId id="558" r:id="rId20"/>
    <p:sldId id="556" r:id="rId21"/>
    <p:sldId id="559" r:id="rId22"/>
    <p:sldId id="598" r:id="rId23"/>
    <p:sldId id="586" r:id="rId24"/>
    <p:sldId id="561" r:id="rId25"/>
    <p:sldId id="562" r:id="rId26"/>
    <p:sldId id="563" r:id="rId27"/>
    <p:sldId id="565" r:id="rId28"/>
    <p:sldId id="587" r:id="rId29"/>
    <p:sldId id="566" r:id="rId30"/>
    <p:sldId id="564" r:id="rId31"/>
    <p:sldId id="570" r:id="rId32"/>
    <p:sldId id="567" r:id="rId33"/>
    <p:sldId id="573" r:id="rId34"/>
    <p:sldId id="571" r:id="rId35"/>
    <p:sldId id="572" r:id="rId36"/>
    <p:sldId id="574" r:id="rId37"/>
    <p:sldId id="588" r:id="rId38"/>
    <p:sldId id="575" r:id="rId39"/>
    <p:sldId id="576" r:id="rId40"/>
    <p:sldId id="577" r:id="rId41"/>
    <p:sldId id="593" r:id="rId42"/>
    <p:sldId id="578" r:id="rId43"/>
    <p:sldId id="589" r:id="rId44"/>
    <p:sldId id="579" r:id="rId45"/>
    <p:sldId id="568" r:id="rId46"/>
    <p:sldId id="580" r:id="rId47"/>
    <p:sldId id="581" r:id="rId48"/>
    <p:sldId id="582" r:id="rId49"/>
    <p:sldId id="583" r:id="rId50"/>
    <p:sldId id="591" r:id="rId51"/>
  </p:sldIdLst>
  <p:sldSz cx="9144000" cy="6858000" type="screen4x3"/>
  <p:notesSz cx="71882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490"/>
  </p:normalViewPr>
  <p:slideViewPr>
    <p:cSldViewPr>
      <p:cViewPr varScale="1">
        <p:scale>
          <a:sx n="115" d="100"/>
          <a:sy n="115" d="100"/>
        </p:scale>
        <p:origin x="11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38383D-AEF1-CA4B-B9D3-759C84E51F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675" cy="473075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8AA2C-C67B-3047-8DD2-28F34E1E35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71938" y="0"/>
            <a:ext cx="3114675" cy="473075"/>
          </a:xfrm>
          <a:prstGeom prst="rect">
            <a:avLst/>
          </a:prstGeom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F45848C-B1CC-5D43-8194-36AEFEA06FD6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42D31-FEDC-F742-BA75-A3076E89F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74138"/>
            <a:ext cx="3114675" cy="473075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E0A23-EFE4-904D-AED1-C0E4C145DD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71938" y="8974138"/>
            <a:ext cx="3114675" cy="473075"/>
          </a:xfrm>
          <a:prstGeom prst="rect">
            <a:avLst/>
          </a:prstGeom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1DE3C23-6E8F-9E4C-898D-AABA0306D0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938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D73-FB76-924E-AE01-8A897F4B59D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8438" y="1181100"/>
            <a:ext cx="4251325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9138" y="4546600"/>
            <a:ext cx="5749925" cy="3721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5725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938" y="8975725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4A1D-0153-BC47-BF0D-75356279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\in S, (a R b) \wedge (b R a)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=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\begin{array}{ccl}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&amp;\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\in R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((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\in R) \wedge (a\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\end{array}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{versus}\;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{versus}\;  &lt;)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{Z}, \mid)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)|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{Z}) \wedge (a\;\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{divides}\;b)\}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x, 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 6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 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 \wedge (8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{Z^+}+1,\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{Z^-},\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{Given}\; (S,\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x\in S, P(x)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\in S [\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\in S, x\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P(x)]\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P(y)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5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a_1=b_1,\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{and}\; a_{i+1}\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_{i+1}b_{i+1}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CEC6-1DA5-7949-8ADB-EB6753AD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63D73-2E81-D74D-BE7E-C52B57ED830C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6AB8-449A-4441-AF17-2BDC208D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01C7-AB07-7C4F-B698-A62C3AF3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6EFD-4BBA-4C44-BAE8-D992CC1E1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03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3F96B1-850E-7348-8F28-00DA0C4B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340D0-59E0-B349-89F1-48EE3AE4B20E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99FD30-FF02-5542-9396-46AA2EB6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603A9-2C11-864C-945E-343063E0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5FA47-0542-9D44-A650-B80021DD6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8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D277-8EC1-C64B-8494-AA2D634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5128-6F3A-8D4C-A550-227D71C9210C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89AD-8A86-D44D-A681-3111E113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E0459-49E2-8541-A6A9-1757E0C0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522E6-0BD2-3D4E-AF64-DFD8D95D8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2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0218D-B75F-E444-9403-DAB9651C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9A20D-D2C3-6C46-88F4-0EA5368E88E4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70BA0-7123-AC4D-955D-EAE2BA9D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E21AD-5063-B14E-A8E4-B5038845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AC84-C96A-B74F-844D-BB45E6C60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4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692B-A666-944B-A96C-ECA70CA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26E2C-269E-6E47-B90E-52A5BF8C9FFF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33B72-95DE-5A46-81C5-1BC85F83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F4F68-543A-AA47-B833-944952F0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93A00-8663-4445-8E2C-964F8C93F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6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31658-F119-9847-B6E5-15AA522F729D}"/>
              </a:ext>
            </a:extLst>
          </p:cNvPr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Partial Orders</a:t>
            </a: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E663B-8B57-A34A-A146-9EC0DDCCCD48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9DE3-8A4A-A64F-B8D3-063647455844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1A0708D-F835-CF43-8EDA-24328325E94D}" type="slidenum">
              <a:rPr lang="en-US" altLang="en-US" sz="14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F59E4-C23D-4140-A990-711C096CCD22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36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80FB-C2DD-434C-8ED7-29C32805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53417-6262-C049-94B2-D35F521A34FC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FDE1-B1D3-9540-B5F1-27774976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3B565-4D9E-1143-98F7-1BE8841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B7D06-0630-6C49-8650-C9991C513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0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BF2A3-2A3C-FC4C-8B07-5E3D4724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4A529-DE89-CA40-A5FF-F9568292E92B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1D16-4728-494D-971E-C77E9E74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7BB75-9EC5-6741-95C6-912B01C1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F95DA-1DE8-154F-8D14-4B7D9B032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54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71B7FD-4E1B-3B4E-AAC1-37C22ED6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91445-7CA2-B24A-9EA6-FFA5852B68D3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5B2A6B-B876-664E-B9D1-A8B2A008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3E94BE-025A-A849-89A6-36E53D7D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CA5A7-E4BD-EC40-8F93-23E9CC811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0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FA3E39-537B-6543-B588-F8942EB4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4F3EA-13FB-3348-AB8D-43A9689D9659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DFB67E-A367-3C49-9206-6216F317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2397E2-5817-E94B-B8BB-9A3911A6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12AC0-EEC6-E447-B699-B1DB8D5E2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84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D89D77-D6AC-384B-9191-F8071445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CEA9C-0D45-0A46-B4D1-402D4706083C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57F568-5CDF-5D44-8A5A-0BC2404E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2B4A67-F0EA-3A46-A6BB-92BA65B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C0A4-A293-DC4B-B4D9-34E482067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48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3F981D-8B11-0746-91E5-A3BB643B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D7177-D861-BD46-8FCF-A4B7B387E2A9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ADB25E-FB1F-864B-8F00-2C25C7AA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3B5AB2-67CC-2642-B2F1-343BD28A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2E6C0-5BB7-0142-A774-BE4D805F6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882ED0-B7D0-5D47-820E-D11A2A79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5410C-9357-244D-BFAD-763EC798E39B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6C4193-171A-7A48-A7CD-D70F90A0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3CCDC5-631A-D44E-8248-85970646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A4AD1-453A-0242-A7F7-F936C9DAE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2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7B7B44-B411-634A-95D9-21F620E74B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DB28A67-5647-9646-A046-9ACF40016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08F7-DFC7-2441-8BB6-00774C795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CD89F9F-8D92-9C40-B6D7-FF01E816CF5F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BCA3A-CC2C-EB47-8405-188D4602C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9415-A9E4-1C4B-86C8-C2FA04D27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AC900B48-3EA4-3143-A234-A196DBCA1A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AE256911-7BF2-9D43-809C-C4F45C643E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16994F0-82B8-9642-89EC-484D9CCA0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DDE14-489C-D649-901E-978A973B5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C75F575B-FCBC-4342-995F-EAC27260798F}" type="datetime1">
              <a:rPr lang="en-US" altLang="en-US"/>
              <a:pPr/>
              <a:t>4/10/23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46C2-EAE5-624E-9729-B2C1D2EC9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FC236-70D8-0A4D-9F0C-C6EB12066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52A1DD5-1B69-AD4A-B6D7-F25ABAF5B4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82B8B79-4649-F94B-99A0-AFA7F0E9C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Partial Orders</a:t>
            </a:r>
            <a:endParaRPr lang="en-US" altLang="en-US" sz="4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Subtitle 2">
            <a:extLst>
              <a:ext uri="{FF2B5EF4-FFF2-40B4-BE49-F238E27FC236}">
                <a16:creationId xmlns:a16="http://schemas.microsoft.com/office/drawing/2014/main" id="{1143871D-CBA7-C94E-AD44-62E9622E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Section 9.6 of Rosen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2023</a:t>
            </a:r>
            <a:endParaRPr lang="en-US" altLang="en-US" sz="200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 (Honors)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Course web-page: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376092"/>
                </a:solidFill>
                <a:ea typeface="ＭＳ Ｐゴシック" panose="020B0600070205080204" pitchFamily="34" charset="-128"/>
              </a:rPr>
              <a:t>Questions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6242980-D5C6-674F-8441-0D475725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Well Orderings: Definition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9A0EFF4-78AD-D94C-88FC-B4882675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: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8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</a:rPr>
              <a:t>) is 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well-ordered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set if</a:t>
            </a: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It is a 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poset</a:t>
            </a: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Such that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 ordering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</a:t>
            </a: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Such that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every </a:t>
            </a:r>
            <a:r>
              <a:rPr lang="en-US" altLang="en-US" sz="2400" dirty="0">
                <a:ea typeface="ＭＳ Ｐゴシック" panose="020B0600070205080204" pitchFamily="34" charset="-128"/>
              </a:rPr>
              <a:t>non-empty subset of S has a </a:t>
            </a:r>
            <a:r>
              <a:rPr lang="en-US" altLang="en-US" sz="2400" b="1" u="sng" dirty="0">
                <a:ea typeface="ＭＳ Ｐゴシック" panose="020B0600070205080204" pitchFamily="34" charset="-128"/>
              </a:rPr>
              <a:t>least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 element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natural numbers along with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 dirty="0">
                <a:ea typeface="ＭＳ Ｐゴシック" panose="020B0600070205080204" pitchFamily="34" charset="-128"/>
              </a:rPr>
              <a:t>, (</a:t>
            </a:r>
            <a:r>
              <a:rPr lang="en-US" altLang="en-US" sz="2400" dirty="0">
                <a:latin typeface="Algerian" pitchFamily="82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is a well-ordered set since any nonempty subset of 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N  </a:t>
            </a:r>
            <a:r>
              <a:rPr lang="en-US" altLang="en-US" sz="2400" dirty="0">
                <a:ea typeface="ＭＳ Ｐゴシック" panose="020B0600070205080204" pitchFamily="34" charset="-128"/>
              </a:rPr>
              <a:t>has a least element and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400" dirty="0">
                <a:ea typeface="ＭＳ Ｐゴシック" panose="020B0600070205080204" pitchFamily="34" charset="-128"/>
              </a:rPr>
              <a:t>is a total ordering on 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N</a:t>
            </a:r>
            <a:endParaRPr lang="en-US" altLang="en-US" i="1" dirty="0">
              <a:latin typeface="Algerian" pitchFamily="82" charset="0"/>
              <a:ea typeface="ＭＳ Ｐゴシック" panose="020B0600070205080204" pitchFamily="34" charset="-128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3560989-327F-C245-B0E5-8055A8EE92A9}"/>
              </a:ext>
            </a:extLst>
          </p:cNvPr>
          <p:cNvSpPr/>
          <p:nvPr/>
        </p:nvSpPr>
        <p:spPr>
          <a:xfrm>
            <a:off x="27432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8CB73A0-8C79-4144-AC27-88ED9F19B535}"/>
              </a:ext>
            </a:extLst>
          </p:cNvPr>
          <p:cNvSpPr/>
          <p:nvPr/>
        </p:nvSpPr>
        <p:spPr>
          <a:xfrm>
            <a:off x="2362200" y="2819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3D59CB-6C72-7049-BF08-E31A1C0DF222}"/>
              </a:ext>
            </a:extLst>
          </p:cNvPr>
          <p:cNvGrpSpPr/>
          <p:nvPr/>
        </p:nvGrpSpPr>
        <p:grpSpPr>
          <a:xfrm>
            <a:off x="2312819" y="5524500"/>
            <a:ext cx="4087981" cy="559832"/>
            <a:chOff x="2312819" y="5524500"/>
            <a:chExt cx="4087981" cy="55983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3C8EB80-6A3F-2647-979A-12D371622AB5}"/>
                </a:ext>
              </a:extLst>
            </p:cNvPr>
            <p:cNvCxnSpPr/>
            <p:nvPr/>
          </p:nvCxnSpPr>
          <p:spPr>
            <a:xfrm>
              <a:off x="2514600" y="5638800"/>
              <a:ext cx="3886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EA8A9F-A234-664E-87A4-835969530F9E}"/>
                </a:ext>
              </a:extLst>
            </p:cNvPr>
            <p:cNvSpPr txBox="1"/>
            <p:nvPr/>
          </p:nvSpPr>
          <p:spPr>
            <a:xfrm>
              <a:off x="2312819" y="5715000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     2      3     4    5….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657F5A-AC22-1C4B-BC13-1C8004B67EA7}"/>
                </a:ext>
              </a:extLst>
            </p:cNvPr>
            <p:cNvCxnSpPr/>
            <p:nvPr/>
          </p:nvCxnSpPr>
          <p:spPr>
            <a:xfrm>
              <a:off x="25146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3643B4-28A6-C044-A49E-C09D7E2114A3}"/>
                </a:ext>
              </a:extLst>
            </p:cNvPr>
            <p:cNvCxnSpPr/>
            <p:nvPr/>
          </p:nvCxnSpPr>
          <p:spPr>
            <a:xfrm>
              <a:off x="29718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402931-297B-864D-85D3-237A2658A18A}"/>
                </a:ext>
              </a:extLst>
            </p:cNvPr>
            <p:cNvCxnSpPr/>
            <p:nvPr/>
          </p:nvCxnSpPr>
          <p:spPr>
            <a:xfrm>
              <a:off x="34290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E5E730-C77D-1C45-81A7-AD529E4687DE}"/>
                </a:ext>
              </a:extLst>
            </p:cNvPr>
            <p:cNvCxnSpPr/>
            <p:nvPr/>
          </p:nvCxnSpPr>
          <p:spPr>
            <a:xfrm>
              <a:off x="38862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29CB14-5B23-FE40-B6AE-1F9E4DEEFB17}"/>
                </a:ext>
              </a:extLst>
            </p:cNvPr>
            <p:cNvCxnSpPr/>
            <p:nvPr/>
          </p:nvCxnSpPr>
          <p:spPr>
            <a:xfrm>
              <a:off x="43434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3DD1DB-0002-2B45-8796-3BBC14981F6C}"/>
                </a:ext>
              </a:extLst>
            </p:cNvPr>
            <p:cNvCxnSpPr/>
            <p:nvPr/>
          </p:nvCxnSpPr>
          <p:spPr>
            <a:xfrm>
              <a:off x="48006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1B1457-99B5-B24A-B3C9-F17EEB2E7523}"/>
              </a:ext>
            </a:extLst>
          </p:cNvPr>
          <p:cNvSpPr/>
          <p:nvPr/>
        </p:nvSpPr>
        <p:spPr>
          <a:xfrm>
            <a:off x="3276600" y="5410200"/>
            <a:ext cx="2514600" cy="68580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50D5FA-6049-844F-90B4-39712D2D383E}"/>
              </a:ext>
            </a:extLst>
          </p:cNvPr>
          <p:cNvSpPr/>
          <p:nvPr/>
        </p:nvSpPr>
        <p:spPr>
          <a:xfrm>
            <a:off x="2209800" y="5257800"/>
            <a:ext cx="3886200" cy="99060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498751-0A13-744F-9075-905967A1E4A3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7353D-675B-2842-8344-B1A04615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Ordering: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B4205-4209-E74D-9F89-5E6F36A7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35150"/>
            <a:ext cx="7467600" cy="318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50451D-3A47-6646-969B-30BE9F8A89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05000" y="5257800"/>
                <a:ext cx="64770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+mn-lt"/>
                    <a:ea typeface="+mn-ea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Z,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, </a:t>
                </a:r>
                <a:r>
                  <a:rPr lang="en-US" sz="2800" dirty="0">
                    <a:solidFill>
                      <a:srgbClr val="C00000"/>
                    </a:solidFill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Z</a:t>
                </a:r>
                <a:r>
                  <a:rPr lang="en-US" sz="2800" baseline="30000" dirty="0">
                    <a:solidFill>
                      <a:srgbClr val="C00000"/>
                    </a:solidFill>
                    <a:latin typeface="Algerian" pitchFamily="82" charset="0"/>
                  </a:rPr>
                  <a:t>-</a:t>
                </a:r>
                <a:r>
                  <a:rPr lang="en-US" sz="2800" i="1" baseline="30000" dirty="0">
                    <a:solidFill>
                      <a:srgbClr val="C00000"/>
                    </a:solidFill>
                    <a:latin typeface="Algerian" pitchFamily="8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+mn-lt"/>
                    <a:ea typeface="+mn-ea"/>
                  </a:rPr>
                  <a:t>do not have a least element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50451D-3A47-6646-969B-30BE9F8A8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6477000" cy="838200"/>
              </a:xfrm>
              <a:prstGeom prst="rect">
                <a:avLst/>
              </a:prstGeom>
              <a:blipFill>
                <a:blip r:embed="rId4"/>
                <a:stretch>
                  <a:fillRect l="-1761" t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85A3A-C1E7-9741-BFD0-66D3AAECF1F2}"/>
              </a:ext>
            </a:extLst>
          </p:cNvPr>
          <p:cNvGrpSpPr/>
          <p:nvPr/>
        </p:nvGrpSpPr>
        <p:grpSpPr>
          <a:xfrm>
            <a:off x="3886200" y="4114800"/>
            <a:ext cx="4275418" cy="597932"/>
            <a:chOff x="3192182" y="4267200"/>
            <a:chExt cx="4275418" cy="5979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57B0DA-BE15-724D-8F45-9EFC97D3D0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000" y="4419600"/>
              <a:ext cx="3886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C9BF5C-1945-E745-911A-B4F8FCE2B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4267200"/>
              <a:ext cx="0" cy="2514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229936-A2CF-4F47-B910-C506AB90C662}"/>
                </a:ext>
              </a:extLst>
            </p:cNvPr>
            <p:cNvSpPr txBox="1"/>
            <p:nvPr/>
          </p:nvSpPr>
          <p:spPr>
            <a:xfrm>
              <a:off x="71628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68EA51-1A77-0942-9F67-2D3A6DAB6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182" y="4495800"/>
              <a:ext cx="528918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8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59BF-7924-2B44-B143-C7C09CC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0EF7-98E6-2940-B29F-1AA9A7C7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(S,R): </a:t>
            </a:r>
          </a:p>
          <a:p>
            <a:pPr lvl="1"/>
            <a:r>
              <a:rPr lang="en-US" dirty="0"/>
              <a:t>R on S</a:t>
            </a:r>
          </a:p>
          <a:p>
            <a:pPr lvl="1"/>
            <a:r>
              <a:rPr lang="en-US" dirty="0"/>
              <a:t>R is reflexive, antisymmetric, transitive</a:t>
            </a:r>
          </a:p>
          <a:p>
            <a:r>
              <a:rPr lang="en-US" dirty="0"/>
              <a:t>Types of Partial Ordering</a:t>
            </a:r>
          </a:p>
          <a:p>
            <a:pPr lvl="1"/>
            <a:r>
              <a:rPr lang="en-US" dirty="0"/>
              <a:t>Partially ordered Set (</a:t>
            </a:r>
            <a:r>
              <a:rPr lang="en-US" dirty="0" err="1"/>
              <a:t>poset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Totally ordering</a:t>
            </a:r>
          </a:p>
          <a:p>
            <a:pPr lvl="1"/>
            <a:r>
              <a:rPr lang="en-US" dirty="0"/>
              <a:t>Well ordering</a:t>
            </a:r>
          </a:p>
        </p:txBody>
      </p:sp>
    </p:spTree>
    <p:extLst>
      <p:ext uri="{BB962C8B-B14F-4D97-AF65-F5344CB8AC3E}">
        <p14:creationId xmlns:p14="http://schemas.microsoft.com/office/powerpoint/2010/main" val="131861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DE834A0-8066-8D45-9CE4-4C1B2EBC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DA12338-19FA-F14B-8BA8-851A1FAD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DB9C258-B7CE-2249-97D2-954760E6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Principle of Well-Ordered Induction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167615AC-8A86-534F-91D5-7C1A1FBE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Well-ordered sets are the basis of the proof technique known as induction (more when we cover Chapter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100D4-51C5-8E46-8CF0-FF3FC406BB0E}"/>
                  </a:ext>
                </a:extLst>
              </p:cNvPr>
              <p:cNvSpPr txBox="1"/>
              <p:nvPr/>
            </p:nvSpPr>
            <p:spPr>
              <a:xfrm>
                <a:off x="2819400" y="2514600"/>
                <a:ext cx="342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 5,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100D4-51C5-8E46-8CF0-FF3FC406B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514600"/>
                <a:ext cx="3429000" cy="523220"/>
              </a:xfrm>
              <a:prstGeom prst="rect">
                <a:avLst/>
              </a:prstGeom>
              <a:blipFill>
                <a:blip r:embed="rId3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FE93FAE-588B-CF46-A42B-BB1C1210E888}"/>
              </a:ext>
            </a:extLst>
          </p:cNvPr>
          <p:cNvGrpSpPr/>
          <p:nvPr/>
        </p:nvGrpSpPr>
        <p:grpSpPr>
          <a:xfrm>
            <a:off x="457200" y="3048001"/>
            <a:ext cx="8382000" cy="2362200"/>
            <a:chOff x="457200" y="3048001"/>
            <a:chExt cx="8382000" cy="2362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FD02B1-3434-7D4E-94E0-B0E11D050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3733800"/>
              <a:ext cx="5740400" cy="469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B29986-6971-954F-8BF9-56174CD78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0400" y="4953000"/>
              <a:ext cx="5562600" cy="3453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E6722-2A40-D14F-9165-EBE943568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600" y="4495800"/>
              <a:ext cx="4800600" cy="338974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C7279BD6-D61A-C54F-B05C-951983DB0F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048001"/>
              <a:ext cx="8382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800" b="1" dirty="0">
                  <a:ea typeface="ＭＳ Ｐゴシック" panose="020B0600070205080204" pitchFamily="34" charset="-128"/>
                </a:rPr>
                <a:t>Theorem: Principle of Well-Ordered Induction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en-US" sz="2800" dirty="0">
                  <a:ea typeface="ＭＳ Ｐゴシック" panose="020B0600070205080204" pitchFamily="34" charset="-128"/>
                </a:rPr>
                <a:t>	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000" dirty="0">
                  <a:ea typeface="ＭＳ Ｐゴシック" panose="020B0600070205080204" pitchFamily="34" charset="-128"/>
                </a:rPr>
                <a:t>	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0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  </a:t>
              </a:r>
              <a:r>
                <a:rPr lang="en-US" altLang="en-US" sz="2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Basis Step</a:t>
              </a:r>
              <a:r>
                <a:rPr lang="en-US" altLang="en-US" sz="2400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: 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  Inductive Step</a:t>
              </a:r>
              <a:r>
                <a:rPr lang="en-US" altLang="en-US" sz="2400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46D3E84-7BEB-204E-8425-BA451F01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Principle of Well-Ordered Induction: Proof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C2BC166D-A127-4F43-89BA-33D6E65B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Proof: </a:t>
            </a:r>
            <a:r>
              <a:rPr lang="en-US" altLang="en-US" sz="2000" dirty="0">
                <a:ea typeface="ＭＳ Ｐゴシック" panose="020B0600070205080204" pitchFamily="34" charset="-128"/>
              </a:rPr>
              <a:t>(S well ordered)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(Basis Step)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(Induction Step)  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xS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, P(x)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87D073-BC96-B240-BC80-7C4C1C500F95}"/>
              </a:ext>
            </a:extLst>
          </p:cNvPr>
          <p:cNvSpPr txBox="1">
            <a:spLocks/>
          </p:cNvSpPr>
          <p:nvPr/>
        </p:nvSpPr>
        <p:spPr bwMode="auto">
          <a:xfrm>
            <a:off x="304800" y="20066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Suppose that it is not the case the P(x) holds for all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	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y P(y) is false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		 A={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P(x) is false } is not empty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 is well ordered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US" altLang="en-US" sz="2000" dirty="0">
                <a:ea typeface="ＭＳ Ｐゴシック" panose="020B0600070205080204" pitchFamily="34" charset="-128"/>
              </a:rPr>
              <a:t>A has a least element a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Since P(x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2000" dirty="0">
                <a:ea typeface="ＭＳ Ｐゴシック" panose="020B0600070205080204" pitchFamily="34" charset="-128"/>
              </a:rPr>
              <a:t>) is true and P(a) is false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ax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0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P(x) holds for all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, then P(a) holds by the induction step</a:t>
            </a:r>
          </a:p>
          <a:p>
            <a:pPr>
              <a:tabLst>
                <a:tab pos="5537200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This yields a contradiction           	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QED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C3ACD3F-3D7B-3B44-9A56-95749400740C}"/>
              </a:ext>
            </a:extLst>
          </p:cNvPr>
          <p:cNvGrpSpPr/>
          <p:nvPr/>
        </p:nvGrpSpPr>
        <p:grpSpPr>
          <a:xfrm>
            <a:off x="7010400" y="3200400"/>
            <a:ext cx="896399" cy="646331"/>
            <a:chOff x="7010400" y="3200400"/>
            <a:chExt cx="89639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319AC6-F74F-B141-8B2C-F72658260631}"/>
                    </a:ext>
                  </a:extLst>
                </p:cNvPr>
                <p:cNvSpPr txBox="1"/>
                <p:nvPr/>
              </p:nvSpPr>
              <p:spPr>
                <a:xfrm>
                  <a:off x="7010400" y="3200400"/>
                  <a:ext cx="8963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319AC6-F74F-B141-8B2C-F72658260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200400"/>
                  <a:ext cx="896399" cy="646331"/>
                </a:xfrm>
                <a:prstGeom prst="rect">
                  <a:avLst/>
                </a:prstGeom>
                <a:blipFill>
                  <a:blip r:embed="rId2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8D117E-E168-B948-A9B0-A1E3C1D849BF}"/>
                </a:ext>
              </a:extLst>
            </p:cNvPr>
            <p:cNvSpPr/>
            <p:nvPr/>
          </p:nvSpPr>
          <p:spPr>
            <a:xfrm>
              <a:off x="7391400" y="3200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ECD2E4-231C-644E-AA1D-7D603A9CAECF}"/>
              </a:ext>
            </a:extLst>
          </p:cNvPr>
          <p:cNvGrpSpPr/>
          <p:nvPr/>
        </p:nvGrpSpPr>
        <p:grpSpPr>
          <a:xfrm>
            <a:off x="6540111" y="2590800"/>
            <a:ext cx="2032389" cy="952500"/>
            <a:chOff x="6540111" y="2590800"/>
            <a:chExt cx="2032389" cy="9525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974C86-834A-894C-BD55-28E15E3B01CA}"/>
                </a:ext>
              </a:extLst>
            </p:cNvPr>
            <p:cNvSpPr txBox="1"/>
            <p:nvPr/>
          </p:nvSpPr>
          <p:spPr>
            <a:xfrm>
              <a:off x="8077200" y="2590800"/>
              <a:ext cx="381000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B620D1-C27E-004A-861E-804CFEFB4798}"/>
                </a:ext>
              </a:extLst>
            </p:cNvPr>
            <p:cNvSpPr/>
            <p:nvPr/>
          </p:nvSpPr>
          <p:spPr>
            <a:xfrm>
              <a:off x="6540111" y="2870200"/>
              <a:ext cx="2032389" cy="673100"/>
            </a:xfrm>
            <a:custGeom>
              <a:avLst/>
              <a:gdLst>
                <a:gd name="connsiteX0" fmla="*/ 13089 w 2032389"/>
                <a:gd name="connsiteY0" fmla="*/ 254000 h 673100"/>
                <a:gd name="connsiteX1" fmla="*/ 13089 w 2032389"/>
                <a:gd name="connsiteY1" fmla="*/ 520700 h 673100"/>
                <a:gd name="connsiteX2" fmla="*/ 38489 w 2032389"/>
                <a:gd name="connsiteY2" fmla="*/ 635000 h 673100"/>
                <a:gd name="connsiteX3" fmla="*/ 114689 w 2032389"/>
                <a:gd name="connsiteY3" fmla="*/ 673100 h 673100"/>
                <a:gd name="connsiteX4" fmla="*/ 216289 w 2032389"/>
                <a:gd name="connsiteY4" fmla="*/ 660400 h 673100"/>
                <a:gd name="connsiteX5" fmla="*/ 305189 w 2032389"/>
                <a:gd name="connsiteY5" fmla="*/ 635000 h 673100"/>
                <a:gd name="connsiteX6" fmla="*/ 368689 w 2032389"/>
                <a:gd name="connsiteY6" fmla="*/ 558800 h 673100"/>
                <a:gd name="connsiteX7" fmla="*/ 432189 w 2032389"/>
                <a:gd name="connsiteY7" fmla="*/ 482600 h 673100"/>
                <a:gd name="connsiteX8" fmla="*/ 444889 w 2032389"/>
                <a:gd name="connsiteY8" fmla="*/ 444500 h 673100"/>
                <a:gd name="connsiteX9" fmla="*/ 546489 w 2032389"/>
                <a:gd name="connsiteY9" fmla="*/ 266700 h 673100"/>
                <a:gd name="connsiteX10" fmla="*/ 584589 w 2032389"/>
                <a:gd name="connsiteY10" fmla="*/ 228600 h 673100"/>
                <a:gd name="connsiteX11" fmla="*/ 635389 w 2032389"/>
                <a:gd name="connsiteY11" fmla="*/ 241300 h 673100"/>
                <a:gd name="connsiteX12" fmla="*/ 660789 w 2032389"/>
                <a:gd name="connsiteY12" fmla="*/ 279400 h 673100"/>
                <a:gd name="connsiteX13" fmla="*/ 724289 w 2032389"/>
                <a:gd name="connsiteY13" fmla="*/ 355600 h 673100"/>
                <a:gd name="connsiteX14" fmla="*/ 736989 w 2032389"/>
                <a:gd name="connsiteY14" fmla="*/ 546100 h 673100"/>
                <a:gd name="connsiteX15" fmla="*/ 775089 w 2032389"/>
                <a:gd name="connsiteY15" fmla="*/ 584200 h 673100"/>
                <a:gd name="connsiteX16" fmla="*/ 876689 w 2032389"/>
                <a:gd name="connsiteY16" fmla="*/ 622300 h 673100"/>
                <a:gd name="connsiteX17" fmla="*/ 952889 w 2032389"/>
                <a:gd name="connsiteY17" fmla="*/ 647700 h 673100"/>
                <a:gd name="connsiteX18" fmla="*/ 1105289 w 2032389"/>
                <a:gd name="connsiteY18" fmla="*/ 635000 h 673100"/>
                <a:gd name="connsiteX19" fmla="*/ 1143389 w 2032389"/>
                <a:gd name="connsiteY19" fmla="*/ 622300 h 673100"/>
                <a:gd name="connsiteX20" fmla="*/ 1232289 w 2032389"/>
                <a:gd name="connsiteY20" fmla="*/ 508000 h 673100"/>
                <a:gd name="connsiteX21" fmla="*/ 1257689 w 2032389"/>
                <a:gd name="connsiteY21" fmla="*/ 469900 h 673100"/>
                <a:gd name="connsiteX22" fmla="*/ 1283089 w 2032389"/>
                <a:gd name="connsiteY22" fmla="*/ 431800 h 673100"/>
                <a:gd name="connsiteX23" fmla="*/ 1346589 w 2032389"/>
                <a:gd name="connsiteY23" fmla="*/ 330200 h 673100"/>
                <a:gd name="connsiteX24" fmla="*/ 1384689 w 2032389"/>
                <a:gd name="connsiteY24" fmla="*/ 292100 h 673100"/>
                <a:gd name="connsiteX25" fmla="*/ 1422789 w 2032389"/>
                <a:gd name="connsiteY25" fmla="*/ 279400 h 673100"/>
                <a:gd name="connsiteX26" fmla="*/ 1549789 w 2032389"/>
                <a:gd name="connsiteY26" fmla="*/ 292100 h 673100"/>
                <a:gd name="connsiteX27" fmla="*/ 1587889 w 2032389"/>
                <a:gd name="connsiteY27" fmla="*/ 330200 h 673100"/>
                <a:gd name="connsiteX28" fmla="*/ 1625989 w 2032389"/>
                <a:gd name="connsiteY28" fmla="*/ 381000 h 673100"/>
                <a:gd name="connsiteX29" fmla="*/ 1676789 w 2032389"/>
                <a:gd name="connsiteY29" fmla="*/ 457200 h 673100"/>
                <a:gd name="connsiteX30" fmla="*/ 1714889 w 2032389"/>
                <a:gd name="connsiteY30" fmla="*/ 469900 h 673100"/>
                <a:gd name="connsiteX31" fmla="*/ 1930789 w 2032389"/>
                <a:gd name="connsiteY31" fmla="*/ 457200 h 673100"/>
                <a:gd name="connsiteX32" fmla="*/ 1981589 w 2032389"/>
                <a:gd name="connsiteY32" fmla="*/ 406400 h 673100"/>
                <a:gd name="connsiteX33" fmla="*/ 2032389 w 2032389"/>
                <a:gd name="connsiteY33" fmla="*/ 330200 h 673100"/>
                <a:gd name="connsiteX34" fmla="*/ 2006989 w 2032389"/>
                <a:gd name="connsiteY34" fmla="*/ 228600 h 673100"/>
                <a:gd name="connsiteX35" fmla="*/ 1930789 w 2032389"/>
                <a:gd name="connsiteY35" fmla="*/ 165100 h 673100"/>
                <a:gd name="connsiteX36" fmla="*/ 1879989 w 2032389"/>
                <a:gd name="connsiteY36" fmla="*/ 127000 h 673100"/>
                <a:gd name="connsiteX37" fmla="*/ 1727589 w 2032389"/>
                <a:gd name="connsiteY37" fmla="*/ 101600 h 673100"/>
                <a:gd name="connsiteX38" fmla="*/ 1575189 w 2032389"/>
                <a:gd name="connsiteY38" fmla="*/ 88900 h 673100"/>
                <a:gd name="connsiteX39" fmla="*/ 1473589 w 2032389"/>
                <a:gd name="connsiteY39" fmla="*/ 76200 h 673100"/>
                <a:gd name="connsiteX40" fmla="*/ 1308489 w 2032389"/>
                <a:gd name="connsiteY40" fmla="*/ 63500 h 673100"/>
                <a:gd name="connsiteX41" fmla="*/ 1168789 w 2032389"/>
                <a:gd name="connsiteY41" fmla="*/ 50800 h 673100"/>
                <a:gd name="connsiteX42" fmla="*/ 1117989 w 2032389"/>
                <a:gd name="connsiteY42" fmla="*/ 38100 h 673100"/>
                <a:gd name="connsiteX43" fmla="*/ 990989 w 2032389"/>
                <a:gd name="connsiteY43" fmla="*/ 12700 h 673100"/>
                <a:gd name="connsiteX44" fmla="*/ 952889 w 2032389"/>
                <a:gd name="connsiteY44" fmla="*/ 0 h 673100"/>
                <a:gd name="connsiteX45" fmla="*/ 571889 w 2032389"/>
                <a:gd name="connsiteY45" fmla="*/ 25400 h 673100"/>
                <a:gd name="connsiteX46" fmla="*/ 508389 w 2032389"/>
                <a:gd name="connsiteY46" fmla="*/ 50800 h 673100"/>
                <a:gd name="connsiteX47" fmla="*/ 330589 w 2032389"/>
                <a:gd name="connsiteY47" fmla="*/ 88900 h 673100"/>
                <a:gd name="connsiteX48" fmla="*/ 279789 w 2032389"/>
                <a:gd name="connsiteY48" fmla="*/ 101600 h 673100"/>
                <a:gd name="connsiteX49" fmla="*/ 165489 w 2032389"/>
                <a:gd name="connsiteY49" fmla="*/ 127000 h 673100"/>
                <a:gd name="connsiteX50" fmla="*/ 76589 w 2032389"/>
                <a:gd name="connsiteY50" fmla="*/ 152400 h 673100"/>
                <a:gd name="connsiteX51" fmla="*/ 25789 w 2032389"/>
                <a:gd name="connsiteY51" fmla="*/ 228600 h 673100"/>
                <a:gd name="connsiteX52" fmla="*/ 13089 w 2032389"/>
                <a:gd name="connsiteY52" fmla="*/ 2540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32389" h="673100">
                  <a:moveTo>
                    <a:pt x="13089" y="254000"/>
                  </a:moveTo>
                  <a:cubicBezTo>
                    <a:pt x="-3250" y="401047"/>
                    <a:pt x="-5442" y="353923"/>
                    <a:pt x="13089" y="520700"/>
                  </a:cubicBezTo>
                  <a:cubicBezTo>
                    <a:pt x="13169" y="521417"/>
                    <a:pt x="25351" y="618578"/>
                    <a:pt x="38489" y="635000"/>
                  </a:cubicBezTo>
                  <a:cubicBezTo>
                    <a:pt x="56394" y="657381"/>
                    <a:pt x="89590" y="664734"/>
                    <a:pt x="114689" y="673100"/>
                  </a:cubicBezTo>
                  <a:cubicBezTo>
                    <a:pt x="148556" y="668867"/>
                    <a:pt x="182623" y="666011"/>
                    <a:pt x="216289" y="660400"/>
                  </a:cubicBezTo>
                  <a:cubicBezTo>
                    <a:pt x="248183" y="655084"/>
                    <a:pt x="274992" y="645066"/>
                    <a:pt x="305189" y="635000"/>
                  </a:cubicBezTo>
                  <a:cubicBezTo>
                    <a:pt x="416499" y="523690"/>
                    <a:pt x="280282" y="664888"/>
                    <a:pt x="368689" y="558800"/>
                  </a:cubicBezTo>
                  <a:cubicBezTo>
                    <a:pt x="403798" y="516669"/>
                    <a:pt x="408540" y="529898"/>
                    <a:pt x="432189" y="482600"/>
                  </a:cubicBezTo>
                  <a:cubicBezTo>
                    <a:pt x="438176" y="470626"/>
                    <a:pt x="439279" y="456655"/>
                    <a:pt x="444889" y="444500"/>
                  </a:cubicBezTo>
                  <a:cubicBezTo>
                    <a:pt x="480912" y="366451"/>
                    <a:pt x="496513" y="325006"/>
                    <a:pt x="546489" y="266700"/>
                  </a:cubicBezTo>
                  <a:cubicBezTo>
                    <a:pt x="558178" y="253063"/>
                    <a:pt x="571889" y="241300"/>
                    <a:pt x="584589" y="228600"/>
                  </a:cubicBezTo>
                  <a:cubicBezTo>
                    <a:pt x="601522" y="232833"/>
                    <a:pt x="620866" y="231618"/>
                    <a:pt x="635389" y="241300"/>
                  </a:cubicBezTo>
                  <a:cubicBezTo>
                    <a:pt x="648089" y="249767"/>
                    <a:pt x="651018" y="267674"/>
                    <a:pt x="660789" y="279400"/>
                  </a:cubicBezTo>
                  <a:cubicBezTo>
                    <a:pt x="742277" y="377186"/>
                    <a:pt x="661226" y="261005"/>
                    <a:pt x="724289" y="355600"/>
                  </a:cubicBezTo>
                  <a:cubicBezTo>
                    <a:pt x="728522" y="419100"/>
                    <a:pt x="723183" y="483975"/>
                    <a:pt x="736989" y="546100"/>
                  </a:cubicBezTo>
                  <a:cubicBezTo>
                    <a:pt x="740885" y="563633"/>
                    <a:pt x="760474" y="573761"/>
                    <a:pt x="775089" y="584200"/>
                  </a:cubicBezTo>
                  <a:cubicBezTo>
                    <a:pt x="816204" y="613568"/>
                    <a:pt x="830844" y="608547"/>
                    <a:pt x="876689" y="622300"/>
                  </a:cubicBezTo>
                  <a:cubicBezTo>
                    <a:pt x="902334" y="629993"/>
                    <a:pt x="927489" y="639233"/>
                    <a:pt x="952889" y="647700"/>
                  </a:cubicBezTo>
                  <a:cubicBezTo>
                    <a:pt x="1003689" y="643467"/>
                    <a:pt x="1054760" y="641737"/>
                    <a:pt x="1105289" y="635000"/>
                  </a:cubicBezTo>
                  <a:cubicBezTo>
                    <a:pt x="1118559" y="633231"/>
                    <a:pt x="1132250" y="629726"/>
                    <a:pt x="1143389" y="622300"/>
                  </a:cubicBezTo>
                  <a:cubicBezTo>
                    <a:pt x="1179201" y="598426"/>
                    <a:pt x="1212105" y="538276"/>
                    <a:pt x="1232289" y="508000"/>
                  </a:cubicBezTo>
                  <a:lnTo>
                    <a:pt x="1257689" y="469900"/>
                  </a:lnTo>
                  <a:cubicBezTo>
                    <a:pt x="1266156" y="457200"/>
                    <a:pt x="1276263" y="445452"/>
                    <a:pt x="1283089" y="431800"/>
                  </a:cubicBezTo>
                  <a:cubicBezTo>
                    <a:pt x="1309107" y="379763"/>
                    <a:pt x="1307022" y="376362"/>
                    <a:pt x="1346589" y="330200"/>
                  </a:cubicBezTo>
                  <a:cubicBezTo>
                    <a:pt x="1358278" y="316563"/>
                    <a:pt x="1369745" y="302063"/>
                    <a:pt x="1384689" y="292100"/>
                  </a:cubicBezTo>
                  <a:cubicBezTo>
                    <a:pt x="1395828" y="284674"/>
                    <a:pt x="1410089" y="283633"/>
                    <a:pt x="1422789" y="279400"/>
                  </a:cubicBezTo>
                  <a:cubicBezTo>
                    <a:pt x="1465122" y="283633"/>
                    <a:pt x="1509126" y="279588"/>
                    <a:pt x="1549789" y="292100"/>
                  </a:cubicBezTo>
                  <a:cubicBezTo>
                    <a:pt x="1566955" y="297382"/>
                    <a:pt x="1576200" y="316563"/>
                    <a:pt x="1587889" y="330200"/>
                  </a:cubicBezTo>
                  <a:cubicBezTo>
                    <a:pt x="1601664" y="346271"/>
                    <a:pt x="1613851" y="363660"/>
                    <a:pt x="1625989" y="381000"/>
                  </a:cubicBezTo>
                  <a:cubicBezTo>
                    <a:pt x="1643495" y="406009"/>
                    <a:pt x="1647829" y="447547"/>
                    <a:pt x="1676789" y="457200"/>
                  </a:cubicBezTo>
                  <a:lnTo>
                    <a:pt x="1714889" y="469900"/>
                  </a:lnTo>
                  <a:cubicBezTo>
                    <a:pt x="1786856" y="465667"/>
                    <a:pt x="1860658" y="473898"/>
                    <a:pt x="1930789" y="457200"/>
                  </a:cubicBezTo>
                  <a:cubicBezTo>
                    <a:pt x="1954085" y="451653"/>
                    <a:pt x="1966629" y="425100"/>
                    <a:pt x="1981589" y="406400"/>
                  </a:cubicBezTo>
                  <a:cubicBezTo>
                    <a:pt x="2000659" y="382562"/>
                    <a:pt x="2032389" y="330200"/>
                    <a:pt x="2032389" y="330200"/>
                  </a:cubicBezTo>
                  <a:cubicBezTo>
                    <a:pt x="2023922" y="296333"/>
                    <a:pt x="2021434" y="260380"/>
                    <a:pt x="2006989" y="228600"/>
                  </a:cubicBezTo>
                  <a:cubicBezTo>
                    <a:pt x="1995586" y="203513"/>
                    <a:pt x="1951973" y="180231"/>
                    <a:pt x="1930789" y="165100"/>
                  </a:cubicBezTo>
                  <a:cubicBezTo>
                    <a:pt x="1913565" y="152797"/>
                    <a:pt x="1898367" y="137502"/>
                    <a:pt x="1879989" y="127000"/>
                  </a:cubicBezTo>
                  <a:cubicBezTo>
                    <a:pt x="1844241" y="106572"/>
                    <a:pt x="1744320" y="103193"/>
                    <a:pt x="1727589" y="101600"/>
                  </a:cubicBezTo>
                  <a:cubicBezTo>
                    <a:pt x="1676843" y="96767"/>
                    <a:pt x="1625912" y="93972"/>
                    <a:pt x="1575189" y="88900"/>
                  </a:cubicBezTo>
                  <a:cubicBezTo>
                    <a:pt x="1541228" y="85504"/>
                    <a:pt x="1507565" y="79436"/>
                    <a:pt x="1473589" y="76200"/>
                  </a:cubicBezTo>
                  <a:cubicBezTo>
                    <a:pt x="1418642" y="70967"/>
                    <a:pt x="1363494" y="68084"/>
                    <a:pt x="1308489" y="63500"/>
                  </a:cubicBezTo>
                  <a:lnTo>
                    <a:pt x="1168789" y="50800"/>
                  </a:lnTo>
                  <a:cubicBezTo>
                    <a:pt x="1151856" y="46567"/>
                    <a:pt x="1135056" y="41757"/>
                    <a:pt x="1117989" y="38100"/>
                  </a:cubicBezTo>
                  <a:cubicBezTo>
                    <a:pt x="1075776" y="29054"/>
                    <a:pt x="1031945" y="26352"/>
                    <a:pt x="990989" y="12700"/>
                  </a:cubicBezTo>
                  <a:lnTo>
                    <a:pt x="952889" y="0"/>
                  </a:lnTo>
                  <a:cubicBezTo>
                    <a:pt x="944003" y="386"/>
                    <a:pt x="661094" y="3099"/>
                    <a:pt x="571889" y="25400"/>
                  </a:cubicBezTo>
                  <a:cubicBezTo>
                    <a:pt x="549772" y="30929"/>
                    <a:pt x="530178" y="44096"/>
                    <a:pt x="508389" y="50800"/>
                  </a:cubicBezTo>
                  <a:cubicBezTo>
                    <a:pt x="403196" y="83167"/>
                    <a:pt x="425446" y="69929"/>
                    <a:pt x="330589" y="88900"/>
                  </a:cubicBezTo>
                  <a:cubicBezTo>
                    <a:pt x="313473" y="92323"/>
                    <a:pt x="296828" y="97814"/>
                    <a:pt x="279789" y="101600"/>
                  </a:cubicBezTo>
                  <a:cubicBezTo>
                    <a:pt x="220864" y="114694"/>
                    <a:pt x="219691" y="111514"/>
                    <a:pt x="165489" y="127000"/>
                  </a:cubicBezTo>
                  <a:cubicBezTo>
                    <a:pt x="37952" y="163439"/>
                    <a:pt x="235398" y="112698"/>
                    <a:pt x="76589" y="152400"/>
                  </a:cubicBezTo>
                  <a:lnTo>
                    <a:pt x="25789" y="228600"/>
                  </a:lnTo>
                  <a:lnTo>
                    <a:pt x="13089" y="254000"/>
                  </a:ln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D9FE82-1BFA-7648-B534-F79E3FDC2A78}"/>
              </a:ext>
            </a:extLst>
          </p:cNvPr>
          <p:cNvGrpSpPr/>
          <p:nvPr/>
        </p:nvGrpSpPr>
        <p:grpSpPr>
          <a:xfrm>
            <a:off x="5354219" y="3276600"/>
            <a:ext cx="817981" cy="646331"/>
            <a:chOff x="5354219" y="3276600"/>
            <a:chExt cx="81798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54B02B5-1E96-ED47-8927-0FEDDE616135}"/>
                    </a:ext>
                  </a:extLst>
                </p:cNvPr>
                <p:cNvSpPr txBox="1"/>
                <p:nvPr/>
              </p:nvSpPr>
              <p:spPr>
                <a:xfrm>
                  <a:off x="5354219" y="3276600"/>
                  <a:ext cx="81798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54B02B5-1E96-ED47-8927-0FEDDE616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219" y="3276600"/>
                  <a:ext cx="817981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D8ABBB-F2D7-104F-B7F7-F64F7FFF5727}"/>
                </a:ext>
              </a:extLst>
            </p:cNvPr>
            <p:cNvSpPr/>
            <p:nvPr/>
          </p:nvSpPr>
          <p:spPr>
            <a:xfrm flipV="1">
              <a:off x="5791200" y="3338306"/>
              <a:ext cx="76200" cy="608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2E73BF-56F0-734B-A8B6-3949947D61C3}"/>
              </a:ext>
            </a:extLst>
          </p:cNvPr>
          <p:cNvGrpSpPr/>
          <p:nvPr/>
        </p:nvGrpSpPr>
        <p:grpSpPr>
          <a:xfrm>
            <a:off x="6266336" y="3272790"/>
            <a:ext cx="896464" cy="842010"/>
            <a:chOff x="6266336" y="3272790"/>
            <a:chExt cx="896464" cy="84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EBFFDA-1EE2-3044-886E-4420A02FA20C}"/>
                    </a:ext>
                  </a:extLst>
                </p:cNvPr>
                <p:cNvSpPr txBox="1"/>
                <p:nvPr/>
              </p:nvSpPr>
              <p:spPr>
                <a:xfrm>
                  <a:off x="6266336" y="3468469"/>
                  <a:ext cx="89646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EBFFDA-1EE2-3044-886E-4420A02FA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336" y="3468469"/>
                  <a:ext cx="896464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3AC95B-D917-0241-BAFB-12C010D55D2A}"/>
                </a:ext>
              </a:extLst>
            </p:cNvPr>
            <p:cNvSpPr/>
            <p:nvPr/>
          </p:nvSpPr>
          <p:spPr>
            <a:xfrm>
              <a:off x="6629400" y="3272790"/>
              <a:ext cx="76200" cy="838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733D6B-A53C-694D-AB9D-3880F99AA3F7}"/>
              </a:ext>
            </a:extLst>
          </p:cNvPr>
          <p:cNvGrpSpPr/>
          <p:nvPr/>
        </p:nvGrpSpPr>
        <p:grpSpPr>
          <a:xfrm>
            <a:off x="6096000" y="2630269"/>
            <a:ext cx="533400" cy="722531"/>
            <a:chOff x="6096000" y="2630269"/>
            <a:chExt cx="533400" cy="7225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6A72240-57E0-E547-97BD-EB5880721E0D}"/>
                </a:ext>
              </a:extLst>
            </p:cNvPr>
            <p:cNvSpPr/>
            <p:nvPr/>
          </p:nvSpPr>
          <p:spPr>
            <a:xfrm>
              <a:off x="640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404EFE-AFD9-A649-BAB6-3FE041E35882}"/>
                    </a:ext>
                  </a:extLst>
                </p:cNvPr>
                <p:cNvSpPr txBox="1"/>
                <p:nvPr/>
              </p:nvSpPr>
              <p:spPr>
                <a:xfrm>
                  <a:off x="6096000" y="2630269"/>
                  <a:ext cx="533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404EFE-AFD9-A649-BAB6-3FE041E35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630269"/>
                  <a:ext cx="53340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BF7406-E142-F549-9CF7-BD790D332702}"/>
              </a:ext>
            </a:extLst>
          </p:cNvPr>
          <p:cNvGrpSpPr/>
          <p:nvPr/>
        </p:nvGrpSpPr>
        <p:grpSpPr>
          <a:xfrm>
            <a:off x="5401853" y="2133600"/>
            <a:ext cx="3581400" cy="1981637"/>
            <a:chOff x="5401853" y="2133600"/>
            <a:chExt cx="3581400" cy="19816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A8666D-68C0-E940-B8C0-DD2BB6BFC927}"/>
                </a:ext>
              </a:extLst>
            </p:cNvPr>
            <p:cNvSpPr txBox="1"/>
            <p:nvPr/>
          </p:nvSpPr>
          <p:spPr>
            <a:xfrm>
              <a:off x="8001000" y="2133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DC7CD3-899A-AA4C-B16C-CAB76A6243E4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 flipV="1">
              <a:off x="5829300" y="3120740"/>
              <a:ext cx="2933700" cy="217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B00EA3C-78BD-574E-BE3A-B2C759609D43}"/>
                </a:ext>
              </a:extLst>
            </p:cNvPr>
            <p:cNvSpPr/>
            <p:nvPr/>
          </p:nvSpPr>
          <p:spPr>
            <a:xfrm rot="21240066">
              <a:off x="5401853" y="2583882"/>
              <a:ext cx="3581400" cy="153135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E1D9FC-5AB4-F542-9101-F3ADF452ABC8}"/>
                  </a:ext>
                </a:extLst>
              </p:cNvPr>
              <p:cNvSpPr txBox="1"/>
              <p:nvPr/>
            </p:nvSpPr>
            <p:spPr>
              <a:xfrm>
                <a:off x="6629400" y="2590800"/>
                <a:ext cx="723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E1D9FC-5AB4-F542-9101-F3ADF452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90800"/>
                <a:ext cx="723340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B8D2-6359-BF43-9428-E1009F59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FC2D7-A2BD-A94C-95C7-E5211F81F06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9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 5,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All you have to do now is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Establish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basis step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Proof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inductive step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FC2D7-A2BD-A94C-95C7-E5211F81F06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91479"/>
              </a:xfrm>
              <a:prstGeom prst="rect">
                <a:avLst/>
              </a:prstGeom>
              <a:blipFill>
                <a:blip r:embed="rId2"/>
                <a:stretch>
                  <a:fillRect l="-1698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92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528090B-6B1D-7242-BFEC-F8695638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523EABF6-3801-D74B-920A-70F19354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Idea, on 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…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 S</a:t>
            </a:r>
            <a:r>
              <a:rPr lang="en-US" altLang="en-US" sz="2400" b="1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t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(strings)</a:t>
            </a:r>
            <a:endParaRPr lang="en-US" altLang="en-US" sz="24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DA98B13-0F1D-F04C-B7FE-4A7E45A9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Orderings: Idea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32AE70CA-916A-7346-BD19-457332409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Lexigraphic ordering is the same as any dictionary or phone-book ordering: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use alphabetic ordering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Starting with the first character in the string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Then the next character, if the first was equal, etc.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a word is shorter than the other, than we consider that the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no character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of the shorter word to be less than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2660E2F-6282-D340-BBE7-6D389EE9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Orderings on A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5C3F752-3876-9C49-B403-01F20996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Formally, lexicographic ordering is defined by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two</a:t>
            </a:r>
            <a:r>
              <a:rPr lang="en-US" altLang="en-US" sz="2400" dirty="0">
                <a:ea typeface="ＭＳ Ｐゴシック" panose="020B0600070205080204" pitchFamily="34" charset="-128"/>
              </a:rPr>
              <a:t> other orderings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 Let             and             be two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posets</a:t>
            </a:r>
            <a:r>
              <a:rPr lang="en-US" altLang="en-US" sz="2400" dirty="0">
                <a:ea typeface="ＭＳ Ｐゴシック" panose="020B0600070205080204" pitchFamily="34" charset="-128"/>
              </a:rPr>
              <a:t>.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lexicographic ordering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the Cartesian product 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defined by</a:t>
            </a:r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lvl="1" indent="0" algn="ctr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we add equality to the lexicographic ordering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, we obtain a partial ordering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E8C42-71E0-0944-97A5-1D01F2310D13}"/>
                  </a:ext>
                </a:extLst>
              </p:cNvPr>
              <p:cNvSpPr txBox="1"/>
              <p:nvPr/>
            </p:nvSpPr>
            <p:spPr>
              <a:xfrm>
                <a:off x="1448612" y="3059668"/>
                <a:ext cx="6246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E8C42-71E0-0944-97A5-1D01F2310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12" y="3059668"/>
                <a:ext cx="6246775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76C4B1-0B91-6C49-9699-3E78256334E7}"/>
                  </a:ext>
                </a:extLst>
              </p:cNvPr>
              <p:cNvSpPr txBox="1"/>
              <p:nvPr/>
            </p:nvSpPr>
            <p:spPr>
              <a:xfrm>
                <a:off x="2667000" y="2057400"/>
                <a:ext cx="1047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76C4B1-0B91-6C49-9699-3E782563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057400"/>
                <a:ext cx="1047531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E19A4A-AC40-0749-811B-B18F0274B892}"/>
                  </a:ext>
                </a:extLst>
              </p:cNvPr>
              <p:cNvSpPr txBox="1"/>
              <p:nvPr/>
            </p:nvSpPr>
            <p:spPr>
              <a:xfrm>
                <a:off x="4042912" y="2057400"/>
                <a:ext cx="1058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E19A4A-AC40-0749-811B-B18F0274B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912" y="2057400"/>
                <a:ext cx="105817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DCC3D59-1C46-DD46-B6EC-CA97D5F5F7BC}"/>
              </a:ext>
            </a:extLst>
          </p:cNvPr>
          <p:cNvGrpSpPr/>
          <p:nvPr/>
        </p:nvGrpSpPr>
        <p:grpSpPr>
          <a:xfrm>
            <a:off x="3200400" y="3505200"/>
            <a:ext cx="3027624" cy="914400"/>
            <a:chOff x="3200400" y="3657600"/>
            <a:chExt cx="3027624" cy="914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8D7C648-A332-A745-B992-742BBF7230C1}"/>
                </a:ext>
              </a:extLst>
            </p:cNvPr>
            <p:cNvGrpSpPr/>
            <p:nvPr/>
          </p:nvGrpSpPr>
          <p:grpSpPr>
            <a:xfrm>
              <a:off x="3581400" y="3830782"/>
              <a:ext cx="1676400" cy="207818"/>
              <a:chOff x="3733800" y="4648200"/>
              <a:chExt cx="1295400" cy="22860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C8156FC-57A1-6C40-9854-1E4CC0CF3A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8C054D7-F2EC-944E-868D-4054D67BB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AAD2DC2-08FB-A04B-AD7B-5833642ABE0F}"/>
                  </a:ext>
                </a:extLst>
              </p:cNvPr>
              <p:cNvCxnSpPr/>
              <p:nvPr/>
            </p:nvCxnSpPr>
            <p:spPr>
              <a:xfrm>
                <a:off x="3733800" y="4648200"/>
                <a:ext cx="12954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C19D704-9BA0-C74D-BDD4-C7F35D3827E6}"/>
                    </a:ext>
                  </a:extLst>
                </p:cNvPr>
                <p:cNvSpPr txBox="1"/>
                <p:nvPr/>
              </p:nvSpPr>
              <p:spPr>
                <a:xfrm>
                  <a:off x="5181600" y="3657600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rgbClr val="0070C0"/>
                    </a:solidFill>
                  </a:endParaRPr>
                </a:p>
                <a:p>
                  <a:endParaRPr lang="en-US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C19D704-9BA0-C74D-BDD4-C7F35D3827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657600"/>
                  <a:ext cx="68580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8A5B34-06FD-3A45-860E-0C3FB096FB24}"/>
                    </a:ext>
                  </a:extLst>
                </p:cNvPr>
                <p:cNvSpPr txBox="1"/>
                <p:nvPr/>
              </p:nvSpPr>
              <p:spPr>
                <a:xfrm>
                  <a:off x="3200400" y="3886200"/>
                  <a:ext cx="30276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≺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8A5B34-06FD-3A45-860E-0C3FB096F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886200"/>
                  <a:ext cx="3027624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7DCFD65-E220-D940-A735-4791FB15F05A}"/>
                </a:ext>
              </a:extLst>
            </p:cNvPr>
            <p:cNvGrpSpPr/>
            <p:nvPr/>
          </p:nvGrpSpPr>
          <p:grpSpPr>
            <a:xfrm flipH="1" flipV="1">
              <a:off x="4114800" y="4343400"/>
              <a:ext cx="1676400" cy="228600"/>
              <a:chOff x="3733800" y="4648200"/>
              <a:chExt cx="1295400" cy="228600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0381B21-96C4-6343-A610-1B880BEC5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D1D3C33-0F19-FC4F-9A56-C255AD57D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8BC0A4A-5ADA-D645-896F-1447C08AADAE}"/>
                  </a:ext>
                </a:extLst>
              </p:cNvPr>
              <p:cNvCxnSpPr/>
              <p:nvPr/>
            </p:nvCxnSpPr>
            <p:spPr>
              <a:xfrm>
                <a:off x="3733800" y="4648200"/>
                <a:ext cx="1295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130357-B2A5-0C4D-B332-4193D3AB3EB5}"/>
                  </a:ext>
                </a:extLst>
              </p:cNvPr>
              <p:cNvSpPr txBox="1"/>
              <p:nvPr/>
            </p:nvSpPr>
            <p:spPr>
              <a:xfrm>
                <a:off x="3581400" y="4267200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130357-B2A5-0C4D-B332-4193D3AB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267200"/>
                <a:ext cx="6858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136B-7FCD-FF40-822F-934AC5FA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Relations on 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4C72-74C4-B349-A50A-391A8881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800" dirty="0"/>
              <a:t>Equivalence Relations</a:t>
            </a:r>
          </a:p>
          <a:p>
            <a:pPr lvl="1"/>
            <a:r>
              <a:rPr lang="en-US" sz="2400" dirty="0"/>
              <a:t>Reflexive</a:t>
            </a:r>
          </a:p>
          <a:p>
            <a:pPr lvl="1"/>
            <a:r>
              <a:rPr lang="en-US" sz="2400" dirty="0"/>
              <a:t>Symmetric</a:t>
            </a:r>
          </a:p>
          <a:p>
            <a:pPr lvl="1"/>
            <a:r>
              <a:rPr lang="en-US" sz="2400" dirty="0"/>
              <a:t>Transitive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34E222-D3D2-C24D-8CAB-D4B4023AC925}"/>
              </a:ext>
            </a:extLst>
          </p:cNvPr>
          <p:cNvSpPr txBox="1">
            <a:spLocks/>
          </p:cNvSpPr>
          <p:nvPr/>
        </p:nvSpPr>
        <p:spPr bwMode="auto">
          <a:xfrm>
            <a:off x="4572000" y="1600200"/>
            <a:ext cx="396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Partial Orders</a:t>
            </a:r>
          </a:p>
          <a:p>
            <a:pPr lvl="1"/>
            <a:r>
              <a:rPr lang="en-US" sz="2400" dirty="0"/>
              <a:t>Reflexive</a:t>
            </a:r>
          </a:p>
          <a:p>
            <a:pPr lvl="1"/>
            <a:r>
              <a:rPr lang="en-US" sz="2400" dirty="0"/>
              <a:t>Antisymmetric</a:t>
            </a:r>
          </a:p>
          <a:p>
            <a:pPr lvl="1"/>
            <a:r>
              <a:rPr lang="en-US" sz="2400" dirty="0"/>
              <a:t>Transitive</a:t>
            </a:r>
          </a:p>
        </p:txBody>
      </p:sp>
    </p:spTree>
    <p:extLst>
      <p:ext uri="{BB962C8B-B14F-4D97-AF65-F5344CB8AC3E}">
        <p14:creationId xmlns:p14="http://schemas.microsoft.com/office/powerpoint/2010/main" val="425994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71FFE51-9950-3645-BE01-4843E9C6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Lexicographic Ordering on 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3600" dirty="0">
                <a:ea typeface="ＭＳ Ｐゴシック" panose="020B0600070205080204" pitchFamily="34" charset="-128"/>
              </a:rPr>
              <a:t>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… </a:t>
            </a:r>
            <a:r>
              <a:rPr lang="en-US" altLang="en-US" sz="3600" dirty="0">
                <a:ea typeface="ＭＳ Ｐゴシック" panose="020B0600070205080204" pitchFamily="34" charset="-128"/>
              </a:rPr>
              <a:t>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Content Placeholder 2">
                <a:extLst>
                  <a:ext uri="{FF2B5EF4-FFF2-40B4-BE49-F238E27FC236}">
                    <a16:creationId xmlns:a16="http://schemas.microsoft.com/office/drawing/2014/main" id="{4BC0DACF-CE28-6C49-B364-8389390FF4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Lexicographic ordering generalizes to the Cartesian Product of </a:t>
                </a:r>
                <a:r>
                  <a:rPr lang="en-US" altLang="en-US" i="1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set in a natural way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≼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∈[1,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Define                                        by</a:t>
                </a:r>
              </a:p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 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	If 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 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or of there is an integer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&gt;0 such that</a:t>
                </a:r>
              </a:p>
            </p:txBody>
          </p:sp>
        </mc:Choice>
        <mc:Fallback xmlns="">
          <p:sp>
            <p:nvSpPr>
              <p:cNvPr id="32770" name="Content Placeholder 2">
                <a:extLst>
                  <a:ext uri="{FF2B5EF4-FFF2-40B4-BE49-F238E27FC236}">
                    <a16:creationId xmlns:a16="http://schemas.microsoft.com/office/drawing/2014/main" id="{4BC0DACF-CE28-6C49-B364-8389390FF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401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620429-F7F6-A44E-B687-E885243E9654}"/>
                  </a:ext>
                </a:extLst>
              </p:cNvPr>
              <p:cNvSpPr txBox="1"/>
              <p:nvPr/>
            </p:nvSpPr>
            <p:spPr>
              <a:xfrm>
                <a:off x="2072854" y="3286780"/>
                <a:ext cx="3956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×…×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620429-F7F6-A44E-B687-E885243E9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54" y="3286780"/>
                <a:ext cx="3956339" cy="523220"/>
              </a:xfrm>
              <a:prstGeom prst="rect">
                <a:avLst/>
              </a:prstGeom>
              <a:blipFill>
                <a:blip r:embed="rId4"/>
                <a:stretch>
                  <a:fillRect l="-63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F0ADF2A-FF4D-D248-ADCA-1306959B8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181600"/>
            <a:ext cx="76962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CFB8E460-52C9-9144-8716-D1DEECED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840BA9C5-09A1-1B4B-8288-D0E10A69BC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Consider the two non-equal strings 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and 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on a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poset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(S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Let 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t=min(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n,m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</a:t>
                </a:r>
              </a:p>
              <a:p>
                <a:pPr lvl="1"/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be the lexicographic ordering on S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t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≺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if and only if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 err="1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or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)=(b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 err="1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and m&lt;n</a:t>
                </a:r>
              </a:p>
              <a:p>
                <a:pPr lvl="1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840BA9C5-09A1-1B4B-8288-D0E10A69B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7932D727-B6B0-5349-AE43-0DDAAEF88E11}"/>
              </a:ext>
            </a:extLst>
          </p:cNvPr>
          <p:cNvSpPr/>
          <p:nvPr/>
        </p:nvSpPr>
        <p:spPr>
          <a:xfrm>
            <a:off x="52578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1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CC426D2-F763-6743-9C14-F68835C9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1B4AB6DE-39F4-FC44-B56C-71B6CF9D9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B958B79-7075-E245-B266-468816DD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E12E51B7-7BE1-E148-BD66-22592C91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Like relations, partial orders have a convenient graphical representation: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Consider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digraph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representation of a partial order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Because we are dealing with a partial order, we know that the relation must be reflexive and transitive</a:t>
            </a:r>
          </a:p>
          <a:p>
            <a:pPr marL="914400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F34042-1987-C54D-A1EB-9C71AA91D151}"/>
              </a:ext>
            </a:extLst>
          </p:cNvPr>
          <p:cNvSpPr/>
          <p:nvPr/>
        </p:nvSpPr>
        <p:spPr>
          <a:xfrm>
            <a:off x="7354887" y="2409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16EABE-FFA4-DC4F-A1B6-9E8BF076DA37}"/>
              </a:ext>
            </a:extLst>
          </p:cNvPr>
          <p:cNvSpPr/>
          <p:nvPr/>
        </p:nvSpPr>
        <p:spPr>
          <a:xfrm>
            <a:off x="7354887" y="34758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3F305-1FE0-A44E-905B-3DAAF8DA32C8}"/>
              </a:ext>
            </a:extLst>
          </p:cNvPr>
          <p:cNvSpPr/>
          <p:nvPr/>
        </p:nvSpPr>
        <p:spPr>
          <a:xfrm>
            <a:off x="8269287" y="2409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F3E1D-FFD4-E342-8233-1D32F7273CA8}"/>
              </a:ext>
            </a:extLst>
          </p:cNvPr>
          <p:cNvSpPr/>
          <p:nvPr/>
        </p:nvSpPr>
        <p:spPr>
          <a:xfrm>
            <a:off x="8269287" y="34758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153A95-8A30-0448-966A-6ADEC632132B}"/>
              </a:ext>
            </a:extLst>
          </p:cNvPr>
          <p:cNvSpPr/>
          <p:nvPr/>
        </p:nvSpPr>
        <p:spPr>
          <a:xfrm>
            <a:off x="7583487" y="4314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A63850C-7005-4C42-857F-4675B8CE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87" y="4096544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1A56E00-DA86-D546-96A3-C75F3E29C665}"/>
              </a:ext>
            </a:extLst>
          </p:cNvPr>
          <p:cNvSpPr/>
          <p:nvPr/>
        </p:nvSpPr>
        <p:spPr>
          <a:xfrm>
            <a:off x="7473950" y="4366419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912BBA-7603-B04C-93C4-A7C716A1C354}"/>
              </a:ext>
            </a:extLst>
          </p:cNvPr>
          <p:cNvSpPr/>
          <p:nvPr/>
        </p:nvSpPr>
        <p:spPr>
          <a:xfrm flipV="1">
            <a:off x="8193087" y="3323431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7ED7FFE-C205-804C-9C11-9333666591A6}"/>
              </a:ext>
            </a:extLst>
          </p:cNvPr>
          <p:cNvSpPr/>
          <p:nvPr/>
        </p:nvSpPr>
        <p:spPr>
          <a:xfrm flipV="1">
            <a:off x="7254875" y="2256631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6880C9-CD19-8948-AF9E-C91A41C3DED9}"/>
              </a:ext>
            </a:extLst>
          </p:cNvPr>
          <p:cNvSpPr/>
          <p:nvPr/>
        </p:nvSpPr>
        <p:spPr>
          <a:xfrm>
            <a:off x="7278687" y="3498056"/>
            <a:ext cx="328613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89DB02-A17A-404A-88C7-DAC30C39D20A}"/>
              </a:ext>
            </a:extLst>
          </p:cNvPr>
          <p:cNvCxnSpPr>
            <a:stCxn id="6" idx="7"/>
            <a:endCxn id="5" idx="4"/>
          </p:cNvCxnSpPr>
          <p:nvPr/>
        </p:nvCxnSpPr>
        <p:spPr>
          <a:xfrm rot="16200000" flipV="1">
            <a:off x="6905624" y="2972594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0B76A4-841F-7748-B0A6-3EE24E221023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7817644" y="2974974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1F34CC-04CE-A648-8917-842193E128C9}"/>
              </a:ext>
            </a:extLst>
          </p:cNvPr>
          <p:cNvCxnSpPr>
            <a:stCxn id="9" idx="3"/>
            <a:endCxn id="6" idx="5"/>
          </p:cNvCxnSpPr>
          <p:nvPr/>
        </p:nvCxnSpPr>
        <p:spPr>
          <a:xfrm rot="5400000" flipH="1">
            <a:off x="7088188" y="3872706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7BAD48-C740-7540-93AF-AF5EBA719F94}"/>
              </a:ext>
            </a:extLst>
          </p:cNvPr>
          <p:cNvCxnSpPr>
            <a:stCxn id="9" idx="1"/>
            <a:endCxn id="8" idx="4"/>
          </p:cNvCxnSpPr>
          <p:nvPr/>
        </p:nvCxnSpPr>
        <p:spPr>
          <a:xfrm rot="5400000" flipH="1" flipV="1">
            <a:off x="7564437" y="3582194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D2AE2A74-BA6B-2D4C-B9CF-F3B8CC67C474}"/>
              </a:ext>
            </a:extLst>
          </p:cNvPr>
          <p:cNvSpPr/>
          <p:nvPr/>
        </p:nvSpPr>
        <p:spPr>
          <a:xfrm>
            <a:off x="7126287" y="2485231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8705402-C307-F24B-8390-E7EE35A3124A}"/>
              </a:ext>
            </a:extLst>
          </p:cNvPr>
          <p:cNvSpPr/>
          <p:nvPr/>
        </p:nvSpPr>
        <p:spPr>
          <a:xfrm flipV="1">
            <a:off x="8193087" y="2256631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A35FE19-3517-7F40-B303-0083678DB854}"/>
              </a:ext>
            </a:extLst>
          </p:cNvPr>
          <p:cNvSpPr/>
          <p:nvPr/>
        </p:nvSpPr>
        <p:spPr>
          <a:xfrm>
            <a:off x="7620000" y="2485231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C531C55B-071B-EC4B-A89D-E8C0EAA7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3171031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23" name="TextBox 46">
            <a:extLst>
              <a:ext uri="{FF2B5EF4-FFF2-40B4-BE49-F238E27FC236}">
                <a16:creationId xmlns:a16="http://schemas.microsoft.com/office/drawing/2014/main" id="{92293CED-74BA-FB4B-AB2B-BF0FBE23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2420144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24" name="TextBox 47">
            <a:extLst>
              <a:ext uri="{FF2B5EF4-FFF2-40B4-BE49-F238E27FC236}">
                <a16:creationId xmlns:a16="http://schemas.microsoft.com/office/drawing/2014/main" id="{470B9794-6042-2845-8734-5CFF053A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2343944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25" name="TextBox 48">
            <a:extLst>
              <a:ext uri="{FF2B5EF4-FFF2-40B4-BE49-F238E27FC236}">
                <a16:creationId xmlns:a16="http://schemas.microsoft.com/office/drawing/2014/main" id="{67FE1A18-FBF2-8E4F-B46E-9D850F10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7" y="3475831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E3DC0A1-7B92-F045-B222-39FAF045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Diagram: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CFE18A-B892-8943-A049-02E8EA729A78}"/>
              </a:ext>
            </a:extLst>
          </p:cNvPr>
          <p:cNvSpPr/>
          <p:nvPr/>
        </p:nvSpPr>
        <p:spPr>
          <a:xfrm>
            <a:off x="29352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AE34E3-E3E6-A943-BBCF-CB3E31837A6A}"/>
              </a:ext>
            </a:extLst>
          </p:cNvPr>
          <p:cNvSpPr/>
          <p:nvPr/>
        </p:nvSpPr>
        <p:spPr>
          <a:xfrm>
            <a:off x="29352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4DA20-C3FC-2C43-99D4-E4E008E84113}"/>
              </a:ext>
            </a:extLst>
          </p:cNvPr>
          <p:cNvSpPr/>
          <p:nvPr/>
        </p:nvSpPr>
        <p:spPr>
          <a:xfrm>
            <a:off x="38496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2602A1-E03B-284B-8DD2-03B1B900335D}"/>
              </a:ext>
            </a:extLst>
          </p:cNvPr>
          <p:cNvSpPr/>
          <p:nvPr/>
        </p:nvSpPr>
        <p:spPr>
          <a:xfrm>
            <a:off x="38496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470255-A2A3-C14C-B498-7B56105A8F1C}"/>
              </a:ext>
            </a:extLst>
          </p:cNvPr>
          <p:cNvSpPr/>
          <p:nvPr/>
        </p:nvSpPr>
        <p:spPr>
          <a:xfrm>
            <a:off x="3163887" y="594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1F852EB0-318A-BF40-90B7-788B37FE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7" y="572611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1D3D435-29AC-C843-AF0B-360C6EE21584}"/>
              </a:ext>
            </a:extLst>
          </p:cNvPr>
          <p:cNvSpPr/>
          <p:nvPr/>
        </p:nvSpPr>
        <p:spPr>
          <a:xfrm>
            <a:off x="3054350" y="5995988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F12246A-AE74-664D-BE70-E5A5F236C187}"/>
              </a:ext>
            </a:extLst>
          </p:cNvPr>
          <p:cNvSpPr/>
          <p:nvPr/>
        </p:nvSpPr>
        <p:spPr>
          <a:xfrm flipV="1">
            <a:off x="3773487" y="49530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5B36A71-8550-FA47-BEA3-8C3CFBF13BF1}"/>
              </a:ext>
            </a:extLst>
          </p:cNvPr>
          <p:cNvSpPr/>
          <p:nvPr/>
        </p:nvSpPr>
        <p:spPr>
          <a:xfrm flipV="1">
            <a:off x="2835275" y="3886200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D5CA71A-18A8-BF4D-9106-D85EB21A052B}"/>
              </a:ext>
            </a:extLst>
          </p:cNvPr>
          <p:cNvSpPr/>
          <p:nvPr/>
        </p:nvSpPr>
        <p:spPr>
          <a:xfrm>
            <a:off x="2859087" y="5127625"/>
            <a:ext cx="328613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6F3EDC-E31C-F042-BAF7-A627408905EF}"/>
              </a:ext>
            </a:extLst>
          </p:cNvPr>
          <p:cNvCxnSpPr>
            <a:stCxn id="5" idx="7"/>
            <a:endCxn id="4" idx="4"/>
          </p:cNvCxnSpPr>
          <p:nvPr/>
        </p:nvCxnSpPr>
        <p:spPr>
          <a:xfrm rot="16200000" flipV="1">
            <a:off x="24860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49C906-35C5-9642-92DA-3000F970192B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33980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1C1EC7-F50F-2348-B97C-0C0830A47D6B}"/>
              </a:ext>
            </a:extLst>
          </p:cNvPr>
          <p:cNvCxnSpPr>
            <a:stCxn id="8" idx="3"/>
            <a:endCxn id="5" idx="5"/>
          </p:cNvCxnSpPr>
          <p:nvPr/>
        </p:nvCxnSpPr>
        <p:spPr>
          <a:xfrm rot="5400000" flipH="1">
            <a:off x="26685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0619FA-1E0A-A041-A3E7-260437CC4280}"/>
              </a:ext>
            </a:extLst>
          </p:cNvPr>
          <p:cNvCxnSpPr>
            <a:stCxn id="8" idx="1"/>
            <a:endCxn id="7" idx="4"/>
          </p:cNvCxnSpPr>
          <p:nvPr/>
        </p:nvCxnSpPr>
        <p:spPr>
          <a:xfrm rot="5400000" flipH="1" flipV="1">
            <a:off x="31448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91DA3076-47C4-694E-80F1-6B90E892F29F}"/>
              </a:ext>
            </a:extLst>
          </p:cNvPr>
          <p:cNvSpPr/>
          <p:nvPr/>
        </p:nvSpPr>
        <p:spPr>
          <a:xfrm>
            <a:off x="2706687" y="4114800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06F1545-82A1-6D49-8ED7-5CD71EDC6339}"/>
              </a:ext>
            </a:extLst>
          </p:cNvPr>
          <p:cNvSpPr/>
          <p:nvPr/>
        </p:nvSpPr>
        <p:spPr>
          <a:xfrm flipV="1">
            <a:off x="3773487" y="38862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17983DE-FA99-A346-91C2-36176FAF1389}"/>
              </a:ext>
            </a:extLst>
          </p:cNvPr>
          <p:cNvSpPr/>
          <p:nvPr/>
        </p:nvSpPr>
        <p:spPr>
          <a:xfrm>
            <a:off x="3200400" y="4114800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3" name="TextBox 45">
            <a:extLst>
              <a:ext uri="{FF2B5EF4-FFF2-40B4-BE49-F238E27FC236}">
                <a16:creationId xmlns:a16="http://schemas.microsoft.com/office/drawing/2014/main" id="{29AAF683-AA7C-0B4E-AB0C-B7ABBD13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8006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36884" name="TextBox 46">
            <a:extLst>
              <a:ext uri="{FF2B5EF4-FFF2-40B4-BE49-F238E27FC236}">
                <a16:creationId xmlns:a16="http://schemas.microsoft.com/office/drawing/2014/main" id="{C0DA456B-DA58-2546-A723-D5526CF4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0497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36885" name="TextBox 47">
            <a:extLst>
              <a:ext uri="{FF2B5EF4-FFF2-40B4-BE49-F238E27FC236}">
                <a16:creationId xmlns:a16="http://schemas.microsoft.com/office/drawing/2014/main" id="{C99F45A6-0438-714B-BEC9-EB7D66BB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39735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36886" name="TextBox 48">
            <a:extLst>
              <a:ext uri="{FF2B5EF4-FFF2-40B4-BE49-F238E27FC236}">
                <a16:creationId xmlns:a16="http://schemas.microsoft.com/office/drawing/2014/main" id="{460FCB40-3D2F-4749-B782-A9A57DAB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7" y="510540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F9F2993-F863-154D-B7C6-2D76C553286D}"/>
              </a:ext>
            </a:extLst>
          </p:cNvPr>
          <p:cNvSpPr/>
          <p:nvPr/>
        </p:nvSpPr>
        <p:spPr>
          <a:xfrm>
            <a:off x="54498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5CC5CB7-78EF-714A-9026-8962F2748F54}"/>
              </a:ext>
            </a:extLst>
          </p:cNvPr>
          <p:cNvSpPr/>
          <p:nvPr/>
        </p:nvSpPr>
        <p:spPr>
          <a:xfrm>
            <a:off x="54498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117C0DC-E848-A946-84C5-D03136EAAB8F}"/>
              </a:ext>
            </a:extLst>
          </p:cNvPr>
          <p:cNvSpPr/>
          <p:nvPr/>
        </p:nvSpPr>
        <p:spPr>
          <a:xfrm>
            <a:off x="63642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913017B-8761-B942-AC7F-33EF0AE68855}"/>
              </a:ext>
            </a:extLst>
          </p:cNvPr>
          <p:cNvSpPr/>
          <p:nvPr/>
        </p:nvSpPr>
        <p:spPr>
          <a:xfrm>
            <a:off x="63642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102855E-9F7C-6243-8052-D93D83A21E0B}"/>
              </a:ext>
            </a:extLst>
          </p:cNvPr>
          <p:cNvSpPr/>
          <p:nvPr/>
        </p:nvSpPr>
        <p:spPr>
          <a:xfrm>
            <a:off x="5678487" y="594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92" name="TextBox 75">
            <a:extLst>
              <a:ext uri="{FF2B5EF4-FFF2-40B4-BE49-F238E27FC236}">
                <a16:creationId xmlns:a16="http://schemas.microsoft.com/office/drawing/2014/main" id="{78A263A6-D9C3-0F4A-851A-3CB51556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7" y="572611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AB334A6C-BF6E-CD41-85D5-21456D16370A}"/>
              </a:ext>
            </a:extLst>
          </p:cNvPr>
          <p:cNvSpPr/>
          <p:nvPr/>
        </p:nvSpPr>
        <p:spPr>
          <a:xfrm>
            <a:off x="5568950" y="5995988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E4541951-CF68-0449-8D29-374ABC182E76}"/>
              </a:ext>
            </a:extLst>
          </p:cNvPr>
          <p:cNvSpPr/>
          <p:nvPr/>
        </p:nvSpPr>
        <p:spPr>
          <a:xfrm flipV="1">
            <a:off x="6288087" y="49530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6E79B147-535B-4644-87E0-0EAA3D1322B0}"/>
              </a:ext>
            </a:extLst>
          </p:cNvPr>
          <p:cNvSpPr/>
          <p:nvPr/>
        </p:nvSpPr>
        <p:spPr>
          <a:xfrm flipV="1">
            <a:off x="5349875" y="3886200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4F566122-5E1F-D942-86BD-40DDB8EACC14}"/>
              </a:ext>
            </a:extLst>
          </p:cNvPr>
          <p:cNvSpPr/>
          <p:nvPr/>
        </p:nvSpPr>
        <p:spPr>
          <a:xfrm>
            <a:off x="5426075" y="5127625"/>
            <a:ext cx="328612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4C00737-0A50-BA49-ADA8-0AFF8923F72C}"/>
              </a:ext>
            </a:extLst>
          </p:cNvPr>
          <p:cNvCxnSpPr>
            <a:stCxn id="72" idx="7"/>
            <a:endCxn id="71" idx="4"/>
          </p:cNvCxnSpPr>
          <p:nvPr/>
        </p:nvCxnSpPr>
        <p:spPr>
          <a:xfrm rot="16200000" flipV="1">
            <a:off x="50006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1CEDB2-6B46-3540-9DFE-98D28DEAA043}"/>
              </a:ext>
            </a:extLst>
          </p:cNvPr>
          <p:cNvCxnSpPr>
            <a:stCxn id="74" idx="0"/>
          </p:cNvCxnSpPr>
          <p:nvPr/>
        </p:nvCxnSpPr>
        <p:spPr>
          <a:xfrm rot="5400000" flipH="1" flipV="1">
            <a:off x="59126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63BA8A2-7269-9F49-B0A7-9AD3D6BCB6D7}"/>
              </a:ext>
            </a:extLst>
          </p:cNvPr>
          <p:cNvCxnSpPr>
            <a:stCxn id="75" idx="3"/>
            <a:endCxn id="72" idx="5"/>
          </p:cNvCxnSpPr>
          <p:nvPr/>
        </p:nvCxnSpPr>
        <p:spPr>
          <a:xfrm rot="5400000" flipH="1">
            <a:off x="51831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3E9FC20-1CA2-A746-81A0-3C47C7B11E2A}"/>
              </a:ext>
            </a:extLst>
          </p:cNvPr>
          <p:cNvCxnSpPr>
            <a:stCxn id="75" idx="1"/>
            <a:endCxn id="74" idx="4"/>
          </p:cNvCxnSpPr>
          <p:nvPr/>
        </p:nvCxnSpPr>
        <p:spPr>
          <a:xfrm rot="5400000" flipH="1" flipV="1">
            <a:off x="56594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>
            <a:extLst>
              <a:ext uri="{FF2B5EF4-FFF2-40B4-BE49-F238E27FC236}">
                <a16:creationId xmlns:a16="http://schemas.microsoft.com/office/drawing/2014/main" id="{B602DA71-78F4-E745-9068-4D988B9EF348}"/>
              </a:ext>
            </a:extLst>
          </p:cNvPr>
          <p:cNvSpPr/>
          <p:nvPr/>
        </p:nvSpPr>
        <p:spPr>
          <a:xfrm>
            <a:off x="5221287" y="4114800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D8F92111-18EC-6041-A9FE-EE8E660C0C68}"/>
              </a:ext>
            </a:extLst>
          </p:cNvPr>
          <p:cNvSpPr/>
          <p:nvPr/>
        </p:nvSpPr>
        <p:spPr>
          <a:xfrm flipV="1">
            <a:off x="6288087" y="38862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D820B6B-71A3-3640-87AE-99ED364A101D}"/>
              </a:ext>
            </a:extLst>
          </p:cNvPr>
          <p:cNvSpPr/>
          <p:nvPr/>
        </p:nvSpPr>
        <p:spPr>
          <a:xfrm>
            <a:off x="5715000" y="4114800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904" name="TextBox 87">
            <a:extLst>
              <a:ext uri="{FF2B5EF4-FFF2-40B4-BE49-F238E27FC236}">
                <a16:creationId xmlns:a16="http://schemas.microsoft.com/office/drawing/2014/main" id="{8428694C-5CDF-5F48-A0BD-6297A544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8006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36905" name="TextBox 88">
            <a:extLst>
              <a:ext uri="{FF2B5EF4-FFF2-40B4-BE49-F238E27FC236}">
                <a16:creationId xmlns:a16="http://schemas.microsoft.com/office/drawing/2014/main" id="{BD23FF76-30CF-9445-B622-60063D20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0497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36906" name="TextBox 89">
            <a:extLst>
              <a:ext uri="{FF2B5EF4-FFF2-40B4-BE49-F238E27FC236}">
                <a16:creationId xmlns:a16="http://schemas.microsoft.com/office/drawing/2014/main" id="{0553B84B-30A5-314D-93BE-F5240098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9735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36907" name="TextBox 90">
            <a:extLst>
              <a:ext uri="{FF2B5EF4-FFF2-40B4-BE49-F238E27FC236}">
                <a16:creationId xmlns:a16="http://schemas.microsoft.com/office/drawing/2014/main" id="{90C8E289-7B37-1148-9D55-F7CD9033E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7" y="510540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EAFDAA1-9A05-6D4A-AE9E-F66E02BACCEB}"/>
              </a:ext>
            </a:extLst>
          </p:cNvPr>
          <p:cNvCxnSpPr/>
          <p:nvPr/>
        </p:nvCxnSpPr>
        <p:spPr>
          <a:xfrm rot="16200000" flipV="1">
            <a:off x="49625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601490F-EB0C-244D-9698-8DBA505F20E0}"/>
              </a:ext>
            </a:extLst>
          </p:cNvPr>
          <p:cNvCxnSpPr/>
          <p:nvPr/>
        </p:nvCxnSpPr>
        <p:spPr>
          <a:xfrm rot="5400000" flipH="1" flipV="1">
            <a:off x="58745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3FED3B0-42BA-DF45-9C49-1EEE4BDA101B}"/>
              </a:ext>
            </a:extLst>
          </p:cNvPr>
          <p:cNvCxnSpPr/>
          <p:nvPr/>
        </p:nvCxnSpPr>
        <p:spPr>
          <a:xfrm rot="5400000" flipH="1">
            <a:off x="51450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7769AE-A993-2E47-BB44-5FFB7DEE79A0}"/>
              </a:ext>
            </a:extLst>
          </p:cNvPr>
          <p:cNvCxnSpPr/>
          <p:nvPr/>
        </p:nvCxnSpPr>
        <p:spPr>
          <a:xfrm rot="5400000" flipH="1" flipV="1">
            <a:off x="56213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DB6E83A-933A-7A4A-88D5-24E26C24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Thus, we can simplify the graph as follows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all self loops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all transitive edges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directions on edges assuming that they are oriented upwards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resulting diagram is far simpler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D95873D-ED40-CD42-BE03-FD603738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Diagrams: Example (1)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7241EFED-091F-4943-A502-21ABDC15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Of course, you need not always start with the complete relation in the partial order and then trim everything.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Rather, you can build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 directly from the partial order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Example:  Draw 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the following partial ordering: {(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 |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a|b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 on the set {1, 2, 3, 4, 5, 6, 10, 12, 15, 20, 30, 60}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(these are the divisors of 60 which form the basis of the ancient Babylonian base-60 numeral system)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58567443-73AD-2C4D-8111-3F6D25D9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Diagram: Example (2)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2A2344-3F9A-5243-BBF8-C44275FB950F}"/>
              </a:ext>
            </a:extLst>
          </p:cNvPr>
          <p:cNvSpPr/>
          <p:nvPr/>
        </p:nvSpPr>
        <p:spPr>
          <a:xfrm>
            <a:off x="4506912" y="590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87F5D7-4481-334D-98BF-7499926946E9}"/>
              </a:ext>
            </a:extLst>
          </p:cNvPr>
          <p:cNvSpPr/>
          <p:nvPr/>
        </p:nvSpPr>
        <p:spPr>
          <a:xfrm>
            <a:off x="36687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F48A49-30B9-9E41-B67F-D1D60CCBE406}"/>
              </a:ext>
            </a:extLst>
          </p:cNvPr>
          <p:cNvSpPr/>
          <p:nvPr/>
        </p:nvSpPr>
        <p:spPr>
          <a:xfrm>
            <a:off x="45831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83BC1B-7FC1-8D4F-B467-12B64DBE409F}"/>
              </a:ext>
            </a:extLst>
          </p:cNvPr>
          <p:cNvSpPr/>
          <p:nvPr/>
        </p:nvSpPr>
        <p:spPr>
          <a:xfrm>
            <a:off x="54213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989B89-9B69-B84A-959C-0F6FAD34A17E}"/>
              </a:ext>
            </a:extLst>
          </p:cNvPr>
          <p:cNvSpPr/>
          <p:nvPr/>
        </p:nvSpPr>
        <p:spPr>
          <a:xfrm>
            <a:off x="59547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BE4D5E-2828-A643-BDB9-8C669C4D4BEA}"/>
              </a:ext>
            </a:extLst>
          </p:cNvPr>
          <p:cNvSpPr/>
          <p:nvPr/>
        </p:nvSpPr>
        <p:spPr>
          <a:xfrm>
            <a:off x="50403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29D3B0-427D-7646-9087-3132EA1DA709}"/>
              </a:ext>
            </a:extLst>
          </p:cNvPr>
          <p:cNvSpPr/>
          <p:nvPr/>
        </p:nvSpPr>
        <p:spPr>
          <a:xfrm>
            <a:off x="41259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80985B-B79D-DA4B-A67E-3085E5B4251A}"/>
              </a:ext>
            </a:extLst>
          </p:cNvPr>
          <p:cNvSpPr/>
          <p:nvPr/>
        </p:nvSpPr>
        <p:spPr>
          <a:xfrm>
            <a:off x="31353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335305-D557-5448-82F6-39EC82D32FF4}"/>
              </a:ext>
            </a:extLst>
          </p:cNvPr>
          <p:cNvSpPr/>
          <p:nvPr/>
        </p:nvSpPr>
        <p:spPr>
          <a:xfrm>
            <a:off x="3592512" y="3467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8A24E6-78DD-9941-8A59-D9316C7307C0}"/>
              </a:ext>
            </a:extLst>
          </p:cNvPr>
          <p:cNvSpPr/>
          <p:nvPr/>
        </p:nvSpPr>
        <p:spPr>
          <a:xfrm>
            <a:off x="4583112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F5D63E-330C-1741-818B-5DC7EF59250B}"/>
              </a:ext>
            </a:extLst>
          </p:cNvPr>
          <p:cNvSpPr/>
          <p:nvPr/>
        </p:nvSpPr>
        <p:spPr>
          <a:xfrm>
            <a:off x="5497512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82BC2C-B697-9949-B161-9A64A5E8FB98}"/>
              </a:ext>
            </a:extLst>
          </p:cNvPr>
          <p:cNvSpPr/>
          <p:nvPr/>
        </p:nvSpPr>
        <p:spPr>
          <a:xfrm>
            <a:off x="4506912" y="2476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F343CC-4E9E-DC44-A631-848A9921FFC0}"/>
              </a:ext>
            </a:extLst>
          </p:cNvPr>
          <p:cNvCxnSpPr>
            <a:cxnSpLocks/>
            <a:stCxn id="4" idx="5"/>
            <a:endCxn id="5" idx="4"/>
          </p:cNvCxnSpPr>
          <p:nvPr/>
        </p:nvCxnSpPr>
        <p:spPr>
          <a:xfrm rot="5400000" flipH="1">
            <a:off x="3687762" y="5086350"/>
            <a:ext cx="903288" cy="865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A80AFE-58EF-3147-BD27-0D866383313D}"/>
              </a:ext>
            </a:extLst>
          </p:cNvPr>
          <p:cNvCxnSpPr>
            <a:cxnSpLocks/>
            <a:stCxn id="5" idx="7"/>
            <a:endCxn id="11" idx="4"/>
          </p:cNvCxnSpPr>
          <p:nvPr/>
        </p:nvCxnSpPr>
        <p:spPr>
          <a:xfrm rot="16200000" flipV="1">
            <a:off x="3105149" y="4373563"/>
            <a:ext cx="696913" cy="5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5E8B48-04E8-2C45-94DC-74B3F46714BF}"/>
              </a:ext>
            </a:extLst>
          </p:cNvPr>
          <p:cNvCxnSpPr>
            <a:stCxn id="11" idx="6"/>
            <a:endCxn id="12" idx="6"/>
          </p:cNvCxnSpPr>
          <p:nvPr/>
        </p:nvCxnSpPr>
        <p:spPr>
          <a:xfrm flipV="1">
            <a:off x="3211512" y="3505200"/>
            <a:ext cx="457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94762D-E46F-7D4B-9EA3-FB14AB2506ED}"/>
              </a:ext>
            </a:extLst>
          </p:cNvPr>
          <p:cNvCxnSpPr>
            <a:cxnSpLocks/>
          </p:cNvCxnSpPr>
          <p:nvPr/>
        </p:nvCxnSpPr>
        <p:spPr>
          <a:xfrm flipV="1">
            <a:off x="3744912" y="4229100"/>
            <a:ext cx="457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04BF5B-376D-1B47-B41E-01023853F9B7}"/>
              </a:ext>
            </a:extLst>
          </p:cNvPr>
          <p:cNvCxnSpPr>
            <a:endCxn id="7" idx="3"/>
          </p:cNvCxnSpPr>
          <p:nvPr/>
        </p:nvCxnSpPr>
        <p:spPr>
          <a:xfrm rot="5400000" flipH="1" flipV="1">
            <a:off x="4583113" y="5056187"/>
            <a:ext cx="849312" cy="849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821B9B-2E12-0149-9B7A-8A7CD4894EC7}"/>
              </a:ext>
            </a:extLst>
          </p:cNvPr>
          <p:cNvCxnSpPr>
            <a:cxnSpLocks/>
            <a:endCxn id="8" idx="5"/>
          </p:cNvCxnSpPr>
          <p:nvPr/>
        </p:nvCxnSpPr>
        <p:spPr>
          <a:xfrm rot="5400000" flipH="1" flipV="1">
            <a:off x="5366543" y="4348957"/>
            <a:ext cx="708025" cy="598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D30AB4-FC37-104C-8E88-D46517F421C2}"/>
              </a:ext>
            </a:extLst>
          </p:cNvPr>
          <p:cNvCxnSpPr>
            <a:cxnSpLocks/>
            <a:stCxn id="4" idx="6"/>
            <a:endCxn id="6" idx="5"/>
          </p:cNvCxnSpPr>
          <p:nvPr/>
        </p:nvCxnSpPr>
        <p:spPr>
          <a:xfrm flipV="1">
            <a:off x="4583112" y="5056188"/>
            <a:ext cx="65088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56CC19-51D5-814D-8AD4-C8D7255029A3}"/>
              </a:ext>
            </a:extLst>
          </p:cNvPr>
          <p:cNvCxnSpPr>
            <a:cxnSpLocks/>
            <a:stCxn id="6" idx="4"/>
            <a:endCxn id="10" idx="4"/>
          </p:cNvCxnSpPr>
          <p:nvPr/>
        </p:nvCxnSpPr>
        <p:spPr>
          <a:xfrm rot="5400000" flipH="1">
            <a:off x="4011612" y="4457700"/>
            <a:ext cx="7620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01B959-2E41-7C4A-9350-9CD1CB09A472}"/>
              </a:ext>
            </a:extLst>
          </p:cNvPr>
          <p:cNvCxnSpPr>
            <a:cxnSpLocks/>
            <a:stCxn id="6" idx="5"/>
            <a:endCxn id="8" idx="6"/>
          </p:cNvCxnSpPr>
          <p:nvPr/>
        </p:nvCxnSpPr>
        <p:spPr>
          <a:xfrm rot="5400000" flipH="1" flipV="1">
            <a:off x="4945062" y="3970338"/>
            <a:ext cx="788988" cy="138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1A19E3-0B24-A94D-9E22-A515EAB67C36}"/>
              </a:ext>
            </a:extLst>
          </p:cNvPr>
          <p:cNvCxnSpPr>
            <a:cxnSpLocks/>
            <a:stCxn id="5" idx="5"/>
            <a:endCxn id="9" idx="4"/>
          </p:cNvCxnSpPr>
          <p:nvPr/>
        </p:nvCxnSpPr>
        <p:spPr>
          <a:xfrm rot="5400000" flipH="1" flipV="1">
            <a:off x="4030662" y="4008438"/>
            <a:ext cx="750888" cy="134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EB987D-2472-E44D-88D2-EA535DC14919}"/>
              </a:ext>
            </a:extLst>
          </p:cNvPr>
          <p:cNvCxnSpPr>
            <a:endCxn id="13" idx="3"/>
          </p:cNvCxnSpPr>
          <p:nvPr/>
        </p:nvCxnSpPr>
        <p:spPr>
          <a:xfrm flipV="1">
            <a:off x="3135312" y="3455988"/>
            <a:ext cx="1458913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303E68-C582-1942-B147-7C820DD4EB05}"/>
              </a:ext>
            </a:extLst>
          </p:cNvPr>
          <p:cNvCxnSpPr>
            <a:endCxn id="15" idx="4"/>
          </p:cNvCxnSpPr>
          <p:nvPr/>
        </p:nvCxnSpPr>
        <p:spPr>
          <a:xfrm rot="5400000" flipH="1" flipV="1">
            <a:off x="3649662" y="25717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F6FE25A-1503-604C-B49F-9D1D66F39148}"/>
              </a:ext>
            </a:extLst>
          </p:cNvPr>
          <p:cNvCxnSpPr>
            <a:stCxn id="13" idx="1"/>
            <a:endCxn id="15" idx="4"/>
          </p:cNvCxnSpPr>
          <p:nvPr/>
        </p:nvCxnSpPr>
        <p:spPr>
          <a:xfrm rot="16200000" flipV="1">
            <a:off x="4144962" y="2952750"/>
            <a:ext cx="849313" cy="49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0CD2C1-0F6F-A04B-BD2F-071F73A6443C}"/>
              </a:ext>
            </a:extLst>
          </p:cNvPr>
          <p:cNvCxnSpPr>
            <a:stCxn id="10" idx="5"/>
            <a:endCxn id="14" idx="6"/>
          </p:cNvCxnSpPr>
          <p:nvPr/>
        </p:nvCxnSpPr>
        <p:spPr>
          <a:xfrm rot="5400000" flipH="1" flipV="1">
            <a:off x="4449762" y="3170238"/>
            <a:ext cx="865188" cy="138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6D9ADDC-1EEB-3647-919E-4B817A38DDF5}"/>
              </a:ext>
            </a:extLst>
          </p:cNvPr>
          <p:cNvCxnSpPr>
            <a:stCxn id="14" idx="4"/>
            <a:endCxn id="15" idx="4"/>
          </p:cNvCxnSpPr>
          <p:nvPr/>
        </p:nvCxnSpPr>
        <p:spPr>
          <a:xfrm rot="5400000" flipH="1">
            <a:off x="4583112" y="25146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033ECFA-BE99-8A4B-8251-7B1B624C1A38}"/>
              </a:ext>
            </a:extLst>
          </p:cNvPr>
          <p:cNvCxnSpPr>
            <a:stCxn id="9" idx="5"/>
            <a:endCxn id="14" idx="5"/>
          </p:cNvCxnSpPr>
          <p:nvPr/>
        </p:nvCxnSpPr>
        <p:spPr>
          <a:xfrm rot="5400000" flipH="1" flipV="1">
            <a:off x="4914900" y="3646488"/>
            <a:ext cx="8382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28F98D-0A8A-FE4A-ADE9-625E1B42D34D}"/>
              </a:ext>
            </a:extLst>
          </p:cNvPr>
          <p:cNvCxnSpPr>
            <a:stCxn id="8" idx="4"/>
            <a:endCxn id="14" idx="6"/>
          </p:cNvCxnSpPr>
          <p:nvPr/>
        </p:nvCxnSpPr>
        <p:spPr>
          <a:xfrm rot="5400000" flipH="1">
            <a:off x="5345112" y="3657600"/>
            <a:ext cx="87630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8FFABF-CA89-A04B-A5B9-D9967446DC30}"/>
              </a:ext>
            </a:extLst>
          </p:cNvPr>
          <p:cNvCxnSpPr>
            <a:endCxn id="13" idx="5"/>
          </p:cNvCxnSpPr>
          <p:nvPr/>
        </p:nvCxnSpPr>
        <p:spPr>
          <a:xfrm rot="16200000" flipV="1">
            <a:off x="4457700" y="3646488"/>
            <a:ext cx="811212" cy="430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653667-706A-244B-ACCC-29EE4479B105}"/>
              </a:ext>
            </a:extLst>
          </p:cNvPr>
          <p:cNvCxnSpPr>
            <a:cxnSpLocks/>
            <a:stCxn id="7" idx="5"/>
          </p:cNvCxnSpPr>
          <p:nvPr/>
        </p:nvCxnSpPr>
        <p:spPr>
          <a:xfrm rot="5400000" flipH="1">
            <a:off x="4926012" y="4495800"/>
            <a:ext cx="750888" cy="369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5" name="TextBox 65">
            <a:extLst>
              <a:ext uri="{FF2B5EF4-FFF2-40B4-BE49-F238E27FC236}">
                <a16:creationId xmlns:a16="http://schemas.microsoft.com/office/drawing/2014/main" id="{EDF6AC32-B970-0545-AB64-7F0BAB887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2" y="5981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38946" name="TextBox 66">
            <a:extLst>
              <a:ext uri="{FF2B5EF4-FFF2-40B4-BE49-F238E27FC236}">
                <a16:creationId xmlns:a16="http://schemas.microsoft.com/office/drawing/2014/main" id="{4065CF83-59F2-5440-816E-81AF74EF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2" y="49149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38947" name="TextBox 67">
            <a:extLst>
              <a:ext uri="{FF2B5EF4-FFF2-40B4-BE49-F238E27FC236}">
                <a16:creationId xmlns:a16="http://schemas.microsoft.com/office/drawing/2014/main" id="{1F7387B1-0F7C-CD4A-8C89-4D19D1D1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2" y="4838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5</a:t>
            </a:r>
          </a:p>
        </p:txBody>
      </p:sp>
      <p:sp>
        <p:nvSpPr>
          <p:cNvPr id="38948" name="TextBox 68">
            <a:extLst>
              <a:ext uri="{FF2B5EF4-FFF2-40B4-BE49-F238E27FC236}">
                <a16:creationId xmlns:a16="http://schemas.microsoft.com/office/drawing/2014/main" id="{7AFAD247-2A8C-D244-B7AA-2D4EBED9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15</a:t>
            </a:r>
          </a:p>
        </p:txBody>
      </p:sp>
      <p:sp>
        <p:nvSpPr>
          <p:cNvPr id="38949" name="TextBox 69">
            <a:extLst>
              <a:ext uri="{FF2B5EF4-FFF2-40B4-BE49-F238E27FC236}">
                <a16:creationId xmlns:a16="http://schemas.microsoft.com/office/drawing/2014/main" id="{E1755918-AE89-6143-9423-6634C071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2" y="32385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30</a:t>
            </a:r>
          </a:p>
        </p:txBody>
      </p:sp>
      <p:sp>
        <p:nvSpPr>
          <p:cNvPr id="38950" name="TextBox 70">
            <a:extLst>
              <a:ext uri="{FF2B5EF4-FFF2-40B4-BE49-F238E27FC236}">
                <a16:creationId xmlns:a16="http://schemas.microsoft.com/office/drawing/2014/main" id="{9BF535DF-26ED-3943-BFC3-1CD9656D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2" y="40878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10</a:t>
            </a:r>
          </a:p>
        </p:txBody>
      </p:sp>
      <p:sp>
        <p:nvSpPr>
          <p:cNvPr id="38951" name="TextBox 71">
            <a:extLst>
              <a:ext uri="{FF2B5EF4-FFF2-40B4-BE49-F238E27FC236}">
                <a16:creationId xmlns:a16="http://schemas.microsoft.com/office/drawing/2014/main" id="{B17EFAF6-B45A-E646-BE2D-50595C95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5" y="23241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60</a:t>
            </a:r>
          </a:p>
        </p:txBody>
      </p:sp>
      <p:sp>
        <p:nvSpPr>
          <p:cNvPr id="38952" name="TextBox 72">
            <a:extLst>
              <a:ext uri="{FF2B5EF4-FFF2-40B4-BE49-F238E27FC236}">
                <a16:creationId xmlns:a16="http://schemas.microsoft.com/office/drawing/2014/main" id="{85C3C1DC-DB99-C143-BA1C-B5F1E2564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2" y="3249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12</a:t>
            </a:r>
          </a:p>
        </p:txBody>
      </p:sp>
      <p:sp>
        <p:nvSpPr>
          <p:cNvPr id="38953" name="TextBox 73">
            <a:extLst>
              <a:ext uri="{FF2B5EF4-FFF2-40B4-BE49-F238E27FC236}">
                <a16:creationId xmlns:a16="http://schemas.microsoft.com/office/drawing/2014/main" id="{77C3123A-11C8-8F45-829B-3F1F5819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2" y="408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38954" name="TextBox 74">
            <a:extLst>
              <a:ext uri="{FF2B5EF4-FFF2-40B4-BE49-F238E27FC236}">
                <a16:creationId xmlns:a16="http://schemas.microsoft.com/office/drawing/2014/main" id="{B3D2E980-518C-B042-BBDC-FEE596E9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9260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38955" name="TextBox 75">
            <a:extLst>
              <a:ext uri="{FF2B5EF4-FFF2-40B4-BE49-F238E27FC236}">
                <a16:creationId xmlns:a16="http://schemas.microsoft.com/office/drawing/2014/main" id="{4A11A3C6-E872-BE42-9623-FFC5D050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0767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E54B87-34A1-9E41-85EC-FFA7E70019BF}"/>
              </a:ext>
            </a:extLst>
          </p:cNvPr>
          <p:cNvCxnSpPr>
            <a:stCxn id="10" idx="5"/>
          </p:cNvCxnSpPr>
          <p:nvPr/>
        </p:nvCxnSpPr>
        <p:spPr>
          <a:xfrm rot="5400000" flipH="1">
            <a:off x="3554412" y="3657600"/>
            <a:ext cx="750888" cy="522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7" name="TextBox 78">
            <a:extLst>
              <a:ext uri="{FF2B5EF4-FFF2-40B4-BE49-F238E27FC236}">
                <a16:creationId xmlns:a16="http://schemas.microsoft.com/office/drawing/2014/main" id="{D7DEF869-5304-AD4B-90A8-E6149CFA4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2" y="32385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A27BD-E0C3-684B-98C3-CEF3C8F5257C}"/>
              </a:ext>
            </a:extLst>
          </p:cNvPr>
          <p:cNvSpPr txBox="1"/>
          <p:nvPr/>
        </p:nvSpPr>
        <p:spPr>
          <a:xfrm>
            <a:off x="685800" y="14478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R= {(</a:t>
            </a:r>
            <a:r>
              <a:rPr lang="en-US" altLang="en-US" sz="2400" dirty="0" err="1"/>
              <a:t>a,b</a:t>
            </a:r>
            <a:r>
              <a:rPr lang="en-US" altLang="en-US" sz="2400" dirty="0"/>
              <a:t>) | </a:t>
            </a:r>
            <a:r>
              <a:rPr lang="en-US" altLang="en-US" sz="2400" dirty="0" err="1"/>
              <a:t>a|b</a:t>
            </a:r>
            <a:r>
              <a:rPr lang="en-US" altLang="en-US" sz="2400" dirty="0"/>
              <a:t> } </a:t>
            </a:r>
          </a:p>
          <a:p>
            <a:r>
              <a:rPr lang="en-US" altLang="en-US" sz="2400" dirty="0"/>
              <a:t>A= {1,2,3,4,5,6,10,12,15,20,30,60}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1D98002-1784-CB41-8C15-0A8A3D34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79AE6F80-3200-EE47-A7FD-56B9293E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3E1B00C-2A87-AB43-9082-9AC18088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Summary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2181CA3-6B16-9D43-9B0A-B5D21345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We will define the following terms: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al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al</a:t>
            </a:r>
            <a:r>
              <a:rPr lang="en-US" altLang="en-US" sz="2800" dirty="0">
                <a:ea typeface="ＭＳ Ｐゴシック" panose="020B0600070205080204" pitchFamily="34" charset="-128"/>
              </a:rPr>
              <a:t> element in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um</a:t>
            </a:r>
            <a:r>
              <a:rPr lang="en-US" altLang="en-US" sz="2800" dirty="0">
                <a:ea typeface="ＭＳ Ｐゴシック" panose="020B0600070205080204" pitchFamily="34" charset="-128"/>
              </a:rPr>
              <a:t> (greatest)/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um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(least) element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An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upper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lower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bound element of a subset A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greatest lower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least upper </a:t>
            </a:r>
            <a:r>
              <a:rPr lang="en-US" altLang="en-US" sz="2800" dirty="0">
                <a:ea typeface="ＭＳ Ｐゴシック" panose="020B0600070205080204" pitchFamily="34" charset="-128"/>
              </a:rPr>
              <a:t>bound element of a subset A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66BD4CA-4C24-F54E-BBCC-90E976D86732}"/>
              </a:ext>
            </a:extLst>
          </p:cNvPr>
          <p:cNvSpPr/>
          <p:nvPr/>
        </p:nvSpPr>
        <p:spPr>
          <a:xfrm>
            <a:off x="2362200" y="3429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C077553-B1CC-624D-BA26-FFAA1CEB9921}"/>
              </a:ext>
            </a:extLst>
          </p:cNvPr>
          <p:cNvSpPr/>
          <p:nvPr/>
        </p:nvSpPr>
        <p:spPr>
          <a:xfrm>
            <a:off x="2057400" y="4343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E8D525D-B74A-294F-9A51-A37B29A30EA5}"/>
              </a:ext>
            </a:extLst>
          </p:cNvPr>
          <p:cNvSpPr/>
          <p:nvPr/>
        </p:nvSpPr>
        <p:spPr>
          <a:xfrm>
            <a:off x="4038600" y="5257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FBAA6F33-8300-FD48-96BF-55FF1E7B00F8}"/>
              </a:ext>
            </a:extLst>
          </p:cNvPr>
          <p:cNvSpPr/>
          <p:nvPr/>
        </p:nvSpPr>
        <p:spPr>
          <a:xfrm>
            <a:off x="6858000" y="2438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6D8B8B2-89D8-3C41-BD19-D0A06E89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Maximal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F408EF52-0CC2-474F-B660-84387C56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An element a in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is called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maximal</a:t>
            </a:r>
            <a:r>
              <a:rPr lang="en-US" altLang="en-US" dirty="0">
                <a:ea typeface="ＭＳ Ｐゴシック" panose="020B0600070205080204" pitchFamily="34" charset="-128"/>
              </a:rPr>
              <a:t> if it is not less than any other element in S. That is: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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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If there is one </a:t>
            </a:r>
            <a:r>
              <a:rPr lang="en-US" altLang="en-US" u="sng" dirty="0">
                <a:ea typeface="ＭＳ Ｐゴシック" panose="020B0600070205080204" pitchFamily="34" charset="-128"/>
                <a:sym typeface="Symbol" pitchFamily="2" charset="2"/>
              </a:rPr>
              <a:t>unique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maximal element a, we call it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maximum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 (or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greatest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4975C57C-C8F2-5942-B2A4-9455A7A4D8C8}"/>
              </a:ext>
            </a:extLst>
          </p:cNvPr>
          <p:cNvSpPr/>
          <p:nvPr/>
        </p:nvSpPr>
        <p:spPr>
          <a:xfrm>
            <a:off x="25908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5B134B-C762-8649-A521-9C9C859E7877}"/>
              </a:ext>
            </a:extLst>
          </p:cNvPr>
          <p:cNvSpPr/>
          <p:nvPr/>
        </p:nvSpPr>
        <p:spPr>
          <a:xfrm>
            <a:off x="6553200" y="30908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738956-E2D5-BC4B-A7AF-F646E4F783D2}"/>
              </a:ext>
            </a:extLst>
          </p:cNvPr>
          <p:cNvSpPr/>
          <p:nvPr/>
        </p:nvSpPr>
        <p:spPr>
          <a:xfrm>
            <a:off x="7391400" y="31670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E577C2-AC77-3643-9999-28A650F9744B}"/>
              </a:ext>
            </a:extLst>
          </p:cNvPr>
          <p:cNvSpPr/>
          <p:nvPr/>
        </p:nvSpPr>
        <p:spPr>
          <a:xfrm>
            <a:off x="6553200" y="22526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006703-39AF-F64B-8E62-D1924196B4E2}"/>
              </a:ext>
            </a:extLst>
          </p:cNvPr>
          <p:cNvSpPr/>
          <p:nvPr/>
        </p:nvSpPr>
        <p:spPr>
          <a:xfrm>
            <a:off x="7391400" y="21764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FF634E-6067-484C-9A39-C4D0557616E1}"/>
              </a:ext>
            </a:extLst>
          </p:cNvPr>
          <p:cNvCxnSpPr>
            <a:endCxn id="8" idx="4"/>
          </p:cNvCxnSpPr>
          <p:nvPr/>
        </p:nvCxnSpPr>
        <p:spPr>
          <a:xfrm rot="5400000" flipH="1" flipV="1">
            <a:off x="6534150" y="2271712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DE2115-42E4-FC4E-8565-0898CAEED264}"/>
              </a:ext>
            </a:extLst>
          </p:cNvPr>
          <p:cNvCxnSpPr>
            <a:stCxn id="6" idx="1"/>
            <a:endCxn id="8" idx="4"/>
          </p:cNvCxnSpPr>
          <p:nvPr/>
        </p:nvCxnSpPr>
        <p:spPr>
          <a:xfrm rot="5400000" flipH="1" flipV="1">
            <a:off x="6953250" y="2701925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A1C33-FAFE-9246-81E5-F6503627B14C}"/>
              </a:ext>
            </a:extLst>
          </p:cNvPr>
          <p:cNvCxnSpPr>
            <a:endCxn id="7" idx="6"/>
          </p:cNvCxnSpPr>
          <p:nvPr/>
        </p:nvCxnSpPr>
        <p:spPr>
          <a:xfrm rot="16200000" flipV="1">
            <a:off x="6248400" y="2671762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CAFFDF8E-A8BA-0540-BE1E-FB172107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2024062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FAEA21A-7327-9C45-B559-6067B4ED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938462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AA970BA-B740-964B-91F7-116C0C426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24062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23A6314-D2A7-8140-B8A5-60BCD0769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02577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983394-0E68-AA42-B1E6-A98278831D7B}"/>
              </a:ext>
            </a:extLst>
          </p:cNvPr>
          <p:cNvSpPr/>
          <p:nvPr/>
        </p:nvSpPr>
        <p:spPr>
          <a:xfrm>
            <a:off x="65532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1D2ACE-E6B3-6645-9425-2C2BB9570184}"/>
              </a:ext>
            </a:extLst>
          </p:cNvPr>
          <p:cNvSpPr/>
          <p:nvPr/>
        </p:nvSpPr>
        <p:spPr>
          <a:xfrm>
            <a:off x="7391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2C3EA4-7B5A-DC45-9361-08C121A1F282}"/>
              </a:ext>
            </a:extLst>
          </p:cNvPr>
          <p:cNvSpPr/>
          <p:nvPr/>
        </p:nvSpPr>
        <p:spPr>
          <a:xfrm>
            <a:off x="6553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EA8194-BAEF-F04F-BEE9-7FF1E8C793F6}"/>
              </a:ext>
            </a:extLst>
          </p:cNvPr>
          <p:cNvSpPr/>
          <p:nvPr/>
        </p:nvSpPr>
        <p:spPr>
          <a:xfrm>
            <a:off x="7391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9A2C18-FACE-3241-BA0E-1D33B23DD9D5}"/>
              </a:ext>
            </a:extLst>
          </p:cNvPr>
          <p:cNvCxnSpPr>
            <a:endCxn id="19" idx="4"/>
          </p:cNvCxnSpPr>
          <p:nvPr/>
        </p:nvCxnSpPr>
        <p:spPr>
          <a:xfrm rot="5400000" flipH="1" flipV="1">
            <a:off x="6534150" y="45910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A18CCA-E1D9-8340-AF62-8228EF2480F8}"/>
              </a:ext>
            </a:extLst>
          </p:cNvPr>
          <p:cNvCxnSpPr>
            <a:cxnSpLocks/>
            <a:stCxn id="17" idx="1"/>
            <a:endCxn id="19" idx="4"/>
          </p:cNvCxnSpPr>
          <p:nvPr/>
        </p:nvCxnSpPr>
        <p:spPr>
          <a:xfrm flipV="1">
            <a:off x="7402559" y="4572000"/>
            <a:ext cx="26941" cy="84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783D57-2011-A84E-8F43-1DC1DA57C8FF}"/>
              </a:ext>
            </a:extLst>
          </p:cNvPr>
          <p:cNvCxnSpPr>
            <a:endCxn id="18" idx="6"/>
          </p:cNvCxnSpPr>
          <p:nvPr/>
        </p:nvCxnSpPr>
        <p:spPr>
          <a:xfrm rot="16200000" flipV="1">
            <a:off x="6248400" y="49911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B2CF1D88-F753-E54E-A946-878EE70D9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3434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c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EEF68F64-44C5-304D-9447-979C97C1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257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FE6F389F-AC13-104B-9A70-4CBE15B8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343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181894D0-F3EC-6C43-98B5-B9877889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3451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85185A-E92D-1E47-A7BD-768D99C89D9E}"/>
              </a:ext>
            </a:extLst>
          </p:cNvPr>
          <p:cNvSpPr/>
          <p:nvPr/>
        </p:nvSpPr>
        <p:spPr>
          <a:xfrm>
            <a:off x="69342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DF3CFE-0A84-1B4C-8FBC-8BB14BF97A16}"/>
              </a:ext>
            </a:extLst>
          </p:cNvPr>
          <p:cNvCxnSpPr>
            <a:cxnSpLocks/>
            <a:stCxn id="18" idx="7"/>
            <a:endCxn id="27" idx="3"/>
          </p:cNvCxnSpPr>
          <p:nvPr/>
        </p:nvCxnSpPr>
        <p:spPr>
          <a:xfrm flipV="1">
            <a:off x="6618241" y="3875041"/>
            <a:ext cx="327118" cy="708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F92231-8E44-004B-9F76-245BE9124CF4}"/>
              </a:ext>
            </a:extLst>
          </p:cNvPr>
          <p:cNvCxnSpPr>
            <a:cxnSpLocks/>
            <a:stCxn id="25" idx="1"/>
            <a:endCxn id="27" idx="4"/>
          </p:cNvCxnSpPr>
          <p:nvPr/>
        </p:nvCxnSpPr>
        <p:spPr>
          <a:xfrm flipH="1" flipV="1">
            <a:off x="6972300" y="3886200"/>
            <a:ext cx="495300" cy="64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0">
            <a:extLst>
              <a:ext uri="{FF2B5EF4-FFF2-40B4-BE49-F238E27FC236}">
                <a16:creationId xmlns:a16="http://schemas.microsoft.com/office/drawing/2014/main" id="{E93DDF30-A8AF-0446-8176-A7389BE4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1400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4A1BD38-DE07-254E-B8C2-2150958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6B0B917-0009-8D4F-89AF-27E83879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E6440F56-B28A-B74F-B6E9-79CA00D7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Minimal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661300A4-58E9-1B48-8917-10F9CA5A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An element a in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is called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minimal</a:t>
            </a:r>
            <a:r>
              <a:rPr lang="en-US" altLang="en-US" dirty="0">
                <a:ea typeface="ＭＳ Ｐゴシック" panose="020B0600070205080204" pitchFamily="34" charset="-128"/>
              </a:rPr>
              <a:t> if it is not greater than any other element in S. That is: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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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If there is one </a:t>
            </a:r>
            <a:r>
              <a:rPr lang="en-US" altLang="en-US" u="sng" dirty="0">
                <a:ea typeface="ＭＳ Ｐゴシック" panose="020B0600070205080204" pitchFamily="34" charset="-128"/>
                <a:sym typeface="Symbol" pitchFamily="2" charset="2"/>
              </a:rPr>
              <a:t>unique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minimal element a, we call it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minimum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 (or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least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48C5930-A160-AF4C-A7B3-5C72343CAFE4}"/>
              </a:ext>
            </a:extLst>
          </p:cNvPr>
          <p:cNvSpPr/>
          <p:nvPr/>
        </p:nvSpPr>
        <p:spPr>
          <a:xfrm>
            <a:off x="26670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FDB58A-A737-0246-976F-EB97B50529DE}"/>
              </a:ext>
            </a:extLst>
          </p:cNvPr>
          <p:cNvSpPr/>
          <p:nvPr/>
        </p:nvSpPr>
        <p:spPr>
          <a:xfrm>
            <a:off x="6553200" y="30908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752031-D295-3B4F-9393-C061A96D19BE}"/>
              </a:ext>
            </a:extLst>
          </p:cNvPr>
          <p:cNvSpPr/>
          <p:nvPr/>
        </p:nvSpPr>
        <p:spPr>
          <a:xfrm>
            <a:off x="7391400" y="31670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952FA7-7FA4-E24C-AD73-6BC65F568937}"/>
              </a:ext>
            </a:extLst>
          </p:cNvPr>
          <p:cNvSpPr/>
          <p:nvPr/>
        </p:nvSpPr>
        <p:spPr>
          <a:xfrm>
            <a:off x="6553200" y="22526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EDC2AD-D652-BD4C-96E1-567E7ABBE4DA}"/>
              </a:ext>
            </a:extLst>
          </p:cNvPr>
          <p:cNvSpPr/>
          <p:nvPr/>
        </p:nvSpPr>
        <p:spPr>
          <a:xfrm>
            <a:off x="7391400" y="21764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50A906-96C4-2941-899D-6F94EFA8B164}"/>
              </a:ext>
            </a:extLst>
          </p:cNvPr>
          <p:cNvCxnSpPr>
            <a:endCxn id="8" idx="4"/>
          </p:cNvCxnSpPr>
          <p:nvPr/>
        </p:nvCxnSpPr>
        <p:spPr>
          <a:xfrm rot="5400000" flipH="1" flipV="1">
            <a:off x="6534150" y="2271712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DF447E-1624-064F-9E3E-86F663CB2B1D}"/>
              </a:ext>
            </a:extLst>
          </p:cNvPr>
          <p:cNvCxnSpPr>
            <a:stCxn id="6" idx="1"/>
            <a:endCxn id="8" idx="4"/>
          </p:cNvCxnSpPr>
          <p:nvPr/>
        </p:nvCxnSpPr>
        <p:spPr>
          <a:xfrm rot="5400000" flipH="1" flipV="1">
            <a:off x="6953250" y="2701925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9EDBE8-E7BC-4F4F-BDC1-19923BFACF59}"/>
              </a:ext>
            </a:extLst>
          </p:cNvPr>
          <p:cNvCxnSpPr>
            <a:endCxn id="7" idx="6"/>
          </p:cNvCxnSpPr>
          <p:nvPr/>
        </p:nvCxnSpPr>
        <p:spPr>
          <a:xfrm rot="16200000" flipV="1">
            <a:off x="6248400" y="2671762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AC0B267F-8B32-9844-A674-8F758BBB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2024062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0A2CDC2B-127B-1C4E-8297-87F6712B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938462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B948D14-FEE9-284D-8920-92D929C5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24062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0E6F3F6B-7EC8-D945-9C81-AEC467AD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02577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357C3C-0EFF-E647-B371-07443001C52E}"/>
              </a:ext>
            </a:extLst>
          </p:cNvPr>
          <p:cNvSpPr/>
          <p:nvPr/>
        </p:nvSpPr>
        <p:spPr>
          <a:xfrm>
            <a:off x="6553200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4854BE-0443-154C-8709-3AE41D1BB9DC}"/>
              </a:ext>
            </a:extLst>
          </p:cNvPr>
          <p:cNvSpPr/>
          <p:nvPr/>
        </p:nvSpPr>
        <p:spPr>
          <a:xfrm>
            <a:off x="7391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D359F3-2EBE-744A-9692-8140882906ED}"/>
              </a:ext>
            </a:extLst>
          </p:cNvPr>
          <p:cNvSpPr/>
          <p:nvPr/>
        </p:nvSpPr>
        <p:spPr>
          <a:xfrm>
            <a:off x="6553200" y="4495800"/>
            <a:ext cx="6297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B02761-0C42-B94E-8E28-D84335EA378F}"/>
              </a:ext>
            </a:extLst>
          </p:cNvPr>
          <p:cNvSpPr/>
          <p:nvPr/>
        </p:nvSpPr>
        <p:spPr>
          <a:xfrm>
            <a:off x="7391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CEA254-D3BE-3B4E-A142-FF7B7B65C666}"/>
              </a:ext>
            </a:extLst>
          </p:cNvPr>
          <p:cNvCxnSpPr>
            <a:cxnSpLocks/>
            <a:stCxn id="16" idx="7"/>
            <a:endCxn id="19" idx="4"/>
          </p:cNvCxnSpPr>
          <p:nvPr/>
        </p:nvCxnSpPr>
        <p:spPr>
          <a:xfrm flipV="1">
            <a:off x="6618241" y="4572000"/>
            <a:ext cx="811259" cy="773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8A596B-D4F5-194A-99DC-05F0CF34CE36}"/>
              </a:ext>
            </a:extLst>
          </p:cNvPr>
          <p:cNvCxnSpPr>
            <a:stCxn id="17" idx="1"/>
            <a:endCxn id="19" idx="4"/>
          </p:cNvCxnSpPr>
          <p:nvPr/>
        </p:nvCxnSpPr>
        <p:spPr>
          <a:xfrm flipV="1">
            <a:off x="7402559" y="4572000"/>
            <a:ext cx="26941" cy="84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309424-7001-494C-B677-B7348D5FA7D9}"/>
              </a:ext>
            </a:extLst>
          </p:cNvPr>
          <p:cNvCxnSpPr>
            <a:cxnSpLocks/>
            <a:stCxn id="16" idx="0"/>
            <a:endCxn id="18" idx="3"/>
          </p:cNvCxnSpPr>
          <p:nvPr/>
        </p:nvCxnSpPr>
        <p:spPr>
          <a:xfrm flipH="1" flipV="1">
            <a:off x="6562422" y="4560841"/>
            <a:ext cx="28878" cy="773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5AC31A5C-A62E-F44C-86B7-EB991F4C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2672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57489D0-50E4-F247-81CC-60DD1D009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181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E36BDB58-95D2-5E45-B657-35512D226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2309A50D-FEFF-F04F-B7B4-4817BA85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2689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A4107B-50E6-D447-AD2F-6EC677EC36B6}"/>
              </a:ext>
            </a:extLst>
          </p:cNvPr>
          <p:cNvCxnSpPr>
            <a:cxnSpLocks/>
            <a:endCxn id="17" idx="6"/>
          </p:cNvCxnSpPr>
          <p:nvPr/>
        </p:nvCxnSpPr>
        <p:spPr>
          <a:xfrm flipV="1">
            <a:off x="6934200" y="5448300"/>
            <a:ext cx="533400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A1A354-0589-AA44-BD4B-2CCF7162BB7C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6564359" y="5399041"/>
            <a:ext cx="369841" cy="696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3">
            <a:extLst>
              <a:ext uri="{FF2B5EF4-FFF2-40B4-BE49-F238E27FC236}">
                <a16:creationId xmlns:a16="http://schemas.microsoft.com/office/drawing/2014/main" id="{C6C02FD9-49F3-7744-B956-C0B6C423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943600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3BD313-735B-534C-B662-B76DB8C9F6F7}"/>
              </a:ext>
            </a:extLst>
          </p:cNvPr>
          <p:cNvSpPr/>
          <p:nvPr/>
        </p:nvSpPr>
        <p:spPr>
          <a:xfrm>
            <a:off x="6858000" y="601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DB8C3BD-F7EE-4844-BF6D-C8D257D9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Upper Bound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888B84E6-9DFA-724A-B140-CE87E96C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Let (</a:t>
            </a:r>
            <a:r>
              <a:rPr lang="en-US" altLang="en-US" dirty="0" err="1">
                <a:ea typeface="ＭＳ Ｐゴシック" panose="020B0600070205080204" pitchFamily="34" charset="-128"/>
              </a:rPr>
              <a:t>S,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) be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and let A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</a:t>
            </a:r>
            <a:r>
              <a:rPr lang="en-US" altLang="en-US" dirty="0">
                <a:ea typeface="ＭＳ Ｐゴシック" panose="020B0600070205080204" pitchFamily="34" charset="-128"/>
              </a:rPr>
              <a:t>S.  If u is an element of S such that a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u for all 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 then u is an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upper bound of 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 element x that is an upper bound on a subset A and is less than all other upper bounds on A is called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least upper bound </a:t>
            </a:r>
            <a:r>
              <a:rPr lang="en-US" altLang="en-US" u="sng" dirty="0">
                <a:ea typeface="ＭＳ Ｐゴシック" panose="020B0600070205080204" pitchFamily="34" charset="-128"/>
              </a:rPr>
              <a:t>on A</a:t>
            </a:r>
            <a:r>
              <a:rPr lang="en-US" altLang="en-US" dirty="0">
                <a:ea typeface="ＭＳ Ｐゴシック" panose="020B0600070205080204" pitchFamily="34" charset="-128"/>
              </a:rPr>
              <a:t>.  We abbreviate it as </a:t>
            </a:r>
            <a:r>
              <a:rPr lang="en-US" altLang="en-US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lub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C134031-372C-EE47-8C43-21AD71EEFD1C}"/>
              </a:ext>
            </a:extLst>
          </p:cNvPr>
          <p:cNvSpPr/>
          <p:nvPr/>
        </p:nvSpPr>
        <p:spPr>
          <a:xfrm>
            <a:off x="36576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3F199BF-7A69-964E-B773-4B774AA2C27C}"/>
              </a:ext>
            </a:extLst>
          </p:cNvPr>
          <p:cNvSpPr/>
          <p:nvPr/>
        </p:nvSpPr>
        <p:spPr>
          <a:xfrm>
            <a:off x="29718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497B9E-636D-9A49-A52F-D7F77E98C1B8}"/>
              </a:ext>
            </a:extLst>
          </p:cNvPr>
          <p:cNvGrpSpPr/>
          <p:nvPr/>
        </p:nvGrpSpPr>
        <p:grpSpPr>
          <a:xfrm>
            <a:off x="7086600" y="1905000"/>
            <a:ext cx="1785937" cy="2590800"/>
            <a:chOff x="7053263" y="2286000"/>
            <a:chExt cx="1785937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5085C3-F2EA-E843-B02C-3ECF91EE80A8}"/>
                </a:ext>
              </a:extLst>
            </p:cNvPr>
            <p:cNvSpPr/>
            <p:nvPr/>
          </p:nvSpPr>
          <p:spPr>
            <a:xfrm>
              <a:off x="7391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300304-E134-D14A-8242-F5FADDC2E6BC}"/>
                </a:ext>
              </a:extLst>
            </p:cNvPr>
            <p:cNvSpPr/>
            <p:nvPr/>
          </p:nvSpPr>
          <p:spPr>
            <a:xfrm>
              <a:off x="83820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7E9FAC-6809-544C-B8D9-8E97036E8611}"/>
                </a:ext>
              </a:extLst>
            </p:cNvPr>
            <p:cNvSpPr/>
            <p:nvPr/>
          </p:nvSpPr>
          <p:spPr>
            <a:xfrm>
              <a:off x="73533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2911AE-8098-4949-A620-91B4AE98BB0D}"/>
                </a:ext>
              </a:extLst>
            </p:cNvPr>
            <p:cNvSpPr/>
            <p:nvPr/>
          </p:nvSpPr>
          <p:spPr>
            <a:xfrm>
              <a:off x="8374062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C41CE1-48CE-224E-894E-E66C900CA1C1}"/>
                </a:ext>
              </a:extLst>
            </p:cNvPr>
            <p:cNvCxnSpPr>
              <a:cxnSpLocks/>
              <a:stCxn id="6" idx="6"/>
              <a:endCxn id="9" idx="4"/>
            </p:cNvCxnSpPr>
            <p:nvPr/>
          </p:nvCxnSpPr>
          <p:spPr>
            <a:xfrm flipV="1">
              <a:off x="7467600" y="3733800"/>
              <a:ext cx="944562" cy="87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A7F968-E4EE-6341-8430-C840040246C3}"/>
                </a:ext>
              </a:extLst>
            </p:cNvPr>
            <p:cNvCxnSpPr>
              <a:cxnSpLocks/>
              <a:stCxn id="7" idx="1"/>
              <a:endCxn id="9" idx="4"/>
            </p:cNvCxnSpPr>
            <p:nvPr/>
          </p:nvCxnSpPr>
          <p:spPr>
            <a:xfrm flipV="1">
              <a:off x="8393159" y="3733800"/>
              <a:ext cx="19003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832BE2-C24C-9F45-8135-E1175C2DCAE8}"/>
                </a:ext>
              </a:extLst>
            </p:cNvPr>
            <p:cNvCxnSpPr>
              <a:cxnSpLocks/>
              <a:stCxn id="14" idx="3"/>
              <a:endCxn id="8" idx="6"/>
            </p:cNvCxnSpPr>
            <p:nvPr/>
          </p:nvCxnSpPr>
          <p:spPr>
            <a:xfrm flipV="1">
              <a:off x="7399337" y="3771900"/>
              <a:ext cx="30163" cy="832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5E32473D-1257-7847-A9BC-D8EBFCEFD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263" y="3505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c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66B18A13-DF0F-E643-BF47-AA2CA3ADE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312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1F47D215-CB69-3C47-8EBE-E592059F6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0262" y="3505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1BBEB5E4-B434-4E45-BD46-83A10FAAA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463" y="4506913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228074-A8FA-1D4F-BB57-C79D03D19411}"/>
                </a:ext>
              </a:extLst>
            </p:cNvPr>
            <p:cNvSpPr/>
            <p:nvPr/>
          </p:nvSpPr>
          <p:spPr>
            <a:xfrm>
              <a:off x="74676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E6444D-81AB-5842-A2FF-00DA842F62AC}"/>
                </a:ext>
              </a:extLst>
            </p:cNvPr>
            <p:cNvCxnSpPr>
              <a:cxnSpLocks/>
              <a:stCxn id="8" idx="7"/>
              <a:endCxn id="17" idx="3"/>
            </p:cNvCxnSpPr>
            <p:nvPr/>
          </p:nvCxnSpPr>
          <p:spPr>
            <a:xfrm flipV="1">
              <a:off x="7418341" y="3036841"/>
              <a:ext cx="60418" cy="708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B58724-E544-5240-9A6D-B9D9CFC5AB93}"/>
                </a:ext>
              </a:extLst>
            </p:cNvPr>
            <p:cNvCxnSpPr>
              <a:cxnSpLocks/>
              <a:stCxn id="15" idx="1"/>
              <a:endCxn id="17" idx="4"/>
            </p:cNvCxnSpPr>
            <p:nvPr/>
          </p:nvCxnSpPr>
          <p:spPr>
            <a:xfrm flipH="1" flipV="1">
              <a:off x="7505700" y="3048000"/>
              <a:ext cx="944562" cy="64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DF181B61-9910-6942-8BC0-8B723A9B8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e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D4DEC7-B826-CE4E-B4C5-CE312B267B0C}"/>
                </a:ext>
              </a:extLst>
            </p:cNvPr>
            <p:cNvSpPr/>
            <p:nvPr/>
          </p:nvSpPr>
          <p:spPr>
            <a:xfrm>
              <a:off x="8382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27D3E-3A7F-C245-BA03-3BF70495655B}"/>
                </a:ext>
              </a:extLst>
            </p:cNvPr>
            <p:cNvCxnSpPr>
              <a:cxnSpLocks/>
              <a:stCxn id="8" idx="6"/>
              <a:endCxn id="21" idx="2"/>
            </p:cNvCxnSpPr>
            <p:nvPr/>
          </p:nvCxnSpPr>
          <p:spPr>
            <a:xfrm flipV="1">
              <a:off x="7429500" y="3009900"/>
              <a:ext cx="9525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4B8523-ADFE-6B49-A9ED-A62FC1F40A13}"/>
                </a:ext>
              </a:extLst>
            </p:cNvPr>
            <p:cNvCxnSpPr>
              <a:cxnSpLocks/>
              <a:stCxn id="9" idx="0"/>
              <a:endCxn id="21" idx="4"/>
            </p:cNvCxnSpPr>
            <p:nvPr/>
          </p:nvCxnSpPr>
          <p:spPr>
            <a:xfrm flipV="1">
              <a:off x="8412162" y="3048000"/>
              <a:ext cx="7938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16458F-C04E-0C4C-BDB7-5C93E38FC184}"/>
                </a:ext>
              </a:extLst>
            </p:cNvPr>
            <p:cNvCxnSpPr>
              <a:cxnSpLocks/>
              <a:stCxn id="17" idx="0"/>
              <a:endCxn id="32" idx="3"/>
            </p:cNvCxnSpPr>
            <p:nvPr/>
          </p:nvCxnSpPr>
          <p:spPr>
            <a:xfrm flipV="1">
              <a:off x="7505700" y="2351041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DA1996-E84F-D048-9FBE-501672B370C8}"/>
                </a:ext>
              </a:extLst>
            </p:cNvPr>
            <p:cNvSpPr/>
            <p:nvPr/>
          </p:nvSpPr>
          <p:spPr>
            <a:xfrm>
              <a:off x="7924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CDE0BA-6F84-B043-9258-93A226587728}"/>
                </a:ext>
              </a:extLst>
            </p:cNvPr>
            <p:cNvCxnSpPr>
              <a:cxnSpLocks/>
              <a:stCxn id="21" idx="1"/>
              <a:endCxn id="32" idx="4"/>
            </p:cNvCxnSpPr>
            <p:nvPr/>
          </p:nvCxnSpPr>
          <p:spPr>
            <a:xfrm flipH="1" flipV="1">
              <a:off x="7962900" y="2362200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8B4A782B-B2CF-B745-9EE9-E07EA38DF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g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B85A07D8-3963-1C43-845C-88289C439ED9}"/>
              </a:ext>
            </a:extLst>
          </p:cNvPr>
          <p:cNvSpPr/>
          <p:nvPr/>
        </p:nvSpPr>
        <p:spPr>
          <a:xfrm>
            <a:off x="7034212" y="2319338"/>
            <a:ext cx="1971675" cy="2214562"/>
          </a:xfrm>
          <a:custGeom>
            <a:avLst/>
            <a:gdLst>
              <a:gd name="connsiteX0" fmla="*/ 1685925 w 1971675"/>
              <a:gd name="connsiteY0" fmla="*/ 642937 h 2214562"/>
              <a:gd name="connsiteX1" fmla="*/ 557213 w 1971675"/>
              <a:gd name="connsiteY1" fmla="*/ 142875 h 2214562"/>
              <a:gd name="connsiteX2" fmla="*/ 0 w 1971675"/>
              <a:gd name="connsiteY2" fmla="*/ 0 h 2214562"/>
              <a:gd name="connsiteX3" fmla="*/ 42863 w 1971675"/>
              <a:gd name="connsiteY3" fmla="*/ 1300162 h 2214562"/>
              <a:gd name="connsiteX4" fmla="*/ 1243013 w 1971675"/>
              <a:gd name="connsiteY4" fmla="*/ 1800225 h 2214562"/>
              <a:gd name="connsiteX5" fmla="*/ 1357313 w 1971675"/>
              <a:gd name="connsiteY5" fmla="*/ 2214562 h 2214562"/>
              <a:gd name="connsiteX6" fmla="*/ 1971675 w 1971675"/>
              <a:gd name="connsiteY6" fmla="*/ 2128837 h 2214562"/>
              <a:gd name="connsiteX7" fmla="*/ 1685925 w 1971675"/>
              <a:gd name="connsiteY7" fmla="*/ 642937 h 221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675" h="2214562">
                <a:moveTo>
                  <a:pt x="1685925" y="642937"/>
                </a:moveTo>
                <a:lnTo>
                  <a:pt x="557213" y="142875"/>
                </a:lnTo>
                <a:lnTo>
                  <a:pt x="0" y="0"/>
                </a:lnTo>
                <a:lnTo>
                  <a:pt x="42863" y="1300162"/>
                </a:lnTo>
                <a:lnTo>
                  <a:pt x="1243013" y="1800225"/>
                </a:lnTo>
                <a:lnTo>
                  <a:pt x="1357313" y="2214562"/>
                </a:lnTo>
                <a:lnTo>
                  <a:pt x="1971675" y="2128837"/>
                </a:lnTo>
                <a:lnTo>
                  <a:pt x="1685925" y="64293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65E3521B-27C0-9F40-B5EB-A13C8043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7" y="1688068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f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B9AD4A7-FC2C-274D-BC86-95FC9CF24BEA}"/>
              </a:ext>
            </a:extLst>
          </p:cNvPr>
          <p:cNvSpPr/>
          <p:nvPr/>
        </p:nvSpPr>
        <p:spPr>
          <a:xfrm>
            <a:off x="8229600" y="3048000"/>
            <a:ext cx="609600" cy="1828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DB69F3D6-1D95-DE48-BD47-D14A78E1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Lower Bound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0908B5F-A9E7-494F-95D1-29D217A9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: Let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8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</a:rPr>
              <a:t>) be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let A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</a:t>
            </a:r>
            <a:r>
              <a:rPr lang="en-US" altLang="en-US" sz="2800" dirty="0">
                <a:ea typeface="ＭＳ Ｐゴシック" panose="020B0600070205080204" pitchFamily="34" charset="-128"/>
              </a:rPr>
              <a:t>S.  If l is an element of S such that l 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800" dirty="0">
                <a:ea typeface="ＭＳ Ｐゴシック" panose="020B0600070205080204" pitchFamily="34" charset="-128"/>
              </a:rPr>
              <a:t>a for all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A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then l is an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lower bound of A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An element x that is a lower bound on a subset A and is greater than all other lower bounds on A is called the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greatest lower bound on A</a:t>
            </a:r>
            <a:r>
              <a:rPr lang="en-US" altLang="en-US" sz="2800" dirty="0">
                <a:ea typeface="ＭＳ Ｐゴシック" panose="020B0600070205080204" pitchFamily="34" charset="-128"/>
              </a:rPr>
              <a:t>.  We abbreviate it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7EDE0C99-CD4E-D340-947C-2BA580F51224}"/>
              </a:ext>
            </a:extLst>
          </p:cNvPr>
          <p:cNvSpPr/>
          <p:nvPr/>
        </p:nvSpPr>
        <p:spPr>
          <a:xfrm>
            <a:off x="3276600" y="1905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39D1D1E-79BD-EE4A-92DD-57660098EDD8}"/>
              </a:ext>
            </a:extLst>
          </p:cNvPr>
          <p:cNvSpPr/>
          <p:nvPr/>
        </p:nvSpPr>
        <p:spPr>
          <a:xfrm>
            <a:off x="762000" y="2743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E50381-4A16-8A4C-908F-5DBDFCC49CFF}"/>
              </a:ext>
            </a:extLst>
          </p:cNvPr>
          <p:cNvGrpSpPr/>
          <p:nvPr/>
        </p:nvGrpSpPr>
        <p:grpSpPr>
          <a:xfrm>
            <a:off x="7086600" y="1905000"/>
            <a:ext cx="1785937" cy="2590800"/>
            <a:chOff x="7053263" y="2286000"/>
            <a:chExt cx="1785937" cy="2590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27DC33-9A11-F84C-AA33-F1C9E650B964}"/>
                </a:ext>
              </a:extLst>
            </p:cNvPr>
            <p:cNvSpPr/>
            <p:nvPr/>
          </p:nvSpPr>
          <p:spPr>
            <a:xfrm>
              <a:off x="7391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80A512-3B7A-7249-B081-2B1F934982D0}"/>
                </a:ext>
              </a:extLst>
            </p:cNvPr>
            <p:cNvSpPr/>
            <p:nvPr/>
          </p:nvSpPr>
          <p:spPr>
            <a:xfrm>
              <a:off x="83820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9024C4-CE63-E246-87DD-6A1D3CCAB5C5}"/>
                </a:ext>
              </a:extLst>
            </p:cNvPr>
            <p:cNvSpPr/>
            <p:nvPr/>
          </p:nvSpPr>
          <p:spPr>
            <a:xfrm>
              <a:off x="73533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B4D1AA-6647-0646-8470-D0203374A1C7}"/>
                </a:ext>
              </a:extLst>
            </p:cNvPr>
            <p:cNvSpPr/>
            <p:nvPr/>
          </p:nvSpPr>
          <p:spPr>
            <a:xfrm>
              <a:off x="8374062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F1DF7D-C322-974B-B484-648ABE6B55AF}"/>
                </a:ext>
              </a:extLst>
            </p:cNvPr>
            <p:cNvCxnSpPr>
              <a:cxnSpLocks/>
              <a:stCxn id="7" idx="6"/>
              <a:endCxn id="10" idx="4"/>
            </p:cNvCxnSpPr>
            <p:nvPr/>
          </p:nvCxnSpPr>
          <p:spPr>
            <a:xfrm flipV="1">
              <a:off x="7467600" y="3733800"/>
              <a:ext cx="944562" cy="87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41443A-C5AA-7546-B654-246BACC65604}"/>
                </a:ext>
              </a:extLst>
            </p:cNvPr>
            <p:cNvCxnSpPr>
              <a:cxnSpLocks/>
              <a:stCxn id="8" idx="1"/>
              <a:endCxn id="10" idx="4"/>
            </p:cNvCxnSpPr>
            <p:nvPr/>
          </p:nvCxnSpPr>
          <p:spPr>
            <a:xfrm flipV="1">
              <a:off x="8393159" y="3733800"/>
              <a:ext cx="19003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A21E90-F257-0048-995B-E4AD22A407CD}"/>
                </a:ext>
              </a:extLst>
            </p:cNvPr>
            <p:cNvCxnSpPr>
              <a:cxnSpLocks/>
              <a:stCxn id="15" idx="3"/>
              <a:endCxn id="9" idx="6"/>
            </p:cNvCxnSpPr>
            <p:nvPr/>
          </p:nvCxnSpPr>
          <p:spPr>
            <a:xfrm flipV="1">
              <a:off x="7399337" y="3771900"/>
              <a:ext cx="30163" cy="832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5ADC6DF6-01F2-774E-AF10-B9A2C7BA5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263" y="3505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c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0A481212-FF8F-D845-A4A5-46C7D5174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312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5A07FDD9-99A2-424D-B5C4-DF11E9428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0262" y="3505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6B2CBB8F-1EA9-CE4E-B9D9-C33866471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463" y="4506913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0AB636-4B7B-B647-9F24-9860912B1E02}"/>
                </a:ext>
              </a:extLst>
            </p:cNvPr>
            <p:cNvSpPr/>
            <p:nvPr/>
          </p:nvSpPr>
          <p:spPr>
            <a:xfrm>
              <a:off x="74676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64B239-DB7D-0D48-B9E4-57A2B141D8C1}"/>
                </a:ext>
              </a:extLst>
            </p:cNvPr>
            <p:cNvCxnSpPr>
              <a:cxnSpLocks/>
              <a:stCxn id="9" idx="7"/>
              <a:endCxn id="18" idx="3"/>
            </p:cNvCxnSpPr>
            <p:nvPr/>
          </p:nvCxnSpPr>
          <p:spPr>
            <a:xfrm flipV="1">
              <a:off x="7418341" y="3036841"/>
              <a:ext cx="60418" cy="708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54E97-6753-7F4B-85EC-EDEDDCEBD19E}"/>
                </a:ext>
              </a:extLst>
            </p:cNvPr>
            <p:cNvCxnSpPr>
              <a:cxnSpLocks/>
              <a:stCxn id="16" idx="1"/>
              <a:endCxn id="18" idx="4"/>
            </p:cNvCxnSpPr>
            <p:nvPr/>
          </p:nvCxnSpPr>
          <p:spPr>
            <a:xfrm flipH="1" flipV="1">
              <a:off x="7505700" y="3048000"/>
              <a:ext cx="944562" cy="64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04A9106F-5CC0-E246-9017-A5D9BD14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793507-7317-9D42-A81D-BCBDBD4975A1}"/>
                </a:ext>
              </a:extLst>
            </p:cNvPr>
            <p:cNvSpPr/>
            <p:nvPr/>
          </p:nvSpPr>
          <p:spPr>
            <a:xfrm>
              <a:off x="8382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EFB256-B6D4-DE40-AB05-99B72D1558C3}"/>
                </a:ext>
              </a:extLst>
            </p:cNvPr>
            <p:cNvCxnSpPr>
              <a:cxnSpLocks/>
              <a:stCxn id="9" idx="6"/>
              <a:endCxn id="22" idx="2"/>
            </p:cNvCxnSpPr>
            <p:nvPr/>
          </p:nvCxnSpPr>
          <p:spPr>
            <a:xfrm flipV="1">
              <a:off x="7429500" y="3009900"/>
              <a:ext cx="9525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414A65-BD77-0B45-9C02-A0508B524C34}"/>
                </a:ext>
              </a:extLst>
            </p:cNvPr>
            <p:cNvCxnSpPr>
              <a:cxnSpLocks/>
              <a:stCxn id="10" idx="0"/>
              <a:endCxn id="22" idx="4"/>
            </p:cNvCxnSpPr>
            <p:nvPr/>
          </p:nvCxnSpPr>
          <p:spPr>
            <a:xfrm flipV="1">
              <a:off x="8412162" y="3048000"/>
              <a:ext cx="7938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B0EE37-7364-4143-A0A1-34E4245196DE}"/>
                </a:ext>
              </a:extLst>
            </p:cNvPr>
            <p:cNvCxnSpPr>
              <a:cxnSpLocks/>
              <a:stCxn id="18" idx="0"/>
              <a:endCxn id="26" idx="3"/>
            </p:cNvCxnSpPr>
            <p:nvPr/>
          </p:nvCxnSpPr>
          <p:spPr>
            <a:xfrm flipV="1">
              <a:off x="7505700" y="2351041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3E78AA-AF47-ED41-9DD1-A6CEE7EE3134}"/>
                </a:ext>
              </a:extLst>
            </p:cNvPr>
            <p:cNvSpPr/>
            <p:nvPr/>
          </p:nvSpPr>
          <p:spPr>
            <a:xfrm>
              <a:off x="7924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B582E8-5F61-7847-8096-0616E6C3009E}"/>
                </a:ext>
              </a:extLst>
            </p:cNvPr>
            <p:cNvCxnSpPr>
              <a:cxnSpLocks/>
              <a:stCxn id="22" idx="1"/>
              <a:endCxn id="26" idx="4"/>
            </p:cNvCxnSpPr>
            <p:nvPr/>
          </p:nvCxnSpPr>
          <p:spPr>
            <a:xfrm flipH="1" flipV="1">
              <a:off x="7962900" y="2362200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981384DC-249E-B749-89D3-E368735E6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g</a:t>
              </a:r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DC0CE0CA-149D-6A49-A3D9-17D1BE959DD8}"/>
              </a:ext>
            </a:extLst>
          </p:cNvPr>
          <p:cNvSpPr/>
          <p:nvPr/>
        </p:nvSpPr>
        <p:spPr>
          <a:xfrm>
            <a:off x="7034212" y="2319338"/>
            <a:ext cx="1971675" cy="2214562"/>
          </a:xfrm>
          <a:custGeom>
            <a:avLst/>
            <a:gdLst>
              <a:gd name="connsiteX0" fmla="*/ 1685925 w 1971675"/>
              <a:gd name="connsiteY0" fmla="*/ 642937 h 2214562"/>
              <a:gd name="connsiteX1" fmla="*/ 557213 w 1971675"/>
              <a:gd name="connsiteY1" fmla="*/ 142875 h 2214562"/>
              <a:gd name="connsiteX2" fmla="*/ 0 w 1971675"/>
              <a:gd name="connsiteY2" fmla="*/ 0 h 2214562"/>
              <a:gd name="connsiteX3" fmla="*/ 42863 w 1971675"/>
              <a:gd name="connsiteY3" fmla="*/ 1300162 h 2214562"/>
              <a:gd name="connsiteX4" fmla="*/ 1243013 w 1971675"/>
              <a:gd name="connsiteY4" fmla="*/ 1800225 h 2214562"/>
              <a:gd name="connsiteX5" fmla="*/ 1357313 w 1971675"/>
              <a:gd name="connsiteY5" fmla="*/ 2214562 h 2214562"/>
              <a:gd name="connsiteX6" fmla="*/ 1971675 w 1971675"/>
              <a:gd name="connsiteY6" fmla="*/ 2128837 h 2214562"/>
              <a:gd name="connsiteX7" fmla="*/ 1685925 w 1971675"/>
              <a:gd name="connsiteY7" fmla="*/ 642937 h 221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675" h="2214562">
                <a:moveTo>
                  <a:pt x="1685925" y="642937"/>
                </a:moveTo>
                <a:lnTo>
                  <a:pt x="557213" y="142875"/>
                </a:lnTo>
                <a:lnTo>
                  <a:pt x="0" y="0"/>
                </a:lnTo>
                <a:lnTo>
                  <a:pt x="42863" y="1300162"/>
                </a:lnTo>
                <a:lnTo>
                  <a:pt x="1243013" y="1800225"/>
                </a:lnTo>
                <a:lnTo>
                  <a:pt x="1357313" y="2214562"/>
                </a:lnTo>
                <a:lnTo>
                  <a:pt x="1971675" y="2128837"/>
                </a:lnTo>
                <a:lnTo>
                  <a:pt x="1685925" y="64293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4CF788-7F21-E648-A683-310FBC679641}"/>
              </a:ext>
            </a:extLst>
          </p:cNvPr>
          <p:cNvSpPr/>
          <p:nvPr/>
        </p:nvSpPr>
        <p:spPr>
          <a:xfrm>
            <a:off x="7010400" y="2362200"/>
            <a:ext cx="1905000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225E6AC7-6B05-C141-A15F-049B5347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7" y="1688068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48F3CC68-DEA6-FE4A-8A9C-D42C8293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1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988FC426-4BED-7640-B8B9-31B524302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What are the minimal, maximal, minimum, maximum elements?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B0F902-62D4-2542-B547-1567FB8B3385}"/>
              </a:ext>
            </a:extLst>
          </p:cNvPr>
          <p:cNvSpPr/>
          <p:nvPr/>
        </p:nvSpPr>
        <p:spPr>
          <a:xfrm>
            <a:off x="35814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BD7486-0A95-1142-A6DC-5AA1DC7E73E9}"/>
              </a:ext>
            </a:extLst>
          </p:cNvPr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3BC1FA-060C-F34F-9A62-0A0A4FC82BC0}"/>
              </a:ext>
            </a:extLst>
          </p:cNvPr>
          <p:cNvSpPr/>
          <p:nvPr/>
        </p:nvSpPr>
        <p:spPr>
          <a:xfrm>
            <a:off x="3581400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3FA59C-6195-B842-88D3-8FCB08B6CD7E}"/>
              </a:ext>
            </a:extLst>
          </p:cNvPr>
          <p:cNvSpPr/>
          <p:nvPr/>
        </p:nvSpPr>
        <p:spPr>
          <a:xfrm>
            <a:off x="441960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331F2-C0B2-284D-A2A6-189A21C65AD0}"/>
              </a:ext>
            </a:extLst>
          </p:cNvPr>
          <p:cNvCxnSpPr>
            <a:endCxn id="7" idx="4"/>
          </p:cNvCxnSpPr>
          <p:nvPr/>
        </p:nvCxnSpPr>
        <p:spPr>
          <a:xfrm rot="5400000" flipH="1" flipV="1">
            <a:off x="3562350" y="17716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E824A0-7132-AB4F-8894-90AC2E89DCF6}"/>
              </a:ext>
            </a:extLst>
          </p:cNvPr>
          <p:cNvCxnSpPr>
            <a:stCxn id="5" idx="1"/>
            <a:endCxn id="7" idx="4"/>
          </p:cNvCxnSpPr>
          <p:nvPr/>
        </p:nvCxnSpPr>
        <p:spPr>
          <a:xfrm rot="5400000" flipH="1" flipV="1">
            <a:off x="3981450" y="2201863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A28C62-66A7-9843-9D85-3D3776679A9B}"/>
              </a:ext>
            </a:extLst>
          </p:cNvPr>
          <p:cNvCxnSpPr>
            <a:endCxn id="6" idx="6"/>
          </p:cNvCxnSpPr>
          <p:nvPr/>
        </p:nvCxnSpPr>
        <p:spPr>
          <a:xfrm rot="16200000" flipV="1">
            <a:off x="3276600" y="21717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0" name="TextBox 10">
            <a:extLst>
              <a:ext uri="{FF2B5EF4-FFF2-40B4-BE49-F238E27FC236}">
                <a16:creationId xmlns:a16="http://schemas.microsoft.com/office/drawing/2014/main" id="{6900CAD6-6486-7C4A-8DFE-7455D51E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15240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46091" name="TextBox 11">
            <a:extLst>
              <a:ext uri="{FF2B5EF4-FFF2-40B4-BE49-F238E27FC236}">
                <a16:creationId xmlns:a16="http://schemas.microsoft.com/office/drawing/2014/main" id="{21FD9765-8B84-6348-AA37-BDCFAD00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438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6092" name="TextBox 12">
            <a:extLst>
              <a:ext uri="{FF2B5EF4-FFF2-40B4-BE49-F238E27FC236}">
                <a16:creationId xmlns:a16="http://schemas.microsoft.com/office/drawing/2014/main" id="{D6BE4437-27C8-5145-B65E-CB485D1B7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524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6093" name="TextBox 13">
            <a:extLst>
              <a:ext uri="{FF2B5EF4-FFF2-40B4-BE49-F238E27FC236}">
                <a16:creationId xmlns:a16="http://schemas.microsoft.com/office/drawing/2014/main" id="{57B2B7CE-8ABC-C545-A987-5FA318AC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25257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32789B7-40A3-2F43-8BB3-2B5A7096B8AE}"/>
              </a:ext>
            </a:extLst>
          </p:cNvPr>
          <p:cNvSpPr txBox="1">
            <a:spLocks/>
          </p:cNvSpPr>
          <p:nvPr/>
        </p:nvSpPr>
        <p:spPr bwMode="auto">
          <a:xfrm>
            <a:off x="381000" y="3657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Minimal: {</a:t>
            </a:r>
            <a:r>
              <a:rPr lang="en-US" sz="2400" dirty="0" err="1">
                <a:latin typeface="+mn-lt"/>
                <a:ea typeface="+mn-ea"/>
              </a:rPr>
              <a:t>a,b</a:t>
            </a:r>
            <a:r>
              <a:rPr lang="en-US" sz="2400" dirty="0">
                <a:latin typeface="+mn-lt"/>
                <a:ea typeface="+mn-ea"/>
              </a:rPr>
              <a:t>}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8B7ED72-738D-4E46-94B3-E6BED3113719}"/>
              </a:ext>
            </a:extLst>
          </p:cNvPr>
          <p:cNvSpPr txBox="1">
            <a:spLocks/>
          </p:cNvSpPr>
          <p:nvPr/>
        </p:nvSpPr>
        <p:spPr bwMode="auto">
          <a:xfrm>
            <a:off x="381000" y="411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Maximal: {c,d}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5A3C0D-AB4F-A74B-B0A5-9E5B4989D1ED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There are no unique minimal or maximal elements, thus no minimum or 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654AD263-9536-5046-8229-D7E064D1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2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6E331A6E-14C0-1A46-8823-CD749599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4114800" cy="152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Give lower/upper bounds &amp; glb/lub of the sets: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{d,e,f}, {a,c} and {b,d}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E43DF1-3026-3349-A79D-3B80CEDB65AB}"/>
              </a:ext>
            </a:extLst>
          </p:cNvPr>
          <p:cNvSpPr/>
          <p:nvPr/>
        </p:nvSpPr>
        <p:spPr>
          <a:xfrm>
            <a:off x="13795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40D4AD-41B1-BE47-AB7F-894C8E9522C8}"/>
              </a:ext>
            </a:extLst>
          </p:cNvPr>
          <p:cNvSpPr/>
          <p:nvPr/>
        </p:nvSpPr>
        <p:spPr>
          <a:xfrm>
            <a:off x="33988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8D1428-E666-7B41-8371-1A962D7F28A1}"/>
              </a:ext>
            </a:extLst>
          </p:cNvPr>
          <p:cNvSpPr/>
          <p:nvPr/>
        </p:nvSpPr>
        <p:spPr>
          <a:xfrm>
            <a:off x="13795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1C2B99-F5FA-0949-887F-FA2EE190F975}"/>
              </a:ext>
            </a:extLst>
          </p:cNvPr>
          <p:cNvSpPr/>
          <p:nvPr/>
        </p:nvSpPr>
        <p:spPr>
          <a:xfrm>
            <a:off x="24463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D31BE-C214-E54A-BFFD-7A9D58E3FE40}"/>
              </a:ext>
            </a:extLst>
          </p:cNvPr>
          <p:cNvCxnSpPr>
            <a:stCxn id="5" idx="1"/>
            <a:endCxn id="7" idx="4"/>
          </p:cNvCxnSpPr>
          <p:nvPr/>
        </p:nvCxnSpPr>
        <p:spPr>
          <a:xfrm rot="16200000" flipV="1">
            <a:off x="2008187" y="4248151"/>
            <a:ext cx="18780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C66D28-BDBD-9845-8F14-6B4810B0FBC9}"/>
              </a:ext>
            </a:extLst>
          </p:cNvPr>
          <p:cNvCxnSpPr>
            <a:stCxn id="4" idx="0"/>
          </p:cNvCxnSpPr>
          <p:nvPr/>
        </p:nvCxnSpPr>
        <p:spPr>
          <a:xfrm rot="16200000" flipV="1">
            <a:off x="922338" y="42291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3" name="TextBox 10">
            <a:extLst>
              <a:ext uri="{FF2B5EF4-FFF2-40B4-BE49-F238E27FC236}">
                <a16:creationId xmlns:a16="http://schemas.microsoft.com/office/drawing/2014/main" id="{5914BD9A-AE82-8245-86F3-EF378416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97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7114" name="TextBox 11">
            <a:extLst>
              <a:ext uri="{FF2B5EF4-FFF2-40B4-BE49-F238E27FC236}">
                <a16:creationId xmlns:a16="http://schemas.microsoft.com/office/drawing/2014/main" id="{8449F4EC-8FDF-DA43-A9DF-37205B1D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97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C3F88F-BDCA-A34D-841A-FE085B041240}"/>
              </a:ext>
            </a:extLst>
          </p:cNvPr>
          <p:cNvSpPr/>
          <p:nvPr/>
        </p:nvSpPr>
        <p:spPr>
          <a:xfrm>
            <a:off x="33988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102BDF-3870-8545-8DE6-D150AE70B189}"/>
              </a:ext>
            </a:extLst>
          </p:cNvPr>
          <p:cNvSpPr/>
          <p:nvPr/>
        </p:nvSpPr>
        <p:spPr>
          <a:xfrm>
            <a:off x="33988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0FA788-E7D4-534D-BC8A-536A4A13EA98}"/>
              </a:ext>
            </a:extLst>
          </p:cNvPr>
          <p:cNvSpPr/>
          <p:nvPr/>
        </p:nvSpPr>
        <p:spPr>
          <a:xfrm>
            <a:off x="24463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DC8161-979E-E349-88BD-07C2DE253CC6}"/>
              </a:ext>
            </a:extLst>
          </p:cNvPr>
          <p:cNvSpPr/>
          <p:nvPr/>
        </p:nvSpPr>
        <p:spPr>
          <a:xfrm>
            <a:off x="13795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FE8EB1-327F-DF44-98E6-48B0E47F8D88}"/>
              </a:ext>
            </a:extLst>
          </p:cNvPr>
          <p:cNvSpPr/>
          <p:nvPr/>
        </p:nvSpPr>
        <p:spPr>
          <a:xfrm>
            <a:off x="24463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4FF2F6-E3F9-0842-990E-C2D5C184B148}"/>
              </a:ext>
            </a:extLst>
          </p:cNvPr>
          <p:cNvCxnSpPr>
            <a:stCxn id="17" idx="4"/>
            <a:endCxn id="7" idx="6"/>
          </p:cNvCxnSpPr>
          <p:nvPr/>
        </p:nvCxnSpPr>
        <p:spPr>
          <a:xfrm rot="5400000" flipH="1" flipV="1">
            <a:off x="979488" y="4171950"/>
            <a:ext cx="1981200" cy="1104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E11BBC-87E8-E74F-BC79-73DEA85F7D95}"/>
              </a:ext>
            </a:extLst>
          </p:cNvPr>
          <p:cNvCxnSpPr>
            <a:stCxn id="18" idx="7"/>
            <a:endCxn id="4" idx="4"/>
          </p:cNvCxnSpPr>
          <p:nvPr/>
        </p:nvCxnSpPr>
        <p:spPr>
          <a:xfrm rot="16200000" flipV="1">
            <a:off x="1539875" y="4678363"/>
            <a:ext cx="849313" cy="1093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29FAB7-C7CC-9C47-A2AB-7836B6DE28CD}"/>
              </a:ext>
            </a:extLst>
          </p:cNvPr>
          <p:cNvCxnSpPr>
            <a:stCxn id="18" idx="7"/>
            <a:endCxn id="15" idx="3"/>
          </p:cNvCxnSpPr>
          <p:nvPr/>
        </p:nvCxnSpPr>
        <p:spPr>
          <a:xfrm rot="5400000" flipH="1" flipV="1">
            <a:off x="2530475" y="4770438"/>
            <a:ext cx="860425" cy="898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4EDEFE-4525-664B-AC34-E7EF9B9F3033}"/>
              </a:ext>
            </a:extLst>
          </p:cNvPr>
          <p:cNvCxnSpPr>
            <a:stCxn id="16" idx="7"/>
            <a:endCxn id="13" idx="5"/>
          </p:cNvCxnSpPr>
          <p:nvPr/>
        </p:nvCxnSpPr>
        <p:spPr>
          <a:xfrm rot="5400000" flipH="1" flipV="1">
            <a:off x="2500312" y="3771901"/>
            <a:ext cx="974725" cy="95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B1F1A8-BA3B-194C-912E-86A181FA5E54}"/>
              </a:ext>
            </a:extLst>
          </p:cNvPr>
          <p:cNvCxnSpPr>
            <a:stCxn id="16" idx="6"/>
            <a:endCxn id="6" idx="5"/>
          </p:cNvCxnSpPr>
          <p:nvPr/>
        </p:nvCxnSpPr>
        <p:spPr>
          <a:xfrm flipH="1" flipV="1">
            <a:off x="1444625" y="3760788"/>
            <a:ext cx="1077913" cy="1001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A04209-26FE-B840-8FA7-4CB8411F495D}"/>
              </a:ext>
            </a:extLst>
          </p:cNvPr>
          <p:cNvCxnSpPr/>
          <p:nvPr/>
        </p:nvCxnSpPr>
        <p:spPr>
          <a:xfrm rot="16200000" flipV="1">
            <a:off x="2941638" y="42291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6" name="TextBox 37">
            <a:extLst>
              <a:ext uri="{FF2B5EF4-FFF2-40B4-BE49-F238E27FC236}">
                <a16:creationId xmlns:a16="http://schemas.microsoft.com/office/drawing/2014/main" id="{DF86E0AD-7FA2-B94F-9C55-40247055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4572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7127" name="TextBox 38">
            <a:extLst>
              <a:ext uri="{FF2B5EF4-FFF2-40B4-BE49-F238E27FC236}">
                <a16:creationId xmlns:a16="http://schemas.microsoft.com/office/drawing/2014/main" id="{C4128FED-6095-2540-A85E-60550B20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505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7128" name="TextBox 39">
            <a:extLst>
              <a:ext uri="{FF2B5EF4-FFF2-40B4-BE49-F238E27FC236}">
                <a16:creationId xmlns:a16="http://schemas.microsoft.com/office/drawing/2014/main" id="{E7986851-DC1E-5746-9919-513A07FF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7129" name="TextBox 40">
            <a:extLst>
              <a:ext uri="{FF2B5EF4-FFF2-40B4-BE49-F238E27FC236}">
                <a16:creationId xmlns:a16="http://schemas.microsoft.com/office/drawing/2014/main" id="{AB784C94-1361-E546-84C6-12F15E2A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925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47130" name="TextBox 41">
            <a:extLst>
              <a:ext uri="{FF2B5EF4-FFF2-40B4-BE49-F238E27FC236}">
                <a16:creationId xmlns:a16="http://schemas.microsoft.com/office/drawing/2014/main" id="{1457408F-1789-1340-A31A-E4A20FFD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45831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7131" name="TextBox 42">
            <a:extLst>
              <a:ext uri="{FF2B5EF4-FFF2-40B4-BE49-F238E27FC236}">
                <a16:creationId xmlns:a16="http://schemas.microsoft.com/office/drawing/2014/main" id="{352C42A6-BC2F-0F49-9094-31DF8EF21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4572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7132" name="TextBox 43">
            <a:extLst>
              <a:ext uri="{FF2B5EF4-FFF2-40B4-BE49-F238E27FC236}">
                <a16:creationId xmlns:a16="http://schemas.microsoft.com/office/drawing/2014/main" id="{D2C35697-1489-D44C-B0CE-8D4DD823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86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9544127-088E-024F-9C61-585FBD855BCE}"/>
              </a:ext>
            </a:extLst>
          </p:cNvPr>
          <p:cNvSpPr txBox="1">
            <a:spLocks/>
          </p:cNvSpPr>
          <p:nvPr/>
        </p:nvSpPr>
        <p:spPr bwMode="auto">
          <a:xfrm>
            <a:off x="4495800" y="1524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+mn-ea"/>
              </a:rPr>
              <a:t>d,e,f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}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833BED1-A65E-B740-9197-6B6F1F3BBB56}"/>
              </a:ext>
            </a:extLst>
          </p:cNvPr>
          <p:cNvSpPr txBox="1">
            <a:spLocks/>
          </p:cNvSpPr>
          <p:nvPr/>
        </p:nvSpPr>
        <p:spPr bwMode="auto">
          <a:xfrm>
            <a:off x="4800600" y="2057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4196212-3280-7443-8E0D-EBC5BE548A99}"/>
              </a:ext>
            </a:extLst>
          </p:cNvPr>
          <p:cNvSpPr txBox="1">
            <a:spLocks/>
          </p:cNvSpPr>
          <p:nvPr/>
        </p:nvSpPr>
        <p:spPr bwMode="auto">
          <a:xfrm>
            <a:off x="4800600" y="236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,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42CC517-7BA9-9340-8A08-A739B8C229E0}"/>
              </a:ext>
            </a:extLst>
          </p:cNvPr>
          <p:cNvSpPr txBox="1">
            <a:spLocks/>
          </p:cNvSpPr>
          <p:nvPr/>
        </p:nvSpPr>
        <p:spPr bwMode="auto">
          <a:xfrm>
            <a:off x="4495800" y="3200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+mn-ea"/>
              </a:rPr>
              <a:t>a,c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}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D2CB206-6A7E-8E42-8097-5D184BEDDF4D}"/>
              </a:ext>
            </a:extLst>
          </p:cNvPr>
          <p:cNvSpPr txBox="1">
            <a:spLocks/>
          </p:cNvSpPr>
          <p:nvPr/>
        </p:nvSpPr>
        <p:spPr bwMode="auto">
          <a:xfrm>
            <a:off x="4800600" y="3657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BF104D-CDD5-E649-A799-2BC9228D0582}"/>
              </a:ext>
            </a:extLst>
          </p:cNvPr>
          <p:cNvSpPr txBox="1">
            <a:spLocks/>
          </p:cNvSpPr>
          <p:nvPr/>
        </p:nvSpPr>
        <p:spPr bwMode="auto">
          <a:xfrm>
            <a:off x="48006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{h}, 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h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89E1B7A-2FAB-5E48-B99C-2397299B9DE0}"/>
              </a:ext>
            </a:extLst>
          </p:cNvPr>
          <p:cNvSpPr txBox="1">
            <a:spLocks/>
          </p:cNvSpPr>
          <p:nvPr/>
        </p:nvSpPr>
        <p:spPr bwMode="auto">
          <a:xfrm>
            <a:off x="4495800" y="4648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{b,d}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E231F9D-BD9D-B848-888F-CEB795B845C2}"/>
              </a:ext>
            </a:extLst>
          </p:cNvPr>
          <p:cNvSpPr txBox="1">
            <a:spLocks/>
          </p:cNvSpPr>
          <p:nvPr/>
        </p:nvSpPr>
        <p:spPr bwMode="auto">
          <a:xfrm>
            <a:off x="4800600" y="510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{b}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b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F793980-4DAA-2E4A-8F64-5ED470C547C7}"/>
              </a:ext>
            </a:extLst>
          </p:cNvPr>
          <p:cNvSpPr txBox="1">
            <a:spLocks/>
          </p:cNvSpPr>
          <p:nvPr/>
        </p:nvSpPr>
        <p:spPr bwMode="auto">
          <a:xfrm>
            <a:off x="4800600" y="5486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{</a:t>
            </a:r>
            <a:r>
              <a:rPr lang="en-US" sz="2000" dirty="0" err="1">
                <a:latin typeface="+mn-lt"/>
                <a:ea typeface="+mn-ea"/>
              </a:rPr>
              <a:t>d,g</a:t>
            </a:r>
            <a:r>
              <a:rPr lang="en-US" sz="2000" dirty="0">
                <a:latin typeface="+mn-lt"/>
                <a:ea typeface="+mn-ea"/>
              </a:rPr>
              <a:t>}, 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d because d</a:t>
            </a:r>
            <a:r>
              <a:rPr lang="en-US" sz="2000" dirty="0">
                <a:latin typeface="MT Extra" pitchFamily="18" charset="2"/>
                <a:ea typeface="+mn-ea"/>
                <a:cs typeface="Arial" charset="0"/>
              </a:rPr>
              <a:t>p</a:t>
            </a:r>
            <a:r>
              <a:rPr lang="en-US" sz="2000" dirty="0">
                <a:latin typeface="+mn-lt"/>
                <a:ea typeface="+mn-ea"/>
              </a:rPr>
              <a:t>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A06CD1-7691-E841-9579-8CD9EF04C733}"/>
              </a:ext>
            </a:extLst>
          </p:cNvPr>
          <p:cNvSpPr/>
          <p:nvPr/>
        </p:nvSpPr>
        <p:spPr>
          <a:xfrm>
            <a:off x="762000" y="4419600"/>
            <a:ext cx="32766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9718896-EF2A-2D4A-8FBC-C3A2E760B5FF}"/>
              </a:ext>
            </a:extLst>
          </p:cNvPr>
          <p:cNvSpPr/>
          <p:nvPr/>
        </p:nvSpPr>
        <p:spPr>
          <a:xfrm>
            <a:off x="857250" y="5343525"/>
            <a:ext cx="2986088" cy="785813"/>
          </a:xfrm>
          <a:custGeom>
            <a:avLst/>
            <a:gdLst>
              <a:gd name="connsiteX0" fmla="*/ 171450 w 2986088"/>
              <a:gd name="connsiteY0" fmla="*/ 28575 h 785813"/>
              <a:gd name="connsiteX1" fmla="*/ 0 w 2986088"/>
              <a:gd name="connsiteY1" fmla="*/ 571500 h 785813"/>
              <a:gd name="connsiteX2" fmla="*/ 1857375 w 2986088"/>
              <a:gd name="connsiteY2" fmla="*/ 785813 h 785813"/>
              <a:gd name="connsiteX3" fmla="*/ 2971800 w 2986088"/>
              <a:gd name="connsiteY3" fmla="*/ 600075 h 785813"/>
              <a:gd name="connsiteX4" fmla="*/ 2986088 w 2986088"/>
              <a:gd name="connsiteY4" fmla="*/ 14288 h 785813"/>
              <a:gd name="connsiteX5" fmla="*/ 2343150 w 2986088"/>
              <a:gd name="connsiteY5" fmla="*/ 100013 h 785813"/>
              <a:gd name="connsiteX6" fmla="*/ 1985963 w 2986088"/>
              <a:gd name="connsiteY6" fmla="*/ 528638 h 785813"/>
              <a:gd name="connsiteX7" fmla="*/ 1128713 w 2986088"/>
              <a:gd name="connsiteY7" fmla="*/ 528638 h 785813"/>
              <a:gd name="connsiteX8" fmla="*/ 814388 w 2986088"/>
              <a:gd name="connsiteY8" fmla="*/ 185738 h 785813"/>
              <a:gd name="connsiteX9" fmla="*/ 442913 w 2986088"/>
              <a:gd name="connsiteY9" fmla="*/ 0 h 785813"/>
              <a:gd name="connsiteX10" fmla="*/ 171450 w 2986088"/>
              <a:gd name="connsiteY10" fmla="*/ 28575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6088" h="785813">
                <a:moveTo>
                  <a:pt x="171450" y="28575"/>
                </a:moveTo>
                <a:lnTo>
                  <a:pt x="0" y="571500"/>
                </a:lnTo>
                <a:lnTo>
                  <a:pt x="1857375" y="785813"/>
                </a:lnTo>
                <a:lnTo>
                  <a:pt x="2971800" y="600075"/>
                </a:lnTo>
                <a:lnTo>
                  <a:pt x="2986088" y="14288"/>
                </a:lnTo>
                <a:lnTo>
                  <a:pt x="2343150" y="100013"/>
                </a:lnTo>
                <a:lnTo>
                  <a:pt x="1985963" y="528638"/>
                </a:lnTo>
                <a:lnTo>
                  <a:pt x="1128713" y="528638"/>
                </a:lnTo>
                <a:lnTo>
                  <a:pt x="814388" y="185738"/>
                </a:lnTo>
                <a:lnTo>
                  <a:pt x="442913" y="0"/>
                </a:lnTo>
                <a:lnTo>
                  <a:pt x="171450" y="28575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CD08E7-F8A7-7042-AC51-AD4CFDD676AC}"/>
              </a:ext>
            </a:extLst>
          </p:cNvPr>
          <p:cNvSpPr/>
          <p:nvPr/>
        </p:nvSpPr>
        <p:spPr>
          <a:xfrm rot="18674786">
            <a:off x="1589947" y="4017007"/>
            <a:ext cx="673393" cy="25074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9F502130-04FC-464D-BEF2-AF310F3D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1996-56F0-EB41-9C22-0DE797D2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600200"/>
            <a:ext cx="5257800" cy="6096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Minimal/Maximal elements?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8814EC-CD11-0348-9706-01F2B43365EF}"/>
              </a:ext>
            </a:extLst>
          </p:cNvPr>
          <p:cNvSpPr/>
          <p:nvPr/>
        </p:nvSpPr>
        <p:spPr>
          <a:xfrm>
            <a:off x="1074738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3F44AC-3A6E-E64A-822C-50951A14478F}"/>
              </a:ext>
            </a:extLst>
          </p:cNvPr>
          <p:cNvSpPr/>
          <p:nvPr/>
        </p:nvSpPr>
        <p:spPr>
          <a:xfrm>
            <a:off x="2171700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F1513D-E1E6-5F48-8258-D4F8E57FB7A2}"/>
              </a:ext>
            </a:extLst>
          </p:cNvPr>
          <p:cNvSpPr/>
          <p:nvPr/>
        </p:nvSpPr>
        <p:spPr>
          <a:xfrm>
            <a:off x="11430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83E8FC-749E-2147-812B-DD5706EDA794}"/>
              </a:ext>
            </a:extLst>
          </p:cNvPr>
          <p:cNvSpPr/>
          <p:nvPr/>
        </p:nvSpPr>
        <p:spPr>
          <a:xfrm>
            <a:off x="2171700" y="39354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EE655D-C4FE-8448-8CA7-2FE279404D37}"/>
              </a:ext>
            </a:extLst>
          </p:cNvPr>
          <p:cNvCxnSpPr>
            <a:stCxn id="6" idx="5"/>
          </p:cNvCxnSpPr>
          <p:nvPr/>
        </p:nvCxnSpPr>
        <p:spPr>
          <a:xfrm rot="5400000" flipH="1" flipV="1">
            <a:off x="723900" y="2552701"/>
            <a:ext cx="979487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10">
            <a:extLst>
              <a:ext uri="{FF2B5EF4-FFF2-40B4-BE49-F238E27FC236}">
                <a16:creationId xmlns:a16="http://schemas.microsoft.com/office/drawing/2014/main" id="{E8BE6B33-51E8-D747-912B-A1488A46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261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8137" name="TextBox 11">
            <a:extLst>
              <a:ext uri="{FF2B5EF4-FFF2-40B4-BE49-F238E27FC236}">
                <a16:creationId xmlns:a16="http://schemas.microsoft.com/office/drawing/2014/main" id="{040243A6-DFA5-884C-969E-1D7E60D4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117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80B50E-5E51-594C-9001-AE23B0F5F8B2}"/>
              </a:ext>
            </a:extLst>
          </p:cNvPr>
          <p:cNvSpPr/>
          <p:nvPr/>
        </p:nvSpPr>
        <p:spPr>
          <a:xfrm>
            <a:off x="3094038" y="206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F141CA-6A15-F34E-A591-3B502162BC06}"/>
              </a:ext>
            </a:extLst>
          </p:cNvPr>
          <p:cNvSpPr/>
          <p:nvPr/>
        </p:nvSpPr>
        <p:spPr>
          <a:xfrm>
            <a:off x="3094038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2AE9BD-6548-CE40-9CF2-83AF95C57B70}"/>
              </a:ext>
            </a:extLst>
          </p:cNvPr>
          <p:cNvSpPr/>
          <p:nvPr/>
        </p:nvSpPr>
        <p:spPr>
          <a:xfrm>
            <a:off x="2171700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7DDC2F-BF94-3E47-98B3-9CDEAC3C8B96}"/>
              </a:ext>
            </a:extLst>
          </p:cNvPr>
          <p:cNvSpPr/>
          <p:nvPr/>
        </p:nvSpPr>
        <p:spPr>
          <a:xfrm>
            <a:off x="31242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618142-E08B-2345-A8A9-5F6267AED6D1}"/>
              </a:ext>
            </a:extLst>
          </p:cNvPr>
          <p:cNvSpPr/>
          <p:nvPr/>
        </p:nvSpPr>
        <p:spPr>
          <a:xfrm>
            <a:off x="2171700" y="587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213F0A-F3E7-BE40-9C15-3831C3BE3C43}"/>
              </a:ext>
            </a:extLst>
          </p:cNvPr>
          <p:cNvCxnSpPr>
            <a:stCxn id="16" idx="7"/>
            <a:endCxn id="4" idx="4"/>
          </p:cNvCxnSpPr>
          <p:nvPr/>
        </p:nvCxnSpPr>
        <p:spPr>
          <a:xfrm rot="16200000" flipV="1">
            <a:off x="1250157" y="4902994"/>
            <a:ext cx="849312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ABB00F-669B-8A46-B573-C1B87DDE1094}"/>
              </a:ext>
            </a:extLst>
          </p:cNvPr>
          <p:cNvCxnSpPr>
            <a:stCxn id="16" idx="7"/>
            <a:endCxn id="13" idx="3"/>
          </p:cNvCxnSpPr>
          <p:nvPr/>
        </p:nvCxnSpPr>
        <p:spPr>
          <a:xfrm rot="5400000" flipH="1" flipV="1">
            <a:off x="2240756" y="5025232"/>
            <a:ext cx="860425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2E67D4-4026-314D-BFD8-34C17D0B0A16}"/>
              </a:ext>
            </a:extLst>
          </p:cNvPr>
          <p:cNvCxnSpPr/>
          <p:nvPr/>
        </p:nvCxnSpPr>
        <p:spPr>
          <a:xfrm rot="5400000" flipH="1" flipV="1">
            <a:off x="2179637" y="3013076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5A5DEB-D278-4C41-AD9D-87C671109921}"/>
              </a:ext>
            </a:extLst>
          </p:cNvPr>
          <p:cNvCxnSpPr>
            <a:endCxn id="6" idx="3"/>
          </p:cNvCxnSpPr>
          <p:nvPr/>
        </p:nvCxnSpPr>
        <p:spPr>
          <a:xfrm rot="10800000">
            <a:off x="1154113" y="3048000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F1CD01-9642-C541-95B8-2C4CCF06CAA7}"/>
              </a:ext>
            </a:extLst>
          </p:cNvPr>
          <p:cNvCxnSpPr/>
          <p:nvPr/>
        </p:nvCxnSpPr>
        <p:spPr>
          <a:xfrm rot="16200000" flipV="1">
            <a:off x="2636838" y="2563813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8" name="TextBox 37">
            <a:extLst>
              <a:ext uri="{FF2B5EF4-FFF2-40B4-BE49-F238E27FC236}">
                <a16:creationId xmlns:a16="http://schemas.microsoft.com/office/drawing/2014/main" id="{75304E7B-C5D5-4646-8A12-9383A8DB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117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8149" name="TextBox 38">
            <a:extLst>
              <a:ext uri="{FF2B5EF4-FFF2-40B4-BE49-F238E27FC236}">
                <a16:creationId xmlns:a16="http://schemas.microsoft.com/office/drawing/2014/main" id="{E931E7E6-6F7B-D74E-9577-A5876A5A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28305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8150" name="TextBox 39">
            <a:extLst>
              <a:ext uri="{FF2B5EF4-FFF2-40B4-BE49-F238E27FC236}">
                <a16:creationId xmlns:a16="http://schemas.microsoft.com/office/drawing/2014/main" id="{8E335BE7-9C92-CF46-9DDC-E0455F915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8305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8151" name="TextBox 40">
            <a:extLst>
              <a:ext uri="{FF2B5EF4-FFF2-40B4-BE49-F238E27FC236}">
                <a16:creationId xmlns:a16="http://schemas.microsoft.com/office/drawing/2014/main" id="{9B7ADF1E-C3D6-C248-96EA-B8824AFA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9161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48152" name="TextBox 41">
            <a:extLst>
              <a:ext uri="{FF2B5EF4-FFF2-40B4-BE49-F238E27FC236}">
                <a16:creationId xmlns:a16="http://schemas.microsoft.com/office/drawing/2014/main" id="{EB905C31-1EAD-AA44-B12F-2BD5F044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2841625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8153" name="TextBox 42">
            <a:extLst>
              <a:ext uri="{FF2B5EF4-FFF2-40B4-BE49-F238E27FC236}">
                <a16:creationId xmlns:a16="http://schemas.microsoft.com/office/drawing/2014/main" id="{C89E73B6-60A6-9E47-BDCF-D05F9453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449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8154" name="TextBox 43">
            <a:extLst>
              <a:ext uri="{FF2B5EF4-FFF2-40B4-BE49-F238E27FC236}">
                <a16:creationId xmlns:a16="http://schemas.microsoft.com/office/drawing/2014/main" id="{5D3F2580-D060-3C47-9FCD-61D768A5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48117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FF210F-46BE-6E4C-BC70-5CCE7795B7E8}"/>
              </a:ext>
            </a:extLst>
          </p:cNvPr>
          <p:cNvCxnSpPr/>
          <p:nvPr/>
        </p:nvCxnSpPr>
        <p:spPr>
          <a:xfrm rot="10800000">
            <a:off x="1219200" y="2068513"/>
            <a:ext cx="10017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357EA-E9DF-6546-BC2C-1D64F3147F0B}"/>
              </a:ext>
            </a:extLst>
          </p:cNvPr>
          <p:cNvSpPr/>
          <p:nvPr/>
        </p:nvSpPr>
        <p:spPr>
          <a:xfrm>
            <a:off x="21717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9FDAD8-4EFB-9C4C-ADD2-A5247B3AB9C6}"/>
              </a:ext>
            </a:extLst>
          </p:cNvPr>
          <p:cNvCxnSpPr>
            <a:stCxn id="36" idx="5"/>
            <a:endCxn id="12" idx="3"/>
          </p:cNvCxnSpPr>
          <p:nvPr/>
        </p:nvCxnSpPr>
        <p:spPr>
          <a:xfrm rot="5400000" flipH="1" flipV="1">
            <a:off x="2213769" y="2156619"/>
            <a:ext cx="914400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D489C9F-93CC-CE45-AC54-B8D8C06565A1}"/>
              </a:ext>
            </a:extLst>
          </p:cNvPr>
          <p:cNvSpPr/>
          <p:nvPr/>
        </p:nvSpPr>
        <p:spPr>
          <a:xfrm>
            <a:off x="1219200" y="206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876111-A15B-B54D-8829-F65A406590BC}"/>
              </a:ext>
            </a:extLst>
          </p:cNvPr>
          <p:cNvCxnSpPr>
            <a:stCxn id="7" idx="4"/>
          </p:cNvCxnSpPr>
          <p:nvPr/>
        </p:nvCxnSpPr>
        <p:spPr>
          <a:xfrm rot="5400000" flipH="1">
            <a:off x="1733551" y="3535362"/>
            <a:ext cx="952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ABF3F2-C592-A04F-A711-86552766BF83}"/>
              </a:ext>
            </a:extLst>
          </p:cNvPr>
          <p:cNvCxnSpPr/>
          <p:nvPr/>
        </p:nvCxnSpPr>
        <p:spPr>
          <a:xfrm rot="5400000" flipH="1">
            <a:off x="1734344" y="4448969"/>
            <a:ext cx="952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97412A3-82D6-6B48-99A1-BC388B44247B}"/>
              </a:ext>
            </a:extLst>
          </p:cNvPr>
          <p:cNvCxnSpPr>
            <a:endCxn id="14" idx="0"/>
          </p:cNvCxnSpPr>
          <p:nvPr/>
        </p:nvCxnSpPr>
        <p:spPr>
          <a:xfrm rot="16200000" flipV="1">
            <a:off x="1753394" y="5420519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2" name="TextBox 40">
            <a:extLst>
              <a:ext uri="{FF2B5EF4-FFF2-40B4-BE49-F238E27FC236}">
                <a16:creationId xmlns:a16="http://schemas.microsoft.com/office/drawing/2014/main" id="{CC595CCF-63CB-E944-801A-D8A1BFEC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27225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DF72C4B-5430-2B4C-A39C-8EC2EFA1E56F}"/>
              </a:ext>
            </a:extLst>
          </p:cNvPr>
          <p:cNvSpPr txBox="1">
            <a:spLocks/>
          </p:cNvSpPr>
          <p:nvPr/>
        </p:nvSpPr>
        <p:spPr bwMode="auto">
          <a:xfrm>
            <a:off x="3733800" y="30480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Bounds, </a:t>
            </a:r>
            <a:r>
              <a:rPr lang="en-US" sz="2800" dirty="0" err="1">
                <a:latin typeface="+mn-lt"/>
                <a:ea typeface="+mn-ea"/>
              </a:rPr>
              <a:t>glb</a:t>
            </a:r>
            <a:r>
              <a:rPr lang="en-US" sz="2800" dirty="0">
                <a:latin typeface="+mn-lt"/>
                <a:ea typeface="+mn-ea"/>
              </a:rPr>
              <a:t>, </a:t>
            </a:r>
            <a:r>
              <a:rPr lang="en-US" sz="2800" dirty="0" err="1">
                <a:latin typeface="+mn-lt"/>
                <a:ea typeface="+mn-ea"/>
              </a:rPr>
              <a:t>lub</a:t>
            </a:r>
            <a:r>
              <a:rPr lang="en-US" sz="2800" dirty="0">
                <a:latin typeface="+mn-lt"/>
                <a:ea typeface="+mn-ea"/>
              </a:rPr>
              <a:t> of {</a:t>
            </a:r>
            <a:r>
              <a:rPr lang="en-US" sz="2800" dirty="0" err="1">
                <a:latin typeface="+mn-lt"/>
                <a:ea typeface="+mn-ea"/>
              </a:rPr>
              <a:t>c,e</a:t>
            </a:r>
            <a:r>
              <a:rPr lang="en-US" sz="2800" dirty="0">
                <a:latin typeface="+mn-lt"/>
                <a:ea typeface="+mn-ea"/>
              </a:rPr>
              <a:t>}?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9129F3D-393F-CC49-81DC-251C302AEF39}"/>
              </a:ext>
            </a:extLst>
          </p:cNvPr>
          <p:cNvSpPr txBox="1">
            <a:spLocks/>
          </p:cNvSpPr>
          <p:nvPr/>
        </p:nvSpPr>
        <p:spPr bwMode="auto">
          <a:xfrm>
            <a:off x="3810000" y="48006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Bounds, </a:t>
            </a:r>
            <a:r>
              <a:rPr lang="en-US" sz="2800" dirty="0" err="1">
                <a:latin typeface="+mn-lt"/>
                <a:ea typeface="+mn-ea"/>
              </a:rPr>
              <a:t>glb</a:t>
            </a:r>
            <a:r>
              <a:rPr lang="en-US" sz="2800" dirty="0">
                <a:latin typeface="+mn-lt"/>
                <a:ea typeface="+mn-ea"/>
              </a:rPr>
              <a:t>, </a:t>
            </a:r>
            <a:r>
              <a:rPr lang="en-US" sz="2800" dirty="0" err="1">
                <a:latin typeface="+mn-lt"/>
                <a:ea typeface="+mn-ea"/>
              </a:rPr>
              <a:t>lub</a:t>
            </a:r>
            <a:r>
              <a:rPr lang="en-US" sz="2800" dirty="0">
                <a:latin typeface="+mn-lt"/>
                <a:ea typeface="+mn-ea"/>
              </a:rPr>
              <a:t> of {</a:t>
            </a:r>
            <a:r>
              <a:rPr lang="en-US" sz="2800" dirty="0" err="1">
                <a:latin typeface="+mn-lt"/>
                <a:ea typeface="+mn-ea"/>
              </a:rPr>
              <a:t>b,i</a:t>
            </a:r>
            <a:r>
              <a:rPr lang="en-US" sz="2800" dirty="0">
                <a:latin typeface="+mn-lt"/>
                <a:ea typeface="+mn-ea"/>
              </a:rPr>
              <a:t>}?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759EC24-888B-A54C-B3BB-658871AB4CF9}"/>
              </a:ext>
            </a:extLst>
          </p:cNvPr>
          <p:cNvSpPr txBox="1">
            <a:spLocks/>
          </p:cNvSpPr>
          <p:nvPr/>
        </p:nvSpPr>
        <p:spPr bwMode="auto">
          <a:xfrm>
            <a:off x="3810000" y="21336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Minimal &amp; Mini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</a:rPr>
              <a:t>mum</a:t>
            </a:r>
            <a:r>
              <a:rPr lang="en-US" sz="2400" dirty="0">
                <a:latin typeface="+mn-lt"/>
                <a:ea typeface="+mn-ea"/>
              </a:rPr>
              <a:t> element: a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Maximal elements: </a:t>
            </a:r>
            <a:r>
              <a:rPr lang="en-US" sz="2400" dirty="0" err="1">
                <a:latin typeface="+mn-lt"/>
                <a:ea typeface="+mn-ea"/>
              </a:rPr>
              <a:t>b,d,i,j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CB48406-A796-BB46-940B-AB58817DF58E}"/>
              </a:ext>
            </a:extLst>
          </p:cNvPr>
          <p:cNvSpPr txBox="1">
            <a:spLocks/>
          </p:cNvSpPr>
          <p:nvPr/>
        </p:nvSpPr>
        <p:spPr bwMode="auto">
          <a:xfrm>
            <a:off x="3810000" y="35814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Lower bounds: {</a:t>
            </a:r>
            <a:r>
              <a:rPr lang="en-US" sz="2400" dirty="0" err="1">
                <a:latin typeface="+mn-lt"/>
                <a:ea typeface="+mn-ea"/>
              </a:rPr>
              <a:t>a,c</a:t>
            </a:r>
            <a:r>
              <a:rPr lang="en-US" sz="2400" dirty="0">
                <a:latin typeface="+mn-lt"/>
                <a:ea typeface="+mn-ea"/>
              </a:rPr>
              <a:t>}, thus </a:t>
            </a:r>
            <a:r>
              <a:rPr lang="en-US" sz="2400" dirty="0" err="1">
                <a:latin typeface="+mn-lt"/>
                <a:ea typeface="+mn-ea"/>
              </a:rPr>
              <a:t>glb</a:t>
            </a:r>
            <a:r>
              <a:rPr lang="en-US" sz="2400" dirty="0">
                <a:latin typeface="+mn-lt"/>
                <a:ea typeface="+mn-ea"/>
              </a:rPr>
              <a:t> is c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Upper bounds: {</a:t>
            </a:r>
            <a:r>
              <a:rPr lang="en-US" sz="2400" dirty="0" err="1">
                <a:latin typeface="+mn-lt"/>
                <a:ea typeface="+mn-ea"/>
              </a:rPr>
              <a:t>e,f,g,h,i,j</a:t>
            </a:r>
            <a:r>
              <a:rPr lang="en-US" sz="2400" dirty="0">
                <a:latin typeface="+mn-lt"/>
                <a:ea typeface="+mn-ea"/>
              </a:rPr>
              <a:t>}, thus </a:t>
            </a:r>
            <a:r>
              <a:rPr lang="en-US" sz="2400" dirty="0" err="1">
                <a:latin typeface="+mn-lt"/>
                <a:ea typeface="+mn-ea"/>
              </a:rPr>
              <a:t>lub</a:t>
            </a:r>
            <a:r>
              <a:rPr lang="en-US" sz="2400" dirty="0">
                <a:latin typeface="+mn-lt"/>
                <a:ea typeface="+mn-ea"/>
              </a:rPr>
              <a:t> is e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5C24F1B-B2AA-864B-8A19-94C7BF607A54}"/>
              </a:ext>
            </a:extLst>
          </p:cNvPr>
          <p:cNvSpPr txBox="1">
            <a:spLocks/>
          </p:cNvSpPr>
          <p:nvPr/>
        </p:nvSpPr>
        <p:spPr bwMode="auto">
          <a:xfrm>
            <a:off x="3810000" y="518160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Lower bounds: {a}, thus glb is a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Upper bounds: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</a:t>
            </a:r>
            <a:r>
              <a:rPr lang="en-US" altLang="en-US">
                <a:latin typeface="Calibri" panose="020F0502020204030204" pitchFamily="34" charset="0"/>
              </a:rPr>
              <a:t>, thus lub DNE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06DEB8D-13B9-A141-8A84-46E46761B1EA}"/>
              </a:ext>
            </a:extLst>
          </p:cNvPr>
          <p:cNvSpPr/>
          <p:nvPr/>
        </p:nvSpPr>
        <p:spPr>
          <a:xfrm>
            <a:off x="1828800" y="3733800"/>
            <a:ext cx="6096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9411A80-CAA3-6F40-9484-B3D1D066BFBD}"/>
              </a:ext>
            </a:extLst>
          </p:cNvPr>
          <p:cNvSpPr/>
          <p:nvPr/>
        </p:nvSpPr>
        <p:spPr>
          <a:xfrm>
            <a:off x="642938" y="1943100"/>
            <a:ext cx="914400" cy="3529013"/>
          </a:xfrm>
          <a:custGeom>
            <a:avLst/>
            <a:gdLst>
              <a:gd name="connsiteX0" fmla="*/ 885825 w 914400"/>
              <a:gd name="connsiteY0" fmla="*/ 100013 h 3529013"/>
              <a:gd name="connsiteX1" fmla="*/ 885825 w 914400"/>
              <a:gd name="connsiteY1" fmla="*/ 100013 h 3529013"/>
              <a:gd name="connsiteX2" fmla="*/ 714375 w 914400"/>
              <a:gd name="connsiteY2" fmla="*/ 71438 h 3529013"/>
              <a:gd name="connsiteX3" fmla="*/ 628650 w 914400"/>
              <a:gd name="connsiteY3" fmla="*/ 42863 h 3529013"/>
              <a:gd name="connsiteX4" fmla="*/ 557212 w 914400"/>
              <a:gd name="connsiteY4" fmla="*/ 28575 h 3529013"/>
              <a:gd name="connsiteX5" fmla="*/ 414337 w 914400"/>
              <a:gd name="connsiteY5" fmla="*/ 0 h 3529013"/>
              <a:gd name="connsiteX6" fmla="*/ 257175 w 914400"/>
              <a:gd name="connsiteY6" fmla="*/ 14288 h 3529013"/>
              <a:gd name="connsiteX7" fmla="*/ 157162 w 914400"/>
              <a:gd name="connsiteY7" fmla="*/ 71438 h 3529013"/>
              <a:gd name="connsiteX8" fmla="*/ 100012 w 914400"/>
              <a:gd name="connsiteY8" fmla="*/ 171450 h 3529013"/>
              <a:gd name="connsiteX9" fmla="*/ 71437 w 914400"/>
              <a:gd name="connsiteY9" fmla="*/ 300038 h 3529013"/>
              <a:gd name="connsiteX10" fmla="*/ 42862 w 914400"/>
              <a:gd name="connsiteY10" fmla="*/ 700088 h 3529013"/>
              <a:gd name="connsiteX11" fmla="*/ 28575 w 914400"/>
              <a:gd name="connsiteY11" fmla="*/ 900113 h 3529013"/>
              <a:gd name="connsiteX12" fmla="*/ 0 w 914400"/>
              <a:gd name="connsiteY12" fmla="*/ 1428750 h 3529013"/>
              <a:gd name="connsiteX13" fmla="*/ 14287 w 914400"/>
              <a:gd name="connsiteY13" fmla="*/ 2271713 h 3529013"/>
              <a:gd name="connsiteX14" fmla="*/ 28575 w 914400"/>
              <a:gd name="connsiteY14" fmla="*/ 2443163 h 3529013"/>
              <a:gd name="connsiteX15" fmla="*/ 28575 w 914400"/>
              <a:gd name="connsiteY15" fmla="*/ 3028950 h 3529013"/>
              <a:gd name="connsiteX16" fmla="*/ 28575 w 914400"/>
              <a:gd name="connsiteY16" fmla="*/ 3028950 h 3529013"/>
              <a:gd name="connsiteX17" fmla="*/ 42862 w 914400"/>
              <a:gd name="connsiteY17" fmla="*/ 3286125 h 3529013"/>
              <a:gd name="connsiteX18" fmla="*/ 57150 w 914400"/>
              <a:gd name="connsiteY18" fmla="*/ 3414713 h 3529013"/>
              <a:gd name="connsiteX19" fmla="*/ 114300 w 914400"/>
              <a:gd name="connsiteY19" fmla="*/ 3471863 h 3529013"/>
              <a:gd name="connsiteX20" fmla="*/ 242887 w 914400"/>
              <a:gd name="connsiteY20" fmla="*/ 3529013 h 3529013"/>
              <a:gd name="connsiteX21" fmla="*/ 471487 w 914400"/>
              <a:gd name="connsiteY21" fmla="*/ 3514725 h 3529013"/>
              <a:gd name="connsiteX22" fmla="*/ 614362 w 914400"/>
              <a:gd name="connsiteY22" fmla="*/ 3443288 h 3529013"/>
              <a:gd name="connsiteX23" fmla="*/ 657225 w 914400"/>
              <a:gd name="connsiteY23" fmla="*/ 3386138 h 3529013"/>
              <a:gd name="connsiteX24" fmla="*/ 642937 w 914400"/>
              <a:gd name="connsiteY24" fmla="*/ 3114675 h 3529013"/>
              <a:gd name="connsiteX25" fmla="*/ 585787 w 914400"/>
              <a:gd name="connsiteY25" fmla="*/ 2928938 h 3529013"/>
              <a:gd name="connsiteX26" fmla="*/ 557212 w 914400"/>
              <a:gd name="connsiteY26" fmla="*/ 2886075 h 3529013"/>
              <a:gd name="connsiteX27" fmla="*/ 528637 w 914400"/>
              <a:gd name="connsiteY27" fmla="*/ 2771775 h 3529013"/>
              <a:gd name="connsiteX28" fmla="*/ 500062 w 914400"/>
              <a:gd name="connsiteY28" fmla="*/ 2686050 h 3529013"/>
              <a:gd name="connsiteX29" fmla="*/ 471487 w 914400"/>
              <a:gd name="connsiteY29" fmla="*/ 2628900 h 3529013"/>
              <a:gd name="connsiteX30" fmla="*/ 457200 w 914400"/>
              <a:gd name="connsiteY30" fmla="*/ 2586038 h 3529013"/>
              <a:gd name="connsiteX31" fmla="*/ 385762 w 914400"/>
              <a:gd name="connsiteY31" fmla="*/ 2400300 h 3529013"/>
              <a:gd name="connsiteX32" fmla="*/ 342900 w 914400"/>
              <a:gd name="connsiteY32" fmla="*/ 2214563 h 3529013"/>
              <a:gd name="connsiteX33" fmla="*/ 285750 w 914400"/>
              <a:gd name="connsiteY33" fmla="*/ 2014538 h 3529013"/>
              <a:gd name="connsiteX34" fmla="*/ 257175 w 914400"/>
              <a:gd name="connsiteY34" fmla="*/ 1857375 h 3529013"/>
              <a:gd name="connsiteX35" fmla="*/ 228600 w 914400"/>
              <a:gd name="connsiteY35" fmla="*/ 1743075 h 3529013"/>
              <a:gd name="connsiteX36" fmla="*/ 214312 w 914400"/>
              <a:gd name="connsiteY36" fmla="*/ 1371600 h 3529013"/>
              <a:gd name="connsiteX37" fmla="*/ 214312 w 914400"/>
              <a:gd name="connsiteY37" fmla="*/ 1385888 h 3529013"/>
              <a:gd name="connsiteX38" fmla="*/ 228600 w 914400"/>
              <a:gd name="connsiteY38" fmla="*/ 900113 h 3529013"/>
              <a:gd name="connsiteX39" fmla="*/ 242887 w 914400"/>
              <a:gd name="connsiteY39" fmla="*/ 857250 h 3529013"/>
              <a:gd name="connsiteX40" fmla="*/ 257175 w 914400"/>
              <a:gd name="connsiteY40" fmla="*/ 742950 h 3529013"/>
              <a:gd name="connsiteX41" fmla="*/ 285750 w 914400"/>
              <a:gd name="connsiteY41" fmla="*/ 685800 h 3529013"/>
              <a:gd name="connsiteX42" fmla="*/ 357187 w 914400"/>
              <a:gd name="connsiteY42" fmla="*/ 528638 h 3529013"/>
              <a:gd name="connsiteX43" fmla="*/ 500062 w 914400"/>
              <a:gd name="connsiteY43" fmla="*/ 400050 h 3529013"/>
              <a:gd name="connsiteX44" fmla="*/ 585787 w 914400"/>
              <a:gd name="connsiteY44" fmla="*/ 342900 h 3529013"/>
              <a:gd name="connsiteX45" fmla="*/ 642937 w 914400"/>
              <a:gd name="connsiteY45" fmla="*/ 328613 h 3529013"/>
              <a:gd name="connsiteX46" fmla="*/ 757237 w 914400"/>
              <a:gd name="connsiteY46" fmla="*/ 285750 h 3529013"/>
              <a:gd name="connsiteX47" fmla="*/ 842962 w 914400"/>
              <a:gd name="connsiteY47" fmla="*/ 257175 h 3529013"/>
              <a:gd name="connsiteX48" fmla="*/ 914400 w 914400"/>
              <a:gd name="connsiteY48" fmla="*/ 171450 h 3529013"/>
              <a:gd name="connsiteX49" fmla="*/ 885825 w 914400"/>
              <a:gd name="connsiteY49" fmla="*/ 100013 h 35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14400" h="3529013">
                <a:moveTo>
                  <a:pt x="885825" y="100013"/>
                </a:moveTo>
                <a:lnTo>
                  <a:pt x="885825" y="100013"/>
                </a:lnTo>
                <a:cubicBezTo>
                  <a:pt x="828675" y="90488"/>
                  <a:pt x="770934" y="84007"/>
                  <a:pt x="714375" y="71438"/>
                </a:cubicBezTo>
                <a:cubicBezTo>
                  <a:pt x="684972" y="64904"/>
                  <a:pt x="657709" y="50788"/>
                  <a:pt x="628650" y="42863"/>
                </a:cubicBezTo>
                <a:cubicBezTo>
                  <a:pt x="605221" y="36473"/>
                  <a:pt x="580918" y="33843"/>
                  <a:pt x="557212" y="28575"/>
                </a:cubicBezTo>
                <a:cubicBezTo>
                  <a:pt x="429338" y="159"/>
                  <a:pt x="582308" y="27996"/>
                  <a:pt x="414337" y="0"/>
                </a:cubicBezTo>
                <a:cubicBezTo>
                  <a:pt x="361950" y="4763"/>
                  <a:pt x="308757" y="3971"/>
                  <a:pt x="257175" y="14288"/>
                </a:cubicBezTo>
                <a:cubicBezTo>
                  <a:pt x="231280" y="19467"/>
                  <a:pt x="180165" y="56103"/>
                  <a:pt x="157162" y="71438"/>
                </a:cubicBezTo>
                <a:cubicBezTo>
                  <a:pt x="133475" y="106968"/>
                  <a:pt x="115549" y="130016"/>
                  <a:pt x="100012" y="171450"/>
                </a:cubicBezTo>
                <a:cubicBezTo>
                  <a:pt x="91367" y="194504"/>
                  <a:pt x="75315" y="280647"/>
                  <a:pt x="71437" y="300038"/>
                </a:cubicBezTo>
                <a:lnTo>
                  <a:pt x="42862" y="700088"/>
                </a:lnTo>
                <a:cubicBezTo>
                  <a:pt x="38100" y="766763"/>
                  <a:pt x="32500" y="833383"/>
                  <a:pt x="28575" y="900113"/>
                </a:cubicBezTo>
                <a:cubicBezTo>
                  <a:pt x="8687" y="1238204"/>
                  <a:pt x="18337" y="1061999"/>
                  <a:pt x="0" y="1428750"/>
                </a:cubicBezTo>
                <a:cubicBezTo>
                  <a:pt x="4762" y="1709738"/>
                  <a:pt x="6374" y="1990796"/>
                  <a:pt x="14287" y="2271713"/>
                </a:cubicBezTo>
                <a:cubicBezTo>
                  <a:pt x="15902" y="2329038"/>
                  <a:pt x="27493" y="2385825"/>
                  <a:pt x="28575" y="2443163"/>
                </a:cubicBezTo>
                <a:cubicBezTo>
                  <a:pt x="32259" y="2638391"/>
                  <a:pt x="28575" y="2833688"/>
                  <a:pt x="28575" y="3028950"/>
                </a:cubicBezTo>
                <a:lnTo>
                  <a:pt x="28575" y="3028950"/>
                </a:lnTo>
                <a:cubicBezTo>
                  <a:pt x="33337" y="3114675"/>
                  <a:pt x="36520" y="3200502"/>
                  <a:pt x="42862" y="3286125"/>
                </a:cubicBezTo>
                <a:cubicBezTo>
                  <a:pt x="46048" y="3329134"/>
                  <a:pt x="41668" y="3374461"/>
                  <a:pt x="57150" y="3414713"/>
                </a:cubicBezTo>
                <a:cubicBezTo>
                  <a:pt x="66821" y="3439858"/>
                  <a:pt x="93845" y="3454330"/>
                  <a:pt x="114300" y="3471863"/>
                </a:cubicBezTo>
                <a:cubicBezTo>
                  <a:pt x="157525" y="3508913"/>
                  <a:pt x="184197" y="3509450"/>
                  <a:pt x="242887" y="3529013"/>
                </a:cubicBezTo>
                <a:cubicBezTo>
                  <a:pt x="319087" y="3524250"/>
                  <a:pt x="397094" y="3531893"/>
                  <a:pt x="471487" y="3514725"/>
                </a:cubicBezTo>
                <a:cubicBezTo>
                  <a:pt x="523370" y="3502752"/>
                  <a:pt x="614362" y="3443288"/>
                  <a:pt x="614362" y="3443288"/>
                </a:cubicBezTo>
                <a:cubicBezTo>
                  <a:pt x="628650" y="3424238"/>
                  <a:pt x="655162" y="3409861"/>
                  <a:pt x="657225" y="3386138"/>
                </a:cubicBezTo>
                <a:cubicBezTo>
                  <a:pt x="665075" y="3295866"/>
                  <a:pt x="652944" y="3204734"/>
                  <a:pt x="642937" y="3114675"/>
                </a:cubicBezTo>
                <a:cubicBezTo>
                  <a:pt x="637716" y="3067687"/>
                  <a:pt x="609634" y="2976632"/>
                  <a:pt x="585787" y="2928938"/>
                </a:cubicBezTo>
                <a:cubicBezTo>
                  <a:pt x="578108" y="2913579"/>
                  <a:pt x="566737" y="2900363"/>
                  <a:pt x="557212" y="2886075"/>
                </a:cubicBezTo>
                <a:cubicBezTo>
                  <a:pt x="513859" y="2756014"/>
                  <a:pt x="580364" y="2961440"/>
                  <a:pt x="528637" y="2771775"/>
                </a:cubicBezTo>
                <a:cubicBezTo>
                  <a:pt x="520712" y="2742716"/>
                  <a:pt x="511249" y="2714016"/>
                  <a:pt x="500062" y="2686050"/>
                </a:cubicBezTo>
                <a:cubicBezTo>
                  <a:pt x="492152" y="2666275"/>
                  <a:pt x="479877" y="2648476"/>
                  <a:pt x="471487" y="2628900"/>
                </a:cubicBezTo>
                <a:cubicBezTo>
                  <a:pt x="465555" y="2615058"/>
                  <a:pt x="462488" y="2600139"/>
                  <a:pt x="457200" y="2586038"/>
                </a:cubicBezTo>
                <a:cubicBezTo>
                  <a:pt x="433909" y="2523927"/>
                  <a:pt x="398771" y="2465346"/>
                  <a:pt x="385762" y="2400300"/>
                </a:cubicBezTo>
                <a:cubicBezTo>
                  <a:pt x="369100" y="2316990"/>
                  <a:pt x="368749" y="2309344"/>
                  <a:pt x="342900" y="2214563"/>
                </a:cubicBezTo>
                <a:cubicBezTo>
                  <a:pt x="324655" y="2147663"/>
                  <a:pt x="297150" y="2082937"/>
                  <a:pt x="285750" y="2014538"/>
                </a:cubicBezTo>
                <a:cubicBezTo>
                  <a:pt x="279384" y="1976340"/>
                  <a:pt x="267156" y="1897299"/>
                  <a:pt x="257175" y="1857375"/>
                </a:cubicBezTo>
                <a:cubicBezTo>
                  <a:pt x="213241" y="1681640"/>
                  <a:pt x="281260" y="2006387"/>
                  <a:pt x="228600" y="1743075"/>
                </a:cubicBezTo>
                <a:lnTo>
                  <a:pt x="214312" y="1371600"/>
                </a:lnTo>
                <a:lnTo>
                  <a:pt x="214312" y="1385888"/>
                </a:lnTo>
                <a:cubicBezTo>
                  <a:pt x="219075" y="1223963"/>
                  <a:pt x="219856" y="1061872"/>
                  <a:pt x="228600" y="900113"/>
                </a:cubicBezTo>
                <a:cubicBezTo>
                  <a:pt x="229413" y="885075"/>
                  <a:pt x="240193" y="872068"/>
                  <a:pt x="242887" y="857250"/>
                </a:cubicBezTo>
                <a:cubicBezTo>
                  <a:pt x="249756" y="819473"/>
                  <a:pt x="247862" y="780200"/>
                  <a:pt x="257175" y="742950"/>
                </a:cubicBezTo>
                <a:cubicBezTo>
                  <a:pt x="262341" y="722287"/>
                  <a:pt x="277360" y="705376"/>
                  <a:pt x="285750" y="685800"/>
                </a:cubicBezTo>
                <a:cubicBezTo>
                  <a:pt x="310447" y="628173"/>
                  <a:pt x="301957" y="583868"/>
                  <a:pt x="357187" y="528638"/>
                </a:cubicBezTo>
                <a:cubicBezTo>
                  <a:pt x="434439" y="451386"/>
                  <a:pt x="425498" y="452245"/>
                  <a:pt x="500062" y="400050"/>
                </a:cubicBezTo>
                <a:cubicBezTo>
                  <a:pt x="528197" y="380356"/>
                  <a:pt x="552469" y="351229"/>
                  <a:pt x="585787" y="342900"/>
                </a:cubicBezTo>
                <a:cubicBezTo>
                  <a:pt x="604837" y="338138"/>
                  <a:pt x="624056" y="334007"/>
                  <a:pt x="642937" y="328613"/>
                </a:cubicBezTo>
                <a:cubicBezTo>
                  <a:pt x="692470" y="314461"/>
                  <a:pt x="701890" y="305876"/>
                  <a:pt x="757237" y="285750"/>
                </a:cubicBezTo>
                <a:cubicBezTo>
                  <a:pt x="785544" y="275456"/>
                  <a:pt x="842962" y="257175"/>
                  <a:pt x="842962" y="257175"/>
                </a:cubicBezTo>
                <a:cubicBezTo>
                  <a:pt x="851155" y="248982"/>
                  <a:pt x="914400" y="191343"/>
                  <a:pt x="914400" y="171450"/>
                </a:cubicBezTo>
                <a:cubicBezTo>
                  <a:pt x="914400" y="139861"/>
                  <a:pt x="890588" y="111919"/>
                  <a:pt x="885825" y="100013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  <p:bldP spid="53" grpId="0"/>
      <p:bldP spid="54" grpId="0"/>
      <p:bldP spid="55" grpId="0"/>
      <p:bldP spid="56" grpId="0"/>
      <p:bldP spid="2" grpId="0" animBg="1"/>
      <p:bldP spid="2" grpId="1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5AFE6C0-F45A-E743-813A-055E1BF3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4FDA6B3F-D068-5542-B206-56909CFF1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D762B051-FC44-484E-85D3-0A58CAF7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EA6C0030-D326-1547-A414-3FB899534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special structure arises when </a:t>
            </a:r>
            <a:r>
              <a:rPr lang="en-US" altLang="en-US" u="sng">
                <a:ea typeface="ＭＳ Ｐゴシック" panose="020B0600070205080204" pitchFamily="34" charset="-128"/>
              </a:rPr>
              <a:t>every</a:t>
            </a:r>
            <a:r>
              <a:rPr lang="en-US" altLang="en-US">
                <a:ea typeface="ＭＳ Ｐゴシック" panose="020B0600070205080204" pitchFamily="34" charset="-128"/>
              </a:rPr>
              <a:t> pair of elements in a poset has an lub and a glb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Definition</a:t>
            </a:r>
            <a:r>
              <a:rPr lang="en-US" altLang="en-US">
                <a:ea typeface="ＭＳ Ｐゴシック" panose="020B0600070205080204" pitchFamily="34" charset="-128"/>
              </a:rPr>
              <a:t>: A </a:t>
            </a:r>
            <a:r>
              <a:rPr lang="en-US" altLang="en-US" u="sng">
                <a:ea typeface="ＭＳ Ｐゴシック" panose="020B0600070205080204" pitchFamily="34" charset="-128"/>
              </a:rPr>
              <a:t>lattice</a:t>
            </a:r>
            <a:r>
              <a:rPr lang="en-US" altLang="en-US">
                <a:ea typeface="ＭＳ Ｐゴシック" panose="020B0600070205080204" pitchFamily="34" charset="-128"/>
              </a:rPr>
              <a:t> is a partially ordered set in which </a:t>
            </a:r>
            <a:r>
              <a:rPr lang="en-US" altLang="en-US" u="sng">
                <a:ea typeface="ＭＳ Ｐゴシック" panose="020B0600070205080204" pitchFamily="34" charset="-128"/>
              </a:rPr>
              <a:t>every</a:t>
            </a:r>
            <a:r>
              <a:rPr lang="en-US" altLang="en-US">
                <a:ea typeface="ＭＳ Ｐゴシック" panose="020B0600070205080204" pitchFamily="34" charset="-128"/>
              </a:rPr>
              <a:t> pair of elements has both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least upper bound and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greatest lower bound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BC9F9AB3-43AA-E349-8AB1-33A12C50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1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81FAA970-383F-0B4A-B7F1-BA87EEA7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the example from before a lattice?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2DC1E8-A62B-454C-AB94-F8E9BCAD071E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5E74CF2-536A-AC43-AC15-AFC12806AEF1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0D25E54-FB4F-A348-AE2D-50280912867A}"/>
              </a:ext>
            </a:extLst>
          </p:cNvPr>
          <p:cNvSpPr/>
          <p:nvPr/>
        </p:nvSpPr>
        <p:spPr>
          <a:xfrm>
            <a:off x="54022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F053FFE-B915-BA49-8394-DBC4D89A1510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6C2B3A-58D1-A84A-8DCC-92B61A5CE1EB}"/>
              </a:ext>
            </a:extLst>
          </p:cNvPr>
          <p:cNvCxnSpPr>
            <a:stCxn id="38" idx="5"/>
          </p:cNvCxnSpPr>
          <p:nvPr/>
        </p:nvCxnSpPr>
        <p:spPr>
          <a:xfrm rot="5400000" flipH="1" flipV="1">
            <a:off x="4983163" y="2236787"/>
            <a:ext cx="979488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8" name="TextBox 10">
            <a:extLst>
              <a:ext uri="{FF2B5EF4-FFF2-40B4-BE49-F238E27FC236}">
                <a16:creationId xmlns:a16="http://schemas.microsoft.com/office/drawing/2014/main" id="{2A92963C-6D83-0D48-B15B-153D2841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1209" name="TextBox 11">
            <a:extLst>
              <a:ext uri="{FF2B5EF4-FFF2-40B4-BE49-F238E27FC236}">
                <a16:creationId xmlns:a16="http://schemas.microsoft.com/office/drawing/2014/main" id="{F0D4D4B9-7E15-A447-862F-1BA7B917E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F9887E-F6D7-3742-A2C2-42E2BA86C0BF}"/>
              </a:ext>
            </a:extLst>
          </p:cNvPr>
          <p:cNvSpPr/>
          <p:nvPr/>
        </p:nvSpPr>
        <p:spPr>
          <a:xfrm>
            <a:off x="7353300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CA1AF2-BEE4-864F-821B-A1CDE860091A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16FABC-61E3-5249-A912-2914642D0574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5F63A67-D018-D54C-8A64-EFEB7D6BBDA3}"/>
              </a:ext>
            </a:extLst>
          </p:cNvPr>
          <p:cNvSpPr/>
          <p:nvPr/>
        </p:nvSpPr>
        <p:spPr>
          <a:xfrm>
            <a:off x="73834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00B7D0E-788F-E24A-A913-6FABFFD9BDFB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E17AEB-7F63-944F-819B-6AA51F5D9BB6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0D38E5E-4A67-7045-B87C-A6BE15CB25EC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9FBD67-5C81-9941-8495-7160CD5D18D5}"/>
              </a:ext>
            </a:extLst>
          </p:cNvPr>
          <p:cNvCxnSpPr/>
          <p:nvPr/>
        </p:nvCxnSpPr>
        <p:spPr>
          <a:xfrm rot="5400000" flipH="1" flipV="1">
            <a:off x="6438900" y="26971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8C36E5-17D9-D54F-84AC-E4B856EC7A13}"/>
              </a:ext>
            </a:extLst>
          </p:cNvPr>
          <p:cNvCxnSpPr>
            <a:endCxn id="38" idx="3"/>
          </p:cNvCxnSpPr>
          <p:nvPr/>
        </p:nvCxnSpPr>
        <p:spPr>
          <a:xfrm rot="10800000">
            <a:off x="5413375" y="27320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72436FE-042B-EA48-BC4E-620A529131EF}"/>
              </a:ext>
            </a:extLst>
          </p:cNvPr>
          <p:cNvCxnSpPr/>
          <p:nvPr/>
        </p:nvCxnSpPr>
        <p:spPr>
          <a:xfrm rot="16200000" flipV="1">
            <a:off x="6896100" y="2247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0" name="TextBox 37">
            <a:extLst>
              <a:ext uri="{FF2B5EF4-FFF2-40B4-BE49-F238E27FC236}">
                <a16:creationId xmlns:a16="http://schemas.microsoft.com/office/drawing/2014/main" id="{44EA6FFF-29E5-C749-87CE-2D10B60E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1221" name="TextBox 38">
            <a:extLst>
              <a:ext uri="{FF2B5EF4-FFF2-40B4-BE49-F238E27FC236}">
                <a16:creationId xmlns:a16="http://schemas.microsoft.com/office/drawing/2014/main" id="{033E181B-983E-494C-B551-A755AF8F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1222" name="TextBox 39">
            <a:extLst>
              <a:ext uri="{FF2B5EF4-FFF2-40B4-BE49-F238E27FC236}">
                <a16:creationId xmlns:a16="http://schemas.microsoft.com/office/drawing/2014/main" id="{8AE5AD76-4A04-7044-AF65-D2589E1C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1223" name="TextBox 40">
            <a:extLst>
              <a:ext uri="{FF2B5EF4-FFF2-40B4-BE49-F238E27FC236}">
                <a16:creationId xmlns:a16="http://schemas.microsoft.com/office/drawing/2014/main" id="{7DC29C95-7987-A14E-8D0C-46676AAC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6002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51224" name="TextBox 41">
            <a:extLst>
              <a:ext uri="{FF2B5EF4-FFF2-40B4-BE49-F238E27FC236}">
                <a16:creationId xmlns:a16="http://schemas.microsoft.com/office/drawing/2014/main" id="{516F917D-A8FF-0045-9312-75D11595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5257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1225" name="TextBox 42">
            <a:extLst>
              <a:ext uri="{FF2B5EF4-FFF2-40B4-BE49-F238E27FC236}">
                <a16:creationId xmlns:a16="http://schemas.microsoft.com/office/drawing/2014/main" id="{2CF471D3-8596-E344-894A-976A5E39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1226" name="TextBox 43">
            <a:extLst>
              <a:ext uri="{FF2B5EF4-FFF2-40B4-BE49-F238E27FC236}">
                <a16:creationId xmlns:a16="http://schemas.microsoft.com/office/drawing/2014/main" id="{7F6BE2F0-BD82-0547-AC1A-334F783DF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F0C6EA0-31EF-CD43-9AA3-628EEB518138}"/>
              </a:ext>
            </a:extLst>
          </p:cNvPr>
          <p:cNvCxnSpPr/>
          <p:nvPr/>
        </p:nvCxnSpPr>
        <p:spPr>
          <a:xfrm rot="10800000">
            <a:off x="5478463" y="1752600"/>
            <a:ext cx="1001712" cy="925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7B8C5FD-D375-6C40-93EE-08AB8B63B99B}"/>
              </a:ext>
            </a:extLst>
          </p:cNvPr>
          <p:cNvSpPr/>
          <p:nvPr/>
        </p:nvSpPr>
        <p:spPr>
          <a:xfrm>
            <a:off x="64309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53DCEF3-8D8A-8047-AFDF-B936F45D85BA}"/>
              </a:ext>
            </a:extLst>
          </p:cNvPr>
          <p:cNvCxnSpPr>
            <a:stCxn id="61" idx="5"/>
            <a:endCxn id="43" idx="3"/>
          </p:cNvCxnSpPr>
          <p:nvPr/>
        </p:nvCxnSpPr>
        <p:spPr>
          <a:xfrm rot="5400000" flipH="1" flipV="1">
            <a:off x="6473032" y="1840706"/>
            <a:ext cx="914400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69D4DB89-B9A3-F746-82A7-EEF92EA373B9}"/>
              </a:ext>
            </a:extLst>
          </p:cNvPr>
          <p:cNvSpPr/>
          <p:nvPr/>
        </p:nvSpPr>
        <p:spPr>
          <a:xfrm>
            <a:off x="5478463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9E4EF2-326B-DB4E-B69A-B631577CD24F}"/>
              </a:ext>
            </a:extLst>
          </p:cNvPr>
          <p:cNvCxnSpPr>
            <a:stCxn id="39" idx="4"/>
          </p:cNvCxnSpPr>
          <p:nvPr/>
        </p:nvCxnSpPr>
        <p:spPr>
          <a:xfrm rot="5400000" flipH="1">
            <a:off x="5993607" y="3220244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CA2E97D-6DF6-354D-A083-7C7328B05428}"/>
              </a:ext>
            </a:extLst>
          </p:cNvPr>
          <p:cNvCxnSpPr/>
          <p:nvPr/>
        </p:nvCxnSpPr>
        <p:spPr>
          <a:xfrm rot="5400000" flipH="1">
            <a:off x="5993607" y="4133056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21FFA2-2B30-404C-86D5-B186BB039D33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4" name="TextBox 40">
            <a:extLst>
              <a:ext uri="{FF2B5EF4-FFF2-40B4-BE49-F238E27FC236}">
                <a16:creationId xmlns:a16="http://schemas.microsoft.com/office/drawing/2014/main" id="{D8BA5192-DCC2-C14E-A811-60F14C8B0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16113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48FABEF6-50AD-AF4B-A30D-615D32E7BDD0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No, because the pair {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b,c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} does not have a least upper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954CBACF-4990-304C-B0DB-13D01FE4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2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44F88A53-3EB2-1540-9A61-3853E6D0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if we modified it as shown here?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3D1009-9B08-DF4C-95D8-50A02B3D67E9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6E3FBF-23A4-7A4C-902E-95A961DCC892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4381A9-CF54-2440-AEFE-389128621B58}"/>
              </a:ext>
            </a:extLst>
          </p:cNvPr>
          <p:cNvSpPr/>
          <p:nvPr/>
        </p:nvSpPr>
        <p:spPr>
          <a:xfrm>
            <a:off x="54102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F30D3A8-1AD2-7C45-A708-CD5CAA6D35B2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1919DB-C89D-2943-8815-0557251EB7F7}"/>
              </a:ext>
            </a:extLst>
          </p:cNvPr>
          <p:cNvCxnSpPr>
            <a:stCxn id="38" idx="0"/>
            <a:endCxn id="63" idx="4"/>
          </p:cNvCxnSpPr>
          <p:nvPr/>
        </p:nvCxnSpPr>
        <p:spPr>
          <a:xfrm rot="5400000" flipH="1" flipV="1">
            <a:off x="5257801" y="24765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10">
            <a:extLst>
              <a:ext uri="{FF2B5EF4-FFF2-40B4-BE49-F238E27FC236}">
                <a16:creationId xmlns:a16="http://schemas.microsoft.com/office/drawing/2014/main" id="{B456DDBD-7A07-FC47-9EFF-DB57398A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2233" name="TextBox 11">
            <a:extLst>
              <a:ext uri="{FF2B5EF4-FFF2-40B4-BE49-F238E27FC236}">
                <a16:creationId xmlns:a16="http://schemas.microsoft.com/office/drawing/2014/main" id="{6AEBFD98-599B-9246-9A3D-557DC2AC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717059-FC68-224C-B21D-FC451A6CF86F}"/>
              </a:ext>
            </a:extLst>
          </p:cNvPr>
          <p:cNvSpPr/>
          <p:nvPr/>
        </p:nvSpPr>
        <p:spPr>
          <a:xfrm>
            <a:off x="6400800" y="1447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1F0ACD4-EAF9-0A4A-866F-F8B202BACD49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BEBE3F-E504-D648-BA19-148EE8C185B5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863E5F-D5A5-4544-8FF0-55F26CCD9475}"/>
              </a:ext>
            </a:extLst>
          </p:cNvPr>
          <p:cNvSpPr/>
          <p:nvPr/>
        </p:nvSpPr>
        <p:spPr>
          <a:xfrm>
            <a:off x="73834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5E0DC51-5BC6-8548-B9D5-D440F34779D1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216BAB-A384-D644-B57A-643AA90E3A60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9DF21-FCCB-A846-97F1-95A3ACA0C814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18D553-10C0-354D-935E-3547C7E9C4F6}"/>
              </a:ext>
            </a:extLst>
          </p:cNvPr>
          <p:cNvCxnSpPr>
            <a:stCxn id="39" idx="0"/>
            <a:endCxn id="46" idx="3"/>
          </p:cNvCxnSpPr>
          <p:nvPr/>
        </p:nvCxnSpPr>
        <p:spPr>
          <a:xfrm rot="5400000" flipH="1" flipV="1">
            <a:off x="6488113" y="2713038"/>
            <a:ext cx="887412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6FDEB4-270C-0346-B8D0-284BE9F2A622}"/>
              </a:ext>
            </a:extLst>
          </p:cNvPr>
          <p:cNvCxnSpPr>
            <a:stCxn id="39" idx="1"/>
            <a:endCxn id="38" idx="5"/>
          </p:cNvCxnSpPr>
          <p:nvPr/>
        </p:nvCxnSpPr>
        <p:spPr>
          <a:xfrm rot="16200000" flipV="1">
            <a:off x="5509419" y="2697957"/>
            <a:ext cx="898525" cy="96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9253DF-2A27-2F42-8E62-C5CE8FA11C30}"/>
              </a:ext>
            </a:extLst>
          </p:cNvPr>
          <p:cNvCxnSpPr>
            <a:stCxn id="52246" idx="1"/>
            <a:endCxn id="43" idx="5"/>
          </p:cNvCxnSpPr>
          <p:nvPr/>
        </p:nvCxnSpPr>
        <p:spPr>
          <a:xfrm rot="10800000">
            <a:off x="6465888" y="1512888"/>
            <a:ext cx="985837" cy="1187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4" name="TextBox 37">
            <a:extLst>
              <a:ext uri="{FF2B5EF4-FFF2-40B4-BE49-F238E27FC236}">
                <a16:creationId xmlns:a16="http://schemas.microsoft.com/office/drawing/2014/main" id="{EE817D61-21FA-BD4F-8539-FD9D214F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2245" name="TextBox 38">
            <a:extLst>
              <a:ext uri="{FF2B5EF4-FFF2-40B4-BE49-F238E27FC236}">
                <a16:creationId xmlns:a16="http://schemas.microsoft.com/office/drawing/2014/main" id="{8111AA2D-A0CB-394B-A03D-4CB2D09C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2246" name="TextBox 39">
            <a:extLst>
              <a:ext uri="{FF2B5EF4-FFF2-40B4-BE49-F238E27FC236}">
                <a16:creationId xmlns:a16="http://schemas.microsoft.com/office/drawing/2014/main" id="{97323433-75C2-5146-996D-F1E30437E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2247" name="TextBox 40">
            <a:extLst>
              <a:ext uri="{FF2B5EF4-FFF2-40B4-BE49-F238E27FC236}">
                <a16:creationId xmlns:a16="http://schemas.microsoft.com/office/drawing/2014/main" id="{E8F5FDD4-5014-324B-B466-5C634128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685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52248" name="TextBox 41">
            <a:extLst>
              <a:ext uri="{FF2B5EF4-FFF2-40B4-BE49-F238E27FC236}">
                <a16:creationId xmlns:a16="http://schemas.microsoft.com/office/drawing/2014/main" id="{2DEBFF6A-11C5-7448-98DE-C1211A26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5257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2249" name="TextBox 42">
            <a:extLst>
              <a:ext uri="{FF2B5EF4-FFF2-40B4-BE49-F238E27FC236}">
                <a16:creationId xmlns:a16="http://schemas.microsoft.com/office/drawing/2014/main" id="{7FEBEE20-1892-8F49-9E9F-82346F00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2250" name="TextBox 43">
            <a:extLst>
              <a:ext uri="{FF2B5EF4-FFF2-40B4-BE49-F238E27FC236}">
                <a16:creationId xmlns:a16="http://schemas.microsoft.com/office/drawing/2014/main" id="{8C67B2AD-A037-6B47-9755-F63E37156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30734D-D770-A94A-9176-62471995538D}"/>
              </a:ext>
            </a:extLst>
          </p:cNvPr>
          <p:cNvCxnSpPr>
            <a:stCxn id="61" idx="1"/>
            <a:endCxn id="63" idx="4"/>
          </p:cNvCxnSpPr>
          <p:nvPr/>
        </p:nvCxnSpPr>
        <p:spPr>
          <a:xfrm rot="16200000" flipV="1">
            <a:off x="5695950" y="2038350"/>
            <a:ext cx="468313" cy="963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EB8BDC3-A307-EA4C-ADA9-577D751D802F}"/>
              </a:ext>
            </a:extLst>
          </p:cNvPr>
          <p:cNvSpPr/>
          <p:nvPr/>
        </p:nvSpPr>
        <p:spPr>
          <a:xfrm>
            <a:off x="6400800" y="274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9461AF9-BA1D-2145-89E3-4D8A57237F36}"/>
              </a:ext>
            </a:extLst>
          </p:cNvPr>
          <p:cNvCxnSpPr>
            <a:stCxn id="61" idx="0"/>
            <a:endCxn id="43" idx="4"/>
          </p:cNvCxnSpPr>
          <p:nvPr/>
        </p:nvCxnSpPr>
        <p:spPr>
          <a:xfrm rot="5400000" flipH="1" flipV="1">
            <a:off x="5829301" y="2133600"/>
            <a:ext cx="12192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67DF2A-A9DB-9443-8297-888911D772B2}"/>
              </a:ext>
            </a:extLst>
          </p:cNvPr>
          <p:cNvSpPr/>
          <p:nvPr/>
        </p:nvSpPr>
        <p:spPr>
          <a:xfrm>
            <a:off x="54102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9FA7EA-AA2C-5A4C-A644-A54E0B5BBEB6}"/>
              </a:ext>
            </a:extLst>
          </p:cNvPr>
          <p:cNvCxnSpPr>
            <a:stCxn id="39" idx="4"/>
            <a:endCxn id="61" idx="4"/>
          </p:cNvCxnSpPr>
          <p:nvPr/>
        </p:nvCxnSpPr>
        <p:spPr>
          <a:xfrm rot="5400000" flipH="1">
            <a:off x="6015832" y="3242468"/>
            <a:ext cx="876300" cy="30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1113EC-A14F-E64A-A1B9-6360D5916BC1}"/>
              </a:ext>
            </a:extLst>
          </p:cNvPr>
          <p:cNvCxnSpPr>
            <a:stCxn id="45" idx="0"/>
          </p:cNvCxnSpPr>
          <p:nvPr/>
        </p:nvCxnSpPr>
        <p:spPr>
          <a:xfrm rot="5400000" flipH="1" flipV="1">
            <a:off x="5973763" y="4152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F1BAEE-82B6-EF4B-A17D-FA5EA28455C4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8" name="TextBox 40">
            <a:extLst>
              <a:ext uri="{FF2B5EF4-FFF2-40B4-BE49-F238E27FC236}">
                <a16:creationId xmlns:a16="http://schemas.microsoft.com/office/drawing/2014/main" id="{7A0403D2-F109-F149-93CC-526E9D43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6002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2CA97184-7347-C946-BC01-CACCEB591982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Yes, because for any pair, there is an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lub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 &amp; a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glb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B9E0CD2-D218-4842-9A34-07251A20A74F}"/>
              </a:ext>
            </a:extLst>
          </p:cNvPr>
          <p:cNvCxnSpPr>
            <a:stCxn id="63" idx="7"/>
            <a:endCxn id="43" idx="2"/>
          </p:cNvCxnSpPr>
          <p:nvPr/>
        </p:nvCxnSpPr>
        <p:spPr>
          <a:xfrm rot="5400000" flipH="1" flipV="1">
            <a:off x="5570537" y="1390651"/>
            <a:ext cx="7350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E261CA-CE1B-414D-89A8-C1B9D634CFF0}"/>
              </a:ext>
            </a:extLst>
          </p:cNvPr>
          <p:cNvCxnSpPr>
            <a:endCxn id="39" idx="3"/>
          </p:cNvCxnSpPr>
          <p:nvPr/>
        </p:nvCxnSpPr>
        <p:spPr>
          <a:xfrm flipV="1">
            <a:off x="5410200" y="3684588"/>
            <a:ext cx="1031875" cy="102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5C81977-778B-EC48-94BF-4E379C29C631}"/>
              </a:ext>
            </a:extLst>
          </p:cNvPr>
          <p:cNvCxnSpPr>
            <a:stCxn id="44" idx="7"/>
            <a:endCxn id="39" idx="4"/>
          </p:cNvCxnSpPr>
          <p:nvPr/>
        </p:nvCxnSpPr>
        <p:spPr>
          <a:xfrm rot="16200000" flipV="1">
            <a:off x="6461919" y="3702844"/>
            <a:ext cx="963613" cy="949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FDDAD57-CA5B-7545-A63F-A6333BA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Motivating Example (1)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E70310F-2D33-574D-8ADD-E7E23B91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Consider the renovation of Avery Hall.  In this process several tasks were undertaken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Remove Asbestos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Replace windows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Paint walls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Refinish floors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Assign offices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Buy office furniture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Move in office furniture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9C15BA-9AF4-5745-98EF-60D32828E3ED}"/>
              </a:ext>
            </a:extLst>
          </p:cNvPr>
          <p:cNvSpPr/>
          <p:nvPr/>
        </p:nvSpPr>
        <p:spPr>
          <a:xfrm>
            <a:off x="4343400" y="3352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82496-8E78-DB49-BCA7-E4FD670E7E74}"/>
              </a:ext>
            </a:extLst>
          </p:cNvPr>
          <p:cNvSpPr/>
          <p:nvPr/>
        </p:nvSpPr>
        <p:spPr>
          <a:xfrm>
            <a:off x="7315200" y="27432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3B5CC-B514-2243-924A-53E5356A9BEB}"/>
              </a:ext>
            </a:extLst>
          </p:cNvPr>
          <p:cNvSpPr/>
          <p:nvPr/>
        </p:nvSpPr>
        <p:spPr>
          <a:xfrm>
            <a:off x="4724400" y="42672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D4E14-C821-C14F-99DC-38AA16E9D58F}"/>
              </a:ext>
            </a:extLst>
          </p:cNvPr>
          <p:cNvSpPr/>
          <p:nvPr/>
        </p:nvSpPr>
        <p:spPr>
          <a:xfrm>
            <a:off x="7848600" y="44196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DE49E-F6BF-9C4A-9985-830E1F3F2310}"/>
              </a:ext>
            </a:extLst>
          </p:cNvPr>
          <p:cNvSpPr/>
          <p:nvPr/>
        </p:nvSpPr>
        <p:spPr>
          <a:xfrm>
            <a:off x="5715000" y="3200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A2473-4320-854A-B20E-1B73720DC4B0}"/>
              </a:ext>
            </a:extLst>
          </p:cNvPr>
          <p:cNvSpPr/>
          <p:nvPr/>
        </p:nvSpPr>
        <p:spPr>
          <a:xfrm>
            <a:off x="7239000" y="3581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53AD1-369C-9C47-875E-3991ACC42072}"/>
              </a:ext>
            </a:extLst>
          </p:cNvPr>
          <p:cNvSpPr/>
          <p:nvPr/>
        </p:nvSpPr>
        <p:spPr>
          <a:xfrm>
            <a:off x="5943600" y="45720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 offices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8383C9BD-0A8A-DA45-891B-7EE32A28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3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F2299845-E0BE-ED48-B4D3-3FB82024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this example a lattice?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E4224E-5CB8-8343-AD64-0CA0C594D554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409832-A159-8D47-AB53-FE66EA1A5C50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7145F6-6E2C-5C40-8E00-A487F622123E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4" name="TextBox 10">
            <a:extLst>
              <a:ext uri="{FF2B5EF4-FFF2-40B4-BE49-F238E27FC236}">
                <a16:creationId xmlns:a16="http://schemas.microsoft.com/office/drawing/2014/main" id="{941A1E56-4551-E64C-B364-639261809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3255" name="TextBox 11">
            <a:extLst>
              <a:ext uri="{FF2B5EF4-FFF2-40B4-BE49-F238E27FC236}">
                <a16:creationId xmlns:a16="http://schemas.microsoft.com/office/drawing/2014/main" id="{9F531ACF-2BE2-1249-B764-FD7E73AE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3A8737-A102-364E-B956-C692F450114D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6869C1-FB4C-AD44-AE50-F8CF5EB093FD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DC09B1F-0C89-4E4C-B47A-3946043B9E29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C017E4-BDFC-414E-BF26-DE0BDF7A15D5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00F02EF-01A6-0847-8FDC-556CA96DED5A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FD13905-12C1-F446-9623-0A063B4C340D}"/>
              </a:ext>
            </a:extLst>
          </p:cNvPr>
          <p:cNvCxnSpPr>
            <a:stCxn id="58" idx="0"/>
            <a:endCxn id="61" idx="5"/>
          </p:cNvCxnSpPr>
          <p:nvPr/>
        </p:nvCxnSpPr>
        <p:spPr>
          <a:xfrm rot="16200000" flipV="1">
            <a:off x="6408738" y="2636838"/>
            <a:ext cx="1001712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2" name="TextBox 37">
            <a:extLst>
              <a:ext uri="{FF2B5EF4-FFF2-40B4-BE49-F238E27FC236}">
                <a16:creationId xmlns:a16="http://schemas.microsoft.com/office/drawing/2014/main" id="{1955B5E1-2D92-9349-9F97-9E2F3A3B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3263" name="TextBox 38">
            <a:extLst>
              <a:ext uri="{FF2B5EF4-FFF2-40B4-BE49-F238E27FC236}">
                <a16:creationId xmlns:a16="http://schemas.microsoft.com/office/drawing/2014/main" id="{667E9445-3B89-0246-B709-EF9FDFA31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3264" name="TextBox 39">
            <a:extLst>
              <a:ext uri="{FF2B5EF4-FFF2-40B4-BE49-F238E27FC236}">
                <a16:creationId xmlns:a16="http://schemas.microsoft.com/office/drawing/2014/main" id="{E76537F5-A94B-4C4F-8FCF-7F9EF420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3265" name="TextBox 41">
            <a:extLst>
              <a:ext uri="{FF2B5EF4-FFF2-40B4-BE49-F238E27FC236}">
                <a16:creationId xmlns:a16="http://schemas.microsoft.com/office/drawing/2014/main" id="{E1540EEB-8031-9745-AF9D-10657A01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3266" name="TextBox 42">
            <a:extLst>
              <a:ext uri="{FF2B5EF4-FFF2-40B4-BE49-F238E27FC236}">
                <a16:creationId xmlns:a16="http://schemas.microsoft.com/office/drawing/2014/main" id="{5A76EE28-E802-0D4D-BA59-32C39847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3267" name="TextBox 43">
            <a:extLst>
              <a:ext uri="{FF2B5EF4-FFF2-40B4-BE49-F238E27FC236}">
                <a16:creationId xmlns:a16="http://schemas.microsoft.com/office/drawing/2014/main" id="{B9BF94F5-BECC-C44A-BCE0-1CA18A23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52E93F9-21D3-214F-A190-F51463BECF6F}"/>
              </a:ext>
            </a:extLst>
          </p:cNvPr>
          <p:cNvCxnSpPr>
            <a:stCxn id="61" idx="3"/>
            <a:endCxn id="54" idx="7"/>
          </p:cNvCxnSpPr>
          <p:nvPr/>
        </p:nvCxnSpPr>
        <p:spPr>
          <a:xfrm rot="5400000">
            <a:off x="5399088" y="2579688"/>
            <a:ext cx="1012825" cy="101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7630FDD1-DEA7-EF4F-8D57-D413D843371A}"/>
              </a:ext>
            </a:extLst>
          </p:cNvPr>
          <p:cNvSpPr/>
          <p:nvPr/>
        </p:nvSpPr>
        <p:spPr>
          <a:xfrm>
            <a:off x="6400800" y="251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FC9314-62BA-C142-8A8D-AE7E2347F821}"/>
              </a:ext>
            </a:extLst>
          </p:cNvPr>
          <p:cNvCxnSpPr>
            <a:stCxn id="39" idx="4"/>
            <a:endCxn id="61" idx="5"/>
          </p:cNvCxnSpPr>
          <p:nvPr/>
        </p:nvCxnSpPr>
        <p:spPr>
          <a:xfrm rot="5400000" flipH="1">
            <a:off x="5909470" y="3136106"/>
            <a:ext cx="11160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11F3DC-A9CF-0749-88D9-8E3F06138B30}"/>
              </a:ext>
            </a:extLst>
          </p:cNvPr>
          <p:cNvCxnSpPr>
            <a:stCxn id="45" idx="0"/>
          </p:cNvCxnSpPr>
          <p:nvPr/>
        </p:nvCxnSpPr>
        <p:spPr>
          <a:xfrm rot="5400000" flipH="1" flipV="1">
            <a:off x="5973763" y="4152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982A71-1E7D-474D-AF32-AF831A5F3275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0C0B39B-1D27-0149-A875-EB5782884388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487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No! 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The lower bound of A={e,f} is {a,b,c}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However, A has no glb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Similarly, B={b,c} has no ulb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2B77E59-D94A-DD4D-B642-7302901C5127}"/>
              </a:ext>
            </a:extLst>
          </p:cNvPr>
          <p:cNvCxnSpPr>
            <a:stCxn id="36" idx="5"/>
            <a:endCxn id="54" idx="4"/>
          </p:cNvCxnSpPr>
          <p:nvPr/>
        </p:nvCxnSpPr>
        <p:spPr>
          <a:xfrm rot="5400000" flipH="1">
            <a:off x="4857750" y="4171950"/>
            <a:ext cx="1055688" cy="26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9977B8D-1B27-364C-9C79-B7DAD8910E9D}"/>
              </a:ext>
            </a:extLst>
          </p:cNvPr>
          <p:cNvCxnSpPr>
            <a:stCxn id="44" idx="0"/>
            <a:endCxn id="58" idx="5"/>
          </p:cNvCxnSpPr>
          <p:nvPr/>
        </p:nvCxnSpPr>
        <p:spPr>
          <a:xfrm rot="16200000" flipV="1">
            <a:off x="6884988" y="4141788"/>
            <a:ext cx="1001712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B79FA2-076A-1F4F-A9E3-FF4B95EE0343}"/>
              </a:ext>
            </a:extLst>
          </p:cNvPr>
          <p:cNvSpPr/>
          <p:nvPr/>
        </p:nvSpPr>
        <p:spPr>
          <a:xfrm>
            <a:off x="53340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BDAB856-1177-D845-BD25-6F2DC31F9CCA}"/>
              </a:ext>
            </a:extLst>
          </p:cNvPr>
          <p:cNvSpPr/>
          <p:nvPr/>
        </p:nvSpPr>
        <p:spPr>
          <a:xfrm>
            <a:off x="73152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9FDCE45-38B9-0743-BFC6-C4BEFE664D09}"/>
              </a:ext>
            </a:extLst>
          </p:cNvPr>
          <p:cNvCxnSpPr>
            <a:stCxn id="36" idx="0"/>
            <a:endCxn id="39" idx="5"/>
          </p:cNvCxnSpPr>
          <p:nvPr/>
        </p:nvCxnSpPr>
        <p:spPr>
          <a:xfrm rot="5400000" flipH="1" flipV="1">
            <a:off x="5452269" y="3604419"/>
            <a:ext cx="963612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1602F61-1CE9-8648-9783-4EF34B09BF49}"/>
              </a:ext>
            </a:extLst>
          </p:cNvPr>
          <p:cNvCxnSpPr>
            <a:stCxn id="45" idx="2"/>
            <a:endCxn id="54" idx="4"/>
          </p:cNvCxnSpPr>
          <p:nvPr/>
        </p:nvCxnSpPr>
        <p:spPr>
          <a:xfrm rot="10800000">
            <a:off x="5372100" y="3657600"/>
            <a:ext cx="1058863" cy="102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65BBA0E-F9BB-8D47-8123-C203E35DA5C9}"/>
              </a:ext>
            </a:extLst>
          </p:cNvPr>
          <p:cNvCxnSpPr>
            <a:stCxn id="45" idx="7"/>
            <a:endCxn id="58" idx="4"/>
          </p:cNvCxnSpPr>
          <p:nvPr/>
        </p:nvCxnSpPr>
        <p:spPr>
          <a:xfrm rot="5400000" flipH="1" flipV="1">
            <a:off x="6423818" y="3729832"/>
            <a:ext cx="1001713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9B6929C-2171-6743-8EE0-5A004C5E1A1E}"/>
              </a:ext>
            </a:extLst>
          </p:cNvPr>
          <p:cNvSpPr/>
          <p:nvPr/>
        </p:nvSpPr>
        <p:spPr>
          <a:xfrm>
            <a:off x="4953000" y="3429000"/>
            <a:ext cx="1905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7594957-F704-D048-81AB-75F4309E7BFC}"/>
              </a:ext>
            </a:extLst>
          </p:cNvPr>
          <p:cNvSpPr/>
          <p:nvPr/>
        </p:nvSpPr>
        <p:spPr>
          <a:xfrm>
            <a:off x="4800600" y="4495800"/>
            <a:ext cx="1905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393C93B4-C1FE-754A-AE2A-B0C48272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Lattice Or Not a Lattice?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69FB9DC-3F8C-9B49-B056-D0737F96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To show that a partial order is not a lattice, it suffices to find a pair that does not have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lub</a:t>
            </a:r>
            <a:r>
              <a:rPr lang="en-US" altLang="en-US" sz="24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400" dirty="0">
                <a:ea typeface="ＭＳ Ｐゴシック" panose="020B0600070205080204" pitchFamily="34" charset="-128"/>
              </a:rPr>
              <a:t> (i.e., a counter-example)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For a pair not to have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lub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400" dirty="0">
                <a:ea typeface="ＭＳ Ｐゴシック" panose="020B0600070205080204" pitchFamily="34" charset="-128"/>
              </a:rPr>
              <a:t>, the elements of the pair must first be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incomparable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(Why?)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You can then view the upper/lower bounds on a pair as a sub-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400" dirty="0">
                <a:ea typeface="ＭＳ Ｐゴシック" panose="020B0600070205080204" pitchFamily="34" charset="-128"/>
              </a:rPr>
              <a:t> diagram: If there is no maximum/minimum element in this sub-diagram, then it is not a lattice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022EDB-528C-294D-90C9-DC990582F2E6}"/>
              </a:ext>
            </a:extLst>
          </p:cNvPr>
          <p:cNvSpPr/>
          <p:nvPr/>
        </p:nvSpPr>
        <p:spPr>
          <a:xfrm>
            <a:off x="64770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B719C9-7582-654F-8505-C4251FA37B4D}"/>
              </a:ext>
            </a:extLst>
          </p:cNvPr>
          <p:cNvSpPr/>
          <p:nvPr/>
        </p:nvSpPr>
        <p:spPr>
          <a:xfrm>
            <a:off x="7573963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2CDA1C-E4F8-C041-B1B3-4773EC45D081}"/>
              </a:ext>
            </a:extLst>
          </p:cNvPr>
          <p:cNvSpPr/>
          <p:nvPr/>
        </p:nvSpPr>
        <p:spPr>
          <a:xfrm>
            <a:off x="7573963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FC3FCC68-ADBE-EE4F-A6C3-DA4E9DF1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5181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2FBB3076-FC5D-064C-A58C-D5050DA2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4267200"/>
            <a:ext cx="304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6EE1DAF-8AF4-664A-B3DF-FB44A7EDAAF9}"/>
              </a:ext>
            </a:extLst>
          </p:cNvPr>
          <p:cNvSpPr/>
          <p:nvPr/>
        </p:nvSpPr>
        <p:spPr>
          <a:xfrm>
            <a:off x="84963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DFA6CF1-99AD-2641-9B8E-693DDDB2A990}"/>
              </a:ext>
            </a:extLst>
          </p:cNvPr>
          <p:cNvSpPr/>
          <p:nvPr/>
        </p:nvSpPr>
        <p:spPr>
          <a:xfrm>
            <a:off x="7573963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175206-06AE-F740-804D-C3D456443D6B}"/>
              </a:ext>
            </a:extLst>
          </p:cNvPr>
          <p:cNvSpPr/>
          <p:nvPr/>
        </p:nvSpPr>
        <p:spPr>
          <a:xfrm>
            <a:off x="7573963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833040-E402-1740-A061-60A6E128C760}"/>
              </a:ext>
            </a:extLst>
          </p:cNvPr>
          <p:cNvCxnSpPr>
            <a:stCxn id="38" idx="7"/>
            <a:endCxn id="31" idx="4"/>
          </p:cNvCxnSpPr>
          <p:nvPr/>
        </p:nvCxnSpPr>
        <p:spPr>
          <a:xfrm rot="16200000" flipV="1">
            <a:off x="6652418" y="4358482"/>
            <a:ext cx="849313" cy="1123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EE27A5-A12B-5147-8A06-066506CB049F}"/>
              </a:ext>
            </a:extLst>
          </p:cNvPr>
          <p:cNvCxnSpPr>
            <a:stCxn id="38" idx="7"/>
            <a:endCxn id="36" idx="3"/>
          </p:cNvCxnSpPr>
          <p:nvPr/>
        </p:nvCxnSpPr>
        <p:spPr>
          <a:xfrm rot="5400000" flipH="1" flipV="1">
            <a:off x="7643019" y="44807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427852-F101-1A41-9D61-CC8F7803A172}"/>
              </a:ext>
            </a:extLst>
          </p:cNvPr>
          <p:cNvCxnSpPr>
            <a:stCxn id="56" idx="0"/>
            <a:endCxn id="49" idx="5"/>
          </p:cNvCxnSpPr>
          <p:nvPr/>
        </p:nvCxnSpPr>
        <p:spPr>
          <a:xfrm rot="16200000" flipV="1">
            <a:off x="7551738" y="2408238"/>
            <a:ext cx="1001712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7">
            <a:extLst>
              <a:ext uri="{FF2B5EF4-FFF2-40B4-BE49-F238E27FC236}">
                <a16:creationId xmlns:a16="http://schemas.microsoft.com/office/drawing/2014/main" id="{C86E2FD4-A0BA-C34C-9200-061C385E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4267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A5408DFB-2DA7-3B4F-B24C-0D66ED38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1981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91DF639B-7942-484C-83D4-98193B90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200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56FF7088-1C3E-4340-BA58-89357D6F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76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6" name="TextBox 42">
            <a:extLst>
              <a:ext uri="{FF2B5EF4-FFF2-40B4-BE49-F238E27FC236}">
                <a16:creationId xmlns:a16="http://schemas.microsoft.com/office/drawing/2014/main" id="{9CAF731B-C0D4-5E41-8777-D860CDB66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200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55E04B8C-50D7-554C-B1A2-7CB10A8B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267200"/>
            <a:ext cx="300038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85F107-4FA5-3943-841C-573BCEC58D7F}"/>
              </a:ext>
            </a:extLst>
          </p:cNvPr>
          <p:cNvCxnSpPr>
            <a:stCxn id="49" idx="3"/>
            <a:endCxn id="55" idx="7"/>
          </p:cNvCxnSpPr>
          <p:nvPr/>
        </p:nvCxnSpPr>
        <p:spPr>
          <a:xfrm rot="5400000">
            <a:off x="6542088" y="2351088"/>
            <a:ext cx="1012825" cy="101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94676DC7-8577-9741-B425-B24435766265}"/>
              </a:ext>
            </a:extLst>
          </p:cNvPr>
          <p:cNvSpPr/>
          <p:nvPr/>
        </p:nvSpPr>
        <p:spPr>
          <a:xfrm>
            <a:off x="7543800" y="2286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F744A39-5DD3-3D4C-BFB8-A1FA48B97C09}"/>
              </a:ext>
            </a:extLst>
          </p:cNvPr>
          <p:cNvCxnSpPr>
            <a:stCxn id="33" idx="4"/>
            <a:endCxn id="49" idx="5"/>
          </p:cNvCxnSpPr>
          <p:nvPr/>
        </p:nvCxnSpPr>
        <p:spPr>
          <a:xfrm rot="5400000" flipH="1">
            <a:off x="7052470" y="2907506"/>
            <a:ext cx="11160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063B40-4E1A-2A4A-ABAB-195664D35D0E}"/>
              </a:ext>
            </a:extLst>
          </p:cNvPr>
          <p:cNvCxnSpPr>
            <a:stCxn id="37" idx="0"/>
          </p:cNvCxnSpPr>
          <p:nvPr/>
        </p:nvCxnSpPr>
        <p:spPr>
          <a:xfrm rot="5400000" flipH="1" flipV="1">
            <a:off x="7116763" y="3924300"/>
            <a:ext cx="990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2F5B31-A1E6-A34F-8A17-1BF6E728924E}"/>
              </a:ext>
            </a:extLst>
          </p:cNvPr>
          <p:cNvCxnSpPr>
            <a:endCxn id="37" idx="0"/>
          </p:cNvCxnSpPr>
          <p:nvPr/>
        </p:nvCxnSpPr>
        <p:spPr>
          <a:xfrm rot="16200000" flipV="1">
            <a:off x="7155657" y="4876006"/>
            <a:ext cx="91440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52EFBD-CCE9-7E4A-906A-14E72CB8485E}"/>
              </a:ext>
            </a:extLst>
          </p:cNvPr>
          <p:cNvCxnSpPr>
            <a:stCxn id="31" idx="5"/>
            <a:endCxn id="55" idx="4"/>
          </p:cNvCxnSpPr>
          <p:nvPr/>
        </p:nvCxnSpPr>
        <p:spPr>
          <a:xfrm rot="5400000" flipH="1">
            <a:off x="6000750" y="3943350"/>
            <a:ext cx="1055688" cy="26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AD42126-CF29-6B4D-852A-15C7D96C48F4}"/>
              </a:ext>
            </a:extLst>
          </p:cNvPr>
          <p:cNvCxnSpPr>
            <a:stCxn id="36" idx="0"/>
            <a:endCxn id="56" idx="5"/>
          </p:cNvCxnSpPr>
          <p:nvPr/>
        </p:nvCxnSpPr>
        <p:spPr>
          <a:xfrm rot="16200000" flipV="1">
            <a:off x="8027988" y="3913188"/>
            <a:ext cx="1001712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CDCE4E75-84B6-8A4B-8058-EEE9BFBEB1F1}"/>
              </a:ext>
            </a:extLst>
          </p:cNvPr>
          <p:cNvSpPr/>
          <p:nvPr/>
        </p:nvSpPr>
        <p:spPr>
          <a:xfrm>
            <a:off x="6477000" y="3352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FF7BD6B-F74C-8846-9B85-EA3CC0FA407E}"/>
              </a:ext>
            </a:extLst>
          </p:cNvPr>
          <p:cNvSpPr/>
          <p:nvPr/>
        </p:nvSpPr>
        <p:spPr>
          <a:xfrm>
            <a:off x="8458200" y="3352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6A2C62-C82D-894B-8FF6-59764BDAF438}"/>
              </a:ext>
            </a:extLst>
          </p:cNvPr>
          <p:cNvCxnSpPr>
            <a:cxnSpLocks/>
            <a:stCxn id="31" idx="0"/>
            <a:endCxn id="33" idx="5"/>
          </p:cNvCxnSpPr>
          <p:nvPr/>
        </p:nvCxnSpPr>
        <p:spPr>
          <a:xfrm rot="5400000" flipH="1" flipV="1">
            <a:off x="6595269" y="3375819"/>
            <a:ext cx="963612" cy="1123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8BC37-FED6-834F-8CEB-22707703A08D}"/>
              </a:ext>
            </a:extLst>
          </p:cNvPr>
          <p:cNvCxnSpPr>
            <a:stCxn id="37" idx="2"/>
            <a:endCxn id="55" idx="4"/>
          </p:cNvCxnSpPr>
          <p:nvPr/>
        </p:nvCxnSpPr>
        <p:spPr>
          <a:xfrm rot="10800000">
            <a:off x="6515100" y="3429000"/>
            <a:ext cx="1058863" cy="1028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C6C92B-2462-CB72-4F3A-D3A41EB1B190}"/>
              </a:ext>
            </a:extLst>
          </p:cNvPr>
          <p:cNvCxnSpPr>
            <a:cxnSpLocks/>
            <a:stCxn id="37" idx="5"/>
            <a:endCxn id="56" idx="4"/>
          </p:cNvCxnSpPr>
          <p:nvPr/>
        </p:nvCxnSpPr>
        <p:spPr>
          <a:xfrm flipV="1">
            <a:off x="7639004" y="3429000"/>
            <a:ext cx="857296" cy="1055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42429EBE-14D8-644A-9BB4-14766EA0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32BB4835-1FAA-0A4D-AEB0-10ECD304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976FCA1-5683-CF43-B6BC-FB00F7B5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720DE619-C914-794A-91F9-BBD38643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Let us return to the introductory example of Avery Hall renovation. Now that we have got a partial order model, it would be nice to actually create a concrete schedule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That is, given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partial order</a:t>
            </a:r>
            <a:r>
              <a:rPr lang="en-US" altLang="en-US" sz="2000" dirty="0">
                <a:ea typeface="ＭＳ Ｐゴシック" panose="020B0600070205080204" pitchFamily="34" charset="-128"/>
              </a:rPr>
              <a:t>, we would like to transform it into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total order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that is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compatible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with the partial order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 total order is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compatible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if it does not violate any of the original relations in the partial order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Essentially, we are simply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imposing an order on incomparable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elements in the partial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FDA9EA-C670-0346-B5E8-E577E33B825C}"/>
              </a:ext>
            </a:extLst>
          </p:cNvPr>
          <p:cNvSpPr/>
          <p:nvPr/>
        </p:nvSpPr>
        <p:spPr>
          <a:xfrm>
            <a:off x="5598318" y="5105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25FF-80DA-A448-96F1-DCED4A4D99A6}"/>
              </a:ext>
            </a:extLst>
          </p:cNvPr>
          <p:cNvSpPr/>
          <p:nvPr/>
        </p:nvSpPr>
        <p:spPr>
          <a:xfrm>
            <a:off x="5638799" y="40386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B5B5D-D1CF-3949-8C77-1D6110D1FE8E}"/>
              </a:ext>
            </a:extLst>
          </p:cNvPr>
          <p:cNvSpPr/>
          <p:nvPr/>
        </p:nvSpPr>
        <p:spPr>
          <a:xfrm>
            <a:off x="5410200" y="31242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93DA4-D2D0-5A46-90FF-9E6F060C0605}"/>
              </a:ext>
            </a:extLst>
          </p:cNvPr>
          <p:cNvSpPr/>
          <p:nvPr/>
        </p:nvSpPr>
        <p:spPr>
          <a:xfrm>
            <a:off x="6167437" y="3071019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3E77F-E90F-754B-87E3-6675D0B449DA}"/>
              </a:ext>
            </a:extLst>
          </p:cNvPr>
          <p:cNvSpPr/>
          <p:nvPr/>
        </p:nvSpPr>
        <p:spPr>
          <a:xfrm>
            <a:off x="6091237" y="2057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2A813-B2D8-ED49-BB0A-3D010FF2D75E}"/>
              </a:ext>
            </a:extLst>
          </p:cNvPr>
          <p:cNvSpPr/>
          <p:nvPr/>
        </p:nvSpPr>
        <p:spPr>
          <a:xfrm>
            <a:off x="6781800" y="40386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8B3C6-29EC-8149-BE85-5D0E3B7B6D4F}"/>
              </a:ext>
            </a:extLst>
          </p:cNvPr>
          <p:cNvSpPr/>
          <p:nvPr/>
        </p:nvSpPr>
        <p:spPr>
          <a:xfrm>
            <a:off x="6858000" y="5105400"/>
            <a:ext cx="8382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 offices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DB0602-B36B-9C4F-A62D-22075200939C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6131718" y="45720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40081D-D112-3B46-BF10-37E13234FEE3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277100" y="45720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CE0FC5-3678-B142-8D1D-A54A27AD55FF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624637" y="2590800"/>
            <a:ext cx="38100" cy="480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F35B2-17A6-8B4E-B1B9-1F12F373823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131718" y="3642520"/>
            <a:ext cx="721519" cy="39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513007-67DE-3549-B572-ED900176DA94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5753100" y="3657600"/>
            <a:ext cx="378618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B0F1BF-4389-EF4F-B7BB-55889C2A7DB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753100" y="2590800"/>
            <a:ext cx="4953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FF2F13-6A96-4149-87DB-41335F58BB05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162800" y="2590800"/>
            <a:ext cx="1143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48028-25D2-1843-8B9D-4A59B6C54737}"/>
              </a:ext>
            </a:extLst>
          </p:cNvPr>
          <p:cNvSpPr/>
          <p:nvPr/>
        </p:nvSpPr>
        <p:spPr>
          <a:xfrm>
            <a:off x="7848600" y="5867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3B1102-D8B3-0B4C-80AF-7FC76CB61372}"/>
              </a:ext>
            </a:extLst>
          </p:cNvPr>
          <p:cNvSpPr/>
          <p:nvPr/>
        </p:nvSpPr>
        <p:spPr>
          <a:xfrm>
            <a:off x="7848600" y="51435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 offices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5D1431-4DAB-C04C-AFBB-ECF707E9431E}"/>
              </a:ext>
            </a:extLst>
          </p:cNvPr>
          <p:cNvSpPr/>
          <p:nvPr/>
        </p:nvSpPr>
        <p:spPr>
          <a:xfrm>
            <a:off x="7889082" y="44196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61010A-C7D5-3A4A-9371-571E4AC2408B}"/>
              </a:ext>
            </a:extLst>
          </p:cNvPr>
          <p:cNvSpPr/>
          <p:nvPr/>
        </p:nvSpPr>
        <p:spPr>
          <a:xfrm>
            <a:off x="7889082" y="36957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3A8AC0-145F-C547-96B4-F24A0C638BB6}"/>
              </a:ext>
            </a:extLst>
          </p:cNvPr>
          <p:cNvSpPr/>
          <p:nvPr/>
        </p:nvSpPr>
        <p:spPr>
          <a:xfrm>
            <a:off x="8039100" y="29718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AF8AFA-7558-7449-9A74-EDD3CFEE3CAE}"/>
              </a:ext>
            </a:extLst>
          </p:cNvPr>
          <p:cNvSpPr/>
          <p:nvPr/>
        </p:nvSpPr>
        <p:spPr>
          <a:xfrm>
            <a:off x="7886700" y="22479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576666-A8CB-6C43-B380-12C4505E1DC9}"/>
              </a:ext>
            </a:extLst>
          </p:cNvPr>
          <p:cNvSpPr/>
          <p:nvPr/>
        </p:nvSpPr>
        <p:spPr>
          <a:xfrm>
            <a:off x="7848600" y="15240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Move furniture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915C33-62CD-1B42-9CA1-EB47DD6F908A}"/>
              </a:ext>
            </a:extLst>
          </p:cNvPr>
          <p:cNvCxnSpPr>
            <a:cxnSpLocks/>
            <a:stCxn id="21" idx="0"/>
            <a:endCxn id="30" idx="2"/>
          </p:cNvCxnSpPr>
          <p:nvPr/>
        </p:nvCxnSpPr>
        <p:spPr>
          <a:xfrm flipV="1">
            <a:off x="8382000" y="4953000"/>
            <a:ext cx="1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C1A2C0-6B03-8F4D-A6B0-3289BEE8DFDF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V="1">
            <a:off x="8382001" y="42291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A038B9-D9DC-BB4F-A891-FD9705928BE6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H="1" flipV="1">
            <a:off x="8382000" y="3505200"/>
            <a:ext cx="1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286C81-1350-5B45-AD1D-B442C7064B3F}"/>
              </a:ext>
            </a:extLst>
          </p:cNvPr>
          <p:cNvCxnSpPr>
            <a:cxnSpLocks/>
            <a:stCxn id="32" idx="0"/>
            <a:endCxn id="33" idx="2"/>
          </p:cNvCxnSpPr>
          <p:nvPr/>
        </p:nvCxnSpPr>
        <p:spPr>
          <a:xfrm flipV="1">
            <a:off x="8382000" y="27813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A60C3A4-B9C6-4147-AD1D-DCE0D13F5B43}"/>
              </a:ext>
            </a:extLst>
          </p:cNvPr>
          <p:cNvCxnSpPr>
            <a:cxnSpLocks/>
            <a:stCxn id="33" idx="0"/>
            <a:endCxn id="34" idx="2"/>
          </p:cNvCxnSpPr>
          <p:nvPr/>
        </p:nvCxnSpPr>
        <p:spPr>
          <a:xfrm flipV="1">
            <a:off x="8382000" y="20574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C00C0D-E6FE-4347-8E67-B35EB69DC9A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8382000" y="56769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EAE16416-A48D-D840-978E-969CBC06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Topological Sorting: Preliminaries (1)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7483256E-FEC7-4B43-A370-12960E83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Before we give the algorithm, we need some tools to justify its correctness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Fact</a:t>
            </a:r>
            <a:r>
              <a:rPr lang="en-US" altLang="en-US">
                <a:ea typeface="ＭＳ Ｐゴシック" panose="020B0600070205080204" pitchFamily="34" charset="-128"/>
              </a:rPr>
              <a:t>: Every </a:t>
            </a:r>
            <a:r>
              <a:rPr lang="en-US" altLang="en-US" u="sng">
                <a:ea typeface="ＭＳ Ｐゴシック" panose="020B0600070205080204" pitchFamily="34" charset="-128"/>
              </a:rPr>
              <a:t>finite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u="sng">
                <a:ea typeface="ＭＳ Ｐゴシック" panose="020B0600070205080204" pitchFamily="34" charset="-128"/>
              </a:rPr>
              <a:t>nonempty</a:t>
            </a:r>
            <a:r>
              <a:rPr lang="en-US" altLang="en-US">
                <a:ea typeface="ＭＳ Ｐゴシック" panose="020B0600070205080204" pitchFamily="34" charset="-128"/>
              </a:rPr>
              <a:t> poset (S,</a:t>
            </a:r>
            <a:r>
              <a:rPr lang="en-US" altLang="en-US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) has a </a:t>
            </a:r>
            <a:r>
              <a:rPr lang="en-US" altLang="en-US" u="sng">
                <a:ea typeface="ＭＳ Ｐゴシック" panose="020B0600070205080204" pitchFamily="34" charset="-128"/>
              </a:rPr>
              <a:t>minimal</a:t>
            </a:r>
            <a:r>
              <a:rPr lang="en-US" altLang="en-US">
                <a:ea typeface="ＭＳ Ｐゴシック" panose="020B0600070205080204" pitchFamily="34" charset="-128"/>
              </a:rPr>
              <a:t> element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will prove the above fact by a form of </a:t>
            </a:r>
            <a:r>
              <a:rPr lang="en-US" altLang="en-US" i="1">
                <a:ea typeface="ＭＳ Ｐゴシック" panose="020B0600070205080204" pitchFamily="34" charset="-128"/>
              </a:rPr>
              <a:t>reductio ad absurdum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E1F39C6-FC79-154D-8C52-EC65014A57E0}"/>
              </a:ext>
            </a:extLst>
          </p:cNvPr>
          <p:cNvSpPr/>
          <p:nvPr/>
        </p:nvSpPr>
        <p:spPr>
          <a:xfrm>
            <a:off x="6934200" y="3048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8596EB0-CFFD-AA4B-9358-A08E374F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Topological Sorting: Preliminaries (2)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4C24FE1A-5852-6D4F-8228-CF7BC393E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Proof</a:t>
            </a:r>
            <a:r>
              <a:rPr lang="en-US" altLang="en-US" sz="2400" dirty="0">
                <a:ea typeface="ＭＳ Ｐゴシック" panose="020B0600070205080204" pitchFamily="34" charset="-128"/>
              </a:rPr>
              <a:t>: 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Assume, to the contrary, that a nonempty finite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0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) has no minimal element.  In particular, assume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not a minimal element.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Assume, w/o loss of generality, that |S|=n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not minimal, then there exists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such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But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also not minimal because of the above assumption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Therefore, there exists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</a:rPr>
              <a:t> such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. This process proceeds until we have the last element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.  Thus,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n-1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000" dirty="0">
                <a:ea typeface="ＭＳ Ｐゴシック" panose="020B0600070205080204" pitchFamily="34" charset="-128"/>
              </a:rPr>
              <a:t>…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 p </a:t>
            </a:r>
            <a:r>
              <a:rPr lang="en-US" altLang="en-US" sz="2000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Finally, by definition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the minimal element                                  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QED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044190E-8E95-EF4A-89B3-E3541A7704CE}"/>
              </a:ext>
            </a:extLst>
          </p:cNvPr>
          <p:cNvSpPr/>
          <p:nvPr/>
        </p:nvSpPr>
        <p:spPr>
          <a:xfrm>
            <a:off x="7010400" y="2286000"/>
            <a:ext cx="228600" cy="152400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23E02E-EC87-A741-9D65-83D96AB8F2F3}"/>
              </a:ext>
            </a:extLst>
          </p:cNvPr>
          <p:cNvSpPr/>
          <p:nvPr/>
        </p:nvSpPr>
        <p:spPr>
          <a:xfrm>
            <a:off x="51054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E88305-916E-7847-8335-AE9FD00085FA}"/>
              </a:ext>
            </a:extLst>
          </p:cNvPr>
          <p:cNvSpPr/>
          <p:nvPr/>
        </p:nvSpPr>
        <p:spPr>
          <a:xfrm>
            <a:off x="2667000" y="5410200"/>
            <a:ext cx="3276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57DC2B-5378-B541-971E-CE585CE4B8A5}"/>
                  </a:ext>
                </a:extLst>
              </p:cNvPr>
              <p:cNvSpPr txBox="1"/>
              <p:nvPr/>
            </p:nvSpPr>
            <p:spPr>
              <a:xfrm>
                <a:off x="4931159" y="5638800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57DC2B-5378-B541-971E-CE585CE4B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59" y="5638800"/>
                <a:ext cx="4790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B8168C5-0298-4844-B295-188B403F9D17}"/>
              </a:ext>
            </a:extLst>
          </p:cNvPr>
          <p:cNvSpPr/>
          <p:nvPr/>
        </p:nvSpPr>
        <p:spPr>
          <a:xfrm>
            <a:off x="46482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638F6-1053-4849-912C-9293AA159617}"/>
                  </a:ext>
                </a:extLst>
              </p:cNvPr>
              <p:cNvSpPr txBox="1"/>
              <p:nvPr/>
            </p:nvSpPr>
            <p:spPr>
              <a:xfrm>
                <a:off x="4419600" y="5562600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638F6-1053-4849-912C-9293AA15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562600"/>
                <a:ext cx="4843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C2B922-5BB7-B54C-8863-5B35322053DC}"/>
              </a:ext>
            </a:extLst>
          </p:cNvPr>
          <p:cNvCxnSpPr>
            <a:stCxn id="8" idx="5"/>
            <a:endCxn id="5" idx="2"/>
          </p:cNvCxnSpPr>
          <p:nvPr/>
        </p:nvCxnSpPr>
        <p:spPr>
          <a:xfrm>
            <a:off x="4713241" y="5551441"/>
            <a:ext cx="392159" cy="4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A8E336D-7748-4C45-A288-3D292F255431}"/>
              </a:ext>
            </a:extLst>
          </p:cNvPr>
          <p:cNvSpPr/>
          <p:nvPr/>
        </p:nvSpPr>
        <p:spPr>
          <a:xfrm>
            <a:off x="41148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E6C4F1-0775-8C47-830A-189E7B96CFC0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 flipV="1">
            <a:off x="4179841" y="5562600"/>
            <a:ext cx="481941" cy="65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57B6A8F-A712-CF47-9958-9C3783538575}"/>
              </a:ext>
            </a:extLst>
          </p:cNvPr>
          <p:cNvSpPr/>
          <p:nvPr/>
        </p:nvSpPr>
        <p:spPr>
          <a:xfrm>
            <a:off x="2895600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A205E9-957A-D146-B3CB-F90830345DA2}"/>
              </a:ext>
            </a:extLst>
          </p:cNvPr>
          <p:cNvCxnSpPr>
            <a:cxnSpLocks/>
            <a:stCxn id="16" idx="6"/>
            <a:endCxn id="12" idx="3"/>
          </p:cNvCxnSpPr>
          <p:nvPr/>
        </p:nvCxnSpPr>
        <p:spPr>
          <a:xfrm flipV="1">
            <a:off x="2971800" y="5627641"/>
            <a:ext cx="1154159" cy="4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1F0835-BF8E-0644-B489-5D53D31015D0}"/>
                  </a:ext>
                </a:extLst>
              </p:cNvPr>
              <p:cNvSpPr txBox="1"/>
              <p:nvPr/>
            </p:nvSpPr>
            <p:spPr>
              <a:xfrm>
                <a:off x="2667000" y="571500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1F0835-BF8E-0644-B489-5D53D3101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715000"/>
                <a:ext cx="4984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3E16595-A7A0-3846-A994-0CCA81B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Intuition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06B67A80-5ED9-9745-9ABC-48CFFA9F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The idea of topological sorting is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We start with a poset (S,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)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We remove a minimal element, choosing arbitrarily if there is more than one.  Such an element is guaranteed to exist by the previous fact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As we remove each minimal element, one at a time, the set S shrinks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Thus we are guaranteed that the algorithm will </a:t>
            </a:r>
            <a:r>
              <a:rPr lang="en-US" altLang="en-US" sz="2000" u="sng">
                <a:ea typeface="ＭＳ Ｐゴシック" panose="020B0600070205080204" pitchFamily="34" charset="-128"/>
              </a:rPr>
              <a:t>terminate</a:t>
            </a:r>
            <a:r>
              <a:rPr lang="en-US" altLang="en-US" sz="2000">
                <a:ea typeface="ＭＳ Ｐゴシック" panose="020B0600070205080204" pitchFamily="34" charset="-128"/>
              </a:rPr>
              <a:t> in a finite number of steps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Furthermore, the order in which the elements are removed is a total order: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 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000">
                <a:ea typeface="ＭＳ Ｐゴシック" panose="020B0600070205080204" pitchFamily="34" charset="-128"/>
              </a:rPr>
              <a:t>…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 p </a:t>
            </a:r>
            <a:r>
              <a:rPr lang="en-US" altLang="en-US" sz="200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n-1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n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Now, we can give the algorithm itself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0A55284-FB88-5340-BFB7-6DF58DBE2CB4}"/>
              </a:ext>
            </a:extLst>
          </p:cNvPr>
          <p:cNvSpPr/>
          <p:nvPr/>
        </p:nvSpPr>
        <p:spPr>
          <a:xfrm>
            <a:off x="3733800" y="2286000"/>
            <a:ext cx="228600" cy="152400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A57D1FD5-9D8C-2747-86B7-B4C0451D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Algorithm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59109636-8F54-584B-B5E4-66D43D3B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ea typeface="ＭＳ Ｐゴシック" panose="020B0600070205080204" pitchFamily="34" charset="-128"/>
              </a:rPr>
              <a:t>Input</a:t>
            </a:r>
            <a:r>
              <a:rPr lang="en-US" altLang="en-US" sz="2800">
                <a:ea typeface="ＭＳ Ｐゴシック" panose="020B0600070205080204" pitchFamily="34" charset="-128"/>
              </a:rPr>
              <a:t>: (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  <a:r>
              <a:rPr lang="en-US" altLang="en-US" sz="2800">
                <a:ea typeface="ＭＳ Ｐゴシック" panose="020B0600070205080204" pitchFamily="34" charset="-128"/>
              </a:rPr>
              <a:t>,</a:t>
            </a:r>
            <a:r>
              <a:rPr lang="en-US" altLang="en-US" sz="280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>
                <a:ea typeface="ＭＳ Ｐゴシック" panose="020B0600070205080204" pitchFamily="34" charset="-128"/>
              </a:rPr>
              <a:t>) a poset with |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  <a:r>
              <a:rPr lang="en-US" altLang="en-US" sz="2800">
                <a:ea typeface="ＭＳ Ｐゴシック" panose="020B0600070205080204" pitchFamily="34" charset="-128"/>
              </a:rPr>
              <a:t>|=</a:t>
            </a:r>
            <a:r>
              <a:rPr lang="en-US" altLang="en-US" sz="2800" i="1">
                <a:ea typeface="ＭＳ Ｐゴシック" panose="020B0600070205080204" pitchFamily="34" charset="-128"/>
              </a:rPr>
              <a:t>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ea typeface="ＭＳ Ｐゴシック" panose="020B0600070205080204" pitchFamily="34" charset="-128"/>
              </a:rPr>
              <a:t>Output</a:t>
            </a:r>
            <a:r>
              <a:rPr lang="en-US" altLang="en-US" sz="2800">
                <a:ea typeface="ＭＳ Ｐゴシック" panose="020B0600070205080204" pitchFamily="34" charset="-128"/>
              </a:rPr>
              <a:t>: A total ordering (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 i="1">
                <a:ea typeface="ＭＳ Ｐゴシック" panose="020B0600070205080204" pitchFamily="34" charset="-128"/>
              </a:rPr>
              <a:t>,a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 i="1">
                <a:ea typeface="ＭＳ Ｐゴシック" panose="020B0600070205080204" pitchFamily="34" charset="-128"/>
              </a:rPr>
              <a:t>,…,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)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 </a:t>
            </a:r>
            <a:r>
              <a:rPr lang="en-US" altLang="en-US" sz="2800">
                <a:ea typeface="ＭＳ Ｐゴシック" panose="020B0600070205080204" pitchFamily="34" charset="-128"/>
              </a:rPr>
              <a:t>1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While</a:t>
            </a:r>
            <a:r>
              <a:rPr lang="en-US" altLang="en-US" sz="2800">
                <a:ea typeface="ＭＳ Ｐゴシック" panose="020B0600070205080204" pitchFamily="34" charset="-128"/>
              </a:rPr>
              <a:t> S </a:t>
            </a:r>
            <a:r>
              <a:rPr lang="en-US" altLang="en-US" sz="2800" b="1">
                <a:ea typeface="ＭＳ Ｐゴシック" panose="020B0600070205080204" pitchFamily="34" charset="-128"/>
              </a:rPr>
              <a:t>Do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800">
                <a:ea typeface="ＭＳ Ｐゴシック" panose="020B0600070205080204" pitchFamily="34" charset="-128"/>
              </a:rPr>
              <a:t>a minimal element in 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S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</a:t>
            </a:r>
            <a:r>
              <a:rPr lang="en-US" altLang="en-US" sz="2800" i="1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i="1">
                <a:ea typeface="ＭＳ Ｐゴシック" panose="020B0600070205080204" pitchFamily="34" charset="-128"/>
              </a:rPr>
              <a:t>S </a:t>
            </a:r>
            <a:r>
              <a:rPr lang="en-US" altLang="en-US" sz="2800">
                <a:ea typeface="ＭＳ Ｐゴシック" panose="020B0600070205080204" pitchFamily="34" charset="-128"/>
              </a:rPr>
              <a:t>\</a:t>
            </a:r>
            <a:r>
              <a:rPr lang="en-US" altLang="en-US" sz="2800" i="1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</a:rPr>
              <a:t>{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}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+1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End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Return</a:t>
            </a:r>
            <a:r>
              <a:rPr lang="en-US" altLang="en-US" sz="2800">
                <a:ea typeface="ＭＳ Ｐゴシック" panose="020B0600070205080204" pitchFamily="34" charset="-128"/>
              </a:rPr>
              <a:t> (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 i="1">
                <a:ea typeface="ＭＳ Ｐゴシック" panose="020B0600070205080204" pitchFamily="34" charset="-128"/>
              </a:rPr>
              <a:t>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 i="1">
                <a:ea typeface="ＭＳ Ｐゴシック" panose="020B0600070205080204" pitchFamily="34" charset="-128"/>
              </a:rPr>
              <a:t>, …,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CA2E3C8-75DE-E14A-9B3B-4DEC0CDD7133}"/>
              </a:ext>
            </a:extLst>
          </p:cNvPr>
          <p:cNvSpPr/>
          <p:nvPr/>
        </p:nvSpPr>
        <p:spPr>
          <a:xfrm>
            <a:off x="18288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F1C37859-0616-AA4F-A674-98AF383A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Example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6D4C355E-8C53-0947-8814-42FD1FA6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Find a compatible ordering (topological ordering) of the poset represented by the Hasse diagrams below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E9B6C6-6017-DF4E-87BE-0961E94E958A}"/>
              </a:ext>
            </a:extLst>
          </p:cNvPr>
          <p:cNvSpPr/>
          <p:nvPr/>
        </p:nvSpPr>
        <p:spPr>
          <a:xfrm>
            <a:off x="1836738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B61EC6-49BF-644B-ACDC-0C0B536D737E}"/>
              </a:ext>
            </a:extLst>
          </p:cNvPr>
          <p:cNvSpPr/>
          <p:nvPr/>
        </p:nvSpPr>
        <p:spPr>
          <a:xfrm>
            <a:off x="29337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5E950B-F34E-EE44-8826-24E4CE11CB29}"/>
              </a:ext>
            </a:extLst>
          </p:cNvPr>
          <p:cNvSpPr/>
          <p:nvPr/>
        </p:nvSpPr>
        <p:spPr>
          <a:xfrm>
            <a:off x="19050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0521AD-9DA4-1B42-B482-48CA322BF976}"/>
              </a:ext>
            </a:extLst>
          </p:cNvPr>
          <p:cNvSpPr/>
          <p:nvPr/>
        </p:nvSpPr>
        <p:spPr>
          <a:xfrm>
            <a:off x="2933700" y="4533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24C0B2-B057-784D-84C1-826DF1510632}"/>
              </a:ext>
            </a:extLst>
          </p:cNvPr>
          <p:cNvCxnSpPr>
            <a:stCxn id="6" idx="5"/>
          </p:cNvCxnSpPr>
          <p:nvPr/>
        </p:nvCxnSpPr>
        <p:spPr>
          <a:xfrm rot="5400000" flipH="1" flipV="1">
            <a:off x="1485900" y="3151188"/>
            <a:ext cx="979488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Box 10">
            <a:extLst>
              <a:ext uri="{FF2B5EF4-FFF2-40B4-BE49-F238E27FC236}">
                <a16:creationId xmlns:a16="http://schemas.microsoft.com/office/drawing/2014/main" id="{86A0EEDB-EC89-DF4C-BC0E-F1BDE149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32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61449" name="TextBox 11">
            <a:extLst>
              <a:ext uri="{FF2B5EF4-FFF2-40B4-BE49-F238E27FC236}">
                <a16:creationId xmlns:a16="http://schemas.microsoft.com/office/drawing/2014/main" id="{64481FFA-1175-3B40-BB82-594B2D36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8C2B22-76B3-6F49-A5B7-A29570BDCFB7}"/>
              </a:ext>
            </a:extLst>
          </p:cNvPr>
          <p:cNvSpPr/>
          <p:nvPr/>
        </p:nvSpPr>
        <p:spPr>
          <a:xfrm>
            <a:off x="385603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C051EB-EC4F-394D-9683-9BAD55675FAD}"/>
              </a:ext>
            </a:extLst>
          </p:cNvPr>
          <p:cNvSpPr/>
          <p:nvPr/>
        </p:nvSpPr>
        <p:spPr>
          <a:xfrm>
            <a:off x="3856038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2C5688-207A-5540-81D6-6F522D21522B}"/>
              </a:ext>
            </a:extLst>
          </p:cNvPr>
          <p:cNvSpPr/>
          <p:nvPr/>
        </p:nvSpPr>
        <p:spPr>
          <a:xfrm>
            <a:off x="29337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D8C442-A67E-E845-A81C-DA7A2388CB23}"/>
              </a:ext>
            </a:extLst>
          </p:cNvPr>
          <p:cNvSpPr/>
          <p:nvPr/>
        </p:nvSpPr>
        <p:spPr>
          <a:xfrm>
            <a:off x="38862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ACA440-8700-7D41-A40C-9E663FF8E820}"/>
              </a:ext>
            </a:extLst>
          </p:cNvPr>
          <p:cNvSpPr/>
          <p:nvPr/>
        </p:nvSpPr>
        <p:spPr>
          <a:xfrm>
            <a:off x="2933700" y="647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06A842-7E0D-3047-92BA-94C1D0A30A94}"/>
              </a:ext>
            </a:extLst>
          </p:cNvPr>
          <p:cNvCxnSpPr>
            <a:stCxn id="15" idx="7"/>
            <a:endCxn id="4" idx="4"/>
          </p:cNvCxnSpPr>
          <p:nvPr/>
        </p:nvCxnSpPr>
        <p:spPr>
          <a:xfrm rot="16200000" flipV="1">
            <a:off x="2012156" y="55014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041ECE-BD97-0440-833D-C27D5335DEBE}"/>
              </a:ext>
            </a:extLst>
          </p:cNvPr>
          <p:cNvCxnSpPr>
            <a:stCxn id="15" idx="7"/>
            <a:endCxn id="12" idx="3"/>
          </p:cNvCxnSpPr>
          <p:nvPr/>
        </p:nvCxnSpPr>
        <p:spPr>
          <a:xfrm rot="5400000" flipH="1" flipV="1">
            <a:off x="3002756" y="5623720"/>
            <a:ext cx="860425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660A0A-4287-FB40-97AC-6F1221524EF0}"/>
              </a:ext>
            </a:extLst>
          </p:cNvPr>
          <p:cNvCxnSpPr/>
          <p:nvPr/>
        </p:nvCxnSpPr>
        <p:spPr>
          <a:xfrm rot="5400000" flipH="1" flipV="1">
            <a:off x="2941637" y="36115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E0FE4-39FA-F649-AF5A-67823F7EC024}"/>
              </a:ext>
            </a:extLst>
          </p:cNvPr>
          <p:cNvCxnSpPr>
            <a:endCxn id="6" idx="3"/>
          </p:cNvCxnSpPr>
          <p:nvPr/>
        </p:nvCxnSpPr>
        <p:spPr>
          <a:xfrm rot="10800000">
            <a:off x="1916113" y="36464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EA7680-57F3-F247-AFDC-16D21F1AAA4C}"/>
              </a:ext>
            </a:extLst>
          </p:cNvPr>
          <p:cNvCxnSpPr/>
          <p:nvPr/>
        </p:nvCxnSpPr>
        <p:spPr>
          <a:xfrm rot="16200000" flipV="1">
            <a:off x="3398838" y="31623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0" name="TextBox 37">
            <a:extLst>
              <a:ext uri="{FF2B5EF4-FFF2-40B4-BE49-F238E27FC236}">
                <a16:creationId xmlns:a16="http://schemas.microsoft.com/office/drawing/2014/main" id="{E8DA545F-1618-0848-99B6-2AF90A4C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410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61461" name="TextBox 38">
            <a:extLst>
              <a:ext uri="{FF2B5EF4-FFF2-40B4-BE49-F238E27FC236}">
                <a16:creationId xmlns:a16="http://schemas.microsoft.com/office/drawing/2014/main" id="{BF0CC67C-959E-AC4A-8383-73EFA8FC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61462" name="TextBox 39">
            <a:extLst>
              <a:ext uri="{FF2B5EF4-FFF2-40B4-BE49-F238E27FC236}">
                <a16:creationId xmlns:a16="http://schemas.microsoft.com/office/drawing/2014/main" id="{B84087D3-EC78-504A-89D4-48FD54643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61463" name="TextBox 40">
            <a:extLst>
              <a:ext uri="{FF2B5EF4-FFF2-40B4-BE49-F238E27FC236}">
                <a16:creationId xmlns:a16="http://schemas.microsoft.com/office/drawing/2014/main" id="{3DA69551-2642-C444-858F-6C88B6D7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2514600"/>
            <a:ext cx="23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61464" name="TextBox 41">
            <a:extLst>
              <a:ext uri="{FF2B5EF4-FFF2-40B4-BE49-F238E27FC236}">
                <a16:creationId xmlns:a16="http://schemas.microsoft.com/office/drawing/2014/main" id="{E925E268-690C-5E4A-8F94-0799B896B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4401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61465" name="TextBox 42">
            <a:extLst>
              <a:ext uri="{FF2B5EF4-FFF2-40B4-BE49-F238E27FC236}">
                <a16:creationId xmlns:a16="http://schemas.microsoft.com/office/drawing/2014/main" id="{CE8C91D5-95D9-D348-9D72-FA867375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43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61466" name="TextBox 43">
            <a:extLst>
              <a:ext uri="{FF2B5EF4-FFF2-40B4-BE49-F238E27FC236}">
                <a16:creationId xmlns:a16="http://schemas.microsoft.com/office/drawing/2014/main" id="{C84E36D0-B39E-1A40-984A-24412DBB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54102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BA76E3-425B-A947-B80A-76ECDBBDC572}"/>
              </a:ext>
            </a:extLst>
          </p:cNvPr>
          <p:cNvCxnSpPr/>
          <p:nvPr/>
        </p:nvCxnSpPr>
        <p:spPr>
          <a:xfrm rot="10800000">
            <a:off x="1981200" y="2667000"/>
            <a:ext cx="1001713" cy="925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6907CDB-1B14-0442-B6EA-623D90BA0B8C}"/>
              </a:ext>
            </a:extLst>
          </p:cNvPr>
          <p:cNvSpPr/>
          <p:nvPr/>
        </p:nvSpPr>
        <p:spPr>
          <a:xfrm>
            <a:off x="29337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815E52-E6F1-CB43-8F8B-91B088FFBE47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5400000" flipH="1" flipV="1">
            <a:off x="2975769" y="2755107"/>
            <a:ext cx="914400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26A1460-C2AB-3E42-92C5-BA92069FD765}"/>
              </a:ext>
            </a:extLst>
          </p:cNvPr>
          <p:cNvSpPr/>
          <p:nvPr/>
        </p:nvSpPr>
        <p:spPr>
          <a:xfrm>
            <a:off x="19812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E25E50-BDBC-6F48-958C-8F659C88E966}"/>
              </a:ext>
            </a:extLst>
          </p:cNvPr>
          <p:cNvCxnSpPr>
            <a:stCxn id="7" idx="4"/>
          </p:cNvCxnSpPr>
          <p:nvPr/>
        </p:nvCxnSpPr>
        <p:spPr>
          <a:xfrm rot="5400000" flipH="1">
            <a:off x="2495551" y="4133850"/>
            <a:ext cx="952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37239D-AB4D-5844-8531-7CAF1200EC35}"/>
              </a:ext>
            </a:extLst>
          </p:cNvPr>
          <p:cNvCxnSpPr/>
          <p:nvPr/>
        </p:nvCxnSpPr>
        <p:spPr>
          <a:xfrm rot="5400000" flipH="1">
            <a:off x="2496344" y="5047456"/>
            <a:ext cx="952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178C0F-3053-D14F-AA40-0F1217187424}"/>
              </a:ext>
            </a:extLst>
          </p:cNvPr>
          <p:cNvCxnSpPr>
            <a:endCxn id="13" idx="0"/>
          </p:cNvCxnSpPr>
          <p:nvPr/>
        </p:nvCxnSpPr>
        <p:spPr>
          <a:xfrm rot="16200000" flipV="1">
            <a:off x="2515394" y="6019006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4" name="TextBox 40">
            <a:extLst>
              <a:ext uri="{FF2B5EF4-FFF2-40B4-BE49-F238E27FC236}">
                <a16:creationId xmlns:a16="http://schemas.microsoft.com/office/drawing/2014/main" id="{755EE9CE-B1F9-4240-8191-F942F482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257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937161-6F8D-8F45-A5AB-A9A4AC166D09}"/>
              </a:ext>
            </a:extLst>
          </p:cNvPr>
          <p:cNvSpPr/>
          <p:nvPr/>
        </p:nvSpPr>
        <p:spPr>
          <a:xfrm>
            <a:off x="53340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90423DE-336A-4046-804E-874E39B9199D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A6FEB5E-4C81-374D-A429-E7453CAEAF15}"/>
              </a:ext>
            </a:extLst>
          </p:cNvPr>
          <p:cNvSpPr/>
          <p:nvPr/>
        </p:nvSpPr>
        <p:spPr>
          <a:xfrm>
            <a:off x="5402263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3F2AFF-0544-7B46-8A3F-A571497B3F9E}"/>
              </a:ext>
            </a:extLst>
          </p:cNvPr>
          <p:cNvSpPr/>
          <p:nvPr/>
        </p:nvSpPr>
        <p:spPr>
          <a:xfrm>
            <a:off x="6430963" y="4533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1CA7A5-9A63-3E40-BB21-8578A30D671F}"/>
              </a:ext>
            </a:extLst>
          </p:cNvPr>
          <p:cNvCxnSpPr>
            <a:endCxn id="63" idx="5"/>
          </p:cNvCxnSpPr>
          <p:nvPr/>
        </p:nvCxnSpPr>
        <p:spPr>
          <a:xfrm flipV="1">
            <a:off x="5410200" y="3189288"/>
            <a:ext cx="52228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0" name="TextBox 10">
            <a:extLst>
              <a:ext uri="{FF2B5EF4-FFF2-40B4-BE49-F238E27FC236}">
                <a16:creationId xmlns:a16="http://schemas.microsoft.com/office/drawing/2014/main" id="{F4F2F0E3-6FA1-A04E-87E7-32F4E202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6324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61481" name="TextBox 11">
            <a:extLst>
              <a:ext uri="{FF2B5EF4-FFF2-40B4-BE49-F238E27FC236}">
                <a16:creationId xmlns:a16="http://schemas.microsoft.com/office/drawing/2014/main" id="{01F80752-33DD-F144-87F8-046C0F9F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5410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A0C744-8F8D-1C4A-8081-CFBD6B5C6B1B}"/>
              </a:ext>
            </a:extLst>
          </p:cNvPr>
          <p:cNvSpPr/>
          <p:nvPr/>
        </p:nvSpPr>
        <p:spPr>
          <a:xfrm>
            <a:off x="6705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AFC9A3F-D6E6-794D-93AE-7FECE7BEB13B}"/>
              </a:ext>
            </a:extLst>
          </p:cNvPr>
          <p:cNvSpPr/>
          <p:nvPr/>
        </p:nvSpPr>
        <p:spPr>
          <a:xfrm>
            <a:off x="73533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F7F015-B7A4-6D4E-B1A1-5457475D8E93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E23A0E-D7F5-374A-B7A5-E92178935E56}"/>
              </a:ext>
            </a:extLst>
          </p:cNvPr>
          <p:cNvSpPr/>
          <p:nvPr/>
        </p:nvSpPr>
        <p:spPr>
          <a:xfrm>
            <a:off x="7383463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E03F3AC-6F99-214C-AA31-C60D7A07A165}"/>
              </a:ext>
            </a:extLst>
          </p:cNvPr>
          <p:cNvSpPr/>
          <p:nvPr/>
        </p:nvSpPr>
        <p:spPr>
          <a:xfrm>
            <a:off x="6430963" y="647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C006A0-C364-7F49-9CD1-B10A85AF7E49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55014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8043CF-174D-8F40-B475-B4D5DB1172A7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56237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30F484-D8C5-ED43-8A95-BA2BBF2F0FA4}"/>
              </a:ext>
            </a:extLst>
          </p:cNvPr>
          <p:cNvCxnSpPr/>
          <p:nvPr/>
        </p:nvCxnSpPr>
        <p:spPr>
          <a:xfrm rot="5400000" flipH="1" flipV="1">
            <a:off x="6438900" y="36115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72C899-6790-1F47-8F78-F3B5A0848F51}"/>
              </a:ext>
            </a:extLst>
          </p:cNvPr>
          <p:cNvCxnSpPr>
            <a:endCxn id="38" idx="3"/>
          </p:cNvCxnSpPr>
          <p:nvPr/>
        </p:nvCxnSpPr>
        <p:spPr>
          <a:xfrm rot="10800000">
            <a:off x="5413375" y="36464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E4FDEA-774E-3A4C-BB3E-8D3D43A17FCD}"/>
              </a:ext>
            </a:extLst>
          </p:cNvPr>
          <p:cNvCxnSpPr>
            <a:stCxn id="61494" idx="1"/>
            <a:endCxn id="43" idx="5"/>
          </p:cNvCxnSpPr>
          <p:nvPr/>
        </p:nvCxnSpPr>
        <p:spPr>
          <a:xfrm rot="10800000">
            <a:off x="6770688" y="2655888"/>
            <a:ext cx="681037" cy="95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2" name="TextBox 37">
            <a:extLst>
              <a:ext uri="{FF2B5EF4-FFF2-40B4-BE49-F238E27FC236}">
                <a16:creationId xmlns:a16="http://schemas.microsoft.com/office/drawing/2014/main" id="{545CCCFA-07D0-7242-B2E5-8AA9F0A0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61493" name="TextBox 38">
            <a:extLst>
              <a:ext uri="{FF2B5EF4-FFF2-40B4-BE49-F238E27FC236}">
                <a16:creationId xmlns:a16="http://schemas.microsoft.com/office/drawing/2014/main" id="{0B4AA543-D7FF-FB41-8EEA-1705B0B6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61494" name="TextBox 39">
            <a:extLst>
              <a:ext uri="{FF2B5EF4-FFF2-40B4-BE49-F238E27FC236}">
                <a16:creationId xmlns:a16="http://schemas.microsoft.com/office/drawing/2014/main" id="{C830002F-1389-A348-BBA7-A1A38F8E8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61495" name="TextBox 40">
            <a:extLst>
              <a:ext uri="{FF2B5EF4-FFF2-40B4-BE49-F238E27FC236}">
                <a16:creationId xmlns:a16="http://schemas.microsoft.com/office/drawing/2014/main" id="{7B5D0B21-20BE-0F4E-9406-4123280E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29829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61496" name="TextBox 41">
            <a:extLst>
              <a:ext uri="{FF2B5EF4-FFF2-40B4-BE49-F238E27FC236}">
                <a16:creationId xmlns:a16="http://schemas.microsoft.com/office/drawing/2014/main" id="{BCFB0C13-8EF8-B64F-8E39-04087290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34401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61497" name="TextBox 42">
            <a:extLst>
              <a:ext uri="{FF2B5EF4-FFF2-40B4-BE49-F238E27FC236}">
                <a16:creationId xmlns:a16="http://schemas.microsoft.com/office/drawing/2014/main" id="{7698226C-6EE9-EB43-81D8-5E052CCE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4343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61498" name="TextBox 43">
            <a:extLst>
              <a:ext uri="{FF2B5EF4-FFF2-40B4-BE49-F238E27FC236}">
                <a16:creationId xmlns:a16="http://schemas.microsoft.com/office/drawing/2014/main" id="{D85240D3-1C6C-D447-A224-93873CFA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410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E6D8C48-7D3B-6343-AE12-D16C37E51B77}"/>
              </a:ext>
            </a:extLst>
          </p:cNvPr>
          <p:cNvCxnSpPr/>
          <p:nvPr/>
        </p:nvCxnSpPr>
        <p:spPr>
          <a:xfrm rot="16200000" flipV="1">
            <a:off x="5943600" y="32004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1184F2E-1CAB-424B-8378-236746396810}"/>
              </a:ext>
            </a:extLst>
          </p:cNvPr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AABE4B5-CA70-6347-A8B9-8E8F8FD8FF10}"/>
              </a:ext>
            </a:extLst>
          </p:cNvPr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FE4001-434B-EE4C-BF93-B735AC509759}"/>
              </a:ext>
            </a:extLst>
          </p:cNvPr>
          <p:cNvCxnSpPr>
            <a:stCxn id="39" idx="4"/>
            <a:endCxn id="61" idx="5"/>
          </p:cNvCxnSpPr>
          <p:nvPr/>
        </p:nvCxnSpPr>
        <p:spPr>
          <a:xfrm rot="5400000" flipH="1">
            <a:off x="6023770" y="4164806"/>
            <a:ext cx="8874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B9D51F-C998-A842-B00F-B7C7844AF76D}"/>
              </a:ext>
            </a:extLst>
          </p:cNvPr>
          <p:cNvCxnSpPr/>
          <p:nvPr/>
        </p:nvCxnSpPr>
        <p:spPr>
          <a:xfrm rot="5400000" flipH="1">
            <a:off x="5993607" y="5047456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5B7D8C-4CB4-3440-9DAD-10C710D98823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60190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5" name="TextBox 40">
            <a:extLst>
              <a:ext uri="{FF2B5EF4-FFF2-40B4-BE49-F238E27FC236}">
                <a16:creationId xmlns:a16="http://schemas.microsoft.com/office/drawing/2014/main" id="{3EEBDEE8-4459-FB4E-AD6B-70FC4785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146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5266CED-DBDE-EB45-BEA4-CD86843E8D70}"/>
              </a:ext>
            </a:extLst>
          </p:cNvPr>
          <p:cNvCxnSpPr>
            <a:stCxn id="63" idx="5"/>
            <a:endCxn id="43" idx="4"/>
          </p:cNvCxnSpPr>
          <p:nvPr/>
        </p:nvCxnSpPr>
        <p:spPr>
          <a:xfrm rot="5400000" flipH="1" flipV="1">
            <a:off x="6076950" y="2522538"/>
            <a:ext cx="522288" cy="81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8EFA10-B8A5-B14F-8475-E965E836F649}"/>
              </a:ext>
            </a:extLst>
          </p:cNvPr>
          <p:cNvCxnSpPr>
            <a:endCxn id="39" idx="3"/>
          </p:cNvCxnSpPr>
          <p:nvPr/>
        </p:nvCxnSpPr>
        <p:spPr>
          <a:xfrm flipV="1">
            <a:off x="5410200" y="4598988"/>
            <a:ext cx="1031875" cy="102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C05C757-BB7E-374B-9CE1-6FD4CA350814}"/>
              </a:ext>
            </a:extLst>
          </p:cNvPr>
          <p:cNvCxnSpPr>
            <a:stCxn id="44" idx="7"/>
            <a:endCxn id="39" idx="4"/>
          </p:cNvCxnSpPr>
          <p:nvPr/>
        </p:nvCxnSpPr>
        <p:spPr>
          <a:xfrm rot="16200000" flipV="1">
            <a:off x="6461919" y="4617244"/>
            <a:ext cx="963613" cy="949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81B7C25B-0813-A644-8708-A412F79C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ED78F081-BBD8-C640-9BA7-AB1B78D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Lexicographic orderings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Idea, on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…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, S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t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(strings)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Extremal elements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Minimal/minimum, maximal/maximum, glb, lub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C3ED3D6-F107-9745-A759-397C259B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Motivating Example (2)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5D81153-9B25-ED47-9270-8C57CC79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Clearly, some things must be done before others can begin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Asbestos has to be removed before construction can start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Replacing the windows has to be done before painting the walls or refinishing the floors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However, several things can be done concurrently: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Painting could be done while working on the floor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Assigning offices could be done at anytime before moving in office furniture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This scenario nicely illustrates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partial ordering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relation between the tasks</a:t>
            </a:r>
            <a:endParaRPr lang="en-US" altLang="en-US" sz="2000" u="sng" dirty="0"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9CDAF7-A13C-4C43-9087-28F3C686534B}"/>
              </a:ext>
            </a:extLst>
          </p:cNvPr>
          <p:cNvSpPr/>
          <p:nvPr/>
        </p:nvSpPr>
        <p:spPr>
          <a:xfrm>
            <a:off x="6172200" y="5181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35992-438E-C249-98BC-F1005D15DF4B}"/>
              </a:ext>
            </a:extLst>
          </p:cNvPr>
          <p:cNvSpPr/>
          <p:nvPr/>
        </p:nvSpPr>
        <p:spPr>
          <a:xfrm>
            <a:off x="6172200" y="4114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06E94-DF18-AF45-9AB9-DA37C83BACF7}"/>
              </a:ext>
            </a:extLst>
          </p:cNvPr>
          <p:cNvSpPr/>
          <p:nvPr/>
        </p:nvSpPr>
        <p:spPr>
          <a:xfrm>
            <a:off x="5791200" y="32004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BF5F6-7C6C-DB40-8A99-977DDA1DBB6F}"/>
              </a:ext>
            </a:extLst>
          </p:cNvPr>
          <p:cNvSpPr/>
          <p:nvPr/>
        </p:nvSpPr>
        <p:spPr>
          <a:xfrm>
            <a:off x="6781800" y="3147219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21F4F-F929-D44B-9609-816C2CB1AD12}"/>
              </a:ext>
            </a:extLst>
          </p:cNvPr>
          <p:cNvSpPr/>
          <p:nvPr/>
        </p:nvSpPr>
        <p:spPr>
          <a:xfrm>
            <a:off x="6705600" y="2133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7FF91E-192F-C642-94FA-F61F758D5F99}"/>
              </a:ext>
            </a:extLst>
          </p:cNvPr>
          <p:cNvSpPr/>
          <p:nvPr/>
        </p:nvSpPr>
        <p:spPr>
          <a:xfrm>
            <a:off x="7924800" y="41148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8779F-CAE8-CD43-8A9C-8A94D795CE5B}"/>
              </a:ext>
            </a:extLst>
          </p:cNvPr>
          <p:cNvSpPr/>
          <p:nvPr/>
        </p:nvSpPr>
        <p:spPr>
          <a:xfrm>
            <a:off x="7962900" y="5181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 offices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32E66F-217B-BA49-A72D-5ECF4911B237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6705600" y="46482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FF9524-A7F9-B041-ABCB-29B94468494E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8496300" y="46482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43A321-0C5C-8148-BF82-B15D3C2355BD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7239000" y="2667000"/>
            <a:ext cx="38100" cy="480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3F2C4-154D-7B4D-986F-64F63EAB493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705600" y="3718720"/>
            <a:ext cx="762000" cy="39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3823F3-C8F8-7740-AE39-F7D9A8E1C011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6134100" y="3733800"/>
            <a:ext cx="5715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2041E7-F3EB-D743-B9BB-333041A799DC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134100" y="2667000"/>
            <a:ext cx="9525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DFA033-C2C1-6546-B831-D00015879E8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620000" y="2667000"/>
            <a:ext cx="8763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CB16A14-4045-A447-B6BC-87CDD4A3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Partial Orderings: Definition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80AA557-6082-6A43-AA67-C20CB823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relation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 on a set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called a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partial order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if it is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Reflexive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Antisymmetric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Transitive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set S together with a partial ordering R is called a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artially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rdered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set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for short) and is denote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Partial orderings are used to give an order to sets that may not have a natural one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In our renovation example, we could define an ordering such that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if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 dirty="0">
                <a:ea typeface="ＭＳ Ｐゴシック" panose="020B0600070205080204" pitchFamily="34" charset="-128"/>
              </a:rPr>
              <a:t>a must be done before b can be done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783ED-9728-7640-91C2-0918D1B0E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938715"/>
            <a:ext cx="4648200" cy="337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EC7DA6-2C5D-944E-AB67-EC871388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Partial Orderings: Notation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F3E1222-9439-CF44-9CB3-820A3BA6B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 use the notation </a:t>
            </a:r>
          </a:p>
          <a:p>
            <a:pPr marL="457200" lvl="1" indent="0">
              <a:buNone/>
              <a:tabLst>
                <a:tab pos="7939088" algn="r"/>
              </a:tabLst>
            </a:pP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	$\</a:t>
            </a:r>
            <a:r>
              <a:rPr lang="en-US" altLang="en-US" sz="2000" dirty="0" err="1">
                <a:solidFill>
                  <a:srgbClr val="A6A6A6"/>
                </a:solidFill>
                <a:ea typeface="ＭＳ Ｐゴシック" panose="020B0600070205080204" pitchFamily="34" charset="-128"/>
              </a:rPr>
              <a:t>preccurlyeq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$</a:t>
            </a:r>
          </a:p>
          <a:p>
            <a:pPr marL="457200" lvl="1" indent="0">
              <a:buNone/>
              <a:tabLst>
                <a:tab pos="7939088" algn="r"/>
              </a:tabLst>
            </a:pPr>
            <a:r>
              <a:rPr lang="en-US" altLang="en-US" sz="2000" i="1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$\</a:t>
            </a:r>
            <a:r>
              <a:rPr lang="en-US" altLang="en-US" sz="2000" dirty="0" err="1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prec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$</a:t>
            </a:r>
            <a:endParaRPr lang="en-US" altLang="en-US" dirty="0">
              <a:solidFill>
                <a:srgbClr val="A6A6A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Careful: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notation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is used to denote </a:t>
            </a:r>
            <a:r>
              <a:rPr lang="en-US" altLang="en-US" u="sng" dirty="0">
                <a:ea typeface="ＭＳ Ｐゴシック" panose="020B0600070205080204" pitchFamily="34" charset="-128"/>
              </a:rPr>
              <a:t>any</a:t>
            </a:r>
            <a:r>
              <a:rPr lang="en-US" altLang="en-US" dirty="0">
                <a:ea typeface="ＭＳ Ｐゴシック" panose="020B0600070205080204" pitchFamily="34" charset="-128"/>
              </a:rPr>
              <a:t> partial ordering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3D3F5-C968-7D48-96AA-F4356F90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71800"/>
            <a:ext cx="50927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09D59-9CF3-9A4A-BF84-DA22BA20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209800"/>
            <a:ext cx="4489450" cy="71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DF152-24A2-1C48-B134-AB456D3CF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5257800"/>
            <a:ext cx="5638800" cy="364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2E9E6-DADB-CA4E-8934-75ED654E4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648200"/>
            <a:ext cx="766119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C607C-D32A-AA46-8DD4-22AE5325B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648200"/>
            <a:ext cx="3048000" cy="362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D3C8ADA-5BD1-0845-9BD6-52EADB78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Comparability: Definition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2345A006-9861-3C49-9624-CDF751CA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elements a and b of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are called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comparable</a:t>
            </a:r>
            <a:r>
              <a:rPr lang="en-US" altLang="en-US" dirty="0">
                <a:ea typeface="ＭＳ Ｐゴシック" panose="020B0600070205080204" pitchFamily="34" charset="-128"/>
              </a:rPr>
              <a:t> if either a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b</a:t>
            </a:r>
            <a:r>
              <a:rPr lang="en-US" altLang="en-US" i="1" dirty="0">
                <a:ea typeface="ＭＳ Ｐゴシック" panose="020B0600070205080204" pitchFamily="34" charset="-128"/>
              </a:rPr>
              <a:t>   </a:t>
            </a:r>
            <a:r>
              <a:rPr lang="en-US" altLang="en-US" dirty="0">
                <a:ea typeface="ＭＳ Ｐゴシック" panose="020B0600070205080204" pitchFamily="34" charset="-128"/>
              </a:rPr>
              <a:t>or b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a 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, we have neither 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 nor 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, we say that 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 are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incomparable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Consider again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94647B9-D57C-8540-87BC-17F077161CBF}"/>
              </a:ext>
            </a:extLst>
          </p:cNvPr>
          <p:cNvSpPr/>
          <p:nvPr/>
        </p:nvSpPr>
        <p:spPr>
          <a:xfrm>
            <a:off x="6324600" y="2590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815A1EA-DC84-C14D-9AAA-578DF75AA12B}"/>
              </a:ext>
            </a:extLst>
          </p:cNvPr>
          <p:cNvSpPr/>
          <p:nvPr/>
        </p:nvSpPr>
        <p:spPr>
          <a:xfrm>
            <a:off x="61722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C93815C-E5BD-C947-A870-63E3DE41F6D0}"/>
              </a:ext>
            </a:extLst>
          </p:cNvPr>
          <p:cNvSpPr/>
          <p:nvPr/>
        </p:nvSpPr>
        <p:spPr>
          <a:xfrm>
            <a:off x="57912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0940607-0070-6945-9708-079BF3748B94}"/>
              </a:ext>
            </a:extLst>
          </p:cNvPr>
          <p:cNvSpPr/>
          <p:nvPr/>
        </p:nvSpPr>
        <p:spPr>
          <a:xfrm>
            <a:off x="44196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5FE9D0A-13DB-0A45-AAB8-3D76C57164B7}"/>
              </a:ext>
            </a:extLst>
          </p:cNvPr>
          <p:cNvSpPr/>
          <p:nvPr/>
        </p:nvSpPr>
        <p:spPr>
          <a:xfrm>
            <a:off x="73914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9F8BD6-0E4C-A540-9DEB-D670EC02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191000"/>
            <a:ext cx="685800" cy="352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FE10E8-F137-8F48-8CF4-D69C7BF3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572000"/>
            <a:ext cx="1600200" cy="255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E8FB6-F423-ED42-A426-4E24CC7A4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953000"/>
            <a:ext cx="638275" cy="241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406E0-D90C-F04C-AC07-E697C7CE3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322979"/>
            <a:ext cx="1752600" cy="252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F863071-42EF-2847-9A74-D33A4943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Total Orders: Definition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8B9E448-C210-5144-81CA-B2D8D8F8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(</a:t>
            </a:r>
            <a:r>
              <a:rPr lang="en-US" altLang="en-US" dirty="0" err="1">
                <a:ea typeface="ＭＳ Ｐゴシック" panose="020B0600070205080204" pitchFamily="34" charset="-128"/>
              </a:rPr>
              <a:t>S,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) is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and every two elements of S are comparable, S is called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totally ordered set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relation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is said to be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 order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relation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less than or equal to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over the set of integers (</a:t>
            </a:r>
            <a:r>
              <a:rPr lang="en-US" altLang="ja-JP" dirty="0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ja-JP" dirty="0">
                <a:ea typeface="ＭＳ Ｐゴシック" panose="020B0600070205080204" pitchFamily="34" charset="-128"/>
              </a:rPr>
              <a:t>,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</a:t>
            </a:r>
            <a:r>
              <a:rPr lang="en-US" altLang="ja-JP" dirty="0">
                <a:ea typeface="ＭＳ Ｐゴシック" panose="020B0600070205080204" pitchFamily="34" charset="-128"/>
              </a:rPr>
              <a:t>) since for every </a:t>
            </a:r>
            <a:r>
              <a:rPr lang="en-US" altLang="ja-JP" dirty="0" err="1">
                <a:ea typeface="ＭＳ Ｐゴシック" panose="020B0600070205080204" pitchFamily="34" charset="-128"/>
              </a:rPr>
              <a:t>a,b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ja-JP" dirty="0" err="1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ja-JP" dirty="0">
                <a:ea typeface="ＭＳ Ｐゴシック" panose="020B0600070205080204" pitchFamily="34" charset="-128"/>
              </a:rPr>
              <a:t>, it must be the case that </a:t>
            </a:r>
            <a:r>
              <a:rPr lang="en-US" altLang="ja-JP" dirty="0" err="1">
                <a:ea typeface="ＭＳ Ｐゴシック" panose="020B0600070205080204" pitchFamily="34" charset="-128"/>
              </a:rPr>
              <a:t>a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ja-JP" dirty="0" err="1">
                <a:ea typeface="ＭＳ Ｐゴシック" panose="020B0600070205080204" pitchFamily="34" charset="-128"/>
              </a:rPr>
              <a:t>b</a:t>
            </a:r>
            <a:r>
              <a:rPr lang="en-US" altLang="ja-JP" dirty="0">
                <a:ea typeface="ＭＳ Ｐゴシック" panose="020B0600070205080204" pitchFamily="34" charset="-128"/>
              </a:rPr>
              <a:t> or </a:t>
            </a:r>
            <a:r>
              <a:rPr lang="en-US" altLang="ja-JP" dirty="0" err="1">
                <a:ea typeface="ＭＳ Ｐゴシック" panose="020B0600070205080204" pitchFamily="34" charset="-128"/>
              </a:rPr>
              <a:t>b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ja-JP" dirty="0" err="1">
                <a:ea typeface="ＭＳ Ｐゴシック" panose="020B0600070205080204" pitchFamily="34" charset="-128"/>
              </a:rPr>
              <a:t>a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happens if we replace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dirty="0">
                <a:ea typeface="ＭＳ Ｐゴシック" panose="020B0600070205080204" pitchFamily="34" charset="-128"/>
              </a:rPr>
              <a:t>with &lt;?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E5257AE-4AC3-F940-B76C-41CAF24E3668}"/>
              </a:ext>
            </a:extLst>
          </p:cNvPr>
          <p:cNvSpPr/>
          <p:nvPr/>
        </p:nvSpPr>
        <p:spPr>
          <a:xfrm>
            <a:off x="17526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4DA046D-E624-2A47-93A3-DBE37E9BA0DE}"/>
              </a:ext>
            </a:extLst>
          </p:cNvPr>
          <p:cNvSpPr/>
          <p:nvPr/>
        </p:nvSpPr>
        <p:spPr>
          <a:xfrm>
            <a:off x="29718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E39AE8-AFF6-4041-BFA2-8EC51183B9A3}"/>
              </a:ext>
            </a:extLst>
          </p:cNvPr>
          <p:cNvSpPr txBox="1">
            <a:spLocks/>
          </p:cNvSpPr>
          <p:nvPr/>
        </p:nvSpPr>
        <p:spPr bwMode="auto">
          <a:xfrm>
            <a:off x="1600200" y="6019800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</a:rPr>
              <a:t>The relation &lt; is not reflexive, and (</a:t>
            </a:r>
            <a:r>
              <a:rPr lang="en-US" sz="2000" dirty="0">
                <a:solidFill>
                  <a:srgbClr val="C00000"/>
                </a:solidFill>
                <a:latin typeface="Algerian" pitchFamily="82" charset="0"/>
                <a:ea typeface="+mn-ea"/>
              </a:rPr>
              <a:t>Z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</a:rPr>
              <a:t>,&lt;) is not a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+mn-ea"/>
              </a:rPr>
              <a:t>poset</a:t>
            </a:r>
            <a:endParaRPr lang="en-US" sz="2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13408</TotalTime>
  <Words>3478</Words>
  <Application>Microsoft Macintosh PowerPoint</Application>
  <PresentationFormat>On-screen Show (4:3)</PresentationFormat>
  <Paragraphs>567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Algerian</vt:lpstr>
      <vt:lpstr>Arial</vt:lpstr>
      <vt:lpstr>Calibri</vt:lpstr>
      <vt:lpstr>Cambria Math</vt:lpstr>
      <vt:lpstr>MT Extra</vt:lpstr>
      <vt:lpstr>Times New Roman</vt:lpstr>
      <vt:lpstr>Verdana</vt:lpstr>
      <vt:lpstr>Office Theme</vt:lpstr>
      <vt:lpstr>Custom Design</vt:lpstr>
      <vt:lpstr>  Partial Orders</vt:lpstr>
      <vt:lpstr>Special Relations on a Set</vt:lpstr>
      <vt:lpstr>Outline</vt:lpstr>
      <vt:lpstr>Motivating Example (1)</vt:lpstr>
      <vt:lpstr>Motivating Example (2)</vt:lpstr>
      <vt:lpstr>Partial Orderings: Definition</vt:lpstr>
      <vt:lpstr>Partial Orderings: Notation</vt:lpstr>
      <vt:lpstr>Comparability: Definition</vt:lpstr>
      <vt:lpstr>Total Orders: Definition</vt:lpstr>
      <vt:lpstr>Well Orderings: Definition</vt:lpstr>
      <vt:lpstr>Well Ordering: Examples</vt:lpstr>
      <vt:lpstr>Review</vt:lpstr>
      <vt:lpstr>Outline</vt:lpstr>
      <vt:lpstr>Principle of Well-Ordered Induction</vt:lpstr>
      <vt:lpstr>Principle of Well-Ordered Induction: Proof</vt:lpstr>
      <vt:lpstr>Inductive Proof: Example</vt:lpstr>
      <vt:lpstr>Outline</vt:lpstr>
      <vt:lpstr>Lexicographic Orderings: Idea</vt:lpstr>
      <vt:lpstr>Lexicographic Orderings on A1A2</vt:lpstr>
      <vt:lpstr>Lexicographic Ordering on A1A2… An </vt:lpstr>
      <vt:lpstr>Lexicographic Ordering on Strings</vt:lpstr>
      <vt:lpstr>Outline</vt:lpstr>
      <vt:lpstr>Hasse Diagrams</vt:lpstr>
      <vt:lpstr>Hasse Diagram: Example</vt:lpstr>
      <vt:lpstr>Hasse Diagrams: Example (1)</vt:lpstr>
      <vt:lpstr>Hasse Diagram: Example (2)</vt:lpstr>
      <vt:lpstr>Outline</vt:lpstr>
      <vt:lpstr>Extremal Elements: Summary</vt:lpstr>
      <vt:lpstr>Extremal Elements: Maximal</vt:lpstr>
      <vt:lpstr>Extremal Elements: Minimal</vt:lpstr>
      <vt:lpstr>Extremal Elements: Upper Bound</vt:lpstr>
      <vt:lpstr>Extremal Elements: Lower Bound</vt:lpstr>
      <vt:lpstr>Extremal Elements: Example 1</vt:lpstr>
      <vt:lpstr>Extremal Elements: Example 2</vt:lpstr>
      <vt:lpstr>Extremal Elements: Example 3</vt:lpstr>
      <vt:lpstr>Outline</vt:lpstr>
      <vt:lpstr>Lattices</vt:lpstr>
      <vt:lpstr>Lattices: Example 1</vt:lpstr>
      <vt:lpstr>Lattices: Example 2</vt:lpstr>
      <vt:lpstr>Lattices: Example 3</vt:lpstr>
      <vt:lpstr>A Lattice Or Not a Lattice?</vt:lpstr>
      <vt:lpstr>Outline</vt:lpstr>
      <vt:lpstr>Topological Sorting</vt:lpstr>
      <vt:lpstr>Topological Sorting: Preliminaries (1)</vt:lpstr>
      <vt:lpstr>Topological Sorting: Preliminaries (2)</vt:lpstr>
      <vt:lpstr>Topological Sorting:  Intuition</vt:lpstr>
      <vt:lpstr>Topological Sorting:  Algorithm</vt:lpstr>
      <vt:lpstr>Topological Sorting:  Example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Berthe Choueiry</cp:lastModifiedBy>
  <cp:revision>1330</cp:revision>
  <dcterms:created xsi:type="dcterms:W3CDTF">2011-04-08T19:02:20Z</dcterms:created>
  <dcterms:modified xsi:type="dcterms:W3CDTF">2023-04-12T17:18:27Z</dcterms:modified>
</cp:coreProperties>
</file>