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18"/>
  </p:notesMasterIdLst>
  <p:handoutMasterIdLst>
    <p:handoutMasterId r:id="rId19"/>
  </p:handoutMasterIdLst>
  <p:sldIdLst>
    <p:sldId id="256" r:id="rId4"/>
    <p:sldId id="366" r:id="rId5"/>
    <p:sldId id="377" r:id="rId6"/>
    <p:sldId id="367" r:id="rId7"/>
    <p:sldId id="379" r:id="rId8"/>
    <p:sldId id="368" r:id="rId9"/>
    <p:sldId id="370" r:id="rId10"/>
    <p:sldId id="371" r:id="rId11"/>
    <p:sldId id="372" r:id="rId12"/>
    <p:sldId id="373" r:id="rId13"/>
    <p:sldId id="378" r:id="rId14"/>
    <p:sldId id="374" r:id="rId15"/>
    <p:sldId id="375" r:id="rId16"/>
    <p:sldId id="376" r:id="rId17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64F9BF39-A769-7444-9ED9-A68ECD5D03ED}"/>
    <pc:docChg chg="modSld">
      <pc:chgData name="Berthe Choueiry" userId="a0a34cf8-c512-4826-a48e-18e8ad82c21a" providerId="ADAL" clId="{64F9BF39-A769-7444-9ED9-A68ECD5D03ED}" dt="2022-01-28T07:22:08.652" v="1" actId="20577"/>
      <pc:docMkLst>
        <pc:docMk/>
      </pc:docMkLst>
      <pc:sldChg chg="modSp mod">
        <pc:chgData name="Berthe Choueiry" userId="a0a34cf8-c512-4826-a48e-18e8ad82c21a" providerId="ADAL" clId="{64F9BF39-A769-7444-9ED9-A68ECD5D03ED}" dt="2022-01-28T07:22:08.652" v="1" actId="20577"/>
        <pc:sldMkLst>
          <pc:docMk/>
          <pc:sldMk cId="0" sldId="256"/>
        </pc:sldMkLst>
        <pc:spChg chg="mod">
          <ac:chgData name="Berthe Choueiry" userId="a0a34cf8-c512-4826-a48e-18e8ad82c21a" providerId="ADAL" clId="{64F9BF39-A769-7444-9ED9-A68ECD5D03ED}" dt="2022-01-28T07:22:08.652" v="1" actId="20577"/>
          <ac:spMkLst>
            <pc:docMk/>
            <pc:sldMk cId="0" sldId="256"/>
            <ac:spMk id="30722" creationId="{DD0E8D0D-0D2D-F943-8B5D-BEB7F9EE9524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C23681-BAC3-EC44-8BD7-2000351F71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0B72A9-EA22-2F4B-B900-AE67C61382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9A3F452-6720-C143-BAFE-1B4F2AE5577E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2FB4C4-0EF9-6C4A-8BBD-98C903E242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FE65E7-1934-534B-88F5-8A9C97D610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F9531A8-DD61-7545-BBE6-BB2CA524AF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5E8059-95B3-8D4B-94D0-97B8F32D43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812B8A-D2EB-9345-BEC6-D1327163A0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58EFD6D-EBBB-D442-8822-A633A94F4B57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CBAD5CB-1C6D-2044-8AEF-BB9C3BCAA2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A646021-260B-CF48-AE42-74C17010A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ED416-6F60-EE4F-A30B-EEF8EC84BD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61020-1E72-EA4C-A125-8CCA27ED0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B9D0C35-6602-8642-924A-7EF151FF9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CC7E5-B371-074B-8A55-594DF84D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51E599-53EC-7349-9346-4C2F4E86788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1CB8D-7F5F-A44A-A93C-C1166D30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006FA-FA6D-B547-BCD4-52919F07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290A58-4A33-0241-9730-E71011F84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60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D78F66-C599-5543-8EA6-E4C7D859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00F4F-B725-9948-9A14-F7DA2E24C47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530481-0049-4D46-BEA7-8119E2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36B618-FD6C-EA40-9DEC-16AD0B23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59233-3BD8-1B40-AF02-DA2A76321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17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44249-31CF-7C40-B887-B7434ECA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396EE-8CAE-6647-9C90-5F532387291E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289FA-F537-AC41-AC35-3B714C9B8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4443E-C3F6-5D42-81F8-AB1DECBB1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9D8D3-BC9A-6C4A-852E-DDEB20008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366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63B8F-AF1D-7D48-81B5-B62D1148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A420E-53BB-5249-ADC4-C03CD5F16B31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6FF7B-BE27-FF41-A913-ED5C1A465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E9F98-198F-5A41-8066-E65FFD0D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781D6-5806-E74E-AADD-1A1C771496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281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1D333-4AC1-794E-992F-C75F77F6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CA667-C21B-CF45-BE1E-55A9F0C9078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0C1AC-3564-AD4F-BB76-A6E705A6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164FD-8073-B34F-8E85-67F23E5B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E3F8-BEC7-344F-8B1F-4192EBC0C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236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FBD04-4960-6547-9653-6CD41B15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3D234-4176-7D41-A0D7-57920A461A8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FF212-9BE7-8D4E-B590-0008BFBC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07F31-3900-F64B-8D46-EEE3E883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D3F94-6DCF-5D4B-B583-51665474D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91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201D0B-CF06-0B47-B9C9-D0C8542B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37A0A-B365-4249-9BD8-1F0379DB61F1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438886-8A9A-3D40-8EFE-AC0ED41F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5F2145-809D-2B40-A8E6-625693B5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DC98-07F1-8F4E-8480-ED8C73390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50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0E0768-34B5-8D47-917B-CDE63ABD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A8749-AEAF-C140-92B9-B426E3635217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5F3CF0-3D23-BE44-A636-012A6267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C904D7-513C-AC45-97F4-9A4A41E9E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9C167-2E90-2440-B974-3036695CF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058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26947AB-636A-9246-8EF1-025D8B88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FFA35-16BA-654C-9848-92243CF0DC19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449121-601C-9A41-AB74-616B42D5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CC50FC3-2914-5D40-83D3-A638CB9D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35EE-2A5A-C440-BC13-495CE17BF1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60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5D497F-B142-834C-8547-9808FCFA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7DF75-29E0-4F47-9181-0B2B2A6ABAF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3B57998-4CF6-A743-8B8F-EDE5CC26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7D4BBB-9E08-CC48-A02B-7C1A7663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87631-E439-9F42-B9D8-BAD93CCFF2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071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4268619-354D-9D46-B661-B11216EC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DBDC7-E734-E84F-A497-69CBE67F858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1F5FE2-B68B-5942-91A4-4EAB0F1D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C777F7-A3AF-4C4C-BA51-11039D17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2431-C1F0-C944-BB19-AF95372F8A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4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F65C41-09E2-AE4C-89B3-8AFD8BCAF6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76600" y="6324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>
                <a:latin typeface="Calibri" charset="0"/>
              </a:rPr>
              <a:t>Master Theorem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59C2E7-B2AB-A446-ADFA-583AFA47F9C5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623332-817E-9F41-B186-C8B192F0445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8A8890AE-1158-8E4F-BF92-A6063017A69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3A3E53-EEC4-4746-88AB-8574880CDDF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7138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3F4633-E9E2-A341-9596-B9AC0A2D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FC68C-FE90-6343-9228-5218F14EBFD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63BCA0-F8D6-5A45-A862-3DEF6F82B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6B9670-18DB-114B-B354-D6E01836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D7114-37FE-5648-9695-CDE647BAC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154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1421F-80DB-3D4F-BFFE-C8B350D3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71712-8B3F-064F-8CEC-4EF530D3D25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D9E28-6BA8-AF47-9993-3C68B4B7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4E356-9727-2C43-8D89-AB17ECC9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8DE6-C23A-0D47-ABB9-EB102F3C84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723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C520B-AC3F-9F4E-9016-497107F3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0C346-CFA4-7B47-8968-0841CC6ADEF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078A7-FC88-1A43-9143-77F33348C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63FB-0351-BD46-95C1-9108B511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738B7-E3BA-094B-91F1-47CFDF819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1104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9AAF6-1BDB-A54B-99D5-624A5E4F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57D75-E0E3-2248-8091-763D479E61F2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D387A-6040-A74A-9C3D-DF90D3ECE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414DF-3844-AA47-8E47-0C7D7C0A9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8F753-29C9-0F45-975A-1EAD5DA424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7616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278FC-A085-BA4E-B8C2-00448E10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3A46BE-962B-7E46-AB24-1DC938CAF4AD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2DA86-E2D8-8D42-8040-45F6429C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3B774-B808-FD42-B29D-866F2152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9CB360-3511-1744-B4FE-0CA77F10F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29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C4D9B-1AF4-E04D-8ADE-F7E0482B5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D6053-FFE0-904F-A024-543C00A6F35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13F13-35E9-A44E-8F90-67F41D76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B659E-BAEC-5C41-94D9-6FEC7D94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8A035-C0FA-8144-9A08-AFDA5875B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34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EE13-C122-F04E-82B1-5795CCA5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A2B19-D9D8-5440-A9CE-6CC19DAE45AD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A1DC9-A578-E44A-B918-B54D3D3C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0DCDF-1758-7545-9EA6-C6C7CE20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FC08-4FD6-2140-B7B8-AA228C9C6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0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E984E42-9CA9-BB41-9371-AFE18734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7E95A-FD9A-774C-B24D-F3739E1967C7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B7A736-19C1-1A4A-AD76-15D3197CB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323662-41FA-4E44-9D5B-9B1AA118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5E757-53B3-8241-BE34-BED22F45E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41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80599B-4021-5343-A338-7ECB14A8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85050-B398-7141-9E2B-8205BDA04326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768CD2-A6D5-F245-8AC3-073A73E6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EB41DA-7494-554F-89F6-845A6114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7F-886F-4347-B7E7-6555166A63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75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B411E6E-C6E2-314E-908E-D27BDACAC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B43C-67D9-8A45-9958-F22C6193D1F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226E7E5-647D-3C4B-9E15-51B387AB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2AC09D-838F-3042-B109-38E2A6FC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34E36-F797-2841-8CB6-3C1D7CE71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46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AE9144E-1F24-C148-94BF-A2D3AA1B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A966-7457-024F-883F-EA29BADF789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C477BC9-C387-8A46-AE7A-B2FC438E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E9EB07-DEB2-B54C-9595-840C8E62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D97CF-26C9-7940-A033-7C42D3572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1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B8D573-BC00-5542-8661-9BC38FAC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6A6A7-7BC6-B147-B243-494B4804031B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996E12-E757-7342-919D-1CE7F5A7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581E02-F5B6-5E40-BEE7-016AB80A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F0F47-9EFD-D64A-9559-9EDD13165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6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0CF3A5-D05A-0146-8EA8-A4FCBA9031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F46100C-C7AA-D842-921F-716718F1CD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028AA-DE92-5D4D-8769-5A6FDB679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C5C128-2574-674E-8110-1A307C090B7F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2B151-AB8F-2D44-9F53-BB1089841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B4F42-644B-DA45-9520-16F463B83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83C2EE5-F91E-7147-B638-0F2F2419B2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6" r:id="rId1"/>
    <p:sldLayoutId id="2147484807" r:id="rId2"/>
    <p:sldLayoutId id="2147484785" r:id="rId3"/>
    <p:sldLayoutId id="2147484786" r:id="rId4"/>
    <p:sldLayoutId id="2147484787" r:id="rId5"/>
    <p:sldLayoutId id="2147484788" r:id="rId6"/>
    <p:sldLayoutId id="2147484789" r:id="rId7"/>
    <p:sldLayoutId id="2147484790" r:id="rId8"/>
    <p:sldLayoutId id="2147484791" r:id="rId9"/>
    <p:sldLayoutId id="2147484792" r:id="rId10"/>
    <p:sldLayoutId id="21474847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B3AE53DC-576A-5140-B3DA-85316C539D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38D878A8-4FA8-C449-BE55-BDBF5829B9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E53C2-70FE-E24E-9C78-3D59E54F6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FA44DD7-CB57-1842-8E0C-049E11473FE7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61384-4661-A344-8319-9650DA59C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0441-7D77-4447-A6B5-4D5A1D9CA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C2B597C-4442-9744-8B09-6FE3C90C6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4" r:id="rId1"/>
    <p:sldLayoutId id="2147484795" r:id="rId2"/>
    <p:sldLayoutId id="2147484796" r:id="rId3"/>
    <p:sldLayoutId id="2147484797" r:id="rId4"/>
    <p:sldLayoutId id="2147484798" r:id="rId5"/>
    <p:sldLayoutId id="2147484799" r:id="rId6"/>
    <p:sldLayoutId id="2147484800" r:id="rId7"/>
    <p:sldLayoutId id="2147484801" r:id="rId8"/>
    <p:sldLayoutId id="2147484802" r:id="rId9"/>
    <p:sldLayoutId id="2147484803" r:id="rId10"/>
    <p:sldLayoutId id="21474848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C6B64B0F-D697-A141-BA10-29A3A9C2FF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859CA0BF-8B6B-1F4D-9379-86B885F64F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4672D-098E-1B4C-9044-DC4519D3C2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F075276-4AEB-F545-858C-0738B03B1ABD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4F36A-37EB-114A-84E7-B3C2E3512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F81DB-B1F6-2242-BB7C-CF1EB9165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A26FFB-723C-7E42-A28F-CB3A9DE0B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537D3EB-02D7-5649-AD73-811516F7D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Master Theorem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22" name="Subtitle 2">
            <a:extLst>
              <a:ext uri="{FF2B5EF4-FFF2-40B4-BE49-F238E27FC236}">
                <a16:creationId xmlns:a16="http://schemas.microsoft.com/office/drawing/2014/main" id="{DD0E8D0D-0D2D-F943-8B5D-BEB7F9EE9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8.3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D0B18020-0546-904E-BACF-910B1AFE7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3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02E9FE7F-72E2-8B4C-8134-B980FE818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T(n)= 3 T(n/2) +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3/4</a:t>
            </a:r>
            <a:r>
              <a:rPr lang="en-US" altLang="en-US" sz="2000">
                <a:ea typeface="ＭＳ Ｐゴシック" panose="020B0600070205080204" pitchFamily="34" charset="-128"/>
              </a:rPr>
              <a:t>n + 1.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AF1E7C-EC8B-C947-894F-97A00F84E9AD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E2B9B45-7113-2D49-BD70-2554C6F4AD8C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A8447F0-0BD0-D64A-AE9E-1AEDD3698A14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8BE77E2-1B89-7940-9544-9F070BE16056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3 &gt; 2</a:t>
            </a:r>
            <a:r>
              <a:rPr lang="en-US" sz="2000" baseline="30000" dirty="0">
                <a:latin typeface="+mn-lt"/>
                <a:ea typeface="+mn-ea"/>
              </a:rPr>
              <a:t>1</a:t>
            </a:r>
            <a:r>
              <a:rPr lang="en-US" sz="2000" dirty="0">
                <a:latin typeface="+mn-lt"/>
                <a:ea typeface="+mn-ea"/>
              </a:rPr>
              <a:t>, case 3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793BAF6-EAA2-9349-9C7C-375FA1836713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515BE90-6D6B-3245-BB73-4041C1E75368}"/>
              </a:ext>
            </a:extLst>
          </p:cNvPr>
          <p:cNvSpPr txBox="1">
            <a:spLocks/>
          </p:cNvSpPr>
          <p:nvPr/>
        </p:nvSpPr>
        <p:spPr bwMode="auto">
          <a:xfrm>
            <a:off x="533400" y="5105400"/>
            <a:ext cx="800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Note that log</a:t>
            </a:r>
            <a:r>
              <a:rPr lang="en-US" altLang="en-US" sz="2000" baseline="-25000"/>
              <a:t>2</a:t>
            </a:r>
            <a:r>
              <a:rPr lang="en-US" altLang="en-US" sz="2000"/>
              <a:t>3</a:t>
            </a:r>
            <a:r>
              <a:rPr lang="en-US" altLang="en-US" sz="2000">
                <a:sym typeface="Symbol" pitchFamily="2" charset="2"/>
              </a:rPr>
              <a:t>1.584…</a:t>
            </a:r>
            <a:r>
              <a:rPr lang="en-US" altLang="en-US" sz="2000"/>
              <a:t>, can we say that T(n) </a:t>
            </a:r>
            <a:r>
              <a:rPr lang="en-US" altLang="en-US" sz="2000">
                <a:sym typeface="Symbol" pitchFamily="2" charset="2"/>
              </a:rPr>
              <a:t>  </a:t>
            </a:r>
            <a:r>
              <a:rPr lang="en-US" altLang="en-US" sz="2000"/>
              <a:t>(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</a:t>
            </a:r>
            <a:r>
              <a:rPr lang="en-US" altLang="en-US" sz="2000"/>
              <a:t>)</a:t>
            </a:r>
            <a:endParaRPr lang="en-US" altLang="en-US" sz="280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A946D8-A924-974D-8448-DAE723DBC203}"/>
              </a:ext>
            </a:extLst>
          </p:cNvPr>
          <p:cNvSpPr txBox="1">
            <a:spLocks/>
          </p:cNvSpPr>
          <p:nvPr/>
        </p:nvSpPr>
        <p:spPr bwMode="auto">
          <a:xfrm>
            <a:off x="914400" y="56388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2000"/>
              <a:t>No, because log</a:t>
            </a:r>
            <a:r>
              <a:rPr lang="en-US" altLang="en-US" sz="2000" baseline="-25000"/>
              <a:t>2</a:t>
            </a:r>
            <a:r>
              <a:rPr lang="en-US" altLang="en-US" sz="2000"/>
              <a:t>3</a:t>
            </a:r>
            <a:r>
              <a:rPr lang="en-US" altLang="en-US" sz="2000">
                <a:sym typeface="Symbol" pitchFamily="2" charset="2"/>
              </a:rPr>
              <a:t>1.5849… and 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sym typeface="Symbol" pitchFamily="2" charset="2"/>
              </a:rPr>
              <a:t>  </a:t>
            </a:r>
            <a:r>
              <a:rPr lang="en-US" altLang="en-US" sz="2000">
                <a:sym typeface="Symbol" pitchFamily="2" charset="2"/>
              </a:rPr>
              <a:t> </a:t>
            </a:r>
            <a:r>
              <a:rPr lang="en-US" altLang="en-US" sz="2000"/>
              <a:t>(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1.5849</a:t>
            </a:r>
            <a:r>
              <a:rPr lang="en-US" altLang="en-US" sz="2000"/>
              <a:t>)</a:t>
            </a:r>
            <a:endParaRPr lang="en-US" altLang="en-US" sz="2800"/>
          </a:p>
        </p:txBody>
      </p:sp>
      <p:graphicFrame>
        <p:nvGraphicFramePr>
          <p:cNvPr id="38922" name="Object 11">
            <a:extLst>
              <a:ext uri="{FF2B5EF4-FFF2-40B4-BE49-F238E27FC236}">
                <a16:creationId xmlns:a16="http://schemas.microsoft.com/office/drawing/2014/main" id="{4817B1AC-8E3C-B04E-846A-33A78FABA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572000"/>
          <a:ext cx="35179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Formula" r:id="rId3" imgW="12776200" imgH="1371600" progId="Equation.Ribbit">
                  <p:embed/>
                </p:oleObj>
              </mc:Choice>
              <mc:Fallback>
                <p:oleObj name="Formula" r:id="rId3" imgW="12776200" imgH="1371600" progId="Equation.Ribbit">
                  <p:embed/>
                  <p:pic>
                    <p:nvPicPr>
                      <p:cNvPr id="38922" name="Object 11">
                        <a:extLst>
                          <a:ext uri="{FF2B5EF4-FFF2-40B4-BE49-F238E27FC236}">
                            <a16:creationId xmlns:a16="http://schemas.microsoft.com/office/drawing/2014/main" id="{4817B1AC-8E3C-B04E-846A-33A78FABA4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72000"/>
                        <a:ext cx="35179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66159C0-0B31-8A4B-A688-2D7E2B25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A80DB7E-D93C-3F40-A066-777BF8375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The Master Theorem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</a:rPr>
              <a:t>Pitfalls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</a:rPr>
              <a:t>3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4</a:t>
            </a:r>
            <a:r>
              <a:rPr lang="en-US" sz="2800" b="1" baseline="30000" dirty="0">
                <a:solidFill>
                  <a:srgbClr val="FF0000"/>
                </a:solidFill>
                <a:ea typeface="+mn-ea"/>
                <a:cs typeface="+mn-cs"/>
              </a:rPr>
              <a:t>th</a:t>
            </a: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 Condition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1 example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A66D0334-EBCB-AC41-8FE2-D61B1118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Fourth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Condition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28E897F7-5036-984D-8EAB-322F4F07D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Recall that we cannot use the Master Theorem if f(n), the non-recursive cost, is not a polynomial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 is a limited 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 of the Master Theorem that allows us to consider polylogarithmic functions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Corollary</a:t>
            </a:r>
            <a:r>
              <a:rPr lang="en-US" altLang="en-US" sz="2800">
                <a:ea typeface="ＭＳ Ｐゴシック" panose="020B0600070205080204" pitchFamily="34" charset="-128"/>
              </a:rPr>
              <a:t>: If                                     for some k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800">
                <a:ea typeface="ＭＳ Ｐゴシック" panose="020B0600070205080204" pitchFamily="34" charset="-128"/>
              </a:rPr>
              <a:t>0 then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This final condition is fairly limited and we present it merely for sake of completeness..  Relax </a:t>
            </a:r>
            <a:r>
              <a:rPr lang="en-US" altLang="en-US" sz="2800">
                <a:ea typeface="ＭＳ Ｐゴシック" panose="020B0600070205080204" pitchFamily="34" charset="-128"/>
                <a:sym typeface="Wingdings" pitchFamily="2" charset="2"/>
              </a:rPr>
              <a:t>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graphicFrame>
        <p:nvGraphicFramePr>
          <p:cNvPr id="40963" name="Object 4">
            <a:extLst>
              <a:ext uri="{FF2B5EF4-FFF2-40B4-BE49-F238E27FC236}">
                <a16:creationId xmlns:a16="http://schemas.microsoft.com/office/drawing/2014/main" id="{E1CADFDC-798B-594F-BAAD-488975C7F0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962400"/>
          <a:ext cx="27193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Formula" r:id="rId3" imgW="9880600" imgH="1371600" progId="Equation.Ribbit">
                  <p:embed/>
                </p:oleObj>
              </mc:Choice>
              <mc:Fallback>
                <p:oleObj name="Formula" r:id="rId3" imgW="9880600" imgH="1371600" progId="Equation.Ribbit">
                  <p:embed/>
                  <p:pic>
                    <p:nvPicPr>
                      <p:cNvPr id="40963" name="Object 4">
                        <a:extLst>
                          <a:ext uri="{FF2B5EF4-FFF2-40B4-BE49-F238E27FC236}">
                            <a16:creationId xmlns:a16="http://schemas.microsoft.com/office/drawing/2014/main" id="{E1CADFDC-798B-594F-BAAD-488975C7F0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62400"/>
                        <a:ext cx="27193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5">
            <a:extLst>
              <a:ext uri="{FF2B5EF4-FFF2-40B4-BE49-F238E27FC236}">
                <a16:creationId xmlns:a16="http://schemas.microsoft.com/office/drawing/2014/main" id="{79CFB722-8DA0-3C41-9799-C90A4E444B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498975"/>
          <a:ext cx="3035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Formula" r:id="rId5" imgW="11010900" imgH="1371600" progId="Equation.Ribbit">
                  <p:embed/>
                </p:oleObj>
              </mc:Choice>
              <mc:Fallback>
                <p:oleObj name="Formula" r:id="rId5" imgW="11010900" imgH="1371600" progId="Equation.Ribbit">
                  <p:embed/>
                  <p:pic>
                    <p:nvPicPr>
                      <p:cNvPr id="40964" name="Object 5">
                        <a:extLst>
                          <a:ext uri="{FF2B5EF4-FFF2-40B4-BE49-F238E27FC236}">
                            <a16:creationId xmlns:a16="http://schemas.microsoft.com/office/drawing/2014/main" id="{79CFB722-8DA0-3C41-9799-C90A4E444B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98975"/>
                        <a:ext cx="3035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E6E69-B6E2-554F-BE46-F2F30BD598E2}"/>
              </a:ext>
            </a:extLst>
          </p:cNvPr>
          <p:cNvCxnSpPr/>
          <p:nvPr/>
        </p:nvCxnSpPr>
        <p:spPr>
          <a:xfrm flipV="1">
            <a:off x="381000" y="609600"/>
            <a:ext cx="8153400" cy="50292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9C7E2EDB-4A60-C241-8F67-51A27597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Fourth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Condition: Example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AAE43E9-FB47-584F-9E38-BCB3B0182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Say we have the following recurrence relation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T(n)= 2 T(n/2) + n log 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Clearly, a=2, b=2, but f(n) is not a polynomial.  However, we have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</a:t>
            </a:r>
            <a:r>
              <a:rPr lang="en-US" altLang="en-US" sz="2800">
                <a:ea typeface="ＭＳ Ｐゴシック" panose="020B0600070205080204" pitchFamily="34" charset="-128"/>
              </a:rPr>
              <a:t>(n log n), k=1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Therefore by the 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 of the Master Theorem we can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</p:txBody>
      </p:sp>
      <p:graphicFrame>
        <p:nvGraphicFramePr>
          <p:cNvPr id="41987" name="Object 4">
            <a:extLst>
              <a:ext uri="{FF2B5EF4-FFF2-40B4-BE49-F238E27FC236}">
                <a16:creationId xmlns:a16="http://schemas.microsoft.com/office/drawing/2014/main" id="{68B603D0-0AA1-E04B-B6A3-B8D50BD84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1888" y="4648200"/>
          <a:ext cx="69453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Formula" r:id="rId3" imgW="25222200" imgH="1371600" progId="Equation.Ribbit">
                  <p:embed/>
                </p:oleObj>
              </mc:Choice>
              <mc:Fallback>
                <p:oleObj name="Formula" r:id="rId3" imgW="25222200" imgH="1371600" progId="Equation.Ribbit">
                  <p:embed/>
                  <p:pic>
                    <p:nvPicPr>
                      <p:cNvPr id="41987" name="Object 4">
                        <a:extLst>
                          <a:ext uri="{FF2B5EF4-FFF2-40B4-BE49-F238E27FC236}">
                            <a16:creationId xmlns:a16="http://schemas.microsoft.com/office/drawing/2014/main" id="{68B603D0-0AA1-E04B-B6A3-B8D50BD843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4648200"/>
                        <a:ext cx="69453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DF29B7-2C96-F046-B454-62B60DB45140}"/>
              </a:ext>
            </a:extLst>
          </p:cNvPr>
          <p:cNvCxnSpPr/>
          <p:nvPr/>
        </p:nvCxnSpPr>
        <p:spPr>
          <a:xfrm flipV="1">
            <a:off x="381000" y="609600"/>
            <a:ext cx="8153400" cy="50292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208AC7D-A28B-6D40-8281-19F02BD7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EA66E88B-349E-544E-9F52-CD85A7172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Master 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Pitfalls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 example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DB17F433-5969-3A43-92E4-6FC225FF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E788CA22-6E9D-9B43-92F5-57D28D9D2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Master 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Pitfalls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 example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15A7908A-B2A6-C646-B447-3E48AD90B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6D87ED1-7898-5541-9FEA-9856F1736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The Master Theorem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Pitfalls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3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4</a:t>
            </a:r>
            <a:r>
              <a:rPr lang="en-US" sz="2800" baseline="300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th</a:t>
            </a: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 Condition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</a:rPr>
              <a:t>1 example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98433CC-9C80-2241-83A1-79DA19244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Motivation: Asymptotic Behavior of Recursive Algorithms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5036A576-0333-AE48-961B-8214788E1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analyzing algorithms, recall that we only care about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asymptotic behavior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Recursive algorithms are no different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Rather than </a:t>
            </a:r>
            <a:r>
              <a:rPr lang="en-US" altLang="en-US" sz="2800" u="sng">
                <a:ea typeface="ＭＳ Ｐゴシック" panose="020B0600070205080204" pitchFamily="34" charset="-128"/>
              </a:rPr>
              <a:t>solving exactly</a:t>
            </a:r>
            <a:r>
              <a:rPr lang="en-US" altLang="en-US" sz="2800">
                <a:ea typeface="ＭＳ Ｐゴシック" panose="020B0600070205080204" pitchFamily="34" charset="-128"/>
              </a:rPr>
              <a:t> the recurrence relation associated with the cost of an algorithm, it is sufficient to give an asymptotic characterization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main tool for doing this is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master theorem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1F4A-6881-3945-AA91-DD6EA289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911E9-60A6-FB40-853F-93C692F41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Divide-and-conquer algorithms</a:t>
            </a:r>
          </a:p>
          <a:p>
            <a:pPr marL="0" indent="0" algn="ctr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T(n) =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dirty="0">
                <a:ea typeface="ＭＳ Ｐゴシック" panose="020B0600070205080204" pitchFamily="34" charset="-128"/>
              </a:rPr>
              <a:t>T(n/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ea typeface="ＭＳ Ｐゴシック" panose="020B0600070205080204" pitchFamily="34" charset="-128"/>
              </a:rPr>
              <a:t>) + f(n),   T(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ea typeface="ＭＳ Ｐゴシック" panose="020B0600070205080204" pitchFamily="34" charset="-128"/>
              </a:rPr>
              <a:t>) = c</a:t>
            </a:r>
          </a:p>
          <a:p>
            <a:pPr marL="0" indent="0" algn="ctr">
              <a:buNone/>
            </a:pPr>
            <a:endParaRPr lang="en-US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dirty="0">
              <a:ea typeface="ＭＳ Ｐゴシック" panose="020B0600070205080204" pitchFamily="34" charset="-128"/>
            </a:endParaRPr>
          </a:p>
          <a:p>
            <a:r>
              <a:rPr lang="en-US" dirty="0">
                <a:ea typeface="ＭＳ Ｐゴシック" panose="020B0600070205080204" pitchFamily="34" charset="-128"/>
              </a:rPr>
              <a:t>Asymptotic cost: Master Theorem</a:t>
            </a:r>
          </a:p>
          <a:p>
            <a:pPr marL="0" indent="0" algn="ctr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T(n) =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dirty="0">
                <a:ea typeface="ＭＳ Ｐゴシック" panose="020B0600070205080204" pitchFamily="34" charset="-128"/>
              </a:rPr>
              <a:t>T(n/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ea typeface="ＭＳ Ｐゴシック" panose="020B0600070205080204" pitchFamily="34" charset="-128"/>
              </a:rPr>
              <a:t>) + </a:t>
            </a:r>
            <a:r>
              <a:rPr lang="en-US" altLang="en-US" dirty="0" err="1">
                <a:ea typeface="ＭＳ Ｐゴシック" panose="020B0600070205080204" pitchFamily="34" charset="-128"/>
              </a:rPr>
              <a:t>ɣ</a:t>
            </a:r>
            <a:r>
              <a:rPr lang="en-US" altLang="en-US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baseline="30000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d</a:t>
            </a:r>
            <a:r>
              <a:rPr lang="en-US" altLang="en-US" dirty="0">
                <a:ea typeface="ＭＳ Ｐゴシック" panose="020B0600070205080204" pitchFamily="34" charset="-128"/>
              </a:rPr>
              <a:t>,   T(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ea typeface="ＭＳ Ｐゴシック" panose="020B0600070205080204" pitchFamily="34" charset="-128"/>
              </a:rPr>
              <a:t>) = c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6" descr="latex-image-1.pdf">
            <a:extLst>
              <a:ext uri="{FF2B5EF4-FFF2-40B4-BE49-F238E27FC236}">
                <a16:creationId xmlns:a16="http://schemas.microsoft.com/office/drawing/2014/main" id="{C88A6557-E717-7C4C-A973-698A63BE1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71800"/>
            <a:ext cx="4373724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6275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97ABB30E-61A0-7841-A891-822687C4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DFC2BA28-5E8D-2844-8DCD-A52734105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T(n) be </a:t>
            </a:r>
            <a:r>
              <a:rPr lang="en-US" altLang="en-US" sz="2800" u="sng">
                <a:ea typeface="ＭＳ Ｐゴシック" panose="020B0600070205080204" pitchFamily="34" charset="-128"/>
              </a:rPr>
              <a:t>a monotonically increasing</a:t>
            </a:r>
            <a:r>
              <a:rPr lang="en-US" altLang="en-US" sz="2800">
                <a:ea typeface="ＭＳ Ｐゴシック" panose="020B0600070205080204" pitchFamily="34" charset="-128"/>
              </a:rPr>
              <a:t> function that satisfies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T(n) = a T(n/b) + f(n)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T(1) = c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 a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 sz="2800">
                <a:ea typeface="ＭＳ Ｐゴシック" panose="020B0600070205080204" pitchFamily="34" charset="-128"/>
              </a:rPr>
              <a:t>1, 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en-US" sz="2800">
                <a:ea typeface="ＭＳ Ｐゴシック" panose="020B0600070205080204" pitchFamily="34" charset="-128"/>
              </a:rPr>
              <a:t>2, c&gt;0.  If f(n) is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</a:t>
            </a:r>
            <a:r>
              <a:rPr lang="en-US" altLang="en-US" sz="2800">
                <a:ea typeface="ＭＳ Ｐゴシック" panose="020B0600070205080204" pitchFamily="34" charset="-128"/>
              </a:rPr>
              <a:t>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d</a:t>
            </a:r>
            <a:r>
              <a:rPr lang="en-US" altLang="en-US" sz="2800">
                <a:ea typeface="ＭＳ Ｐゴシック" panose="020B0600070205080204" pitchFamily="34" charset="-128"/>
              </a:rPr>
              <a:t>) where d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en-US" sz="2800">
                <a:ea typeface="ＭＳ Ｐゴシック" panose="020B0600070205080204" pitchFamily="34" charset="-128"/>
              </a:rPr>
              <a:t>0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2734BF-48BB-364F-8CBF-0116FF445908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4572000"/>
          <a:ext cx="6726237" cy="1371600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a &lt;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T(n)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a =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 &gt;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d</a:t>
                      </a:r>
                      <a:endParaRPr kumimoji="0" lang="en-US" sz="24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EB2C880C-6246-D040-9AF4-410629BCC96D}"/>
              </a:ext>
            </a:extLst>
          </p:cNvPr>
          <p:cNvSpPr/>
          <p:nvPr/>
        </p:nvSpPr>
        <p:spPr>
          <a:xfrm>
            <a:off x="3733800" y="4572000"/>
            <a:ext cx="381000" cy="1219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34838" name="Object 26">
            <a:extLst>
              <a:ext uri="{FF2B5EF4-FFF2-40B4-BE49-F238E27FC236}">
                <a16:creationId xmlns:a16="http://schemas.microsoft.com/office/drawing/2014/main" id="{3F56E016-A7C7-2E4F-A40C-F449477624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5562600"/>
          <a:ext cx="114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Formula" r:id="rId3" imgW="4152900" imgH="1422400" progId="Equation.Ribbit">
                  <p:embed/>
                </p:oleObj>
              </mc:Choice>
              <mc:Fallback>
                <p:oleObj name="Formula" r:id="rId3" imgW="4152900" imgH="1422400" progId="Equation.Ribbit">
                  <p:embed/>
                  <p:pic>
                    <p:nvPicPr>
                      <p:cNvPr id="34838" name="Object 26">
                        <a:extLst>
                          <a:ext uri="{FF2B5EF4-FFF2-40B4-BE49-F238E27FC236}">
                            <a16:creationId xmlns:a16="http://schemas.microsoft.com/office/drawing/2014/main" id="{3F56E016-A7C7-2E4F-A40C-F449477624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562600"/>
                        <a:ext cx="114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9" name="Object 27">
            <a:extLst>
              <a:ext uri="{FF2B5EF4-FFF2-40B4-BE49-F238E27FC236}">
                <a16:creationId xmlns:a16="http://schemas.microsoft.com/office/drawing/2014/main" id="{79FE931F-D3A4-8D43-8718-47328A7AB7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550" y="5029200"/>
          <a:ext cx="13906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Formula" r:id="rId5" imgW="5054600" imgH="1422400" progId="Equation.Ribbit">
                  <p:embed/>
                </p:oleObj>
              </mc:Choice>
              <mc:Fallback>
                <p:oleObj name="Formula" r:id="rId5" imgW="5054600" imgH="1422400" progId="Equation.Ribbit">
                  <p:embed/>
                  <p:pic>
                    <p:nvPicPr>
                      <p:cNvPr id="34839" name="Object 27">
                        <a:extLst>
                          <a:ext uri="{FF2B5EF4-FFF2-40B4-BE49-F238E27FC236}">
                            <a16:creationId xmlns:a16="http://schemas.microsoft.com/office/drawing/2014/main" id="{79FE931F-D3A4-8D43-8718-47328A7AB7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5029200"/>
                        <a:ext cx="139065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0" name="Object 28">
            <a:extLst>
              <a:ext uri="{FF2B5EF4-FFF2-40B4-BE49-F238E27FC236}">
                <a16:creationId xmlns:a16="http://schemas.microsoft.com/office/drawing/2014/main" id="{F0FE3886-1F65-6F4A-ADDD-E20B06742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8800" y="4487863"/>
          <a:ext cx="7366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Formula" r:id="rId7" imgW="2667000" imgH="1422400" progId="Equation.Ribbit">
                  <p:embed/>
                </p:oleObj>
              </mc:Choice>
              <mc:Fallback>
                <p:oleObj name="Formula" r:id="rId7" imgW="2667000" imgH="1422400" progId="Equation.Ribbit">
                  <p:embed/>
                  <p:pic>
                    <p:nvPicPr>
                      <p:cNvPr id="34840" name="Object 28">
                        <a:extLst>
                          <a:ext uri="{FF2B5EF4-FFF2-40B4-BE49-F238E27FC236}">
                            <a16:creationId xmlns:a16="http://schemas.microsoft.com/office/drawing/2014/main" id="{F0FE3886-1F65-6F4A-ADDD-E20B067421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487863"/>
                        <a:ext cx="7366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22E49A6-48A7-6640-B2E0-B2CFE899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Pitfalls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D81051EF-E7DE-3046-9F25-524C58BB3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You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cannot</a:t>
            </a:r>
            <a:r>
              <a:rPr lang="en-US" altLang="en-US" dirty="0">
                <a:ea typeface="ＭＳ Ｐゴシック" panose="020B0600070205080204" pitchFamily="34" charset="-128"/>
              </a:rPr>
              <a:t> use the Master Theorem if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T(n)</a:t>
            </a:r>
            <a:r>
              <a:rPr lang="en-US" altLang="en-US" dirty="0">
                <a:ea typeface="ＭＳ Ｐゴシック" panose="020B0600070205080204" pitchFamily="34" charset="-128"/>
              </a:rPr>
              <a:t> is not monotone, e.g. T(n) =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sin</a:t>
            </a:r>
            <a:r>
              <a:rPr lang="en-US" altLang="en-US" dirty="0">
                <a:ea typeface="ＭＳ Ｐゴシック" panose="020B0600070205080204" pitchFamily="34" charset="-128"/>
              </a:rPr>
              <a:t>(x)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f(n)</a:t>
            </a:r>
            <a:r>
              <a:rPr lang="en-US" altLang="en-US" dirty="0">
                <a:ea typeface="ＭＳ Ｐゴシック" panose="020B0600070205080204" pitchFamily="34" charset="-128"/>
              </a:rPr>
              <a:t> is not a polynomial, e.g., T(n)=2T(n/2)+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baseline="30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 cannot be expressed as a constant, e.g. 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Note that the Master Theorem does not solve the recurrence equation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Does the base case remain a concern?</a:t>
            </a:r>
          </a:p>
        </p:txBody>
      </p:sp>
      <p:graphicFrame>
        <p:nvGraphicFramePr>
          <p:cNvPr id="35843" name="Object 4">
            <a:extLst>
              <a:ext uri="{FF2B5EF4-FFF2-40B4-BE49-F238E27FC236}">
                <a16:creationId xmlns:a16="http://schemas.microsoft.com/office/drawing/2014/main" id="{444B7AB3-D59D-594E-A3DA-22B701B25C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3810000"/>
          <a:ext cx="17335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Formula" r:id="rId3" imgW="6299200" imgH="1270000" progId="Equation.Ribbit">
                  <p:embed/>
                </p:oleObj>
              </mc:Choice>
              <mc:Fallback>
                <p:oleObj name="Formula" r:id="rId3" imgW="6299200" imgH="1270000" progId="Equation.Ribbit">
                  <p:embed/>
                  <p:pic>
                    <p:nvPicPr>
                      <p:cNvPr id="35843" name="Object 4">
                        <a:extLst>
                          <a:ext uri="{FF2B5EF4-FFF2-40B4-BE49-F238E27FC236}">
                            <a16:creationId xmlns:a16="http://schemas.microsoft.com/office/drawing/2014/main" id="{444B7AB3-D59D-594E-A3DA-22B701B25C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0000"/>
                        <a:ext cx="17335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8DB29B14-906D-3747-AA60-B927DDFB6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1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3C702C0A-4CB7-A845-9C44-740630C8A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 = T(n/2) + ½ n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+ n.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0D9A92-02E9-6D43-B7E5-1A5AF5A731BE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3C479-D12A-3345-9EF8-31009AA694CB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911FA0B-E954-DD49-A109-7FA6AEFF513B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CE0DB-5883-C742-A400-BF8756C77578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 &lt; 2</a:t>
            </a:r>
            <a:r>
              <a:rPr lang="en-US" sz="2000" baseline="30000" dirty="0">
                <a:latin typeface="+mn-lt"/>
                <a:ea typeface="+mn-ea"/>
              </a:rPr>
              <a:t>2</a:t>
            </a:r>
            <a:r>
              <a:rPr lang="en-US" sz="2000" dirty="0">
                <a:latin typeface="+mn-lt"/>
                <a:ea typeface="+mn-ea"/>
              </a:rPr>
              <a:t>, case 1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8006610-81DE-E942-850C-D93E59AAF818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T(n) </a:t>
            </a:r>
            <a:r>
              <a:rPr lang="en-US" sz="2800" dirty="0">
                <a:latin typeface="+mn-lt"/>
                <a:ea typeface="+mn-ea"/>
                <a:sym typeface="Symbol"/>
              </a:rPr>
              <a:t> </a:t>
            </a:r>
            <a:r>
              <a:rPr lang="en-US" sz="2800" dirty="0">
                <a:latin typeface="+mn-lt"/>
                <a:ea typeface="+mn-ea"/>
              </a:rPr>
              <a:t>(</a:t>
            </a:r>
            <a:r>
              <a:rPr lang="en-US" sz="2800" dirty="0" err="1">
                <a:latin typeface="+mn-lt"/>
                <a:ea typeface="+mn-ea"/>
              </a:rPr>
              <a:t>n</a:t>
            </a:r>
            <a:r>
              <a:rPr lang="en-US" sz="2800" baseline="30000" dirty="0" err="1">
                <a:latin typeface="+mn-lt"/>
                <a:ea typeface="+mn-ea"/>
              </a:rPr>
              <a:t>d</a:t>
            </a:r>
            <a:r>
              <a:rPr lang="en-US" sz="2800" dirty="0">
                <a:latin typeface="+mn-lt"/>
                <a:ea typeface="+mn-ea"/>
              </a:rPr>
              <a:t>) = 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 </a:t>
            </a:r>
            <a:r>
              <a:rPr lang="en-US" sz="2800" dirty="0">
                <a:latin typeface="+mn-lt"/>
                <a:ea typeface="+mn-ea"/>
              </a:rPr>
              <a:t>(n</a:t>
            </a:r>
            <a:r>
              <a:rPr lang="en-US" sz="2800" baseline="30000" dirty="0">
                <a:latin typeface="+mn-lt"/>
                <a:ea typeface="+mn-ea"/>
              </a:rPr>
              <a:t>2</a:t>
            </a:r>
            <a:r>
              <a:rPr lang="en-US" sz="2800" dirty="0"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6CC6976-6BB2-0046-A555-C0CBCC1E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2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A86E3AD7-C9BB-D844-B73D-9DB835304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T(n)= 2 T(n/4) +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000">
                <a:ea typeface="ＭＳ Ｐゴシック" panose="020B0600070205080204" pitchFamily="34" charset="-128"/>
              </a:rPr>
              <a:t>n + 42.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30E678-6C23-7C4F-A0AB-5FAAD6F9D74C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B3DDD7-12DF-394C-91D8-CFBBF1900E4E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A22804F-396F-4F4C-8E91-5E3C53B7F30A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1/2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490060-E98F-1240-A056-DE8E95B68C63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 = 4</a:t>
            </a:r>
            <a:r>
              <a:rPr lang="en-US" sz="2000" baseline="30000" dirty="0">
                <a:latin typeface="+mn-lt"/>
                <a:ea typeface="+mn-ea"/>
              </a:rPr>
              <a:t>1/2</a:t>
            </a:r>
            <a:r>
              <a:rPr lang="en-US" sz="2000" dirty="0">
                <a:latin typeface="+mn-lt"/>
                <a:ea typeface="+mn-ea"/>
              </a:rPr>
              <a:t>, case 2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8135A7B-EC74-814F-8EBE-B76BBF01775D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</p:txBody>
      </p:sp>
      <p:graphicFrame>
        <p:nvGraphicFramePr>
          <p:cNvPr id="37896" name="Object 9">
            <a:extLst>
              <a:ext uri="{FF2B5EF4-FFF2-40B4-BE49-F238E27FC236}">
                <a16:creationId xmlns:a16="http://schemas.microsoft.com/office/drawing/2014/main" id="{40F407FA-5272-A44D-8910-893A677CD4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8100" y="4724400"/>
          <a:ext cx="3975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Formula" r:id="rId3" imgW="14439900" imgH="1371600" progId="Equation.Ribbit">
                  <p:embed/>
                </p:oleObj>
              </mc:Choice>
              <mc:Fallback>
                <p:oleObj name="Formula" r:id="rId3" imgW="14439900" imgH="1371600" progId="Equation.Ribbit">
                  <p:embed/>
                  <p:pic>
                    <p:nvPicPr>
                      <p:cNvPr id="37896" name="Object 9">
                        <a:extLst>
                          <a:ext uri="{FF2B5EF4-FFF2-40B4-BE49-F238E27FC236}">
                            <a16:creationId xmlns:a16="http://schemas.microsoft.com/office/drawing/2014/main" id="{40F407FA-5272-A44D-8910-893A677CD4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724400"/>
                        <a:ext cx="3975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12048</TotalTime>
  <Words>736</Words>
  <Application>Microsoft Macintosh PowerPoint</Application>
  <PresentationFormat>On-screen Show (4:3)</PresentationFormat>
  <Paragraphs>111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Office Theme</vt:lpstr>
      <vt:lpstr>1_Custom Design</vt:lpstr>
      <vt:lpstr>Custom Design</vt:lpstr>
      <vt:lpstr>Formula</vt:lpstr>
      <vt:lpstr>  Master Theorem</vt:lpstr>
      <vt:lpstr>Outline</vt:lpstr>
      <vt:lpstr>Outline</vt:lpstr>
      <vt:lpstr>Motivation: Asymptotic Behavior of Recursive Algorithms</vt:lpstr>
      <vt:lpstr>Motivation</vt:lpstr>
      <vt:lpstr>Master Theorem</vt:lpstr>
      <vt:lpstr>Master Theorem: Pitfalls</vt:lpstr>
      <vt:lpstr>Master Theorem: Example 1</vt:lpstr>
      <vt:lpstr>Master Theorem: Example 2</vt:lpstr>
      <vt:lpstr>Master Theorem: Example 3</vt:lpstr>
      <vt:lpstr>Outline</vt:lpstr>
      <vt:lpstr>‘Fourth’ Condition</vt:lpstr>
      <vt:lpstr>‘Fourth’ Condition: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1957</cp:revision>
  <dcterms:created xsi:type="dcterms:W3CDTF">2008-08-25T00:40:15Z</dcterms:created>
  <dcterms:modified xsi:type="dcterms:W3CDTF">2022-01-28T07:22:09Z</dcterms:modified>
</cp:coreProperties>
</file>