
<file path=[Content_Types].xml><?xml version="1.0" encoding="utf-8"?>
<Types xmlns="http://schemas.openxmlformats.org/package/2006/content-types">
  <Default Extension="HEIC" ContentType="image/heic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3"/>
  </p:notesMasterIdLst>
  <p:handoutMasterIdLst>
    <p:handoutMasterId r:id="rId34"/>
  </p:handoutMasterIdLst>
  <p:sldIdLst>
    <p:sldId id="256" r:id="rId3"/>
    <p:sldId id="289" r:id="rId4"/>
    <p:sldId id="273" r:id="rId5"/>
    <p:sldId id="279" r:id="rId6"/>
    <p:sldId id="268" r:id="rId7"/>
    <p:sldId id="257" r:id="rId8"/>
    <p:sldId id="272" r:id="rId9"/>
    <p:sldId id="280" r:id="rId10"/>
    <p:sldId id="275" r:id="rId11"/>
    <p:sldId id="283" r:id="rId12"/>
    <p:sldId id="284" r:id="rId13"/>
    <p:sldId id="285" r:id="rId14"/>
    <p:sldId id="269" r:id="rId15"/>
    <p:sldId id="270" r:id="rId16"/>
    <p:sldId id="288" r:id="rId17"/>
    <p:sldId id="287" r:id="rId18"/>
    <p:sldId id="262" r:id="rId19"/>
    <p:sldId id="278" r:id="rId20"/>
    <p:sldId id="277" r:id="rId21"/>
    <p:sldId id="271" r:id="rId22"/>
    <p:sldId id="258" r:id="rId23"/>
    <p:sldId id="259" r:id="rId24"/>
    <p:sldId id="260" r:id="rId25"/>
    <p:sldId id="261" r:id="rId26"/>
    <p:sldId id="263" r:id="rId27"/>
    <p:sldId id="264" r:id="rId28"/>
    <p:sldId id="286" r:id="rId29"/>
    <p:sldId id="265" r:id="rId30"/>
    <p:sldId id="266" r:id="rId31"/>
    <p:sldId id="267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28"/>
  </p:normalViewPr>
  <p:slideViewPr>
    <p:cSldViewPr>
      <p:cViewPr varScale="1">
        <p:scale>
          <a:sx n="115" d="100"/>
          <a:sy n="115" d="100"/>
        </p:scale>
        <p:origin x="1320" y="192"/>
      </p:cViewPr>
      <p:guideLst>
        <p:guide orient="horz" pos="2160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11690F-E5C0-EF41-AFAB-F2BE9259B725}" type="doc">
      <dgm:prSet loTypeId="urn:microsoft.com/office/officeart/2005/8/layout/process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290466-6899-CB4E-BFE6-82F66AB1EC35}">
      <dgm:prSet phldrT="[Text]"/>
      <dgm:spPr>
        <a:noFill/>
        <a:ln>
          <a:solidFill>
            <a:schemeClr val="tx1"/>
          </a:solidFill>
        </a:ln>
        <a:effectLst/>
      </dgm:spPr>
      <dgm:t>
        <a:bodyPr lIns="0" tIns="0" rIns="0" bIns="0" anchor="ctr" anchorCtr="1"/>
        <a:lstStyle/>
        <a:p>
          <a:pPr algn="ctr"/>
          <a:r>
            <a:rPr lang="en-US" b="0" dirty="0">
              <a:solidFill>
                <a:srgbClr val="FF0000"/>
              </a:solidFill>
            </a:rPr>
            <a:t>Pre-class Reading</a:t>
          </a:r>
        </a:p>
      </dgm:t>
    </dgm:pt>
    <dgm:pt modelId="{A6EF5FFE-C9AE-2142-AAF6-EE79B81E1F79}" type="parTrans" cxnId="{99111524-3272-8B46-B2BE-504013D8EEF7}">
      <dgm:prSet/>
      <dgm:spPr/>
      <dgm:t>
        <a:bodyPr/>
        <a:lstStyle/>
        <a:p>
          <a:pPr algn="ctr"/>
          <a:endParaRPr lang="en-US"/>
        </a:p>
      </dgm:t>
    </dgm:pt>
    <dgm:pt modelId="{3BBF67A5-135E-7144-9287-6AF77310D7F7}" type="sibTrans" cxnId="{99111524-3272-8B46-B2BE-504013D8EEF7}">
      <dgm:prSet/>
      <dgm:spPr>
        <a:effectLst/>
      </dgm:spPr>
      <dgm:t>
        <a:bodyPr/>
        <a:lstStyle/>
        <a:p>
          <a:pPr algn="ctr"/>
          <a:endParaRPr lang="en-US"/>
        </a:p>
      </dgm:t>
    </dgm:pt>
    <dgm:pt modelId="{821E3239-6198-8D4C-81BA-DF6B0BEE0ED7}">
      <dgm:prSet phldrT="[Text]"/>
      <dgm:spPr>
        <a:noFill/>
        <a:ln>
          <a:solidFill>
            <a:schemeClr val="tx1"/>
          </a:solidFill>
        </a:ln>
        <a:effectLst/>
      </dgm:spPr>
      <dgm:t>
        <a:bodyPr lIns="0" tIns="0" rIns="0" bIns="0" anchor="ctr" anchorCtr="1"/>
        <a:lstStyle/>
        <a:p>
          <a:pPr algn="ctr"/>
          <a:r>
            <a:rPr lang="en-US" dirty="0">
              <a:solidFill>
                <a:schemeClr val="tx1"/>
              </a:solidFill>
            </a:rPr>
            <a:t>Lecture</a:t>
          </a:r>
        </a:p>
      </dgm:t>
    </dgm:pt>
    <dgm:pt modelId="{7845478E-0511-FA45-8830-1FB66F55A502}" type="parTrans" cxnId="{9857995C-E15D-4B4A-B410-57012A55DDC9}">
      <dgm:prSet/>
      <dgm:spPr/>
      <dgm:t>
        <a:bodyPr/>
        <a:lstStyle/>
        <a:p>
          <a:pPr algn="ctr"/>
          <a:endParaRPr lang="en-US"/>
        </a:p>
      </dgm:t>
    </dgm:pt>
    <dgm:pt modelId="{54744460-AEA9-7C42-8D04-892E82D6CD3F}" type="sibTrans" cxnId="{9857995C-E15D-4B4A-B410-57012A55DDC9}">
      <dgm:prSet/>
      <dgm:spPr>
        <a:effectLst/>
      </dgm:spPr>
      <dgm:t>
        <a:bodyPr/>
        <a:lstStyle/>
        <a:p>
          <a:pPr algn="ctr"/>
          <a:endParaRPr lang="en-US"/>
        </a:p>
      </dgm:t>
    </dgm:pt>
    <dgm:pt modelId="{CB0FB3D4-A46A-E64A-B21D-E020A21AB5C5}">
      <dgm:prSet custT="1"/>
      <dgm:spPr>
        <a:noFill/>
        <a:ln>
          <a:solidFill>
            <a:schemeClr val="tx1"/>
          </a:solidFill>
        </a:ln>
        <a:effectLst/>
      </dgm:spPr>
      <dgm:t>
        <a:bodyPr lIns="0" tIns="0" rIns="0" bIns="0" anchor="ctr" anchorCtr="1"/>
        <a:lstStyle/>
        <a:p>
          <a:pPr algn="ctr"/>
          <a:r>
            <a:rPr lang="en-US" sz="2800" b="1" dirty="0">
              <a:solidFill>
                <a:srgbClr val="FF0000"/>
              </a:solidFill>
            </a:rPr>
            <a:t>Quiz</a:t>
          </a:r>
        </a:p>
      </dgm:t>
    </dgm:pt>
    <dgm:pt modelId="{3A41F4DF-0FAD-364A-9C36-AF0A9E4E3D44}" type="parTrans" cxnId="{1187DCAC-FDAE-1C49-B172-E08A3FD9E87E}">
      <dgm:prSet/>
      <dgm:spPr/>
      <dgm:t>
        <a:bodyPr/>
        <a:lstStyle/>
        <a:p>
          <a:pPr algn="ctr"/>
          <a:endParaRPr lang="en-US"/>
        </a:p>
      </dgm:t>
    </dgm:pt>
    <dgm:pt modelId="{0A5F5DC2-CD53-124D-82B0-F195A211F4F8}" type="sibTrans" cxnId="{1187DCAC-FDAE-1C49-B172-E08A3FD9E87E}">
      <dgm:prSet/>
      <dgm:spPr>
        <a:effectLst/>
      </dgm:spPr>
      <dgm:t>
        <a:bodyPr/>
        <a:lstStyle/>
        <a:p>
          <a:pPr algn="ctr"/>
          <a:endParaRPr lang="en-US"/>
        </a:p>
      </dgm:t>
    </dgm:pt>
    <dgm:pt modelId="{37462A09-F27E-A94F-88FF-DE7B5BCA35BE}">
      <dgm:prSet/>
      <dgm:spPr>
        <a:noFill/>
        <a:ln>
          <a:solidFill>
            <a:schemeClr val="tx1"/>
          </a:solidFill>
        </a:ln>
        <a:effectLst/>
      </dgm:spPr>
      <dgm:t>
        <a:bodyPr lIns="0" tIns="0" rIns="0" bIns="0" anchor="ctr" anchorCtr="1"/>
        <a:lstStyle/>
        <a:p>
          <a:pPr algn="ctr"/>
          <a:r>
            <a:rPr lang="en-US" dirty="0">
              <a:solidFill>
                <a:srgbClr val="FF0000"/>
              </a:solidFill>
            </a:rPr>
            <a:t>Post-class Reading</a:t>
          </a:r>
        </a:p>
      </dgm:t>
    </dgm:pt>
    <dgm:pt modelId="{FE7F5C46-857F-8A42-B308-11DA53496C06}" type="parTrans" cxnId="{CD9E6A21-23E9-7B49-B694-D9690B23ED1B}">
      <dgm:prSet/>
      <dgm:spPr/>
      <dgm:t>
        <a:bodyPr/>
        <a:lstStyle/>
        <a:p>
          <a:pPr algn="ctr"/>
          <a:endParaRPr lang="en-US"/>
        </a:p>
      </dgm:t>
    </dgm:pt>
    <dgm:pt modelId="{E5C3E462-8C96-A948-B57E-FCBB532925BA}" type="sibTrans" cxnId="{CD9E6A21-23E9-7B49-B694-D9690B23ED1B}">
      <dgm:prSet/>
      <dgm:spPr>
        <a:effectLst/>
      </dgm:spPr>
      <dgm:t>
        <a:bodyPr/>
        <a:lstStyle/>
        <a:p>
          <a:pPr algn="ctr"/>
          <a:endParaRPr lang="en-US"/>
        </a:p>
      </dgm:t>
    </dgm:pt>
    <dgm:pt modelId="{F531C193-F2E2-CD40-A726-53B22EA91B0F}">
      <dgm:prSet/>
      <dgm:spPr>
        <a:noFill/>
        <a:ln>
          <a:solidFill>
            <a:schemeClr val="tx1"/>
          </a:solidFill>
        </a:ln>
        <a:effectLst/>
      </dgm:spPr>
      <dgm:t>
        <a:bodyPr lIns="0" tIns="0" rIns="0" bIns="0" anchor="ctr" anchorCtr="1"/>
        <a:lstStyle/>
        <a:p>
          <a:pPr algn="ctr"/>
          <a:r>
            <a:rPr lang="en-US" dirty="0">
              <a:solidFill>
                <a:schemeClr val="tx1"/>
              </a:solidFill>
            </a:rPr>
            <a:t>Homework</a:t>
          </a:r>
        </a:p>
      </dgm:t>
    </dgm:pt>
    <dgm:pt modelId="{92BC3D75-8E7B-5645-B33D-0584DEBAB3F7}" type="parTrans" cxnId="{09CBAD57-7DA9-3942-9B71-E9B226736D1B}">
      <dgm:prSet/>
      <dgm:spPr/>
      <dgm:t>
        <a:bodyPr/>
        <a:lstStyle/>
        <a:p>
          <a:pPr algn="ctr"/>
          <a:endParaRPr lang="en-US"/>
        </a:p>
      </dgm:t>
    </dgm:pt>
    <dgm:pt modelId="{15D3BB2B-04E7-A641-AC62-A41D5B9713FB}" type="sibTrans" cxnId="{09CBAD57-7DA9-3942-9B71-E9B226736D1B}">
      <dgm:prSet/>
      <dgm:spPr>
        <a:effectLst/>
      </dgm:spPr>
      <dgm:t>
        <a:bodyPr/>
        <a:lstStyle/>
        <a:p>
          <a:pPr algn="ctr"/>
          <a:endParaRPr lang="en-US"/>
        </a:p>
      </dgm:t>
    </dgm:pt>
    <dgm:pt modelId="{B2EBC30F-5202-6E44-AFC8-41FCA7E83129}">
      <dgm:prSet/>
      <dgm:spPr>
        <a:noFill/>
        <a:ln>
          <a:solidFill>
            <a:schemeClr val="tx1"/>
          </a:solidFill>
        </a:ln>
        <a:effectLst/>
      </dgm:spPr>
      <dgm:t>
        <a:bodyPr lIns="0" tIns="0" rIns="0" bIns="0" anchor="ctr" anchorCtr="1"/>
        <a:lstStyle/>
        <a:p>
          <a:pPr algn="ctr"/>
          <a:r>
            <a:rPr lang="en-US" dirty="0">
              <a:solidFill>
                <a:schemeClr val="tx1"/>
              </a:solidFill>
            </a:rPr>
            <a:t>Exam</a:t>
          </a:r>
        </a:p>
      </dgm:t>
    </dgm:pt>
    <dgm:pt modelId="{0BA854A0-2D58-874D-9B7C-F9E2F3B0AC6E}" type="parTrans" cxnId="{052C49FE-AAA2-9A4B-A68F-85CE04D1A0C1}">
      <dgm:prSet/>
      <dgm:spPr/>
      <dgm:t>
        <a:bodyPr/>
        <a:lstStyle/>
        <a:p>
          <a:pPr algn="ctr"/>
          <a:endParaRPr lang="en-US"/>
        </a:p>
      </dgm:t>
    </dgm:pt>
    <dgm:pt modelId="{EC8913CD-8A0A-0941-AF6E-BC98B8DFE429}" type="sibTrans" cxnId="{052C49FE-AAA2-9A4B-A68F-85CE04D1A0C1}">
      <dgm:prSet/>
      <dgm:spPr/>
      <dgm:t>
        <a:bodyPr/>
        <a:lstStyle/>
        <a:p>
          <a:pPr algn="ctr"/>
          <a:endParaRPr lang="en-US"/>
        </a:p>
      </dgm:t>
    </dgm:pt>
    <dgm:pt modelId="{EB17F909-EC44-D948-8C23-5ECBE300E94D}" type="pres">
      <dgm:prSet presAssocID="{6011690F-E5C0-EF41-AFAB-F2BE9259B725}" presName="linearFlow" presStyleCnt="0">
        <dgm:presLayoutVars>
          <dgm:resizeHandles val="exact"/>
        </dgm:presLayoutVars>
      </dgm:prSet>
      <dgm:spPr/>
    </dgm:pt>
    <dgm:pt modelId="{1361E75F-3DC9-444A-8D76-8AF7D9AB5985}" type="pres">
      <dgm:prSet presAssocID="{FF290466-6899-CB4E-BFE6-82F66AB1EC35}" presName="node" presStyleLbl="node1" presStyleIdx="0" presStyleCnt="6" custLinFactNeighborX="-5494">
        <dgm:presLayoutVars>
          <dgm:bulletEnabled val="1"/>
        </dgm:presLayoutVars>
      </dgm:prSet>
      <dgm:spPr/>
    </dgm:pt>
    <dgm:pt modelId="{C4EA3B2B-8823-6A45-926D-06D272D99032}" type="pres">
      <dgm:prSet presAssocID="{3BBF67A5-135E-7144-9287-6AF77310D7F7}" presName="sibTrans" presStyleLbl="sibTrans2D1" presStyleIdx="0" presStyleCnt="5"/>
      <dgm:spPr/>
    </dgm:pt>
    <dgm:pt modelId="{03876DA4-3F97-9F40-82EC-8E47525A48B8}" type="pres">
      <dgm:prSet presAssocID="{3BBF67A5-135E-7144-9287-6AF77310D7F7}" presName="connectorText" presStyleLbl="sibTrans2D1" presStyleIdx="0" presStyleCnt="5"/>
      <dgm:spPr/>
    </dgm:pt>
    <dgm:pt modelId="{A499E08D-C330-6B48-A14A-B9A99E6FF9F6}" type="pres">
      <dgm:prSet presAssocID="{821E3239-6198-8D4C-81BA-DF6B0BEE0ED7}" presName="node" presStyleLbl="node1" presStyleIdx="1" presStyleCnt="6">
        <dgm:presLayoutVars>
          <dgm:bulletEnabled val="1"/>
        </dgm:presLayoutVars>
      </dgm:prSet>
      <dgm:spPr/>
    </dgm:pt>
    <dgm:pt modelId="{35E6C8EF-4C2B-194E-802E-577D5976A3A0}" type="pres">
      <dgm:prSet presAssocID="{54744460-AEA9-7C42-8D04-892E82D6CD3F}" presName="sibTrans" presStyleLbl="sibTrans2D1" presStyleIdx="1" presStyleCnt="5"/>
      <dgm:spPr/>
    </dgm:pt>
    <dgm:pt modelId="{B42427F8-4DF5-DA41-803A-74F6B3E2029F}" type="pres">
      <dgm:prSet presAssocID="{54744460-AEA9-7C42-8D04-892E82D6CD3F}" presName="connectorText" presStyleLbl="sibTrans2D1" presStyleIdx="1" presStyleCnt="5"/>
      <dgm:spPr/>
    </dgm:pt>
    <dgm:pt modelId="{2CFAD42D-6B46-3345-9004-1E1F5E26201A}" type="pres">
      <dgm:prSet presAssocID="{37462A09-F27E-A94F-88FF-DE7B5BCA35BE}" presName="node" presStyleLbl="node1" presStyleIdx="2" presStyleCnt="6">
        <dgm:presLayoutVars>
          <dgm:bulletEnabled val="1"/>
        </dgm:presLayoutVars>
      </dgm:prSet>
      <dgm:spPr/>
    </dgm:pt>
    <dgm:pt modelId="{3229F771-B3A1-F943-A67E-1C61EA78BC65}" type="pres">
      <dgm:prSet presAssocID="{E5C3E462-8C96-A948-B57E-FCBB532925BA}" presName="sibTrans" presStyleLbl="sibTrans2D1" presStyleIdx="2" presStyleCnt="5"/>
      <dgm:spPr/>
    </dgm:pt>
    <dgm:pt modelId="{26101647-57A0-934D-87D1-4A497CC4B8AF}" type="pres">
      <dgm:prSet presAssocID="{E5C3E462-8C96-A948-B57E-FCBB532925BA}" presName="connectorText" presStyleLbl="sibTrans2D1" presStyleIdx="2" presStyleCnt="5"/>
      <dgm:spPr/>
    </dgm:pt>
    <dgm:pt modelId="{0D29BB9A-7537-7C4E-8020-F132F3818D01}" type="pres">
      <dgm:prSet presAssocID="{CB0FB3D4-A46A-E64A-B21D-E020A21AB5C5}" presName="node" presStyleLbl="node1" presStyleIdx="3" presStyleCnt="6">
        <dgm:presLayoutVars>
          <dgm:bulletEnabled val="1"/>
        </dgm:presLayoutVars>
      </dgm:prSet>
      <dgm:spPr/>
    </dgm:pt>
    <dgm:pt modelId="{032E3355-0D29-7A4B-B349-96AA5D7862F8}" type="pres">
      <dgm:prSet presAssocID="{0A5F5DC2-CD53-124D-82B0-F195A211F4F8}" presName="sibTrans" presStyleLbl="sibTrans2D1" presStyleIdx="3" presStyleCnt="5"/>
      <dgm:spPr/>
    </dgm:pt>
    <dgm:pt modelId="{E1ADFC4C-74F4-3049-9722-41FF9B1B6E68}" type="pres">
      <dgm:prSet presAssocID="{0A5F5DC2-CD53-124D-82B0-F195A211F4F8}" presName="connectorText" presStyleLbl="sibTrans2D1" presStyleIdx="3" presStyleCnt="5"/>
      <dgm:spPr/>
    </dgm:pt>
    <dgm:pt modelId="{1E87E2AC-1945-A44A-A5E5-B2FA02D034CD}" type="pres">
      <dgm:prSet presAssocID="{F531C193-F2E2-CD40-A726-53B22EA91B0F}" presName="node" presStyleLbl="node1" presStyleIdx="4" presStyleCnt="6">
        <dgm:presLayoutVars>
          <dgm:bulletEnabled val="1"/>
        </dgm:presLayoutVars>
      </dgm:prSet>
      <dgm:spPr/>
    </dgm:pt>
    <dgm:pt modelId="{3010A664-C7ED-294F-A494-70A3E1E45133}" type="pres">
      <dgm:prSet presAssocID="{15D3BB2B-04E7-A641-AC62-A41D5B9713FB}" presName="sibTrans" presStyleLbl="sibTrans2D1" presStyleIdx="4" presStyleCnt="5"/>
      <dgm:spPr/>
    </dgm:pt>
    <dgm:pt modelId="{06357F48-7F21-2B4B-A47B-92E242B2FE7A}" type="pres">
      <dgm:prSet presAssocID="{15D3BB2B-04E7-A641-AC62-A41D5B9713FB}" presName="connectorText" presStyleLbl="sibTrans2D1" presStyleIdx="4" presStyleCnt="5"/>
      <dgm:spPr/>
    </dgm:pt>
    <dgm:pt modelId="{2448F336-D410-514A-9C36-0A776C13AA2C}" type="pres">
      <dgm:prSet presAssocID="{B2EBC30F-5202-6E44-AFC8-41FCA7E83129}" presName="node" presStyleLbl="node1" presStyleIdx="5" presStyleCnt="6">
        <dgm:presLayoutVars>
          <dgm:bulletEnabled val="1"/>
        </dgm:presLayoutVars>
      </dgm:prSet>
      <dgm:spPr/>
    </dgm:pt>
  </dgm:ptLst>
  <dgm:cxnLst>
    <dgm:cxn modelId="{B0245507-01CC-E145-AA6D-189C250B553D}" type="presOf" srcId="{CB0FB3D4-A46A-E64A-B21D-E020A21AB5C5}" destId="{0D29BB9A-7537-7C4E-8020-F132F3818D01}" srcOrd="0" destOrd="0" presId="urn:microsoft.com/office/officeart/2005/8/layout/process2"/>
    <dgm:cxn modelId="{2DF6E907-FB5D-184B-A1FF-F02CDA4E3069}" type="presOf" srcId="{15D3BB2B-04E7-A641-AC62-A41D5B9713FB}" destId="{06357F48-7F21-2B4B-A47B-92E242B2FE7A}" srcOrd="1" destOrd="0" presId="urn:microsoft.com/office/officeart/2005/8/layout/process2"/>
    <dgm:cxn modelId="{45E2970A-0553-6C43-8326-65EF5B040021}" type="presOf" srcId="{E5C3E462-8C96-A948-B57E-FCBB532925BA}" destId="{3229F771-B3A1-F943-A67E-1C61EA78BC65}" srcOrd="0" destOrd="0" presId="urn:microsoft.com/office/officeart/2005/8/layout/process2"/>
    <dgm:cxn modelId="{CD9E6A21-23E9-7B49-B694-D9690B23ED1B}" srcId="{6011690F-E5C0-EF41-AFAB-F2BE9259B725}" destId="{37462A09-F27E-A94F-88FF-DE7B5BCA35BE}" srcOrd="2" destOrd="0" parTransId="{FE7F5C46-857F-8A42-B308-11DA53496C06}" sibTransId="{E5C3E462-8C96-A948-B57E-FCBB532925BA}"/>
    <dgm:cxn modelId="{99111524-3272-8B46-B2BE-504013D8EEF7}" srcId="{6011690F-E5C0-EF41-AFAB-F2BE9259B725}" destId="{FF290466-6899-CB4E-BFE6-82F66AB1EC35}" srcOrd="0" destOrd="0" parTransId="{A6EF5FFE-C9AE-2142-AAF6-EE79B81E1F79}" sibTransId="{3BBF67A5-135E-7144-9287-6AF77310D7F7}"/>
    <dgm:cxn modelId="{1CB4A537-293E-8E4E-ADB1-7BEDC2B2C5C3}" type="presOf" srcId="{3BBF67A5-135E-7144-9287-6AF77310D7F7}" destId="{C4EA3B2B-8823-6A45-926D-06D272D99032}" srcOrd="0" destOrd="0" presId="urn:microsoft.com/office/officeart/2005/8/layout/process2"/>
    <dgm:cxn modelId="{A7F99C48-A55E-8649-9457-1DF433E950A2}" type="presOf" srcId="{54744460-AEA9-7C42-8D04-892E82D6CD3F}" destId="{35E6C8EF-4C2B-194E-802E-577D5976A3A0}" srcOrd="0" destOrd="0" presId="urn:microsoft.com/office/officeart/2005/8/layout/process2"/>
    <dgm:cxn modelId="{E0FE3749-DF3B-DE4C-AFFE-4F08F523116F}" type="presOf" srcId="{3BBF67A5-135E-7144-9287-6AF77310D7F7}" destId="{03876DA4-3F97-9F40-82EC-8E47525A48B8}" srcOrd="1" destOrd="0" presId="urn:microsoft.com/office/officeart/2005/8/layout/process2"/>
    <dgm:cxn modelId="{DC09B953-2DE6-D54F-971D-07CD36CAFEC1}" type="presOf" srcId="{FF290466-6899-CB4E-BFE6-82F66AB1EC35}" destId="{1361E75F-3DC9-444A-8D76-8AF7D9AB5985}" srcOrd="0" destOrd="0" presId="urn:microsoft.com/office/officeart/2005/8/layout/process2"/>
    <dgm:cxn modelId="{09CBAD57-7DA9-3942-9B71-E9B226736D1B}" srcId="{6011690F-E5C0-EF41-AFAB-F2BE9259B725}" destId="{F531C193-F2E2-CD40-A726-53B22EA91B0F}" srcOrd="4" destOrd="0" parTransId="{92BC3D75-8E7B-5645-B33D-0584DEBAB3F7}" sibTransId="{15D3BB2B-04E7-A641-AC62-A41D5B9713FB}"/>
    <dgm:cxn modelId="{9857995C-E15D-4B4A-B410-57012A55DDC9}" srcId="{6011690F-E5C0-EF41-AFAB-F2BE9259B725}" destId="{821E3239-6198-8D4C-81BA-DF6B0BEE0ED7}" srcOrd="1" destOrd="0" parTransId="{7845478E-0511-FA45-8830-1FB66F55A502}" sibTransId="{54744460-AEA9-7C42-8D04-892E82D6CD3F}"/>
    <dgm:cxn modelId="{ED3D0070-F8EA-4249-8FED-33CA6307E190}" type="presOf" srcId="{37462A09-F27E-A94F-88FF-DE7B5BCA35BE}" destId="{2CFAD42D-6B46-3345-9004-1E1F5E26201A}" srcOrd="0" destOrd="0" presId="urn:microsoft.com/office/officeart/2005/8/layout/process2"/>
    <dgm:cxn modelId="{942B9A75-F8A0-B140-8401-2D2F60BF297F}" type="presOf" srcId="{6011690F-E5C0-EF41-AFAB-F2BE9259B725}" destId="{EB17F909-EC44-D948-8C23-5ECBE300E94D}" srcOrd="0" destOrd="0" presId="urn:microsoft.com/office/officeart/2005/8/layout/process2"/>
    <dgm:cxn modelId="{23E7CD76-4ACA-FA4B-86FD-980E061F13B3}" type="presOf" srcId="{15D3BB2B-04E7-A641-AC62-A41D5B9713FB}" destId="{3010A664-C7ED-294F-A494-70A3E1E45133}" srcOrd="0" destOrd="0" presId="urn:microsoft.com/office/officeart/2005/8/layout/process2"/>
    <dgm:cxn modelId="{8C2D4E7F-A842-7A4B-B711-A938DE38477A}" type="presOf" srcId="{54744460-AEA9-7C42-8D04-892E82D6CD3F}" destId="{B42427F8-4DF5-DA41-803A-74F6B3E2029F}" srcOrd="1" destOrd="0" presId="urn:microsoft.com/office/officeart/2005/8/layout/process2"/>
    <dgm:cxn modelId="{D49B8F81-5790-6B44-A08C-73E8ACE283D0}" type="presOf" srcId="{0A5F5DC2-CD53-124D-82B0-F195A211F4F8}" destId="{E1ADFC4C-74F4-3049-9722-41FF9B1B6E68}" srcOrd="1" destOrd="0" presId="urn:microsoft.com/office/officeart/2005/8/layout/process2"/>
    <dgm:cxn modelId="{9E092B89-E644-F447-9F9C-D7EBE5AA5D8B}" type="presOf" srcId="{E5C3E462-8C96-A948-B57E-FCBB532925BA}" destId="{26101647-57A0-934D-87D1-4A497CC4B8AF}" srcOrd="1" destOrd="0" presId="urn:microsoft.com/office/officeart/2005/8/layout/process2"/>
    <dgm:cxn modelId="{E422FB98-11DD-2C44-85DB-29FC03B62186}" type="presOf" srcId="{0A5F5DC2-CD53-124D-82B0-F195A211F4F8}" destId="{032E3355-0D29-7A4B-B349-96AA5D7862F8}" srcOrd="0" destOrd="0" presId="urn:microsoft.com/office/officeart/2005/8/layout/process2"/>
    <dgm:cxn modelId="{1187DCAC-FDAE-1C49-B172-E08A3FD9E87E}" srcId="{6011690F-E5C0-EF41-AFAB-F2BE9259B725}" destId="{CB0FB3D4-A46A-E64A-B21D-E020A21AB5C5}" srcOrd="3" destOrd="0" parTransId="{3A41F4DF-0FAD-364A-9C36-AF0A9E4E3D44}" sibTransId="{0A5F5DC2-CD53-124D-82B0-F195A211F4F8}"/>
    <dgm:cxn modelId="{DFE0B5BD-B956-CE45-B002-1C7D2FACB404}" type="presOf" srcId="{F531C193-F2E2-CD40-A726-53B22EA91B0F}" destId="{1E87E2AC-1945-A44A-A5E5-B2FA02D034CD}" srcOrd="0" destOrd="0" presId="urn:microsoft.com/office/officeart/2005/8/layout/process2"/>
    <dgm:cxn modelId="{A0948DC0-C35A-7448-A335-779F8EE939A4}" type="presOf" srcId="{B2EBC30F-5202-6E44-AFC8-41FCA7E83129}" destId="{2448F336-D410-514A-9C36-0A776C13AA2C}" srcOrd="0" destOrd="0" presId="urn:microsoft.com/office/officeart/2005/8/layout/process2"/>
    <dgm:cxn modelId="{287784ED-604F-4144-A2B7-0CB24C6CBAF3}" type="presOf" srcId="{821E3239-6198-8D4C-81BA-DF6B0BEE0ED7}" destId="{A499E08D-C330-6B48-A14A-B9A99E6FF9F6}" srcOrd="0" destOrd="0" presId="urn:microsoft.com/office/officeart/2005/8/layout/process2"/>
    <dgm:cxn modelId="{052C49FE-AAA2-9A4B-A68F-85CE04D1A0C1}" srcId="{6011690F-E5C0-EF41-AFAB-F2BE9259B725}" destId="{B2EBC30F-5202-6E44-AFC8-41FCA7E83129}" srcOrd="5" destOrd="0" parTransId="{0BA854A0-2D58-874D-9B7C-F9E2F3B0AC6E}" sibTransId="{EC8913CD-8A0A-0941-AF6E-BC98B8DFE429}"/>
    <dgm:cxn modelId="{A90AC970-9F85-9347-B3FE-8BA6689E947C}" type="presParOf" srcId="{EB17F909-EC44-D948-8C23-5ECBE300E94D}" destId="{1361E75F-3DC9-444A-8D76-8AF7D9AB5985}" srcOrd="0" destOrd="0" presId="urn:microsoft.com/office/officeart/2005/8/layout/process2"/>
    <dgm:cxn modelId="{CD9A5021-1C97-A845-A009-09BC7D71CC3C}" type="presParOf" srcId="{EB17F909-EC44-D948-8C23-5ECBE300E94D}" destId="{C4EA3B2B-8823-6A45-926D-06D272D99032}" srcOrd="1" destOrd="0" presId="urn:microsoft.com/office/officeart/2005/8/layout/process2"/>
    <dgm:cxn modelId="{89F5F0D8-5408-824F-B194-35BAED0FAC7E}" type="presParOf" srcId="{C4EA3B2B-8823-6A45-926D-06D272D99032}" destId="{03876DA4-3F97-9F40-82EC-8E47525A48B8}" srcOrd="0" destOrd="0" presId="urn:microsoft.com/office/officeart/2005/8/layout/process2"/>
    <dgm:cxn modelId="{3BF4B74D-10EB-1644-BC4A-852EBE0C1C19}" type="presParOf" srcId="{EB17F909-EC44-D948-8C23-5ECBE300E94D}" destId="{A499E08D-C330-6B48-A14A-B9A99E6FF9F6}" srcOrd="2" destOrd="0" presId="urn:microsoft.com/office/officeart/2005/8/layout/process2"/>
    <dgm:cxn modelId="{1F3A50B5-464F-5446-BC92-0B4DA6D34863}" type="presParOf" srcId="{EB17F909-EC44-D948-8C23-5ECBE300E94D}" destId="{35E6C8EF-4C2B-194E-802E-577D5976A3A0}" srcOrd="3" destOrd="0" presId="urn:microsoft.com/office/officeart/2005/8/layout/process2"/>
    <dgm:cxn modelId="{2554E7B7-A6EE-8B4A-B8F3-506E930FE338}" type="presParOf" srcId="{35E6C8EF-4C2B-194E-802E-577D5976A3A0}" destId="{B42427F8-4DF5-DA41-803A-74F6B3E2029F}" srcOrd="0" destOrd="0" presId="urn:microsoft.com/office/officeart/2005/8/layout/process2"/>
    <dgm:cxn modelId="{8386F156-9DC3-074C-AF6D-4C0EA5087825}" type="presParOf" srcId="{EB17F909-EC44-D948-8C23-5ECBE300E94D}" destId="{2CFAD42D-6B46-3345-9004-1E1F5E26201A}" srcOrd="4" destOrd="0" presId="urn:microsoft.com/office/officeart/2005/8/layout/process2"/>
    <dgm:cxn modelId="{C6162F35-021A-F34D-843E-D11028F91023}" type="presParOf" srcId="{EB17F909-EC44-D948-8C23-5ECBE300E94D}" destId="{3229F771-B3A1-F943-A67E-1C61EA78BC65}" srcOrd="5" destOrd="0" presId="urn:microsoft.com/office/officeart/2005/8/layout/process2"/>
    <dgm:cxn modelId="{0643250B-F527-3B44-8466-76EB649DBBFA}" type="presParOf" srcId="{3229F771-B3A1-F943-A67E-1C61EA78BC65}" destId="{26101647-57A0-934D-87D1-4A497CC4B8AF}" srcOrd="0" destOrd="0" presId="urn:microsoft.com/office/officeart/2005/8/layout/process2"/>
    <dgm:cxn modelId="{7595194C-A5CE-4445-BF6D-9C70D32804B2}" type="presParOf" srcId="{EB17F909-EC44-D948-8C23-5ECBE300E94D}" destId="{0D29BB9A-7537-7C4E-8020-F132F3818D01}" srcOrd="6" destOrd="0" presId="urn:microsoft.com/office/officeart/2005/8/layout/process2"/>
    <dgm:cxn modelId="{F9682866-5803-0541-A289-C45327FF7C54}" type="presParOf" srcId="{EB17F909-EC44-D948-8C23-5ECBE300E94D}" destId="{032E3355-0D29-7A4B-B349-96AA5D7862F8}" srcOrd="7" destOrd="0" presId="urn:microsoft.com/office/officeart/2005/8/layout/process2"/>
    <dgm:cxn modelId="{47ABFBCF-3BA4-D642-9456-DEE0F4F61FBE}" type="presParOf" srcId="{032E3355-0D29-7A4B-B349-96AA5D7862F8}" destId="{E1ADFC4C-74F4-3049-9722-41FF9B1B6E68}" srcOrd="0" destOrd="0" presId="urn:microsoft.com/office/officeart/2005/8/layout/process2"/>
    <dgm:cxn modelId="{3A1422DB-4287-5B45-9CAC-D8B241FAD8EF}" type="presParOf" srcId="{EB17F909-EC44-D948-8C23-5ECBE300E94D}" destId="{1E87E2AC-1945-A44A-A5E5-B2FA02D034CD}" srcOrd="8" destOrd="0" presId="urn:microsoft.com/office/officeart/2005/8/layout/process2"/>
    <dgm:cxn modelId="{3A36FB9E-53D8-A040-9878-0F259D59B52E}" type="presParOf" srcId="{EB17F909-EC44-D948-8C23-5ECBE300E94D}" destId="{3010A664-C7ED-294F-A494-70A3E1E45133}" srcOrd="9" destOrd="0" presId="urn:microsoft.com/office/officeart/2005/8/layout/process2"/>
    <dgm:cxn modelId="{5A58E794-F076-394A-992A-421189C63510}" type="presParOf" srcId="{3010A664-C7ED-294F-A494-70A3E1E45133}" destId="{06357F48-7F21-2B4B-A47B-92E242B2FE7A}" srcOrd="0" destOrd="0" presId="urn:microsoft.com/office/officeart/2005/8/layout/process2"/>
    <dgm:cxn modelId="{A70F5640-60CF-D945-8077-52B36D42BE73}" type="presParOf" srcId="{EB17F909-EC44-D948-8C23-5ECBE300E94D}" destId="{2448F336-D410-514A-9C36-0A776C13AA2C}" srcOrd="10" destOrd="0" presId="urn:microsoft.com/office/officeart/2005/8/layout/process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1E75F-3DC9-444A-8D76-8AF7D9AB5985}">
      <dsp:nvSpPr>
        <dsp:cNvPr id="0" name=""/>
        <dsp:cNvSpPr/>
      </dsp:nvSpPr>
      <dsp:spPr>
        <a:xfrm>
          <a:off x="270385" y="1662"/>
          <a:ext cx="954543" cy="492667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srgbClr val="FF0000"/>
              </a:solidFill>
            </a:rPr>
            <a:t>Pre-class Reading</a:t>
          </a:r>
        </a:p>
      </dsp:txBody>
      <dsp:txXfrm>
        <a:off x="284815" y="16092"/>
        <a:ext cx="925683" cy="463807"/>
      </dsp:txXfrm>
    </dsp:sp>
    <dsp:sp modelId="{C4EA3B2B-8823-6A45-926D-06D272D99032}">
      <dsp:nvSpPr>
        <dsp:cNvPr id="0" name=""/>
        <dsp:cNvSpPr/>
      </dsp:nvSpPr>
      <dsp:spPr>
        <a:xfrm rot="5156451">
          <a:off x="681271" y="506646"/>
          <a:ext cx="185214" cy="2217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-5400000">
        <a:off x="705401" y="524959"/>
        <a:ext cx="133020" cy="129650"/>
      </dsp:txXfrm>
    </dsp:sp>
    <dsp:sp modelId="{A499E08D-C330-6B48-A14A-B9A99E6FF9F6}">
      <dsp:nvSpPr>
        <dsp:cNvPr id="0" name=""/>
        <dsp:cNvSpPr/>
      </dsp:nvSpPr>
      <dsp:spPr>
        <a:xfrm>
          <a:off x="322828" y="740664"/>
          <a:ext cx="954543" cy="492667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Lecture</a:t>
          </a:r>
        </a:p>
      </dsp:txBody>
      <dsp:txXfrm>
        <a:off x="337258" y="755094"/>
        <a:ext cx="925683" cy="463807"/>
      </dsp:txXfrm>
    </dsp:sp>
    <dsp:sp modelId="{35E6C8EF-4C2B-194E-802E-577D5976A3A0}">
      <dsp:nvSpPr>
        <dsp:cNvPr id="0" name=""/>
        <dsp:cNvSpPr/>
      </dsp:nvSpPr>
      <dsp:spPr>
        <a:xfrm rot="5400000">
          <a:off x="707724" y="1245648"/>
          <a:ext cx="184750" cy="2217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-5400000">
        <a:off x="733590" y="1264123"/>
        <a:ext cx="133020" cy="129325"/>
      </dsp:txXfrm>
    </dsp:sp>
    <dsp:sp modelId="{2CFAD42D-6B46-3345-9004-1E1F5E26201A}">
      <dsp:nvSpPr>
        <dsp:cNvPr id="0" name=""/>
        <dsp:cNvSpPr/>
      </dsp:nvSpPr>
      <dsp:spPr>
        <a:xfrm>
          <a:off x="322828" y="1479665"/>
          <a:ext cx="954543" cy="492667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FF0000"/>
              </a:solidFill>
            </a:rPr>
            <a:t>Post-class Reading</a:t>
          </a:r>
        </a:p>
      </dsp:txBody>
      <dsp:txXfrm>
        <a:off x="337258" y="1494095"/>
        <a:ext cx="925683" cy="463807"/>
      </dsp:txXfrm>
    </dsp:sp>
    <dsp:sp modelId="{3229F771-B3A1-F943-A67E-1C61EA78BC65}">
      <dsp:nvSpPr>
        <dsp:cNvPr id="0" name=""/>
        <dsp:cNvSpPr/>
      </dsp:nvSpPr>
      <dsp:spPr>
        <a:xfrm rot="5400000">
          <a:off x="707724" y="1984649"/>
          <a:ext cx="184750" cy="2217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-5400000">
        <a:off x="733590" y="2003124"/>
        <a:ext cx="133020" cy="129325"/>
      </dsp:txXfrm>
    </dsp:sp>
    <dsp:sp modelId="{0D29BB9A-7537-7C4E-8020-F132F3818D01}">
      <dsp:nvSpPr>
        <dsp:cNvPr id="0" name=""/>
        <dsp:cNvSpPr/>
      </dsp:nvSpPr>
      <dsp:spPr>
        <a:xfrm>
          <a:off x="322828" y="2218666"/>
          <a:ext cx="954543" cy="492667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rgbClr val="FF0000"/>
              </a:solidFill>
            </a:rPr>
            <a:t>Quiz</a:t>
          </a:r>
        </a:p>
      </dsp:txBody>
      <dsp:txXfrm>
        <a:off x="337258" y="2233096"/>
        <a:ext cx="925683" cy="463807"/>
      </dsp:txXfrm>
    </dsp:sp>
    <dsp:sp modelId="{032E3355-0D29-7A4B-B349-96AA5D7862F8}">
      <dsp:nvSpPr>
        <dsp:cNvPr id="0" name=""/>
        <dsp:cNvSpPr/>
      </dsp:nvSpPr>
      <dsp:spPr>
        <a:xfrm rot="5400000">
          <a:off x="707724" y="2723651"/>
          <a:ext cx="184750" cy="2217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-5400000">
        <a:off x="733590" y="2742126"/>
        <a:ext cx="133020" cy="129325"/>
      </dsp:txXfrm>
    </dsp:sp>
    <dsp:sp modelId="{1E87E2AC-1945-A44A-A5E5-B2FA02D034CD}">
      <dsp:nvSpPr>
        <dsp:cNvPr id="0" name=""/>
        <dsp:cNvSpPr/>
      </dsp:nvSpPr>
      <dsp:spPr>
        <a:xfrm>
          <a:off x="322828" y="2957668"/>
          <a:ext cx="954543" cy="492667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Homework</a:t>
          </a:r>
        </a:p>
      </dsp:txBody>
      <dsp:txXfrm>
        <a:off x="337258" y="2972098"/>
        <a:ext cx="925683" cy="463807"/>
      </dsp:txXfrm>
    </dsp:sp>
    <dsp:sp modelId="{3010A664-C7ED-294F-A494-70A3E1E45133}">
      <dsp:nvSpPr>
        <dsp:cNvPr id="0" name=""/>
        <dsp:cNvSpPr/>
      </dsp:nvSpPr>
      <dsp:spPr>
        <a:xfrm rot="5400000">
          <a:off x="707724" y="3462652"/>
          <a:ext cx="184750" cy="2217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-5400000">
        <a:off x="733590" y="3481127"/>
        <a:ext cx="133020" cy="129325"/>
      </dsp:txXfrm>
    </dsp:sp>
    <dsp:sp modelId="{2448F336-D410-514A-9C36-0A776C13AA2C}">
      <dsp:nvSpPr>
        <dsp:cNvPr id="0" name=""/>
        <dsp:cNvSpPr/>
      </dsp:nvSpPr>
      <dsp:spPr>
        <a:xfrm>
          <a:off x="322828" y="3696669"/>
          <a:ext cx="954543" cy="492667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Exam</a:t>
          </a:r>
        </a:p>
      </dsp:txBody>
      <dsp:txXfrm>
        <a:off x="337258" y="3711099"/>
        <a:ext cx="925683" cy="4638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5B2A25-8E4A-D74B-84CE-B077109CBC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676FC1-C84F-D644-8B49-17F59E720F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E4F28FE-1D90-1949-AAD7-8E46B7098F82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B458-A0F3-5F44-9F95-C7B579D8E9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71CC7F-5EC4-F540-BEC5-75A5C77FFE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2F64A52-7B77-4F42-83C9-2F507EEE73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EBB381-E76E-6245-8A0F-EE2C227F58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CCACBC-6CF4-5B4B-AFED-A59FC9EE122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EC447C6-FB86-C94A-97A6-15DE9B1D672F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A41EC55-F8E6-8B4F-B197-E7A7810AF5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1679EB0-E19D-3F48-9711-327D3A199E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BE117-2CCB-3A49-9E71-BCAC8FF776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7F898-38DE-7447-9141-A70391FDB8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B207DA4-23F5-0E41-9889-2C6F0BBB92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>
            <a:extLst>
              <a:ext uri="{FF2B5EF4-FFF2-40B4-BE49-F238E27FC236}">
                <a16:creationId xmlns:a16="http://schemas.microsoft.com/office/drawing/2014/main" id="{BB747EB9-6716-FB4E-8F4B-AED55F094B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Notes Placeholder 2">
            <a:extLst>
              <a:ext uri="{FF2B5EF4-FFF2-40B4-BE49-F238E27FC236}">
                <a16:creationId xmlns:a16="http://schemas.microsoft.com/office/drawing/2014/main" id="{DA36439E-F531-F44E-A170-D1E1CA8132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Goal of quizzes: quickly check for misunderstandings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Goal of exams: no time for thinking, ensure that your learned when you need to learn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Goal of homework:  real learning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2CB0B282-5ED5-1341-8B76-D15F21EB4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6C85829-4B17-624F-8175-854D435426E7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01B04-EB7D-B34F-B520-97EC26FC0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2F93E-6C70-EC4A-B523-F979696F085E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09325-8A81-C04B-9D20-8254E8D67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BD8AD-9591-DC42-BC6F-47049D2D4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43906-B418-BC47-9A57-73F4DE164F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18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64470DA-0466-C543-9804-DBF2F7926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59F2F-E26C-3B42-9D8D-8F8FBE427001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42B0B9-A6E5-8845-9EB1-78097FA1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39416AA-4A08-284A-8867-1EBC1F65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338F0-F5D3-D943-ABB8-D7AEE09464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49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25317-588A-254B-AE33-D8E3BD699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D60EE-CEF9-9449-AAFC-F5E5D1C78434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5553A-43D8-4B42-B3A2-9683C93BD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45D74-40CD-BC4C-A059-DFFAE503C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A24DD-1B37-2E46-9DC9-739BA8778F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8386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FD4E1-EFE8-0046-814C-770F88499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5B399-C92E-2E4D-8036-6A4DEDD21CAA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DC915-3A3C-4349-886B-F5CC100E3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0D71E-F01E-1B4E-9DD1-D551FA6DB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95651-474C-074E-8741-E0A0580236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454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747F3-AAD6-C945-9B7C-928C23E09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1414A-7B88-3A41-8F58-18A5D150484E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1CBA4-D1C0-064E-BDA8-A6246C98B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7B8CF-5E5B-9440-8BA1-FBC5D77BA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9A0E1-2E7A-404A-B635-A88687D87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50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4B7653-1527-ED44-8C4C-52E0B749190E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Introduction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5231AB-A1DA-554F-BD99-1D2E12E610C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DABEE4-D83B-F947-B1F1-29D1DE419D48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2C5EBA97-4287-9543-8388-2071F65D7D57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D79CE20-502E-B74D-BDAA-80DD23EC5730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457200" y="1371600"/>
            <a:ext cx="8229600" cy="1588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/>
          </a:ln>
          <a:effectLst>
            <a:outerShdw blurRad="63500" dist="622300" sx="999" sy="999" algn="ctr" rotWithShape="0">
              <a:srgbClr val="000000">
                <a:alpha val="43999"/>
              </a:srgbClr>
            </a:outerShdw>
          </a:effec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638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27123-CB22-574F-A5F7-AA3D5134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B6A6D-9980-3B4B-9B47-FCA73DEDF634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4C2E9-DFDF-D940-BDD4-6DE598C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B61D1-3229-D14A-A754-A007BE9C5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8A88A-3A1A-6F4E-B178-1993E8ED37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09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FCA68-B4FC-DB49-96DB-DD8FD0F86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2E225-F41B-4241-ACF1-A0B1C7251438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84879-D753-DA42-A07C-07FDF4E53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77B77-2086-2F47-A5EA-1B8F0F863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FF7F3-953C-CD48-A5F4-4BB000AA5C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896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B85A6B-5E9A-1A4E-B3B7-7D7C98B3C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DCF81-DB29-464B-8996-9BCB76FAE539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21528B-710A-FE4A-BA98-2CAA6275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365CB5-D899-1246-91B1-8086A5268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72F9A-E73F-4A42-89DE-508DF7C7B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72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23A17F1-A079-D346-A577-535C326A9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B9CA8-4B2A-0E40-990E-6460FBD77E8D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0E77B00-0F20-8642-89D9-615FAA9D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CA7771D-37C6-1242-A543-10644089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C8F42-FD6A-EA45-BA2F-358629D907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85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A375211-5508-274E-BFEF-EBD8639D3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92769-2578-AF45-AD75-D917B5AD1C8D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AFB40CA-12AA-4940-94A0-B8D2E5562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E276F6A-0F9A-9D43-AA2A-B72083B37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CFB37-1F05-6D48-A22D-53A4975EA3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67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6E7CF3D-FA91-5847-BA0C-6100559F6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751DF-63B3-9242-8A32-EDB63D0CB375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93605B-8FD0-0441-B273-86E9270B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6764ED-6BCE-1C4E-8CFA-A68F9EDF4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592B1-A2A7-B04E-923E-17A98D6899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03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1F2A941-902C-864D-A007-D8C9337A2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79825-358C-8843-B895-55A120A034E0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4B40A3C-B307-1045-8A99-43F5CBB54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650E09-B858-3D4F-916D-B8639A266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42439-EDB0-744A-8298-AE58CEFDA8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67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8177543-5BB2-A94A-8DA9-8C357C3547C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65294C-4544-B14F-9C70-6ACABCA6E0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3E40F-8067-9E4A-BE27-982EF3AA0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7B5F05-4CE9-D644-8AF5-8503F6F0F94A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F0682-20D9-714F-BF27-8AF130327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C72E8-5A47-014F-9DD7-B072DE258D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0A0C1F5-ADDA-8843-8366-97805ECDE0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73" r:id="rId2"/>
    <p:sldLayoutId id="2147484262" r:id="rId3"/>
    <p:sldLayoutId id="2147484263" r:id="rId4"/>
    <p:sldLayoutId id="2147484264" r:id="rId5"/>
    <p:sldLayoutId id="2147484265" r:id="rId6"/>
    <p:sldLayoutId id="2147484266" r:id="rId7"/>
    <p:sldLayoutId id="2147484267" r:id="rId8"/>
    <p:sldLayoutId id="2147484268" r:id="rId9"/>
    <p:sldLayoutId id="2147484269" r:id="rId10"/>
    <p:sldLayoutId id="214748427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44E05131-A18B-F247-B2C1-4B59F7A95ED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463CB8C4-C64D-1147-8430-F35C1AA8B3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60421-2D5B-9142-B6ED-3A2CAB244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B027E12-3004-6444-9BF5-C8AF0E476B87}" type="datetime1">
              <a:rPr lang="en-US" altLang="en-US"/>
              <a:pPr>
                <a:defRPr/>
              </a:pPr>
              <a:t>1/23/23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CB1F9-5787-7142-8FEA-8AEA499B55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A5587-5B14-3148-A0F1-2A7E651D4A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5CB280-3F6D-9C40-BC7D-424C53B7B6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1" r:id="rId1"/>
    <p:sldLayoutId id="2147484272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se.unl.edu/~choueiry/S23-235h/" TargetMode="External"/><Relationship Id="rId2" Type="http://schemas.openxmlformats.org/officeDocument/2006/relationships/hyperlink" Target="http://cse.unl.edu/~choueiry/S13-235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cse235@cse.unl.ed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HEIC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se.unl.edu/~cse23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A5A49AC3-5B84-134D-9984-9B739567F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153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4000" b="1">
                <a:ea typeface="ＭＳ Ｐゴシック" panose="020B0600070205080204" pitchFamily="34" charset="-128"/>
              </a:rPr>
              <a:t> Introduction </a:t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sz="3200" b="1">
                <a:ea typeface="ＭＳ Ｐゴシック" panose="020B0600070205080204" pitchFamily="34" charset="-128"/>
              </a:rPr>
              <a:t>CSCE 235H Introduction to Discrete Structures</a:t>
            </a:r>
            <a:br>
              <a:rPr lang="en-US" altLang="en-US" sz="3200" b="1">
                <a:ea typeface="ＭＳ Ｐゴシック" panose="020B0600070205080204" pitchFamily="34" charset="-128"/>
              </a:rPr>
            </a:br>
            <a:endParaRPr lang="en-US" altLang="en-US" sz="4000" b="1"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5FB1E6B7-3D87-9043-90A6-B83A50430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3429000"/>
            <a:ext cx="7696200" cy="1752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tabLst>
                <a:tab pos="1947863" algn="l"/>
              </a:tabLst>
            </a:pPr>
            <a:r>
              <a:rPr lang="en-US" altLang="en-US" sz="22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	Spring 2023</a:t>
            </a:r>
          </a:p>
          <a:p>
            <a:pPr algn="l" eaLnBrk="1" hangingPunct="1">
              <a:lnSpc>
                <a:spcPct val="80000"/>
              </a:lnSpc>
              <a:tabLst>
                <a:tab pos="1947863" algn="l"/>
              </a:tabLst>
            </a:pPr>
            <a:r>
              <a:rPr lang="en-US" altLang="en-US" sz="22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Web page</a:t>
            </a:r>
            <a:r>
              <a:rPr lang="en-US" altLang="en-US" sz="2200" dirty="0">
                <a:solidFill>
                  <a:srgbClr val="898989"/>
                </a:solidFill>
                <a:ea typeface="ＭＳ Ｐゴシック" panose="020B0600070205080204" pitchFamily="34" charset="-128"/>
              </a:rPr>
              <a:t> 	</a:t>
            </a:r>
            <a:r>
              <a:rPr lang="en-US" altLang="en-US" sz="2200" dirty="0">
                <a:solidFill>
                  <a:srgbClr val="898989"/>
                </a:solidFill>
                <a:ea typeface="ＭＳ Ｐゴシック" panose="020B0600070205080204" pitchFamily="34" charset="-128"/>
                <a:hlinkClick r:id="rId2"/>
              </a:rPr>
              <a:t>http://cse.unl.edu/~cse235h/</a:t>
            </a:r>
            <a:endParaRPr lang="en-US" altLang="en-US" sz="22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algn="l" eaLnBrk="1" hangingPunct="1">
              <a:lnSpc>
                <a:spcPct val="80000"/>
              </a:lnSpc>
              <a:tabLst>
                <a:tab pos="1947863" algn="l"/>
              </a:tabLst>
            </a:pPr>
            <a:r>
              <a:rPr lang="en-US" altLang="en-US" sz="2200" dirty="0">
                <a:solidFill>
                  <a:srgbClr val="898989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200" dirty="0">
                <a:solidFill>
                  <a:srgbClr val="898989"/>
                </a:solidFill>
                <a:ea typeface="ＭＳ Ｐゴシック" panose="020B0600070205080204" pitchFamily="34" charset="-128"/>
                <a:hlinkClick r:id="rId3"/>
              </a:rPr>
              <a:t>http://cse.unl.edu/~choueiry/S23-235h/</a:t>
            </a:r>
            <a:endParaRPr lang="en-US" altLang="en-US" sz="22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algn="l" eaLnBrk="1" hangingPunct="1">
              <a:lnSpc>
                <a:spcPct val="80000"/>
              </a:lnSpc>
              <a:tabLst>
                <a:tab pos="1947863" algn="l"/>
              </a:tabLst>
            </a:pPr>
            <a:r>
              <a:rPr lang="en-US" altLang="en-US" sz="2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All questions</a:t>
            </a: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	</a:t>
            </a:r>
            <a:r>
              <a:rPr lang="en-US" altLang="en-US" sz="22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Piazza 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piazza.com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unl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/spring2023/csce235h</a:t>
            </a:r>
            <a:endParaRPr lang="en-US" altLang="en-US" sz="22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5" name="Slide Number Placeholder 1">
            <a:extLst>
              <a:ext uri="{FF2B5EF4-FFF2-40B4-BE49-F238E27FC236}">
                <a16:creationId xmlns:a16="http://schemas.microsoft.com/office/drawing/2014/main" id="{22F40148-AB24-E641-B923-6059EBEB9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56BDBA-6404-0D42-A0C2-3AA435137E64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AE04F0-096B-C945-A3D2-A1B430697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745CD3EA-BBA5-D046-B37C-26DC6CFE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Goal of the Quiz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64D114F8-A767-1C42-B5EB-446EA3830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The quiz checks whether or not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You are listening in class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You are doing the required reading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The goal of the quiz is </a:t>
            </a:r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not</a:t>
            </a:r>
            <a:r>
              <a:rPr lang="en-US" altLang="en-US" sz="2400" dirty="0">
                <a:ea typeface="ＭＳ Ｐゴシック" panose="020B0600070205080204" pitchFamily="34" charset="-128"/>
              </a:rPr>
              <a:t> to test how deeply you know the material. Thus, the quiz is always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After lectures</a:t>
            </a:r>
          </a:p>
          <a:p>
            <a:pPr lvl="1"/>
            <a:r>
              <a:rPr lang="en-US" altLang="en-US" sz="2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Before </a:t>
            </a:r>
            <a:r>
              <a:rPr lang="en-US" altLang="en-US" sz="2000" dirty="0">
                <a:ea typeface="ＭＳ Ｐゴシック" panose="020B0600070205080204" pitchFamily="34" charset="-128"/>
              </a:rPr>
              <a:t>homework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The material of the quiz is taken from required reading  (i.e., slides and textbook examples)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Thus, quizzes are not given back</a:t>
            </a:r>
          </a:p>
          <a:p>
            <a:pPr marL="457200" lvl="1" indent="0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84BEF69A-FE39-C74C-8807-03563805C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Goal of Recitation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98E779CC-3A69-AC4B-893D-B901F95C0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goal of the recitation is to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Review any concepts introduced in the class but that may still constitute a challenge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Bring your attention to common errors, delicate issues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Give you the opportunity to ask more questions than it is possible during lecture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Test your understanding (via quiz) of the main ideas,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shallow</a:t>
            </a:r>
            <a:r>
              <a:rPr lang="en-US" altLang="en-US" sz="2400" b="1" i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knowledge of the topic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Prepare you to work individually on the homework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Introduce you to research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7AC0AFDE-0D90-F445-A678-3A10CF5B7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Goal of the Homework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A9D99D13-55F7-0641-8F08-788466A35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Acquire a </a:t>
            </a:r>
            <a:r>
              <a:rPr lang="en-US" altLang="en-US" sz="28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deep</a:t>
            </a:r>
            <a:r>
              <a:rPr lang="en-US" altLang="en-US" sz="2800" b="1" i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ea typeface="ＭＳ Ｐゴシック" panose="020B0600070205080204" pitchFamily="34" charset="-128"/>
              </a:rPr>
              <a:t>understanding of the material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Makes you practice your knowledge, revise it, question it, etc.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Forces you to </a:t>
            </a:r>
            <a:r>
              <a:rPr lang="ja-JP" altLang="en-US" sz="2400">
                <a:ea typeface="ＭＳ Ｐゴシック" panose="020B0600070205080204" pitchFamily="34" charset="-128"/>
              </a:rPr>
              <a:t>“</a:t>
            </a:r>
            <a:r>
              <a:rPr lang="en-US" altLang="ja-JP" sz="2400" dirty="0">
                <a:ea typeface="ＭＳ Ｐゴシック" panose="020B0600070205080204" pitchFamily="34" charset="-128"/>
              </a:rPr>
              <a:t>work it</a:t>
            </a:r>
            <a:r>
              <a:rPr lang="ja-JP" altLang="en-US" sz="2400">
                <a:ea typeface="ＭＳ Ｐゴシック" panose="020B0600070205080204" pitchFamily="34" charset="-128"/>
              </a:rPr>
              <a:t>”</a:t>
            </a:r>
            <a:endParaRPr lang="en-US" altLang="ja-JP" sz="2400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Gives you the time to reflect on (meditate? sleep over?) hard question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The chance to re-read the textbook, research the internet, consult/discuss with the TA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 dirty="0" err="1">
                <a:ea typeface="ＭＳ Ｐゴシック" panose="020B0600070205080204" pitchFamily="34" charset="-128"/>
              </a:rPr>
              <a:t>s+instructor</a:t>
            </a:r>
            <a:endParaRPr lang="en-US" altLang="ja-JP" sz="2400" dirty="0">
              <a:ea typeface="ＭＳ Ｐゴシック" panose="020B0600070205080204" pitchFamily="34" charset="-128"/>
            </a:endParaRP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The quiz is </a:t>
            </a:r>
            <a:r>
              <a:rPr lang="en-US" altLang="en-US" sz="28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never after</a:t>
            </a:r>
            <a:r>
              <a:rPr lang="en-US" altLang="en-US" sz="2800" dirty="0">
                <a:ea typeface="ＭＳ Ｐゴシック" panose="020B0600070205080204" pitchFamily="34" charset="-128"/>
              </a:rPr>
              <a:t> the homework but </a:t>
            </a:r>
            <a:r>
              <a:rPr lang="en-US" altLang="en-US" sz="28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before it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F2750774-DBC2-BF43-ABE8-610792BF8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for Success (1)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D5AE5469-B7FD-7947-AE62-E13A7C748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Please do the required reading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before class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Even if you read it very quickly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It will also help you 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Better focus in class, make more sense of the explanations in class and 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Be tuned to the pitfalls and tricky details that I will discuss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Attend class</a:t>
            </a: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You are responsible for class discussions in quizzes &amp; exams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After class</a:t>
            </a: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 the required reading in as much detail as possible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Make sure to carefully read all the examples in the textbook:  they are excellent &amp; abundant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ECF20185-1D2A-AE42-A649-D90B8E04E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for Success (2)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FFAB8A04-0424-064C-8BCF-5B74A74C6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Start </a:t>
            </a:r>
            <a:r>
              <a:rPr lang="en-US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early</a:t>
            </a:r>
            <a:r>
              <a:rPr lang="en-US" altLang="en-US" b="1" dirty="0">
                <a:solidFill>
                  <a:srgbClr val="C0504D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working on homework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Visit UTA, instructor </a:t>
            </a:r>
            <a:r>
              <a:rPr lang="en-US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during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their office hours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If you still have questions email to Piazza</a:t>
            </a:r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  <a:hlinkClick r:id="rId2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We will </a:t>
            </a:r>
            <a:r>
              <a:rPr lang="en-US" altLang="en-US" dirty="0">
                <a:ea typeface="ＭＳ Ｐゴシック" panose="020B0600070205080204" pitchFamily="34" charset="-128"/>
              </a:rPr>
              <a:t>always </a:t>
            </a: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try hard to help you out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Ignoring the above recommendations demonstrates a lack of respect towards</a:t>
            </a:r>
          </a:p>
          <a:p>
            <a:pPr marL="742950" lvl="2" indent="-342900"/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Your responsibilities, your commitments</a:t>
            </a:r>
          </a:p>
          <a:p>
            <a:pPr marL="742950" lvl="2" indent="-342900"/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The rules as spelled out in the syllabus</a:t>
            </a:r>
          </a:p>
          <a:p>
            <a:pPr marL="742950" lvl="2" indent="-342900"/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The GTA, UTA, instructor. </a:t>
            </a:r>
            <a:r>
              <a:rPr lang="en-US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 It is unfair</a:t>
            </a:r>
            <a:endParaRPr lang="en-US" altLang="en-US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F267F49B-7FEF-3E42-96F0-399FF644F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Common Misunderstandings (I)</a:t>
            </a:r>
          </a:p>
        </p:txBody>
      </p:sp>
      <p:sp>
        <p:nvSpPr>
          <p:cNvPr id="33798" name="Content Placeholder 7">
            <a:extLst>
              <a:ext uri="{FF2B5EF4-FFF2-40B4-BE49-F238E27FC236}">
                <a16:creationId xmlns:a16="http://schemas.microsoft.com/office/drawing/2014/main" id="{D77706CE-6BCB-E44F-91B6-F06711764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8400" y="2286000"/>
            <a:ext cx="4498975" cy="3951288"/>
          </a:xfrm>
        </p:spPr>
        <p:txBody>
          <a:bodyPr/>
          <a:lstStyle/>
          <a:p>
            <a:pPr>
              <a:buClr>
                <a:srgbClr val="008000"/>
              </a:buClr>
              <a:buFont typeface="Wingdings" charset="0"/>
              <a:buChar char="ü"/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>
              <a:buClr>
                <a:srgbClr val="008000"/>
              </a:buClr>
              <a:buFont typeface="Wingdings" charset="0"/>
              <a:buChar char="ü"/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>
              <a:buClr>
                <a:srgbClr val="008000"/>
              </a:buClr>
              <a:buFont typeface="Wingdings" charset="0"/>
              <a:buChar char="ü"/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>
              <a:buClr>
                <a:srgbClr val="008000"/>
              </a:buClr>
              <a:buFont typeface="Wingdings" charset="0"/>
              <a:buChar char="ü"/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 marL="0" indent="0">
              <a:buClr>
                <a:srgbClr val="008000"/>
              </a:buClr>
              <a:buFont typeface="Arial" charset="0"/>
              <a:buNone/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>
              <a:buClr>
                <a:srgbClr val="008000"/>
              </a:buClr>
              <a:buFont typeface="Arial" charset="0"/>
              <a:buNone/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A8CA7CA-794F-F647-8C5B-2BD1816F0284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447800"/>
          <a:ext cx="8458200" cy="4543427"/>
        </p:xfrm>
        <a:graphic>
          <a:graphicData uri="http://schemas.openxmlformats.org/drawingml/2006/table">
            <a:tbl>
              <a:tblPr/>
              <a:tblGrid>
                <a:gridCol w="4229100">
                  <a:extLst>
                    <a:ext uri="{9D8B030D-6E8A-4147-A177-3AD203B41FA5}">
                      <a16:colId xmlns:a16="http://schemas.microsoft.com/office/drawing/2014/main" val="3694079328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604367075"/>
                    </a:ext>
                  </a:extLst>
                </a:gridCol>
              </a:tblGrid>
              <a:tr h="4762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Wrong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Correct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14696"/>
                  </a:ext>
                </a:extLst>
              </a:tr>
              <a:tr h="5921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Quiz comes after HW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Quiz covers lecture &amp; required reading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3440706"/>
                  </a:ext>
                </a:extLst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Slides, HW are on Blackboard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Class material is on class website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3171601"/>
                  </a:ext>
                </a:extLst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Quizzed are announced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Quizzes are weekly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5092358"/>
                  </a:ext>
                </a:extLst>
              </a:tr>
              <a:tr h="360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HW is announced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HW is weekly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6385127"/>
                  </a:ext>
                </a:extLst>
              </a:tr>
              <a:tr h="5572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HW is distributed in class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HW is on the web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809275"/>
                  </a:ext>
                </a:extLst>
              </a:tr>
              <a:tr h="4302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I can directly email TAs/instructor for help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For help, use only Piazza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1187587"/>
                  </a:ext>
                </a:extLst>
              </a:tr>
              <a:tr h="4540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Email is sent to my private email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Email is sent only to Piazza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865389"/>
                  </a:ext>
                </a:extLst>
              </a:tr>
              <a:tr h="4540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I don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’</a:t>
                      </a: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 need a cse account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Need to use webhandin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23993"/>
                  </a:ext>
                </a:extLst>
              </a:tr>
            </a:tbl>
          </a:graphicData>
        </a:graphic>
      </p:graphicFrame>
      <p:sp>
        <p:nvSpPr>
          <p:cNvPr id="32798" name="Slide Number Placeholder 5">
            <a:extLst>
              <a:ext uri="{FF2B5EF4-FFF2-40B4-BE49-F238E27FC236}">
                <a16:creationId xmlns:a16="http://schemas.microsoft.com/office/drawing/2014/main" id="{1A144924-0389-1E47-A387-4E1AB7B8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B620D1-90EE-4C49-AAD7-AF7BC3B708C3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7316C2-763F-9741-B634-305B441A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2AE03EB2-8B9C-E044-B10B-B57BBF9EB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 Misunderstandings (II)</a:t>
            </a:r>
          </a:p>
        </p:txBody>
      </p:sp>
      <p:sp>
        <p:nvSpPr>
          <p:cNvPr id="34822" name="Content Placeholder 7">
            <a:extLst>
              <a:ext uri="{FF2B5EF4-FFF2-40B4-BE49-F238E27FC236}">
                <a16:creationId xmlns:a16="http://schemas.microsoft.com/office/drawing/2014/main" id="{E491E6B4-9ED0-B545-85F2-5009307276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1782763"/>
            <a:ext cx="4498975" cy="3951287"/>
          </a:xfrm>
        </p:spPr>
        <p:txBody>
          <a:bodyPr/>
          <a:lstStyle/>
          <a:p>
            <a:pPr marL="0" indent="0">
              <a:buClr>
                <a:srgbClr val="008000"/>
              </a:buClr>
              <a:buFont typeface="Arial" charset="0"/>
              <a:buNone/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>
              <a:buClr>
                <a:srgbClr val="008000"/>
              </a:buClr>
              <a:buFont typeface="Wingdings" charset="0"/>
              <a:buChar char="ü"/>
              <a:defRPr/>
            </a:pPr>
            <a:endParaRPr lang="en-US" sz="16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D2CE2AC-18D7-4B45-BAF0-53E3434FEDFE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447800"/>
          <a:ext cx="8458200" cy="4116389"/>
        </p:xfrm>
        <a:graphic>
          <a:graphicData uri="http://schemas.openxmlformats.org/drawingml/2006/table">
            <a:tbl>
              <a:tblPr/>
              <a:tblGrid>
                <a:gridCol w="4229100">
                  <a:extLst>
                    <a:ext uri="{9D8B030D-6E8A-4147-A177-3AD203B41FA5}">
                      <a16:colId xmlns:a16="http://schemas.microsoft.com/office/drawing/2014/main" val="362297654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4047420770"/>
                    </a:ext>
                  </a:extLst>
                </a:gridCol>
              </a:tblGrid>
              <a:tr h="4762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Wrong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Correct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017362"/>
                  </a:ext>
                </a:extLst>
              </a:tr>
              <a:tr h="5905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TAs &amp; instructor always available for help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Only during OffHours, on Piazza or by appointment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610953"/>
                  </a:ext>
                </a:extLst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Appointments can be arranged on short notice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No one is available on short notice, plan appointments well in advance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7346900"/>
                  </a:ext>
                </a:extLst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Off Hours are only for help w/ class material and homework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OffHours are invaluable mentoring &amp; networking opportunities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395172"/>
                  </a:ext>
                </a:extLst>
              </a:tr>
              <a:tr h="360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All announcements are made in class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Some are made on the web or Piazza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489577"/>
                  </a:ext>
                </a:extLst>
              </a:tr>
              <a:tr h="585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Exam schedules are arbitrary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Exam schedules are fixed, but subject to change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642845"/>
                  </a:ext>
                </a:extLst>
              </a:tr>
              <a:tr h="4302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Grading errors never happen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Regularly check grades on Blackboard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300981"/>
                  </a:ext>
                </a:extLst>
              </a:tr>
              <a:tr h="4540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I will read the Syllabus later..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… at your own risk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sym typeface="Wingdings" pitchFamily="2" charset="2"/>
                        </a:rPr>
                        <a:t>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5596056"/>
                  </a:ext>
                </a:extLst>
              </a:tr>
            </a:tbl>
          </a:graphicData>
        </a:graphic>
      </p:graphicFrame>
      <p:sp>
        <p:nvSpPr>
          <p:cNvPr id="33819" name="Slide Number Placeholder 5">
            <a:extLst>
              <a:ext uri="{FF2B5EF4-FFF2-40B4-BE49-F238E27FC236}">
                <a16:creationId xmlns:a16="http://schemas.microsoft.com/office/drawing/2014/main" id="{90436C1F-CA32-3848-AC6A-B46EA70B0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5F320B-20D9-5A40-BC68-1BEF398E850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E4BF6CB-7CAF-5944-9BAD-BA941E1F9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82EC7B7F-18F8-EF46-A394-AEC90B02D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Topics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C5B8E8-A39A-4E48-903C-B55B862688D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2038" y="1479550"/>
          <a:ext cx="3128962" cy="4786320"/>
        </p:xfrm>
        <a:graphic>
          <a:graphicData uri="http://schemas.openxmlformats.org/drawingml/2006/table">
            <a:tbl>
              <a:tblPr/>
              <a:tblGrid>
                <a:gridCol w="1565275">
                  <a:extLst>
                    <a:ext uri="{9D8B030D-6E8A-4147-A177-3AD203B41FA5}">
                      <a16:colId xmlns:a16="http://schemas.microsoft.com/office/drawing/2014/main" val="3527096682"/>
                    </a:ext>
                  </a:extLst>
                </a:gridCol>
                <a:gridCol w="1563687">
                  <a:extLst>
                    <a:ext uri="{9D8B030D-6E8A-4147-A177-3AD203B41FA5}">
                      <a16:colId xmlns:a16="http://schemas.microsoft.com/office/drawing/2014/main" val="2424215499"/>
                    </a:ext>
                  </a:extLst>
                </a:gridCol>
              </a:tblGrid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Sections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077605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Propositional Logic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1.1—1.2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447387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Predicate Logic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1.3—1.4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207872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Proofs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1.5—1.6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783491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Sets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2.1—2.2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17889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Functions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2.3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681984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Relations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8.1,8.3—8.6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585221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Induction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4.1—4.2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184715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Algorithms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3.1—3.3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784912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Recursion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7.1—7.2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643493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Counting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5.1—5.2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122111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Combinatorics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5.3—5.4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265735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PIE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7.5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10730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Graphs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9.1—9.5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684246"/>
                  </a:ext>
                </a:extLst>
              </a:tr>
              <a:tr h="319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Trees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10.1—10.3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81637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6CD1DD-224D-B048-A20B-68FB19AB2C91}"/>
              </a:ext>
            </a:extLst>
          </p:cNvPr>
          <p:cNvSpPr txBox="1">
            <a:spLocks/>
          </p:cNvSpPr>
          <p:nvPr/>
        </p:nvSpPr>
        <p:spPr bwMode="auto">
          <a:xfrm>
            <a:off x="4876800" y="1828800"/>
            <a:ext cx="3810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ＭＳ Ｐゴシック" charset="-128"/>
                <a:cs typeface="ＭＳ Ｐゴシック" charset="-128"/>
              </a:rPr>
              <a:t>DM is </a:t>
            </a:r>
            <a:r>
              <a:rPr lang="en-US" sz="2800" dirty="0">
                <a:solidFill>
                  <a:srgbClr val="FF0000"/>
                </a:solidFill>
                <a:latin typeface="+mn-lt"/>
                <a:ea typeface="ＭＳ Ｐゴシック" charset="-128"/>
                <a:cs typeface="ＭＳ Ｐゴシック" charset="-128"/>
              </a:rPr>
              <a:t>not</a:t>
            </a:r>
            <a:r>
              <a:rPr lang="en-US" sz="2800" dirty="0">
                <a:latin typeface="+mn-lt"/>
                <a:ea typeface="ＭＳ Ｐゴシック" charset="-128"/>
                <a:cs typeface="ＭＳ Ｐゴシック" charset="-128"/>
              </a:rPr>
              <a:t> about 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ＭＳ Ｐゴシック" charset="-128"/>
              </a:rPr>
              <a:t>Integration techniques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ＭＳ Ｐゴシック" charset="-128"/>
              </a:rPr>
              <a:t>Differentiation techniques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ＭＳ Ｐゴシック" charset="-128"/>
              </a:rPr>
              <a:t>Calculus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ＭＳ Ｐゴシック" charset="-128"/>
              </a:rPr>
              <a:t>Geometry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ＭＳ Ｐゴシック" charset="-128"/>
              </a:rPr>
              <a:t>Numerical Analysis</a:t>
            </a:r>
          </a:p>
          <a:p>
            <a:pPr marL="285750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ＭＳ Ｐゴシック" charset="-128"/>
              </a:rPr>
              <a:t>Etc.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0FEAEE7A-43A4-B14E-AC84-0DB8B4E40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Discrete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Mathematics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AC55750A-3506-4E43-AFEF-226288271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This course may seem like a math course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It is about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minimum </a:t>
            </a:r>
            <a:r>
              <a:rPr lang="en-US" altLang="en-US">
                <a:ea typeface="ＭＳ Ｐゴシック" panose="020B0600070205080204" pitchFamily="34" charset="-128"/>
              </a:rPr>
              <a:t>mathematics foundation that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every CS/CE student needs his/her studies/career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This course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not a continuation of 155/156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Does not teach a programming language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the foundation for 310 &amp; 400-level CSCE courses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FDFE6C87-04FB-AF4F-B604-8E0CDFEB1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How to Use the Textbook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70FEA25B-E582-C449-95D9-C44058D2D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Abundance of examples in each section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 solutions of all odd-numbered exercises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 the end of book (short)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 Student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Solutions Guide (detailed), on reserve in Math Library in Avery Hall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@ end of each chapter, check out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Key Terms &amp; Results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Review questions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B6F05-D7CE-5F40-97BE-ADBDD446E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Undergrad Teaching Assistant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E18707-028B-2941-B216-EF5C7FC49AFC}"/>
              </a:ext>
            </a:extLst>
          </p:cNvPr>
          <p:cNvSpPr txBox="1"/>
          <p:nvPr/>
        </p:nvSpPr>
        <p:spPr>
          <a:xfrm>
            <a:off x="788858" y="5334000"/>
            <a:ext cx="3249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Kendric</a:t>
            </a:r>
            <a:r>
              <a:rPr lang="en-US" sz="2400" dirty="0"/>
              <a:t> Thompson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E9C52C-8EFA-AF4A-B647-CCC11162BA86}"/>
              </a:ext>
            </a:extLst>
          </p:cNvPr>
          <p:cNvSpPr txBox="1"/>
          <p:nvPr/>
        </p:nvSpPr>
        <p:spPr>
          <a:xfrm>
            <a:off x="5105400" y="5334000"/>
            <a:ext cx="3156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Kim Hao Duong</a:t>
            </a:r>
            <a:endParaRPr lang="en-US" sz="3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2BD2A0-DEE3-106D-156F-90DE0E045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039942" y="2057400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862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4476E20-5BBD-434B-AA70-7C617000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Syllabus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FF1D3E4A-9861-D04C-93A2-8945D7815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Please read the Syllabus carefully</a:t>
            </a:r>
            <a:endParaRPr lang="en-US" altLang="ja-JP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B8A3CEA7-1F05-8D4E-BBD0-F4AFBCF61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Why Discrete Mathematics? (I)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CBF40894-13B0-E54D-8823-4F44B6D7B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Computers use discrete structures to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represent &amp;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manipulate data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CSE 235 &amp; CSE 310 are the basic building block for becoming a Computer </a:t>
            </a:r>
            <a:r>
              <a:rPr lang="en-US" altLang="en-US" sz="2800" b="1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Scientist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Computer Science is not programming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err="1">
                <a:ea typeface="ＭＳ Ｐゴシック" panose="020B0600070205080204" pitchFamily="34" charset="-128"/>
              </a:rPr>
              <a:t>Edsger</a:t>
            </a:r>
            <a:r>
              <a:rPr lang="en-US" altLang="en-US" sz="2800" dirty="0">
                <a:ea typeface="ＭＳ Ｐゴシック" panose="020B0600070205080204" pitchFamily="34" charset="-128"/>
              </a:rPr>
              <a:t> Dijkstra: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ja-JP" altLang="en-US" sz="2800">
                <a:ea typeface="ＭＳ Ｐゴシック" panose="020B0600070205080204" pitchFamily="34" charset="-128"/>
              </a:rPr>
              <a:t>“</a:t>
            </a:r>
            <a:r>
              <a:rPr lang="en-US" altLang="ja-JP" sz="2800" dirty="0">
                <a:ea typeface="ＭＳ Ｐゴシック" panose="020B0600070205080204" pitchFamily="34" charset="-128"/>
              </a:rPr>
              <a:t>Computer Science is no more about computers than Astronomy is about telescopes.</a:t>
            </a:r>
            <a:r>
              <a:rPr lang="ja-JP" altLang="en-US" sz="2800">
                <a:ea typeface="ＭＳ Ｐゴシック" panose="020B0600070205080204" pitchFamily="34" charset="-128"/>
              </a:rPr>
              <a:t>”</a:t>
            </a:r>
            <a:endParaRPr lang="en-US" altLang="ja-JP" sz="28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Computer Science is about </a:t>
            </a:r>
            <a:r>
              <a:rPr lang="en-US" altLang="en-US" sz="2800" b="1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problem solving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Modeling, Analysis, Testing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CAD598D-61C0-9249-9D63-17337AE9C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Why Discrete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Mathematics</a:t>
            </a:r>
            <a:r>
              <a:rPr lang="en-US" altLang="en-US">
                <a:ea typeface="ＭＳ Ｐゴシック" panose="020B0600070205080204" pitchFamily="34" charset="-128"/>
              </a:rPr>
              <a:t>? (II)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BE3162BA-038D-9245-BB5E-E2A7F3185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Mathematics is at the heart of problem solving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Defining a problem requires mathematical rigor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Use &amp; analysis of 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ea typeface="ＭＳ Ｐゴシック" charset="0"/>
              </a:rPr>
              <a:t>models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ea typeface="ＭＳ Ｐゴシック" charset="0"/>
              </a:rPr>
              <a:t>data structures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ea typeface="ＭＳ Ｐゴシック" charset="0"/>
              </a:rPr>
              <a:t>algorithms</a:t>
            </a:r>
          </a:p>
          <a:p>
            <a:pPr lvl="1" eaLnBrk="1" hangingPunct="1">
              <a:buFont typeface="Arial" charset="0"/>
              <a:buNone/>
              <a:defRPr/>
            </a:pPr>
            <a:r>
              <a:rPr lang="en-US" sz="2000" dirty="0">
                <a:ea typeface="ＭＳ Ｐゴシック" charset="0"/>
              </a:rPr>
              <a:t>requires a solid foundation of mathematics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To justify </a:t>
            </a:r>
            <a:r>
              <a:rPr lang="en-US" sz="2400" u="sng" dirty="0">
                <a:ea typeface="ＭＳ Ｐゴシック" charset="0"/>
                <a:cs typeface="ＭＳ Ｐゴシック" charset="0"/>
              </a:rPr>
              <a:t>why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 particular way of solving a problem is 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rgbClr val="C00000"/>
                </a:solidFill>
                <a:ea typeface="ＭＳ Ｐゴシック" charset="0"/>
                <a:cs typeface="ＭＳ Ｐゴシック" charset="0"/>
              </a:rPr>
              <a:t>Correct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(i.e., exact solution? approximate solution?)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rgbClr val="C00000"/>
                </a:solidFill>
                <a:ea typeface="ＭＳ Ｐゴシック" charset="0"/>
                <a:cs typeface="ＭＳ Ｐゴシック" charset="0"/>
              </a:rPr>
              <a:t>Effective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(i.e., quick? better than another way?) 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requires analysis with a well-defined mathematical model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169FC365-F578-FA4D-A1A3-819153892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Problem Solving requires </a:t>
            </a:r>
            <a:r>
              <a:rPr lang="en-US" altLang="en-US" sz="3200">
                <a:solidFill>
                  <a:srgbClr val="FF0000"/>
                </a:solidFill>
                <a:ea typeface="ＭＳ Ｐゴシック" panose="020B0600070205080204" pitchFamily="34" charset="-128"/>
              </a:rPr>
              <a:t>mathematical </a:t>
            </a:r>
            <a:r>
              <a:rPr lang="en-US" altLang="en-US" sz="3200">
                <a:ea typeface="ＭＳ Ｐゴシック" panose="020B0600070205080204" pitchFamily="34" charset="-128"/>
              </a:rPr>
              <a:t>rigor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84BB2188-6A81-FA40-A83A-BD857F9E8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Your boss is not going to ask you to solve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an MST (Minimal Spanning Tree) or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a TSP (Travelling Salesperson Problem)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In the real-world, rarely will you encounter a problem as defined in class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However, he/she may ask you to build a rotation of the company’</a:t>
            </a:r>
            <a:r>
              <a:rPr lang="en-US" altLang="ja-JP" sz="2800" dirty="0">
                <a:ea typeface="ＭＳ Ｐゴシック" panose="020B0600070205080204" pitchFamily="34" charset="-128"/>
              </a:rPr>
              <a:t>s delivery trucks to minimize fuel usage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It is up to you to determine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a proper model &amp; data structures to represent the problem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a correct or efficient algorithm for solving it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66BD0253-FB6E-7A42-B4F9-B3DC65845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Scenario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671D6-CB5C-684A-84D6-79498D055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Context: </a:t>
            </a:r>
            <a:r>
              <a:rPr lang="en-US" sz="2800" dirty="0">
                <a:ea typeface="+mn-ea"/>
                <a:cs typeface="+mn-cs"/>
              </a:rPr>
              <a:t>A limo company hires you/your company to write a computer program to automate their work</a:t>
            </a:r>
            <a:endParaRPr lang="en-US" dirty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Task1: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FF0000"/>
                </a:solidFill>
                <a:ea typeface="+mn-ea"/>
              </a:rPr>
              <a:t>Given</a:t>
            </a:r>
            <a:r>
              <a:rPr lang="en-US" dirty="0">
                <a:ea typeface="+mn-ea"/>
              </a:rPr>
              <a:t>: Businesses request</a:t>
            </a:r>
          </a:p>
          <a:p>
            <a:pPr lvl="2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>
                <a:ea typeface="+mn-ea"/>
              </a:rPr>
              <a:t>limos and drivers </a:t>
            </a:r>
          </a:p>
          <a:p>
            <a:pPr lvl="2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>
                <a:ea typeface="+mn-ea"/>
              </a:rPr>
              <a:t>for a fixed period of time, specifying a start data/time and end date/time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FF0000"/>
                </a:solidFill>
                <a:ea typeface="+mn-ea"/>
              </a:rPr>
              <a:t>Question</a:t>
            </a:r>
            <a:r>
              <a:rPr lang="en-US" dirty="0">
                <a:ea typeface="+mn-ea"/>
              </a:rPr>
              <a:t>: The program must generate a schedule that uses the </a:t>
            </a:r>
            <a:r>
              <a:rPr lang="en-US" dirty="0">
                <a:solidFill>
                  <a:srgbClr val="FF0000"/>
                </a:solidFill>
                <a:ea typeface="+mn-ea"/>
              </a:rPr>
              <a:t>minimum </a:t>
            </a:r>
            <a:r>
              <a:rPr lang="en-US" dirty="0">
                <a:ea typeface="+mn-ea"/>
              </a:rPr>
              <a:t>number of cars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8DA4D8CD-0C9E-9A4C-BCD7-F8D9D58A9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Scenario II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9316DA40-D7A4-1D4E-A2AB-87DA106DD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Task 2: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Given: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the limo service allows customers to bid on a ride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so that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highest </a:t>
            </a:r>
            <a:r>
              <a:rPr lang="en-US" altLang="en-US">
                <a:ea typeface="ＭＳ Ｐゴシック" panose="020B0600070205080204" pitchFamily="34" charset="-128"/>
              </a:rPr>
              <a:t>bidder gets a limo when there are not</a:t>
            </a:r>
            <a:r>
              <a:rPr lang="en-US" altLang="ja-JP">
                <a:ea typeface="ＭＳ Ｐゴシック" panose="020B0600070205080204" pitchFamily="34" charset="-128"/>
              </a:rPr>
              <a:t> enough limos available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Question</a:t>
            </a:r>
            <a:r>
              <a:rPr lang="en-US" altLang="en-US">
                <a:ea typeface="ＭＳ Ｐゴシック" panose="020B0600070205080204" pitchFamily="34" charset="-128"/>
              </a:rPr>
              <a:t>: Make a schedule that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Is feasible (no limo is assigned to two or more customers at the same time)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While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maximizing </a:t>
            </a:r>
            <a:r>
              <a:rPr lang="en-US" altLang="en-US">
                <a:ea typeface="ＭＳ Ｐゴシック" panose="020B0600070205080204" pitchFamily="34" charset="-128"/>
              </a:rPr>
              <a:t>the total profit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40333E1D-5D3A-D94C-AA0E-33D8295C5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Scenario III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3893138C-208D-8247-9C96-E17A1802B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Task 3:</a:t>
            </a:r>
          </a:p>
          <a:p>
            <a:pPr lvl="1" eaLnBrk="1" hangingPunct="1"/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Given</a:t>
            </a:r>
            <a:r>
              <a:rPr lang="en-US" altLang="en-US">
                <a:ea typeface="ＭＳ Ｐゴシック" panose="020B0600070205080204" pitchFamily="34" charset="-128"/>
              </a:rPr>
              <a:t>: Each customer 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is allowed to specify a time window for each car and 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bid different amounts for different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car bundles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The limo service must choose to accept the entire set of times or reject it</a:t>
            </a:r>
          </a:p>
          <a:p>
            <a:pPr lvl="1" eaLnBrk="1" hangingPunct="1"/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Question</a:t>
            </a:r>
            <a:r>
              <a:rPr lang="en-US" altLang="en-US">
                <a:ea typeface="ＭＳ Ｐゴシック" panose="020B0600070205080204" pitchFamily="34" charset="-128"/>
              </a:rPr>
              <a:t>: The program must again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maximize </a:t>
            </a:r>
            <a:r>
              <a:rPr lang="en-US" altLang="en-US">
                <a:ea typeface="ＭＳ Ｐゴシック" panose="020B0600070205080204" pitchFamily="34" charset="-128"/>
              </a:rPr>
              <a:t>profit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F8BB6939-BC23-C948-A442-1D7550F47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4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Algorithm terminates</a:t>
            </a:r>
            <a:endParaRPr lang="en-US" altLang="en-US" sz="2000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Algorithm finds a solution when there is one</a:t>
            </a:r>
            <a:endParaRPr lang="en-US" altLang="en-US" sz="2000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Solution provided is always correct	</a:t>
            </a:r>
            <a:endParaRPr lang="en-US" altLang="en-US" sz="2000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Algorithm finds the best solution (i.e., maximize profit, minimizes cost)</a:t>
            </a:r>
            <a:endParaRPr lang="en-US" altLang="en-US" sz="2000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Cost as a function of the size of input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CEE54B-D79E-464A-B30C-7E68B2259C63}"/>
              </a:ext>
            </a:extLst>
          </p:cNvPr>
          <p:cNvSpPr txBox="1">
            <a:spLocks/>
          </p:cNvSpPr>
          <p:nvPr/>
        </p:nvSpPr>
        <p:spPr bwMode="auto">
          <a:xfrm>
            <a:off x="457200" y="1449977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Termination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 dirty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Completeness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000" dirty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Soundness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/>
              <a:t>	</a:t>
            </a:r>
            <a:endParaRPr lang="en-US" altLang="en-US" sz="2000" dirty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Optimality (of the solution)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000" dirty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Time and space complexity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Worst-case asymptotic time and space complexity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Efficiency (poly-time), optimality (lowest asymptotic complexity) of the algorithm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000" dirty="0"/>
          </a:p>
        </p:txBody>
      </p:sp>
      <p:sp>
        <p:nvSpPr>
          <p:cNvPr id="45059" name="Title 1">
            <a:extLst>
              <a:ext uri="{FF2B5EF4-FFF2-40B4-BE49-F238E27FC236}">
                <a16:creationId xmlns:a16="http://schemas.microsoft.com/office/drawing/2014/main" id="{1A2BA2E2-A17E-CD42-85DE-4DE68068A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b="1">
                <a:solidFill>
                  <a:srgbClr val="FF0000"/>
                </a:solidFill>
                <a:ea typeface="ＭＳ Ｐゴシック" panose="020B0600070205080204" pitchFamily="34" charset="-128"/>
              </a:rPr>
              <a:t>Important:</a:t>
            </a:r>
            <a:r>
              <a:rPr lang="en-US" altLang="en-US" sz="4000" b="1">
                <a:solidFill>
                  <a:srgbClr val="953735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4000">
                <a:ea typeface="ＭＳ Ｐゴシック" panose="020B0600070205080204" pitchFamily="34" charset="-128"/>
              </a:rPr>
              <a:t>Properties of an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869DDA3A-6D12-514E-A902-1FB320BA3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your job?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D88E4EC6-A6A9-F643-9AFA-401B9F173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Build a mathematical model for each scenario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Develop an algorithm for solving each task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Prove that your solutions work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Termination: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Prove that your algorithms terminate            </a:t>
            </a:r>
            <a:endParaRPr lang="en-US" altLang="en-US" sz="240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Completeness: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Prove that your algorithms find a solution when there is one.	</a:t>
            </a:r>
            <a:endParaRPr lang="en-US" altLang="en-US" sz="240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Soundness: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Prove that the solution of your algorithms is always correct	</a:t>
            </a:r>
            <a:endParaRPr lang="en-US" altLang="en-US" sz="240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Optimality (of the solution):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Prove that your algorithms find the best solution (i.e., maximize profit)</a:t>
            </a:r>
            <a:endParaRPr lang="en-US" altLang="en-US" sz="2400">
              <a:solidFill>
                <a:srgbClr val="C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Efficiency, time &amp; space complexity:</a:t>
            </a:r>
            <a:r>
              <a:rPr lang="en-US" altLang="en-US" sz="2400">
                <a:solidFill>
                  <a:srgbClr val="C0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Prove that your algorithms finish before the end of life on earth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72B62B81-9566-154C-A88E-56AFA4303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goal of this course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42FE7934-FE00-FE4F-B2F8-D0B19ECDA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000">
                <a:ea typeface="ＭＳ Ｐゴシック" panose="020B0600070205080204" pitchFamily="34" charset="-128"/>
              </a:rPr>
              <a:t>Give you the </a:t>
            </a:r>
            <a:r>
              <a:rPr lang="en-US" altLang="en-US" sz="3000">
                <a:solidFill>
                  <a:srgbClr val="FF0000"/>
                </a:solidFill>
                <a:ea typeface="ＭＳ Ｐゴシック" panose="020B0600070205080204" pitchFamily="34" charset="-128"/>
              </a:rPr>
              <a:t>foundations </a:t>
            </a:r>
            <a:r>
              <a:rPr lang="en-US" altLang="en-US" sz="3000">
                <a:ea typeface="ＭＳ Ｐゴシック" panose="020B0600070205080204" pitchFamily="34" charset="-128"/>
              </a:rPr>
              <a:t>that you will use (in CSCE 310, 421, 423, 428) to solve these problems</a:t>
            </a:r>
          </a:p>
          <a:p>
            <a:pPr lvl="1" eaLnBrk="1" hangingPunct="1"/>
            <a:r>
              <a:rPr lang="en-US" altLang="en-US" sz="2600">
                <a:ea typeface="ＭＳ Ｐゴシック" panose="020B0600070205080204" pitchFamily="34" charset="-128"/>
              </a:rPr>
              <a:t>Task1 is easily (i.e., efficiently) solved by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greedy </a:t>
            </a:r>
            <a:r>
              <a:rPr lang="en-US" altLang="en-US" sz="2600">
                <a:ea typeface="ＭＳ Ｐゴシック" panose="020B0600070205080204" pitchFamily="34" charset="-128"/>
              </a:rPr>
              <a:t>algorithm</a:t>
            </a:r>
          </a:p>
          <a:p>
            <a:pPr lvl="1" eaLnBrk="1" hangingPunct="1"/>
            <a:r>
              <a:rPr lang="en-US" altLang="en-US" sz="2600">
                <a:ea typeface="ＭＳ Ｐゴシック" panose="020B0600070205080204" pitchFamily="34" charset="-128"/>
              </a:rPr>
              <a:t>Task2 can also be (almost) easily solved, but requires a more involved technique, dynamic programming</a:t>
            </a:r>
          </a:p>
          <a:p>
            <a:pPr lvl="1" eaLnBrk="1" hangingPunct="1"/>
            <a:r>
              <a:rPr lang="en-US" altLang="en-US" sz="2600">
                <a:ea typeface="ＭＳ Ｐゴシック" panose="020B0600070205080204" pitchFamily="34" charset="-128"/>
              </a:rPr>
              <a:t>Task3 is not efficiently solvable (it is NP-hard) by any known technique.  It is believed today that to guarantee an optimal solution, one needs to look at all (exponentially many) possibilities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8DABDBD4-70BB-324B-B210-52EBE928A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Roles &amp; Office Hours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27A6E17B-5E24-A749-A4F7-CEFF643B1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Instructor gives in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AvH</a:t>
            </a:r>
            <a:r>
              <a:rPr lang="en-US" altLang="en-US" sz="2400" dirty="0">
                <a:ea typeface="ＭＳ Ｐゴシック" panose="020B0600070205080204" pitchFamily="34" charset="-128"/>
              </a:rPr>
              <a:t> 110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Lectures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Recitations: quiz, SAT solving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GTA/UTA grades homework, SAT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hwk</a:t>
            </a:r>
            <a:r>
              <a:rPr lang="en-US" altLang="en-US" sz="2400" dirty="0">
                <a:ea typeface="ＭＳ Ｐゴシック" panose="020B0600070205080204" pitchFamily="34" charset="-128"/>
              </a:rPr>
              <a:t>, quizzes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Quiz is reviewed during recitation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Office hours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Instructor: Mon/Fri, 4:30—5:30 pm (Avery 259)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>
                <a:ea typeface="ＭＳ Ｐゴシック" panose="020B0600070205080204" pitchFamily="34" charset="-128"/>
              </a:rPr>
              <a:t>Kendric</a:t>
            </a:r>
            <a:r>
              <a:rPr lang="en-US" altLang="en-US" sz="2000" dirty="0">
                <a:ea typeface="ＭＳ Ｐゴシック" panose="020B0600070205080204" pitchFamily="34" charset="-128"/>
              </a:rPr>
              <a:t>: Tue 12:30—1:30 pm Student Resource Center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Piazza (9:00 am-5:00 pm)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SRC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Allow 24 hours for appointments, 12 hours for reply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C6EAFDFF-1BE9-6A40-88E6-3934D6D8F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316" y="299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Basic Preliminaries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575DD3B3-20B7-C44F-9180-3177A7A0B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A set is a collection of objects.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For 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ea typeface="ＭＳ Ｐゴシック" panose="020B0600070205080204" pitchFamily="34" charset="-128"/>
              </a:rPr>
              <a:t>S = {s</a:t>
            </a:r>
            <a:r>
              <a:rPr lang="en-US" altLang="en-US" sz="22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200" dirty="0">
                <a:ea typeface="ＭＳ Ｐゴシック" panose="020B0600070205080204" pitchFamily="34" charset="-128"/>
              </a:rPr>
              <a:t>,s</a:t>
            </a:r>
            <a:r>
              <a:rPr lang="en-US" altLang="en-US" sz="22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200" dirty="0">
                <a:ea typeface="ＭＳ Ｐゴシック" panose="020B0600070205080204" pitchFamily="34" charset="-128"/>
              </a:rPr>
              <a:t>,s</a:t>
            </a:r>
            <a:r>
              <a:rPr lang="en-US" altLang="en-US" sz="22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200" dirty="0">
                <a:ea typeface="ＭＳ Ｐゴシック" panose="020B0600070205080204" pitchFamily="34" charset="-128"/>
              </a:rPr>
              <a:t>,…,</a:t>
            </a:r>
            <a:r>
              <a:rPr lang="en-US" altLang="en-US" sz="2200" dirty="0" err="1">
                <a:ea typeface="ＭＳ Ｐゴシック" panose="020B0600070205080204" pitchFamily="34" charset="-128"/>
              </a:rPr>
              <a:t>s</a:t>
            </a:r>
            <a:r>
              <a:rPr lang="en-US" altLang="en-US" sz="2200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sz="2200" dirty="0">
                <a:ea typeface="ＭＳ Ｐゴシック" panose="020B0600070205080204" pitchFamily="34" charset="-128"/>
              </a:rPr>
              <a:t>} is a finite set of n elements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ea typeface="ＭＳ Ｐゴシック" panose="020B0600070205080204" pitchFamily="34" charset="-128"/>
              </a:rPr>
              <a:t>S = {s</a:t>
            </a:r>
            <a:r>
              <a:rPr lang="en-US" altLang="en-US" sz="22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200" dirty="0">
                <a:ea typeface="ＭＳ Ｐゴシック" panose="020B0600070205080204" pitchFamily="34" charset="-128"/>
              </a:rPr>
              <a:t>,s</a:t>
            </a:r>
            <a:r>
              <a:rPr lang="en-US" altLang="en-US" sz="22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200" dirty="0">
                <a:ea typeface="ＭＳ Ｐゴシック" panose="020B0600070205080204" pitchFamily="34" charset="-128"/>
              </a:rPr>
              <a:t>,s</a:t>
            </a:r>
            <a:r>
              <a:rPr lang="en-US" altLang="en-US" sz="22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200" dirty="0">
                <a:ea typeface="ＭＳ Ｐゴシック" panose="020B0600070205080204" pitchFamily="34" charset="-128"/>
              </a:rPr>
              <a:t>,…} is a infinite set of elements.</a:t>
            </a:r>
            <a:endParaRPr lang="en-US" altLang="en-US" sz="2200" dirty="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s</a:t>
            </a:r>
            <a:r>
              <a:rPr lang="en-US" altLang="en-US" sz="2500" baseline="-25000" dirty="0">
                <a:ea typeface="ＭＳ Ｐゴシック" panose="020B0600070205080204" pitchFamily="34" charset="-128"/>
              </a:rPr>
              <a:t>1  </a:t>
            </a:r>
            <a:r>
              <a:rPr lang="en-US" altLang="en-US" sz="25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500" dirty="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500" baseline="-25000" dirty="0">
                <a:ea typeface="ＭＳ Ｐゴシック" panose="020B0600070205080204" pitchFamily="34" charset="-128"/>
              </a:rPr>
              <a:t>1 </a:t>
            </a:r>
            <a:r>
              <a:rPr lang="en-US" altLang="en-US" sz="2500" dirty="0">
                <a:ea typeface="ＭＳ Ｐゴシック" panose="020B0600070205080204" pitchFamily="34" charset="-128"/>
              </a:rPr>
              <a:t>is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s</a:t>
            </a:r>
            <a:r>
              <a:rPr lang="en-US" altLang="en-US" sz="2500" baseline="-25000" dirty="0">
                <a:ea typeface="ＭＳ Ｐゴシック" panose="020B0600070205080204" pitchFamily="34" charset="-128"/>
              </a:rPr>
              <a:t>1  </a:t>
            </a:r>
            <a:r>
              <a:rPr lang="en-US" altLang="en-US" sz="2500" dirty="0">
                <a:ea typeface="ＭＳ Ｐゴシック" panose="020B0600070205080204" pitchFamily="34" charset="-128"/>
                <a:sym typeface="Symbol" pitchFamily="2" charset="2"/>
              </a:rPr>
              <a:t></a:t>
            </a:r>
            <a:r>
              <a:rPr lang="en-US" altLang="en-US" sz="2500" dirty="0">
                <a:ea typeface="ＭＳ Ｐゴシック" panose="020B0600070205080204" pitchFamily="34" charset="-128"/>
              </a:rPr>
              <a:t> S  denotes that the object s</a:t>
            </a:r>
            <a:r>
              <a:rPr lang="en-US" altLang="en-US" sz="2500" baseline="-25000" dirty="0">
                <a:ea typeface="ＭＳ Ｐゴシック" panose="020B0600070205080204" pitchFamily="34" charset="-128"/>
              </a:rPr>
              <a:t>1 </a:t>
            </a:r>
            <a:r>
              <a:rPr lang="en-US" altLang="en-US" sz="2500" dirty="0">
                <a:ea typeface="ＭＳ Ｐゴシック" panose="020B0600070205080204" pitchFamily="34" charset="-128"/>
              </a:rPr>
              <a:t>is not an element of the set 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 err="1">
                <a:ea typeface="ＭＳ Ｐゴシック" panose="020B0600070205080204" pitchFamily="34" charset="-128"/>
              </a:rPr>
              <a:t>LaTex</a:t>
            </a:r>
            <a:endParaRPr lang="en-US" altLang="en-US" sz="2500" dirty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$S=\{s_1,s_2,s_3, \</a:t>
            </a:r>
            <a:r>
              <a:rPr lang="en-US" altLang="en-US" sz="2200" dirty="0" err="1">
                <a:solidFill>
                  <a:srgbClr val="7F7F7F"/>
                </a:solidFill>
                <a:ea typeface="ＭＳ Ｐゴシック" panose="020B0600070205080204" pitchFamily="34" charset="-128"/>
              </a:rPr>
              <a:t>ldots,s_n</a:t>
            </a:r>
            <a:r>
              <a:rPr lang="en-US" altLang="en-US" sz="22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\}$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$</a:t>
            </a:r>
            <a:r>
              <a:rPr lang="en-US" altLang="en-US" sz="2200" dirty="0" err="1">
                <a:solidFill>
                  <a:srgbClr val="7F7F7F"/>
                </a:solidFill>
                <a:ea typeface="ＭＳ Ｐゴシック" panose="020B0600070205080204" pitchFamily="34" charset="-128"/>
              </a:rPr>
              <a:t>s_i</a:t>
            </a:r>
            <a:r>
              <a:rPr lang="en-US" altLang="en-US" sz="22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 \in S$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$</a:t>
            </a:r>
            <a:r>
              <a:rPr lang="en-US" altLang="en-US" sz="2200" dirty="0" err="1">
                <a:solidFill>
                  <a:srgbClr val="7F7F7F"/>
                </a:solidFill>
                <a:ea typeface="ＭＳ Ｐゴシック" panose="020B0600070205080204" pitchFamily="34" charset="-128"/>
              </a:rPr>
              <a:t>si</a:t>
            </a:r>
            <a:r>
              <a:rPr lang="en-US" altLang="en-US" sz="22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 \</a:t>
            </a:r>
            <a:r>
              <a:rPr lang="en-US" altLang="en-US" sz="2200" dirty="0" err="1">
                <a:solidFill>
                  <a:srgbClr val="7F7F7F"/>
                </a:solidFill>
                <a:ea typeface="ＭＳ Ｐゴシック" panose="020B0600070205080204" pitchFamily="34" charset="-128"/>
              </a:rPr>
              <a:t>notin</a:t>
            </a:r>
            <a:r>
              <a:rPr lang="en-US" altLang="en-US" sz="2200" dirty="0">
                <a:solidFill>
                  <a:srgbClr val="7F7F7F"/>
                </a:solidFill>
                <a:ea typeface="ＭＳ Ｐゴシック" panose="020B0600070205080204" pitchFamily="34" charset="-128"/>
              </a:rPr>
              <a:t> S$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58D07200-F429-F54A-A8B7-4F0074451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Online Information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5E675B6-0FE9-C34A-B572-F1554F4E0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</a:rPr>
              <a:t>Grades </a:t>
            </a:r>
            <a:r>
              <a:rPr lang="en-US" sz="2400" dirty="0"/>
              <a:t>on Canvas http://</a:t>
            </a:r>
            <a:r>
              <a:rPr lang="en-US" sz="2400" dirty="0" err="1"/>
              <a:t>canvas.unl.edu</a:t>
            </a:r>
            <a:endParaRPr lang="en-US" sz="2400" dirty="0"/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Check regularly, errors happen no matter how hard we try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Seven (7) calendar days to report errors in grading &amp; claim missing points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</a:rPr>
              <a:t>Course materiel</a:t>
            </a:r>
            <a:r>
              <a:rPr lang="en-US" sz="2400" dirty="0"/>
              <a:t> on </a:t>
            </a:r>
            <a:r>
              <a:rPr lang="en-US" sz="2400" dirty="0">
                <a:hlinkClick r:id="rId2"/>
              </a:rPr>
              <a:t>http://cse.unl.edu/~cse235h</a:t>
            </a:r>
            <a:endParaRPr lang="en-US" sz="2400" dirty="0"/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Office hours, Slides, Homework, Schedule, Required readings, all major dates &amp; announcements. </a:t>
            </a:r>
            <a:r>
              <a:rPr lang="en-US" sz="2000" dirty="0">
                <a:solidFill>
                  <a:srgbClr val="FF0000"/>
                </a:solidFill>
              </a:rPr>
              <a:t>Check regularly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</a:rPr>
              <a:t>Help</a:t>
            </a:r>
            <a:endParaRPr lang="en-US" sz="2400" dirty="0"/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Office hours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Email &amp; appointments: Piazza, please do </a:t>
            </a:r>
            <a:r>
              <a:rPr lang="en-US" sz="2000" dirty="0">
                <a:solidFill>
                  <a:srgbClr val="FF0000"/>
                </a:solidFill>
              </a:rPr>
              <a:t>not</a:t>
            </a:r>
            <a:r>
              <a:rPr lang="en-US" sz="2000" dirty="0"/>
              <a:t> email us directly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87284878-4C68-DE4A-8215-A85B8108D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17E6AFA8-0D55-0A4E-8B43-98B10E2B0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Rules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Topics covered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Syllabus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Why Discrete Mathematics?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Basic preliminaries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F0E19212-B060-D242-98EE-74687B95A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0F9068D8-5546-D848-A45D-773151489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Must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have a </a:t>
            </a:r>
            <a:r>
              <a:rPr lang="en-US" altLang="en-US" sz="2000" dirty="0" err="1">
                <a:solidFill>
                  <a:srgbClr val="FF0000"/>
                </a:solidFill>
                <a:latin typeface="Courier" pitchFamily="2" charset="0"/>
                <a:ea typeface="ＭＳ Ｐゴシック" panose="020B0600070205080204" pitchFamily="34" charset="-128"/>
              </a:rPr>
              <a:t>cse</a:t>
            </a:r>
            <a:r>
              <a:rPr lang="en-US" altLang="en-US" sz="2000" dirty="0">
                <a:solidFill>
                  <a:srgbClr val="FF0000"/>
                </a:solidFill>
                <a:latin typeface="Courier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account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use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cse</a:t>
            </a:r>
            <a:r>
              <a:rPr lang="en-US" altLang="en-US" sz="2000" dirty="0"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handin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Questions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All questions to Piazza for a quick reply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Questions about homework </a:t>
            </a:r>
            <a:r>
              <a:rPr lang="en-US" altLang="en-US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are not be discussed in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Grade rebuttal with GTA/UTA first, then instructor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Bonus points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Engage in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ugrad</a:t>
            </a:r>
            <a:r>
              <a:rPr lang="en-US" altLang="en-US" sz="2000" dirty="0">
                <a:ea typeface="ＭＳ Ｐゴシック" panose="020B0600070205080204" pitchFamily="34" charset="-128"/>
              </a:rPr>
              <a:t> research, submit UCARE proposal 2%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Report bugs, answer riddles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Check web page on a regular basis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6FB787F5-EFAD-1242-BCDB-380210B31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Dates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9AC230D9-8445-0E47-A193-FD817C946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Weekly quizzes, weekly homework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Midterm: Friday, March 24, @ 12:30 pm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Final: Wednesday, May 17 @ 3:30—5:30 pm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Class Schedule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is quite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</a:rPr>
              <a:t>complete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But is subject to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revision</a:t>
            </a:r>
          </a:p>
          <a:p>
            <a:pPr marL="457200" lvl="1" indent="0"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Please check often, at least twice per week</a:t>
            </a:r>
          </a:p>
          <a:p>
            <a:pPr marL="457200" lvl="1" indent="0"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30BE731D-A907-2A48-B389-5B35033CA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Goal &amp; Sequence of Activities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01B07B79-23A0-064C-B336-20571C6006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3810000" cy="4572000"/>
          </a:xfrm>
        </p:spPr>
        <p:txBody>
          <a:bodyPr/>
          <a:lstStyle/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Pre-class reading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Familiarize yourselves with material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Tune your minds to the proper </a:t>
            </a:r>
            <a:r>
              <a:rPr lang="ja-JP" altLang="en-US" sz="1600">
                <a:ea typeface="ＭＳ Ｐゴシック" panose="020B0600070205080204" pitchFamily="34" charset="-128"/>
              </a:rPr>
              <a:t>‘</a:t>
            </a:r>
            <a:r>
              <a:rPr lang="en-US" altLang="ja-JP" sz="1600">
                <a:ea typeface="ＭＳ Ｐゴシック" panose="020B0600070205080204" pitchFamily="34" charset="-128"/>
              </a:rPr>
              <a:t>wavelength</a:t>
            </a:r>
            <a:r>
              <a:rPr lang="ja-JP" altLang="en-US" sz="1600">
                <a:ea typeface="ＭＳ Ｐゴシック" panose="020B0600070205080204" pitchFamily="34" charset="-128"/>
              </a:rPr>
              <a:t>’</a:t>
            </a:r>
            <a:endParaRPr lang="en-US" altLang="ja-JP" sz="1600">
              <a:ea typeface="ＭＳ Ｐゴシック" panose="020B0600070205080204" pitchFamily="34" charset="-128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1800">
                <a:ea typeface="ＭＳ Ｐゴシック" panose="020B0600070205080204" pitchFamily="34" charset="-128"/>
              </a:rPr>
              <a:t>Lecture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Introduce the topic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Focus your attention on tricky cases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Post-class reading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Study material in detail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Do all examples in slides &amp; textbook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Identify misunderstandings</a:t>
            </a:r>
          </a:p>
        </p:txBody>
      </p:sp>
      <p:sp>
        <p:nvSpPr>
          <p:cNvPr id="24579" name="Content Placeholder 4">
            <a:extLst>
              <a:ext uri="{FF2B5EF4-FFF2-40B4-BE49-F238E27FC236}">
                <a16:creationId xmlns:a16="http://schemas.microsoft.com/office/drawing/2014/main" id="{46335879-117B-C64C-A816-0384FFF579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05400" y="1524000"/>
            <a:ext cx="3810000" cy="4572000"/>
          </a:xfrm>
        </p:spPr>
        <p:txBody>
          <a:bodyPr/>
          <a:lstStyle/>
          <a:p>
            <a:pPr>
              <a:buFont typeface="Calibri" panose="020F0502020204030204" pitchFamily="34" charset="0"/>
              <a:buAutoNum type="arabicPeriod" startAt="4"/>
            </a:pPr>
            <a:r>
              <a:rPr lang="en-US" altLang="en-US" sz="1800">
                <a:solidFill>
                  <a:srgbClr val="FF0000"/>
                </a:solidFill>
                <a:ea typeface="ＭＳ Ｐゴシック" panose="020B0600070205080204" pitchFamily="34" charset="-128"/>
              </a:rPr>
              <a:t>Quiz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Test whether or not you did the above 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Identify misunderstandings</a:t>
            </a:r>
          </a:p>
          <a:p>
            <a:pPr>
              <a:buFont typeface="Calibri" panose="020F0502020204030204" pitchFamily="34" charset="0"/>
              <a:buAutoNum type="arabicPeriod" startAt="4"/>
            </a:pPr>
            <a:r>
              <a:rPr lang="en-US" altLang="en-US" sz="1800">
                <a:ea typeface="ＭＳ Ｐゴシック" panose="020B0600070205080204" pitchFamily="34" charset="-128"/>
              </a:rPr>
              <a:t>Homework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Gain </a:t>
            </a:r>
            <a:r>
              <a:rPr lang="en-US" altLang="en-US" sz="1600" b="1">
                <a:ea typeface="ＭＳ Ｐゴシック" panose="020B0600070205080204" pitchFamily="34" charset="-128"/>
              </a:rPr>
              <a:t>deep </a:t>
            </a:r>
            <a:r>
              <a:rPr lang="en-US" altLang="en-US" sz="1600">
                <a:ea typeface="ＭＳ Ｐゴシック" panose="020B0600070205080204" pitchFamily="34" charset="-128"/>
              </a:rPr>
              <a:t>understanding, problem-solving abilities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Train reasoning process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Train answering questions &amp; strict, proper mathematical argumentation</a:t>
            </a:r>
          </a:p>
          <a:p>
            <a:pPr>
              <a:buFont typeface="Calibri" panose="020F0502020204030204" pitchFamily="34" charset="0"/>
              <a:buAutoNum type="arabicPeriod" startAt="4"/>
            </a:pPr>
            <a:r>
              <a:rPr lang="en-US" altLang="en-US" sz="1800">
                <a:ea typeface="ＭＳ Ｐゴシック" panose="020B0600070205080204" pitchFamily="34" charset="-128"/>
              </a:rPr>
              <a:t>Exam</a:t>
            </a:r>
            <a:endParaRPr lang="en-US" altLang="en-US" sz="1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Prove (in a relatively short time &amp; under stress) that you achieved the above</a:t>
            </a:r>
          </a:p>
          <a:p>
            <a:endParaRPr lang="en-US" altLang="en-US" sz="3200">
              <a:ea typeface="ＭＳ Ｐゴシック" panose="020B0600070205080204" pitchFamily="34" charset="-128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3B78BBB-EF39-E54A-A9D4-6C37053B7A5A}"/>
              </a:ext>
            </a:extLst>
          </p:cNvPr>
          <p:cNvGraphicFramePr/>
          <p:nvPr/>
        </p:nvGraphicFramePr>
        <p:xfrm>
          <a:off x="3733800" y="1524000"/>
          <a:ext cx="16002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Left Bracket 10">
            <a:extLst>
              <a:ext uri="{FF2B5EF4-FFF2-40B4-BE49-F238E27FC236}">
                <a16:creationId xmlns:a16="http://schemas.microsoft.com/office/drawing/2014/main" id="{C92D81C7-B440-5E44-9D40-9F0B6F5E1AF8}"/>
              </a:ext>
            </a:extLst>
          </p:cNvPr>
          <p:cNvSpPr/>
          <p:nvPr/>
        </p:nvSpPr>
        <p:spPr>
          <a:xfrm>
            <a:off x="3810000" y="1752600"/>
            <a:ext cx="228600" cy="2971800"/>
          </a:xfrm>
          <a:prstGeom prst="leftBracket">
            <a:avLst/>
          </a:prstGeom>
          <a:ln>
            <a:solidFill>
              <a:schemeClr val="bg1">
                <a:lumMod val="50000"/>
              </a:schemeClr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997E7FA-FDF3-8143-80EE-60282CB8FC81}"/>
              </a:ext>
            </a:extLst>
          </p:cNvPr>
          <p:cNvCxnSpPr/>
          <p:nvPr/>
        </p:nvCxnSpPr>
        <p:spPr>
          <a:xfrm rot="5400000">
            <a:off x="4379913" y="1409700"/>
            <a:ext cx="230188" cy="158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83" name="Slide Number Placeholder 1">
            <a:extLst>
              <a:ext uri="{FF2B5EF4-FFF2-40B4-BE49-F238E27FC236}">
                <a16:creationId xmlns:a16="http://schemas.microsoft.com/office/drawing/2014/main" id="{540954EC-2F5F-794A-8221-B5C68CC49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0375131-F298-5745-9618-4662EC9FFD4B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B9B06E-DD30-104F-9A3D-0CB4D17B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9DCFE2D5-C5D0-A84E-9596-542BB10D8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Effort Distribution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8506281-E332-724E-AA7A-18ABDDF79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1760541"/>
              </p:ext>
            </p:extLst>
          </p:nvPr>
        </p:nvGraphicFramePr>
        <p:xfrm>
          <a:off x="1295400" y="2266950"/>
          <a:ext cx="6477000" cy="3143250"/>
        </p:xfrm>
        <a:graphic>
          <a:graphicData uri="http://schemas.openxmlformats.org/drawingml/2006/table">
            <a:tbl>
              <a:tblPr/>
              <a:tblGrid>
                <a:gridCol w="3487738">
                  <a:extLst>
                    <a:ext uri="{9D8B030D-6E8A-4147-A177-3AD203B41FA5}">
                      <a16:colId xmlns:a16="http://schemas.microsoft.com/office/drawing/2014/main" val="1014450019"/>
                    </a:ext>
                  </a:extLst>
                </a:gridCol>
                <a:gridCol w="1411287">
                  <a:extLst>
                    <a:ext uri="{9D8B030D-6E8A-4147-A177-3AD203B41FA5}">
                      <a16:colId xmlns:a16="http://schemas.microsoft.com/office/drawing/2014/main" val="2884572006"/>
                    </a:ext>
                  </a:extLst>
                </a:gridCol>
                <a:gridCol w="1577975">
                  <a:extLst>
                    <a:ext uri="{9D8B030D-6E8A-4147-A177-3AD203B41FA5}">
                      <a16:colId xmlns:a16="http://schemas.microsoft.com/office/drawing/2014/main" val="1632896803"/>
                    </a:ext>
                  </a:extLst>
                </a:gridCol>
              </a:tblGrid>
              <a:tr h="523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Activity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Ideally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In Practice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484750"/>
                  </a:ext>
                </a:extLst>
              </a:tr>
              <a:tr h="523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Required reading—Pre lecture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501395"/>
                  </a:ext>
                </a:extLst>
              </a:tr>
              <a:tr h="523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Required reading—Post lecture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870401"/>
                  </a:ext>
                </a:extLst>
              </a:tr>
              <a:tr h="523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Preparing quizzes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717417"/>
                  </a:ext>
                </a:extLst>
              </a:tr>
              <a:tr h="523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Working on homework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77%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396316"/>
                  </a:ext>
                </a:extLst>
              </a:tr>
              <a:tr h="523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Preparing for Exams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565797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733D25-1690-6D41-8F2E-FDB322D1A1A2}"/>
              </a:ext>
            </a:extLst>
          </p:cNvPr>
          <p:cNvSpPr txBox="1">
            <a:spLocks/>
          </p:cNvSpPr>
          <p:nvPr/>
        </p:nvSpPr>
        <p:spPr bwMode="auto">
          <a:xfrm>
            <a:off x="457200" y="14478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  <a:ea typeface="ＭＳ Ｐゴシック" charset="-128"/>
                <a:cs typeface="ＭＳ Ｐゴシック" charset="-128"/>
              </a:rPr>
              <a:t>Homework secure deep learning, understanding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9326</TotalTime>
  <Words>2085</Words>
  <Application>Microsoft Macintosh PowerPoint</Application>
  <PresentationFormat>On-screen Show (4:3)</PresentationFormat>
  <Paragraphs>356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Courier</vt:lpstr>
      <vt:lpstr>Wingdings</vt:lpstr>
      <vt:lpstr>Office Theme</vt:lpstr>
      <vt:lpstr>Custom Design</vt:lpstr>
      <vt:lpstr>  Introduction   CSCE 235H Introduction to Discrete Structures </vt:lpstr>
      <vt:lpstr>Undergrad Teaching Assistant</vt:lpstr>
      <vt:lpstr>Roles &amp; Office Hours</vt:lpstr>
      <vt:lpstr>Online Information</vt:lpstr>
      <vt:lpstr>Outline</vt:lpstr>
      <vt:lpstr>Introduction</vt:lpstr>
      <vt:lpstr>Important Dates</vt:lpstr>
      <vt:lpstr>Goal &amp; Sequence of Activities</vt:lpstr>
      <vt:lpstr>Effort Distribution </vt:lpstr>
      <vt:lpstr>Goal of the Quiz</vt:lpstr>
      <vt:lpstr>Goal of Recitation</vt:lpstr>
      <vt:lpstr>Goal of the Homework</vt:lpstr>
      <vt:lpstr>Rules for Success (1)</vt:lpstr>
      <vt:lpstr>Rules for Success (2)</vt:lpstr>
      <vt:lpstr>Common Misunderstandings (I)</vt:lpstr>
      <vt:lpstr>Some Misunderstandings (II)</vt:lpstr>
      <vt:lpstr>Topics</vt:lpstr>
      <vt:lpstr>Discrete Mathematics</vt:lpstr>
      <vt:lpstr>How to Use the Textbook</vt:lpstr>
      <vt:lpstr>Syllabus</vt:lpstr>
      <vt:lpstr>Why Discrete Mathematics? (I)</vt:lpstr>
      <vt:lpstr>Why Discrete Mathematics? (II)</vt:lpstr>
      <vt:lpstr>Problem Solving requires mathematical rigor</vt:lpstr>
      <vt:lpstr>Scenario I</vt:lpstr>
      <vt:lpstr>Scenario II</vt:lpstr>
      <vt:lpstr>Scenario III</vt:lpstr>
      <vt:lpstr>Important: Properties of an Algorithm</vt:lpstr>
      <vt:lpstr>What’s your job?</vt:lpstr>
      <vt:lpstr>The goal of this course</vt:lpstr>
      <vt:lpstr>Basic Preliminaries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240</cp:revision>
  <cp:lastPrinted>2020-01-13T09:17:27Z</cp:lastPrinted>
  <dcterms:created xsi:type="dcterms:W3CDTF">2012-01-13T17:27:18Z</dcterms:created>
  <dcterms:modified xsi:type="dcterms:W3CDTF">2023-01-23T18:17:20Z</dcterms:modified>
</cp:coreProperties>
</file>