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8"/>
  </p:handoutMasterIdLst>
  <p:sldIdLst>
    <p:sldId id="256" r:id="rId3"/>
    <p:sldId id="358" r:id="rId4"/>
    <p:sldId id="434" r:id="rId5"/>
    <p:sldId id="435" r:id="rId6"/>
    <p:sldId id="488" r:id="rId7"/>
    <p:sldId id="489" r:id="rId8"/>
    <p:sldId id="439" r:id="rId9"/>
    <p:sldId id="440" r:id="rId10"/>
    <p:sldId id="437" r:id="rId11"/>
    <p:sldId id="441" r:id="rId12"/>
    <p:sldId id="486" r:id="rId13"/>
    <p:sldId id="442" r:id="rId14"/>
    <p:sldId id="443" r:id="rId15"/>
    <p:sldId id="444" r:id="rId16"/>
    <p:sldId id="445" r:id="rId17"/>
    <p:sldId id="451" r:id="rId18"/>
    <p:sldId id="452" r:id="rId19"/>
    <p:sldId id="453" r:id="rId20"/>
    <p:sldId id="454" r:id="rId21"/>
    <p:sldId id="446" r:id="rId22"/>
    <p:sldId id="447" r:id="rId23"/>
    <p:sldId id="448" r:id="rId24"/>
    <p:sldId id="449" r:id="rId25"/>
    <p:sldId id="455" r:id="rId26"/>
    <p:sldId id="456" r:id="rId27"/>
    <p:sldId id="457" r:id="rId28"/>
    <p:sldId id="458" r:id="rId29"/>
    <p:sldId id="450" r:id="rId30"/>
    <p:sldId id="459" r:id="rId31"/>
    <p:sldId id="470" r:id="rId32"/>
    <p:sldId id="460" r:id="rId33"/>
    <p:sldId id="461" r:id="rId34"/>
    <p:sldId id="462" r:id="rId35"/>
    <p:sldId id="463" r:id="rId36"/>
    <p:sldId id="466" r:id="rId37"/>
    <p:sldId id="467" r:id="rId38"/>
    <p:sldId id="468" r:id="rId39"/>
    <p:sldId id="464" r:id="rId40"/>
    <p:sldId id="471" r:id="rId41"/>
    <p:sldId id="474" r:id="rId42"/>
    <p:sldId id="490" r:id="rId43"/>
    <p:sldId id="475" r:id="rId44"/>
    <p:sldId id="472" r:id="rId45"/>
    <p:sldId id="473" r:id="rId46"/>
    <p:sldId id="476" r:id="rId47"/>
    <p:sldId id="487" r:id="rId48"/>
    <p:sldId id="477" r:id="rId49"/>
    <p:sldId id="478" r:id="rId50"/>
    <p:sldId id="465" r:id="rId51"/>
    <p:sldId id="479" r:id="rId52"/>
    <p:sldId id="484" r:id="rId53"/>
    <p:sldId id="480" r:id="rId54"/>
    <p:sldId id="482" r:id="rId55"/>
    <p:sldId id="481" r:id="rId56"/>
    <p:sldId id="485" r:id="rId57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541"/>
  </p:normalViewPr>
  <p:slideViewPr>
    <p:cSldViewPr>
      <p:cViewPr varScale="1">
        <p:scale>
          <a:sx n="119" d="100"/>
          <a:sy n="119" d="100"/>
        </p:scale>
        <p:origin x="18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microsoft.com/office/2016/11/relationships/changesInfo" Target="changesInfos/changesInfo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55FFFAD5-2544-CD47-B95E-CD7A459E2E82}"/>
    <pc:docChg chg="modSld">
      <pc:chgData name="Berthe Choueiry" userId="a0a34cf8-c512-4826-a48e-18e8ad82c21a" providerId="ADAL" clId="{55FFFAD5-2544-CD47-B95E-CD7A459E2E82}" dt="2022-01-28T07:19:22.863" v="1" actId="20577"/>
      <pc:docMkLst>
        <pc:docMk/>
      </pc:docMkLst>
      <pc:sldChg chg="modSp mod">
        <pc:chgData name="Berthe Choueiry" userId="a0a34cf8-c512-4826-a48e-18e8ad82c21a" providerId="ADAL" clId="{55FFFAD5-2544-CD47-B95E-CD7A459E2E82}" dt="2022-01-28T07:19:22.863" v="1" actId="20577"/>
        <pc:sldMkLst>
          <pc:docMk/>
          <pc:sldMk cId="0" sldId="256"/>
        </pc:sldMkLst>
        <pc:spChg chg="mod">
          <ac:chgData name="Berthe Choueiry" userId="a0a34cf8-c512-4826-a48e-18e8ad82c21a" providerId="ADAL" clId="{55FFFAD5-2544-CD47-B95E-CD7A459E2E82}" dt="2022-01-28T07:19:22.863" v="1" actId="20577"/>
          <ac:spMkLst>
            <pc:docMk/>
            <pc:sldMk cId="0" sldId="256"/>
            <ac:spMk id="17410" creationId="{B52922DA-351C-2E47-AB48-FFB7EDA8A13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D494C7-74FE-9840-9F82-63D83B09BD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DFD9A-A057-5F44-82C4-3378B15AC4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5CDA31C5-E618-E141-80BD-41974D76708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A8F6F-2657-BA4B-BC85-964005090D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8E07F-50C2-1D4F-8486-F0D6CA66E3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02B741F-3DBC-1042-A71C-A801B2A5E8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5442E-39EE-D14D-837A-E9729DDC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85B3B7-E633-254B-99B7-F3EF6C25D74D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4E683-4843-A84C-9A81-D045FF678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2026E-2C90-4F47-B249-6FF69733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78AA2-B1FC-AA49-AA56-8591F9DBC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02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4860B1-02DB-7644-BC8C-300F90D8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84E108-18A7-9E4F-B030-C9CCA0575EC9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B6887B-F03F-3E45-B1E2-E6998D4DF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B819A3-1B12-2A4C-BA8C-58B915B2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E74D0-546B-2642-9AE9-92931DAE28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37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AAB16-8AFA-2C4D-9812-F98E729A2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6CA4DF-F319-B647-8120-2E9F973D1F2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FDF-650F-3E48-80AC-C591AFC6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67F85-D6C6-624F-A1E4-051553E0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998D7-C63D-974E-8476-38FB22F8C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57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73ECB-7175-C14E-B506-2CFCFE558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5627C-E32C-BA48-9E3A-711BADBE9F5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2BB9F-77FB-564F-9CCA-3F7E2D98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13515-6F6C-3744-8E0A-6B00A18B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2FC9D-3A4E-714A-8A16-51A7A3CBA1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896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309F8-9E67-5C48-802B-F9BA5C091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51DC1-2C57-D94E-BDC2-27F67470F1F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C288-21F1-5C44-93C4-6E24A494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AD0FF-DE0D-7547-8268-FF15BCE0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E1A9E-D66B-BE48-B2A4-080B26DD6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54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C96B5B-8721-A246-96F1-1D6A873002D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Functions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C42C94-6E80-934F-B7FD-AA0699CDE259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F968A-F66E-0848-8333-5E3A320A9217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467F3D7-B52E-2644-A35E-49CD44EC8F2B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186BF5B-26B6-634B-9E35-9B55582A7D7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803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8682-DEE2-B64A-99EE-3458E0EB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CDEC8D-7460-0D4C-B845-F8ABCA696A39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2FEBA-DCD1-F442-8B29-F27430D2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6C809-88E2-3846-9EC5-E49F8FEA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5AB4-4216-BA4B-BD37-04607D3B93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66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C10DD-BFF2-974E-87DE-C44DD9103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A2A5C-F55B-9D4E-8552-E5A9E6D2714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19D31-5505-6A4B-A081-1369322E5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D562D-CC6B-4246-933F-C427BDB71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CC833-E7A1-D741-8A91-186855247C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8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0C5F22-6281-C546-BC25-DD1F8B0F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EE5926-D28D-4948-9038-BED081FD157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422841-7E50-1347-B007-37A18B15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0D56F2-84EA-734B-A15E-4CAB99423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992AC-E2C2-5948-A4FF-81FD87688B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48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408E3D-DAB9-D949-8F87-EEF5E147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F84F90-DB3F-5343-B2DC-29A19BFDC2A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620CC9-AE8B-444D-BA96-AA93C60B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196C0B-666E-C544-92F2-EBDD32BE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EE3DB-1892-AB40-9BEF-6372161BF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18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437BF8F-D2C0-A04F-989C-2309897BA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689CEC-0C91-5C44-8DC2-C768C70DBA14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FFE04F0-5C4C-B24D-9AE9-99E5F877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8FE9DE-35D3-E64C-BF99-809C7D9E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8C9CD-F299-D849-9913-23FFC22B78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68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1DDF475-464D-584D-9D06-A70A714E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FAF8CB-F52B-5E4B-B67D-1BBBA93A3B2E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1D282B-C35D-EF45-B532-07E37CD8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3D3B8C-0480-0447-AD62-F0A4DF5A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37A38-92C4-0B40-AFAF-A579B6E9A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67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A16CC9-4E91-AE46-8467-36AC1587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CB9558-9C83-1A43-991F-210FC7961211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C81AB3-871F-574A-8B87-9AD706435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A82175-D612-5A4F-8E66-48941687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A2763-B845-5340-A8CA-956C1977E4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98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EE93F54-7AB8-0647-9CBF-1820106A05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8FC0D6A-E41A-3A42-B562-98C661910E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33F28-042D-824B-B7FA-E8F03F427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8587025-5B1B-894E-8FCE-6B5FD1F0639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96444-E35D-F548-AA18-0F844FFFD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B34B-796B-C740-809C-CD1B25E13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D4F76CEF-8FFA-4F4F-9FAC-BFB2E17E09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F0F33F07-F687-8F43-8A99-F6FC1955F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E06DE8B-FB77-0648-A5FA-7E7045BE03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478EC-C0FA-F842-B658-8A900B5ED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158A563-ADB3-4042-9A79-39961487A62D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F5A1-7C07-E44E-AA8A-F9652DC05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6F0D6-BA78-B24E-B559-9B6C96B62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CD242F0-1D76-CF49-B134-9745A4E98D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DD99E588-D371-3245-A69D-908ED84CD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Functions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B52922DA-351C-2E47-AB48-FFB7EDA8A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A1FBC265-E3DF-F340-BFB3-386F46C19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B944BAD-1E2E-4443-A092-4F43B5B5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function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whose domain and codomain are subsets of the set of real numbers (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is called 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strictly increasing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(x)&lt;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(y) whenever x&lt;y and x and y are in the domain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strictly decreasing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(x)&gt;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(y) whenever x&lt;y and x and y are in the domain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function that is increasing or decreasing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monotonic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803B831-1395-1846-BE24-F9DB7AF37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16BF995-31E5-FE48-B36F-6FBC24B84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Definitions &amp; terminology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One-to-one (injective)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Onto (</a:t>
            </a:r>
            <a:r>
              <a:rPr lang="en-US" sz="2000" b="1" dirty="0" err="1">
                <a:solidFill>
                  <a:srgbClr val="FF0000"/>
                </a:solidFill>
                <a:ea typeface="+mn-ea"/>
              </a:rPr>
              <a:t>surjective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One-to-one correspondence (</a:t>
            </a:r>
            <a:r>
              <a:rPr lang="en-US" sz="2000" b="1" dirty="0" err="1">
                <a:solidFill>
                  <a:srgbClr val="FF0000"/>
                </a:solidFill>
                <a:ea typeface="+mn-ea"/>
              </a:rPr>
              <a:t>bijective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 err="1">
                <a:solidFill>
                  <a:srgbClr val="FF0000"/>
                </a:solidFill>
                <a:ea typeface="+mn-ea"/>
              </a:rPr>
              <a:t>Exercices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Operators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Important functions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A2A8338-EA04-C346-9BA2-ED78F8BF7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Injection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981AE955-17D2-DD45-94D4-2249740C0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function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is said to be </a:t>
            </a:r>
            <a:r>
              <a:rPr lang="en-US" altLang="en-US" sz="2800" u="sng">
                <a:ea typeface="ＭＳ Ｐゴシック" panose="020B0600070205080204" pitchFamily="34" charset="-128"/>
              </a:rPr>
              <a:t>one-to-one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injective</a:t>
            </a:r>
            <a:r>
              <a:rPr lang="en-US" altLang="en-US" sz="2800">
                <a:ea typeface="ＭＳ Ｐゴシック" panose="020B0600070205080204" pitchFamily="34" charset="-128"/>
              </a:rPr>
              <a:t> (or an injection) if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x and y in in the domain of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(x)=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(y)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x=y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Intuitively, an injection simply means that each element in the range has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at most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one preimage (antecedent)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It is useful to think of the contrapositive of this definition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x  y  </a:t>
            </a:r>
            <a:r>
              <a:rPr lang="en-US" altLang="en-US" sz="2400" i="1">
                <a:ea typeface="ＭＳ Ｐゴシック" panose="020B0600070205080204" pitchFamily="34" charset="-128"/>
              </a:rPr>
              <a:t>  f</a:t>
            </a:r>
            <a:r>
              <a:rPr lang="en-US" altLang="en-US" sz="2400">
                <a:ea typeface="ＭＳ Ｐゴシック" panose="020B0600070205080204" pitchFamily="34" charset="-128"/>
              </a:rPr>
              <a:t>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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(y)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16850B1-E2B1-5944-BBF2-34272807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Surjection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2AE26C9C-B91C-3F42-9B31-05C3EC39D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function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B is called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onto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surjective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(or an surjection) if </a:t>
            </a:r>
          </a:p>
          <a:p>
            <a:pPr algn="ctr">
              <a:buFont typeface="Symbol" pitchFamily="2" charset="2"/>
              <a:buChar char="&quot;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bB,  aA with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(a)=b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a surjection means that every element in the codomain is mapped into (i.e., it is an image, has an antecedent)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Thus, the range is the same as the codomain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26698FAC-0590-1D46-B6B3-88169F96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Bijection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EDE6E83D-DB42-4A4B-A6FA-2844BF7EA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function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one-to-one</a:t>
            </a:r>
            <a:r>
              <a:rPr lang="en-US" altLang="en-US" sz="2800">
                <a:ea typeface="ＭＳ Ｐゴシック" panose="020B0600070205080204" pitchFamily="34" charset="-128"/>
              </a:rPr>
              <a:t> correspondence (or a </a:t>
            </a:r>
            <a:r>
              <a:rPr lang="en-US" altLang="en-US" sz="2800" u="sng">
                <a:ea typeface="ＭＳ Ｐゴシック" panose="020B0600070205080204" pitchFamily="34" charset="-128"/>
              </a:rPr>
              <a:t>bijection</a:t>
            </a:r>
            <a:r>
              <a:rPr lang="en-US" altLang="en-US" sz="2800">
                <a:ea typeface="ＭＳ Ｐゴシック" panose="020B0600070205080204" pitchFamily="34" charset="-128"/>
              </a:rPr>
              <a:t>), if it is both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one-to-one (injective)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onto (surjective)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One-to-one correspondences are important because they endow a function with an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They also allow us to have a concept cardinality for infinite sets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Let’s</a:t>
            </a:r>
            <a:r>
              <a:rPr lang="en-US" altLang="ja-JP" sz="2800">
                <a:ea typeface="ＭＳ Ｐゴシック" panose="020B0600070205080204" pitchFamily="34" charset="-128"/>
              </a:rPr>
              <a:t> look at a few examples to develop a feel for these definitions…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5303E1B-5777-A148-945F-117D97B6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1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E5A7432-4F7D-BA41-BB2E-51043210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8683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function? 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E7150E7-EE7B-AF4B-9F57-C3D90F5C3D37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2C22E9-BE67-2C40-9411-8A04287AAE1C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3DE6C3-0051-E44E-B76D-329D3528991F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30A1E40-5AE1-BC41-8950-D03ACCB45386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751" name="TextBox 7">
            <a:extLst>
              <a:ext uri="{FF2B5EF4-FFF2-40B4-BE49-F238E27FC236}">
                <a16:creationId xmlns:a16="http://schemas.microsoft.com/office/drawing/2014/main" id="{1FF25E1B-D180-3E47-BAA0-DF30F6668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1752" name="TextBox 8">
            <a:extLst>
              <a:ext uri="{FF2B5EF4-FFF2-40B4-BE49-F238E27FC236}">
                <a16:creationId xmlns:a16="http://schemas.microsoft.com/office/drawing/2014/main" id="{2851CB5D-0B1E-DE49-AB2B-15EB3FD36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1753" name="TextBox 9">
            <a:extLst>
              <a:ext uri="{FF2B5EF4-FFF2-40B4-BE49-F238E27FC236}">
                <a16:creationId xmlns:a16="http://schemas.microsoft.com/office/drawing/2014/main" id="{86AB1E89-51DD-AD49-BA8B-89D24CEFF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1754" name="TextBox 10">
            <a:extLst>
              <a:ext uri="{FF2B5EF4-FFF2-40B4-BE49-F238E27FC236}">
                <a16:creationId xmlns:a16="http://schemas.microsoft.com/office/drawing/2014/main" id="{B2AB4C55-3389-0749-BAEF-8A1B3CA3D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5A42114-6A00-C64B-8DDD-48A77358EF5B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729968-A704-FC41-8FF3-5DF777787F1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13342B-B6E6-9946-91C0-4856944BADFD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429624-6118-194D-BF80-BDD7D1637A99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759" name="TextBox 15">
            <a:extLst>
              <a:ext uri="{FF2B5EF4-FFF2-40B4-BE49-F238E27FC236}">
                <a16:creationId xmlns:a16="http://schemas.microsoft.com/office/drawing/2014/main" id="{9AA27976-9A5F-8B41-98CF-AEF9DD9D4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1760" name="TextBox 16">
            <a:extLst>
              <a:ext uri="{FF2B5EF4-FFF2-40B4-BE49-F238E27FC236}">
                <a16:creationId xmlns:a16="http://schemas.microsoft.com/office/drawing/2014/main" id="{1429484D-05BF-6E42-BCB0-73098E60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1761" name="TextBox 17">
            <a:extLst>
              <a:ext uri="{FF2B5EF4-FFF2-40B4-BE49-F238E27FC236}">
                <a16:creationId xmlns:a16="http://schemas.microsoft.com/office/drawing/2014/main" id="{05AE2927-CE61-664A-B98C-B134EBDCD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1762" name="TextBox 18">
            <a:extLst>
              <a:ext uri="{FF2B5EF4-FFF2-40B4-BE49-F238E27FC236}">
                <a16:creationId xmlns:a16="http://schemas.microsoft.com/office/drawing/2014/main" id="{012181C9-BE37-8442-9808-8019B14FB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04BE77-16E5-3B4F-BA23-52908A5484A4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4681AA9-E394-9F48-A3DC-DEAB0FD6047D}"/>
              </a:ext>
            </a:extLst>
          </p:cNvPr>
          <p:cNvCxnSpPr>
            <a:stCxn id="4" idx="5"/>
          </p:cNvCxnSpPr>
          <p:nvPr/>
        </p:nvCxnSpPr>
        <p:spPr>
          <a:xfrm rot="16200000" flipH="1">
            <a:off x="3940969" y="16549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9C79C5B-8752-E848-801E-273CCD7DEE8C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AD3D07B-7C1A-5D4E-8215-0022573A8F2E}"/>
              </a:ext>
            </a:extLst>
          </p:cNvPr>
          <p:cNvCxnSpPr/>
          <p:nvPr/>
        </p:nvCxnSpPr>
        <p:spPr>
          <a:xfrm rot="16200000" flipH="1">
            <a:off x="3963194" y="26455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7301485-B7C6-A443-B2E2-50726A7242A2}"/>
              </a:ext>
            </a:extLst>
          </p:cNvPr>
          <p:cNvCxnSpPr>
            <a:stCxn id="7" idx="6"/>
            <a:endCxn id="14" idx="3"/>
          </p:cNvCxnSpPr>
          <p:nvPr/>
        </p:nvCxnSpPr>
        <p:spPr>
          <a:xfrm flipV="1">
            <a:off x="3124200" y="3560763"/>
            <a:ext cx="2232025" cy="4000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B04F61B-51C3-3247-AD5B-1EB737F37DEA}"/>
              </a:ext>
            </a:extLst>
          </p:cNvPr>
          <p:cNvCxnSpPr/>
          <p:nvPr/>
        </p:nvCxnSpPr>
        <p:spPr>
          <a:xfrm flipV="1">
            <a:off x="3124200" y="2514600"/>
            <a:ext cx="2133600" cy="931863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1D4B4E8A-190E-5047-8E01-D32415131A21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8C28342-23B1-8C42-AB90-E7713362D1A1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71" name="TextBox 34">
            <a:extLst>
              <a:ext uri="{FF2B5EF4-FFF2-40B4-BE49-F238E27FC236}">
                <a16:creationId xmlns:a16="http://schemas.microsoft.com/office/drawing/2014/main" id="{27380904-28F0-DC42-8AFD-BCD2FBC63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1772" name="TextBox 35">
            <a:extLst>
              <a:ext uri="{FF2B5EF4-FFF2-40B4-BE49-F238E27FC236}">
                <a16:creationId xmlns:a16="http://schemas.microsoft.com/office/drawing/2014/main" id="{518EC886-5410-1044-AC03-D3E4B76A5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918CB4B7-D957-6E45-AA53-605A634DEDD6}"/>
              </a:ext>
            </a:extLst>
          </p:cNvPr>
          <p:cNvSpPr txBox="1">
            <a:spLocks/>
          </p:cNvSpPr>
          <p:nvPr/>
        </p:nvSpPr>
        <p:spPr bwMode="auto">
          <a:xfrm>
            <a:off x="457200" y="5410200"/>
            <a:ext cx="82296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No, because each of a</a:t>
            </a:r>
            <a:r>
              <a:rPr lang="en-US" altLang="en-US" sz="3200" baseline="-25000">
                <a:latin typeface="Calibri" panose="020F0502020204030204" pitchFamily="34" charset="0"/>
              </a:rPr>
              <a:t>1</a:t>
            </a:r>
            <a:r>
              <a:rPr lang="en-US" altLang="en-US" sz="3200">
                <a:latin typeface="Calibri" panose="020F0502020204030204" pitchFamily="34" charset="0"/>
              </a:rPr>
              <a:t>, a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 has two images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46D1196-BF97-0A49-AAD8-D340E15C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2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7058CDD-D623-A04C-9724-E7DF81744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DCABFE0-435E-B749-9257-9BF70DE75281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28D742-8B0A-3543-9155-711F5F47DB40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C7D690-AD67-4647-9A2E-58873DC7A62B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89039B0-BEA7-FD4B-B3C7-8211096D5414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75" name="TextBox 7">
            <a:extLst>
              <a:ext uri="{FF2B5EF4-FFF2-40B4-BE49-F238E27FC236}">
                <a16:creationId xmlns:a16="http://schemas.microsoft.com/office/drawing/2014/main" id="{DCABD5EB-FE8D-3940-BC07-1474C45EB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2776" name="TextBox 8">
            <a:extLst>
              <a:ext uri="{FF2B5EF4-FFF2-40B4-BE49-F238E27FC236}">
                <a16:creationId xmlns:a16="http://schemas.microsoft.com/office/drawing/2014/main" id="{067C8AC5-52F6-2244-A3C6-F83F2139D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2777" name="TextBox 9">
            <a:extLst>
              <a:ext uri="{FF2B5EF4-FFF2-40B4-BE49-F238E27FC236}">
                <a16:creationId xmlns:a16="http://schemas.microsoft.com/office/drawing/2014/main" id="{57ABE781-42FC-8847-8E42-A53D5287C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2778" name="TextBox 10">
            <a:extLst>
              <a:ext uri="{FF2B5EF4-FFF2-40B4-BE49-F238E27FC236}">
                <a16:creationId xmlns:a16="http://schemas.microsoft.com/office/drawing/2014/main" id="{C8E31209-0A09-9542-A78B-C67667EAA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EBE1A3-39A8-1344-9E6B-B954D37E8104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B13D26F-3AAE-4F40-8F64-2BF7007E8891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F5E9B1F-DD5A-C845-8708-6EF6F1F663AF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FD5D40-A8EC-3B40-BE4F-3E4F47CFF856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83" name="TextBox 15">
            <a:extLst>
              <a:ext uri="{FF2B5EF4-FFF2-40B4-BE49-F238E27FC236}">
                <a16:creationId xmlns:a16="http://schemas.microsoft.com/office/drawing/2014/main" id="{FB13CC1A-E220-F34F-BA67-A75134E6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2784" name="TextBox 16">
            <a:extLst>
              <a:ext uri="{FF2B5EF4-FFF2-40B4-BE49-F238E27FC236}">
                <a16:creationId xmlns:a16="http://schemas.microsoft.com/office/drawing/2014/main" id="{C8AE4F47-5447-3F43-8CDB-9F7CE368B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2785" name="TextBox 17">
            <a:extLst>
              <a:ext uri="{FF2B5EF4-FFF2-40B4-BE49-F238E27FC236}">
                <a16:creationId xmlns:a16="http://schemas.microsoft.com/office/drawing/2014/main" id="{434D64E6-BFBD-754D-A2FC-6F23AF4B7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2786" name="TextBox 18">
            <a:extLst>
              <a:ext uri="{FF2B5EF4-FFF2-40B4-BE49-F238E27FC236}">
                <a16:creationId xmlns:a16="http://schemas.microsoft.com/office/drawing/2014/main" id="{4D0613DB-2D94-F34B-AB00-484776167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1D01FBC-E18E-2E4D-A99B-508E6BB069B1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312680A-E0ED-DB4B-AA8C-2F143737FF32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8F60A9E-A467-FB47-AAC2-190025C95625}"/>
              </a:ext>
            </a:extLst>
          </p:cNvPr>
          <p:cNvCxnSpPr/>
          <p:nvPr/>
        </p:nvCxnSpPr>
        <p:spPr>
          <a:xfrm flipV="1">
            <a:off x="3124200" y="2514600"/>
            <a:ext cx="2133600" cy="931863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D173094-EBAF-7A4D-A405-DDC369A1DE90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8447CE2-FEE4-3444-A369-6ED4B18E68B2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92" name="TextBox 34">
            <a:extLst>
              <a:ext uri="{FF2B5EF4-FFF2-40B4-BE49-F238E27FC236}">
                <a16:creationId xmlns:a16="http://schemas.microsoft.com/office/drawing/2014/main" id="{713F6D0D-408D-5345-9092-A9AA48578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2793" name="TextBox 35">
            <a:extLst>
              <a:ext uri="{FF2B5EF4-FFF2-40B4-BE49-F238E27FC236}">
                <a16:creationId xmlns:a16="http://schemas.microsoft.com/office/drawing/2014/main" id="{70D05B29-D14A-3040-9052-33FA8DC91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838D473-73FB-914E-8866-3747FD095C5B}"/>
              </a:ext>
            </a:extLst>
          </p:cNvPr>
          <p:cNvCxnSpPr/>
          <p:nvPr/>
        </p:nvCxnSpPr>
        <p:spPr>
          <a:xfrm flipV="1">
            <a:off x="3124200" y="3030538"/>
            <a:ext cx="2133600" cy="931862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FF2E3D66-360E-B74B-8A33-B94CE97724B3}"/>
              </a:ext>
            </a:extLst>
          </p:cNvPr>
          <p:cNvSpPr txBox="1">
            <a:spLocks/>
          </p:cNvSpPr>
          <p:nvPr/>
        </p:nvSpPr>
        <p:spPr bwMode="auto">
          <a:xfrm>
            <a:off x="5562600" y="5227638"/>
            <a:ext cx="35814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has 2 preimages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 has no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3538727-CE5C-0044-81F9-79313AF9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3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84567E-AF45-994E-B46A-DB46243B1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D026D0-45DC-8C4C-8FEC-CBCDF4F00A93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48E935F-3A2F-9F4A-AEF9-4174C5032680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BEC8B5F-8CBB-434B-9F7F-8AF33C0F6B8D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798" name="TextBox 7">
            <a:extLst>
              <a:ext uri="{FF2B5EF4-FFF2-40B4-BE49-F238E27FC236}">
                <a16:creationId xmlns:a16="http://schemas.microsoft.com/office/drawing/2014/main" id="{C0BA71F5-ACF4-FD4C-8DF9-9E0E72772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3799" name="TextBox 8">
            <a:extLst>
              <a:ext uri="{FF2B5EF4-FFF2-40B4-BE49-F238E27FC236}">
                <a16:creationId xmlns:a16="http://schemas.microsoft.com/office/drawing/2014/main" id="{BF3F5FA7-E90A-A741-9593-A015363BF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3800" name="TextBox 9">
            <a:extLst>
              <a:ext uri="{FF2B5EF4-FFF2-40B4-BE49-F238E27FC236}">
                <a16:creationId xmlns:a16="http://schemas.microsoft.com/office/drawing/2014/main" id="{00D12803-1D44-5549-881E-4CA448E24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9FF7E34-6E34-B34C-95D1-B7EB636A2DEA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CAB3957-B3C2-7D48-B810-7FAE2998678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907559D-E67C-D24C-AC43-EA2D9AC50DE9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DE63B7-328E-2D47-93D4-E9A933A06C12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805" name="TextBox 15">
            <a:extLst>
              <a:ext uri="{FF2B5EF4-FFF2-40B4-BE49-F238E27FC236}">
                <a16:creationId xmlns:a16="http://schemas.microsoft.com/office/drawing/2014/main" id="{6AFE78ED-0629-D24E-BD15-4D6FC808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3806" name="TextBox 16">
            <a:extLst>
              <a:ext uri="{FF2B5EF4-FFF2-40B4-BE49-F238E27FC236}">
                <a16:creationId xmlns:a16="http://schemas.microsoft.com/office/drawing/2014/main" id="{F73C1903-2D7F-CA49-AAC6-8575A3680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3807" name="TextBox 17">
            <a:extLst>
              <a:ext uri="{FF2B5EF4-FFF2-40B4-BE49-F238E27FC236}">
                <a16:creationId xmlns:a16="http://schemas.microsoft.com/office/drawing/2014/main" id="{147DBD87-7B8F-1A46-A06D-11629FDEC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3808" name="TextBox 18">
            <a:extLst>
              <a:ext uri="{FF2B5EF4-FFF2-40B4-BE49-F238E27FC236}">
                <a16:creationId xmlns:a16="http://schemas.microsoft.com/office/drawing/2014/main" id="{D1354361-86F0-3B4B-801A-D9843972A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227A14-56E8-0E45-B493-969359E92984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0755F20-249B-0740-80A0-152E0F6B3DD5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223BC8D-CC62-3841-8B91-18FB2B158E45}"/>
              </a:ext>
            </a:extLst>
          </p:cNvPr>
          <p:cNvCxnSpPr>
            <a:endCxn id="13" idx="2"/>
          </p:cNvCxnSpPr>
          <p:nvPr/>
        </p:nvCxnSpPr>
        <p:spPr>
          <a:xfrm flipV="1">
            <a:off x="3124200" y="2970213"/>
            <a:ext cx="2209800" cy="4762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14DAE73-F123-194B-915B-872A28EBBFCD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FFE0774-B2D0-5F43-A15B-750E247099F2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814" name="TextBox 34">
            <a:extLst>
              <a:ext uri="{FF2B5EF4-FFF2-40B4-BE49-F238E27FC236}">
                <a16:creationId xmlns:a16="http://schemas.microsoft.com/office/drawing/2014/main" id="{CEC65ED9-988F-E54D-84B2-748E79178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3815" name="TextBox 35">
            <a:extLst>
              <a:ext uri="{FF2B5EF4-FFF2-40B4-BE49-F238E27FC236}">
                <a16:creationId xmlns:a16="http://schemas.microsoft.com/office/drawing/2014/main" id="{8DCE0521-FCE8-9646-B53E-9EF28EC67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7CD4369-57AE-E844-A512-8E50DE4654E4}"/>
              </a:ext>
            </a:extLst>
          </p:cNvPr>
          <p:cNvSpPr txBox="1">
            <a:spLocks/>
          </p:cNvSpPr>
          <p:nvPr/>
        </p:nvSpPr>
        <p:spPr bwMode="auto">
          <a:xfrm>
            <a:off x="5334000" y="5257800"/>
            <a:ext cx="4038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Yes, no b</a:t>
            </a:r>
            <a:r>
              <a:rPr lang="en-US" altLang="en-US" sz="2800" baseline="-25000">
                <a:latin typeface="Calibri" panose="020F0502020204030204" pitchFamily="34" charset="0"/>
              </a:rPr>
              <a:t>i</a:t>
            </a:r>
            <a:r>
              <a:rPr lang="en-US" altLang="en-US" sz="2800">
                <a:latin typeface="Calibri" panose="020F0502020204030204" pitchFamily="34" charset="0"/>
              </a:rPr>
              <a:t> has 2 preimages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 has no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FD22258E-E1A7-3A4A-89E8-EC926FA0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2588804-DBFB-5646-AE45-0A80C06AE764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CB5A33-C7FE-AE45-9B97-29A010F64125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F12A794-B396-AF44-A0F3-A598FEFB5958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29E4BB-447B-8844-B902-A5823D23FCDA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822" name="TextBox 7">
            <a:extLst>
              <a:ext uri="{FF2B5EF4-FFF2-40B4-BE49-F238E27FC236}">
                <a16:creationId xmlns:a16="http://schemas.microsoft.com/office/drawing/2014/main" id="{CCE270D4-E5FF-2341-9BAE-F343195D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4823" name="TextBox 8">
            <a:extLst>
              <a:ext uri="{FF2B5EF4-FFF2-40B4-BE49-F238E27FC236}">
                <a16:creationId xmlns:a16="http://schemas.microsoft.com/office/drawing/2014/main" id="{48D981D4-2E12-014D-BEC4-BE6F5FBAC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4824" name="TextBox 9">
            <a:extLst>
              <a:ext uri="{FF2B5EF4-FFF2-40B4-BE49-F238E27FC236}">
                <a16:creationId xmlns:a16="http://schemas.microsoft.com/office/drawing/2014/main" id="{8221A0D3-4D89-9546-9F8B-E225C62AB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4825" name="TextBox 10">
            <a:extLst>
              <a:ext uri="{FF2B5EF4-FFF2-40B4-BE49-F238E27FC236}">
                <a16:creationId xmlns:a16="http://schemas.microsoft.com/office/drawing/2014/main" id="{E5CB2C4B-4356-2D45-AD0C-2B8E00925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19CCB17-95C9-B046-B9AF-145DAE757F74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E5513C-0598-4C4B-93CE-F19EAFDDCCC5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FCAA2D-7E56-1446-A55E-5B992E765E87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829" name="TextBox 15">
            <a:extLst>
              <a:ext uri="{FF2B5EF4-FFF2-40B4-BE49-F238E27FC236}">
                <a16:creationId xmlns:a16="http://schemas.microsoft.com/office/drawing/2014/main" id="{9F507F28-2A4E-D449-A436-8FAB4857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4830" name="TextBox 16">
            <a:extLst>
              <a:ext uri="{FF2B5EF4-FFF2-40B4-BE49-F238E27FC236}">
                <a16:creationId xmlns:a16="http://schemas.microsoft.com/office/drawing/2014/main" id="{980B522B-2B23-704F-9A27-548EC376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4831" name="TextBox 17">
            <a:extLst>
              <a:ext uri="{FF2B5EF4-FFF2-40B4-BE49-F238E27FC236}">
                <a16:creationId xmlns:a16="http://schemas.microsoft.com/office/drawing/2014/main" id="{4CB2C74F-F15E-3E4F-9436-875D2694A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2ED3E6-BE80-B046-A809-31E99B118519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922ED7-3E85-024D-A63B-AB438EBBD015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BBA61F3-56F2-2348-B026-44D4E2B74C0E}"/>
              </a:ext>
            </a:extLst>
          </p:cNvPr>
          <p:cNvCxnSpPr>
            <a:stCxn id="7" idx="6"/>
            <a:endCxn id="14" idx="3"/>
          </p:cNvCxnSpPr>
          <p:nvPr/>
        </p:nvCxnSpPr>
        <p:spPr>
          <a:xfrm flipV="1">
            <a:off x="3124200" y="3560763"/>
            <a:ext cx="2232025" cy="4000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83A90CC-A0E5-D048-BC42-E2B51EE5DB03}"/>
              </a:ext>
            </a:extLst>
          </p:cNvPr>
          <p:cNvCxnSpPr>
            <a:endCxn id="13" idx="2"/>
          </p:cNvCxnSpPr>
          <p:nvPr/>
        </p:nvCxnSpPr>
        <p:spPr>
          <a:xfrm flipV="1">
            <a:off x="3124200" y="2970213"/>
            <a:ext cx="2209800" cy="4762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FC4BFC35-9A32-D24C-AF01-63AA5B8D5A67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A6E40FF-0E9A-AE44-A19B-77E9D270CA34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838" name="TextBox 34">
            <a:extLst>
              <a:ext uri="{FF2B5EF4-FFF2-40B4-BE49-F238E27FC236}">
                <a16:creationId xmlns:a16="http://schemas.microsoft.com/office/drawing/2014/main" id="{26B29AFF-FC3F-694E-8EF5-526807466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4839" name="TextBox 35">
            <a:extLst>
              <a:ext uri="{FF2B5EF4-FFF2-40B4-BE49-F238E27FC236}">
                <a16:creationId xmlns:a16="http://schemas.microsoft.com/office/drawing/2014/main" id="{09BFD512-F096-154D-AC14-38A13B993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4840" name="Content Placeholder 2">
            <a:extLst>
              <a:ext uri="{FF2B5EF4-FFF2-40B4-BE49-F238E27FC236}">
                <a16:creationId xmlns:a16="http://schemas.microsoft.com/office/drawing/2014/main" id="{AFA4134F-9E43-AE4E-B154-89480F5D3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41DAA317-F999-F148-B505-81D192C8708F}"/>
              </a:ext>
            </a:extLst>
          </p:cNvPr>
          <p:cNvSpPr txBox="1">
            <a:spLocks/>
          </p:cNvSpPr>
          <p:nvPr/>
        </p:nvSpPr>
        <p:spPr bwMode="auto">
          <a:xfrm>
            <a:off x="5334000" y="5257800"/>
            <a:ext cx="38100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</a:t>
            </a:r>
            <a:r>
              <a:rPr lang="en-US" altLang="en-US">
                <a:latin typeface="Calibri" panose="020F0502020204030204" pitchFamily="34" charset="0"/>
              </a:rPr>
              <a:t>b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has 2 preimages</a:t>
            </a:r>
            <a:endParaRPr lang="en-US" altLang="en-US" sz="28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Yes, </a:t>
            </a:r>
            <a:r>
              <a:rPr lang="en-US" altLang="en-US">
                <a:latin typeface="Calibri" panose="020F0502020204030204" pitchFamily="34" charset="0"/>
              </a:rPr>
              <a:t>every b</a:t>
            </a:r>
            <a:r>
              <a:rPr lang="en-US" altLang="en-US" baseline="-25000">
                <a:latin typeface="Calibri" panose="020F0502020204030204" pitchFamily="34" charset="0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has a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7E472AB4-B653-3D47-B3DE-AB15D20F8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5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3AD24B-43C0-BA43-98F4-BAE1C90C4D2B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F661D07-3A95-6E4A-B9AA-CC89DF043648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A8D7CC-90B4-CB4F-9EBB-318777993B95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1E48ACC-4321-394F-8FBD-3764EC5036C1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46" name="TextBox 7">
            <a:extLst>
              <a:ext uri="{FF2B5EF4-FFF2-40B4-BE49-F238E27FC236}">
                <a16:creationId xmlns:a16="http://schemas.microsoft.com/office/drawing/2014/main" id="{755D8251-74DB-3B4D-BC8D-CF818391D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35BEAA91-553A-D641-8C92-8A735E29B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5848" name="TextBox 9">
            <a:extLst>
              <a:ext uri="{FF2B5EF4-FFF2-40B4-BE49-F238E27FC236}">
                <a16:creationId xmlns:a16="http://schemas.microsoft.com/office/drawing/2014/main" id="{8A44350D-9A7E-7F41-941A-8881DE56A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5849" name="TextBox 10">
            <a:extLst>
              <a:ext uri="{FF2B5EF4-FFF2-40B4-BE49-F238E27FC236}">
                <a16:creationId xmlns:a16="http://schemas.microsoft.com/office/drawing/2014/main" id="{C32F4935-E6C4-2145-9BEE-562A252C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22F1481-CC74-C545-B5AC-940AB5ACC9F1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BB7A35C-910E-EF42-B04B-393059152E0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BE8799-35AA-5A4A-AD4E-36C6A1CAF26F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8E26680-E4BF-274B-9E84-C024278CA9E9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54" name="TextBox 15">
            <a:extLst>
              <a:ext uri="{FF2B5EF4-FFF2-40B4-BE49-F238E27FC236}">
                <a16:creationId xmlns:a16="http://schemas.microsoft.com/office/drawing/2014/main" id="{1948791B-523C-DE40-A574-96EDC213D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5855" name="TextBox 16">
            <a:extLst>
              <a:ext uri="{FF2B5EF4-FFF2-40B4-BE49-F238E27FC236}">
                <a16:creationId xmlns:a16="http://schemas.microsoft.com/office/drawing/2014/main" id="{11F29E16-FCD3-DE44-B097-EA5B3A26F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5856" name="TextBox 17">
            <a:extLst>
              <a:ext uri="{FF2B5EF4-FFF2-40B4-BE49-F238E27FC236}">
                <a16:creationId xmlns:a16="http://schemas.microsoft.com/office/drawing/2014/main" id="{9FE2B2D6-495B-724D-94C9-191ADDA3F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5857" name="TextBox 18">
            <a:extLst>
              <a:ext uri="{FF2B5EF4-FFF2-40B4-BE49-F238E27FC236}">
                <a16:creationId xmlns:a16="http://schemas.microsoft.com/office/drawing/2014/main" id="{9C894763-E467-5C4D-A8DB-B7BF437F4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855311D-18BD-B94B-A837-45822E04FDBC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E2450E-12D1-DB40-A3A0-A17DE3B8FC24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9C8521C-81B7-AC43-BCEB-79A44A8A6990}"/>
              </a:ext>
            </a:extLst>
          </p:cNvPr>
          <p:cNvCxnSpPr/>
          <p:nvPr/>
        </p:nvCxnSpPr>
        <p:spPr>
          <a:xfrm rot="16200000" flipH="1">
            <a:off x="3963194" y="26455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A2B31C9-49FB-7E4C-994A-168EABAA41B2}"/>
              </a:ext>
            </a:extLst>
          </p:cNvPr>
          <p:cNvCxnSpPr>
            <a:stCxn id="7" idx="6"/>
            <a:endCxn id="13" idx="3"/>
          </p:cNvCxnSpPr>
          <p:nvPr/>
        </p:nvCxnSpPr>
        <p:spPr>
          <a:xfrm flipV="1">
            <a:off x="3124200" y="3024188"/>
            <a:ext cx="2232025" cy="9366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982B1F04-11DB-1847-B75E-1A1FA8B6170D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536C897-9A5E-9C49-BC4C-47717705F620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64" name="TextBox 34">
            <a:extLst>
              <a:ext uri="{FF2B5EF4-FFF2-40B4-BE49-F238E27FC236}">
                <a16:creationId xmlns:a16="http://schemas.microsoft.com/office/drawing/2014/main" id="{4ECEA569-AC78-9C43-844F-81CBD249A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5865" name="TextBox 35">
            <a:extLst>
              <a:ext uri="{FF2B5EF4-FFF2-40B4-BE49-F238E27FC236}">
                <a16:creationId xmlns:a16="http://schemas.microsoft.com/office/drawing/2014/main" id="{68D36778-00CF-D74E-B52D-4171B0849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5866" name="Content Placeholder 2">
            <a:extLst>
              <a:ext uri="{FF2B5EF4-FFF2-40B4-BE49-F238E27FC236}">
                <a16:creationId xmlns:a16="http://schemas.microsoft.com/office/drawing/2014/main" id="{8841CAF2-F891-A744-9C39-7E5BB4302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704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AABF7A3-6037-4641-9C59-51607482933F}"/>
              </a:ext>
            </a:extLst>
          </p:cNvPr>
          <p:cNvSpPr txBox="1">
            <a:spLocks/>
          </p:cNvSpPr>
          <p:nvPr/>
        </p:nvSpPr>
        <p:spPr bwMode="auto">
          <a:xfrm>
            <a:off x="4876800" y="5303838"/>
            <a:ext cx="42672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Thus, it is a </a:t>
            </a:r>
            <a:r>
              <a:rPr lang="en-US" sz="2800" dirty="0" err="1">
                <a:latin typeface="+mn-lt"/>
                <a:ea typeface="+mn-ea"/>
              </a:rPr>
              <a:t>bijection</a:t>
            </a:r>
            <a:r>
              <a:rPr lang="en-US" sz="2800" dirty="0">
                <a:latin typeface="+mn-lt"/>
                <a:ea typeface="+mn-ea"/>
              </a:rPr>
              <a:t> or a </a:t>
            </a:r>
          </a:p>
          <a:p>
            <a:pPr marL="285750" indent="-28575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one-to-one correspondence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01D8960-67B8-4D4E-8A7C-4AD5DB715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C428DD3-85BF-674F-AFFD-A6631146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Definitions &amp; terminology</a:t>
            </a:r>
          </a:p>
          <a:p>
            <a:pPr lvl="1" eaLnBrk="1" hangingPunct="1"/>
            <a:r>
              <a:rPr lang="en-US" altLang="en-US" sz="1600">
                <a:ea typeface="ＭＳ Ｐゴシック" panose="020B0600070205080204" pitchFamily="34" charset="-128"/>
              </a:rPr>
              <a:t>function, domain, co-domain, image, preimage (antecedent), range, image of a set, strictly increasing, strictly decreasing, monotonic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Properties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One-to-one (injective)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Onto (surjective)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One-to-one correspondence (bijective)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Exercices (5)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Inverse functions (examples)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Operators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Composition, Equality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Important functions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7A6440C5-4553-624A-A88A-F23A58C4D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1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83BE6AE-F811-E645-BEC7-EC1C58884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 sz="2800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(x)=2x-3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domain, codomain,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one-to-one (injective)?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onto (surjective)?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Clearly, dom(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)=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</a:rPr>
              <a:t>. To see what the range is, note that: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 rng(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	 b=2a-3, with a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		</a:t>
            </a:r>
            <a:r>
              <a:rPr lang="en-US" altLang="en-US" sz="2800">
                <a:ea typeface="ＭＳ Ｐゴシック" panose="020B0600070205080204" pitchFamily="34" charset="-128"/>
              </a:rPr>
              <a:t> b=2(a-2)+1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		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 b is odd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71C2668D-246D-354E-86F3-B859DD5A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1 (cont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618700A2-4818-DC41-8425-A630144DC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Thus, the range is the set of all odd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Since the range and the codomain are different (i.e., rng(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</a:rPr>
              <a:t>), we can conclude that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not onto (surjective)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However,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 injective.  Using simple algebra, we have: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2x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-3 = 2x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-3  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QED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B4EF9BA4-B873-A746-AFF7-53FEF0DC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2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3996AF0B-CCB5-114F-98CC-1EDF154A3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be as before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(x)=2x-3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now we define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domain and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onto (surjective)?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one-to-one (injective)?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E7B1F7-59DE-564E-95E5-60354B7182A9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By changing the domain and </a:t>
            </a:r>
            <a:r>
              <a:rPr lang="en-US" sz="2800" dirty="0" err="1">
                <a:latin typeface="+mn-lt"/>
                <a:ea typeface="+mn-ea"/>
              </a:rPr>
              <a:t>codomain</a:t>
            </a:r>
            <a:r>
              <a:rPr lang="en-US" sz="2800" dirty="0">
                <a:latin typeface="+mn-lt"/>
                <a:ea typeface="+mn-ea"/>
              </a:rPr>
              <a:t> of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,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 is not even a function anymore.  Indeed,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(1)=2</a:t>
            </a:r>
            <a:r>
              <a:rPr lang="en-US" sz="2800" dirty="0">
                <a:latin typeface="+mn-lt"/>
                <a:ea typeface="+mn-ea"/>
                <a:sym typeface="Symbol"/>
              </a:rPr>
              <a:t></a:t>
            </a:r>
            <a:r>
              <a:rPr lang="en-US" sz="2800" dirty="0">
                <a:latin typeface="+mn-lt"/>
                <a:ea typeface="+mn-ea"/>
              </a:rPr>
              <a:t>1-3=-1</a:t>
            </a:r>
            <a:r>
              <a:rPr lang="en-US" sz="2800" dirty="0">
                <a:latin typeface="+mn-lt"/>
                <a:ea typeface="+mn-ea"/>
                <a:sym typeface="Symbol"/>
              </a:rPr>
              <a:t></a:t>
            </a:r>
            <a:r>
              <a:rPr lang="en-US" sz="2800" i="1" dirty="0">
                <a:latin typeface="Algerian" pitchFamily="82" charset="0"/>
                <a:ea typeface="+mn-ea"/>
                <a:cs typeface="Arial" charset="0"/>
              </a:rPr>
              <a:t>N</a:t>
            </a:r>
            <a:r>
              <a:rPr lang="en-US" sz="28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A55A323D-180E-654B-83F4-D4EA43E37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3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254F3636-1CC2-EE40-848F-31521FF1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800">
                <a:ea typeface="ＭＳ Ｐゴシック" panose="020B0600070205080204" pitchFamily="34" charset="-128"/>
              </a:rPr>
              <a:t>- 5x + 5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567562A-95B0-FD49-8C77-2396CCE5C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3: Answer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204CA162-C08D-B141-AAFE-F28DEFB20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It is not one-to-one (injective)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	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-5x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+5=x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+5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          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=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 (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5(x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	        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5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Many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 </a:t>
            </a:r>
            <a:r>
              <a:rPr lang="en-US" altLang="en-US" sz="2000">
                <a:ea typeface="ＭＳ Ｐゴシック" panose="020B0600070205080204" pitchFamily="34" charset="-128"/>
              </a:rPr>
              <a:t>satisfy this equality.  There are thus an infinite number of solutions.  In particular,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(2)=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(3)=-1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is also not onto (surjective).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1800">
                <a:ea typeface="ＭＳ Ｐゴシック" panose="020B0600070205080204" pitchFamily="34" charset="-128"/>
              </a:rPr>
              <a:t>The function is a parabola with a global minimum at (5/2,-5/4).  Therefore, the function fails to map to any integer less than -1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would happen if we changed the domain/codomain?</a:t>
            </a:r>
          </a:p>
          <a:p>
            <a:pPr lvl="1"/>
            <a:endParaRPr lang="en-US" altLang="en-US" sz="14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E8A1830-0843-274F-95EC-0B01B5314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4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FC345BF7-8719-274D-9699-9C64099E1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2x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800">
                <a:ea typeface="ＭＳ Ｐゴシック" panose="020B0600070205080204" pitchFamily="34" charset="-128"/>
              </a:rPr>
              <a:t>+ 7x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Again, this is a parabola, it cannot be onto (where is the global minimum?)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D033696A-FDF2-A54D-A85C-352F8E5C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4: Answer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765BFE6-6EB5-7540-AA61-72E66D88E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f(x) is one-to-one!  Indeed: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	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+7x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=2x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+ 7x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- 2x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=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- 7x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           2(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7(x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	        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-7/2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But -7/2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Z.  Therefore it must be the case that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=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It follows that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is a one-to-one function.                                                   QED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f(x) is not surjective because f(x)=1 does not exist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2x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+7x=1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x(2x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+7)=1 the product of two integers is 1 if both integers are  1 or -1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x=1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(2x+7)=1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9 =1, impossible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x=-1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-1(-2+7)=1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-5=1, impossible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34A90FF7-E6E1-5846-A78C-ED3B38AF3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5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BD6E6742-8E0F-C941-9A92-BA44F6AD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3x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800">
                <a:ea typeface="ＭＳ Ｐゴシック" panose="020B0600070205080204" pitchFamily="34" charset="-128"/>
              </a:rPr>
              <a:t>– 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2BA4082-3232-0349-96C3-135AD769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5: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DC856FE4-B034-0A4E-98A8-11F0D2CFA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check 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one-to-one, again we suppose that for 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we have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 3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-x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=3x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-x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 3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3 </a:t>
            </a:r>
            <a:r>
              <a:rPr lang="en-US" altLang="en-US">
                <a:ea typeface="ＭＳ Ｐゴシック" panose="020B0600070205080204" pitchFamily="34" charset="-128"/>
              </a:rPr>
              <a:t>- 3x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3 </a:t>
            </a:r>
            <a:r>
              <a:rPr lang="en-US" altLang="en-US">
                <a:ea typeface="ＭＳ Ｐゴシック" panose="020B0600070205080204" pitchFamily="34" charset="-128"/>
              </a:rPr>
              <a:t>= 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3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(x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1/3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which is impossible because 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</a:rPr>
              <a:t>thus,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BF84A28F-88B2-114C-9C54-5A5E41C59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5: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</a:t>
            </a:r>
            <a:r>
              <a:rPr lang="en-US" altLang="en-US" u="sng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onto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79A15649-D43D-E24D-B97C-208CC7A57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z="2800">
                <a:ea typeface="ＭＳ Ｐゴシック" panose="020B0600070205080204" pitchFamily="34" charset="-128"/>
              </a:rPr>
              <a:t>Consider the counter example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(a)=1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</a:rPr>
              <a:t>If this were true, we would have </a:t>
            </a:r>
          </a:p>
          <a:p>
            <a:pPr lvl="1" algn="just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3a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400">
                <a:ea typeface="ＭＳ Ｐゴシック" panose="020B0600070205080204" pitchFamily="34" charset="-128"/>
              </a:rPr>
              <a:t>– a=1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a(3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</a:rPr>
              <a:t>– 1)=1 where a and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(3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</a:rPr>
              <a:t>– 1)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The only time we can have the product of two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integers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equal to 1 is when they are both equal to 1 or -1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Neither 1 nor -1 satisfy the above equality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Thus, we have identified 1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that does not have an antecedent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not onto (surjective)</a:t>
            </a:r>
            <a:endParaRPr lang="en-US" altLang="en-US">
              <a:latin typeface="Algerian" pitchFamily="82" charset="0"/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AE659A48-B101-CF4A-9F07-BF9244E49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86F5F56-98D5-6640-B387-53FE2237C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You have already encountered function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(x,y) =  x+y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x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sin(x)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 we will study functions defined on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domains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ranges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may not always be able to write function in a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neat way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as above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D5E85F3-C07A-924B-9773-61A8B10C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F6D0778-9EEB-9E41-9343-AD87E4B91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Definitions &amp; terminology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function, domain, co-domain, image, 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preimage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 (antecedent), range, image of a set, strictly increasing, strictly decreasing, monotonic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One-to-one (injective), onto (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surjective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), one-to-one correspondence (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bijective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Exercices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Operators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Composition, Equality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Important functions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81D81D47-3E00-FD48-B060-AA6131056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 (1)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5F35B029-4BCB-364C-8E6A-ECF2F22C4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B be a bijection.  The </a:t>
            </a:r>
            <a:r>
              <a:rPr lang="en-US" altLang="en-US" u="sng">
                <a:ea typeface="ＭＳ Ｐゴシック" panose="020B0600070205080204" pitchFamily="34" charset="-128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</a:rPr>
              <a:t> function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the function that assigns to an element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B the unique element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A such that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inverse function is denote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30000">
                <a:ea typeface="ＭＳ Ｐゴシック" panose="020B0600070205080204" pitchFamily="34" charset="-128"/>
              </a:rPr>
              <a:t>-1</a:t>
            </a:r>
            <a:r>
              <a:rPr lang="en-US" altLang="en-US">
                <a:ea typeface="ＭＳ Ｐゴシック" panose="020B0600070205080204" pitchFamily="34" charset="-128"/>
              </a:rPr>
              <a:t>.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a bijection, its inverse exists and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30000">
                <a:ea typeface="ＭＳ Ｐゴシック" panose="020B0600070205080204" pitchFamily="34" charset="-128"/>
              </a:rPr>
              <a:t>-1</a:t>
            </a:r>
            <a:r>
              <a:rPr lang="en-US" altLang="en-US">
                <a:ea typeface="ＭＳ Ｐゴシック" panose="020B0600070205080204" pitchFamily="34" charset="-128"/>
              </a:rPr>
              <a:t>(b)=a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4642F3F1-E3C8-9945-B578-50DE70BDE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 (2)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24937B8E-674F-A94D-B922-61ADEDB08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Note that by definition, a function can have an inverse if and only if it is a bijection.  Thus, we say that a bijection is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invertible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Why must a function be bijective to have an inverse?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case where f is not one-to-one (not injective).  This means that some element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 has more than one antecedent in A,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and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.  How can we define an inverse? Does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(b)=a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or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case where f is not onto (not surjective).  This means that there is some element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 that does not have any preimage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A.  What is then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(b)?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E74F903C-C572-614F-8675-C93AE20B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Representation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1E3B771D-FA9D-6246-BC3F-21E2D0C5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function and its inverse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0F9760B-159D-0A4B-90D7-00215ECC2CDB}"/>
              </a:ext>
            </a:extLst>
          </p:cNvPr>
          <p:cNvSpPr/>
          <p:nvPr/>
        </p:nvSpPr>
        <p:spPr>
          <a:xfrm>
            <a:off x="54102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6A4A74D-C4CB-E649-BDF0-EF229440FED5}"/>
              </a:ext>
            </a:extLst>
          </p:cNvPr>
          <p:cNvSpPr/>
          <p:nvPr/>
        </p:nvSpPr>
        <p:spPr>
          <a:xfrm>
            <a:off x="2209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A475DB9-A2BF-1A4B-81F2-6813CAE98222}"/>
              </a:ext>
            </a:extLst>
          </p:cNvPr>
          <p:cNvSpPr/>
          <p:nvPr/>
        </p:nvSpPr>
        <p:spPr>
          <a:xfrm>
            <a:off x="27432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E4F2DD-1A97-9845-8C38-E931750A62EE}"/>
              </a:ext>
            </a:extLst>
          </p:cNvPr>
          <p:cNvSpPr/>
          <p:nvPr/>
        </p:nvSpPr>
        <p:spPr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6203680B-F000-6C4D-93CA-36D39D689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00E588C0-67B9-C446-BE9B-56A9B3357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0" name="Shape 9">
            <a:extLst>
              <a:ext uri="{FF2B5EF4-FFF2-40B4-BE49-F238E27FC236}">
                <a16:creationId xmlns:a16="http://schemas.microsoft.com/office/drawing/2014/main" id="{C1591EB7-4758-C641-8285-233004B3BF34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42291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6" name="TextBox 10">
            <a:extLst>
              <a:ext uri="{FF2B5EF4-FFF2-40B4-BE49-F238E27FC236}">
                <a16:creationId xmlns:a16="http://schemas.microsoft.com/office/drawing/2014/main" id="{707CD5EC-5C1B-2749-BFCF-4C1BC5C6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0187" name="TextBox 11">
            <a:extLst>
              <a:ext uri="{FF2B5EF4-FFF2-40B4-BE49-F238E27FC236}">
                <a16:creationId xmlns:a16="http://schemas.microsoft.com/office/drawing/2014/main" id="{1188BC8A-613A-BF4C-A8D7-A44C506FF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242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b</a:t>
            </a:r>
            <a:endParaRPr lang="en-US" altLang="en-US" sz="1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5FFAC5-354D-354E-8319-3A2A226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4479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</a:t>
            </a:r>
            <a:r>
              <a:rPr lang="en-US" altLang="en-US" sz="2800"/>
              <a:t>(a)</a:t>
            </a:r>
            <a:endParaRPr lang="en-US" altLang="en-US" sz="180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6FF433D-8A1E-6248-8C31-61900D1C271E}"/>
              </a:ext>
            </a:extLst>
          </p:cNvPr>
          <p:cNvSpPr txBox="1">
            <a:spLocks/>
          </p:cNvSpPr>
          <p:nvPr/>
        </p:nvSpPr>
        <p:spPr bwMode="auto">
          <a:xfrm>
            <a:off x="1981200" y="4724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Domain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7BEC16B-FF30-A74F-B498-D9CDD2014C1B}"/>
              </a:ext>
            </a:extLst>
          </p:cNvPr>
          <p:cNvSpPr txBox="1">
            <a:spLocks/>
          </p:cNvSpPr>
          <p:nvPr/>
        </p:nvSpPr>
        <p:spPr bwMode="auto">
          <a:xfrm>
            <a:off x="5257800" y="4724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Co-Domain</a:t>
            </a:r>
          </a:p>
        </p:txBody>
      </p:sp>
      <p:cxnSp>
        <p:nvCxnSpPr>
          <p:cNvPr id="25" name="Shape 24">
            <a:extLst>
              <a:ext uri="{FF2B5EF4-FFF2-40B4-BE49-F238E27FC236}">
                <a16:creationId xmlns:a16="http://schemas.microsoft.com/office/drawing/2014/main" id="{462ED75A-C0F5-4E4F-9AC4-438C6F17CC61}"/>
              </a:ext>
            </a:extLst>
          </p:cNvPr>
          <p:cNvCxnSpPr/>
          <p:nvPr/>
        </p:nvCxnSpPr>
        <p:spPr>
          <a:xfrm rot="16200000" flipH="1" flipV="1">
            <a:off x="4240213" y="1866900"/>
            <a:ext cx="141287" cy="2982913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3F93EF1-C8F4-444E-97CE-52ED93A3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5147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 </a:t>
            </a:r>
            <a:r>
              <a:rPr lang="en-US" altLang="en-US" sz="2800" baseline="30000"/>
              <a:t>-1</a:t>
            </a:r>
            <a:r>
              <a:rPr lang="en-US" altLang="en-US" sz="2800"/>
              <a:t>(b)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F2F7383-0F82-4341-AEB4-AD8379DE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1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57A7D54D-C7FF-DB4C-85D0-A2B3C961B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800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2x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– 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We must verify that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is invertible, that is, is a bijection.   We prove that is one-to-one (injective) and onto (surjective).  It is.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To find the inverse, we use the substitution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(y)=x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And y=2x-3,  which we solve for x. Clearly, x= (y+3)/2 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So,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 (y+3)/2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E8AD9F30-6FAC-F246-AE93-A56369701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2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8FFF0315-11E8-A745-9180-4B15B827D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.  What 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 domain/codomain has been specified.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Say 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Is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a bijection? Does its inverse exist?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0FA714-4709-C74B-A1CD-161EAE0A1FDD}"/>
              </a:ext>
            </a:extLst>
          </p:cNvPr>
          <p:cNvSpPr txBox="1">
            <a:spLocks/>
          </p:cNvSpPr>
          <p:nvPr/>
        </p:nvSpPr>
        <p:spPr bwMode="auto">
          <a:xfrm>
            <a:off x="457200" y="3551238"/>
            <a:ext cx="8229600" cy="269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Answer: No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Say we specify that </a:t>
            </a:r>
            <a:r>
              <a:rPr lang="en-US" altLang="en-US" sz="2800" i="1">
                <a:latin typeface="Calibri" panose="020F0502020204030204" pitchFamily="34" charset="0"/>
              </a:rPr>
              <a:t>f</a:t>
            </a:r>
            <a:r>
              <a:rPr lang="en-US" altLang="en-US" sz="2800">
                <a:latin typeface="Calibri" panose="020F0502020204030204" pitchFamily="34" charset="0"/>
              </a:rPr>
              <a:t>: A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B where 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A={x</a:t>
            </a:r>
            <a:r>
              <a:rPr lang="en-US" altLang="en-US" sz="2800" i="1">
                <a:latin typeface="Algerian" pitchFamily="82" charset="0"/>
              </a:rPr>
              <a:t>R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|x0} and B={y</a:t>
            </a:r>
            <a:r>
              <a:rPr lang="en-US" altLang="en-US" sz="2800" i="1">
                <a:latin typeface="Algerian" pitchFamily="82" charset="0"/>
              </a:rPr>
              <a:t>R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| y0}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Is </a:t>
            </a:r>
            <a:r>
              <a:rPr lang="en-US" altLang="en-US" i="1">
                <a:latin typeface="Calibri" panose="020F0502020204030204" pitchFamily="34" charset="0"/>
              </a:rPr>
              <a:t>f</a:t>
            </a:r>
            <a:r>
              <a:rPr lang="en-US" altLang="en-US">
                <a:latin typeface="Calibri" panose="020F0502020204030204" pitchFamily="34" charset="0"/>
              </a:rPr>
              <a:t> a bijection? Does its inverse exist?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Answer: Yes, the function </a:t>
            </a:r>
            <a:r>
              <a:rPr lang="en-US" altLang="en-US" u="sng">
                <a:latin typeface="Calibri" panose="020F0502020204030204" pitchFamily="34" charset="0"/>
                <a:sym typeface="Symbol" pitchFamily="2" charset="2"/>
              </a:rPr>
              <a:t>becomes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a bijection and thus, has an inverse</a:t>
            </a:r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0CF8BEC-AB05-F344-93BE-F130BE18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Inverse Functions: Example 2 (cont</a:t>
            </a:r>
            <a:r>
              <a:rPr lang="ja-JP" altLang="en-US" sz="4000">
                <a:ea typeface="ＭＳ Ｐゴシック" panose="020B0600070205080204" pitchFamily="34" charset="-128"/>
              </a:rPr>
              <a:t>’</a:t>
            </a:r>
            <a:r>
              <a:rPr lang="en-US" altLang="ja-JP" sz="4000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93C36CC2-180A-E243-B8BA-7744B77EC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To find the inverse, we let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(y)=x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y=x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 which we solve for x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Solving for x, we get x=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</a:t>
            </a:r>
            <a:r>
              <a:rPr lang="en-US" altLang="en-US" sz="2400">
                <a:ea typeface="ＭＳ Ｐゴシック" panose="020B0600070205080204" pitchFamily="34" charset="-128"/>
              </a:rPr>
              <a:t>y, but which one is it?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Since 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is all nonpositive and 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is nonnegative, thus x must be nonpositive and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(y)=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-</a:t>
            </a:r>
            <a:r>
              <a:rPr lang="en-US" altLang="en-US" sz="2400">
                <a:ea typeface="ＭＳ Ｐゴシック" panose="020B0600070205080204" pitchFamily="34" charset="-128"/>
              </a:rPr>
              <a:t>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From this, we see that </a:t>
            </a:r>
            <a:r>
              <a:rPr lang="en-US" altLang="en-US" sz="2400" u="sng">
                <a:ea typeface="ＭＳ Ｐゴシック" panose="020B0600070205080204" pitchFamily="34" charset="-128"/>
              </a:rPr>
              <a:t>the domains/codomains are just as important to a function as the definition of the function </a:t>
            </a:r>
            <a:r>
              <a:rPr lang="en-US" altLang="en-US" sz="2400">
                <a:ea typeface="ＭＳ Ｐゴシック" panose="020B0600070205080204" pitchFamily="34" charset="-128"/>
              </a:rPr>
              <a:t>itself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6B667D05-256A-4F4A-B663-57638E13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3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6D01012D-0B2C-6646-A142-2C2669A78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should the domain/codomain be for this function to be a bijection?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is the inverse?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function should be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(y)=x and y=2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solving for x we get x=log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(y). Thus,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(y)=log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(y)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happens when we include 0 in the codomain?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happens when restrict either sets to 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E9A4AF36-336A-7D43-BA1D-12A77AF3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Composition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43F695-FFD1-6C4D-BFB2-0F21CBF4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value of functions can be used as the input to other functions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:A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B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ea typeface="ＭＳ Ｐゴシック" panose="020B0600070205080204" pitchFamily="34" charset="-128"/>
              </a:rPr>
              <a:t>C.  The </a:t>
            </a:r>
            <a:r>
              <a:rPr lang="en-US" altLang="en-US" u="sng">
                <a:ea typeface="ＭＳ Ｐゴシック" panose="020B0600070205080204" pitchFamily="34" charset="-128"/>
              </a:rPr>
              <a:t>composition</a:t>
            </a:r>
            <a:r>
              <a:rPr lang="en-US" altLang="en-US">
                <a:ea typeface="ＭＳ Ｐゴシック" panose="020B0600070205080204" pitchFamily="34" charset="-128"/>
              </a:rPr>
              <a:t> of the functions f and g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 (x)=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(x))</a:t>
            </a:r>
          </a:p>
          <a:p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is read as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circle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or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composed with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following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or just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of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 LaTeX: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$\circ$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B2D6E07-9DA8-CB43-8ED2-14055DD50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Composition (2) 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4E19E5D-B37F-5646-A4F3-CD4D74F46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Because 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)(x)=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(x)), the composition</a:t>
            </a:r>
            <a:r>
              <a:rPr lang="en-US" altLang="en-US" sz="2800" i="1">
                <a:ea typeface="ＭＳ Ｐゴシック" panose="020B0600070205080204" pitchFamily="34" charset="-128"/>
              </a:rPr>
              <a:t> 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cannot be defined unless the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is a subset of the domain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is defined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>
                <a:ea typeface="ＭＳ Ｐゴシック" panose="020B0600070205080204" pitchFamily="34" charset="-128"/>
              </a:rPr>
              <a:t>rng(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800">
                <a:ea typeface="ＭＳ Ｐゴシック" panose="020B0600070205080204" pitchFamily="34" charset="-128"/>
              </a:rPr>
              <a:t>dom(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</a:t>
            </a:r>
            <a:r>
              <a:rPr lang="en-US" altLang="en-US" sz="2800" u="sng">
                <a:ea typeface="ＭＳ Ｐゴシック" panose="020B0600070205080204" pitchFamily="34" charset="-128"/>
              </a:rPr>
              <a:t>order</a:t>
            </a:r>
            <a:r>
              <a:rPr lang="en-US" altLang="en-US" sz="2800">
                <a:ea typeface="ＭＳ Ｐゴシック" panose="020B0600070205080204" pitchFamily="34" charset="-128"/>
              </a:rPr>
              <a:t> in which you apply a function matters: you go from the inner most to the outer most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It follows that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is in general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the same as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B23BE7F7-3536-3D4C-85EE-EB2628228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Function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A586B36-E0F6-C14E-AAA2-16782C8E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function f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from a set A to a set B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an assignment of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exactly one</a:t>
            </a:r>
            <a:r>
              <a:rPr lang="en-US" altLang="en-US" sz="2000">
                <a:ea typeface="ＭＳ Ｐゴシック" panose="020B0600070205080204" pitchFamily="34" charset="-128"/>
              </a:rPr>
              <a:t> element of B 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each </a:t>
            </a:r>
            <a:r>
              <a:rPr lang="en-US" altLang="en-US" sz="2000">
                <a:ea typeface="ＭＳ Ｐゴシック" panose="020B0600070205080204" pitchFamily="34" charset="-128"/>
              </a:rPr>
              <a:t>element of A.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We write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(a)=b if b is the unique element of B assigned by the function f to the element 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>
                <a:ea typeface="ＭＳ Ｐゴシック" panose="020B0600070205080204" pitchFamily="34" charset="-128"/>
              </a:rPr>
              <a:t>A.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Notation:   </a:t>
            </a:r>
            <a:r>
              <a:rPr lang="en-US" altLang="en-US" sz="2400" b="1" i="1">
                <a:solidFill>
                  <a:srgbClr val="FF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: A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which can be read as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f</a:t>
            </a:r>
            <a:r>
              <a:rPr lang="en-US" altLang="ja-JP" sz="2400">
                <a:ea typeface="ＭＳ Ｐゴシック" panose="020B0600070205080204" pitchFamily="34" charset="-128"/>
              </a:rPr>
              <a:t> maps A to B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 the subtlety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Each and every element of A has a </a:t>
            </a:r>
            <a:r>
              <a:rPr lang="en-US" altLang="en-US" sz="2000" u="sng">
                <a:ea typeface="ＭＳ Ｐゴシック" panose="020B0600070205080204" pitchFamily="34" charset="-128"/>
              </a:rPr>
              <a:t>single</a:t>
            </a:r>
            <a:r>
              <a:rPr lang="en-US" altLang="en-US" sz="2000">
                <a:ea typeface="ＭＳ Ｐゴシック" panose="020B0600070205080204" pitchFamily="34" charset="-128"/>
              </a:rPr>
              <a:t> mapping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Each element of B may be mapped to by </a:t>
            </a:r>
            <a:r>
              <a:rPr lang="en-US" altLang="en-US" sz="2000" u="sng">
                <a:ea typeface="ＭＳ Ｐゴシック" panose="020B0600070205080204" pitchFamily="34" charset="-128"/>
              </a:rPr>
              <a:t>several</a:t>
            </a:r>
            <a:r>
              <a:rPr lang="en-US" altLang="en-US" sz="2000">
                <a:ea typeface="ＭＳ Ｐゴシック" panose="020B0600070205080204" pitchFamily="34" charset="-128"/>
              </a:rPr>
              <a:t> elements in A or </a:t>
            </a:r>
            <a:r>
              <a:rPr lang="en-US" altLang="en-US" sz="2000" u="sng">
                <a:ea typeface="ＭＳ Ｐゴシック" panose="020B0600070205080204" pitchFamily="34" charset="-128"/>
              </a:rPr>
              <a:t>not at al</a:t>
            </a:r>
            <a:r>
              <a:rPr lang="en-US" altLang="en-US" sz="2000">
                <a:ea typeface="ＭＳ Ｐゴシック" panose="020B0600070205080204" pitchFamily="34" charset="-128"/>
              </a:rPr>
              <a:t>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97DA6A4B-5D9C-F749-BB75-A9A928A9AD00}"/>
              </a:ext>
            </a:extLst>
          </p:cNvPr>
          <p:cNvSpPr/>
          <p:nvPr/>
        </p:nvSpPr>
        <p:spPr>
          <a:xfrm>
            <a:off x="4419600" y="2571750"/>
            <a:ext cx="1295400" cy="24765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46" name="Title 1">
            <a:extLst>
              <a:ext uri="{FF2B5EF4-FFF2-40B4-BE49-F238E27FC236}">
                <a16:creationId xmlns:a16="http://schemas.microsoft.com/office/drawing/2014/main" id="{1105DE8B-46FB-344A-9D55-C819A8B9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Composition: Graphical Representation</a:t>
            </a:r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92AE0758-6857-A440-A083-02D4DDDA0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composition of two functions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CF33F-0E16-5A49-A322-7B6304744187}"/>
              </a:ext>
            </a:extLst>
          </p:cNvPr>
          <p:cNvSpPr/>
          <p:nvPr/>
        </p:nvSpPr>
        <p:spPr>
          <a:xfrm>
            <a:off x="2819400" y="26479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D05EC4-24F6-264E-B405-48AA11600EDC}"/>
              </a:ext>
            </a:extLst>
          </p:cNvPr>
          <p:cNvSpPr/>
          <p:nvPr/>
        </p:nvSpPr>
        <p:spPr>
          <a:xfrm>
            <a:off x="533400" y="26479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95AF36-9D3F-F241-B07E-3522CCC45133}"/>
              </a:ext>
            </a:extLst>
          </p:cNvPr>
          <p:cNvSpPr/>
          <p:nvPr/>
        </p:nvSpPr>
        <p:spPr>
          <a:xfrm>
            <a:off x="1066800" y="34099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8671C9-DC21-604C-B82F-012BDCD110D0}"/>
              </a:ext>
            </a:extLst>
          </p:cNvPr>
          <p:cNvSpPr/>
          <p:nvPr/>
        </p:nvSpPr>
        <p:spPr>
          <a:xfrm>
            <a:off x="3200400" y="34099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52" name="TextBox 8">
            <a:extLst>
              <a:ext uri="{FF2B5EF4-FFF2-40B4-BE49-F238E27FC236}">
                <a16:creationId xmlns:a16="http://schemas.microsoft.com/office/drawing/2014/main" id="{EB22243C-872B-F84A-AE27-F3DA90A18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3395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co-domain(g)</a:t>
            </a:r>
          </a:p>
        </p:txBody>
      </p:sp>
      <p:sp>
        <p:nvSpPr>
          <p:cNvPr id="57353" name="TextBox 10">
            <a:extLst>
              <a:ext uri="{FF2B5EF4-FFF2-40B4-BE49-F238E27FC236}">
                <a16:creationId xmlns:a16="http://schemas.microsoft.com/office/drawing/2014/main" id="{308519F2-2597-F243-9530-F46BE291D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5755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7354" name="TextBox 11">
            <a:extLst>
              <a:ext uri="{FF2B5EF4-FFF2-40B4-BE49-F238E27FC236}">
                <a16:creationId xmlns:a16="http://schemas.microsoft.com/office/drawing/2014/main" id="{D43F3F1A-E32B-7540-9BC3-E686F926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49567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7355" name="TextBox 12">
            <a:extLst>
              <a:ext uri="{FF2B5EF4-FFF2-40B4-BE49-F238E27FC236}">
                <a16:creationId xmlns:a16="http://schemas.microsoft.com/office/drawing/2014/main" id="{B8341304-18AD-5A43-A697-364A5394A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57175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g(a)</a:t>
            </a: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75310A-55D6-084A-A4FD-05321430B105}"/>
              </a:ext>
            </a:extLst>
          </p:cNvPr>
          <p:cNvSpPr/>
          <p:nvPr/>
        </p:nvSpPr>
        <p:spPr>
          <a:xfrm>
            <a:off x="6934200" y="28003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4819A66-55B5-4C4F-B080-F7412A216FB1}"/>
              </a:ext>
            </a:extLst>
          </p:cNvPr>
          <p:cNvSpPr/>
          <p:nvPr/>
        </p:nvSpPr>
        <p:spPr>
          <a:xfrm>
            <a:off x="7315200" y="35623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58" name="TextBox 19">
            <a:extLst>
              <a:ext uri="{FF2B5EF4-FFF2-40B4-BE49-F238E27FC236}">
                <a16:creationId xmlns:a16="http://schemas.microsoft.com/office/drawing/2014/main" id="{58451015-3B47-1746-97B9-E3851715C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3623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f(g(a))</a:t>
            </a:r>
            <a:endParaRPr lang="en-US" altLang="en-US" sz="1800"/>
          </a:p>
        </p:txBody>
      </p:sp>
      <p:sp>
        <p:nvSpPr>
          <p:cNvPr id="57359" name="TextBox 20">
            <a:extLst>
              <a:ext uri="{FF2B5EF4-FFF2-40B4-BE49-F238E27FC236}">
                <a16:creationId xmlns:a16="http://schemas.microsoft.com/office/drawing/2014/main" id="{15F381A7-42EB-C048-A0A9-1DB132CE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49555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f(g(a))</a:t>
            </a:r>
            <a:endParaRPr lang="en-US" altLang="en-US" sz="180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D53FE75C-9E4C-074D-9A79-1FC2125F34CC}"/>
              </a:ext>
            </a:extLst>
          </p:cNvPr>
          <p:cNvSpPr/>
          <p:nvPr/>
        </p:nvSpPr>
        <p:spPr>
          <a:xfrm>
            <a:off x="1066800" y="2266950"/>
            <a:ext cx="6324600" cy="1981200"/>
          </a:xfrm>
          <a:prstGeom prst="arc">
            <a:avLst>
              <a:gd name="adj1" fmla="val 10766418"/>
              <a:gd name="adj2" fmla="val 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1" name="TextBox 26">
            <a:extLst>
              <a:ext uri="{FF2B5EF4-FFF2-40B4-BE49-F238E27FC236}">
                <a16:creationId xmlns:a16="http://schemas.microsoft.com/office/drawing/2014/main" id="{FDA62D8D-447E-4841-8DB7-7035DB4E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(f  </a:t>
            </a:r>
            <a:r>
              <a:rPr lang="en-US" altLang="en-US" sz="2800" baseline="30000">
                <a:sym typeface="Symbol" pitchFamily="2" charset="2"/>
              </a:rPr>
              <a:t></a:t>
            </a:r>
            <a:r>
              <a:rPr lang="en-US" altLang="en-US" baseline="30000">
                <a:sym typeface="Symbol" pitchFamily="2" charset="2"/>
              </a:rPr>
              <a:t> </a:t>
            </a:r>
            <a:r>
              <a:rPr lang="en-US" altLang="en-US" sz="2800" i="1"/>
              <a:t>g)(a)</a:t>
            </a:r>
            <a:endParaRPr lang="en-US" altLang="en-US" sz="1800"/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D2A414AD-E031-3448-95FC-40E715385042}"/>
              </a:ext>
            </a:extLst>
          </p:cNvPr>
          <p:cNvSpPr/>
          <p:nvPr/>
        </p:nvSpPr>
        <p:spPr>
          <a:xfrm>
            <a:off x="1143000" y="2971800"/>
            <a:ext cx="2057400" cy="742950"/>
          </a:xfrm>
          <a:prstGeom prst="arc">
            <a:avLst>
              <a:gd name="adj1" fmla="val 10977870"/>
              <a:gd name="adj2" fmla="val 0"/>
            </a:avLst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3" name="TextBox 38">
            <a:extLst>
              <a:ext uri="{FF2B5EF4-FFF2-40B4-BE49-F238E27FC236}">
                <a16:creationId xmlns:a16="http://schemas.microsoft.com/office/drawing/2014/main" id="{7C0E4569-4A27-F04A-A370-D164407A7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93395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domain(f)</a:t>
            </a:r>
          </a:p>
        </p:txBody>
      </p:sp>
      <p:sp>
        <p:nvSpPr>
          <p:cNvPr id="57364" name="TextBox 39">
            <a:extLst>
              <a:ext uri="{FF2B5EF4-FFF2-40B4-BE49-F238E27FC236}">
                <a16:creationId xmlns:a16="http://schemas.microsoft.com/office/drawing/2014/main" id="{DCBE435B-D7F6-9046-9CF2-B93FF6D44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93395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domain(g)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4261D00-0412-E644-8356-F1BBB33DE40D}"/>
              </a:ext>
            </a:extLst>
          </p:cNvPr>
          <p:cNvSpPr/>
          <p:nvPr/>
        </p:nvSpPr>
        <p:spPr>
          <a:xfrm>
            <a:off x="4648200" y="3105150"/>
            <a:ext cx="838200" cy="1447800"/>
          </a:xfrm>
          <a:prstGeom prst="ellipse">
            <a:avLst/>
          </a:prstGeom>
          <a:solidFill>
            <a:schemeClr val="accent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Arc 47">
            <a:extLst>
              <a:ext uri="{FF2B5EF4-FFF2-40B4-BE49-F238E27FC236}">
                <a16:creationId xmlns:a16="http://schemas.microsoft.com/office/drawing/2014/main" id="{6716E9B9-C01E-C648-9856-2412537835DA}"/>
              </a:ext>
            </a:extLst>
          </p:cNvPr>
          <p:cNvSpPr/>
          <p:nvPr/>
        </p:nvSpPr>
        <p:spPr>
          <a:xfrm>
            <a:off x="5105400" y="3028950"/>
            <a:ext cx="2286000" cy="990600"/>
          </a:xfrm>
          <a:prstGeom prst="arc">
            <a:avLst>
              <a:gd name="adj1" fmla="val 10970197"/>
              <a:gd name="adj2" fmla="val 0"/>
            </a:avLst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3504178-529A-1644-9E42-7988CB97A099}"/>
              </a:ext>
            </a:extLst>
          </p:cNvPr>
          <p:cNvSpPr/>
          <p:nvPr/>
        </p:nvSpPr>
        <p:spPr>
          <a:xfrm>
            <a:off x="2971800" y="3105150"/>
            <a:ext cx="838200" cy="1447800"/>
          </a:xfrm>
          <a:prstGeom prst="ellipse">
            <a:avLst/>
          </a:prstGeom>
          <a:solidFill>
            <a:schemeClr val="accent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8" name="TextBox 50">
            <a:extLst>
              <a:ext uri="{FF2B5EF4-FFF2-40B4-BE49-F238E27FC236}">
                <a16:creationId xmlns:a16="http://schemas.microsoft.com/office/drawing/2014/main" id="{738CA122-AEEC-DC45-BCB5-9078FDB94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638550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925C1E5-A289-C849-9317-7BA1B9B239DA}"/>
              </a:ext>
            </a:extLst>
          </p:cNvPr>
          <p:cNvSpPr/>
          <p:nvPr/>
        </p:nvSpPr>
        <p:spPr>
          <a:xfrm>
            <a:off x="5029200" y="34861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2F97DAD-B3C0-4948-9D45-20C46B42A9D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90206" y="3715544"/>
            <a:ext cx="1588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FA79670-A8B2-EB4E-A5D6-4C33C0D2AD3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14006" y="2267744"/>
            <a:ext cx="1588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A2082F5-B802-584E-BAFE-8244F58865D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229894" y="2266157"/>
            <a:ext cx="1587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73" name="TextBox 56">
            <a:extLst>
              <a:ext uri="{FF2B5EF4-FFF2-40B4-BE49-F238E27FC236}">
                <a16:creationId xmlns:a16="http://schemas.microsoft.com/office/drawing/2014/main" id="{F279339A-640D-6748-AA91-723A2147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41935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/>
              <a:t>rng(g)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CB04E73-7EA3-6D44-919A-AE461E949977}"/>
              </a:ext>
            </a:extLst>
          </p:cNvPr>
          <p:cNvCxnSpPr>
            <a:cxnSpLocks noChangeShapeType="1"/>
            <a:stCxn id="57373" idx="2"/>
            <a:endCxn id="49" idx="7"/>
          </p:cNvCxnSpPr>
          <p:nvPr/>
        </p:nvCxnSpPr>
        <p:spPr bwMode="auto">
          <a:xfrm rot="5400000">
            <a:off x="3728244" y="2778919"/>
            <a:ext cx="498475" cy="5794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8F21956-DA4F-3246-B0B3-AD7AE392B047}"/>
              </a:ext>
            </a:extLst>
          </p:cNvPr>
          <p:cNvCxnSpPr>
            <a:cxnSpLocks noChangeShapeType="1"/>
            <a:stCxn id="57373" idx="2"/>
            <a:endCxn id="46" idx="1"/>
          </p:cNvCxnSpPr>
          <p:nvPr/>
        </p:nvCxnSpPr>
        <p:spPr bwMode="auto">
          <a:xfrm rot="16200000" flipH="1">
            <a:off x="4269581" y="2817019"/>
            <a:ext cx="498475" cy="5032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6736BFDE-FCCB-8B4C-8B10-C443D211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Composition: Graphical Representation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D3B008DC-7DBB-824E-BAB2-3CF0CD240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composition of two functions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B70B3A-B019-EB48-8D50-86E04E5A175D}"/>
              </a:ext>
            </a:extLst>
          </p:cNvPr>
          <p:cNvSpPr/>
          <p:nvPr/>
        </p:nvSpPr>
        <p:spPr>
          <a:xfrm>
            <a:off x="3733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450C772-9CD8-2F4D-9CE8-637056E11596}"/>
              </a:ext>
            </a:extLst>
          </p:cNvPr>
          <p:cNvSpPr/>
          <p:nvPr/>
        </p:nvSpPr>
        <p:spPr>
          <a:xfrm>
            <a:off x="5334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B6DED2-BA09-1846-BC42-5F0A282943DC}"/>
              </a:ext>
            </a:extLst>
          </p:cNvPr>
          <p:cNvSpPr/>
          <p:nvPr/>
        </p:nvSpPr>
        <p:spPr>
          <a:xfrm>
            <a:off x="10668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72CDB7-9E5F-9245-92B2-5C8B760DDF20}"/>
              </a:ext>
            </a:extLst>
          </p:cNvPr>
          <p:cNvSpPr/>
          <p:nvPr/>
        </p:nvSpPr>
        <p:spPr>
          <a:xfrm>
            <a:off x="41148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75" name="TextBox 7">
            <a:extLst>
              <a:ext uri="{FF2B5EF4-FFF2-40B4-BE49-F238E27FC236}">
                <a16:creationId xmlns:a16="http://schemas.microsoft.com/office/drawing/2014/main" id="{62A53D0F-B9F9-C04D-B620-97ACCD650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58376" name="TextBox 8">
            <a:extLst>
              <a:ext uri="{FF2B5EF4-FFF2-40B4-BE49-F238E27FC236}">
                <a16:creationId xmlns:a16="http://schemas.microsoft.com/office/drawing/2014/main" id="{6F31A24C-091E-8241-974F-6987DEB9D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0" name="Shape 9">
            <a:extLst>
              <a:ext uri="{FF2B5EF4-FFF2-40B4-BE49-F238E27FC236}">
                <a16:creationId xmlns:a16="http://schemas.microsoft.com/office/drawing/2014/main" id="{537BEC08-D1F5-EF40-A599-C3B1191496C4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25527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78" name="TextBox 10">
            <a:extLst>
              <a:ext uri="{FF2B5EF4-FFF2-40B4-BE49-F238E27FC236}">
                <a16:creationId xmlns:a16="http://schemas.microsoft.com/office/drawing/2014/main" id="{95BBEA6B-D32B-1A4C-BD27-C1D1E3213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8379" name="TextBox 11">
            <a:extLst>
              <a:ext uri="{FF2B5EF4-FFF2-40B4-BE49-F238E27FC236}">
                <a16:creationId xmlns:a16="http://schemas.microsoft.com/office/drawing/2014/main" id="{3B1F9D14-4AEC-E54E-90E6-CDBDCDA9E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242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8380" name="TextBox 12">
            <a:extLst>
              <a:ext uri="{FF2B5EF4-FFF2-40B4-BE49-F238E27FC236}">
                <a16:creationId xmlns:a16="http://schemas.microsoft.com/office/drawing/2014/main" id="{FB9066B7-7847-E74C-8166-6551EF7E8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4479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g(a)</a:t>
            </a: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9DFBB6-B4E4-5042-BD8D-7FC82200B3E4}"/>
              </a:ext>
            </a:extLst>
          </p:cNvPr>
          <p:cNvSpPr/>
          <p:nvPr/>
        </p:nvSpPr>
        <p:spPr>
          <a:xfrm>
            <a:off x="6934200" y="23622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3894CAE-AABE-FD40-973C-801E594E682C}"/>
              </a:ext>
            </a:extLst>
          </p:cNvPr>
          <p:cNvSpPr/>
          <p:nvPr/>
        </p:nvSpPr>
        <p:spPr>
          <a:xfrm>
            <a:off x="7315200" y="3048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83" name="TextBox 18">
            <a:extLst>
              <a:ext uri="{FF2B5EF4-FFF2-40B4-BE49-F238E27FC236}">
                <a16:creationId xmlns:a16="http://schemas.microsoft.com/office/drawing/2014/main" id="{F07F2B04-DDDD-2246-BE09-9705A43C5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862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C</a:t>
            </a:r>
            <a:endParaRPr lang="en-US" altLang="en-US" sz="1800"/>
          </a:p>
        </p:txBody>
      </p:sp>
      <p:sp>
        <p:nvSpPr>
          <p:cNvPr id="58384" name="TextBox 19">
            <a:extLst>
              <a:ext uri="{FF2B5EF4-FFF2-40B4-BE49-F238E27FC236}">
                <a16:creationId xmlns:a16="http://schemas.microsoft.com/office/drawing/2014/main" id="{AF824584-6A7C-BF46-B3BC-EB1D27278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1337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f(g(a))</a:t>
            </a:r>
            <a:endParaRPr lang="en-US" altLang="en-US" sz="1800"/>
          </a:p>
        </p:txBody>
      </p:sp>
      <p:cxnSp>
        <p:nvCxnSpPr>
          <p:cNvPr id="16" name="Shape 15">
            <a:extLst>
              <a:ext uri="{FF2B5EF4-FFF2-40B4-BE49-F238E27FC236}">
                <a16:creationId xmlns:a16="http://schemas.microsoft.com/office/drawing/2014/main" id="{AEB1E6BC-8812-BB4F-ADE1-B00419EFBAE5}"/>
              </a:ext>
            </a:extLst>
          </p:cNvPr>
          <p:cNvCxnSpPr/>
          <p:nvPr/>
        </p:nvCxnSpPr>
        <p:spPr>
          <a:xfrm rot="5400000" flipH="1" flipV="1">
            <a:off x="5688013" y="1562100"/>
            <a:ext cx="141287" cy="2982913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86" name="TextBox 20">
            <a:extLst>
              <a:ext uri="{FF2B5EF4-FFF2-40B4-BE49-F238E27FC236}">
                <a16:creationId xmlns:a16="http://schemas.microsoft.com/office/drawing/2014/main" id="{8DB5DED8-7E6A-D84C-8E83-CBCA3BD7F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36220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f(g(a))</a:t>
            </a:r>
            <a:endParaRPr lang="en-US" altLang="en-US" sz="180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851C3E39-7F9F-884B-9F14-B49584C101DB}"/>
              </a:ext>
            </a:extLst>
          </p:cNvPr>
          <p:cNvSpPr/>
          <p:nvPr/>
        </p:nvSpPr>
        <p:spPr>
          <a:xfrm>
            <a:off x="1066800" y="1981200"/>
            <a:ext cx="6324600" cy="1981200"/>
          </a:xfrm>
          <a:prstGeom prst="arc">
            <a:avLst>
              <a:gd name="adj1" fmla="val 10766418"/>
              <a:gd name="adj2" fmla="val 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88" name="TextBox 26">
            <a:extLst>
              <a:ext uri="{FF2B5EF4-FFF2-40B4-BE49-F238E27FC236}">
                <a16:creationId xmlns:a16="http://schemas.microsoft.com/office/drawing/2014/main" id="{A4DA09F9-C211-3546-ACA0-A07306685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4478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(f  </a:t>
            </a:r>
            <a:r>
              <a:rPr lang="en-US" altLang="en-US" sz="2800" baseline="30000">
                <a:sym typeface="Symbol" pitchFamily="2" charset="2"/>
              </a:rPr>
              <a:t></a:t>
            </a:r>
            <a:r>
              <a:rPr lang="en-US" altLang="en-US" baseline="30000">
                <a:sym typeface="Symbol" pitchFamily="2" charset="2"/>
              </a:rPr>
              <a:t> </a:t>
            </a:r>
            <a:r>
              <a:rPr lang="en-US" altLang="en-US" sz="2800" i="1"/>
              <a:t>g)(a)</a:t>
            </a:r>
            <a:endParaRPr lang="en-US" altLang="en-US" sz="1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3EF518D2-8311-9944-B9C6-87BA1B37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Composition: Example 1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9C7BC7E6-D676-9540-ADE7-DF4B3C434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,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be two functions on 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800">
                <a:ea typeface="ＭＳ Ｐゴシック" panose="020B0600070205080204" pitchFamily="34" charset="-128"/>
              </a:rPr>
              <a:t>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2x – 3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(x) = x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+ 1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note that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is bijective, thus 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 codomain(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 dom(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 R</a:t>
            </a:r>
            <a:r>
              <a:rPr lang="en-US" altLang="en-US" sz="2400">
                <a:ea typeface="ＭＳ Ｐゴシック" panose="020B0600070205080204" pitchFamily="34" charset="-128"/>
              </a:rPr>
              <a:t> but rng(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)={x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| 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1}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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Since rng(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)={x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| 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1}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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latin typeface="Algerian" pitchFamily="82" charset="0"/>
                <a:ea typeface="ＭＳ Ｐゴシック" panose="020B0600070205080204" pitchFamily="34" charset="-128"/>
              </a:rPr>
              <a:t>+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 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g </a:t>
            </a:r>
            <a:r>
              <a:rPr lang="en-US" altLang="en-US" sz="2400">
                <a:ea typeface="ＭＳ Ｐゴシック" panose="020B0600070205080204" pitchFamily="34" charset="-128"/>
              </a:rPr>
              <a:t>is defined</a:t>
            </a:r>
            <a:endParaRPr lang="en-US" altLang="en-US" sz="2400" baseline="30000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Since 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dom(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</a:rPr>
              <a:t> 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, 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 </a:t>
            </a:r>
            <a:r>
              <a:rPr lang="en-US" altLang="en-US" sz="2400">
                <a:ea typeface="ＭＳ Ｐゴシック" panose="020B0600070205080204" pitchFamily="34" charset="-128"/>
              </a:rPr>
              <a:t>is defined</a:t>
            </a:r>
            <a:endParaRPr lang="en-US" altLang="en-US" sz="2400" baseline="30000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78253C4D-795D-D743-8C64-5CCD364A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Composition: Example 1 (cont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9FAF3FF-B4DD-DB47-9DEF-0766F8D30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 = 2x – 3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 = 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 = 2(x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+1)-3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= 2x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- 1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(2x-3) = (2x-3)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        = 4x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- 12x + 10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B5732D4A-5B3D-B64B-9C85-8947F34EC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Equality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0C5D31F4-1EEE-824B-9CFD-9EE27E7BC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it is intuitive, we formally define what it means for two functions to be equal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Two functions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if and only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= dom(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 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(a))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7621EF68-E208-3B45-8EC1-B07EF87B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Associativity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81AC7D4B-FFA8-3747-A0CC-46746F8DC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composition of function is not commutative 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f)</a:t>
            </a:r>
            <a:r>
              <a:rPr lang="en-US" altLang="en-US">
                <a:ea typeface="ＭＳ Ｐゴシック" panose="020B0600070205080204" pitchFamily="34" charset="-128"/>
              </a:rPr>
              <a:t>, it is associative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The composition of functions is an associative operation, that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g)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i="1">
                <a:ea typeface="ＭＳ Ｐゴシック" panose="020B0600070205080204" pitchFamily="34" charset="-128"/>
              </a:rPr>
              <a:t>h </a:t>
            </a:r>
            <a:r>
              <a:rPr lang="en-US" altLang="en-US">
                <a:ea typeface="ＭＳ Ｐゴシック" panose="020B0600070205080204" pitchFamily="34" charset="-128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</a:rPr>
              <a:t> 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6302DB99-CDAC-E94F-9153-21C8A2C0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EB90255-F783-114E-8599-E859F1E8A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Definitions &amp; terminology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  <a:ea typeface="+mn-ea"/>
              </a:rPr>
              <a:t>function, domain, co-domain, image, </a:t>
            </a:r>
            <a:r>
              <a:rPr lang="en-US" sz="18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preimage</a:t>
            </a:r>
            <a:r>
              <a:rPr lang="en-US" sz="1800" dirty="0">
                <a:solidFill>
                  <a:schemeClr val="bg1">
                    <a:lumMod val="75000"/>
                  </a:schemeClr>
                </a:solidFill>
                <a:ea typeface="+mn-ea"/>
              </a:rPr>
              <a:t> (antecedent), range, image of a set, strictly increasing, strictly decreasing, monotonic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One-to-one (injective), onto (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surjective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), one-to-one correspondence (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bijective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Exercices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Operators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Composition, Equality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Important functions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405295BE-85A1-834C-B1F6-FC53B104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Identity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0307D44C-4577-2540-9BAD-A13398830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identity</a:t>
            </a:r>
            <a:r>
              <a:rPr lang="en-US" altLang="en-US" sz="2800">
                <a:ea typeface="ＭＳ Ｐゴシック" panose="020B0600070205080204" pitchFamily="34" charset="-128"/>
              </a:rPr>
              <a:t> function on a set A is the function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                                          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A                                              </a:t>
            </a:r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  <a:sym typeface="Symbol" pitchFamily="2" charset="2"/>
              </a:rPr>
              <a:t>$\iota$</a:t>
            </a:r>
            <a:endParaRPr lang="en-US" altLang="en-US" sz="2800">
              <a:solidFill>
                <a:srgbClr val="BFBFB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defined by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(a)=a for all aA.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One can view the identity function as a composition of a function and its inverse: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(a) = 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Moreover, the composition of any function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with the identity function is itself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(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400" i="1">
                <a:ea typeface="ＭＳ Ｐゴシック" panose="020B0600070205080204" pitchFamily="34" charset="-128"/>
              </a:rPr>
              <a:t> 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EAA1608D-F66A-C541-B288-B2892EEA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Inverses and Identity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2E4ED592-43AE-9746-AFC9-65DC93E4D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identity function, along with the composition operation, gives us another characterization of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inverses</a:t>
            </a:r>
            <a:r>
              <a:rPr lang="en-US" altLang="en-US" sz="2800">
                <a:ea typeface="ＭＳ Ｐゴシック" panose="020B0600070205080204" pitchFamily="34" charset="-128"/>
              </a:rPr>
              <a:t> when a function has an inverse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The functions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 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B and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: 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A are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inverses</a:t>
            </a:r>
            <a:r>
              <a:rPr lang="en-US" altLang="en-US" sz="2800">
                <a:ea typeface="ＭＳ Ｐゴシック" panose="020B0600070205080204" pitchFamily="34" charset="-128"/>
              </a:rPr>
              <a:t> if and only if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f)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=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800">
                <a:ea typeface="ＭＳ Ｐゴシック" panose="020B0600070205080204" pitchFamily="34" charset="-128"/>
              </a:rPr>
              <a:t>and 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g) </a:t>
            </a:r>
            <a:r>
              <a:rPr lang="en-US" altLang="en-US" sz="2800">
                <a:ea typeface="ＭＳ Ｐゴシック" panose="020B0600070205080204" pitchFamily="34" charset="-128"/>
              </a:rPr>
              <a:t>=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en-US" sz="28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 the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B </a:t>
            </a:r>
            <a:r>
              <a:rPr lang="en-US" altLang="en-US" sz="2800">
                <a:ea typeface="ＭＳ Ｐゴシック" panose="020B0600070205080204" pitchFamily="34" charset="-128"/>
              </a:rPr>
              <a:t>are the identity functions on sets A and B.  That is,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aA, bB ( 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(a)) = a)  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(b)) = b) 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1F316637-00BE-E84C-A9EB-109CDE3E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Important Functions: Absolute Value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01F5FCA8-B9D1-1C4A-AC44-964731892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 u="sng">
                <a:ea typeface="ＭＳ Ｐゴシック" panose="020B0600070205080204" pitchFamily="34" charset="-128"/>
              </a:rPr>
              <a:t>absolute value</a:t>
            </a:r>
            <a:r>
              <a:rPr lang="en-US" altLang="en-US">
                <a:ea typeface="ＭＳ Ｐゴシック" panose="020B0600070205080204" pitchFamily="34" charset="-128"/>
              </a:rPr>
              <a:t> function, denoted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x,  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{y 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 y  0}.  Its value is defined by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                  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x  if x  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x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-x  if x  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E68E9A4-3119-2940-85B6-116064BF8404}"/>
              </a:ext>
            </a:extLst>
          </p:cNvPr>
          <p:cNvSpPr/>
          <p:nvPr/>
        </p:nvSpPr>
        <p:spPr>
          <a:xfrm>
            <a:off x="3124200" y="3352800"/>
            <a:ext cx="304800" cy="1447800"/>
          </a:xfrm>
          <a:prstGeom prst="lef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C752619-8CDD-284C-884D-D0F523742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95AD199E-8EE3-F442-9CD3-EA19B3F7B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B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(a)=b.  Then we use the following terminology: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is the </a:t>
            </a:r>
            <a:r>
              <a:rPr lang="en-US" altLang="en-US" u="sng">
                <a:ea typeface="ＭＳ Ｐゴシック" panose="020B0600070205080204" pitchFamily="34" charset="-128"/>
              </a:rPr>
              <a:t>domain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, denoted 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is the </a:t>
            </a:r>
            <a:r>
              <a:rPr lang="en-US" altLang="en-US" u="sng">
                <a:ea typeface="ＭＳ Ｐゴシック" panose="020B0600070205080204" pitchFamily="34" charset="-128"/>
              </a:rPr>
              <a:t>co-domain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is the </a:t>
            </a:r>
            <a:r>
              <a:rPr lang="en-US" altLang="en-US" u="sng">
                <a:ea typeface="ＭＳ Ｐゴシック" panose="020B0600070205080204" pitchFamily="34" charset="-128"/>
              </a:rPr>
              <a:t>image</a:t>
            </a:r>
            <a:r>
              <a:rPr lang="en-US" altLang="en-US">
                <a:ea typeface="ＭＳ Ｐゴシック" panose="020B0600070205080204" pitchFamily="34" charset="-128"/>
              </a:rPr>
              <a:t> of a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is the </a:t>
            </a:r>
            <a:r>
              <a:rPr lang="en-US" altLang="en-US" u="sng">
                <a:ea typeface="ＭＳ Ｐゴシック" panose="020B0600070205080204" pitchFamily="34" charset="-128"/>
              </a:rPr>
              <a:t>preimage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u="sng">
                <a:ea typeface="ＭＳ Ｐゴシック" panose="020B0600070205080204" pitchFamily="34" charset="-128"/>
              </a:rPr>
              <a:t>antecedent</a:t>
            </a:r>
            <a:r>
              <a:rPr lang="en-US" altLang="en-US">
                <a:ea typeface="ＭＳ Ｐゴシック" panose="020B0600070205080204" pitchFamily="34" charset="-128"/>
              </a:rPr>
              <a:t>) of b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 u="sng">
                <a:ea typeface="ＭＳ Ｐゴシック" panose="020B0600070205080204" pitchFamily="34" charset="-128"/>
              </a:rPr>
              <a:t>range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the set of all images of elements of A, denoted 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rng(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4AEEE91B-4374-834D-BEAB-01954668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Important Functions: Floor &amp; Ceiling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C4A9C149-F29C-914D-951A-3587F2ABE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Definitions</a:t>
            </a:r>
            <a:r>
              <a:rPr lang="en-US" dirty="0">
                <a:ea typeface="+mn-ea"/>
                <a:cs typeface="+mn-cs"/>
              </a:rPr>
              <a:t>: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>
                <a:ea typeface="+mn-ea"/>
              </a:rPr>
              <a:t>The </a:t>
            </a:r>
            <a:r>
              <a:rPr lang="en-US" u="sng" dirty="0">
                <a:ea typeface="+mn-ea"/>
              </a:rPr>
              <a:t>floor function</a:t>
            </a:r>
            <a:r>
              <a:rPr lang="en-US" dirty="0">
                <a:ea typeface="+mn-ea"/>
              </a:rPr>
              <a:t>, denoted </a:t>
            </a:r>
            <a:r>
              <a:rPr lang="en-US" dirty="0">
                <a:ea typeface="+mn-ea"/>
                <a:sym typeface="Symbol" pitchFamily="18" charset="2"/>
              </a:rPr>
              <a:t>x</a:t>
            </a:r>
            <a:r>
              <a:rPr lang="en-US" dirty="0">
                <a:ea typeface="+mn-ea"/>
              </a:rPr>
              <a:t>, is a function </a:t>
            </a:r>
            <a:r>
              <a:rPr lang="en-US" i="1" dirty="0">
                <a:latin typeface="Algerian" pitchFamily="82" charset="0"/>
                <a:ea typeface="+mn-ea"/>
              </a:rPr>
              <a:t>R</a:t>
            </a:r>
            <a:r>
              <a:rPr lang="en-US" dirty="0">
                <a:ea typeface="+mn-ea"/>
                <a:sym typeface="Symbol" pitchFamily="18" charset="2"/>
              </a:rPr>
              <a:t></a:t>
            </a:r>
            <a:r>
              <a:rPr lang="en-US" i="1" dirty="0">
                <a:latin typeface="Algerian" pitchFamily="82" charset="0"/>
                <a:ea typeface="+mn-ea"/>
              </a:rPr>
              <a:t>Z</a:t>
            </a:r>
            <a:r>
              <a:rPr lang="en-US" dirty="0">
                <a:ea typeface="+mn-ea"/>
              </a:rPr>
              <a:t>.  Its values is the </a:t>
            </a:r>
            <a:r>
              <a:rPr lang="en-US" u="sng" dirty="0">
                <a:ea typeface="+mn-ea"/>
              </a:rPr>
              <a:t>largest integer</a:t>
            </a:r>
            <a:r>
              <a:rPr lang="en-US" dirty="0">
                <a:ea typeface="+mn-ea"/>
              </a:rPr>
              <a:t> that is less than or equal to x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>
                <a:ea typeface="+mn-ea"/>
                <a:sym typeface="Symbol" pitchFamily="18" charset="2"/>
              </a:rPr>
              <a:t>The ceiling function, denoted x, is a function </a:t>
            </a:r>
            <a:r>
              <a:rPr lang="en-US" i="1" dirty="0">
                <a:latin typeface="Algerian" pitchFamily="82" charset="0"/>
                <a:ea typeface="+mn-ea"/>
              </a:rPr>
              <a:t>R</a:t>
            </a:r>
            <a:r>
              <a:rPr lang="en-US" dirty="0">
                <a:ea typeface="+mn-ea"/>
                <a:sym typeface="Symbol" pitchFamily="18" charset="2"/>
              </a:rPr>
              <a:t></a:t>
            </a:r>
            <a:r>
              <a:rPr lang="en-US" i="1" dirty="0">
                <a:latin typeface="Algerian" pitchFamily="82" charset="0"/>
                <a:ea typeface="+mn-ea"/>
              </a:rPr>
              <a:t>Z</a:t>
            </a:r>
            <a:r>
              <a:rPr lang="en-US" dirty="0">
                <a:ea typeface="+mn-ea"/>
              </a:rPr>
              <a:t>.  Its values is the </a:t>
            </a:r>
            <a:r>
              <a:rPr lang="en-US" u="sng" dirty="0">
                <a:ea typeface="+mn-ea"/>
              </a:rPr>
              <a:t>smallest integer</a:t>
            </a:r>
            <a:r>
              <a:rPr lang="en-US" dirty="0">
                <a:ea typeface="+mn-ea"/>
              </a:rPr>
              <a:t> that is greater than or equal to x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In </a:t>
            </a:r>
            <a:r>
              <a:rPr lang="en-US" dirty="0" err="1">
                <a:ea typeface="+mn-ea"/>
                <a:cs typeface="+mn-cs"/>
              </a:rPr>
              <a:t>LaTex</a:t>
            </a:r>
            <a:r>
              <a:rPr lang="en-US" dirty="0"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lceil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rceil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rfloor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lfloor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</a:t>
            </a:r>
            <a:r>
              <a:rPr lang="en-US" dirty="0"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32D7D908-F9D6-524C-821C-0034FD32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Floor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EDFD1EF-783C-234E-A9C3-AA4894C8994F}"/>
              </a:ext>
            </a:extLst>
          </p:cNvPr>
          <p:cNvCxnSpPr/>
          <p:nvPr/>
        </p:nvCxnSpPr>
        <p:spPr>
          <a:xfrm>
            <a:off x="1143000" y="3886200"/>
            <a:ext cx="6629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7F88E12-32C5-074C-A4A2-AF0268550146}"/>
              </a:ext>
            </a:extLst>
          </p:cNvPr>
          <p:cNvCxnSpPr/>
          <p:nvPr/>
        </p:nvCxnSpPr>
        <p:spPr>
          <a:xfrm rot="5400000" flipH="1" flipV="1">
            <a:off x="2056607" y="3885406"/>
            <a:ext cx="4572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B31F2C-E271-ED42-9E79-654EF17A0443}"/>
              </a:ext>
            </a:extLst>
          </p:cNvPr>
          <p:cNvCxnSpPr/>
          <p:nvPr/>
        </p:nvCxnSpPr>
        <p:spPr>
          <a:xfrm rot="5400000">
            <a:off x="47998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9B8049-E005-AD44-8FDC-C52A95BBEBCB}"/>
              </a:ext>
            </a:extLst>
          </p:cNvPr>
          <p:cNvCxnSpPr/>
          <p:nvPr/>
        </p:nvCxnSpPr>
        <p:spPr>
          <a:xfrm>
            <a:off x="4267200" y="38862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27E881-12CB-2744-946E-6F6F099FC0AC}"/>
              </a:ext>
            </a:extLst>
          </p:cNvPr>
          <p:cNvCxnSpPr/>
          <p:nvPr/>
        </p:nvCxnSpPr>
        <p:spPr>
          <a:xfrm rot="5400000">
            <a:off x="54109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0633BD-4666-C74A-9E1F-E12AC37A46F2}"/>
              </a:ext>
            </a:extLst>
          </p:cNvPr>
          <p:cNvCxnSpPr/>
          <p:nvPr/>
        </p:nvCxnSpPr>
        <p:spPr>
          <a:xfrm rot="5400000">
            <a:off x="60205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852C8B-EB48-3E49-A2F8-07298A01DFDB}"/>
              </a:ext>
            </a:extLst>
          </p:cNvPr>
          <p:cNvCxnSpPr/>
          <p:nvPr/>
        </p:nvCxnSpPr>
        <p:spPr>
          <a:xfrm rot="5400000">
            <a:off x="66301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CBC8A0-BA57-0843-8EFA-A3F4576D08EA}"/>
              </a:ext>
            </a:extLst>
          </p:cNvPr>
          <p:cNvCxnSpPr/>
          <p:nvPr/>
        </p:nvCxnSpPr>
        <p:spPr>
          <a:xfrm rot="5400000">
            <a:off x="72382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E292CC1-6FE8-6742-A1A5-E10D7AE8AAC7}"/>
              </a:ext>
            </a:extLst>
          </p:cNvPr>
          <p:cNvCxnSpPr/>
          <p:nvPr/>
        </p:nvCxnSpPr>
        <p:spPr>
          <a:xfrm rot="5400000">
            <a:off x="11437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1A2AF5-1443-8D40-A0B2-C0953E30DCA0}"/>
              </a:ext>
            </a:extLst>
          </p:cNvPr>
          <p:cNvCxnSpPr/>
          <p:nvPr/>
        </p:nvCxnSpPr>
        <p:spPr>
          <a:xfrm rot="5400000">
            <a:off x="2360613" y="3886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D6E184F-8404-A346-86C1-EFD7980F2FE8}"/>
              </a:ext>
            </a:extLst>
          </p:cNvPr>
          <p:cNvCxnSpPr/>
          <p:nvPr/>
        </p:nvCxnSpPr>
        <p:spPr>
          <a:xfrm rot="5400000">
            <a:off x="29710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288EADC-2C5D-D544-816F-2D48705F6EFE}"/>
              </a:ext>
            </a:extLst>
          </p:cNvPr>
          <p:cNvCxnSpPr/>
          <p:nvPr/>
        </p:nvCxnSpPr>
        <p:spPr>
          <a:xfrm rot="5400000">
            <a:off x="35806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C2AC219-8095-034B-84B0-A7886FEBA880}"/>
              </a:ext>
            </a:extLst>
          </p:cNvPr>
          <p:cNvCxnSpPr/>
          <p:nvPr/>
        </p:nvCxnSpPr>
        <p:spPr>
          <a:xfrm rot="5400000">
            <a:off x="17533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8DFC6F-B985-0B4F-80B0-8D89EB3070DE}"/>
              </a:ext>
            </a:extLst>
          </p:cNvPr>
          <p:cNvCxnSpPr/>
          <p:nvPr/>
        </p:nvCxnSpPr>
        <p:spPr>
          <a:xfrm rot="10800000">
            <a:off x="4191000" y="44942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F18AB2B-8011-CA49-BD39-4E251D4196CB}"/>
              </a:ext>
            </a:extLst>
          </p:cNvPr>
          <p:cNvCxnSpPr/>
          <p:nvPr/>
        </p:nvCxnSpPr>
        <p:spPr>
          <a:xfrm rot="10800000">
            <a:off x="4191000" y="51054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E31D5F1-3B49-AA48-906D-4FC55493D3C8}"/>
              </a:ext>
            </a:extLst>
          </p:cNvPr>
          <p:cNvCxnSpPr/>
          <p:nvPr/>
        </p:nvCxnSpPr>
        <p:spPr>
          <a:xfrm rot="10800000">
            <a:off x="4191000" y="57150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8F66237-0142-D148-87CD-74CE30F3A1AD}"/>
              </a:ext>
            </a:extLst>
          </p:cNvPr>
          <p:cNvCxnSpPr/>
          <p:nvPr/>
        </p:nvCxnSpPr>
        <p:spPr>
          <a:xfrm rot="10800000">
            <a:off x="4191000" y="20558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9AA2489-906C-2346-95B0-69A1EF59E274}"/>
              </a:ext>
            </a:extLst>
          </p:cNvPr>
          <p:cNvCxnSpPr/>
          <p:nvPr/>
        </p:nvCxnSpPr>
        <p:spPr>
          <a:xfrm rot="10800000">
            <a:off x="4191000" y="26654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466EF3C-B15F-4045-8696-42A3A45FC89D}"/>
              </a:ext>
            </a:extLst>
          </p:cNvPr>
          <p:cNvCxnSpPr/>
          <p:nvPr/>
        </p:nvCxnSpPr>
        <p:spPr>
          <a:xfrm rot="10800000">
            <a:off x="4191000" y="32750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B5EF00A-E276-2D47-82F5-A0D6B124E0C2}"/>
              </a:ext>
            </a:extLst>
          </p:cNvPr>
          <p:cNvCxnSpPr/>
          <p:nvPr/>
        </p:nvCxnSpPr>
        <p:spPr>
          <a:xfrm>
            <a:off x="4876800" y="32766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6E20C0D-1515-8A42-8C8E-FEBD171E9C62}"/>
              </a:ext>
            </a:extLst>
          </p:cNvPr>
          <p:cNvCxnSpPr/>
          <p:nvPr/>
        </p:nvCxnSpPr>
        <p:spPr>
          <a:xfrm>
            <a:off x="5486400" y="2667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6F3EC04-681A-8144-A95A-62B4B42E13EE}"/>
              </a:ext>
            </a:extLst>
          </p:cNvPr>
          <p:cNvCxnSpPr/>
          <p:nvPr/>
        </p:nvCxnSpPr>
        <p:spPr>
          <a:xfrm>
            <a:off x="3657600" y="44958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0A49CD1-C1FA-FE43-84E9-4227CB45E2AE}"/>
              </a:ext>
            </a:extLst>
          </p:cNvPr>
          <p:cNvCxnSpPr/>
          <p:nvPr/>
        </p:nvCxnSpPr>
        <p:spPr>
          <a:xfrm>
            <a:off x="3048000" y="5103813"/>
            <a:ext cx="609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E9E946B-B589-7949-BA16-C660777C9017}"/>
              </a:ext>
            </a:extLst>
          </p:cNvPr>
          <p:cNvCxnSpPr/>
          <p:nvPr/>
        </p:nvCxnSpPr>
        <p:spPr>
          <a:xfrm>
            <a:off x="2438400" y="5715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634" name="TextBox 44">
            <a:extLst>
              <a:ext uri="{FF2B5EF4-FFF2-40B4-BE49-F238E27FC236}">
                <a16:creationId xmlns:a16="http://schemas.microsoft.com/office/drawing/2014/main" id="{76EDC56B-CFDD-0C47-A062-298072728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8635" name="TextBox 45">
            <a:extLst>
              <a:ext uri="{FF2B5EF4-FFF2-40B4-BE49-F238E27FC236}">
                <a16:creationId xmlns:a16="http://schemas.microsoft.com/office/drawing/2014/main" id="{BED0EA18-A369-394A-87A4-A4297B12B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8636" name="TextBox 46">
            <a:extLst>
              <a:ext uri="{FF2B5EF4-FFF2-40B4-BE49-F238E27FC236}">
                <a16:creationId xmlns:a16="http://schemas.microsoft.com/office/drawing/2014/main" id="{D659F7A3-55D1-9541-8A7D-E06C0E8C9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8637" name="TextBox 47">
            <a:extLst>
              <a:ext uri="{FF2B5EF4-FFF2-40B4-BE49-F238E27FC236}">
                <a16:creationId xmlns:a16="http://schemas.microsoft.com/office/drawing/2014/main" id="{478F43EC-2863-A94A-8437-0CE9B34B2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68638" name="TextBox 48">
            <a:extLst>
              <a:ext uri="{FF2B5EF4-FFF2-40B4-BE49-F238E27FC236}">
                <a16:creationId xmlns:a16="http://schemas.microsoft.com/office/drawing/2014/main" id="{A03EFBFA-8877-0B4D-AD48-FE472624D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68639" name="TextBox 49">
            <a:extLst>
              <a:ext uri="{FF2B5EF4-FFF2-40B4-BE49-F238E27FC236}">
                <a16:creationId xmlns:a16="http://schemas.microsoft.com/office/drawing/2014/main" id="{6314D25B-95F9-C84E-BF56-A0A02ACAE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8640" name="TextBox 51">
            <a:extLst>
              <a:ext uri="{FF2B5EF4-FFF2-40B4-BE49-F238E27FC236}">
                <a16:creationId xmlns:a16="http://schemas.microsoft.com/office/drawing/2014/main" id="{09A35954-23B1-5B44-A639-49FC24045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6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8641" name="TextBox 53">
            <a:extLst>
              <a:ext uri="{FF2B5EF4-FFF2-40B4-BE49-F238E27FC236}">
                <a16:creationId xmlns:a16="http://schemas.microsoft.com/office/drawing/2014/main" id="{27E8A151-B2A7-EF4B-AB35-AF03B4823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8642" name="TextBox 54">
            <a:extLst>
              <a:ext uri="{FF2B5EF4-FFF2-40B4-BE49-F238E27FC236}">
                <a16:creationId xmlns:a16="http://schemas.microsoft.com/office/drawing/2014/main" id="{74642CF3-F438-934B-95C5-C846DC703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-4</a:t>
            </a:r>
          </a:p>
        </p:txBody>
      </p:sp>
      <p:sp>
        <p:nvSpPr>
          <p:cNvPr id="68643" name="TextBox 55">
            <a:extLst>
              <a:ext uri="{FF2B5EF4-FFF2-40B4-BE49-F238E27FC236}">
                <a16:creationId xmlns:a16="http://schemas.microsoft.com/office/drawing/2014/main" id="{998833E7-3555-C74F-83C3-49545C561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-5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B928B27-F9C4-8047-91F1-6526D0F016EE}"/>
              </a:ext>
            </a:extLst>
          </p:cNvPr>
          <p:cNvSpPr/>
          <p:nvPr/>
        </p:nvSpPr>
        <p:spPr>
          <a:xfrm>
            <a:off x="4267200" y="3810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1292216-E6BC-124B-8BC2-E693D7A1C0CD}"/>
              </a:ext>
            </a:extLst>
          </p:cNvPr>
          <p:cNvSpPr/>
          <p:nvPr/>
        </p:nvSpPr>
        <p:spPr>
          <a:xfrm>
            <a:off x="5486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94242C22-AB50-8F4F-B151-EDD4DCCDC320}"/>
              </a:ext>
            </a:extLst>
          </p:cNvPr>
          <p:cNvSpPr/>
          <p:nvPr/>
        </p:nvSpPr>
        <p:spPr>
          <a:xfrm>
            <a:off x="3657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F3CEB8F-7BAB-774C-AB55-8E96D1DD2FE8}"/>
              </a:ext>
            </a:extLst>
          </p:cNvPr>
          <p:cNvSpPr/>
          <p:nvPr/>
        </p:nvSpPr>
        <p:spPr>
          <a:xfrm>
            <a:off x="3048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9275909-B4B9-DC43-89DE-622C82137964}"/>
              </a:ext>
            </a:extLst>
          </p:cNvPr>
          <p:cNvSpPr/>
          <p:nvPr/>
        </p:nvSpPr>
        <p:spPr>
          <a:xfrm>
            <a:off x="24384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0B4B7CA-6FF0-2C46-A09C-FC1AFAFB6CF6}"/>
              </a:ext>
            </a:extLst>
          </p:cNvPr>
          <p:cNvSpPr/>
          <p:nvPr/>
        </p:nvSpPr>
        <p:spPr>
          <a:xfrm>
            <a:off x="3048000" y="5638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361466D-AF3B-A24B-A833-D325B3A97B62}"/>
              </a:ext>
            </a:extLst>
          </p:cNvPr>
          <p:cNvSpPr/>
          <p:nvPr/>
        </p:nvSpPr>
        <p:spPr>
          <a:xfrm>
            <a:off x="3657600" y="5029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2DDBBD6-37DF-1040-83D6-CF6B73D97145}"/>
              </a:ext>
            </a:extLst>
          </p:cNvPr>
          <p:cNvSpPr/>
          <p:nvPr/>
        </p:nvSpPr>
        <p:spPr>
          <a:xfrm>
            <a:off x="4267200" y="44196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4A03B52-7552-0B42-A9A8-F9DE23F11BC5}"/>
              </a:ext>
            </a:extLst>
          </p:cNvPr>
          <p:cNvSpPr/>
          <p:nvPr/>
        </p:nvSpPr>
        <p:spPr>
          <a:xfrm>
            <a:off x="4876800" y="38100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02C77D6-00EC-6E43-89D0-690DC54060C9}"/>
              </a:ext>
            </a:extLst>
          </p:cNvPr>
          <p:cNvSpPr/>
          <p:nvPr/>
        </p:nvSpPr>
        <p:spPr>
          <a:xfrm>
            <a:off x="5486400" y="32004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35F52A7-488E-CC4E-B697-48830FD22F07}"/>
              </a:ext>
            </a:extLst>
          </p:cNvPr>
          <p:cNvSpPr/>
          <p:nvPr/>
        </p:nvSpPr>
        <p:spPr>
          <a:xfrm>
            <a:off x="6096000" y="2590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655" name="TextBox 68">
            <a:extLst>
              <a:ext uri="{FF2B5EF4-FFF2-40B4-BE49-F238E27FC236}">
                <a16:creationId xmlns:a16="http://schemas.microsoft.com/office/drawing/2014/main" id="{B87D7EA1-C74B-314F-83DE-F584FC0C8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048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8656" name="TextBox 69">
            <a:extLst>
              <a:ext uri="{FF2B5EF4-FFF2-40B4-BE49-F238E27FC236}">
                <a16:creationId xmlns:a16="http://schemas.microsoft.com/office/drawing/2014/main" id="{F8B073B0-0908-AD45-9DAB-60011BF1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8657" name="TextBox 70">
            <a:extLst>
              <a:ext uri="{FF2B5EF4-FFF2-40B4-BE49-F238E27FC236}">
                <a16:creationId xmlns:a16="http://schemas.microsoft.com/office/drawing/2014/main" id="{E8D62247-02F2-0B4A-9A14-E4D73D97E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8658" name="TextBox 71">
            <a:extLst>
              <a:ext uri="{FF2B5EF4-FFF2-40B4-BE49-F238E27FC236}">
                <a16:creationId xmlns:a16="http://schemas.microsoft.com/office/drawing/2014/main" id="{C3E1DE5E-CAF5-2E4E-A26F-67E946B51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8659" name="TextBox 72">
            <a:extLst>
              <a:ext uri="{FF2B5EF4-FFF2-40B4-BE49-F238E27FC236}">
                <a16:creationId xmlns:a16="http://schemas.microsoft.com/office/drawing/2014/main" id="{D725C317-3D57-D343-893A-CE50B0662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8660" name="TextBox 73">
            <a:extLst>
              <a:ext uri="{FF2B5EF4-FFF2-40B4-BE49-F238E27FC236}">
                <a16:creationId xmlns:a16="http://schemas.microsoft.com/office/drawing/2014/main" id="{FE9B65C6-B95A-9945-AF85-2AAA61F71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97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8661" name="TextBox 74">
            <a:extLst>
              <a:ext uri="{FF2B5EF4-FFF2-40B4-BE49-F238E27FC236}">
                <a16:creationId xmlns:a16="http://schemas.microsoft.com/office/drawing/2014/main" id="{6798108C-FBAA-B44A-A87C-B24344B9A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x</a:t>
            </a:r>
          </a:p>
        </p:txBody>
      </p:sp>
      <p:sp>
        <p:nvSpPr>
          <p:cNvPr id="68662" name="TextBox 75">
            <a:extLst>
              <a:ext uri="{FF2B5EF4-FFF2-40B4-BE49-F238E27FC236}">
                <a16:creationId xmlns:a16="http://schemas.microsoft.com/office/drawing/2014/main" id="{B1B2DDCE-0CCD-E940-BE1B-A5272AF5C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447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y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971C4C37-22F9-734A-B36A-BEB316BAB4C8}"/>
              </a:ext>
            </a:extLst>
          </p:cNvPr>
          <p:cNvSpPr/>
          <p:nvPr/>
        </p:nvSpPr>
        <p:spPr>
          <a:xfrm>
            <a:off x="48006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FE58D82-0EF3-8A40-BE47-EB1D856F1C11}"/>
              </a:ext>
            </a:extLst>
          </p:cNvPr>
          <p:cNvCxnSpPr/>
          <p:nvPr/>
        </p:nvCxnSpPr>
        <p:spPr>
          <a:xfrm>
            <a:off x="6096000" y="2057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92913721-3509-DD41-ABB9-36EC1BB709F5}"/>
              </a:ext>
            </a:extLst>
          </p:cNvPr>
          <p:cNvSpPr/>
          <p:nvPr/>
        </p:nvSpPr>
        <p:spPr>
          <a:xfrm>
            <a:off x="60960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F5D48D3-14CF-F140-A549-24EAECADBAD4}"/>
              </a:ext>
            </a:extLst>
          </p:cNvPr>
          <p:cNvSpPr/>
          <p:nvPr/>
        </p:nvSpPr>
        <p:spPr>
          <a:xfrm>
            <a:off x="6705600" y="1981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A59292ED-03A7-9F4E-8FE8-04E9EBFE7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Ceiling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BB21906-138F-4B48-BC26-BA2DE46E164E}"/>
              </a:ext>
            </a:extLst>
          </p:cNvPr>
          <p:cNvCxnSpPr/>
          <p:nvPr/>
        </p:nvCxnSpPr>
        <p:spPr>
          <a:xfrm>
            <a:off x="1143000" y="3886200"/>
            <a:ext cx="6629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4AD2EBE-9B4E-DF41-A870-1F7C5AA6DDCC}"/>
              </a:ext>
            </a:extLst>
          </p:cNvPr>
          <p:cNvCxnSpPr/>
          <p:nvPr/>
        </p:nvCxnSpPr>
        <p:spPr>
          <a:xfrm rot="5400000" flipH="1" flipV="1">
            <a:off x="2056607" y="3885406"/>
            <a:ext cx="4572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85FEFA-711D-C64B-BD67-F97F99C25799}"/>
              </a:ext>
            </a:extLst>
          </p:cNvPr>
          <p:cNvCxnSpPr/>
          <p:nvPr/>
        </p:nvCxnSpPr>
        <p:spPr>
          <a:xfrm rot="5400000">
            <a:off x="47998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7EA1FE-AB45-C24D-83DE-A384FEE0036B}"/>
              </a:ext>
            </a:extLst>
          </p:cNvPr>
          <p:cNvCxnSpPr/>
          <p:nvPr/>
        </p:nvCxnSpPr>
        <p:spPr>
          <a:xfrm>
            <a:off x="4419600" y="32766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787932-7D43-C945-93C0-709D2AA56A8D}"/>
              </a:ext>
            </a:extLst>
          </p:cNvPr>
          <p:cNvCxnSpPr/>
          <p:nvPr/>
        </p:nvCxnSpPr>
        <p:spPr>
          <a:xfrm rot="5400000">
            <a:off x="54109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6B6B6-8641-9049-AA28-5B56084675D2}"/>
              </a:ext>
            </a:extLst>
          </p:cNvPr>
          <p:cNvCxnSpPr/>
          <p:nvPr/>
        </p:nvCxnSpPr>
        <p:spPr>
          <a:xfrm rot="5400000">
            <a:off x="60205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A8F85E3-5AE6-9148-8E1E-AF0965E3659E}"/>
              </a:ext>
            </a:extLst>
          </p:cNvPr>
          <p:cNvCxnSpPr/>
          <p:nvPr/>
        </p:nvCxnSpPr>
        <p:spPr>
          <a:xfrm rot="5400000">
            <a:off x="66301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E8C62B9-EB6B-AB4B-A076-FB85FC7A1E00}"/>
              </a:ext>
            </a:extLst>
          </p:cNvPr>
          <p:cNvCxnSpPr/>
          <p:nvPr/>
        </p:nvCxnSpPr>
        <p:spPr>
          <a:xfrm rot="5400000">
            <a:off x="72382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67240CE-8464-B548-B67E-56A226782F08}"/>
              </a:ext>
            </a:extLst>
          </p:cNvPr>
          <p:cNvCxnSpPr/>
          <p:nvPr/>
        </p:nvCxnSpPr>
        <p:spPr>
          <a:xfrm rot="5400000">
            <a:off x="11437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9679D8E-47B3-8E46-B9CC-C3FEAA547170}"/>
              </a:ext>
            </a:extLst>
          </p:cNvPr>
          <p:cNvCxnSpPr/>
          <p:nvPr/>
        </p:nvCxnSpPr>
        <p:spPr>
          <a:xfrm rot="5400000">
            <a:off x="2360613" y="3886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ED6BF80-372B-9F4C-951C-71CC5E948688}"/>
              </a:ext>
            </a:extLst>
          </p:cNvPr>
          <p:cNvCxnSpPr/>
          <p:nvPr/>
        </p:nvCxnSpPr>
        <p:spPr>
          <a:xfrm rot="5400000">
            <a:off x="29710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A2AF84A-FE23-1344-897F-599D7CD9587F}"/>
              </a:ext>
            </a:extLst>
          </p:cNvPr>
          <p:cNvCxnSpPr/>
          <p:nvPr/>
        </p:nvCxnSpPr>
        <p:spPr>
          <a:xfrm rot="5400000">
            <a:off x="35806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43FF9B3-06DD-1B45-98A5-F3CE8F3B7E9D}"/>
              </a:ext>
            </a:extLst>
          </p:cNvPr>
          <p:cNvCxnSpPr/>
          <p:nvPr/>
        </p:nvCxnSpPr>
        <p:spPr>
          <a:xfrm rot="5400000">
            <a:off x="17533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7DDEC5A-E71D-6C42-8D95-DED935793D64}"/>
              </a:ext>
            </a:extLst>
          </p:cNvPr>
          <p:cNvCxnSpPr/>
          <p:nvPr/>
        </p:nvCxnSpPr>
        <p:spPr>
          <a:xfrm rot="10800000">
            <a:off x="4191000" y="44942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A87BFBD-48F9-304D-A4F8-B2A5AB953FB9}"/>
              </a:ext>
            </a:extLst>
          </p:cNvPr>
          <p:cNvCxnSpPr/>
          <p:nvPr/>
        </p:nvCxnSpPr>
        <p:spPr>
          <a:xfrm rot="10800000">
            <a:off x="4191000" y="51054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C61B25-CF7B-BC4E-BF59-14CD9F0C1FE9}"/>
              </a:ext>
            </a:extLst>
          </p:cNvPr>
          <p:cNvCxnSpPr/>
          <p:nvPr/>
        </p:nvCxnSpPr>
        <p:spPr>
          <a:xfrm rot="10800000">
            <a:off x="4191000" y="57150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1652339-98CF-034A-B88C-4562377121D4}"/>
              </a:ext>
            </a:extLst>
          </p:cNvPr>
          <p:cNvCxnSpPr/>
          <p:nvPr/>
        </p:nvCxnSpPr>
        <p:spPr>
          <a:xfrm rot="10800000">
            <a:off x="4191000" y="20558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66BBCCD-0B11-6540-9845-FC6B6D69F6D1}"/>
              </a:ext>
            </a:extLst>
          </p:cNvPr>
          <p:cNvCxnSpPr/>
          <p:nvPr/>
        </p:nvCxnSpPr>
        <p:spPr>
          <a:xfrm rot="10800000">
            <a:off x="4191000" y="26654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506C06D-47FE-284C-AB9E-DC71E0DCE695}"/>
              </a:ext>
            </a:extLst>
          </p:cNvPr>
          <p:cNvCxnSpPr/>
          <p:nvPr/>
        </p:nvCxnSpPr>
        <p:spPr>
          <a:xfrm rot="10800000">
            <a:off x="4191000" y="32750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CB47361-75BE-E441-99C7-72BC2516D342}"/>
              </a:ext>
            </a:extLst>
          </p:cNvPr>
          <p:cNvCxnSpPr/>
          <p:nvPr/>
        </p:nvCxnSpPr>
        <p:spPr>
          <a:xfrm>
            <a:off x="5029200" y="2667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25EA9B3-4714-DE45-AAD9-FB1C8C5BDA8A}"/>
              </a:ext>
            </a:extLst>
          </p:cNvPr>
          <p:cNvCxnSpPr/>
          <p:nvPr/>
        </p:nvCxnSpPr>
        <p:spPr>
          <a:xfrm>
            <a:off x="5638800" y="2057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ADF90F-9F7E-8D44-8C9B-98F9A801B669}"/>
              </a:ext>
            </a:extLst>
          </p:cNvPr>
          <p:cNvCxnSpPr/>
          <p:nvPr/>
        </p:nvCxnSpPr>
        <p:spPr>
          <a:xfrm>
            <a:off x="3810000" y="38862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9159093-04E7-7144-A61F-52E344006F88}"/>
              </a:ext>
            </a:extLst>
          </p:cNvPr>
          <p:cNvCxnSpPr/>
          <p:nvPr/>
        </p:nvCxnSpPr>
        <p:spPr>
          <a:xfrm>
            <a:off x="3200400" y="4494213"/>
            <a:ext cx="609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1E6986A-7C23-BC44-8B05-5D3797333F83}"/>
              </a:ext>
            </a:extLst>
          </p:cNvPr>
          <p:cNvCxnSpPr/>
          <p:nvPr/>
        </p:nvCxnSpPr>
        <p:spPr>
          <a:xfrm>
            <a:off x="2590800" y="5105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658" name="TextBox 44">
            <a:extLst>
              <a:ext uri="{FF2B5EF4-FFF2-40B4-BE49-F238E27FC236}">
                <a16:creationId xmlns:a16="http://schemas.microsoft.com/office/drawing/2014/main" id="{F6F7ED2D-5DC7-4F4B-B5E5-5482C3D21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9659" name="TextBox 45">
            <a:extLst>
              <a:ext uri="{FF2B5EF4-FFF2-40B4-BE49-F238E27FC236}">
                <a16:creationId xmlns:a16="http://schemas.microsoft.com/office/drawing/2014/main" id="{BD06D3E3-D2ED-134D-82A9-4363D12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9660" name="TextBox 46">
            <a:extLst>
              <a:ext uri="{FF2B5EF4-FFF2-40B4-BE49-F238E27FC236}">
                <a16:creationId xmlns:a16="http://schemas.microsoft.com/office/drawing/2014/main" id="{73A0FA1A-A998-CC4C-90D4-0DDDE13DA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9661" name="TextBox 47">
            <a:extLst>
              <a:ext uri="{FF2B5EF4-FFF2-40B4-BE49-F238E27FC236}">
                <a16:creationId xmlns:a16="http://schemas.microsoft.com/office/drawing/2014/main" id="{187076AF-B814-9746-A532-3557E35B7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69662" name="TextBox 48">
            <a:extLst>
              <a:ext uri="{FF2B5EF4-FFF2-40B4-BE49-F238E27FC236}">
                <a16:creationId xmlns:a16="http://schemas.microsoft.com/office/drawing/2014/main" id="{267444DB-986D-1943-958F-5FB12EDE5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69663" name="TextBox 49">
            <a:extLst>
              <a:ext uri="{FF2B5EF4-FFF2-40B4-BE49-F238E27FC236}">
                <a16:creationId xmlns:a16="http://schemas.microsoft.com/office/drawing/2014/main" id="{8BE6D715-AA82-4B47-815E-17F676FA4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9664" name="TextBox 51">
            <a:extLst>
              <a:ext uri="{FF2B5EF4-FFF2-40B4-BE49-F238E27FC236}">
                <a16:creationId xmlns:a16="http://schemas.microsoft.com/office/drawing/2014/main" id="{C5AF0621-9C4B-2741-BA14-1D2225172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6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9665" name="TextBox 53">
            <a:extLst>
              <a:ext uri="{FF2B5EF4-FFF2-40B4-BE49-F238E27FC236}">
                <a16:creationId xmlns:a16="http://schemas.microsoft.com/office/drawing/2014/main" id="{656ABB0A-A736-9A4A-8F52-8528C1357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9666" name="TextBox 54">
            <a:extLst>
              <a:ext uri="{FF2B5EF4-FFF2-40B4-BE49-F238E27FC236}">
                <a16:creationId xmlns:a16="http://schemas.microsoft.com/office/drawing/2014/main" id="{00C2EC74-F408-FA4C-9957-7A7315D6D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-4</a:t>
            </a:r>
          </a:p>
        </p:txBody>
      </p:sp>
      <p:sp>
        <p:nvSpPr>
          <p:cNvPr id="69667" name="TextBox 55">
            <a:extLst>
              <a:ext uri="{FF2B5EF4-FFF2-40B4-BE49-F238E27FC236}">
                <a16:creationId xmlns:a16="http://schemas.microsoft.com/office/drawing/2014/main" id="{6477B5AD-A23A-D746-8634-04B81BCC7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-5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A27DD5F-00F4-A442-994C-F3D8AA41D366}"/>
              </a:ext>
            </a:extLst>
          </p:cNvPr>
          <p:cNvSpPr/>
          <p:nvPr/>
        </p:nvSpPr>
        <p:spPr>
          <a:xfrm>
            <a:off x="4267200" y="32004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D6DBA02-0C99-544E-A76C-E9584F5F96B9}"/>
              </a:ext>
            </a:extLst>
          </p:cNvPr>
          <p:cNvSpPr/>
          <p:nvPr/>
        </p:nvSpPr>
        <p:spPr>
          <a:xfrm>
            <a:off x="4876800" y="2590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F8814751-9A48-9642-BF4E-A7AE7BA57624}"/>
              </a:ext>
            </a:extLst>
          </p:cNvPr>
          <p:cNvSpPr/>
          <p:nvPr/>
        </p:nvSpPr>
        <p:spPr>
          <a:xfrm>
            <a:off x="5486400" y="1981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5C6CB75-F35F-6A47-BDB3-04CF3057DA6C}"/>
              </a:ext>
            </a:extLst>
          </p:cNvPr>
          <p:cNvSpPr/>
          <p:nvPr/>
        </p:nvSpPr>
        <p:spPr>
          <a:xfrm>
            <a:off x="3657600" y="38100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C796C50-8BC0-B640-9161-2909228FD4DA}"/>
              </a:ext>
            </a:extLst>
          </p:cNvPr>
          <p:cNvSpPr/>
          <p:nvPr/>
        </p:nvSpPr>
        <p:spPr>
          <a:xfrm>
            <a:off x="3048000" y="44196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F9F64845-82DA-F143-A569-A4956871226A}"/>
              </a:ext>
            </a:extLst>
          </p:cNvPr>
          <p:cNvSpPr/>
          <p:nvPr/>
        </p:nvSpPr>
        <p:spPr>
          <a:xfrm>
            <a:off x="2438400" y="5029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95CF530-1FE6-4849-8B06-044AAD115FE8}"/>
              </a:ext>
            </a:extLst>
          </p:cNvPr>
          <p:cNvSpPr/>
          <p:nvPr/>
        </p:nvSpPr>
        <p:spPr>
          <a:xfrm>
            <a:off x="3048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47E7F31-B61C-9144-BEBB-FA54DAC25580}"/>
              </a:ext>
            </a:extLst>
          </p:cNvPr>
          <p:cNvSpPr/>
          <p:nvPr/>
        </p:nvSpPr>
        <p:spPr>
          <a:xfrm>
            <a:off x="3657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A2613F5-E59A-C044-8D88-6FC012628D44}"/>
              </a:ext>
            </a:extLst>
          </p:cNvPr>
          <p:cNvSpPr/>
          <p:nvPr/>
        </p:nvSpPr>
        <p:spPr>
          <a:xfrm>
            <a:off x="4267200" y="3810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1C4261F-88AE-2945-9772-AA61C92ACD1F}"/>
              </a:ext>
            </a:extLst>
          </p:cNvPr>
          <p:cNvSpPr/>
          <p:nvPr/>
        </p:nvSpPr>
        <p:spPr>
          <a:xfrm>
            <a:off x="48768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0896C0B-FD32-8F42-8C00-AB573DD9E149}"/>
              </a:ext>
            </a:extLst>
          </p:cNvPr>
          <p:cNvSpPr/>
          <p:nvPr/>
        </p:nvSpPr>
        <p:spPr>
          <a:xfrm>
            <a:off x="5486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2BE0BEF-5ADD-CB4B-8D02-15505A039B78}"/>
              </a:ext>
            </a:extLst>
          </p:cNvPr>
          <p:cNvSpPr/>
          <p:nvPr/>
        </p:nvSpPr>
        <p:spPr>
          <a:xfrm>
            <a:off x="60960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680" name="TextBox 68">
            <a:extLst>
              <a:ext uri="{FF2B5EF4-FFF2-40B4-BE49-F238E27FC236}">
                <a16:creationId xmlns:a16="http://schemas.microsoft.com/office/drawing/2014/main" id="{ED3DE593-5280-D349-9A4D-5CD577297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24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9681" name="TextBox 69">
            <a:extLst>
              <a:ext uri="{FF2B5EF4-FFF2-40B4-BE49-F238E27FC236}">
                <a16:creationId xmlns:a16="http://schemas.microsoft.com/office/drawing/2014/main" id="{B0AD6DF3-D716-BB47-9BF4-EE9EDF064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9682" name="TextBox 70">
            <a:extLst>
              <a:ext uri="{FF2B5EF4-FFF2-40B4-BE49-F238E27FC236}">
                <a16:creationId xmlns:a16="http://schemas.microsoft.com/office/drawing/2014/main" id="{14A8A003-9717-3D4C-ADF4-39DA6650B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9683" name="TextBox 71">
            <a:extLst>
              <a:ext uri="{FF2B5EF4-FFF2-40B4-BE49-F238E27FC236}">
                <a16:creationId xmlns:a16="http://schemas.microsoft.com/office/drawing/2014/main" id="{1FCE0433-71CB-364D-8BE7-4FEE16F66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9684" name="TextBox 72">
            <a:extLst>
              <a:ext uri="{FF2B5EF4-FFF2-40B4-BE49-F238E27FC236}">
                <a16:creationId xmlns:a16="http://schemas.microsoft.com/office/drawing/2014/main" id="{D08EC3F3-2FE3-984F-B1C5-FB45B07B5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9685" name="TextBox 73">
            <a:extLst>
              <a:ext uri="{FF2B5EF4-FFF2-40B4-BE49-F238E27FC236}">
                <a16:creationId xmlns:a16="http://schemas.microsoft.com/office/drawing/2014/main" id="{B0B352DC-FA91-584C-BC3A-11E3177F8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97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9686" name="TextBox 74">
            <a:extLst>
              <a:ext uri="{FF2B5EF4-FFF2-40B4-BE49-F238E27FC236}">
                <a16:creationId xmlns:a16="http://schemas.microsoft.com/office/drawing/2014/main" id="{51BD4E77-8BDD-0B41-A894-FE72F68EF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x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14B142B-0F28-BB4C-8CA8-D7B06D7207EF}"/>
              </a:ext>
            </a:extLst>
          </p:cNvPr>
          <p:cNvCxnSpPr/>
          <p:nvPr/>
        </p:nvCxnSpPr>
        <p:spPr>
          <a:xfrm>
            <a:off x="1981200" y="5715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8EE1C974-78A8-5C49-A2A8-6083E065F327}"/>
              </a:ext>
            </a:extLst>
          </p:cNvPr>
          <p:cNvSpPr/>
          <p:nvPr/>
        </p:nvSpPr>
        <p:spPr>
          <a:xfrm>
            <a:off x="1828800" y="5638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D693D92-826B-EC47-84BE-CE7B68296375}"/>
              </a:ext>
            </a:extLst>
          </p:cNvPr>
          <p:cNvSpPr/>
          <p:nvPr/>
        </p:nvSpPr>
        <p:spPr>
          <a:xfrm>
            <a:off x="24384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F071192D-3EF7-5F47-A9E3-1552F11E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Function: Factorial</a:t>
            </a:r>
          </a:p>
        </p:txBody>
      </p:sp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C1B5FB6C-554D-B04C-B415-71B0FEA6B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factorial function gives us the number of permutations (that is, uniquely ordered arrangements) of a collection of n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</a:t>
            </a:r>
            <a:r>
              <a:rPr lang="en-US" altLang="en-US" u="sng">
                <a:ea typeface="ＭＳ Ｐゴシック" panose="020B0600070205080204" pitchFamily="34" charset="-128"/>
              </a:rPr>
              <a:t>factorial</a:t>
            </a:r>
            <a:r>
              <a:rPr lang="en-US" altLang="en-US">
                <a:ea typeface="ＭＳ Ｐゴシック" panose="020B0600070205080204" pitchFamily="34" charset="-128"/>
              </a:rPr>
              <a:t> function, denoted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</a:t>
            </a:r>
            <a:r>
              <a:rPr lang="en-US" altLang="en-US">
                <a:ea typeface="ＭＳ Ｐゴシック" panose="020B0600070205080204" pitchFamily="34" charset="-128"/>
              </a:rPr>
              <a:t>, is a function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.  Its value is the </a:t>
            </a:r>
            <a:r>
              <a:rPr lang="en-US" altLang="en-US" u="sng">
                <a:ea typeface="ＭＳ Ｐゴシック" panose="020B0600070205080204" pitchFamily="34" charset="-128"/>
              </a:rPr>
              <a:t>product</a:t>
            </a:r>
            <a:r>
              <a:rPr lang="en-US" altLang="en-US">
                <a:ea typeface="ＭＳ Ｐゴシック" panose="020B0600070205080204" pitchFamily="34" charset="-128"/>
              </a:rPr>
              <a:t> of the n positive integers</a:t>
            </a:r>
          </a:p>
        </p:txBody>
      </p:sp>
      <p:pic>
        <p:nvPicPr>
          <p:cNvPr id="70659" name="Picture 1" descr="latex-image-1.pdf">
            <a:extLst>
              <a:ext uri="{FF2B5EF4-FFF2-40B4-BE49-F238E27FC236}">
                <a16:creationId xmlns:a16="http://schemas.microsoft.com/office/drawing/2014/main" id="{9F10A579-BAC2-5C4D-9E65-1428630A62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986338"/>
            <a:ext cx="5732463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37CF43E6-B16D-864D-AE9E-177C7944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Factorial Function &amp; Stirling</a:t>
            </a:r>
            <a:r>
              <a:rPr lang="ja-JP" altLang="en-US" sz="3200">
                <a:ea typeface="ＭＳ Ｐゴシック" panose="020B0600070205080204" pitchFamily="34" charset="-128"/>
              </a:rPr>
              <a:t>’</a:t>
            </a:r>
            <a:r>
              <a:rPr lang="en-US" altLang="ja-JP" sz="3200">
                <a:ea typeface="ＭＳ Ｐゴシック" panose="020B0600070205080204" pitchFamily="34" charset="-128"/>
              </a:rPr>
              <a:t>s Approximation</a:t>
            </a:r>
            <a:endParaRPr lang="en-US" altLang="en-US" sz="3200">
              <a:ea typeface="ＭＳ Ｐゴシック" panose="020B0600070205080204" pitchFamily="34" charset="-128"/>
            </a:endParaRP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51DC8B64-325D-8F41-AF5A-CEE966406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factorial function is defined on a discrete domain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many applications, it is useful a continuous version of the function (say if we want to differentiate it)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this end, we have the Stirling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formula</a:t>
            </a:r>
          </a:p>
        </p:txBody>
      </p:sp>
      <p:pic>
        <p:nvPicPr>
          <p:cNvPr id="71683" name="Picture 1" descr="latex-image-1.pdf">
            <a:extLst>
              <a:ext uri="{FF2B5EF4-FFF2-40B4-BE49-F238E27FC236}">
                <a16:creationId xmlns:a16="http://schemas.microsoft.com/office/drawing/2014/main" id="{B8FA99A0-8ECE-A749-94DF-87E5D418B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029200"/>
            <a:ext cx="31115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5D734FEB-CE99-9940-9A2A-72E8D1B74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64AF5952-0021-DD4E-A3DF-D5CD28CA8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Definitions &amp; terminology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function, domain, co-domain, image, preimage (antecedent), range, image of a set, strictly increasing, strictly decreasing, monotonic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Properties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One-to-one (injective), onto (surjective), one-to-one correspondence (bijective)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Exercices (5)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Inverse functions (examples)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Operators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Composition, Equality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Important functions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32A43B1B-D8B5-7041-AD4A-E48E3B057C58}"/>
              </a:ext>
            </a:extLst>
          </p:cNvPr>
          <p:cNvSpPr/>
          <p:nvPr/>
        </p:nvSpPr>
        <p:spPr>
          <a:xfrm>
            <a:off x="54102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0" name="Title 1">
            <a:extLst>
              <a:ext uri="{FF2B5EF4-FFF2-40B4-BE49-F238E27FC236}">
                <a16:creationId xmlns:a16="http://schemas.microsoft.com/office/drawing/2014/main" id="{2B091051-B368-9D4D-9D93-4BCF0A4D9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Function: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E56D9-ECFD-364C-891B-69F8E9AFE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5410200"/>
            <a:ext cx="3657600" cy="762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function,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0576A68-8C41-DA4E-BC67-13E1B2315885}"/>
              </a:ext>
            </a:extLst>
          </p:cNvPr>
          <p:cNvSpPr/>
          <p:nvPr/>
        </p:nvSpPr>
        <p:spPr>
          <a:xfrm>
            <a:off x="2209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8AAC23-6ED6-E347-9627-2113B4C5FB35}"/>
              </a:ext>
            </a:extLst>
          </p:cNvPr>
          <p:cNvSpPr/>
          <p:nvPr/>
        </p:nvSpPr>
        <p:spPr>
          <a:xfrm>
            <a:off x="27432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2F358E-29B2-7E4D-8341-53F9B63A2CF0}"/>
              </a:ext>
            </a:extLst>
          </p:cNvPr>
          <p:cNvSpPr/>
          <p:nvPr/>
        </p:nvSpPr>
        <p:spPr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69DC84-2895-A74E-9050-9B25AFB9E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FA76D7-825F-8247-A38A-1A8899D77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1" name="Shape 10">
            <a:extLst>
              <a:ext uri="{FF2B5EF4-FFF2-40B4-BE49-F238E27FC236}">
                <a16:creationId xmlns:a16="http://schemas.microsoft.com/office/drawing/2014/main" id="{97284798-0EF4-DD4F-A76E-C9E1D4B4A79E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42291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4EE3CB0-3DFD-7B42-BFFE-F26FA3759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F628C4-2419-F049-AE9A-70D89F164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242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b</a:t>
            </a:r>
            <a:endParaRPr lang="en-US" altLang="en-US" sz="18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3FB9D0-F77E-FB46-AD41-95292D941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24125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</a:t>
            </a:r>
            <a:endParaRPr lang="en-US" altLang="en-US" sz="1800" i="1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203AB8B-7AC9-4346-A75B-2A2B9B73643C}"/>
              </a:ext>
            </a:extLst>
          </p:cNvPr>
          <p:cNvSpPr txBox="1">
            <a:spLocks/>
          </p:cNvSpPr>
          <p:nvPr/>
        </p:nvSpPr>
        <p:spPr bwMode="auto">
          <a:xfrm>
            <a:off x="1981200" y="4724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Domain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528E9F3-8E55-3C49-BB2C-1E30AD8DAA02}"/>
              </a:ext>
            </a:extLst>
          </p:cNvPr>
          <p:cNvSpPr txBox="1">
            <a:spLocks/>
          </p:cNvSpPr>
          <p:nvPr/>
        </p:nvSpPr>
        <p:spPr bwMode="auto">
          <a:xfrm>
            <a:off x="5257800" y="4724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Co-Domain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215B8B0-F43C-0945-8149-87FF0F9AAFF3}"/>
              </a:ext>
            </a:extLst>
          </p:cNvPr>
          <p:cNvSpPr txBox="1">
            <a:spLocks/>
          </p:cNvSpPr>
          <p:nvPr/>
        </p:nvSpPr>
        <p:spPr bwMode="auto">
          <a:xfrm>
            <a:off x="685800" y="17526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 err="1">
                <a:latin typeface="+mn-lt"/>
                <a:ea typeface="+mn-ea"/>
              </a:rPr>
              <a:t>Preimage</a:t>
            </a:r>
            <a:endParaRPr lang="en-US" sz="3200" dirty="0">
              <a:latin typeface="+mn-lt"/>
              <a:ea typeface="+mn-ea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03F306F-AA57-6748-950D-54E0F2707493}"/>
              </a:ext>
            </a:extLst>
          </p:cNvPr>
          <p:cNvCxnSpPr>
            <a:endCxn id="6" idx="3"/>
          </p:cNvCxnSpPr>
          <p:nvPr/>
        </p:nvCxnSpPr>
        <p:spPr>
          <a:xfrm rot="16200000" flipH="1">
            <a:off x="1916113" y="2427287"/>
            <a:ext cx="979488" cy="696913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965809F-5123-4A46-B5B6-04576FCE897C}"/>
              </a:ext>
            </a:extLst>
          </p:cNvPr>
          <p:cNvSpPr txBox="1">
            <a:spLocks/>
          </p:cNvSpPr>
          <p:nvPr/>
        </p:nvSpPr>
        <p:spPr bwMode="auto">
          <a:xfrm>
            <a:off x="6096000" y="17526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Image, </a:t>
            </a:r>
            <a:r>
              <a:rPr lang="en-US" sz="3200" i="1" dirty="0">
                <a:latin typeface="+mn-lt"/>
                <a:ea typeface="+mn-ea"/>
              </a:rPr>
              <a:t>f</a:t>
            </a:r>
            <a:r>
              <a:rPr lang="en-US" sz="3200" dirty="0">
                <a:latin typeface="+mn-lt"/>
                <a:ea typeface="+mn-ea"/>
              </a:rPr>
              <a:t>(a)=b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48838F6-9AB8-8F46-A13A-29D81D7556D5}"/>
              </a:ext>
            </a:extLst>
          </p:cNvPr>
          <p:cNvCxnSpPr/>
          <p:nvPr/>
        </p:nvCxnSpPr>
        <p:spPr>
          <a:xfrm rot="10800000" flipV="1">
            <a:off x="5867400" y="2286000"/>
            <a:ext cx="914400" cy="838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3A077AFD-5F48-5844-B867-EC789C15B3FA}"/>
              </a:ext>
            </a:extLst>
          </p:cNvPr>
          <p:cNvSpPr/>
          <p:nvPr/>
        </p:nvSpPr>
        <p:spPr>
          <a:xfrm>
            <a:off x="5562600" y="2743200"/>
            <a:ext cx="838200" cy="9906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880ED-5D7D-6C45-8DDC-E899E78F25AB}"/>
              </a:ext>
            </a:extLst>
          </p:cNvPr>
          <p:cNvCxnSpPr>
            <a:stCxn id="4" idx="0"/>
            <a:endCxn id="31" idx="0"/>
          </p:cNvCxnSpPr>
          <p:nvPr/>
        </p:nvCxnSpPr>
        <p:spPr>
          <a:xfrm rot="16200000" flipH="1">
            <a:off x="4229100" y="990600"/>
            <a:ext cx="304800" cy="3200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B04F44B-611C-9145-B62B-6609ECEDD09A}"/>
              </a:ext>
            </a:extLst>
          </p:cNvPr>
          <p:cNvCxnSpPr>
            <a:endCxn id="31" idx="4"/>
          </p:cNvCxnSpPr>
          <p:nvPr/>
        </p:nvCxnSpPr>
        <p:spPr>
          <a:xfrm flipV="1">
            <a:off x="2895600" y="3733800"/>
            <a:ext cx="3086100" cy="914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86198D6-95D2-F747-857F-CA77CA4CA494}"/>
              </a:ext>
            </a:extLst>
          </p:cNvPr>
          <p:cNvCxnSpPr>
            <a:endCxn id="31" idx="1"/>
          </p:cNvCxnSpPr>
          <p:nvPr/>
        </p:nvCxnSpPr>
        <p:spPr>
          <a:xfrm>
            <a:off x="4648200" y="2133600"/>
            <a:ext cx="1036638" cy="754063"/>
          </a:xfrm>
          <a:prstGeom prst="line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5E81B7F-A6C8-8E48-A460-81F14CF95096}"/>
              </a:ext>
            </a:extLst>
          </p:cNvPr>
          <p:cNvSpPr txBox="1">
            <a:spLocks/>
          </p:cNvSpPr>
          <p:nvPr/>
        </p:nvSpPr>
        <p:spPr bwMode="auto">
          <a:xfrm>
            <a:off x="3657600" y="15240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 build="p"/>
      <p:bldP spid="4" grpId="0" animBg="1"/>
      <p:bldP spid="6" grpId="0" animBg="1"/>
      <p:bldP spid="7" grpId="0" animBg="1"/>
      <p:bldP spid="7" grpId="1" animBg="1"/>
      <p:bldP spid="8" grpId="0"/>
      <p:bldP spid="9" grpId="0"/>
      <p:bldP spid="19" grpId="0"/>
      <p:bldP spid="20" grpId="0"/>
      <p:bldP spid="20" grpId="1"/>
      <p:bldP spid="21" grpId="0"/>
      <p:bldP spid="21" grpId="1"/>
      <p:bldP spid="23" grpId="0"/>
      <p:bldP spid="24" grpId="0"/>
      <p:bldP spid="25" grpId="0"/>
      <p:bldP spid="28" grpId="0"/>
      <p:bldP spid="31" grpId="0" animBg="1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0E5A181-596E-0144-ACDA-504855469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(1)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EB2B1EF1-3D6B-F249-A94C-89B1F9156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be two functions from a set A to 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.  Then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are also function from A to R defined by: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 +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(x)=x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(x)=2-x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)(x) =  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+1+2-x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</a:t>
            </a:r>
            <a:r>
              <a:rPr lang="en-US" altLang="en-US" baseline="30000">
                <a:ea typeface="ＭＳ Ｐゴシック" panose="020B0600070205080204" pitchFamily="34" charset="-128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 = (x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+1)(2-x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-x</a:t>
            </a:r>
            <a:r>
              <a:rPr lang="en-US" altLang="en-US" baseline="30000">
                <a:ea typeface="ＭＳ Ｐゴシック" panose="020B0600070205080204" pitchFamily="34" charset="-128"/>
              </a:rPr>
              <a:t>6</a:t>
            </a:r>
            <a:r>
              <a:rPr lang="en-US" altLang="en-US">
                <a:ea typeface="ＭＳ Ｐゴシック" panose="020B0600070205080204" pitchFamily="34" charset="-128"/>
              </a:rPr>
              <a:t>+3x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510AF810-29AA-FF4B-A6B7-1F58322A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(2)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91177DE2-BD12-4D4A-ABB5-86A9BFAC1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 B and 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>
                <a:ea typeface="ＭＳ Ｐゴシック" panose="020B0600070205080204" pitchFamily="34" charset="-128"/>
              </a:rPr>
              <a:t>A. 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image of the set S</a:t>
            </a:r>
            <a:r>
              <a:rPr lang="en-US" altLang="en-US">
                <a:ea typeface="ＭＳ Ｐゴシック" panose="020B0600070205080204" pitchFamily="34" charset="-128"/>
              </a:rPr>
              <a:t> is the subset of B that consists of all the images of the elements of S.  We denote the image of S by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(S), so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(S)={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 |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S 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Note there that the image of S is a set and not an element.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F996D037-C6C3-5141-BF01-4119A59D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Image of a set: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9834450-BF2B-3C4C-A696-C1C91960B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= 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 = {b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={(a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)}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Draw a diagram for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Domain, co-domain, range of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Image of S,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(S)?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4826</TotalTime>
  <Words>4074</Words>
  <Application>Microsoft Macintosh PowerPoint</Application>
  <PresentationFormat>On-screen Show (4:3)</PresentationFormat>
  <Paragraphs>478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Algerian</vt:lpstr>
      <vt:lpstr>Arial</vt:lpstr>
      <vt:lpstr>Calibri</vt:lpstr>
      <vt:lpstr>Symbol</vt:lpstr>
      <vt:lpstr>Office Theme</vt:lpstr>
      <vt:lpstr>Custom Design</vt:lpstr>
      <vt:lpstr>  Functions</vt:lpstr>
      <vt:lpstr>Outline</vt:lpstr>
      <vt:lpstr>Introduction</vt:lpstr>
      <vt:lpstr>Definition: Function</vt:lpstr>
      <vt:lpstr>Terminology</vt:lpstr>
      <vt:lpstr>Function: Visualization</vt:lpstr>
      <vt:lpstr>More Definitions (1)</vt:lpstr>
      <vt:lpstr>More Definitions (2)</vt:lpstr>
      <vt:lpstr>Image of a set: Example</vt:lpstr>
      <vt:lpstr>More Definitions (3)</vt:lpstr>
      <vt:lpstr>Outline</vt:lpstr>
      <vt:lpstr>Definition: Injection</vt:lpstr>
      <vt:lpstr>Definition: Surjection</vt:lpstr>
      <vt:lpstr>Definition: Bijection</vt:lpstr>
      <vt:lpstr>Functions: Example 1</vt:lpstr>
      <vt:lpstr>Functions: Example 2</vt:lpstr>
      <vt:lpstr>Functions: Example 3</vt:lpstr>
      <vt:lpstr>Functions: Example 4</vt:lpstr>
      <vt:lpstr>Functions: Example 5</vt:lpstr>
      <vt:lpstr>Exercice 1</vt:lpstr>
      <vt:lpstr>Exercise 1 (cont’d)</vt:lpstr>
      <vt:lpstr>Exercise 2</vt:lpstr>
      <vt:lpstr>Exercice 3</vt:lpstr>
      <vt:lpstr>Exercice 3: Answer</vt:lpstr>
      <vt:lpstr>Exercice 4</vt:lpstr>
      <vt:lpstr>Exercice 4: Answer</vt:lpstr>
      <vt:lpstr>Exercise 5</vt:lpstr>
      <vt:lpstr>Exercice 5: f is one-to-one</vt:lpstr>
      <vt:lpstr>Exercice 5: f is not onto</vt:lpstr>
      <vt:lpstr>Outline</vt:lpstr>
      <vt:lpstr>Inverse Functions (1)</vt:lpstr>
      <vt:lpstr>Inverse Functions (2)</vt:lpstr>
      <vt:lpstr>Inverse Functions: Representation</vt:lpstr>
      <vt:lpstr>Inverse Functions: Example 1</vt:lpstr>
      <vt:lpstr>Inverse Functions: Example 2</vt:lpstr>
      <vt:lpstr>Inverse Functions: Example 2 (cont’)</vt:lpstr>
      <vt:lpstr>Inverse Functions: Example 3</vt:lpstr>
      <vt:lpstr>Function Composition (1)</vt:lpstr>
      <vt:lpstr>Function Composition (2) </vt:lpstr>
      <vt:lpstr>Composition: Graphical Representation</vt:lpstr>
      <vt:lpstr>Composition: Graphical Representation</vt:lpstr>
      <vt:lpstr>Composition: Example 1</vt:lpstr>
      <vt:lpstr>Composition: Example 1 (cont’)</vt:lpstr>
      <vt:lpstr>Function Equality</vt:lpstr>
      <vt:lpstr>Associativity</vt:lpstr>
      <vt:lpstr>Outline</vt:lpstr>
      <vt:lpstr>Important Functions: Identity</vt:lpstr>
      <vt:lpstr>Inverses and Identity</vt:lpstr>
      <vt:lpstr>Important Functions: Absolute Value</vt:lpstr>
      <vt:lpstr>Important Functions: Floor &amp; Ceiling</vt:lpstr>
      <vt:lpstr>Important Functions: Floor</vt:lpstr>
      <vt:lpstr>Important Functions: Ceiling</vt:lpstr>
      <vt:lpstr>Important Function: Factorial</vt:lpstr>
      <vt:lpstr>Factorial Function &amp; Stirling’s Approximation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821</cp:revision>
  <cp:lastPrinted>2010-02-15T18:10:58Z</cp:lastPrinted>
  <dcterms:created xsi:type="dcterms:W3CDTF">2011-02-21T16:47:44Z</dcterms:created>
  <dcterms:modified xsi:type="dcterms:W3CDTF">2022-01-28T07:19:24Z</dcterms:modified>
</cp:coreProperties>
</file>