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08" r:id="rId4"/>
    <p:sldId id="309" r:id="rId5"/>
    <p:sldId id="310" r:id="rId6"/>
    <p:sldId id="320" r:id="rId7"/>
    <p:sldId id="311" r:id="rId8"/>
    <p:sldId id="312" r:id="rId9"/>
    <p:sldId id="313" r:id="rId10"/>
    <p:sldId id="314" r:id="rId11"/>
    <p:sldId id="346" r:id="rId12"/>
    <p:sldId id="344" r:id="rId13"/>
    <p:sldId id="315" r:id="rId14"/>
    <p:sldId id="316" r:id="rId15"/>
    <p:sldId id="317" r:id="rId16"/>
    <p:sldId id="318" r:id="rId17"/>
    <p:sldId id="319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328" r:id="rId26"/>
    <p:sldId id="330" r:id="rId27"/>
    <p:sldId id="335" r:id="rId28"/>
    <p:sldId id="332" r:id="rId29"/>
    <p:sldId id="345" r:id="rId30"/>
    <p:sldId id="333" r:id="rId31"/>
    <p:sldId id="334" r:id="rId32"/>
    <p:sldId id="331" r:id="rId33"/>
    <p:sldId id="336" r:id="rId34"/>
    <p:sldId id="340" r:id="rId35"/>
    <p:sldId id="343" r:id="rId36"/>
    <p:sldId id="337" r:id="rId37"/>
    <p:sldId id="338" r:id="rId38"/>
    <p:sldId id="339" r:id="rId39"/>
    <p:sldId id="341" r:id="rId40"/>
    <p:sldId id="342" r:id="rId4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19" d="100"/>
          <a:sy n="119" d="100"/>
        </p:scale>
        <p:origin x="188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microsoft.com/office/2016/11/relationships/changesInfo" Target="changesInfos/changesInfo1.xml"/><Relationship Id="rId20" Type="http://schemas.openxmlformats.org/officeDocument/2006/relationships/slide" Target="slides/slide18.xml"/><Relationship Id="rId41" Type="http://schemas.openxmlformats.org/officeDocument/2006/relationships/slide" Target="slides/slide39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DB2C493C-67BD-D74D-A3F4-4EB13862F264}"/>
    <pc:docChg chg="undo custSel modSld">
      <pc:chgData name="Berthe Choueiry" userId="a0a34cf8-c512-4826-a48e-18e8ad82c21a" providerId="ADAL" clId="{DB2C493C-67BD-D74D-A3F4-4EB13862F264}" dt="2022-01-28T07:14:02.014" v="221"/>
      <pc:docMkLst>
        <pc:docMk/>
      </pc:docMkLst>
      <pc:sldChg chg="modSp mod">
        <pc:chgData name="Berthe Choueiry" userId="a0a34cf8-c512-4826-a48e-18e8ad82c21a" providerId="ADAL" clId="{DB2C493C-67BD-D74D-A3F4-4EB13862F264}" dt="2022-01-28T06:59:40.478" v="1" actId="20577"/>
        <pc:sldMkLst>
          <pc:docMk/>
          <pc:sldMk cId="0" sldId="256"/>
        </pc:sldMkLst>
        <pc:spChg chg="mod">
          <ac:chgData name="Berthe Choueiry" userId="a0a34cf8-c512-4826-a48e-18e8ad82c21a" providerId="ADAL" clId="{DB2C493C-67BD-D74D-A3F4-4EB13862F264}" dt="2022-01-28T06:59:40.478" v="1" actId="20577"/>
          <ac:spMkLst>
            <pc:docMk/>
            <pc:sldMk cId="0" sldId="256"/>
            <ac:spMk id="16386" creationId="{32A50AA4-71AD-9240-8A70-3F9CE8C58799}"/>
          </ac:spMkLst>
        </pc:spChg>
      </pc:sldChg>
      <pc:sldChg chg="addSp modSp mod">
        <pc:chgData name="Berthe Choueiry" userId="a0a34cf8-c512-4826-a48e-18e8ad82c21a" providerId="ADAL" clId="{DB2C493C-67BD-D74D-A3F4-4EB13862F264}" dt="2022-01-28T07:11:52.857" v="204" actId="1038"/>
        <pc:sldMkLst>
          <pc:docMk/>
          <pc:sldMk cId="0" sldId="322"/>
        </pc:sldMkLst>
        <pc:spChg chg="mod">
          <ac:chgData name="Berthe Choueiry" userId="a0a34cf8-c512-4826-a48e-18e8ad82c21a" providerId="ADAL" clId="{DB2C493C-67BD-D74D-A3F4-4EB13862F264}" dt="2022-01-28T07:10:30.168" v="104" actId="20577"/>
          <ac:spMkLst>
            <pc:docMk/>
            <pc:sldMk cId="0" sldId="322"/>
            <ac:spMk id="33794" creationId="{A9701960-B415-BE4D-9E81-3B2250788C49}"/>
          </ac:spMkLst>
        </pc:spChg>
        <pc:picChg chg="add mod">
          <ac:chgData name="Berthe Choueiry" userId="a0a34cf8-c512-4826-a48e-18e8ad82c21a" providerId="ADAL" clId="{DB2C493C-67BD-D74D-A3F4-4EB13862F264}" dt="2022-01-28T07:11:52.857" v="204" actId="1038"/>
          <ac:picMkLst>
            <pc:docMk/>
            <pc:sldMk cId="0" sldId="322"/>
            <ac:picMk id="2" creationId="{EB0DBBE6-17A5-E740-A46C-CFF932597465}"/>
          </ac:picMkLst>
        </pc:picChg>
      </pc:sldChg>
      <pc:sldChg chg="modSp">
        <pc:chgData name="Berthe Choueiry" userId="a0a34cf8-c512-4826-a48e-18e8ad82c21a" providerId="ADAL" clId="{DB2C493C-67BD-D74D-A3F4-4EB13862F264}" dt="2022-01-28T07:12:45.047" v="206" actId="16959"/>
        <pc:sldMkLst>
          <pc:docMk/>
          <pc:sldMk cId="0" sldId="327"/>
        </pc:sldMkLst>
        <pc:spChg chg="mod">
          <ac:chgData name="Berthe Choueiry" userId="a0a34cf8-c512-4826-a48e-18e8ad82c21a" providerId="ADAL" clId="{DB2C493C-67BD-D74D-A3F4-4EB13862F264}" dt="2022-01-28T07:12:45.047" v="206" actId="16959"/>
          <ac:spMkLst>
            <pc:docMk/>
            <pc:sldMk cId="0" sldId="327"/>
            <ac:spMk id="4" creationId="{5C6EF693-B801-6947-A01E-B69850566553}"/>
          </ac:spMkLst>
        </pc:spChg>
      </pc:sldChg>
      <pc:sldChg chg="modSp mod">
        <pc:chgData name="Berthe Choueiry" userId="a0a34cf8-c512-4826-a48e-18e8ad82c21a" providerId="ADAL" clId="{DB2C493C-67BD-D74D-A3F4-4EB13862F264}" dt="2022-01-28T07:13:48.339" v="220" actId="2711"/>
        <pc:sldMkLst>
          <pc:docMk/>
          <pc:sldMk cId="0" sldId="328"/>
        </pc:sldMkLst>
        <pc:spChg chg="mod">
          <ac:chgData name="Berthe Choueiry" userId="a0a34cf8-c512-4826-a48e-18e8ad82c21a" providerId="ADAL" clId="{DB2C493C-67BD-D74D-A3F4-4EB13862F264}" dt="2022-01-28T07:13:05.601" v="208" actId="16959"/>
          <ac:spMkLst>
            <pc:docMk/>
            <pc:sldMk cId="0" sldId="328"/>
            <ac:spMk id="4" creationId="{FA7CC9AE-31FE-194D-A106-AEF3CE2B8473}"/>
          </ac:spMkLst>
        </pc:spChg>
        <pc:spChg chg="mod">
          <ac:chgData name="Berthe Choueiry" userId="a0a34cf8-c512-4826-a48e-18e8ad82c21a" providerId="ADAL" clId="{DB2C493C-67BD-D74D-A3F4-4EB13862F264}" dt="2022-01-28T07:13:48.339" v="220" actId="2711"/>
          <ac:spMkLst>
            <pc:docMk/>
            <pc:sldMk cId="0" sldId="328"/>
            <ac:spMk id="39938" creationId="{C317924A-569B-EE44-9037-5A31A989835B}"/>
          </ac:spMkLst>
        </pc:spChg>
      </pc:sldChg>
      <pc:sldChg chg="modSp">
        <pc:chgData name="Berthe Choueiry" userId="a0a34cf8-c512-4826-a48e-18e8ad82c21a" providerId="ADAL" clId="{DB2C493C-67BD-D74D-A3F4-4EB13862F264}" dt="2022-01-28T07:14:02.014" v="221"/>
        <pc:sldMkLst>
          <pc:docMk/>
          <pc:sldMk cId="0" sldId="330"/>
        </pc:sldMkLst>
        <pc:spChg chg="mod">
          <ac:chgData name="Berthe Choueiry" userId="a0a34cf8-c512-4826-a48e-18e8ad82c21a" providerId="ADAL" clId="{DB2C493C-67BD-D74D-A3F4-4EB13862F264}" dt="2022-01-28T07:14:02.014" v="221"/>
          <ac:spMkLst>
            <pc:docMk/>
            <pc:sldMk cId="0" sldId="330"/>
            <ac:spMk id="40962" creationId="{AA95BBDB-4861-194E-9090-2CA8DB6039DE}"/>
          </ac:spMkLst>
        </pc:spChg>
      </pc:sldChg>
    </pc:docChg>
  </pc:docChgLst>
  <pc:docChgLst>
    <pc:chgData name="Berthe Choueiry" userId="a0a34cf8-c512-4826-a48e-18e8ad82c21a" providerId="ADAL" clId="{606154CF-FBBC-CC4D-BA29-3359DAA0B642}"/>
    <pc:docChg chg="modSld">
      <pc:chgData name="Berthe Choueiry" userId="a0a34cf8-c512-4826-a48e-18e8ad82c21a" providerId="ADAL" clId="{606154CF-FBBC-CC4D-BA29-3359DAA0B642}" dt="2023-02-06T17:51:32.509" v="1" actId="20577"/>
      <pc:docMkLst>
        <pc:docMk/>
      </pc:docMkLst>
      <pc:sldChg chg="modSp mod">
        <pc:chgData name="Berthe Choueiry" userId="a0a34cf8-c512-4826-a48e-18e8ad82c21a" providerId="ADAL" clId="{606154CF-FBBC-CC4D-BA29-3359DAA0B642}" dt="2023-02-06T17:51:32.509" v="1" actId="20577"/>
        <pc:sldMkLst>
          <pc:docMk/>
          <pc:sldMk cId="0" sldId="256"/>
        </pc:sldMkLst>
        <pc:spChg chg="mod">
          <ac:chgData name="Berthe Choueiry" userId="a0a34cf8-c512-4826-a48e-18e8ad82c21a" providerId="ADAL" clId="{606154CF-FBBC-CC4D-BA29-3359DAA0B642}" dt="2023-02-06T17:51:32.509" v="1" actId="20577"/>
          <ac:spMkLst>
            <pc:docMk/>
            <pc:sldMk cId="0" sldId="256"/>
            <ac:spMk id="16386" creationId="{32A50AA4-71AD-9240-8A70-3F9CE8C5879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E52688-12A5-C44F-B8AB-CF8C7A9C5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5685B63-1577-F94D-B61A-3D5C2CADF5F8}" type="datetime1">
              <a:rPr lang="en-US" altLang="en-US"/>
              <a:pPr>
                <a:defRPr/>
              </a:pPr>
              <a:t>2/6/23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AE8041-8EE6-C74F-936D-54B4C5C7A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6FE67-D535-684F-BA12-111887DC5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2C3D4D-4D64-1C41-BDBE-4A45451A9A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3703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902FF07-EAF5-4542-B26A-7F5B93EEF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D5881-2C83-154C-B388-F85A8DD4E1C3}" type="datetime1">
              <a:rPr lang="en-US" altLang="en-US"/>
              <a:pPr>
                <a:defRPr/>
              </a:pPr>
              <a:t>2/6/23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BC075B3-AE21-FF4A-AC78-6FFDAA1C5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68E9E06-1F5C-6A4A-A9CF-6D6D80E28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D4610-028F-D840-AFAE-E2988D6BF8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5145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ACC7D8-F9A5-024E-8A5E-DEFD35EB7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C409F-B0EB-0847-A9C6-E4C1D697698D}" type="datetime1">
              <a:rPr lang="en-US" altLang="en-US"/>
              <a:pPr>
                <a:defRPr/>
              </a:pPr>
              <a:t>2/6/23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F24D5-A64C-A545-84A6-D90F0E0C0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4159C-743E-874D-8023-7092FCF7D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A26CE-C771-ED4F-B492-B25DAA1A58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0763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0508C-07AE-1E4F-A133-D9FC25630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6C62A-DE5E-3947-8ED2-205AA0A4F258}" type="datetime1">
              <a:rPr lang="en-US" altLang="en-US"/>
              <a:pPr>
                <a:defRPr/>
              </a:pPr>
              <a:t>2/6/23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32120F-7CF4-FE43-9EB3-D2D279C7C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3BA2D-C656-6C4A-ADFD-06FCC9ECF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9578B-DCFE-0D42-91B4-A396AC357E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47047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C6AD3-8A91-1A47-882F-3E2B81624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9C0D8FF-702C-174C-8D97-BCD36694E396}" type="datetime1">
              <a:rPr lang="en-US" altLang="en-US"/>
              <a:pPr>
                <a:defRPr/>
              </a:pPr>
              <a:t>2/6/23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3A7B1-BBC1-084D-9887-FFCD03B91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3F74D-55AD-4745-9713-B7147FD90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14CCE23-1DC8-F145-ACAE-C4E8600348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2706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F384ADD-4013-EE49-B72B-A174B97EF899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Predicate Logic and Quantifiers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95539C-D02E-7D40-931C-AB695ECACED1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latin typeface="Calibri" charset="0"/>
              </a:rPr>
              <a:t>CSCE 235H</a:t>
            </a:r>
            <a:endParaRPr lang="en-US" sz="1800" dirty="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9AD95D-96A0-8F4C-AD85-14EB5274DB1E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defRPr/>
            </a:pPr>
            <a:fld id="{0002FC39-4CC1-E94C-AD9C-6EAB0BA4FC55}" type="slidenum">
              <a:rPr lang="en-US" altLang="en-US" sz="1400" smtClean="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7222022-6201-FA4C-99E0-F51A1F7449A8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09829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2EA623-B2D7-DE40-A55B-E141BE9D5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FF9A4-CAE9-8943-ADEA-B7749633073F}" type="datetime1">
              <a:rPr lang="en-US" altLang="en-US"/>
              <a:pPr>
                <a:defRPr/>
              </a:pPr>
              <a:t>2/6/23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536B4D-B4AD-A346-8825-429839B06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6D561-46BD-DB4A-9FB4-A86A6CFD4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81830-2022-0649-9B7A-3CF93DE8E6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6000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D4C615-73EE-3746-BAC0-74EB9C37A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2DAB9-B272-164E-B137-E2CC90E80524}" type="datetime1">
              <a:rPr lang="en-US" altLang="en-US"/>
              <a:pPr>
                <a:defRPr/>
              </a:pPr>
              <a:t>2/6/23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4755A6-99F7-5D4D-A4A6-8109C5786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1BF022-2341-E64A-8BAE-DA8109CEF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FA234-649C-4F49-8BCB-323F5B6C0D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214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A268CA5-BFB3-7B4E-B368-B822DEC72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BF75E-1246-C849-BE3A-2C1578BA9D28}" type="datetime1">
              <a:rPr lang="en-US" altLang="en-US"/>
              <a:pPr>
                <a:defRPr/>
              </a:pPr>
              <a:t>2/6/23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91ED53A-5DB7-1D42-81C7-84D1284D9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A83BAF6-42EC-0841-A61D-C6043F2BD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999B3-34B7-8948-9E92-7E48C3C40D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176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95F37CE-E6F9-AB4C-8236-7904CFDFE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0BC99-8ADA-E242-AC68-5935373C6844}" type="datetime1">
              <a:rPr lang="en-US" altLang="en-US"/>
              <a:pPr>
                <a:defRPr/>
              </a:pPr>
              <a:t>2/6/23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5328963-B9A2-664B-A100-CD1887E5C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455139F-C467-4148-88B8-52062641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BF1CC-1F5C-6142-9A1E-A0B022755B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9299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CADDADA-0DB0-BC47-A655-1DE8C9C72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15907-B0D9-D94B-A2AC-F1044A4540EC}" type="datetime1">
              <a:rPr lang="en-US" altLang="en-US"/>
              <a:pPr>
                <a:defRPr/>
              </a:pPr>
              <a:t>2/6/23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1924D06-17E3-D046-9B22-4E3A17775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B494765-5D9D-044F-8134-9E9A98A42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7AC95-36E8-3B4A-8CA7-977FB40781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9473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5C4D398-6431-EB42-BE0E-22BFC0290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26233-70BF-F440-A141-195291BAC491}" type="datetime1">
              <a:rPr lang="en-US" altLang="en-US"/>
              <a:pPr>
                <a:defRPr/>
              </a:pPr>
              <a:t>2/6/23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3969E0D-57A6-7642-85CA-07179D235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26EC312-0B02-3741-8B8A-0C885CC98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8F6D8-B767-BF41-94A0-DF11DA8211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0414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6233349-7EDA-DF40-89F2-7C9AB026B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F1B34-AF6A-0D46-8DA1-422E3A7DCFE7}" type="datetime1">
              <a:rPr lang="en-US" altLang="en-US"/>
              <a:pPr>
                <a:defRPr/>
              </a:pPr>
              <a:t>2/6/23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93B0C1F-FB3B-2742-B5E0-3C7BC48C0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E1E0592-F2DA-5E4C-8A54-723ECC55A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8AF16-3BD9-2846-B239-B7C01560D4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1973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39C3426-D7B7-2E44-99D0-FF61C8CA8B8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F04B57D-3F07-D748-9BF5-81999AFEEF6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E0F5C-FA7A-444D-857E-94E6197704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E30E665-9F49-AD47-B615-A6336D801726}" type="datetime1">
              <a:rPr lang="en-US" altLang="en-US"/>
              <a:pPr>
                <a:defRPr/>
              </a:pPr>
              <a:t>2/6/23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F4B881-45F7-6C41-9276-99D532C3CB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45556-E2E1-5F46-A291-CA62E511F4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76267D5-CA1F-1B49-924E-D6D522B9D3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9" r:id="rId1"/>
    <p:sldLayoutId id="2147484030" r:id="rId2"/>
    <p:sldLayoutId id="2147484019" r:id="rId3"/>
    <p:sldLayoutId id="2147484020" r:id="rId4"/>
    <p:sldLayoutId id="2147484021" r:id="rId5"/>
    <p:sldLayoutId id="2147484022" r:id="rId6"/>
    <p:sldLayoutId id="2147484023" r:id="rId7"/>
    <p:sldLayoutId id="2147484024" r:id="rId8"/>
    <p:sldLayoutId id="2147484025" r:id="rId9"/>
    <p:sldLayoutId id="2147484026" r:id="rId10"/>
    <p:sldLayoutId id="21474840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305A1BF0-E4F7-D44B-A801-3F1AD449FA7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A8522F80-A97A-B34B-88C7-15ED4618CFA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ED10A-FECA-D346-8D14-B36E7319A8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CFAE23F-8F9F-EF4C-A81E-95FEF576A7C5}" type="datetime1">
              <a:rPr lang="en-US" altLang="en-US"/>
              <a:pPr>
                <a:defRPr/>
              </a:pPr>
              <a:t>2/6/23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BCAAB1-172D-9948-AF17-71D2766E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A2707D-1B33-0649-B102-902FC877E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EA9C016-97CF-6E44-860B-3CECA84C34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8" r:id="rId1"/>
    <p:sldLayoutId id="2147484031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>
            <a:extLst>
              <a:ext uri="{FF2B5EF4-FFF2-40B4-BE49-F238E27FC236}">
                <a16:creationId xmlns:a16="http://schemas.microsoft.com/office/drawing/2014/main" id="{11664EAF-10EB-2642-86A4-12B7FFF00E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Predicate Logic and Quantifies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16386" name="Subtitle 2">
            <a:extLst>
              <a:ext uri="{FF2B5EF4-FFF2-40B4-BE49-F238E27FC236}">
                <a16:creationId xmlns:a16="http://schemas.microsoft.com/office/drawing/2014/main" id="{32A50AA4-71AD-9240-8A70-3F9CE8C587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Sections 1.4  and 1.5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2023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All questions: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94E6A6E5-3AF1-EF4E-BC1A-3017DDBCC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Alert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5E8F1CC4-9592-3D42-A0F1-A406271A6C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Propositional Logic (PL)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Sentential logic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Boolean logic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Zero order logic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First Order Logic (FOL)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Predicate logic (PL)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EC346A46-3F7D-224B-A70B-EC4EBC130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201FFA3-1749-6340-8075-DB9F000CF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Introduction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Terminology: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Propositional functions; arguments; 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  <a:ea typeface="+mn-ea"/>
              </a:rPr>
              <a:t>arity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; universe of discourse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C00000"/>
                </a:solidFill>
                <a:ea typeface="+mn-ea"/>
                <a:cs typeface="+mn-cs"/>
              </a:rPr>
              <a:t>Quantifiers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b="1" dirty="0">
                <a:solidFill>
                  <a:srgbClr val="C00000"/>
                </a:solidFill>
                <a:ea typeface="+mn-ea"/>
              </a:rPr>
              <a:t>Definition; using, mixing, negating them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Logic Programming (Prolog)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Transcribing English to Logic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More exercises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12465DF3-BB69-FF44-9B46-CD07B4A1F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Quantifiers: Introduction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9693E081-1862-8446-BACD-42BCAAC97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The statement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 i="1">
                <a:ea typeface="ＭＳ Ｐゴシック" panose="020B0600070205080204" pitchFamily="34" charset="-128"/>
              </a:rPr>
              <a:t>x&gt;3</a:t>
            </a:r>
            <a:r>
              <a:rPr lang="ja-JP" altLang="en-US" sz="2400" i="1">
                <a:ea typeface="ＭＳ Ｐゴシック" panose="020B0600070205080204" pitchFamily="34" charset="-128"/>
              </a:rPr>
              <a:t>’</a:t>
            </a:r>
            <a:r>
              <a:rPr lang="en-US" altLang="ja-JP" sz="2400" i="1">
                <a:ea typeface="ＭＳ Ｐゴシック" panose="020B0600070205080204" pitchFamily="34" charset="-128"/>
              </a:rPr>
              <a:t> </a:t>
            </a:r>
            <a:r>
              <a:rPr lang="en-US" altLang="ja-JP" sz="2400">
                <a:ea typeface="ＭＳ Ｐゴシック" panose="020B0600070205080204" pitchFamily="34" charset="-128"/>
              </a:rPr>
              <a:t>is not a proposition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It becomes a proposition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When we assign values to the argument: </a:t>
            </a:r>
            <a:r>
              <a:rPr lang="ja-JP" altLang="en-US" sz="2000">
                <a:ea typeface="ＭＳ Ｐゴシック" panose="020B0600070205080204" pitchFamily="34" charset="-128"/>
              </a:rPr>
              <a:t>‘</a:t>
            </a:r>
            <a:r>
              <a:rPr lang="en-US" altLang="ja-JP" sz="2000">
                <a:ea typeface="ＭＳ Ｐゴシック" panose="020B0600070205080204" pitchFamily="34" charset="-128"/>
              </a:rPr>
              <a:t>4&gt;3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 is  true, </a:t>
            </a:r>
            <a:r>
              <a:rPr lang="ja-JP" altLang="en-US" sz="2000">
                <a:ea typeface="ＭＳ Ｐゴシック" panose="020B0600070205080204" pitchFamily="34" charset="-128"/>
              </a:rPr>
              <a:t>‘</a:t>
            </a:r>
            <a:r>
              <a:rPr lang="en-US" altLang="ja-JP" sz="2000">
                <a:ea typeface="ＭＳ Ｐゴシック" panose="020B0600070205080204" pitchFamily="34" charset="-128"/>
              </a:rPr>
              <a:t>2&lt;3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 is false, or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When we quantify the statement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Two quantifiers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Universal quantifier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000">
                <a:ea typeface="ＭＳ Ｐゴシック" panose="020B0600070205080204" pitchFamily="34" charset="-128"/>
              </a:rPr>
              <a:t>                                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$\forall$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the proposition is true for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all </a:t>
            </a:r>
            <a:r>
              <a:rPr lang="en-US" altLang="en-US" sz="2000">
                <a:ea typeface="ＭＳ Ｐゴシック" panose="020B0600070205080204" pitchFamily="34" charset="-128"/>
              </a:rPr>
              <a:t>possible values in the universe of discourse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Existential quantifier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                             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$\exists$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the proposition is true for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some </a:t>
            </a:r>
            <a:r>
              <a:rPr lang="en-US" altLang="en-US" sz="2000">
                <a:ea typeface="ＭＳ Ｐゴシック" panose="020B0600070205080204" pitchFamily="34" charset="-128"/>
              </a:rPr>
              <a:t>value(s) in the universe of discourse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F2BF6B28-CC68-E645-A1F8-0C9B7464B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Universal Quantifier: Definition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6D00335A-173B-7041-9939-329D18888F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The universal quantification of a predicate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) is the proposition </a:t>
            </a:r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 i="1" u="sng">
                <a:ea typeface="ＭＳ Ｐゴシック" panose="020B0600070205080204" pitchFamily="34" charset="-128"/>
              </a:rPr>
              <a:t>P</a:t>
            </a:r>
            <a:r>
              <a:rPr lang="en-US" altLang="ja-JP" sz="2800" u="sng">
                <a:ea typeface="ＭＳ Ｐゴシック" panose="020B0600070205080204" pitchFamily="34" charset="-128"/>
              </a:rPr>
              <a:t>(</a:t>
            </a:r>
            <a:r>
              <a:rPr lang="en-US" altLang="ja-JP" sz="2800" i="1" u="sng">
                <a:ea typeface="ＭＳ Ｐゴシック" panose="020B0600070205080204" pitchFamily="34" charset="-128"/>
              </a:rPr>
              <a:t>x</a:t>
            </a:r>
            <a:r>
              <a:rPr lang="en-US" altLang="ja-JP" sz="2800" u="sng">
                <a:ea typeface="ＭＳ Ｐゴシック" panose="020B0600070205080204" pitchFamily="34" charset="-128"/>
              </a:rPr>
              <a:t>) is true for all values of </a:t>
            </a:r>
            <a:r>
              <a:rPr lang="en-US" altLang="ja-JP" sz="2800" i="1" u="sng">
                <a:ea typeface="ＭＳ Ｐゴシック" panose="020B0600070205080204" pitchFamily="34" charset="-128"/>
              </a:rPr>
              <a:t>x</a:t>
            </a:r>
            <a:r>
              <a:rPr lang="en-US" altLang="ja-JP" sz="2800" u="sng">
                <a:ea typeface="ＭＳ Ｐゴシック" panose="020B0600070205080204" pitchFamily="34" charset="-128"/>
              </a:rPr>
              <a:t> in the universe of discourse.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</a:rPr>
              <a:t>  We use the notation: 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 </a:t>
            </a:r>
            <a:r>
              <a:rPr lang="en-US" altLang="ja-JP" sz="28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ja-JP" sz="2800" i="1">
                <a:ea typeface="ＭＳ Ｐゴシック" panose="020B0600070205080204" pitchFamily="34" charset="-128"/>
              </a:rPr>
              <a:t>P</a:t>
            </a:r>
            <a:r>
              <a:rPr lang="en-US" altLang="ja-JP" sz="2800">
                <a:ea typeface="ＭＳ Ｐゴシック" panose="020B0600070205080204" pitchFamily="34" charset="-128"/>
              </a:rPr>
              <a:t>(</a:t>
            </a:r>
            <a:r>
              <a:rPr lang="en-US" altLang="ja-JP" sz="2800" i="1">
                <a:ea typeface="ＭＳ Ｐゴシック" panose="020B0600070205080204" pitchFamily="34" charset="-128"/>
              </a:rPr>
              <a:t>x</a:t>
            </a:r>
            <a:r>
              <a:rPr lang="en-US" altLang="ja-JP" sz="2800">
                <a:ea typeface="ＭＳ Ｐゴシック" panose="020B0600070205080204" pitchFamily="34" charset="-128"/>
              </a:rPr>
              <a:t>), which is read </a:t>
            </a:r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>
                <a:ea typeface="ＭＳ Ｐゴシック" panose="020B0600070205080204" pitchFamily="34" charset="-128"/>
              </a:rPr>
              <a:t>for all </a:t>
            </a:r>
            <a:r>
              <a:rPr lang="en-US" altLang="ja-JP" sz="2800" i="1">
                <a:ea typeface="ＭＳ Ｐゴシック" panose="020B0600070205080204" pitchFamily="34" charset="-128"/>
              </a:rPr>
              <a:t>x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</a:rPr>
              <a:t>.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If the universe of discourse is finite, say {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,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,…,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</a:rPr>
              <a:t>}, then the universal quantifier is simply the conjunction of the propositions over all the elements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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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800">
                <a:ea typeface="ＭＳ Ｐゴシック" panose="020B0600070205080204" pitchFamily="34" charset="-128"/>
              </a:rPr>
              <a:t>…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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</a:p>
          <a:p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8E791CD2-5299-7C43-BE29-58FD3F82A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Universal Quantifier: Example 1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628D9FD2-DE17-234B-9C27-3ED6205E3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4525963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Let </a:t>
            </a:r>
          </a:p>
          <a:p>
            <a:pPr lvl="1"/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</a:rPr>
              <a:t>): </a:t>
            </a:r>
            <a:r>
              <a:rPr lang="ja-JP" altLang="en-US" sz="2000">
                <a:ea typeface="ＭＳ Ｐゴシック" panose="020B0600070205080204" pitchFamily="34" charset="-128"/>
              </a:rPr>
              <a:t>‘</a:t>
            </a:r>
            <a:r>
              <a:rPr lang="en-US" altLang="ja-JP" sz="2000" i="1">
                <a:ea typeface="ＭＳ Ｐゴシック" panose="020B0600070205080204" pitchFamily="34" charset="-128"/>
              </a:rPr>
              <a:t>x</a:t>
            </a:r>
            <a:r>
              <a:rPr lang="en-US" altLang="ja-JP" sz="2000">
                <a:ea typeface="ＭＳ Ｐゴシック" panose="020B0600070205080204" pitchFamily="34" charset="-128"/>
              </a:rPr>
              <a:t> must take a discrete mathematics course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 and </a:t>
            </a:r>
          </a:p>
          <a:p>
            <a:pPr lvl="1"/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</a:rPr>
              <a:t>): </a:t>
            </a:r>
            <a:r>
              <a:rPr lang="ja-JP" altLang="en-US" sz="2000">
                <a:ea typeface="ＭＳ Ｐゴシック" panose="020B0600070205080204" pitchFamily="34" charset="-128"/>
              </a:rPr>
              <a:t>‘</a:t>
            </a:r>
            <a:r>
              <a:rPr lang="en-US" altLang="ja-JP" sz="2000" i="1">
                <a:ea typeface="ＭＳ Ｐゴシック" panose="020B0600070205080204" pitchFamily="34" charset="-128"/>
              </a:rPr>
              <a:t>x </a:t>
            </a:r>
            <a:r>
              <a:rPr lang="en-US" altLang="ja-JP" sz="2000">
                <a:ea typeface="ＭＳ Ｐゴシック" panose="020B0600070205080204" pitchFamily="34" charset="-128"/>
              </a:rPr>
              <a:t>is a CS student.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endParaRPr lang="en-US" altLang="ja-JP" sz="2000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 universe of discourse for both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) and 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) is all UNL students.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Express the statements: </a:t>
            </a:r>
          </a:p>
          <a:p>
            <a:pPr lvl="1"/>
            <a:r>
              <a:rPr lang="ja-JP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</a:rPr>
              <a:t>Every CS student must take a discrete mathematics course.</a:t>
            </a:r>
            <a:r>
              <a:rPr lang="ja-JP" altLang="en-US" sz="2000">
                <a:ea typeface="ＭＳ Ｐゴシック" panose="020B0600070205080204" pitchFamily="34" charset="-128"/>
              </a:rPr>
              <a:t>”</a:t>
            </a:r>
            <a:endParaRPr lang="en-US" altLang="ja-JP" sz="2000">
              <a:ea typeface="ＭＳ Ｐゴシック" panose="020B0600070205080204" pitchFamily="34" charset="-128"/>
            </a:endParaRPr>
          </a:p>
          <a:p>
            <a:pPr lvl="1"/>
            <a:endParaRPr lang="en-US" altLang="en-US" sz="2000">
              <a:ea typeface="ＭＳ Ｐゴシック" panose="020B0600070205080204" pitchFamily="34" charset="-128"/>
            </a:endParaRPr>
          </a:p>
          <a:p>
            <a:pPr lvl="1"/>
            <a:r>
              <a:rPr lang="ja-JP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</a:rPr>
              <a:t>Everybody must take a discrete mathematics course or be a CS student.</a:t>
            </a:r>
            <a:r>
              <a:rPr lang="ja-JP" altLang="en-US" sz="2000">
                <a:ea typeface="ＭＳ Ｐゴシック" panose="020B0600070205080204" pitchFamily="34" charset="-128"/>
              </a:rPr>
              <a:t>”</a:t>
            </a:r>
            <a:endParaRPr lang="en-US" altLang="ja-JP" sz="2000">
              <a:ea typeface="ＭＳ Ｐゴシック" panose="020B0600070205080204" pitchFamily="34" charset="-128"/>
            </a:endParaRPr>
          </a:p>
          <a:p>
            <a:pPr lvl="1"/>
            <a:r>
              <a:rPr lang="ja-JP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</a:rPr>
              <a:t>Everybody must take a discrete mathematics course and be a CS student.</a:t>
            </a:r>
            <a:r>
              <a:rPr lang="ja-JP" altLang="en-US" sz="2000">
                <a:ea typeface="ＭＳ Ｐゴシック" panose="020B0600070205080204" pitchFamily="34" charset="-128"/>
              </a:rPr>
              <a:t>”</a:t>
            </a:r>
            <a:endParaRPr lang="en-US" altLang="ja-JP" sz="20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endParaRPr lang="en-US" altLang="en-US" sz="2400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2819F9-25D2-0243-8655-C62413D6F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114800"/>
            <a:ext cx="2133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 </a:t>
            </a:r>
            <a:r>
              <a:rPr lang="en-US" altLang="en-US" sz="1800" i="1">
                <a:latin typeface="Arial" panose="020B0604020202020204" pitchFamily="34" charset="0"/>
                <a:sym typeface="Symbol" pitchFamily="2" charset="2"/>
              </a:rPr>
              <a:t>x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 </a:t>
            </a:r>
            <a:r>
              <a:rPr lang="en-US" altLang="en-US" sz="1800" i="1">
                <a:latin typeface="Arial" panose="020B0604020202020204" pitchFamily="34" charset="0"/>
                <a:sym typeface="Symbol" pitchFamily="2" charset="2"/>
              </a:rPr>
              <a:t>Q</a:t>
            </a:r>
            <a:r>
              <a:rPr lang="en-US" altLang="en-US" sz="1800">
                <a:latin typeface="Arial" panose="020B0604020202020204" pitchFamily="34" charset="0"/>
              </a:rPr>
              <a:t>(</a:t>
            </a:r>
            <a:r>
              <a:rPr lang="en-US" altLang="en-US" sz="1800" i="1">
                <a:latin typeface="Arial" panose="020B0604020202020204" pitchFamily="34" charset="0"/>
              </a:rPr>
              <a:t>x</a:t>
            </a:r>
            <a:r>
              <a:rPr lang="en-US" altLang="en-US" sz="1800">
                <a:latin typeface="Arial" panose="020B0604020202020204" pitchFamily="34" charset="0"/>
              </a:rPr>
              <a:t>) 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 </a:t>
            </a:r>
            <a:r>
              <a:rPr lang="en-US" altLang="en-US" sz="1800" i="1">
                <a:latin typeface="Arial" panose="020B0604020202020204" pitchFamily="34" charset="0"/>
              </a:rPr>
              <a:t>P</a:t>
            </a:r>
            <a:r>
              <a:rPr lang="en-US" altLang="en-US" sz="1800">
                <a:latin typeface="Arial" panose="020B0604020202020204" pitchFamily="34" charset="0"/>
              </a:rPr>
              <a:t>(</a:t>
            </a:r>
            <a:r>
              <a:rPr lang="en-US" altLang="en-US" sz="1800" i="1">
                <a:latin typeface="Arial" panose="020B0604020202020204" pitchFamily="34" charset="0"/>
              </a:rPr>
              <a:t>x</a:t>
            </a:r>
            <a:r>
              <a:rPr lang="en-US" altLang="en-US" sz="1800"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07008A-B448-DD40-A595-2B1C5732D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800600"/>
            <a:ext cx="2133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 </a:t>
            </a:r>
            <a:r>
              <a:rPr lang="en-US" altLang="en-US" sz="1800" i="1">
                <a:latin typeface="Arial" panose="020B0604020202020204" pitchFamily="34" charset="0"/>
                <a:sym typeface="Symbol" pitchFamily="2" charset="2"/>
              </a:rPr>
              <a:t>x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  ( </a:t>
            </a:r>
            <a:r>
              <a:rPr lang="en-US" altLang="en-US" sz="1800" i="1">
                <a:latin typeface="Arial" panose="020B0604020202020204" pitchFamily="34" charset="0"/>
              </a:rPr>
              <a:t>P</a:t>
            </a:r>
            <a:r>
              <a:rPr lang="en-US" altLang="en-US" sz="1800">
                <a:latin typeface="Arial" panose="020B0604020202020204" pitchFamily="34" charset="0"/>
              </a:rPr>
              <a:t>(</a:t>
            </a:r>
            <a:r>
              <a:rPr lang="en-US" altLang="en-US" sz="1800" i="1">
                <a:latin typeface="Arial" panose="020B0604020202020204" pitchFamily="34" charset="0"/>
              </a:rPr>
              <a:t>x</a:t>
            </a:r>
            <a:r>
              <a:rPr lang="en-US" altLang="en-US" sz="1800">
                <a:latin typeface="Arial" panose="020B0604020202020204" pitchFamily="34" charset="0"/>
              </a:rPr>
              <a:t>) 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 Q(x) )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8CAEA7-E358-4745-9751-502F735566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497513"/>
            <a:ext cx="2133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 </a:t>
            </a:r>
            <a:r>
              <a:rPr lang="en-US" altLang="en-US" sz="1800" i="1">
                <a:latin typeface="Arial" panose="020B0604020202020204" pitchFamily="34" charset="0"/>
                <a:sym typeface="Symbol" pitchFamily="2" charset="2"/>
              </a:rPr>
              <a:t>x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 ( </a:t>
            </a:r>
            <a:r>
              <a:rPr lang="en-US" altLang="en-US" sz="1800" i="1">
                <a:latin typeface="Arial" panose="020B0604020202020204" pitchFamily="34" charset="0"/>
              </a:rPr>
              <a:t>P</a:t>
            </a:r>
            <a:r>
              <a:rPr lang="en-US" altLang="en-US" sz="1800">
                <a:latin typeface="Arial" panose="020B0604020202020204" pitchFamily="34" charset="0"/>
              </a:rPr>
              <a:t>(</a:t>
            </a:r>
            <a:r>
              <a:rPr lang="en-US" altLang="en-US" sz="1800" i="1">
                <a:latin typeface="Arial" panose="020B0604020202020204" pitchFamily="34" charset="0"/>
              </a:rPr>
              <a:t>x</a:t>
            </a:r>
            <a:r>
              <a:rPr lang="en-US" altLang="en-US" sz="1800">
                <a:latin typeface="Arial" panose="020B0604020202020204" pitchFamily="34" charset="0"/>
              </a:rPr>
              <a:t>) 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 Q(x) )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8856BD-4FF1-114B-BFBC-F85EACB0C7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848350"/>
            <a:ext cx="5562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lvl="1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Are these statements true or false at UNL?</a:t>
            </a: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F186FE8F-36B8-8241-984C-DF3845F43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Universal Quantifier: Example 2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72716690-E521-EC49-8795-2AFE5BFF5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Express in FOL the statement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>
                <a:ea typeface="ＭＳ Ｐゴシック" panose="020B0600070205080204" pitchFamily="34" charset="-128"/>
              </a:rPr>
              <a:t>for every </a:t>
            </a:r>
            <a:r>
              <a:rPr lang="en-US" altLang="ja-JP" i="1">
                <a:ea typeface="ＭＳ Ｐゴシック" panose="020B0600070205080204" pitchFamily="34" charset="-128"/>
              </a:rPr>
              <a:t>x</a:t>
            </a:r>
            <a:r>
              <a:rPr lang="en-US" altLang="ja-JP">
                <a:ea typeface="ＭＳ Ｐゴシック" panose="020B0600070205080204" pitchFamily="34" charset="-128"/>
              </a:rPr>
              <a:t> and every </a:t>
            </a:r>
            <a:r>
              <a:rPr lang="en-US" altLang="ja-JP" i="1">
                <a:ea typeface="ＭＳ Ｐゴシック" panose="020B0600070205080204" pitchFamily="34" charset="-128"/>
              </a:rPr>
              <a:t>y</a:t>
            </a:r>
            <a:r>
              <a:rPr lang="en-US" altLang="ja-JP">
                <a:ea typeface="ＭＳ Ｐゴシック" panose="020B0600070205080204" pitchFamily="34" charset="-128"/>
              </a:rPr>
              <a:t>, </a:t>
            </a:r>
            <a:r>
              <a:rPr lang="en-US" altLang="ja-JP" i="1">
                <a:ea typeface="ＭＳ Ｐゴシック" panose="020B0600070205080204" pitchFamily="34" charset="-128"/>
              </a:rPr>
              <a:t>x</a:t>
            </a:r>
            <a:r>
              <a:rPr lang="en-US" altLang="ja-JP">
                <a:ea typeface="ＭＳ Ｐゴシック" panose="020B0600070205080204" pitchFamily="34" charset="-128"/>
              </a:rPr>
              <a:t>+</a:t>
            </a:r>
            <a:r>
              <a:rPr lang="en-US" altLang="ja-JP" i="1">
                <a:ea typeface="ＭＳ Ｐゴシック" panose="020B0600070205080204" pitchFamily="34" charset="-128"/>
              </a:rPr>
              <a:t>y</a:t>
            </a:r>
            <a:r>
              <a:rPr lang="en-US" altLang="ja-JP">
                <a:ea typeface="ＭＳ Ｐゴシック" panose="020B0600070205080204" pitchFamily="34" charset="-128"/>
              </a:rPr>
              <a:t>&gt;10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endParaRPr lang="en-US" altLang="ja-JP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Answer: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) be the statement 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+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&gt;10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</a:rPr>
              <a:t>Where the universe of discourse for 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 is the set of integers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The statement is: 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x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Shorthand: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x,y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  <a:p>
            <a:pPr marL="971550" lvl="1" indent="-514350"/>
            <a:endParaRPr lang="en-US" altLang="en-US">
              <a:ea typeface="ＭＳ Ｐゴシック" panose="020B0600070205080204" pitchFamily="34" charset="-128"/>
            </a:endParaRPr>
          </a:p>
          <a:p>
            <a:pPr marL="971550" lvl="1" indent="-514350"/>
            <a:endParaRPr lang="en-US" altLang="en-US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60C56141-2E4B-614C-BE15-58FA6F10E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Existential Quantifier: Definition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AD2BF0BA-AE23-284B-AF59-CFCD061D80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The existential  quantification of a predicate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) is the proposition </a:t>
            </a:r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 u="sng">
                <a:ea typeface="ＭＳ Ｐゴシック" panose="020B0600070205080204" pitchFamily="34" charset="-128"/>
              </a:rPr>
              <a:t>There exists a value x in the universe of discourse  such that </a:t>
            </a:r>
            <a:r>
              <a:rPr lang="en-US" altLang="ja-JP" sz="2800" i="1" u="sng">
                <a:ea typeface="ＭＳ Ｐゴシック" panose="020B0600070205080204" pitchFamily="34" charset="-128"/>
              </a:rPr>
              <a:t>P</a:t>
            </a:r>
            <a:r>
              <a:rPr lang="en-US" altLang="ja-JP" sz="2800" u="sng">
                <a:ea typeface="ＭＳ Ｐゴシック" panose="020B0600070205080204" pitchFamily="34" charset="-128"/>
              </a:rPr>
              <a:t>(</a:t>
            </a:r>
            <a:r>
              <a:rPr lang="en-US" altLang="ja-JP" sz="2800" i="1" u="sng">
                <a:ea typeface="ＭＳ Ｐゴシック" panose="020B0600070205080204" pitchFamily="34" charset="-128"/>
              </a:rPr>
              <a:t>x</a:t>
            </a:r>
            <a:r>
              <a:rPr lang="en-US" altLang="ja-JP" sz="2800" u="sng">
                <a:ea typeface="ＭＳ Ｐゴシック" panose="020B0600070205080204" pitchFamily="34" charset="-128"/>
              </a:rPr>
              <a:t>) is true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</a:rPr>
              <a:t>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Notation: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Reads: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>
                <a:ea typeface="ＭＳ Ｐゴシック" panose="020B0600070205080204" pitchFamily="34" charset="-128"/>
              </a:rPr>
              <a:t>there exists </a:t>
            </a:r>
            <a:r>
              <a:rPr lang="en-US" altLang="ja-JP" sz="2400" i="1">
                <a:ea typeface="ＭＳ Ｐゴシック" panose="020B0600070205080204" pitchFamily="34" charset="-128"/>
              </a:rPr>
              <a:t>x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endParaRPr lang="en-US" altLang="ja-JP" sz="24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If the universe of discourse is finite, say {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,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,…,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</a:rPr>
              <a:t>}, then the existential quantifier is simply the </a:t>
            </a:r>
            <a:r>
              <a:rPr lang="en-US" altLang="en-US" sz="2800" u="sng">
                <a:ea typeface="ＭＳ Ｐゴシック" panose="020B0600070205080204" pitchFamily="34" charset="-128"/>
              </a:rPr>
              <a:t>disjunction</a:t>
            </a:r>
            <a:r>
              <a:rPr lang="en-US" altLang="en-US" sz="2800">
                <a:ea typeface="ＭＳ Ｐゴシック" panose="020B0600070205080204" pitchFamily="34" charset="-128"/>
              </a:rPr>
              <a:t> of the propositions over all the elements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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 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  </a:t>
            </a:r>
            <a:r>
              <a:rPr lang="en-US" altLang="en-US" sz="2800">
                <a:ea typeface="ＭＳ Ｐゴシック" panose="020B0600070205080204" pitchFamily="34" charset="-128"/>
              </a:rPr>
              <a:t>…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 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</a:p>
          <a:p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A43F080F-6597-FC47-A023-2E1ED6CF6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Existential Quantifier: Example 1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7455B80C-E594-C544-9A03-104F89DF4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</a:t>
            </a:r>
            <a:r>
              <a:rPr lang="en-US" altLang="en-US">
                <a:ea typeface="ＭＳ Ｐゴシック" panose="020B0600070205080204" pitchFamily="34" charset="-128"/>
              </a:rPr>
              <a:t>) denote the statement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>
                <a:ea typeface="ＭＳ Ｐゴシック" panose="020B0600070205080204" pitchFamily="34" charset="-128"/>
              </a:rPr>
              <a:t>x+y=5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endParaRPr lang="en-US" altLang="ja-JP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What does the expression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y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</a:t>
            </a:r>
            <a:r>
              <a:rPr lang="en-US" altLang="en-US">
                <a:ea typeface="ＭＳ Ｐゴシック" panose="020B0600070205080204" pitchFamily="34" charset="-128"/>
              </a:rPr>
              <a:t>) mean?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Which universe(s) of discourse make it true?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FF776AEA-38A6-0440-BA77-1EA7346E2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Existential Quantifier: Example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794" name="Content Placeholder 2">
                <a:extLst>
                  <a:ext uri="{FF2B5EF4-FFF2-40B4-BE49-F238E27FC236}">
                    <a16:creationId xmlns:a16="http://schemas.microsoft.com/office/drawing/2014/main" id="{A9701960-B415-BE4D-9E81-3B2250788C4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71600"/>
                <a:ext cx="8229600" cy="4525963"/>
              </a:xfrm>
            </p:spPr>
            <p:txBody>
              <a:bodyPr/>
              <a:lstStyle/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Express formally the statement </a:t>
                </a:r>
              </a:p>
              <a:p>
                <a:pPr algn="ctr">
                  <a:buFont typeface="Arial" panose="020B0604020202020204" pitchFamily="34" charset="0"/>
                  <a:buNone/>
                </a:pPr>
                <a:r>
                  <a:rPr lang="ja-JP" altLang="en-US" sz="2400">
                    <a:ea typeface="ＭＳ Ｐゴシック" panose="020B0600070205080204" pitchFamily="34" charset="-128"/>
                  </a:rPr>
                  <a:t>‘</a:t>
                </a:r>
                <a:r>
                  <a:rPr lang="en-US" altLang="ja-JP" sz="2400" dirty="0">
                    <a:ea typeface="ＭＳ Ｐゴシック" panose="020B0600070205080204" pitchFamily="34" charset="-128"/>
                  </a:rPr>
                  <a:t>there exists a real solution to </a:t>
                </a:r>
                <a:r>
                  <a:rPr lang="en-US" altLang="ja-JP" sz="2400" i="1" dirty="0">
                    <a:ea typeface="ＭＳ Ｐゴシック" panose="020B0600070205080204" pitchFamily="34" charset="-128"/>
                  </a:rPr>
                  <a:t>ax</a:t>
                </a:r>
                <a:r>
                  <a:rPr lang="en-US" altLang="ja-JP" sz="2400" baseline="30000" dirty="0">
                    <a:ea typeface="ＭＳ Ｐゴシック" panose="020B0600070205080204" pitchFamily="34" charset="-128"/>
                  </a:rPr>
                  <a:t>2</a:t>
                </a:r>
                <a:r>
                  <a:rPr lang="en-US" altLang="ja-JP" sz="2400" dirty="0">
                    <a:ea typeface="ＭＳ Ｐゴシック" panose="020B0600070205080204" pitchFamily="34" charset="-128"/>
                  </a:rPr>
                  <a:t>+</a:t>
                </a:r>
                <a:r>
                  <a:rPr lang="en-US" altLang="ja-JP" sz="2400" i="1" dirty="0">
                    <a:ea typeface="ＭＳ Ｐゴシック" panose="020B0600070205080204" pitchFamily="34" charset="-128"/>
                  </a:rPr>
                  <a:t>bx</a:t>
                </a:r>
                <a:r>
                  <a:rPr lang="en-US" altLang="ja-JP" sz="2400" dirty="0">
                    <a:ea typeface="ＭＳ Ｐゴシック" panose="020B0600070205080204" pitchFamily="34" charset="-128"/>
                  </a:rPr>
                  <a:t>-</a:t>
                </a:r>
                <a:r>
                  <a:rPr lang="en-US" altLang="ja-JP" sz="2400" i="1" dirty="0">
                    <a:ea typeface="ＭＳ Ｐゴシック" panose="020B0600070205080204" pitchFamily="34" charset="-128"/>
                  </a:rPr>
                  <a:t>c</a:t>
                </a:r>
                <a:r>
                  <a:rPr lang="en-US" altLang="ja-JP" sz="2400" dirty="0">
                    <a:ea typeface="ＭＳ Ｐゴシック" panose="020B0600070205080204" pitchFamily="34" charset="-128"/>
                  </a:rPr>
                  <a:t>=0</a:t>
                </a:r>
                <a:r>
                  <a:rPr lang="ja-JP" altLang="en-US" sz="2400">
                    <a:ea typeface="ＭＳ Ｐゴシック" panose="020B0600070205080204" pitchFamily="34" charset="-128"/>
                  </a:rPr>
                  <a:t>’</a:t>
                </a:r>
                <a:endParaRPr lang="en-US" altLang="ja-JP" sz="2400" dirty="0">
                  <a:ea typeface="ＭＳ Ｐゴシック" panose="020B0600070205080204" pitchFamily="34" charset="-128"/>
                </a:endParaRP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Answer:</a:t>
                </a:r>
              </a:p>
              <a:p>
                <a:pPr marL="914400" lvl="1" indent="-457200">
                  <a:buFont typeface="Calibri" panose="020F0502020204030204" pitchFamily="34" charset="0"/>
                  <a:buAutoNum type="arabicPeriod"/>
                </a:pPr>
                <a:r>
                  <a:rPr lang="en-US" altLang="en-US" sz="2000" dirty="0">
                    <a:ea typeface="ＭＳ Ｐゴシック" panose="020B0600070205080204" pitchFamily="34" charset="-128"/>
                  </a:rPr>
                  <a:t>Let 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P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(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x)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 be the statement </a:t>
                </a:r>
                <a14:m>
                  <m:oMath xmlns:m="http://schemas.openxmlformats.org/officeDocument/2006/math">
                    <m:r>
                      <a:rPr lang="en-US" altLang="en-US" sz="20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𝑥</m:t>
                    </m:r>
                    <m:r>
                      <a:rPr lang="en-US" altLang="en-US" sz="20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=</m:t>
                    </m:r>
                    <m:f>
                      <m:fPr>
                        <m:ctrlPr>
                          <a:rPr lang="en-US" altLang="en-US" sz="20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fPr>
                      <m:num>
                        <m: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−</m:t>
                        </m:r>
                        <m: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𝑏</m:t>
                        </m:r>
                        <m: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altLang="en-US" sz="2000" b="0" i="1" smtClean="0"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</a:rPr>
                                </m:ctrlPr>
                              </m:sSupPr>
                              <m:e>
                                <m:r>
                                  <a:rPr lang="en-US" altLang="en-US" sz="2000" b="0" i="1" smtClean="0"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altLang="en-US" sz="2000" b="0" i="1" smtClean="0"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altLang="en-US" sz="2000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−4</m:t>
                            </m:r>
                            <m:r>
                              <a:rPr lang="en-US" altLang="en-US" sz="2000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𝑎𝑐</m:t>
                            </m:r>
                          </m:e>
                        </m:rad>
                      </m:num>
                      <m:den>
                        <m:r>
                          <a:rPr lang="en-US" altLang="en-US" sz="20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2</m:t>
                        </m:r>
                      </m:den>
                    </m:f>
                  </m:oMath>
                </a14:m>
                <a:endParaRPr lang="en-US" altLang="en-US" sz="2000" b="0" dirty="0">
                  <a:ea typeface="ＭＳ Ｐゴシック" panose="020B0600070205080204" pitchFamily="34" charset="-128"/>
                </a:endParaRPr>
              </a:p>
              <a:p>
                <a:pPr marL="914400" lvl="1" indent="-457200">
                  <a:buFont typeface="Calibri" panose="020F0502020204030204" pitchFamily="34" charset="0"/>
                  <a:buAutoNum type="arabicPeriod"/>
                </a:pP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Where the universe of discourse for </a:t>
                </a:r>
                <a:r>
                  <a:rPr lang="en-US" altLang="en-US" sz="2000" i="1" dirty="0">
                    <a:ea typeface="ＭＳ Ｐゴシック" panose="020B0600070205080204" pitchFamily="34" charset="-128"/>
                    <a:sym typeface="Symbol" pitchFamily="2" charset="2"/>
                  </a:rPr>
                  <a:t>x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is the set of </a:t>
                </a:r>
                <a:r>
                  <a:rPr lang="en-US" altLang="en-US" sz="2000" u="sng" dirty="0">
                    <a:ea typeface="ＭＳ Ｐゴシック" panose="020B0600070205080204" pitchFamily="34" charset="-128"/>
                    <a:sym typeface="Symbol" pitchFamily="2" charset="2"/>
                  </a:rPr>
                  <a:t>real numbers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.  Note here that </a:t>
                </a:r>
                <a:r>
                  <a:rPr lang="en-US" altLang="en-US" sz="2000" i="1" dirty="0">
                    <a:ea typeface="ＭＳ Ｐゴシック" panose="020B0600070205080204" pitchFamily="34" charset="-128"/>
                    <a:sym typeface="Symbol" pitchFamily="2" charset="2"/>
                  </a:rPr>
                  <a:t>a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, </a:t>
                </a:r>
                <a:r>
                  <a:rPr lang="en-US" altLang="en-US" sz="2000" i="1" dirty="0">
                    <a:ea typeface="ＭＳ Ｐゴシック" panose="020B0600070205080204" pitchFamily="34" charset="-128"/>
                    <a:sym typeface="Symbol" pitchFamily="2" charset="2"/>
                  </a:rPr>
                  <a:t>b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, </a:t>
                </a:r>
                <a:r>
                  <a:rPr lang="en-US" altLang="en-US" sz="2000" i="1" dirty="0">
                    <a:ea typeface="ＭＳ Ｐゴシック" panose="020B0600070205080204" pitchFamily="34" charset="-128"/>
                    <a:sym typeface="Symbol" pitchFamily="2" charset="2"/>
                  </a:rPr>
                  <a:t>c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are fixed constants.</a:t>
                </a:r>
              </a:p>
              <a:p>
                <a:pPr marL="914400" lvl="1" indent="-457200">
                  <a:buFont typeface="Calibri" panose="020F0502020204030204" pitchFamily="34" charset="0"/>
                  <a:buAutoNum type="arabicPeriod"/>
                </a:pP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The statement can be expressed as </a:t>
                </a:r>
                <a:r>
                  <a:rPr lang="en-US" altLang="en-US" sz="2000" i="1" dirty="0">
                    <a:ea typeface="ＭＳ Ｐゴシック" panose="020B0600070205080204" pitchFamily="34" charset="-128"/>
                    <a:sym typeface="Symbol" pitchFamily="2" charset="2"/>
                  </a:rPr>
                  <a:t>x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P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(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x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)</a:t>
                </a: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What is the truth value of </a:t>
                </a: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</a:t>
                </a:r>
                <a:r>
                  <a:rPr lang="en-US" altLang="en-US" sz="2400" i="1" dirty="0">
                    <a:ea typeface="ＭＳ Ｐゴシック" panose="020B0600070205080204" pitchFamily="34" charset="-128"/>
                    <a:sym typeface="Symbol" pitchFamily="2" charset="2"/>
                  </a:rPr>
                  <a:t>x</a:t>
                </a: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P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(</a:t>
                </a: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x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), where </a:t>
                </a:r>
                <a:r>
                  <a:rPr lang="en-US" altLang="en-US" sz="2400" dirty="0" err="1">
                    <a:ea typeface="ＭＳ Ｐゴシック" panose="020B0600070205080204" pitchFamily="34" charset="-128"/>
                  </a:rPr>
                  <a:t>UoD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 is </a:t>
                </a:r>
                <a14:m>
                  <m:oMath xmlns:m="http://schemas.openxmlformats.org/officeDocument/2006/math">
                    <m:r>
                      <a:rPr lang="en-US" altLang="en-US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</a:rPr>
                  <a:t>?</a:t>
                </a:r>
              </a:p>
              <a:p>
                <a:pPr marL="914400" lvl="1" indent="-457200"/>
                <a:r>
                  <a:rPr lang="en-US" altLang="en-US" sz="2000" dirty="0">
                    <a:ea typeface="ＭＳ Ｐゴシック" panose="020B0600070205080204" pitchFamily="34" charset="-128"/>
                  </a:rPr>
                  <a:t>It is false.  When </a:t>
                </a:r>
                <a:r>
                  <a:rPr lang="en-US" altLang="en-US" sz="2000" i="1" dirty="0">
                    <a:ea typeface="ＭＳ Ｐゴシック" panose="020B0600070205080204" pitchFamily="34" charset="-128"/>
                    <a:sym typeface="Symbol" pitchFamily="2" charset="2"/>
                  </a:rPr>
                  <a:t>b</a:t>
                </a:r>
                <a:r>
                  <a:rPr lang="en-US" altLang="en-US" sz="2000" baseline="30000" dirty="0">
                    <a:ea typeface="ＭＳ Ｐゴシック" panose="020B0600070205080204" pitchFamily="34" charset="-128"/>
                    <a:sym typeface="Symbol" pitchFamily="2" charset="2"/>
                  </a:rPr>
                  <a:t>2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&lt;4</a:t>
                </a:r>
                <a:r>
                  <a:rPr lang="en-US" altLang="en-US" sz="2000" i="1" dirty="0">
                    <a:ea typeface="ＭＳ Ｐゴシック" panose="020B0600070205080204" pitchFamily="34" charset="-128"/>
                    <a:sym typeface="Symbol" pitchFamily="2" charset="2"/>
                  </a:rPr>
                  <a:t>ac, 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there are no real number x that can satisfy the predicate</a:t>
                </a: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What can we do so that </a:t>
                </a:r>
                <a:r>
                  <a:rPr lang="en-US" altLang="en-US" sz="2400" i="1" dirty="0">
                    <a:ea typeface="ＭＳ Ｐゴシック" panose="020B0600070205080204" pitchFamily="34" charset="-128"/>
                    <a:sym typeface="Symbol" pitchFamily="2" charset="2"/>
                  </a:rPr>
                  <a:t>x</a:t>
                </a: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P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(</a:t>
                </a: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x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)</a:t>
                </a: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is true?</a:t>
                </a:r>
              </a:p>
              <a:p>
                <a:pPr marL="914400" lvl="1" indent="-457200"/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Change the universe of discourse to the complex numbers, </a:t>
                </a:r>
                <a:endParaRPr lang="en-US" altLang="en-US" sz="2400" b="1" dirty="0">
                  <a:ea typeface="ＭＳ Ｐゴシック" panose="020B0600070205080204" pitchFamily="34" charset="-128"/>
                  <a:sym typeface="Symbol" pitchFamily="2" charset="2"/>
                </a:endParaRPr>
              </a:p>
              <a:p>
                <a:pPr marL="914400" lvl="1" indent="-457200"/>
                <a:endParaRPr lang="en-US" altLang="en-US" sz="2000" dirty="0">
                  <a:ea typeface="ＭＳ Ｐゴシック" panose="020B0600070205080204" pitchFamily="34" charset="-128"/>
                </a:endParaRPr>
              </a:p>
            </p:txBody>
          </p:sp>
        </mc:Choice>
        <mc:Fallback xmlns="">
          <p:sp>
            <p:nvSpPr>
              <p:cNvPr id="33794" name="Content Placeholder 2">
                <a:extLst>
                  <a:ext uri="{FF2B5EF4-FFF2-40B4-BE49-F238E27FC236}">
                    <a16:creationId xmlns:a16="http://schemas.microsoft.com/office/drawing/2014/main" id="{A9701960-B415-BE4D-9E81-3B2250788C4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71600"/>
                <a:ext cx="8229600" cy="4525963"/>
              </a:xfrm>
              <a:blipFill>
                <a:blip r:embed="rId2"/>
                <a:stretch>
                  <a:fillRect l="-1080" t="-1120" b="-100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1">
            <a:extLst>
              <a:ext uri="{FF2B5EF4-FFF2-40B4-BE49-F238E27FC236}">
                <a16:creationId xmlns:a16="http://schemas.microsoft.com/office/drawing/2014/main" id="{EB0DBBE6-17A5-E740-A46C-CFF9325974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4138" y="5918200"/>
            <a:ext cx="234462" cy="254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6E42115C-0A50-0840-AB07-961F770B4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Quantifiers: Truth values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04DA452B-7CF6-994D-AA97-56F65B789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 general, when are quantified statements true or false?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0ABD4F1-98A5-3B46-B82E-D148004C2750}"/>
              </a:ext>
            </a:extLst>
          </p:cNvPr>
          <p:cNvGraphicFramePr>
            <a:graphicFrameLocks noGrp="1"/>
          </p:cNvGraphicFramePr>
          <p:nvPr/>
        </p:nvGraphicFramePr>
        <p:xfrm>
          <a:off x="685800" y="3124200"/>
          <a:ext cx="7543800" cy="2103438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73274072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1833217715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884910718"/>
                    </a:ext>
                  </a:extLst>
                </a:gridCol>
              </a:tblGrid>
              <a:tr h="45727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Statement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True when…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False when...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8872297"/>
                  </a:ext>
                </a:extLst>
              </a:tr>
              <a:tr h="8230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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true for every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x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There is an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x 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for which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false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458165"/>
                  </a:ext>
                </a:extLst>
              </a:tr>
              <a:tr h="8230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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There is an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x 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for which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true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false for every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x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41113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3BA537CB-C40E-F14A-8FD0-D74429300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96FC1367-F545-B349-86E5-DD8CB01F2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Introduction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Terminology: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Propositional functions; arguments; arity; universe of discourse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Quantifiers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Definition; using, mixing, negating them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Logic Programming (Prolog)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Transcribing English to Logic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More exercises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C59CF268-D9B6-044D-B8FA-08CA0FB64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 (1)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62703B3A-524A-DA43-BB14-22A2D1C21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Existential and universal quantifiers can be used together to quantify a propositional predicate.  For example: 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y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x,y</a:t>
            </a:r>
            <a:r>
              <a:rPr lang="en-US" altLang="en-US" sz="2800">
                <a:ea typeface="ＭＳ Ｐゴシック" panose="020B0600070205080204" pitchFamily="34" charset="-128"/>
              </a:rPr>
              <a:t>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is perfectly valid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Alert: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quantifiers must be read from left to right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order of the quantifiers is important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 is not equivalent to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4B9144DD-1235-1D41-B8BD-80F08657E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 (2)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D48C3DDC-E7E6-F744-A3AC-C46CCB12A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Consider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Loves 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): Everybody loves somebody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Loves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): There is someone loved by everyone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 two expressions do not mean the same thing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(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y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Loves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x,y</a:t>
            </a:r>
            <a:r>
              <a:rPr lang="en-US" altLang="en-US" sz="2800">
                <a:ea typeface="ＭＳ Ｐゴシック" panose="020B0600070205080204" pitchFamily="34" charset="-128"/>
              </a:rPr>
              <a:t>))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y Loves 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x,y</a:t>
            </a:r>
            <a:r>
              <a:rPr lang="en-US" altLang="en-US" sz="2800">
                <a:ea typeface="ＭＳ Ｐゴシック" panose="020B0600070205080204" pitchFamily="34" charset="-128"/>
              </a:rPr>
              <a:t>))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but the converse does not hold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However, you can commute similar quantifiers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 is equivalent to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 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  (thus,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 is equivalent to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 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  (thus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x,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5CE4560F-AF69-9641-B077-A701B0E51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Quantifiers: Truth values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491206BC-210C-824B-9AC9-CF74884BC0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9B13DAF-5048-924A-A6D4-826B60576296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1600200"/>
          <a:ext cx="8686800" cy="4343401"/>
        </p:xfrm>
        <a:graphic>
          <a:graphicData uri="http://schemas.openxmlformats.org/drawingml/2006/table">
            <a:tbl>
              <a:tblPr/>
              <a:tblGrid>
                <a:gridCol w="1754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2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9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Statement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True when...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False when...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4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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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true for every pair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x,y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There is at least one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pair x,y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for which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false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0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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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For every x, there is a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for which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true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There is an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for which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,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false for every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0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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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There is an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x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for which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true for every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For every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, there is a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for which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false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84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xy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There is at least one pair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,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for which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true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false for every pair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,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AE55A781-DDC0-F84A-B1AC-A366E8D2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Quantifiers: Example (1)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AB43AFD3-4AFF-6745-8306-63AC3E709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Express, in predicate logic, the statement that there is an infinite number of integers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Answer: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C6EF693-B801-6947-A01E-B698505665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7200" y="3429000"/>
                <a:ext cx="8229600" cy="27003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914400" indent="-4572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lvl="1" eaLnBrk="1" hangingPunct="1">
                  <a:lnSpc>
                    <a:spcPct val="150000"/>
                  </a:lnSpc>
                  <a:spcBef>
                    <a:spcPct val="0"/>
                  </a:spcBef>
                  <a:buFont typeface="Calibri" panose="020F0502020204030204" pitchFamily="34" charset="0"/>
                  <a:buAutoNum type="arabicPeriod"/>
                </a:pPr>
                <a:r>
                  <a:rPr lang="en-US" altLang="en-US" sz="2400" dirty="0">
                    <a:latin typeface="Arial" panose="020B0604020202020204" pitchFamily="34" charset="0"/>
                  </a:rPr>
                  <a:t> Let </a:t>
                </a:r>
                <a:r>
                  <a:rPr lang="en-US" altLang="en-US" sz="2400" i="1" dirty="0">
                    <a:latin typeface="Arial" panose="020B0604020202020204" pitchFamily="34" charset="0"/>
                  </a:rPr>
                  <a:t>P</a:t>
                </a:r>
                <a:r>
                  <a:rPr lang="en-US" altLang="en-US" sz="2400" dirty="0">
                    <a:latin typeface="Arial" panose="020B0604020202020204" pitchFamily="34" charset="0"/>
                  </a:rPr>
                  <a:t>(</a:t>
                </a:r>
                <a:r>
                  <a:rPr lang="en-US" altLang="en-US" sz="2400" i="1" dirty="0" err="1">
                    <a:latin typeface="Arial" panose="020B0604020202020204" pitchFamily="34" charset="0"/>
                  </a:rPr>
                  <a:t>x</a:t>
                </a:r>
                <a:r>
                  <a:rPr lang="en-US" altLang="en-US" sz="2400" dirty="0" err="1">
                    <a:latin typeface="Arial" panose="020B0604020202020204" pitchFamily="34" charset="0"/>
                  </a:rPr>
                  <a:t>,</a:t>
                </a:r>
                <a:r>
                  <a:rPr lang="en-US" altLang="en-US" sz="2400" i="1" dirty="0" err="1">
                    <a:latin typeface="Arial" panose="020B0604020202020204" pitchFamily="34" charset="0"/>
                  </a:rPr>
                  <a:t>y</a:t>
                </a:r>
                <a:r>
                  <a:rPr lang="en-US" altLang="en-US" sz="2400" i="1" dirty="0">
                    <a:latin typeface="Arial" panose="020B0604020202020204" pitchFamily="34" charset="0"/>
                  </a:rPr>
                  <a:t>) </a:t>
                </a:r>
                <a:r>
                  <a:rPr lang="en-US" altLang="en-US" sz="2400" dirty="0">
                    <a:latin typeface="Arial" panose="020B0604020202020204" pitchFamily="34" charset="0"/>
                  </a:rPr>
                  <a:t>be the statement that </a:t>
                </a:r>
                <a:r>
                  <a:rPr lang="en-US" altLang="en-US" sz="2400" i="1" dirty="0">
                    <a:latin typeface="Arial" panose="020B0604020202020204" pitchFamily="34" charset="0"/>
                  </a:rPr>
                  <a:t>x</a:t>
                </a:r>
                <a:r>
                  <a:rPr lang="en-US" altLang="en-US" sz="2400" dirty="0">
                    <a:latin typeface="Arial" panose="020B0604020202020204" pitchFamily="34" charset="0"/>
                  </a:rPr>
                  <a:t>&lt;</a:t>
                </a:r>
                <a:r>
                  <a:rPr lang="en-US" altLang="en-US" sz="2400" i="1" dirty="0">
                    <a:latin typeface="Arial" panose="020B0604020202020204" pitchFamily="34" charset="0"/>
                  </a:rPr>
                  <a:t>y</a:t>
                </a:r>
              </a:p>
              <a:p>
                <a:pPr lvl="1" eaLnBrk="1" hangingPunct="1">
                  <a:lnSpc>
                    <a:spcPct val="150000"/>
                  </a:lnSpc>
                  <a:spcBef>
                    <a:spcPct val="0"/>
                  </a:spcBef>
                  <a:buFont typeface="Calibri" panose="020F0502020204030204" pitchFamily="34" charset="0"/>
                  <a:buAutoNum type="arabicPeriod"/>
                </a:pPr>
                <a:r>
                  <a:rPr lang="en-US" altLang="en-US" sz="2400" dirty="0">
                    <a:latin typeface="Arial" panose="020B0604020202020204" pitchFamily="34" charset="0"/>
                  </a:rPr>
                  <a:t> Let the universe of discourse be the integers,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</m:oMath>
                </a14:m>
                <a:endParaRPr lang="en-US" altLang="en-US" sz="2400" i="1" dirty="0">
                  <a:latin typeface="Castellar" pitchFamily="18" charset="0"/>
                </a:endParaRPr>
              </a:p>
              <a:p>
                <a:pPr lvl="1" eaLnBrk="1" hangingPunct="1">
                  <a:lnSpc>
                    <a:spcPct val="150000"/>
                  </a:lnSpc>
                  <a:spcBef>
                    <a:spcPct val="0"/>
                  </a:spcBef>
                  <a:buFont typeface="Calibri" panose="020F0502020204030204" pitchFamily="34" charset="0"/>
                  <a:buAutoNum type="arabicPeriod"/>
                </a:pPr>
                <a:r>
                  <a:rPr lang="en-US" altLang="en-US" sz="2400" dirty="0">
                    <a:latin typeface="Arial" panose="020B0604020202020204" pitchFamily="34" charset="0"/>
                  </a:rPr>
                  <a:t> The statement can be expressed by the following</a:t>
                </a:r>
              </a:p>
              <a:p>
                <a:pPr lvl="1" algn="ctr" eaLnBrk="1" hangingPunct="1">
                  <a:lnSpc>
                    <a:spcPct val="15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2400" dirty="0">
                    <a:latin typeface="Arial" panose="020B0604020202020204" pitchFamily="34" charset="0"/>
                    <a:sym typeface="Symbol" pitchFamily="2" charset="2"/>
                  </a:rPr>
                  <a:t></a:t>
                </a:r>
                <a:r>
                  <a:rPr lang="en-US" altLang="en-US" sz="2400" i="1" dirty="0">
                    <a:latin typeface="Arial" panose="020B0604020202020204" pitchFamily="34" charset="0"/>
                  </a:rPr>
                  <a:t>x </a:t>
                </a:r>
                <a:r>
                  <a:rPr lang="en-US" altLang="en-US" sz="2400" dirty="0">
                    <a:latin typeface="Arial" panose="020B0604020202020204" pitchFamily="34" charset="0"/>
                    <a:sym typeface="Symbol" pitchFamily="2" charset="2"/>
                  </a:rPr>
                  <a:t></a:t>
                </a:r>
                <a:r>
                  <a:rPr lang="en-US" altLang="en-US" sz="2400" i="1" dirty="0">
                    <a:latin typeface="Arial" panose="020B0604020202020204" pitchFamily="34" charset="0"/>
                    <a:sym typeface="Symbol" pitchFamily="2" charset="2"/>
                  </a:rPr>
                  <a:t>y</a:t>
                </a:r>
                <a:r>
                  <a:rPr lang="en-US" altLang="en-US" sz="2400" dirty="0">
                    <a:latin typeface="Arial" panose="020B0604020202020204" pitchFamily="34" charset="0"/>
                    <a:sym typeface="Symbol" pitchFamily="2" charset="2"/>
                  </a:rPr>
                  <a:t> </a:t>
                </a:r>
                <a:r>
                  <a:rPr lang="en-US" altLang="en-US" sz="2400" i="1" dirty="0">
                    <a:latin typeface="Arial" panose="020B0604020202020204" pitchFamily="34" charset="0"/>
                  </a:rPr>
                  <a:t>P</a:t>
                </a:r>
                <a:r>
                  <a:rPr lang="en-US" altLang="en-US" sz="2400" dirty="0">
                    <a:latin typeface="Arial" panose="020B0604020202020204" pitchFamily="34" charset="0"/>
                  </a:rPr>
                  <a:t>(</a:t>
                </a:r>
                <a:r>
                  <a:rPr lang="en-US" altLang="en-US" sz="2400" i="1" dirty="0" err="1">
                    <a:latin typeface="Arial" panose="020B0604020202020204" pitchFamily="34" charset="0"/>
                  </a:rPr>
                  <a:t>x,y</a:t>
                </a:r>
                <a:r>
                  <a:rPr lang="en-US" altLang="en-US" sz="2400" dirty="0">
                    <a:latin typeface="Arial" panose="020B0604020202020204" pitchFamily="34" charset="0"/>
                  </a:rPr>
                  <a:t>)</a:t>
                </a:r>
              </a:p>
              <a:p>
                <a:pPr eaLnBrk="1" hangingPunct="1">
                  <a:lnSpc>
                    <a:spcPct val="150000"/>
                  </a:lnSpc>
                  <a:spcBef>
                    <a:spcPct val="0"/>
                  </a:spcBef>
                  <a:buFontTx/>
                  <a:buNone/>
                </a:pPr>
                <a:endParaRPr lang="en-US" altLang="en-US" sz="1800" dirty="0"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C6EF693-B801-6947-A01E-B698505665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3429000"/>
                <a:ext cx="8229600" cy="270033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3989BC62-9762-BC4B-9811-F5BDE136E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Quantifiers: Example (2)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C317924A-569B-EE44-9037-5A31A98983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Express the </a:t>
            </a:r>
            <a:r>
              <a:rPr lang="en-US" altLang="en-US" i="1" dirty="0">
                <a:ea typeface="ＭＳ Ｐゴシック" panose="020B0600070205080204" pitchFamily="34" charset="-128"/>
              </a:rPr>
              <a:t>commutative law of addition</a:t>
            </a:r>
            <a:r>
              <a:rPr lang="en-US" altLang="en-US" dirty="0">
                <a:ea typeface="ＭＳ Ｐゴシック" panose="020B0600070205080204" pitchFamily="34" charset="-128"/>
              </a:rPr>
              <a:t> for </a:t>
            </a:r>
            <a:r>
              <a:rPr lang="en-US" altLang="en-US" i="1" dirty="0">
                <a:latin typeface="Castellar" pitchFamily="18" charset="0"/>
                <a:ea typeface="ＭＳ Ｐゴシック" panose="020B0600070205080204" pitchFamily="34" charset="-128"/>
              </a:rPr>
              <a:t>R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We want to express that for every pair of reals, 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x,y</a:t>
            </a:r>
            <a:r>
              <a:rPr lang="en-US" altLang="en-US" i="1" dirty="0">
                <a:ea typeface="ＭＳ Ｐゴシック" panose="020B0600070205080204" pitchFamily="34" charset="-128"/>
              </a:rPr>
              <a:t>,</a:t>
            </a:r>
            <a:r>
              <a:rPr lang="en-US" altLang="en-US" dirty="0">
                <a:ea typeface="ＭＳ Ｐゴシック" panose="020B0600070205080204" pitchFamily="34" charset="-128"/>
              </a:rPr>
              <a:t> the following holds: 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x</a:t>
            </a:r>
            <a:r>
              <a:rPr lang="en-US" altLang="en-US" dirty="0" err="1">
                <a:ea typeface="ＭＳ Ｐゴシック" panose="020B0600070205080204" pitchFamily="34" charset="-128"/>
              </a:rPr>
              <a:t>+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y</a:t>
            </a:r>
            <a:r>
              <a:rPr lang="en-US" altLang="en-US" dirty="0">
                <a:ea typeface="ＭＳ Ｐゴシック" panose="020B0600070205080204" pitchFamily="34" charset="-128"/>
              </a:rPr>
              <a:t>=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y</a:t>
            </a:r>
            <a:r>
              <a:rPr lang="en-US" altLang="en-US" dirty="0" err="1">
                <a:ea typeface="ＭＳ Ｐゴシック" panose="020B0600070205080204" pitchFamily="34" charset="-128"/>
              </a:rPr>
              <a:t>+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x</a:t>
            </a:r>
            <a:endParaRPr lang="en-US" altLang="en-US" i="1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Answer: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FA7CC9AE-31FE-194D-A106-AEF3CE2B84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600" y="3581400"/>
                <a:ext cx="8153400" cy="28622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914400" lvl="1" indent="-457200" eaLnBrk="1" hangingPunct="1">
                  <a:lnSpc>
                    <a:spcPct val="150000"/>
                  </a:lnSpc>
                  <a:buFont typeface="+mj-lt"/>
                  <a:buAutoNum type="arabicPeriod"/>
                  <a:defRPr/>
                </a:pPr>
                <a:r>
                  <a:rPr lang="en-US" sz="2400" dirty="0">
                    <a:latin typeface="Arial" charset="0"/>
                    <a:ea typeface="Arial" charset="0"/>
                    <a:cs typeface="Arial" charset="0"/>
                  </a:rPr>
                  <a:t> Let 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</a:rPr>
                  <a:t>P</a:t>
                </a:r>
                <a:r>
                  <a:rPr lang="en-US" sz="2400" dirty="0" err="1">
                    <a:latin typeface="Arial" charset="0"/>
                    <a:ea typeface="Arial" charset="0"/>
                    <a:cs typeface="Arial" charset="0"/>
                  </a:rPr>
                  <a:t>(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</a:rPr>
                  <a:t>x</a:t>
                </a:r>
                <a:r>
                  <a:rPr lang="en-US" sz="2400" dirty="0" err="1">
                    <a:latin typeface="Arial" charset="0"/>
                    <a:ea typeface="Arial" charset="0"/>
                    <a:cs typeface="Arial" charset="0"/>
                  </a:rPr>
                  <a:t>,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</a:rPr>
                  <a:t>y</a:t>
                </a:r>
                <a:r>
                  <a:rPr lang="en-US" sz="2400" i="1" dirty="0">
                    <a:latin typeface="Arial" charset="0"/>
                    <a:ea typeface="Arial" charset="0"/>
                    <a:cs typeface="Arial" charset="0"/>
                  </a:rPr>
                  <a:t>) </a:t>
                </a:r>
                <a:r>
                  <a:rPr lang="en-US" sz="2400" dirty="0">
                    <a:latin typeface="Arial" charset="0"/>
                    <a:ea typeface="Arial" charset="0"/>
                    <a:cs typeface="Arial" charset="0"/>
                  </a:rPr>
                  <a:t>be the statement that 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</a:rPr>
                  <a:t>x</a:t>
                </a:r>
                <a:r>
                  <a:rPr lang="en-US" sz="2400" dirty="0" err="1">
                    <a:latin typeface="Arial" charset="0"/>
                    <a:ea typeface="Arial" charset="0"/>
                    <a:cs typeface="Arial" charset="0"/>
                  </a:rPr>
                  <a:t>+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</a:rPr>
                  <a:t>y</a:t>
                </a:r>
                <a:endParaRPr lang="en-US" sz="2400" i="1" dirty="0">
                  <a:latin typeface="Arial" charset="0"/>
                  <a:ea typeface="Arial" charset="0"/>
                  <a:cs typeface="Arial" charset="0"/>
                </a:endParaRPr>
              </a:p>
              <a:p>
                <a:pPr marL="914400" lvl="1" indent="-457200" eaLnBrk="1" hangingPunct="1">
                  <a:lnSpc>
                    <a:spcPct val="150000"/>
                  </a:lnSpc>
                  <a:buFont typeface="+mj-lt"/>
                  <a:buAutoNum type="arabicPeriod"/>
                  <a:defRPr/>
                </a:pPr>
                <a:r>
                  <a:rPr lang="en-US" sz="2400" dirty="0">
                    <a:latin typeface="Arial" charset="0"/>
                    <a:ea typeface="Arial" charset="0"/>
                    <a:cs typeface="Arial" charset="0"/>
                  </a:rPr>
                  <a:t> Let the universe of discourse be the </a:t>
                </a:r>
                <a:r>
                  <a:rPr lang="en-US" sz="2400" dirty="0" err="1">
                    <a:latin typeface="Arial" charset="0"/>
                    <a:ea typeface="Arial" charset="0"/>
                    <a:cs typeface="Arial" charset="0"/>
                  </a:rPr>
                  <a:t>reals</a:t>
                </a:r>
                <a:r>
                  <a:rPr lang="en-US" sz="2400" dirty="0">
                    <a:latin typeface="Arial" charset="0"/>
                    <a:ea typeface="Arial" charset="0"/>
                    <a:cs typeface="Arial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charset="0"/>
                      </a:rPr>
                      <m:t>ℝ</m:t>
                    </m:r>
                  </m:oMath>
                </a14:m>
                <a:endParaRPr lang="en-US" sz="2400" i="1" dirty="0">
                  <a:latin typeface="Castellar" pitchFamily="18" charset="0"/>
                  <a:ea typeface="Arial" charset="0"/>
                  <a:cs typeface="Arial" charset="0"/>
                </a:endParaRPr>
              </a:p>
              <a:p>
                <a:pPr marL="914400" lvl="1" indent="-457200" eaLnBrk="1" hangingPunct="1">
                  <a:lnSpc>
                    <a:spcPct val="150000"/>
                  </a:lnSpc>
                  <a:buFont typeface="+mj-lt"/>
                  <a:buAutoNum type="arabicPeriod"/>
                  <a:defRPr/>
                </a:pPr>
                <a:r>
                  <a:rPr lang="en-US" sz="2400" dirty="0">
                    <a:latin typeface="Arial" charset="0"/>
                    <a:ea typeface="Arial" charset="0"/>
                    <a:cs typeface="Arial" charset="0"/>
                  </a:rPr>
                  <a:t> The statement can be expressed by the following</a:t>
                </a:r>
              </a:p>
              <a:p>
                <a:pPr lvl="1" algn="ctr" eaLnBrk="1" hangingPunct="1">
                  <a:lnSpc>
                    <a:spcPct val="150000"/>
                  </a:lnSpc>
                  <a:defRPr/>
                </a:pPr>
                <a:r>
                  <a:rPr lang="en-US" sz="2400" dirty="0" err="1">
                    <a:latin typeface="Arial" charset="0"/>
                    <a:ea typeface="Arial" charset="0"/>
                    <a:cs typeface="Arial" charset="0"/>
                    <a:sym typeface="Symbol" charset="2"/>
                  </a:rPr>
                  <a:t>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</a:rPr>
                  <a:t>x</a:t>
                </a:r>
                <a:r>
                  <a:rPr lang="en-US" sz="2400" i="1" dirty="0">
                    <a:latin typeface="Arial" charset="0"/>
                    <a:ea typeface="Arial" charset="0"/>
                    <a:cs typeface="Arial" charset="0"/>
                  </a:rPr>
                  <a:t> </a:t>
                </a:r>
                <a:r>
                  <a:rPr lang="en-US" sz="2400" dirty="0" err="1">
                    <a:latin typeface="Arial" charset="0"/>
                    <a:ea typeface="Arial" charset="0"/>
                    <a:cs typeface="Arial" charset="0"/>
                    <a:sym typeface="Symbol" charset="2"/>
                  </a:rPr>
                  <a:t>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  <a:sym typeface="Symbol" charset="2"/>
                  </a:rPr>
                  <a:t>y</a:t>
                </a:r>
                <a:r>
                  <a:rPr lang="en-US" sz="2400" dirty="0">
                    <a:latin typeface="Arial" charset="0"/>
                    <a:ea typeface="Arial" charset="0"/>
                    <a:cs typeface="Arial" charset="0"/>
                    <a:sym typeface="Symbol" charset="2"/>
                  </a:rPr>
                  <a:t> (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</a:rPr>
                  <a:t>P</a:t>
                </a:r>
                <a:r>
                  <a:rPr lang="en-US" sz="2400" dirty="0" err="1">
                    <a:latin typeface="Arial" charset="0"/>
                    <a:ea typeface="Arial" charset="0"/>
                    <a:cs typeface="Arial" charset="0"/>
                  </a:rPr>
                  <a:t>(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</a:rPr>
                  <a:t>x,y</a:t>
                </a:r>
                <a:r>
                  <a:rPr lang="en-US" sz="2400" dirty="0">
                    <a:latin typeface="Arial" charset="0"/>
                    <a:ea typeface="Arial" charset="0"/>
                    <a:cs typeface="Arial" charset="0"/>
                  </a:rPr>
                  <a:t>)</a:t>
                </a:r>
                <a:r>
                  <a:rPr lang="en-US" i="1" dirty="0">
                    <a:latin typeface="Arial" charset="0"/>
                    <a:ea typeface="Arial" charset="0"/>
                    <a:cs typeface="Arial" charset="0"/>
                  </a:rPr>
                  <a:t> </a:t>
                </a:r>
                <a:r>
                  <a:rPr lang="en-US" i="1" dirty="0" err="1">
                    <a:latin typeface="Arial" charset="0"/>
                    <a:ea typeface="Arial" charset="0"/>
                    <a:cs typeface="Arial" charset="0"/>
                    <a:sym typeface="Symbol" charset="2"/>
                  </a:rPr>
                  <a:t></a:t>
                </a:r>
                <a:r>
                  <a:rPr lang="en-US" sz="2400" dirty="0" err="1">
                    <a:latin typeface="Arial" charset="0"/>
                    <a:ea typeface="Arial" charset="0"/>
                    <a:cs typeface="Arial" charset="0"/>
                    <a:sym typeface="Symbol" charset="2"/>
                  </a:rPr>
                  <a:t></a:t>
                </a:r>
                <a:r>
                  <a:rPr lang="en-US" i="1" dirty="0">
                    <a:latin typeface="Arial" charset="0"/>
                    <a:ea typeface="Arial" charset="0"/>
                    <a:cs typeface="Arial" charset="0"/>
                    <a:sym typeface="Symbol" charset="2"/>
                  </a:rPr>
                  <a:t> 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</a:rPr>
                  <a:t>P</a:t>
                </a:r>
                <a:r>
                  <a:rPr lang="en-US" sz="2400" dirty="0" err="1">
                    <a:latin typeface="Arial" charset="0"/>
                    <a:ea typeface="Arial" charset="0"/>
                    <a:cs typeface="Arial" charset="0"/>
                  </a:rPr>
                  <a:t>(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</a:rPr>
                  <a:t>y,x</a:t>
                </a:r>
                <a:r>
                  <a:rPr lang="en-US" sz="2400" dirty="0">
                    <a:latin typeface="Arial" charset="0"/>
                    <a:ea typeface="Arial" charset="0"/>
                    <a:cs typeface="Arial" charset="0"/>
                  </a:rPr>
                  <a:t>))</a:t>
                </a:r>
              </a:p>
              <a:p>
                <a:pPr lvl="2" eaLnBrk="1" hangingPunct="1">
                  <a:lnSpc>
                    <a:spcPct val="150000"/>
                  </a:lnSpc>
                  <a:defRPr/>
                </a:pPr>
                <a:r>
                  <a:rPr lang="en-US" sz="2400" dirty="0">
                    <a:latin typeface="Arial" charset="0"/>
                    <a:ea typeface="Arial" charset="0"/>
                    <a:cs typeface="Arial" charset="0"/>
                    <a:sym typeface="Symbol" charset="2"/>
                  </a:rPr>
                  <a:t>Alternatively, </a:t>
                </a:r>
                <a:r>
                  <a:rPr lang="en-US" sz="2400" dirty="0" err="1">
                    <a:latin typeface="Arial" charset="0"/>
                    <a:ea typeface="Arial" charset="0"/>
                    <a:cs typeface="Arial" charset="0"/>
                    <a:sym typeface="Symbol" charset="2"/>
                  </a:rPr>
                  <a:t>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</a:rPr>
                  <a:t>x</a:t>
                </a:r>
                <a:r>
                  <a:rPr lang="en-US" sz="2400" i="1" dirty="0">
                    <a:latin typeface="Arial" charset="0"/>
                    <a:ea typeface="Arial" charset="0"/>
                    <a:cs typeface="Arial" charset="0"/>
                  </a:rPr>
                  <a:t> </a:t>
                </a:r>
                <a:r>
                  <a:rPr lang="en-US" sz="2400" dirty="0" err="1">
                    <a:latin typeface="Arial" charset="0"/>
                    <a:ea typeface="Arial" charset="0"/>
                    <a:cs typeface="Arial" charset="0"/>
                    <a:sym typeface="Symbol" charset="2"/>
                  </a:rPr>
                  <a:t>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  <a:sym typeface="Symbol" charset="2"/>
                  </a:rPr>
                  <a:t>y</a:t>
                </a:r>
                <a:r>
                  <a:rPr lang="en-US" sz="2400" dirty="0">
                    <a:latin typeface="Arial" charset="0"/>
                    <a:ea typeface="Arial" charset="0"/>
                    <a:cs typeface="Arial" charset="0"/>
                    <a:sym typeface="Symbol" charset="2"/>
                  </a:rPr>
                  <a:t> (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</a:rPr>
                  <a:t>x+y</a:t>
                </a:r>
                <a:r>
                  <a:rPr lang="en-US" sz="2400" dirty="0">
                    <a:latin typeface="Arial" charset="0"/>
                    <a:ea typeface="Arial" charset="0"/>
                    <a:cs typeface="Arial" charset="0"/>
                  </a:rPr>
                  <a:t> =</a:t>
                </a:r>
                <a:r>
                  <a:rPr lang="en-US" sz="2400" i="1" dirty="0">
                    <a:latin typeface="Arial" charset="0"/>
                    <a:ea typeface="Arial" charset="0"/>
                    <a:cs typeface="Arial" charset="0"/>
                  </a:rPr>
                  <a:t> 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</a:rPr>
                  <a:t>y+x</a:t>
                </a:r>
                <a:r>
                  <a:rPr lang="en-US" sz="2400" dirty="0">
                    <a:latin typeface="Arial" charset="0"/>
                    <a:ea typeface="Arial" charset="0"/>
                    <a:cs typeface="Arial" charset="0"/>
                  </a:rPr>
                  <a:t>)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FA7CC9AE-31FE-194D-A106-AEF3CE2B84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9600" y="3581400"/>
                <a:ext cx="8153400" cy="2862263"/>
              </a:xfrm>
              <a:prstGeom prst="rect">
                <a:avLst/>
              </a:prstGeom>
              <a:blipFill>
                <a:blip r:embed="rId2"/>
                <a:stretch>
                  <a:fillRect b="-1327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5295A556-2667-ED41-B751-B4BFB7519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Quantifiers: Example (3)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962" name="Content Placeholder 2">
                <a:extLst>
                  <a:ext uri="{FF2B5EF4-FFF2-40B4-BE49-F238E27FC236}">
                    <a16:creationId xmlns:a16="http://schemas.microsoft.com/office/drawing/2014/main" id="{AA95BBDB-4861-194E-9090-2CA8DB6039D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sz="2800" dirty="0">
                    <a:ea typeface="ＭＳ Ｐゴシック" panose="020B0600070205080204" pitchFamily="34" charset="-128"/>
                  </a:rPr>
                  <a:t>Express the multiplicative </a:t>
                </a:r>
                <a:r>
                  <a:rPr lang="en-US" altLang="en-US" sz="2800" i="1" dirty="0">
                    <a:ea typeface="ＭＳ Ｐゴシック" panose="020B0600070205080204" pitchFamily="34" charset="-128"/>
                  </a:rPr>
                  <a:t>law </a:t>
                </a:r>
                <a:r>
                  <a:rPr lang="en-US" altLang="en-US" sz="2800" dirty="0">
                    <a:ea typeface="ＭＳ Ｐゴシック" panose="020B0600070205080204" pitchFamily="34" charset="-128"/>
                  </a:rPr>
                  <a:t>for nonzero </a:t>
                </a:r>
              </a:p>
              <a:p>
                <a:pPr>
                  <a:buNone/>
                </a:pPr>
                <a:r>
                  <a:rPr lang="en-US" altLang="en-US" sz="2800" dirty="0">
                    <a:ea typeface="ＭＳ Ｐゴシック" panose="020B0600070205080204" pitchFamily="34" charset="-128"/>
                  </a:rPr>
                  <a:t>	reals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charset="0"/>
                      </a:rPr>
                      <m:t>ℝ</m:t>
                    </m:r>
                  </m:oMath>
                </a14:m>
                <a:r>
                  <a:rPr lang="en-US" altLang="en-US" sz="2800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800" i="1" dirty="0">
                    <a:ea typeface="ＭＳ Ｐゴシック" panose="020B0600070205080204" pitchFamily="34" charset="-128"/>
                  </a:rPr>
                  <a:t>\ </a:t>
                </a:r>
                <a:r>
                  <a:rPr lang="en-US" altLang="en-US" sz="2800" dirty="0">
                    <a:ea typeface="ＭＳ Ｐゴシック" panose="020B0600070205080204" pitchFamily="34" charset="-128"/>
                  </a:rPr>
                  <a:t>{0} (i.e., every nonzero real has an inverse)</a:t>
                </a:r>
              </a:p>
              <a:p>
                <a:r>
                  <a:rPr lang="en-US" altLang="en-US" sz="2800" dirty="0">
                    <a:ea typeface="ＭＳ Ｐゴシック" panose="020B0600070205080204" pitchFamily="34" charset="-128"/>
                  </a:rPr>
                  <a:t>We want to express that for every real number </a:t>
                </a:r>
                <a:r>
                  <a:rPr lang="en-US" altLang="en-US" sz="2800" i="1" dirty="0">
                    <a:ea typeface="ＭＳ Ｐゴシック" panose="020B0600070205080204" pitchFamily="34" charset="-128"/>
                  </a:rPr>
                  <a:t>x</a:t>
                </a:r>
                <a:r>
                  <a:rPr lang="en-US" altLang="en-US" sz="2800" dirty="0">
                    <a:ea typeface="ＭＳ Ｐゴシック" panose="020B0600070205080204" pitchFamily="34" charset="-128"/>
                  </a:rPr>
                  <a:t>, there exists a real number </a:t>
                </a:r>
                <a:r>
                  <a:rPr lang="en-US" altLang="en-US" sz="2800" i="1" dirty="0">
                    <a:ea typeface="ＭＳ Ｐゴシック" panose="020B0600070205080204" pitchFamily="34" charset="-128"/>
                  </a:rPr>
                  <a:t>y</a:t>
                </a:r>
                <a:r>
                  <a:rPr lang="en-US" altLang="en-US" sz="2800" dirty="0">
                    <a:ea typeface="ＭＳ Ｐゴシック" panose="020B0600070205080204" pitchFamily="34" charset="-128"/>
                  </a:rPr>
                  <a:t> such that </a:t>
                </a:r>
                <a:r>
                  <a:rPr lang="en-US" altLang="en-US" sz="2800" i="1" dirty="0" err="1">
                    <a:ea typeface="ＭＳ Ｐゴシック" panose="020B0600070205080204" pitchFamily="34" charset="-128"/>
                  </a:rPr>
                  <a:t>xy</a:t>
                </a:r>
                <a:r>
                  <a:rPr lang="en-US" altLang="en-US" sz="2800" dirty="0">
                    <a:ea typeface="ＭＳ Ｐゴシック" panose="020B0600070205080204" pitchFamily="34" charset="-128"/>
                  </a:rPr>
                  <a:t>=1</a:t>
                </a:r>
              </a:p>
              <a:p>
                <a:r>
                  <a:rPr lang="en-US" altLang="en-US" sz="2800" dirty="0">
                    <a:ea typeface="ＭＳ Ｐゴシック" panose="020B0600070205080204" pitchFamily="34" charset="-128"/>
                  </a:rPr>
                  <a:t>Answer:</a:t>
                </a:r>
              </a:p>
              <a:p>
                <a:pPr>
                  <a:buFont typeface="Arial" panose="020B0604020202020204" pitchFamily="34" charset="0"/>
                  <a:buNone/>
                </a:pPr>
                <a:endParaRPr lang="en-US" altLang="en-US" sz="2800" dirty="0">
                  <a:ea typeface="ＭＳ Ｐゴシック" panose="020B0600070205080204" pitchFamily="34" charset="-128"/>
                </a:endParaRPr>
              </a:p>
            </p:txBody>
          </p:sp>
        </mc:Choice>
        <mc:Fallback xmlns="">
          <p:sp>
            <p:nvSpPr>
              <p:cNvPr id="40962" name="Content Placeholder 2">
                <a:extLst>
                  <a:ext uri="{FF2B5EF4-FFF2-40B4-BE49-F238E27FC236}">
                    <a16:creationId xmlns:a16="http://schemas.microsoft.com/office/drawing/2014/main" id="{AA95BBDB-4861-194E-9090-2CA8DB6039D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89" t="-16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7ACCC347-8AEF-884E-9A32-E8DC53D5B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994150"/>
            <a:ext cx="81534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lvl="1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</a:t>
            </a:r>
            <a:r>
              <a:rPr lang="en-US" altLang="en-US" sz="2400" i="1">
                <a:latin typeface="Arial" panose="020B0604020202020204" pitchFamily="34" charset="0"/>
              </a:rPr>
              <a:t>x 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</a:t>
            </a:r>
            <a:r>
              <a:rPr lang="en-US" altLang="en-US" sz="2400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 (</a:t>
            </a:r>
            <a:r>
              <a:rPr lang="en-US" altLang="en-US" sz="2400" i="1">
                <a:latin typeface="Arial" panose="020B0604020202020204" pitchFamily="34" charset="0"/>
              </a:rPr>
              <a:t>x</a:t>
            </a:r>
            <a:r>
              <a:rPr lang="en-US" altLang="en-US" sz="2400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 </a:t>
            </a:r>
            <a:r>
              <a:rPr lang="en-US" altLang="en-US" sz="2400">
                <a:latin typeface="Arial" panose="020B0604020202020204" pitchFamily="34" charset="0"/>
              </a:rPr>
              <a:t>=</a:t>
            </a:r>
            <a:r>
              <a:rPr lang="en-US" altLang="en-US" sz="2400" i="1">
                <a:latin typeface="Arial" panose="020B0604020202020204" pitchFamily="34" charset="0"/>
              </a:rPr>
              <a:t> </a:t>
            </a:r>
            <a:r>
              <a:rPr lang="en-US" altLang="en-US" sz="2400">
                <a:latin typeface="Arial" panose="020B0604020202020204" pitchFamily="34" charset="0"/>
              </a:rPr>
              <a:t>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35319D5B-0457-BC48-9B44-EF33D61F2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Quantifiers: Example (4)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 sz="2400">
                <a:ea typeface="ＭＳ Ｐゴシック" panose="020B0600070205080204" pitchFamily="34" charset="-128"/>
              </a:rPr>
              <a:t>false mathematical statement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336ADB1A-4B04-7548-A928-966A58D1A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Does commutativity </a:t>
            </a:r>
            <a:r>
              <a:rPr lang="en-US" altLang="en-US">
                <a:ea typeface="ＭＳ Ｐゴシック" panose="020B0600070205080204" pitchFamily="34" charset="-128"/>
              </a:rPr>
              <a:t>for subtraction </a:t>
            </a:r>
            <a:r>
              <a:rPr lang="en-US" altLang="en-US" dirty="0">
                <a:ea typeface="ＭＳ Ｐゴシック" panose="020B0600070205080204" pitchFamily="34" charset="-128"/>
              </a:rPr>
              <a:t>hold over the reals? 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That is: does </a:t>
            </a:r>
            <a:r>
              <a:rPr lang="en-US" altLang="en-US" i="1" dirty="0">
                <a:ea typeface="ＭＳ Ｐゴシック" panose="020B0600070205080204" pitchFamily="34" charset="-128"/>
              </a:rPr>
              <a:t>x</a:t>
            </a:r>
            <a:r>
              <a:rPr lang="en-US" altLang="en-US" dirty="0">
                <a:ea typeface="ＭＳ Ｐゴシック" panose="020B0600070205080204" pitchFamily="34" charset="-128"/>
              </a:rPr>
              <a:t>-</a:t>
            </a:r>
            <a:r>
              <a:rPr lang="en-US" altLang="en-US" i="1" dirty="0">
                <a:ea typeface="ＭＳ Ｐゴシック" panose="020B0600070205080204" pitchFamily="34" charset="-128"/>
              </a:rPr>
              <a:t>y</a:t>
            </a:r>
            <a:r>
              <a:rPr lang="en-US" altLang="en-US" dirty="0">
                <a:ea typeface="ＭＳ Ｐゴシック" panose="020B0600070205080204" pitchFamily="34" charset="-128"/>
              </a:rPr>
              <a:t>=</a:t>
            </a:r>
            <a:r>
              <a:rPr lang="en-US" altLang="en-US" i="1" dirty="0">
                <a:ea typeface="ＭＳ Ｐゴシック" panose="020B0600070205080204" pitchFamily="34" charset="-128"/>
              </a:rPr>
              <a:t>y</a:t>
            </a:r>
            <a:r>
              <a:rPr lang="en-US" altLang="en-US" dirty="0">
                <a:ea typeface="ＭＳ Ｐゴシック" panose="020B0600070205080204" pitchFamily="34" charset="-128"/>
              </a:rPr>
              <a:t>-</a:t>
            </a:r>
            <a:r>
              <a:rPr lang="en-US" altLang="en-US" i="1" dirty="0">
                <a:ea typeface="ＭＳ Ｐゴシック" panose="020B0600070205080204" pitchFamily="34" charset="-128"/>
              </a:rPr>
              <a:t>x</a:t>
            </a:r>
            <a:r>
              <a:rPr lang="en-US" altLang="en-US" dirty="0">
                <a:ea typeface="ＭＳ Ｐゴシック" panose="020B0600070205080204" pitchFamily="34" charset="-128"/>
              </a:rPr>
              <a:t> for all pairs 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x</a:t>
            </a:r>
            <a:r>
              <a:rPr lang="en-US" altLang="en-US" dirty="0" err="1">
                <a:ea typeface="ＭＳ Ｐゴシック" panose="020B0600070205080204" pitchFamily="34" charset="-128"/>
              </a:rPr>
              <a:t>,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y</a:t>
            </a:r>
            <a:r>
              <a:rPr lang="en-US" altLang="en-US" dirty="0">
                <a:ea typeface="ＭＳ Ｐゴシック" panose="020B0600070205080204" pitchFamily="34" charset="-128"/>
              </a:rPr>
              <a:t> in </a:t>
            </a:r>
            <a:r>
              <a:rPr lang="en-US" altLang="en-US" i="1" dirty="0">
                <a:latin typeface="Castellar" pitchFamily="18" charset="0"/>
                <a:ea typeface="ＭＳ Ｐゴシック" panose="020B0600070205080204" pitchFamily="34" charset="-128"/>
              </a:rPr>
              <a:t>R</a:t>
            </a:r>
            <a:r>
              <a:rPr lang="en-US" altLang="en-US" dirty="0">
                <a:ea typeface="ＭＳ Ｐゴシック" panose="020B0600070205080204" pitchFamily="34" charset="-128"/>
              </a:rPr>
              <a:t>?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Express using quantifiers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B81792-C88F-8640-A8BA-A18B53CC6D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994150"/>
            <a:ext cx="81534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lvl="1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</a:t>
            </a:r>
            <a:r>
              <a:rPr lang="en-US" altLang="en-US" sz="2400" i="1">
                <a:latin typeface="Arial" panose="020B0604020202020204" pitchFamily="34" charset="0"/>
              </a:rPr>
              <a:t>x 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</a:t>
            </a:r>
            <a:r>
              <a:rPr lang="en-US" altLang="en-US" sz="2400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 (</a:t>
            </a:r>
            <a:r>
              <a:rPr lang="en-US" altLang="en-US" sz="2400" i="1">
                <a:latin typeface="Arial" panose="020B0604020202020204" pitchFamily="34" charset="0"/>
              </a:rPr>
              <a:t>x-</a:t>
            </a:r>
            <a:r>
              <a:rPr lang="en-US" altLang="en-US" sz="2400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 </a:t>
            </a:r>
            <a:r>
              <a:rPr lang="en-US" altLang="en-US" sz="2400">
                <a:latin typeface="Arial" panose="020B0604020202020204" pitchFamily="34" charset="0"/>
              </a:rPr>
              <a:t>=</a:t>
            </a:r>
            <a:r>
              <a:rPr lang="en-US" altLang="en-US" sz="2400" i="1">
                <a:latin typeface="Arial" panose="020B0604020202020204" pitchFamily="34" charset="0"/>
              </a:rPr>
              <a:t> </a:t>
            </a:r>
            <a:r>
              <a:rPr lang="en-US" altLang="en-US" sz="2400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 sz="2400" i="1">
                <a:latin typeface="Arial" panose="020B0604020202020204" pitchFamily="34" charset="0"/>
              </a:rPr>
              <a:t>-x</a:t>
            </a:r>
            <a:r>
              <a:rPr lang="en-US" altLang="en-US" sz="2400">
                <a:latin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5B774AE1-3BBA-9A44-8D27-74B6C6AC4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Quantifiers: Example (5)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44D9A747-ADE1-1D47-A872-59ADD8527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Express the statement as a logical expression: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There is</a:t>
            </a:r>
            <a:r>
              <a:rPr lang="en-US" altLang="ja-JP" sz="2000">
                <a:ea typeface="ＭＳ Ｐゴシック" panose="020B0600070205080204" pitchFamily="34" charset="-128"/>
              </a:rPr>
              <a:t> a number x such that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when it is </a:t>
            </a:r>
            <a:r>
              <a:rPr lang="en-US" altLang="en-US" sz="2000">
                <a:solidFill>
                  <a:srgbClr val="008000"/>
                </a:solidFill>
                <a:ea typeface="ＭＳ Ｐゴシック" panose="020B0600070205080204" pitchFamily="34" charset="-128"/>
              </a:rPr>
              <a:t>added </a:t>
            </a:r>
            <a:r>
              <a:rPr lang="en-US" altLang="en-US" sz="2000">
                <a:ea typeface="ＭＳ Ｐゴシック" panose="020B0600070205080204" pitchFamily="34" charset="-128"/>
              </a:rPr>
              <a:t>to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any number</a:t>
            </a:r>
            <a:r>
              <a:rPr lang="en-US" altLang="en-US" sz="2000">
                <a:ea typeface="ＭＳ Ｐゴシック" panose="020B0600070205080204" pitchFamily="34" charset="-128"/>
              </a:rPr>
              <a:t>, the result is that number and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if it is </a:t>
            </a:r>
            <a:r>
              <a:rPr lang="en-US" altLang="en-US" sz="2000">
                <a:solidFill>
                  <a:srgbClr val="008000"/>
                </a:solidFill>
                <a:ea typeface="ＭＳ Ｐゴシック" panose="020B0600070205080204" pitchFamily="34" charset="-128"/>
              </a:rPr>
              <a:t>multiplied </a:t>
            </a:r>
            <a:r>
              <a:rPr lang="en-US" altLang="en-US" sz="2000">
                <a:ea typeface="ＭＳ Ｐゴシック" panose="020B0600070205080204" pitchFamily="34" charset="-128"/>
              </a:rPr>
              <a:t>by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any number</a:t>
            </a:r>
            <a:r>
              <a:rPr lang="en-US" altLang="en-US" sz="2000">
                <a:ea typeface="ＭＳ Ｐゴシック" panose="020B0600070205080204" pitchFamily="34" charset="-128"/>
              </a:rPr>
              <a:t>, the result is x”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Answer: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F3E898D-8C5A-BB48-9852-65C44F3F91AA}"/>
              </a:ext>
            </a:extLst>
          </p:cNvPr>
          <p:cNvSpPr txBox="1">
            <a:spLocks/>
          </p:cNvSpPr>
          <p:nvPr/>
        </p:nvSpPr>
        <p:spPr bwMode="auto">
          <a:xfrm>
            <a:off x="533400" y="3627438"/>
            <a:ext cx="8229600" cy="277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8001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lvl="2"/>
            <a:r>
              <a:rPr lang="en-US" altLang="en-US">
                <a:sym typeface="Symbol" pitchFamily="2" charset="2"/>
              </a:rPr>
              <a:t>Let </a:t>
            </a:r>
            <a:r>
              <a:rPr lang="en-US" altLang="en-US" i="1">
                <a:solidFill>
                  <a:srgbClr val="008000"/>
                </a:solidFill>
                <a:sym typeface="Symbol" pitchFamily="2" charset="2"/>
              </a:rPr>
              <a:t>P</a:t>
            </a:r>
            <a:r>
              <a:rPr lang="en-US" altLang="en-US">
                <a:solidFill>
                  <a:srgbClr val="008000"/>
                </a:solidFill>
                <a:sym typeface="Symbol" pitchFamily="2" charset="2"/>
              </a:rPr>
              <a:t>(</a:t>
            </a:r>
            <a:r>
              <a:rPr lang="en-US" altLang="en-US" i="1">
                <a:solidFill>
                  <a:srgbClr val="008000"/>
                </a:solidFill>
                <a:latin typeface="Arial" panose="020B0604020202020204" pitchFamily="34" charset="0"/>
              </a:rPr>
              <a:t>x,</a:t>
            </a:r>
            <a:r>
              <a:rPr lang="en-US" altLang="en-US" i="1">
                <a:solidFill>
                  <a:srgbClr val="008000"/>
                </a:solidFill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 i="1">
                <a:latin typeface="Arial" panose="020B0604020202020204" pitchFamily="34" charset="0"/>
                <a:sym typeface="Symbol" pitchFamily="2" charset="2"/>
              </a:rPr>
              <a:t>)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 be the expression </a:t>
            </a:r>
            <a:r>
              <a:rPr lang="ja-JP" altLang="en-US">
                <a:latin typeface="Arial" panose="020B0604020202020204" pitchFamily="34" charset="0"/>
                <a:sym typeface="Symbol" pitchFamily="2" charset="2"/>
              </a:rPr>
              <a:t>“</a:t>
            </a:r>
            <a:r>
              <a:rPr lang="en-US" altLang="ja-JP" i="1">
                <a:latin typeface="Arial" panose="020B0604020202020204" pitchFamily="34" charset="0"/>
                <a:sym typeface="Symbol" pitchFamily="2" charset="2"/>
              </a:rPr>
              <a:t>x</a:t>
            </a:r>
            <a:r>
              <a:rPr lang="en-US" altLang="ja-JP">
                <a:latin typeface="Arial" panose="020B0604020202020204" pitchFamily="34" charset="0"/>
                <a:sym typeface="Symbol" pitchFamily="2" charset="2"/>
              </a:rPr>
              <a:t>+</a:t>
            </a:r>
            <a:r>
              <a:rPr lang="en-US" altLang="ja-JP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ja-JP">
                <a:latin typeface="Arial" panose="020B0604020202020204" pitchFamily="34" charset="0"/>
                <a:sym typeface="Symbol" pitchFamily="2" charset="2"/>
              </a:rPr>
              <a:t>=</a:t>
            </a:r>
            <a:r>
              <a:rPr lang="en-US" altLang="ja-JP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ja-JP" altLang="en-US">
                <a:latin typeface="Arial" panose="020B0604020202020204" pitchFamily="34" charset="0"/>
                <a:sym typeface="Symbol" pitchFamily="2" charset="2"/>
              </a:rPr>
              <a:t>”</a:t>
            </a:r>
            <a:endParaRPr lang="en-US" altLang="ja-JP">
              <a:sym typeface="Symbol" pitchFamily="2" charset="2"/>
            </a:endParaRPr>
          </a:p>
          <a:p>
            <a:pPr lvl="2"/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Let </a:t>
            </a:r>
            <a:r>
              <a:rPr lang="en-US" altLang="en-US" i="1">
                <a:solidFill>
                  <a:srgbClr val="008000"/>
                </a:solidFill>
                <a:latin typeface="Arial" panose="020B0604020202020204" pitchFamily="34" charset="0"/>
                <a:sym typeface="Symbol" pitchFamily="2" charset="2"/>
              </a:rPr>
              <a:t>Q</a:t>
            </a:r>
            <a:r>
              <a:rPr lang="en-US" altLang="en-US">
                <a:solidFill>
                  <a:srgbClr val="008000"/>
                </a:solidFill>
                <a:latin typeface="Arial" panose="020B0604020202020204" pitchFamily="34" charset="0"/>
                <a:sym typeface="Symbol" pitchFamily="2" charset="2"/>
              </a:rPr>
              <a:t>(</a:t>
            </a:r>
            <a:r>
              <a:rPr lang="en-US" altLang="en-US" i="1">
                <a:solidFill>
                  <a:srgbClr val="008000"/>
                </a:solidFill>
                <a:latin typeface="Arial" panose="020B0604020202020204" pitchFamily="34" charset="0"/>
              </a:rPr>
              <a:t>x,</a:t>
            </a:r>
            <a:r>
              <a:rPr lang="en-US" altLang="en-US" i="1">
                <a:solidFill>
                  <a:srgbClr val="008000"/>
                </a:solidFill>
                <a:latin typeface="Arial" panose="020B0604020202020204" pitchFamily="34" charset="0"/>
                <a:sym typeface="Symbol" pitchFamily="2" charset="2"/>
              </a:rPr>
              <a:t>y)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 be the expression </a:t>
            </a:r>
            <a:r>
              <a:rPr lang="ja-JP" altLang="en-US">
                <a:latin typeface="Arial" panose="020B0604020202020204" pitchFamily="34" charset="0"/>
                <a:sym typeface="Symbol" pitchFamily="2" charset="2"/>
              </a:rPr>
              <a:t>“</a:t>
            </a:r>
            <a:r>
              <a:rPr lang="en-US" altLang="ja-JP" i="1">
                <a:latin typeface="Arial" panose="020B0604020202020204" pitchFamily="34" charset="0"/>
                <a:sym typeface="Symbol" pitchFamily="2" charset="2"/>
              </a:rPr>
              <a:t>xy</a:t>
            </a:r>
            <a:r>
              <a:rPr lang="en-US" altLang="ja-JP">
                <a:latin typeface="Arial" panose="020B0604020202020204" pitchFamily="34" charset="0"/>
                <a:sym typeface="Symbol" pitchFamily="2" charset="2"/>
              </a:rPr>
              <a:t>=</a:t>
            </a:r>
            <a:r>
              <a:rPr lang="en-US" altLang="ja-JP" i="1">
                <a:latin typeface="Arial" panose="020B0604020202020204" pitchFamily="34" charset="0"/>
                <a:sym typeface="Symbol" pitchFamily="2" charset="2"/>
              </a:rPr>
              <a:t>x</a:t>
            </a:r>
            <a:r>
              <a:rPr lang="ja-JP" altLang="en-US">
                <a:latin typeface="Arial" panose="020B0604020202020204" pitchFamily="34" charset="0"/>
                <a:sym typeface="Symbol" pitchFamily="2" charset="2"/>
              </a:rPr>
              <a:t>”</a:t>
            </a:r>
            <a:endParaRPr lang="en-US" altLang="ja-JP">
              <a:latin typeface="Arial" panose="020B0604020202020204" pitchFamily="34" charset="0"/>
              <a:sym typeface="Symbol" pitchFamily="2" charset="2"/>
            </a:endParaRPr>
          </a:p>
          <a:p>
            <a:pPr lvl="2"/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The universe of discourse is </a:t>
            </a:r>
            <a:r>
              <a:rPr lang="en-US" altLang="en-US" i="1">
                <a:latin typeface="Castellar" pitchFamily="18" charset="0"/>
              </a:rPr>
              <a:t>N,Z,R,Q</a:t>
            </a:r>
            <a:r>
              <a:rPr lang="en-US" altLang="en-US" i="1">
                <a:latin typeface="Arial" panose="020B0604020202020204" pitchFamily="34" charset="0"/>
              </a:rPr>
              <a:t> (but not </a:t>
            </a:r>
            <a:r>
              <a:rPr lang="en-US" altLang="en-US" i="1">
                <a:latin typeface="Castellar" pitchFamily="18" charset="0"/>
              </a:rPr>
              <a:t>Z</a:t>
            </a:r>
            <a:r>
              <a:rPr lang="en-US" altLang="en-US" i="1" baseline="30000">
                <a:latin typeface="Castellar" pitchFamily="18" charset="0"/>
              </a:rPr>
              <a:t>+</a:t>
            </a:r>
            <a:r>
              <a:rPr lang="en-US" altLang="en-US" i="1">
                <a:latin typeface="Arial" panose="020B0604020202020204" pitchFamily="34" charset="0"/>
              </a:rPr>
              <a:t>)</a:t>
            </a:r>
            <a:endParaRPr lang="en-US" altLang="en-US">
              <a:latin typeface="Arial" panose="020B0604020202020204" pitchFamily="34" charset="0"/>
              <a:sym typeface="Symbol" pitchFamily="2" charset="2"/>
            </a:endParaRPr>
          </a:p>
          <a:p>
            <a:pPr lvl="2"/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Then the expression is:</a:t>
            </a:r>
          </a:p>
          <a:p>
            <a:pPr lvl="2" algn="ctr">
              <a:buFontTx/>
              <a:buNone/>
            </a:pP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</a:t>
            </a:r>
            <a:r>
              <a:rPr lang="en-US" altLang="en-US" i="1">
                <a:latin typeface="Arial" panose="020B0604020202020204" pitchFamily="34" charset="0"/>
              </a:rPr>
              <a:t>x 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</a:t>
            </a:r>
            <a:r>
              <a:rPr lang="en-US" altLang="en-US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 </a:t>
            </a:r>
            <a:r>
              <a:rPr lang="en-US" altLang="en-US" i="1">
                <a:latin typeface="Arial" panose="020B0604020202020204" pitchFamily="34" charset="0"/>
                <a:sym typeface="Symbol" pitchFamily="2" charset="2"/>
              </a:rPr>
              <a:t>P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(</a:t>
            </a:r>
            <a:r>
              <a:rPr lang="en-US" altLang="en-US" i="1">
                <a:latin typeface="Arial" panose="020B0604020202020204" pitchFamily="34" charset="0"/>
              </a:rPr>
              <a:t>x,</a:t>
            </a:r>
            <a:r>
              <a:rPr lang="en-US" altLang="en-US" i="1">
                <a:latin typeface="Arial" panose="020B0604020202020204" pitchFamily="34" charset="0"/>
                <a:sym typeface="Symbol" pitchFamily="2" charset="2"/>
              </a:rPr>
              <a:t>y) 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 </a:t>
            </a:r>
            <a:r>
              <a:rPr lang="en-US" altLang="en-US" i="1">
                <a:latin typeface="Arial" panose="020B0604020202020204" pitchFamily="34" charset="0"/>
                <a:sym typeface="Symbol" pitchFamily="2" charset="2"/>
              </a:rPr>
              <a:t>Q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(</a:t>
            </a:r>
            <a:r>
              <a:rPr lang="en-US" altLang="en-US" i="1">
                <a:latin typeface="Arial" panose="020B0604020202020204" pitchFamily="34" charset="0"/>
              </a:rPr>
              <a:t>x,</a:t>
            </a:r>
            <a:r>
              <a:rPr lang="en-US" altLang="en-US" i="1">
                <a:latin typeface="Arial" panose="020B0604020202020204" pitchFamily="34" charset="0"/>
                <a:sym typeface="Symbol" pitchFamily="2" charset="2"/>
              </a:rPr>
              <a:t>y)</a:t>
            </a:r>
            <a:endParaRPr lang="en-US" altLang="en-US">
              <a:latin typeface="Arial" panose="020B0604020202020204" pitchFamily="34" charset="0"/>
              <a:sym typeface="Symbol" pitchFamily="2" charset="2"/>
            </a:endParaRPr>
          </a:p>
          <a:p>
            <a:pPr lvl="2">
              <a:buFontTx/>
              <a:buNone/>
            </a:pPr>
            <a:r>
              <a:rPr lang="en-US" altLang="en-US">
                <a:sym typeface="Symbol" pitchFamily="2" charset="2"/>
              </a:rPr>
              <a:t>	Alternatively: 	</a:t>
            </a:r>
            <a:r>
              <a:rPr lang="en-US" altLang="en-US" i="1"/>
              <a:t>x </a:t>
            </a:r>
            <a:r>
              <a:rPr lang="en-US" altLang="en-US">
                <a:sym typeface="Symbol" pitchFamily="2" charset="2"/>
              </a:rPr>
              <a:t></a:t>
            </a:r>
            <a:r>
              <a:rPr lang="en-US" altLang="en-US" i="1">
                <a:sym typeface="Symbol" pitchFamily="2" charset="2"/>
              </a:rPr>
              <a:t>y</a:t>
            </a:r>
            <a:r>
              <a:rPr lang="en-US" altLang="en-US">
                <a:sym typeface="Symbol" pitchFamily="2" charset="2"/>
              </a:rPr>
              <a:t> (</a:t>
            </a:r>
            <a:r>
              <a:rPr lang="en-US" altLang="en-US" i="1">
                <a:sym typeface="Symbol" pitchFamily="2" charset="2"/>
              </a:rPr>
              <a:t>x</a:t>
            </a:r>
            <a:r>
              <a:rPr lang="en-US" altLang="en-US">
                <a:sym typeface="Symbol" pitchFamily="2" charset="2"/>
              </a:rPr>
              <a:t>+</a:t>
            </a:r>
            <a:r>
              <a:rPr lang="en-US" altLang="en-US" i="1">
                <a:sym typeface="Symbol" pitchFamily="2" charset="2"/>
              </a:rPr>
              <a:t>y</a:t>
            </a:r>
            <a:r>
              <a:rPr lang="en-US" altLang="en-US">
                <a:sym typeface="Symbol" pitchFamily="2" charset="2"/>
              </a:rPr>
              <a:t>=</a:t>
            </a:r>
            <a:r>
              <a:rPr lang="en-US" altLang="en-US" i="1">
                <a:sym typeface="Symbol" pitchFamily="2" charset="2"/>
              </a:rPr>
              <a:t>y</a:t>
            </a:r>
            <a:r>
              <a:rPr lang="en-US" altLang="en-US">
                <a:sym typeface="Symbol" pitchFamily="2" charset="2"/>
              </a:rPr>
              <a:t>)  (</a:t>
            </a:r>
            <a:r>
              <a:rPr lang="en-US" altLang="en-US" i="1"/>
              <a:t>x</a:t>
            </a:r>
            <a:r>
              <a:rPr lang="en-US" altLang="en-US" i="1">
                <a:sym typeface="Symbol" pitchFamily="2" charset="2"/>
              </a:rPr>
              <a:t>y</a:t>
            </a:r>
            <a:r>
              <a:rPr lang="en-US" altLang="en-US">
                <a:sym typeface="Symbol" pitchFamily="2" charset="2"/>
              </a:rPr>
              <a:t> </a:t>
            </a:r>
            <a:r>
              <a:rPr lang="en-US" altLang="en-US"/>
              <a:t>=</a:t>
            </a:r>
            <a:r>
              <a:rPr lang="en-US" altLang="en-US" i="1"/>
              <a:t> x)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0CFB1412-3510-B949-9454-FA09AA1B3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E53406CB-38B9-044B-952C-524661313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Introduction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Terminology: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Propositional functions; arguments; 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  <a:ea typeface="+mn-ea"/>
              </a:rPr>
              <a:t>arity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; universe of discourse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C00000"/>
                </a:solidFill>
                <a:ea typeface="+mn-ea"/>
                <a:cs typeface="+mn-cs"/>
              </a:rPr>
              <a:t>Quantifiers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Definition; using, mixing,</a:t>
            </a:r>
            <a:r>
              <a:rPr lang="en-US" sz="2400" b="1" dirty="0">
                <a:solidFill>
                  <a:srgbClr val="C00000"/>
                </a:solidFill>
                <a:ea typeface="+mn-ea"/>
              </a:rPr>
              <a:t> biding, negating them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Logic Programming (Prolog)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Transcribing English to Logic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More exercises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FE30D6F7-D59D-784C-88D4-BB7FDFCB2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Binding Variables</a:t>
            </a:r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F743DD03-8D61-C640-AC36-155CF6407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When a quantifier is used on a variable 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, we say that 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 is </a:t>
            </a:r>
            <a:r>
              <a:rPr lang="en-US" altLang="en-US" sz="2800" u="sng">
                <a:ea typeface="ＭＳ Ｐゴシック" panose="020B0600070205080204" pitchFamily="34" charset="-128"/>
              </a:rPr>
              <a:t>bound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If no quantifier is used on a variable in a predicate statement, the variable is called </a:t>
            </a:r>
            <a:r>
              <a:rPr lang="en-US" altLang="en-US" sz="2800" u="sng">
                <a:ea typeface="ＭＳ Ｐゴシック" panose="020B0600070205080204" pitchFamily="34" charset="-128"/>
              </a:rPr>
              <a:t>free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Examples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In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y),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both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and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are bound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In 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y), 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is bound but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is free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A statement is called a </a:t>
            </a:r>
            <a:r>
              <a:rPr lang="en-US" altLang="en-US" sz="2800" u="sng">
                <a:ea typeface="ＭＳ Ｐゴシック" panose="020B0600070205080204" pitchFamily="34" charset="-128"/>
                <a:sym typeface="Symbol" pitchFamily="2" charset="2"/>
              </a:rPr>
              <a:t>well-formed formula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, when all variables are properly quantified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0A4C40E7-3834-C349-B4A5-2B2226586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Introduction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D0E5903F-7DE1-1148-AE33-35BB5D844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Consider the statements: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&gt;3,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=</a:t>
            </a:r>
            <a:r>
              <a:rPr lang="en-US" altLang="en-US" sz="2400" i="1">
                <a:ea typeface="ＭＳ Ｐゴシック" panose="020B0600070205080204" pitchFamily="34" charset="-128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</a:rPr>
              <a:t>+3,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+</a:t>
            </a:r>
            <a:r>
              <a:rPr lang="en-US" altLang="en-US" sz="2400" i="1">
                <a:ea typeface="ＭＳ Ｐゴシック" panose="020B0600070205080204" pitchFamily="34" charset="-128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</a:rPr>
              <a:t>=</a:t>
            </a:r>
            <a:r>
              <a:rPr lang="en-US" altLang="en-US" sz="2400" i="1">
                <a:ea typeface="ＭＳ Ｐゴシック" panose="020B0600070205080204" pitchFamily="34" charset="-128"/>
              </a:rPr>
              <a:t>z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 symbols &gt;, +, = denote relations between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 and 3,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, </a:t>
            </a:r>
            <a:r>
              <a:rPr lang="en-US" altLang="en-US" sz="2400" i="1">
                <a:ea typeface="ＭＳ Ｐゴシック" panose="020B0600070205080204" pitchFamily="34" charset="-128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</a:rPr>
              <a:t>, and 4, and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</a:rPr>
              <a:t>, and </a:t>
            </a:r>
            <a:r>
              <a:rPr lang="en-US" altLang="en-US" sz="2400" i="1">
                <a:ea typeface="ＭＳ Ｐゴシック" panose="020B0600070205080204" pitchFamily="34" charset="-128"/>
              </a:rPr>
              <a:t>z</a:t>
            </a:r>
            <a:r>
              <a:rPr lang="en-US" altLang="en-US" sz="2400">
                <a:ea typeface="ＭＳ Ｐゴシック" panose="020B0600070205080204" pitchFamily="34" charset="-128"/>
              </a:rPr>
              <a:t>, respectively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These relations may hold or not hold depending on the values that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, </a:t>
            </a:r>
            <a:r>
              <a:rPr lang="en-US" altLang="en-US" sz="2400" i="1">
                <a:ea typeface="ＭＳ Ｐゴシック" panose="020B0600070205080204" pitchFamily="34" charset="-128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</a:rPr>
              <a:t>, and </a:t>
            </a:r>
            <a:r>
              <a:rPr lang="en-US" altLang="en-US" sz="2400" i="1">
                <a:ea typeface="ＭＳ Ｐゴシック" panose="020B0600070205080204" pitchFamily="34" charset="-128"/>
              </a:rPr>
              <a:t>z</a:t>
            </a:r>
            <a:r>
              <a:rPr lang="en-US" altLang="en-US" sz="2400">
                <a:ea typeface="ＭＳ Ｐゴシック" panose="020B0600070205080204" pitchFamily="34" charset="-128"/>
              </a:rPr>
              <a:t> may take.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 </a:t>
            </a:r>
            <a:r>
              <a:rPr lang="en-US" altLang="en-US" sz="2400" b="1" u="sng">
                <a:ea typeface="ＭＳ Ｐゴシック" panose="020B0600070205080204" pitchFamily="34" charset="-128"/>
              </a:rPr>
              <a:t>predicate</a:t>
            </a:r>
            <a:r>
              <a:rPr lang="en-US" altLang="en-US" sz="2400">
                <a:ea typeface="ＭＳ Ｐゴシック" panose="020B0600070205080204" pitchFamily="34" charset="-128"/>
              </a:rPr>
              <a:t> is a property that is affirmed or denied about the subject (in logic, we say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 b="1">
                <a:ea typeface="ＭＳ Ｐゴシック" panose="020B0600070205080204" pitchFamily="34" charset="-128"/>
              </a:rPr>
              <a:t>variable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 or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 b="1">
                <a:ea typeface="ＭＳ Ｐゴシック" panose="020B0600070205080204" pitchFamily="34" charset="-128"/>
              </a:rPr>
              <a:t>argument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) of a statement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Consider the statement :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 i="1">
                <a:ea typeface="ＭＳ Ｐゴシック" panose="020B0600070205080204" pitchFamily="34" charset="-128"/>
              </a:rPr>
              <a:t>x</a:t>
            </a:r>
            <a:r>
              <a:rPr lang="en-US" altLang="ja-JP" sz="2400">
                <a:ea typeface="ＭＳ Ｐゴシック" panose="020B0600070205080204" pitchFamily="34" charset="-128"/>
              </a:rPr>
              <a:t> is greater than 3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endParaRPr lang="en-US" altLang="ja-JP" sz="2400">
              <a:ea typeface="ＭＳ Ｐゴシック" panose="020B0600070205080204" pitchFamily="34" charset="-128"/>
            </a:endParaRPr>
          </a:p>
          <a:p>
            <a:pPr lvl="1"/>
            <a:r>
              <a:rPr lang="ja-JP" altLang="en-US" sz="2000" i="1">
                <a:ea typeface="ＭＳ Ｐゴシック" panose="020B0600070205080204" pitchFamily="34" charset="-128"/>
              </a:rPr>
              <a:t>‘</a:t>
            </a:r>
            <a:r>
              <a:rPr lang="en-US" altLang="ja-JP" sz="2000" i="1">
                <a:ea typeface="ＭＳ Ｐゴシック" panose="020B0600070205080204" pitchFamily="34" charset="-128"/>
              </a:rPr>
              <a:t>x</a:t>
            </a:r>
            <a:r>
              <a:rPr lang="ja-JP" altLang="en-US" sz="2000" i="1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 is the subject</a:t>
            </a:r>
          </a:p>
          <a:p>
            <a:pPr lvl="1"/>
            <a:r>
              <a:rPr lang="ja-JP" altLang="en-US" sz="2000">
                <a:ea typeface="ＭＳ Ｐゴシック" panose="020B0600070205080204" pitchFamily="34" charset="-128"/>
              </a:rPr>
              <a:t>‘</a:t>
            </a:r>
            <a:r>
              <a:rPr lang="en-US" altLang="ja-JP" sz="2000">
                <a:ea typeface="ＭＳ Ｐゴシック" panose="020B0600070205080204" pitchFamily="34" charset="-128"/>
              </a:rPr>
              <a:t>is greater than 3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 is the predicate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5EDD30CB-4E1F-C24D-A3B6-B410CCFC0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Binding Variables: Scope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56978F04-DA87-674D-81C5-2E9012CAC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set of all variables bound by a common quantifier is called the </a:t>
            </a:r>
            <a:r>
              <a:rPr lang="en-US" altLang="en-US" u="sng">
                <a:ea typeface="ＭＳ Ｐゴシック" panose="020B0600070205080204" pitchFamily="34" charset="-128"/>
              </a:rPr>
              <a:t>scope</a:t>
            </a:r>
            <a:r>
              <a:rPr lang="en-US" altLang="en-US">
                <a:ea typeface="ＭＳ Ｐゴシック" panose="020B0600070205080204" pitchFamily="34" charset="-128"/>
              </a:rPr>
              <a:t> of the quantifier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For example, in the expression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i="1">
                <a:ea typeface="ＭＳ Ｐゴシック" panose="020B0600070205080204" pitchFamily="34" charset="-128"/>
              </a:rPr>
              <a:t>x,y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zP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y,z,c)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is the scope of existential quantifier?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is the scope of universal quantifier?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are the bound variables?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are the free variables?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Is the expression a well-formed formula?</a:t>
            </a:r>
            <a:endParaRPr lang="en-US" altLang="en-US" i="1">
              <a:ea typeface="ＭＳ Ｐゴシック" panose="020B0600070205080204" pitchFamily="34" charset="-128"/>
            </a:endParaRPr>
          </a:p>
          <a:p>
            <a:pPr lvl="1">
              <a:buFont typeface="Arial" panose="020B0604020202020204" pitchFamily="34" charset="0"/>
              <a:buNone/>
            </a:pPr>
            <a:endParaRPr lang="en-US" altLang="en-US" i="1">
              <a:ea typeface="ＭＳ Ｐゴシック" panose="020B0600070205080204" pitchFamily="34" charset="-128"/>
            </a:endParaRPr>
          </a:p>
          <a:p>
            <a:pPr lvl="1"/>
            <a:endParaRPr lang="en-US" altLang="en-US" i="1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265B89BB-0565-8D4E-B24D-AD12197A1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Negation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8E159B35-84BD-B24C-900B-2EBFC2303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We can use negation with quantified expressions as we used them with propositions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Lemma</a:t>
            </a:r>
            <a:r>
              <a:rPr lang="en-US" altLang="en-US" sz="2800">
                <a:ea typeface="ＭＳ Ｐゴシック" panose="020B0600070205080204" pitchFamily="34" charset="-128"/>
              </a:rPr>
              <a:t>:  Let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) be a predicate.  Then the followings hold: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(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 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pPr lvl="1" algn="ctr">
              <a:buFont typeface="Symbol" pitchFamily="2" charset="2"/>
              <a:buChar char="Ø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 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This is essentially the quantified version of De Morgan</a:t>
            </a:r>
            <a:r>
              <a:rPr lang="ja-JP" altLang="en-US" sz="2800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s Law (when the universe of discourse is finite, this is exactly De Morgan</a:t>
            </a:r>
            <a:r>
              <a:rPr lang="ja-JP" altLang="en-US" sz="2800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s Law)</a:t>
            </a:r>
            <a:endParaRPr lang="en-US" altLang="ja-JP" sz="2800">
              <a:ea typeface="ＭＳ Ｐゴシック" panose="020B0600070205080204" pitchFamily="34" charset="-128"/>
            </a:endParaRPr>
          </a:p>
          <a:p>
            <a:pPr lvl="1" algn="ctr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56DBA9DA-67B0-294B-8813-6006E697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Negation: Truth 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4813073C-6DFF-CB46-A9AB-0C0F14335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762000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Truth Values of Negated Quantifiers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63D99AE-DF36-034B-9C05-DBE317A6A355}"/>
              </a:ext>
            </a:extLst>
          </p:cNvPr>
          <p:cNvGraphicFramePr>
            <a:graphicFrameLocks noGrp="1"/>
          </p:cNvGraphicFramePr>
          <p:nvPr/>
        </p:nvGraphicFramePr>
        <p:xfrm>
          <a:off x="533400" y="2590800"/>
          <a:ext cx="8077200" cy="2103438"/>
        </p:xfrm>
        <a:graphic>
          <a:graphicData uri="http://schemas.openxmlformats.org/drawingml/2006/table">
            <a:tbl>
              <a:tblPr/>
              <a:tblGrid>
                <a:gridCol w="1631950">
                  <a:extLst>
                    <a:ext uri="{9D8B030D-6E8A-4147-A177-3AD203B41FA5}">
                      <a16:colId xmlns:a16="http://schemas.microsoft.com/office/drawing/2014/main" val="716482083"/>
                    </a:ext>
                  </a:extLst>
                </a:gridCol>
                <a:gridCol w="3181350">
                  <a:extLst>
                    <a:ext uri="{9D8B030D-6E8A-4147-A177-3AD203B41FA5}">
                      <a16:colId xmlns:a16="http://schemas.microsoft.com/office/drawing/2014/main" val="2065424792"/>
                    </a:ext>
                  </a:extLst>
                </a:gridCol>
                <a:gridCol w="3263900">
                  <a:extLst>
                    <a:ext uri="{9D8B030D-6E8A-4147-A177-3AD203B41FA5}">
                      <a16:colId xmlns:a16="http://schemas.microsoft.com/office/drawing/2014/main" val="1942303564"/>
                    </a:ext>
                  </a:extLst>
                </a:gridCol>
              </a:tblGrid>
              <a:tr h="45727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Statement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True when…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False when...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7540096"/>
                  </a:ext>
                </a:extLst>
              </a:tr>
              <a:tr h="8230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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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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 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false for every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x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There is an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x 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for which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true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3844044"/>
                  </a:ext>
                </a:extLst>
              </a:tr>
              <a:tr h="8230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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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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 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There is an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x 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for which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false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true for every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x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23997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A3BD91E0-4DF0-8749-A32F-31E9BBA4D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Negation: Example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6019FE00-EFC7-FD42-8B15-45EB0B7C9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Rewrite the following expression, pushing negation inward: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 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(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</a:t>
            </a:r>
            <a:r>
              <a:rPr lang="en-US" altLang="en-US" i="1">
                <a:ea typeface="ＭＳ Ｐゴシック" panose="020B0600070205080204" pitchFamily="34" charset="-128"/>
              </a:rPr>
              <a:t>z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x,y,z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</a:t>
            </a:r>
            <a:r>
              <a:rPr lang="en-US" altLang="en-US" i="1">
                <a:ea typeface="ＭＳ Ｐゴシック" panose="020B0600070205080204" pitchFamily="34" charset="-128"/>
              </a:rPr>
              <a:t> z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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x,y,z</a:t>
            </a:r>
            <a:r>
              <a:rPr lang="en-US" altLang="en-US">
                <a:ea typeface="ＭＳ Ｐゴシック" panose="020B0600070205080204" pitchFamily="34" charset="-128"/>
              </a:rPr>
              <a:t>))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Answer: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6F00DD2-5FC4-874B-84EE-887BFB1BA5D3}"/>
              </a:ext>
            </a:extLst>
          </p:cNvPr>
          <p:cNvSpPr txBox="1">
            <a:spLocks/>
          </p:cNvSpPr>
          <p:nvPr/>
        </p:nvSpPr>
        <p:spPr bwMode="auto">
          <a:xfrm>
            <a:off x="457200" y="3886200"/>
            <a:ext cx="8229600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</a:t>
            </a:r>
            <a:r>
              <a:rPr lang="en-US" sz="3200" i="1" dirty="0">
                <a:latin typeface="+mn-lt"/>
                <a:ea typeface="+mn-ea"/>
              </a:rPr>
              <a:t>x</a:t>
            </a:r>
            <a:r>
              <a:rPr lang="en-US" sz="3200" dirty="0">
                <a:latin typeface="+mn-lt"/>
                <a:ea typeface="+mn-ea"/>
                <a:sym typeface="Symbol"/>
              </a:rPr>
              <a:t> (</a:t>
            </a: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</a:t>
            </a:r>
            <a:r>
              <a:rPr lang="en-US" sz="3200" i="1" dirty="0">
                <a:latin typeface="+mn-lt"/>
                <a:ea typeface="+mn-ea"/>
                <a:sym typeface="Symbol"/>
              </a:rPr>
              <a:t>y</a:t>
            </a:r>
            <a:r>
              <a:rPr lang="en-US" sz="3200" dirty="0">
                <a:latin typeface="+mn-lt"/>
                <a:ea typeface="+mn-ea"/>
                <a:sym typeface="Symbol"/>
              </a:rPr>
              <a:t> </a:t>
            </a: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</a:t>
            </a:r>
            <a:r>
              <a:rPr lang="en-US" sz="3200" i="1" dirty="0">
                <a:latin typeface="+mn-lt"/>
                <a:ea typeface="+mn-ea"/>
              </a:rPr>
              <a:t>z</a:t>
            </a:r>
            <a:r>
              <a:rPr lang="en-US" sz="3200" i="1" dirty="0">
                <a:latin typeface="+mn-lt"/>
                <a:ea typeface="+mn-ea"/>
                <a:sym typeface="Symbol"/>
              </a:rPr>
              <a:t> </a:t>
            </a: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</a:t>
            </a:r>
            <a:r>
              <a:rPr lang="en-US" sz="3200" i="1" dirty="0">
                <a:latin typeface="+mn-lt"/>
                <a:ea typeface="+mn-ea"/>
              </a:rPr>
              <a:t>P</a:t>
            </a:r>
            <a:r>
              <a:rPr lang="en-US" sz="3200" dirty="0">
                <a:latin typeface="+mn-lt"/>
                <a:ea typeface="+mn-ea"/>
              </a:rPr>
              <a:t>(</a:t>
            </a:r>
            <a:r>
              <a:rPr lang="en-US" sz="3200" i="1" dirty="0" err="1">
                <a:latin typeface="+mn-lt"/>
                <a:ea typeface="+mn-ea"/>
              </a:rPr>
              <a:t>x,y,z</a:t>
            </a:r>
            <a:r>
              <a:rPr lang="en-US" sz="3200">
                <a:latin typeface="+mn-lt"/>
                <a:ea typeface="+mn-ea"/>
              </a:rPr>
              <a:t>) </a:t>
            </a:r>
            <a:r>
              <a:rPr lang="en-US" sz="3200">
                <a:latin typeface="+mn-lt"/>
                <a:ea typeface="+mn-ea"/>
                <a:sym typeface="Symbol"/>
              </a:rPr>
              <a:t> </a:t>
            </a: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</a:t>
            </a:r>
            <a:r>
              <a:rPr lang="en-US" sz="3200" i="1" dirty="0">
                <a:latin typeface="+mn-lt"/>
                <a:ea typeface="+mn-ea"/>
              </a:rPr>
              <a:t>z</a:t>
            </a:r>
            <a:r>
              <a:rPr lang="en-US" sz="3200" dirty="0">
                <a:latin typeface="+mn-lt"/>
                <a:ea typeface="+mn-ea"/>
                <a:sym typeface="Symbol"/>
              </a:rPr>
              <a:t> </a:t>
            </a: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</a:t>
            </a:r>
            <a:r>
              <a:rPr lang="en-US" sz="3200" i="1" dirty="0">
                <a:latin typeface="+mn-lt"/>
                <a:ea typeface="+mn-ea"/>
              </a:rPr>
              <a:t>y</a:t>
            </a:r>
            <a:r>
              <a:rPr lang="en-US" sz="3200" dirty="0">
                <a:latin typeface="+mn-lt"/>
                <a:ea typeface="+mn-ea"/>
                <a:sym typeface="Symbol"/>
              </a:rPr>
              <a:t> </a:t>
            </a: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</a:t>
            </a:r>
            <a:r>
              <a:rPr lang="en-US" sz="3200" i="1" dirty="0">
                <a:latin typeface="+mn-lt"/>
                <a:ea typeface="+mn-ea"/>
              </a:rPr>
              <a:t>P</a:t>
            </a:r>
            <a:r>
              <a:rPr lang="en-US" sz="3200" dirty="0">
                <a:latin typeface="+mn-lt"/>
                <a:ea typeface="+mn-ea"/>
              </a:rPr>
              <a:t>(</a:t>
            </a:r>
            <a:r>
              <a:rPr lang="en-US" sz="3200" i="1" dirty="0" err="1">
                <a:latin typeface="+mn-lt"/>
                <a:ea typeface="+mn-ea"/>
              </a:rPr>
              <a:t>x,y,z</a:t>
            </a:r>
            <a:r>
              <a:rPr lang="en-US" sz="3200" dirty="0">
                <a:latin typeface="+mn-lt"/>
                <a:ea typeface="+mn-ea"/>
              </a:rPr>
              <a:t>))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C2817767-284D-E545-AA90-D04334506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351DA4A3-2094-6842-8F7E-006F73257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Introduction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Terminology: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Propositional functions; arguments; 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  <a:ea typeface="+mn-ea"/>
              </a:rPr>
              <a:t>arity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; universe of discourse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Quantifiers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Definition; using, mixing, negating them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C00000"/>
                </a:solidFill>
                <a:ea typeface="+mn-ea"/>
                <a:cs typeface="+mn-cs"/>
              </a:rPr>
              <a:t>Logic Programming (Prolog)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C00000"/>
                </a:solidFill>
                <a:ea typeface="+mn-ea"/>
                <a:cs typeface="+mn-cs"/>
              </a:rPr>
              <a:t>Transcribing English to Logic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C00000"/>
                </a:solidFill>
                <a:ea typeface="+mn-ea"/>
                <a:cs typeface="+mn-cs"/>
              </a:rPr>
              <a:t>More exercises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ADBD6FD5-FDA8-B74E-BD4C-BA1FA2D93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Prolog (1)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C088029F-8EBF-C742-AF66-CC374D771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Prolog (Programming in Logic)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is a programming language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based on (a restricted form of) Predicate Logic (a.k.a. Predicate Calculus and FOL)  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It was developed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by the logicians of the Artificial Intelligence community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for symbolic reasoning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67B204A7-0430-2C4D-BC81-7CEA771F2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Prolog (2)</a:t>
            </a:r>
          </a:p>
        </p:txBody>
      </p:sp>
      <p:sp>
        <p:nvSpPr>
          <p:cNvPr id="52226" name="Content Placeholder 2">
            <a:extLst>
              <a:ext uri="{FF2B5EF4-FFF2-40B4-BE49-F238E27FC236}">
                <a16:creationId xmlns:a16="http://schemas.microsoft.com/office/drawing/2014/main" id="{D0D17D6D-FD82-BB4C-AC08-CE209B8FE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Prolog allows the users to express facts and rules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Facts are propositional functions: 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student(mia), 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enrolled(mia,cse235), 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instructor(patel,cse235), etc.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Rules are implications with conjunctions: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teaches(X,Y) :- instructor(X,Z), enrolled(Y,Z)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Prolog answers queries such as: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?enrolled(mia,cse235)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?enrolled(X,cse476)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?teaches(X,mia)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by binding variables and doing theorem proving (i.e., applying inference rules) as we will see in Section 1.5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A138F3F5-D32C-A648-9401-8CC67FE19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English into Logic</a:t>
            </a:r>
          </a:p>
        </p:txBody>
      </p:sp>
      <p:sp>
        <p:nvSpPr>
          <p:cNvPr id="53250" name="Content Placeholder 2">
            <a:extLst>
              <a:ext uri="{FF2B5EF4-FFF2-40B4-BE49-F238E27FC236}">
                <a16:creationId xmlns:a16="http://schemas.microsoft.com/office/drawing/2014/main" id="{49D2BC0F-ED6E-D249-86EC-037494BF57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Logic is more precise than English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Transcribing English into Logic and vice versa can be tricky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When writing statements with quantifiers, usually the correct meaning is conveyed with the following combinations: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 b="1">
                <a:solidFill>
                  <a:srgbClr val="C00000"/>
                </a:solidFill>
                <a:ea typeface="ＭＳ Ｐゴシック" panose="020B0600070205080204" pitchFamily="34" charset="-128"/>
              </a:rPr>
              <a:t>Use </a:t>
            </a:r>
            <a:r>
              <a:rPr lang="en-US" altLang="en-US" sz="2000" b="1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 with 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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Lion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 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Fierce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): Every lion is fierce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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Lion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  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Fierce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): Everyone is a lion and everyone is fierce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 b="1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Use  with 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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Lion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 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Vegan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): Holds when you have at least one vegan lion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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Lion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 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Vegan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):  Holds when you have vegan people in the universe of discourse (even though there is no vegan lion in the universe of discourse )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AEBF61DC-A939-B140-B352-E97B59912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More Exercises (1)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F67CEC56-68FF-0A47-A02D-8ED745503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P(x,y) denote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>
                <a:ea typeface="ＭＳ Ｐゴシック" panose="020B0600070205080204" pitchFamily="34" charset="-128"/>
              </a:rPr>
              <a:t>x is a factor of y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 where</a:t>
            </a:r>
          </a:p>
          <a:p>
            <a:pPr lvl="1"/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</a:rPr>
              <a:t> {1,2,3,…} and 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</a:rPr>
              <a:t> {2,3,4,…}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) denote: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i="1">
                <a:ea typeface="ＭＳ Ｐゴシック" panose="020B0600070205080204" pitchFamily="34" charset="-128"/>
              </a:rPr>
              <a:t>x,y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[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=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 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=1)]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Question: When is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) true?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BCE52698-A762-3C41-BEC0-ECA719CB6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Alert… 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72A4037E-B3E9-A441-B445-AFEBC178C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Some students wonder if: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 (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 (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A1D11F0-1BC4-914C-9C99-31AB4777FB07}"/>
              </a:ext>
            </a:extLst>
          </p:cNvPr>
          <p:cNvSpPr txBox="1">
            <a:spLocks/>
          </p:cNvSpPr>
          <p:nvPr/>
        </p:nvSpPr>
        <p:spPr bwMode="auto">
          <a:xfrm>
            <a:off x="457200" y="2713038"/>
            <a:ext cx="8229600" cy="338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400" dirty="0">
                <a:latin typeface="+mn-lt"/>
                <a:ea typeface="+mn-ea"/>
              </a:rPr>
              <a:t>This is certainly not true.  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000" dirty="0">
                <a:latin typeface="+mn-lt"/>
                <a:ea typeface="+mn-ea"/>
              </a:rPr>
              <a:t>In the left-hand side, both </a:t>
            </a:r>
            <a:r>
              <a:rPr lang="en-US" sz="2000" dirty="0" err="1">
                <a:latin typeface="+mn-lt"/>
                <a:ea typeface="+mn-ea"/>
              </a:rPr>
              <a:t>x,y</a:t>
            </a:r>
            <a:r>
              <a:rPr lang="en-US" sz="2000" dirty="0">
                <a:latin typeface="+mn-lt"/>
                <a:ea typeface="+mn-ea"/>
              </a:rPr>
              <a:t> are bound.  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000" dirty="0">
                <a:latin typeface="+mn-lt"/>
                <a:ea typeface="+mn-ea"/>
              </a:rPr>
              <a:t>In the right-hand side, </a:t>
            </a:r>
          </a:p>
          <a:p>
            <a:pPr marL="1143000" lvl="2" indent="-2286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>
                <a:latin typeface="+mn-lt"/>
                <a:ea typeface="+mn-ea"/>
              </a:rPr>
              <a:t>In the first predicate, </a:t>
            </a:r>
            <a:r>
              <a:rPr lang="en-US" i="1" dirty="0">
                <a:latin typeface="+mn-lt"/>
                <a:ea typeface="+mn-ea"/>
              </a:rPr>
              <a:t>x</a:t>
            </a:r>
            <a:r>
              <a:rPr lang="en-US" dirty="0">
                <a:latin typeface="+mn-lt"/>
                <a:ea typeface="+mn-ea"/>
              </a:rPr>
              <a:t> is bound and </a:t>
            </a:r>
            <a:r>
              <a:rPr lang="en-US" i="1" dirty="0">
                <a:latin typeface="+mn-lt"/>
                <a:ea typeface="+mn-ea"/>
              </a:rPr>
              <a:t>y</a:t>
            </a:r>
            <a:r>
              <a:rPr lang="en-US" dirty="0">
                <a:latin typeface="+mn-lt"/>
                <a:ea typeface="+mn-ea"/>
              </a:rPr>
              <a:t> is free</a:t>
            </a:r>
          </a:p>
          <a:p>
            <a:pPr marL="1143000" lvl="2" indent="-2286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>
                <a:latin typeface="+mn-lt"/>
                <a:ea typeface="+mn-ea"/>
              </a:rPr>
              <a:t>In the second predicate, </a:t>
            </a:r>
            <a:r>
              <a:rPr lang="en-US" i="1" dirty="0">
                <a:latin typeface="+mn-lt"/>
                <a:ea typeface="+mn-ea"/>
              </a:rPr>
              <a:t>y</a:t>
            </a:r>
            <a:r>
              <a:rPr lang="en-US" dirty="0">
                <a:latin typeface="+mn-lt"/>
                <a:ea typeface="+mn-ea"/>
              </a:rPr>
              <a:t> is bound and </a:t>
            </a:r>
            <a:r>
              <a:rPr lang="en-US" i="1" dirty="0">
                <a:latin typeface="+mn-lt"/>
                <a:ea typeface="+mn-ea"/>
              </a:rPr>
              <a:t>x</a:t>
            </a:r>
            <a:r>
              <a:rPr lang="en-US" dirty="0">
                <a:latin typeface="+mn-lt"/>
                <a:ea typeface="+mn-ea"/>
              </a:rPr>
              <a:t> is free</a:t>
            </a:r>
          </a:p>
          <a:p>
            <a:pPr marL="1143000" lvl="2" indent="-2286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>
                <a:latin typeface="+mn-lt"/>
                <a:ea typeface="+mn-ea"/>
              </a:rPr>
              <a:t>Thus, the left-hand side is a proposition, but the right-hand side is not.  They cannot be equivalent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400" dirty="0">
                <a:latin typeface="+mn-lt"/>
                <a:ea typeface="+mn-ea"/>
              </a:rPr>
              <a:t>All variables that occur in a propositional function must be bound to turn it into a proposition</a:t>
            </a:r>
            <a:r>
              <a:rPr lang="en-US" sz="3200" dirty="0">
                <a:latin typeface="+mn-lt"/>
                <a:ea typeface="+mn-ea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09204D7A-5CA4-3048-8B4F-AA99B4A20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Propositional Functions (1)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EF88088A-4043-8C44-8AE7-32512C045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To write in Predicate Logic </a:t>
            </a:r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 i="1">
                <a:ea typeface="ＭＳ Ｐゴシック" panose="020B0600070205080204" pitchFamily="34" charset="-128"/>
              </a:rPr>
              <a:t>x</a:t>
            </a:r>
            <a:r>
              <a:rPr lang="en-US" altLang="ja-JP" sz="2800">
                <a:ea typeface="ＭＳ Ｐゴシック" panose="020B0600070205080204" pitchFamily="34" charset="-128"/>
              </a:rPr>
              <a:t> is greater than 3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endParaRPr lang="en-US" altLang="ja-JP" sz="28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We introduce a functional symbol for the </a:t>
            </a:r>
            <a:r>
              <a:rPr lang="en-US" altLang="en-US" sz="2400" b="1">
                <a:ea typeface="ＭＳ Ｐゴシック" panose="020B0600070205080204" pitchFamily="34" charset="-128"/>
              </a:rPr>
              <a:t>predicate </a:t>
            </a:r>
            <a:r>
              <a:rPr lang="en-US" altLang="en-US" sz="2400">
                <a:ea typeface="ＭＳ Ｐゴシック" panose="020B0600070205080204" pitchFamily="34" charset="-128"/>
              </a:rPr>
              <a:t>and</a:t>
            </a:r>
            <a:endParaRPr lang="en-US" altLang="en-US" sz="2400" b="1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Put the subject as an </a:t>
            </a:r>
            <a:r>
              <a:rPr lang="en-US" altLang="en-US" sz="2400" b="1">
                <a:ea typeface="ＭＳ Ｐゴシック" panose="020B0600070205080204" pitchFamily="34" charset="-128"/>
              </a:rPr>
              <a:t>argument</a:t>
            </a:r>
            <a:r>
              <a:rPr lang="en-US" altLang="en-US" sz="2400">
                <a:ea typeface="ＭＳ Ｐゴシック" panose="020B0600070205080204" pitchFamily="34" charset="-128"/>
              </a:rPr>
              <a:t> (to the functional symbol):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  <a:p>
            <a:pPr lvl="1"/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) is a statement</a:t>
            </a:r>
          </a:p>
          <a:p>
            <a:pPr lvl="1"/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</a:rPr>
              <a:t>is a predicate or propositional function</a:t>
            </a:r>
            <a:endParaRPr lang="en-US" altLang="en-US" i="1">
              <a:ea typeface="ＭＳ Ｐゴシック" panose="020B0600070205080204" pitchFamily="34" charset="-128"/>
            </a:endParaRPr>
          </a:p>
          <a:p>
            <a:pPr lvl="1"/>
            <a:r>
              <a:rPr lang="en-US" altLang="en-US" i="1">
                <a:ea typeface="ＭＳ Ｐゴシック" panose="020B0600070205080204" pitchFamily="34" charset="-128"/>
              </a:rPr>
              <a:t>x </a:t>
            </a:r>
            <a:r>
              <a:rPr lang="en-US" altLang="en-US">
                <a:ea typeface="ＭＳ Ｐゴシック" panose="020B0600070205080204" pitchFamily="34" charset="-128"/>
              </a:rPr>
              <a:t>as an argument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P(Bob) is a proposition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D24D96AB-B988-D04A-9B93-69DD66262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Propositional Functions (2)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2702B55A-83F5-2644-8ECA-0E04A44291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Examples: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Father(x): unary predicate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Brother(x,y): binary predicate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Sum(x,y,z): ternary predicate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P(x,y,z,t): n-ary predicate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D3ACC6D4-9051-D74B-97E2-1866C75C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Propositional Functions (3)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BCAD82C7-433B-B548-975C-AC887BD2D6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Definition:</a:t>
            </a:r>
            <a:r>
              <a:rPr lang="en-US" altLang="en-US" sz="2800">
                <a:ea typeface="ＭＳ Ｐゴシック" panose="020B0600070205080204" pitchFamily="34" charset="-128"/>
              </a:rPr>
              <a:t>  A statement of the form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,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,…, 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) is the value of the propositional symbol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.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Here:  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,…,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) is an </a:t>
            </a:r>
            <a:r>
              <a:rPr lang="en-US" altLang="en-US" sz="2400" i="1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-tuple and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is a predicate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We can think of a propositional function as a function that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Evaluates to true or false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Takes one or more arguments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Expresses a predicate involving the argument(s)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Becomes a </a:t>
            </a:r>
            <a:r>
              <a:rPr lang="en-US" altLang="en-US" sz="2400">
                <a:solidFill>
                  <a:srgbClr val="3366FF"/>
                </a:solidFill>
                <a:ea typeface="ＭＳ Ｐゴシック" panose="020B0600070205080204" pitchFamily="34" charset="-128"/>
              </a:rPr>
              <a:t>proposition </a:t>
            </a:r>
            <a:r>
              <a:rPr lang="en-US" altLang="en-US" sz="2400">
                <a:ea typeface="ＭＳ Ｐゴシック" panose="020B0600070205080204" pitchFamily="34" charset="-128"/>
              </a:rPr>
              <a:t>when values are assigned to the arguments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98942F21-5D7F-BC48-8D2E-BD627869F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Propositional Functions: Example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501B9E63-4A13-024C-901D-1E1C9B2A63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z</a:t>
            </a:r>
            <a:r>
              <a:rPr lang="en-US" altLang="en-US">
                <a:ea typeface="ＭＳ Ｐゴシック" panose="020B0600070205080204" pitchFamily="34" charset="-128"/>
              </a:rPr>
              <a:t>) denote the statement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 i="1">
                <a:ea typeface="ＭＳ Ｐゴシック" panose="020B0600070205080204" pitchFamily="34" charset="-128"/>
              </a:rPr>
              <a:t>x</a:t>
            </a:r>
            <a:r>
              <a:rPr lang="en-US" altLang="ja-JP" baseline="30000">
                <a:ea typeface="ＭＳ Ｐゴシック" panose="020B0600070205080204" pitchFamily="34" charset="-128"/>
              </a:rPr>
              <a:t>2</a:t>
            </a:r>
            <a:r>
              <a:rPr lang="en-US" altLang="ja-JP">
                <a:ea typeface="ＭＳ Ｐゴシック" panose="020B0600070205080204" pitchFamily="34" charset="-128"/>
              </a:rPr>
              <a:t>+</a:t>
            </a:r>
            <a:r>
              <a:rPr lang="en-US" altLang="ja-JP" i="1">
                <a:ea typeface="ＭＳ Ｐゴシック" panose="020B0600070205080204" pitchFamily="34" charset="-128"/>
              </a:rPr>
              <a:t>y</a:t>
            </a:r>
            <a:r>
              <a:rPr lang="en-US" altLang="ja-JP" baseline="30000">
                <a:ea typeface="ＭＳ Ｐゴシック" panose="020B0600070205080204" pitchFamily="34" charset="-128"/>
              </a:rPr>
              <a:t>2</a:t>
            </a:r>
            <a:r>
              <a:rPr lang="en-US" altLang="ja-JP">
                <a:ea typeface="ＭＳ Ｐゴシック" panose="020B0600070205080204" pitchFamily="34" charset="-128"/>
              </a:rPr>
              <a:t>=</a:t>
            </a:r>
            <a:r>
              <a:rPr lang="en-US" altLang="ja-JP" i="1">
                <a:ea typeface="ＭＳ Ｐゴシック" panose="020B0600070205080204" pitchFamily="34" charset="-128"/>
              </a:rPr>
              <a:t>z</a:t>
            </a:r>
            <a:r>
              <a:rPr lang="en-US" altLang="ja-JP" baseline="30000">
                <a:ea typeface="ＭＳ Ｐゴシック" panose="020B0600070205080204" pitchFamily="34" charset="-128"/>
              </a:rPr>
              <a:t>2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is the truth value of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(3,4,5)?</a:t>
            </a:r>
          </a:p>
          <a:p>
            <a:pPr lvl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is the truth value of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(2,2,3)?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How many values of (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z</a:t>
            </a:r>
            <a:r>
              <a:rPr lang="en-US" altLang="en-US">
                <a:ea typeface="ＭＳ Ｐゴシック" panose="020B0600070205080204" pitchFamily="34" charset="-128"/>
              </a:rPr>
              <a:t>) make the predicate true?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580D2A-E1AC-454B-8AAE-79A65CA91B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754313"/>
            <a:ext cx="2209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>
                <a:latin typeface="Arial" panose="020B0604020202020204" pitchFamily="34" charset="0"/>
              </a:rPr>
              <a:t>Q</a:t>
            </a:r>
            <a:r>
              <a:rPr lang="en-US" altLang="en-US" sz="1800">
                <a:latin typeface="Arial" panose="020B0604020202020204" pitchFamily="34" charset="0"/>
              </a:rPr>
              <a:t>(3,4,5) is true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234F2B-40D4-5D46-A160-5ED1DFBB58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268913"/>
            <a:ext cx="6858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There are infinitely many values that make the proposition true, how many right triangles are there?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B9DCBD-242D-C949-A038-4C2DEA0D91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810000"/>
            <a:ext cx="2209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>
                <a:latin typeface="Arial" panose="020B0604020202020204" pitchFamily="34" charset="0"/>
              </a:rPr>
              <a:t>Q</a:t>
            </a:r>
            <a:r>
              <a:rPr lang="en-US" altLang="en-US" sz="1800">
                <a:latin typeface="Arial" panose="020B0604020202020204" pitchFamily="34" charset="0"/>
              </a:rPr>
              <a:t>(2,3,3) is false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4684B9C1-F2A2-1D40-A9A9-462872F16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Universe of Discourse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785E6DF4-20EF-7743-BD27-FB3960DBB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Consider the statement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 i="1">
                <a:ea typeface="ＭＳ Ｐゴシック" panose="020B0600070205080204" pitchFamily="34" charset="-128"/>
              </a:rPr>
              <a:t>x</a:t>
            </a:r>
            <a:r>
              <a:rPr lang="en-US" altLang="ja-JP">
                <a:ea typeface="ＭＳ Ｐゴシック" panose="020B0600070205080204" pitchFamily="34" charset="-128"/>
              </a:rPr>
              <a:t>&gt;3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, does it make sense to assign to </a:t>
            </a:r>
            <a:r>
              <a:rPr lang="en-US" altLang="ja-JP" i="1">
                <a:ea typeface="ＭＳ Ｐゴシック" panose="020B0600070205080204" pitchFamily="34" charset="-128"/>
              </a:rPr>
              <a:t>x</a:t>
            </a:r>
            <a:r>
              <a:rPr lang="en-US" altLang="ja-JP">
                <a:ea typeface="ＭＳ Ｐゴシック" panose="020B0600070205080204" pitchFamily="34" charset="-128"/>
              </a:rPr>
              <a:t> the value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>
                <a:ea typeface="ＭＳ Ｐゴシック" panose="020B0600070205080204" pitchFamily="34" charset="-128"/>
              </a:rPr>
              <a:t>blue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?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Intuitively, the </a:t>
            </a:r>
            <a:r>
              <a:rPr lang="en-US" altLang="en-US" b="1" u="sng">
                <a:ea typeface="ＭＳ Ｐゴシック" panose="020B0600070205080204" pitchFamily="34" charset="-128"/>
              </a:rPr>
              <a:t>universe of discourse</a:t>
            </a:r>
            <a:r>
              <a:rPr lang="en-US" altLang="en-US">
                <a:ea typeface="ＭＳ Ｐゴシック" panose="020B0600070205080204" pitchFamily="34" charset="-128"/>
              </a:rPr>
              <a:t> is the set of all things we wish to talk about; that is the set of all objects that we can sensibly assign to a variable in a propositional function.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What would be the universe of discourse for the propositional function below be: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EnrolledCSE235(x)=</a:t>
            </a:r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>
                <a:ea typeface="ＭＳ Ｐゴシック" panose="020B0600070205080204" pitchFamily="34" charset="-128"/>
              </a:rPr>
              <a:t>x is enrolled in CSE235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</a:rPr>
              <a:t> 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9BB3DC57-F339-C247-A1B1-F38108A7E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Universe of Discourse: Multivariate functions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FD0F3005-6B16-F947-B8D0-F4AF0D5BC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Each variable in an 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-tuple (i.e., each argument) may have a different universe of discourse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Consider an 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-ary predicate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: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</a:rPr>
              <a:t>g</a:t>
            </a:r>
            <a:r>
              <a:rPr lang="en-US" altLang="en-US" sz="2400">
                <a:ea typeface="ＭＳ Ｐゴシック" panose="020B0600070205080204" pitchFamily="34" charset="-128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</a:rPr>
              <a:t>b</a:t>
            </a:r>
            <a:r>
              <a:rPr lang="en-US" altLang="en-US" sz="2400">
                <a:ea typeface="ＭＳ Ｐゴシック" panose="020B0600070205080204" pitchFamily="34" charset="-128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</a:rPr>
              <a:t>c</a:t>
            </a:r>
            <a:r>
              <a:rPr lang="en-US" altLang="en-US" sz="2400">
                <a:ea typeface="ＭＳ Ｐゴシック" panose="020B0600070205080204" pitchFamily="34" charset="-128"/>
              </a:rPr>
              <a:t>)=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>
                <a:ea typeface="ＭＳ Ｐゴシック" panose="020B0600070205080204" pitchFamily="34" charset="-128"/>
              </a:rPr>
              <a:t>The </a:t>
            </a:r>
            <a:r>
              <a:rPr lang="en-US" altLang="ja-JP" sz="2400" i="1">
                <a:ea typeface="ＭＳ Ｐゴシック" panose="020B0600070205080204" pitchFamily="34" charset="-128"/>
              </a:rPr>
              <a:t>rgb</a:t>
            </a:r>
            <a:r>
              <a:rPr lang="en-US" altLang="ja-JP" sz="2400">
                <a:ea typeface="ＭＳ Ｐゴシック" panose="020B0600070205080204" pitchFamily="34" charset="-128"/>
              </a:rPr>
              <a:t>-values of the color </a:t>
            </a:r>
            <a:r>
              <a:rPr lang="en-US" altLang="ja-JP" sz="2400" i="1">
                <a:ea typeface="ＭＳ Ｐゴシック" panose="020B0600070205080204" pitchFamily="34" charset="-128"/>
              </a:rPr>
              <a:t>c</a:t>
            </a:r>
            <a:r>
              <a:rPr lang="en-US" altLang="ja-JP" sz="2400">
                <a:ea typeface="ＭＳ Ｐゴシック" panose="020B0600070205080204" pitchFamily="34" charset="-128"/>
              </a:rPr>
              <a:t> is (</a:t>
            </a:r>
            <a:r>
              <a:rPr lang="en-US" altLang="ja-JP" sz="2400" i="1">
                <a:ea typeface="ＭＳ Ｐゴシック" panose="020B0600070205080204" pitchFamily="34" charset="-128"/>
              </a:rPr>
              <a:t>r</a:t>
            </a:r>
            <a:r>
              <a:rPr lang="en-US" altLang="ja-JP" sz="2400">
                <a:ea typeface="ＭＳ Ｐゴシック" panose="020B0600070205080204" pitchFamily="34" charset="-128"/>
              </a:rPr>
              <a:t>,</a:t>
            </a:r>
            <a:r>
              <a:rPr lang="en-US" altLang="ja-JP" sz="2400" i="1">
                <a:ea typeface="ＭＳ Ｐゴシック" panose="020B0600070205080204" pitchFamily="34" charset="-128"/>
              </a:rPr>
              <a:t>g</a:t>
            </a:r>
            <a:r>
              <a:rPr lang="en-US" altLang="ja-JP" sz="2400">
                <a:ea typeface="ＭＳ Ｐゴシック" panose="020B0600070205080204" pitchFamily="34" charset="-128"/>
              </a:rPr>
              <a:t>,</a:t>
            </a:r>
            <a:r>
              <a:rPr lang="en-US" altLang="ja-JP" sz="2400" i="1">
                <a:ea typeface="ＭＳ Ｐゴシック" panose="020B0600070205080204" pitchFamily="34" charset="-128"/>
              </a:rPr>
              <a:t>b</a:t>
            </a:r>
            <a:r>
              <a:rPr lang="en-US" altLang="ja-JP" sz="2400">
                <a:ea typeface="ＭＳ Ｐゴシック" panose="020B0600070205080204" pitchFamily="34" charset="-128"/>
              </a:rPr>
              <a:t>)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endParaRPr lang="en-US" altLang="ja-JP" sz="2400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Example, what is the truth value of </a:t>
            </a:r>
          </a:p>
          <a:p>
            <a:pPr lvl="1"/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(255,0,0,</a:t>
            </a:r>
            <a:r>
              <a:rPr lang="en-US" altLang="en-US" sz="2000" i="1">
                <a:ea typeface="ＭＳ Ｐゴシック" panose="020B0600070205080204" pitchFamily="34" charset="-128"/>
              </a:rPr>
              <a:t>red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</a:p>
          <a:p>
            <a:pPr lvl="1"/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u="sng">
                <a:ea typeface="ＭＳ Ｐゴシック" panose="020B0600070205080204" pitchFamily="34" charset="-128"/>
              </a:rPr>
              <a:t>0,0,255,</a:t>
            </a:r>
            <a:r>
              <a:rPr lang="en-US" altLang="en-US" sz="2000" i="1">
                <a:ea typeface="ＭＳ Ｐゴシック" panose="020B0600070205080204" pitchFamily="34" charset="-128"/>
              </a:rPr>
              <a:t>green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are the universes of discourse of (</a:t>
            </a:r>
            <a:r>
              <a:rPr lang="en-US" altLang="en-US" sz="2800" i="1"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</a:rPr>
              <a:t>,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,</a:t>
            </a:r>
            <a:r>
              <a:rPr lang="en-US" altLang="en-US" sz="2800" i="1">
                <a:ea typeface="ＭＳ Ｐゴシック" panose="020B0600070205080204" pitchFamily="34" charset="-128"/>
              </a:rPr>
              <a:t>b</a:t>
            </a:r>
            <a:r>
              <a:rPr lang="en-US" altLang="en-US" sz="2800">
                <a:ea typeface="ＭＳ Ｐゴシック" panose="020B0600070205080204" pitchFamily="34" charset="-128"/>
              </a:rPr>
              <a:t>,</a:t>
            </a:r>
            <a:r>
              <a:rPr lang="en-US" altLang="en-US" sz="2800" i="1">
                <a:ea typeface="ＭＳ Ｐゴシック" panose="020B0600070205080204" pitchFamily="34" charset="-128"/>
              </a:rPr>
              <a:t>c</a:t>
            </a:r>
            <a:r>
              <a:rPr lang="en-US" altLang="en-US" sz="2800">
                <a:ea typeface="ＭＳ Ｐゴシック" panose="020B0600070205080204" pitchFamily="34" charset="-128"/>
              </a:rPr>
              <a:t>)? </a:t>
            </a:r>
          </a:p>
          <a:p>
            <a:pPr lvl="1"/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1731</TotalTime>
  <Words>3350</Words>
  <Application>Microsoft Macintosh PowerPoint</Application>
  <PresentationFormat>On-screen Show (4:3)</PresentationFormat>
  <Paragraphs>334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Arial</vt:lpstr>
      <vt:lpstr>Calibri</vt:lpstr>
      <vt:lpstr>Cambria Math</vt:lpstr>
      <vt:lpstr>Castellar</vt:lpstr>
      <vt:lpstr>Symbol</vt:lpstr>
      <vt:lpstr>Office Theme</vt:lpstr>
      <vt:lpstr>Custom Design</vt:lpstr>
      <vt:lpstr>  Predicate Logic and Quantifies</vt:lpstr>
      <vt:lpstr>Outline</vt:lpstr>
      <vt:lpstr>Introduction</vt:lpstr>
      <vt:lpstr>Propositional Functions (1)</vt:lpstr>
      <vt:lpstr>Propositional Functions (2)</vt:lpstr>
      <vt:lpstr>Propositional Functions (3)</vt:lpstr>
      <vt:lpstr>Propositional Functions: Example</vt:lpstr>
      <vt:lpstr>Universe of Discourse</vt:lpstr>
      <vt:lpstr>Universe of Discourse: Multivariate functions</vt:lpstr>
      <vt:lpstr>Alert</vt:lpstr>
      <vt:lpstr>Outline</vt:lpstr>
      <vt:lpstr>Quantifiers: Introduction</vt:lpstr>
      <vt:lpstr>Universal Quantifier: Definition</vt:lpstr>
      <vt:lpstr>Universal Quantifier: Example 1</vt:lpstr>
      <vt:lpstr>Universal Quantifier: Example 2</vt:lpstr>
      <vt:lpstr>Existential Quantifier: Definition</vt:lpstr>
      <vt:lpstr>Existential Quantifier: Example 1</vt:lpstr>
      <vt:lpstr>Existential Quantifier: Example 2</vt:lpstr>
      <vt:lpstr>Quantifiers: Truth values</vt:lpstr>
      <vt:lpstr>Mixing quantifiers (1)</vt:lpstr>
      <vt:lpstr>Mixing quantifiers (2)</vt:lpstr>
      <vt:lpstr>Mixing Quantifiers: Truth values</vt:lpstr>
      <vt:lpstr>Mixing Quantifiers: Example (1)</vt:lpstr>
      <vt:lpstr>Mixing Quantifiers: Example (2)</vt:lpstr>
      <vt:lpstr>Mixing Quantifiers: Example (3)</vt:lpstr>
      <vt:lpstr>Mixing Quantifiers: Example (4) false mathematical statement</vt:lpstr>
      <vt:lpstr>Mixing Quantifiers: Example (5)</vt:lpstr>
      <vt:lpstr>Outline</vt:lpstr>
      <vt:lpstr>Binding Variables</vt:lpstr>
      <vt:lpstr>Binding Variables: Scope</vt:lpstr>
      <vt:lpstr>Negation</vt:lpstr>
      <vt:lpstr>Negation: Truth </vt:lpstr>
      <vt:lpstr>Negation: Example</vt:lpstr>
      <vt:lpstr>Outline</vt:lpstr>
      <vt:lpstr>Prolog (1)</vt:lpstr>
      <vt:lpstr>Prolog (2)</vt:lpstr>
      <vt:lpstr>English into Logic</vt:lpstr>
      <vt:lpstr>More Exercises (1)</vt:lpstr>
      <vt:lpstr>Alert…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Berthe Choueiry</cp:lastModifiedBy>
  <cp:revision>290</cp:revision>
  <dcterms:created xsi:type="dcterms:W3CDTF">2012-01-23T04:55:48Z</dcterms:created>
  <dcterms:modified xsi:type="dcterms:W3CDTF">2023-02-06T17:51:35Z</dcterms:modified>
</cp:coreProperties>
</file>