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handoutMasterIdLst>
    <p:handoutMasterId r:id="rId43"/>
  </p:handoutMasterIdLst>
  <p:sldIdLst>
    <p:sldId id="256" r:id="rId3"/>
    <p:sldId id="291" r:id="rId4"/>
    <p:sldId id="258" r:id="rId5"/>
    <p:sldId id="260" r:id="rId6"/>
    <p:sldId id="259" r:id="rId7"/>
    <p:sldId id="292" r:id="rId8"/>
    <p:sldId id="261" r:id="rId9"/>
    <p:sldId id="262" r:id="rId10"/>
    <p:sldId id="268" r:id="rId11"/>
    <p:sldId id="265" r:id="rId12"/>
    <p:sldId id="263" r:id="rId13"/>
    <p:sldId id="293" r:id="rId14"/>
    <p:sldId id="269" r:id="rId15"/>
    <p:sldId id="270" r:id="rId16"/>
    <p:sldId id="264" r:id="rId17"/>
    <p:sldId id="271" r:id="rId18"/>
    <p:sldId id="272" r:id="rId19"/>
    <p:sldId id="273" r:id="rId20"/>
    <p:sldId id="274" r:id="rId21"/>
    <p:sldId id="294" r:id="rId22"/>
    <p:sldId id="275" r:id="rId23"/>
    <p:sldId id="276" r:id="rId24"/>
    <p:sldId id="277" r:id="rId25"/>
    <p:sldId id="278" r:id="rId26"/>
    <p:sldId id="296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95" r:id="rId37"/>
    <p:sldId id="288" r:id="rId38"/>
    <p:sldId id="289" r:id="rId39"/>
    <p:sldId id="290" r:id="rId40"/>
    <p:sldId id="257" r:id="rId4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742"/>
  </p:normalViewPr>
  <p:slideViewPr>
    <p:cSldViewPr>
      <p:cViewPr varScale="1">
        <p:scale>
          <a:sx n="118" d="100"/>
          <a:sy n="118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51E009D4-1E81-2743-BA7F-AA961E0252E0}"/>
    <pc:docChg chg="modSld">
      <pc:chgData name="Berthe Choueiry" userId="a0a34cf8-c512-4826-a48e-18e8ad82c21a" providerId="ADAL" clId="{51E009D4-1E81-2743-BA7F-AA961E0252E0}" dt="2022-01-28T07:21:10.634" v="1" actId="20577"/>
      <pc:docMkLst>
        <pc:docMk/>
      </pc:docMkLst>
      <pc:sldChg chg="modSp mod">
        <pc:chgData name="Berthe Choueiry" userId="a0a34cf8-c512-4826-a48e-18e8ad82c21a" providerId="ADAL" clId="{51E009D4-1E81-2743-BA7F-AA961E0252E0}" dt="2022-01-28T07:21:10.634" v="1" actId="20577"/>
        <pc:sldMkLst>
          <pc:docMk/>
          <pc:sldMk cId="0" sldId="256"/>
        </pc:sldMkLst>
        <pc:spChg chg="mod">
          <ac:chgData name="Berthe Choueiry" userId="a0a34cf8-c512-4826-a48e-18e8ad82c21a" providerId="ADAL" clId="{51E009D4-1E81-2743-BA7F-AA961E0252E0}" dt="2022-01-28T07:21:10.634" v="1" actId="20577"/>
          <ac:spMkLst>
            <pc:docMk/>
            <pc:sldMk cId="0" sldId="256"/>
            <ac:spMk id="18434" creationId="{F53B64BE-5924-EC4B-9175-10AF646DE43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778B4-3F2D-3F43-8E64-4FC0B9AFA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3D23C-8788-9D4C-B7C9-4CA4A723DD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726A3D2-7F55-984D-8499-A883A78268AE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5FDEB-B5C3-7E4C-832A-D0F7615A2B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5442A-0D9E-E348-946C-78B964C174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36D7936-75A6-ED43-A348-09918EB44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9CE1D0-671F-6A46-8B6C-A04C33B18D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D6B07-4E75-3543-9D69-1A5B4D40EB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410FEA1-DB00-F244-BB31-4760596D611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51C9CE1-8179-A14D-9A64-5441169F97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65B31D-D67E-9D46-93BC-5AD794082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77B2E-131C-C84F-90FC-FBD853F920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F9FF4-B1B0-6A44-9F67-40CDB9977C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6ACECFD-0AC7-0E47-9CF7-1B8F19D043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(f_1(n)f_2(n))' =f_1'(n)f_2(n)+f_1(n)f_2'(n)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(f(n))'= \frac{f'(n)}{f(n)\ln(b)}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)'= \ln(c)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507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(n)= \frac{\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(n)}{\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n^k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)=k\log(n)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\log(ab)=\log(a)+\log(b)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0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f(x)= \frac{sin x}{x}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625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050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AFDE1115-5129-294E-B9C3-5DC724BCC8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FBCAA3F8-103A-F34B-BF61-C08A9133DF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9C064E17-42D1-3E46-81A6-4265EEF05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7B66FF-ED4E-0846-9933-724521628BCC}" type="slidenum">
              <a:rPr lang="en-US" altLang="en-US" sz="1200"/>
              <a:pPr eaLnBrk="1" hangingPunct="1"/>
              <a:t>39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B9EE-8D86-8043-8B99-DED1F85D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8E64F4-3780-4742-A6C5-3FA9F7AA71DF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031D8-6709-3B49-ADBF-BEF5DC89B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D61D0-CCF5-6340-A5D1-5B64BD8E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F7372-1C40-1949-8B32-6AC5ED5E8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03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43FD22-55A0-A540-8D9C-8238F7B4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C18B3B-F44B-6E4D-91AE-C8C122A34AF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587D07-99A0-D74F-8C64-112C535F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8A867D-DA35-DB40-8977-27C29962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AAF1C-A084-8B47-81EA-D77FB0496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48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2256F-5F4F-D44E-97BF-D8A985FD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8BD232-5E0E-C64F-9671-3448B71EDBF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B540-D563-0249-9436-2420D242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0BD9C-0AFC-624E-A16E-21B406AE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B9C02-0CBD-D444-B988-0FE405064A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250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9852-C203-2B41-AAF1-90237E07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4A4893-90B4-C54C-98D8-0278BABB4CB8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8B469-3F24-BB4E-A91E-E56C4AAD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16D8-83E4-B542-B55F-C9FBA0C3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035C5-041E-C44C-A446-598E97947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1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41288-741F-9547-ADDB-21C825B2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057B3B-EB3C-9642-9D27-E16FB2674EA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4B53E-82DB-5A4A-8679-75084C8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C8201-446E-A548-BE82-241C1FCE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73F93-8CDF-5542-A77F-8606DDE38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85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81ECFE-DB52-1040-8B44-BF6499E0F35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Asymptotics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5B93E-B1EB-3148-962B-5985228D4A1D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8D3F5E-88FA-AD4A-B7C6-89D33338E09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7B3A3C2D-20A3-D74A-A424-375C2953E7A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47838A-5E85-3C4C-A2D0-C56E7A690C66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C8645-B579-3740-A821-8495A401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1E9A0-DC72-E349-9924-486E8B05E8DE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2E1E-88F2-A84E-9926-69EDB9CC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8F464-BCDC-8844-9D71-D51A87E9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F07C7-92CD-0047-BF3E-8DB3D5944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33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68EB-24AB-8B40-AB59-5645EA7A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ABF753-0C58-AA4F-91CC-35388B7014F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ED956-EE11-5943-A851-9C68721E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23F4-8EC8-9A4D-A3B1-A8573285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8F202-2B9E-4A4F-9431-4593AEF1CD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70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B14667-BDA8-9344-860A-7B3A2F90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D9250C-ED66-584A-8AD3-A540CBDBE338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6DD592-FE77-F34B-A11A-DC1CB369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73DE9-816F-E04A-9B0E-407D34DD5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EE9C8-655F-484C-9A7D-E50538EBB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83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E3D71FC-61B2-7347-B613-35063DC1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2F34A-CBE1-6948-B22B-E2FC6823AB3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C7B3B8A-B433-D84A-B5B0-275B37CD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C0B547-E9D7-EE4E-9002-46B098F1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81D49-3349-0549-89EC-C7BE5F1FF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47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47A2D1-2B2D-4544-9674-1CA7C338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6B3FF5-828E-4246-8D6D-891D74E6288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FAFE4A2-12D0-0A43-9580-5F601277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B7E90C-08FA-B54F-9909-223797D5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BE0A3-51D5-9348-96DD-B6EF981710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83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9A18853-FF41-654A-8845-5EC54D60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2D629F-2B44-ED40-AC58-FD7BB3640D1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CFDF84-F69E-464E-9C95-8B7E60A8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1F6FCD-7348-A54F-AFCE-94E4D141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2713A-AE5B-3A49-88B0-EC9EA6832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6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DBFCF9-17DE-FB49-92E0-82803D3B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864122-9B31-C24B-9243-8BBE5EC81A8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A9E1B1-1956-7C4E-92E7-5A0411A9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401E65-F892-AE4F-BF9B-9B9CF159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E7EDD-C78D-924F-832B-3BCDCEB9AD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27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1F54472-9091-864A-B8C6-2FFF8F07C4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E27BEC-C7F6-E445-A7DA-3D465CBA83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B73DF-234D-3C4C-97D5-FC109A1E9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DBEBD30-3618-1346-AABB-BB7C27DF595A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EFE33-BB79-2B4B-8644-C063FAEFB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DE643-997A-014F-A827-F260497BD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8051603-BD59-9246-B9DC-C38A1474B4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2D30D35-464E-6C46-A8BF-151E46DDD9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8507D491-DDF4-274C-9091-FB34DE57E9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16B95-BCD3-6649-81C0-2025611CA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C5532C-2F3A-3A4E-B0EB-51B78F06D6E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C3195-8409-AB47-B034-84A693EEA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82856-E4AD-0443-9C1A-38AAA7A38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A637C525-CAF8-5149-B6B2-BF70CC4DFE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90B1A67-DEA1-8543-A5E2-AD68409E3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Asymptotics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F53B64BE-5924-EC4B-9175-10AF646DE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CECD9D77-FDFE-6E4D-A4EE-19634017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(1)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75657ED-8EC1-EB45-8AEA-0F63D40B3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For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 and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(n)),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+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 max{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(n),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(n)} 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This property implies that we can ignore lower order terms.  In particular, for any polynomial with degree k such as p(n)=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bn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k-1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cn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k-2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…,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p(n)  O(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More accurately, p(n)  (</a:t>
            </a:r>
            <a:r>
              <a:rPr lang="en-US" altLang="en-US" sz="1800" i="1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1800" i="1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 addition, this theorem gives us a justification for ignoring constant coefficients.  That is for any function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and a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positive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constant c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 err="1">
                <a:ea typeface="ＭＳ Ｐゴシック" panose="020B0600070205080204" pitchFamily="34" charset="-128"/>
                <a:sym typeface="Symbol" pitchFamily="2" charset="2"/>
              </a:rPr>
              <a:t>cf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0EB681E-9893-7C4F-B1D5-4A8F340A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(2)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DAB3A-29C5-884C-B0A5-999AFE92D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obvious properties also follow from the definitions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Corollary</a:t>
            </a:r>
            <a:r>
              <a:rPr lang="en-US" altLang="en-US">
                <a:ea typeface="ＭＳ Ｐゴシック" panose="020B0600070205080204" pitchFamily="34" charset="-128"/>
              </a:rPr>
              <a:t>: For positive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(n)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(n) the following hold: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⋀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obvious and left as an exercise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EBE93030-FAFA-CF4A-A686-DDAF2993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9B9EED3-38D0-7E47-B792-40E80660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3 examples, trick for polynomials of degree 2 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</a:t>
            </a:r>
            <a:r>
              <a:rPr lang="en-US" altLang="en-US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l’</a:t>
            </a:r>
            <a:r>
              <a:rPr lang="en-US" altLang="ja-JP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Hôpital</a:t>
            </a:r>
            <a:r>
              <a:rPr lang="en-US" altLang="ja-JP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 Rule), 2 examples 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9FDA58C-A228-B14F-AAF4-417D543A3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Proof Techniques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49F9D0A-0384-694B-BBE6-D6990BE5F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Proving an asymptotic relationship between two given function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can be done intuitively for most of the functions you will encounter; all polynomials for example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However, this </a:t>
            </a:r>
            <a:r>
              <a:rPr lang="en-US" altLang="en-US" sz="2400" i="1" u="sng" dirty="0">
                <a:ea typeface="ＭＳ Ｐゴシック" panose="020B0600070205080204" pitchFamily="34" charset="-128"/>
              </a:rPr>
              <a:t>does not suffice</a:t>
            </a:r>
            <a:r>
              <a:rPr lang="en-US" altLang="en-US" sz="2400" dirty="0">
                <a:ea typeface="ＭＳ Ｐゴシック" panose="020B0600070205080204" pitchFamily="34" charset="-128"/>
              </a:rPr>
              <a:t> as a formal proof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To prove a relationship of the form f(n)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(g(n)), </a:t>
            </a:r>
            <a:r>
              <a:rPr lang="en-US" altLang="en-US" sz="2400" dirty="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where  is , , or 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can be done using the definitions, that is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c (or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 and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n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(But the above is not the only way.)</a:t>
            </a:r>
            <a:endParaRPr lang="en-US" altLang="en-US" sz="2400" baseline="-25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B96A270-AFB1-F14B-A8C4-B7C8BF0D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Example 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E344059F-E7AF-C444-BA5B-E89756E74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Example</a:t>
            </a:r>
            <a:r>
              <a:rPr lang="en-US" altLang="en-US" sz="2800">
                <a:ea typeface="ＭＳ Ｐゴシック" panose="020B0600070205080204" pitchFamily="34" charset="-128"/>
              </a:rPr>
              <a:t>:  Let f(n)=21n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and g(n)=n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Our intuition should tell us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 O(g(n))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Simply using the definition confirms this: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 c</a:t>
            </a:r>
            <a:r>
              <a:rPr lang="en-US" altLang="en-US" sz="28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holds for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say </a:t>
            </a:r>
            <a:r>
              <a:rPr lang="en-US" altLang="en-US" sz="2800">
                <a:ea typeface="ＭＳ Ｐゴシック" panose="020B0600070205080204" pitchFamily="34" charset="-128"/>
              </a:rPr>
              <a:t>c=3 and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found a pair c=3 and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 that satisfy the conditions required by the definition                     </a:t>
            </a:r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800" b="1" baseline="300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fact, an infinite number of pairs can satisfy this equation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CA43FBA-7888-1242-AFA9-DE3EA48DD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B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D013B56-A88B-A649-AEB0-9948FA7CD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O(g(n))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49C745A-0A3F-5243-9176-D400D5DC0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E41DB-261F-B14F-9F82-5AA00B195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 it is clear that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BFF04A-6113-594E-91E3-2A75205D52E8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Therefore, we have, as 1. and 2.: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sym typeface="Symbol"/>
              </a:rPr>
              <a:t>+n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+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= 2n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5A34CF-04CA-6E49-8928-88281BAFEC31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c=2, by the definition of Big-O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+n  O(g(n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A662996C-42CA-4A4F-A6F7-F5F528E8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C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DC60515-C243-6C4B-BE87-F3F42901A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+4n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Here, 0ur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(g(n))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10EA8D76-CECB-BA44-A526-B5E1C715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F562F-7CA0-B64C-A0B6-87108F20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1, we have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5053ACC-CB5A-914B-8A3A-4968341A6ACF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Thus</a:t>
            </a:r>
            <a:r>
              <a:rPr lang="en-US" sz="32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en-US" sz="3200" dirty="0">
                <a:latin typeface="+mn-lt"/>
                <a:ea typeface="+mn-ea"/>
                <a:cs typeface="Arial" charset="0"/>
              </a:rPr>
              <a:t>n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1</a:t>
            </a:r>
            <a:r>
              <a:rPr lang="en-US" sz="3200" dirty="0">
                <a:latin typeface="+mn-lt"/>
                <a:ea typeface="+mn-ea"/>
                <a:sym typeface="Symbol"/>
              </a:rPr>
              <a:t>, we have 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21F0A0-FDAA-CB47-BEB9-020EB076AA51}"/>
              </a:ext>
            </a:extLst>
          </p:cNvPr>
          <p:cNvSpPr txBox="1">
            <a:spLocks/>
          </p:cNvSpPr>
          <p:nvPr/>
        </p:nvSpPr>
        <p:spPr bwMode="auto">
          <a:xfrm>
            <a:off x="457200" y="39624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by the definition of Big-</a:t>
            </a:r>
            <a:r>
              <a:rPr lang="en-US" altLang="en-US" sz="3200">
                <a:sym typeface="Symbol" pitchFamily="2" charset="2"/>
              </a:rPr>
              <a:t>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c=1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+4n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 (g(n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416982-7CF5-954D-B402-D60DC56EE933}"/>
              </a:ext>
            </a:extLst>
          </p:cNvPr>
          <p:cNvSpPr txBox="1">
            <a:spLocks/>
          </p:cNvSpPr>
          <p:nvPr/>
        </p:nvSpPr>
        <p:spPr bwMode="auto">
          <a:xfrm>
            <a:off x="457200" y="2362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For n</a:t>
            </a:r>
            <a:r>
              <a:rPr lang="en-US" sz="3200" dirty="0">
                <a:latin typeface="+mn-lt"/>
                <a:ea typeface="+mn-ea"/>
                <a:sym typeface="Symbol"/>
              </a:rPr>
              <a:t>0, we have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3200" baseline="30000" dirty="0">
              <a:latin typeface="+mn-lt"/>
              <a:ea typeface="+mn-ea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94C2BE4-5909-8B4B-A9CF-F5A5B4E2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Trick for polynomials of degree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If you have a polynomial of degree 2 such as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𝑎𝑛</m:t>
                      </m:r>
                      <m:r>
                        <a:rPr lang="en-US" altLang="en-US" i="1" baseline="30000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𝑏𝑛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𝑐</m:t>
                      </m:r>
                    </m:oMath>
                  </m:oMathPara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	you can prove that it is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(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using the following values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=7</m:t>
                    </m:r>
                    <m:f>
                      <m:fPr>
                        <m:ctrlP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endParaRPr lang="en-US" altLang="en-US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 2 </m:t>
                    </m:r>
                    <m:r>
                      <m:rPr>
                        <m:sty m:val="p"/>
                      </m:rP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max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⁡(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𝑏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, 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en-US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</m:e>
                        </m:rad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</m:t>
                    </m:r>
                  </m:oMath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marL="400050" lvl="1" indent="0"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E07D685-60E6-754B-B184-27E59F4E1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202EF7B-530F-2E4F-9EF7-7CB32B5D7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Complexity of algorithms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47A63ADE-465C-7341-BA4B-799CA8877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8EFDFC8D-A897-D649-9033-8F16DD0E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CFB2396C-55F8-C140-B476-7DDC9B0E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Motivation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43FEBA57-11F4-8C4F-BC58-7E149DFC7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Now try this one: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f(n)=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–1243n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12 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          + 245n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6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logn + 12log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g(n)= 12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 + 24 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14</a:t>
            </a:r>
            <a:r>
              <a:rPr lang="en-US" altLang="en-US" sz="2800" dirty="0">
                <a:ea typeface="ＭＳ Ｐゴシック" panose="020B0600070205080204" pitchFamily="34" charset="-128"/>
              </a:rPr>
              <a:t>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43</a:t>
            </a:r>
            <a:r>
              <a:rPr lang="en-US" altLang="en-US" sz="2800" dirty="0">
                <a:ea typeface="ＭＳ Ｐゴシック" panose="020B0600070205080204" pitchFamily="34" charset="-128"/>
              </a:rPr>
              <a:t>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r>
              <a:rPr lang="en-US" altLang="en-US" sz="2800" dirty="0">
                <a:ea typeface="ＭＳ Ｐゴシック" panose="020B0600070205080204" pitchFamily="34" charset="-128"/>
              </a:rPr>
              <a:t>/n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 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Using the formal definitions can be very tedious especially one has very complex functions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It is much better to use the Limit Method, which uses concepts from Calculus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BD06F0F-699C-F74F-94A1-6C58701D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The Process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</p:spPr>
            <p:txBody>
              <a:bodyPr/>
              <a:lstStyle/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Say we have functions f(n) and g(n).  We set up a limit quotient between f and g as follows</a:t>
                </a: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The above can be proven using calculus, but for our purposes, the limit method is sufficient for showing asymptotic inclusions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Always try to look for algebraic simplifications first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𝑓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𝑔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both diverge or converge on zero or infinity, then you need to apply the </a:t>
                </a:r>
                <a:r>
                  <a:rPr lang="en-US" altLang="en-US" sz="2400" dirty="0" err="1">
                    <a:ea typeface="ＭＳ Ｐゴシック" panose="020B0600070205080204" pitchFamily="34" charset="-128"/>
                  </a:rPr>
                  <a:t>l’</a:t>
                </a:r>
                <a:r>
                  <a:rPr lang="en-US" altLang="ja-JP" sz="2400" dirty="0" err="1">
                    <a:ea typeface="ＭＳ Ｐゴシック" panose="020B0600070205080204" pitchFamily="34" charset="-128"/>
                  </a:rPr>
                  <a:t>Hôpital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 Rule</a:t>
                </a:r>
                <a:endParaRPr lang="en-US" altLang="en-US" sz="24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  <a:blipFill>
                <a:blip r:embed="rId2"/>
                <a:stretch>
                  <a:fillRect l="-1051" t="-1120" r="-751" b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163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lim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n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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𝑓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𝑔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 =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1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>
                          <a:blip r:embed="rId3"/>
                          <a:stretch>
                            <a:fillRect l="-403" t="-74074" r="-114516" b="-8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Left Brace 4">
            <a:extLst>
              <a:ext uri="{FF2B5EF4-FFF2-40B4-BE49-F238E27FC236}">
                <a16:creationId xmlns:a16="http://schemas.microsoft.com/office/drawing/2014/main" id="{0D75D5C8-143F-B042-9C61-D834509282E2}"/>
              </a:ext>
            </a:extLst>
          </p:cNvPr>
          <p:cNvSpPr/>
          <p:nvPr/>
        </p:nvSpPr>
        <p:spPr>
          <a:xfrm>
            <a:off x="4114800" y="24384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959EB4A-7386-D84D-A8AA-2687A0F5D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(Guillaume de) L</a:t>
            </a:r>
            <a:r>
              <a:rPr lang="en-US" altLang="ja-JP">
                <a:ea typeface="ＭＳ Ｐゴシック" panose="020B0600070205080204" pitchFamily="34" charset="-128"/>
              </a:rPr>
              <a:t>’Hôpital Rule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Theorem (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L</a:t>
                </a:r>
                <a:r>
                  <a:rPr lang="en-US" altLang="ja-JP" dirty="0" err="1">
                    <a:ea typeface="ＭＳ Ｐゴシック" panose="020B0600070205080204" pitchFamily="34" charset="-128"/>
                  </a:rPr>
                  <a:t>’Hôpital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Rule):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Let f and g be two functions,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if the limit between the quotient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exists,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Then, it is equal to the limit of the derivative of the numerator and the denominator</a:t>
                </a:r>
              </a:p>
              <a:p>
                <a:pPr algn="ctr"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= 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Derivatives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Some useful derivatives that you should memorize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pPr>
                              <m:e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𝑘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−1</m:t>
                        </m:r>
                      </m:sup>
                    </m:sSup>
                  </m:oMath>
                </a14:m>
                <a:endParaRPr lang="en-US" altLang="ja-JP" baseline="30000" dirty="0">
                  <a:ea typeface="ＭＳ Ｐゴシック" panose="020B0600070205080204" pitchFamily="34" charset="-128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en-US" b="0" i="0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𝑏</m:t>
                                </m:r>
                              </m:sub>
                            </m:s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(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𝑛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1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𝑛𝑙𝑛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(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)</m:t>
                        </m:r>
                      </m:den>
                    </m:f>
                  </m:oMath>
                </a14:m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ja-JP" sz="2400" i="1" dirty="0">
                    <a:ea typeface="ＭＳ Ｐゴシック" panose="020B0600070205080204" pitchFamily="34" charset="-128"/>
                  </a:rPr>
                  <a:t>                                                                                   </a:t>
                </a:r>
              </a:p>
              <a:p>
                <a:pPr marL="457200" lvl="1" indent="0">
                  <a:buNone/>
                  <a:tabLst>
                    <a:tab pos="7991475" algn="r"/>
                  </a:tabLst>
                </a:pP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	</a:t>
                </a:r>
                <a:r>
                  <a:rPr lang="en-US" altLang="ja-JP" sz="2000" i="1" dirty="0">
                    <a:ea typeface="ＭＳ Ｐゴシック" panose="020B0600070205080204" pitchFamily="34" charset="-128"/>
                  </a:rPr>
                  <a:t>(product rule)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>
                  <a:tabLst>
                    <a:tab pos="7991475" algn="r"/>
                  </a:tabLst>
                </a:pP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/>
                <a:endParaRPr lang="en-US" altLang="ja-JP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lvl="1"/>
                <a:r>
                  <a:rPr lang="en-US" altLang="ja-JP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                                  </a:t>
                </a:r>
                <a:r>
                  <a:rPr lang="en-US" altLang="ja-JP" i="1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careful</a:t>
                </a:r>
                <a:r>
                  <a:rPr lang="en-US" altLang="ja-JP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!</a:t>
                </a:r>
              </a:p>
            </p:txBody>
          </p:sp>
        </mc:Choice>
        <mc:Fallback xmlns=""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89" t="-140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8F1F7AF3-77D1-9648-8C2E-99467CF2A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399" y="3581400"/>
            <a:ext cx="6473093" cy="4058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14DB1B-0568-7C4F-A95C-19CDCFB00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600" y="4343400"/>
            <a:ext cx="4524745" cy="1016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065A09-2778-5B40-91AB-2A9E720C32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7800" y="5562600"/>
            <a:ext cx="2844800" cy="4953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log Identities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0D28C686-8568-1442-BA49-57D7DEE62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Change of base formula: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70DE0-6168-9C48-B715-DC7D58B77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524000"/>
            <a:ext cx="2983318" cy="939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B3BDFD-EA37-3D49-8AAF-4232887E7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743200"/>
            <a:ext cx="3543300" cy="533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C59E6E-4645-AD41-8428-859DEE9BCF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873500"/>
            <a:ext cx="4813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7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C391FB0-B31D-5947-A083-F344D447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</a:t>
            </a:r>
            <a:r>
              <a:rPr lang="en-US" altLang="ja-JP" dirty="0">
                <a:ea typeface="ＭＳ Ｐゴシック" panose="020B0600070205080204" pitchFamily="34" charset="-128"/>
              </a:rPr>
              <a:t> Rule: Justification (1)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38E98CB9-88D6-B747-B7EF-82516898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Why do we have to use </a:t>
            </a:r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Hôpital’s</a:t>
            </a:r>
            <a:r>
              <a:rPr lang="en-US" altLang="ja-JP" dirty="0">
                <a:ea typeface="ＭＳ Ｐゴシック" panose="020B0600070205080204" pitchFamily="34" charset="-128"/>
              </a:rPr>
              <a:t> Rule?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Consider the following function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Clearly sin 0=0.  So you may say that when x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0, </a:t>
            </a:r>
            <a:r>
              <a:rPr lang="en-US" altLang="en-US" dirty="0">
                <a:ea typeface="ＭＳ Ｐゴシック" panose="020B0600070205080204" pitchFamily="34" charset="-128"/>
              </a:rPr>
              <a:t>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dirty="0">
                <a:ea typeface="ＭＳ Ｐゴシック" panose="020B0600070205080204" pitchFamily="34" charset="-128"/>
              </a:rPr>
              <a:t>0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However, the denominator is also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dirty="0">
                <a:ea typeface="ＭＳ Ｐゴシック" panose="020B0600070205080204" pitchFamily="34" charset="-128"/>
              </a:rPr>
              <a:t>0, so you may say that 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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Both are wrong		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6B5DC8-CD2C-B94A-96F7-7D22DF3F0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743200"/>
            <a:ext cx="1828800" cy="7048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51FCB75-E54D-3241-8155-1AE7DEB2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B8BF783-038E-6C48-8C89-FE3E5A426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the graph of f(x)= (sin x)/x = sinc x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4035" name="Picture 2">
            <a:extLst>
              <a:ext uri="{FF2B5EF4-FFF2-40B4-BE49-F238E27FC236}">
                <a16:creationId xmlns:a16="http://schemas.microsoft.com/office/drawing/2014/main" id="{9EEA6EDD-5DEC-A644-867E-0D0AC0093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1863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5674D12-B307-6F4E-9589-27C7FFCBA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259526AA-FACA-2B44-AA27-FA9025E3B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Clearly, though f(x) is undefined at x=0, the limit still exists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Applying the L’</a:t>
            </a:r>
            <a:r>
              <a:rPr lang="en-US" altLang="ja-JP">
                <a:ea typeface="ＭＳ Ｐゴシック" panose="020B0600070205080204" pitchFamily="34" charset="-128"/>
              </a:rPr>
              <a:t>Hôpital Rule gives us the correct answer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((sin x )/x) = 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(sin x 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/x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= cos x/1 = 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190A0B5F-A693-EB4C-9F32-6F49EE9B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6F7554F-C417-F543-B4C9-D6C34BA38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g(n)=3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  Which function grows quicker?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861B9496-D4A2-D445-BE30-A0A2D9848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In practice, specific hardware, implementation, languages, etc. greatly affect how the algorithm behave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Our goal is to study and analyze the behavior of algorithms </a:t>
                </a:r>
                <a:r>
                  <a:rPr lang="en-US" altLang="en-US" sz="2800" i="1" u="sng" dirty="0">
                    <a:ea typeface="ＭＳ Ｐゴシック" panose="020B0600070205080204" pitchFamily="34" charset="-128"/>
                  </a:rPr>
                  <a:t>in and of themselves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, independently of such factors 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  <a:sym typeface="Symbol" pitchFamily="2" charset="2"/>
                  </a:rPr>
                  <a:t>We have seen how to mathematically evaluate the cost  functions of algorithms with respect to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input size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and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elementary operations</a:t>
                </a:r>
              </a:p>
            </p:txBody>
          </p:sp>
        </mc:Choice>
        <mc:Fallback xmlns=""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9" t="-1401" b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87B6371F-551C-DC4E-A8E1-D9A5D79F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B88C8-F9CC-8F4E-A438-47072E8F4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Proof using limits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We set up our limit: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altLang="en-US" sz="2800" dirty="0">
                    <a:latin typeface="Calibri" panose="020F0502020204030204" pitchFamily="34" charset="0"/>
                    <a:sym typeface="Symbol" pitchFamily="2" charset="2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blipFill>
                <a:blip r:embed="rId3"/>
                <a:stretch>
                  <a:fillRect l="-1389" b="-395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Using L</a:t>
                </a:r>
                <a:r>
                  <a:rPr lang="ja-JP" altLang="en-US" sz="2800">
                    <a:latin typeface="Calibri" panose="020F0502020204030204" pitchFamily="34" charset="0"/>
                  </a:rPr>
                  <a:t>’</a:t>
                </a:r>
                <a:r>
                  <a:rPr lang="en-US" altLang="ja-JP" sz="2800" dirty="0" err="1">
                    <a:latin typeface="Calibri" panose="020F0502020204030204" pitchFamily="34" charset="0"/>
                  </a:rPr>
                  <a:t>Hôpital</a:t>
                </a:r>
                <a:r>
                  <a:rPr lang="en-US" altLang="ja-JP" sz="2800" dirty="0">
                    <a:latin typeface="Calibri" panose="020F0502020204030204" pitchFamily="34" charset="0"/>
                  </a:rPr>
                  <a:t> Rule gets you nowhere</a:t>
                </a:r>
              </a:p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ja-JP" sz="1800" dirty="0">
                  <a:latin typeface="Calibri" panose="020F0502020204030204" pitchFamily="34" charset="0"/>
                </a:endParaRP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alt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)′</m:t>
                              </m:r>
                            </m:den>
                          </m:f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en-US" sz="200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altLang="en-US" sz="2000" dirty="0">
                                      <a:latin typeface="Calibri" panose="020F0502020204030204" pitchFamily="34" charset="0"/>
                                      <a:sym typeface="Symbol" pitchFamily="2" charset="2"/>
                                    </a:rPr>
                                    <m:t>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2. 2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3. 3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blipFill>
                <a:blip r:embed="rId4"/>
                <a:stretch>
                  <a:fillRect l="-1389" t="-12245" b="-1530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B3B5BE-752B-7C4A-911B-BCB5667E49BD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Both the numerator and denominator still diverge.  We’</a:t>
            </a:r>
            <a:r>
              <a:rPr lang="en-US" altLang="ja-JP" sz="2800" dirty="0">
                <a:latin typeface="Calibri" panose="020F0502020204030204" pitchFamily="34" charset="0"/>
              </a:rPr>
              <a:t>ll have to use an algebraic simplification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B2A136B6-C9B2-6F40-AD6A-163E9773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Using algebra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  <m:r>
                      <a:rPr lang="en-US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=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(2/3)</a:t>
                </a:r>
                <a:r>
                  <a:rPr lang="en-US" altLang="en-US" baseline="30000" dirty="0">
                    <a:ea typeface="ＭＳ Ｐゴシック" panose="020B0600070205080204" pitchFamily="34" charset="-128"/>
                    <a:sym typeface="Symbol" pitchFamily="2" charset="2"/>
                  </a:rPr>
                  <a:t>n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  <a:blipFill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99E9C3-54C6-8F4F-821D-2842ED05BEED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Now we use the following Theorem w/o proof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2E1B38-D9E9-504F-954D-1E4CECAD6F2A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3429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&lt;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lim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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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=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&gt;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DD13BEB9-92BA-D245-A436-BDA9D5B2948B}"/>
              </a:ext>
            </a:extLst>
          </p:cNvPr>
          <p:cNvSpPr/>
          <p:nvPr/>
        </p:nvSpPr>
        <p:spPr>
          <a:xfrm>
            <a:off x="3733800" y="34290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BCCF7D-5210-AB43-987E-250722F4DDD8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latin typeface="Calibri" panose="020F0502020204030204" pitchFamily="34" charset="0"/>
              </a:rPr>
              <a:t>Therefore we conclude that the lim</a:t>
            </a:r>
            <a:r>
              <a:rPr lang="en-US" altLang="en-US" sz="3200" baseline="-25000" dirty="0">
                <a:latin typeface="Calibri" panose="020F0502020204030204" pitchFamily="34" charset="0"/>
              </a:rPr>
              <a:t>n</a:t>
            </a:r>
            <a:r>
              <a:rPr lang="en-US" altLang="en-US" sz="3200" baseline="-25000" dirty="0">
                <a:latin typeface="Calibri" panose="020F0502020204030204" pitchFamily="34" charset="0"/>
                <a:sym typeface="Symbol" pitchFamily="2" charset="2"/>
              </a:rPr>
              <a:t>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 (2/3)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</a:rPr>
              <a:t> converges to zero thus 2</a:t>
            </a:r>
            <a:r>
              <a:rPr lang="en-US" altLang="en-US" sz="3200" baseline="30000" dirty="0">
                <a:latin typeface="Calibri" panose="020F0502020204030204" pitchFamily="34" charset="0"/>
              </a:rPr>
              <a:t>n 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 O(3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)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18135E3-190C-EE4D-9EE1-6486C585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(1)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22E1155-1BED-654A-A399-EDA49BADE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=log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n, g(n)=log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(g(n))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F8FD4CDB-6256-6640-929B-9B9E3724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(2) 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FF165B81-D2AF-1F4E-89D4-A1B32E074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prove using limits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set up out limit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f(n)/g(n) = </a:t>
            </a: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   = 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9D88C037-65B6-004A-AC8C-D7414124A25C}"/>
              </a:ext>
            </a:extLst>
          </p:cNvPr>
          <p:cNvSpPr txBox="1">
            <a:spLocks/>
          </p:cNvSpPr>
          <p:nvPr/>
        </p:nvSpPr>
        <p:spPr bwMode="auto">
          <a:xfrm>
            <a:off x="533400" y="3505200"/>
            <a:ext cx="8229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Here we use the change of base formula for logarithms: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x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n/log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x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Thus: log</a:t>
            </a:r>
            <a:r>
              <a:rPr lang="en-US" altLang="en-US" sz="3200" baseline="-25000">
                <a:latin typeface="Calibri" panose="020F0502020204030204" pitchFamily="34" charset="0"/>
              </a:rPr>
              <a:t>3</a:t>
            </a:r>
            <a:r>
              <a:rPr lang="en-US" altLang="en-US" sz="3200">
                <a:latin typeface="Calibri" panose="020F0502020204030204" pitchFamily="34" charset="0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n /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3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80847FE3-06FA-E346-8433-CEDF2D349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(3) 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6680AE46-95BD-E841-AF05-FE1FE3594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Computing our limit: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 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 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3)/2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=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 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 0.7924,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which is a positive constant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conclude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(g(n))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465E1A-190A-A741-B8F1-9E4502D1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B32C8765-7383-0D45-BE20-A889FE67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(l</a:t>
            </a:r>
            <a:r>
              <a:rPr lang="ja-JP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11F9F61-4565-B046-BC15-F683D54A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Properties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AF8C925A-65CB-604E-BA7D-567824059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 A useful property of limits is that the composition of functions is preserved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For the composition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 of addition, subtraction, multiplication and division, if the limits exist (that is, they converge),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 =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(f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9530028-7976-9C4D-9763-56CBD781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Complexity of Algorithms—</a:t>
            </a:r>
            <a:r>
              <a:rPr lang="en-US" altLang="en-US" sz="2800">
                <a:ea typeface="ＭＳ Ｐゴシック" panose="020B0600070205080204" pitchFamily="34" charset="-128"/>
              </a:rPr>
              <a:t>Table 1, page 226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5C947B-72D8-904C-AB8B-F32523086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Constant 		 	O(1)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Logarithmic		O(log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Linear			O(n)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Polylogarithmic 		O(log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Quadratic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Cubic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Polynominal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for any k&gt;0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Exponential		O(k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), where k&gt;1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Factorial			O(n!)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1D9F9C6D-05DB-AB4B-BD86-49F26C8C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92990EB-5F15-BC4B-99CC-48E72577D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Evaluating asymptotics is easy, but remember: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look for algebraic simplifications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must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give a rigorous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limit method is (almost) always the best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Use L’</a:t>
            </a:r>
            <a:r>
              <a:rPr lang="en-US" altLang="ja-JP">
                <a:ea typeface="ＭＳ Ｐゴシック" panose="020B0600070205080204" pitchFamily="34" charset="-128"/>
              </a:rPr>
              <a:t>Hôpital Rule if need be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as simple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and tight</a:t>
            </a:r>
            <a:r>
              <a:rPr lang="en-US" altLang="en-US">
                <a:ea typeface="ＭＳ Ｐゴシック" panose="020B0600070205080204" pitchFamily="34" charset="-128"/>
              </a:rPr>
              <a:t> expressions as possible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C47AB670-A324-6A48-81CB-B85D99BA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0227A7B0-6CA6-7145-96A9-5C09241E2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2BF7E1E-5581-CA42-8CA4-DA51923B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3A3D2316-BE05-6649-9D1A-CE576F754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However, it suffices to simply measure a cost function’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s </a:t>
            </a:r>
            <a:r>
              <a:rPr lang="en-US" altLang="ja-JP" sz="2400" u="sng" dirty="0">
                <a:ea typeface="ＭＳ Ｐゴシック" panose="020B0600070205080204" pitchFamily="34" charset="-128"/>
                <a:sym typeface="Symbol" pitchFamily="2" charset="2"/>
              </a:rPr>
              <a:t>asymptotic behavior</a:t>
            </a:r>
            <a:endParaRPr lang="en-US" altLang="en-US" sz="2400" u="sng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are interested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only</a:t>
            </a:r>
            <a:r>
              <a:rPr lang="en-US" altLang="en-US" sz="2400" dirty="0">
                <a:ea typeface="ＭＳ Ｐゴシック" panose="020B0600070205080204" pitchFamily="34" charset="-128"/>
              </a:rPr>
              <a:t> in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Order of Growth</a:t>
            </a:r>
            <a:r>
              <a:rPr lang="en-US" altLang="en-US" sz="2400" dirty="0">
                <a:ea typeface="ＭＳ Ｐゴシック" panose="020B0600070205080204" pitchFamily="34" charset="-128"/>
              </a:rPr>
              <a:t> of an algorithm’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complexity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 well does the algorithm perform as the size of the input grows: 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 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For example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An algorithm that executes its elementary operation 10000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 is better than one that executes it  5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Also, algorithms that have running time 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and 2000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are considered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asymptotically equivalent</a:t>
            </a:r>
            <a:r>
              <a:rPr lang="en-US" altLang="en-US" sz="2000" dirty="0">
                <a:ea typeface="ＭＳ Ｐゴシック" panose="020B0600070205080204" pitchFamily="34" charset="-128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1413473-D2B0-F447-8686-74576D61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(3): Magnitude Graph</a:t>
            </a:r>
          </a:p>
        </p:txBody>
      </p:sp>
      <p:pic>
        <p:nvPicPr>
          <p:cNvPr id="21506" name="Picture 3" descr="Figure3.bmp">
            <a:extLst>
              <a:ext uri="{FF2B5EF4-FFF2-40B4-BE49-F238E27FC236}">
                <a16:creationId xmlns:a16="http://schemas.microsoft.com/office/drawing/2014/main" id="{8784EAA5-1F67-6B46-A4D9-D06DAFABE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391400" cy="443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09B946CF-A423-8448-B0D1-2A5C28FD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C628112B-C75D-8942-BF39-0AAD91DB5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Asymptotic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Definitions (Big-O, Omega, Theta),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Proof techniques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Limit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Efficiency classes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Conclusions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AC63CFFD-77FD-1245-BB5D-A3B69D48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 Definition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9B22F5C-D187-924C-B30A-7D6AB2E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: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Big-O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   c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is actually Omicron, but it suffices to write 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	Intuition: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 is asymptotically less than or equal to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upper bound</a:t>
            </a:r>
            <a:r>
              <a:rPr lang="en-US" altLang="en-US" sz="1800" dirty="0">
                <a:solidFill>
                  <a:srgbClr val="95B3D7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</a:t>
            </a:r>
            <a:r>
              <a:rPr lang="en-US" altLang="en-US" sz="1800" dirty="0" err="1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mathcal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{O}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05EFFE21-14DD-3C49-A338-B3DD7DC2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Big-Omega Definition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016F1F6-F7B7-7F42-9BC1-2A2BD4D2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Let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and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be two functions 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,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.  We say that</a:t>
            </a:r>
          </a:p>
          <a:p>
            <a:pPr marL="0" indent="0">
              <a:buFont typeface="Arial" charset="0"/>
              <a:buNone/>
              <a:tabLst>
                <a:tab pos="4119563" algn="ctr"/>
                <a:tab pos="8004175" algn="r"/>
              </a:tabLst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	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 (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(n))	</a:t>
            </a:r>
          </a:p>
          <a:p>
            <a:pPr>
              <a:buFont typeface="Arial" charset="0"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(read: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Big-Omega of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) if there exists a constant c 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and an 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r>
              <a:rPr lang="en-US" sz="2400" baseline="-25000" dirty="0" err="1">
                <a:ea typeface="ＭＳ Ｐゴシック" charset="0"/>
                <a:cs typeface="ＭＳ Ｐゴシック" charset="0"/>
                <a:sym typeface="Symbol" charset="0"/>
              </a:rPr>
              <a:t>o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</a:t>
            </a:r>
            <a:r>
              <a:rPr lang="en-US" sz="2400" dirty="0" err="1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i="1" dirty="0">
                <a:latin typeface="Algeri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such that for every integer n  n</a:t>
            </a:r>
            <a:r>
              <a:rPr lang="en-US" sz="2400" baseline="-25000" dirty="0">
                <a:ea typeface="ＭＳ Ｐゴシック" charset="0"/>
                <a:cs typeface="ＭＳ Ｐゴシック" charset="0"/>
                <a:sym typeface="Symbol" charset="0"/>
              </a:rPr>
              <a:t>0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we have</a:t>
            </a:r>
          </a:p>
          <a:p>
            <a:pPr algn="ctr">
              <a:buFont typeface="Arial" charset="0"/>
              <a:buNone/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   c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</a:t>
            </a:r>
          </a:p>
          <a:p>
            <a:pPr>
              <a:buFont typeface="Arial" charset="0"/>
              <a:buChar char="•"/>
              <a:defRPr/>
            </a:pP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Intuition: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asymptotically greater than or equal to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</a:p>
          <a:p>
            <a:pPr>
              <a:buFont typeface="Arial" charset="0"/>
              <a:buChar char="•"/>
              <a:tabLst>
                <a:tab pos="8004175" algn="r"/>
              </a:tabLst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Big-Omega gives an asymptotic </a:t>
            </a:r>
            <a:r>
              <a:rPr lang="en-US" sz="2400" u="sng" dirty="0">
                <a:ea typeface="ＭＳ Ｐゴシック" charset="0"/>
                <a:cs typeface="ＭＳ Ｐゴシック" charset="0"/>
                <a:sym typeface="Symbol" charset="0"/>
              </a:rPr>
              <a:t>lower bound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ea typeface="ＭＳ Ｐゴシック" charset="0"/>
                <a:cs typeface="ＭＳ Ｐゴシック" charset="0"/>
                <a:sym typeface="Symbol" charset="0"/>
              </a:rPr>
              <a:t>\Omega()</a:t>
            </a:r>
            <a:endParaRPr lang="en-US" sz="2400" u="sng" dirty="0">
              <a:solidFill>
                <a:srgbClr val="00B0F0"/>
              </a:solidFill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3DB7D9EF-8B6E-844D-A4C4-3D3389D0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Big-Theta Definition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A4FD0890-81EF-EF40-866E-5DF62661E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: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Big-Theta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i="1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Intuition: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asymptotically equal to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bounded above and below by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Big-Theta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equivalence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\Theta ()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16584</TotalTime>
  <Words>2626</Words>
  <Application>Microsoft Macintosh PowerPoint</Application>
  <PresentationFormat>On-screen Show (4:3)</PresentationFormat>
  <Paragraphs>301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Algerian</vt:lpstr>
      <vt:lpstr>Arial</vt:lpstr>
      <vt:lpstr>Calibri</vt:lpstr>
      <vt:lpstr>Cambria Math</vt:lpstr>
      <vt:lpstr>Office Theme</vt:lpstr>
      <vt:lpstr>Custom Design</vt:lpstr>
      <vt:lpstr>  Asymptotics</vt:lpstr>
      <vt:lpstr>Outline</vt:lpstr>
      <vt:lpstr>Introduction (1)</vt:lpstr>
      <vt:lpstr>Introduction (2)</vt:lpstr>
      <vt:lpstr>Introduction (3): Magnitude Graph</vt:lpstr>
      <vt:lpstr>Outline</vt:lpstr>
      <vt:lpstr>Big-O Definition</vt:lpstr>
      <vt:lpstr>Big-Omega Definition</vt:lpstr>
      <vt:lpstr>Big-Theta Definition</vt:lpstr>
      <vt:lpstr>Asymptotic Properties (1)</vt:lpstr>
      <vt:lpstr>Asymptotic Properties (2)</vt:lpstr>
      <vt:lpstr>Outline</vt:lpstr>
      <vt:lpstr>Asymptotic Proof Techniques</vt:lpstr>
      <vt:lpstr>Asymptotic Proof Techniques: Example A</vt:lpstr>
      <vt:lpstr>Asymptotic Proof Techniques: Example B (1)</vt:lpstr>
      <vt:lpstr>Example B: Proof</vt:lpstr>
      <vt:lpstr>Asymptotic Proof Techniques: Example C (1)</vt:lpstr>
      <vt:lpstr>Example C: Proof</vt:lpstr>
      <vt:lpstr>Asymptotic Proof Techniques:  Trick for polynomials of degree 2</vt:lpstr>
      <vt:lpstr>Outline</vt:lpstr>
      <vt:lpstr>Limit Method: Motivation</vt:lpstr>
      <vt:lpstr>Limit Method: The Process</vt:lpstr>
      <vt:lpstr>(Guillaume de) L’Hôpital Rule</vt:lpstr>
      <vt:lpstr>Useful Derivatives</vt:lpstr>
      <vt:lpstr>Useful log Identities</vt:lpstr>
      <vt:lpstr>L’Hôpital Rule: Justification (1)</vt:lpstr>
      <vt:lpstr>L’Hôpital Rule: Justification (2)</vt:lpstr>
      <vt:lpstr>L’Hôpital Rule: Justification (3)</vt:lpstr>
      <vt:lpstr>Limit Method: Example 1</vt:lpstr>
      <vt:lpstr>Limit Method: Example 1—Proof A</vt:lpstr>
      <vt:lpstr>Limit Method: Example 1—Proof B</vt:lpstr>
      <vt:lpstr>Limit Method: Example 2 (1)</vt:lpstr>
      <vt:lpstr>Limit Method: Example 2 (2) </vt:lpstr>
      <vt:lpstr>Limit Method: Example 2 (3) </vt:lpstr>
      <vt:lpstr>Outline</vt:lpstr>
      <vt:lpstr>Limit Properties</vt:lpstr>
      <vt:lpstr>Complexity of Algorithms—Table 1, page 226</vt:lpstr>
      <vt:lpstr>Conclusions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1607</cp:revision>
  <cp:lastPrinted>2012-04-04T17:15:47Z</cp:lastPrinted>
  <dcterms:created xsi:type="dcterms:W3CDTF">2012-04-04T16:54:02Z</dcterms:created>
  <dcterms:modified xsi:type="dcterms:W3CDTF">2022-01-28T07:21:12Z</dcterms:modified>
</cp:coreProperties>
</file>