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handoutMasterIdLst>
    <p:handoutMasterId r:id="rId28"/>
  </p:handoutMasterIdLst>
  <p:sldIdLst>
    <p:sldId id="256" r:id="rId3"/>
    <p:sldId id="378" r:id="rId4"/>
    <p:sldId id="359" r:id="rId5"/>
    <p:sldId id="360" r:id="rId6"/>
    <p:sldId id="379" r:id="rId7"/>
    <p:sldId id="361" r:id="rId8"/>
    <p:sldId id="380" r:id="rId9"/>
    <p:sldId id="363" r:id="rId10"/>
    <p:sldId id="362" r:id="rId11"/>
    <p:sldId id="364" r:id="rId12"/>
    <p:sldId id="381" r:id="rId13"/>
    <p:sldId id="365" r:id="rId14"/>
    <p:sldId id="366" r:id="rId15"/>
    <p:sldId id="367" r:id="rId16"/>
    <p:sldId id="368" r:id="rId17"/>
    <p:sldId id="382" r:id="rId18"/>
    <p:sldId id="369" r:id="rId19"/>
    <p:sldId id="370" r:id="rId20"/>
    <p:sldId id="371" r:id="rId21"/>
    <p:sldId id="375" r:id="rId22"/>
    <p:sldId id="377" r:id="rId23"/>
    <p:sldId id="383" r:id="rId24"/>
    <p:sldId id="372" r:id="rId25"/>
    <p:sldId id="358" r:id="rId26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75640AE0-C71B-B24A-814D-4940847AE752}"/>
    <pc:docChg chg="modSld">
      <pc:chgData name="Berthe Choueiry" userId="a0a34cf8-c512-4826-a48e-18e8ad82c21a" providerId="ADAL" clId="{75640AE0-C71B-B24A-814D-4940847AE752}" dt="2022-01-28T07:20:17.130" v="1" actId="20577"/>
      <pc:docMkLst>
        <pc:docMk/>
      </pc:docMkLst>
      <pc:sldChg chg="modSp mod">
        <pc:chgData name="Berthe Choueiry" userId="a0a34cf8-c512-4826-a48e-18e8ad82c21a" providerId="ADAL" clId="{75640AE0-C71B-B24A-814D-4940847AE752}" dt="2022-01-28T07:20:17.130" v="1" actId="20577"/>
        <pc:sldMkLst>
          <pc:docMk/>
          <pc:sldMk cId="0" sldId="256"/>
        </pc:sldMkLst>
        <pc:spChg chg="mod">
          <ac:chgData name="Berthe Choueiry" userId="a0a34cf8-c512-4826-a48e-18e8ad82c21a" providerId="ADAL" clId="{75640AE0-C71B-B24A-814D-4940847AE752}" dt="2022-01-28T07:20:17.130" v="1" actId="20577"/>
          <ac:spMkLst>
            <pc:docMk/>
            <pc:sldMk cId="0" sldId="256"/>
            <ac:spMk id="17410" creationId="{FE57C8F2-9F69-8F44-AAE0-0518A2EEDA0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C7D88B6-5084-5940-9C0F-243E80DD94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B56176-B2B8-A34C-B693-ACC3471A34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1918767A-FD0F-0845-B04F-26A572FC8C0D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00EFDF-D843-D149-97CF-853B7E3C7D8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00B98-4895-4444-A7F4-991FA5509A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16DE1B6-7088-0845-AB75-19ADB9DC64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B563A-171D-E04B-8656-51CBF31793B0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8438" y="1181100"/>
            <a:ext cx="4251325" cy="3189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9138" y="4546600"/>
            <a:ext cx="5749925" cy="3721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938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15E69-806F-1542-8012-3FFBEB88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64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E15E69-806F-1542-8012-3FFBEB881C0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5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F0AAB-B24D-E045-8B73-6B272458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525E74-8561-BD4C-A02E-D8917336DA6D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894BE-0976-7D46-BAAE-019A0F35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C3544-30D5-C245-9085-AD7255497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7E2A6-8C7B-D54A-84ED-0B7ACB942B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135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DC3272D-855F-D246-8946-D8BA59300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C75707-C270-E447-BB7A-88E84142E992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B4166D-3A20-7E47-A4D3-5760E4A74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510271B-E7E0-8E44-A4F4-3C4D747D4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28337-D98D-5643-B827-A629D726D2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98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65C57-7A70-094C-81F0-8481E2637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3AD4F7-F8D6-894C-9CDA-44AFD1931A66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FD4B3-61D5-A142-88A7-CEB015C91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0C251-00FB-7149-9834-1E178BD9D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C4ED2-5AAE-4144-A5C8-03CBC49F80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544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8B84B-7F0E-B348-A9E5-2B7BEEC6A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11F374-01DC-EB41-AC8B-42C4C79477BC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54745-1134-D841-9C40-90DFF393C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52F50-F236-1F4B-9E5A-B1ABDF65A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F6642-06E9-8B45-8CF5-5601072D44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778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30858-0E20-DE4E-B92C-0529056DD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D5047E-9F7E-E440-A979-46B8B759747D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3D057-25A2-9740-A1AB-CA20CAB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36FE3-3FC3-6C48-8A48-DB74D645E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6F0B6-CCF9-244C-AC52-FD2C5CFAF7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541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866193-4A6D-7B4E-BDE6-949BF25E4DB3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Algorithms: An Introduction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8D0002-78E6-CE4D-B343-F29FBBA146AB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21D7FE-5B43-3C4B-9038-B78191780E44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61A86CB-C897-9C41-A8EB-1DE9FF8B9C12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BC6FFEA-C9ED-6149-9279-F55FCB4A8C8A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971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025B8-E7B8-0B44-9001-07E15F19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E3DBC-C7D9-824B-A565-F50D6A53D24B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1895C-2930-F146-8E5A-C3786797A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86207-48F8-5141-9723-5B3518DBB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3E373-F21B-9B4F-9ADB-DCE9FEAE7F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827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06084-4CE0-C54A-9A07-ECFF7205D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35CFF1-4AF6-7345-B1B1-E18B6662DF83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DFCF4-3D8F-0744-B111-C36E53599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8C6AB-4858-4444-8B5E-804BEE12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3E425-9738-1A4D-B67B-39B7864763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860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8F5E20-48E2-0040-A0CE-815636E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102D4A-25DD-4E42-B2D7-2B3DEC148247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D95EB2D-4A74-9946-B5C6-12E0DBC47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07A106-F939-DA4B-BF1F-FB109CF19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9B842-4E26-1E4F-BE1E-919307FF73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24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01BB70-94E8-C841-8FB1-6AD69F32C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EC1004-545F-B245-B3AE-E4A1FCECD028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EEF3AF6-E12F-7243-B1EE-25117402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D16CB1-7193-054D-AAA1-5B5E0F0C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CAD52-7CE2-5D4B-8732-8C696D8879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35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2A3F8CF-A260-8A4D-8549-7B8A16D68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5F49F9-EE61-8142-AA19-EADD88265E2B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B2F20E0-A2A3-D948-AB53-F90E069AC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3A59AA0-C0F8-D846-8820-52386C2DA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741C6-9D17-A842-B9E4-E74B2FB4BE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23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B0810E5-4144-654B-8759-2F444F59F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A179B9-2668-7A4E-A2D4-7660A04C7D77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0FFC394-92B1-2A43-94B0-A523B64C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BBEA3FB-64A7-CD47-BB0E-CCE3D0F9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DE3C8-239A-BE4B-8C6C-9869F13884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21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97952E-82F8-8E40-B714-F60BF7012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3F8F80-0681-4A40-9354-115B2770016B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0231D7-C682-1B4F-B317-4E5719FF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90CA35-FB1F-1147-84C6-F86B2239E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F2447-7436-FC4E-A044-49997A3CB3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262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7FB1F7A-7C75-3946-92B1-99A247D2EC8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6E07FCA-1A51-C449-B2A3-23F7E43624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0D0C0-6CBC-6A40-9D76-44A54CD49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FCB4F15-468C-9240-8ABC-E691BCECDC37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D8974-6FEE-9B44-A27B-8E3876E0F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01213-559B-F449-B1E8-C60E4E7DEF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849040DA-DC44-9845-BC2F-0CA79C11BA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5504B864-AC1B-754E-A3E7-5AFBFE1504F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7239D49C-9087-7346-844D-403000BE10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266B-E7A7-8D40-A01E-E01C587841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BCC97F4-50CE-104C-97A3-FC97B8B26048}" type="datetime1">
              <a:rPr lang="en-US" altLang="en-US"/>
              <a:pPr/>
              <a:t>1/28/22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52AAA-85B3-3D4E-864D-0DAFE0F4DF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25D32-A2B6-EF45-94AA-22DA63739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267E5EA5-22E5-4A4F-9678-25B4B7DF3D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cse.unl.edu/~choueiry/S12-235/files/IntroductiontoCSE235.ppt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6DE48A51-BA96-5B42-817C-EF99A6FF8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4780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Algorithms: An Introduction</a:t>
            </a:r>
            <a:br>
              <a:rPr lang="en-US" altLang="en-US" b="1">
                <a:ea typeface="ＭＳ Ｐゴシック" panose="020B0600070205080204" pitchFamily="34" charset="-128"/>
              </a:rPr>
            </a:br>
            <a:endParaRPr lang="en-US" altLang="en-US" sz="16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FE57C8F2-9F69-8F44-AAE0-0518A2EED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4648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3.1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2022</a:t>
            </a:r>
            <a:b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CSCE 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235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  <p:sp>
        <p:nvSpPr>
          <p:cNvPr id="17411" name="Title 1">
            <a:extLst>
              <a:ext uri="{FF2B5EF4-FFF2-40B4-BE49-F238E27FC236}">
                <a16:creationId xmlns:a16="http://schemas.microsoft.com/office/drawing/2014/main" id="{9125E677-9CEA-AB46-A0D9-05B67D92717B}"/>
              </a:ext>
            </a:extLst>
          </p:cNvPr>
          <p:cNvSpPr txBox="1">
            <a:spLocks/>
          </p:cNvSpPr>
          <p:nvPr/>
        </p:nvSpPr>
        <p:spPr bwMode="auto">
          <a:xfrm>
            <a:off x="381000" y="2590800"/>
            <a:ext cx="5715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br>
              <a:rPr lang="en-US" altLang="en-US" b="1">
                <a:latin typeface="Calibri" panose="020F0502020204030204" pitchFamily="34" charset="0"/>
              </a:rPr>
            </a:br>
            <a:r>
              <a:rPr lang="en-US" altLang="en-US" b="1">
                <a:latin typeface="Calibri" panose="020F0502020204030204" pitchFamily="34" charset="0"/>
              </a:rPr>
              <a:t> </a:t>
            </a:r>
            <a:r>
              <a:rPr lang="ja-JP" altLang="en-US" i="1">
                <a:latin typeface="Calibri" panose="020F0502020204030204" pitchFamily="34" charset="0"/>
              </a:rPr>
              <a:t>‘</a:t>
            </a:r>
            <a:r>
              <a:rPr lang="en-US" altLang="ja-JP" i="1">
                <a:latin typeface="Calibri" panose="020F0502020204030204" pitchFamily="34" charset="0"/>
              </a:rPr>
              <a:t>Algorithm</a:t>
            </a:r>
            <a:r>
              <a:rPr lang="ja-JP" altLang="en-US" i="1">
                <a:latin typeface="Calibri" panose="020F0502020204030204" pitchFamily="34" charset="0"/>
              </a:rPr>
              <a:t>’</a:t>
            </a:r>
            <a:r>
              <a:rPr lang="en-US" altLang="ja-JP" i="1">
                <a:latin typeface="Calibri" panose="020F0502020204030204" pitchFamily="34" charset="0"/>
              </a:rPr>
              <a:t> is a distortion of Al-Khawarizmi, </a:t>
            </a:r>
          </a:p>
          <a:p>
            <a:pPr algn="r" eaLnBrk="1" hangingPunct="1"/>
            <a:r>
              <a:rPr lang="en-US" altLang="en-US" i="1">
                <a:latin typeface="Calibri" panose="020F0502020204030204" pitchFamily="34" charset="0"/>
              </a:rPr>
              <a:t>a Persian mathematician</a:t>
            </a:r>
            <a:br>
              <a:rPr lang="en-US" altLang="en-US" i="1">
                <a:latin typeface="Calibri" panose="020F0502020204030204" pitchFamily="34" charset="0"/>
              </a:rPr>
            </a:br>
            <a:endParaRPr lang="en-US" altLang="en-US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pic>
        <p:nvPicPr>
          <p:cNvPr id="17412" name="Picture 4" descr="alk2.gif">
            <a:extLst>
              <a:ext uri="{FF2B5EF4-FFF2-40B4-BE49-F238E27FC236}">
                <a16:creationId xmlns:a16="http://schemas.microsoft.com/office/drawing/2014/main" id="{B628F1B5-AE77-904F-A3AF-B22E755A0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63" y="1708150"/>
            <a:ext cx="1963737" cy="271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E23C39EB-8B8D-354E-B7FE-72C5145CB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Writing Pseudo-Code: Advice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EA003A34-ED62-FB4E-956C-F7259956A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Input/output must properly defined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your variables must be properly initialized, introduced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Variables are instantiated, assigned using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‘commands’ (while, if, repeat, begin, end) boldface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 \bf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b="1">
                <a:ea typeface="ＭＳ Ｐゴシック" panose="020B0600070205080204" pitchFamily="34" charset="-128"/>
              </a:rPr>
              <a:t>For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1 to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functions in small caps  </a:t>
            </a:r>
            <a:r>
              <a:rPr lang="en-US" altLang="en-US" sz="24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Union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s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t</a:t>
            </a:r>
            <a:r>
              <a:rPr lang="en-US" altLang="en-US" sz="2400">
                <a:ea typeface="ＭＳ Ｐゴシック" panose="020B0600070205080204" pitchFamily="34" charset="-128"/>
              </a:rPr>
              <a:t>)             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 \sc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constants in courier:    </a:t>
            </a:r>
            <a:r>
              <a:rPr lang="en-US" altLang="en-US" sz="2400">
                <a:latin typeface="Courier New" panose="02070309020205020404" pitchFamily="49" charset="0"/>
                <a:ea typeface="ＭＳ Ｐゴシック" panose="020B0600070205080204" pitchFamily="34" charset="-128"/>
              </a:rPr>
              <a:t>pi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 </a:t>
            </a:r>
            <a:r>
              <a:rPr lang="en-US" altLang="en-US" sz="2400">
                <a:ea typeface="ＭＳ Ｐゴシック" panose="020B0600070205080204" pitchFamily="34" charset="-128"/>
              </a:rPr>
              <a:t>3.14                 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\tt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variables in italic:  </a:t>
            </a:r>
            <a:r>
              <a:rPr lang="en-US" altLang="en-US" sz="2400" i="1">
                <a:ea typeface="ＭＳ Ｐゴシック" panose="020B0600070205080204" pitchFamily="34" charset="-128"/>
              </a:rPr>
              <a:t>temperature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</a:t>
            </a:r>
            <a:r>
              <a:rPr lang="en-US" altLang="en-US" sz="2400">
                <a:ea typeface="ＭＳ Ｐゴシック" panose="020B0600070205080204" pitchFamily="34" charset="-128"/>
              </a:rPr>
              <a:t>78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\mathit{}</a:t>
            </a:r>
            <a:endParaRPr lang="en-US" altLang="en-US" sz="2400">
              <a:solidFill>
                <a:srgbClr val="558ED5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LaTeX: Several algorithm formatting packages exist on WWW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A85AB95E-894B-1840-BA9C-C79A8521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D21B5237-908B-5247-A736-4ACF14688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 b="1">
                <a:solidFill>
                  <a:srgbClr val="FF0000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 b="1">
                <a:solidFill>
                  <a:srgbClr val="FF0000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3C1B6EAC-E0C3-4849-8D03-E15ED15E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A7F0B449-FBFF-3447-857B-62E7433A0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A general approach to designing algorithms is as follows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Understanding the problem, </a:t>
            </a:r>
            <a:r>
              <a:rPr lang="en-US" altLang="en-US" sz="2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assess its difficulty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an approach (e.g., exact/approximate, deterministic/ probabilistic)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(Choose appropriate data structures)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a strategy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Prove 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 dirty="0">
                <a:ea typeface="ＭＳ Ｐゴシック" panose="020B0600070205080204" pitchFamily="34" charset="-128"/>
              </a:rPr>
              <a:t>Termination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 dirty="0">
                <a:ea typeface="ＭＳ Ｐゴシック" panose="020B0600070205080204" pitchFamily="34" charset="-128"/>
              </a:rPr>
              <a:t>Completeness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 dirty="0">
                <a:ea typeface="ＭＳ Ｐゴシック" panose="020B0600070205080204" pitchFamily="34" charset="-128"/>
              </a:rPr>
              <a:t>Correctness/soundness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Evaluate complexity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Implement and test it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Compare to other known approach </a:t>
            </a:r>
            <a:r>
              <a:rPr lang="en-US" altLang="en-US" sz="2000" u="sng" dirty="0">
                <a:ea typeface="ＭＳ Ｐゴシック" panose="020B0600070205080204" pitchFamily="34" charset="-128"/>
              </a:rPr>
              <a:t>and</a:t>
            </a:r>
            <a:r>
              <a:rPr lang="en-US" altLang="en-US" sz="2000" dirty="0">
                <a:ea typeface="ＭＳ Ｐゴシック" panose="020B0600070205080204" pitchFamily="34" charset="-128"/>
              </a:rPr>
              <a:t> algorithms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51C0921F-D18D-264D-9C77-4788EDD36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 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8B701B35-3291-374D-8D64-ED9E536AE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designing an algorithm, we usually give a formal statement about the problem to solve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Problem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b="1">
                <a:ea typeface="ＭＳ Ｐゴシック" panose="020B0600070205080204" pitchFamily="34" charset="-128"/>
              </a:rPr>
              <a:t>Given</a:t>
            </a:r>
            <a:r>
              <a:rPr lang="en-US" altLang="en-US" sz="2400">
                <a:ea typeface="ＭＳ Ｐゴシック" panose="020B0600070205080204" pitchFamily="34" charset="-128"/>
              </a:rPr>
              <a:t>: a set A={a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 of integers</a:t>
            </a:r>
          </a:p>
          <a:p>
            <a:pPr lvl="1"/>
            <a:r>
              <a:rPr lang="en-US" altLang="en-US" sz="2400" b="1">
                <a:ea typeface="ＭＳ Ｐゴシック" panose="020B0600070205080204" pitchFamily="34" charset="-128"/>
              </a:rPr>
              <a:t>Question</a:t>
            </a:r>
            <a:r>
              <a:rPr lang="en-US" altLang="en-US" sz="2400">
                <a:ea typeface="ＭＳ Ｐゴシック" panose="020B0600070205080204" pitchFamily="34" charset="-128"/>
              </a:rPr>
              <a:t>: find the index i of the maximum integer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i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straightforward idea is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Simply store an initial maximum, say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Compare the stored maximum to every other integer in A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Update the stored maximum if a new maximum is ever encountered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C8DFDDA1-162D-8049-9B8F-B79B15BA2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Pseudo-code of Max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722" name="Content Placeholder 2">
                <a:extLst>
                  <a:ext uri="{FF2B5EF4-FFF2-40B4-BE49-F238E27FC236}">
                    <a16:creationId xmlns:a16="http://schemas.microsoft.com/office/drawing/2014/main" id="{83CCCE6D-DFD2-2240-A849-B364D6244E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400" dirty="0">
                    <a:latin typeface="Copperplate Gothic Light" panose="02000504000000020004" pitchFamily="2" charset="77"/>
                    <a:ea typeface="ＭＳ Ｐゴシック" panose="020B0600070205080204" pitchFamily="34" charset="-128"/>
                  </a:rPr>
                  <a:t>Max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Input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:       A finite set 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A=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{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,a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,…,a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of integers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Output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:    The largest element in the set</a:t>
                </a:r>
                <a:endParaRPr lang="en-US" altLang="en-US" sz="2400" i="1" dirty="0">
                  <a:ea typeface="ＭＳ Ｐゴシック" panose="020B0600070205080204" pitchFamily="34" charset="-128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 temp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i="1" dirty="0">
                    <a:ea typeface="ＭＳ Ｐゴシック" panose="020B0600070205080204" pitchFamily="34" charset="-128"/>
                    <a:sym typeface="Symbol" pitchFamily="2" charset="2"/>
                  </a:rPr>
                  <a:t>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1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For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←2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to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</m:oMath>
                </a14:m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Do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    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If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𝑎</m:t>
                    </m:r>
                    <m:r>
                      <a:rPr lang="en-US" altLang="en-US" sz="2400" i="1" baseline="-25000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&gt;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𝑡𝑒𝑚𝑝</m:t>
                    </m:r>
                  </m:oMath>
                </a14:m>
                <a:endParaRPr lang="en-US" altLang="en-US" sz="2400" i="1" baseline="-25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       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Then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𝑡𝑒𝑚𝑝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𝑎</m:t>
                    </m:r>
                    <m:r>
                      <a:rPr lang="en-US" altLang="en-US" sz="24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          </m:t>
                    </m:r>
                  </m:oMath>
                </a14:m>
                <a:endParaRPr lang="en-US" altLang="en-US" sz="24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  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  End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End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Return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𝑡𝑒𝑚𝑝</m:t>
                    </m:r>
                  </m:oMath>
                </a14:m>
                <a:endParaRPr lang="en-US" altLang="en-US" sz="2400" i="1" baseline="-25000" dirty="0">
                  <a:ea typeface="ＭＳ Ｐゴシック" panose="020B0600070205080204" pitchFamily="34" charset="-128"/>
                  <a:sym typeface="Symbol" pitchFamily="2" charset="2"/>
                </a:endParaRPr>
              </a:p>
            </p:txBody>
          </p:sp>
        </mc:Choice>
        <mc:Fallback xmlns="">
          <p:sp>
            <p:nvSpPr>
              <p:cNvPr id="30722" name="Content Placeholder 2">
                <a:extLst>
                  <a:ext uri="{FF2B5EF4-FFF2-40B4-BE49-F238E27FC236}">
                    <a16:creationId xmlns:a16="http://schemas.microsoft.com/office/drawing/2014/main" id="{83CCCE6D-DFD2-2240-A849-B364D6244E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35" t="-1120" b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0719D08F-8EA2-AF40-ABB0-70AFD6E01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Other Examples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7EE5838-9BE2-2B43-8866-DC6EEBFA8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Check Bubble Sort and Insertion Sort in your textbooks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… which you should have seen ad nauseum in CSE 155 and CSE 156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And which you will see again in CSE 310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 us know if you have any questions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00BE4B1B-6527-9246-AA4B-C558C345A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64253D7A-FA3E-D642-8888-3E66E627B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BFBFBF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BFBFBF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 b="1">
                <a:solidFill>
                  <a:srgbClr val="FF0000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EBF1C670-F5DC-0B40-BE99-091F69F11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2DF3033E-F31A-924B-80FC-B37DA45B0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In many problems, we wish to not only find a solution, but to find the best or optimal solution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A simple technique that works for some optimization problems is called the greedy technique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As the name suggests, we solve a problem by being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greedy</a:t>
            </a:r>
            <a:r>
              <a:rPr lang="en-US" altLang="en-US" sz="2400" dirty="0">
                <a:ea typeface="ＭＳ Ｐゴシック" panose="020B0600070205080204" pitchFamily="34" charset="-128"/>
              </a:rPr>
              <a:t>  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what appears now to be the best choice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the most immediate best solution (i.e., think locally)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Work well on some (simple) problems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Usually they are not guaranteed to produce the best globally optimal solution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773C05CD-B27D-1B4A-96A1-B4ED0BC01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>
                <a:ea typeface="ＭＳ Ｐゴシック" panose="020B0600070205080204" pitchFamily="34" charset="-128"/>
              </a:rPr>
              <a:t>Change-Making Problem</a:t>
            </a:r>
            <a:endParaRPr lang="en-US" altLang="en-US" sz="6600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818" name="Content Placeholder 2">
                <a:extLst>
                  <a:ext uri="{FF2B5EF4-FFF2-40B4-BE49-F238E27FC236}">
                    <a16:creationId xmlns:a16="http://schemas.microsoft.com/office/drawing/2014/main" id="{FBCA1D09-8C52-B24C-BEE7-BC3103185F6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3400" y="1600200"/>
                <a:ext cx="8229600" cy="4525963"/>
              </a:xfrm>
            </p:spPr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We want to give change to a customer but we want to minimize the number of total coins we give them</a:t>
                </a:r>
              </a:p>
              <a:p>
                <a:r>
                  <a:rPr lang="en-US" altLang="en-US" b="1" dirty="0">
                    <a:ea typeface="ＭＳ Ｐゴシック" panose="020B0600070205080204" pitchFamily="34" charset="-128"/>
                  </a:rPr>
                  <a:t>Problem</a:t>
                </a:r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en-US" b="1" dirty="0">
                    <a:ea typeface="ＭＳ Ｐゴシック" panose="020B0600070205080204" pitchFamily="34" charset="-128"/>
                  </a:rPr>
                  <a:t>Given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: An integer n an a set of coin denominations (c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) with 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&gt;c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&gt;…&gt;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baseline="-25000" dirty="0" err="1">
                    <a:ea typeface="ＭＳ Ｐゴシック" panose="020B0600070205080204" pitchFamily="34" charset="-128"/>
                  </a:rPr>
                  <a:t>r</a:t>
                </a:r>
                <a:endParaRPr lang="en-US" altLang="en-US" baseline="-25000" dirty="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en-US" b="1" dirty="0">
                    <a:ea typeface="ＭＳ Ｐゴシック" panose="020B0600070205080204" pitchFamily="34" charset="-128"/>
                  </a:rPr>
                  <a:t>Query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: Find a set of coins d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,d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d</a:t>
                </a:r>
                <a:r>
                  <a:rPr lang="en-US" altLang="en-US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such that</a:t>
                </a:r>
              </a:p>
              <a:p>
                <a:pPr lvl="1" algn="ctr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𝑛</m:t>
                        </m:r>
                      </m:e>
                    </m:nary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 and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 minimized</a:t>
                </a:r>
              </a:p>
            </p:txBody>
          </p:sp>
        </mc:Choice>
        <mc:Fallback xmlns="">
          <p:sp>
            <p:nvSpPr>
              <p:cNvPr id="34818" name="Content Placeholder 2">
                <a:extLst>
                  <a:ext uri="{FF2B5EF4-FFF2-40B4-BE49-F238E27FC236}">
                    <a16:creationId xmlns:a16="http://schemas.microsoft.com/office/drawing/2014/main" id="{FBCA1D09-8C52-B24C-BEE7-BC3103185F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3400" y="1600200"/>
                <a:ext cx="8229600" cy="4525963"/>
              </a:xfrm>
              <a:blipFill>
                <a:blip r:embed="rId3"/>
                <a:stretch>
                  <a:fillRect l="-1541" t="-1401" r="-1079" b="-134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A6290AD2-1EDD-2F42-B804-29F04356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Greedy Algorithm: </a:t>
            </a:r>
            <a:r>
              <a:rPr lang="en-US" altLang="en-US" sz="32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842" name="Content Placeholder 2">
                <a:extLst>
                  <a:ext uri="{FF2B5EF4-FFF2-40B4-BE49-F238E27FC236}">
                    <a16:creationId xmlns:a16="http://schemas.microsoft.com/office/drawing/2014/main" id="{8405660B-DA5F-854A-A935-0102A87245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34400" cy="4525963"/>
              </a:xfrm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000" dirty="0">
                    <a:latin typeface="Copperplate Gothic Light" panose="02000504000000020004" pitchFamily="2" charset="77"/>
                    <a:ea typeface="ＭＳ Ｐゴシック" panose="020B0600070205080204" pitchFamily="34" charset="-128"/>
                  </a:rPr>
                  <a:t>Change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Input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:    An integer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and a set of coin denominations {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sz="2000" i="1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 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               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with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1 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&gt;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&gt; … &gt;</a:t>
                </a:r>
                <a:r>
                  <a:rPr lang="en-US" altLang="en-US" sz="2000" i="1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 err="1">
                    <a:ea typeface="ＭＳ Ｐゴシック" panose="020B0600070205080204" pitchFamily="34" charset="-128"/>
                  </a:rPr>
                  <a:t>r</a:t>
                </a:r>
                <a:endParaRPr lang="en-US" altLang="en-US" sz="2000" dirty="0">
                  <a:ea typeface="ＭＳ Ｐゴシック" panose="020B0600070205080204" pitchFamily="34" charset="-128"/>
                </a:endParaRPr>
              </a:p>
              <a:p>
                <a:pPr marL="1023938" lvl="1" indent="-1023938">
                  <a:buNone/>
                </a:pP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Output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:  A set of coins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d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,d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sz="2000" i="1" dirty="0" err="1">
                    <a:ea typeface="ＭＳ Ｐゴシック" panose="020B0600070205080204" pitchFamily="34" charset="-128"/>
                  </a:rPr>
                  <a:t>d</a:t>
                </a:r>
                <a:r>
                  <a:rPr lang="en-US" altLang="en-US" sz="2000" i="1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such that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𝑛</m:t>
                        </m:r>
                      </m:e>
                    </m:nary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,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 minimized</a:t>
                </a:r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For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0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1 </m:t>
                    </m:r>
                    <m:r>
                      <a:rPr lang="en-US" altLang="en-US" sz="2000" b="1" i="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𝐭𝐨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𝑟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</m:oMath>
                </a14:m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Do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000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sSubPr>
                      <m:e>
                        <m:r>
                          <a:rPr lang="en-US" altLang="en-US" sz="20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𝑑</m:t>
                        </m:r>
                      </m:e>
                      <m:sub>
                        <m:r>
                          <a:rPr lang="en-US" altLang="en-US" sz="20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</m:sub>
                    </m:sSub>
                    <m:r>
                      <a:rPr lang="en-US" altLang="en-US" sz="20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←0</m:t>
                    </m:r>
                  </m:oMath>
                </a14:m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While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0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 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</m:oMath>
                </a14:m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Do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𝑑</m:t>
                    </m:r>
                    <m:r>
                      <a:rPr lang="en-US" altLang="en-US" sz="20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𝑑𝑖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 + 1</m:t>
                    </m:r>
                  </m:oMath>
                </a14:m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− 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𝑐𝑖</m:t>
                    </m:r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       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  End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Return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{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𝑑𝑖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}</m:t>
                    </m:r>
                  </m:oMath>
                </a14:m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</p:txBody>
          </p:sp>
        </mc:Choice>
        <mc:Fallback xmlns="">
          <p:sp>
            <p:nvSpPr>
              <p:cNvPr id="35842" name="Content Placeholder 2">
                <a:extLst>
                  <a:ext uri="{FF2B5EF4-FFF2-40B4-BE49-F238E27FC236}">
                    <a16:creationId xmlns:a16="http://schemas.microsoft.com/office/drawing/2014/main" id="{8405660B-DA5F-854A-A935-0102A87245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34400" cy="4525963"/>
              </a:xfrm>
              <a:blipFill>
                <a:blip r:embed="rId2"/>
                <a:stretch>
                  <a:fillRect l="-744" t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041598E2-78A5-2145-8863-FC8996EC3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FB5E98F5-974D-F548-B93C-D54B2C15A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D666AAA9-81FF-034A-AB4E-6E8932EE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r>
              <a:rPr lang="en-US" altLang="en-US">
                <a:ea typeface="ＭＳ Ｐゴシック" panose="020B0600070205080204" pitchFamily="34" charset="-128"/>
              </a:rPr>
              <a:t>: Analysis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99A0C-B480-D042-9F8B-EEDE5610D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9144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Will the algorithm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always</a:t>
            </a:r>
            <a:r>
              <a:rPr lang="en-US" altLang="en-US" sz="2800" dirty="0">
                <a:ea typeface="ＭＳ Ｐゴシック" panose="020B0600070205080204" pitchFamily="34" charset="-128"/>
              </a:rPr>
              <a:t> produce an optimal answer?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EFCB44-BAE4-DA4D-937A-DA134D66AB51}"/>
              </a:ext>
            </a:extLst>
          </p:cNvPr>
          <p:cNvSpPr txBox="1">
            <a:spLocks/>
          </p:cNvSpPr>
          <p:nvPr/>
        </p:nvSpPr>
        <p:spPr bwMode="auto">
          <a:xfrm>
            <a:off x="381000" y="251460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</a:rPr>
              <a:t>Example</a:t>
            </a:r>
          </a:p>
          <a:p>
            <a:pPr lvl="1">
              <a:spcBef>
                <a:spcPct val="20000"/>
              </a:spcBef>
              <a:buFont typeface="Calibri" panose="020F0502020204030204" pitchFamily="34" charset="0"/>
              <a:buChar char="–"/>
            </a:pPr>
            <a:r>
              <a:rPr lang="en-US" altLang="en-US" dirty="0">
                <a:latin typeface="Calibri" panose="020F0502020204030204" pitchFamily="34" charset="0"/>
              </a:rPr>
              <a:t>Consider a coinage system where c</a:t>
            </a:r>
            <a:r>
              <a:rPr lang="en-US" altLang="en-US" baseline="-25000" dirty="0">
                <a:latin typeface="Calibri" panose="020F0502020204030204" pitchFamily="34" charset="0"/>
              </a:rPr>
              <a:t>1</a:t>
            </a:r>
            <a:r>
              <a:rPr lang="en-US" altLang="en-US" dirty="0">
                <a:latin typeface="Calibri" panose="020F0502020204030204" pitchFamily="34" charset="0"/>
              </a:rPr>
              <a:t>=20, c</a:t>
            </a:r>
            <a:r>
              <a:rPr lang="en-US" altLang="en-US" baseline="-25000" dirty="0">
                <a:latin typeface="Calibri" panose="020F0502020204030204" pitchFamily="34" charset="0"/>
              </a:rPr>
              <a:t>2</a:t>
            </a:r>
            <a:r>
              <a:rPr lang="en-US" altLang="en-US" dirty="0">
                <a:latin typeface="Calibri" panose="020F0502020204030204" pitchFamily="34" charset="0"/>
              </a:rPr>
              <a:t>=15, c</a:t>
            </a:r>
            <a:r>
              <a:rPr lang="en-US" altLang="en-US" baseline="-25000" dirty="0">
                <a:latin typeface="Calibri" panose="020F0502020204030204" pitchFamily="34" charset="0"/>
              </a:rPr>
              <a:t>3</a:t>
            </a:r>
            <a:r>
              <a:rPr lang="en-US" altLang="en-US" dirty="0">
                <a:latin typeface="Calibri" panose="020F0502020204030204" pitchFamily="34" charset="0"/>
              </a:rPr>
              <a:t>=7, c</a:t>
            </a:r>
            <a:r>
              <a:rPr lang="en-US" altLang="en-US" baseline="-25000" dirty="0">
                <a:latin typeface="Calibri" panose="020F0502020204030204" pitchFamily="34" charset="0"/>
              </a:rPr>
              <a:t>4</a:t>
            </a:r>
            <a:r>
              <a:rPr lang="en-US" altLang="en-US" dirty="0">
                <a:latin typeface="Calibri" panose="020F0502020204030204" pitchFamily="34" charset="0"/>
              </a:rPr>
              <a:t>=1</a:t>
            </a:r>
          </a:p>
          <a:p>
            <a:pPr lvl="1">
              <a:spcBef>
                <a:spcPct val="20000"/>
              </a:spcBef>
              <a:buFont typeface="Calibri" panose="020F0502020204030204" pitchFamily="34" charset="0"/>
              <a:buChar char="–"/>
            </a:pPr>
            <a:r>
              <a:rPr lang="en-US" altLang="en-US" dirty="0">
                <a:latin typeface="Calibri" panose="020F0502020204030204" pitchFamily="34" charset="0"/>
              </a:rPr>
              <a:t>We want to give 22 </a:t>
            </a:r>
            <a:r>
              <a:rPr lang="ja-JP" altLang="en-US">
                <a:latin typeface="Calibri" panose="020F0502020204030204" pitchFamily="34" charset="0"/>
              </a:rPr>
              <a:t>‘</a:t>
            </a:r>
            <a:r>
              <a:rPr lang="en-US" altLang="ja-JP" dirty="0">
                <a:latin typeface="Calibri" panose="020F0502020204030204" pitchFamily="34" charset="0"/>
              </a:rPr>
              <a:t>cents</a:t>
            </a:r>
            <a:r>
              <a:rPr lang="ja-JP" altLang="en-US">
                <a:latin typeface="Calibri" panose="020F0502020204030204" pitchFamily="34" charset="0"/>
              </a:rPr>
              <a:t>’</a:t>
            </a:r>
            <a:r>
              <a:rPr lang="en-US" altLang="ja-JP" dirty="0">
                <a:latin typeface="Calibri" panose="020F0502020204030204" pitchFamily="34" charset="0"/>
              </a:rPr>
              <a:t> in change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454F443-9052-0146-B8AF-D01B7262A5A5}"/>
              </a:ext>
            </a:extLst>
          </p:cNvPr>
          <p:cNvSpPr txBox="1">
            <a:spLocks/>
          </p:cNvSpPr>
          <p:nvPr/>
        </p:nvSpPr>
        <p:spPr bwMode="auto">
          <a:xfrm>
            <a:off x="381000" y="3886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What is the output of the algorithm?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FF6DD7-7371-D446-9C64-F96FBFD6F0AB}"/>
              </a:ext>
            </a:extLst>
          </p:cNvPr>
          <p:cNvSpPr txBox="1">
            <a:spLocks/>
          </p:cNvSpPr>
          <p:nvPr/>
        </p:nvSpPr>
        <p:spPr bwMode="auto">
          <a:xfrm>
            <a:off x="381000" y="44958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Is it optimal?</a:t>
            </a:r>
          </a:p>
          <a:p>
            <a:pPr>
              <a:spcBef>
                <a:spcPct val="20000"/>
              </a:spcBef>
            </a:pPr>
            <a:endParaRPr lang="en-US" altLang="en-US" sz="3200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E8B5C7B-F2A5-F143-B7A6-8C5E26C24963}"/>
              </a:ext>
            </a:extLst>
          </p:cNvPr>
          <p:cNvSpPr txBox="1">
            <a:spLocks/>
          </p:cNvSpPr>
          <p:nvPr/>
        </p:nvSpPr>
        <p:spPr bwMode="auto">
          <a:xfrm>
            <a:off x="381000" y="5181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It is not optimal because it would give us two c</a:t>
            </a:r>
            <a:r>
              <a:rPr lang="en-US" altLang="en-US" baseline="-25000">
                <a:latin typeface="Calibri" panose="020F0502020204030204" pitchFamily="34" charset="0"/>
              </a:rPr>
              <a:t>4</a:t>
            </a:r>
            <a:r>
              <a:rPr lang="en-US" altLang="en-US">
                <a:latin typeface="Calibri" panose="020F0502020204030204" pitchFamily="34" charset="0"/>
              </a:rPr>
              <a:t> and one c</a:t>
            </a:r>
            <a:r>
              <a:rPr lang="en-US" altLang="en-US" baseline="-25000">
                <a:latin typeface="Calibri" panose="020F0502020204030204" pitchFamily="34" charset="0"/>
              </a:rPr>
              <a:t>1</a:t>
            </a:r>
            <a:r>
              <a:rPr lang="en-US" altLang="en-US">
                <a:latin typeface="Calibri" panose="020F0502020204030204" pitchFamily="34" charset="0"/>
              </a:rPr>
              <a:t> (3 coins).  The optimal change is one c</a:t>
            </a:r>
            <a:r>
              <a:rPr lang="en-US" altLang="en-US" baseline="-25000"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 and one c</a:t>
            </a:r>
            <a:r>
              <a:rPr lang="en-US" altLang="en-US" baseline="-25000">
                <a:latin typeface="Calibri" panose="020F0502020204030204" pitchFamily="34" charset="0"/>
              </a:rPr>
              <a:t>3</a:t>
            </a:r>
            <a:r>
              <a:rPr lang="en-US" altLang="en-US">
                <a:latin typeface="Calibri" panose="020F0502020204030204" pitchFamily="34" charset="0"/>
              </a:rPr>
              <a:t> (2 coins)</a:t>
            </a:r>
            <a:endParaRPr lang="en-US" altLang="en-US" sz="32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05BADFE8-FD2F-E047-AA33-BFE7A94AB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Optimality of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 </a:t>
            </a:r>
            <a:r>
              <a:rPr lang="en-US" altLang="en-US">
                <a:ea typeface="ＭＳ Ｐゴシック" panose="020B0600070205080204" pitchFamily="34" charset="-128"/>
              </a:rPr>
              <a:t>(1)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914" name="Content Placeholder 2">
                <a:extLst>
                  <a:ext uri="{FF2B5EF4-FFF2-40B4-BE49-F238E27FC236}">
                    <a16:creationId xmlns:a16="http://schemas.microsoft.com/office/drawing/2014/main" id="{6A6B2177-CC8B-974B-9FCC-43E1D6FBD3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000" dirty="0">
                    <a:ea typeface="ＭＳ Ｐゴシック" panose="020B0600070205080204" pitchFamily="34" charset="-128"/>
                  </a:rPr>
                  <a:t>How about the US currency : c1=25, c2=10, c3=5, c4=1, is the algorithm correct in this case?</a:t>
                </a:r>
              </a:p>
              <a:p>
                <a:r>
                  <a:rPr lang="en-US" altLang="en-US" sz="2000" dirty="0">
                    <a:ea typeface="ＭＳ Ｐゴシック" panose="020B0600070205080204" pitchFamily="34" charset="-128"/>
                  </a:rPr>
                  <a:t>Yes, in fact it is. We prove it by contradiction and need the following </a:t>
                </a:r>
                <a:r>
                  <a:rPr lang="en-US" altLang="en-US" sz="2000" dirty="0">
                    <a:solidFill>
                      <a:srgbClr val="FF0000"/>
                    </a:solidFill>
                    <a:ea typeface="ＭＳ Ｐゴシック" panose="020B0600070205080204" pitchFamily="34" charset="-128"/>
                  </a:rPr>
                  <a:t>lemma</a:t>
                </a:r>
                <a:endParaRPr lang="en-US" altLang="en-US" sz="2000" dirty="0">
                  <a:ea typeface="ＭＳ Ｐゴシック" panose="020B0600070205080204" pitchFamily="34" charset="-128"/>
                </a:endParaRPr>
              </a:p>
              <a:p>
                <a:r>
                  <a:rPr lang="en-US" altLang="en-US" sz="2000" dirty="0">
                    <a:ea typeface="ＭＳ Ｐゴシック" panose="020B0600070205080204" pitchFamily="34" charset="-128"/>
                  </a:rPr>
                  <a:t>If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 is a positive integer, then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 cents in change using quarters, dimes, nickels, and pennies using the fewest coins possible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Has at most two dimes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Has at most one nickel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Has at most four pennies, and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Cannot have two dimes and a nickel</a:t>
                </a:r>
              </a:p>
              <a:p>
                <a:pPr lvl="1">
                  <a:buFont typeface="Arial" panose="020B0604020202020204" pitchFamily="34" charset="0"/>
                  <a:buNone/>
                </a:pPr>
                <a:r>
                  <a:rPr lang="en-US" altLang="en-US" sz="2000" dirty="0">
                    <a:ea typeface="ＭＳ Ｐゴシック" panose="020B0600070205080204" pitchFamily="34" charset="-128"/>
                  </a:rPr>
                  <a:t>The amount of change in dimes, nickels, and pennies cannot exceed 24 cents</a:t>
                </a:r>
              </a:p>
            </p:txBody>
          </p:sp>
        </mc:Choice>
        <mc:Fallback xmlns="">
          <p:sp>
            <p:nvSpPr>
              <p:cNvPr id="38914" name="Content Placeholder 2">
                <a:extLst>
                  <a:ext uri="{FF2B5EF4-FFF2-40B4-BE49-F238E27FC236}">
                    <a16:creationId xmlns:a16="http://schemas.microsoft.com/office/drawing/2014/main" id="{6A6B2177-CC8B-974B-9FCC-43E1D6FBD3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8D87B-D32F-0A41-AE77-B8F16E788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Optimality of </a:t>
            </a:r>
            <a:r>
              <a:rPr lang="en-US" altLang="en-US" dirty="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 </a:t>
            </a:r>
            <a:r>
              <a:rPr lang="en-US" altLang="en-US" dirty="0">
                <a:ea typeface="ＭＳ Ｐゴシック" panose="020B0600070205080204" pitchFamily="34" charset="-128"/>
              </a:rPr>
              <a:t>(2)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A2B65B-C64B-B544-8C25-1ABEF0CB4A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000" dirty="0"/>
                  <a:t>Assume: </a:t>
                </a:r>
              </a:p>
              <a:p>
                <a:pPr lvl="1"/>
                <a:r>
                  <a:rPr lang="en-US" sz="1800" dirty="0"/>
                  <a:t>q is the number of quarters returned by the greedy algorithm</a:t>
                </a:r>
              </a:p>
              <a:p>
                <a:pPr lvl="1"/>
                <a:r>
                  <a:rPr lang="en-US" sz="1800" dirty="0"/>
                  <a:t>q’ is the number of quarters returned by the optimal solution</a:t>
                </a:r>
              </a:p>
              <a:p>
                <a:r>
                  <a:rPr lang="en-US" sz="2000" dirty="0"/>
                  <a:t>Three cases:</a:t>
                </a:r>
              </a:p>
              <a:p>
                <a:pPr marL="747713" lvl="1" indent="-290513">
                  <a:buFont typeface="+mj-lt"/>
                  <a:buAutoNum type="arabicPeriod"/>
                </a:pPr>
                <a:r>
                  <a:rPr lang="en-US" altLang="en-US" sz="1800" dirty="0"/>
                  <a:t> </a:t>
                </a:r>
                <a14:m>
                  <m:oMath xmlns:m="http://schemas.openxmlformats.org/officeDocument/2006/math">
                    <m:r>
                      <a:rPr lang="en-US" altLang="en-US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 u="sng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u="sng" dirty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altLang="ja-JP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.  The greedy algorithm chooses the largest number of quarters possible, by construction. Thus, it is impossible to </a:t>
                </a:r>
                <a:r>
                  <a:rPr lang="en-US" altLang="en-US" sz="1800" dirty="0">
                    <a:latin typeface="Calibri" panose="020F0502020204030204" pitchFamily="34" charset="0"/>
                  </a:rPr>
                  <a:t>q</a:t>
                </a:r>
                <a:r>
                  <a:rPr lang="ja-JP" altLang="en-US" sz="1800">
                    <a:latin typeface="Calibri" panose="020F0502020204030204" pitchFamily="34" charset="0"/>
                  </a:rPr>
                  <a:t>’</a:t>
                </a:r>
                <a:r>
                  <a:rPr lang="en-US" altLang="ja-JP" sz="1800" dirty="0">
                    <a:latin typeface="Calibri" panose="020F0502020204030204" pitchFamily="34" charset="0"/>
                  </a:rPr>
                  <a:t>&gt;q.</a:t>
                </a:r>
                <a:endParaRPr lang="en-US" sz="2000" dirty="0"/>
              </a:p>
              <a:p>
                <a:pPr lvl="1"/>
                <a:endParaRPr lang="en-US" sz="20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A2B65B-C64B-B544-8C25-1ABEF0CB4A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E430CC0-261E-2740-82FA-85747D5C202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81000" y="3581400"/>
                <a:ext cx="8229600" cy="990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8001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lvl="1">
                  <a:spcBef>
                    <a:spcPct val="20000"/>
                  </a:spcBef>
                  <a:buFont typeface="Calibri" panose="020F0502020204030204" pitchFamily="34" charset="0"/>
                  <a:buAutoNum type="arabicPeriod" startAt="2"/>
                </a:pPr>
                <a:r>
                  <a:rPr lang="en-US" altLang="en-US" sz="1800" dirty="0"/>
                  <a:t> </a:t>
                </a:r>
                <a14:m>
                  <m:oMath xmlns:m="http://schemas.openxmlformats.org/officeDocument/2006/math">
                    <m:r>
                      <a:rPr lang="en-US" altLang="en-US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sz="1800" b="0" i="1" u="sng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altLang="ja-JP" sz="1800" b="0" i="1" u="sng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ja-JP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. </a:t>
                </a:r>
                <a:r>
                  <a:rPr lang="en-US" altLang="en-US" sz="1800" dirty="0">
                    <a:latin typeface="Calibri" panose="020F0502020204030204" pitchFamily="34" charset="0"/>
                  </a:rPr>
                  <a:t>Since the greedy algorithms uses as many quarters as possible,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(25)+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altLang="en-US" sz="1800" dirty="0">
                    <a:latin typeface="Calibri" panose="020F0502020204030204" pitchFamily="34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&lt;25</m:t>
                    </m:r>
                  </m:oMath>
                </a14:m>
                <a:r>
                  <a:rPr lang="en-US" altLang="en-US" sz="1800" dirty="0">
                    <a:latin typeface="Calibri" panose="020F0502020204030204" pitchFamily="34" charset="0"/>
                  </a:rPr>
                  <a:t>. If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, then, </a:t>
                </a:r>
                <a14:m>
                  <m:oMath xmlns:m="http://schemas.openxmlformats.org/officeDocument/2006/math"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(25)+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  <a:sym typeface="Symbol" pitchFamily="2" charset="2"/>
                      </a:rPr>
                      <m:t>25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.  C</a:t>
                </a:r>
                <a:r>
                  <a:rPr lang="ja-JP" altLang="en-US" sz="1800">
                    <a:latin typeface="Calibri" panose="020F0502020204030204" pitchFamily="34" charset="0"/>
                    <a:sym typeface="Symbol" pitchFamily="2" charset="2"/>
                  </a:rPr>
                  <a:t>’</a:t>
                </a:r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 will have to use more smaller coins to make up for the large r</a:t>
                </a:r>
                <a:r>
                  <a:rPr lang="ja-JP" altLang="en-US" sz="1800">
                    <a:latin typeface="Calibri" panose="020F0502020204030204" pitchFamily="34" charset="0"/>
                    <a:sym typeface="Symbol" pitchFamily="2" charset="2"/>
                  </a:rPr>
                  <a:t>’</a:t>
                </a:r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(see Lemma).  </a:t>
                </a:r>
                <a:r>
                  <a:rPr lang="en-US" altLang="ja-JP" sz="1800" u="sng" dirty="0">
                    <a:latin typeface="Calibri" panose="020F0502020204030204" pitchFamily="34" charset="0"/>
                    <a:sym typeface="Symbol" pitchFamily="2" charset="2"/>
                  </a:rPr>
                  <a:t>Thus C</a:t>
                </a:r>
                <a:r>
                  <a:rPr lang="ja-JP" altLang="en-US" sz="1800" u="sng">
                    <a:latin typeface="Calibri" panose="020F0502020204030204" pitchFamily="34" charset="0"/>
                    <a:sym typeface="Symbol" pitchFamily="2" charset="2"/>
                  </a:rPr>
                  <a:t>’</a:t>
                </a:r>
                <a:r>
                  <a:rPr lang="en-US" altLang="ja-JP" sz="1800" u="sng" dirty="0">
                    <a:latin typeface="Calibri" panose="020F0502020204030204" pitchFamily="34" charset="0"/>
                    <a:sym typeface="Symbol" pitchFamily="2" charset="2"/>
                  </a:rPr>
                  <a:t> is not the optimal solution.</a:t>
                </a:r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 </a:t>
                </a:r>
                <a:endParaRPr lang="en-US" altLang="en-US" sz="1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E430CC0-261E-2740-82FA-85747D5C20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3581400"/>
                <a:ext cx="8229600" cy="990600"/>
              </a:xfrm>
              <a:prstGeom prst="rect">
                <a:avLst/>
              </a:prstGeom>
              <a:blipFill>
                <a:blip r:embed="rId3"/>
                <a:stretch>
                  <a:fillRect t="-2532" b="-3038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A44E71E6-798C-7F4E-AA75-F642396A6BC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81000" y="4800600"/>
                <a:ext cx="8229600" cy="76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8001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lvl="1">
                  <a:spcBef>
                    <a:spcPct val="20000"/>
                  </a:spcBef>
                  <a:buFont typeface="Calibri" panose="020F0502020204030204" pitchFamily="34" charset="0"/>
                  <a:buAutoNum type="arabicPeriod" startAt="3"/>
                </a:pPr>
                <a14:m>
                  <m:oMath xmlns:m="http://schemas.openxmlformats.org/officeDocument/2006/math">
                    <m:r>
                      <a:rPr lang="en-US" altLang="en-US" sz="1800" b="0" i="0" u="sng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sz="1800" i="1" u="sng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1800" i="1" u="sng" dirty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 u="sng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b="0" i="0" u="sng" smtClean="0">
                        <a:latin typeface="Cambria Math" panose="02040503050406030204" pitchFamily="18" charset="0"/>
                      </a:rPr>
                      <m:t>.  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then we continue the argument on the smaller denomination (e.g., dimes).  Eventually, we reach a contradiction.</a:t>
                </a:r>
                <a:endParaRPr lang="en-US" altLang="en-US" sz="1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A44E71E6-798C-7F4E-AA75-F642396A6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4800600"/>
                <a:ext cx="8229600" cy="762000"/>
              </a:xfrm>
              <a:prstGeom prst="rect">
                <a:avLst/>
              </a:prstGeom>
              <a:blipFill>
                <a:blip r:embed="rId4"/>
                <a:stretch>
                  <a:fillRect t="-327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6CD716-A7F9-854B-B1A0-E920EE21D91C}"/>
              </a:ext>
            </a:extLst>
          </p:cNvPr>
          <p:cNvSpPr txBox="1">
            <a:spLocks/>
          </p:cNvSpPr>
          <p:nvPr/>
        </p:nvSpPr>
        <p:spPr bwMode="auto">
          <a:xfrm>
            <a:off x="533400" y="55626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Calibri" panose="020F0502020204030204" pitchFamily="34" charset="0"/>
              </a:rPr>
              <a:t>Thus,  the greedy algorithm gives the</a:t>
            </a:r>
            <a:r>
              <a:rPr lang="en-US" altLang="ja-JP" sz="2000" dirty="0">
                <a:latin typeface="Calibri" panose="020F0502020204030204" pitchFamily="34" charset="0"/>
              </a:rPr>
              <a:t> optimal solution</a:t>
            </a:r>
            <a:endParaRPr lang="en-US" alt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38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C474FE9D-5706-6B41-B238-B88E5F02B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Greedy Algorithm: Another Example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4BB2093E-8E30-9E41-A22D-382611D72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Check the problem of Scenario I, page 25 in the slides </a:t>
            </a:r>
            <a:r>
              <a:rPr lang="en-US" altLang="en-US" sz="2400" dirty="0">
                <a:ea typeface="ＭＳ Ｐゴシック" panose="020B0600070205080204" pitchFamily="34" charset="-128"/>
                <a:hlinkClick r:id="rId2"/>
              </a:rPr>
              <a:t>IntroductiontoCSE235.ppt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We discussed then (remember?) a greedy algorithm for accommodating the maximum number of customers. The algorithm 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terminates, is complete, sound, and satisfies the maximum number of customers (finds an optimal solution)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runs in time linear in the number of customers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AF62501-1059-8844-8329-AF92CCF3A8B8}"/>
              </a:ext>
            </a:extLst>
          </p:cNvPr>
          <p:cNvCxnSpPr>
            <a:cxnSpLocks/>
          </p:cNvCxnSpPr>
          <p:nvPr/>
        </p:nvCxnSpPr>
        <p:spPr>
          <a:xfrm>
            <a:off x="1371600" y="3429000"/>
            <a:ext cx="55626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E0D1930-D016-0944-BC2F-92D75A4F2678}"/>
              </a:ext>
            </a:extLst>
          </p:cNvPr>
          <p:cNvCxnSpPr>
            <a:cxnSpLocks/>
          </p:cNvCxnSpPr>
          <p:nvPr/>
        </p:nvCxnSpPr>
        <p:spPr>
          <a:xfrm>
            <a:off x="3886200" y="32766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88DCBA-8277-6342-BCD6-19C562BA8FBC}"/>
              </a:ext>
            </a:extLst>
          </p:cNvPr>
          <p:cNvCxnSpPr/>
          <p:nvPr/>
        </p:nvCxnSpPr>
        <p:spPr>
          <a:xfrm>
            <a:off x="2057400" y="3276600"/>
            <a:ext cx="15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34920EA-8AF8-8047-875C-371D09612B72}"/>
              </a:ext>
            </a:extLst>
          </p:cNvPr>
          <p:cNvCxnSpPr>
            <a:cxnSpLocks/>
          </p:cNvCxnSpPr>
          <p:nvPr/>
        </p:nvCxnSpPr>
        <p:spPr>
          <a:xfrm>
            <a:off x="4953000" y="32766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51D0F64-E311-4A4F-AD8F-2991306C4213}"/>
              </a:ext>
            </a:extLst>
          </p:cNvPr>
          <p:cNvCxnSpPr>
            <a:cxnSpLocks/>
          </p:cNvCxnSpPr>
          <p:nvPr/>
        </p:nvCxnSpPr>
        <p:spPr>
          <a:xfrm>
            <a:off x="4191000" y="2743200"/>
            <a:ext cx="1600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66DB65C-C61B-2847-863C-B03243E804A0}"/>
              </a:ext>
            </a:extLst>
          </p:cNvPr>
          <p:cNvCxnSpPr>
            <a:cxnSpLocks/>
          </p:cNvCxnSpPr>
          <p:nvPr/>
        </p:nvCxnSpPr>
        <p:spPr>
          <a:xfrm>
            <a:off x="2971800" y="2971800"/>
            <a:ext cx="76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3051A64-40E2-E245-A21D-B2696B6D34B7}"/>
              </a:ext>
            </a:extLst>
          </p:cNvPr>
          <p:cNvCxnSpPr>
            <a:cxnSpLocks/>
          </p:cNvCxnSpPr>
          <p:nvPr/>
        </p:nvCxnSpPr>
        <p:spPr>
          <a:xfrm>
            <a:off x="4191000" y="2971800"/>
            <a:ext cx="1219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3422925-5EAD-9843-88B1-BB1809B4E517}"/>
              </a:ext>
            </a:extLst>
          </p:cNvPr>
          <p:cNvCxnSpPr/>
          <p:nvPr/>
        </p:nvCxnSpPr>
        <p:spPr>
          <a:xfrm>
            <a:off x="2057400" y="3200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E2E8749-80D8-1D4B-BF13-B88EB054B4EC}"/>
              </a:ext>
            </a:extLst>
          </p:cNvPr>
          <p:cNvCxnSpPr>
            <a:cxnSpLocks/>
          </p:cNvCxnSpPr>
          <p:nvPr/>
        </p:nvCxnSpPr>
        <p:spPr>
          <a:xfrm>
            <a:off x="2971800" y="28956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2F0D01F-3BB5-C54B-83C6-D0FE42545032}"/>
              </a:ext>
            </a:extLst>
          </p:cNvPr>
          <p:cNvCxnSpPr>
            <a:cxnSpLocks/>
          </p:cNvCxnSpPr>
          <p:nvPr/>
        </p:nvCxnSpPr>
        <p:spPr>
          <a:xfrm>
            <a:off x="3581400" y="29718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E28455-CE1C-484E-A055-7E456FC2F0CF}"/>
              </a:ext>
            </a:extLst>
          </p:cNvPr>
          <p:cNvCxnSpPr>
            <a:cxnSpLocks/>
          </p:cNvCxnSpPr>
          <p:nvPr/>
        </p:nvCxnSpPr>
        <p:spPr>
          <a:xfrm>
            <a:off x="3733800" y="28956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9104859-1A72-D745-A23B-65FDD32D398C}"/>
              </a:ext>
            </a:extLst>
          </p:cNvPr>
          <p:cNvCxnSpPr>
            <a:cxnSpLocks/>
          </p:cNvCxnSpPr>
          <p:nvPr/>
        </p:nvCxnSpPr>
        <p:spPr>
          <a:xfrm>
            <a:off x="3886200" y="30480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3E26DF-4828-7D40-8B74-C6421A98785D}"/>
              </a:ext>
            </a:extLst>
          </p:cNvPr>
          <p:cNvCxnSpPr>
            <a:cxnSpLocks/>
          </p:cNvCxnSpPr>
          <p:nvPr/>
        </p:nvCxnSpPr>
        <p:spPr>
          <a:xfrm>
            <a:off x="4191000" y="27432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2B9DC5D-A6DD-BE49-AF38-D7A5461A6C7F}"/>
              </a:ext>
            </a:extLst>
          </p:cNvPr>
          <p:cNvCxnSpPr>
            <a:cxnSpLocks/>
          </p:cNvCxnSpPr>
          <p:nvPr/>
        </p:nvCxnSpPr>
        <p:spPr>
          <a:xfrm>
            <a:off x="4724400" y="27432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AD972CA-AB57-A149-8F91-C2B2BC761EBD}"/>
              </a:ext>
            </a:extLst>
          </p:cNvPr>
          <p:cNvCxnSpPr>
            <a:cxnSpLocks/>
          </p:cNvCxnSpPr>
          <p:nvPr/>
        </p:nvCxnSpPr>
        <p:spPr>
          <a:xfrm>
            <a:off x="4953000" y="28956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DDF40B3-183A-7344-A0E3-8C365005DBFF}"/>
              </a:ext>
            </a:extLst>
          </p:cNvPr>
          <p:cNvCxnSpPr>
            <a:cxnSpLocks/>
          </p:cNvCxnSpPr>
          <p:nvPr/>
        </p:nvCxnSpPr>
        <p:spPr>
          <a:xfrm>
            <a:off x="5410200" y="28194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B49DD6B-8588-7442-B146-8E69AB179A8B}"/>
              </a:ext>
            </a:extLst>
          </p:cNvPr>
          <p:cNvCxnSpPr>
            <a:cxnSpLocks/>
          </p:cNvCxnSpPr>
          <p:nvPr/>
        </p:nvCxnSpPr>
        <p:spPr>
          <a:xfrm>
            <a:off x="5791200" y="27432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8B19EBE2-B49B-744E-AE68-A71ADA226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5AB13DB2-2492-374A-8183-138626EB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</a:p>
          <a:p>
            <a:pPr lvl="1"/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39CCD6D7-8022-8E42-AEB1-E156B1D8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Computer Science is About Problem Solving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1D7A8B2D-B746-444D-8BE1-D4CF1BF04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/>
          <a:lstStyle/>
          <a:p>
            <a:r>
              <a:rPr lang="en-US" altLang="en-US" sz="2000" u="sng">
                <a:ea typeface="ＭＳ Ｐゴシック" panose="020B0600070205080204" pitchFamily="34" charset="-128"/>
              </a:rPr>
              <a:t>A Problem</a:t>
            </a:r>
            <a:r>
              <a:rPr lang="en-US" altLang="en-US" sz="2000">
                <a:ea typeface="ＭＳ Ｐゴシック" panose="020B0600070205080204" pitchFamily="34" charset="-128"/>
              </a:rPr>
              <a:t> is specified by</a:t>
            </a:r>
          </a:p>
          <a:p>
            <a:pPr marL="804863" lvl="1" indent="-347663">
              <a:buFont typeface="Calibri" panose="020F0502020204030204" pitchFamily="34" charset="0"/>
              <a:buAutoNum type="arabicPeriod"/>
            </a:pPr>
            <a:r>
              <a:rPr lang="en-US" altLang="en-US" sz="1800" b="1">
                <a:ea typeface="ＭＳ Ｐゴシック" panose="020B0600070205080204" pitchFamily="34" charset="-128"/>
              </a:rPr>
              <a:t>The givens</a:t>
            </a:r>
            <a:r>
              <a:rPr lang="en-US" altLang="en-US" sz="1800">
                <a:ea typeface="ＭＳ Ｐゴシック" panose="020B0600070205080204" pitchFamily="34" charset="-128"/>
              </a:rPr>
              <a:t> (a formulation)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A set of objects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Relations between them</a:t>
            </a:r>
          </a:p>
          <a:p>
            <a:pPr marL="804863" lvl="1" indent="-347663">
              <a:buFont typeface="Calibri" panose="020F0502020204030204" pitchFamily="34" charset="0"/>
              <a:buAutoNum type="arabicPeriod"/>
            </a:pPr>
            <a:r>
              <a:rPr lang="en-US" altLang="en-US" sz="1800" b="1">
                <a:ea typeface="ＭＳ Ｐゴシック" panose="020B0600070205080204" pitchFamily="34" charset="-128"/>
              </a:rPr>
              <a:t>The query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The information one wants to extract from the formulation, the question to answer</a:t>
            </a: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r>
              <a:rPr lang="en-US" altLang="en-US" sz="2000" u="sng">
                <a:ea typeface="ＭＳ Ｐゴシック" panose="020B0600070205080204" pitchFamily="34" charset="-128"/>
              </a:rPr>
              <a:t>An algorithm</a:t>
            </a:r>
            <a:r>
              <a:rPr lang="en-US" altLang="en-US" sz="2000">
                <a:ea typeface="ＭＳ Ｐゴシック" panose="020B0600070205080204" pitchFamily="34" charset="-128"/>
              </a:rPr>
              <a:t> is a method or procedure that solves </a:t>
            </a:r>
            <a:r>
              <a:rPr lang="en-US" altLang="en-US" sz="2000" u="sng">
                <a:ea typeface="ＭＳ Ｐゴシック" panose="020B0600070205080204" pitchFamily="34" charset="-128"/>
              </a:rPr>
              <a:t>instances</a:t>
            </a:r>
            <a:r>
              <a:rPr lang="en-US" altLang="en-US" sz="2000">
                <a:ea typeface="ＭＳ Ｐゴシック" panose="020B0600070205080204" pitchFamily="34" charset="-128"/>
              </a:rPr>
              <a:t> of a problem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06A270-AEA8-3E46-892B-11228BF2D9CD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3429000"/>
          <a:ext cx="6477000" cy="1341208"/>
        </p:xfrm>
        <a:graphic>
          <a:graphicData uri="http://schemas.openxmlformats.org/drawingml/2006/table">
            <a:tbl>
              <a:tblPr/>
              <a:tblGrid>
                <a:gridCol w="1250950">
                  <a:extLst>
                    <a:ext uri="{9D8B030D-6E8A-4147-A177-3AD203B41FA5}">
                      <a16:colId xmlns:a16="http://schemas.microsoft.com/office/drawing/2014/main" val="1624253668"/>
                    </a:ext>
                  </a:extLst>
                </a:gridCol>
                <a:gridCol w="1852613">
                  <a:extLst>
                    <a:ext uri="{9D8B030D-6E8A-4147-A177-3AD203B41FA5}">
                      <a16:colId xmlns:a16="http://schemas.microsoft.com/office/drawing/2014/main" val="3976166074"/>
                    </a:ext>
                  </a:extLst>
                </a:gridCol>
                <a:gridCol w="3373437">
                  <a:extLst>
                    <a:ext uri="{9D8B030D-6E8A-4147-A177-3AD203B41FA5}">
                      <a16:colId xmlns:a16="http://schemas.microsoft.com/office/drawing/2014/main" val="2225460251"/>
                    </a:ext>
                  </a:extLst>
                </a:gridCol>
              </a:tblGrid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Real World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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Computing World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470616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Objects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represented by…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data Structures, ADTs, Classes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044135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Relations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implemented with…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relations &amp; functions (e.g., predicates)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672254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Actions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Implemented with…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algorithms: a sequence of instructions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8973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57AD779-9478-5146-8C73-4A721BCAA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Formal Definition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2C9B4787-C78F-8F45-9239-9F777C229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 An algorithm is a sequence of unambiguous instructions for solving a problem.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Properties of an algorithm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Finite</a:t>
            </a:r>
            <a:r>
              <a:rPr lang="en-US" altLang="en-US" sz="2000">
                <a:ea typeface="ＭＳ Ｐゴシック" panose="020B0600070205080204" pitchFamily="34" charset="-128"/>
              </a:rPr>
              <a:t>: the algorithm must eventually terminate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Complete</a:t>
            </a:r>
            <a:r>
              <a:rPr lang="en-US" altLang="en-US" sz="2000">
                <a:ea typeface="ＭＳ Ｐゴシック" panose="020B0600070205080204" pitchFamily="34" charset="-128"/>
              </a:rPr>
              <a:t>: Always give a solution when one exists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Correct (sound)</a:t>
            </a:r>
            <a:r>
              <a:rPr lang="en-US" altLang="en-US" sz="2000">
                <a:ea typeface="ＭＳ Ｐゴシック" panose="020B0600070205080204" pitchFamily="34" charset="-128"/>
              </a:rPr>
              <a:t>: Always give a correct solution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For an algorithm to be an acceptable solution to a problem, it must also be </a:t>
            </a:r>
            <a:r>
              <a:rPr lang="en-US" altLang="en-US" sz="2400" u="sng">
                <a:ea typeface="ＭＳ Ｐゴシック" panose="020B0600070205080204" pitchFamily="34" charset="-128"/>
              </a:rPr>
              <a:t>effective</a:t>
            </a:r>
            <a:r>
              <a:rPr lang="en-US" altLang="en-US" sz="2400">
                <a:ea typeface="ＭＳ Ｐゴシック" panose="020B0600070205080204" pitchFamily="34" charset="-128"/>
              </a:rPr>
              <a:t>.  That is, it must give a solution in a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reasonable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amount of time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Efficient= runs in polynomial time.  Thus,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effective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 efficient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There can be many algorithms to solve the same problem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9B06A32E-3444-344F-AC12-446FFD5F7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CA57C62-C936-8C4A-A94F-04E64ECAA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D9D9D9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F8911BCD-836A-5F4F-8CB1-4AF8807AB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General Techniques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6D64D556-50EE-E440-AC18-4D90382AF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There are many broad categories of algorithms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Deterministic versus Randomized (e.g., Monte Carlo)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Exact versus Approximation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Sequential/serial versus Parallel, etc.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Some general styles of algorithms include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Brute force (enumerative techniques, exhaustive search)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Divide &amp; Conquer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Transform &amp; Conquer (reformulation)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Greedy Techniques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EF831CE6-3ED1-1642-9B04-432C834BA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B997FCDF-0D48-1A48-A7B3-B05671164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D9D9D9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666A7D6F-7E92-9C4E-B387-371796889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Good Pseudo-Code: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8D619-24E6-8844-88E5-942111171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Intersection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Input</a:t>
            </a:r>
            <a:r>
              <a:rPr lang="en-US" altLang="en-US" sz="2000">
                <a:ea typeface="ＭＳ Ｐゴシック" panose="020B0600070205080204" pitchFamily="34" charset="-128"/>
              </a:rPr>
              <a:t>:       Two finite sets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Output</a:t>
            </a:r>
            <a:r>
              <a:rPr lang="en-US" altLang="en-US" sz="2000">
                <a:ea typeface="ＭＳ Ｐゴシック" panose="020B0600070205080204" pitchFamily="34" charset="-128"/>
              </a:rPr>
              <a:t>:    A finite set 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 such that </a:t>
            </a:r>
            <a:r>
              <a:rPr lang="en-US" altLang="en-US" sz="2000" i="1">
                <a:ea typeface="ＭＳ Ｐゴシック" panose="020B0600070205080204" pitchFamily="34" charset="-128"/>
              </a:rPr>
              <a:t>C </a:t>
            </a:r>
            <a:r>
              <a:rPr lang="en-US" altLang="en-US" sz="2000">
                <a:ea typeface="ＭＳ Ｐゴシック" panose="020B0600070205080204" pitchFamily="34" charset="-128"/>
              </a:rPr>
              <a:t>= </a:t>
            </a:r>
            <a:r>
              <a:rPr lang="en-US" altLang="en-US" sz="2000" i="1">
                <a:ea typeface="ＭＳ Ｐゴシック" panose="020B0600070205080204" pitchFamily="34" charset="-128"/>
              </a:rPr>
              <a:t>A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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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If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|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|&gt;|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|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Then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  <a:sym typeface="Symbol" pitchFamily="2" charset="2"/>
              </a:rPr>
              <a:t>Swap(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en-US" sz="2000" b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For every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If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Then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 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 {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} 	</a:t>
            </a: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  <a:sym typeface="Symbol" pitchFamily="2" charset="2"/>
              </a:rPr>
              <a:t>Union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,{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})</a:t>
            </a:r>
            <a:endParaRPr lang="en-US" altLang="en-US" sz="2000" b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End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Return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30B9A0E7-6089-794E-BFCD-FE2EABE49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Pseudo-Code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B2A7068-5434-5A46-8243-F890232F9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Algorithms are usually presented using </a:t>
            </a:r>
            <a:r>
              <a:rPr lang="en-US" altLang="en-US" sz="2400" u="sng">
                <a:ea typeface="ＭＳ Ｐゴシック" panose="020B0600070205080204" pitchFamily="34" charset="-128"/>
              </a:rPr>
              <a:t>pseudo-code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Bad pseudo-code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Gives too many details or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too implementation specific (i.e., actual C++ or Java code or giving every step of a sub-process such as set union)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Good pseudo-code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a balance between clarity and detail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Abstracts the algorithm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Makes good use of mathematical notation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easy to read and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Facilitates implementation (reproducible, does not hide away important information)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15405</TotalTime>
  <Words>1595</Words>
  <Application>Microsoft Macintosh PowerPoint</Application>
  <PresentationFormat>On-screen Show (4:3)</PresentationFormat>
  <Paragraphs>230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Cambria Math</vt:lpstr>
      <vt:lpstr>Copperplate Gothic Light</vt:lpstr>
      <vt:lpstr>Courier New</vt:lpstr>
      <vt:lpstr>Estrangelo Edessa</vt:lpstr>
      <vt:lpstr>Office Theme</vt:lpstr>
      <vt:lpstr>Custom Design</vt:lpstr>
      <vt:lpstr>  Algorithms: An Introduction </vt:lpstr>
      <vt:lpstr>Outline</vt:lpstr>
      <vt:lpstr>Computer Science is About Problem Solving</vt:lpstr>
      <vt:lpstr>Algorithms: Formal Definition</vt:lpstr>
      <vt:lpstr>Outline</vt:lpstr>
      <vt:lpstr>Algorithms: General Techniques</vt:lpstr>
      <vt:lpstr>Outline</vt:lpstr>
      <vt:lpstr>Good Pseudo-Code: Example</vt:lpstr>
      <vt:lpstr>Algorithms: Pseudo-Code</vt:lpstr>
      <vt:lpstr>Writing Pseudo-Code: Advice</vt:lpstr>
      <vt:lpstr>Outline</vt:lpstr>
      <vt:lpstr>Designing an Algorithm</vt:lpstr>
      <vt:lpstr>Algorithm Example: Max</vt:lpstr>
      <vt:lpstr>Pseudo-code of Max</vt:lpstr>
      <vt:lpstr>Algorithms: Other Examples</vt:lpstr>
      <vt:lpstr>Outline</vt:lpstr>
      <vt:lpstr>Greedy Algorithms</vt:lpstr>
      <vt:lpstr>Change-Making Problem</vt:lpstr>
      <vt:lpstr>Greedy Algorithm: Change</vt:lpstr>
      <vt:lpstr>Change: Analysis (1)</vt:lpstr>
      <vt:lpstr>Optimality of Change (1)</vt:lpstr>
      <vt:lpstr>Optimality of Change (2)</vt:lpstr>
      <vt:lpstr>Greedy Algorithm: Another Example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1433</cp:revision>
  <dcterms:created xsi:type="dcterms:W3CDTF">2010-10-27T16:12:28Z</dcterms:created>
  <dcterms:modified xsi:type="dcterms:W3CDTF">2022-01-28T07:20:18Z</dcterms:modified>
</cp:coreProperties>
</file>