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77" r:id="rId2"/>
    <p:sldId id="278" r:id="rId3"/>
    <p:sldId id="279" r:id="rId4"/>
    <p:sldId id="301" r:id="rId5"/>
    <p:sldId id="283" r:id="rId6"/>
    <p:sldId id="300" r:id="rId7"/>
    <p:sldId id="302" r:id="rId8"/>
    <p:sldId id="303" r:id="rId9"/>
    <p:sldId id="304" r:id="rId10"/>
    <p:sldId id="282" r:id="rId11"/>
    <p:sldId id="281" r:id="rId12"/>
    <p:sldId id="305" r:id="rId13"/>
    <p:sldId id="299" r:id="rId14"/>
    <p:sldId id="295" r:id="rId15"/>
    <p:sldId id="310" r:id="rId16"/>
    <p:sldId id="296" r:id="rId17"/>
    <p:sldId id="313" r:id="rId18"/>
    <p:sldId id="284" r:id="rId19"/>
    <p:sldId id="285" r:id="rId20"/>
    <p:sldId id="286" r:id="rId21"/>
    <p:sldId id="314" r:id="rId22"/>
    <p:sldId id="306" r:id="rId23"/>
    <p:sldId id="294" r:id="rId24"/>
    <p:sldId id="311" r:id="rId25"/>
    <p:sldId id="288" r:id="rId26"/>
    <p:sldId id="308" r:id="rId27"/>
    <p:sldId id="309" r:id="rId28"/>
    <p:sldId id="315" r:id="rId29"/>
    <p:sldId id="287" r:id="rId30"/>
    <p:sldId id="289" r:id="rId31"/>
    <p:sldId id="298" r:id="rId32"/>
    <p:sldId id="293" r:id="rId33"/>
    <p:sldId id="290" r:id="rId34"/>
    <p:sldId id="291" r:id="rId35"/>
    <p:sldId id="292" r:id="rId36"/>
    <p:sldId id="297" r:id="rId37"/>
  </p:sldIdLst>
  <p:sldSz cx="9144000" cy="6858000" type="screen4x3"/>
  <p:notesSz cx="6950075" cy="9236075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19" d="100"/>
          <a:sy n="119" d="100"/>
        </p:scale>
        <p:origin x="188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he Choueiry" userId="a0a34cf8-c512-4826-a48e-18e8ad82c21a" providerId="ADAL" clId="{427FE811-ADF7-0945-8C7E-17043F8F34C4}"/>
    <pc:docChg chg="modSld">
      <pc:chgData name="Berthe Choueiry" userId="a0a34cf8-c512-4826-a48e-18e8ad82c21a" providerId="ADAL" clId="{427FE811-ADF7-0945-8C7E-17043F8F34C4}" dt="2022-01-28T07:45:01.211" v="6" actId="20577"/>
      <pc:docMkLst>
        <pc:docMk/>
      </pc:docMkLst>
      <pc:sldChg chg="modSp mod">
        <pc:chgData name="Berthe Choueiry" userId="a0a34cf8-c512-4826-a48e-18e8ad82c21a" providerId="ADAL" clId="{427FE811-ADF7-0945-8C7E-17043F8F34C4}" dt="2022-01-28T07:45:01.211" v="6" actId="20577"/>
        <pc:sldMkLst>
          <pc:docMk/>
          <pc:sldMk cId="0" sldId="277"/>
        </pc:sldMkLst>
        <pc:spChg chg="mod">
          <ac:chgData name="Berthe Choueiry" userId="a0a34cf8-c512-4826-a48e-18e8ad82c21a" providerId="ADAL" clId="{427FE811-ADF7-0945-8C7E-17043F8F34C4}" dt="2022-01-28T07:45:01.211" v="6" actId="20577"/>
          <ac:spMkLst>
            <pc:docMk/>
            <pc:sldMk cId="0" sldId="277"/>
            <ac:spMk id="15363" creationId="{1A028B83-765E-0745-B375-5CD153A6E0E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0F711A24-4BD6-E34F-AD89-DAF62859197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58C6ABD7-4446-504F-9F03-661DC0F0D84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E5F74758-9167-C148-B38A-77CEA7AE916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7806A0A0-19C3-4542-BDDA-B33B21AC481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DF732C4A-5817-3D4D-893D-954DF73487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AC50CFBF-3BB8-ED4D-8F79-4D4A9302CBA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435B6A3-9FCB-EF4E-97B5-80ACEB39C78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7A9C89DB-C33E-BB47-B195-DF99EC16A71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78E4DF89-68F1-1943-BC5E-4B32FC51C3C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345B3998-2471-9C45-9EAB-3CDCBDFE70E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03FEDB59-114E-BC4B-BBCD-6F023940CE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5E027765-D581-9D4A-80AA-8C00A03DEABA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248BA8F-8280-DB4B-9F31-0D9035C90B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D2DE92-97B0-4A46-BD0C-D1795C545C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80D665-CE4F-E047-86E8-BBBA509588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AED43-5F81-2847-8B0B-56F22A2220A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97477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958C6DD-C851-2749-89EF-F3E8856874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B09ED8-EF96-BF40-B222-296A9C5403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963D34-1CC2-D448-BFA4-4BA687CB1C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5BF374-B884-C34F-B1F5-98292C61518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8349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EBBB41-A79F-6745-AAF6-806D6C8489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0E25610-A59B-8649-B8D8-A7EBEA7952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E868840-E282-9F42-8BF6-79B79D338F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909347-820A-0141-8432-ED87A208107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2005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055CD75-B4C1-4042-B6A7-1B9925A211D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6FCA6DE-5441-0049-A097-DA8B24AD147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174C36-DAA0-2A4B-AD3B-49F1EB41FA0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89878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E909910-54C5-4E4A-95C4-5F9DE37C9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936C3C7-48FB-4240-A61A-CFB93AF6A9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D2EDC1-DF11-204E-A7A5-64479E3E91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13E7ED-21A9-C04E-ABA0-A64C25CA78E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2855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1A4A55-FFFE-0940-921F-F94235EEC7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C02752-8272-084F-BD39-B8A73B209B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574FF2-73F6-6D4A-B178-904E7BE5CA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FBA429-DEB2-9A49-9FDC-82F1A417641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5173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475A6C2-6456-BE43-9BAE-BEB8573B93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A9DBC36-9ACE-B64F-B15E-C2D4024E4E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73332BA-46D0-8543-B49A-250F60D739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0EBACC-483E-0442-92CF-DE2B042D46B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42552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2FAC105-3D76-8646-8D2A-ECD883912A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85E261B-120A-6947-8E6D-9F2A514CFD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F6D9966-FCBB-474F-A1D3-6720704457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4DC675-4EFC-784E-9FDF-22ACCA08907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95924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C5A0B31-B88A-334E-AA8C-5F884E5369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42AE33E-3988-794E-8CC7-5A5CD62487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6002F11-392B-7D43-978D-65202FBAA8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56F87A-DCDD-CC47-A6B4-F14CB52187D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43062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A7B4F8-219A-4E4A-852E-E62B57D241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42CCB8-024B-AA4F-A1A4-2B9FF435BC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D3DBC8-67A9-0147-890A-0463116599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008D9A-CCDA-A942-BDC4-CE46225AE82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3849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FF2833-728B-7849-A9C0-A06A601826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73C014-B599-9340-9CF8-278F815BCA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80B40A-8613-0642-A880-9EFA31CE98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49C20-9607-1446-AF6F-CCF82F883EC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3664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1C6014C-1486-5B48-B446-CA6E3EBC0A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8E249DD-9B35-4546-AA35-6A764FAFCD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48702E9-9FB7-114F-BD73-71D4B57D7D0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4DA73D-E9E9-764C-94FD-00257A1B48D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2275052-41D0-3E4B-95B3-F65EA0D7839F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2" name="Line 7">
            <a:extLst>
              <a:ext uri="{FF2B5EF4-FFF2-40B4-BE49-F238E27FC236}">
                <a16:creationId xmlns:a16="http://schemas.microsoft.com/office/drawing/2014/main" id="{7446F791-B9D6-474D-8D11-FCA4A79E161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DE1D3D6B-E579-F347-A3C8-BF2EA14110E9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10" descr="UNL logo">
            <a:extLst>
              <a:ext uri="{FF2B5EF4-FFF2-40B4-BE49-F238E27FC236}">
                <a16:creationId xmlns:a16="http://schemas.microsoft.com/office/drawing/2014/main" id="{276D8B08-C27F-3444-90C9-2D3BED96CF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Text Box 11">
            <a:extLst>
              <a:ext uri="{FF2B5EF4-FFF2-40B4-BE49-F238E27FC236}">
                <a16:creationId xmlns:a16="http://schemas.microsoft.com/office/drawing/2014/main" id="{F9944BBA-7905-7544-AE5C-37A51FEFAF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4" r:id="rId1"/>
    <p:sldLayoutId id="2147484033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oter Placeholder 4">
            <a:extLst>
              <a:ext uri="{FF2B5EF4-FFF2-40B4-BE49-F238E27FC236}">
                <a16:creationId xmlns:a16="http://schemas.microsoft.com/office/drawing/2014/main" id="{7175566B-B121-4A4C-AC48-0C85CFD07F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A57598AF-4E37-7942-BBB5-96C75A2B09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4E7D466-EB86-8646-A4C0-BAE4C21435A6}" type="slidenum">
              <a:rPr lang="en-US" altLang="zh-CN" sz="1400"/>
              <a:pPr eaLnBrk="1" hangingPunct="1"/>
              <a:t>1</a:t>
            </a:fld>
            <a:endParaRPr lang="en-US" altLang="zh-CN" sz="14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1A028B83-765E-0745-B375-5CD153A6E0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65238"/>
            <a:ext cx="8077200" cy="43434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b="1" dirty="0"/>
              <a:t>Foundations of Constraint Processing</a:t>
            </a:r>
            <a:r>
              <a:rPr lang="en-US" altLang="en-US" sz="2800" b="1" dirty="0"/>
              <a:t> </a:t>
            </a:r>
          </a:p>
          <a:p>
            <a:pPr algn="ctr" eaLnBrk="1" hangingPunct="1">
              <a:buFontTx/>
              <a:buNone/>
            </a:pPr>
            <a:r>
              <a:rPr lang="en-US" altLang="en-US" sz="2800" b="1" dirty="0"/>
              <a:t>CSCE421/821, Spring 2022</a:t>
            </a:r>
            <a:endParaRPr lang="en-US" altLang="en-US" sz="2000" b="1" dirty="0"/>
          </a:p>
          <a:p>
            <a:pPr algn="ctr" eaLnBrk="1" hangingPunct="1">
              <a:buFontTx/>
              <a:buNone/>
            </a:pPr>
            <a:endParaRPr lang="en-US" altLang="en-US" sz="2000" b="1" dirty="0"/>
          </a:p>
          <a:p>
            <a:pPr algn="ctr" eaLnBrk="1" hangingPunct="1">
              <a:buFontTx/>
              <a:buNone/>
            </a:pPr>
            <a:r>
              <a:rPr lang="en-US" altLang="en-US" sz="2000" b="1" dirty="0" err="1">
                <a:solidFill>
                  <a:schemeClr val="accent2"/>
                </a:solidFill>
              </a:rPr>
              <a:t>www.cse.unl.edu</a:t>
            </a:r>
            <a:r>
              <a:rPr lang="en-US" altLang="en-US" sz="2000" b="1" dirty="0">
                <a:solidFill>
                  <a:schemeClr val="accent2"/>
                </a:solidFill>
              </a:rPr>
              <a:t>/~</a:t>
            </a:r>
            <a:r>
              <a:rPr lang="en-US" altLang="en-US" sz="2000" b="1" dirty="0" err="1">
                <a:solidFill>
                  <a:schemeClr val="accent2"/>
                </a:solidFill>
              </a:rPr>
              <a:t>choueiry</a:t>
            </a:r>
            <a:r>
              <a:rPr lang="en-US" altLang="en-US" sz="2000" b="1" dirty="0">
                <a:solidFill>
                  <a:schemeClr val="accent2"/>
                </a:solidFill>
              </a:rPr>
              <a:t>/S22-421-821/</a:t>
            </a:r>
          </a:p>
          <a:p>
            <a:pPr eaLnBrk="1" hangingPunct="1">
              <a:buFontTx/>
              <a:buNone/>
            </a:pPr>
            <a:endParaRPr lang="en-US" altLang="en-US" sz="2000" dirty="0"/>
          </a:p>
          <a:p>
            <a:pPr algn="ctr" eaLnBrk="1" hangingPunct="1">
              <a:buFontTx/>
              <a:buNone/>
            </a:pPr>
            <a:r>
              <a:rPr lang="en-US" altLang="en-US" sz="2400" dirty="0"/>
              <a:t>Berthe Y. </a:t>
            </a:r>
            <a:r>
              <a:rPr lang="en-US" altLang="en-US" sz="2400" dirty="0" err="1"/>
              <a:t>Choueiry</a:t>
            </a:r>
            <a:r>
              <a:rPr lang="en-US" altLang="en-US" sz="2400" dirty="0"/>
              <a:t> (Shu-we-</a:t>
            </a:r>
            <a:r>
              <a:rPr lang="en-US" altLang="en-US" sz="2400" dirty="0" err="1"/>
              <a:t>ri</a:t>
            </a:r>
            <a:r>
              <a:rPr lang="en-US" altLang="en-US" sz="2400" dirty="0"/>
              <a:t>)</a:t>
            </a:r>
          </a:p>
          <a:p>
            <a:pPr algn="ctr" eaLnBrk="1" hangingPunct="1">
              <a:buFontTx/>
              <a:buNone/>
            </a:pPr>
            <a:r>
              <a:rPr lang="en-US" altLang="en-US" sz="2400" dirty="0"/>
              <a:t>Avery Hall, </a:t>
            </a:r>
            <a:r>
              <a:rPr lang="en-US" altLang="en-US" sz="2400"/>
              <a:t>Room 259</a:t>
            </a:r>
            <a:endParaRPr lang="en-US" altLang="en-US" sz="2400" dirty="0"/>
          </a:p>
          <a:p>
            <a:pPr algn="ctr" eaLnBrk="1" hangingPunct="1">
              <a:buFontTx/>
              <a:buNone/>
            </a:pPr>
            <a:r>
              <a:rPr lang="en-US" altLang="en-US" sz="2400" dirty="0"/>
              <a:t>Tel: +1(402)472-5444</a:t>
            </a:r>
          </a:p>
          <a:p>
            <a:pPr eaLnBrk="1" hangingPunct="1"/>
            <a:endParaRPr lang="en-US" altLang="en-US" sz="2400" dirty="0"/>
          </a:p>
        </p:txBody>
      </p:sp>
      <p:sp>
        <p:nvSpPr>
          <p:cNvPr id="15364" name="Text Box 4">
            <a:extLst>
              <a:ext uri="{FF2B5EF4-FFF2-40B4-BE49-F238E27FC236}">
                <a16:creationId xmlns:a16="http://schemas.microsoft.com/office/drawing/2014/main" id="{C918D9E9-CB5E-3049-B417-5C13C17CE5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28600"/>
            <a:ext cx="7924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rgbClr val="3A65BC"/>
                </a:solidFill>
              </a:rPr>
              <a:t>Search Orders in CSPs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4">
            <a:extLst>
              <a:ext uri="{FF2B5EF4-FFF2-40B4-BE49-F238E27FC236}">
                <a16:creationId xmlns:a16="http://schemas.microsoft.com/office/drawing/2014/main" id="{E8523A71-E373-CA4F-BC23-694F2CF104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65F548E7-E6CD-7644-B8C0-F5E780C63A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54E614B7-8CA4-C848-AECB-C5FC1CC807AC}" type="slidenum">
              <a:rPr lang="en-US" altLang="zh-CN" sz="1400"/>
              <a:pPr eaLnBrk="1" hangingPunct="1"/>
              <a:t>10</a:t>
            </a:fld>
            <a:endParaRPr lang="en-US" altLang="zh-CN" sz="14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AA8CE6A4-081E-5E42-B5F5-AF905E85CE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Variable Ordering:</a:t>
            </a:r>
            <a:r>
              <a:rPr lang="en-US" altLang="en-US" sz="4800"/>
              <a:t> </a:t>
            </a:r>
            <a:r>
              <a:rPr lang="en-US" altLang="en-US" sz="3200"/>
              <a:t>Fail-first principle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2081E4FE-71FC-0A42-A34A-A0CAA57FBF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6868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Recognize dead-ends ASAP to save search effort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Terminology (FFP) is historic, currently contested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If you are 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a correct path, stay on it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an incorrect path, ‘fail’ on it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Problem: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How to guess whether a path is correct?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Advice: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choose the ordering that reduces the branching factor, the enemy of search..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Footer Placeholder 4">
            <a:extLst>
              <a:ext uri="{FF2B5EF4-FFF2-40B4-BE49-F238E27FC236}">
                <a16:creationId xmlns:a16="http://schemas.microsoft.com/office/drawing/2014/main" id="{08E15558-846B-3349-B496-9F71E10B1E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5602" name="Slide Number Placeholder 5">
            <a:extLst>
              <a:ext uri="{FF2B5EF4-FFF2-40B4-BE49-F238E27FC236}">
                <a16:creationId xmlns:a16="http://schemas.microsoft.com/office/drawing/2014/main" id="{30B48F4F-E813-1E4A-A2D1-84AA1DCC89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7A0C939-BF8E-4443-9F0A-1942474AF0EB}" type="slidenum">
              <a:rPr lang="en-US" altLang="zh-CN" sz="1400"/>
              <a:pPr eaLnBrk="1" hangingPunct="1"/>
              <a:t>11</a:t>
            </a:fld>
            <a:endParaRPr lang="en-US" altLang="zh-CN" sz="14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C02A8068-F6E1-5345-8AD2-9FBCD61F1A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Variable ordering heuristics</a:t>
            </a: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7C14D172-4BE0-4B46-A95C-927C5AE0C2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229600" cy="47545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Least domain (LD), a.k.a. smallest domain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Maximal (future/forward) degree (</a:t>
            </a:r>
            <a:r>
              <a:rPr lang="en-US" altLang="en-US" sz="1800" i="1"/>
              <a:t>deg, fdeg, ddeg</a:t>
            </a:r>
            <a:r>
              <a:rPr lang="en-US" altLang="en-US" sz="1800"/>
              <a:t>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Minimal ratio domain size over degree (ddr, </a:t>
            </a:r>
            <a:r>
              <a:rPr lang="en-US" altLang="en-US" sz="1800" i="1"/>
              <a:t>dom/deg, dom/ddeg</a:t>
            </a:r>
            <a:r>
              <a:rPr lang="en-US" altLang="en-US" sz="1800"/>
              <a:t>)</a:t>
            </a:r>
            <a:endParaRPr lang="en-US" altLang="en-US" sz="1100"/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/>
              <a:t>Promise for variables</a:t>
            </a:r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/>
              <a:t>Brélaz heuristic (originally for graph coloring)</a:t>
            </a:r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/>
              <a:t>Weighted degree (</a:t>
            </a:r>
            <a:r>
              <a:rPr lang="en-US" altLang="en-US" sz="1800" i="1"/>
              <a:t>wdeg</a:t>
            </a:r>
            <a:r>
              <a:rPr lang="en-US" altLang="en-US" sz="1800"/>
              <a:t>) 	</a:t>
            </a:r>
            <a:r>
              <a:rPr lang="en-US" altLang="en-US" sz="1200"/>
              <a:t>[Boussemart et al, ECAI 04]</a:t>
            </a: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/>
              <a:t>Graph-based heuristics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400"/>
              <a:t>Minimal width ordering (MWO)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400"/>
              <a:t>Induced with ordering w*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400"/>
              <a:t>Maximal cardinality ordering (MCO)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400"/>
              <a:t>Minimal bandwidth ordering (BBO)</a:t>
            </a:r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>
                <a:solidFill>
                  <a:srgbClr val="A50021"/>
                </a:solidFill>
              </a:rPr>
              <a:t>Alert: Always exploit domino effect (domain has 1 value), especially under dynamic variable ordering</a:t>
            </a:r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>
                <a:solidFill>
                  <a:srgbClr val="A50021"/>
                </a:solidFill>
              </a:rPr>
              <a:t>Always state how you are breaking ties (e.g., lexicographically)</a:t>
            </a:r>
            <a:r>
              <a:rPr lang="en-US" altLang="en-US" sz="180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7939088" algn="r"/>
              </a:tabLst>
            </a:pPr>
            <a:r>
              <a:rPr lang="en-US" altLang="en-US" sz="2000">
                <a:solidFill>
                  <a:srgbClr val="3A65BC"/>
                </a:solidFill>
              </a:rPr>
              <a:t>In general: 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>
                <a:solidFill>
                  <a:srgbClr val="3A65BC"/>
                </a:solidFill>
              </a:rPr>
              <a:t>Cheap and effective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>
                <a:solidFill>
                  <a:srgbClr val="3A65BC"/>
                </a:solidFill>
              </a:rPr>
              <a:t>In most cases, suitable for both static and dynamic ordering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831C42FC-82FB-2747-A039-8B0C7BD69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Promise for variable selection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3E05D71E-6922-C741-8E06-CF36E9EAE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8229600" cy="2620962"/>
          </a:xfrm>
        </p:spPr>
        <p:txBody>
          <a:bodyPr/>
          <a:lstStyle/>
          <a:p>
            <a:r>
              <a:rPr lang="en-US" altLang="en-US" sz="2800"/>
              <a:t>Minimize</a:t>
            </a:r>
            <a:br>
              <a:rPr lang="en-US" altLang="en-US" sz="2800"/>
            </a:br>
            <a:r>
              <a:rPr lang="en-US" altLang="en-US" sz="2800"/>
              <a:t>	</a:t>
            </a:r>
            <a:r>
              <a:rPr lang="en-US" altLang="en-US" sz="2400"/>
              <a:t>Promise</a:t>
            </a:r>
            <a:r>
              <a:rPr lang="en-US" altLang="en-US" sz="2800"/>
              <a:t>(</a:t>
            </a:r>
            <a:r>
              <a:rPr lang="en-US" altLang="en-US" sz="2400" i="1">
                <a:latin typeface="Times New Roman" panose="02020603050405020304" pitchFamily="18" charset="0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800"/>
              <a:t>)= </a:t>
            </a:r>
            <a:r>
              <a:rPr lang="en-US" altLang="en-US" sz="2800">
                <a:sym typeface="Symbol" pitchFamily="2" charset="2"/>
              </a:rPr>
              <a:t></a:t>
            </a:r>
            <a:r>
              <a:rPr lang="en-US" altLang="en-US" sz="2800" i="1" baseline="-25000">
                <a:latin typeface="Times New Roman" panose="02020603050405020304" pitchFamily="18" charset="0"/>
                <a:sym typeface="Symbol" pitchFamily="2" charset="2"/>
              </a:rPr>
              <a:t>xDvi </a:t>
            </a:r>
            <a:r>
              <a:rPr lang="en-US" altLang="en-US" sz="2400"/>
              <a:t>Promise</a:t>
            </a:r>
            <a:r>
              <a:rPr lang="en-US" altLang="en-US" sz="2800"/>
              <a:t>(</a:t>
            </a:r>
            <a:r>
              <a:rPr lang="en-US" altLang="en-US" sz="2400" i="1">
                <a:latin typeface="Times New Roman" panose="02020603050405020304" pitchFamily="18" charset="0"/>
              </a:rPr>
              <a:t>Vi 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 </a:t>
            </a: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800"/>
              <a:t>)</a:t>
            </a:r>
          </a:p>
          <a:p>
            <a:r>
              <a:rPr lang="en-US" altLang="en-US" sz="2800"/>
              <a:t>Interpretation: </a:t>
            </a:r>
          </a:p>
          <a:p>
            <a:pPr lvl="1"/>
            <a:r>
              <a:rPr lang="en-US" altLang="en-US" sz="2400"/>
              <a:t>minimize the number of assignments that can be done such that no constraint on V</a:t>
            </a:r>
            <a:r>
              <a:rPr lang="en-US" altLang="en-US" sz="2400" baseline="-25000"/>
              <a:t>i</a:t>
            </a:r>
            <a:r>
              <a:rPr lang="en-US" altLang="en-US" sz="2400"/>
              <a:t> is broken</a:t>
            </a:r>
          </a:p>
          <a:p>
            <a:pPr lvl="1"/>
            <a:r>
              <a:rPr lang="en-US" altLang="en-US" sz="2400"/>
              <a:t>Upper bound on the number of solutions</a:t>
            </a:r>
          </a:p>
        </p:txBody>
      </p:sp>
      <p:sp>
        <p:nvSpPr>
          <p:cNvPr id="26627" name="Footer Placeholder 3">
            <a:extLst>
              <a:ext uri="{FF2B5EF4-FFF2-40B4-BE49-F238E27FC236}">
                <a16:creationId xmlns:a16="http://schemas.microsoft.com/office/drawing/2014/main" id="{F9C7B673-41B6-C243-A940-DDD7A3CCAB4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6628" name="Slide Number Placeholder 4">
            <a:extLst>
              <a:ext uri="{FF2B5EF4-FFF2-40B4-BE49-F238E27FC236}">
                <a16:creationId xmlns:a16="http://schemas.microsoft.com/office/drawing/2014/main" id="{C692CACE-2057-1C48-B2AC-8AAE723B77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C95D420-E842-2541-8BDC-E9900A268076}" type="slidenum">
              <a:rPr lang="en-US" altLang="zh-CN" sz="1400"/>
              <a:pPr eaLnBrk="1" hangingPunct="1"/>
              <a:t>12</a:t>
            </a:fld>
            <a:endParaRPr lang="en-US" altLang="zh-CN" sz="140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453C26C-49C5-F34A-B02A-BFD4B6B97650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4114800"/>
          <a:ext cx="3124200" cy="1463675"/>
        </p:xfrm>
        <a:graphic>
          <a:graphicData uri="http://schemas.openxmlformats.org/drawingml/2006/table">
            <a:tbl>
              <a:tblPr/>
              <a:tblGrid>
                <a:gridCol w="520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Q1</a:t>
                      </a:r>
                    </a:p>
                  </a:txBody>
                  <a:tcPr marT="45740" marB="4574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A65BC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A65BC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Q3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A65BC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Q4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A65BC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29867B7-884F-B840-BF05-93AE5EBD7F0C}"/>
              </a:ext>
            </a:extLst>
          </p:cNvPr>
          <p:cNvSpPr txBox="1">
            <a:spLocks/>
          </p:cNvSpPr>
          <p:nvPr/>
        </p:nvSpPr>
        <p:spPr bwMode="auto">
          <a:xfrm>
            <a:off x="4191000" y="4038600"/>
            <a:ext cx="49530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Q1, Q4 promise 28 solutions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Q2, Q3 promise 20 solutions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Start with Q2 or Q3 (more constraining)</a:t>
            </a:r>
            <a:br>
              <a:rPr lang="en-US" sz="2000" kern="0" dirty="0">
                <a:latin typeface="+mn-lt"/>
                <a:ea typeface="+mn-ea"/>
              </a:rPr>
            </a:br>
            <a:r>
              <a:rPr lang="en-US" sz="2000" kern="0" dirty="0">
                <a:latin typeface="+mn-lt"/>
                <a:ea typeface="+mn-ea"/>
              </a:rPr>
              <a:t>choosing Col1 or 4 (more promising)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Footer Placeholder 4">
            <a:extLst>
              <a:ext uri="{FF2B5EF4-FFF2-40B4-BE49-F238E27FC236}">
                <a16:creationId xmlns:a16="http://schemas.microsoft.com/office/drawing/2014/main" id="{93383CA6-476E-6E49-B9EC-6E360E76D89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7650" name="Slide Number Placeholder 5">
            <a:extLst>
              <a:ext uri="{FF2B5EF4-FFF2-40B4-BE49-F238E27FC236}">
                <a16:creationId xmlns:a16="http://schemas.microsoft.com/office/drawing/2014/main" id="{15FF55E4-F679-C240-BBAF-A97E5800607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A8E8D93-61EA-1641-AF2E-3253C39D335F}" type="slidenum">
              <a:rPr lang="en-US" altLang="zh-CN" sz="1400"/>
              <a:pPr eaLnBrk="1" hangingPunct="1"/>
              <a:t>13</a:t>
            </a:fld>
            <a:endParaRPr lang="en-US" altLang="zh-CN" sz="14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19464E8E-1E7F-D04B-83B5-43901EE511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7939088" algn="r"/>
              </a:tabLst>
            </a:pPr>
            <a:r>
              <a:rPr lang="en-US" altLang="en-US" sz="4000"/>
              <a:t>Brélaz	</a:t>
            </a:r>
            <a:r>
              <a:rPr lang="en-US" altLang="en-US" sz="2400"/>
              <a:t>CACM, 79</a:t>
            </a:r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1ADE6825-669A-8B44-B82F-7F6BE63447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06400" indent="-406400" eaLnBrk="1" hangingPunct="1">
              <a:lnSpc>
                <a:spcPct val="80000"/>
              </a:lnSpc>
            </a:pPr>
            <a:r>
              <a:rPr lang="en-US" altLang="en-US" sz="2400">
                <a:solidFill>
                  <a:srgbClr val="A50021"/>
                </a:solidFill>
              </a:rPr>
              <a:t>Originally designed for coloring</a:t>
            </a:r>
            <a:r>
              <a:rPr lang="en-US" altLang="en-US" sz="2400"/>
              <a:t>. </a:t>
            </a:r>
          </a:p>
          <a:p>
            <a:pPr marL="806450" lvl="1" indent="-406400" eaLnBrk="1" hangingPunct="1">
              <a:lnSpc>
                <a:spcPct val="80000"/>
              </a:lnSpc>
            </a:pPr>
            <a:r>
              <a:rPr lang="en-US" altLang="en-US" sz="1600"/>
              <a:t>Assigns the most constrained nodes first (i.e., those with the most distinctly colored neighbors)</a:t>
            </a:r>
          </a:p>
          <a:p>
            <a:pPr marL="806450" lvl="1" indent="-406400" eaLnBrk="1" hangingPunct="1">
              <a:lnSpc>
                <a:spcPct val="80000"/>
              </a:lnSpc>
            </a:pPr>
            <a:r>
              <a:rPr lang="en-US" altLang="en-US" sz="1600"/>
              <a:t>breaking ties by choosing nodes with the most uncolored neighbors.</a:t>
            </a:r>
            <a:endParaRPr lang="en-US" altLang="en-US" sz="2000"/>
          </a:p>
          <a:p>
            <a:pPr marL="406400" indent="-4064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Arrange the variables in decreasing order of degrees</a:t>
            </a:r>
          </a:p>
          <a:p>
            <a:pPr marL="406400" indent="-4064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Color a vertex with maximal degree with color 1.</a:t>
            </a:r>
          </a:p>
          <a:p>
            <a:pPr marL="406400" indent="-4064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Choose a vertex with a maximal saturation degree (number of different colors to which is it adjacent).  </a:t>
            </a:r>
          </a:p>
          <a:p>
            <a:pPr marL="806450" lvl="1" indent="-406400" eaLnBrk="1" hangingPunct="1">
              <a:lnSpc>
                <a:spcPct val="80000"/>
              </a:lnSpc>
            </a:pPr>
            <a:r>
              <a:rPr lang="en-US" altLang="en-US" sz="2000"/>
              <a:t>If there is equality (tie), choose any vertex of maximal degree in the uncolored graph</a:t>
            </a:r>
          </a:p>
          <a:p>
            <a:pPr marL="406400" indent="-4064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Color the chosen vertex (with the lowest numbered color)</a:t>
            </a:r>
          </a:p>
          <a:p>
            <a:pPr marL="406400" indent="-4064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If all vertices are colored, stop.  Otherwise, return to 3.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ooter Placeholder 4">
            <a:extLst>
              <a:ext uri="{FF2B5EF4-FFF2-40B4-BE49-F238E27FC236}">
                <a16:creationId xmlns:a16="http://schemas.microsoft.com/office/drawing/2014/main" id="{210EE27D-60DD-1F4A-BC57-C0CC4F5794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8674" name="Slide Number Placeholder 5">
            <a:extLst>
              <a:ext uri="{FF2B5EF4-FFF2-40B4-BE49-F238E27FC236}">
                <a16:creationId xmlns:a16="http://schemas.microsoft.com/office/drawing/2014/main" id="{6D5A5717-4487-994F-8DCF-857C520D176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B544740-B6BD-D342-A644-990835CEB913}" type="slidenum">
              <a:rPr lang="en-US" altLang="zh-CN" sz="1400"/>
              <a:pPr eaLnBrk="1" hangingPunct="1"/>
              <a:t>14</a:t>
            </a:fld>
            <a:endParaRPr lang="en-US" altLang="zh-CN" sz="14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85DAE401-9AFB-2947-B767-933F5C80B3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7823200" algn="r"/>
              </a:tabLst>
            </a:pPr>
            <a:r>
              <a:rPr lang="en-US" altLang="en-US" sz="4000"/>
              <a:t>wdeg 	</a:t>
            </a:r>
            <a:r>
              <a:rPr lang="en-US" altLang="en-US" sz="2800"/>
              <a:t>[Boussemart et al, ECAI 04]</a:t>
            </a:r>
            <a:endParaRPr lang="en-US" altLang="en-US" sz="4000"/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19F75845-7683-6343-BBAE-B9C58EC89C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en-US" sz="2000"/>
              <a:t>All constraints are assigned a weight, first set to 1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/>
              <a:t>Every time a constraint is broken during propagation with look-ahead (constraint causing domain wipe-out), its weight is increased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/>
              <a:t>The weight of an un-assigned variable is defined as the sum of the weights of the constraints that apply to the variable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/>
              <a:t>The variable with largest weight is chosen for instantiation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/>
              <a:t>Weights are not reinitialized upon backtracking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/>
              <a:t>Refinement: </a:t>
            </a:r>
            <a:r>
              <a:rPr lang="en-US" altLang="en-US" sz="2000" i="1"/>
              <a:t>dom/wdeg</a:t>
            </a:r>
            <a:endParaRPr lang="en-US" altLang="en-US" sz="2000"/>
          </a:p>
          <a:p>
            <a:pPr eaLnBrk="1" hangingPunct="1">
              <a:lnSpc>
                <a:spcPct val="110000"/>
              </a:lnSpc>
            </a:pPr>
            <a:r>
              <a:rPr lang="en-US" altLang="en-US" sz="2000"/>
              <a:t>Historically: inspired by breakout heuristic of [Morris, AAAI 93], commonly used in local search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ooter Placeholder 4">
            <a:extLst>
              <a:ext uri="{FF2B5EF4-FFF2-40B4-BE49-F238E27FC236}">
                <a16:creationId xmlns:a16="http://schemas.microsoft.com/office/drawing/2014/main" id="{D5AD490A-A56C-1D41-BD73-8FF2874149F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9698" name="Slide Number Placeholder 5">
            <a:extLst>
              <a:ext uri="{FF2B5EF4-FFF2-40B4-BE49-F238E27FC236}">
                <a16:creationId xmlns:a16="http://schemas.microsoft.com/office/drawing/2014/main" id="{74B6F13A-81EC-0A45-A01C-8ED16CB547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11CDE99-102C-174B-90B9-E0115E5B143C}" type="slidenum">
              <a:rPr lang="en-US" altLang="zh-CN" sz="1400"/>
              <a:pPr eaLnBrk="1" hangingPunct="1"/>
              <a:t>15</a:t>
            </a:fld>
            <a:endParaRPr lang="en-US" altLang="zh-CN" sz="14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BCB628E4-2D49-5B46-B875-C2317FF15D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Variable ordering heuristics</a:t>
            </a:r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4A443C74-BB04-814C-BC6F-3538B15B16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229600" cy="47545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Least domain (LD), a.k.a. smallest domain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Maximal (future/forward) degree (</a:t>
            </a:r>
            <a:r>
              <a:rPr lang="en-US" altLang="en-US" sz="1800" i="1"/>
              <a:t>deg, fdeg, ddeg</a:t>
            </a:r>
            <a:r>
              <a:rPr lang="en-US" altLang="en-US" sz="1800"/>
              <a:t>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Minimal ratio domain size over degree (ddr, </a:t>
            </a:r>
            <a:r>
              <a:rPr lang="en-US" altLang="en-US" sz="1800" i="1"/>
              <a:t>dom/deg, dom/ddeg</a:t>
            </a:r>
            <a:r>
              <a:rPr lang="en-US" altLang="en-US" sz="1800"/>
              <a:t>)</a:t>
            </a:r>
            <a:endParaRPr lang="en-US" altLang="en-US" sz="110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Promise for variables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Brélaz heuristic (originally for graph coloring)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Weighted degree (</a:t>
            </a:r>
            <a:r>
              <a:rPr lang="en-US" altLang="en-US" sz="1800" i="1"/>
              <a:t>wdeg</a:t>
            </a:r>
            <a:r>
              <a:rPr lang="en-US" altLang="en-US" sz="1800"/>
              <a:t>) 	</a:t>
            </a:r>
            <a:r>
              <a:rPr lang="en-US" altLang="en-US" sz="1200"/>
              <a:t>[Boussemart et al, ECAI 04]</a:t>
            </a: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/>
              <a:t>Graph-based heuristics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400"/>
              <a:t>Minimal width ordering (MWO)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400"/>
              <a:t>Induced width ordering w*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400"/>
              <a:t>Maximal cardinality ordering (MCO)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400"/>
              <a:t>Minimal bandwidth ordering (BBO)</a:t>
            </a:r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>
                <a:solidFill>
                  <a:srgbClr val="A50021"/>
                </a:solidFill>
              </a:rPr>
              <a:t>Alert: Always exploit domino effect (domain has 1 value), especially under dynamic variable ordering</a:t>
            </a:r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>
                <a:solidFill>
                  <a:srgbClr val="A50021"/>
                </a:solidFill>
              </a:rPr>
              <a:t>Always state how you are breaking ties (e.g., lexicographically)</a:t>
            </a:r>
            <a:r>
              <a:rPr lang="en-US" altLang="en-US" sz="180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7939088" algn="r"/>
              </a:tabLst>
            </a:pPr>
            <a:r>
              <a:rPr lang="en-US" altLang="en-US" sz="2000">
                <a:solidFill>
                  <a:srgbClr val="3A65BC"/>
                </a:solidFill>
              </a:rPr>
              <a:t>In general: 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>
                <a:solidFill>
                  <a:srgbClr val="3A65BC"/>
                </a:solidFill>
              </a:rPr>
              <a:t>Cheap and effective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>
                <a:solidFill>
                  <a:srgbClr val="3A65BC"/>
                </a:solidFill>
              </a:rPr>
              <a:t>In most cases, suitable for both static and dynamic ordering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Footer Placeholder 4">
            <a:extLst>
              <a:ext uri="{FF2B5EF4-FFF2-40B4-BE49-F238E27FC236}">
                <a16:creationId xmlns:a16="http://schemas.microsoft.com/office/drawing/2014/main" id="{7E7B6CDF-D289-724A-A602-BE7B8097B5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0722" name="Slide Number Placeholder 5">
            <a:extLst>
              <a:ext uri="{FF2B5EF4-FFF2-40B4-BE49-F238E27FC236}">
                <a16:creationId xmlns:a16="http://schemas.microsoft.com/office/drawing/2014/main" id="{D8F73942-DE04-9B49-8869-6440FE5CF0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6C91242D-11C5-4E40-8F8B-898272234862}" type="slidenum">
              <a:rPr lang="en-US" altLang="zh-CN" sz="1400"/>
              <a:pPr eaLnBrk="1" hangingPunct="1"/>
              <a:t>16</a:t>
            </a:fld>
            <a:endParaRPr lang="en-US" altLang="zh-CN" sz="14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8F522FB9-EA67-CA45-AAAA-8B91CC9FE1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Graph-based heuristics</a:t>
            </a:r>
          </a:p>
        </p:txBody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B3049FF1-09BA-B342-AD65-76A3DDD7B4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163763"/>
          </a:xfrm>
        </p:spPr>
        <p:txBody>
          <a:bodyPr/>
          <a:lstStyle/>
          <a:p>
            <a:pPr eaLnBrk="1" hangingPunct="1"/>
            <a:r>
              <a:rPr lang="en-US" altLang="en-US"/>
              <a:t>Ordering</a:t>
            </a:r>
          </a:p>
          <a:p>
            <a:pPr lvl="1" eaLnBrk="1" hangingPunct="1"/>
            <a:r>
              <a:rPr lang="en-US" altLang="en-US"/>
              <a:t>Elimination ordering</a:t>
            </a:r>
          </a:p>
          <a:p>
            <a:pPr lvl="1" eaLnBrk="1" hangingPunct="1"/>
            <a:r>
              <a:rPr lang="en-US" altLang="en-US"/>
              <a:t>Instantiation ordering</a:t>
            </a:r>
          </a:p>
          <a:p>
            <a:pPr eaLnBrk="1" hangingPunct="1"/>
            <a:r>
              <a:rPr lang="en-US" altLang="en-US"/>
              <a:t>Minimal width ordering (MWO)</a:t>
            </a:r>
          </a:p>
          <a:p>
            <a:pPr eaLnBrk="1" hangingPunct="1"/>
            <a:r>
              <a:rPr lang="en-US" altLang="en-US"/>
              <a:t>Induced with ordering w*</a:t>
            </a:r>
          </a:p>
          <a:p>
            <a:pPr eaLnBrk="1" hangingPunct="1"/>
            <a:r>
              <a:rPr lang="en-US" altLang="en-US"/>
              <a:t>Maximal cardinality ordering (MCO)</a:t>
            </a:r>
          </a:p>
          <a:p>
            <a:pPr eaLnBrk="1" hangingPunct="1"/>
            <a:r>
              <a:rPr lang="en-US" altLang="en-US"/>
              <a:t>Minimal bandwidth ordering (BBO)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9B790A41-5EDB-AA49-B74B-BF6B3960E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Node/Vertex Ordering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68212E69-1234-8B45-B2ED-CC08147F5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Elimination ordering</a:t>
            </a:r>
          </a:p>
          <a:p>
            <a:pPr lvl="1"/>
            <a:r>
              <a:rPr lang="en-US" altLang="en-US"/>
              <a:t>Order under which we eliminate the vertices from the graph</a:t>
            </a:r>
          </a:p>
          <a:p>
            <a:r>
              <a:rPr lang="en-US" altLang="en-US"/>
              <a:t>Instantiation ordering</a:t>
            </a:r>
          </a:p>
          <a:p>
            <a:pPr lvl="1"/>
            <a:r>
              <a:rPr lang="en-US" altLang="en-US"/>
              <a:t>Variable instantiation order</a:t>
            </a:r>
          </a:p>
          <a:p>
            <a:pPr lvl="1"/>
            <a:r>
              <a:rPr lang="en-US" altLang="en-US"/>
              <a:t>Usually the reverse of elimination order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78B9ED-B2C4-2545-8B06-5BB0D958E1D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31748" name="Slide Number Placeholder 4">
            <a:extLst>
              <a:ext uri="{FF2B5EF4-FFF2-40B4-BE49-F238E27FC236}">
                <a16:creationId xmlns:a16="http://schemas.microsoft.com/office/drawing/2014/main" id="{BD3E67D4-98AB-4140-903B-4B85D25CAD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45714FA5-D033-934F-9A2D-DC7340C2014C}" type="slidenum">
              <a:rPr lang="en-US" altLang="zh-CN" sz="1400"/>
              <a:pPr eaLnBrk="1" hangingPunct="1"/>
              <a:t>17</a:t>
            </a:fld>
            <a:endParaRPr lang="en-US" altLang="zh-CN" sz="1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Footer Placeholder 4">
            <a:extLst>
              <a:ext uri="{FF2B5EF4-FFF2-40B4-BE49-F238E27FC236}">
                <a16:creationId xmlns:a16="http://schemas.microsoft.com/office/drawing/2014/main" id="{12985AF4-CC4C-A94E-A187-B197020259F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2770" name="Slide Number Placeholder 5">
            <a:extLst>
              <a:ext uri="{FF2B5EF4-FFF2-40B4-BE49-F238E27FC236}">
                <a16:creationId xmlns:a16="http://schemas.microsoft.com/office/drawing/2014/main" id="{6DE20731-EB5C-1D42-8B9F-374726D2AB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FCABEC3-06B8-0C44-AAA7-F46ECB8E326B}" type="slidenum">
              <a:rPr lang="en-US" altLang="zh-CN" sz="1400"/>
              <a:pPr eaLnBrk="1" hangingPunct="1"/>
              <a:t>18</a:t>
            </a:fld>
            <a:endParaRPr lang="en-US" altLang="zh-CN" sz="14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3FC4E4D1-19F5-DD4F-91F1-99266FECBF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Width of a graph</a:t>
            </a:r>
          </a:p>
        </p:txBody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1D8D0057-F8CA-AB49-977D-A3201E062E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A graph-theoretic criterion</a:t>
            </a:r>
          </a:p>
          <a:p>
            <a:pPr eaLnBrk="1" hangingPunct="1"/>
            <a:r>
              <a:rPr lang="en-US" altLang="en-US"/>
              <a:t>Constraint graph</a:t>
            </a:r>
          </a:p>
          <a:p>
            <a:pPr eaLnBrk="1" hangingPunct="1"/>
            <a:r>
              <a:rPr lang="en-US" altLang="en-US"/>
              <a:t>Ordering of nodes       </a:t>
            </a:r>
            <a:r>
              <a:rPr lang="en-US" altLang="en-US" sz="2000" i="1"/>
              <a:t>how many possible orderings?</a:t>
            </a:r>
          </a:p>
          <a:p>
            <a:pPr eaLnBrk="1" hangingPunct="1"/>
            <a:r>
              <a:rPr lang="en-US" altLang="en-US"/>
              <a:t>Width of an ordering</a:t>
            </a:r>
          </a:p>
          <a:p>
            <a:pPr eaLnBrk="1" hangingPunct="1"/>
            <a:r>
              <a:rPr lang="en-US" altLang="en-US"/>
              <a:t>Width of the graph (independent of the ordering)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Footer Placeholder 4">
            <a:extLst>
              <a:ext uri="{FF2B5EF4-FFF2-40B4-BE49-F238E27FC236}">
                <a16:creationId xmlns:a16="http://schemas.microsoft.com/office/drawing/2014/main" id="{8C556269-F6F3-F94C-B1CD-3B71D554C20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3794" name="Slide Number Placeholder 5">
            <a:extLst>
              <a:ext uri="{FF2B5EF4-FFF2-40B4-BE49-F238E27FC236}">
                <a16:creationId xmlns:a16="http://schemas.microsoft.com/office/drawing/2014/main" id="{B9C3B565-EEB6-BA44-ABC4-36354375AC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7C82D8A-A6AF-CD40-9272-0289BDDDEDD6}" type="slidenum">
              <a:rPr lang="en-US" altLang="zh-CN" sz="1400"/>
              <a:pPr eaLnBrk="1" hangingPunct="1"/>
              <a:t>19</a:t>
            </a:fld>
            <a:endParaRPr lang="en-US" altLang="zh-CN" sz="14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34BFD7AE-9EE0-1649-9E24-3217CED38E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Minimal width ordering </a:t>
            </a:r>
            <a:r>
              <a:rPr lang="en-US" altLang="en-US" sz="4000"/>
              <a:t>(MWO)</a:t>
            </a:r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DD496059-1FE8-3446-8B9E-AE000F0C8E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667000"/>
            <a:ext cx="8229600" cy="3124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Reduces the chance of backtracking: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Variables at the front of the ordering are in general more constrained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Variables that have more variables depending on them are instantiated ealier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Finding minimum width ordering: O(n</a:t>
            </a:r>
            <a:r>
              <a:rPr lang="en-US" altLang="en-US" baseline="30000"/>
              <a:t>2</a:t>
            </a:r>
            <a:r>
              <a:rPr lang="en-US" altLang="en-US"/>
              <a:t>)</a:t>
            </a:r>
          </a:p>
        </p:txBody>
      </p:sp>
      <p:sp>
        <p:nvSpPr>
          <p:cNvPr id="33797" name="Oval 4">
            <a:extLst>
              <a:ext uri="{FF2B5EF4-FFF2-40B4-BE49-F238E27FC236}">
                <a16:creationId xmlns:a16="http://schemas.microsoft.com/office/drawing/2014/main" id="{26E232FA-7637-D545-974B-CB2F89A95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447800"/>
            <a:ext cx="2286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798" name="Oval 5">
            <a:extLst>
              <a:ext uri="{FF2B5EF4-FFF2-40B4-BE49-F238E27FC236}">
                <a16:creationId xmlns:a16="http://schemas.microsoft.com/office/drawing/2014/main" id="{CB1DE65A-1219-BC4A-806F-7307089661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1447800"/>
            <a:ext cx="2286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799" name="Oval 6">
            <a:extLst>
              <a:ext uri="{FF2B5EF4-FFF2-40B4-BE49-F238E27FC236}">
                <a16:creationId xmlns:a16="http://schemas.microsoft.com/office/drawing/2014/main" id="{B2CFF442-3A98-C644-803C-319B57AC6A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828800"/>
            <a:ext cx="2286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800" name="Oval 7">
            <a:extLst>
              <a:ext uri="{FF2B5EF4-FFF2-40B4-BE49-F238E27FC236}">
                <a16:creationId xmlns:a16="http://schemas.microsoft.com/office/drawing/2014/main" id="{AB89C288-7AD8-F546-A2C3-0856846B2E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1828800"/>
            <a:ext cx="2286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801" name="Oval 8">
            <a:extLst>
              <a:ext uri="{FF2B5EF4-FFF2-40B4-BE49-F238E27FC236}">
                <a16:creationId xmlns:a16="http://schemas.microsoft.com/office/drawing/2014/main" id="{41B0099C-C035-BD46-8F1C-9BB4C0FCB8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2362200"/>
            <a:ext cx="2286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802" name="Oval 9">
            <a:extLst>
              <a:ext uri="{FF2B5EF4-FFF2-40B4-BE49-F238E27FC236}">
                <a16:creationId xmlns:a16="http://schemas.microsoft.com/office/drawing/2014/main" id="{2B7237CD-58EB-1A44-B75F-DA2E9F19C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362200"/>
            <a:ext cx="2286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803" name="Oval 10">
            <a:extLst>
              <a:ext uri="{FF2B5EF4-FFF2-40B4-BE49-F238E27FC236}">
                <a16:creationId xmlns:a16="http://schemas.microsoft.com/office/drawing/2014/main" id="{A5467FE7-7E66-7C48-8C2E-00B049A45E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4525" y="1990725"/>
            <a:ext cx="2286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804" name="Line 13">
            <a:extLst>
              <a:ext uri="{FF2B5EF4-FFF2-40B4-BE49-F238E27FC236}">
                <a16:creationId xmlns:a16="http://schemas.microsoft.com/office/drawing/2014/main" id="{D75CBB46-E600-0F4F-81DC-B9611CA67471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1524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5" name="Line 14">
            <a:extLst>
              <a:ext uri="{FF2B5EF4-FFF2-40B4-BE49-F238E27FC236}">
                <a16:creationId xmlns:a16="http://schemas.microsoft.com/office/drawing/2014/main" id="{C3BCAD7A-3DF6-4A47-A5BA-6E595B62641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43000" y="16002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6" name="Line 15">
            <a:extLst>
              <a:ext uri="{FF2B5EF4-FFF2-40B4-BE49-F238E27FC236}">
                <a16:creationId xmlns:a16="http://schemas.microsoft.com/office/drawing/2014/main" id="{64315266-44FE-D747-9004-73BB3BD0E6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16002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7" name="Line 16">
            <a:extLst>
              <a:ext uri="{FF2B5EF4-FFF2-40B4-BE49-F238E27FC236}">
                <a16:creationId xmlns:a16="http://schemas.microsoft.com/office/drawing/2014/main" id="{3C2A0622-A3B3-2C4F-8F78-5879F2B1BCE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1905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8" name="Line 17">
            <a:extLst>
              <a:ext uri="{FF2B5EF4-FFF2-40B4-BE49-F238E27FC236}">
                <a16:creationId xmlns:a16="http://schemas.microsoft.com/office/drawing/2014/main" id="{F28C0FB9-D239-0E47-8CC0-AE57B793A4BB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2438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9" name="Line 18">
            <a:extLst>
              <a:ext uri="{FF2B5EF4-FFF2-40B4-BE49-F238E27FC236}">
                <a16:creationId xmlns:a16="http://schemas.microsoft.com/office/drawing/2014/main" id="{8743A12B-8A02-4943-AB4F-0D6B67905B7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4425" y="1981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0" name="Line 19">
            <a:extLst>
              <a:ext uri="{FF2B5EF4-FFF2-40B4-BE49-F238E27FC236}">
                <a16:creationId xmlns:a16="http://schemas.microsoft.com/office/drawing/2014/main" id="{FB0D42C2-7230-B94A-A84A-321EB83F1FC4}"/>
              </a:ext>
            </a:extLst>
          </p:cNvPr>
          <p:cNvSpPr>
            <a:spLocks noChangeShapeType="1"/>
          </p:cNvSpPr>
          <p:nvPr/>
        </p:nvSpPr>
        <p:spPr bwMode="auto">
          <a:xfrm>
            <a:off x="1733550" y="1981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1" name="Line 20">
            <a:extLst>
              <a:ext uri="{FF2B5EF4-FFF2-40B4-BE49-F238E27FC236}">
                <a16:creationId xmlns:a16="http://schemas.microsoft.com/office/drawing/2014/main" id="{4A12CA91-63F9-944B-8A96-E7C9FDB96D81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8825" y="1600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2" name="Line 22">
            <a:extLst>
              <a:ext uri="{FF2B5EF4-FFF2-40B4-BE49-F238E27FC236}">
                <a16:creationId xmlns:a16="http://schemas.microsoft.com/office/drawing/2014/main" id="{0A88F43B-47A6-ED4D-9D5A-231E5E616A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28800" y="21336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3" name="Text Box 23">
            <a:extLst>
              <a:ext uri="{FF2B5EF4-FFF2-40B4-BE49-F238E27FC236}">
                <a16:creationId xmlns:a16="http://schemas.microsoft.com/office/drawing/2014/main" id="{88642977-E5C7-D748-9129-30732F9657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650" y="1343025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A</a:t>
            </a:r>
          </a:p>
        </p:txBody>
      </p:sp>
      <p:sp>
        <p:nvSpPr>
          <p:cNvPr id="33814" name="Text Box 25">
            <a:extLst>
              <a:ext uri="{FF2B5EF4-FFF2-40B4-BE49-F238E27FC236}">
                <a16:creationId xmlns:a16="http://schemas.microsoft.com/office/drawing/2014/main" id="{44E9009F-DE5D-5E49-AB55-76ED40393C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850" y="17526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B</a:t>
            </a:r>
          </a:p>
        </p:txBody>
      </p:sp>
      <p:sp>
        <p:nvSpPr>
          <p:cNvPr id="33815" name="Text Box 26">
            <a:extLst>
              <a:ext uri="{FF2B5EF4-FFF2-40B4-BE49-F238E27FC236}">
                <a16:creationId xmlns:a16="http://schemas.microsoft.com/office/drawing/2014/main" id="{64573F33-FAF1-5E4E-B27F-5E6E2DEFEB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" y="2286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C</a:t>
            </a:r>
          </a:p>
        </p:txBody>
      </p:sp>
      <p:sp>
        <p:nvSpPr>
          <p:cNvPr id="33816" name="Text Box 27">
            <a:extLst>
              <a:ext uri="{FF2B5EF4-FFF2-40B4-BE49-F238E27FC236}">
                <a16:creationId xmlns:a16="http://schemas.microsoft.com/office/drawing/2014/main" id="{A6FBAEB0-68AE-384F-A81D-4596F198D8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D</a:t>
            </a:r>
          </a:p>
        </p:txBody>
      </p:sp>
      <p:sp>
        <p:nvSpPr>
          <p:cNvPr id="33817" name="Text Box 28">
            <a:extLst>
              <a:ext uri="{FF2B5EF4-FFF2-40B4-BE49-F238E27FC236}">
                <a16:creationId xmlns:a16="http://schemas.microsoft.com/office/drawing/2014/main" id="{3CC408B0-089E-FD49-A556-21D8E97EEA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65735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G</a:t>
            </a:r>
          </a:p>
        </p:txBody>
      </p:sp>
      <p:sp>
        <p:nvSpPr>
          <p:cNvPr id="33818" name="Text Box 29">
            <a:extLst>
              <a:ext uri="{FF2B5EF4-FFF2-40B4-BE49-F238E27FC236}">
                <a16:creationId xmlns:a16="http://schemas.microsoft.com/office/drawing/2014/main" id="{FA1A8A08-7F66-6E4C-8B24-E1F553B55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4550" y="135255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F</a:t>
            </a:r>
          </a:p>
        </p:txBody>
      </p:sp>
      <p:sp>
        <p:nvSpPr>
          <p:cNvPr id="33819" name="Text Box 30">
            <a:extLst>
              <a:ext uri="{FF2B5EF4-FFF2-40B4-BE49-F238E27FC236}">
                <a16:creationId xmlns:a16="http://schemas.microsoft.com/office/drawing/2014/main" id="{06B4C5DD-6CCA-3449-BEFF-279A71973B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5975" y="1952625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E</a:t>
            </a:r>
          </a:p>
        </p:txBody>
      </p:sp>
      <p:sp>
        <p:nvSpPr>
          <p:cNvPr id="33820" name="Rectangle 38">
            <a:extLst>
              <a:ext uri="{FF2B5EF4-FFF2-40B4-BE49-F238E27FC236}">
                <a16:creationId xmlns:a16="http://schemas.microsoft.com/office/drawing/2014/main" id="{951411AE-F94A-8F46-BF9B-32D797BA81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1447800"/>
            <a:ext cx="6400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 sz="2800">
                <a:latin typeface="Helvetica" pitchFamily="2" charset="0"/>
              </a:rPr>
              <a:t>Compute width of A, B, C, D, E, F, G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 sz="2800">
                <a:latin typeface="Helvetica" pitchFamily="2" charset="0"/>
              </a:rPr>
              <a:t>Compute width of G, F, E, D, C, B, 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Footer Placeholder 4">
            <a:extLst>
              <a:ext uri="{FF2B5EF4-FFF2-40B4-BE49-F238E27FC236}">
                <a16:creationId xmlns:a16="http://schemas.microsoft.com/office/drawing/2014/main" id="{34BD0A0E-48C1-9547-AF27-987E77C67F3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B3FD0EAF-AE9C-964D-9CC0-433ED57D44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7A0163D-B083-E74D-B67B-E99982AEEB2E}" type="slidenum">
              <a:rPr lang="en-US" altLang="zh-CN" sz="1400"/>
              <a:pPr eaLnBrk="1" hangingPunct="1"/>
              <a:t>2</a:t>
            </a:fld>
            <a:endParaRPr lang="en-US" altLang="zh-CN" sz="1400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FCB4130D-FA89-8041-B779-0BD48FA309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sz="2800" b="1" dirty="0">
                <a:cs typeface="宋体" charset="0"/>
              </a:rPr>
              <a:t>Assumptions</a:t>
            </a:r>
          </a:p>
          <a:p>
            <a:pPr lvl="1" eaLnBrk="1" hangingPunct="1">
              <a:defRPr/>
            </a:pPr>
            <a:r>
              <a:rPr lang="en-US" sz="2400" dirty="0">
                <a:cs typeface="宋体" charset="0"/>
              </a:rPr>
              <a:t> Finite domains</a:t>
            </a:r>
          </a:p>
          <a:p>
            <a:pPr lvl="1" eaLnBrk="1" hangingPunct="1">
              <a:defRPr/>
            </a:pPr>
            <a:r>
              <a:rPr lang="en-US" sz="2400" dirty="0">
                <a:cs typeface="宋体" charset="0"/>
              </a:rPr>
              <a:t> Binary constraints</a:t>
            </a:r>
          </a:p>
          <a:p>
            <a:pPr eaLnBrk="1" hangingPunct="1">
              <a:defRPr/>
            </a:pPr>
            <a:r>
              <a:rPr lang="en-US" sz="2800" b="1" dirty="0">
                <a:cs typeface="宋体" charset="0"/>
              </a:rPr>
              <a:t>Required reading</a:t>
            </a:r>
          </a:p>
          <a:p>
            <a:pPr lvl="1" eaLnBrk="1" hangingPunct="1">
              <a:defRPr/>
            </a:pPr>
            <a:r>
              <a:rPr lang="en-US" sz="2400" dirty="0">
                <a:cs typeface="宋体" charset="0"/>
              </a:rPr>
              <a:t>Chapter 6 of Tsang’s book (web accessible)</a:t>
            </a:r>
          </a:p>
          <a:p>
            <a:pPr eaLnBrk="1" hangingPunct="1">
              <a:defRPr/>
            </a:pPr>
            <a:r>
              <a:rPr lang="en-US" sz="2800" b="1" dirty="0">
                <a:cs typeface="宋体" charset="0"/>
              </a:rPr>
              <a:t>Recommended reading</a:t>
            </a:r>
          </a:p>
          <a:p>
            <a:pPr lvl="1" eaLnBrk="1" hangingPunct="1">
              <a:defRPr/>
            </a:pPr>
            <a:r>
              <a:rPr lang="en-US" sz="2400" dirty="0">
                <a:cs typeface="宋体" charset="0"/>
              </a:rPr>
              <a:t>Dual viewpoint heuristics for binary Constraint Satisfaction Problems </a:t>
            </a:r>
            <a:r>
              <a:rPr lang="en-US" sz="1800" dirty="0">
                <a:cs typeface="宋体" charset="0"/>
              </a:rPr>
              <a:t>[</a:t>
            </a:r>
            <a:r>
              <a:rPr lang="en-US" sz="1800" dirty="0" err="1">
                <a:cs typeface="宋体" charset="0"/>
              </a:rPr>
              <a:t>Geelen</a:t>
            </a:r>
            <a:r>
              <a:rPr lang="en-US" sz="1800" dirty="0">
                <a:cs typeface="宋体" charset="0"/>
              </a:rPr>
              <a:t>, ECAI 92]</a:t>
            </a:r>
          </a:p>
          <a:p>
            <a:pPr lvl="2" eaLnBrk="1" hangingPunct="1">
              <a:defRPr/>
            </a:pPr>
            <a:r>
              <a:rPr lang="en-US" sz="2000" b="1" dirty="0">
                <a:solidFill>
                  <a:srgbClr val="A50021"/>
                </a:solidFill>
                <a:cs typeface="宋体" charset="0"/>
              </a:rPr>
              <a:t>In my experience </a:t>
            </a:r>
            <a:r>
              <a:rPr lang="en-US" sz="2000" strike="sngStrike" dirty="0">
                <a:solidFill>
                  <a:srgbClr val="A50021"/>
                </a:solidFill>
                <a:cs typeface="宋体" charset="0"/>
              </a:rPr>
              <a:t>the most</a:t>
            </a:r>
            <a:r>
              <a:rPr lang="en-US" sz="2000" dirty="0">
                <a:solidFill>
                  <a:srgbClr val="A50021"/>
                </a:solidFill>
                <a:cs typeface="宋体" charset="0"/>
              </a:rPr>
              <a:t> </a:t>
            </a:r>
            <a:r>
              <a:rPr lang="en-US" sz="2000" b="1" dirty="0">
                <a:solidFill>
                  <a:srgbClr val="A50021"/>
                </a:solidFill>
                <a:cs typeface="宋体" charset="0"/>
              </a:rPr>
              <a:t>powerful</a:t>
            </a:r>
            <a:r>
              <a:rPr lang="en-US" sz="2000" dirty="0">
                <a:cs typeface="宋体" charset="0"/>
              </a:rPr>
              <a:t>, but also the most costly (require lots of constraint checks)</a:t>
            </a:r>
          </a:p>
        </p:txBody>
      </p:sp>
      <p:sp>
        <p:nvSpPr>
          <p:cNvPr id="16388" name="TextBox 1">
            <a:extLst>
              <a:ext uri="{FF2B5EF4-FFF2-40B4-BE49-F238E27FC236}">
                <a16:creationId xmlns:a16="http://schemas.microsoft.com/office/drawing/2014/main" id="{0550A88C-89CC-F84B-9AB3-63EFAD6029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4767263"/>
            <a:ext cx="9144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600" b="1">
                <a:solidFill>
                  <a:srgbClr val="3A65BC"/>
                </a:solidFill>
              </a:rPr>
              <a:t>a quite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Footer Placeholder 4">
            <a:extLst>
              <a:ext uri="{FF2B5EF4-FFF2-40B4-BE49-F238E27FC236}">
                <a16:creationId xmlns:a16="http://schemas.microsoft.com/office/drawing/2014/main" id="{DDC93B70-FA96-074B-B92D-D53B3DB2D24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4818" name="Slide Number Placeholder 5">
            <a:extLst>
              <a:ext uri="{FF2B5EF4-FFF2-40B4-BE49-F238E27FC236}">
                <a16:creationId xmlns:a16="http://schemas.microsoft.com/office/drawing/2014/main" id="{C9B051A3-AF19-9F4A-81DD-B7007DB444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1FACE80-6EDD-1146-AB07-8061497A35B7}" type="slidenum">
              <a:rPr lang="en-US" altLang="zh-CN" sz="1400"/>
              <a:pPr eaLnBrk="1" hangingPunct="1"/>
              <a:t>20</a:t>
            </a:fld>
            <a:endParaRPr lang="en-US" altLang="zh-CN" sz="14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E9FE65F1-808A-F746-8E4D-0203DD4D4F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Procedure: </a:t>
            </a:r>
            <a:r>
              <a:rPr lang="en-US" altLang="en-US" sz="4000"/>
              <a:t>Width or a graph G</a:t>
            </a:r>
          </a:p>
        </p:txBody>
      </p:sp>
      <p:sp>
        <p:nvSpPr>
          <p:cNvPr id="33797" name="Rectangle 3">
            <a:extLst>
              <a:ext uri="{FF2B5EF4-FFF2-40B4-BE49-F238E27FC236}">
                <a16:creationId xmlns:a16="http://schemas.microsoft.com/office/drawing/2014/main" id="{231E64D3-9C0C-594A-BCDE-A7B272B092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cs typeface="宋体" charset="0"/>
              </a:rPr>
              <a:t>Remove from the graph all nodes not connected to any others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cs typeface="宋体" charset="0"/>
              </a:rPr>
              <a:t>Set </a:t>
            </a:r>
            <a:r>
              <a:rPr lang="en-US" sz="2400" i="1" dirty="0">
                <a:latin typeface="Times New Roman"/>
                <a:cs typeface="Times New Roman"/>
              </a:rPr>
              <a:t>k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  <a:sym typeface="Symbol" charset="0"/>
              </a:rPr>
              <a:t> 0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cs typeface="宋体" charset="0"/>
                <a:sym typeface="Symbol" charset="0"/>
              </a:rPr>
              <a:t>Do while there are nodes left in the graph</a:t>
            </a:r>
          </a:p>
          <a:p>
            <a:pPr marL="342900" lvl="1" indent="-342900"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sz="2000" dirty="0">
                <a:cs typeface="宋体" charset="0"/>
              </a:rPr>
              <a:t>Set </a:t>
            </a:r>
            <a:r>
              <a:rPr lang="en-US" sz="2400" i="1" dirty="0">
                <a:latin typeface="Times New Roman"/>
                <a:cs typeface="Times New Roman"/>
              </a:rPr>
              <a:t>k </a:t>
            </a:r>
            <a:r>
              <a:rPr lang="en-US" sz="2400" dirty="0">
                <a:latin typeface="Times New Roman"/>
                <a:cs typeface="Times New Roman"/>
                <a:sym typeface="Symbol" charset="0"/>
              </a:rPr>
              <a:t></a:t>
            </a:r>
            <a:r>
              <a:rPr lang="en-US" sz="2400" i="1" dirty="0">
                <a:latin typeface="Times New Roman"/>
                <a:cs typeface="Times New Roman"/>
                <a:sym typeface="Symbol" charset="0"/>
              </a:rPr>
              <a:t> </a:t>
            </a:r>
            <a:r>
              <a:rPr lang="en-US" sz="2400" dirty="0">
                <a:latin typeface="Times New Roman"/>
                <a:cs typeface="Times New Roman"/>
                <a:sym typeface="Symbol" charset="0"/>
              </a:rPr>
              <a:t>(</a:t>
            </a:r>
            <a:r>
              <a:rPr lang="en-US" sz="2400" i="1" dirty="0">
                <a:latin typeface="Times New Roman"/>
                <a:cs typeface="Times New Roman"/>
                <a:sym typeface="Symbol" charset="0"/>
              </a:rPr>
              <a:t>k+1</a:t>
            </a:r>
            <a:r>
              <a:rPr lang="en-US" sz="2400" dirty="0">
                <a:latin typeface="Times New Roman"/>
                <a:cs typeface="Times New Roman"/>
                <a:sym typeface="Symbol" charset="0"/>
              </a:rPr>
              <a:t>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>
                <a:cs typeface="宋体" charset="0"/>
                <a:sym typeface="Symbol" charset="0"/>
              </a:rPr>
              <a:t>While there are nodes not connected to more than k others</a:t>
            </a:r>
          </a:p>
          <a:p>
            <a:pPr marL="9144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dirty="0">
                <a:cs typeface="宋体" charset="0"/>
                <a:sym typeface="Symbol" charset="0"/>
              </a:rPr>
              <a:t>Remove such nodes from the graph, along with any edges connected to them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cs typeface="宋体" charset="0"/>
                <a:sym typeface="Symbol" charset="0"/>
              </a:rPr>
              <a:t>Return </a:t>
            </a:r>
            <a:r>
              <a:rPr lang="en-US" sz="2400" i="1" dirty="0">
                <a:latin typeface="Times New Roman"/>
                <a:cs typeface="Times New Roman"/>
                <a:sym typeface="Symbol" charset="0"/>
              </a:rPr>
              <a:t>k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>
                <a:cs typeface="宋体" charset="0"/>
                <a:sym typeface="Symbol" charset="0"/>
              </a:rPr>
              <a:t>The minimal width ordering of the nodes is obtained by taking the nodes in the reverse order than they were removed</a:t>
            </a:r>
            <a:endParaRPr lang="en-US" sz="2400" dirty="0">
              <a:cs typeface="宋体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Footer Placeholder 4">
            <a:extLst>
              <a:ext uri="{FF2B5EF4-FFF2-40B4-BE49-F238E27FC236}">
                <a16:creationId xmlns:a16="http://schemas.microsoft.com/office/drawing/2014/main" id="{B3578A19-3F85-424F-BB56-A2D3CAB69D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5842" name="Slide Number Placeholder 5">
            <a:extLst>
              <a:ext uri="{FF2B5EF4-FFF2-40B4-BE49-F238E27FC236}">
                <a16:creationId xmlns:a16="http://schemas.microsoft.com/office/drawing/2014/main" id="{BA2FEE7C-CF43-FB4A-8DF3-9C090BEDEA8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0063842-0846-8146-B09A-47365B8492B1}" type="slidenum">
              <a:rPr lang="en-US" altLang="zh-CN" sz="1400"/>
              <a:pPr eaLnBrk="1" hangingPunct="1"/>
              <a:t>21</a:t>
            </a:fld>
            <a:endParaRPr lang="en-US" altLang="zh-CN" sz="14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D15D9F83-8417-E649-9A21-F7C1A8E6A8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Graph-based heuristics</a:t>
            </a: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BA778AE9-7EEB-1D4E-8F86-DFE87E55D4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2163763"/>
          </a:xfrm>
        </p:spPr>
        <p:txBody>
          <a:bodyPr/>
          <a:lstStyle/>
          <a:p>
            <a:pPr eaLnBrk="1" hangingPunct="1">
              <a:buFont typeface="Wingdings" pitchFamily="2" charset="2"/>
              <a:buChar char="ü"/>
            </a:pPr>
            <a:r>
              <a:rPr lang="en-US" altLang="en-US">
                <a:solidFill>
                  <a:srgbClr val="A6A6A6"/>
                </a:solidFill>
              </a:rPr>
              <a:t>Ordering</a:t>
            </a:r>
          </a:p>
          <a:p>
            <a:pPr lvl="1" eaLnBrk="1" hangingPunct="1"/>
            <a:r>
              <a:rPr lang="en-US" altLang="en-US">
                <a:solidFill>
                  <a:srgbClr val="A6A6A6"/>
                </a:solidFill>
              </a:rPr>
              <a:t>Elimination ordering</a:t>
            </a:r>
          </a:p>
          <a:p>
            <a:pPr lvl="1" eaLnBrk="1" hangingPunct="1"/>
            <a:r>
              <a:rPr lang="en-US" altLang="en-US">
                <a:solidFill>
                  <a:srgbClr val="A6A6A6"/>
                </a:solidFill>
              </a:rPr>
              <a:t>Instantiation ordering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altLang="en-US">
                <a:solidFill>
                  <a:srgbClr val="A6A6A6"/>
                </a:solidFill>
              </a:rPr>
              <a:t>Minimal width ordering (MWO)</a:t>
            </a:r>
          </a:p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Induced width ordering w*</a:t>
            </a:r>
          </a:p>
          <a:p>
            <a:pPr eaLnBrk="1" hangingPunct="1"/>
            <a:r>
              <a:rPr lang="en-US" altLang="en-US"/>
              <a:t>Maximal cardinality ordering (MCO)</a:t>
            </a:r>
          </a:p>
          <a:p>
            <a:pPr lvl="1" eaLnBrk="1" hangingPunct="1"/>
            <a:r>
              <a:rPr lang="en-US" altLang="en-US"/>
              <a:t>Goal: minimize induced width w*</a:t>
            </a:r>
          </a:p>
          <a:p>
            <a:pPr eaLnBrk="1" hangingPunct="1"/>
            <a:r>
              <a:rPr lang="en-US" altLang="en-US"/>
              <a:t>Minimal bandwidth ordering (BBO)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01303DF5-74AA-3D47-B496-EB16230D0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Induced width w*</a:t>
            </a:r>
            <a:endParaRPr lang="en-US" altLang="en-US"/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9E2CFB3A-E131-1B41-A5A2-1A41CAD135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Induced width of an </a:t>
            </a:r>
            <a:r>
              <a:rPr lang="en-US" altLang="en-US" sz="2400">
                <a:solidFill>
                  <a:srgbClr val="FF0000"/>
                </a:solidFill>
              </a:rPr>
              <a:t>ordering</a:t>
            </a:r>
          </a:p>
          <a:p>
            <a:pPr lvl="1"/>
            <a:r>
              <a:rPr lang="en-US" altLang="en-US" sz="2000"/>
              <a:t>Given an ordering</a:t>
            </a:r>
          </a:p>
          <a:p>
            <a:pPr lvl="1"/>
            <a:r>
              <a:rPr lang="en-US" altLang="en-US" sz="2000"/>
              <a:t>Moralize the graph (i.e., marry the parents)</a:t>
            </a:r>
          </a:p>
          <a:p>
            <a:pPr lvl="1"/>
            <a:r>
              <a:rPr lang="en-US" altLang="en-US" sz="2000"/>
              <a:t>Induced width </a:t>
            </a:r>
            <a:r>
              <a:rPr lang="en-US" altLang="en-US" sz="2000">
                <a:solidFill>
                  <a:srgbClr val="FF0000"/>
                </a:solidFill>
              </a:rPr>
              <a:t>of the ordering</a:t>
            </a:r>
            <a:r>
              <a:rPr lang="en-US" altLang="en-US" sz="2000"/>
              <a:t> is the width of the moralized graph</a:t>
            </a:r>
          </a:p>
          <a:p>
            <a:r>
              <a:rPr lang="en-US" altLang="en-US" sz="2400"/>
              <a:t>Induced width of a </a:t>
            </a:r>
            <a:r>
              <a:rPr lang="en-US" altLang="en-US" sz="2400">
                <a:solidFill>
                  <a:srgbClr val="FF0000"/>
                </a:solidFill>
              </a:rPr>
              <a:t>graph </a:t>
            </a:r>
            <a:r>
              <a:rPr lang="en-US" altLang="en-US" sz="2400"/>
              <a:t>w*</a:t>
            </a:r>
            <a:endParaRPr lang="en-US" altLang="en-US" sz="2400">
              <a:solidFill>
                <a:srgbClr val="FF0000"/>
              </a:solidFill>
            </a:endParaRPr>
          </a:p>
          <a:p>
            <a:pPr lvl="1"/>
            <a:r>
              <a:rPr lang="en-US" altLang="en-US" sz="2000"/>
              <a:t>Is the minimum induced width of all possible orderings</a:t>
            </a:r>
          </a:p>
          <a:p>
            <a:r>
              <a:rPr lang="en-US" altLang="en-US" sz="2400"/>
              <a:t>Given a graph</a:t>
            </a:r>
          </a:p>
          <a:p>
            <a:pPr lvl="1"/>
            <a:r>
              <a:rPr lang="en-US" altLang="en-US" sz="2000"/>
              <a:t>Finding w* (and the corresponding ordering)</a:t>
            </a:r>
          </a:p>
          <a:p>
            <a:pPr lvl="1"/>
            <a:r>
              <a:rPr lang="en-US" altLang="en-US" sz="2000"/>
              <a:t>Is NP-hard</a:t>
            </a:r>
          </a:p>
          <a:p>
            <a:pPr lvl="1"/>
            <a:r>
              <a:rPr lang="en-US" altLang="en-US" sz="2000"/>
              <a:t>Solution:  heuristically approximated</a:t>
            </a:r>
          </a:p>
        </p:txBody>
      </p:sp>
      <p:sp>
        <p:nvSpPr>
          <p:cNvPr id="36867" name="Footer Placeholder 3">
            <a:extLst>
              <a:ext uri="{FF2B5EF4-FFF2-40B4-BE49-F238E27FC236}">
                <a16:creationId xmlns:a16="http://schemas.microsoft.com/office/drawing/2014/main" id="{F52862E4-A43B-7547-8E94-9B01D96A112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6868" name="Slide Number Placeholder 4">
            <a:extLst>
              <a:ext uri="{FF2B5EF4-FFF2-40B4-BE49-F238E27FC236}">
                <a16:creationId xmlns:a16="http://schemas.microsoft.com/office/drawing/2014/main" id="{05732B28-415A-AE4C-8762-3715EA731F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7910203-C7A6-2649-8902-B2E5850AAC41}" type="slidenum">
              <a:rPr lang="en-US" altLang="zh-CN" sz="1400"/>
              <a:pPr eaLnBrk="1" hangingPunct="1"/>
              <a:t>22</a:t>
            </a:fld>
            <a:endParaRPr lang="en-US" altLang="zh-CN" sz="14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Footer Placeholder 4">
            <a:extLst>
              <a:ext uri="{FF2B5EF4-FFF2-40B4-BE49-F238E27FC236}">
                <a16:creationId xmlns:a16="http://schemas.microsoft.com/office/drawing/2014/main" id="{487D4379-A893-3949-844D-121D45E67A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7890" name="Slide Number Placeholder 5">
            <a:extLst>
              <a:ext uri="{FF2B5EF4-FFF2-40B4-BE49-F238E27FC236}">
                <a16:creationId xmlns:a16="http://schemas.microsoft.com/office/drawing/2014/main" id="{EFCDA6DD-8648-9A40-A091-B989CDCC1BD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81E9D58-1410-3042-81D0-1B59F884B02B}" type="slidenum">
              <a:rPr lang="en-US" altLang="zh-CN" sz="1400"/>
              <a:pPr eaLnBrk="1" hangingPunct="1"/>
              <a:t>23</a:t>
            </a:fld>
            <a:endParaRPr lang="en-US" altLang="zh-CN" sz="1400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874593A2-37C4-9F4D-B62F-52EE6A2A29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Min Fill                   </a:t>
            </a:r>
            <a:r>
              <a:rPr lang="en-US" altLang="en-US" sz="2800" i="1">
                <a:solidFill>
                  <a:srgbClr val="FF0000"/>
                </a:solidFill>
              </a:rPr>
              <a:t>Dechter Figure 4.3</a:t>
            </a:r>
            <a:r>
              <a:rPr lang="en-US" altLang="en-US" sz="3200"/>
              <a:t> </a:t>
            </a:r>
            <a:endParaRPr lang="en-US" altLang="en-US"/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43CD5DEF-0FE5-024B-87C4-3EB5D7FC53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Helvetica" pitchFamily="2" charset="0"/>
              <a:buAutoNum type="arabicPeriod"/>
            </a:pPr>
            <a:r>
              <a:rPr lang="en-US" altLang="en-US"/>
              <a:t>When removing a node</a:t>
            </a:r>
          </a:p>
          <a:p>
            <a:pPr marL="1009650" lvl="1" indent="-609600" eaLnBrk="1" hangingPunct="1"/>
            <a:r>
              <a:rPr lang="en-US" altLang="en-US"/>
              <a:t>add a fill-in edge between every two nodes connected to the node but not connected between themselves</a:t>
            </a:r>
          </a:p>
          <a:p>
            <a:pPr marL="609600" indent="-609600" eaLnBrk="1" hangingPunct="1">
              <a:buFont typeface="Helvetica" pitchFamily="2" charset="0"/>
              <a:buAutoNum type="arabicPeriod"/>
            </a:pPr>
            <a:r>
              <a:rPr lang="en-US" altLang="en-US"/>
              <a:t>Remove the node that, after removal, yields the smallest number of fill-in edges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Footer Placeholder 4">
            <a:extLst>
              <a:ext uri="{FF2B5EF4-FFF2-40B4-BE49-F238E27FC236}">
                <a16:creationId xmlns:a16="http://schemas.microsoft.com/office/drawing/2014/main" id="{3AEEAFE9-D301-2445-8DE4-D7C07D1FDDE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8914" name="Slide Number Placeholder 5">
            <a:extLst>
              <a:ext uri="{FF2B5EF4-FFF2-40B4-BE49-F238E27FC236}">
                <a16:creationId xmlns:a16="http://schemas.microsoft.com/office/drawing/2014/main" id="{C3B5E978-277E-A241-BCC3-BAF7F97150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A60DA59-F96B-464D-AA38-0249B8F28030}" type="slidenum">
              <a:rPr lang="en-US" altLang="zh-CN" sz="1400"/>
              <a:pPr eaLnBrk="1" hangingPunct="1"/>
              <a:t>24</a:t>
            </a:fld>
            <a:endParaRPr lang="en-US" altLang="zh-CN" sz="1400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61075A95-29CE-1B41-B3EF-21BD9927A9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Graph-based heuristics</a:t>
            </a:r>
          </a:p>
        </p:txBody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9C90BE90-621F-7F43-87AB-5648A96FCC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2163763"/>
          </a:xfrm>
        </p:spPr>
        <p:txBody>
          <a:bodyPr/>
          <a:lstStyle/>
          <a:p>
            <a:pPr eaLnBrk="1" hangingPunct="1">
              <a:buFont typeface="Wingdings" pitchFamily="2" charset="2"/>
              <a:buChar char="ü"/>
            </a:pPr>
            <a:r>
              <a:rPr lang="en-US" altLang="en-US">
                <a:solidFill>
                  <a:srgbClr val="A6A6A6"/>
                </a:solidFill>
              </a:rPr>
              <a:t>Ordering</a:t>
            </a:r>
          </a:p>
          <a:p>
            <a:pPr lvl="1" eaLnBrk="1" hangingPunct="1"/>
            <a:r>
              <a:rPr lang="en-US" altLang="en-US">
                <a:solidFill>
                  <a:srgbClr val="A6A6A6"/>
                </a:solidFill>
              </a:rPr>
              <a:t>Elimination ordering</a:t>
            </a:r>
          </a:p>
          <a:p>
            <a:pPr lvl="1" eaLnBrk="1" hangingPunct="1"/>
            <a:r>
              <a:rPr lang="en-US" altLang="en-US">
                <a:solidFill>
                  <a:srgbClr val="A6A6A6"/>
                </a:solidFill>
              </a:rPr>
              <a:t>Instantiation ordering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altLang="en-US">
                <a:solidFill>
                  <a:srgbClr val="A6A6A6"/>
                </a:solidFill>
              </a:rPr>
              <a:t>Minimal width ordering (MWO)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altLang="en-US">
                <a:solidFill>
                  <a:srgbClr val="A6A6A6"/>
                </a:solidFill>
              </a:rPr>
              <a:t>Induced with ordering w*</a:t>
            </a:r>
          </a:p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Maximal cardinality ordering (MCO)</a:t>
            </a:r>
          </a:p>
          <a:p>
            <a:pPr lvl="1" eaLnBrk="1" hangingPunct="1"/>
            <a:r>
              <a:rPr lang="en-US" altLang="en-US" sz="3200">
                <a:solidFill>
                  <a:srgbClr val="FF0000"/>
                </a:solidFill>
              </a:rPr>
              <a:t>Goal: minimize induced width w*</a:t>
            </a:r>
            <a:endParaRPr lang="en-US" altLang="en-US">
              <a:solidFill>
                <a:srgbClr val="FF0000"/>
              </a:solidFill>
            </a:endParaRPr>
          </a:p>
          <a:p>
            <a:pPr eaLnBrk="1" hangingPunct="1"/>
            <a:r>
              <a:rPr lang="en-US" altLang="en-US"/>
              <a:t>Minimal bandwidth ordering (BBO)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Footer Placeholder 4">
            <a:extLst>
              <a:ext uri="{FF2B5EF4-FFF2-40B4-BE49-F238E27FC236}">
                <a16:creationId xmlns:a16="http://schemas.microsoft.com/office/drawing/2014/main" id="{6825CC4D-1B84-B24D-93FD-87D2EEBCB5F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9938" name="Slide Number Placeholder 5">
            <a:extLst>
              <a:ext uri="{FF2B5EF4-FFF2-40B4-BE49-F238E27FC236}">
                <a16:creationId xmlns:a16="http://schemas.microsoft.com/office/drawing/2014/main" id="{FA3C8023-0B39-6844-8038-629716DDAB4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3C95B35-F24B-6243-80AC-6BFBD98FC139}" type="slidenum">
              <a:rPr lang="en-US" altLang="zh-CN" sz="1400"/>
              <a:pPr eaLnBrk="1" hangingPunct="1"/>
              <a:t>25</a:t>
            </a:fld>
            <a:endParaRPr lang="en-US" altLang="zh-CN" sz="1400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45F5F97D-3631-3F40-B224-BC0BCA2913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Maximal cardinality ordering (1)</a:t>
            </a:r>
          </a:p>
        </p:txBody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2B60F64A-96EB-544F-A8CB-1D6E9F21AD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Choose a node arbitrarily</a:t>
            </a:r>
          </a:p>
          <a:p>
            <a:pPr eaLnBrk="1" hangingPunct="1"/>
            <a:r>
              <a:rPr lang="en-US" altLang="en-US" sz="2800"/>
              <a:t>Among the remaining nodes</a:t>
            </a:r>
          </a:p>
          <a:p>
            <a:pPr lvl="1" eaLnBrk="1" hangingPunct="1"/>
            <a:r>
              <a:rPr lang="en-US" altLang="en-US" sz="2400"/>
              <a:t>choose the one connected to the maximum number of already chosen nodes</a:t>
            </a:r>
          </a:p>
          <a:p>
            <a:pPr lvl="1" eaLnBrk="1" hangingPunct="1"/>
            <a:r>
              <a:rPr lang="en-US" altLang="en-US" sz="2400"/>
              <a:t>break ties arbitrarily</a:t>
            </a:r>
          </a:p>
          <a:p>
            <a:pPr eaLnBrk="1" hangingPunct="1"/>
            <a:r>
              <a:rPr lang="en-US" altLang="en-US" sz="2800"/>
              <a:t>Repeat…</a:t>
            </a:r>
          </a:p>
          <a:p>
            <a:pPr eaLnBrk="1" hangingPunct="1"/>
            <a:r>
              <a:rPr lang="en-US" altLang="en-US" sz="2800"/>
              <a:t>Obtained ordering: instantiation ordering</a:t>
            </a:r>
          </a:p>
          <a:p>
            <a:pPr eaLnBrk="1" hangingPunct="1"/>
            <a:r>
              <a:rPr lang="en-US" altLang="en-US" sz="2800" b="1">
                <a:solidFill>
                  <a:srgbClr val="FF0000"/>
                </a:solidFill>
              </a:rPr>
              <a:t>Reverse ordering</a:t>
            </a:r>
            <a:r>
              <a:rPr lang="en-US" altLang="en-US" sz="2800">
                <a:solidFill>
                  <a:srgbClr val="000000"/>
                </a:solidFill>
              </a:rPr>
              <a:t> yields </a:t>
            </a:r>
            <a:r>
              <a:rPr lang="en-US" altLang="en-US" sz="2800"/>
              <a:t>σ, a PEO</a:t>
            </a:r>
            <a:endParaRPr lang="en-US" altLang="en-US" sz="2800" b="1">
              <a:solidFill>
                <a:srgbClr val="FF0000"/>
              </a:solidFill>
            </a:endParaRPr>
          </a:p>
        </p:txBody>
      </p:sp>
      <p:sp>
        <p:nvSpPr>
          <p:cNvPr id="39941" name="TextBox 5">
            <a:extLst>
              <a:ext uri="{FF2B5EF4-FFF2-40B4-BE49-F238E27FC236}">
                <a16:creationId xmlns:a16="http://schemas.microsoft.com/office/drawing/2014/main" id="{8DC464EB-D88D-0142-B015-8415D291B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152400"/>
            <a:ext cx="2362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 b="1" i="1">
                <a:solidFill>
                  <a:srgbClr val="FF0000"/>
                </a:solidFill>
              </a:rPr>
              <a:t>Tsang 6.2.4</a:t>
            </a:r>
          </a:p>
          <a:p>
            <a:pPr eaLnBrk="1" hangingPunct="1"/>
            <a:r>
              <a:rPr lang="en-US" altLang="en-US" sz="2000" b="1" i="1">
                <a:solidFill>
                  <a:srgbClr val="FF0000"/>
                </a:solidFill>
              </a:rPr>
              <a:t>Dechter  Fig 4.5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Footer Placeholder 4">
            <a:extLst>
              <a:ext uri="{FF2B5EF4-FFF2-40B4-BE49-F238E27FC236}">
                <a16:creationId xmlns:a16="http://schemas.microsoft.com/office/drawing/2014/main" id="{010E0E72-FF55-E84D-9C73-4E28042ADE5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0962" name="Slide Number Placeholder 5">
            <a:extLst>
              <a:ext uri="{FF2B5EF4-FFF2-40B4-BE49-F238E27FC236}">
                <a16:creationId xmlns:a16="http://schemas.microsoft.com/office/drawing/2014/main" id="{A78F8E57-3DA9-0146-9C79-525B539A4F2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1BA44F6-D4F7-674D-951B-7B6FADFFFCC5}" type="slidenum">
              <a:rPr lang="en-US" altLang="zh-CN" sz="1400"/>
              <a:pPr eaLnBrk="1" hangingPunct="1"/>
              <a:t>26</a:t>
            </a:fld>
            <a:endParaRPr lang="en-US" altLang="zh-CN" sz="1400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64F6DA20-E3B1-7F4C-8A66-1FB6278E32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Maximal cardinality ordering (2)</a:t>
            </a:r>
          </a:p>
        </p:txBody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D766F41A-E1E7-6144-AB76-8E0CF956C6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229600" cy="1325562"/>
          </a:xfrm>
        </p:spPr>
        <p:txBody>
          <a:bodyPr/>
          <a:lstStyle/>
          <a:p>
            <a:pPr eaLnBrk="1" hangingPunct="1">
              <a:buFont typeface="Helvetica" pitchFamily="2" charset="0"/>
              <a:buAutoNum type="arabicPeriod"/>
            </a:pPr>
            <a:r>
              <a:rPr lang="en-US" altLang="en-US" sz="1400"/>
              <a:t>Choose a node arbitrarily</a:t>
            </a:r>
          </a:p>
          <a:p>
            <a:pPr eaLnBrk="1" hangingPunct="1">
              <a:buFont typeface="Helvetica" pitchFamily="2" charset="0"/>
              <a:buAutoNum type="arabicPeriod"/>
            </a:pPr>
            <a:r>
              <a:rPr lang="en-US" altLang="en-US" sz="1400"/>
              <a:t>Among the remaining nodes, choose the one connected to the maximum number of already chosen nodes, break ties arbitrarily</a:t>
            </a:r>
          </a:p>
          <a:p>
            <a:pPr eaLnBrk="1" hangingPunct="1">
              <a:buFont typeface="Helvetica" pitchFamily="2" charset="0"/>
              <a:buAutoNum type="arabicPeriod"/>
            </a:pPr>
            <a:r>
              <a:rPr lang="en-US" altLang="en-US" sz="1400"/>
              <a:t>Repeat Step 2 until all nodes have been selected</a:t>
            </a:r>
          </a:p>
          <a:p>
            <a:pPr eaLnBrk="1" hangingPunct="1">
              <a:buFont typeface="Helvetica" pitchFamily="2" charset="0"/>
              <a:buAutoNum type="arabicPeriod"/>
            </a:pPr>
            <a:r>
              <a:rPr lang="en-US" altLang="en-US" sz="1400" b="1">
                <a:solidFill>
                  <a:srgbClr val="FF0000"/>
                </a:solidFill>
              </a:rPr>
              <a:t>Reverse the order of nodes</a:t>
            </a:r>
            <a:endParaRPr lang="en-US" altLang="en-US" sz="2400" b="1">
              <a:solidFill>
                <a:srgbClr val="FF0000"/>
              </a:solidFill>
            </a:endParaRPr>
          </a:p>
        </p:txBody>
      </p:sp>
      <p:sp>
        <p:nvSpPr>
          <p:cNvPr id="40965" name="TextBox 5">
            <a:extLst>
              <a:ext uri="{FF2B5EF4-FFF2-40B4-BE49-F238E27FC236}">
                <a16:creationId xmlns:a16="http://schemas.microsoft.com/office/drawing/2014/main" id="{AB90C5EE-7698-E247-A411-B7C91B94A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152400"/>
            <a:ext cx="2362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 b="1" i="1">
                <a:solidFill>
                  <a:srgbClr val="FF0000"/>
                </a:solidFill>
              </a:rPr>
              <a:t>Tsang 6.2.4</a:t>
            </a:r>
          </a:p>
          <a:p>
            <a:pPr eaLnBrk="1" hangingPunct="1"/>
            <a:r>
              <a:rPr lang="en-US" altLang="en-US" sz="2000" b="1" i="1">
                <a:solidFill>
                  <a:srgbClr val="FF0000"/>
                </a:solidFill>
              </a:rPr>
              <a:t>Dechter  Fig 4.5</a:t>
            </a:r>
          </a:p>
        </p:txBody>
      </p:sp>
      <p:sp>
        <p:nvSpPr>
          <p:cNvPr id="40966" name="Content Placeholder 2">
            <a:extLst>
              <a:ext uri="{FF2B5EF4-FFF2-40B4-BE49-F238E27FC236}">
                <a16:creationId xmlns:a16="http://schemas.microsoft.com/office/drawing/2014/main" id="{59FFC2F7-01A9-DC4C-8376-40FA693E4319}"/>
              </a:ext>
            </a:extLst>
          </p:cNvPr>
          <p:cNvSpPr txBox="1">
            <a:spLocks/>
          </p:cNvSpPr>
          <p:nvPr/>
        </p:nvSpPr>
        <p:spPr bwMode="auto">
          <a:xfrm>
            <a:off x="457200" y="2590800"/>
            <a:ext cx="8229600" cy="315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>
                <a:latin typeface="Helvetica" pitchFamily="2" charset="0"/>
              </a:rPr>
              <a:t>After Step 3: Instantiation order</a:t>
            </a:r>
          </a:p>
          <a:p>
            <a:pPr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>
                <a:latin typeface="Helvetica" pitchFamily="2" charset="0"/>
              </a:rPr>
              <a:t>After Step 4: </a:t>
            </a:r>
            <a:r>
              <a:rPr lang="en-US" altLang="en-US"/>
              <a:t> </a:t>
            </a:r>
            <a:r>
              <a:rPr lang="en-US" altLang="en-US">
                <a:solidFill>
                  <a:srgbClr val="FF0000"/>
                </a:solidFill>
              </a:rPr>
              <a:t>if graph is triangulated</a:t>
            </a:r>
            <a:r>
              <a:rPr lang="en-US" altLang="en-US">
                <a:latin typeface="Helvetica" pitchFamily="2" charset="0"/>
              </a:rPr>
              <a:t>, </a:t>
            </a:r>
            <a:r>
              <a:rPr lang="en-US" altLang="en-US"/>
              <a:t>σ (</a:t>
            </a:r>
            <a:r>
              <a:rPr lang="en-US" altLang="en-US">
                <a:latin typeface="Helvetica" pitchFamily="2" charset="0"/>
              </a:rPr>
              <a:t>PEO)</a:t>
            </a:r>
            <a:endParaRPr lang="en-US" altLang="en-US">
              <a:solidFill>
                <a:srgbClr val="FF0000"/>
              </a:solidFill>
              <a:latin typeface="Helvetica" pitchFamily="2" charset="0"/>
            </a:endParaRPr>
          </a:p>
          <a:p>
            <a:pPr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>
                <a:latin typeface="Helvetica" pitchFamily="2" charset="0"/>
              </a:rPr>
              <a:t>Use of Max Cardinality Ordering</a:t>
            </a:r>
          </a:p>
          <a:p>
            <a:pPr lvl="1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altLang="en-US" sz="2000">
                <a:latin typeface="Helvetica" pitchFamily="2" charset="0"/>
              </a:rPr>
              <a:t>A decent ordering heuristic (a good approximation of induced width)</a:t>
            </a:r>
          </a:p>
          <a:p>
            <a:pPr lvl="1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altLang="en-US" sz="2000">
                <a:latin typeface="Helvetica" pitchFamily="2" charset="0"/>
              </a:rPr>
              <a:t>Recognition of a triangulated graph: when every vertex after Step 4 simplicial</a:t>
            </a:r>
          </a:p>
          <a:p>
            <a:pPr lvl="1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altLang="en-US" sz="2000">
                <a:solidFill>
                  <a:srgbClr val="FF0000"/>
                </a:solidFill>
                <a:latin typeface="Helvetica" pitchFamily="2" charset="0"/>
              </a:rPr>
              <a:t>Simplicial</a:t>
            </a:r>
            <a:r>
              <a:rPr lang="en-US" altLang="en-US" sz="2000">
                <a:latin typeface="Helvetica" pitchFamily="2" charset="0"/>
              </a:rPr>
              <a:t>:  a vertex whose neighbors are all connected</a:t>
            </a:r>
          </a:p>
          <a:p>
            <a:pPr lvl="1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endParaRPr lang="en-US" altLang="en-US" sz="2000">
              <a:latin typeface="Helvetica" pitchFamily="2" charset="0"/>
            </a:endParaRPr>
          </a:p>
          <a:p>
            <a:pPr lvl="1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endParaRPr lang="en-US" altLang="en-US" sz="2000">
              <a:latin typeface="Helvetica" pitchFamily="2" charset="0"/>
            </a:endParaRPr>
          </a:p>
          <a:p>
            <a:pPr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endParaRPr lang="en-US" altLang="en-US">
              <a:latin typeface="Helvetica" pitchFamily="2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Content Placeholder 2">
            <a:extLst>
              <a:ext uri="{FF2B5EF4-FFF2-40B4-BE49-F238E27FC236}">
                <a16:creationId xmlns:a16="http://schemas.microsoft.com/office/drawing/2014/main" id="{748E8212-28CB-7F46-A401-04E839C0D9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6248400" cy="4449762"/>
          </a:xfrm>
        </p:spPr>
        <p:txBody>
          <a:bodyPr/>
          <a:lstStyle/>
          <a:p>
            <a:r>
              <a:rPr lang="en-US" altLang="en-US" sz="2000"/>
              <a:t>Moralized graph </a:t>
            </a:r>
          </a:p>
          <a:p>
            <a:pPr lvl="1"/>
            <a:r>
              <a:rPr lang="en-US" altLang="en-US" sz="1800"/>
              <a:t>Is a triangulated or chordal graph</a:t>
            </a:r>
          </a:p>
          <a:p>
            <a:pPr lvl="1"/>
            <a:r>
              <a:rPr lang="en-US" altLang="en-US" sz="1800"/>
              <a:t>Is a  graph where ∀cycle of length ≥ 4 has a chord (chord = an edge between 2 non-consecutive vertices)</a:t>
            </a:r>
          </a:p>
          <a:p>
            <a:r>
              <a:rPr lang="en-US" altLang="en-US" sz="2000"/>
              <a:t>A triangulated has a perfect elimination ordering σ</a:t>
            </a:r>
            <a:r>
              <a:rPr lang="en-US" altLang="en-US" sz="1800"/>
              <a:t> </a:t>
            </a:r>
            <a:endParaRPr lang="en-US" altLang="en-US" sz="1600"/>
          </a:p>
          <a:p>
            <a:r>
              <a:rPr lang="en-US" altLang="en-US" sz="2000"/>
              <a:t>Triangulating a graph</a:t>
            </a:r>
          </a:p>
          <a:p>
            <a:pPr lvl="1"/>
            <a:r>
              <a:rPr lang="en-US" altLang="en-US" sz="1800"/>
              <a:t>May require adding edges, fill-ins e⊆e’</a:t>
            </a:r>
          </a:p>
          <a:p>
            <a:pPr lvl="1"/>
            <a:r>
              <a:rPr lang="en-US" altLang="en-US" sz="1800"/>
              <a:t>Minimizing e’ is NP-hard</a:t>
            </a:r>
          </a:p>
          <a:p>
            <a:pPr lvl="1"/>
            <a:r>
              <a:rPr lang="en-US" altLang="en-US" sz="1800"/>
              <a:t>MinFill = good </a:t>
            </a:r>
            <a:r>
              <a:rPr lang="en-US" altLang="en-US" sz="1800" b="1"/>
              <a:t>heuristic </a:t>
            </a:r>
            <a:r>
              <a:rPr lang="en-US" altLang="en-US" sz="1800"/>
              <a:t>for reducing |e’|</a:t>
            </a:r>
          </a:p>
          <a:p>
            <a:r>
              <a:rPr lang="en-US" altLang="en-US" sz="2000"/>
              <a:t>MaxCardinality</a:t>
            </a:r>
          </a:p>
          <a:p>
            <a:pPr lvl="1"/>
            <a:r>
              <a:rPr lang="en-US" altLang="en-US" sz="1800"/>
              <a:t>Recognizes triangulated graphs</a:t>
            </a:r>
          </a:p>
          <a:p>
            <a:pPr lvl="1"/>
            <a:r>
              <a:rPr lang="en-US" altLang="en-US" sz="1800"/>
              <a:t>If graph is triangulated, gives PE ordering  σ</a:t>
            </a:r>
          </a:p>
          <a:p>
            <a:pPr>
              <a:buFontTx/>
              <a:buNone/>
            </a:pPr>
            <a:endParaRPr lang="en-US" altLang="en-US" sz="2400"/>
          </a:p>
          <a:p>
            <a:pPr lvl="1"/>
            <a:endParaRPr lang="en-US" altLang="en-US" sz="1800"/>
          </a:p>
        </p:txBody>
      </p:sp>
      <p:sp>
        <p:nvSpPr>
          <p:cNvPr id="41986" name="Title 1">
            <a:extLst>
              <a:ext uri="{FF2B5EF4-FFF2-40B4-BE49-F238E27FC236}">
                <a16:creationId xmlns:a16="http://schemas.microsoft.com/office/drawing/2014/main" id="{7092A91C-EEDD-CC4F-96C0-78325F7D2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Summary: </a:t>
            </a:r>
            <a:r>
              <a:rPr lang="en-US" altLang="en-US" sz="3200"/>
              <a:t>w*, triangulation MaxCard</a:t>
            </a:r>
            <a:endParaRPr lang="en-US" altLang="en-US" sz="4000"/>
          </a:p>
        </p:txBody>
      </p:sp>
      <p:sp>
        <p:nvSpPr>
          <p:cNvPr id="41987" name="Footer Placeholder 3">
            <a:extLst>
              <a:ext uri="{FF2B5EF4-FFF2-40B4-BE49-F238E27FC236}">
                <a16:creationId xmlns:a16="http://schemas.microsoft.com/office/drawing/2014/main" id="{DAFE8435-8D0F-E441-8675-4EFECFF796F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1988" name="Slide Number Placeholder 4">
            <a:extLst>
              <a:ext uri="{FF2B5EF4-FFF2-40B4-BE49-F238E27FC236}">
                <a16:creationId xmlns:a16="http://schemas.microsoft.com/office/drawing/2014/main" id="{F74D1A6A-34AF-2646-B92D-19567690A4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2ED3296-BF6E-2A43-908F-59131E4CE60E}" type="slidenum">
              <a:rPr lang="en-US" altLang="zh-CN" sz="1400"/>
              <a:pPr eaLnBrk="1" hangingPunct="1"/>
              <a:t>27</a:t>
            </a:fld>
            <a:endParaRPr lang="en-US" altLang="zh-CN" sz="14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D3F60CD-F97E-CD4F-B9DC-E8977696D08F}"/>
              </a:ext>
            </a:extLst>
          </p:cNvPr>
          <p:cNvSpPr/>
          <p:nvPr/>
        </p:nvSpPr>
        <p:spPr>
          <a:xfrm>
            <a:off x="6858000" y="2590800"/>
            <a:ext cx="1257300" cy="49212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400">
                <a:solidFill>
                  <a:schemeClr val="tx1"/>
                </a:solidFill>
                <a:cs typeface="宋体" charset="0"/>
              </a:rPr>
              <a:t>MinFill</a:t>
            </a:r>
            <a:endParaRPr lang="en-US" sz="2800">
              <a:solidFill>
                <a:schemeClr val="tx1"/>
              </a:solidFill>
              <a:cs typeface="宋体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4EF80DF-7DEF-0C4B-A9AA-53F491A349B2}"/>
              </a:ext>
            </a:extLst>
          </p:cNvPr>
          <p:cNvSpPr/>
          <p:nvPr/>
        </p:nvSpPr>
        <p:spPr>
          <a:xfrm>
            <a:off x="6324600" y="3621088"/>
            <a:ext cx="2286000" cy="49212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400">
                <a:solidFill>
                  <a:schemeClr val="tx1"/>
                </a:solidFill>
                <a:cs typeface="宋体" charset="0"/>
              </a:rPr>
              <a:t>MaxCardinality</a:t>
            </a:r>
            <a:endParaRPr lang="en-US" sz="2800">
              <a:solidFill>
                <a:schemeClr val="tx1"/>
              </a:solidFill>
              <a:cs typeface="宋体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DA28327-341C-8D42-BB94-A77EECE02040}"/>
              </a:ext>
            </a:extLst>
          </p:cNvPr>
          <p:cNvCxnSpPr/>
          <p:nvPr/>
        </p:nvCxnSpPr>
        <p:spPr>
          <a:xfrm rot="5400000">
            <a:off x="7096125" y="2200275"/>
            <a:ext cx="744538" cy="1588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52F3D3E-5DE7-2840-8EAC-AFFF253A0F67}"/>
              </a:ext>
            </a:extLst>
          </p:cNvPr>
          <p:cNvCxnSpPr/>
          <p:nvPr/>
        </p:nvCxnSpPr>
        <p:spPr>
          <a:xfrm rot="5400000">
            <a:off x="7188995" y="3342481"/>
            <a:ext cx="557212" cy="3175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D5572EF0-5D0C-224C-A330-87A77480BF0D}"/>
              </a:ext>
            </a:extLst>
          </p:cNvPr>
          <p:cNvCxnSpPr/>
          <p:nvPr/>
        </p:nvCxnSpPr>
        <p:spPr>
          <a:xfrm rot="5400000">
            <a:off x="7129463" y="4452937"/>
            <a:ext cx="685800" cy="9525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AD6DBF0E-E9F8-C849-B064-6D78E909C59E}"/>
              </a:ext>
            </a:extLst>
          </p:cNvPr>
          <p:cNvSpPr/>
          <p:nvPr/>
        </p:nvSpPr>
        <p:spPr>
          <a:xfrm>
            <a:off x="7543800" y="1903413"/>
            <a:ext cx="1143000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>
              <a:defRPr/>
            </a:pPr>
            <a:r>
              <a:rPr lang="en-US" sz="2000" dirty="0">
                <a:solidFill>
                  <a:schemeClr val="tx1"/>
                </a:solidFill>
              </a:rPr>
              <a:t>G=(</a:t>
            </a:r>
            <a:r>
              <a:rPr lang="en-US" sz="2000" dirty="0" err="1">
                <a:solidFill>
                  <a:schemeClr val="tx1"/>
                </a:solidFill>
              </a:rPr>
              <a:t>v,e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73DEBDF1-DE42-8243-A805-C650D24CEFAF}"/>
              </a:ext>
            </a:extLst>
          </p:cNvPr>
          <p:cNvSpPr/>
          <p:nvPr/>
        </p:nvSpPr>
        <p:spPr>
          <a:xfrm>
            <a:off x="7543800" y="3124200"/>
            <a:ext cx="1524000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>
                <a:latin typeface="Helvetica" pitchFamily="2" charset="0"/>
              </a:rPr>
              <a:t>G=(v,e⊆e’)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CDCAED6C-3C56-CA44-8C2F-9C49851BF694}"/>
              </a:ext>
            </a:extLst>
          </p:cNvPr>
          <p:cNvSpPr/>
          <p:nvPr/>
        </p:nvSpPr>
        <p:spPr>
          <a:xfrm>
            <a:off x="7543800" y="4191000"/>
            <a:ext cx="457200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000000"/>
                </a:solidFill>
                <a:latin typeface="Helvetica" pitchFamily="2" charset="0"/>
              </a:rPr>
              <a:t>σ</a:t>
            </a:r>
            <a:endParaRPr lang="en-US" altLang="en-US" sz="2000">
              <a:latin typeface="Helvetica" pitchFamily="2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Footer Placeholder 4">
            <a:extLst>
              <a:ext uri="{FF2B5EF4-FFF2-40B4-BE49-F238E27FC236}">
                <a16:creationId xmlns:a16="http://schemas.microsoft.com/office/drawing/2014/main" id="{87E01FB7-A211-9045-899C-EC0D223018E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3010" name="Slide Number Placeholder 5">
            <a:extLst>
              <a:ext uri="{FF2B5EF4-FFF2-40B4-BE49-F238E27FC236}">
                <a16:creationId xmlns:a16="http://schemas.microsoft.com/office/drawing/2014/main" id="{13C34745-EFF8-3C42-B744-366EE516155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49A792E-4DB4-0542-A2C5-6083858D38BC}" type="slidenum">
              <a:rPr lang="en-US" altLang="zh-CN" sz="1400"/>
              <a:pPr eaLnBrk="1" hangingPunct="1"/>
              <a:t>28</a:t>
            </a:fld>
            <a:endParaRPr lang="en-US" altLang="zh-CN" sz="1400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48BFEFED-2AEA-854D-9FD9-F872A39966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Graph-based heuristics</a:t>
            </a:r>
          </a:p>
        </p:txBody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25891417-CA2A-FA40-8787-5BC940A6E3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2163763"/>
          </a:xfrm>
        </p:spPr>
        <p:txBody>
          <a:bodyPr/>
          <a:lstStyle/>
          <a:p>
            <a:pPr eaLnBrk="1" hangingPunct="1">
              <a:buFont typeface="Wingdings" charset="2"/>
              <a:buChar char="ü"/>
              <a:defRPr/>
            </a:pPr>
            <a:r>
              <a:rPr lang="en-US" dirty="0">
                <a:solidFill>
                  <a:srgbClr val="A6A6A6"/>
                </a:solidFill>
                <a:cs typeface="宋体" charset="0"/>
              </a:rPr>
              <a:t>Ordering</a:t>
            </a:r>
          </a:p>
          <a:p>
            <a:pPr lvl="1" eaLnBrk="1" hangingPunct="1">
              <a:defRPr/>
            </a:pPr>
            <a:r>
              <a:rPr lang="en-US" dirty="0">
                <a:solidFill>
                  <a:srgbClr val="A6A6A6"/>
                </a:solidFill>
                <a:cs typeface="宋体" charset="0"/>
              </a:rPr>
              <a:t>Elimination ordering</a:t>
            </a:r>
          </a:p>
          <a:p>
            <a:pPr lvl="1" eaLnBrk="1" hangingPunct="1">
              <a:defRPr/>
            </a:pPr>
            <a:r>
              <a:rPr lang="en-US" dirty="0">
                <a:solidFill>
                  <a:srgbClr val="A6A6A6"/>
                </a:solidFill>
                <a:cs typeface="宋体" charset="0"/>
              </a:rPr>
              <a:t>Instantiation ordering</a:t>
            </a:r>
          </a:p>
          <a:p>
            <a:pPr eaLnBrk="1" hangingPunct="1">
              <a:buFont typeface="Wingdings" charset="0"/>
              <a:buChar char="ü"/>
              <a:defRPr/>
            </a:pPr>
            <a:r>
              <a:rPr lang="en-US" dirty="0">
                <a:solidFill>
                  <a:srgbClr val="A6A6A6"/>
                </a:solidFill>
                <a:cs typeface="宋体" charset="0"/>
              </a:rPr>
              <a:t>Minimal width ordering (MWO)</a:t>
            </a:r>
          </a:p>
          <a:p>
            <a:pPr eaLnBrk="1" hangingPunct="1">
              <a:buFont typeface="Wingdings" charset="0"/>
              <a:buChar char="ü"/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cs typeface="宋体" charset="0"/>
              </a:rPr>
              <a:t>Induced with ordering w*</a:t>
            </a:r>
          </a:p>
          <a:p>
            <a:pPr eaLnBrk="1" hangingPunct="1">
              <a:buFont typeface="Wingdings" charset="0"/>
              <a:buChar char="ü"/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cs typeface="宋体" charset="0"/>
              </a:rPr>
              <a:t>Maximal cardinality ordering (MCO)</a:t>
            </a:r>
          </a:p>
          <a:p>
            <a:pPr lvl="1" eaLnBrk="1" hangingPunct="1"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cs typeface="宋体" charset="0"/>
              </a:rPr>
              <a:t>Goal: minimize induced width w*</a:t>
            </a:r>
          </a:p>
          <a:p>
            <a:pPr eaLnBrk="1" hangingPunct="1">
              <a:defRPr/>
            </a:pPr>
            <a:r>
              <a:rPr lang="en-US" dirty="0">
                <a:solidFill>
                  <a:srgbClr val="FF0000"/>
                </a:solidFill>
                <a:cs typeface="宋体" charset="0"/>
              </a:rPr>
              <a:t>Minimal bandwidth ordering (BBO)</a:t>
            </a:r>
          </a:p>
          <a:p>
            <a:pPr eaLnBrk="1" hangingPunct="1">
              <a:buFontTx/>
              <a:buNone/>
              <a:defRPr/>
            </a:pPr>
            <a:endParaRPr lang="en-US" dirty="0">
              <a:cs typeface="宋体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Footer Placeholder 4">
            <a:extLst>
              <a:ext uri="{FF2B5EF4-FFF2-40B4-BE49-F238E27FC236}">
                <a16:creationId xmlns:a16="http://schemas.microsoft.com/office/drawing/2014/main" id="{6C524F0C-3FDB-8145-B4E7-4A27BA3143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4034" name="Slide Number Placeholder 5">
            <a:extLst>
              <a:ext uri="{FF2B5EF4-FFF2-40B4-BE49-F238E27FC236}">
                <a16:creationId xmlns:a16="http://schemas.microsoft.com/office/drawing/2014/main" id="{5B3E8844-A610-EA48-9DF2-9CA6FA80DE6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8592AF5-365B-1B40-A1DA-B5FD7F842074}" type="slidenum">
              <a:rPr lang="en-US" altLang="zh-CN" sz="1400"/>
              <a:pPr eaLnBrk="1" hangingPunct="1"/>
              <a:t>29</a:t>
            </a:fld>
            <a:endParaRPr lang="en-US" altLang="zh-CN" sz="1400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5EAFE9D6-EB46-1B4E-AED7-969033C67D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Minimal Bandwidth Ordering       </a:t>
            </a:r>
            <a:r>
              <a:rPr lang="en-US" altLang="en-US" sz="2400" i="1">
                <a:solidFill>
                  <a:srgbClr val="FF0000"/>
                </a:solidFill>
              </a:rPr>
              <a:t>Tsang 6.2.2</a:t>
            </a:r>
            <a:endParaRPr lang="en-US" altLang="en-US" sz="3200" i="1">
              <a:solidFill>
                <a:srgbClr val="FF0000"/>
              </a:solidFill>
            </a:endParaRPr>
          </a:p>
        </p:txBody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22844570-CCD7-6847-8E6E-7601A5C101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265238"/>
            <a:ext cx="8458200" cy="4525962"/>
          </a:xfrm>
        </p:spPr>
        <p:txBody>
          <a:bodyPr/>
          <a:lstStyle/>
          <a:p>
            <a:pPr eaLnBrk="1" hangingPunct="1"/>
            <a:r>
              <a:rPr lang="en-US" altLang="en-US" sz="2400"/>
              <a:t>Definitions:  The bandwidth of… </a:t>
            </a:r>
          </a:p>
          <a:p>
            <a:pPr lvl="1" eaLnBrk="1" hangingPunct="1"/>
            <a:r>
              <a:rPr lang="en-US" altLang="en-US" sz="2000"/>
              <a:t>A node is the largest distance between the node and its neighbors</a:t>
            </a:r>
          </a:p>
          <a:p>
            <a:pPr lvl="1" eaLnBrk="1" hangingPunct="1"/>
            <a:r>
              <a:rPr lang="en-US" altLang="en-US" sz="2000"/>
              <a:t>An ordering is the largest bandwidth of the nodes in the ordering</a:t>
            </a:r>
          </a:p>
          <a:p>
            <a:pPr lvl="1" eaLnBrk="1" hangingPunct="1"/>
            <a:r>
              <a:rPr lang="en-US" altLang="en-US" sz="2000"/>
              <a:t>A graph is the smallest bandwidth across all its possible orderings</a:t>
            </a:r>
          </a:p>
          <a:p>
            <a:pPr eaLnBrk="1" hangingPunct="1"/>
            <a:r>
              <a:rPr lang="en-US" altLang="en-US" sz="2400"/>
              <a:t>Localizes/confines backtracking</a:t>
            </a:r>
          </a:p>
          <a:p>
            <a:pPr eaLnBrk="1" hangingPunct="1"/>
            <a:r>
              <a:rPr lang="en-US" altLang="en-US" sz="2400"/>
              <a:t>The smaller the bandwidth, the sooner one could backtrack to relevant decisions</a:t>
            </a:r>
          </a:p>
          <a:p>
            <a:pPr eaLnBrk="1" hangingPunct="1"/>
            <a:r>
              <a:rPr lang="en-US" altLang="en-US" sz="2400"/>
              <a:t>Finding minimum bandwidth ordering is NP-hard </a:t>
            </a:r>
            <a:r>
              <a:rPr lang="en-US" altLang="en-US" sz="2400">
                <a:sym typeface="Wingdings" pitchFamily="2" charset="2"/>
              </a:rPr>
              <a:t></a:t>
            </a:r>
          </a:p>
          <a:p>
            <a:pPr eaLnBrk="1" hangingPunct="1"/>
            <a:r>
              <a:rPr lang="en-US" altLang="en-US" sz="2400">
                <a:sym typeface="Wingdings" pitchFamily="2" charset="2"/>
              </a:rPr>
              <a:t>Is there an ordering of a given bandwidth </a:t>
            </a:r>
            <a:r>
              <a:rPr lang="en-US" altLang="en-US" sz="2400" i="1">
                <a:sym typeface="Wingdings" pitchFamily="2" charset="2"/>
              </a:rPr>
              <a:t>k</a:t>
            </a:r>
            <a:r>
              <a:rPr lang="en-US" altLang="en-US" sz="2400">
                <a:sym typeface="Wingdings" pitchFamily="2" charset="2"/>
              </a:rPr>
              <a:t>?</a:t>
            </a:r>
          </a:p>
          <a:p>
            <a:pPr lvl="1" eaLnBrk="1" hangingPunct="1"/>
            <a:r>
              <a:rPr lang="en-US" altLang="en-US" sz="2000"/>
              <a:t>O(n</a:t>
            </a:r>
            <a:r>
              <a:rPr lang="en-US" altLang="en-US" sz="2000" i="1" baseline="30000"/>
              <a:t>k+1</a:t>
            </a:r>
            <a:r>
              <a:rPr lang="en-US" altLang="en-US" sz="2000"/>
              <a:t>), i.e. polynomial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oter Placeholder 4">
            <a:extLst>
              <a:ext uri="{FF2B5EF4-FFF2-40B4-BE49-F238E27FC236}">
                <a16:creationId xmlns:a16="http://schemas.microsoft.com/office/drawing/2014/main" id="{5F2E5450-3883-904D-A06E-08BAF714874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AB179672-A379-A34E-A362-F0EB92D2B4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F342F3B-76D8-3144-839D-752668C41DAC}" type="slidenum">
              <a:rPr lang="en-US" altLang="zh-CN" sz="1400"/>
              <a:pPr eaLnBrk="1" hangingPunct="1"/>
              <a:t>3</a:t>
            </a:fld>
            <a:endParaRPr lang="en-US" altLang="zh-CN" sz="14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A178C84F-9951-DE4E-8BE4-A2CA117E55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Context</a:t>
            </a:r>
            <a:endParaRPr lang="en-US" altLang="en-US" sz="3600"/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ABE610F2-317B-8C4B-9D67-D89ECEA3CC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In BT, there are fewer </a:t>
            </a:r>
            <a:r>
              <a:rPr lang="en-US" altLang="en-US" sz="2800" b="1"/>
              <a:t>backtracks</a:t>
            </a:r>
            <a:r>
              <a:rPr lang="en-US" altLang="en-US" sz="280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under some orderings than others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In look-ahead,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b="1"/>
              <a:t>failure</a:t>
            </a:r>
            <a:r>
              <a:rPr lang="en-US" altLang="en-US" sz="2400"/>
              <a:t> can be detected earlier under some orderings than others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When searching for one solution,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b="1"/>
              <a:t>value ordering </a:t>
            </a:r>
            <a:r>
              <a:rPr lang="en-US" altLang="en-US" sz="2400"/>
              <a:t>may speed up search as branches that have a better chance to reach a solution are explored first</a:t>
            </a: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When using some kind of lookahead (e.g., FC)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dynamic ordering often reduce (remove?) the need for intelligent backtracking (personal experience)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Footer Placeholder 4">
            <a:extLst>
              <a:ext uri="{FF2B5EF4-FFF2-40B4-BE49-F238E27FC236}">
                <a16:creationId xmlns:a16="http://schemas.microsoft.com/office/drawing/2014/main" id="{46603546-30AE-8F47-8986-FAC07B5CB2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5058" name="Slide Number Placeholder 5">
            <a:extLst>
              <a:ext uri="{FF2B5EF4-FFF2-40B4-BE49-F238E27FC236}">
                <a16:creationId xmlns:a16="http://schemas.microsoft.com/office/drawing/2014/main" id="{36DB3C4E-C9C7-F749-A720-2CC9337FF2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0917386D-B4C8-EE46-8607-2C4B0380A1FB}" type="slidenum">
              <a:rPr lang="en-US" altLang="zh-CN" sz="1400"/>
              <a:pPr eaLnBrk="1" hangingPunct="1"/>
              <a:t>30</a:t>
            </a:fld>
            <a:endParaRPr lang="en-US" altLang="zh-CN" sz="1400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9BBDFA7B-ECBE-E448-B4A2-A6A4F0BBF0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Ordering heuristics: </a:t>
            </a:r>
            <a:r>
              <a:rPr lang="en-US" altLang="en-US" sz="3200"/>
              <a:t>how, when?</a:t>
            </a:r>
          </a:p>
        </p:txBody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2B15C31A-5DE6-8F48-B8F0-2356C01FA2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458200" cy="4525962"/>
          </a:xfrm>
        </p:spPr>
        <p:txBody>
          <a:bodyPr/>
          <a:lstStyle/>
          <a:p>
            <a:pPr eaLnBrk="1" hangingPunct="1"/>
            <a:r>
              <a:rPr lang="en-US" altLang="en-US"/>
              <a:t>How</a:t>
            </a:r>
          </a:p>
          <a:p>
            <a:pPr lvl="1" eaLnBrk="1" hangingPunct="1"/>
            <a:r>
              <a:rPr lang="en-US" altLang="en-US"/>
              <a:t>Static variable, value ordering</a:t>
            </a:r>
          </a:p>
          <a:p>
            <a:pPr lvl="1" eaLnBrk="1" hangingPunct="1"/>
            <a:r>
              <a:rPr lang="en-US" altLang="en-US"/>
              <a:t>Dynamic variable (static value)</a:t>
            </a:r>
          </a:p>
          <a:p>
            <a:pPr lvl="1" eaLnBrk="1" hangingPunct="1"/>
            <a:r>
              <a:rPr lang="en-US" altLang="en-US"/>
              <a:t>Dynamic variable, dynamic value (dynamic vvp)</a:t>
            </a:r>
          </a:p>
          <a:p>
            <a:pPr eaLnBrk="1" hangingPunct="1"/>
            <a:r>
              <a:rPr lang="en-US" altLang="en-US"/>
              <a:t>When</a:t>
            </a:r>
          </a:p>
          <a:p>
            <a:pPr lvl="1" eaLnBrk="1" hangingPunct="1"/>
            <a:r>
              <a:rPr lang="en-US" altLang="en-US"/>
              <a:t>Finding one solution</a:t>
            </a:r>
          </a:p>
          <a:p>
            <a:pPr lvl="1" eaLnBrk="1" hangingPunct="1"/>
            <a:r>
              <a:rPr lang="en-US" altLang="en-US"/>
              <a:t>Finding all solutions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Footer Placeholder 4">
            <a:extLst>
              <a:ext uri="{FF2B5EF4-FFF2-40B4-BE49-F238E27FC236}">
                <a16:creationId xmlns:a16="http://schemas.microsoft.com/office/drawing/2014/main" id="{3E66395F-539E-294C-97AB-365597B4C8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6082" name="Slide Number Placeholder 5">
            <a:extLst>
              <a:ext uri="{FF2B5EF4-FFF2-40B4-BE49-F238E27FC236}">
                <a16:creationId xmlns:a16="http://schemas.microsoft.com/office/drawing/2014/main" id="{1CD3AFF2-DA06-294F-AC04-AACAF43980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0D4E807-2656-754F-804D-6E97F1306542}" type="slidenum">
              <a:rPr lang="en-US" altLang="zh-CN" sz="1400"/>
              <a:pPr eaLnBrk="1" hangingPunct="1"/>
              <a:t>31</a:t>
            </a:fld>
            <a:endParaRPr lang="en-US" altLang="zh-CN" sz="1400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B42E518D-3B69-2643-A1F6-DCE1BFB87A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Computing the orders</a:t>
            </a:r>
          </a:p>
        </p:txBody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44A0E18A-D46E-C14E-AC70-45FD412482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4582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b="1"/>
              <a:t>Static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Sort all variables, at pre-processing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Based on: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/>
              <a:t>Initial domain (for LD, dom/deg, etc.)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A50021"/>
                </a:solidFill>
              </a:rPr>
              <a:t>All or remaining</a:t>
            </a:r>
            <a:r>
              <a:rPr lang="en-US" altLang="en-US" sz="2000"/>
              <a:t> neighbors of a variable (for deg, dom/deg, etc.)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b="1"/>
              <a:t>Dynamic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Select one variable, during search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Based on: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/>
              <a:t>Current domain (for LD, ddr, etc.)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/>
              <a:t>All </a:t>
            </a:r>
            <a:r>
              <a:rPr lang="en-US" altLang="en-US" sz="2000">
                <a:solidFill>
                  <a:srgbClr val="A50021"/>
                </a:solidFill>
              </a:rPr>
              <a:t>un-instantiated</a:t>
            </a:r>
            <a:r>
              <a:rPr lang="en-US" altLang="en-US" sz="2000"/>
              <a:t> neighbors of a variable (for deg, ddr, etc.)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Exploit the domino effect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/>
              <a:t>When the domain of any future variable has a single value, instantiate this variable first.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Footer Placeholder 4">
            <a:extLst>
              <a:ext uri="{FF2B5EF4-FFF2-40B4-BE49-F238E27FC236}">
                <a16:creationId xmlns:a16="http://schemas.microsoft.com/office/drawing/2014/main" id="{8E8AF207-B918-F04B-B076-20C41E8999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7106" name="Slide Number Placeholder 5">
            <a:extLst>
              <a:ext uri="{FF2B5EF4-FFF2-40B4-BE49-F238E27FC236}">
                <a16:creationId xmlns:a16="http://schemas.microsoft.com/office/drawing/2014/main" id="{C16A9E8A-BB53-2D4D-BEC2-3B5E6D0230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B360C3B-ECE5-5F48-8619-7EB3A46DD9AA}" type="slidenum">
              <a:rPr lang="en-US" altLang="zh-CN" sz="1400"/>
              <a:pPr eaLnBrk="1" hangingPunct="1"/>
              <a:t>32</a:t>
            </a:fld>
            <a:endParaRPr lang="en-US" altLang="zh-CN" sz="1400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A5F8E70C-F721-A441-89F7-7FABB6AFAD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Search &amp; ordering heuristics</a:t>
            </a:r>
          </a:p>
        </p:txBody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9B770E18-5348-E34B-8954-FFC5B4CB21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At a given level </a:t>
            </a:r>
            <a:r>
              <a:rPr lang="en-US" altLang="en-US" i="1"/>
              <a:t>h</a:t>
            </a:r>
            <a:r>
              <a:rPr lang="en-US" altLang="en-US"/>
              <a:t> of the search tree, we encounter:</a:t>
            </a:r>
          </a:p>
          <a:p>
            <a:pPr eaLnBrk="1" hangingPunct="1"/>
            <a:endParaRPr lang="en-US" altLang="en-US"/>
          </a:p>
        </p:txBody>
      </p:sp>
      <p:pic>
        <p:nvPicPr>
          <p:cNvPr id="47109" name="Picture 6">
            <a:extLst>
              <a:ext uri="{FF2B5EF4-FFF2-40B4-BE49-F238E27FC236}">
                <a16:creationId xmlns:a16="http://schemas.microsoft.com/office/drawing/2014/main" id="{9937F05E-C97D-F142-835C-F5F5D2C880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505075"/>
            <a:ext cx="5905500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Footer Placeholder 4">
            <a:extLst>
              <a:ext uri="{FF2B5EF4-FFF2-40B4-BE49-F238E27FC236}">
                <a16:creationId xmlns:a16="http://schemas.microsoft.com/office/drawing/2014/main" id="{8EC1BE7C-2294-4C4E-AE17-D9745227CD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8130" name="Slide Number Placeholder 5">
            <a:extLst>
              <a:ext uri="{FF2B5EF4-FFF2-40B4-BE49-F238E27FC236}">
                <a16:creationId xmlns:a16="http://schemas.microsoft.com/office/drawing/2014/main" id="{792ED750-E2BC-214D-B2A0-4454407A9F6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EE18744B-080D-B145-BDF4-2D81F799A277}" type="slidenum">
              <a:rPr lang="en-US" altLang="zh-CN" sz="1400"/>
              <a:pPr eaLnBrk="1" hangingPunct="1"/>
              <a:t>33</a:t>
            </a:fld>
            <a:endParaRPr lang="en-US" altLang="zh-CN" sz="1400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4E8943FC-4DCA-924F-AF38-1EDE0A6EF4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Static variable, static value</a:t>
            </a:r>
          </a:p>
        </p:txBody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503AFBAA-4C25-D84D-B174-4572E6C29A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229600" cy="1295400"/>
          </a:xfrm>
        </p:spPr>
        <p:txBody>
          <a:bodyPr/>
          <a:lstStyle/>
          <a:p>
            <a:pPr eaLnBrk="1" hangingPunct="1"/>
            <a:r>
              <a:rPr lang="en-US" altLang="en-US"/>
              <a:t>vvps pertaining to the same variable across a given level</a:t>
            </a:r>
          </a:p>
        </p:txBody>
      </p:sp>
      <p:pic>
        <p:nvPicPr>
          <p:cNvPr id="48133" name="Picture 4">
            <a:extLst>
              <a:ext uri="{FF2B5EF4-FFF2-40B4-BE49-F238E27FC236}">
                <a16:creationId xmlns:a16="http://schemas.microsoft.com/office/drawing/2014/main" id="{9C880079-0F22-0C4D-98E9-811B9F8484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75" y="2514600"/>
            <a:ext cx="5838825" cy="287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Footer Placeholder 4">
            <a:extLst>
              <a:ext uri="{FF2B5EF4-FFF2-40B4-BE49-F238E27FC236}">
                <a16:creationId xmlns:a16="http://schemas.microsoft.com/office/drawing/2014/main" id="{21F04C7E-6F9C-6648-B0F3-C7F243E3FEE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9154" name="Slide Number Placeholder 5">
            <a:extLst>
              <a:ext uri="{FF2B5EF4-FFF2-40B4-BE49-F238E27FC236}">
                <a16:creationId xmlns:a16="http://schemas.microsoft.com/office/drawing/2014/main" id="{EAB41785-28D2-F447-A9F4-E818CD093B0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18FBC8E-8BC6-CF45-BEDF-7FF1A3D55EFE}" type="slidenum">
              <a:rPr lang="en-US" altLang="zh-CN" sz="1400"/>
              <a:pPr eaLnBrk="1" hangingPunct="1"/>
              <a:t>34</a:t>
            </a:fld>
            <a:endParaRPr lang="en-US" altLang="zh-CN" sz="1400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7A3A863E-A844-BF48-8EC6-7134B279F9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Dynamic variable, static value</a:t>
            </a:r>
          </a:p>
        </p:txBody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C4BB28C5-0CBC-0D4D-BF2A-0082AF7D7B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1905000"/>
          </a:xfrm>
        </p:spPr>
        <p:txBody>
          <a:bodyPr/>
          <a:lstStyle/>
          <a:p>
            <a:pPr eaLnBrk="1" hangingPunct="1"/>
            <a:r>
              <a:rPr lang="en-US" altLang="en-US" sz="2800"/>
              <a:t>vvps pertaining to the same variable for nodes with a common parent, but possibly to different variables for nodes with different parents</a:t>
            </a:r>
          </a:p>
        </p:txBody>
      </p:sp>
      <p:pic>
        <p:nvPicPr>
          <p:cNvPr id="49157" name="Picture 5">
            <a:extLst>
              <a:ext uri="{FF2B5EF4-FFF2-40B4-BE49-F238E27FC236}">
                <a16:creationId xmlns:a16="http://schemas.microsoft.com/office/drawing/2014/main" id="{E5AE1D14-1371-0A44-87CD-EDBBAA261E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438" y="2514600"/>
            <a:ext cx="6176962" cy="313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Footer Placeholder 4">
            <a:extLst>
              <a:ext uri="{FF2B5EF4-FFF2-40B4-BE49-F238E27FC236}">
                <a16:creationId xmlns:a16="http://schemas.microsoft.com/office/drawing/2014/main" id="{C2716A2B-C655-9640-9946-F87F8F30EC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50178" name="Slide Number Placeholder 5">
            <a:extLst>
              <a:ext uri="{FF2B5EF4-FFF2-40B4-BE49-F238E27FC236}">
                <a16:creationId xmlns:a16="http://schemas.microsoft.com/office/drawing/2014/main" id="{9005859F-674A-994B-8E28-C3DF2C5555F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7EE3B18-E86E-7343-81F7-7C83C54D867E}" type="slidenum">
              <a:rPr lang="en-US" altLang="zh-CN" sz="1400"/>
              <a:pPr eaLnBrk="1" hangingPunct="1"/>
              <a:t>35</a:t>
            </a:fld>
            <a:endParaRPr lang="en-US" altLang="zh-CN" sz="14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6AC71652-2E56-AE4A-BB9D-1DAAD760DC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Dynamic vvp</a:t>
            </a:r>
          </a:p>
        </p:txBody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A1A3AF65-39B6-A24E-9772-E33BB5688C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/>
              <a:t>vvps pertaining to different variables</a:t>
            </a:r>
          </a:p>
        </p:txBody>
      </p:sp>
      <p:pic>
        <p:nvPicPr>
          <p:cNvPr id="50181" name="Picture 4">
            <a:extLst>
              <a:ext uri="{FF2B5EF4-FFF2-40B4-BE49-F238E27FC236}">
                <a16:creationId xmlns:a16="http://schemas.microsoft.com/office/drawing/2014/main" id="{02A9374C-D1C4-0D4D-8439-9B03590FC3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028825"/>
            <a:ext cx="6067425" cy="307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Footer Placeholder 4">
            <a:extLst>
              <a:ext uri="{FF2B5EF4-FFF2-40B4-BE49-F238E27FC236}">
                <a16:creationId xmlns:a16="http://schemas.microsoft.com/office/drawing/2014/main" id="{A2CAA069-5995-8F4B-A450-18C7E6B29D7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51202" name="Slide Number Placeholder 5">
            <a:extLst>
              <a:ext uri="{FF2B5EF4-FFF2-40B4-BE49-F238E27FC236}">
                <a16:creationId xmlns:a16="http://schemas.microsoft.com/office/drawing/2014/main" id="{6C17534D-833F-954A-8C2E-A7DA43DC33D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0FEFC3E-3A33-0B44-84F8-EB9AA3C1B09E}" type="slidenum">
              <a:rPr lang="en-US" altLang="zh-CN" sz="1400"/>
              <a:pPr eaLnBrk="1" hangingPunct="1"/>
              <a:t>36</a:t>
            </a:fld>
            <a:endParaRPr lang="en-US" altLang="zh-CN" sz="1400"/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A3422128-7E18-B741-B29D-185D6DA84F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Side comment</a:t>
            </a:r>
          </a:p>
        </p:txBody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F7D23325-FE67-F642-9DA9-243742056E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305800" cy="4525962"/>
          </a:xfrm>
        </p:spPr>
        <p:txBody>
          <a:bodyPr/>
          <a:lstStyle/>
          <a:p>
            <a:pPr eaLnBrk="1" hangingPunct="1"/>
            <a:r>
              <a:rPr lang="en-US" altLang="en-US" sz="2800"/>
              <a:t>Common wisdom </a:t>
            </a:r>
          </a:p>
          <a:p>
            <a:pPr lvl="1" eaLnBrk="1" hangingPunct="1"/>
            <a:r>
              <a:rPr lang="en-US" altLang="en-US" sz="2400"/>
              <a:t>When looking for all solutions, value ordering does not matter</a:t>
            </a:r>
          </a:p>
          <a:p>
            <a:pPr eaLnBrk="1" hangingPunct="1"/>
            <a:r>
              <a:rPr lang="en-US" altLang="en-US" sz="2800"/>
              <a:t>Above ‘wisdom’ holds for </a:t>
            </a:r>
            <a:r>
              <a:rPr lang="en-US" altLang="en-US" sz="2800" i="1"/>
              <a:t>k</a:t>
            </a:r>
            <a:r>
              <a:rPr lang="en-US" altLang="en-US" sz="2800"/>
              <a:t>-way branching </a:t>
            </a:r>
          </a:p>
          <a:p>
            <a:pPr lvl="1" eaLnBrk="1" hangingPunct="1"/>
            <a:r>
              <a:rPr lang="en-US" altLang="en-US" sz="2000"/>
              <a:t>[Smith, IJCAI 05]</a:t>
            </a:r>
            <a:r>
              <a:rPr lang="en-US" altLang="en-US" sz="2400"/>
              <a:t> showed that this is not true for 2-way branching, which, apparently, is used in commercial products such as ECLiPSe and Ilog</a:t>
            </a:r>
          </a:p>
          <a:p>
            <a:pPr eaLnBrk="1" hangingPunct="1"/>
            <a:r>
              <a:rPr lang="en-US" altLang="en-US" sz="2800"/>
              <a:t>The benefits (if any) and implications of 2-way branching versus </a:t>
            </a:r>
            <a:r>
              <a:rPr lang="en-US" altLang="en-US" sz="2800" i="1"/>
              <a:t>k</a:t>
            </a:r>
            <a:r>
              <a:rPr lang="en-US" altLang="en-US" sz="2800"/>
              <a:t>-way branching are not fully studied yet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B28FC7FA-FF67-5F43-9C9D-A7A27B9E4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Goal of variable/value ordering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987A88E0-CE59-BA45-8542-8F95B0F55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Avoid constraint violation</a:t>
            </a:r>
          </a:p>
          <a:p>
            <a:pPr lvl="1"/>
            <a:r>
              <a:rPr lang="en-US" altLang="en-US" sz="2400"/>
              <a:t>Select </a:t>
            </a:r>
            <a:r>
              <a:rPr lang="en-US" altLang="en-US" sz="2400" u="sng"/>
              <a:t>values</a:t>
            </a:r>
            <a:r>
              <a:rPr lang="en-US" altLang="en-US" sz="2400"/>
              <a:t> that do not cause constraint violation</a:t>
            </a:r>
          </a:p>
          <a:p>
            <a:pPr lvl="1"/>
            <a:r>
              <a:rPr lang="en-US" altLang="en-US" sz="2400" b="1">
                <a:solidFill>
                  <a:srgbClr val="FF0000"/>
                </a:solidFill>
              </a:rPr>
              <a:t>Most promising value first </a:t>
            </a:r>
            <a:r>
              <a:rPr lang="en-US" altLang="en-US" sz="2400"/>
              <a:t>(general principal)</a:t>
            </a:r>
          </a:p>
          <a:p>
            <a:r>
              <a:rPr lang="en-US" altLang="en-US" sz="2800"/>
              <a:t>Discover constraint violation quickly</a:t>
            </a:r>
          </a:p>
          <a:p>
            <a:pPr lvl="1"/>
            <a:r>
              <a:rPr lang="en-US" altLang="en-US" sz="2400"/>
              <a:t>Select </a:t>
            </a:r>
            <a:r>
              <a:rPr lang="en-US" altLang="en-US" sz="2400" u="sng"/>
              <a:t>variables</a:t>
            </a:r>
            <a:r>
              <a:rPr lang="en-US" altLang="en-US" sz="2400"/>
              <a:t> that do not delay the discovery of constraint violation</a:t>
            </a:r>
          </a:p>
          <a:p>
            <a:pPr lvl="1"/>
            <a:r>
              <a:rPr lang="en-US" altLang="en-US" sz="2400" b="1">
                <a:solidFill>
                  <a:srgbClr val="FF0000"/>
                </a:solidFill>
              </a:rPr>
              <a:t>Most constrained variable first </a:t>
            </a:r>
            <a:r>
              <a:rPr lang="en-US" altLang="en-US" sz="2400"/>
              <a:t>(general principal)</a:t>
            </a:r>
            <a:endParaRPr lang="en-US" altLang="en-US" sz="2400" b="1">
              <a:solidFill>
                <a:srgbClr val="FF0000"/>
              </a:solidFill>
            </a:endParaRPr>
          </a:p>
        </p:txBody>
      </p:sp>
      <p:sp>
        <p:nvSpPr>
          <p:cNvPr id="18435" name="Footer Placeholder 3">
            <a:extLst>
              <a:ext uri="{FF2B5EF4-FFF2-40B4-BE49-F238E27FC236}">
                <a16:creationId xmlns:a16="http://schemas.microsoft.com/office/drawing/2014/main" id="{9041B452-420E-E14A-ACE2-A3638AAFD4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18436" name="Slide Number Placeholder 4">
            <a:extLst>
              <a:ext uri="{FF2B5EF4-FFF2-40B4-BE49-F238E27FC236}">
                <a16:creationId xmlns:a16="http://schemas.microsoft.com/office/drawing/2014/main" id="{BCCD0C1C-0231-9F48-854D-73E240B382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AC18A56-7B21-4F4A-8C82-81F6F3AEF0FC}" type="slidenum">
              <a:rPr lang="en-US" altLang="zh-CN" sz="1400"/>
              <a:pPr eaLnBrk="1" hangingPunct="1"/>
              <a:t>4</a:t>
            </a:fld>
            <a:endParaRPr lang="en-US" altLang="zh-CN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oter Placeholder 4">
            <a:extLst>
              <a:ext uri="{FF2B5EF4-FFF2-40B4-BE49-F238E27FC236}">
                <a16:creationId xmlns:a16="http://schemas.microsoft.com/office/drawing/2014/main" id="{B084FFB8-3487-5649-A53B-A455EA4098B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01C98ACF-8376-6E40-A2F9-964ACFA09C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E1E6CE8-0A0A-4B4A-9787-1405FF96DF46}" type="slidenum">
              <a:rPr lang="en-US" altLang="zh-CN" sz="1400"/>
              <a:pPr eaLnBrk="1" hangingPunct="1"/>
              <a:t>5</a:t>
            </a:fld>
            <a:endParaRPr lang="en-US" altLang="zh-CN" sz="1400"/>
          </a:p>
        </p:txBody>
      </p:sp>
      <p:sp>
        <p:nvSpPr>
          <p:cNvPr id="19459" name="Rectangle 1026">
            <a:extLst>
              <a:ext uri="{FF2B5EF4-FFF2-40B4-BE49-F238E27FC236}">
                <a16:creationId xmlns:a16="http://schemas.microsoft.com/office/drawing/2014/main" id="{171F14BB-9170-2F41-8765-5BEC1EF4E3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Value ordering:</a:t>
            </a:r>
            <a:r>
              <a:rPr lang="en-US" altLang="en-US" sz="4000"/>
              <a:t> </a:t>
            </a:r>
            <a:r>
              <a:rPr lang="en-US" altLang="en-US" sz="2800"/>
              <a:t>quickly get to a solution</a:t>
            </a:r>
            <a:endParaRPr lang="en-US" altLang="en-US" sz="4800"/>
          </a:p>
        </p:txBody>
      </p:sp>
      <p:sp>
        <p:nvSpPr>
          <p:cNvPr id="19460" name="Rectangle 1027">
            <a:extLst>
              <a:ext uri="{FF2B5EF4-FFF2-40B4-BE49-F238E27FC236}">
                <a16:creationId xmlns:a16="http://schemas.microsoft.com/office/drawing/2014/main" id="{A1FB86FE-5D29-534B-840F-E601CE7F10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3810000"/>
          </a:xfrm>
        </p:spPr>
        <p:txBody>
          <a:bodyPr/>
          <a:lstStyle/>
          <a:p>
            <a:pPr eaLnBrk="1" hangingPunct="1"/>
            <a:r>
              <a:rPr lang="en-US" altLang="en-US"/>
              <a:t>Min-conflict heuristic: orders values according to the conflicts in which they are involved with the future variables (most popular)                                            </a:t>
            </a:r>
            <a:r>
              <a:rPr lang="en-US" altLang="en-US" sz="2400"/>
              <a:t>[Minton]</a:t>
            </a:r>
            <a:r>
              <a:rPr lang="en-US" altLang="en-US"/>
              <a:t>                      </a:t>
            </a:r>
          </a:p>
          <a:p>
            <a:pPr eaLnBrk="1" hangingPunct="1"/>
            <a:r>
              <a:rPr lang="en-US" altLang="en-US"/>
              <a:t>Cruciality                                 </a:t>
            </a:r>
            <a:r>
              <a:rPr lang="en-US" altLang="en-US" sz="2400"/>
              <a:t>[Keng &amp; Yu ’89]</a:t>
            </a:r>
          </a:p>
          <a:p>
            <a:pPr eaLnBrk="1" hangingPunct="1"/>
            <a:r>
              <a:rPr lang="en-US" altLang="en-US"/>
              <a:t>Promise (most powerful)             </a:t>
            </a:r>
            <a:r>
              <a:rPr lang="en-US" altLang="en-US" sz="2400"/>
              <a:t>[Geelen ’92] </a:t>
            </a:r>
          </a:p>
          <a:p>
            <a:pPr eaLnBrk="1" hangingPunct="1"/>
            <a:r>
              <a:rPr lang="en-US" altLang="en-US"/>
              <a:t>Etc.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4512754A-3BF6-BF4A-965D-F9F7BDD04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7943850" algn="r"/>
              </a:tabLst>
            </a:pPr>
            <a:r>
              <a:rPr lang="en-US" altLang="en-US"/>
              <a:t>Notation	</a:t>
            </a:r>
            <a:r>
              <a:rPr lang="en-US" altLang="en-US" sz="2400" b="0"/>
              <a:t>Geelen ECAI 92</a:t>
            </a:r>
            <a:endParaRPr lang="en-US" altLang="en-US" sz="4000" b="0"/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922977D9-7DB5-284A-8386-DD46FFEC5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For a given future variable </a:t>
            </a:r>
            <a:r>
              <a:rPr lang="en-US" altLang="en-US" i="1">
                <a:latin typeface="Times New Roman" panose="02020603050405020304" pitchFamily="18" charset="0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</a:rPr>
              <a:t>i</a:t>
            </a:r>
            <a:r>
              <a:rPr lang="en-US" altLang="en-US"/>
              <a:t>, the assignment </a:t>
            </a:r>
            <a:r>
              <a:rPr lang="en-US" altLang="en-US" i="1">
                <a:latin typeface="Times New Roman" panose="02020603050405020304" pitchFamily="18" charset="0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</a:rPr>
              <a:t>i</a:t>
            </a:r>
            <a:r>
              <a:rPr lang="en-US" altLang="en-US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i="1">
                <a:latin typeface="Times New Roman" panose="02020603050405020304" pitchFamily="18" charset="0"/>
              </a:rPr>
              <a:t>x</a:t>
            </a:r>
            <a:r>
              <a:rPr lang="en-US" altLang="en-US"/>
              <a:t> partitions the domain of a future variable </a:t>
            </a:r>
            <a:r>
              <a:rPr lang="en-US" altLang="en-US" i="1">
                <a:latin typeface="Times New Roman" panose="02020603050405020304" pitchFamily="18" charset="0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</a:rPr>
              <a:t>j</a:t>
            </a:r>
          </a:p>
          <a:p>
            <a:pPr lvl="1"/>
            <a:r>
              <a:rPr lang="en-US" altLang="en-US"/>
              <a:t>A set of values consistent with 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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x</a:t>
            </a:r>
            <a:br>
              <a:rPr lang="en-US" altLang="en-US"/>
            </a:br>
            <a:r>
              <a:rPr lang="en-US" altLang="en-US"/>
              <a:t> 	of size </a:t>
            </a:r>
            <a:r>
              <a:rPr lang="en-US" altLang="en-US" b="1">
                <a:solidFill>
                  <a:srgbClr val="FF0000"/>
                </a:solidFill>
              </a:rPr>
              <a:t>Left</a:t>
            </a:r>
            <a:r>
              <a:rPr lang="en-US" altLang="en-US"/>
              <a:t>(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j</a:t>
            </a:r>
            <a:r>
              <a:rPr lang="en-US" altLang="en-US"/>
              <a:t> | 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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x</a:t>
            </a:r>
            <a:r>
              <a:rPr lang="en-US" altLang="en-US"/>
              <a:t>)</a:t>
            </a:r>
          </a:p>
          <a:p>
            <a:pPr lvl="1"/>
            <a:r>
              <a:rPr lang="en-US" altLang="en-US"/>
              <a:t>A set of values inconsistent with 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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x</a:t>
            </a:r>
            <a:br>
              <a:rPr lang="en-US" altLang="en-US"/>
            </a:br>
            <a:r>
              <a:rPr lang="en-US" altLang="en-US"/>
              <a:t> 	of size </a:t>
            </a:r>
            <a:r>
              <a:rPr lang="en-US" altLang="en-US" b="1">
                <a:solidFill>
                  <a:srgbClr val="FF0000"/>
                </a:solidFill>
              </a:rPr>
              <a:t>Lost</a:t>
            </a:r>
            <a:r>
              <a:rPr lang="en-US" altLang="en-US"/>
              <a:t>(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j</a:t>
            </a:r>
            <a:r>
              <a:rPr lang="en-US" altLang="en-US"/>
              <a:t> | 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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x</a:t>
            </a:r>
            <a:r>
              <a:rPr lang="en-US" altLang="en-US"/>
              <a:t>)</a:t>
            </a:r>
          </a:p>
        </p:txBody>
      </p:sp>
      <p:sp>
        <p:nvSpPr>
          <p:cNvPr id="20483" name="Footer Placeholder 3">
            <a:extLst>
              <a:ext uri="{FF2B5EF4-FFF2-40B4-BE49-F238E27FC236}">
                <a16:creationId xmlns:a16="http://schemas.microsoft.com/office/drawing/2014/main" id="{20EEFCFE-4987-4C42-A1B6-7D52CCFEA6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0484" name="Slide Number Placeholder 4">
            <a:extLst>
              <a:ext uri="{FF2B5EF4-FFF2-40B4-BE49-F238E27FC236}">
                <a16:creationId xmlns:a16="http://schemas.microsoft.com/office/drawing/2014/main" id="{1A8AEC84-1290-1547-A9A9-3D856181FC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0C79F9FF-129D-184E-B49D-58A925197CE5}" type="slidenum">
              <a:rPr lang="en-US" altLang="zh-CN" sz="1400"/>
              <a:pPr eaLnBrk="1" hangingPunct="1"/>
              <a:t>6</a:t>
            </a:fld>
            <a:endParaRPr lang="en-US" altLang="zh-CN" sz="1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76C58307-12BD-5444-AAA3-072FA9F55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Value selection in terms of Lost, Left</a:t>
            </a:r>
            <a:endParaRPr lang="en-US" altLang="en-US"/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666251DD-B1EC-7841-AA3A-179149193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002088" algn="dec"/>
                <a:tab pos="8004175" algn="r"/>
              </a:tabLst>
            </a:pPr>
            <a:r>
              <a:rPr lang="en-US" altLang="en-US" sz="2800" i="1">
                <a:latin typeface="Times New Roman" panose="02020603050405020304" pitchFamily="18" charset="0"/>
              </a:rPr>
              <a:t>V</a:t>
            </a:r>
            <a:r>
              <a:rPr lang="en-US" altLang="en-US" sz="28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800">
                <a:latin typeface="Times New Roman" panose="02020603050405020304" pitchFamily="18" charset="0"/>
              </a:rPr>
              <a:t>, </a:t>
            </a:r>
            <a:r>
              <a:rPr lang="en-US" altLang="en-US" sz="2800" i="1">
                <a:latin typeface="Times New Roman" panose="02020603050405020304" pitchFamily="18" charset="0"/>
              </a:rPr>
              <a:t>V</a:t>
            </a:r>
            <a:r>
              <a:rPr lang="en-US" altLang="en-US" sz="2800" i="1" baseline="-25000">
                <a:latin typeface="Times New Roman" panose="02020603050405020304" pitchFamily="18" charset="0"/>
              </a:rPr>
              <a:t>j</a:t>
            </a:r>
            <a:r>
              <a:rPr lang="en-US" altLang="en-US" sz="2800"/>
              <a:t>: future variables</a:t>
            </a:r>
          </a:p>
          <a:p>
            <a:pPr>
              <a:tabLst>
                <a:tab pos="4002088" algn="dec"/>
                <a:tab pos="8004175" algn="r"/>
              </a:tabLst>
            </a:pPr>
            <a:r>
              <a:rPr lang="en-US" altLang="en-US" sz="2800"/>
              <a:t>Minimize 		</a:t>
            </a:r>
            <a:r>
              <a:rPr lang="en-US" altLang="en-US" sz="2000"/>
              <a:t>min-conflict</a:t>
            </a:r>
            <a:br>
              <a:rPr lang="en-US" altLang="en-US" sz="2800"/>
            </a:br>
            <a:r>
              <a:rPr lang="en-US" altLang="en-US" sz="2800"/>
              <a:t>      </a:t>
            </a:r>
            <a:r>
              <a:rPr lang="en-US" altLang="en-US" sz="2400"/>
              <a:t>Cost(</a:t>
            </a:r>
            <a:r>
              <a:rPr lang="en-US" altLang="en-US" sz="2400" i="1">
                <a:latin typeface="Times New Roman" panose="02020603050405020304" pitchFamily="18" charset="0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/>
              <a:t>)=</a:t>
            </a:r>
            <a:r>
              <a:rPr lang="en-US" altLang="en-US">
                <a:sym typeface="Symbol" pitchFamily="2" charset="2"/>
              </a:rPr>
              <a:t></a:t>
            </a:r>
            <a:r>
              <a:rPr lang="en-US" altLang="en-US" sz="2400" i="1" baseline="-25000">
                <a:latin typeface="Times New Roman" panose="02020603050405020304" pitchFamily="18" charset="0"/>
                <a:sym typeface="Symbol" pitchFamily="2" charset="2"/>
              </a:rPr>
              <a:t>Vji</a:t>
            </a:r>
            <a:r>
              <a:rPr lang="en-US" altLang="en-US" sz="2400" baseline="-25000">
                <a:sym typeface="Symbol" pitchFamily="2" charset="2"/>
              </a:rPr>
              <a:t> </a:t>
            </a:r>
            <a:r>
              <a:rPr lang="en-US" altLang="en-US" sz="2400">
                <a:sym typeface="Symbol" pitchFamily="2" charset="2"/>
              </a:rPr>
              <a:t>Lost</a:t>
            </a:r>
            <a:r>
              <a:rPr lang="en-US" altLang="en-US" sz="2000">
                <a:sym typeface="Symbol" pitchFamily="2" charset="2"/>
              </a:rPr>
              <a:t>(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  <a:sym typeface="Symbol" pitchFamily="2" charset="2"/>
              </a:rPr>
              <a:t>j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 | </a:t>
            </a:r>
            <a:r>
              <a:rPr lang="en-US" altLang="en-US" sz="2400" i="1">
                <a:latin typeface="Times New Roman" panose="02020603050405020304" pitchFamily="18" charset="0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000"/>
              <a:t>)</a:t>
            </a:r>
            <a:r>
              <a:rPr lang="en-US" altLang="en-US" sz="2400">
                <a:sym typeface="Symbol" pitchFamily="2" charset="2"/>
              </a:rPr>
              <a:t> </a:t>
            </a:r>
            <a:endParaRPr lang="en-US" altLang="en-US" sz="2800">
              <a:sym typeface="Symbol" pitchFamily="2" charset="2"/>
            </a:endParaRPr>
          </a:p>
          <a:p>
            <a:pPr>
              <a:tabLst>
                <a:tab pos="4002088" algn="dec"/>
                <a:tab pos="8004175" algn="r"/>
              </a:tabLst>
            </a:pPr>
            <a:r>
              <a:rPr lang="en-US" altLang="en-US" sz="2800">
                <a:sym typeface="Symbol" pitchFamily="2" charset="2"/>
              </a:rPr>
              <a:t>Minimize		</a:t>
            </a:r>
            <a:r>
              <a:rPr lang="en-US" altLang="en-US" sz="2000">
                <a:sym typeface="Symbol" pitchFamily="2" charset="2"/>
              </a:rPr>
              <a:t>[Keng &amp; Yun 89]</a:t>
            </a:r>
            <a:br>
              <a:rPr lang="en-US" altLang="en-US" sz="2800">
                <a:sym typeface="Symbol" pitchFamily="2" charset="2"/>
              </a:rPr>
            </a:br>
            <a:r>
              <a:rPr lang="en-US" altLang="en-US" sz="2800">
                <a:sym typeface="Symbol" pitchFamily="2" charset="2"/>
              </a:rPr>
              <a:t>      </a:t>
            </a:r>
            <a:r>
              <a:rPr lang="en-US" altLang="en-US" sz="2400"/>
              <a:t>Cruciality</a:t>
            </a:r>
            <a:r>
              <a:rPr lang="en-US" altLang="en-US" sz="2800"/>
              <a:t>(</a:t>
            </a:r>
            <a:r>
              <a:rPr lang="en-US" altLang="en-US" sz="2400" i="1">
                <a:latin typeface="Times New Roman" panose="02020603050405020304" pitchFamily="18" charset="0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800"/>
              <a:t>)</a:t>
            </a:r>
            <a:r>
              <a:rPr lang="en-US" altLang="en-US" sz="2400"/>
              <a:t>=</a:t>
            </a:r>
            <a:r>
              <a:rPr lang="en-US" altLang="en-US" sz="3600">
                <a:sym typeface="Symbol" pitchFamily="2" charset="2"/>
              </a:rPr>
              <a:t></a:t>
            </a:r>
            <a:r>
              <a:rPr lang="en-US" altLang="en-US" sz="2400" baseline="-25000">
                <a:latin typeface="Times New Roman" panose="02020603050405020304" pitchFamily="18" charset="0"/>
                <a:sym typeface="Symbol" pitchFamily="2" charset="2"/>
              </a:rPr>
              <a:t>Vji</a:t>
            </a:r>
            <a:r>
              <a:rPr lang="en-US" altLang="en-US" sz="2800" baseline="-25000">
                <a:sym typeface="Symbol" pitchFamily="2" charset="2"/>
              </a:rPr>
              <a:t> </a:t>
            </a:r>
            <a:r>
              <a:rPr lang="en-US" altLang="en-US" sz="2000">
                <a:sym typeface="Symbol" pitchFamily="2" charset="2"/>
              </a:rPr>
              <a:t> </a:t>
            </a:r>
            <a:r>
              <a:rPr lang="en-US" altLang="en-US" sz="2400">
                <a:sym typeface="Symbol" pitchFamily="2" charset="2"/>
              </a:rPr>
              <a:t>Lost</a:t>
            </a:r>
            <a:r>
              <a:rPr lang="en-US" altLang="en-US" sz="2000">
                <a:sym typeface="Symbol" pitchFamily="2" charset="2"/>
              </a:rPr>
              <a:t>(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  <a:sym typeface="Symbol" pitchFamily="2" charset="2"/>
              </a:rPr>
              <a:t>j</a:t>
            </a:r>
            <a:r>
              <a:rPr lang="en-US" altLang="en-US" sz="2400" i="1">
                <a:sym typeface="Symbol" pitchFamily="2" charset="2"/>
              </a:rPr>
              <a:t> |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 </a:t>
            </a:r>
            <a:r>
              <a:rPr lang="en-US" altLang="en-US" sz="2400" i="1">
                <a:latin typeface="Times New Roman" panose="02020603050405020304" pitchFamily="18" charset="0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000"/>
              <a:t>) / </a:t>
            </a:r>
            <a:r>
              <a:rPr lang="en-US" altLang="en-US" sz="2400"/>
              <a:t>|</a:t>
            </a:r>
            <a:r>
              <a:rPr lang="en-US" altLang="en-US" sz="2400" i="1">
                <a:latin typeface="Times New Roman" panose="02020603050405020304" pitchFamily="18" charset="0"/>
              </a:rPr>
              <a:t>D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Vj</a:t>
            </a:r>
            <a:r>
              <a:rPr lang="en-US" altLang="en-US" sz="2400">
                <a:sym typeface="Symbol" pitchFamily="2" charset="2"/>
              </a:rPr>
              <a:t>| </a:t>
            </a:r>
            <a:endParaRPr lang="en-US" altLang="en-US" sz="2800">
              <a:sym typeface="Symbol" pitchFamily="2" charset="2"/>
            </a:endParaRPr>
          </a:p>
          <a:p>
            <a:pPr>
              <a:tabLst>
                <a:tab pos="4002088" algn="dec"/>
                <a:tab pos="8004175" algn="r"/>
              </a:tabLst>
            </a:pPr>
            <a:r>
              <a:rPr lang="en-US" altLang="en-US" sz="2800"/>
              <a:t>Maximize		</a:t>
            </a:r>
            <a:r>
              <a:rPr lang="en-US" altLang="en-US" sz="2000"/>
              <a:t>[Geelen ECAI 92]</a:t>
            </a:r>
            <a:br>
              <a:rPr lang="en-US" altLang="en-US" sz="2000"/>
            </a:br>
            <a:r>
              <a:rPr lang="en-US" altLang="en-US" sz="2800"/>
              <a:t>      </a:t>
            </a:r>
            <a:r>
              <a:rPr lang="en-US" altLang="en-US" sz="2400"/>
              <a:t>Promise</a:t>
            </a:r>
            <a:r>
              <a:rPr lang="en-US" altLang="en-US" sz="2800"/>
              <a:t>(</a:t>
            </a:r>
            <a:r>
              <a:rPr lang="en-US" altLang="en-US" sz="2000" i="1">
                <a:latin typeface="Times New Roman" panose="02020603050405020304" pitchFamily="18" charset="0"/>
              </a:rPr>
              <a:t>V</a:t>
            </a:r>
            <a:r>
              <a:rPr lang="en-US" altLang="en-US" sz="20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000" i="1">
                <a:latin typeface="Times New Roman" panose="02020603050405020304" pitchFamily="18" charset="0"/>
              </a:rPr>
              <a:t>x</a:t>
            </a:r>
            <a:r>
              <a:rPr lang="en-US" altLang="en-US" sz="2800"/>
              <a:t>)</a:t>
            </a:r>
            <a:r>
              <a:rPr lang="en-US" altLang="en-US" sz="2400"/>
              <a:t>=</a:t>
            </a:r>
            <a:r>
              <a:rPr lang="en-US" altLang="en-US" sz="3600">
                <a:sym typeface="Symbol" pitchFamily="2" charset="2"/>
              </a:rPr>
              <a:t></a:t>
            </a:r>
            <a:r>
              <a:rPr lang="en-US" altLang="en-US" sz="2400" i="1" baseline="-25000">
                <a:latin typeface="Times New Roman" panose="02020603050405020304" pitchFamily="18" charset="0"/>
                <a:sym typeface="Symbol" pitchFamily="2" charset="2"/>
              </a:rPr>
              <a:t>Vji</a:t>
            </a:r>
            <a:r>
              <a:rPr lang="en-US" altLang="en-US" sz="2800" baseline="-25000">
                <a:sym typeface="Symbol" pitchFamily="2" charset="2"/>
              </a:rPr>
              <a:t> </a:t>
            </a:r>
            <a:r>
              <a:rPr lang="en-US" altLang="en-US" sz="2400">
                <a:sym typeface="Symbol" pitchFamily="2" charset="2"/>
              </a:rPr>
              <a:t>Left</a:t>
            </a:r>
            <a:r>
              <a:rPr lang="en-US" altLang="en-US" sz="2000">
                <a:sym typeface="Symbol" pitchFamily="2" charset="2"/>
              </a:rPr>
              <a:t>(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V</a:t>
            </a:r>
            <a:r>
              <a:rPr lang="en-US" altLang="en-US" sz="2000" i="1" baseline="-25000">
                <a:latin typeface="Times New Roman" panose="02020603050405020304" pitchFamily="18" charset="0"/>
                <a:sym typeface="Symbol" pitchFamily="2" charset="2"/>
              </a:rPr>
              <a:t>j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 | </a:t>
            </a:r>
            <a:r>
              <a:rPr lang="en-US" altLang="en-US" sz="2000" i="1">
                <a:latin typeface="Times New Roman" panose="02020603050405020304" pitchFamily="18" charset="0"/>
              </a:rPr>
              <a:t>V</a:t>
            </a:r>
            <a:r>
              <a:rPr lang="en-US" altLang="en-US" sz="20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000" i="1">
                <a:latin typeface="Times New Roman" panose="02020603050405020304" pitchFamily="18" charset="0"/>
              </a:rPr>
              <a:t>x</a:t>
            </a:r>
            <a:r>
              <a:rPr lang="en-US" altLang="en-US" sz="2000"/>
              <a:t>)</a:t>
            </a:r>
            <a:br>
              <a:rPr lang="en-US" altLang="en-US" sz="2800"/>
            </a:br>
            <a:r>
              <a:rPr lang="en-US" altLang="en-US" sz="2400"/>
              <a:t>number of assignments that can be done such that no constraint on </a:t>
            </a:r>
            <a:r>
              <a:rPr lang="en-US" altLang="en-US" sz="2400" i="1">
                <a:latin typeface="Times New Roman" panose="02020603050405020304" pitchFamily="18" charset="0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400" baseline="-25000"/>
              <a:t> </a:t>
            </a:r>
            <a:r>
              <a:rPr lang="en-US" altLang="en-US" sz="2400"/>
              <a:t>is broken</a:t>
            </a:r>
            <a:endParaRPr lang="en-US" altLang="en-US" sz="2800">
              <a:sym typeface="Symbol" pitchFamily="2" charset="2"/>
            </a:endParaRPr>
          </a:p>
        </p:txBody>
      </p:sp>
      <p:sp>
        <p:nvSpPr>
          <p:cNvPr id="21507" name="Footer Placeholder 3">
            <a:extLst>
              <a:ext uri="{FF2B5EF4-FFF2-40B4-BE49-F238E27FC236}">
                <a16:creationId xmlns:a16="http://schemas.microsoft.com/office/drawing/2014/main" id="{2B723D14-96E8-DB44-826D-53506DE69B6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1508" name="Slide Number Placeholder 4">
            <a:extLst>
              <a:ext uri="{FF2B5EF4-FFF2-40B4-BE49-F238E27FC236}">
                <a16:creationId xmlns:a16="http://schemas.microsoft.com/office/drawing/2014/main" id="{5095BF7E-4A6C-C046-9B98-FF5BE46E47D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7450AC2-99B8-1349-8244-0CD65313E9E6}" type="slidenum">
              <a:rPr lang="en-US" altLang="zh-CN" sz="1400"/>
              <a:pPr eaLnBrk="1" hangingPunct="1"/>
              <a:t>7</a:t>
            </a:fld>
            <a:endParaRPr lang="en-US" altLang="zh-CN" sz="1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86BD67F5-89F6-E143-B35B-0B70441AE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Advantages of Promise </a:t>
            </a:r>
            <a:r>
              <a:rPr lang="en-US" altLang="en-US" sz="2800"/>
              <a:t>for value selection</a:t>
            </a:r>
            <a:endParaRPr lang="en-US" altLang="en-US"/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70D4E26C-7249-DA47-A80C-DC55BDD9C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800"/>
              <a:t>Advantages that are unique to Promise:</a:t>
            </a:r>
          </a:p>
          <a:p>
            <a:r>
              <a:rPr lang="en-US" altLang="en-US" sz="2400"/>
              <a:t>Product recognizes domain wipe-out, sum does not</a:t>
            </a:r>
          </a:p>
          <a:p>
            <a:pPr lvl="1"/>
            <a:r>
              <a:rPr lang="en-US" altLang="en-US" sz="2400"/>
              <a:t>Compare 6+0 and 6x0</a:t>
            </a:r>
          </a:p>
          <a:p>
            <a:r>
              <a:rPr lang="en-US" altLang="en-US" sz="2400"/>
              <a:t>Product discriminates better than sum:</a:t>
            </a:r>
          </a:p>
          <a:p>
            <a:pPr lvl="1"/>
            <a:r>
              <a:rPr lang="en-US" altLang="en-US" sz="2400"/>
              <a:t>6+0, 5+1, 4+2, 3+3 are all equivalent</a:t>
            </a:r>
            <a:br>
              <a:rPr lang="en-US" altLang="en-US" sz="2400"/>
            </a:br>
            <a:r>
              <a:rPr lang="en-US" altLang="en-US" sz="2400"/>
              <a:t>However (6x0) &lt; (5x1) &lt; (4x2) &lt; (3x3)</a:t>
            </a:r>
          </a:p>
          <a:p>
            <a:r>
              <a:rPr lang="en-US" altLang="en-US" sz="2400"/>
              <a:t>Semantics of Promise (i.e., physical interpretation)</a:t>
            </a:r>
          </a:p>
          <a:p>
            <a:pPr lvl="1"/>
            <a:r>
              <a:rPr lang="en-US" altLang="en-US" sz="2400"/>
              <a:t>Upper bound on number of solutions</a:t>
            </a:r>
          </a:p>
        </p:txBody>
      </p:sp>
      <p:sp>
        <p:nvSpPr>
          <p:cNvPr id="22531" name="Footer Placeholder 3">
            <a:extLst>
              <a:ext uri="{FF2B5EF4-FFF2-40B4-BE49-F238E27FC236}">
                <a16:creationId xmlns:a16="http://schemas.microsoft.com/office/drawing/2014/main" id="{65234DF8-0704-D24A-8170-78451088B5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2532" name="Slide Number Placeholder 4">
            <a:extLst>
              <a:ext uri="{FF2B5EF4-FFF2-40B4-BE49-F238E27FC236}">
                <a16:creationId xmlns:a16="http://schemas.microsoft.com/office/drawing/2014/main" id="{56018319-72DF-BD41-9C8D-50F9C23D07F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023C0B5-ACF5-114D-9DE2-EA851C43B7E1}" type="slidenum">
              <a:rPr lang="en-US" altLang="zh-CN" sz="1400"/>
              <a:pPr eaLnBrk="1" hangingPunct="1"/>
              <a:t>8</a:t>
            </a:fld>
            <a:endParaRPr lang="en-US" altLang="zh-CN" sz="1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915217F8-7FD1-EB42-9B0F-F79EDEEDA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Value selection: example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7D540C39-5A5A-EA4A-827F-C79BB01977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4114800" cy="4525962"/>
          </a:xfrm>
        </p:spPr>
        <p:txBody>
          <a:bodyPr/>
          <a:lstStyle/>
          <a:p>
            <a:pPr>
              <a:defRPr/>
            </a:pPr>
            <a:r>
              <a:rPr lang="en-US" dirty="0">
                <a:cs typeface="宋体" charset="0"/>
              </a:rPr>
              <a:t>Minimize cost</a:t>
            </a:r>
          </a:p>
          <a:p>
            <a:pPr>
              <a:buFontTx/>
              <a:buNone/>
              <a:defRPr/>
            </a:pPr>
            <a:endParaRPr lang="en-US" sz="2000" dirty="0">
              <a:cs typeface="宋体" charset="0"/>
            </a:endParaRPr>
          </a:p>
          <a:p>
            <a:pPr>
              <a:buFontTx/>
              <a:buNone/>
              <a:defRPr/>
            </a:pPr>
            <a:r>
              <a:rPr lang="en-US" sz="2000" dirty="0">
                <a:cs typeface="宋体" charset="0"/>
              </a:rPr>
              <a:t>Cost(</a:t>
            </a:r>
            <a:r>
              <a:rPr lang="en-US" sz="2000" i="1" dirty="0">
                <a:latin typeface="Times New Roman"/>
                <a:cs typeface="Times New Roman"/>
              </a:rPr>
              <a:t>V</a:t>
            </a:r>
            <a:r>
              <a:rPr lang="en-US" sz="2000" i="1" baseline="-25000" dirty="0">
                <a:latin typeface="Times New Roman"/>
                <a:cs typeface="Times New Roman"/>
              </a:rPr>
              <a:t>i</a:t>
            </a:r>
            <a:r>
              <a:rPr lang="en-US" sz="2000" i="1" dirty="0">
                <a:latin typeface="Times New Roman"/>
                <a:cs typeface="Times New Roman"/>
              </a:rPr>
              <a:t> </a:t>
            </a:r>
            <a:r>
              <a:rPr lang="en-US" sz="2000" i="1" dirty="0">
                <a:latin typeface="Times New Roman"/>
                <a:cs typeface="Times New Roman"/>
                <a:sym typeface="Symbol" charset="0"/>
              </a:rPr>
              <a:t> </a:t>
            </a:r>
            <a:r>
              <a:rPr lang="en-US" sz="2000" i="1" dirty="0">
                <a:latin typeface="Times New Roman"/>
                <a:cs typeface="Times New Roman"/>
              </a:rPr>
              <a:t>x</a:t>
            </a:r>
            <a:r>
              <a:rPr lang="en-US" sz="2000" dirty="0">
                <a:cs typeface="宋体" charset="0"/>
              </a:rPr>
              <a:t>)=</a:t>
            </a:r>
            <a:r>
              <a:rPr lang="en-US" sz="1800" dirty="0">
                <a:cs typeface="宋体" charset="0"/>
                <a:sym typeface="Symbol" charset="0"/>
              </a:rPr>
              <a:t></a:t>
            </a:r>
            <a:r>
              <a:rPr lang="en-US" sz="2000" i="1" kern="1200" baseline="-25000" dirty="0" err="1">
                <a:latin typeface="Times New Roman"/>
                <a:cs typeface="Times New Roman"/>
                <a:sym typeface="Symbol" charset="0"/>
              </a:rPr>
              <a:t>Vji</a:t>
            </a:r>
            <a:r>
              <a:rPr lang="en-US" sz="2000" baseline="-25000" dirty="0">
                <a:cs typeface="宋体" charset="0"/>
                <a:sym typeface="Symbol" charset="0"/>
              </a:rPr>
              <a:t> </a:t>
            </a:r>
            <a:r>
              <a:rPr lang="en-US" sz="2000" dirty="0">
                <a:cs typeface="宋体" charset="0"/>
                <a:sym typeface="Symbol" charset="0"/>
              </a:rPr>
              <a:t>Lost</a:t>
            </a:r>
            <a:r>
              <a:rPr lang="en-US" sz="1800" dirty="0">
                <a:cs typeface="宋体" charset="0"/>
                <a:sym typeface="Symbol" charset="0"/>
              </a:rPr>
              <a:t>(</a:t>
            </a:r>
            <a:r>
              <a:rPr lang="en-US" sz="2000" i="1" dirty="0" err="1">
                <a:latin typeface="Times New Roman"/>
                <a:cs typeface="Times New Roman"/>
                <a:sym typeface="Symbol" charset="0"/>
              </a:rPr>
              <a:t>Vj</a:t>
            </a:r>
            <a:r>
              <a:rPr lang="en-US" sz="2000" i="1" dirty="0">
                <a:latin typeface="Times New Roman"/>
                <a:cs typeface="Times New Roman"/>
                <a:sym typeface="Symbol" charset="0"/>
              </a:rPr>
              <a:t> | </a:t>
            </a:r>
            <a:r>
              <a:rPr lang="en-US" sz="2000" i="1" dirty="0">
                <a:latin typeface="Times New Roman"/>
                <a:cs typeface="Times New Roman"/>
              </a:rPr>
              <a:t>Vi </a:t>
            </a:r>
            <a:r>
              <a:rPr lang="en-US" sz="2000" i="1" dirty="0">
                <a:latin typeface="Times New Roman"/>
                <a:cs typeface="Times New Roman"/>
                <a:sym typeface="Symbol" charset="0"/>
              </a:rPr>
              <a:t> </a:t>
            </a:r>
            <a:r>
              <a:rPr lang="en-US" sz="2000" i="1" dirty="0">
                <a:latin typeface="Times New Roman"/>
                <a:cs typeface="Times New Roman"/>
              </a:rPr>
              <a:t>x</a:t>
            </a:r>
            <a:r>
              <a:rPr lang="en-US" sz="1800" dirty="0">
                <a:cs typeface="宋体" charset="0"/>
              </a:rPr>
              <a:t>)</a:t>
            </a:r>
            <a:r>
              <a:rPr lang="en-US" sz="2000" dirty="0">
                <a:cs typeface="宋体" charset="0"/>
                <a:sym typeface="Symbol" charset="0"/>
              </a:rPr>
              <a:t> </a:t>
            </a:r>
            <a:endParaRPr lang="en-US" sz="1800" dirty="0">
              <a:cs typeface="宋体" charset="0"/>
            </a:endParaRPr>
          </a:p>
          <a:p>
            <a:pPr>
              <a:defRPr/>
            </a:pPr>
            <a:endParaRPr lang="en-US" dirty="0">
              <a:cs typeface="宋体" charset="0"/>
            </a:endParaRP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5A52C32A-86A7-3E48-AEEE-6D287B43536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3556" name="Slide Number Placeholder 4">
            <a:extLst>
              <a:ext uri="{FF2B5EF4-FFF2-40B4-BE49-F238E27FC236}">
                <a16:creationId xmlns:a16="http://schemas.microsoft.com/office/drawing/2014/main" id="{75FBF255-6884-9B45-BCEB-CB82DC85D0F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4460B2D-9AB3-8040-8241-9937D6C5C14E}" type="slidenum">
              <a:rPr lang="en-US" altLang="zh-CN" sz="1400"/>
              <a:pPr eaLnBrk="1" hangingPunct="1"/>
              <a:t>9</a:t>
            </a:fld>
            <a:endParaRPr lang="en-US" altLang="zh-CN" sz="1400"/>
          </a:p>
        </p:txBody>
      </p:sp>
      <p:sp>
        <p:nvSpPr>
          <p:cNvPr id="23557" name="Content Placeholder 2">
            <a:extLst>
              <a:ext uri="{FF2B5EF4-FFF2-40B4-BE49-F238E27FC236}">
                <a16:creationId xmlns:a16="http://schemas.microsoft.com/office/drawing/2014/main" id="{AF7F2467-097A-3E44-9A31-3272FB69C0F1}"/>
              </a:ext>
            </a:extLst>
          </p:cNvPr>
          <p:cNvSpPr txBox="1">
            <a:spLocks/>
          </p:cNvSpPr>
          <p:nvPr/>
        </p:nvSpPr>
        <p:spPr bwMode="auto">
          <a:xfrm>
            <a:off x="4419600" y="1265238"/>
            <a:ext cx="47244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 sz="3200">
                <a:latin typeface="Helvetica" pitchFamily="2" charset="0"/>
              </a:rPr>
              <a:t>Maximize Promise</a:t>
            </a:r>
          </a:p>
          <a:p>
            <a:pPr>
              <a:spcBef>
                <a:spcPct val="20000"/>
              </a:spcBef>
              <a:buClr>
                <a:srgbClr val="3A65BC"/>
              </a:buClr>
            </a:pPr>
            <a:endParaRPr lang="en-US" altLang="en-US" sz="1100"/>
          </a:p>
          <a:p>
            <a:pPr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/>
              <a:t>Promise</a:t>
            </a:r>
            <a:r>
              <a:rPr lang="en-US" altLang="en-US"/>
              <a:t>(</a:t>
            </a:r>
            <a:r>
              <a:rPr lang="en-US" altLang="en-US" sz="2000" i="1">
                <a:latin typeface="Times New Roman" panose="02020603050405020304" pitchFamily="18" charset="0"/>
              </a:rPr>
              <a:t>Vi 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 </a:t>
            </a:r>
            <a:r>
              <a:rPr lang="en-US" altLang="en-US" sz="2000" i="1">
                <a:latin typeface="Times New Roman" panose="02020603050405020304" pitchFamily="18" charset="0"/>
              </a:rPr>
              <a:t>x</a:t>
            </a:r>
            <a:r>
              <a:rPr lang="en-US" altLang="en-US"/>
              <a:t>)</a:t>
            </a:r>
            <a:r>
              <a:rPr lang="en-US" altLang="en-US" sz="2000"/>
              <a:t>=</a:t>
            </a:r>
            <a:r>
              <a:rPr lang="en-US" altLang="en-US" sz="3200">
                <a:sym typeface="Symbol" pitchFamily="2" charset="2"/>
              </a:rPr>
              <a:t></a:t>
            </a:r>
            <a:r>
              <a:rPr lang="en-US" altLang="en-US" sz="2000" i="1" baseline="-25000">
                <a:latin typeface="Times New Roman" panose="02020603050405020304" pitchFamily="18" charset="0"/>
                <a:sym typeface="Symbol" pitchFamily="2" charset="2"/>
              </a:rPr>
              <a:t>Vji</a:t>
            </a:r>
            <a:r>
              <a:rPr lang="en-US" altLang="en-US" baseline="-25000">
                <a:sym typeface="Symbol" pitchFamily="2" charset="2"/>
              </a:rPr>
              <a:t> </a:t>
            </a:r>
            <a:r>
              <a:rPr lang="en-US" altLang="en-US" sz="2000">
                <a:sym typeface="Symbol" pitchFamily="2" charset="2"/>
              </a:rPr>
              <a:t>Left</a:t>
            </a:r>
            <a:r>
              <a:rPr lang="en-US" altLang="en-US" sz="1800">
                <a:sym typeface="Symbol" pitchFamily="2" charset="2"/>
              </a:rPr>
              <a:t>(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Vj | </a:t>
            </a:r>
            <a:r>
              <a:rPr lang="en-US" altLang="en-US" sz="2000" i="1">
                <a:latin typeface="Times New Roman" panose="02020603050405020304" pitchFamily="18" charset="0"/>
              </a:rPr>
              <a:t>Vi 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 </a:t>
            </a:r>
            <a:r>
              <a:rPr lang="en-US" altLang="en-US" sz="2000" i="1">
                <a:latin typeface="Times New Roman" panose="02020603050405020304" pitchFamily="18" charset="0"/>
              </a:rPr>
              <a:t>x</a:t>
            </a:r>
            <a:r>
              <a:rPr lang="en-US" altLang="en-US" sz="1800"/>
              <a:t>)</a:t>
            </a:r>
            <a:br>
              <a:rPr lang="en-US" altLang="en-US"/>
            </a:br>
            <a:endParaRPr lang="en-US" altLang="en-US" sz="1800">
              <a:latin typeface="Helvetica" pitchFamily="2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438B379-73D4-0E48-88F7-FB8CBAA0D60C}"/>
              </a:ext>
            </a:extLst>
          </p:cNvPr>
          <p:cNvGraphicFramePr>
            <a:graphicFrameLocks noGrp="1"/>
          </p:cNvGraphicFramePr>
          <p:nvPr/>
        </p:nvGraphicFramePr>
        <p:xfrm>
          <a:off x="5029200" y="3048000"/>
          <a:ext cx="2438400" cy="1600200"/>
        </p:xfrm>
        <a:graphic>
          <a:graphicData uri="http://schemas.openxmlformats.org/drawingml/2006/table">
            <a:tbl>
              <a:tblPr/>
              <a:tblGrid>
                <a:gridCol w="487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7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8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7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7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Q1</a:t>
                      </a:r>
                    </a:p>
                  </a:txBody>
                  <a:tcPr marT="28575" marB="2857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Q2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Q3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Q4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76CA215-31CB-3845-A61D-BCB079D070F2}"/>
              </a:ext>
            </a:extLst>
          </p:cNvPr>
          <p:cNvGraphicFramePr>
            <a:graphicFrameLocks noGrp="1"/>
          </p:cNvGraphicFramePr>
          <p:nvPr/>
        </p:nvGraphicFramePr>
        <p:xfrm>
          <a:off x="990600" y="3048000"/>
          <a:ext cx="2438400" cy="1600200"/>
        </p:xfrm>
        <a:graphic>
          <a:graphicData uri="http://schemas.openxmlformats.org/drawingml/2006/table">
            <a:tbl>
              <a:tblPr/>
              <a:tblGrid>
                <a:gridCol w="487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7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8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7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7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Q1</a:t>
                      </a:r>
                    </a:p>
                  </a:txBody>
                  <a:tcPr marT="28575" marB="2857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Q2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Q3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Q4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Presentation1">
  <a:themeElements>
    <a:clrScheme name="Pre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1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\\cse-profile\Redirect\choueiry\Application Data\Microsoft\Templates\Presentation1.pot</Template>
  <TotalTime>3409</TotalTime>
  <Words>2508</Words>
  <Application>Microsoft Macintosh PowerPoint</Application>
  <PresentationFormat>On-screen Show (4:3)</PresentationFormat>
  <Paragraphs>440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Helvetica</vt:lpstr>
      <vt:lpstr>Times New Roman</vt:lpstr>
      <vt:lpstr>Wingdings</vt:lpstr>
      <vt:lpstr>Presentation1</vt:lpstr>
      <vt:lpstr>PowerPoint Presentation</vt:lpstr>
      <vt:lpstr>PowerPoint Presentation</vt:lpstr>
      <vt:lpstr>Context</vt:lpstr>
      <vt:lpstr>Goal of variable/value ordering</vt:lpstr>
      <vt:lpstr>Value ordering: quickly get to a solution</vt:lpstr>
      <vt:lpstr>Notation Geelen ECAI 92</vt:lpstr>
      <vt:lpstr>Value selection in terms of Lost, Left</vt:lpstr>
      <vt:lpstr>Advantages of Promise for value selection</vt:lpstr>
      <vt:lpstr>Value selection: example</vt:lpstr>
      <vt:lpstr>Variable Ordering: Fail-first principle</vt:lpstr>
      <vt:lpstr>Variable ordering heuristics</vt:lpstr>
      <vt:lpstr>Promise for variable selection</vt:lpstr>
      <vt:lpstr>Brélaz CACM, 79</vt:lpstr>
      <vt:lpstr>wdeg  [Boussemart et al, ECAI 04]</vt:lpstr>
      <vt:lpstr>Variable ordering heuristics</vt:lpstr>
      <vt:lpstr>Graph-based heuristics</vt:lpstr>
      <vt:lpstr>Node/Vertex Ordering</vt:lpstr>
      <vt:lpstr>Width of a graph</vt:lpstr>
      <vt:lpstr>Minimal width ordering (MWO)</vt:lpstr>
      <vt:lpstr>Procedure: Width or a graph G</vt:lpstr>
      <vt:lpstr>Graph-based heuristics</vt:lpstr>
      <vt:lpstr>Induced width w*</vt:lpstr>
      <vt:lpstr>Min Fill                   Dechter Figure 4.3 </vt:lpstr>
      <vt:lpstr>Graph-based heuristics</vt:lpstr>
      <vt:lpstr>Maximal cardinality ordering (1)</vt:lpstr>
      <vt:lpstr>Maximal cardinality ordering (2)</vt:lpstr>
      <vt:lpstr>Summary: w*, triangulation MaxCard</vt:lpstr>
      <vt:lpstr>Graph-based heuristics</vt:lpstr>
      <vt:lpstr>Minimal Bandwidth Ordering       Tsang 6.2.2</vt:lpstr>
      <vt:lpstr>Ordering heuristics: how, when?</vt:lpstr>
      <vt:lpstr>Computing the orders</vt:lpstr>
      <vt:lpstr>Search &amp; ordering heuristics</vt:lpstr>
      <vt:lpstr>Static variable, static value</vt:lpstr>
      <vt:lpstr>Dynamic variable, static value</vt:lpstr>
      <vt:lpstr>Dynamic vvp</vt:lpstr>
      <vt:lpstr>Side comment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choueiry</dc:creator>
  <cp:lastModifiedBy>Berthe Choueiry</cp:lastModifiedBy>
  <cp:revision>247</cp:revision>
  <dcterms:created xsi:type="dcterms:W3CDTF">2011-10-31T06:06:57Z</dcterms:created>
  <dcterms:modified xsi:type="dcterms:W3CDTF">2022-01-28T07:45:02Z</dcterms:modified>
</cp:coreProperties>
</file>