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7" r:id="rId2"/>
    <p:sldId id="289" r:id="rId3"/>
    <p:sldId id="279" r:id="rId4"/>
    <p:sldId id="293" r:id="rId5"/>
    <p:sldId id="280" r:id="rId6"/>
    <p:sldId id="281" r:id="rId7"/>
    <p:sldId id="282" r:id="rId8"/>
    <p:sldId id="283" r:id="rId9"/>
    <p:sldId id="291" r:id="rId10"/>
    <p:sldId id="286" r:id="rId11"/>
    <p:sldId id="292" r:id="rId12"/>
    <p:sldId id="287" r:id="rId13"/>
    <p:sldId id="288" r:id="rId14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D19D6F0E-5549-D74E-A2A7-4AB07CD78A51}"/>
    <pc:docChg chg="modSld">
      <pc:chgData name="Berthe Choueiry" userId="a0a34cf8-c512-4826-a48e-18e8ad82c21a" providerId="ADAL" clId="{D19D6F0E-5549-D74E-A2A7-4AB07CD78A51}" dt="2022-01-28T07:46:47.360" v="6" actId="20577"/>
      <pc:docMkLst>
        <pc:docMk/>
      </pc:docMkLst>
      <pc:sldChg chg="modSp mod">
        <pc:chgData name="Berthe Choueiry" userId="a0a34cf8-c512-4826-a48e-18e8ad82c21a" providerId="ADAL" clId="{D19D6F0E-5549-D74E-A2A7-4AB07CD78A51}" dt="2022-01-28T07:46:47.360" v="6" actId="20577"/>
        <pc:sldMkLst>
          <pc:docMk/>
          <pc:sldMk cId="0" sldId="277"/>
        </pc:sldMkLst>
        <pc:spChg chg="mod">
          <ac:chgData name="Berthe Choueiry" userId="a0a34cf8-c512-4826-a48e-18e8ad82c21a" providerId="ADAL" clId="{D19D6F0E-5549-D74E-A2A7-4AB07CD78A51}" dt="2022-01-28T07:46:47.360" v="6" actId="20577"/>
          <ac:spMkLst>
            <pc:docMk/>
            <pc:sldMk cId="0" sldId="277"/>
            <ac:spMk id="15363" creationId="{3AA3CAB7-C619-2143-AF8A-2EBFE67E4277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C60AFA36-B162-7644-B2C2-42823478E85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F55F8DF-2E28-284A-A6EC-D8A2A1A2A6C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EFEE28A0-D57E-D84E-A050-41EE6D7DAB0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09F4B3AC-9B42-8748-A3E3-38C689C6B0C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4CFCBAA9-0DA4-BF40-B073-E7C3BF6D29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83A06E2-919B-324C-BA33-9210FC328E7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1F7455B-A040-9F41-9221-13F9853E169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5E8ABF77-2480-AB48-A31E-9C5AE486771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1149FB9-ACF3-9840-82F1-43433BCEA8A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6035B4-8CAB-DB40-BC95-1E282322F09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BC99903-FFCD-5241-940C-68F02B7E0F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EA490298-3CF9-2F41-A8AD-8FB766EA26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6CE3DB-88DE-0141-AC59-C970B14627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E9AE9E-6095-344D-B27B-B8A4BCDEFF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B2C7A7-8A25-5D4A-885C-4D95BDF0A0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F2EF33-2D74-C54F-BA17-4444DC2723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6710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39AABE-7015-3544-97C1-90C0F55B31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96B2A5-8279-A84D-A9DD-FBC5B38EF4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B9F635-A9F6-244E-BD85-C3ADCB5962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998B9B7-335E-C848-95B1-706734913E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1895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4B323F-C7A2-2B4E-8B20-664E37FDB7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6CF4FA-082A-324F-A910-AE3B952135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D67B21-114E-9F49-9B73-AAED55D10F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857999A-E0FC-224B-9114-DFD23B7E56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620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2D5125F-1776-E442-95AD-3E8577F3AA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6730C59-CD14-0B4D-982D-363A04CD6AD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D4310-A7C5-F442-AA8B-A27A787B13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9344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593C66-ECAF-6F47-861B-86A83B4599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EC6819-E61E-6142-AD87-14BF4B93AA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07D60F-6488-A54E-BCBF-DB78154BD2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918EBF-EFB8-0842-A6E0-FAD2E853D9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6717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76841D-4EDA-AB4B-8B0F-A81579EA00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8B1B5-7AA1-1744-9C51-01708F91ED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D363F2-9D18-4241-B43E-A0EE0661BE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66B6B0-9B75-C441-A99B-F615C0AAA4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6414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E77FB45-6B49-8649-97D5-E3463ECE04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2F0CF9F-840C-2045-A1D5-A29A6EBE29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F64A9CD-40DD-C840-8637-3D6AE7D080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49549D-CFCA-264F-97A7-B33D91D43F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0712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F97078C-33A0-AE4D-AB79-B5FA633448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CF36424-80C3-0C41-8597-B1DA16AA5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1DD3DAB-4294-C64B-A848-862485D781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4681EC-A062-E94D-86E5-7D5A4DECEE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099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5E2ADED-FC07-514D-942A-F3F5333F26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60C70C9-AD6F-6D41-8703-34CC3A1030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3910AA3-3560-8B4F-867D-B1184D00EC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98095F-F5E8-3949-9DAE-B3A7197165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0640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F0C003-56A4-5A4E-9B5D-442836C489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A7CCA9-5292-FA48-A9DA-D9861F6217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40416A-FC05-2848-B4F1-2227AC655D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6C4FC6-7249-2D47-A5C7-57BD921855E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894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A9AD35-7B1C-7F44-869C-9E4A9F688D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November 3,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DBD0D-DB6D-9240-9A9F-79746BE312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3609B1-2126-2345-8DBF-2AA8146E3C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B982C49-D58D-4C48-86B4-DCB9B639729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368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D4F470F-2A40-7749-91E8-12232C1D70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BE67B70-BCB9-E649-BDAB-A0DFB6340A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69BE9C6-FB55-484A-B319-1B5A1B98DEE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More on BT search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A2509DA-AB65-3D48-B532-2CC3789D364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06D6D4CE-09C4-1B40-8787-1A182025C21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ABFE4457-565D-4D48-9A78-D077F5C0261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1C072C2D-F48E-B442-94D3-080E4FA8067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38885496-57E6-D14B-A8D1-89BC85B0D5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3190C7FD-B287-EF40-8DCC-2EF73778B7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898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7D41C9FC-FF7A-B24B-9813-DF817596C1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70A896EA-287C-9845-A83D-DBA33EDF5A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EAD036B-5ED6-6644-B7C3-5AF97BDFA00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3AA3CAB7-C619-2143-AF8A-2EBFE67E42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65238"/>
            <a:ext cx="8077200" cy="4343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b="1" dirty="0"/>
              <a:t>Foundations of Constraint Processing</a:t>
            </a:r>
            <a:r>
              <a:rPr lang="en-US" altLang="en-US" sz="2800" b="1" dirty="0"/>
              <a:t> </a:t>
            </a:r>
          </a:p>
          <a:p>
            <a:pPr algn="ctr" eaLnBrk="1" hangingPunct="1">
              <a:buFontTx/>
              <a:buNone/>
            </a:pPr>
            <a:r>
              <a:rPr lang="en-US" altLang="en-US" sz="2800" b="1" dirty="0"/>
              <a:t>CSCE 421/821, Spring 2022</a:t>
            </a:r>
            <a:endParaRPr lang="en-US" altLang="en-US" sz="2000" b="1" dirty="0"/>
          </a:p>
          <a:p>
            <a:pPr algn="ctr" eaLnBrk="1" hangingPunct="1">
              <a:buFontTx/>
              <a:buNone/>
            </a:pPr>
            <a:endParaRPr lang="en-US" altLang="en-US" sz="2000" b="1" dirty="0"/>
          </a:p>
          <a:p>
            <a:pPr algn="ctr" eaLnBrk="1" hangingPunct="1">
              <a:buFontTx/>
              <a:buNone/>
            </a:pPr>
            <a:r>
              <a:rPr lang="en-US" altLang="en-US" sz="2000" b="1" dirty="0" err="1">
                <a:solidFill>
                  <a:schemeClr val="accent2"/>
                </a:solidFill>
              </a:rPr>
              <a:t>www.cse.unl.edu</a:t>
            </a:r>
            <a:r>
              <a:rPr lang="en-US" altLang="en-US" sz="2000" b="1" dirty="0">
                <a:solidFill>
                  <a:schemeClr val="accent2"/>
                </a:solidFill>
              </a:rPr>
              <a:t>/~</a:t>
            </a:r>
            <a:r>
              <a:rPr lang="en-US" altLang="en-US" sz="20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2000" b="1" dirty="0">
                <a:solidFill>
                  <a:schemeClr val="accent2"/>
                </a:solidFill>
              </a:rPr>
              <a:t>/S22-421-821</a:t>
            </a:r>
          </a:p>
          <a:p>
            <a:pPr eaLnBrk="1" hangingPunct="1">
              <a:buFontTx/>
              <a:buNone/>
            </a:pPr>
            <a:endParaRPr lang="en-US" altLang="en-US" sz="2000" dirty="0"/>
          </a:p>
          <a:p>
            <a:pPr algn="ctr" eaLnBrk="1" hangingPunct="1">
              <a:buFontTx/>
              <a:buNone/>
            </a:pPr>
            <a:r>
              <a:rPr lang="en-US" altLang="en-US" sz="2400" dirty="0"/>
              <a:t>Berthe Y. </a:t>
            </a:r>
            <a:r>
              <a:rPr lang="en-US" altLang="en-US" sz="2400" dirty="0" err="1"/>
              <a:t>Choueiry</a:t>
            </a:r>
            <a:r>
              <a:rPr lang="en-US" altLang="en-US" sz="2400" dirty="0"/>
              <a:t> (Shu-we-</a:t>
            </a:r>
            <a:r>
              <a:rPr lang="en-US" altLang="en-US" sz="2400" dirty="0" err="1"/>
              <a:t>ri</a:t>
            </a:r>
            <a:r>
              <a:rPr lang="en-US" altLang="en-US" sz="2400" dirty="0"/>
              <a:t>)</a:t>
            </a:r>
          </a:p>
          <a:p>
            <a:pPr algn="ctr" eaLnBrk="1" hangingPunct="1">
              <a:buFontTx/>
              <a:buNone/>
            </a:pPr>
            <a:r>
              <a:rPr lang="en-US" altLang="en-US" sz="2400" dirty="0"/>
              <a:t>Avery Hall, </a:t>
            </a:r>
            <a:r>
              <a:rPr lang="en-US" altLang="en-US" sz="2400"/>
              <a:t>Room 259</a:t>
            </a:r>
            <a:endParaRPr lang="en-US" altLang="en-US" sz="2400" dirty="0"/>
          </a:p>
          <a:p>
            <a:pPr algn="ctr" eaLnBrk="1" hangingPunct="1">
              <a:buFontTx/>
              <a:buNone/>
            </a:pPr>
            <a:endParaRPr lang="en-US" altLang="en-US" sz="2400" dirty="0"/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23692193-8702-F140-B360-EEEA57521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28600"/>
            <a:ext cx="7924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3A65BC"/>
                </a:solidFill>
                <a:latin typeface="Arial" panose="020B0604020202020204" pitchFamily="34" charset="0"/>
              </a:rPr>
              <a:t>Extensions to BT Search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63F9E624-C4D5-6244-A1D6-002FC5D085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6262251E-E053-F94C-B777-E08DEB869D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BAC1AD5-68DE-DF40-A591-C0B6800C853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BADE3484-2181-9449-8969-5CAAF760CB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Branch &amp; Bound</a:t>
            </a: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1DF54361-EA7F-0549-9183-D89E9CC0B8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2400"/>
              <a:t>Find a first solution, compute its quality, call it the incumbent</a:t>
            </a:r>
          </a:p>
          <a:p>
            <a:pPr eaLnBrk="1" hangingPunct="1"/>
            <a:r>
              <a:rPr lang="en-US" altLang="en-US" sz="2400"/>
              <a:t>Systematically explore alternative solutions</a:t>
            </a:r>
          </a:p>
          <a:p>
            <a:pPr lvl="1" eaLnBrk="1" hangingPunct="1"/>
            <a:r>
              <a:rPr lang="en-US" altLang="en-US" sz="2000"/>
              <a:t>While building an alternative solution, ‘estimate’ its quality and compare the estimated quality with that of the incumbent</a:t>
            </a:r>
          </a:p>
          <a:p>
            <a:pPr lvl="1" eaLnBrk="1" hangingPunct="1"/>
            <a:r>
              <a:rPr lang="en-US" altLang="en-US" sz="2000"/>
              <a:t>If a partial solution has no chance of becoming better than the incumbent</a:t>
            </a:r>
          </a:p>
          <a:p>
            <a:pPr lvl="2" eaLnBrk="1" hangingPunct="1"/>
            <a:r>
              <a:rPr lang="en-US" altLang="en-US" sz="1800"/>
              <a:t>Then prune it</a:t>
            </a:r>
          </a:p>
          <a:p>
            <a:pPr lvl="2" eaLnBrk="1" hangingPunct="1"/>
            <a:r>
              <a:rPr lang="en-US" altLang="en-US" sz="1800"/>
              <a:t>Else, keep building it</a:t>
            </a:r>
          </a:p>
          <a:p>
            <a:pPr eaLnBrk="1" hangingPunct="1"/>
            <a:r>
              <a:rPr lang="en-US" altLang="en-US" sz="2400"/>
              <a:t>As soon as a better solution is found, make it the incumbent</a:t>
            </a:r>
          </a:p>
          <a:p>
            <a:pPr eaLnBrk="1" hangingPunct="1"/>
            <a:r>
              <a:rPr lang="en-US" altLang="en-US" sz="2400"/>
              <a:t>Continue until you run out of time, patience, or solutions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>
            <a:extLst>
              <a:ext uri="{FF2B5EF4-FFF2-40B4-BE49-F238E27FC236}">
                <a16:creationId xmlns:a16="http://schemas.microsoft.com/office/drawing/2014/main" id="{44424C46-0D8F-7741-945D-CFA233CE6F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4CA271DC-5200-A24B-B2EC-BE3A466C65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177AF3F-F24E-5640-8CF1-BE0A4F90588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2B8D6C62-0E2D-7744-9D7A-8598E5D57E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B&amp;B: over-constrained-CSPs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56617A24-B9C9-FC4C-BBCC-6B1949DC88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Max-CSP</a:t>
            </a:r>
          </a:p>
          <a:p>
            <a:pPr lvl="1" eaLnBrk="1" hangingPunct="1"/>
            <a:r>
              <a:rPr lang="en-US" altLang="en-US" sz="2400"/>
              <a:t>Goal: minimize the number of broken constraints (while instantiating all variables)</a:t>
            </a:r>
          </a:p>
          <a:p>
            <a:pPr eaLnBrk="1" hangingPunct="1"/>
            <a:r>
              <a:rPr lang="en-US" altLang="en-US" sz="2800"/>
              <a:t>Maximize solution length</a:t>
            </a:r>
          </a:p>
          <a:p>
            <a:pPr lvl="1" eaLnBrk="1" hangingPunct="1"/>
            <a:r>
              <a:rPr lang="en-US" altLang="en-US" sz="2400"/>
              <a:t>Goal: maximize number of variables instantiated (while satisfying all constraints)</a:t>
            </a:r>
          </a:p>
          <a:p>
            <a:pPr eaLnBrk="1" hangingPunct="1"/>
            <a:r>
              <a:rPr lang="en-US" altLang="en-US" sz="2800"/>
              <a:t>We compare the incumbent and the partial solution along current path according to</a:t>
            </a:r>
          </a:p>
          <a:p>
            <a:pPr lvl="1" eaLnBrk="1" hangingPunct="1"/>
            <a:r>
              <a:rPr lang="en-US" altLang="en-US" sz="2400"/>
              <a:t>the number of broken constraints or</a:t>
            </a:r>
          </a:p>
          <a:p>
            <a:pPr lvl="1" eaLnBrk="1" hangingPunct="1"/>
            <a:r>
              <a:rPr lang="en-US" altLang="en-US" sz="2400"/>
              <a:t>the number of instantiated variables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>
            <a:extLst>
              <a:ext uri="{FF2B5EF4-FFF2-40B4-BE49-F238E27FC236}">
                <a16:creationId xmlns:a16="http://schemas.microsoft.com/office/drawing/2014/main" id="{0A6B6842-0F8E-2046-B303-206E784BBD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AE7F2312-CF47-3744-B214-6DC0F07F1D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165657A-8EE6-F743-91D9-9B1FD2C7682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CA9364FD-83E9-F84D-8C6C-B6D1EA5AB1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Binary search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F783FE9D-79AD-0C41-80CF-A6DB7CC85A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458200" cy="4525962"/>
          </a:xfrm>
        </p:spPr>
        <p:txBody>
          <a:bodyPr/>
          <a:lstStyle/>
          <a:p>
            <a:pPr eaLnBrk="1" hangingPunct="1"/>
            <a:r>
              <a:rPr lang="en-US" altLang="en-US" sz="2800"/>
              <a:t>Given </a:t>
            </a:r>
            <a:r>
              <a:rPr lang="en-US" altLang="en-US" sz="2800" i="1"/>
              <a:t>l</a:t>
            </a:r>
            <a:r>
              <a:rPr lang="en-US" altLang="en-US" sz="2800"/>
              <a:t>, </a:t>
            </a:r>
            <a:r>
              <a:rPr lang="en-US" altLang="en-US" sz="2800" i="1"/>
              <a:t>u</a:t>
            </a:r>
            <a:r>
              <a:rPr lang="en-US" altLang="en-US" sz="2800"/>
              <a:t> lower and upper bounds of the quality of the solution</a:t>
            </a:r>
          </a:p>
          <a:p>
            <a:pPr eaLnBrk="1" hangingPunct="1"/>
            <a:r>
              <a:rPr lang="en-US" altLang="en-US" sz="2800"/>
              <a:t>Check whether there is a solution in [</a:t>
            </a:r>
            <a:r>
              <a:rPr lang="en-US" altLang="en-US" sz="2800" i="1"/>
              <a:t>l</a:t>
            </a:r>
            <a:r>
              <a:rPr lang="en-US" altLang="en-US" sz="2800"/>
              <a:t>, </a:t>
            </a:r>
            <a:r>
              <a:rPr lang="en-US" altLang="en-US" sz="2800" i="1"/>
              <a:t>u</a:t>
            </a:r>
            <a:r>
              <a:rPr lang="en-US" altLang="en-US" sz="2800"/>
              <a:t>-</a:t>
            </a:r>
            <a:r>
              <a:rPr lang="en-US" altLang="en-US" sz="2800" i="1"/>
              <a:t>l</a:t>
            </a:r>
            <a:r>
              <a:rPr lang="en-US" altLang="en-US" sz="2800"/>
              <a:t>/2]=[</a:t>
            </a:r>
            <a:r>
              <a:rPr lang="en-US" altLang="en-US" sz="2800" i="1"/>
              <a:t>l</a:t>
            </a:r>
            <a:r>
              <a:rPr lang="en-US" altLang="en-US" sz="2800"/>
              <a:t>,</a:t>
            </a:r>
            <a:r>
              <a:rPr lang="en-US" altLang="en-US" sz="2800" i="1"/>
              <a:t>u’</a:t>
            </a:r>
            <a:r>
              <a:rPr lang="en-US" altLang="ja-JP" sz="2800"/>
              <a:t>]</a:t>
            </a:r>
          </a:p>
          <a:p>
            <a:pPr lvl="1" eaLnBrk="1" hangingPunct="1"/>
            <a:r>
              <a:rPr lang="en-US" altLang="en-US" sz="2400"/>
              <a:t>If there is, set the bounds [l,u’]= [l,</a:t>
            </a:r>
            <a:r>
              <a:rPr lang="en-US" altLang="en-US" sz="2400" i="1"/>
              <a:t>u</a:t>
            </a:r>
            <a:r>
              <a:rPr lang="en-US" altLang="en-US" sz="2400"/>
              <a:t>-</a:t>
            </a:r>
            <a:r>
              <a:rPr lang="en-US" altLang="en-US" sz="2400" i="1"/>
              <a:t>l</a:t>
            </a:r>
            <a:r>
              <a:rPr lang="en-US" altLang="en-US" sz="2400"/>
              <a:t>/2] and apply the mechanism again</a:t>
            </a:r>
          </a:p>
          <a:p>
            <a:pPr lvl="1" eaLnBrk="1" hangingPunct="1"/>
            <a:r>
              <a:rPr lang="en-US" altLang="en-US" sz="2400"/>
              <a:t>If there is not, set the bounds to [</a:t>
            </a:r>
            <a:r>
              <a:rPr lang="en-US" altLang="en-US" sz="2400" i="1"/>
              <a:t>u’</a:t>
            </a:r>
            <a:r>
              <a:rPr lang="en-US" altLang="ja-JP" sz="2400"/>
              <a:t>, </a:t>
            </a:r>
            <a:r>
              <a:rPr lang="en-US" altLang="ja-JP" sz="2400" i="1"/>
              <a:t>u</a:t>
            </a:r>
            <a:r>
              <a:rPr lang="en-US" altLang="ja-JP" sz="2400"/>
              <a:t>] and apply the mechanism again </a:t>
            </a:r>
          </a:p>
          <a:p>
            <a:pPr eaLnBrk="1" hangingPunct="1"/>
            <a:r>
              <a:rPr lang="en-US" altLang="en-US" sz="2800"/>
              <a:t>Restart search with progressively narrower lower and upper bounds on the solution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>
            <a:extLst>
              <a:ext uri="{FF2B5EF4-FFF2-40B4-BE49-F238E27FC236}">
                <a16:creationId xmlns:a16="http://schemas.microsoft.com/office/drawing/2014/main" id="{BF6312C2-9A9B-B342-B648-3D206FDD851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AB3D20E0-373B-334C-86E7-7AC1BA22A7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76C0145-5590-584F-9549-81E00AB6E42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DD4A3ECC-A45D-CA4A-84C9-24CCD58922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Iterative deepening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34A44BFC-54E4-6C45-BB47-0EE846EC8F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Restart search with an increasing lower limit on the solution quality until a solution of an acceptable quality is found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53FB6FA4-309C-DE48-856C-D6D0B891DE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0BCFC769-5D69-8343-BDB3-E514CB7159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7617E14-C1B3-DF40-A8A0-014D52475AF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AE360CE0-C42E-F743-9E55-77F8441B0C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E5ECE37-BADF-2A43-944D-AFC4090FCB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3505200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A50021"/>
                </a:solidFill>
              </a:rPr>
              <a:t>Variations of backtrack search</a:t>
            </a:r>
          </a:p>
          <a:p>
            <a:pPr eaLnBrk="1" hangingPunct="1"/>
            <a:r>
              <a:rPr lang="en-US" altLang="en-US">
                <a:solidFill>
                  <a:schemeClr val="bg2"/>
                </a:solidFill>
              </a:rPr>
              <a:t>Backtrack search for optimization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E0F6C1A1-4D33-2546-AB6C-38B1270850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4C12C3C4-1AE6-F34C-A2D7-D34CE22FFC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FE77DA4-E88A-404F-9D31-AA66D913C2F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322C6A1B-46E6-1F48-BB52-3A1A8AF3A8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Variations on BT search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33030DF2-324D-0040-A8BB-B4CD368737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Bounded number of backtracks search</a:t>
            </a:r>
          </a:p>
          <a:p>
            <a:pPr eaLnBrk="1" hangingPunct="1"/>
            <a:r>
              <a:rPr lang="en-US" altLang="en-US"/>
              <a:t>Bounded backtrack-depth search</a:t>
            </a:r>
          </a:p>
          <a:p>
            <a:pPr eaLnBrk="1" hangingPunct="1"/>
            <a:r>
              <a:rPr lang="en-US" altLang="en-US"/>
              <a:t>Limited discrepancy search (LDS)</a:t>
            </a:r>
          </a:p>
          <a:p>
            <a:pPr lvl="1" eaLnBrk="1" hangingPunct="1"/>
            <a:r>
              <a:rPr lang="en-US" altLang="en-US"/>
              <a:t>Heuristic may be blind at shallowest level of search-tree</a:t>
            </a:r>
          </a:p>
          <a:p>
            <a:pPr lvl="1" eaLnBrk="1" hangingPunct="1"/>
            <a:r>
              <a:rPr lang="en-US" altLang="en-US"/>
              <a:t>Disobey heuristic a given number of times </a:t>
            </a:r>
          </a:p>
          <a:p>
            <a:pPr eaLnBrk="1" hangingPunct="1"/>
            <a:r>
              <a:rPr lang="en-US" altLang="en-US"/>
              <a:t>Credit-based backtrack search</a:t>
            </a:r>
          </a:p>
          <a:p>
            <a:pPr eaLnBrk="1" hangingPunct="1"/>
            <a:r>
              <a:rPr lang="en-US" altLang="en-US"/>
              <a:t>Randomized backtrack search (+ restart)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>
            <a:extLst>
              <a:ext uri="{FF2B5EF4-FFF2-40B4-BE49-F238E27FC236}">
                <a16:creationId xmlns:a16="http://schemas.microsoft.com/office/drawing/2014/main" id="{08D02E7A-CC43-954A-92BF-759861D32B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CFC07456-234A-684C-A2D2-833E250066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12A2469-DF8D-C247-A978-15414CA21DF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F0F9F12-C7A6-1249-8F4A-9149893039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Credit-Based Search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71DC9397-2789-5344-9A06-D019C22B7A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62484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Start with a given credit (usually </a:t>
            </a:r>
            <a:r>
              <a:rPr lang="en-US" altLang="en-US" sz="2800" i="1"/>
              <a:t>n</a:t>
            </a:r>
            <a:r>
              <a:rPr lang="en-US" altLang="en-US" sz="2800" i="1" baseline="30000"/>
              <a:t>3</a:t>
            </a:r>
            <a:r>
              <a:rPr lang="en-US" altLang="en-US" sz="280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Assign ½ credit to current assignment, ½ to the remaining ones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Keep going, in a depth-first manner until credit is used up, (chronoligically) backtrack from there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ECL</a:t>
            </a:r>
            <a:r>
              <a:rPr lang="en-US" altLang="en-US" sz="2800" baseline="30000"/>
              <a:t>i</a:t>
            </a:r>
            <a:r>
              <a:rPr lang="en-US" altLang="en-US" sz="2800"/>
              <a:t>PS</a:t>
            </a:r>
            <a:r>
              <a:rPr lang="en-US" altLang="en-US" sz="2800" baseline="30000"/>
              <a:t>e</a:t>
            </a:r>
            <a:r>
              <a:rPr lang="en-US" altLang="en-US" sz="2800"/>
              <a:t> uses it in conjunction with backtrack-bounded search</a:t>
            </a:r>
            <a:endParaRPr lang="en-US" altLang="en-US" sz="2800" baseline="30000"/>
          </a:p>
        </p:txBody>
      </p:sp>
      <p:sp>
        <p:nvSpPr>
          <p:cNvPr id="18437" name="AutoShape 4">
            <a:extLst>
              <a:ext uri="{FF2B5EF4-FFF2-40B4-BE49-F238E27FC236}">
                <a16:creationId xmlns:a16="http://schemas.microsoft.com/office/drawing/2014/main" id="{1CCFEF99-49C3-8644-B6E7-7DA2543322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752600"/>
            <a:ext cx="2362200" cy="2362200"/>
          </a:xfrm>
          <a:prstGeom prst="triangle">
            <a:avLst>
              <a:gd name="adj" fmla="val 5094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8438" name="Line 7">
            <a:extLst>
              <a:ext uri="{FF2B5EF4-FFF2-40B4-BE49-F238E27FC236}">
                <a16:creationId xmlns:a16="http://schemas.microsoft.com/office/drawing/2014/main" id="{75233025-B4DD-1F46-9B01-EA036979B3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29400" y="2590800"/>
            <a:ext cx="1219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>
            <a:extLst>
              <a:ext uri="{FF2B5EF4-FFF2-40B4-BE49-F238E27FC236}">
                <a16:creationId xmlns:a16="http://schemas.microsoft.com/office/drawing/2014/main" id="{22AEB275-62D9-6047-9507-234F51CA2F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AB1942AC-76CE-7042-9636-62CB7AB662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C88DA30-B98D-4D47-AD54-9A2B189E928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A2D28A4A-A5AA-9641-BF95-4F923D33B2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Randomized BT search</a:t>
            </a:r>
          </a:p>
        </p:txBody>
      </p:sp>
      <p:sp>
        <p:nvSpPr>
          <p:cNvPr id="19460" name="Rectangle 5">
            <a:extLst>
              <a:ext uri="{FF2B5EF4-FFF2-40B4-BE49-F238E27FC236}">
                <a16:creationId xmlns:a16="http://schemas.microsoft.com/office/drawing/2014/main" id="{0F7D374E-E9E9-B54A-863F-B8A87A997B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722438"/>
            <a:ext cx="5791200" cy="384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9300" indent="-29210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800"/>
              <a:t>Ordering of variables/values determines which parts of the solution space are explored</a:t>
            </a:r>
          </a:p>
          <a:p>
            <a:pPr lvl="1" eaLnBrk="1" hangingPunct="1"/>
            <a:r>
              <a:rPr lang="en-US" altLang="en-US" sz="2400" b="1">
                <a:solidFill>
                  <a:srgbClr val="A50021"/>
                </a:solidFill>
              </a:rPr>
              <a:t>Randomization</a:t>
            </a:r>
            <a:r>
              <a:rPr lang="en-US" altLang="en-US" sz="2400"/>
              <a:t> allows us to explore wider portion of search tree</a:t>
            </a:r>
          </a:p>
          <a:p>
            <a:pPr eaLnBrk="1" hangingPunct="1"/>
            <a:r>
              <a:rPr lang="en-US" altLang="en-US" sz="2800"/>
              <a:t>Thrashing causes stagnation of BT search</a:t>
            </a:r>
          </a:p>
          <a:p>
            <a:pPr lvl="1" eaLnBrk="1" hangingPunct="1"/>
            <a:r>
              <a:rPr lang="en-US" altLang="en-US" sz="2400"/>
              <a:t>Interrupt search, then </a:t>
            </a:r>
            <a:r>
              <a:rPr lang="en-US" altLang="en-US" sz="2400" b="1">
                <a:solidFill>
                  <a:srgbClr val="A50021"/>
                </a:solidFill>
              </a:rPr>
              <a:t>restart</a:t>
            </a:r>
          </a:p>
        </p:txBody>
      </p:sp>
      <p:grpSp>
        <p:nvGrpSpPr>
          <p:cNvPr id="19461" name="Group 6">
            <a:extLst>
              <a:ext uri="{FF2B5EF4-FFF2-40B4-BE49-F238E27FC236}">
                <a16:creationId xmlns:a16="http://schemas.microsoft.com/office/drawing/2014/main" id="{98F9E63D-5B28-174F-A899-59391B888B20}"/>
              </a:ext>
            </a:extLst>
          </p:cNvPr>
          <p:cNvGrpSpPr>
            <a:grpSpLocks/>
          </p:cNvGrpSpPr>
          <p:nvPr/>
        </p:nvGrpSpPr>
        <p:grpSpPr bwMode="auto">
          <a:xfrm>
            <a:off x="5930900" y="2286000"/>
            <a:ext cx="2832100" cy="2528888"/>
            <a:chOff x="3496" y="1431"/>
            <a:chExt cx="1784" cy="1593"/>
          </a:xfrm>
        </p:grpSpPr>
        <p:sp>
          <p:nvSpPr>
            <p:cNvPr id="19463" name="Freeform 7">
              <a:extLst>
                <a:ext uri="{FF2B5EF4-FFF2-40B4-BE49-F238E27FC236}">
                  <a16:creationId xmlns:a16="http://schemas.microsoft.com/office/drawing/2014/main" id="{2D9F51B3-9C07-C249-AAFA-D538AA7309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6" y="1431"/>
              <a:ext cx="1784" cy="1593"/>
            </a:xfrm>
            <a:custGeom>
              <a:avLst/>
              <a:gdLst>
                <a:gd name="T0" fmla="*/ 0 w 10705"/>
                <a:gd name="T1" fmla="*/ 0 h 4777"/>
                <a:gd name="T2" fmla="*/ 0 w 10705"/>
                <a:gd name="T3" fmla="*/ 0 h 4777"/>
                <a:gd name="T4" fmla="*/ 0 w 10705"/>
                <a:gd name="T5" fmla="*/ 0 h 4777"/>
                <a:gd name="T6" fmla="*/ 0 w 10705"/>
                <a:gd name="T7" fmla="*/ 0 h 47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705"/>
                <a:gd name="T13" fmla="*/ 0 h 4777"/>
                <a:gd name="T14" fmla="*/ 10705 w 10705"/>
                <a:gd name="T15" fmla="*/ 4777 h 47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705" h="4777">
                  <a:moveTo>
                    <a:pt x="5352" y="0"/>
                  </a:moveTo>
                  <a:lnTo>
                    <a:pt x="0" y="4777"/>
                  </a:lnTo>
                  <a:lnTo>
                    <a:pt x="10705" y="4777"/>
                  </a:lnTo>
                  <a:lnTo>
                    <a:pt x="5352" y="0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4" name="Freeform 8">
              <a:extLst>
                <a:ext uri="{FF2B5EF4-FFF2-40B4-BE49-F238E27FC236}">
                  <a16:creationId xmlns:a16="http://schemas.microsoft.com/office/drawing/2014/main" id="{E882981C-9C4D-EA45-8232-5B91EFC6D4F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6" y="1440"/>
              <a:ext cx="160" cy="1152"/>
            </a:xfrm>
            <a:custGeom>
              <a:avLst/>
              <a:gdLst>
                <a:gd name="T0" fmla="*/ 46 w 176"/>
                <a:gd name="T1" fmla="*/ 0 h 1344"/>
                <a:gd name="T2" fmla="*/ 33 w 176"/>
                <a:gd name="T3" fmla="*/ 64 h 1344"/>
                <a:gd name="T4" fmla="*/ 46 w 176"/>
                <a:gd name="T5" fmla="*/ 104 h 1344"/>
                <a:gd name="T6" fmla="*/ 5 w 176"/>
                <a:gd name="T7" fmla="*/ 155 h 1344"/>
                <a:gd name="T8" fmla="*/ 19 w 176"/>
                <a:gd name="T9" fmla="*/ 181 h 13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6"/>
                <a:gd name="T16" fmla="*/ 0 h 1344"/>
                <a:gd name="T17" fmla="*/ 176 w 176"/>
                <a:gd name="T18" fmla="*/ 1344 h 13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6" h="1344">
                  <a:moveTo>
                    <a:pt x="160" y="0"/>
                  </a:moveTo>
                  <a:cubicBezTo>
                    <a:pt x="136" y="176"/>
                    <a:pt x="112" y="352"/>
                    <a:pt x="112" y="480"/>
                  </a:cubicBezTo>
                  <a:cubicBezTo>
                    <a:pt x="112" y="608"/>
                    <a:pt x="176" y="656"/>
                    <a:pt x="160" y="768"/>
                  </a:cubicBezTo>
                  <a:cubicBezTo>
                    <a:pt x="144" y="880"/>
                    <a:pt x="32" y="1056"/>
                    <a:pt x="16" y="1152"/>
                  </a:cubicBezTo>
                  <a:cubicBezTo>
                    <a:pt x="0" y="1248"/>
                    <a:pt x="32" y="1296"/>
                    <a:pt x="64" y="13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5" name="Freeform 9">
              <a:extLst>
                <a:ext uri="{FF2B5EF4-FFF2-40B4-BE49-F238E27FC236}">
                  <a16:creationId xmlns:a16="http://schemas.microsoft.com/office/drawing/2014/main" id="{C8602F3F-8C52-CD45-A869-527446B5E3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4" y="2544"/>
              <a:ext cx="624" cy="480"/>
            </a:xfrm>
            <a:custGeom>
              <a:avLst/>
              <a:gdLst>
                <a:gd name="T0" fmla="*/ 0 w 10705"/>
                <a:gd name="T1" fmla="*/ 0 h 4777"/>
                <a:gd name="T2" fmla="*/ 0 w 10705"/>
                <a:gd name="T3" fmla="*/ 0 h 4777"/>
                <a:gd name="T4" fmla="*/ 0 w 10705"/>
                <a:gd name="T5" fmla="*/ 0 h 4777"/>
                <a:gd name="T6" fmla="*/ 0 w 10705"/>
                <a:gd name="T7" fmla="*/ 0 h 47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705"/>
                <a:gd name="T13" fmla="*/ 0 h 4777"/>
                <a:gd name="T14" fmla="*/ 10705 w 10705"/>
                <a:gd name="T15" fmla="*/ 4777 h 47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705" h="4777">
                  <a:moveTo>
                    <a:pt x="5352" y="0"/>
                  </a:moveTo>
                  <a:lnTo>
                    <a:pt x="0" y="4777"/>
                  </a:lnTo>
                  <a:lnTo>
                    <a:pt x="10705" y="4777"/>
                  </a:lnTo>
                  <a:lnTo>
                    <a:pt x="5352" y="0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2" name="Rectangle 12">
            <a:extLst>
              <a:ext uri="{FF2B5EF4-FFF2-40B4-BE49-F238E27FC236}">
                <a16:creationId xmlns:a16="http://schemas.microsoft.com/office/drawing/2014/main" id="{F48DF73F-EDD5-9144-A43D-4FC3A529F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066800"/>
            <a:ext cx="70866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/>
              <a:t>In systematic backtrack search</a:t>
            </a:r>
            <a:endParaRPr lang="en-US" altLang="en-US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>
            <a:extLst>
              <a:ext uri="{FF2B5EF4-FFF2-40B4-BE49-F238E27FC236}">
                <a16:creationId xmlns:a16="http://schemas.microsoft.com/office/drawing/2014/main" id="{A8A74EA5-A81B-2E4E-ADDD-690EE7DCAD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C064A16D-E732-A34E-87F3-84EA584B32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89C99F8-02F6-594A-A759-61BB639F79D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B7BAF31E-1A34-2C4C-A9DD-1222DDDBCE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Restart strategies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E6E00342-CFDF-C640-9331-D82CCA2DA9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77200" cy="3810000"/>
          </a:xfrm>
          <a:noFill/>
        </p:spPr>
        <p:txBody>
          <a:bodyPr/>
          <a:lstStyle/>
          <a:p>
            <a:pPr marL="230188" indent="-230188" eaLnBrk="1" hangingPunct="1"/>
            <a:r>
              <a:rPr lang="en-US" altLang="en-US" sz="2400"/>
              <a:t>Fixed-cutoff &amp; universal strategy                 </a:t>
            </a:r>
            <a:r>
              <a:rPr lang="en-US" altLang="en-US" sz="1800"/>
              <a:t>[Luby et al., 93]</a:t>
            </a:r>
            <a:endParaRPr lang="en-US" altLang="en-US" sz="1200"/>
          </a:p>
          <a:p>
            <a:pPr marL="230188" indent="-230188" eaLnBrk="1" hangingPunct="1"/>
            <a:r>
              <a:rPr lang="en-US" altLang="en-US" sz="2400"/>
              <a:t>Randomization &amp; Rapid restarts (RRR)    </a:t>
            </a:r>
            <a:r>
              <a:rPr lang="en-US" altLang="en-US" sz="1800"/>
              <a:t>[Gomes et al., 98]</a:t>
            </a:r>
          </a:p>
          <a:p>
            <a:pPr marL="736600" lvl="1" indent="-331788" eaLnBrk="1" hangingPunct="1"/>
            <a:r>
              <a:rPr lang="en-US" altLang="en-US" sz="2400"/>
              <a:t>Fixed optimal cutoff value</a:t>
            </a:r>
          </a:p>
          <a:p>
            <a:pPr marL="736600" lvl="1" indent="-331788" eaLnBrk="1" hangingPunct="1"/>
            <a:r>
              <a:rPr lang="en-US" altLang="en-US" sz="2400"/>
              <a:t>Priori knowledge of cost distribution required</a:t>
            </a:r>
            <a:endParaRPr lang="en-US" altLang="en-US" sz="1000"/>
          </a:p>
          <a:p>
            <a:pPr marL="230188" indent="-230188" eaLnBrk="1" hangingPunct="1"/>
            <a:r>
              <a:rPr lang="en-US" altLang="en-US" sz="2400"/>
              <a:t>Randomization &amp; geometric restarts (RGR) </a:t>
            </a:r>
            <a:r>
              <a:rPr lang="en-US" altLang="en-US" sz="1800"/>
              <a:t>       [Walsh 99]</a:t>
            </a:r>
          </a:p>
          <a:p>
            <a:pPr marL="230188" indent="-230188" eaLnBrk="1" hangingPunct="1"/>
            <a:r>
              <a:rPr lang="en-US" altLang="en-US" sz="2400"/>
              <a:t>Randomization &amp; dynamic geometric restarts (RDGR) </a:t>
            </a:r>
          </a:p>
          <a:p>
            <a:pPr marL="230188" indent="-230188" eaLnBrk="1" hangingPunct="1">
              <a:buFontTx/>
              <a:buNone/>
            </a:pPr>
            <a:r>
              <a:rPr lang="en-US" altLang="en-US" sz="1800"/>
              <a:t>                                                                                                     [Guddeti 04]</a:t>
            </a:r>
            <a:endParaRPr lang="en-US" altLang="en-US" sz="2400"/>
          </a:p>
          <a:p>
            <a:pPr marL="230188" indent="-230188" eaLnBrk="1" hangingPunct="1"/>
            <a:r>
              <a:rPr lang="en-US" altLang="en-US" sz="2400"/>
              <a:t>Bayesian approach                                     </a:t>
            </a:r>
            <a:r>
              <a:rPr lang="en-US" altLang="en-US" sz="1800"/>
              <a:t>[Kautz et al., 02]</a:t>
            </a:r>
            <a:endParaRPr lang="en-US" altLang="en-US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>
            <a:extLst>
              <a:ext uri="{FF2B5EF4-FFF2-40B4-BE49-F238E27FC236}">
                <a16:creationId xmlns:a16="http://schemas.microsoft.com/office/drawing/2014/main" id="{471AEC3B-DE24-4448-85FD-5F3C54A471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212FBE78-4D91-3949-8F10-F04E18DCA3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B61390E-4A33-3344-8C4B-E63FB1B4652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17FB13D3-8053-9F46-8D3F-1250FE2A7A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RGR                                </a:t>
            </a:r>
            <a:r>
              <a:rPr lang="en-US" altLang="en-US" sz="2800" b="0"/>
              <a:t>[Walsh 99]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CBB86C92-0F5A-1A40-AA6C-7C7461E377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Static restart strategy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 sz="1600"/>
          </a:p>
          <a:p>
            <a:pPr eaLnBrk="1" hangingPunct="1"/>
            <a:r>
              <a:rPr lang="en-US" altLang="en-US"/>
              <a:t>As the cutoff value increases, RGR degenerates into randomized BT</a:t>
            </a:r>
          </a:p>
          <a:p>
            <a:pPr lvl="1" eaLnBrk="1" hangingPunct="1"/>
            <a:r>
              <a:rPr lang="en-US" altLang="en-US"/>
              <a:t>Ensures completeness (utopian in our setting)</a:t>
            </a:r>
          </a:p>
          <a:p>
            <a:pPr lvl="1" eaLnBrk="1" hangingPunct="1"/>
            <a:r>
              <a:rPr lang="en-US" altLang="en-US"/>
              <a:t>But… restart is obstructed </a:t>
            </a:r>
          </a:p>
          <a:p>
            <a:pPr lvl="1" eaLnBrk="1" hangingPunct="1"/>
            <a:r>
              <a:rPr lang="en-US" altLang="en-US"/>
              <a:t>… and thrashing reappears </a:t>
            </a:r>
            <a:r>
              <a:rPr lang="en-US" altLang="en-US">
                <a:sym typeface="Wingdings" pitchFamily="2" charset="2"/>
              </a:rPr>
              <a:t> </a:t>
            </a:r>
            <a:r>
              <a:rPr lang="en-US" altLang="en-US"/>
              <a:t>diminishing the probability of finding a solution</a:t>
            </a:r>
          </a:p>
        </p:txBody>
      </p:sp>
      <p:graphicFrame>
        <p:nvGraphicFramePr>
          <p:cNvPr id="21509" name="Object 1024">
            <a:extLst>
              <a:ext uri="{FF2B5EF4-FFF2-40B4-BE49-F238E27FC236}">
                <a16:creationId xmlns:a16="http://schemas.microsoft.com/office/drawing/2014/main" id="{CC27CF59-DA34-7140-A437-B468051377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046288"/>
          <a:ext cx="3294063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3" imgW="44183300" imgH="7315200" progId="Equation.3">
                  <p:embed/>
                </p:oleObj>
              </mc:Choice>
              <mc:Fallback>
                <p:oleObj name="Equation" r:id="rId3" imgW="44183300" imgH="7315200" progId="Equation.3">
                  <p:embed/>
                  <p:pic>
                    <p:nvPicPr>
                      <p:cNvPr id="21509" name="Object 1024">
                        <a:extLst>
                          <a:ext uri="{FF2B5EF4-FFF2-40B4-BE49-F238E27FC236}">
                            <a16:creationId xmlns:a16="http://schemas.microsoft.com/office/drawing/2014/main" id="{CC27CF59-DA34-7140-A437-B468051377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046288"/>
                        <a:ext cx="3294063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4">
            <a:extLst>
              <a:ext uri="{FF2B5EF4-FFF2-40B4-BE49-F238E27FC236}">
                <a16:creationId xmlns:a16="http://schemas.microsoft.com/office/drawing/2014/main" id="{B1D6ABD2-C5A8-1542-B961-AFDF835E65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CA6CD762-F5DE-5E4B-8272-F8AADB0E43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B089DE3-7202-7A46-8A8F-1F32EB8F2A8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F5E88C3A-ACE0-3E4D-93B3-7AC6D004CF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RDGR                           </a:t>
            </a:r>
            <a:r>
              <a:rPr lang="en-US" altLang="en-US" sz="2800"/>
              <a:t>[Guddeti 04]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F6461B75-B5F2-E049-84C5-93E2AB80B1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Randomization &amp; </a:t>
            </a:r>
            <a:r>
              <a:rPr lang="en-US" altLang="en-US" sz="2800" b="1">
                <a:solidFill>
                  <a:srgbClr val="A50021"/>
                </a:solidFill>
              </a:rPr>
              <a:t>Dynamic</a:t>
            </a:r>
            <a:r>
              <a:rPr lang="en-US" altLang="en-US" sz="2800"/>
              <a:t> Geometric Restarts</a:t>
            </a:r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Cutoff value </a:t>
            </a:r>
          </a:p>
          <a:p>
            <a:pPr lvl="1" eaLnBrk="1" hangingPunct="1"/>
            <a:r>
              <a:rPr lang="en-US" altLang="en-US" sz="2400"/>
              <a:t>Depends on the progress of search</a:t>
            </a:r>
          </a:p>
          <a:p>
            <a:pPr lvl="1" eaLnBrk="1" hangingPunct="1"/>
            <a:r>
              <a:rPr lang="en-US" altLang="en-US" sz="2400"/>
              <a:t>Never decreases, may stagnate</a:t>
            </a:r>
          </a:p>
          <a:p>
            <a:pPr lvl="1" eaLnBrk="1" hangingPunct="1"/>
            <a:r>
              <a:rPr lang="en-US" altLang="en-US" sz="2400"/>
              <a:t>Increases at a </a:t>
            </a:r>
            <a:r>
              <a:rPr lang="en-US" altLang="en-US" sz="2400" u="sng"/>
              <a:t>much</a:t>
            </a:r>
            <a:r>
              <a:rPr lang="en-US" altLang="en-US" sz="2400"/>
              <a:t> slower rate than RGR</a:t>
            </a:r>
          </a:p>
          <a:p>
            <a:pPr eaLnBrk="1" hangingPunct="1"/>
            <a:r>
              <a:rPr lang="en-US" altLang="en-US" sz="2800"/>
              <a:t>Feature: restart is ‘less’ obstructed</a:t>
            </a:r>
          </a:p>
        </p:txBody>
      </p:sp>
      <p:graphicFrame>
        <p:nvGraphicFramePr>
          <p:cNvPr id="22533" name="Object 1024">
            <a:extLst>
              <a:ext uri="{FF2B5EF4-FFF2-40B4-BE49-F238E27FC236}">
                <a16:creationId xmlns:a16="http://schemas.microsoft.com/office/drawing/2014/main" id="{BB3D2AD3-432F-E34B-82C5-628A8F7370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89050" y="1946275"/>
          <a:ext cx="6718300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3" imgW="90106500" imgH="15798800" progId="Equation.3">
                  <p:embed/>
                </p:oleObj>
              </mc:Choice>
              <mc:Fallback>
                <p:oleObj name="Equation" r:id="rId3" imgW="90106500" imgH="15798800" progId="Equation.3">
                  <p:embed/>
                  <p:pic>
                    <p:nvPicPr>
                      <p:cNvPr id="22533" name="Object 1024">
                        <a:extLst>
                          <a:ext uri="{FF2B5EF4-FFF2-40B4-BE49-F238E27FC236}">
                            <a16:creationId xmlns:a16="http://schemas.microsoft.com/office/drawing/2014/main" id="{BB3D2AD3-432F-E34B-82C5-628A8F7370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1946275"/>
                        <a:ext cx="6718300" cy="117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>
            <a:extLst>
              <a:ext uri="{FF2B5EF4-FFF2-40B4-BE49-F238E27FC236}">
                <a16:creationId xmlns:a16="http://schemas.microsoft.com/office/drawing/2014/main" id="{5DF57ED3-2B23-FA4C-9215-F302071895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More on BT search</a:t>
            </a:r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C07165DC-8002-A248-A655-FCFADA89D0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4794D8-D004-914F-A94D-1FFC59363D7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5" name="Rectangle 1026">
            <a:extLst>
              <a:ext uri="{FF2B5EF4-FFF2-40B4-BE49-F238E27FC236}">
                <a16:creationId xmlns:a16="http://schemas.microsoft.com/office/drawing/2014/main" id="{5B791ABC-2366-4949-AF10-08560C30EA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23556" name="Rectangle 1027">
            <a:extLst>
              <a:ext uri="{FF2B5EF4-FFF2-40B4-BE49-F238E27FC236}">
                <a16:creationId xmlns:a16="http://schemas.microsoft.com/office/drawing/2014/main" id="{56C350DB-62DC-2143-A392-DC86E9C8E3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3505200"/>
          </a:xfrm>
        </p:spPr>
        <p:txBody>
          <a:bodyPr/>
          <a:lstStyle/>
          <a:p>
            <a:pPr eaLnBrk="1" hangingPunct="1">
              <a:tabLst>
                <a:tab pos="8007350" algn="r"/>
              </a:tabLst>
            </a:pPr>
            <a:r>
              <a:rPr lang="en-US" altLang="en-US">
                <a:solidFill>
                  <a:schemeClr val="bg2"/>
                </a:solidFill>
              </a:rPr>
              <a:t>Variations of backtrack search</a:t>
            </a:r>
          </a:p>
          <a:p>
            <a:pPr eaLnBrk="1" hangingPunct="1">
              <a:tabLst>
                <a:tab pos="8007350" algn="r"/>
              </a:tabLst>
            </a:pPr>
            <a:r>
              <a:rPr lang="en-US" altLang="en-US" b="1">
                <a:solidFill>
                  <a:srgbClr val="A50021"/>
                </a:solidFill>
              </a:rPr>
              <a:t>Backtrack search for optimization</a:t>
            </a:r>
          </a:p>
          <a:p>
            <a:pPr eaLnBrk="1" hangingPunct="1">
              <a:buFontTx/>
              <a:buNone/>
              <a:tabLst>
                <a:tab pos="8007350" algn="r"/>
              </a:tabLst>
            </a:pPr>
            <a:r>
              <a:rPr lang="en-US" altLang="en-US" b="1">
                <a:solidFill>
                  <a:srgbClr val="A50021"/>
                </a:solidFill>
              </a:rPr>
              <a:t>		</a:t>
            </a:r>
            <a:r>
              <a:rPr lang="en-US" altLang="en-US" sz="2400">
                <a:solidFill>
                  <a:srgbClr val="3A65BC"/>
                </a:solidFill>
              </a:rPr>
              <a:t>Courtesy of Markus Fromherz</a:t>
            </a:r>
          </a:p>
          <a:p>
            <a:pPr lvl="1" eaLnBrk="1" hangingPunct="1">
              <a:tabLst>
                <a:tab pos="8007350" algn="r"/>
              </a:tabLst>
            </a:pPr>
            <a:r>
              <a:rPr lang="en-US" altLang="en-US">
                <a:solidFill>
                  <a:srgbClr val="A50021"/>
                </a:solidFill>
              </a:rPr>
              <a:t>Branch and bound</a:t>
            </a:r>
          </a:p>
          <a:p>
            <a:pPr lvl="1" eaLnBrk="1" hangingPunct="1">
              <a:tabLst>
                <a:tab pos="8007350" algn="r"/>
              </a:tabLst>
            </a:pPr>
            <a:r>
              <a:rPr lang="en-US" altLang="en-US">
                <a:solidFill>
                  <a:srgbClr val="A50021"/>
                </a:solidFill>
              </a:rPr>
              <a:t>Binary search</a:t>
            </a:r>
          </a:p>
          <a:p>
            <a:pPr lvl="1" eaLnBrk="1" hangingPunct="1">
              <a:tabLst>
                <a:tab pos="8007350" algn="r"/>
              </a:tabLst>
            </a:pPr>
            <a:r>
              <a:rPr lang="en-US" altLang="en-US">
                <a:solidFill>
                  <a:srgbClr val="A50021"/>
                </a:solidFill>
              </a:rPr>
              <a:t>Iterative deepening</a:t>
            </a:r>
            <a:endParaRPr lang="en-US" altLang="en-US" b="1">
              <a:solidFill>
                <a:srgbClr val="A5002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325</TotalTime>
  <Words>678</Words>
  <Application>Microsoft Macintosh PowerPoint</Application>
  <PresentationFormat>On-screen Show (4:3)</PresentationFormat>
  <Paragraphs>115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Helvetica</vt:lpstr>
      <vt:lpstr>Presentation1</vt:lpstr>
      <vt:lpstr>Equation</vt:lpstr>
      <vt:lpstr>PowerPoint Presentation</vt:lpstr>
      <vt:lpstr>Outline</vt:lpstr>
      <vt:lpstr>Variations on BT search</vt:lpstr>
      <vt:lpstr>Credit-Based Search</vt:lpstr>
      <vt:lpstr>Randomized BT search</vt:lpstr>
      <vt:lpstr>Restart strategies</vt:lpstr>
      <vt:lpstr>RGR                                [Walsh 99]</vt:lpstr>
      <vt:lpstr>RDGR                           [Guddeti 04]</vt:lpstr>
      <vt:lpstr>Outline</vt:lpstr>
      <vt:lpstr>Branch &amp; Bound</vt:lpstr>
      <vt:lpstr>B&amp;B: over-constrained-CSPs</vt:lpstr>
      <vt:lpstr>Binary search</vt:lpstr>
      <vt:lpstr>Iterative deepening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Berthe Choueiry</cp:lastModifiedBy>
  <cp:revision>107</cp:revision>
  <dcterms:created xsi:type="dcterms:W3CDTF">2004-09-04T03:37:41Z</dcterms:created>
  <dcterms:modified xsi:type="dcterms:W3CDTF">2022-01-28T07:46:48Z</dcterms:modified>
</cp:coreProperties>
</file>