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421" r:id="rId3"/>
    <p:sldId id="364" r:id="rId4"/>
    <p:sldId id="363" r:id="rId5"/>
    <p:sldId id="417" r:id="rId6"/>
    <p:sldId id="398" r:id="rId7"/>
    <p:sldId id="361" r:id="rId8"/>
    <p:sldId id="390" r:id="rId9"/>
    <p:sldId id="404" r:id="rId10"/>
    <p:sldId id="413" r:id="rId11"/>
    <p:sldId id="388" r:id="rId12"/>
    <p:sldId id="427" r:id="rId13"/>
    <p:sldId id="386" r:id="rId14"/>
    <p:sldId id="389" r:id="rId15"/>
    <p:sldId id="391" r:id="rId16"/>
    <p:sldId id="415" r:id="rId17"/>
    <p:sldId id="412" r:id="rId18"/>
    <p:sldId id="399" r:id="rId19"/>
    <p:sldId id="354" r:id="rId20"/>
    <p:sldId id="362" r:id="rId21"/>
    <p:sldId id="393" r:id="rId22"/>
    <p:sldId id="355" r:id="rId23"/>
    <p:sldId id="416" r:id="rId24"/>
    <p:sldId id="394" r:id="rId25"/>
    <p:sldId id="356" r:id="rId26"/>
    <p:sldId id="405" r:id="rId27"/>
    <p:sldId id="420" r:id="rId28"/>
    <p:sldId id="424" r:id="rId29"/>
    <p:sldId id="407" r:id="rId30"/>
    <p:sldId id="408" r:id="rId31"/>
    <p:sldId id="409" r:id="rId32"/>
    <p:sldId id="411" r:id="rId33"/>
    <p:sldId id="400" r:id="rId34"/>
    <p:sldId id="397" r:id="rId35"/>
    <p:sldId id="376" r:id="rId36"/>
    <p:sldId id="401" r:id="rId37"/>
    <p:sldId id="396" r:id="rId38"/>
    <p:sldId id="392" r:id="rId39"/>
    <p:sldId id="403" r:id="rId40"/>
    <p:sldId id="425" r:id="rId41"/>
    <p:sldId id="426" r:id="rId42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96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58"/>
    <p:restoredTop sz="94712"/>
  </p:normalViewPr>
  <p:slideViewPr>
    <p:cSldViewPr snapToGrid="0">
      <p:cViewPr varScale="1">
        <p:scale>
          <a:sx n="108" d="100"/>
          <a:sy n="108" d="100"/>
        </p:scale>
        <p:origin x="200" y="344"/>
      </p:cViewPr>
      <p:guideLst>
        <p:guide orient="horz" pos="21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C6383B92-B821-AB4A-8D98-7D0A5869D8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7682CB57-A82E-2646-A02A-D1608D0B7F8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462B3C68-AEBB-464E-BB3B-916ED66070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ED05FC93-9C10-8446-88DA-BC7B514B0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FC4842C3-9252-984C-A7D4-76F2EC30FA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CFC9EA3-918A-2E45-B7B6-CB8743CF50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B4133E7-F05C-6B43-9DF1-DDF7F963CC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520956E-C61A-6F45-8EA4-C1D74D0F22D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30FC97D-8077-A44A-91A1-6DBA95CCE26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461C270-73FB-C345-A9AD-D2007F878B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D692D79-341E-D74A-B403-B3E496FFCC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0724E93C-BC14-6843-ADF7-0760CC6AFE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1CF34C-A451-A44F-8946-B07B088781E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037D3-4E2B-B649-ACD5-59DA957454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726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19D5E-37EF-C744-940F-BEA6FF46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2C768-84D2-3B41-A3BA-AD7C345D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EB1C6-1A52-F04A-90A6-18198B935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2B3A94-A40C-E140-8923-7C7293C993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18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F143-DB16-C543-BAE9-6C8AED6981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A3117-9CDA-1541-9A84-45709BDD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305E3-7C08-9143-8DA3-10493421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12D08E-215D-5B40-8279-E935F552E1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0410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EADD7-3AD9-D44F-B0BC-C40735031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04BF1-A0C0-D044-A31A-DC73672C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FDE02-2951-164D-8F93-78D4A1017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8D1ED8-1897-D14F-9584-FAC39BB5DA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546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C19BBF-771B-3043-A445-D8BC9CE1201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2313" y="6305550"/>
            <a:ext cx="2879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More on Constraint Consistency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34D43D4-A739-0D43-B6AF-E7DB2A7712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E05DE9-5FB6-074A-8E39-B544551675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705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41711-D1EF-E548-A999-CA1A3DAB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B919A-536E-6449-A6F5-58A6261D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E6903-34E5-1243-87E1-A221C3CD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A72797-BFD6-5843-ADCF-71BA40D2A4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928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1BC40-4B38-0B45-9198-675E5E38B4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BCDFA-E998-4A4B-B2CF-4879ECFB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C1BA9-BA2B-D84A-8D46-E79D3B76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F03227-ED68-2B4E-8A64-A3E2A30DDE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52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9C72A8-B99B-9C4D-A1C8-82081ED0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71B9D9-434D-1646-AE30-9260F291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F66C65-6C5B-344B-AE10-3B40C206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B53F00-CC81-FB4C-A6D8-0956B19521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601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B4FFB-5DC6-6C48-A19F-69A0D48B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72390-F7ED-1743-A6C7-DAD8182B3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693F4-AAC2-5941-B8FB-E3E108FB7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A74B4F-21D7-EE42-A177-12A51D94B8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700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ED9754-B701-A146-8EB9-749F2F0D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D35A86-A5A2-B243-8539-D005BE6F9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19E13-F115-2542-8116-6CD40A7B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CD60E1-F138-4C47-B2A8-ACFB0DAEF6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575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ECFA7-2C6E-5C47-A4B1-A9E6642D16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8BB2B-145C-4742-BDA1-81AF57F9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27088-36AB-6644-BFE2-426B0ADFB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9A8327-796D-6947-8CFB-5B1F208514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048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F9EBF-9D14-D24B-ACD5-DC4DC9DA37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836F2-B8D9-7447-9FF0-634C0D1E9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A31B2-E560-4347-BB5B-94473D9C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778ABA-65DE-5C45-8377-5A3471DAAB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5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FEF25A-2E27-1244-AE13-104EB4C78C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021497-97A1-9842-9F4F-A4D0419824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E4BEF799-D151-984E-B3A3-74EF872D29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4B6F77F-9B96-374D-8F5D-55541CE5F3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DAC2349E-7BFA-144D-91CE-31C33748DD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Line 8">
            <a:extLst>
              <a:ext uri="{FF2B5EF4-FFF2-40B4-BE49-F238E27FC236}">
                <a16:creationId xmlns:a16="http://schemas.microsoft.com/office/drawing/2014/main" id="{9BAEE5E7-1301-5048-A6F2-71EEE1C604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9" descr="UNL logo">
            <a:extLst>
              <a:ext uri="{FF2B5EF4-FFF2-40B4-BE49-F238E27FC236}">
                <a16:creationId xmlns:a16="http://schemas.microsoft.com/office/drawing/2014/main" id="{25F839F6-2B06-5B48-AE6A-3A18C15BA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8" name="Text Box 10">
            <a:extLst>
              <a:ext uri="{FF2B5EF4-FFF2-40B4-BE49-F238E27FC236}">
                <a16:creationId xmlns:a16="http://schemas.microsoft.com/office/drawing/2014/main" id="{AAD7CA85-FD91-7E47-AB89-64CC01618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2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5.emf"/><Relationship Id="rId7" Type="http://schemas.openxmlformats.org/officeDocument/2006/relationships/image" Target="../media/image12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6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2F687999-0424-884C-A7F8-4B3B372A5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799A96-915E-8C4F-8BC0-3DE30AA86E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8849AC6-475C-BC49-ADB3-E758A916D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511425"/>
            <a:ext cx="8229600" cy="30495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/>
              <a:t>Foundations of Constraint Processing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/>
              <a:t>CSCE421/821, Spring 2022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hlinkClick r:id="rId2"/>
              </a:rPr>
              <a:t>www.cse.unl.edu/~choueiry/S22-421-821/</a:t>
            </a:r>
            <a:endParaRPr lang="en-US" altLang="en-US" sz="16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</a:rPr>
              <a:t>All questions to Piazza</a:t>
            </a: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Avery Hall, </a:t>
            </a:r>
            <a:r>
              <a:rPr lang="en-US" altLang="en-US" sz="1400"/>
              <a:t>Room 259</a:t>
            </a:r>
            <a:endParaRPr lang="en-US" altLang="en-US" sz="14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Tel: +1(402)472-5444</a:t>
            </a:r>
            <a:endParaRPr lang="en-US" altLang="en-US" sz="18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2303B01F-8DFD-1B44-AB37-0BBB96E90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295275"/>
            <a:ext cx="7824788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3600" b="1">
                <a:solidFill>
                  <a:srgbClr val="3366CC"/>
                </a:solidFill>
                <a:latin typeface="Arial" panose="020B0604020202020204" pitchFamily="34" charset="0"/>
              </a:rPr>
              <a:t>More on Constraint Consistency</a:t>
            </a: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n-US" altLang="en-US" sz="2400" b="1">
              <a:solidFill>
                <a:srgbClr val="3366CC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800" b="1">
                <a:solidFill>
                  <a:srgbClr val="3366CC"/>
                </a:solidFill>
                <a:latin typeface="Arial" panose="020B0604020202020204" pitchFamily="34" charset="0"/>
              </a:rPr>
              <a:t>Properties &amp; Algorithms</a:t>
            </a:r>
            <a:endParaRPr lang="en-US" altLang="en-US" sz="2800">
              <a:solidFill>
                <a:srgbClr val="33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6C8EA2C3-E370-5841-B3D5-07B2C23253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7D5B44D-D252-7E43-9ACD-DDA636365F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Classical ones</a:t>
            </a:r>
          </a:p>
          <a:p>
            <a:pPr lvl="1"/>
            <a:r>
              <a:rPr lang="en-US" altLang="en-US" sz="2400" dirty="0"/>
              <a:t>Based on variations of (</a:t>
            </a:r>
            <a:r>
              <a:rPr lang="en-US" altLang="en-US" sz="2400" i="1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,</a:t>
            </a:r>
            <a:r>
              <a:rPr lang="en-US" altLang="en-US" sz="2400" i="1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 sz="2400" dirty="0"/>
              <a:t>)-consistency</a:t>
            </a:r>
          </a:p>
          <a:p>
            <a:r>
              <a:rPr lang="en-US" altLang="en-US" b="1" dirty="0">
                <a:solidFill>
                  <a:srgbClr val="CC0000"/>
                </a:solidFill>
              </a:rPr>
              <a:t>More recently </a:t>
            </a:r>
          </a:p>
          <a:p>
            <a:pPr lvl="1"/>
            <a:r>
              <a:rPr lang="en-US" altLang="en-US" b="1" dirty="0">
                <a:solidFill>
                  <a:srgbClr val="CC0000"/>
                </a:solidFill>
              </a:rPr>
              <a:t>Singleton Arc Consistency</a:t>
            </a:r>
          </a:p>
          <a:p>
            <a:pPr lvl="1"/>
            <a:r>
              <a:rPr lang="en-US" altLang="en-US" b="1" dirty="0">
                <a:solidFill>
                  <a:srgbClr val="CC0000"/>
                </a:solidFill>
              </a:rPr>
              <a:t>Inverse Consistency</a:t>
            </a:r>
          </a:p>
          <a:p>
            <a:pPr lvl="1"/>
            <a:r>
              <a:rPr lang="en-US" altLang="en-US" b="1" dirty="0">
                <a:solidFill>
                  <a:srgbClr val="CC0000"/>
                </a:solidFill>
              </a:rPr>
              <a:t>Neighborhood Inverse Consistency</a:t>
            </a:r>
          </a:p>
          <a:p>
            <a:pPr lvl="1"/>
            <a:r>
              <a:rPr lang="en-US" altLang="en-US" dirty="0">
                <a:solidFill>
                  <a:srgbClr val="7F7F7F"/>
                </a:solidFill>
              </a:rPr>
              <a:t>(Conservative) Dual consistency</a:t>
            </a:r>
          </a:p>
          <a:p>
            <a:r>
              <a:rPr lang="en-US" altLang="en-US" dirty="0">
                <a:solidFill>
                  <a:srgbClr val="7F7F7F"/>
                </a:solidFill>
              </a:rPr>
              <a:t>Special Constraints</a:t>
            </a:r>
          </a:p>
          <a:p>
            <a:pPr lvl="1"/>
            <a:endParaRPr lang="en-US" altLang="en-US" sz="3200" dirty="0"/>
          </a:p>
        </p:txBody>
      </p:sp>
      <p:sp>
        <p:nvSpPr>
          <p:cNvPr id="25603" name="Slide Number Placeholder 4">
            <a:extLst>
              <a:ext uri="{FF2B5EF4-FFF2-40B4-BE49-F238E27FC236}">
                <a16:creationId xmlns:a16="http://schemas.microsoft.com/office/drawing/2014/main" id="{192F4A2D-FF63-8046-96B3-ADD0AF802F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60C54C-CE96-A944-A803-EDFA2794FCB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B01A05DF-CC6B-9D4C-9ECF-8BCC71F9E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84263" algn="l"/>
              </a:tabLst>
            </a:pPr>
            <a:r>
              <a:rPr lang="en-US" altLang="en-US" sz="4000"/>
              <a:t>Singleton Arc Consistency </a:t>
            </a:r>
            <a:r>
              <a:rPr lang="en-US" altLang="en-US" sz="3200"/>
              <a:t>(SAC)</a:t>
            </a:r>
            <a:endParaRPr lang="en-US" altLang="en-US" sz="4000"/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7662CA5-6289-E64B-BA66-AB4D98665D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31775" indent="-231775">
              <a:lnSpc>
                <a:spcPct val="90000"/>
              </a:lnSpc>
            </a:pPr>
            <a:r>
              <a:rPr lang="en-US" altLang="en-US" sz="2400" b="1" dirty="0"/>
              <a:t>Property</a:t>
            </a:r>
            <a:r>
              <a:rPr lang="en-US" altLang="en-US" sz="2400" dirty="0"/>
              <a:t>: The CSP is AC for every </a:t>
            </a:r>
            <a:r>
              <a:rPr lang="en-US" altLang="en-US" sz="2400" dirty="0" err="1"/>
              <a:t>vvp</a:t>
            </a:r>
            <a:endParaRPr lang="en-US" altLang="en-US" sz="2400" dirty="0"/>
          </a:p>
          <a:p>
            <a:pPr marL="231775" indent="-231775">
              <a:lnSpc>
                <a:spcPct val="90000"/>
              </a:lnSpc>
            </a:pPr>
            <a:r>
              <a:rPr lang="en-US" altLang="en-US" sz="2400" b="1" dirty="0"/>
              <a:t>(Sketchy) Algorithm</a:t>
            </a:r>
            <a:endParaRPr lang="en-US" altLang="en-US" sz="2400" dirty="0"/>
          </a:p>
          <a:p>
            <a:pPr marL="231775" indent="-231775">
              <a:lnSpc>
                <a:spcPct val="90000"/>
              </a:lnSpc>
              <a:buFontTx/>
              <a:buNone/>
            </a:pPr>
            <a:r>
              <a:rPr lang="en-US" altLang="en-US" sz="2000" dirty="0"/>
              <a:t>    </a:t>
            </a:r>
          </a:p>
          <a:p>
            <a:pPr marL="566738" lvl="1" indent="-220663">
              <a:lnSpc>
                <a:spcPct val="90000"/>
              </a:lnSpc>
              <a:buFontTx/>
              <a:buNone/>
            </a:pPr>
            <a:r>
              <a:rPr lang="en-US" altLang="en-US" sz="2000" dirty="0"/>
              <a:t>    Repeat for each variable</a:t>
            </a:r>
          </a:p>
          <a:p>
            <a:pPr marL="973138" lvl="2" indent="-233363">
              <a:lnSpc>
                <a:spcPct val="90000"/>
              </a:lnSpc>
              <a:buFontTx/>
              <a:buNone/>
            </a:pPr>
            <a:r>
              <a:rPr lang="en-US" altLang="en-US" sz="2000" dirty="0"/>
              <a:t>    Repeat for each value in domain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 dirty="0"/>
              <a:t>  Assign this value to this variable. 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altLang="en-US" dirty="0"/>
              <a:t>       If the CSP is AC, keep the value. 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altLang="en-US" dirty="0"/>
              <a:t>       Otherwise, remove it.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 sz="2400" b="1" dirty="0"/>
              <a:t>Effect</a:t>
            </a:r>
            <a:r>
              <a:rPr lang="en-US" altLang="en-US" sz="2400" dirty="0"/>
              <a:t>: domain filtering</a:t>
            </a:r>
            <a:endParaRPr lang="en-US" altLang="en-US" sz="2800" dirty="0"/>
          </a:p>
          <a:p>
            <a:pPr marL="231775" indent="-231775">
              <a:lnSpc>
                <a:spcPct val="90000"/>
              </a:lnSpc>
            </a:pPr>
            <a:r>
              <a:rPr lang="en-US" altLang="en-US" sz="2400" b="1" dirty="0"/>
              <a:t>Note</a:t>
            </a:r>
          </a:p>
          <a:p>
            <a:pPr marL="566738" lvl="1" indent="-220663">
              <a:lnSpc>
                <a:spcPct val="90000"/>
              </a:lnSpc>
            </a:pPr>
            <a:r>
              <a:rPr lang="en-US" altLang="en-US" sz="2000" dirty="0"/>
              <a:t>Proposed by </a:t>
            </a:r>
            <a:r>
              <a:rPr lang="en-US" altLang="en-US" sz="2000" dirty="0" err="1"/>
              <a:t>Debruyne</a:t>
            </a:r>
            <a:r>
              <a:rPr lang="en-US" altLang="en-US" sz="2000" dirty="0"/>
              <a:t> &amp;</a:t>
            </a:r>
            <a:r>
              <a:rPr lang="en-US" altLang="en-US" dirty="0"/>
              <a:t> </a:t>
            </a:r>
            <a:r>
              <a:rPr lang="en-US" altLang="en-US" sz="2000" dirty="0" err="1"/>
              <a:t>Bessière</a:t>
            </a:r>
            <a:r>
              <a:rPr lang="en-US" altLang="en-US" sz="2000" dirty="0"/>
              <a:t>, IJCAI 97</a:t>
            </a:r>
          </a:p>
          <a:p>
            <a:pPr marL="566738" lvl="1" indent="-220663">
              <a:lnSpc>
                <a:spcPct val="90000"/>
              </a:lnSpc>
            </a:pPr>
            <a:r>
              <a:rPr lang="en-US" altLang="en-US" sz="2000" dirty="0"/>
              <a:t>Quite expensive, but can be quite effective</a:t>
            </a:r>
          </a:p>
          <a:p>
            <a:pPr marL="231775" indent="-231775"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  <p:sp>
        <p:nvSpPr>
          <p:cNvPr id="26627" name="Slide Number Placeholder 4">
            <a:extLst>
              <a:ext uri="{FF2B5EF4-FFF2-40B4-BE49-F238E27FC236}">
                <a16:creationId xmlns:a16="http://schemas.microsoft.com/office/drawing/2014/main" id="{8057FAD9-F9D9-1B40-BA08-7DB43E22CA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5F1F92-FD66-694C-940F-045D1C2028B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6F16C7-9279-F848-B0FA-EBBB4C40A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POAC </a:t>
            </a:r>
            <a:r>
              <a:rPr lang="en-US" altLang="en-US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>
                <a:sym typeface="Wingdings" pitchFamily="2" charset="2"/>
              </a:rPr>
              <a:t> SAC</a:t>
            </a:r>
            <a:endParaRPr lang="en-US" altLang="en-US"/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43CFF67A-ACD2-F642-8F79-B236072FB3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Partition-One AC ≽≽ SAC</a:t>
            </a:r>
          </a:p>
          <a:p>
            <a:r>
              <a:rPr lang="en-US" altLang="en-US"/>
              <a:t>Keep a counter for all vvps on</a:t>
            </a:r>
          </a:p>
          <a:p>
            <a:pPr lvl="1"/>
            <a:r>
              <a:rPr lang="en-US" altLang="en-US"/>
              <a:t>For every singleton test on domain of</a:t>
            </a:r>
          </a:p>
          <a:p>
            <a:pPr marL="914400" lvl="2" indent="0">
              <a:buFontTx/>
              <a:buNone/>
            </a:pPr>
            <a:r>
              <a:rPr lang="en-US" altLang="en-US"/>
              <a:t>Update the counter if value appears</a:t>
            </a:r>
          </a:p>
          <a:p>
            <a:pPr lvl="1"/>
            <a:r>
              <a:rPr lang="en-US" altLang="en-US"/>
              <a:t>If counter is zero, remove vvp  </a:t>
            </a:r>
          </a:p>
          <a:p>
            <a:pPr lvl="1"/>
            <a:endParaRPr lang="en-US" altLang="en-US"/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AD3CACE1-9D9A-FA40-99E2-11BB8A398C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2B29769-9306-7445-A767-5940B91990B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27652" name="Picture 4" descr="latex-image-1.pdf">
            <a:extLst>
              <a:ext uri="{FF2B5EF4-FFF2-40B4-BE49-F238E27FC236}">
                <a16:creationId xmlns:a16="http://schemas.microsoft.com/office/drawing/2014/main" id="{63423F33-2554-314D-8575-09371ACB0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3" y="1924050"/>
            <a:ext cx="14224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latex-image-1.pdf">
            <a:extLst>
              <a:ext uri="{FF2B5EF4-FFF2-40B4-BE49-F238E27FC236}">
                <a16:creationId xmlns:a16="http://schemas.microsoft.com/office/drawing/2014/main" id="{2F83441A-B54E-C648-B6B3-BF612F24E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350" y="2484438"/>
            <a:ext cx="355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BCE5CA8-B66C-3942-8987-3EFE48F9A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Inverse Consistency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BB346AF-BABA-A14E-9099-8343A934F3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Path Inverse Consistency (PIC)</a:t>
            </a:r>
          </a:p>
          <a:p>
            <a:pPr lvl="1"/>
            <a:r>
              <a:rPr lang="en-US" altLang="en-US" sz="2400"/>
              <a:t>Equivalent to (1,2)-consistency</a:t>
            </a:r>
          </a:p>
          <a:p>
            <a:r>
              <a:rPr lang="en-US" altLang="en-US" sz="2800"/>
              <a:t>Inverse m-consistency</a:t>
            </a:r>
          </a:p>
          <a:p>
            <a:pPr lvl="1"/>
            <a:r>
              <a:rPr lang="en-US" altLang="en-US" sz="2400"/>
              <a:t>Equivalent to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/>
              <a:t>(1,m)-consistency</a:t>
            </a:r>
          </a:p>
          <a:p>
            <a:r>
              <a:rPr lang="en-US" altLang="en-US" sz="2800"/>
              <a:t>Neighborhood Inverse Consistency (NIC)</a:t>
            </a:r>
          </a:p>
          <a:p>
            <a:pPr lvl="1"/>
            <a:r>
              <a:rPr lang="en-US" altLang="en-US" sz="2400"/>
              <a:t>Every vvp participates in a solution in the CSP induced by its neighborhood</a:t>
            </a:r>
          </a:p>
          <a:p>
            <a:r>
              <a:rPr lang="en-US" altLang="en-US" sz="2800"/>
              <a:t>Global Inverse Consistency (GIC)</a:t>
            </a:r>
          </a:p>
          <a:p>
            <a:pPr lvl="1"/>
            <a:r>
              <a:rPr lang="en-US" altLang="en-US" sz="2400"/>
              <a:t>Domain minimality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F77C6723-368A-A346-8C76-9E3CA1110E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0B9A87D-9704-4548-B251-690E3C5DAEA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C6EA2163-2677-A041-BE11-F786B0E52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Neighborhood Inverse Consistency (NIC): Algorithm</a:t>
            </a:r>
            <a:endParaRPr lang="en-US" altLang="en-US" sz="3600"/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18B5CB77-2ABC-304C-888C-7288491CE4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31775" indent="-231775">
              <a:buFontTx/>
              <a:buNone/>
            </a:pPr>
            <a:r>
              <a:rPr lang="en-US" altLang="en-US" sz="2400"/>
              <a:t>Repeat until no change occurs</a:t>
            </a:r>
          </a:p>
          <a:p>
            <a:pPr marL="566738" lvl="1" indent="-220663">
              <a:buFontTx/>
              <a:buNone/>
            </a:pPr>
            <a:r>
              <a:rPr lang="en-US" altLang="en-US" sz="2400"/>
              <a:t>Repeat for each variable</a:t>
            </a:r>
          </a:p>
          <a:p>
            <a:pPr marL="973138" lvl="2" indent="-292100">
              <a:buFontTx/>
              <a:buNone/>
            </a:pPr>
            <a:r>
              <a:rPr lang="en-US" altLang="en-US"/>
              <a:t>Consider </a:t>
            </a:r>
            <a:r>
              <a:rPr lang="en-US" altLang="en-US" b="1">
                <a:solidFill>
                  <a:srgbClr val="A50021"/>
                </a:solidFill>
              </a:rPr>
              <a:t>only</a:t>
            </a:r>
            <a:r>
              <a:rPr lang="en-US" altLang="en-US"/>
              <a:t> the neighborhood of the variable</a:t>
            </a:r>
          </a:p>
          <a:p>
            <a:pPr marL="973138" lvl="2" indent="-292100">
              <a:buFontTx/>
              <a:buNone/>
            </a:pPr>
            <a:r>
              <a:rPr lang="en-US" altLang="en-US"/>
              <a:t>Repeat for each value for the variable</a:t>
            </a:r>
          </a:p>
          <a:p>
            <a:pPr marL="1379538" lvl="3" indent="-233363">
              <a:buFontTx/>
              <a:buNone/>
            </a:pPr>
            <a:r>
              <a:rPr lang="en-US" altLang="en-US" sz="2400"/>
              <a:t>If the value appears in a </a:t>
            </a:r>
            <a:r>
              <a:rPr lang="en-US" altLang="en-US" sz="2400" b="1">
                <a:solidFill>
                  <a:srgbClr val="A50021"/>
                </a:solidFill>
              </a:rPr>
              <a:t>complete</a:t>
            </a:r>
            <a:r>
              <a:rPr lang="en-US" altLang="en-US" sz="2400"/>
              <a:t> solution for the neighborhood, then keep it.  </a:t>
            </a:r>
          </a:p>
          <a:p>
            <a:pPr marL="1379538" lvl="3" indent="-233363">
              <a:buFontTx/>
              <a:buNone/>
            </a:pPr>
            <a:r>
              <a:rPr lang="en-US" altLang="en-US" sz="2400"/>
              <a:t>Otherwise, remove it.</a:t>
            </a:r>
            <a:endParaRPr lang="en-US" altLang="en-US" sz="2800"/>
          </a:p>
          <a:p>
            <a:pPr marL="231775" indent="-231775"/>
            <a:r>
              <a:rPr lang="en-US" altLang="en-US" sz="2400" b="1"/>
              <a:t>Effect</a:t>
            </a:r>
            <a:r>
              <a:rPr lang="en-US" altLang="en-US" sz="2400"/>
              <a:t>: domain filtering</a:t>
            </a:r>
          </a:p>
          <a:p>
            <a:pPr marL="231775" indent="-231775"/>
            <a:r>
              <a:rPr lang="en-US" altLang="en-US" sz="2400" b="1"/>
              <a:t>Note</a:t>
            </a:r>
            <a:endParaRPr lang="en-US" altLang="en-US" sz="2400"/>
          </a:p>
          <a:p>
            <a:pPr marL="566738" lvl="1" indent="-220663"/>
            <a:r>
              <a:rPr lang="en-US" altLang="en-US" sz="2000"/>
              <a:t>Proposed by Freuder &amp; Elfe, AAAI 96</a:t>
            </a:r>
          </a:p>
          <a:p>
            <a:pPr marL="566738" lvl="1" indent="-220663"/>
            <a:r>
              <a:rPr lang="en-US" altLang="en-US" sz="2000"/>
              <a:t>Very effective, very expensive</a:t>
            </a:r>
          </a:p>
          <a:p>
            <a:pPr marL="973138" lvl="2" indent="-292100"/>
            <a:endParaRPr lang="en-US" altLang="en-US" sz="2800"/>
          </a:p>
          <a:p>
            <a:pPr marL="231775" indent="-231775"/>
            <a:endParaRPr lang="en-US" altLang="en-US"/>
          </a:p>
        </p:txBody>
      </p:sp>
      <p:sp>
        <p:nvSpPr>
          <p:cNvPr id="29699" name="Slide Number Placeholder 4">
            <a:extLst>
              <a:ext uri="{FF2B5EF4-FFF2-40B4-BE49-F238E27FC236}">
                <a16:creationId xmlns:a16="http://schemas.microsoft.com/office/drawing/2014/main" id="{A32A9EE2-EB21-B14A-BD78-AA11909181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D79C021-5F42-2E42-8EC3-B2392331018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EBA4CB56-F598-E848-80E4-BEC20A1A3C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Summary: Binary CSPs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AB55C985-D6AB-3A4D-BB05-A83AAB1C84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(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i,j</a:t>
            </a:r>
            <a:r>
              <a:rPr lang="en-US" altLang="en-US" sz="2400" dirty="0"/>
              <a:t>)-consistency</a:t>
            </a:r>
          </a:p>
          <a:p>
            <a:pPr lvl="1"/>
            <a:r>
              <a:rPr lang="en-US" altLang="en-US" sz="24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j=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endParaRPr lang="en-US" altLang="en-US" sz="2000" dirty="0"/>
          </a:p>
          <a:p>
            <a:pPr lvl="2"/>
            <a:r>
              <a:rPr lang="en-US" altLang="en-US" sz="1800" dirty="0"/>
              <a:t>Arc consistency: (1,1)-consistency</a:t>
            </a:r>
          </a:p>
          <a:p>
            <a:pPr lvl="2"/>
            <a:r>
              <a:rPr lang="en-US" altLang="en-US" sz="1800" dirty="0"/>
              <a:t>Path consistency: (2,1)-consistency</a:t>
            </a:r>
          </a:p>
          <a:p>
            <a:pPr lvl="2"/>
            <a:r>
              <a:rPr lang="en-US" altLang="en-US" sz="1800" i="1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800" dirty="0"/>
              <a:t>-consistency: (</a:t>
            </a:r>
            <a:r>
              <a:rPr lang="en-US" altLang="en-US" sz="18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i-</a:t>
            </a:r>
            <a:r>
              <a:rPr lang="en-US" altLang="en-US" sz="1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dirty="0"/>
              <a:t>,1)-consistency</a:t>
            </a:r>
          </a:p>
          <a:p>
            <a:pPr lvl="2"/>
            <a:r>
              <a:rPr lang="en-US" altLang="en-US" sz="1800" dirty="0"/>
              <a:t>Strong </a:t>
            </a:r>
            <a:r>
              <a:rPr lang="en-US" altLang="en-US" sz="1800" i="1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800" dirty="0"/>
              <a:t>-consistency: </a:t>
            </a:r>
            <a:r>
              <a:rPr lang="en-US" altLang="en-US" sz="18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1800" dirty="0"/>
              <a:t>-consistency for all </a:t>
            </a:r>
            <a:r>
              <a:rPr lang="en-US" altLang="en-US" sz="18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k ≤ </a:t>
            </a:r>
            <a:r>
              <a:rPr lang="en-US" altLang="en-US" sz="1800" i="1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8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000" i="1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</a:t>
            </a:r>
            <a:r>
              <a:rPr lang="en-US" altLang="en-US" sz="20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1, </a:t>
            </a:r>
            <a:r>
              <a:rPr lang="en-US" altLang="en-US" sz="2000" b="1" dirty="0">
                <a:solidFill>
                  <a:srgbClr val="3965B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inverse consistency</a:t>
            </a:r>
          </a:p>
          <a:p>
            <a:pPr lvl="2"/>
            <a:r>
              <a:rPr lang="en-US" altLang="en-US" sz="1800" dirty="0"/>
              <a:t>Path Inverse Consistency (PIC): (1,2)-consistency</a:t>
            </a:r>
          </a:p>
          <a:p>
            <a:pPr lvl="2"/>
            <a:r>
              <a:rPr lang="en-US" altLang="en-US" sz="1800" dirty="0"/>
              <a:t>Global Inverse Consistency (GIC): (1,</a:t>
            </a:r>
            <a:r>
              <a:rPr lang="en-US" altLang="en-US" sz="18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 dirty="0"/>
              <a:t>-1) consistency (minimal domains)</a:t>
            </a:r>
          </a:p>
          <a:p>
            <a:pPr lvl="2"/>
            <a:r>
              <a:rPr lang="en-US" altLang="en-US" sz="1800" dirty="0"/>
              <a:t>Neighborhood Inverse Consistency (NIC)</a:t>
            </a:r>
          </a:p>
        </p:txBody>
      </p:sp>
      <p:sp>
        <p:nvSpPr>
          <p:cNvPr id="30723" name="Slide Number Placeholder 4">
            <a:extLst>
              <a:ext uri="{FF2B5EF4-FFF2-40B4-BE49-F238E27FC236}">
                <a16:creationId xmlns:a16="http://schemas.microsoft.com/office/drawing/2014/main" id="{3A5F08B0-3CE4-3C46-A37C-2DB97A7F5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C68B9F-23B3-2146-BD04-2CA5A19D51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7C37CCF9-4404-2940-9C0F-C5AA37E5C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DE592E26-A53D-144C-A716-C80EA9167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More recently </a:t>
            </a:r>
          </a:p>
          <a:p>
            <a:pPr lvl="1"/>
            <a:r>
              <a:rPr lang="en-US" altLang="en-US" sz="2400" dirty="0"/>
              <a:t>Singleton Arc Consistency</a:t>
            </a:r>
          </a:p>
          <a:p>
            <a:pPr lvl="1"/>
            <a:r>
              <a:rPr lang="en-US" altLang="en-US" sz="2400" dirty="0"/>
              <a:t>Partial Path Consistency (PPC)</a:t>
            </a:r>
          </a:p>
          <a:p>
            <a:pPr lvl="1"/>
            <a:r>
              <a:rPr lang="en-US" altLang="en-US" sz="2400" dirty="0">
                <a:solidFill>
                  <a:srgbClr val="7F7F7F"/>
                </a:solidFill>
              </a:rPr>
              <a:t>(Conservative) Dual consistency</a:t>
            </a:r>
          </a:p>
          <a:p>
            <a:pPr lvl="1"/>
            <a:r>
              <a:rPr lang="en-US" altLang="en-US" sz="2400" dirty="0">
                <a:solidFill>
                  <a:srgbClr val="7F7F7F"/>
                </a:solidFill>
              </a:rPr>
              <a:t>Conservative Path Consistency    </a:t>
            </a:r>
            <a:r>
              <a:rPr lang="en-US" altLang="en-US" sz="2000" dirty="0">
                <a:solidFill>
                  <a:srgbClr val="7F7F7F"/>
                </a:solidFill>
              </a:rPr>
              <a:t>  </a:t>
            </a:r>
            <a:r>
              <a:rPr lang="en-US" altLang="en-US" sz="2000" dirty="0" err="1">
                <a:solidFill>
                  <a:srgbClr val="7F7F7F"/>
                </a:solidFill>
              </a:rPr>
              <a:t>Debruyene</a:t>
            </a:r>
            <a:r>
              <a:rPr lang="en-US" altLang="en-US" sz="2000" dirty="0">
                <a:solidFill>
                  <a:srgbClr val="7F7F7F"/>
                </a:solidFill>
              </a:rPr>
              <a:t> ICTAI 99</a:t>
            </a:r>
            <a:endParaRPr lang="en-US" altLang="en-US" sz="2400" dirty="0">
              <a:solidFill>
                <a:srgbClr val="7F7F7F"/>
              </a:solidFill>
            </a:endParaRPr>
          </a:p>
          <a:p>
            <a:r>
              <a:rPr lang="en-US" altLang="en-US" sz="2800" b="1" dirty="0">
                <a:solidFill>
                  <a:srgbClr val="FFC000"/>
                </a:solidFill>
              </a:rPr>
              <a:t>Special Constraints</a:t>
            </a:r>
          </a:p>
          <a:p>
            <a:pPr lvl="1"/>
            <a:endParaRPr lang="en-US" altLang="en-US" dirty="0"/>
          </a:p>
        </p:txBody>
      </p:sp>
      <p:sp>
        <p:nvSpPr>
          <p:cNvPr id="31747" name="Slide Number Placeholder 4">
            <a:extLst>
              <a:ext uri="{FF2B5EF4-FFF2-40B4-BE49-F238E27FC236}">
                <a16:creationId xmlns:a16="http://schemas.microsoft.com/office/drawing/2014/main" id="{40535423-80D3-2443-B5C7-DF4C65667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760135-33C0-5E4F-8376-1BC1C3D8590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8E3066EE-9676-A74C-8E88-64FC83EE4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8004175" algn="r"/>
              </a:tabLst>
            </a:pPr>
            <a:r>
              <a:rPr lang="en-US" altLang="en-US" sz="2800" dirty="0"/>
              <a:t>Special Constraints: AC	</a:t>
            </a:r>
            <a:r>
              <a:rPr lang="en-US" altLang="en-US" sz="1600" dirty="0"/>
              <a:t>[Van </a:t>
            </a:r>
            <a:r>
              <a:rPr lang="en-US" altLang="en-US" sz="1600" dirty="0" err="1"/>
              <a:t>Hentenryck</a:t>
            </a:r>
            <a:r>
              <a:rPr lang="en-US" altLang="en-US" sz="1600" dirty="0"/>
              <a:t> et al. AIJ 92]</a:t>
            </a:r>
            <a:endParaRPr lang="en-US" altLang="en-US" dirty="0"/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9E8A0BD0-9AF6-6542-B1CD-B0622030D5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Specialized AC algorithms exist for special constraints</a:t>
            </a:r>
          </a:p>
          <a:p>
            <a:r>
              <a:rPr lang="en-US" altLang="en-US" sz="2000" b="1" dirty="0"/>
              <a:t>Functional</a:t>
            </a:r>
          </a:p>
          <a:p>
            <a:pPr>
              <a:buFontTx/>
              <a:buNone/>
            </a:pPr>
            <a:r>
              <a:rPr lang="en-US" altLang="en-US" sz="2000" dirty="0"/>
              <a:t>	A constraint </a:t>
            </a:r>
            <a:r>
              <a:rPr lang="en-US" altLang="en-US" sz="2000" i="1" dirty="0"/>
              <a:t>C</a:t>
            </a:r>
            <a:r>
              <a:rPr lang="en-US" altLang="en-US" sz="2000" dirty="0"/>
              <a:t> is </a:t>
            </a:r>
            <a:r>
              <a:rPr lang="en-US" altLang="en-US" sz="2000" u="sng" dirty="0"/>
              <a:t>functional with respect to a domain </a:t>
            </a:r>
            <a:r>
              <a:rPr lang="en-US" altLang="en-US" sz="2000" i="1" u="sng" dirty="0"/>
              <a:t>D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iff</a:t>
            </a:r>
            <a:r>
              <a:rPr lang="en-US" altLang="en-US" sz="2000" dirty="0"/>
              <a:t> for all </a:t>
            </a:r>
            <a:r>
              <a:rPr lang="en-US" altLang="en-US" sz="2000" i="1" dirty="0" err="1"/>
              <a:t>v</a:t>
            </a:r>
            <a:r>
              <a:rPr lang="en-US" altLang="en-US" sz="2000" dirty="0" err="1">
                <a:sym typeface="Symbol" pitchFamily="2" charset="2"/>
              </a:rPr>
              <a:t></a:t>
            </a:r>
            <a:r>
              <a:rPr lang="en-US" altLang="en-US" sz="2000" i="1" dirty="0" err="1">
                <a:sym typeface="Symbol" pitchFamily="2" charset="2"/>
              </a:rPr>
              <a:t>D</a:t>
            </a:r>
            <a:r>
              <a:rPr lang="en-US" altLang="en-US" sz="2000" dirty="0">
                <a:sym typeface="Symbol" pitchFamily="2" charset="2"/>
              </a:rPr>
              <a:t> (respectively </a:t>
            </a:r>
            <a:r>
              <a:rPr lang="en-US" altLang="en-US" sz="2000" i="1" dirty="0" err="1">
                <a:sym typeface="Symbol" pitchFamily="2" charset="2"/>
              </a:rPr>
              <a:t>w</a:t>
            </a:r>
            <a:r>
              <a:rPr lang="en-US" altLang="en-US" sz="2000" dirty="0" err="1">
                <a:sym typeface="Symbol" pitchFamily="2" charset="2"/>
              </a:rPr>
              <a:t></a:t>
            </a:r>
            <a:r>
              <a:rPr lang="en-US" altLang="en-US" sz="2000" i="1" dirty="0" err="1">
                <a:sym typeface="Symbol" pitchFamily="2" charset="2"/>
              </a:rPr>
              <a:t>D</a:t>
            </a:r>
            <a:r>
              <a:rPr lang="en-US" altLang="en-US" sz="2000" dirty="0">
                <a:sym typeface="Symbol" pitchFamily="2" charset="2"/>
              </a:rPr>
              <a:t>) there exists at most one </a:t>
            </a:r>
            <a:r>
              <a:rPr lang="en-US" altLang="en-US" sz="2000" i="1" dirty="0" err="1">
                <a:sym typeface="Symbol" pitchFamily="2" charset="2"/>
              </a:rPr>
              <a:t>w</a:t>
            </a:r>
            <a:r>
              <a:rPr lang="en-US" altLang="en-US" sz="2000" dirty="0" err="1">
                <a:sym typeface="Symbol" pitchFamily="2" charset="2"/>
              </a:rPr>
              <a:t></a:t>
            </a:r>
            <a:r>
              <a:rPr lang="en-US" altLang="en-US" sz="2000" i="1" dirty="0" err="1">
                <a:sym typeface="Symbol" pitchFamily="2" charset="2"/>
              </a:rPr>
              <a:t>D</a:t>
            </a:r>
            <a:r>
              <a:rPr lang="en-US" altLang="en-US" sz="2000" dirty="0">
                <a:sym typeface="Symbol" pitchFamily="2" charset="2"/>
              </a:rPr>
              <a:t> (respectively</a:t>
            </a:r>
            <a:r>
              <a:rPr lang="en-US" altLang="en-US" sz="2000" dirty="0"/>
              <a:t> </a:t>
            </a:r>
            <a:r>
              <a:rPr lang="en-US" altLang="en-US" sz="2000" i="1" dirty="0" err="1"/>
              <a:t>v</a:t>
            </a:r>
            <a:r>
              <a:rPr lang="en-US" altLang="en-US" sz="2000" dirty="0" err="1">
                <a:sym typeface="Symbol" pitchFamily="2" charset="2"/>
              </a:rPr>
              <a:t></a:t>
            </a:r>
            <a:r>
              <a:rPr lang="en-US" altLang="en-US" sz="2000" i="1" dirty="0" err="1">
                <a:sym typeface="Symbol" pitchFamily="2" charset="2"/>
              </a:rPr>
              <a:t>D</a:t>
            </a:r>
            <a:r>
              <a:rPr lang="en-US" altLang="en-US" sz="2000" dirty="0">
                <a:sym typeface="Symbol" pitchFamily="2" charset="2"/>
              </a:rPr>
              <a:t>) such that </a:t>
            </a:r>
            <a:r>
              <a:rPr lang="en-US" altLang="en-US" sz="2000" i="1" dirty="0">
                <a:sym typeface="Symbol" pitchFamily="2" charset="2"/>
              </a:rPr>
              <a:t>C</a:t>
            </a:r>
            <a:r>
              <a:rPr lang="en-US" altLang="en-US" sz="2000" dirty="0">
                <a:sym typeface="Symbol" pitchFamily="2" charset="2"/>
              </a:rPr>
              <a:t>(</a:t>
            </a:r>
            <a:r>
              <a:rPr lang="en-US" altLang="en-US" sz="2000" i="1" dirty="0" err="1">
                <a:sym typeface="Symbol" pitchFamily="2" charset="2"/>
              </a:rPr>
              <a:t>v</a:t>
            </a:r>
            <a:r>
              <a:rPr lang="en-US" altLang="en-US" sz="2000" dirty="0" err="1">
                <a:sym typeface="Symbol" pitchFamily="2" charset="2"/>
              </a:rPr>
              <a:t>,</a:t>
            </a:r>
            <a:r>
              <a:rPr lang="en-US" altLang="en-US" sz="2000" i="1" dirty="0" err="1">
                <a:sym typeface="Symbol" pitchFamily="2" charset="2"/>
              </a:rPr>
              <a:t>w</a:t>
            </a:r>
            <a:r>
              <a:rPr lang="en-US" altLang="en-US" sz="2000" dirty="0">
                <a:sym typeface="Symbol" pitchFamily="2" charset="2"/>
              </a:rPr>
              <a:t>)</a:t>
            </a:r>
            <a:endParaRPr lang="en-US" altLang="en-US" sz="2000" dirty="0"/>
          </a:p>
          <a:p>
            <a:r>
              <a:rPr lang="en-US" altLang="en-US" sz="2000" b="1" dirty="0"/>
              <a:t>Anti-functional</a:t>
            </a:r>
          </a:p>
          <a:p>
            <a:pPr>
              <a:buFontTx/>
              <a:buNone/>
            </a:pPr>
            <a:r>
              <a:rPr lang="en-US" altLang="en-US" sz="2000" dirty="0"/>
              <a:t>	A constraint </a:t>
            </a:r>
            <a:r>
              <a:rPr lang="en-US" altLang="en-US" sz="2000" i="1" dirty="0"/>
              <a:t>C</a:t>
            </a:r>
            <a:r>
              <a:rPr lang="en-US" altLang="en-US" sz="2000" dirty="0"/>
              <a:t> is </a:t>
            </a:r>
            <a:r>
              <a:rPr lang="en-US" altLang="en-US" sz="2000" u="sng" dirty="0"/>
              <a:t>anti-functional with respect to a domain </a:t>
            </a:r>
            <a:r>
              <a:rPr lang="en-US" altLang="en-US" sz="2000" i="1" u="sng" dirty="0"/>
              <a:t>D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iff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itchFamily="2" charset="2"/>
              </a:rPr>
              <a:t>C is functional with respect to D</a:t>
            </a:r>
            <a:endParaRPr lang="en-US" altLang="en-US" sz="2000" dirty="0"/>
          </a:p>
          <a:p>
            <a:r>
              <a:rPr lang="en-US" altLang="en-US" sz="2000" b="1" dirty="0"/>
              <a:t>Monotonic</a:t>
            </a:r>
          </a:p>
          <a:p>
            <a:pPr>
              <a:buFontTx/>
              <a:buNone/>
            </a:pPr>
            <a:r>
              <a:rPr lang="en-US" altLang="en-US" sz="2000" dirty="0"/>
              <a:t>	A constraint </a:t>
            </a:r>
            <a:r>
              <a:rPr lang="en-US" altLang="en-US" sz="2000" i="1" dirty="0"/>
              <a:t>C</a:t>
            </a:r>
            <a:r>
              <a:rPr lang="en-US" altLang="en-US" sz="2000" dirty="0"/>
              <a:t> is </a:t>
            </a:r>
            <a:r>
              <a:rPr lang="en-US" altLang="en-US" sz="2000" u="sng" dirty="0"/>
              <a:t>monotonic with respect to a domain </a:t>
            </a:r>
            <a:r>
              <a:rPr lang="en-US" altLang="en-US" sz="2000" i="1" u="sng" dirty="0"/>
              <a:t>D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iff</a:t>
            </a:r>
            <a:r>
              <a:rPr lang="en-US" altLang="en-US" sz="2000" dirty="0"/>
              <a:t> there exists a total ordering on </a:t>
            </a:r>
            <a:r>
              <a:rPr lang="en-US" altLang="en-US" sz="2000" i="1" dirty="0"/>
              <a:t>D</a:t>
            </a:r>
            <a:r>
              <a:rPr lang="en-US" altLang="en-US" sz="2000" dirty="0"/>
              <a:t> such that, for all </a:t>
            </a:r>
            <a:r>
              <a:rPr lang="en-US" altLang="en-US" sz="2000" i="1" dirty="0"/>
              <a:t>v</a:t>
            </a:r>
            <a:r>
              <a:rPr lang="en-US" altLang="en-US" sz="2000" i="1" dirty="0">
                <a:sym typeface="Symbol" pitchFamily="2" charset="2"/>
              </a:rPr>
              <a:t> </a:t>
            </a:r>
            <a:r>
              <a:rPr lang="en-US" altLang="en-US" sz="2000" dirty="0">
                <a:sym typeface="Symbol" pitchFamily="2" charset="2"/>
              </a:rPr>
              <a:t>and </a:t>
            </a:r>
            <a:r>
              <a:rPr lang="en-US" altLang="en-US" sz="2000" i="1" dirty="0" err="1">
                <a:sym typeface="Symbol" pitchFamily="2" charset="2"/>
              </a:rPr>
              <a:t>w</a:t>
            </a:r>
            <a:r>
              <a:rPr lang="en-US" altLang="en-US" sz="2000" dirty="0" err="1">
                <a:sym typeface="Symbol" pitchFamily="2" charset="2"/>
              </a:rPr>
              <a:t></a:t>
            </a:r>
            <a:r>
              <a:rPr lang="en-US" altLang="en-US" sz="2000" i="1" dirty="0" err="1">
                <a:sym typeface="Symbol" pitchFamily="2" charset="2"/>
              </a:rPr>
              <a:t>D</a:t>
            </a:r>
            <a:r>
              <a:rPr lang="en-US" altLang="en-US" sz="2000" i="1" dirty="0">
                <a:sym typeface="Symbol" pitchFamily="2" charset="2"/>
              </a:rPr>
              <a:t>,</a:t>
            </a:r>
            <a:r>
              <a:rPr lang="en-US" altLang="en-US" sz="2000" dirty="0">
                <a:sym typeface="Symbol" pitchFamily="2" charset="2"/>
              </a:rPr>
              <a:t> </a:t>
            </a:r>
            <a:r>
              <a:rPr lang="en-US" altLang="en-US" sz="2000" i="1" dirty="0">
                <a:sym typeface="Symbol" pitchFamily="2" charset="2"/>
              </a:rPr>
              <a:t>C</a:t>
            </a:r>
            <a:r>
              <a:rPr lang="en-US" altLang="en-US" sz="2000" dirty="0">
                <a:sym typeface="Symbol" pitchFamily="2" charset="2"/>
              </a:rPr>
              <a:t>(</a:t>
            </a:r>
            <a:r>
              <a:rPr lang="en-US" altLang="en-US" sz="2000" i="1" dirty="0" err="1">
                <a:sym typeface="Symbol" pitchFamily="2" charset="2"/>
              </a:rPr>
              <a:t>v</a:t>
            </a:r>
            <a:r>
              <a:rPr lang="en-US" altLang="en-US" sz="2000" dirty="0" err="1">
                <a:sym typeface="Symbol" pitchFamily="2" charset="2"/>
              </a:rPr>
              <a:t>,</a:t>
            </a:r>
            <a:r>
              <a:rPr lang="en-US" altLang="en-US" sz="2000" i="1" dirty="0" err="1">
                <a:sym typeface="Symbol" pitchFamily="2" charset="2"/>
              </a:rPr>
              <a:t>w</a:t>
            </a:r>
            <a:r>
              <a:rPr lang="en-US" altLang="en-US" sz="2000" dirty="0">
                <a:sym typeface="Symbol" pitchFamily="2" charset="2"/>
              </a:rPr>
              <a:t>) holds implies </a:t>
            </a:r>
            <a:r>
              <a:rPr lang="en-US" altLang="en-US" sz="2000" i="1" dirty="0">
                <a:sym typeface="Symbol" pitchFamily="2" charset="2"/>
              </a:rPr>
              <a:t>C</a:t>
            </a:r>
            <a:r>
              <a:rPr lang="en-US" altLang="en-US" sz="2000" dirty="0">
                <a:sym typeface="Symbol" pitchFamily="2" charset="2"/>
              </a:rPr>
              <a:t>(</a:t>
            </a:r>
            <a:r>
              <a:rPr lang="en-US" altLang="en-US" sz="2000" i="1" dirty="0" err="1">
                <a:sym typeface="Symbol" pitchFamily="2" charset="2"/>
              </a:rPr>
              <a:t>v’</a:t>
            </a:r>
            <a:r>
              <a:rPr lang="en-US" altLang="ja-JP" sz="2000" dirty="0" err="1">
                <a:sym typeface="Symbol" pitchFamily="2" charset="2"/>
              </a:rPr>
              <a:t>,</a:t>
            </a:r>
            <a:r>
              <a:rPr lang="en-US" altLang="ja-JP" sz="2000" i="1" dirty="0" err="1">
                <a:sym typeface="Symbol" pitchFamily="2" charset="2"/>
              </a:rPr>
              <a:t>w</a:t>
            </a:r>
            <a:r>
              <a:rPr lang="en-US" altLang="ja-JP" sz="2000" dirty="0">
                <a:sym typeface="Symbol" pitchFamily="2" charset="2"/>
              </a:rPr>
              <a:t>)</a:t>
            </a:r>
            <a:r>
              <a:rPr lang="en-US" altLang="en-US" sz="2000" dirty="0">
                <a:sym typeface="Symbol" pitchFamily="2" charset="2"/>
              </a:rPr>
              <a:t>’</a:t>
            </a:r>
            <a:r>
              <a:rPr lang="en-US" altLang="ja-JP" sz="2000" dirty="0">
                <a:sym typeface="Symbol" pitchFamily="2" charset="2"/>
              </a:rPr>
              <a:t> holds for all values </a:t>
            </a:r>
            <a:r>
              <a:rPr lang="en-US" altLang="ja-JP" sz="2000" dirty="0"/>
              <a:t>all </a:t>
            </a:r>
            <a:r>
              <a:rPr lang="en-US" altLang="ja-JP" sz="2000" i="1" dirty="0"/>
              <a:t>v</a:t>
            </a:r>
            <a:r>
              <a:rPr lang="en-US" altLang="en-US" sz="2000" i="1" dirty="0"/>
              <a:t>’</a:t>
            </a:r>
            <a:r>
              <a:rPr lang="en-US" altLang="ja-JP" sz="2000" i="1" dirty="0">
                <a:sym typeface="Symbol" pitchFamily="2" charset="2"/>
              </a:rPr>
              <a:t> </a:t>
            </a:r>
            <a:r>
              <a:rPr lang="en-US" altLang="ja-JP" sz="2000" dirty="0">
                <a:sym typeface="Symbol" pitchFamily="2" charset="2"/>
              </a:rPr>
              <a:t>and </a:t>
            </a:r>
            <a:r>
              <a:rPr lang="en-US" altLang="ja-JP" sz="2000" i="1" dirty="0" err="1">
                <a:sym typeface="Symbol" pitchFamily="2" charset="2"/>
              </a:rPr>
              <a:t>w</a:t>
            </a:r>
            <a:r>
              <a:rPr lang="en-US" altLang="en-US" sz="2000" i="1" dirty="0" err="1">
                <a:sym typeface="Symbol" pitchFamily="2" charset="2"/>
              </a:rPr>
              <a:t>’</a:t>
            </a:r>
            <a:r>
              <a:rPr lang="en-US" altLang="ja-JP" sz="2000" dirty="0" err="1">
                <a:sym typeface="Symbol" pitchFamily="2" charset="2"/>
              </a:rPr>
              <a:t></a:t>
            </a:r>
            <a:r>
              <a:rPr lang="en-US" altLang="ja-JP" sz="2000" i="1" dirty="0" err="1">
                <a:sym typeface="Symbol" pitchFamily="2" charset="2"/>
              </a:rPr>
              <a:t>D</a:t>
            </a:r>
            <a:r>
              <a:rPr lang="en-US" altLang="ja-JP" sz="2000" dirty="0">
                <a:sym typeface="Symbol" pitchFamily="2" charset="2"/>
              </a:rPr>
              <a:t> such that </a:t>
            </a:r>
            <a:r>
              <a:rPr lang="en-US" altLang="ja-JP" sz="2000" i="1" dirty="0"/>
              <a:t>v</a:t>
            </a:r>
            <a:r>
              <a:rPr lang="en-US" altLang="en-US" sz="2000" i="1" dirty="0"/>
              <a:t>’</a:t>
            </a:r>
            <a:r>
              <a:rPr lang="en-US" altLang="ja-JP" sz="2000" i="1" dirty="0">
                <a:sym typeface="Symbol" pitchFamily="2" charset="2"/>
              </a:rPr>
              <a:t> v and w</a:t>
            </a:r>
            <a:r>
              <a:rPr lang="en-US" altLang="en-US" sz="2000" i="1" dirty="0">
                <a:sym typeface="Symbol" pitchFamily="2" charset="2"/>
              </a:rPr>
              <a:t>’</a:t>
            </a:r>
            <a:r>
              <a:rPr lang="en-US" altLang="ja-JP" sz="2000" i="1" dirty="0">
                <a:sym typeface="Symbol" pitchFamily="2" charset="2"/>
              </a:rPr>
              <a:t> w</a:t>
            </a:r>
            <a:endParaRPr lang="en-US" altLang="ja-JP" sz="2000" dirty="0"/>
          </a:p>
          <a:p>
            <a:endParaRPr lang="en-US" altLang="en-US" sz="2000" dirty="0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E934E237-1DEC-7142-B05B-B051DF004D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1867F01-BEA1-F04C-88C4-760A5556E84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C6D746A4-3ABA-9348-B443-C5165BD44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88ED78C1-C4FB-D640-85B8-3E3928F953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dirty="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 dirty="0">
                <a:solidFill>
                  <a:srgbClr val="CC0000"/>
                </a:solidFill>
              </a:rPr>
              <a:t>Local properties</a:t>
            </a:r>
          </a:p>
          <a:p>
            <a:pPr lvl="1"/>
            <a:r>
              <a:rPr lang="en-US" altLang="en-US" sz="2000" dirty="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 b="1" dirty="0">
                <a:solidFill>
                  <a:srgbClr val="CC0000"/>
                </a:solidFill>
              </a:rPr>
              <a:t>Non-Binary CSPs</a:t>
            </a:r>
            <a:endParaRPr lang="en-US" altLang="en-US" sz="2400" b="1" dirty="0">
              <a:solidFill>
                <a:srgbClr val="CC0000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dirty="0">
                <a:solidFill>
                  <a:srgbClr val="7F7F7F"/>
                </a:solidFill>
              </a:rPr>
              <a:t>Effects of Consistency Algorithms</a:t>
            </a:r>
          </a:p>
          <a:p>
            <a:pPr lvl="1"/>
            <a:r>
              <a:rPr lang="en-US" altLang="en-US" sz="2000" dirty="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 dirty="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 dirty="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dirty="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 dirty="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 dirty="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 dirty="0"/>
          </a:p>
        </p:txBody>
      </p:sp>
      <p:sp>
        <p:nvSpPr>
          <p:cNvPr id="33795" name="Slide Number Placeholder 4">
            <a:extLst>
              <a:ext uri="{FF2B5EF4-FFF2-40B4-BE49-F238E27FC236}">
                <a16:creationId xmlns:a16="http://schemas.microsoft.com/office/drawing/2014/main" id="{C89C6295-D8A8-5D4A-8CF3-E21AB4270F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465C475-7830-4144-A1E0-B3B1BFD354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435EC9E2-0636-194D-B390-E0D8E2EBE9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F6996A-CE4B-7742-A7CE-8F744D44CFF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EE78C265-9535-1041-9D31-110F54B0C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How about Non-binary CSPs?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8EC8186-9479-0C47-958B-EE52F012B9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(Almost) all properties (&amp; algorithms) discussed so far were restricted to binary CSPs</a:t>
            </a:r>
          </a:p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Consistency properties for non-binary CSPs are the topic of current research</a:t>
            </a:r>
          </a:p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Mainly, properties and algorithms for:</a:t>
            </a:r>
          </a:p>
          <a:p>
            <a:pPr marL="914400" lvl="1" indent="-457200" eaLnBrk="1" hangingPunct="1">
              <a:buFont typeface="Helvetica" pitchFamily="2" charset="0"/>
              <a:buAutoNum type="arabicPeriod"/>
              <a:tabLst>
                <a:tab pos="8001000" algn="r"/>
              </a:tabLst>
            </a:pPr>
            <a:r>
              <a:rPr lang="en-US" altLang="en-US" sz="2000"/>
              <a:t>Domain filtering techniques (a.k.a. domain reduction, domain propagation)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Do not change ‘topology’ of network (width/arity)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Do not modify constraints definitions </a:t>
            </a:r>
          </a:p>
          <a:p>
            <a:pPr marL="914400" lvl="1" indent="-457200" eaLnBrk="1" hangingPunct="1">
              <a:buFont typeface="Helvetica" pitchFamily="2" charset="0"/>
              <a:buAutoNum type="arabicPeriod"/>
              <a:tabLst>
                <a:tab pos="8001000" algn="r"/>
              </a:tabLst>
            </a:pPr>
            <a:r>
              <a:rPr lang="en-US" altLang="en-US" sz="2000"/>
              <a:t>Relational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-consistency	</a:t>
            </a:r>
            <a:r>
              <a:rPr lang="en-US" altLang="en-US" sz="1600"/>
              <a:t>[Dechter, </a:t>
            </a:r>
            <a:r>
              <a:rPr lang="en-US" altLang="en-US" sz="1600">
                <a:solidFill>
                  <a:srgbClr val="FF0000"/>
                </a:solidFill>
              </a:rPr>
              <a:t>Chap 8</a:t>
            </a:r>
            <a:r>
              <a:rPr lang="en-US" altLang="en-US" sz="1600"/>
              <a:t>]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Add constraints/change constraint definitions</a:t>
            </a:r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7B799AA8-E16C-8B49-8C1B-18D93F44C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77B92420-EB4C-DA4A-BD81-7D7AD168B1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</a:t>
            </a:r>
          </a:p>
          <a:p>
            <a:pPr lvl="1"/>
            <a:r>
              <a:rPr lang="en-US" altLang="en-US" sz="2000"/>
              <a:t>Non-Binary CSPs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17411" name="Slide Number Placeholder 4">
            <a:extLst>
              <a:ext uri="{FF2B5EF4-FFF2-40B4-BE49-F238E27FC236}">
                <a16:creationId xmlns:a16="http://schemas.microsoft.com/office/drawing/2014/main" id="{EED17D13-7F6B-3546-B311-8811A3DA5A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9664CB-F68C-4C4A-94A9-585266DC9F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5B0F288D-20C5-B347-824B-1CF8DBCB4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Non-Binary CSPs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3E395FF3-3E91-F945-95E8-B6D77F950F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FF0000"/>
                </a:solidFill>
              </a:rPr>
              <a:t>Domain filtering</a:t>
            </a:r>
            <a:r>
              <a:rPr lang="en-US" altLang="en-US" sz="2400"/>
              <a:t> </a:t>
            </a:r>
          </a:p>
          <a:p>
            <a:pPr lvl="1"/>
            <a:r>
              <a:rPr lang="en-US" altLang="en-US" sz="2000"/>
              <a:t>Generalized Arc Consistency (GAC)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 3.5.1</a:t>
            </a:r>
          </a:p>
          <a:p>
            <a:pPr lvl="1"/>
            <a:r>
              <a:rPr lang="en-US" altLang="en-US" sz="2000"/>
              <a:t>Singleton Generalized Arc Consistency (SGAC)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maxRPWC, rPIC, RPWC, etc.                        [Bessiere et al., 08]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FF0000"/>
                </a:solidFill>
              </a:rPr>
              <a:t>Relational consistency</a:t>
            </a:r>
          </a:p>
          <a:p>
            <a:pPr lvl="1"/>
            <a:r>
              <a:rPr lang="en-US" altLang="en-US" sz="2000"/>
              <a:t>(strong) Relational m-consistency</a:t>
            </a:r>
          </a:p>
          <a:p>
            <a:pPr lvl="2"/>
            <a:r>
              <a:rPr lang="en-US" altLang="en-US" sz="1600"/>
              <a:t>Relational Arc-Consistency (R1C)</a:t>
            </a:r>
          </a:p>
          <a:p>
            <a:pPr lvl="2"/>
            <a:r>
              <a:rPr lang="en-US" altLang="en-US" sz="1600"/>
              <a:t>Relational Path-Consistency (R2C)</a:t>
            </a:r>
          </a:p>
          <a:p>
            <a:pPr lvl="1"/>
            <a:r>
              <a:rPr lang="en-US" altLang="en-US" sz="2000"/>
              <a:t>Relational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i,m</a:t>
            </a:r>
            <a:r>
              <a:rPr lang="en-US" altLang="en-US" sz="2000"/>
              <a:t>)-consistency</a:t>
            </a:r>
          </a:p>
          <a:p>
            <a:pPr lvl="2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/>
              <a:t> = 1, Relational (1,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)-consistency is a domain filtering technique</a:t>
            </a:r>
          </a:p>
          <a:p>
            <a:pPr lvl="2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/>
              <a:t>=1 and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=2, Relational (1,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)-consistency is known as rPIC</a:t>
            </a:r>
          </a:p>
          <a:p>
            <a:pPr lvl="1"/>
            <a:r>
              <a:rPr lang="en-US" altLang="en-US" sz="2000"/>
              <a:t>Relational (*,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)-consistency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-wise consistency)</a:t>
            </a:r>
          </a:p>
          <a:p>
            <a:pPr lvl="1"/>
            <a:endParaRPr lang="en-US" altLang="en-US" sz="2000"/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102BBFD5-C1DA-9941-BA63-DCC10E7FE4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8F54E3E-BC58-BB4A-991B-03D4119B375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Content Placeholder 2">
            <a:extLst>
              <a:ext uri="{FF2B5EF4-FFF2-40B4-BE49-F238E27FC236}">
                <a16:creationId xmlns:a16="http://schemas.microsoft.com/office/drawing/2014/main" id="{06E34753-E9CE-5240-879A-27AFC4EA66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First introduced by [Mohr &amp; Masini, ECAI 88]</a:t>
            </a:r>
          </a:p>
          <a:p>
            <a:r>
              <a:rPr lang="en-US" altLang="en-US" sz="2000"/>
              <a:t>Every value in the domain of every variable has a support in every constraint in the problem</a:t>
            </a:r>
          </a:p>
          <a:p>
            <a:r>
              <a:rPr lang="en-US" altLang="en-US" sz="2000"/>
              <a:t>In every constraint, every vvp participates in a consistent tuple (can be extended to all other variables in the scope of the constraint)</a:t>
            </a:r>
          </a:p>
        </p:txBody>
      </p:sp>
      <p:sp>
        <p:nvSpPr>
          <p:cNvPr id="36866" name="Slide Number Placeholder 4">
            <a:extLst>
              <a:ext uri="{FF2B5EF4-FFF2-40B4-BE49-F238E27FC236}">
                <a16:creationId xmlns:a16="http://schemas.microsoft.com/office/drawing/2014/main" id="{411ACC4D-E440-874F-80EB-E574380E5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FD0CF5-5D4E-B941-BFD3-AAD50AA235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0C451CB-E31F-D049-819D-C3897FAB6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287338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3A65BC"/>
                </a:solidFill>
              </a:rPr>
              <a:t>Generalized Arc-Consistency: Property</a:t>
            </a:r>
          </a:p>
        </p:txBody>
      </p:sp>
      <p:grpSp>
        <p:nvGrpSpPr>
          <p:cNvPr id="36868" name="Group 30">
            <a:extLst>
              <a:ext uri="{FF2B5EF4-FFF2-40B4-BE49-F238E27FC236}">
                <a16:creationId xmlns:a16="http://schemas.microsoft.com/office/drawing/2014/main" id="{FCA7D39D-32EC-D34C-88E3-C6DCC5B60213}"/>
              </a:ext>
            </a:extLst>
          </p:cNvPr>
          <p:cNvGrpSpPr>
            <a:grpSpLocks/>
          </p:cNvGrpSpPr>
          <p:nvPr/>
        </p:nvGrpSpPr>
        <p:grpSpPr bwMode="auto">
          <a:xfrm>
            <a:off x="5345113" y="3703638"/>
            <a:ext cx="1206500" cy="1828800"/>
            <a:chOff x="2064" y="2240"/>
            <a:chExt cx="760" cy="1152"/>
          </a:xfrm>
        </p:grpSpPr>
        <p:sp>
          <p:nvSpPr>
            <p:cNvPr id="36875" name="Rectangle 16">
              <a:extLst>
                <a:ext uri="{FF2B5EF4-FFF2-40B4-BE49-F238E27FC236}">
                  <a16:creationId xmlns:a16="http://schemas.microsoft.com/office/drawing/2014/main" id="{306757F1-4376-5F45-BDCB-E9D6E4726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6" name="Oval 17">
              <a:extLst>
                <a:ext uri="{FF2B5EF4-FFF2-40B4-BE49-F238E27FC236}">
                  <a16:creationId xmlns:a16="http://schemas.microsoft.com/office/drawing/2014/main" id="{C1A9426B-4A7E-5C41-BAD4-75105EA03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7" name="Oval 18">
              <a:extLst>
                <a:ext uri="{FF2B5EF4-FFF2-40B4-BE49-F238E27FC236}">
                  <a16:creationId xmlns:a16="http://schemas.microsoft.com/office/drawing/2014/main" id="{98490EA8-277E-434D-9899-64F05CF27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8" name="Oval 19">
              <a:extLst>
                <a:ext uri="{FF2B5EF4-FFF2-40B4-BE49-F238E27FC236}">
                  <a16:creationId xmlns:a16="http://schemas.microsoft.com/office/drawing/2014/main" id="{637EE497-FB32-0245-91EE-F81BC5097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9" name="Oval 20">
              <a:extLst>
                <a:ext uri="{FF2B5EF4-FFF2-40B4-BE49-F238E27FC236}">
                  <a16:creationId xmlns:a16="http://schemas.microsoft.com/office/drawing/2014/main" id="{0807924E-659A-CD41-BEE8-128733FE9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80" name="Oval 21">
              <a:extLst>
                <a:ext uri="{FF2B5EF4-FFF2-40B4-BE49-F238E27FC236}">
                  <a16:creationId xmlns:a16="http://schemas.microsoft.com/office/drawing/2014/main" id="{5DD9657B-0CEB-004D-898C-535082097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81" name="Line 22">
              <a:extLst>
                <a:ext uri="{FF2B5EF4-FFF2-40B4-BE49-F238E27FC236}">
                  <a16:creationId xmlns:a16="http://schemas.microsoft.com/office/drawing/2014/main" id="{F4713B4F-8A57-F945-B1F4-9A781E8FB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23">
              <a:extLst>
                <a:ext uri="{FF2B5EF4-FFF2-40B4-BE49-F238E27FC236}">
                  <a16:creationId xmlns:a16="http://schemas.microsoft.com/office/drawing/2014/main" id="{A4EF7032-DA3E-7142-9B92-9FB9B78ABA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24">
              <a:extLst>
                <a:ext uri="{FF2B5EF4-FFF2-40B4-BE49-F238E27FC236}">
                  <a16:creationId xmlns:a16="http://schemas.microsoft.com/office/drawing/2014/main" id="{7F8CDCDE-665D-A142-9B8F-75E63DC7D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25">
              <a:extLst>
                <a:ext uri="{FF2B5EF4-FFF2-40B4-BE49-F238E27FC236}">
                  <a16:creationId xmlns:a16="http://schemas.microsoft.com/office/drawing/2014/main" id="{C6B979E8-AA56-824C-AFCC-AD4424A3C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26">
              <a:extLst>
                <a:ext uri="{FF2B5EF4-FFF2-40B4-BE49-F238E27FC236}">
                  <a16:creationId xmlns:a16="http://schemas.microsoft.com/office/drawing/2014/main" id="{3F9AFCDC-7222-7A4B-BD04-B52640D732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69" name="Group 29">
            <a:extLst>
              <a:ext uri="{FF2B5EF4-FFF2-40B4-BE49-F238E27FC236}">
                <a16:creationId xmlns:a16="http://schemas.microsoft.com/office/drawing/2014/main" id="{3343477B-80C3-C340-B585-D9F0AF2F22CA}"/>
              </a:ext>
            </a:extLst>
          </p:cNvPr>
          <p:cNvGrpSpPr>
            <a:grpSpLocks/>
          </p:cNvGrpSpPr>
          <p:nvPr/>
        </p:nvGrpSpPr>
        <p:grpSpPr bwMode="auto">
          <a:xfrm>
            <a:off x="2157413" y="3805238"/>
            <a:ext cx="546100" cy="1739900"/>
            <a:chOff x="1296" y="2224"/>
            <a:chExt cx="344" cy="1096"/>
          </a:xfrm>
        </p:grpSpPr>
        <p:sp>
          <p:nvSpPr>
            <p:cNvPr id="36870" name="Rectangle 4">
              <a:extLst>
                <a:ext uri="{FF2B5EF4-FFF2-40B4-BE49-F238E27FC236}">
                  <a16:creationId xmlns:a16="http://schemas.microsoft.com/office/drawing/2014/main" id="{95620D3A-DC10-144D-B911-6E13E393D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672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1" name="Oval 5">
              <a:extLst>
                <a:ext uri="{FF2B5EF4-FFF2-40B4-BE49-F238E27FC236}">
                  <a16:creationId xmlns:a16="http://schemas.microsoft.com/office/drawing/2014/main" id="{CF929304-B44F-D84A-8428-B9C886185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2" name="Oval 10">
              <a:extLst>
                <a:ext uri="{FF2B5EF4-FFF2-40B4-BE49-F238E27FC236}">
                  <a16:creationId xmlns:a16="http://schemas.microsoft.com/office/drawing/2014/main" id="{3C83D5C4-DC37-1646-BECB-7265513A1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3" name="Line 27">
              <a:extLst>
                <a:ext uri="{FF2B5EF4-FFF2-40B4-BE49-F238E27FC236}">
                  <a16:creationId xmlns:a16="http://schemas.microsoft.com/office/drawing/2014/main" id="{59363EC3-6DA2-4346-9155-775C282AD7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2344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4" name="Line 28">
              <a:extLst>
                <a:ext uri="{FF2B5EF4-FFF2-40B4-BE49-F238E27FC236}">
                  <a16:creationId xmlns:a16="http://schemas.microsoft.com/office/drawing/2014/main" id="{6270395B-3048-164A-94C0-71F38ABBC1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6" y="2840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DE677076-8752-0C40-8C93-C62840307C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9DDB78-FE23-FF42-BBA7-55D32C2B326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01794DEB-E106-7D46-9E22-795FBDF65E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Generalized Arc-Consistency: Algorithm1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4952B91-6412-B442-A247-F204FC43A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49338"/>
            <a:ext cx="8229600" cy="1795462"/>
          </a:xfrm>
        </p:spPr>
        <p:txBody>
          <a:bodyPr/>
          <a:lstStyle/>
          <a:p>
            <a:pPr eaLnBrk="1" hangingPunct="1"/>
            <a:r>
              <a:rPr lang="en-US" altLang="en-US" sz="2000"/>
              <a:t>(</a:t>
            </a:r>
            <a:r>
              <a:rPr lang="en-US" altLang="en-US" sz="2000" b="1"/>
              <a:t>Sketchy) Algorithm</a:t>
            </a:r>
            <a:r>
              <a:rPr lang="en-US" altLang="en-US" sz="2000"/>
              <a:t> </a:t>
            </a:r>
          </a:p>
          <a:p>
            <a:pPr lvl="1" eaLnBrk="1" hangingPunct="1"/>
            <a:r>
              <a:rPr lang="en-US" altLang="en-US" sz="1800"/>
              <a:t>Project the constraint on each of the variables in its scope to tighten the domain of the variable.</a:t>
            </a:r>
          </a:p>
          <a:p>
            <a:pPr lvl="1" eaLnBrk="1" hangingPunct="1"/>
            <a:r>
              <a:rPr lang="en-US" altLang="en-US" sz="1800"/>
              <a:t>As domains are filtered, filter the constraint</a:t>
            </a:r>
          </a:p>
          <a:p>
            <a:pPr lvl="1" eaLnBrk="1" hangingPunct="1"/>
            <a:r>
              <a:rPr lang="en-US" altLang="en-US" sz="1800"/>
              <a:t>Repeat the above until quiescence</a:t>
            </a:r>
          </a:p>
        </p:txBody>
      </p:sp>
      <p:grpSp>
        <p:nvGrpSpPr>
          <p:cNvPr id="37892" name="Group 30">
            <a:extLst>
              <a:ext uri="{FF2B5EF4-FFF2-40B4-BE49-F238E27FC236}">
                <a16:creationId xmlns:a16="http://schemas.microsoft.com/office/drawing/2014/main" id="{CA73EE41-82E1-094A-90E8-396F8CDC6EB0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2927350"/>
            <a:ext cx="1206500" cy="1828800"/>
            <a:chOff x="2064" y="2240"/>
            <a:chExt cx="760" cy="1152"/>
          </a:xfrm>
        </p:grpSpPr>
        <p:sp>
          <p:nvSpPr>
            <p:cNvPr id="37900" name="Rectangle 16">
              <a:extLst>
                <a:ext uri="{FF2B5EF4-FFF2-40B4-BE49-F238E27FC236}">
                  <a16:creationId xmlns:a16="http://schemas.microsoft.com/office/drawing/2014/main" id="{A8556C3F-9A9B-F241-8D15-5B9663766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1" name="Oval 17">
              <a:extLst>
                <a:ext uri="{FF2B5EF4-FFF2-40B4-BE49-F238E27FC236}">
                  <a16:creationId xmlns:a16="http://schemas.microsoft.com/office/drawing/2014/main" id="{2E2E7FC0-F993-0E42-A8FC-D1088DC5A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2" name="Oval 18">
              <a:extLst>
                <a:ext uri="{FF2B5EF4-FFF2-40B4-BE49-F238E27FC236}">
                  <a16:creationId xmlns:a16="http://schemas.microsoft.com/office/drawing/2014/main" id="{9140A354-9FCF-BB44-A6C8-5736011A8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3" name="Oval 19">
              <a:extLst>
                <a:ext uri="{FF2B5EF4-FFF2-40B4-BE49-F238E27FC236}">
                  <a16:creationId xmlns:a16="http://schemas.microsoft.com/office/drawing/2014/main" id="{780C1D7D-97FA-4646-A371-5CD7EB026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4" name="Oval 20">
              <a:extLst>
                <a:ext uri="{FF2B5EF4-FFF2-40B4-BE49-F238E27FC236}">
                  <a16:creationId xmlns:a16="http://schemas.microsoft.com/office/drawing/2014/main" id="{24275FBB-560A-D64B-B587-3822F950D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5" name="Oval 21">
              <a:extLst>
                <a:ext uri="{FF2B5EF4-FFF2-40B4-BE49-F238E27FC236}">
                  <a16:creationId xmlns:a16="http://schemas.microsoft.com/office/drawing/2014/main" id="{97D261A4-871A-1048-B9A2-8B9419B0B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6" name="Line 22">
              <a:extLst>
                <a:ext uri="{FF2B5EF4-FFF2-40B4-BE49-F238E27FC236}">
                  <a16:creationId xmlns:a16="http://schemas.microsoft.com/office/drawing/2014/main" id="{317795B6-9032-D546-A6D7-2E9037C87A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Line 23">
              <a:extLst>
                <a:ext uri="{FF2B5EF4-FFF2-40B4-BE49-F238E27FC236}">
                  <a16:creationId xmlns:a16="http://schemas.microsoft.com/office/drawing/2014/main" id="{6987B334-BE6D-6845-B683-DB25DDD23D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Line 24">
              <a:extLst>
                <a:ext uri="{FF2B5EF4-FFF2-40B4-BE49-F238E27FC236}">
                  <a16:creationId xmlns:a16="http://schemas.microsoft.com/office/drawing/2014/main" id="{E195CFA1-9DDD-7542-A92B-F171693D2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Line 25">
              <a:extLst>
                <a:ext uri="{FF2B5EF4-FFF2-40B4-BE49-F238E27FC236}">
                  <a16:creationId xmlns:a16="http://schemas.microsoft.com/office/drawing/2014/main" id="{04044FEF-1FF5-E14B-90AF-0DED4F83B1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Line 26">
              <a:extLst>
                <a:ext uri="{FF2B5EF4-FFF2-40B4-BE49-F238E27FC236}">
                  <a16:creationId xmlns:a16="http://schemas.microsoft.com/office/drawing/2014/main" id="{DC22BDCD-861C-564C-A94A-EAC14458FA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893" name="Group 29">
            <a:extLst>
              <a:ext uri="{FF2B5EF4-FFF2-40B4-BE49-F238E27FC236}">
                <a16:creationId xmlns:a16="http://schemas.microsoft.com/office/drawing/2014/main" id="{19138EAF-21CE-B94C-86EB-09744B9D66DB}"/>
              </a:ext>
            </a:extLst>
          </p:cNvPr>
          <p:cNvGrpSpPr>
            <a:grpSpLocks/>
          </p:cNvGrpSpPr>
          <p:nvPr/>
        </p:nvGrpSpPr>
        <p:grpSpPr bwMode="auto">
          <a:xfrm>
            <a:off x="2806700" y="3028950"/>
            <a:ext cx="546100" cy="1739900"/>
            <a:chOff x="1296" y="2224"/>
            <a:chExt cx="344" cy="1096"/>
          </a:xfrm>
        </p:grpSpPr>
        <p:sp>
          <p:nvSpPr>
            <p:cNvPr id="37895" name="Rectangle 4">
              <a:extLst>
                <a:ext uri="{FF2B5EF4-FFF2-40B4-BE49-F238E27FC236}">
                  <a16:creationId xmlns:a16="http://schemas.microsoft.com/office/drawing/2014/main" id="{C74B6429-4344-954F-8DC0-8A7E25498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672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6" name="Oval 5">
              <a:extLst>
                <a:ext uri="{FF2B5EF4-FFF2-40B4-BE49-F238E27FC236}">
                  <a16:creationId xmlns:a16="http://schemas.microsoft.com/office/drawing/2014/main" id="{B15CDEA6-4ADD-1E45-9A38-52BD7486B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7" name="Oval 10">
              <a:extLst>
                <a:ext uri="{FF2B5EF4-FFF2-40B4-BE49-F238E27FC236}">
                  <a16:creationId xmlns:a16="http://schemas.microsoft.com/office/drawing/2014/main" id="{9EA83A81-5550-7745-A98D-4653D802A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8" name="Line 27">
              <a:extLst>
                <a:ext uri="{FF2B5EF4-FFF2-40B4-BE49-F238E27FC236}">
                  <a16:creationId xmlns:a16="http://schemas.microsoft.com/office/drawing/2014/main" id="{73E062D2-3A76-7646-A008-6DB4CE73B4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2344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Line 28">
              <a:extLst>
                <a:ext uri="{FF2B5EF4-FFF2-40B4-BE49-F238E27FC236}">
                  <a16:creationId xmlns:a16="http://schemas.microsoft.com/office/drawing/2014/main" id="{FAFCD754-12F5-DF4F-9081-FB1E763E0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6" y="2840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4" name="Rectangle 31">
            <a:extLst>
              <a:ext uri="{FF2B5EF4-FFF2-40B4-BE49-F238E27FC236}">
                <a16:creationId xmlns:a16="http://schemas.microsoft.com/office/drawing/2014/main" id="{6FBA6D29-8949-7240-993F-72CB59546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5024438"/>
            <a:ext cx="8229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When constraint is not defined in extension, GAC may be problematic (e.g., NP-hard in TCSP)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107110CD-13BC-C947-84EA-429A786BF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5DAB54-4AE0-0649-BEB9-E8E8F322532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CB89C75C-F88B-004A-83C3-C907B9C11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Generalized Arc-Consistency: Algorithm2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3CCD3E4-C462-854C-A78E-3B48B21266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49338"/>
            <a:ext cx="8229600" cy="1795462"/>
          </a:xfrm>
        </p:spPr>
        <p:txBody>
          <a:bodyPr/>
          <a:lstStyle/>
          <a:p>
            <a:pPr eaLnBrk="1" hangingPunct="1"/>
            <a:r>
              <a:rPr lang="en-US" altLang="en-US" sz="2000"/>
              <a:t>Another (</a:t>
            </a:r>
            <a:r>
              <a:rPr lang="en-US" altLang="en-US" sz="2000" b="1"/>
              <a:t>Sketchy) Algorithm</a:t>
            </a:r>
            <a:r>
              <a:rPr lang="en-US" altLang="en-US" sz="2000"/>
              <a:t> </a:t>
            </a:r>
          </a:p>
          <a:p>
            <a:pPr lvl="1" eaLnBrk="1" hangingPunct="1"/>
            <a:r>
              <a:rPr lang="en-US" altLang="en-US" sz="1800"/>
              <a:t>Iterate over every combination of a variable and a constraint where it appears (V</a:t>
            </a:r>
            <a:r>
              <a:rPr lang="en-US" altLang="en-US" sz="1800" baseline="-25000"/>
              <a:t>x</a:t>
            </a:r>
            <a:r>
              <a:rPr lang="en-US" altLang="en-US" sz="1800"/>
              <a:t>, C</a:t>
            </a:r>
            <a:r>
              <a:rPr lang="en-US" altLang="en-US" sz="1800" baseline="-25000"/>
              <a:t>i</a:t>
            </a:r>
            <a:r>
              <a:rPr lang="en-US" altLang="en-US" sz="1800"/>
              <a:t>)</a:t>
            </a:r>
          </a:p>
          <a:p>
            <a:pPr lvl="1" eaLnBrk="1" hangingPunct="1"/>
            <a:r>
              <a:rPr lang="en-US" altLang="en-US" sz="1800"/>
              <a:t>For every value for V</a:t>
            </a:r>
            <a:r>
              <a:rPr lang="en-US" altLang="en-US" sz="1800" baseline="-25000"/>
              <a:t>x</a:t>
            </a:r>
            <a:r>
              <a:rPr lang="en-US" altLang="en-US" sz="1800"/>
              <a:t>, identify a support for this value in C</a:t>
            </a:r>
            <a:r>
              <a:rPr lang="en-US" altLang="en-US" sz="1800" baseline="-25000"/>
              <a:t>i</a:t>
            </a:r>
            <a:r>
              <a:rPr lang="en-US" altLang="en-US" sz="1800"/>
              <a:t>,  where a support is a tuple where all vvps in the tuple are alive</a:t>
            </a:r>
          </a:p>
          <a:p>
            <a:pPr lvl="1" eaLnBrk="1" hangingPunct="1"/>
            <a:r>
              <a:rPr lang="en-US" altLang="en-US" sz="1800"/>
              <a:t>Repeat the above until quiescence</a:t>
            </a:r>
          </a:p>
          <a:p>
            <a:pPr eaLnBrk="1" hangingPunct="1"/>
            <a:r>
              <a:rPr lang="en-US" altLang="en-US" sz="2200"/>
              <a:t>Does not filter the constraints</a:t>
            </a:r>
          </a:p>
          <a:p>
            <a:pPr eaLnBrk="1" hangingPunct="1"/>
            <a:r>
              <a:rPr lang="en-US" altLang="en-US" sz="2200"/>
              <a:t>Check GAC2001 </a:t>
            </a:r>
            <a:r>
              <a:rPr lang="en-US" altLang="en-US" sz="2000"/>
              <a:t>[Bessière et al., AIJ05]</a:t>
            </a:r>
            <a:endParaRPr lang="en-US" altLang="en-US" sz="2200"/>
          </a:p>
        </p:txBody>
      </p:sp>
      <p:grpSp>
        <p:nvGrpSpPr>
          <p:cNvPr id="38916" name="Group 30">
            <a:extLst>
              <a:ext uri="{FF2B5EF4-FFF2-40B4-BE49-F238E27FC236}">
                <a16:creationId xmlns:a16="http://schemas.microsoft.com/office/drawing/2014/main" id="{6F6EF19D-4BC9-BE45-8ED1-5B4673330093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2927350"/>
            <a:ext cx="1206500" cy="1828800"/>
            <a:chOff x="2064" y="2240"/>
            <a:chExt cx="760" cy="1152"/>
          </a:xfrm>
        </p:grpSpPr>
        <p:sp>
          <p:nvSpPr>
            <p:cNvPr id="38918" name="Rectangle 16">
              <a:extLst>
                <a:ext uri="{FF2B5EF4-FFF2-40B4-BE49-F238E27FC236}">
                  <a16:creationId xmlns:a16="http://schemas.microsoft.com/office/drawing/2014/main" id="{1F9C2B2A-EA0B-F943-A45D-6483BF5E2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19" name="Oval 17">
              <a:extLst>
                <a:ext uri="{FF2B5EF4-FFF2-40B4-BE49-F238E27FC236}">
                  <a16:creationId xmlns:a16="http://schemas.microsoft.com/office/drawing/2014/main" id="{00C67721-C4E5-6C42-A6B5-34FD5E24C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0" name="Oval 18">
              <a:extLst>
                <a:ext uri="{FF2B5EF4-FFF2-40B4-BE49-F238E27FC236}">
                  <a16:creationId xmlns:a16="http://schemas.microsoft.com/office/drawing/2014/main" id="{FB26E42D-B0CA-254E-BB3D-D0CCC8C4F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1" name="Oval 19">
              <a:extLst>
                <a:ext uri="{FF2B5EF4-FFF2-40B4-BE49-F238E27FC236}">
                  <a16:creationId xmlns:a16="http://schemas.microsoft.com/office/drawing/2014/main" id="{395B37ED-AFE7-E94D-A0E5-D030B12B3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2" name="Oval 20">
              <a:extLst>
                <a:ext uri="{FF2B5EF4-FFF2-40B4-BE49-F238E27FC236}">
                  <a16:creationId xmlns:a16="http://schemas.microsoft.com/office/drawing/2014/main" id="{29E808C7-2836-E542-A63E-753F605A9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3" name="Oval 21">
              <a:extLst>
                <a:ext uri="{FF2B5EF4-FFF2-40B4-BE49-F238E27FC236}">
                  <a16:creationId xmlns:a16="http://schemas.microsoft.com/office/drawing/2014/main" id="{FE4C2E31-69EF-B747-A379-1F92C9A71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4" name="Line 22">
              <a:extLst>
                <a:ext uri="{FF2B5EF4-FFF2-40B4-BE49-F238E27FC236}">
                  <a16:creationId xmlns:a16="http://schemas.microsoft.com/office/drawing/2014/main" id="{88E59634-FEC7-AA4E-B54D-9F680C955B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5" name="Line 23">
              <a:extLst>
                <a:ext uri="{FF2B5EF4-FFF2-40B4-BE49-F238E27FC236}">
                  <a16:creationId xmlns:a16="http://schemas.microsoft.com/office/drawing/2014/main" id="{969249B5-6B96-2943-9198-ECBAED6DC1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Line 24">
              <a:extLst>
                <a:ext uri="{FF2B5EF4-FFF2-40B4-BE49-F238E27FC236}">
                  <a16:creationId xmlns:a16="http://schemas.microsoft.com/office/drawing/2014/main" id="{44D63E7B-D2FB-3E47-B746-222A385E8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7" name="Line 25">
              <a:extLst>
                <a:ext uri="{FF2B5EF4-FFF2-40B4-BE49-F238E27FC236}">
                  <a16:creationId xmlns:a16="http://schemas.microsoft.com/office/drawing/2014/main" id="{094D865F-374A-E845-81E7-EF05F4F75E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Line 26">
              <a:extLst>
                <a:ext uri="{FF2B5EF4-FFF2-40B4-BE49-F238E27FC236}">
                  <a16:creationId xmlns:a16="http://schemas.microsoft.com/office/drawing/2014/main" id="{6934DB43-42FC-984E-A2CB-FF7C258FC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17" name="Rectangle 31">
            <a:extLst>
              <a:ext uri="{FF2B5EF4-FFF2-40B4-BE49-F238E27FC236}">
                <a16:creationId xmlns:a16="http://schemas.microsoft.com/office/drawing/2014/main" id="{C8601AB5-8324-B64B-9CD2-E10726712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5024438"/>
            <a:ext cx="8229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When constraint is not defined in extension, GAC may be problematic (e.g., NP-hard in TCSP)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2A7EE66-D41B-1E4F-BD96-38CC14D647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SGAC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4E7B6634-8C09-D14D-9119-756E1CB9BD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Idea</a:t>
            </a:r>
            <a:r>
              <a:rPr lang="en-US" altLang="en-US" sz="2400"/>
              <a:t>: Similar to SAC</a:t>
            </a:r>
          </a:p>
          <a:p>
            <a:r>
              <a:rPr lang="en-US" altLang="en-US" sz="2000" b="1"/>
              <a:t>(Sketchy) Algorithm</a:t>
            </a:r>
          </a:p>
          <a:p>
            <a:pPr>
              <a:buFontTx/>
              <a:buNone/>
            </a:pPr>
            <a:r>
              <a:rPr lang="en-US" altLang="en-US" sz="2000"/>
              <a:t>     Repeat until quiescence</a:t>
            </a:r>
          </a:p>
          <a:p>
            <a:pPr lvl="1">
              <a:buFontTx/>
              <a:buNone/>
            </a:pPr>
            <a:r>
              <a:rPr lang="en-US" altLang="en-US" sz="2000"/>
              <a:t>   For each vvp</a:t>
            </a:r>
          </a:p>
          <a:p>
            <a:pPr lvl="1">
              <a:buFontTx/>
              <a:buNone/>
            </a:pPr>
            <a:r>
              <a:rPr lang="en-US" altLang="en-US" sz="2000"/>
              <a:t>        Assign the vvp; Enforce GAC on the CSP;</a:t>
            </a:r>
          </a:p>
          <a:p>
            <a:pPr lvl="1">
              <a:buFontTx/>
              <a:buNone/>
            </a:pPr>
            <a:r>
              <a:rPr lang="en-US" altLang="en-US" sz="2000"/>
              <a:t>        If CSP is GAC, keep the vvp, else remove it</a:t>
            </a:r>
          </a:p>
          <a:p>
            <a:r>
              <a:rPr lang="en-US" altLang="en-US" sz="2400" b="1"/>
              <a:t>Note</a:t>
            </a:r>
          </a:p>
          <a:p>
            <a:pPr lvl="1"/>
            <a:r>
              <a:rPr lang="en-US" altLang="en-US" sz="2000"/>
              <a:t>Costly in practice, but polynomial as long as GAC is polynomial</a:t>
            </a:r>
          </a:p>
          <a:p>
            <a:pPr lvl="1"/>
            <a:r>
              <a:rPr lang="en-US" altLang="en-US" sz="2000"/>
              <a:t>SGAC has been </a:t>
            </a:r>
            <a:r>
              <a:rPr lang="en-US" altLang="en-US" sz="2000" u="sng"/>
              <a:t>empirically</a:t>
            </a:r>
            <a:r>
              <a:rPr lang="en-US" altLang="en-US" sz="2000"/>
              <a:t> shown to solve every known 9x9 Sudoku puzzle</a:t>
            </a: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8EF282BB-3A7D-274A-ADED-4C0516515B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505B43-3F78-7541-B528-170065F64E4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73DA8FE4-4772-9140-8235-3A0E9DED1B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464EA1-D13B-D147-8483-498F0477CD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2289C2D7-0884-9841-AC7A-E472058AA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Relational Consistency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5C81431-E63C-0041-B8D0-08FB7BFB1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93100" cy="4271962"/>
          </a:xfrm>
        </p:spPr>
        <p:txBody>
          <a:bodyPr/>
          <a:lstStyle/>
          <a:p>
            <a:pPr eaLnBrk="1" hangingPunct="1"/>
            <a:r>
              <a:rPr lang="en-US" altLang="en-US" sz="2800"/>
              <a:t>Dechter generalizes consistency           </a:t>
            </a:r>
            <a:r>
              <a:rPr lang="en-US" altLang="en-US" sz="2000" i="1">
                <a:solidFill>
                  <a:srgbClr val="CC0000"/>
                </a:solidFill>
              </a:rPr>
              <a:t>Dechter 8.1.1</a:t>
            </a:r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/>
              <a:t>	properties to non-binary constraints                          </a:t>
            </a:r>
          </a:p>
          <a:p>
            <a:pPr lvl="1" eaLnBrk="1" hangingPunct="1"/>
            <a:r>
              <a:rPr lang="en-US" altLang="en-US" sz="2000"/>
              <a:t>Relational </a:t>
            </a:r>
            <a:r>
              <a:rPr lang="en-US" altLang="en-US" sz="2000" i="1"/>
              <a:t>m</a:t>
            </a:r>
            <a:r>
              <a:rPr lang="en-US" altLang="en-US" sz="2000"/>
              <a:t>-consistency</a:t>
            </a:r>
          </a:p>
          <a:p>
            <a:pPr lvl="2" eaLnBrk="1" hangingPunct="1"/>
            <a:r>
              <a:rPr lang="en-US" altLang="en-US" sz="2000"/>
              <a:t>Relational 1-consistency </a:t>
            </a:r>
            <a:r>
              <a:rPr lang="en-US" altLang="en-US" sz="2000">
                <a:sym typeface="Symbol" pitchFamily="2" charset="2"/>
              </a:rPr>
              <a:t></a:t>
            </a:r>
            <a:r>
              <a:rPr lang="en-US" altLang="en-US" sz="2000"/>
              <a:t> relational arc-consistency</a:t>
            </a:r>
          </a:p>
          <a:p>
            <a:pPr lvl="2" eaLnBrk="1" hangingPunct="1"/>
            <a:r>
              <a:rPr lang="en-US" altLang="en-US" sz="2000"/>
              <a:t>Relational 2-consistency </a:t>
            </a:r>
            <a:r>
              <a:rPr lang="en-US" altLang="en-US" sz="2000">
                <a:sym typeface="Symbol" pitchFamily="2" charset="2"/>
              </a:rPr>
              <a:t> </a:t>
            </a:r>
            <a:r>
              <a:rPr lang="en-US" altLang="en-US" sz="2000"/>
              <a:t>relational path-consistency </a:t>
            </a:r>
          </a:p>
          <a:p>
            <a:pPr lvl="1" eaLnBrk="1" hangingPunct="1"/>
            <a:r>
              <a:rPr lang="en-US" altLang="en-US" sz="2400"/>
              <a:t>Relational (i,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400"/>
              <a:t>)-consistency	</a:t>
            </a:r>
          </a:p>
          <a:p>
            <a:pPr lvl="2" eaLnBrk="1" hangingPunct="1"/>
            <a:r>
              <a:rPr lang="en-US" altLang="en-US" sz="2000"/>
              <a:t>Relational (1,1)consistency </a:t>
            </a:r>
            <a:r>
              <a:rPr lang="en-US" altLang="en-US" sz="2000">
                <a:sym typeface="Symbol" pitchFamily="2" charset="2"/>
              </a:rPr>
              <a:t> GAC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800"/>
              <a:t>m-wise consistency  (Databases)</a:t>
            </a:r>
          </a:p>
          <a:p>
            <a:pPr lvl="1" eaLnBrk="1" hangingPunct="1"/>
            <a:r>
              <a:rPr lang="en-US" altLang="en-US" sz="2400"/>
              <a:t>Relational (*,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400"/>
              <a:t>)-consistency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7E18A329-E7B3-B34F-A6FE-EED7DFB8D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1-Consistency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8.1</a:t>
            </a:r>
            <a:endParaRPr lang="en-US" altLang="en-US" sz="3600" b="0" i="1">
              <a:solidFill>
                <a:srgbClr val="CC0000"/>
              </a:solidFill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F8FDCF8-DA58-724C-88D9-75D36B03C0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constraint </a:t>
            </a:r>
            <a:r>
              <a:rPr lang="en-US" altLang="en-US" sz="2000" i="1"/>
              <a:t>C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 be the arity of </a:t>
            </a:r>
            <a:r>
              <a:rPr lang="en-US" altLang="en-US" sz="2000" i="1"/>
              <a:t>C</a:t>
            </a:r>
          </a:p>
          <a:p>
            <a:pPr lvl="1"/>
            <a:r>
              <a:rPr lang="en-US" altLang="en-US" sz="2000"/>
              <a:t>Every consistent partial solution of length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-1 </a:t>
            </a:r>
          </a:p>
          <a:p>
            <a:pPr lvl="1"/>
            <a:r>
              <a:rPr lang="en-US" altLang="en-US" sz="2000"/>
              <a:t>Can be extended to a consistent partial solution of length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</a:p>
          <a:p>
            <a:r>
              <a:rPr lang="en-US" altLang="en-US" sz="2400"/>
              <a:t> </a:t>
            </a:r>
            <a:r>
              <a:rPr lang="en-US" altLang="en-US" sz="2400" b="1"/>
              <a:t>(Sketchy) Algorithm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Equation (8.2), (8.3)</a:t>
            </a:r>
            <a:endParaRPr lang="en-US" altLang="en-US" sz="2400" i="1">
              <a:solidFill>
                <a:srgbClr val="CC0000"/>
              </a:solidFill>
            </a:endParaRPr>
          </a:p>
          <a:p>
            <a:pPr lvl="1"/>
            <a:r>
              <a:rPr lang="en-US" altLang="en-US" sz="2000"/>
              <a:t>For each C, generate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 constraints, each of arity</a:t>
            </a:r>
            <a:r>
              <a:rPr lang="en-US" altLang="en-US" sz="2000" i="1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/>
              <a:t>-1 </a:t>
            </a:r>
            <a:r>
              <a:rPr lang="en-US" altLang="en-US" sz="2000"/>
              <a:t>by</a:t>
            </a:r>
          </a:p>
          <a:p>
            <a:pPr lvl="2"/>
            <a:r>
              <a:rPr lang="en-US" altLang="en-US" sz="1800"/>
              <a:t>Joining C with the domain of each variable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 sz="1800"/>
              <a:t> in scope of C and</a:t>
            </a:r>
          </a:p>
          <a:p>
            <a:pPr lvl="2"/>
            <a:r>
              <a:rPr lang="en-US" altLang="en-US" sz="1800"/>
              <a:t> Projecting result on remaining variables (possibly intersecting with existing constraints)</a:t>
            </a:r>
            <a:endParaRPr lang="en-US" altLang="en-US" b="1"/>
          </a:p>
          <a:p>
            <a:r>
              <a:rPr lang="en-US" altLang="en-US" sz="2400" b="1"/>
              <a:t>Effect</a:t>
            </a:r>
            <a:r>
              <a:rPr lang="en-US" altLang="en-US" sz="2400"/>
              <a:t>: For each constraint, it adds </a:t>
            </a:r>
            <a:r>
              <a:rPr lang="en-US" altLang="en-US" sz="2400" i="1">
                <a:latin typeface="Times New Roman" panose="02020603050405020304" pitchFamily="18" charset="0"/>
              </a:rPr>
              <a:t>k</a:t>
            </a:r>
            <a:r>
              <a:rPr lang="en-US" altLang="en-US" sz="2400"/>
              <a:t> constraints</a:t>
            </a:r>
          </a:p>
          <a:p>
            <a:r>
              <a:rPr lang="en-US" altLang="en-US" sz="2400" b="1"/>
              <a:t>Complexity</a:t>
            </a:r>
            <a:r>
              <a:rPr lang="en-US" altLang="en-US" sz="2400"/>
              <a:t>:  polynomial in the largest scope</a:t>
            </a:r>
          </a:p>
          <a:p>
            <a:pPr lvl="1"/>
            <a:endParaRPr lang="en-US" altLang="en-US"/>
          </a:p>
        </p:txBody>
      </p:sp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FF33123C-E3B7-7943-A6BD-182754C5C0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641A51-C4F1-3142-90EF-D6FB06129A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A9A7D5E5-5854-6845-82EB-FA889ECB3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2-Consistency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</a:t>
            </a:r>
            <a:r>
              <a:rPr lang="en-US" altLang="en-US" sz="2400" b="0">
                <a:solidFill>
                  <a:srgbClr val="CC0000"/>
                </a:solidFill>
              </a:rPr>
              <a:t>8.2</a:t>
            </a:r>
            <a:endParaRPr lang="en-US" altLang="en-US" sz="3600"/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2EB7EC6F-68A7-3840-BA2D-10A848285E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4924425" cy="4525962"/>
          </a:xfrm>
        </p:spPr>
        <p:txBody>
          <a:bodyPr/>
          <a:lstStyle/>
          <a:p>
            <a:r>
              <a:rPr lang="en-US" altLang="en-US" sz="2000" b="1"/>
              <a:t>Property</a:t>
            </a:r>
          </a:p>
          <a:p>
            <a:pPr lvl="1"/>
            <a:r>
              <a:rPr lang="en-US" altLang="en-US" sz="1800"/>
              <a:t>For every two constraints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i="1"/>
              <a:t> </a:t>
            </a:r>
            <a:r>
              <a:rPr lang="en-US" altLang="en-US" sz="1800"/>
              <a:t>and</a:t>
            </a:r>
            <a:r>
              <a:rPr lang="en-US" altLang="en-US" sz="1800" i="1"/>
              <a:t>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</a:p>
          <a:p>
            <a:pPr lvl="1"/>
            <a:r>
              <a:rPr lang="en-US" altLang="en-US" sz="1800"/>
              <a:t>              ,every consistent partial solution over</a:t>
            </a:r>
          </a:p>
          <a:p>
            <a:pPr lvl="1"/>
            <a:r>
              <a:rPr lang="en-US" altLang="en-US" sz="1800"/>
              <a:t>can be extended to</a:t>
            </a:r>
          </a:p>
          <a:p>
            <a:r>
              <a:rPr lang="en-US" altLang="en-US" sz="2000"/>
              <a:t> </a:t>
            </a:r>
            <a:r>
              <a:rPr lang="en-US" altLang="en-US" sz="2000" b="1"/>
              <a:t>(Sketchy) Algorithm </a:t>
            </a:r>
            <a:r>
              <a:rPr lang="en-US" altLang="en-US" sz="1400" i="1">
                <a:solidFill>
                  <a:srgbClr val="CC0000"/>
                </a:solidFill>
              </a:rPr>
              <a:t>Dechter Equation</a:t>
            </a:r>
            <a:r>
              <a:rPr lang="en-US" altLang="en-US" sz="1400">
                <a:solidFill>
                  <a:srgbClr val="CC0000"/>
                </a:solidFill>
              </a:rPr>
              <a:t> (8.4)</a:t>
            </a:r>
            <a:endParaRPr lang="en-US" altLang="en-US" sz="2000" b="1"/>
          </a:p>
          <a:p>
            <a:pPr lvl="1"/>
            <a:r>
              <a:rPr lang="en-US" altLang="en-US" sz="1800"/>
              <a:t>              generate all constraints of arity</a:t>
            </a:r>
            <a:r>
              <a:rPr lang="en-US" altLang="en-US" sz="1800" i="1"/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-1</a:t>
            </a:r>
            <a:r>
              <a:rPr lang="en-US" altLang="en-US" sz="1800"/>
              <a:t> by</a:t>
            </a:r>
          </a:p>
          <a:p>
            <a:pPr lvl="2"/>
            <a:r>
              <a:rPr lang="en-US" altLang="en-US" sz="1600"/>
              <a:t>Joining C</a:t>
            </a:r>
            <a:r>
              <a:rPr lang="en-US" altLang="en-US" sz="1600" baseline="-25000"/>
              <a:t>1</a:t>
            </a:r>
            <a:r>
              <a:rPr lang="en-US" altLang="en-US" sz="1600"/>
              <a:t>, C</a:t>
            </a:r>
            <a:r>
              <a:rPr lang="en-US" altLang="en-US" sz="1600" baseline="-25000"/>
              <a:t>2</a:t>
            </a:r>
            <a:r>
              <a:rPr lang="en-US" altLang="en-US" sz="1600"/>
              <a:t>, (and the domain of variables </a:t>
            </a:r>
            <a:r>
              <a:rPr lang="en-US" altLang="en-US" sz="16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600"/>
              <a:t>) and</a:t>
            </a:r>
          </a:p>
          <a:p>
            <a:pPr lvl="2"/>
            <a:r>
              <a:rPr lang="en-US" altLang="en-US" sz="1600"/>
              <a:t>Projecting the result on</a:t>
            </a:r>
          </a:p>
          <a:p>
            <a:r>
              <a:rPr lang="en-US" altLang="en-US" sz="2000" b="1"/>
              <a:t>Effect</a:t>
            </a:r>
            <a:r>
              <a:rPr lang="en-US" altLang="en-US" sz="2000"/>
              <a:t>:             adds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/>
              <a:t> new constraints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 polynomial in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u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58DEF990-464D-0347-98DB-17CE69C90C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6E3009-E415-AC45-AE07-C4D2D21521E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43012" name="Picture 3" descr="latex-image-1.pdf">
            <a:extLst>
              <a:ext uri="{FF2B5EF4-FFF2-40B4-BE49-F238E27FC236}">
                <a16:creationId xmlns:a16="http://schemas.microsoft.com/office/drawing/2014/main" id="{55147547-ADB7-584F-A0DC-B5D00769F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11363"/>
            <a:ext cx="874713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4" descr="latex-image-1.pdf">
            <a:extLst>
              <a:ext uri="{FF2B5EF4-FFF2-40B4-BE49-F238E27FC236}">
                <a16:creationId xmlns:a16="http://schemas.microsoft.com/office/drawing/2014/main" id="{0154C268-2186-F144-AD36-CE5B6D4829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2279650"/>
            <a:ext cx="9096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5" descr="latex-image-1.pdf">
            <a:extLst>
              <a:ext uri="{FF2B5EF4-FFF2-40B4-BE49-F238E27FC236}">
                <a16:creationId xmlns:a16="http://schemas.microsoft.com/office/drawing/2014/main" id="{69952DDD-B4FF-9348-9D53-7B0C338F59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665413"/>
            <a:ext cx="1936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9" descr="latex-image-1.pdf">
            <a:extLst>
              <a:ext uri="{FF2B5EF4-FFF2-40B4-BE49-F238E27FC236}">
                <a16:creationId xmlns:a16="http://schemas.microsoft.com/office/drawing/2014/main" id="{7104DB1A-3DA8-774D-B353-CEA2B78F36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438650"/>
            <a:ext cx="8413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FD73D30-DB92-9547-B324-EA2FD0C63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8888" y="3246438"/>
            <a:ext cx="504825" cy="142875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75FD14-E916-D64A-9E05-F2D3753FECBD}"/>
              </a:ext>
            </a:extLst>
          </p:cNvPr>
          <p:cNvSpPr/>
          <p:nvPr/>
        </p:nvSpPr>
        <p:spPr bwMode="auto">
          <a:xfrm rot="16200000">
            <a:off x="5899944" y="33821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A8F6D3-F2EA-4B4E-98B2-F15EAB5B09C1}"/>
              </a:ext>
            </a:extLst>
          </p:cNvPr>
          <p:cNvCxnSpPr>
            <a:stCxn id="25" idx="4"/>
            <a:endCxn id="12" idx="2"/>
          </p:cNvCxnSpPr>
          <p:nvPr/>
        </p:nvCxnSpPr>
        <p:spPr bwMode="auto">
          <a:xfrm flipH="1" flipV="1">
            <a:off x="6037263" y="3451225"/>
            <a:ext cx="460375" cy="54610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BA80E6B-BD23-9945-8070-BA220F8CA35D}"/>
              </a:ext>
            </a:extLst>
          </p:cNvPr>
          <p:cNvCxnSpPr>
            <a:stCxn id="17" idx="4"/>
            <a:endCxn id="12" idx="3"/>
          </p:cNvCxnSpPr>
          <p:nvPr/>
        </p:nvCxnSpPr>
        <p:spPr bwMode="auto">
          <a:xfrm flipH="1">
            <a:off x="5967413" y="3000375"/>
            <a:ext cx="530225" cy="3825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7A8AE25-1E0C-164D-A4B5-31769BB39CD3}"/>
              </a:ext>
            </a:extLst>
          </p:cNvPr>
          <p:cNvCxnSpPr>
            <a:stCxn id="21" idx="4"/>
            <a:endCxn id="12" idx="2"/>
          </p:cNvCxnSpPr>
          <p:nvPr/>
        </p:nvCxnSpPr>
        <p:spPr bwMode="auto">
          <a:xfrm flipH="1" flipV="1">
            <a:off x="6037263" y="3451225"/>
            <a:ext cx="460375" cy="476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21" name="Group 67">
            <a:extLst>
              <a:ext uri="{FF2B5EF4-FFF2-40B4-BE49-F238E27FC236}">
                <a16:creationId xmlns:a16="http://schemas.microsoft.com/office/drawing/2014/main" id="{EE92E6AD-B337-224D-B063-D798BF4AFAA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2886075"/>
            <a:ext cx="228600" cy="228600"/>
            <a:chOff x="1481667" y="1820333"/>
            <a:chExt cx="228600" cy="2286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52A3A56-5591-5B41-A1B8-725C6F04BF0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98CBBC-598D-E94D-B3CA-7DBA4D282074}"/>
                </a:ext>
              </a:extLst>
            </p:cNvPr>
            <p:cNvCxnSpPr>
              <a:stCxn id="17" idx="7"/>
              <a:endCxn id="17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CFA17C0-F7A7-164E-80EA-2174A53FAA5B}"/>
                </a:ext>
              </a:extLst>
            </p:cNvPr>
            <p:cNvCxnSpPr>
              <a:stCxn id="17" idx="1"/>
              <a:endCxn id="17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2" name="Group 72">
            <a:extLst>
              <a:ext uri="{FF2B5EF4-FFF2-40B4-BE49-F238E27FC236}">
                <a16:creationId xmlns:a16="http://schemas.microsoft.com/office/drawing/2014/main" id="{75625C08-32C5-9D47-8D3D-36735F40BCB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3384550"/>
            <a:ext cx="228600" cy="228600"/>
            <a:chOff x="1481667" y="1820333"/>
            <a:chExt cx="228600" cy="228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2789FDD-4E2B-8645-B924-A733547E87D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A400FFA-9F4E-CB45-8260-BB6EBCE74BD7}"/>
                </a:ext>
              </a:extLst>
            </p:cNvPr>
            <p:cNvCxnSpPr>
              <a:stCxn id="21" idx="7"/>
              <a:endCxn id="21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3194115-46E6-9949-841A-62EA93B9367A}"/>
                </a:ext>
              </a:extLst>
            </p:cNvPr>
            <p:cNvCxnSpPr>
              <a:stCxn id="21" idx="1"/>
              <a:endCxn id="21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3" name="Group 76">
            <a:extLst>
              <a:ext uri="{FF2B5EF4-FFF2-40B4-BE49-F238E27FC236}">
                <a16:creationId xmlns:a16="http://schemas.microsoft.com/office/drawing/2014/main" id="{2F05CFDA-3E79-0B47-A0AC-E2F2A2FE45D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3883025"/>
            <a:ext cx="228600" cy="228600"/>
            <a:chOff x="1481667" y="1820333"/>
            <a:chExt cx="228600" cy="22860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CD33649-6A51-7A49-85B7-FC5FDE774C6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5C7812E-EC57-DF4D-A834-1C3275A8BC52}"/>
                </a:ext>
              </a:extLst>
            </p:cNvPr>
            <p:cNvCxnSpPr>
              <a:stCxn id="25" idx="7"/>
              <a:endCxn id="25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E363785-1408-0F43-B18B-51C25B513A7F}"/>
                </a:ext>
              </a:extLst>
            </p:cNvPr>
            <p:cNvCxnSpPr>
              <a:stCxn id="25" idx="1"/>
              <a:endCxn id="25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4" name="Group 80">
            <a:extLst>
              <a:ext uri="{FF2B5EF4-FFF2-40B4-BE49-F238E27FC236}">
                <a16:creationId xmlns:a16="http://schemas.microsoft.com/office/drawing/2014/main" id="{3B2F0550-9EF1-E24E-B2E7-09D248A5AE3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4381500"/>
            <a:ext cx="228600" cy="228600"/>
            <a:chOff x="1481667" y="1820333"/>
            <a:chExt cx="228600" cy="2286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BD40B72-F767-0346-BAE3-9C42C6A9128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F288ACF-B22D-0C4C-8420-AC2EC995ACF7}"/>
                </a:ext>
              </a:extLst>
            </p:cNvPr>
            <p:cNvCxnSpPr>
              <a:stCxn id="29" idx="7"/>
              <a:endCxn id="29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122BF6A-8A66-674C-AFBF-C92FB28AA1EE}"/>
                </a:ext>
              </a:extLst>
            </p:cNvPr>
            <p:cNvCxnSpPr>
              <a:stCxn id="29" idx="1"/>
              <a:endCxn id="29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5" name="Group 84">
            <a:extLst>
              <a:ext uri="{FF2B5EF4-FFF2-40B4-BE49-F238E27FC236}">
                <a16:creationId xmlns:a16="http://schemas.microsoft.com/office/drawing/2014/main" id="{2C67EB64-F373-B442-B71E-3C02BDC9F3A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4879975"/>
            <a:ext cx="228600" cy="228600"/>
            <a:chOff x="1481667" y="1820333"/>
            <a:chExt cx="228600" cy="2286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0D8B51A-073F-4040-92C3-EAA5802C6AD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ECDFC47-EECB-9B44-9110-163A06CE763A}"/>
                </a:ext>
              </a:extLst>
            </p:cNvPr>
            <p:cNvCxnSpPr>
              <a:stCxn id="33" idx="7"/>
              <a:endCxn id="33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B42960A-09CB-8B4D-9E6D-1B4114C75D2A}"/>
                </a:ext>
              </a:extLst>
            </p:cNvPr>
            <p:cNvCxnSpPr>
              <a:stCxn id="33" idx="1"/>
              <a:endCxn id="33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FCA8FC6-1BF1-0A4E-BD37-3B6E92F000E5}"/>
              </a:ext>
            </a:extLst>
          </p:cNvPr>
          <p:cNvCxnSpPr>
            <a:stCxn id="29" idx="3"/>
            <a:endCxn id="12" idx="1"/>
          </p:cNvCxnSpPr>
          <p:nvPr/>
        </p:nvCxnSpPr>
        <p:spPr bwMode="auto">
          <a:xfrm flipH="1" flipV="1">
            <a:off x="5967413" y="3519488"/>
            <a:ext cx="563562" cy="8953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1258830-7253-1142-B481-F0856907C76C}"/>
              </a:ext>
            </a:extLst>
          </p:cNvPr>
          <p:cNvCxnSpPr>
            <a:endCxn id="38" idx="3"/>
          </p:cNvCxnSpPr>
          <p:nvPr/>
        </p:nvCxnSpPr>
        <p:spPr bwMode="auto">
          <a:xfrm flipH="1">
            <a:off x="5967413" y="3575050"/>
            <a:ext cx="565150" cy="836613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74013645-A460-9C4F-98CF-EBA9C9BE8262}"/>
              </a:ext>
            </a:extLst>
          </p:cNvPr>
          <p:cNvSpPr/>
          <p:nvPr/>
        </p:nvSpPr>
        <p:spPr bwMode="auto">
          <a:xfrm rot="16200000">
            <a:off x="5899944" y="44108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55567AD-8347-C54F-B93A-B35273DED6B1}"/>
              </a:ext>
            </a:extLst>
          </p:cNvPr>
          <p:cNvCxnSpPr>
            <a:stCxn id="33" idx="3"/>
            <a:endCxn id="38" idx="1"/>
          </p:cNvCxnSpPr>
          <p:nvPr/>
        </p:nvCxnSpPr>
        <p:spPr bwMode="auto">
          <a:xfrm flipH="1" flipV="1">
            <a:off x="5967413" y="4548188"/>
            <a:ext cx="563562" cy="3651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BC4FBCA-2CE7-3B49-BEFD-836BADD3C648}"/>
              </a:ext>
            </a:extLst>
          </p:cNvPr>
          <p:cNvCxnSpPr>
            <a:stCxn id="25" idx="4"/>
            <a:endCxn id="38" idx="3"/>
          </p:cNvCxnSpPr>
          <p:nvPr/>
        </p:nvCxnSpPr>
        <p:spPr bwMode="auto">
          <a:xfrm flipH="1">
            <a:off x="5967413" y="3997325"/>
            <a:ext cx="530225" cy="41433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A6E5BCA-00B4-6C47-AAC9-83A11056D7B3}"/>
              </a:ext>
            </a:extLst>
          </p:cNvPr>
          <p:cNvCxnSpPr>
            <a:stCxn id="29" idx="4"/>
            <a:endCxn id="38" idx="2"/>
          </p:cNvCxnSpPr>
          <p:nvPr/>
        </p:nvCxnSpPr>
        <p:spPr bwMode="auto">
          <a:xfrm flipH="1" flipV="1">
            <a:off x="6037263" y="4479925"/>
            <a:ext cx="460375" cy="1587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32" name="TextBox 139">
            <a:extLst>
              <a:ext uri="{FF2B5EF4-FFF2-40B4-BE49-F238E27FC236}">
                <a16:creationId xmlns:a16="http://schemas.microsoft.com/office/drawing/2014/main" id="{6DCBBD6A-7EBA-0244-B78F-27B05DFA1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963" y="3581400"/>
            <a:ext cx="59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3033" name="TextBox 139">
            <a:extLst>
              <a:ext uri="{FF2B5EF4-FFF2-40B4-BE49-F238E27FC236}">
                <a16:creationId xmlns:a16="http://schemas.microsoft.com/office/drawing/2014/main" id="{4355CFF0-533C-7249-9AA0-8297FA546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25" y="3114675"/>
            <a:ext cx="59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34" name="TextBox 139">
            <a:extLst>
              <a:ext uri="{FF2B5EF4-FFF2-40B4-BE49-F238E27FC236}">
                <a16:creationId xmlns:a16="http://schemas.microsoft.com/office/drawing/2014/main" id="{D5406BD1-C39A-8F4C-8B9D-77D5C3BCC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2588" y="4256088"/>
            <a:ext cx="433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2</a:t>
            </a:r>
          </a:p>
        </p:txBody>
      </p:sp>
      <p:pic>
        <p:nvPicPr>
          <p:cNvPr id="43035" name="Picture 44" descr="latex-image-1.pdf">
            <a:extLst>
              <a:ext uri="{FF2B5EF4-FFF2-40B4-BE49-F238E27FC236}">
                <a16:creationId xmlns:a16="http://schemas.microsoft.com/office/drawing/2014/main" id="{FDD1E483-59BC-FA45-BC19-045583BA57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038" y="1774825"/>
            <a:ext cx="2159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C7BDCC5-7CC4-1944-9F53-AADC79154724}"/>
              </a:ext>
            </a:extLst>
          </p:cNvPr>
          <p:cNvCxnSpPr/>
          <p:nvPr/>
        </p:nvCxnSpPr>
        <p:spPr bwMode="auto">
          <a:xfrm rot="5400000">
            <a:off x="6569869" y="4256882"/>
            <a:ext cx="12668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37" name="Group 109">
            <a:extLst>
              <a:ext uri="{FF2B5EF4-FFF2-40B4-BE49-F238E27FC236}">
                <a16:creationId xmlns:a16="http://schemas.microsoft.com/office/drawing/2014/main" id="{6DCC64A0-DF81-D04A-872D-B43AAE11BCF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2886075"/>
            <a:ext cx="228600" cy="228600"/>
            <a:chOff x="1481667" y="1820333"/>
            <a:chExt cx="228600" cy="228600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87207D9A-86BB-B941-9C75-9C1F779E70D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2767851-FAB2-534B-9537-56B03295E9E0}"/>
                </a:ext>
              </a:extLst>
            </p:cNvPr>
            <p:cNvCxnSpPr>
              <a:stCxn id="48" idx="7"/>
              <a:endCxn id="4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82ADE3A0-FCD9-1249-B601-E3D086555551}"/>
                </a:ext>
              </a:extLst>
            </p:cNvPr>
            <p:cNvCxnSpPr>
              <a:stCxn id="48" idx="1"/>
              <a:endCxn id="4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38" name="Group 113">
            <a:extLst>
              <a:ext uri="{FF2B5EF4-FFF2-40B4-BE49-F238E27FC236}">
                <a16:creationId xmlns:a16="http://schemas.microsoft.com/office/drawing/2014/main" id="{F32FCA8A-2E89-D040-8FD5-BD456611E1E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3384550"/>
            <a:ext cx="228600" cy="228600"/>
            <a:chOff x="1481667" y="1820333"/>
            <a:chExt cx="228600" cy="2286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24D512D-3F86-A148-A0ED-E0134706400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40A2B29-FF0A-C849-97AB-AEA0884E28CE}"/>
                </a:ext>
              </a:extLst>
            </p:cNvPr>
            <p:cNvCxnSpPr>
              <a:stCxn id="52" idx="7"/>
              <a:endCxn id="5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D5AC280-F487-E849-93A1-CBCF21FE3197}"/>
                </a:ext>
              </a:extLst>
            </p:cNvPr>
            <p:cNvCxnSpPr>
              <a:stCxn id="52" idx="1"/>
              <a:endCxn id="5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39" name="Group 117">
            <a:extLst>
              <a:ext uri="{FF2B5EF4-FFF2-40B4-BE49-F238E27FC236}">
                <a16:creationId xmlns:a16="http://schemas.microsoft.com/office/drawing/2014/main" id="{B11C6931-AA0E-AD4A-9E4A-DF2941C1FF4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3883025"/>
            <a:ext cx="228600" cy="228600"/>
            <a:chOff x="1481667" y="1820333"/>
            <a:chExt cx="228600" cy="22860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A87B572-4D2B-DD49-8A0E-1749B8B5725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3EC05EA-6119-7D46-87D6-25F33927AE90}"/>
                </a:ext>
              </a:extLst>
            </p:cNvPr>
            <p:cNvCxnSpPr>
              <a:stCxn id="56" idx="7"/>
              <a:endCxn id="56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9C85DD8-CAF7-3948-8541-B18A93869ADA}"/>
                </a:ext>
              </a:extLst>
            </p:cNvPr>
            <p:cNvCxnSpPr>
              <a:stCxn id="56" idx="1"/>
              <a:endCxn id="56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0" name="Group 121">
            <a:extLst>
              <a:ext uri="{FF2B5EF4-FFF2-40B4-BE49-F238E27FC236}">
                <a16:creationId xmlns:a16="http://schemas.microsoft.com/office/drawing/2014/main" id="{B8BE68B4-D96F-9940-B222-1643F176685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4381500"/>
            <a:ext cx="228600" cy="228600"/>
            <a:chOff x="1481667" y="1820333"/>
            <a:chExt cx="228600" cy="2286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2814413-FE46-444E-8673-98D386D09EB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03B1375-B111-1F47-A506-2A5120781E36}"/>
                </a:ext>
              </a:extLst>
            </p:cNvPr>
            <p:cNvCxnSpPr>
              <a:stCxn id="60" idx="7"/>
              <a:endCxn id="60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0A62CEA-3C5D-8941-9603-61758A0470F0}"/>
                </a:ext>
              </a:extLst>
            </p:cNvPr>
            <p:cNvCxnSpPr>
              <a:stCxn id="60" idx="1"/>
              <a:endCxn id="60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1" name="Group 125">
            <a:extLst>
              <a:ext uri="{FF2B5EF4-FFF2-40B4-BE49-F238E27FC236}">
                <a16:creationId xmlns:a16="http://schemas.microsoft.com/office/drawing/2014/main" id="{EDD3D9F4-2C0E-7F44-A466-2C2EBCBCF89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4879975"/>
            <a:ext cx="228600" cy="228600"/>
            <a:chOff x="1481667" y="1820333"/>
            <a:chExt cx="228600" cy="228600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9ECB521-611A-1A41-976A-5DA38F92259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87E1A05-AF99-2944-971D-DC1D34A51045}"/>
                </a:ext>
              </a:extLst>
            </p:cNvPr>
            <p:cNvCxnSpPr>
              <a:stCxn id="64" idx="7"/>
              <a:endCxn id="64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0974C9B4-3E5A-A84B-ACCB-7EA4D28DEB6C}"/>
                </a:ext>
              </a:extLst>
            </p:cNvPr>
            <p:cNvCxnSpPr>
              <a:stCxn id="64" idx="1"/>
              <a:endCxn id="64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327862A-BD41-A348-82F8-F47422FD7248}"/>
              </a:ext>
            </a:extLst>
          </p:cNvPr>
          <p:cNvCxnSpPr>
            <a:stCxn id="48" idx="2"/>
          </p:cNvCxnSpPr>
          <p:nvPr/>
        </p:nvCxnSpPr>
        <p:spPr bwMode="auto">
          <a:xfrm>
            <a:off x="7196138" y="2886075"/>
            <a:ext cx="6350" cy="4889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9DDC2C3-3ABD-EC46-9819-A022937F07C3}"/>
              </a:ext>
            </a:extLst>
          </p:cNvPr>
          <p:cNvCxnSpPr>
            <a:stCxn id="70" idx="2"/>
            <a:endCxn id="78" idx="2"/>
          </p:cNvCxnSpPr>
          <p:nvPr/>
        </p:nvCxnSpPr>
        <p:spPr bwMode="auto">
          <a:xfrm>
            <a:off x="7781925" y="2886075"/>
            <a:ext cx="0" cy="9969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44" name="Group 109">
            <a:extLst>
              <a:ext uri="{FF2B5EF4-FFF2-40B4-BE49-F238E27FC236}">
                <a16:creationId xmlns:a16="http://schemas.microsoft.com/office/drawing/2014/main" id="{3ADA5A1E-BE0B-FD41-9863-6F136A6DB89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2886869"/>
            <a:ext cx="228600" cy="227012"/>
            <a:chOff x="1481667" y="1820333"/>
            <a:chExt cx="228600" cy="228600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808DDF1-BBB9-5946-97D4-6A51C19A171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2DF3273-6FCB-AE45-9C56-20A531263D9E}"/>
                </a:ext>
              </a:extLst>
            </p:cNvPr>
            <p:cNvCxnSpPr>
              <a:stCxn id="70" idx="7"/>
              <a:endCxn id="70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2DB2CA8-4CFF-7941-AC9B-F8CACAFA3377}"/>
                </a:ext>
              </a:extLst>
            </p:cNvPr>
            <p:cNvCxnSpPr>
              <a:stCxn id="70" idx="1"/>
              <a:endCxn id="70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5" name="Group 113">
            <a:extLst>
              <a:ext uri="{FF2B5EF4-FFF2-40B4-BE49-F238E27FC236}">
                <a16:creationId xmlns:a16="http://schemas.microsoft.com/office/drawing/2014/main" id="{BB041B6E-1034-9149-BE6D-7C38AC493CB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3385344"/>
            <a:ext cx="228600" cy="227012"/>
            <a:chOff x="1481667" y="1820333"/>
            <a:chExt cx="228600" cy="22860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DD74284-E5CA-5B4F-A7F5-8968E96CB94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CDC61F4-FF2C-1C4B-9F02-F8CD51AEF1FF}"/>
                </a:ext>
              </a:extLst>
            </p:cNvPr>
            <p:cNvCxnSpPr>
              <a:stCxn id="74" idx="7"/>
              <a:endCxn id="74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7518B63-0AC6-CC4A-97E4-2F4F0C773E10}"/>
                </a:ext>
              </a:extLst>
            </p:cNvPr>
            <p:cNvCxnSpPr>
              <a:stCxn id="74" idx="1"/>
              <a:endCxn id="74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6" name="Group 117">
            <a:extLst>
              <a:ext uri="{FF2B5EF4-FFF2-40B4-BE49-F238E27FC236}">
                <a16:creationId xmlns:a16="http://schemas.microsoft.com/office/drawing/2014/main" id="{588C0F94-8DD8-7B4D-810A-FE59B17A04B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3883819"/>
            <a:ext cx="228600" cy="227012"/>
            <a:chOff x="1481667" y="1820333"/>
            <a:chExt cx="228600" cy="228600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2D641378-F30D-6F4C-BB84-5AF6C8399A4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78828697-5EDF-DE49-8F64-4CB4487415BE}"/>
                </a:ext>
              </a:extLst>
            </p:cNvPr>
            <p:cNvCxnSpPr>
              <a:stCxn id="78" idx="7"/>
              <a:endCxn id="78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8414211-C480-8243-818E-A2F9F74C62B3}"/>
                </a:ext>
              </a:extLst>
            </p:cNvPr>
            <p:cNvCxnSpPr>
              <a:stCxn id="78" idx="1"/>
              <a:endCxn id="78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7" name="Group 121">
            <a:extLst>
              <a:ext uri="{FF2B5EF4-FFF2-40B4-BE49-F238E27FC236}">
                <a16:creationId xmlns:a16="http://schemas.microsoft.com/office/drawing/2014/main" id="{F9626531-C4DE-E448-BB59-1B676B9D4EC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4382294"/>
            <a:ext cx="228600" cy="227012"/>
            <a:chOff x="1481667" y="1820333"/>
            <a:chExt cx="228600" cy="228600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E17FA61-3020-634D-BA81-86D79EEFDA9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1BC15371-2690-F146-A561-7940EE40EB7B}"/>
                </a:ext>
              </a:extLst>
            </p:cNvPr>
            <p:cNvCxnSpPr>
              <a:stCxn id="82" idx="7"/>
              <a:endCxn id="82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9E237B8-CC68-9F42-BB22-73ECC1DFBDF1}"/>
                </a:ext>
              </a:extLst>
            </p:cNvPr>
            <p:cNvCxnSpPr>
              <a:stCxn id="82" idx="1"/>
              <a:endCxn id="82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8" name="Group 125">
            <a:extLst>
              <a:ext uri="{FF2B5EF4-FFF2-40B4-BE49-F238E27FC236}">
                <a16:creationId xmlns:a16="http://schemas.microsoft.com/office/drawing/2014/main" id="{EFF541D5-8052-7C42-A52A-0B840B6F443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4880769"/>
            <a:ext cx="228600" cy="227012"/>
            <a:chOff x="1481667" y="1820333"/>
            <a:chExt cx="228600" cy="228600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9C8EE65-8FE9-F64D-B68D-32FD03D26B5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BC06EA77-9411-CE4C-8C6A-BD00968A8CBA}"/>
                </a:ext>
              </a:extLst>
            </p:cNvPr>
            <p:cNvCxnSpPr>
              <a:stCxn id="86" idx="7"/>
              <a:endCxn id="86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E2CFE082-6774-6946-87DA-883EC0937670}"/>
                </a:ext>
              </a:extLst>
            </p:cNvPr>
            <p:cNvCxnSpPr>
              <a:stCxn id="86" idx="1"/>
              <a:endCxn id="86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220185C-9F10-D44D-A514-760FD3388D66}"/>
              </a:ext>
            </a:extLst>
          </p:cNvPr>
          <p:cNvCxnSpPr>
            <a:stCxn id="78" idx="6"/>
            <a:endCxn id="86" idx="6"/>
          </p:cNvCxnSpPr>
          <p:nvPr/>
        </p:nvCxnSpPr>
        <p:spPr bwMode="auto">
          <a:xfrm>
            <a:off x="7781925" y="4111625"/>
            <a:ext cx="0" cy="9969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50" name="Group 89">
            <a:extLst>
              <a:ext uri="{FF2B5EF4-FFF2-40B4-BE49-F238E27FC236}">
                <a16:creationId xmlns:a16="http://schemas.microsoft.com/office/drawing/2014/main" id="{6911B5FC-D588-104C-9819-4FD81164C88B}"/>
              </a:ext>
            </a:extLst>
          </p:cNvPr>
          <p:cNvGrpSpPr>
            <a:grpSpLocks/>
          </p:cNvGrpSpPr>
          <p:nvPr/>
        </p:nvGrpSpPr>
        <p:grpSpPr bwMode="auto">
          <a:xfrm>
            <a:off x="8253413" y="2886075"/>
            <a:ext cx="228600" cy="2222500"/>
            <a:chOff x="3165192" y="1660801"/>
            <a:chExt cx="228497" cy="2222501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B01B9E6-7D83-B642-99DD-0711F2D9AD1F}"/>
                </a:ext>
              </a:extLst>
            </p:cNvPr>
            <p:cNvCxnSpPr>
              <a:stCxn id="110" idx="2"/>
            </p:cNvCxnSpPr>
            <p:nvPr/>
          </p:nvCxnSpPr>
          <p:spPr bwMode="auto">
            <a:xfrm>
              <a:off x="3279440" y="1660801"/>
              <a:ext cx="0" cy="1495426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059" name="Group 109">
              <a:extLst>
                <a:ext uri="{FF2B5EF4-FFF2-40B4-BE49-F238E27FC236}">
                  <a16:creationId xmlns:a16="http://schemas.microsoft.com/office/drawing/2014/main" id="{A380E5F9-AB2B-284F-8C19-1A7EC5F3137C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1660852"/>
              <a:ext cx="228600" cy="228497"/>
              <a:chOff x="1481667" y="1820333"/>
              <a:chExt cx="228600" cy="228600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13EC1897-F197-1244-A7F2-003A2E163A0D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F58686ED-12AF-7141-92B8-11324D8B6607}"/>
                  </a:ext>
                </a:extLst>
              </p:cNvPr>
              <p:cNvCxnSpPr>
                <a:stCxn id="110" idx="7"/>
                <a:endCxn id="110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03B05FCC-29F8-CE44-BFC0-1A9178EB41D9}"/>
                  </a:ext>
                </a:extLst>
              </p:cNvPr>
              <p:cNvCxnSpPr>
                <a:stCxn id="110" idx="1"/>
                <a:endCxn id="110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0" name="Group 113">
              <a:extLst>
                <a:ext uri="{FF2B5EF4-FFF2-40B4-BE49-F238E27FC236}">
                  <a16:creationId xmlns:a16="http://schemas.microsoft.com/office/drawing/2014/main" id="{7BD2F3C1-E612-5E4A-87DC-DA6644BF7D06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2159327"/>
              <a:ext cx="228600" cy="228497"/>
              <a:chOff x="1481667" y="1820333"/>
              <a:chExt cx="228600" cy="228600"/>
            </a:xfrm>
          </p:grpSpPr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D71C7B90-C2E0-9248-A13B-D88509B047F4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5BBF0E0C-80D8-CB4D-BEF3-095461AC96FD}"/>
                  </a:ext>
                </a:extLst>
              </p:cNvPr>
              <p:cNvCxnSpPr>
                <a:stCxn id="107" idx="7"/>
                <a:endCxn id="107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A0821830-7837-DC41-AC60-81E983F375C3}"/>
                  </a:ext>
                </a:extLst>
              </p:cNvPr>
              <p:cNvCxnSpPr>
                <a:stCxn id="107" idx="1"/>
                <a:endCxn id="107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1" name="Group 117">
              <a:extLst>
                <a:ext uri="{FF2B5EF4-FFF2-40B4-BE49-F238E27FC236}">
                  <a16:creationId xmlns:a16="http://schemas.microsoft.com/office/drawing/2014/main" id="{C205FCF0-CBFD-234E-9B72-650B3A604A1E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2657802"/>
              <a:ext cx="228600" cy="228497"/>
              <a:chOff x="1481667" y="1820333"/>
              <a:chExt cx="228600" cy="228600"/>
            </a:xfrm>
          </p:grpSpPr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9B874109-036F-404B-BA6E-BD14BA7AAD2A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14AFDD95-7F27-0E41-99A9-93DBBCC27AB6}"/>
                  </a:ext>
                </a:extLst>
              </p:cNvPr>
              <p:cNvCxnSpPr>
                <a:stCxn id="104" idx="7"/>
                <a:endCxn id="104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E799EC5B-1169-6F45-9E5D-3AA797122903}"/>
                  </a:ext>
                </a:extLst>
              </p:cNvPr>
              <p:cNvCxnSpPr>
                <a:stCxn id="104" idx="1"/>
                <a:endCxn id="104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2" name="Group 121">
              <a:extLst>
                <a:ext uri="{FF2B5EF4-FFF2-40B4-BE49-F238E27FC236}">
                  <a16:creationId xmlns:a16="http://schemas.microsoft.com/office/drawing/2014/main" id="{C66565D5-6837-CA45-8353-BACA4AE92D28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3156277"/>
              <a:ext cx="228600" cy="228497"/>
              <a:chOff x="1481667" y="1820333"/>
              <a:chExt cx="228600" cy="228600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48166729-E681-9943-A954-85DF06235619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A91E8778-DB34-BA43-92A1-72E83ECBA469}"/>
                  </a:ext>
                </a:extLst>
              </p:cNvPr>
              <p:cNvCxnSpPr>
                <a:stCxn id="101" idx="7"/>
                <a:endCxn id="101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B726424A-CD65-EA4D-A59A-242F9F8C1C27}"/>
                  </a:ext>
                </a:extLst>
              </p:cNvPr>
              <p:cNvCxnSpPr>
                <a:stCxn id="101" idx="1"/>
                <a:endCxn id="101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3" name="Group 125">
              <a:extLst>
                <a:ext uri="{FF2B5EF4-FFF2-40B4-BE49-F238E27FC236}">
                  <a16:creationId xmlns:a16="http://schemas.microsoft.com/office/drawing/2014/main" id="{873F34FB-B32D-5542-9F66-8A07931E6103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3654752"/>
              <a:ext cx="228600" cy="228497"/>
              <a:chOff x="1481667" y="1820333"/>
              <a:chExt cx="228600" cy="228600"/>
            </a:xfrm>
          </p:grpSpPr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327780E2-984C-6942-A5A2-E22EBC0B2D28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1296276A-D44C-F748-95FE-F70083D4C6B4}"/>
                  </a:ext>
                </a:extLst>
              </p:cNvPr>
              <p:cNvCxnSpPr>
                <a:stCxn id="98" idx="7"/>
                <a:endCxn id="98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6FE6681B-2EBC-C64C-938E-1B06E5A203AF}"/>
                  </a:ext>
                </a:extLst>
              </p:cNvPr>
              <p:cNvCxnSpPr>
                <a:stCxn id="98" idx="1"/>
                <a:endCxn id="98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EC3AB542-105D-2A44-A92B-F40CD3F6AE2F}"/>
                </a:ext>
              </a:extLst>
            </p:cNvPr>
            <p:cNvCxnSpPr>
              <a:endCxn id="98" idx="6"/>
            </p:cNvCxnSpPr>
            <p:nvPr/>
          </p:nvCxnSpPr>
          <p:spPr bwMode="auto">
            <a:xfrm flipH="1">
              <a:off x="3279440" y="3384827"/>
              <a:ext cx="1586" cy="49847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051" name="TextBox 139">
            <a:extLst>
              <a:ext uri="{FF2B5EF4-FFF2-40B4-BE49-F238E27FC236}">
                <a16:creationId xmlns:a16="http://schemas.microsoft.com/office/drawing/2014/main" id="{6E3045C4-3FD7-894F-A23F-2773AD921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3725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52" name="TextBox 139">
            <a:extLst>
              <a:ext uri="{FF2B5EF4-FFF2-40B4-BE49-F238E27FC236}">
                <a16:creationId xmlns:a16="http://schemas.microsoft.com/office/drawing/2014/main" id="{136E6D37-AECA-BA49-8A0C-D5DD5F5B2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3053" name="TextBox 139">
            <a:extLst>
              <a:ext uri="{FF2B5EF4-FFF2-40B4-BE49-F238E27FC236}">
                <a16:creationId xmlns:a16="http://schemas.microsoft.com/office/drawing/2014/main" id="{34E5987B-505B-F640-9406-87A6A82B9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5550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pic>
        <p:nvPicPr>
          <p:cNvPr id="43054" name="Picture 115" descr="latex-image-1.pdf">
            <a:extLst>
              <a:ext uri="{FF2B5EF4-FFF2-40B4-BE49-F238E27FC236}">
                <a16:creationId xmlns:a16="http://schemas.microsoft.com/office/drawing/2014/main" id="{72F97C21-88AB-324B-87D0-06BFFC7567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163" y="2143125"/>
            <a:ext cx="2197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55" name="Picture 2" descr="latex-image-1.pdf">
            <a:extLst>
              <a:ext uri="{FF2B5EF4-FFF2-40B4-BE49-F238E27FC236}">
                <a16:creationId xmlns:a16="http://schemas.microsoft.com/office/drawing/2014/main" id="{A430190E-24FA-F64D-BA0D-D43380F4EC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3343275"/>
            <a:ext cx="812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Rectangle 116">
            <a:extLst>
              <a:ext uri="{FF2B5EF4-FFF2-40B4-BE49-F238E27FC236}">
                <a16:creationId xmlns:a16="http://schemas.microsoft.com/office/drawing/2014/main" id="{387C5AC1-4399-CB40-AE28-F4F29647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175" y="3294063"/>
            <a:ext cx="1535113" cy="1427162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3057" name="Picture 122" descr="latex-image-1.pdf">
            <a:extLst>
              <a:ext uri="{FF2B5EF4-FFF2-40B4-BE49-F238E27FC236}">
                <a16:creationId xmlns:a16="http://schemas.microsoft.com/office/drawing/2014/main" id="{198F6A61-B0FB-5F4E-B71A-247D587949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150" y="4803775"/>
            <a:ext cx="85725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C03385AB-AF9C-E249-A4FF-5A898F568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</a:t>
            </a:r>
            <a:r>
              <a:rPr lang="en-US" altLang="en-US" sz="3600" b="0" i="1">
                <a:latin typeface="Times New Roman" panose="02020603050405020304" pitchFamily="18" charset="0"/>
              </a:rPr>
              <a:t>m</a:t>
            </a:r>
            <a:r>
              <a:rPr lang="en-US" altLang="en-US" sz="3600"/>
              <a:t>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</a:t>
            </a:r>
            <a:r>
              <a:rPr lang="en-US" altLang="en-US" sz="2400" b="0">
                <a:solidFill>
                  <a:srgbClr val="CC0000"/>
                </a:solidFill>
              </a:rPr>
              <a:t>8.3</a:t>
            </a:r>
            <a:endParaRPr lang="en-US" altLang="en-US" sz="3600"/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DD1B1A91-3762-9943-AB66-838D4042A7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4924425" cy="4525962"/>
          </a:xfrm>
        </p:spPr>
        <p:txBody>
          <a:bodyPr/>
          <a:lstStyle/>
          <a:p>
            <a:r>
              <a:rPr lang="en-US" altLang="en-US" sz="2000" b="1"/>
              <a:t>Property</a:t>
            </a:r>
          </a:p>
          <a:p>
            <a:pPr lvl="1"/>
            <a:r>
              <a:rPr lang="en-US" altLang="en-US" sz="1800"/>
              <a:t>For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800"/>
              <a:t> constraints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/>
              <a:t>,</a:t>
            </a:r>
            <a:r>
              <a:rPr lang="en-US" altLang="en-US" sz="1800" i="1"/>
              <a:t>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/>
              <a:t>,…,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 C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</a:p>
          <a:p>
            <a:pPr lvl="1"/>
            <a:r>
              <a:rPr lang="en-US" altLang="en-US" sz="1800"/>
              <a:t>              ,every consistent partial solution over</a:t>
            </a:r>
          </a:p>
          <a:p>
            <a:pPr lvl="1"/>
            <a:r>
              <a:rPr lang="en-US" altLang="en-US" sz="1800"/>
              <a:t>can be extended to</a:t>
            </a:r>
          </a:p>
          <a:p>
            <a:r>
              <a:rPr lang="en-US" altLang="en-US" sz="2000"/>
              <a:t> </a:t>
            </a:r>
            <a:r>
              <a:rPr lang="en-US" altLang="en-US" sz="2000" b="1"/>
              <a:t>(Sketchy) Algorithm </a:t>
            </a:r>
            <a:r>
              <a:rPr lang="en-US" altLang="en-US" sz="1400" i="1">
                <a:solidFill>
                  <a:srgbClr val="CC0000"/>
                </a:solidFill>
              </a:rPr>
              <a:t>Dechter Equation </a:t>
            </a:r>
            <a:r>
              <a:rPr lang="en-US" altLang="en-US" sz="1400">
                <a:solidFill>
                  <a:srgbClr val="CC0000"/>
                </a:solidFill>
              </a:rPr>
              <a:t>(8.5)</a:t>
            </a:r>
            <a:endParaRPr lang="en-US" altLang="en-US" sz="2000" b="1"/>
          </a:p>
          <a:p>
            <a:pPr lvl="1"/>
            <a:r>
              <a:rPr lang="en-US" altLang="en-US" sz="1800"/>
              <a:t>                         generate all constraints of arity</a:t>
            </a:r>
            <a:r>
              <a:rPr lang="en-US" altLang="en-US" sz="1800" i="1"/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-1</a:t>
            </a:r>
            <a:r>
              <a:rPr lang="en-US" altLang="en-US" sz="1800"/>
              <a:t> by</a:t>
            </a:r>
          </a:p>
          <a:p>
            <a:pPr lvl="2"/>
            <a:r>
              <a:rPr lang="en-US" altLang="en-US" sz="1600"/>
              <a:t>              (and the domain of variables </a:t>
            </a:r>
            <a:r>
              <a:rPr lang="en-US" altLang="en-US" sz="16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600"/>
              <a:t>) </a:t>
            </a:r>
          </a:p>
          <a:p>
            <a:pPr lvl="2"/>
            <a:r>
              <a:rPr lang="en-US" altLang="en-US" sz="1600"/>
              <a:t>Projecting the result on</a:t>
            </a:r>
          </a:p>
          <a:p>
            <a:r>
              <a:rPr lang="en-US" altLang="en-US" sz="2000" b="1"/>
              <a:t>Effect</a:t>
            </a:r>
            <a:r>
              <a:rPr lang="en-US" altLang="en-US" sz="2000"/>
              <a:t>:                         adds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/>
              <a:t> new constraints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 polynomial in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u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7ED64FD6-C166-F845-ACA2-F3B6A2D7E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E53157-2EF3-F040-BC76-F7D81B7C9FC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44036" name="Picture 3" descr="latex-image-1.pdf">
            <a:extLst>
              <a:ext uri="{FF2B5EF4-FFF2-40B4-BE49-F238E27FC236}">
                <a16:creationId xmlns:a16="http://schemas.microsoft.com/office/drawing/2014/main" id="{B7BFA66A-57A4-2248-98A3-179AC8718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11363"/>
            <a:ext cx="874713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4" descr="latex-image-1.pdf">
            <a:extLst>
              <a:ext uri="{FF2B5EF4-FFF2-40B4-BE49-F238E27FC236}">
                <a16:creationId xmlns:a16="http://schemas.microsoft.com/office/drawing/2014/main" id="{E2E600DC-FF2F-8C43-8286-B28155C1BC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2279650"/>
            <a:ext cx="9096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5" descr="latex-image-1.pdf">
            <a:extLst>
              <a:ext uri="{FF2B5EF4-FFF2-40B4-BE49-F238E27FC236}">
                <a16:creationId xmlns:a16="http://schemas.microsoft.com/office/drawing/2014/main" id="{8A34F883-F995-504A-8EA2-357C6C44E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665413"/>
            <a:ext cx="1936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9" descr="latex-image-1.pdf">
            <a:extLst>
              <a:ext uri="{FF2B5EF4-FFF2-40B4-BE49-F238E27FC236}">
                <a16:creationId xmlns:a16="http://schemas.microsoft.com/office/drawing/2014/main" id="{FD863A93-0C81-9B46-AD6E-4FFC2CCA35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184650"/>
            <a:ext cx="8413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2" descr="latex-image-1.pdf">
            <a:extLst>
              <a:ext uri="{FF2B5EF4-FFF2-40B4-BE49-F238E27FC236}">
                <a16:creationId xmlns:a16="http://schemas.microsoft.com/office/drawing/2014/main" id="{838F9892-E2E5-9A44-BD11-3DD9CE1094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463" y="3340100"/>
            <a:ext cx="16637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Picture 3" descr="latex-image-1.pdf">
            <a:extLst>
              <a:ext uri="{FF2B5EF4-FFF2-40B4-BE49-F238E27FC236}">
                <a16:creationId xmlns:a16="http://schemas.microsoft.com/office/drawing/2014/main" id="{C224ABC1-2884-3C4E-8A37-9C18620551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3914775"/>
            <a:ext cx="7874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2" name="Picture 120" descr="latex-image-1.pdf">
            <a:extLst>
              <a:ext uri="{FF2B5EF4-FFF2-40B4-BE49-F238E27FC236}">
                <a16:creationId xmlns:a16="http://schemas.microsoft.com/office/drawing/2014/main" id="{F049D73F-D41D-AA4C-AF2E-FDC294EC6C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4548188"/>
            <a:ext cx="16637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" name="Rectangle 123">
            <a:extLst>
              <a:ext uri="{FF2B5EF4-FFF2-40B4-BE49-F238E27FC236}">
                <a16:creationId xmlns:a16="http://schemas.microsoft.com/office/drawing/2014/main" id="{B7F60824-3FA3-0A46-B258-44F9039BE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425" y="3059113"/>
            <a:ext cx="506413" cy="142875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30613C1-88AB-A946-BCB9-63A22E0B6CDF}"/>
              </a:ext>
            </a:extLst>
          </p:cNvPr>
          <p:cNvSpPr/>
          <p:nvPr/>
        </p:nvSpPr>
        <p:spPr bwMode="auto">
          <a:xfrm rot="16200000">
            <a:off x="5888831" y="3280570"/>
            <a:ext cx="136525" cy="13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9CCD03E5-25CA-AB45-BBA5-2406438B6A2E}"/>
              </a:ext>
            </a:extLst>
          </p:cNvPr>
          <p:cNvCxnSpPr>
            <a:stCxn id="129" idx="4"/>
            <a:endCxn id="125" idx="3"/>
          </p:cNvCxnSpPr>
          <p:nvPr/>
        </p:nvCxnSpPr>
        <p:spPr bwMode="auto">
          <a:xfrm flipH="1">
            <a:off x="5957888" y="2855913"/>
            <a:ext cx="528637" cy="4254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05283F62-DD96-4746-A6C7-3CC1305B1DDB}"/>
              </a:ext>
            </a:extLst>
          </p:cNvPr>
          <p:cNvCxnSpPr>
            <a:stCxn id="133" idx="4"/>
            <a:endCxn id="125" idx="2"/>
          </p:cNvCxnSpPr>
          <p:nvPr/>
        </p:nvCxnSpPr>
        <p:spPr bwMode="auto">
          <a:xfrm flipH="1">
            <a:off x="6026150" y="3324225"/>
            <a:ext cx="460375" cy="2540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47" name="Group 67">
            <a:extLst>
              <a:ext uri="{FF2B5EF4-FFF2-40B4-BE49-F238E27FC236}">
                <a16:creationId xmlns:a16="http://schemas.microsoft.com/office/drawing/2014/main" id="{A6D9AC15-1ACB-0240-BA00-202DC2AC8CF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2741613"/>
            <a:ext cx="228600" cy="228600"/>
            <a:chOff x="1481667" y="1820333"/>
            <a:chExt cx="228600" cy="228600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FA2D6265-4A38-4C40-B430-C6C9AEEB858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5F8B697-F72E-0A4E-8B25-07C4CA7D26E6}"/>
                </a:ext>
              </a:extLst>
            </p:cNvPr>
            <p:cNvCxnSpPr>
              <a:stCxn id="129" idx="7"/>
              <a:endCxn id="12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5196C9B6-E76F-9144-9753-206F2B5ED66B}"/>
                </a:ext>
              </a:extLst>
            </p:cNvPr>
            <p:cNvCxnSpPr>
              <a:stCxn id="129" idx="1"/>
              <a:endCxn id="12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48" name="Group 72">
            <a:extLst>
              <a:ext uri="{FF2B5EF4-FFF2-40B4-BE49-F238E27FC236}">
                <a16:creationId xmlns:a16="http://schemas.microsoft.com/office/drawing/2014/main" id="{2307F7AE-530B-E74D-BB14-ADD53BD296D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3209925"/>
            <a:ext cx="228600" cy="228600"/>
            <a:chOff x="1481667" y="1820333"/>
            <a:chExt cx="228600" cy="228600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9D60F7FA-3722-594C-87C0-D6DBE836D4A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056381A4-093C-B24C-82A2-00F6C451F529}"/>
                </a:ext>
              </a:extLst>
            </p:cNvPr>
            <p:cNvCxnSpPr>
              <a:stCxn id="133" idx="7"/>
              <a:endCxn id="133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768C8CDE-B6C6-8C43-815B-76F5E69C56C7}"/>
                </a:ext>
              </a:extLst>
            </p:cNvPr>
            <p:cNvCxnSpPr>
              <a:stCxn id="133" idx="1"/>
              <a:endCxn id="133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49" name="Group 76">
            <a:extLst>
              <a:ext uri="{FF2B5EF4-FFF2-40B4-BE49-F238E27FC236}">
                <a16:creationId xmlns:a16="http://schemas.microsoft.com/office/drawing/2014/main" id="{57D861A3-16E0-6540-9EDC-F6152A7E25E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3678238"/>
            <a:ext cx="228600" cy="228600"/>
            <a:chOff x="1481667" y="1820333"/>
            <a:chExt cx="228600" cy="228600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55F20E15-BEED-2945-B5DB-ED03B39B751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8BC547D0-FE74-B243-88F9-9E162E03584F}"/>
                </a:ext>
              </a:extLst>
            </p:cNvPr>
            <p:cNvCxnSpPr>
              <a:stCxn id="137" idx="7"/>
              <a:endCxn id="13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D4555E62-2D5C-DE4A-B1D4-FE0E48159F1B}"/>
                </a:ext>
              </a:extLst>
            </p:cNvPr>
            <p:cNvCxnSpPr>
              <a:stCxn id="137" idx="1"/>
              <a:endCxn id="13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50" name="Group 80">
            <a:extLst>
              <a:ext uri="{FF2B5EF4-FFF2-40B4-BE49-F238E27FC236}">
                <a16:creationId xmlns:a16="http://schemas.microsoft.com/office/drawing/2014/main" id="{1DF433A4-AC6B-8848-9116-7EE93DC73B1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4146550"/>
            <a:ext cx="228600" cy="228600"/>
            <a:chOff x="1481667" y="1820333"/>
            <a:chExt cx="228600" cy="228600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6FBFE1-5AEB-154C-8193-B807A39AAB9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96B952E0-4942-EE4B-868D-FC51C1F387C0}"/>
                </a:ext>
              </a:extLst>
            </p:cNvPr>
            <p:cNvCxnSpPr>
              <a:stCxn id="141" idx="7"/>
              <a:endCxn id="141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0A15FC40-87A0-E945-9125-56C659B66684}"/>
                </a:ext>
              </a:extLst>
            </p:cNvPr>
            <p:cNvCxnSpPr>
              <a:stCxn id="141" idx="1"/>
              <a:endCxn id="141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51" name="Group 84">
            <a:extLst>
              <a:ext uri="{FF2B5EF4-FFF2-40B4-BE49-F238E27FC236}">
                <a16:creationId xmlns:a16="http://schemas.microsoft.com/office/drawing/2014/main" id="{5B2088FA-470C-DF4C-B6C1-CD704C607C0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5083175"/>
            <a:ext cx="228600" cy="228600"/>
            <a:chOff x="1481667" y="1820333"/>
            <a:chExt cx="228600" cy="22860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B76F41E9-3B87-CC46-990D-00370699231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0D273EF9-5045-204B-B0E0-269BC4AA1222}"/>
                </a:ext>
              </a:extLst>
            </p:cNvPr>
            <p:cNvCxnSpPr>
              <a:stCxn id="145" idx="7"/>
              <a:endCxn id="145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9B8F8E55-4852-3A4E-8F7B-18F4EF7999C6}"/>
                </a:ext>
              </a:extLst>
            </p:cNvPr>
            <p:cNvCxnSpPr>
              <a:stCxn id="145" idx="1"/>
              <a:endCxn id="145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83BDAA2-5FB2-9F44-9778-79C20F0A114F}"/>
              </a:ext>
            </a:extLst>
          </p:cNvPr>
          <p:cNvSpPr/>
          <p:nvPr/>
        </p:nvSpPr>
        <p:spPr bwMode="auto">
          <a:xfrm rot="16200000">
            <a:off x="5852319" y="46140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E80AD10-E142-D140-9100-2502E72111F8}"/>
              </a:ext>
            </a:extLst>
          </p:cNvPr>
          <p:cNvCxnSpPr>
            <a:stCxn id="145" idx="3"/>
            <a:endCxn id="148" idx="1"/>
          </p:cNvCxnSpPr>
          <p:nvPr/>
        </p:nvCxnSpPr>
        <p:spPr bwMode="auto">
          <a:xfrm flipH="1" flipV="1">
            <a:off x="5919788" y="4751388"/>
            <a:ext cx="600075" cy="3651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8B79EEF2-7949-B44D-9EE7-EFFF98820D3E}"/>
              </a:ext>
            </a:extLst>
          </p:cNvPr>
          <p:cNvCxnSpPr>
            <a:stCxn id="137" idx="4"/>
            <a:endCxn id="148" idx="3"/>
          </p:cNvCxnSpPr>
          <p:nvPr/>
        </p:nvCxnSpPr>
        <p:spPr bwMode="auto">
          <a:xfrm flipH="1">
            <a:off x="5919788" y="3792538"/>
            <a:ext cx="566737" cy="8223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FD398346-6602-F44A-82A1-033444FA3CD4}"/>
              </a:ext>
            </a:extLst>
          </p:cNvPr>
          <p:cNvCxnSpPr>
            <a:stCxn id="141" idx="4"/>
            <a:endCxn id="148" idx="2"/>
          </p:cNvCxnSpPr>
          <p:nvPr/>
        </p:nvCxnSpPr>
        <p:spPr bwMode="auto">
          <a:xfrm flipH="1">
            <a:off x="5989638" y="4260850"/>
            <a:ext cx="496887" cy="42227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56" name="TextBox 139">
            <a:extLst>
              <a:ext uri="{FF2B5EF4-FFF2-40B4-BE49-F238E27FC236}">
                <a16:creationId xmlns:a16="http://schemas.microsoft.com/office/drawing/2014/main" id="{93D8494E-044D-AF41-86C7-E02930286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0" y="3436938"/>
            <a:ext cx="598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4057" name="TextBox 139">
            <a:extLst>
              <a:ext uri="{FF2B5EF4-FFF2-40B4-BE49-F238E27FC236}">
                <a16:creationId xmlns:a16="http://schemas.microsoft.com/office/drawing/2014/main" id="{EC09467B-D2D3-E941-8BBD-2FEDCD70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2970213"/>
            <a:ext cx="596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4058" name="TextBox 139">
            <a:extLst>
              <a:ext uri="{FF2B5EF4-FFF2-40B4-BE49-F238E27FC236}">
                <a16:creationId xmlns:a16="http://schemas.microsoft.com/office/drawing/2014/main" id="{CE6FD405-711E-4043-9BD5-6B6CD09F7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113" y="3498850"/>
            <a:ext cx="43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2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3CFE5114-BAFF-C84D-9079-AA9A5E57B9E6}"/>
              </a:ext>
            </a:extLst>
          </p:cNvPr>
          <p:cNvCxnSpPr>
            <a:endCxn id="234" idx="6"/>
          </p:cNvCxnSpPr>
          <p:nvPr/>
        </p:nvCxnSpPr>
        <p:spPr bwMode="auto">
          <a:xfrm>
            <a:off x="7186613" y="3479800"/>
            <a:ext cx="4762" cy="18430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60" name="Group 109">
            <a:extLst>
              <a:ext uri="{FF2B5EF4-FFF2-40B4-BE49-F238E27FC236}">
                <a16:creationId xmlns:a16="http://schemas.microsoft.com/office/drawing/2014/main" id="{FF88A89E-AA83-5D4F-BC4A-5BFD8078B00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2741613"/>
            <a:ext cx="228600" cy="228600"/>
            <a:chOff x="1481667" y="1820333"/>
            <a:chExt cx="228600" cy="228600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DC0E400-AFC8-8942-BEC5-D7F94FC42F5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319E8A80-4B97-6E4C-9A0A-C17088131BBF}"/>
                </a:ext>
              </a:extLst>
            </p:cNvPr>
            <p:cNvCxnSpPr>
              <a:stCxn id="157" idx="7"/>
              <a:endCxn id="157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7605BD0B-C0E5-F648-8A0A-4B60FEE2E2DB}"/>
                </a:ext>
              </a:extLst>
            </p:cNvPr>
            <p:cNvCxnSpPr>
              <a:stCxn id="157" idx="1"/>
              <a:endCxn id="157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1" name="Group 113">
            <a:extLst>
              <a:ext uri="{FF2B5EF4-FFF2-40B4-BE49-F238E27FC236}">
                <a16:creationId xmlns:a16="http://schemas.microsoft.com/office/drawing/2014/main" id="{E77686A5-5499-5747-BB14-449CEDB0032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3240088"/>
            <a:ext cx="228600" cy="228600"/>
            <a:chOff x="1481667" y="1820333"/>
            <a:chExt cx="228600" cy="228600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08387D78-21BD-5F4D-9A5E-30285BCFA5D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4E578967-36FB-C846-A80E-15DEDEE71937}"/>
                </a:ext>
              </a:extLst>
            </p:cNvPr>
            <p:cNvCxnSpPr>
              <a:stCxn id="161" idx="7"/>
              <a:endCxn id="161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7AC4108D-C04D-C14A-973C-B9C87F341845}"/>
                </a:ext>
              </a:extLst>
            </p:cNvPr>
            <p:cNvCxnSpPr>
              <a:stCxn id="161" idx="1"/>
              <a:endCxn id="161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2" name="Group 117">
            <a:extLst>
              <a:ext uri="{FF2B5EF4-FFF2-40B4-BE49-F238E27FC236}">
                <a16:creationId xmlns:a16="http://schemas.microsoft.com/office/drawing/2014/main" id="{A8A2D1B8-434C-EB4E-B8D8-2BF4EA2B4D4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3738563"/>
            <a:ext cx="228600" cy="228600"/>
            <a:chOff x="1481667" y="1820333"/>
            <a:chExt cx="228600" cy="228600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5F112B1F-13DA-DF45-98EC-0C7A6C7F7A4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7ED0DB2F-26C9-464A-A9DB-104FBAB85E51}"/>
                </a:ext>
              </a:extLst>
            </p:cNvPr>
            <p:cNvCxnSpPr>
              <a:stCxn id="165" idx="7"/>
              <a:endCxn id="16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951EB688-BCB9-7144-801C-DA62FD9D6EEF}"/>
                </a:ext>
              </a:extLst>
            </p:cNvPr>
            <p:cNvCxnSpPr>
              <a:stCxn id="165" idx="1"/>
              <a:endCxn id="16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3" name="Group 121">
            <a:extLst>
              <a:ext uri="{FF2B5EF4-FFF2-40B4-BE49-F238E27FC236}">
                <a16:creationId xmlns:a16="http://schemas.microsoft.com/office/drawing/2014/main" id="{49EE9801-241F-6044-8B80-620D06184AE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4237038"/>
            <a:ext cx="228600" cy="228600"/>
            <a:chOff x="1481667" y="1820333"/>
            <a:chExt cx="228600" cy="228600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48439FBF-4300-BC41-9A40-F9AA9284F0A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B054811C-10F3-154B-A371-3198DB2E3C1A}"/>
                </a:ext>
              </a:extLst>
            </p:cNvPr>
            <p:cNvCxnSpPr>
              <a:stCxn id="169" idx="7"/>
              <a:endCxn id="16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C7A987FC-CC3A-754C-B9AB-11B4BAA37541}"/>
                </a:ext>
              </a:extLst>
            </p:cNvPr>
            <p:cNvCxnSpPr>
              <a:stCxn id="169" idx="1"/>
              <a:endCxn id="16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4" name="Group 125">
            <a:extLst>
              <a:ext uri="{FF2B5EF4-FFF2-40B4-BE49-F238E27FC236}">
                <a16:creationId xmlns:a16="http://schemas.microsoft.com/office/drawing/2014/main" id="{183211E1-4DDD-2F4B-A6CE-ED4293E43E1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4675188"/>
            <a:ext cx="228600" cy="228600"/>
            <a:chOff x="1481667" y="1820333"/>
            <a:chExt cx="228600" cy="228600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A914779F-A721-3F48-9D5D-9B1757FAD1D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10288E99-50D2-1546-A553-4A26C6F280D8}"/>
                </a:ext>
              </a:extLst>
            </p:cNvPr>
            <p:cNvCxnSpPr>
              <a:stCxn id="173" idx="7"/>
              <a:endCxn id="173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A8C937D6-0E5E-9246-BEF5-6E7486BC85AD}"/>
                </a:ext>
              </a:extLst>
            </p:cNvPr>
            <p:cNvCxnSpPr>
              <a:stCxn id="173" idx="1"/>
              <a:endCxn id="173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E4065AA9-C12D-974B-A411-B78611496C12}"/>
              </a:ext>
            </a:extLst>
          </p:cNvPr>
          <p:cNvCxnSpPr/>
          <p:nvPr/>
        </p:nvCxnSpPr>
        <p:spPr bwMode="auto">
          <a:xfrm rot="5400000">
            <a:off x="7050881" y="3094832"/>
            <a:ext cx="269875" cy="1588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861A21D-6D2D-7A4C-9EBE-A23095D03F92}"/>
              </a:ext>
            </a:extLst>
          </p:cNvPr>
          <p:cNvCxnSpPr>
            <a:endCxn id="187" idx="2"/>
          </p:cNvCxnSpPr>
          <p:nvPr/>
        </p:nvCxnSpPr>
        <p:spPr bwMode="auto">
          <a:xfrm flipH="1">
            <a:off x="7766050" y="2970213"/>
            <a:ext cx="1588" cy="7683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67" name="Group 109">
            <a:extLst>
              <a:ext uri="{FF2B5EF4-FFF2-40B4-BE49-F238E27FC236}">
                <a16:creationId xmlns:a16="http://schemas.microsoft.com/office/drawing/2014/main" id="{C267A065-B4F6-E54B-BC0C-D84E07E3945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2741613"/>
            <a:ext cx="228600" cy="228600"/>
            <a:chOff x="1481667" y="1820333"/>
            <a:chExt cx="228600" cy="228600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D4D9F908-CCA5-9C47-A7CC-71857D5C823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4E1E54C-A337-494E-9D6C-88510BB50686}"/>
                </a:ext>
              </a:extLst>
            </p:cNvPr>
            <p:cNvCxnSpPr>
              <a:stCxn id="179" idx="7"/>
              <a:endCxn id="17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9B80477D-0D43-0846-A739-06900EFE0266}"/>
                </a:ext>
              </a:extLst>
            </p:cNvPr>
            <p:cNvCxnSpPr>
              <a:stCxn id="179" idx="1"/>
              <a:endCxn id="17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8" name="Group 113">
            <a:extLst>
              <a:ext uri="{FF2B5EF4-FFF2-40B4-BE49-F238E27FC236}">
                <a16:creationId xmlns:a16="http://schemas.microsoft.com/office/drawing/2014/main" id="{E8365B0B-4C66-4041-AEDA-F5FC500149A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3240088"/>
            <a:ext cx="228600" cy="228600"/>
            <a:chOff x="1481667" y="1820333"/>
            <a:chExt cx="228600" cy="228600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22B228AD-EE4F-5F48-89F2-7AB444E442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308DF395-7649-064A-8C1D-91A1FFC679E9}"/>
                </a:ext>
              </a:extLst>
            </p:cNvPr>
            <p:cNvCxnSpPr>
              <a:stCxn id="183" idx="7"/>
              <a:endCxn id="183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A6D45063-B506-3145-AD88-371B502AB122}"/>
                </a:ext>
              </a:extLst>
            </p:cNvPr>
            <p:cNvCxnSpPr>
              <a:stCxn id="183" idx="1"/>
              <a:endCxn id="183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9" name="Group 117">
            <a:extLst>
              <a:ext uri="{FF2B5EF4-FFF2-40B4-BE49-F238E27FC236}">
                <a16:creationId xmlns:a16="http://schemas.microsoft.com/office/drawing/2014/main" id="{5D8CEE9F-3828-5241-9B39-A02066B4B96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3738563"/>
            <a:ext cx="228600" cy="228600"/>
            <a:chOff x="1481667" y="1820333"/>
            <a:chExt cx="228600" cy="228600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092B7DB-5E99-ED4B-B04E-0FC6C705289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F8AF869F-DFD1-3746-94D6-96856896BEE6}"/>
                </a:ext>
              </a:extLst>
            </p:cNvPr>
            <p:cNvCxnSpPr>
              <a:stCxn id="187" idx="7"/>
              <a:endCxn id="18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962D47EA-DCAA-3742-B3EC-1568BA913446}"/>
                </a:ext>
              </a:extLst>
            </p:cNvPr>
            <p:cNvCxnSpPr>
              <a:stCxn id="187" idx="1"/>
              <a:endCxn id="18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0" name="Group 121">
            <a:extLst>
              <a:ext uri="{FF2B5EF4-FFF2-40B4-BE49-F238E27FC236}">
                <a16:creationId xmlns:a16="http://schemas.microsoft.com/office/drawing/2014/main" id="{1E4B085D-7970-C145-B123-205AAC43596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4237038"/>
            <a:ext cx="228600" cy="228600"/>
            <a:chOff x="1481667" y="1820333"/>
            <a:chExt cx="228600" cy="228600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22BD0AC-6039-6A44-82BE-801C9EBC82C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05E8C486-F1A8-A448-AEB8-04D08CB061E2}"/>
                </a:ext>
              </a:extLst>
            </p:cNvPr>
            <p:cNvCxnSpPr>
              <a:stCxn id="191" idx="7"/>
              <a:endCxn id="19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E6C1E2D4-C29D-6E44-9E7F-6901A1D7EF55}"/>
                </a:ext>
              </a:extLst>
            </p:cNvPr>
            <p:cNvCxnSpPr>
              <a:stCxn id="191" idx="1"/>
              <a:endCxn id="19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1" name="Group 125">
            <a:extLst>
              <a:ext uri="{FF2B5EF4-FFF2-40B4-BE49-F238E27FC236}">
                <a16:creationId xmlns:a16="http://schemas.microsoft.com/office/drawing/2014/main" id="{2B0D3C68-129B-4F47-A79A-ABFE09864EB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4675188"/>
            <a:ext cx="228600" cy="228600"/>
            <a:chOff x="1481667" y="1820333"/>
            <a:chExt cx="228600" cy="228600"/>
          </a:xfrm>
        </p:grpSpPr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C361AC28-C24B-D242-A053-0BA35B225A9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7A8F9613-7B57-244C-B563-E113917C51E7}"/>
                </a:ext>
              </a:extLst>
            </p:cNvPr>
            <p:cNvCxnSpPr>
              <a:stCxn id="195" idx="7"/>
              <a:endCxn id="19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DC4C6400-B987-5E4F-87B8-24190F1095D6}"/>
                </a:ext>
              </a:extLst>
            </p:cNvPr>
            <p:cNvCxnSpPr>
              <a:stCxn id="195" idx="1"/>
              <a:endCxn id="19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F0CAE94F-9D83-384A-A8AC-661F9E7F026A}"/>
              </a:ext>
            </a:extLst>
          </p:cNvPr>
          <p:cNvCxnSpPr>
            <a:stCxn id="187" idx="6"/>
            <a:endCxn id="238" idx="6"/>
          </p:cNvCxnSpPr>
          <p:nvPr/>
        </p:nvCxnSpPr>
        <p:spPr bwMode="auto">
          <a:xfrm>
            <a:off x="7766050" y="3967163"/>
            <a:ext cx="11113" cy="1355725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45B176AD-7B90-604E-AE19-BBE41D4E1EE8}"/>
              </a:ext>
            </a:extLst>
          </p:cNvPr>
          <p:cNvCxnSpPr/>
          <p:nvPr/>
        </p:nvCxnSpPr>
        <p:spPr bwMode="auto">
          <a:xfrm rot="5400000">
            <a:off x="7719219" y="3602832"/>
            <a:ext cx="12668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74" name="Group 109">
            <a:extLst>
              <a:ext uri="{FF2B5EF4-FFF2-40B4-BE49-F238E27FC236}">
                <a16:creationId xmlns:a16="http://schemas.microsoft.com/office/drawing/2014/main" id="{B9AFE71D-3FCB-6549-B456-CDCE3AE1231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2741613"/>
            <a:ext cx="228600" cy="228600"/>
            <a:chOff x="1481667" y="1820333"/>
            <a:chExt cx="228600" cy="228600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4618A33D-DF77-E649-8FAF-2BACEE6FA47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AB062D2E-9572-A54B-AF4A-01D20FA7D637}"/>
                </a:ext>
              </a:extLst>
            </p:cNvPr>
            <p:cNvCxnSpPr>
              <a:stCxn id="201" idx="7"/>
              <a:endCxn id="201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8260EE5-328F-CC4A-B159-26734C8F4A96}"/>
                </a:ext>
              </a:extLst>
            </p:cNvPr>
            <p:cNvCxnSpPr>
              <a:stCxn id="201" idx="1"/>
              <a:endCxn id="201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5" name="Group 113">
            <a:extLst>
              <a:ext uri="{FF2B5EF4-FFF2-40B4-BE49-F238E27FC236}">
                <a16:creationId xmlns:a16="http://schemas.microsoft.com/office/drawing/2014/main" id="{FDBB95CF-24C1-7D40-AFA6-66490987D63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3240088"/>
            <a:ext cx="228600" cy="228600"/>
            <a:chOff x="1481667" y="1820333"/>
            <a:chExt cx="228600" cy="228600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18E2656E-B54A-A042-B5E6-9F9F1B82D4A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53B318A1-6516-6541-AA7B-FB8ACFC880EC}"/>
                </a:ext>
              </a:extLst>
            </p:cNvPr>
            <p:cNvCxnSpPr>
              <a:stCxn id="205" idx="7"/>
              <a:endCxn id="20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8A02954F-4C32-6144-9FA3-2460B88F3C6A}"/>
                </a:ext>
              </a:extLst>
            </p:cNvPr>
            <p:cNvCxnSpPr>
              <a:stCxn id="205" idx="1"/>
              <a:endCxn id="20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6" name="Group 117">
            <a:extLst>
              <a:ext uri="{FF2B5EF4-FFF2-40B4-BE49-F238E27FC236}">
                <a16:creationId xmlns:a16="http://schemas.microsoft.com/office/drawing/2014/main" id="{703B1716-9171-BE46-8F4E-CA88A127DF3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3738563"/>
            <a:ext cx="228600" cy="228600"/>
            <a:chOff x="1481667" y="1820333"/>
            <a:chExt cx="228600" cy="228600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B1B5812F-2F3E-AF44-AF10-DCE5CDD445E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88984B32-2B93-2341-8D94-9A47BC9A4C3B}"/>
                </a:ext>
              </a:extLst>
            </p:cNvPr>
            <p:cNvCxnSpPr>
              <a:stCxn id="209" idx="7"/>
              <a:endCxn id="20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D0AE6D5C-0E70-5F46-812F-62212635C11E}"/>
                </a:ext>
              </a:extLst>
            </p:cNvPr>
            <p:cNvCxnSpPr>
              <a:stCxn id="209" idx="1"/>
              <a:endCxn id="20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7" name="Group 121">
            <a:extLst>
              <a:ext uri="{FF2B5EF4-FFF2-40B4-BE49-F238E27FC236}">
                <a16:creationId xmlns:a16="http://schemas.microsoft.com/office/drawing/2014/main" id="{38D126B2-94E0-1846-A642-6429FABFEE5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4237038"/>
            <a:ext cx="228600" cy="228600"/>
            <a:chOff x="1481667" y="1820333"/>
            <a:chExt cx="228600" cy="228600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F3E05F32-F203-DC4F-887A-44277FA7628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28BFDBE1-107C-A546-8124-E32C8C6E24F2}"/>
                </a:ext>
              </a:extLst>
            </p:cNvPr>
            <p:cNvCxnSpPr>
              <a:stCxn id="213" idx="7"/>
              <a:endCxn id="213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BCCCC014-3E99-7A45-A835-D7AE97AD41FA}"/>
                </a:ext>
              </a:extLst>
            </p:cNvPr>
            <p:cNvCxnSpPr>
              <a:stCxn id="213" idx="1"/>
              <a:endCxn id="213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8" name="Group 125">
            <a:extLst>
              <a:ext uri="{FF2B5EF4-FFF2-40B4-BE49-F238E27FC236}">
                <a16:creationId xmlns:a16="http://schemas.microsoft.com/office/drawing/2014/main" id="{AFE8B247-958C-5D4A-AE61-30D53E39BF2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4675188"/>
            <a:ext cx="228600" cy="228600"/>
            <a:chOff x="1481667" y="1820333"/>
            <a:chExt cx="228600" cy="228600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B366F387-7ECA-3344-9D59-12359A7AF56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C1285BB4-2530-294A-AA75-DED79C99018A}"/>
                </a:ext>
              </a:extLst>
            </p:cNvPr>
            <p:cNvCxnSpPr>
              <a:stCxn id="217" idx="7"/>
              <a:endCxn id="217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C768EC1C-A7A1-7D4A-8F45-B36799EF4017}"/>
                </a:ext>
              </a:extLst>
            </p:cNvPr>
            <p:cNvCxnSpPr>
              <a:stCxn id="217" idx="1"/>
              <a:endCxn id="217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485810CF-2C95-C847-AAF3-566DB522B676}"/>
              </a:ext>
            </a:extLst>
          </p:cNvPr>
          <p:cNvCxnSpPr>
            <a:endCxn id="242" idx="6"/>
          </p:cNvCxnSpPr>
          <p:nvPr/>
        </p:nvCxnSpPr>
        <p:spPr bwMode="auto">
          <a:xfrm>
            <a:off x="8353425" y="4465638"/>
            <a:ext cx="9525" cy="8572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80" name="TextBox 139">
            <a:extLst>
              <a:ext uri="{FF2B5EF4-FFF2-40B4-BE49-F238E27FC236}">
                <a16:creationId xmlns:a16="http://schemas.microsoft.com/office/drawing/2014/main" id="{A1E675E3-CDE8-6B4B-9B7E-43CAADBE3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7850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4081" name="TextBox 139">
            <a:extLst>
              <a:ext uri="{FF2B5EF4-FFF2-40B4-BE49-F238E27FC236}">
                <a16:creationId xmlns:a16="http://schemas.microsoft.com/office/drawing/2014/main" id="{A26B9E58-BCCC-7241-A263-A48E40594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1975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4082" name="TextBox 139">
            <a:extLst>
              <a:ext uri="{FF2B5EF4-FFF2-40B4-BE49-F238E27FC236}">
                <a16:creationId xmlns:a16="http://schemas.microsoft.com/office/drawing/2014/main" id="{4BDE8D09-777E-134E-B201-3B43EA01C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675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56A3A62-4D7E-AC4E-AD1C-84CE223A7B13}"/>
              </a:ext>
            </a:extLst>
          </p:cNvPr>
          <p:cNvSpPr/>
          <p:nvPr/>
        </p:nvSpPr>
        <p:spPr bwMode="auto">
          <a:xfrm rot="16200000">
            <a:off x="5849144" y="37250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4388B751-91DC-B546-8414-472AF9D5CA63}"/>
              </a:ext>
            </a:extLst>
          </p:cNvPr>
          <p:cNvCxnSpPr>
            <a:endCxn id="224" idx="1"/>
          </p:cNvCxnSpPr>
          <p:nvPr/>
        </p:nvCxnSpPr>
        <p:spPr bwMode="auto">
          <a:xfrm flipH="1" flipV="1">
            <a:off x="5916613" y="3862388"/>
            <a:ext cx="563562" cy="3746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CA3DE6AE-7443-C445-8715-594905021831}"/>
              </a:ext>
            </a:extLst>
          </p:cNvPr>
          <p:cNvCxnSpPr>
            <a:endCxn id="224" idx="3"/>
          </p:cNvCxnSpPr>
          <p:nvPr/>
        </p:nvCxnSpPr>
        <p:spPr bwMode="auto">
          <a:xfrm flipH="1">
            <a:off x="5916613" y="3317875"/>
            <a:ext cx="577850" cy="4079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6F4AECDC-CCA7-C24E-9004-C7D8843F5FF7}"/>
              </a:ext>
            </a:extLst>
          </p:cNvPr>
          <p:cNvCxnSpPr>
            <a:stCxn id="137" idx="4"/>
            <a:endCxn id="224" idx="2"/>
          </p:cNvCxnSpPr>
          <p:nvPr/>
        </p:nvCxnSpPr>
        <p:spPr bwMode="auto">
          <a:xfrm flipH="1">
            <a:off x="5986463" y="3792538"/>
            <a:ext cx="500062" cy="158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87" name="Group 84">
            <a:extLst>
              <a:ext uri="{FF2B5EF4-FFF2-40B4-BE49-F238E27FC236}">
                <a16:creationId xmlns:a16="http://schemas.microsoft.com/office/drawing/2014/main" id="{C91F7BB9-0C2B-BF42-8E54-E5F58852A04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4675188"/>
            <a:ext cx="228600" cy="228600"/>
            <a:chOff x="1481667" y="1820333"/>
            <a:chExt cx="228600" cy="228600"/>
          </a:xfrm>
        </p:grpSpPr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EF4F6C9B-EB9A-2B4C-89AD-FBB6743AE1E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8E1537EE-EA1F-3142-BA23-9326F5E5A2B9}"/>
                </a:ext>
              </a:extLst>
            </p:cNvPr>
            <p:cNvCxnSpPr>
              <a:stCxn id="229" idx="7"/>
              <a:endCxn id="22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48114C1F-E72D-B044-B593-7E0F6F59450A}"/>
                </a:ext>
              </a:extLst>
            </p:cNvPr>
            <p:cNvCxnSpPr>
              <a:stCxn id="229" idx="1"/>
              <a:endCxn id="22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9EC48817-B08D-F847-B51A-75F8C8AD875E}"/>
              </a:ext>
            </a:extLst>
          </p:cNvPr>
          <p:cNvCxnSpPr>
            <a:stCxn id="229" idx="3"/>
            <a:endCxn id="224" idx="1"/>
          </p:cNvCxnSpPr>
          <p:nvPr/>
        </p:nvCxnSpPr>
        <p:spPr bwMode="auto">
          <a:xfrm flipH="1" flipV="1">
            <a:off x="5916613" y="3862388"/>
            <a:ext cx="603250" cy="8461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89" name="Group 125">
            <a:extLst>
              <a:ext uri="{FF2B5EF4-FFF2-40B4-BE49-F238E27FC236}">
                <a16:creationId xmlns:a16="http://schemas.microsoft.com/office/drawing/2014/main" id="{5A9A4E73-7E48-1545-A7C7-E04783638E3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77075" y="5094288"/>
            <a:ext cx="228600" cy="228600"/>
            <a:chOff x="1481667" y="1820333"/>
            <a:chExt cx="228600" cy="228600"/>
          </a:xfrm>
        </p:grpSpPr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91732FFC-2796-8245-8896-8C7E68CAF8F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05AB4D05-BCF7-B140-9CBF-015108B2805B}"/>
                </a:ext>
              </a:extLst>
            </p:cNvPr>
            <p:cNvCxnSpPr>
              <a:stCxn id="234" idx="7"/>
              <a:endCxn id="23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60B74B87-6D19-B543-8957-3199ABC2A1FB}"/>
                </a:ext>
              </a:extLst>
            </p:cNvPr>
            <p:cNvCxnSpPr>
              <a:stCxn id="234" idx="1"/>
              <a:endCxn id="23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90" name="Group 125">
            <a:extLst>
              <a:ext uri="{FF2B5EF4-FFF2-40B4-BE49-F238E27FC236}">
                <a16:creationId xmlns:a16="http://schemas.microsoft.com/office/drawing/2014/main" id="{9F8C645A-F6A0-2F40-A24E-F4DD9B14427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2863" y="5094288"/>
            <a:ext cx="228600" cy="228600"/>
            <a:chOff x="1481667" y="1820333"/>
            <a:chExt cx="228600" cy="228600"/>
          </a:xfrm>
        </p:grpSpPr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8A4DA356-C453-A442-BFAD-DDF9A86675D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25CE665A-D9A4-504B-8FBA-1DB16490ECC9}"/>
                </a:ext>
              </a:extLst>
            </p:cNvPr>
            <p:cNvCxnSpPr>
              <a:stCxn id="238" idx="7"/>
              <a:endCxn id="238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1F65AB99-9BD8-8041-B049-3AB3D9B675BD}"/>
                </a:ext>
              </a:extLst>
            </p:cNvPr>
            <p:cNvCxnSpPr>
              <a:stCxn id="238" idx="1"/>
              <a:endCxn id="238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91" name="Group 125">
            <a:extLst>
              <a:ext uri="{FF2B5EF4-FFF2-40B4-BE49-F238E27FC236}">
                <a16:creationId xmlns:a16="http://schemas.microsoft.com/office/drawing/2014/main" id="{DD4C429B-CF77-D045-BA87-143209CCCE3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48650" y="5094288"/>
            <a:ext cx="228600" cy="228600"/>
            <a:chOff x="1481667" y="1820333"/>
            <a:chExt cx="228600" cy="228600"/>
          </a:xfrm>
        </p:grpSpPr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C32E5413-8A06-FB46-8022-3A2507B0CF6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7F66722A-0249-F040-8A03-C79F37926D5F}"/>
                </a:ext>
              </a:extLst>
            </p:cNvPr>
            <p:cNvCxnSpPr>
              <a:stCxn id="242" idx="7"/>
              <a:endCxn id="242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86571C8C-CDC1-7240-870A-ADA784F105BC}"/>
                </a:ext>
              </a:extLst>
            </p:cNvPr>
            <p:cNvCxnSpPr>
              <a:stCxn id="242" idx="1"/>
              <a:endCxn id="242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092" name="TextBox 139">
            <a:extLst>
              <a:ext uri="{FF2B5EF4-FFF2-40B4-BE49-F238E27FC236}">
                <a16:creationId xmlns:a16="http://schemas.microsoft.com/office/drawing/2014/main" id="{875CE7AB-D71C-7F47-A707-A5A61265C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4462463"/>
            <a:ext cx="541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i="1" baseline="-25000">
                <a:latin typeface="Times New Roman" panose="02020603050405020304" pitchFamily="18" charset="0"/>
              </a:rPr>
              <a:t>m</a:t>
            </a:r>
          </a:p>
        </p:txBody>
      </p: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906B33C-E9B9-3D48-9CEF-F11B3C84F97A}"/>
              </a:ext>
            </a:extLst>
          </p:cNvPr>
          <p:cNvCxnSpPr/>
          <p:nvPr/>
        </p:nvCxnSpPr>
        <p:spPr bwMode="auto">
          <a:xfrm>
            <a:off x="5908675" y="4017963"/>
            <a:ext cx="9525" cy="452437"/>
          </a:xfrm>
          <a:prstGeom prst="line">
            <a:avLst/>
          </a:prstGeom>
          <a:ln w="12700" cap="rnd">
            <a:solidFill>
              <a:schemeClr val="accent2">
                <a:lumMod val="60000"/>
                <a:lumOff val="40000"/>
              </a:schemeClr>
            </a:solidFill>
            <a:prstDash val="dash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44A2799-69AD-EB45-82B4-C52933343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8813" y="3094038"/>
            <a:ext cx="1535112" cy="1427162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4095" name="Picture 250" descr="latex-image-1.pdf">
            <a:extLst>
              <a:ext uri="{FF2B5EF4-FFF2-40B4-BE49-F238E27FC236}">
                <a16:creationId xmlns:a16="http://schemas.microsoft.com/office/drawing/2014/main" id="{636A0BAA-EF6F-7240-9F68-F7110F0F93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1509713"/>
            <a:ext cx="14732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96" name="Picture 251" descr="latex-image-1.pdf">
            <a:extLst>
              <a:ext uri="{FF2B5EF4-FFF2-40B4-BE49-F238E27FC236}">
                <a16:creationId xmlns:a16="http://schemas.microsoft.com/office/drawing/2014/main" id="{10AAE1DB-99AD-E743-B76D-51741C388A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1509713"/>
            <a:ext cx="1498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9CFE28EB-115E-CA4E-BA52-CA3C86460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</a:t>
            </a:r>
            <a:r>
              <a:rPr lang="en-US" altLang="en-US" sz="3600" i="1"/>
              <a:t>m</a:t>
            </a:r>
            <a:r>
              <a:rPr lang="en-US" altLang="en-US" sz="3600"/>
              <a:t>-Consistency  </a:t>
            </a:r>
            <a:r>
              <a:rPr lang="en-US" altLang="en-US" sz="2400" b="0" i="1">
                <a:solidFill>
                  <a:srgbClr val="CC0000"/>
                </a:solidFill>
              </a:rPr>
              <a:t>Dechter Def 8.3</a:t>
            </a:r>
            <a:endParaRPr lang="en-US" altLang="en-US" sz="3600"/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A34C0A4D-97FC-A54C-8A6B-92A1927E90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8455025" cy="4525962"/>
          </a:xfrm>
        </p:spPr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</a:t>
            </a:r>
            <a:r>
              <a:rPr lang="en-US" altLang="en-US" sz="2000" i="1"/>
              <a:t>m</a:t>
            </a:r>
            <a:r>
              <a:rPr lang="en-US" altLang="en-US" sz="2000"/>
              <a:t> constraints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1</a:t>
            </a:r>
            <a:r>
              <a:rPr lang="en-US" altLang="en-US" sz="2000" i="1"/>
              <a:t> </a:t>
            </a:r>
            <a:r>
              <a:rPr lang="en-US" altLang="en-US" sz="2000"/>
              <a:t>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2</a:t>
            </a:r>
            <a:r>
              <a:rPr lang="en-US" altLang="en-US" sz="2000"/>
              <a:t> , ..,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m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/>
              <a:t>s</a:t>
            </a:r>
            <a:r>
              <a:rPr lang="en-US" altLang="en-US" sz="2000"/>
              <a:t> = </a:t>
            </a:r>
            <a:r>
              <a:rPr lang="en-US" altLang="en-US" sz="2000">
                <a:sym typeface="Symbol" pitchFamily="2" charset="2"/>
              </a:rPr>
              <a:t></a:t>
            </a:r>
            <a:r>
              <a:rPr lang="en-US" altLang="en-US" sz="2000" i="1" baseline="-25000">
                <a:sym typeface="Symbol" pitchFamily="2" charset="2"/>
              </a:rPr>
              <a:t>im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/>
              <a:t>scope(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i</a:t>
            </a:r>
            <a:r>
              <a:rPr lang="en-US" altLang="en-US" sz="2000"/>
              <a:t>) </a:t>
            </a:r>
          </a:p>
          <a:p>
            <a:pPr lvl="1"/>
            <a:r>
              <a:rPr lang="en-US" altLang="en-US" sz="2000"/>
              <a:t>Every consistent partial solution of length |</a:t>
            </a:r>
            <a:r>
              <a:rPr lang="en-US" altLang="en-US" sz="2000" i="1"/>
              <a:t>s|</a:t>
            </a:r>
            <a:r>
              <a:rPr lang="en-US" altLang="en-US" sz="2000" i="1" baseline="-25000"/>
              <a:t> </a:t>
            </a:r>
            <a:r>
              <a:rPr lang="en-US" altLang="en-US" sz="2000"/>
              <a:t>-1</a:t>
            </a:r>
          </a:p>
          <a:p>
            <a:pPr lvl="1"/>
            <a:r>
              <a:rPr lang="en-US" altLang="en-US" sz="2000"/>
              <a:t>Can be extended to a consistent partial solution of length |</a:t>
            </a:r>
            <a:r>
              <a:rPr lang="en-US" altLang="en-US" sz="2000" i="1"/>
              <a:t>s</a:t>
            </a:r>
            <a:r>
              <a:rPr lang="en-US" altLang="en-US" sz="2000"/>
              <a:t>|</a:t>
            </a:r>
          </a:p>
          <a:p>
            <a:r>
              <a:rPr lang="en-US" altLang="en-US" sz="2400"/>
              <a:t> </a:t>
            </a:r>
            <a:r>
              <a:rPr lang="en-US" altLang="en-US" sz="2400" b="1"/>
              <a:t>(Sketchy) Algorithm     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Equation (8.5)</a:t>
            </a:r>
            <a:endParaRPr lang="en-US" altLang="en-US" sz="2400" b="1"/>
          </a:p>
          <a:p>
            <a:pPr lvl="1"/>
            <a:r>
              <a:rPr lang="en-US" altLang="en-US" sz="2000"/>
              <a:t>For  each </a:t>
            </a:r>
            <a:r>
              <a:rPr lang="en-US" altLang="en-US" sz="2000" i="1"/>
              <a:t>m</a:t>
            </a:r>
            <a:r>
              <a:rPr lang="en-US" altLang="en-US" sz="2000"/>
              <a:t> constraints, generate all constraints of arity</a:t>
            </a:r>
            <a:r>
              <a:rPr lang="en-US" altLang="en-US" sz="2000" i="1"/>
              <a:t> </a:t>
            </a:r>
            <a:r>
              <a:rPr lang="en-US" altLang="en-US" sz="2000"/>
              <a:t>|</a:t>
            </a:r>
            <a:r>
              <a:rPr lang="en-US" altLang="en-US" sz="2000" i="1"/>
              <a:t>s</a:t>
            </a:r>
            <a:r>
              <a:rPr lang="en-US" altLang="en-US" sz="2000"/>
              <a:t>|</a:t>
            </a:r>
            <a:r>
              <a:rPr lang="en-US" altLang="en-US" sz="2000" i="1"/>
              <a:t> </a:t>
            </a:r>
            <a:r>
              <a:rPr lang="en-US" altLang="en-US" sz="2000"/>
              <a:t>-1 by</a:t>
            </a:r>
          </a:p>
          <a:p>
            <a:pPr lvl="2"/>
            <a:r>
              <a:rPr lang="en-US" altLang="en-US" sz="1800"/>
              <a:t>Joining the </a:t>
            </a:r>
            <a:r>
              <a:rPr lang="en-US" altLang="en-US" sz="1800" i="1"/>
              <a:t>m</a:t>
            </a:r>
            <a:r>
              <a:rPr lang="en-US" altLang="en-US" sz="1800"/>
              <a:t> constraints and the domain of a variable (at the intersection of their scopes) and</a:t>
            </a:r>
          </a:p>
          <a:p>
            <a:pPr lvl="2"/>
            <a:r>
              <a:rPr lang="en-US" altLang="en-US" sz="1800"/>
              <a:t>Projecting the result on remaining variables </a:t>
            </a:r>
          </a:p>
          <a:p>
            <a:r>
              <a:rPr lang="en-US" altLang="en-US" sz="2400" b="1"/>
              <a:t>Effect</a:t>
            </a:r>
            <a:r>
              <a:rPr lang="en-US" altLang="en-US" sz="2400"/>
              <a:t>: Adds a huge number of new constraints</a:t>
            </a:r>
          </a:p>
          <a:p>
            <a:r>
              <a:rPr lang="en-US" altLang="en-US" sz="2400" b="1"/>
              <a:t>Complexity</a:t>
            </a:r>
            <a:r>
              <a:rPr lang="en-US" altLang="en-US" sz="2400"/>
              <a:t>: polynomial in the sum of largest 2 scopes</a:t>
            </a:r>
          </a:p>
          <a:p>
            <a:pPr lvl="1"/>
            <a:endParaRPr lang="en-US" altLang="en-US"/>
          </a:p>
          <a:p>
            <a:endParaRPr lang="en-US" altLang="en-US"/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5A58BAAB-4A72-3840-A744-119AFA08FF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1C5738-1F59-1840-AC56-57A3E5273C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6C0EB944-7D9C-7E49-9152-919BDAF31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A1AE3B1-4151-FC4B-AB61-B50902686F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3.1, 3.2, 3.3, 3.4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2000"/>
              <a:t>Non-Binary CSPs</a:t>
            </a:r>
            <a:r>
              <a:rPr lang="en-US" altLang="en-US" sz="2400"/>
              <a:t>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3.5.1, 8.1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  <a:r>
              <a:rPr lang="en-US" altLang="en-US" sz="2000" i="1">
                <a:solidFill>
                  <a:srgbClr val="CC0000"/>
                </a:solidFill>
              </a:rPr>
              <a:t>   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3.5.3</a:t>
            </a:r>
            <a:endParaRPr lang="en-US" altLang="en-US" sz="2000"/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7BE1B79D-2049-F348-A6F8-495E25F15B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9F0C517-DBDA-704F-9482-90DF1EB6B7E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4D2C2FAE-0008-8443-9163-A43655F98A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Relational (</a:t>
            </a:r>
            <a:r>
              <a:rPr lang="en-US" altLang="en-US" sz="3200" i="1">
                <a:latin typeface="Times New Roman" panose="02020603050405020304" pitchFamily="18" charset="0"/>
              </a:rPr>
              <a:t>i</a:t>
            </a:r>
            <a:r>
              <a:rPr lang="en-US" altLang="en-US" sz="3200"/>
              <a:t>,</a:t>
            </a:r>
            <a:r>
              <a:rPr lang="en-US" altLang="en-US" sz="3200" i="1">
                <a:latin typeface="Times New Roman" panose="02020603050405020304" pitchFamily="18" charset="0"/>
              </a:rPr>
              <a:t>m</a:t>
            </a:r>
            <a:r>
              <a:rPr lang="en-US" altLang="en-US" sz="3200"/>
              <a:t>)-Consistency       </a:t>
            </a:r>
            <a:r>
              <a:rPr lang="en-US" altLang="en-US" sz="2000" b="0" i="1">
                <a:solidFill>
                  <a:srgbClr val="CC0000"/>
                </a:solidFill>
              </a:rPr>
              <a:t>Dechter Def 8.4</a:t>
            </a:r>
            <a:endParaRPr lang="en-US" altLang="en-US" sz="3200"/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E3E1A181-7024-F343-A607-CD81CC639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</a:t>
            </a:r>
            <a:r>
              <a:rPr lang="en-US" altLang="en-US" sz="2000" i="1"/>
              <a:t>m</a:t>
            </a:r>
            <a:r>
              <a:rPr lang="en-US" altLang="en-US" sz="2000"/>
              <a:t> constraints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1</a:t>
            </a:r>
            <a:r>
              <a:rPr lang="en-US" altLang="en-US" sz="2000" i="1"/>
              <a:t> </a:t>
            </a:r>
            <a:r>
              <a:rPr lang="en-US" altLang="en-US" sz="2000"/>
              <a:t>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2</a:t>
            </a:r>
            <a:r>
              <a:rPr lang="en-US" altLang="en-US" sz="2000"/>
              <a:t> , ..,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m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/>
              <a:t>s</a:t>
            </a:r>
            <a:r>
              <a:rPr lang="en-US" altLang="en-US" sz="2000"/>
              <a:t> = </a:t>
            </a:r>
            <a:r>
              <a:rPr lang="en-US" altLang="en-US" sz="2000">
                <a:sym typeface="Symbol" pitchFamily="2" charset="2"/>
              </a:rPr>
              <a:t></a:t>
            </a:r>
            <a:r>
              <a:rPr lang="en-US" altLang="en-US" sz="2000" i="1" baseline="-25000">
                <a:sym typeface="Symbol" pitchFamily="2" charset="2"/>
              </a:rPr>
              <a:t>im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/>
              <a:t>scope(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i</a:t>
            </a:r>
            <a:r>
              <a:rPr lang="en-US" altLang="en-US" sz="2000"/>
              <a:t>)</a:t>
            </a:r>
            <a:endParaRPr lang="en-US" altLang="en-US" sz="2000" i="1" baseline="-25000"/>
          </a:p>
          <a:p>
            <a:pPr lvl="1"/>
            <a:r>
              <a:rPr lang="en-US" altLang="en-US" sz="2000"/>
              <a:t>Every consistent partial solution of length </a:t>
            </a:r>
            <a:r>
              <a:rPr lang="en-US" altLang="en-US" sz="2000" i="1"/>
              <a:t>i</a:t>
            </a:r>
            <a:endParaRPr lang="en-US" altLang="en-US" sz="2000"/>
          </a:p>
          <a:p>
            <a:pPr lvl="1"/>
            <a:r>
              <a:rPr lang="en-US" altLang="en-US" sz="2000"/>
              <a:t>Can be extended to a consistent partial solution of length |</a:t>
            </a:r>
            <a:r>
              <a:rPr lang="en-US" altLang="en-US" sz="2000" i="1"/>
              <a:t>s|</a:t>
            </a:r>
            <a:r>
              <a:rPr lang="en-US" altLang="en-US" sz="2000"/>
              <a:t> </a:t>
            </a:r>
            <a:endParaRPr lang="en-US" altLang="en-US" sz="2000" i="1"/>
          </a:p>
          <a:p>
            <a:r>
              <a:rPr lang="en-US" altLang="en-US" sz="2400"/>
              <a:t> </a:t>
            </a:r>
            <a:r>
              <a:rPr lang="en-US" altLang="en-US" sz="2400" b="1"/>
              <a:t>Algorithm                             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Fig 8.1</a:t>
            </a:r>
            <a:endParaRPr lang="en-US" altLang="en-US" sz="2400" b="1"/>
          </a:p>
          <a:p>
            <a:pPr lvl="1"/>
            <a:r>
              <a:rPr lang="en-US" altLang="en-US" sz="2000"/>
              <a:t>For  each </a:t>
            </a:r>
            <a:r>
              <a:rPr lang="en-US" altLang="en-US" sz="2000" i="1"/>
              <a:t>m</a:t>
            </a:r>
            <a:r>
              <a:rPr lang="en-US" altLang="en-US" sz="2000"/>
              <a:t> constraints, generate all constraints  of arity</a:t>
            </a:r>
            <a:r>
              <a:rPr lang="en-US" altLang="en-US" sz="2000" i="1"/>
              <a:t> i</a:t>
            </a:r>
            <a:r>
              <a:rPr lang="en-US" altLang="en-US" sz="2000" i="1" baseline="-25000"/>
              <a:t>  </a:t>
            </a:r>
            <a:r>
              <a:rPr lang="en-US" altLang="en-US" sz="2000"/>
              <a:t>by</a:t>
            </a:r>
          </a:p>
          <a:p>
            <a:pPr lvl="2"/>
            <a:r>
              <a:rPr lang="en-US" altLang="en-US" sz="1800"/>
              <a:t>Joining the </a:t>
            </a:r>
            <a:r>
              <a:rPr lang="en-US" altLang="en-US" sz="1800" i="1"/>
              <a:t>m</a:t>
            </a:r>
            <a:r>
              <a:rPr lang="en-US" altLang="en-US" sz="1800"/>
              <a:t> constraints and the domain of a variable (at the intersection of their scopes) and</a:t>
            </a:r>
          </a:p>
          <a:p>
            <a:pPr lvl="2"/>
            <a:r>
              <a:rPr lang="en-US" altLang="en-US" sz="1800"/>
              <a:t>Projecting the result on every combination of </a:t>
            </a:r>
            <a:r>
              <a:rPr lang="en-US" altLang="en-US" sz="1800" i="1"/>
              <a:t>i</a:t>
            </a:r>
            <a:r>
              <a:rPr lang="en-US" altLang="en-US" sz="1800"/>
              <a:t> variables</a:t>
            </a:r>
            <a:endParaRPr lang="en-US" altLang="en-US" sz="2000" i="1"/>
          </a:p>
          <a:p>
            <a:r>
              <a:rPr lang="en-US" altLang="en-US" sz="2000" b="1"/>
              <a:t>Effect</a:t>
            </a:r>
            <a:r>
              <a:rPr lang="en-US" altLang="en-US" sz="2000"/>
              <a:t>: Adds a huge number of new constraints, </a:t>
            </a:r>
            <a:r>
              <a:rPr lang="en-US" altLang="en-US" sz="2000">
                <a:solidFill>
                  <a:srgbClr val="CC0000"/>
                </a:solidFill>
              </a:rPr>
              <a:t>except for </a:t>
            </a:r>
            <a:r>
              <a:rPr lang="en-US" altLang="en-US" sz="2000" i="1">
                <a:solidFill>
                  <a:srgbClr val="CC0000"/>
                </a:solidFill>
              </a:rPr>
              <a:t>i</a:t>
            </a:r>
            <a:r>
              <a:rPr lang="en-US" altLang="en-US" sz="2000">
                <a:solidFill>
                  <a:srgbClr val="CC0000"/>
                </a:solidFill>
              </a:rPr>
              <a:t>=1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exponential in </a:t>
            </a:r>
            <a:r>
              <a:rPr lang="en-US" altLang="en-US" sz="2000" i="1"/>
              <a:t>s</a:t>
            </a:r>
            <a:r>
              <a:rPr lang="en-US" altLang="en-US" sz="2000"/>
              <a:t> (largest union of scope of </a:t>
            </a:r>
            <a:r>
              <a:rPr lang="en-US" altLang="en-US" sz="2000" i="1"/>
              <a:t>m</a:t>
            </a:r>
            <a:r>
              <a:rPr lang="en-US" altLang="en-US" sz="2000"/>
              <a:t> constraints) in time and space</a:t>
            </a: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C50AD25B-ED5B-084F-83C9-05133EA1E7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7151CC-0F0F-864A-8BDA-616D51146BC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0B81D2C7-75B7-2042-A23A-B07BC7774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m-wise consistency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BBE189B-4E1D-FC43-A9DE-826D6C38FA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31426"/>
            <a:ext cx="8229600" cy="4525962"/>
          </a:xfrm>
        </p:spPr>
        <p:txBody>
          <a:bodyPr/>
          <a:lstStyle/>
          <a:p>
            <a:r>
              <a:rPr lang="en-US" altLang="en-US" sz="1600" b="1" dirty="0"/>
              <a:t>Property</a:t>
            </a:r>
            <a:endParaRPr lang="en-US" altLang="en-US" sz="1600" dirty="0"/>
          </a:p>
          <a:p>
            <a:pPr lvl="1"/>
            <a:r>
              <a:rPr lang="en-US" altLang="en-US" sz="1400" dirty="0"/>
              <a:t>For every set of m constraints,</a:t>
            </a:r>
          </a:p>
          <a:p>
            <a:pPr lvl="1"/>
            <a:r>
              <a:rPr lang="en-US" altLang="en-US" sz="1400" dirty="0"/>
              <a:t>Every tuple in each constraint appears in </a:t>
            </a:r>
            <a:r>
              <a:rPr lang="en-US" altLang="en-US" sz="1400"/>
              <a:t>a consistent </a:t>
            </a:r>
            <a:r>
              <a:rPr lang="en-US" altLang="en-US" sz="1400" dirty="0"/>
              <a:t>solution to the m constraints</a:t>
            </a:r>
          </a:p>
          <a:p>
            <a:pPr lvl="1"/>
            <a:r>
              <a:rPr lang="en-US" altLang="en-US" sz="1400" dirty="0"/>
              <a:t>That is, each constraint is as tight as it can be </a:t>
            </a:r>
            <a:r>
              <a:rPr lang="en-US" altLang="en-US" sz="1400" dirty="0">
                <a:solidFill>
                  <a:srgbClr val="CC0000"/>
                </a:solidFill>
              </a:rPr>
              <a:t>for the set of </a:t>
            </a:r>
            <a:r>
              <a:rPr lang="en-US" altLang="en-US" sz="1400" i="1" dirty="0">
                <a:solidFill>
                  <a:srgbClr val="CC0000"/>
                </a:solidFill>
              </a:rPr>
              <a:t>m</a:t>
            </a:r>
            <a:r>
              <a:rPr lang="en-US" altLang="en-US" sz="1400" dirty="0">
                <a:solidFill>
                  <a:srgbClr val="CC0000"/>
                </a:solidFill>
              </a:rPr>
              <a:t> constraints</a:t>
            </a:r>
          </a:p>
          <a:p>
            <a:pPr marL="457200" lvl="1" indent="0">
              <a:buNone/>
            </a:pPr>
            <a:endParaRPr lang="en-US" altLang="en-US" sz="1400" dirty="0">
              <a:solidFill>
                <a:srgbClr val="CC0000"/>
              </a:solidFill>
            </a:endParaRPr>
          </a:p>
          <a:p>
            <a:endParaRPr lang="en-US" altLang="en-US" sz="1600" b="1" dirty="0"/>
          </a:p>
          <a:p>
            <a:endParaRPr lang="en-US" altLang="en-US" sz="1600" b="1" dirty="0"/>
          </a:p>
          <a:p>
            <a:endParaRPr lang="en-US" altLang="en-US" sz="1600" b="1" dirty="0"/>
          </a:p>
          <a:p>
            <a:endParaRPr lang="en-US" altLang="en-US" sz="1600" b="1" dirty="0"/>
          </a:p>
          <a:p>
            <a:endParaRPr lang="en-US" altLang="en-US" sz="1600" b="1" dirty="0"/>
          </a:p>
          <a:p>
            <a:endParaRPr lang="en-US" altLang="en-US" sz="1600" b="1" dirty="0"/>
          </a:p>
          <a:p>
            <a:endParaRPr lang="en-US" altLang="en-US" sz="1600" b="1" dirty="0"/>
          </a:p>
          <a:p>
            <a:r>
              <a:rPr lang="en-US" altLang="en-US" sz="1600" b="1" dirty="0"/>
              <a:t>(Sketch of) Algorithm: 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PerTuple</a:t>
            </a:r>
            <a:r>
              <a:rPr lang="en-US" altLang="en-US" sz="1600" dirty="0"/>
              <a:t>, </a:t>
            </a:r>
            <a:r>
              <a:rPr lang="en-US" altLang="en-US" sz="1600" dirty="0" err="1"/>
              <a:t>AllSol</a:t>
            </a:r>
            <a:r>
              <a:rPr lang="en-US" altLang="en-US" sz="1600" dirty="0"/>
              <a:t>, etc.</a:t>
            </a:r>
            <a:endParaRPr lang="en-US" altLang="en-US" sz="1600" b="1" dirty="0"/>
          </a:p>
          <a:p>
            <a:pPr>
              <a:buFontTx/>
              <a:buNone/>
            </a:pPr>
            <a:r>
              <a:rPr lang="en-US" altLang="en-US" sz="1600" dirty="0"/>
              <a:t>	</a:t>
            </a:r>
            <a:r>
              <a:rPr lang="en-US" altLang="en-US" sz="1600" b="1" dirty="0"/>
              <a:t>Effect</a:t>
            </a:r>
            <a:r>
              <a:rPr lang="en-US" altLang="en-US" sz="1600" dirty="0"/>
              <a:t>: Filters the constraints, w/o introducing new constraints</a:t>
            </a:r>
          </a:p>
          <a:p>
            <a:r>
              <a:rPr lang="en-US" altLang="en-US" sz="1600" b="1" dirty="0"/>
              <a:t>Note</a:t>
            </a:r>
            <a:r>
              <a:rPr lang="en-US" altLang="en-US" sz="1600" dirty="0"/>
              <a:t>:</a:t>
            </a:r>
          </a:p>
          <a:p>
            <a:pPr lvl="1"/>
            <a:r>
              <a:rPr lang="en-US" altLang="en-US" sz="1400" dirty="0"/>
              <a:t>Defined in DB: pairwise consistency, relations join completely</a:t>
            </a:r>
          </a:p>
          <a:p>
            <a:pPr lvl="1"/>
            <a:r>
              <a:rPr lang="en-US" altLang="en-US" sz="1400" dirty="0"/>
              <a:t>First defined as R(*,m)C, now recast as </a:t>
            </a:r>
            <a:r>
              <a:rPr lang="en-US" altLang="en-US" sz="1400" i="1" dirty="0"/>
              <a:t>m</a:t>
            </a:r>
            <a:r>
              <a:rPr lang="en-US" altLang="en-US" sz="1400" dirty="0"/>
              <a:t>-wise consistency</a:t>
            </a:r>
            <a:endParaRPr lang="en-US" altLang="en-US" sz="1600" dirty="0"/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547C2F65-50E6-304B-80F8-372C0EE5AE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C90834-46EC-6C4E-AC87-DC2B9D402DE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36DBFCD-1275-A6C4-CF05-7D9720E891A6}"/>
              </a:ext>
            </a:extLst>
          </p:cNvPr>
          <p:cNvGrpSpPr/>
          <p:nvPr/>
        </p:nvGrpSpPr>
        <p:grpSpPr>
          <a:xfrm>
            <a:off x="4332512" y="2612673"/>
            <a:ext cx="838200" cy="914400"/>
            <a:chOff x="5410200" y="4114800"/>
            <a:chExt cx="838200" cy="9144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280001-C416-3AC7-9163-CAC706A4D42D}"/>
                </a:ext>
              </a:extLst>
            </p:cNvPr>
            <p:cNvSpPr/>
            <p:nvPr/>
          </p:nvSpPr>
          <p:spPr>
            <a:xfrm>
              <a:off x="5410200" y="411480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7C1E17A-BDC3-05FB-FAC1-141978B34A8B}"/>
                </a:ext>
              </a:extLst>
            </p:cNvPr>
            <p:cNvCxnSpPr/>
            <p:nvPr/>
          </p:nvCxnSpPr>
          <p:spPr>
            <a:xfrm>
              <a:off x="5410200" y="42672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8B6DEC4-F413-08FD-F874-71BB7F16DF15}"/>
                </a:ext>
              </a:extLst>
            </p:cNvPr>
            <p:cNvCxnSpPr/>
            <p:nvPr/>
          </p:nvCxnSpPr>
          <p:spPr>
            <a:xfrm>
              <a:off x="5410200" y="441960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E7EE85C-C5F5-FC92-C3EF-FF4ABF545BF2}"/>
                </a:ext>
              </a:extLst>
            </p:cNvPr>
            <p:cNvCxnSpPr/>
            <p:nvPr/>
          </p:nvCxnSpPr>
          <p:spPr>
            <a:xfrm>
              <a:off x="5410200" y="45720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0187C48-B4B5-26DE-4186-34B4CE227808}"/>
                </a:ext>
              </a:extLst>
            </p:cNvPr>
            <p:cNvCxnSpPr/>
            <p:nvPr/>
          </p:nvCxnSpPr>
          <p:spPr>
            <a:xfrm>
              <a:off x="5410200" y="47244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0C68B72-6BEE-4BA1-2346-487D64F4EE59}"/>
                </a:ext>
              </a:extLst>
            </p:cNvPr>
            <p:cNvCxnSpPr/>
            <p:nvPr/>
          </p:nvCxnSpPr>
          <p:spPr>
            <a:xfrm>
              <a:off x="5410200" y="48768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C5EF7E6A-1043-9C99-56E2-58D82F862590}"/>
              </a:ext>
            </a:extLst>
          </p:cNvPr>
          <p:cNvSpPr/>
          <p:nvPr/>
        </p:nvSpPr>
        <p:spPr>
          <a:xfrm>
            <a:off x="2884712" y="2612673"/>
            <a:ext cx="8382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9E79CF2-4250-DE87-ACD7-6A3F486D717C}"/>
              </a:ext>
            </a:extLst>
          </p:cNvPr>
          <p:cNvCxnSpPr/>
          <p:nvPr/>
        </p:nvCxnSpPr>
        <p:spPr>
          <a:xfrm>
            <a:off x="2884712" y="2765073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EC7DB6-0F68-CA21-15F2-2CA292A020FE}"/>
              </a:ext>
            </a:extLst>
          </p:cNvPr>
          <p:cNvCxnSpPr/>
          <p:nvPr/>
        </p:nvCxnSpPr>
        <p:spPr>
          <a:xfrm>
            <a:off x="2884712" y="2917473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AB6D27-8574-7813-A52E-1DFD756F0924}"/>
              </a:ext>
            </a:extLst>
          </p:cNvPr>
          <p:cNvCxnSpPr/>
          <p:nvPr/>
        </p:nvCxnSpPr>
        <p:spPr>
          <a:xfrm>
            <a:off x="2884712" y="3069873"/>
            <a:ext cx="838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116A58-5D3F-6658-EE1C-FF2AA2E5B76B}"/>
              </a:ext>
            </a:extLst>
          </p:cNvPr>
          <p:cNvCxnSpPr/>
          <p:nvPr/>
        </p:nvCxnSpPr>
        <p:spPr>
          <a:xfrm>
            <a:off x="2884712" y="3222273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72EFA8-41F8-A166-5D06-78BD81B3E9DF}"/>
              </a:ext>
            </a:extLst>
          </p:cNvPr>
          <p:cNvCxnSpPr/>
          <p:nvPr/>
        </p:nvCxnSpPr>
        <p:spPr>
          <a:xfrm>
            <a:off x="2884712" y="3374673"/>
            <a:ext cx="8382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653D98-67D4-2E7F-14F8-67B65288E053}"/>
              </a:ext>
            </a:extLst>
          </p:cNvPr>
          <p:cNvGrpSpPr/>
          <p:nvPr/>
        </p:nvGrpSpPr>
        <p:grpSpPr>
          <a:xfrm>
            <a:off x="5932712" y="2612673"/>
            <a:ext cx="838200" cy="914400"/>
            <a:chOff x="7010400" y="4114800"/>
            <a:chExt cx="838200" cy="9144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B49648B-2658-61D2-E175-9A53D4DDEEEE}"/>
                </a:ext>
              </a:extLst>
            </p:cNvPr>
            <p:cNvSpPr/>
            <p:nvPr/>
          </p:nvSpPr>
          <p:spPr>
            <a:xfrm>
              <a:off x="7010400" y="411480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666704F-7300-CBE9-F081-217FDE8374A6}"/>
                </a:ext>
              </a:extLst>
            </p:cNvPr>
            <p:cNvCxnSpPr/>
            <p:nvPr/>
          </p:nvCxnSpPr>
          <p:spPr>
            <a:xfrm>
              <a:off x="7010400" y="42672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952C527-B217-EE63-5491-43C646F37039}"/>
                </a:ext>
              </a:extLst>
            </p:cNvPr>
            <p:cNvCxnSpPr/>
            <p:nvPr/>
          </p:nvCxnSpPr>
          <p:spPr>
            <a:xfrm>
              <a:off x="7010400" y="44196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BE9A2A8-FF08-0E41-5B36-DD306CE93100}"/>
                </a:ext>
              </a:extLst>
            </p:cNvPr>
            <p:cNvCxnSpPr/>
            <p:nvPr/>
          </p:nvCxnSpPr>
          <p:spPr>
            <a:xfrm>
              <a:off x="7010400" y="45720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8FB7527-7088-BE1F-2388-4C7C95DEB4F3}"/>
                </a:ext>
              </a:extLst>
            </p:cNvPr>
            <p:cNvCxnSpPr/>
            <p:nvPr/>
          </p:nvCxnSpPr>
          <p:spPr>
            <a:xfrm>
              <a:off x="7010400" y="472440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2E261F0-61F1-C189-D8A9-F02BC23C82B8}"/>
                </a:ext>
              </a:extLst>
            </p:cNvPr>
            <p:cNvCxnSpPr/>
            <p:nvPr/>
          </p:nvCxnSpPr>
          <p:spPr>
            <a:xfrm>
              <a:off x="7010400" y="487680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Curved Connector 13">
            <a:extLst>
              <a:ext uri="{FF2B5EF4-FFF2-40B4-BE49-F238E27FC236}">
                <a16:creationId xmlns:a16="http://schemas.microsoft.com/office/drawing/2014/main" id="{7AEB5B6A-1354-7B72-5BCC-A1174A0385AA}"/>
              </a:ext>
            </a:extLst>
          </p:cNvPr>
          <p:cNvCxnSpPr>
            <a:stCxn id="7" idx="3"/>
          </p:cNvCxnSpPr>
          <p:nvPr/>
        </p:nvCxnSpPr>
        <p:spPr>
          <a:xfrm flipV="1">
            <a:off x="3722912" y="2917473"/>
            <a:ext cx="609600" cy="152400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>
            <a:extLst>
              <a:ext uri="{FF2B5EF4-FFF2-40B4-BE49-F238E27FC236}">
                <a16:creationId xmlns:a16="http://schemas.microsoft.com/office/drawing/2014/main" id="{7DD6F109-E5BC-C088-0DE4-125DC53D5D2A}"/>
              </a:ext>
            </a:extLst>
          </p:cNvPr>
          <p:cNvCxnSpPr/>
          <p:nvPr/>
        </p:nvCxnSpPr>
        <p:spPr>
          <a:xfrm>
            <a:off x="5094512" y="2917473"/>
            <a:ext cx="838200" cy="304800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ight Brace 15">
            <a:extLst>
              <a:ext uri="{FF2B5EF4-FFF2-40B4-BE49-F238E27FC236}">
                <a16:creationId xmlns:a16="http://schemas.microsoft.com/office/drawing/2014/main" id="{EB5D710B-65C7-BDE3-29E8-A5EB9576E105}"/>
              </a:ext>
            </a:extLst>
          </p:cNvPr>
          <p:cNvSpPr/>
          <p:nvPr/>
        </p:nvSpPr>
        <p:spPr>
          <a:xfrm rot="5400000">
            <a:off x="5399312" y="2460273"/>
            <a:ext cx="304800" cy="2743200"/>
          </a:xfrm>
          <a:prstGeom prst="rightBrace">
            <a:avLst>
              <a:gd name="adj1" fmla="val 8333"/>
              <a:gd name="adj2" fmla="val 50000"/>
            </a:avLst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7ED6D3-2D7D-C1B1-9594-EFA07BA8B8E4}"/>
              </a:ext>
            </a:extLst>
          </p:cNvPr>
          <p:cNvSpPr txBox="1"/>
          <p:nvPr/>
        </p:nvSpPr>
        <p:spPr>
          <a:xfrm>
            <a:off x="5272670" y="3146073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..…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65478D-AB5D-0AF9-0E66-8BBEB06A7995}"/>
              </a:ext>
            </a:extLst>
          </p:cNvPr>
          <p:cNvSpPr txBox="1"/>
          <p:nvPr/>
        </p:nvSpPr>
        <p:spPr>
          <a:xfrm>
            <a:off x="4374494" y="3984273"/>
            <a:ext cx="2701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∀ </a:t>
            </a:r>
            <a:r>
              <a:rPr lang="en-US" sz="2800" i="1" dirty="0"/>
              <a:t>m</a:t>
            </a:r>
            <a:r>
              <a:rPr lang="en-US" sz="2800" dirty="0"/>
              <a:t>-1 relations</a:t>
            </a:r>
            <a:endParaRPr lang="en-US" sz="2800" i="1" dirty="0"/>
          </a:p>
        </p:txBody>
      </p:sp>
      <p:sp>
        <p:nvSpPr>
          <p:cNvPr id="19" name="Rectangular Callout 18">
            <a:extLst>
              <a:ext uri="{FF2B5EF4-FFF2-40B4-BE49-F238E27FC236}">
                <a16:creationId xmlns:a16="http://schemas.microsoft.com/office/drawing/2014/main" id="{DDCF9CBC-A72E-EEDA-88EE-AD287A58AC2A}"/>
              </a:ext>
            </a:extLst>
          </p:cNvPr>
          <p:cNvSpPr/>
          <p:nvPr/>
        </p:nvSpPr>
        <p:spPr>
          <a:xfrm>
            <a:off x="1665512" y="2765073"/>
            <a:ext cx="990600" cy="381000"/>
          </a:xfrm>
          <a:prstGeom prst="wedgeRectCallout">
            <a:avLst>
              <a:gd name="adj1" fmla="val 69353"/>
              <a:gd name="adj2" fmla="val 257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/>
              <a:t>∀ tuple</a:t>
            </a:r>
          </a:p>
        </p:txBody>
      </p:sp>
      <p:sp>
        <p:nvSpPr>
          <p:cNvPr id="20" name="Rectangular Callout 19">
            <a:extLst>
              <a:ext uri="{FF2B5EF4-FFF2-40B4-BE49-F238E27FC236}">
                <a16:creationId xmlns:a16="http://schemas.microsoft.com/office/drawing/2014/main" id="{CD028A61-4E1C-28E6-FB75-B77DECCFE832}"/>
              </a:ext>
            </a:extLst>
          </p:cNvPr>
          <p:cNvSpPr/>
          <p:nvPr/>
        </p:nvSpPr>
        <p:spPr>
          <a:xfrm>
            <a:off x="1665512" y="3908073"/>
            <a:ext cx="1219200" cy="381000"/>
          </a:xfrm>
          <a:prstGeom prst="wedgeRectCallout">
            <a:avLst>
              <a:gd name="adj1" fmla="val 64184"/>
              <a:gd name="adj2" fmla="val -13926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/>
              <a:t>∀ relation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2C449928-02E1-8A44-932F-7E0B46578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Summary: Non-Binary CSPs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130ABA98-C807-154C-843F-F6F9806D3D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CC0000"/>
                </a:solidFill>
              </a:rPr>
              <a:t>Domain filtering </a:t>
            </a:r>
          </a:p>
          <a:p>
            <a:pPr lvl="1"/>
            <a:r>
              <a:rPr lang="en-US" altLang="en-US" sz="2000"/>
              <a:t>Generalized Arc Consistency (GAC)</a:t>
            </a:r>
            <a:endParaRPr lang="en-US" altLang="en-US" sz="2000" i="1">
              <a:solidFill>
                <a:srgbClr val="CC0000"/>
              </a:solidFill>
            </a:endParaRPr>
          </a:p>
          <a:p>
            <a:pPr lvl="1"/>
            <a:r>
              <a:rPr lang="en-US" altLang="en-US" sz="2000"/>
              <a:t>Singleton Generalized Arc Consistency (SGAC)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maxRPWC, rPIC, RPWC, etc.                        [Bessiere et al., 08]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CC0000"/>
                </a:solidFill>
              </a:rPr>
              <a:t>Relational consistency</a:t>
            </a:r>
          </a:p>
          <a:p>
            <a:pPr lvl="1"/>
            <a:r>
              <a:rPr lang="en-US" altLang="en-US" sz="2000"/>
              <a:t>(strong) Relational m-consistency</a:t>
            </a:r>
          </a:p>
          <a:p>
            <a:pPr lvl="2"/>
            <a:r>
              <a:rPr lang="en-US" altLang="en-US" sz="1600"/>
              <a:t>Relational Arc-Consistency (R1C)</a:t>
            </a:r>
          </a:p>
          <a:p>
            <a:pPr lvl="2"/>
            <a:r>
              <a:rPr lang="en-US" altLang="en-US" sz="1600"/>
              <a:t>Relational Path-Consistency (R2C)</a:t>
            </a:r>
          </a:p>
          <a:p>
            <a:pPr lvl="1"/>
            <a:r>
              <a:rPr lang="en-US" altLang="en-US" sz="2000"/>
              <a:t>Relational (i,m)-consistency</a:t>
            </a:r>
          </a:p>
          <a:p>
            <a:pPr lvl="2"/>
            <a:r>
              <a:rPr lang="en-US" altLang="en-US" sz="1600"/>
              <a:t>i = 1, Relational (1,m)-consistency is a </a:t>
            </a:r>
            <a:r>
              <a:rPr lang="en-US" altLang="en-US" sz="1600">
                <a:solidFill>
                  <a:srgbClr val="CC0000"/>
                </a:solidFill>
              </a:rPr>
              <a:t>domain filtering technique</a:t>
            </a:r>
          </a:p>
          <a:p>
            <a:pPr lvl="2"/>
            <a:r>
              <a:rPr lang="en-US" altLang="en-US" sz="1600"/>
              <a:t>i=1 and m=2, Relational (1,m)-consistency is known as rPIC</a:t>
            </a:r>
          </a:p>
          <a:p>
            <a:pPr lvl="1"/>
            <a:r>
              <a:rPr lang="en-US" altLang="en-US" sz="2000"/>
              <a:t>Relational (*,m)-consistency (m-wise consistency)</a:t>
            </a:r>
          </a:p>
          <a:p>
            <a:pPr lvl="1"/>
            <a:endParaRPr lang="en-US" altLang="en-US" sz="2000"/>
          </a:p>
        </p:txBody>
      </p:sp>
      <p:sp>
        <p:nvSpPr>
          <p:cNvPr id="48131" name="Slide Number Placeholder 4">
            <a:extLst>
              <a:ext uri="{FF2B5EF4-FFF2-40B4-BE49-F238E27FC236}">
                <a16:creationId xmlns:a16="http://schemas.microsoft.com/office/drawing/2014/main" id="{9EBE86B8-B954-E948-8C67-EF56D508CF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87C75E-2A2B-1743-A75A-B0A337FF703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7C7E6038-9BB5-004B-916F-A074F3E1A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185D88EE-4F91-5A49-89BE-025B722053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Effects of Consistency Algorithms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Domain filtering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Constraint filtering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>
              <a:solidFill>
                <a:srgbClr val="7F7F7F"/>
              </a:solidFill>
            </a:endParaRPr>
          </a:p>
        </p:txBody>
      </p:sp>
      <p:sp>
        <p:nvSpPr>
          <p:cNvPr id="49155" name="Slide Number Placeholder 4">
            <a:extLst>
              <a:ext uri="{FF2B5EF4-FFF2-40B4-BE49-F238E27FC236}">
                <a16:creationId xmlns:a16="http://schemas.microsoft.com/office/drawing/2014/main" id="{4DB1FD14-3244-2745-88F9-B6C72A54F7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9DC70B-1ED8-D848-A430-5F1BB161A90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42EF1E96-23FB-8A41-98FD-8224B05753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Effects of Consistency </a:t>
            </a:r>
            <a:r>
              <a:rPr lang="en-US" altLang="en-US" sz="3600">
                <a:solidFill>
                  <a:srgbClr val="CC0000"/>
                </a:solidFill>
              </a:rPr>
              <a:t>Algorithms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6E4AB533-706C-844C-8130-DB9BB8D39B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Filter the domains</a:t>
            </a:r>
          </a:p>
          <a:p>
            <a:pPr lvl="1"/>
            <a:r>
              <a:rPr lang="en-US" altLang="en-US" sz="2400"/>
              <a:t>Old algorithms: AC-*, GAC-*, etc.</a:t>
            </a:r>
          </a:p>
          <a:p>
            <a:pPr lvl="1"/>
            <a:r>
              <a:rPr lang="en-US" altLang="en-US" sz="2400"/>
              <a:t>New algorithms: maxRPWC, R(1,</a:t>
            </a:r>
            <a:r>
              <a:rPr lang="en-US" altLang="en-US" sz="2400" i="1"/>
              <a:t>m</a:t>
            </a:r>
            <a:r>
              <a:rPr lang="en-US" altLang="en-US" sz="2400"/>
              <a:t>)C, etc.</a:t>
            </a:r>
          </a:p>
          <a:p>
            <a:r>
              <a:rPr lang="en-US" altLang="en-US" sz="2800"/>
              <a:t>Filter the constraints</a:t>
            </a:r>
          </a:p>
          <a:p>
            <a:pPr lvl="1"/>
            <a:r>
              <a:rPr lang="en-US" altLang="en-US" sz="2400"/>
              <a:t>New algorithms: R(*,m)C</a:t>
            </a:r>
          </a:p>
          <a:p>
            <a:r>
              <a:rPr lang="en-US" altLang="en-US" sz="2800"/>
              <a:t>Add new constraints to the problem</a:t>
            </a:r>
          </a:p>
          <a:p>
            <a:pPr lvl="1"/>
            <a:r>
              <a:rPr lang="en-US" altLang="en-US" sz="2400"/>
              <a:t>Old algorithms: PC-2, etc.</a:t>
            </a:r>
          </a:p>
          <a:p>
            <a:pPr lvl="1"/>
            <a:r>
              <a:rPr lang="en-US" altLang="en-US" sz="2400" i="1"/>
              <a:t>i</a:t>
            </a:r>
            <a:r>
              <a:rPr lang="en-US" altLang="en-US" sz="2400"/>
              <a:t>-consistency (</a:t>
            </a:r>
            <a:r>
              <a:rPr lang="en-US" altLang="en-US" sz="2400" i="1"/>
              <a:t>i </a:t>
            </a:r>
            <a:r>
              <a:rPr lang="en-US" altLang="en-US" sz="2400"/>
              <a:t>&gt; 2), (</a:t>
            </a:r>
            <a:r>
              <a:rPr lang="en-US" altLang="en-US" sz="2400" i="1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j</a:t>
            </a:r>
            <a:r>
              <a:rPr lang="en-US" altLang="en-US" sz="2400"/>
              <a:t>)-C, R</a:t>
            </a:r>
            <a:r>
              <a:rPr lang="en-US" altLang="en-US" sz="2400" i="1"/>
              <a:t>m</a:t>
            </a:r>
            <a:r>
              <a:rPr lang="en-US" altLang="en-US" sz="2400"/>
              <a:t>C, R(</a:t>
            </a:r>
            <a:r>
              <a:rPr lang="en-US" altLang="en-US" sz="2400" i="1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m</a:t>
            </a:r>
            <a:r>
              <a:rPr lang="en-US" altLang="en-US" sz="2400"/>
              <a:t>)C </a:t>
            </a:r>
          </a:p>
          <a:p>
            <a:pPr lvl="1"/>
            <a:r>
              <a:rPr lang="en-US" altLang="en-US" sz="2400"/>
              <a:t>Example: Solving the CSPs by Constraint Synthesis</a:t>
            </a:r>
          </a:p>
          <a:p>
            <a:pPr lvl="1"/>
            <a:endParaRPr lang="en-US" altLang="en-US" sz="2400"/>
          </a:p>
        </p:txBody>
      </p:sp>
      <p:sp>
        <p:nvSpPr>
          <p:cNvPr id="50179" name="Slide Number Placeholder 3">
            <a:extLst>
              <a:ext uri="{FF2B5EF4-FFF2-40B4-BE49-F238E27FC236}">
                <a16:creationId xmlns:a16="http://schemas.microsoft.com/office/drawing/2014/main" id="{1F9D38DC-F724-3E4D-A0CB-836CF383A8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3614B7-49A1-6D4F-BAD3-03B868BD72A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A74B3F12-43F6-0643-BB91-1BF66129EA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EAD17C-F21F-194E-8415-CF378D2F927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6A1F506C-1FBB-0941-9CBE-F38EBA77E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50200" algn="r"/>
              </a:tabLst>
            </a:pPr>
            <a:r>
              <a:rPr lang="en-US" altLang="en-US" sz="2800"/>
              <a:t>Solving CSPs by Constraint Synthesis</a:t>
            </a:r>
            <a:r>
              <a:rPr lang="en-US" altLang="en-US" sz="4000"/>
              <a:t> </a:t>
            </a:r>
            <a:r>
              <a:rPr lang="en-US" altLang="en-US" sz="2000" b="0"/>
              <a:t>[Freuder 78]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379D9F7-BEF9-B544-BAB9-B5E42AEB8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From </a:t>
            </a:r>
            <a:r>
              <a:rPr lang="en-US" altLang="en-US" i="1">
                <a:latin typeface="Consolas" panose="020B0609020204030204" pitchFamily="49" charset="0"/>
              </a:rPr>
              <a:t>i</a:t>
            </a:r>
            <a:r>
              <a:rPr lang="en-US" altLang="en-US"/>
              <a:t>=2 to </a:t>
            </a:r>
            <a:r>
              <a:rPr lang="en-US" altLang="en-US" i="1">
                <a:latin typeface="Consolas" panose="020B0609020204030204" pitchFamily="49" charset="0"/>
              </a:rPr>
              <a:t>i</a:t>
            </a:r>
            <a:r>
              <a:rPr lang="en-US" altLang="en-US"/>
              <a:t>=</a:t>
            </a:r>
            <a:r>
              <a:rPr lang="en-US" altLang="en-US">
                <a:latin typeface="Consolas" panose="020B0609020204030204" pitchFamily="49" charset="0"/>
              </a:rPr>
              <a:t>n</a:t>
            </a:r>
            <a:r>
              <a:rPr lang="en-US" altLang="en-US"/>
              <a:t>, </a:t>
            </a:r>
          </a:p>
          <a:p>
            <a:pPr lvl="1" eaLnBrk="1" hangingPunct="1"/>
            <a:r>
              <a:rPr lang="en-US" altLang="en-US"/>
              <a:t> achieve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-consistency by using (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i="1"/>
              <a:t> </a:t>
            </a:r>
            <a:r>
              <a:rPr lang="en-US" altLang="en-US"/>
              <a:t>-1)-arity constraints to synthesize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-arity constraints, </a:t>
            </a:r>
          </a:p>
          <a:p>
            <a:pPr lvl="1" eaLnBrk="1" hangingPunct="1"/>
            <a:r>
              <a:rPr lang="en-US" altLang="en-US"/>
              <a:t> then use the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-ary constraints to filter constraints of arity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-1,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-2, etc.</a:t>
            </a:r>
          </a:p>
          <a:p>
            <a:pPr eaLnBrk="1" hangingPunct="1"/>
            <a:r>
              <a:rPr lang="en-US" altLang="en-US"/>
              <a:t>Process ends </a:t>
            </a:r>
          </a:p>
          <a:p>
            <a:pPr lvl="1" eaLnBrk="1" hangingPunct="1"/>
            <a:r>
              <a:rPr lang="en-US" altLang="en-US"/>
              <a:t>with a unique </a:t>
            </a:r>
            <a:r>
              <a:rPr lang="en-US" altLang="en-US" i="1"/>
              <a:t>n</a:t>
            </a:r>
            <a:r>
              <a:rPr lang="en-US" altLang="en-US"/>
              <a:t>-ary constraint </a:t>
            </a:r>
          </a:p>
          <a:p>
            <a:pPr lvl="1" eaLnBrk="1" hangingPunct="1"/>
            <a:r>
              <a:rPr lang="en-US" altLang="en-US"/>
              <a:t>whose tuples are all the solutions to the CSP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3CB10168-D85B-874A-8EA4-67196E38B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F4F3C8F1-7A6A-7F4D-94AF-ECED38309A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 of Consistency Algorithms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Beyond finite, crisp CSPs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Continuous domains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52227" name="Slide Number Placeholder 4">
            <a:extLst>
              <a:ext uri="{FF2B5EF4-FFF2-40B4-BE49-F238E27FC236}">
                <a16:creationId xmlns:a16="http://schemas.microsoft.com/office/drawing/2014/main" id="{99920132-7A4D-AA42-BE3E-95BE629888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3E36430-2F3C-1D47-A400-5BF690E01F1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A6E2E6F6-0DF9-0144-874C-A331331862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DB37C5-7485-CC47-8E33-EB622F9472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3AC39BC-F6CA-4242-8A5D-69E4D17A1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1147763" algn="l"/>
              </a:tabLst>
            </a:pPr>
            <a:r>
              <a:rPr lang="en-US" altLang="en-US" sz="4000"/>
              <a:t>Box Consistency </a:t>
            </a:r>
            <a:r>
              <a:rPr lang="en-US" altLang="en-US" sz="2400"/>
              <a:t>(on interval constraints)</a:t>
            </a:r>
            <a:endParaRPr lang="en-US" altLang="en-US" sz="40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C4DAE25-6BE0-3E41-A846-82D16CC17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Domains are (continuous) intervals </a:t>
            </a:r>
          </a:p>
          <a:p>
            <a:pPr lvl="1" eaLnBrk="1" hangingPunct="1"/>
            <a:r>
              <a:rPr lang="en-US" altLang="en-US" sz="2000"/>
              <a:t>Historically also called: continuous CSPs, continuous domains</a:t>
            </a:r>
          </a:p>
          <a:p>
            <a:pPr eaLnBrk="1" hangingPunct="1"/>
            <a:r>
              <a:rPr lang="en-US" altLang="en-US" sz="2400"/>
              <a:t>Domains are infinite: </a:t>
            </a:r>
          </a:p>
          <a:p>
            <a:pPr lvl="1" eaLnBrk="1" hangingPunct="1"/>
            <a:r>
              <a:rPr lang="en-US" altLang="en-US" sz="2000"/>
              <a:t>We cannot enumerate consistent values/tuples</a:t>
            </a:r>
          </a:p>
          <a:p>
            <a:pPr lvl="1" eaLnBrk="1" hangingPunct="1"/>
            <a:r>
              <a:rPr lang="en-US" altLang="en-US" sz="2000"/>
              <a:t>[Davis, AIJ 87] (see recommended reading) showed that even AC may be incomplete or not terminate</a:t>
            </a:r>
          </a:p>
          <a:p>
            <a:pPr eaLnBrk="1" hangingPunct="1"/>
            <a:r>
              <a:rPr lang="en-US" altLang="en-US" sz="2400"/>
              <a:t>We apply consistency (usually, arc-consistency) on the </a:t>
            </a:r>
            <a:r>
              <a:rPr lang="en-US" altLang="en-US" sz="2400">
                <a:solidFill>
                  <a:srgbClr val="FF0000"/>
                </a:solidFill>
              </a:rPr>
              <a:t>boundaries</a:t>
            </a:r>
            <a:r>
              <a:rPr lang="en-US" altLang="en-US" sz="2400"/>
              <a:t> of the interval</a:t>
            </a:r>
          </a:p>
          <a:p>
            <a:pPr eaLnBrk="1" hangingPunct="1"/>
            <a:r>
              <a:rPr lang="en-US" altLang="en-US" sz="2400"/>
              <a:t>Sometimes, domains are </a:t>
            </a:r>
            <a:r>
              <a:rPr lang="en-US" altLang="en-US" sz="2400">
                <a:solidFill>
                  <a:srgbClr val="FF0000"/>
                </a:solidFill>
              </a:rPr>
              <a:t>split</a:t>
            </a:r>
            <a:r>
              <a:rPr lang="en-US" altLang="en-US" sz="2400"/>
              <a:t>, so that boundaries can be further filtered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4757924F-5C1F-6B4B-BC6A-D812F3006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Weighted CSPs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4BF6556A-FBC6-194E-9443-D1DF51D066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Weighted CSPs</a:t>
            </a:r>
          </a:p>
          <a:p>
            <a:pPr lvl="1"/>
            <a:r>
              <a:rPr lang="en-US" altLang="en-US" sz="2400"/>
              <a:t>Tuples have weights in [0,m], m: intolerable cost</a:t>
            </a:r>
          </a:p>
          <a:p>
            <a:pPr lvl="1"/>
            <a:r>
              <a:rPr lang="en-US" altLang="en-US" sz="2400"/>
              <a:t>Costs are added a</a:t>
            </a:r>
            <a:r>
              <a:rPr lang="en-US" altLang="en-US" sz="2400">
                <a:sym typeface="Symbol" pitchFamily="2" charset="2"/>
              </a:rPr>
              <a:t>b=min{m,a+b}</a:t>
            </a:r>
            <a:endParaRPr lang="en-US" altLang="en-US" sz="2400"/>
          </a:p>
          <a:p>
            <a:r>
              <a:rPr lang="en-US" altLang="en-US" sz="2800"/>
              <a:t>Soft Arc Consistency            </a:t>
            </a:r>
            <a:r>
              <a:rPr lang="en-US" altLang="en-US" sz="1800"/>
              <a:t>(Cooper, de Givry, Schiex, etc.)</a:t>
            </a:r>
            <a:endParaRPr lang="en-US" altLang="en-US" sz="2800"/>
          </a:p>
          <a:p>
            <a:pPr lvl="1"/>
            <a:r>
              <a:rPr lang="en-US" altLang="en-US" sz="2400"/>
              <a:t>VAC: Virtual Arc Consistency</a:t>
            </a:r>
          </a:p>
          <a:p>
            <a:pPr lvl="1"/>
            <a:r>
              <a:rPr lang="en-US" altLang="en-US" sz="2400"/>
              <a:t>EDAC: Existential Directional Arc Consistency</a:t>
            </a:r>
          </a:p>
          <a:p>
            <a:pPr lvl="1"/>
            <a:r>
              <a:rPr lang="en-US" altLang="en-US" sz="2400"/>
              <a:t>OSAC: Optimal Soft Arc Consistency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54275" name="Slide Number Placeholder 4">
            <a:extLst>
              <a:ext uri="{FF2B5EF4-FFF2-40B4-BE49-F238E27FC236}">
                <a16:creationId xmlns:a16="http://schemas.microsoft.com/office/drawing/2014/main" id="{D1CD3A6D-DC3E-9B47-A9B5-902B47E683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899C242-4D14-4945-8079-CB8A2BB8B4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62739687-EF37-CC41-BC0A-50744F8E97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3374A35-AAC8-3947-B4A3-E6706A4FC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</a:t>
            </a:r>
          </a:p>
          <a:p>
            <a:pPr lvl="1"/>
            <a:r>
              <a:rPr lang="en-US" altLang="en-US" sz="2000"/>
              <a:t>Non-Binary CSPs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55299" name="Slide Number Placeholder 4">
            <a:extLst>
              <a:ext uri="{FF2B5EF4-FFF2-40B4-BE49-F238E27FC236}">
                <a16:creationId xmlns:a16="http://schemas.microsoft.com/office/drawing/2014/main" id="{F8A50BFE-B8C9-F046-9279-225612100D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26DCB1-7A47-BA4C-A4E8-CC868CDCB1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E8937FD9-BAE6-9649-B7A4-158055712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Global Consistency Properties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687390EA-3C02-7345-A7FF-0A045B205D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Minimality &amp; Decomposability 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Originally defined for binary CSPs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Easily extendable to non-binary CSPs</a:t>
            </a:r>
          </a:p>
          <a:p>
            <a:r>
              <a:rPr lang="en-US" altLang="en-US" sz="2400"/>
              <a:t>Minimality               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Definition 2.6</a:t>
            </a:r>
            <a:endParaRPr lang="en-US" altLang="en-US" sz="2400" i="1">
              <a:solidFill>
                <a:srgbClr val="CC0000"/>
              </a:solidFill>
            </a:endParaRPr>
          </a:p>
          <a:p>
            <a:pPr lvl="1"/>
            <a:r>
              <a:rPr lang="en-US" altLang="en-US" sz="2000">
                <a:sym typeface="Symbol" pitchFamily="2" charset="2"/>
              </a:rPr>
              <a:t>Every constraint is as tight as it can be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Minimality  </a:t>
            </a:r>
            <a:r>
              <a:rPr lang="en-US" altLang="en-US" sz="2000" i="1">
                <a:sym typeface="Symbol" pitchFamily="2" charset="2"/>
              </a:rPr>
              <a:t>n</a:t>
            </a:r>
            <a:r>
              <a:rPr lang="en-US" altLang="en-US" sz="2000">
                <a:sym typeface="Symbol" pitchFamily="2" charset="2"/>
              </a:rPr>
              <a:t>-</a:t>
            </a:r>
            <a:r>
              <a:rPr lang="en-US" altLang="en-US" sz="2000"/>
              <a:t>consistency</a:t>
            </a:r>
          </a:p>
          <a:p>
            <a:pPr lvl="1"/>
            <a:r>
              <a:rPr lang="en-US" altLang="en-US" sz="2000"/>
              <a:t>A.k.a. strong consistency (strongly consistent) in the literature </a:t>
            </a:r>
          </a:p>
          <a:p>
            <a:pPr lvl="1"/>
            <a:r>
              <a:rPr lang="en-US" altLang="en-US" sz="2000">
                <a:solidFill>
                  <a:srgbClr val="3366CC"/>
                </a:solidFill>
              </a:rPr>
              <a:t>In DB, the relations are said to “join completely”</a:t>
            </a:r>
            <a:r>
              <a:rPr lang="en-US" altLang="ja-JP" sz="2000"/>
              <a:t> </a:t>
            </a:r>
          </a:p>
          <a:p>
            <a:r>
              <a:rPr lang="en-US" altLang="en-US" sz="2400"/>
              <a:t>Decomposability</a:t>
            </a:r>
          </a:p>
          <a:p>
            <a:pPr lvl="1"/>
            <a:r>
              <a:rPr lang="en-US" altLang="en-US" sz="2000"/>
              <a:t>Every consistent partial solution can be terminated backtrack free </a:t>
            </a:r>
          </a:p>
          <a:p>
            <a:pPr lvl="1"/>
            <a:r>
              <a:rPr lang="en-US" altLang="en-US" sz="2000"/>
              <a:t>Decomposability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≡ </a:t>
            </a:r>
            <a:r>
              <a:rPr lang="en-US" altLang="en-US" sz="2000">
                <a:ea typeface="ＭＳ Ｐゴシック" panose="020B0600070205080204" pitchFamily="34" charset="-128"/>
              </a:rPr>
              <a:t>strong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-consistency</a:t>
            </a:r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0698510C-F387-2A48-8969-C3FE2E8AF7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C86DA0-3979-5248-BA13-2111D30443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7400DA60-7594-2B48-8AB1-8FDBE9F47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495241D9-E01D-3545-BC71-145A290B96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Decomposability </a:t>
            </a:r>
          </a:p>
          <a:p>
            <a:r>
              <a:rPr lang="en-US" altLang="en-US"/>
              <a:t>Minimality (global consistency)</a:t>
            </a:r>
          </a:p>
          <a:p>
            <a:r>
              <a:rPr lang="en-US" altLang="en-US"/>
              <a:t>Consistency</a:t>
            </a:r>
          </a:p>
          <a:p>
            <a:endParaRPr lang="en-US" altLang="en-US"/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762FD77F-CC39-614A-99ED-0F55914DEA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17F0DF-D9D1-4944-ACAA-23BFD17D3E5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BF4E3795-95C2-2C4E-AD79-DBE476557A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181E8-78C3-944B-82D1-BE9DBBB37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AC, GAC</a:t>
            </a:r>
          </a:p>
          <a:p>
            <a:pPr>
              <a:defRPr/>
            </a:pPr>
            <a:r>
              <a:rPr lang="en-US" sz="2400" dirty="0"/>
              <a:t>PPC, DPC, CDC, sCDC1 (original), DC2 (completes the graph)</a:t>
            </a:r>
          </a:p>
          <a:p>
            <a:pPr>
              <a:defRPr/>
            </a:pPr>
            <a:r>
              <a:rPr lang="en-US" sz="2400" dirty="0"/>
              <a:t>SAC, POAC, NIC, RNIC</a:t>
            </a:r>
          </a:p>
          <a:p>
            <a:pPr>
              <a:defRPr/>
            </a:pPr>
            <a:r>
              <a:rPr lang="en-US" sz="2400" dirty="0"/>
              <a:t>(</a:t>
            </a:r>
            <a:r>
              <a:rPr lang="en-US" sz="2400" dirty="0" err="1"/>
              <a:t>i,j</a:t>
            </a:r>
            <a:r>
              <a:rPr lang="en-US" sz="2400" dirty="0"/>
              <a:t>)-consistency, (1,j)-consistency</a:t>
            </a:r>
          </a:p>
          <a:p>
            <a:pPr>
              <a:defRPr/>
            </a:pPr>
            <a:r>
              <a:rPr lang="en-US" sz="2400" dirty="0"/>
              <a:t>PW-AC, m-wise consistency</a:t>
            </a:r>
          </a:p>
          <a:p>
            <a:pPr>
              <a:defRPr/>
            </a:pPr>
            <a:r>
              <a:rPr lang="en-US" sz="2400" dirty="0" err="1">
                <a:cs typeface="宋体" charset="0"/>
              </a:rPr>
              <a:t>maxRPWC</a:t>
            </a:r>
            <a:r>
              <a:rPr lang="en-US" sz="2400" dirty="0">
                <a:cs typeface="宋体" charset="0"/>
              </a:rPr>
              <a:t>, </a:t>
            </a:r>
            <a:r>
              <a:rPr lang="en-US" sz="2400" dirty="0" err="1">
                <a:cs typeface="宋体" charset="0"/>
              </a:rPr>
              <a:t>rPIC</a:t>
            </a:r>
            <a:r>
              <a:rPr lang="en-US" sz="2400" dirty="0">
                <a:cs typeface="宋体" charset="0"/>
              </a:rPr>
              <a:t>, RPWC</a:t>
            </a:r>
          </a:p>
          <a:p>
            <a:pPr marL="342900" lvl="1" indent="-342900">
              <a:buFont typeface="Arial"/>
              <a:buChar char="•"/>
              <a:defRPr/>
            </a:pPr>
            <a:r>
              <a:rPr lang="en-US" sz="2400" dirty="0">
                <a:cs typeface="宋体" charset="0"/>
              </a:rPr>
              <a:t>Relational m-consistency, Relational (</a:t>
            </a:r>
            <a:r>
              <a:rPr lang="en-US" sz="2400" i="1" dirty="0" err="1">
                <a:latin typeface="Times New Roman" charset="0"/>
                <a:ea typeface="ＭＳ Ｐゴシック" charset="0"/>
                <a:cs typeface="ＭＳ Ｐゴシック" charset="0"/>
              </a:rPr>
              <a:t>i,m</a:t>
            </a:r>
            <a:r>
              <a:rPr lang="en-US" sz="2400" dirty="0">
                <a:cs typeface="宋体" charset="0"/>
              </a:rPr>
              <a:t>)-consistency</a:t>
            </a:r>
          </a:p>
          <a:p>
            <a:pPr marL="342900" lvl="1" indent="-342900">
              <a:buFont typeface="Arial"/>
              <a:buChar char="•"/>
              <a:defRPr/>
            </a:pPr>
            <a:r>
              <a:rPr lang="en-US" sz="2400" dirty="0">
                <a:cs typeface="宋体" charset="0"/>
              </a:rPr>
              <a:t>Box consistency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02562885-40F9-3F4B-93AF-463BA78806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7F501E-F938-2345-A986-EC6368F4FF2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3">
            <a:extLst>
              <a:ext uri="{FF2B5EF4-FFF2-40B4-BE49-F238E27FC236}">
                <a16:creationId xmlns:a16="http://schemas.microsoft.com/office/drawing/2014/main" id="{EA61DE6E-C858-EB4D-BFE0-AEC7DCB281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D809CA6-E792-9741-9F72-8DDAA65156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grpSp>
        <p:nvGrpSpPr>
          <p:cNvPr id="20482" name="Group 9">
            <a:extLst>
              <a:ext uri="{FF2B5EF4-FFF2-40B4-BE49-F238E27FC236}">
                <a16:creationId xmlns:a16="http://schemas.microsoft.com/office/drawing/2014/main" id="{BF37EED1-F67D-2446-8C39-C6984927FFA6}"/>
              </a:ext>
            </a:extLst>
          </p:cNvPr>
          <p:cNvGrpSpPr>
            <a:grpSpLocks/>
          </p:cNvGrpSpPr>
          <p:nvPr/>
        </p:nvGrpSpPr>
        <p:grpSpPr bwMode="auto">
          <a:xfrm>
            <a:off x="2646363" y="1220788"/>
            <a:ext cx="228600" cy="228600"/>
            <a:chOff x="1481667" y="1820333"/>
            <a:chExt cx="228600" cy="2286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1C89348-CD70-8740-963D-F50D014BE00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AEA7D6B-25AD-BF4F-8203-84195C9D57E9}"/>
                </a:ext>
              </a:extLst>
            </p:cNvPr>
            <p:cNvCxnSpPr>
              <a:stCxn id="5" idx="7"/>
              <a:endCxn id="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4C4797E-D32F-614F-8340-D70984A9C7AA}"/>
                </a:ext>
              </a:extLst>
            </p:cNvPr>
            <p:cNvCxnSpPr>
              <a:stCxn id="5" idx="1"/>
              <a:endCxn id="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3" name="Group 10">
            <a:extLst>
              <a:ext uri="{FF2B5EF4-FFF2-40B4-BE49-F238E27FC236}">
                <a16:creationId xmlns:a16="http://schemas.microsoft.com/office/drawing/2014/main" id="{DB018457-A388-9543-A37A-B30729B3B2FF}"/>
              </a:ext>
            </a:extLst>
          </p:cNvPr>
          <p:cNvGrpSpPr>
            <a:grpSpLocks/>
          </p:cNvGrpSpPr>
          <p:nvPr/>
        </p:nvGrpSpPr>
        <p:grpSpPr bwMode="auto">
          <a:xfrm>
            <a:off x="3163888" y="1220788"/>
            <a:ext cx="228600" cy="228600"/>
            <a:chOff x="1481667" y="1820333"/>
            <a:chExt cx="228600" cy="228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A199381-D7B6-AC4A-826E-ED83DE40888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3F467C3-79BE-F445-AB4C-FAD71FC342C2}"/>
                </a:ext>
              </a:extLst>
            </p:cNvPr>
            <p:cNvCxnSpPr>
              <a:stCxn id="12" idx="7"/>
              <a:endCxn id="12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F5261A-220F-4C4C-98E6-97705437C25B}"/>
                </a:ext>
              </a:extLst>
            </p:cNvPr>
            <p:cNvCxnSpPr>
              <a:stCxn id="12" idx="1"/>
              <a:endCxn id="12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D49D9C0-41FA-AD41-B1C2-3AF920BED459}"/>
              </a:ext>
            </a:extLst>
          </p:cNvPr>
          <p:cNvCxnSpPr/>
          <p:nvPr/>
        </p:nvCxnSpPr>
        <p:spPr>
          <a:xfrm>
            <a:off x="2874963" y="1335088"/>
            <a:ext cx="2889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485" name="Group 16">
            <a:extLst>
              <a:ext uri="{FF2B5EF4-FFF2-40B4-BE49-F238E27FC236}">
                <a16:creationId xmlns:a16="http://schemas.microsoft.com/office/drawing/2014/main" id="{1409322A-8CC8-A748-9648-8903F373F882}"/>
              </a:ext>
            </a:extLst>
          </p:cNvPr>
          <p:cNvGrpSpPr>
            <a:grpSpLocks/>
          </p:cNvGrpSpPr>
          <p:nvPr/>
        </p:nvGrpSpPr>
        <p:grpSpPr bwMode="auto">
          <a:xfrm>
            <a:off x="3679825" y="1220788"/>
            <a:ext cx="228600" cy="228600"/>
            <a:chOff x="1481667" y="1820333"/>
            <a:chExt cx="228600" cy="2286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5C5AB1A-FC6C-A946-AA38-6B808E61BED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E07F94F-3E41-8E4D-B557-AFB0C7E4E951}"/>
                </a:ext>
              </a:extLst>
            </p:cNvPr>
            <p:cNvCxnSpPr>
              <a:stCxn id="18" idx="7"/>
              <a:endCxn id="1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4B98F9E-4695-F043-959B-EAC9AAB0BAFE}"/>
                </a:ext>
              </a:extLst>
            </p:cNvPr>
            <p:cNvCxnSpPr>
              <a:stCxn id="18" idx="1"/>
              <a:endCxn id="1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6" name="Group 20">
            <a:extLst>
              <a:ext uri="{FF2B5EF4-FFF2-40B4-BE49-F238E27FC236}">
                <a16:creationId xmlns:a16="http://schemas.microsoft.com/office/drawing/2014/main" id="{4C9E4B03-D0C3-9C4C-BD11-02D6BCE711D5}"/>
              </a:ext>
            </a:extLst>
          </p:cNvPr>
          <p:cNvGrpSpPr>
            <a:grpSpLocks/>
          </p:cNvGrpSpPr>
          <p:nvPr/>
        </p:nvGrpSpPr>
        <p:grpSpPr bwMode="auto">
          <a:xfrm>
            <a:off x="4197350" y="1220788"/>
            <a:ext cx="228600" cy="228600"/>
            <a:chOff x="1481667" y="1820333"/>
            <a:chExt cx="228600" cy="2286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11C2DAE-DE2B-5841-BCAA-C9080507266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EA4A8F5-2A7C-A644-9FBA-536EA63E10FA}"/>
                </a:ext>
              </a:extLst>
            </p:cNvPr>
            <p:cNvCxnSpPr>
              <a:stCxn id="22" idx="7"/>
              <a:endCxn id="2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5E7D9F3-2873-2F41-B300-C6085AC03FA8}"/>
                </a:ext>
              </a:extLst>
            </p:cNvPr>
            <p:cNvCxnSpPr>
              <a:stCxn id="22" idx="1"/>
              <a:endCxn id="2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7" name="Group 24">
            <a:extLst>
              <a:ext uri="{FF2B5EF4-FFF2-40B4-BE49-F238E27FC236}">
                <a16:creationId xmlns:a16="http://schemas.microsoft.com/office/drawing/2014/main" id="{0016E64F-8E19-6843-81BF-84C6E88DB5C1}"/>
              </a:ext>
            </a:extLst>
          </p:cNvPr>
          <p:cNvGrpSpPr>
            <a:grpSpLocks/>
          </p:cNvGrpSpPr>
          <p:nvPr/>
        </p:nvGrpSpPr>
        <p:grpSpPr bwMode="auto">
          <a:xfrm>
            <a:off x="4754563" y="1220788"/>
            <a:ext cx="228600" cy="228600"/>
            <a:chOff x="1481667" y="1820333"/>
            <a:chExt cx="228600" cy="2286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5E8DB03-F3BC-C343-9BB1-74C1BCE667A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771A992-BBA2-1044-982A-AF95A41E414D}"/>
                </a:ext>
              </a:extLst>
            </p:cNvPr>
            <p:cNvCxnSpPr>
              <a:stCxn id="26" idx="7"/>
              <a:endCxn id="2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B4BF12B-5B22-D045-8ED6-E69DECF34A7C}"/>
                </a:ext>
              </a:extLst>
            </p:cNvPr>
            <p:cNvCxnSpPr>
              <a:stCxn id="26" idx="1"/>
              <a:endCxn id="2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8" name="Group 28">
            <a:extLst>
              <a:ext uri="{FF2B5EF4-FFF2-40B4-BE49-F238E27FC236}">
                <a16:creationId xmlns:a16="http://schemas.microsoft.com/office/drawing/2014/main" id="{59EDADA3-BC64-6F45-A339-66AF1CA74EAE}"/>
              </a:ext>
            </a:extLst>
          </p:cNvPr>
          <p:cNvGrpSpPr>
            <a:grpSpLocks/>
          </p:cNvGrpSpPr>
          <p:nvPr/>
        </p:nvGrpSpPr>
        <p:grpSpPr bwMode="auto">
          <a:xfrm>
            <a:off x="5310188" y="1220788"/>
            <a:ext cx="228600" cy="228600"/>
            <a:chOff x="1481667" y="1820333"/>
            <a:chExt cx="228600" cy="2286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AD89A2B-6FDE-D84E-8AA7-016BC4E46BF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611AC39-126A-ED42-8177-7A275F5430C1}"/>
                </a:ext>
              </a:extLst>
            </p:cNvPr>
            <p:cNvCxnSpPr>
              <a:stCxn id="30" idx="7"/>
              <a:endCxn id="3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DE9D742-DF25-C245-B376-855879067F87}"/>
                </a:ext>
              </a:extLst>
            </p:cNvPr>
            <p:cNvCxnSpPr>
              <a:stCxn id="30" idx="1"/>
              <a:endCxn id="3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9" name="Group 32">
            <a:extLst>
              <a:ext uri="{FF2B5EF4-FFF2-40B4-BE49-F238E27FC236}">
                <a16:creationId xmlns:a16="http://schemas.microsoft.com/office/drawing/2014/main" id="{4F1866C9-1860-BD48-B4FD-D87714DEC9A1}"/>
              </a:ext>
            </a:extLst>
          </p:cNvPr>
          <p:cNvGrpSpPr>
            <a:grpSpLocks/>
          </p:cNvGrpSpPr>
          <p:nvPr/>
        </p:nvGrpSpPr>
        <p:grpSpPr bwMode="auto">
          <a:xfrm>
            <a:off x="5865813" y="1220788"/>
            <a:ext cx="228600" cy="228600"/>
            <a:chOff x="1481667" y="1820333"/>
            <a:chExt cx="228600" cy="2286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9CAFB35-39AA-5F47-B234-2C26B7463F3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466D383-3CDC-FB41-ABEE-7E5ACE5F7D3F}"/>
                </a:ext>
              </a:extLst>
            </p:cNvPr>
            <p:cNvCxnSpPr>
              <a:stCxn id="34" idx="7"/>
              <a:endCxn id="3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100EF4F-E6AE-A145-BB4D-98C5557B88AF}"/>
                </a:ext>
              </a:extLst>
            </p:cNvPr>
            <p:cNvCxnSpPr>
              <a:stCxn id="34" idx="1"/>
              <a:endCxn id="3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0" name="Group 36">
            <a:extLst>
              <a:ext uri="{FF2B5EF4-FFF2-40B4-BE49-F238E27FC236}">
                <a16:creationId xmlns:a16="http://schemas.microsoft.com/office/drawing/2014/main" id="{63F4CB48-98E8-254C-BD20-76BABED3D434}"/>
              </a:ext>
            </a:extLst>
          </p:cNvPr>
          <p:cNvGrpSpPr>
            <a:grpSpLocks/>
          </p:cNvGrpSpPr>
          <p:nvPr/>
        </p:nvGrpSpPr>
        <p:grpSpPr bwMode="auto">
          <a:xfrm>
            <a:off x="6423025" y="1220788"/>
            <a:ext cx="228600" cy="228600"/>
            <a:chOff x="1481667" y="1820333"/>
            <a:chExt cx="228600" cy="2286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3891CE4-F6F3-CC48-ACE9-29A5BD3A118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DF5D25-A53D-F144-B74C-CC9A276DD973}"/>
                </a:ext>
              </a:extLst>
            </p:cNvPr>
            <p:cNvCxnSpPr>
              <a:stCxn id="38" idx="7"/>
              <a:endCxn id="3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B8A44EA-211E-C042-8BD6-7273AE2624EF}"/>
                </a:ext>
              </a:extLst>
            </p:cNvPr>
            <p:cNvCxnSpPr>
              <a:stCxn id="38" idx="1"/>
              <a:endCxn id="3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1" name="Group 40">
            <a:extLst>
              <a:ext uri="{FF2B5EF4-FFF2-40B4-BE49-F238E27FC236}">
                <a16:creationId xmlns:a16="http://schemas.microsoft.com/office/drawing/2014/main" id="{40E6C02F-DC34-9E4A-9301-1740BB62F69B}"/>
              </a:ext>
            </a:extLst>
          </p:cNvPr>
          <p:cNvGrpSpPr>
            <a:grpSpLocks/>
          </p:cNvGrpSpPr>
          <p:nvPr/>
        </p:nvGrpSpPr>
        <p:grpSpPr bwMode="auto">
          <a:xfrm>
            <a:off x="6978650" y="1220788"/>
            <a:ext cx="228600" cy="228600"/>
            <a:chOff x="1481667" y="1820333"/>
            <a:chExt cx="228600" cy="2286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1A74A12-18EB-104F-A338-5642B12ED2F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660E760-1383-2046-B476-69A761701DA4}"/>
                </a:ext>
              </a:extLst>
            </p:cNvPr>
            <p:cNvCxnSpPr>
              <a:stCxn id="42" idx="7"/>
              <a:endCxn id="4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8964D53-E427-CE40-A27C-FE67153021EA}"/>
                </a:ext>
              </a:extLst>
            </p:cNvPr>
            <p:cNvCxnSpPr>
              <a:stCxn id="42" idx="1"/>
              <a:endCxn id="4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2" name="Group 44">
            <a:extLst>
              <a:ext uri="{FF2B5EF4-FFF2-40B4-BE49-F238E27FC236}">
                <a16:creationId xmlns:a16="http://schemas.microsoft.com/office/drawing/2014/main" id="{CBBB1DBE-031D-F947-9719-B2DEEE298EC0}"/>
              </a:ext>
            </a:extLst>
          </p:cNvPr>
          <p:cNvGrpSpPr>
            <a:grpSpLocks/>
          </p:cNvGrpSpPr>
          <p:nvPr/>
        </p:nvGrpSpPr>
        <p:grpSpPr bwMode="auto">
          <a:xfrm>
            <a:off x="7535863" y="1220788"/>
            <a:ext cx="228600" cy="228600"/>
            <a:chOff x="1481667" y="1820333"/>
            <a:chExt cx="228600" cy="2286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20EB7FB-20C4-2841-9F0D-5729445F5B5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175C150-839F-7044-AD8E-7E88614B7D9C}"/>
                </a:ext>
              </a:extLst>
            </p:cNvPr>
            <p:cNvCxnSpPr>
              <a:stCxn id="46" idx="7"/>
              <a:endCxn id="4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24E2FDB-D25C-9C4C-B975-0F2B59FB499F}"/>
                </a:ext>
              </a:extLst>
            </p:cNvPr>
            <p:cNvCxnSpPr>
              <a:stCxn id="46" idx="1"/>
              <a:endCxn id="4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CE1A7C7-3A09-5344-840E-B6FE654F6FF5}"/>
              </a:ext>
            </a:extLst>
          </p:cNvPr>
          <p:cNvCxnSpPr/>
          <p:nvPr/>
        </p:nvCxnSpPr>
        <p:spPr>
          <a:xfrm>
            <a:off x="3382963" y="1335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0439ACE-6916-3D4B-BEAE-744191267F4E}"/>
              </a:ext>
            </a:extLst>
          </p:cNvPr>
          <p:cNvCxnSpPr/>
          <p:nvPr/>
        </p:nvCxnSpPr>
        <p:spPr>
          <a:xfrm>
            <a:off x="3916363" y="1335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CEE6F3C-7DAD-9247-9742-951BBBDFD18C}"/>
              </a:ext>
            </a:extLst>
          </p:cNvPr>
          <p:cNvCxnSpPr/>
          <p:nvPr/>
        </p:nvCxnSpPr>
        <p:spPr>
          <a:xfrm>
            <a:off x="4425950" y="1335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C2D59C7-FCB7-9445-9D5B-F8480A3004FA}"/>
              </a:ext>
            </a:extLst>
          </p:cNvPr>
          <p:cNvCxnSpPr/>
          <p:nvPr/>
        </p:nvCxnSpPr>
        <p:spPr>
          <a:xfrm>
            <a:off x="4983163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BA0845D-BB3A-1F4F-AB3B-BCAD0DD041FF}"/>
              </a:ext>
            </a:extLst>
          </p:cNvPr>
          <p:cNvCxnSpPr/>
          <p:nvPr/>
        </p:nvCxnSpPr>
        <p:spPr>
          <a:xfrm>
            <a:off x="5538788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AF5FA63-5836-E84C-8B30-37096F5D3043}"/>
              </a:ext>
            </a:extLst>
          </p:cNvPr>
          <p:cNvCxnSpPr/>
          <p:nvPr/>
        </p:nvCxnSpPr>
        <p:spPr>
          <a:xfrm>
            <a:off x="6094413" y="1335088"/>
            <a:ext cx="328612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E5ABBB4-F8B2-0242-8BDC-9D7302F097E2}"/>
              </a:ext>
            </a:extLst>
          </p:cNvPr>
          <p:cNvCxnSpPr/>
          <p:nvPr/>
        </p:nvCxnSpPr>
        <p:spPr>
          <a:xfrm>
            <a:off x="6651625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CFFE832-F2D4-6B40-AF82-9545A264DB59}"/>
              </a:ext>
            </a:extLst>
          </p:cNvPr>
          <p:cNvCxnSpPr/>
          <p:nvPr/>
        </p:nvCxnSpPr>
        <p:spPr>
          <a:xfrm>
            <a:off x="7207250" y="1335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01" name="TextBox 72">
            <a:extLst>
              <a:ext uri="{FF2B5EF4-FFF2-40B4-BE49-F238E27FC236}">
                <a16:creationId xmlns:a16="http://schemas.microsoft.com/office/drawing/2014/main" id="{F6ADDDD0-62F5-F449-9238-B958B4E5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117600"/>
            <a:ext cx="1439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Minimality</a:t>
            </a:r>
          </a:p>
        </p:txBody>
      </p:sp>
      <p:grpSp>
        <p:nvGrpSpPr>
          <p:cNvPr id="20502" name="Group 73">
            <a:extLst>
              <a:ext uri="{FF2B5EF4-FFF2-40B4-BE49-F238E27FC236}">
                <a16:creationId xmlns:a16="http://schemas.microsoft.com/office/drawing/2014/main" id="{AEF84E47-6CB0-5E42-B3A7-DF777468C54B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1720850"/>
            <a:ext cx="228600" cy="228600"/>
            <a:chOff x="1481667" y="1820333"/>
            <a:chExt cx="228600" cy="228600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EFD25DE2-25CA-7744-BD5A-BE1D0BBE555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6DF724B-231D-0540-9CEC-63E2791ADAC2}"/>
                </a:ext>
              </a:extLst>
            </p:cNvPr>
            <p:cNvCxnSpPr>
              <a:stCxn id="75" idx="7"/>
              <a:endCxn id="7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2AA4FFB-E711-E946-8021-387B072E0486}"/>
                </a:ext>
              </a:extLst>
            </p:cNvPr>
            <p:cNvCxnSpPr>
              <a:stCxn id="75" idx="1"/>
              <a:endCxn id="7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3" name="Group 77">
            <a:extLst>
              <a:ext uri="{FF2B5EF4-FFF2-40B4-BE49-F238E27FC236}">
                <a16:creationId xmlns:a16="http://schemas.microsoft.com/office/drawing/2014/main" id="{71B0004C-C994-9148-8505-A9920300A49D}"/>
              </a:ext>
            </a:extLst>
          </p:cNvPr>
          <p:cNvGrpSpPr>
            <a:grpSpLocks/>
          </p:cNvGrpSpPr>
          <p:nvPr/>
        </p:nvGrpSpPr>
        <p:grpSpPr bwMode="auto">
          <a:xfrm>
            <a:off x="3189288" y="1720850"/>
            <a:ext cx="228600" cy="228600"/>
            <a:chOff x="1481667" y="1820333"/>
            <a:chExt cx="228600" cy="228600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94ABA921-0444-074D-AE8C-D6A3FDEE833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2E1520D-F7C2-1B47-B892-C6CAA7466B33}"/>
                </a:ext>
              </a:extLst>
            </p:cNvPr>
            <p:cNvCxnSpPr>
              <a:stCxn id="79" idx="7"/>
              <a:endCxn id="7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0EB7AA8F-C601-E74C-8EAF-A522165C1AFE}"/>
                </a:ext>
              </a:extLst>
            </p:cNvPr>
            <p:cNvCxnSpPr>
              <a:stCxn id="79" idx="1"/>
              <a:endCxn id="7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EB7B754-2E71-6C4B-9E58-6E24BD76C162}"/>
              </a:ext>
            </a:extLst>
          </p:cNvPr>
          <p:cNvCxnSpPr/>
          <p:nvPr/>
        </p:nvCxnSpPr>
        <p:spPr>
          <a:xfrm>
            <a:off x="29003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05" name="Group 82">
            <a:extLst>
              <a:ext uri="{FF2B5EF4-FFF2-40B4-BE49-F238E27FC236}">
                <a16:creationId xmlns:a16="http://schemas.microsoft.com/office/drawing/2014/main" id="{8585697C-D0F2-B343-AB6A-90E34700E0D2}"/>
              </a:ext>
            </a:extLst>
          </p:cNvPr>
          <p:cNvGrpSpPr>
            <a:grpSpLocks/>
          </p:cNvGrpSpPr>
          <p:nvPr/>
        </p:nvGrpSpPr>
        <p:grpSpPr bwMode="auto">
          <a:xfrm>
            <a:off x="3705225" y="1720850"/>
            <a:ext cx="228600" cy="228600"/>
            <a:chOff x="1481667" y="1820333"/>
            <a:chExt cx="228600" cy="228600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36EAA4E8-4655-F54A-853B-C76A45CAE74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7215DAF1-A748-3242-9C9C-D0A22B43A3BB}"/>
                </a:ext>
              </a:extLst>
            </p:cNvPr>
            <p:cNvCxnSpPr>
              <a:stCxn id="84" idx="7"/>
              <a:endCxn id="8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D8CE0B8-0659-C848-A973-411730F917CB}"/>
                </a:ext>
              </a:extLst>
            </p:cNvPr>
            <p:cNvCxnSpPr>
              <a:stCxn id="84" idx="1"/>
              <a:endCxn id="8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6" name="Group 86">
            <a:extLst>
              <a:ext uri="{FF2B5EF4-FFF2-40B4-BE49-F238E27FC236}">
                <a16:creationId xmlns:a16="http://schemas.microsoft.com/office/drawing/2014/main" id="{5AD0D53B-266D-0D4C-ABB4-50954C427C5B}"/>
              </a:ext>
            </a:extLst>
          </p:cNvPr>
          <p:cNvGrpSpPr>
            <a:grpSpLocks/>
          </p:cNvGrpSpPr>
          <p:nvPr/>
        </p:nvGrpSpPr>
        <p:grpSpPr bwMode="auto">
          <a:xfrm>
            <a:off x="4222750" y="1720850"/>
            <a:ext cx="228600" cy="228600"/>
            <a:chOff x="1481667" y="1820333"/>
            <a:chExt cx="228600" cy="228600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F422EB4-DC8A-E249-9614-AD7DD387B7A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F46FFC38-E0AD-5646-B354-0116A172F17B}"/>
                </a:ext>
              </a:extLst>
            </p:cNvPr>
            <p:cNvCxnSpPr>
              <a:stCxn id="88" idx="7"/>
              <a:endCxn id="8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B2C326-EBA3-C040-BFDB-2EDE379AF7C7}"/>
                </a:ext>
              </a:extLst>
            </p:cNvPr>
            <p:cNvCxnSpPr>
              <a:stCxn id="88" idx="1"/>
              <a:endCxn id="8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7" name="Group 90">
            <a:extLst>
              <a:ext uri="{FF2B5EF4-FFF2-40B4-BE49-F238E27FC236}">
                <a16:creationId xmlns:a16="http://schemas.microsoft.com/office/drawing/2014/main" id="{957D56F8-B5D7-F343-B298-EAC2CB41DD43}"/>
              </a:ext>
            </a:extLst>
          </p:cNvPr>
          <p:cNvGrpSpPr>
            <a:grpSpLocks/>
          </p:cNvGrpSpPr>
          <p:nvPr/>
        </p:nvGrpSpPr>
        <p:grpSpPr bwMode="auto">
          <a:xfrm>
            <a:off x="4779963" y="1720850"/>
            <a:ext cx="228600" cy="228600"/>
            <a:chOff x="1481667" y="1820333"/>
            <a:chExt cx="228600" cy="228600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ADD4833B-EC55-DD4A-8534-2901DAEBD70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1933954-C0AC-FC40-A6A1-4A6ED8C892BD}"/>
                </a:ext>
              </a:extLst>
            </p:cNvPr>
            <p:cNvCxnSpPr>
              <a:stCxn id="92" idx="7"/>
              <a:endCxn id="9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5A5AB565-7F8C-704E-BDD1-7C47DE0CA939}"/>
                </a:ext>
              </a:extLst>
            </p:cNvPr>
            <p:cNvCxnSpPr>
              <a:stCxn id="92" idx="1"/>
              <a:endCxn id="9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8" name="Group 94">
            <a:extLst>
              <a:ext uri="{FF2B5EF4-FFF2-40B4-BE49-F238E27FC236}">
                <a16:creationId xmlns:a16="http://schemas.microsoft.com/office/drawing/2014/main" id="{83CAA045-BF06-6943-9FAF-68424020E8B1}"/>
              </a:ext>
            </a:extLst>
          </p:cNvPr>
          <p:cNvGrpSpPr>
            <a:grpSpLocks/>
          </p:cNvGrpSpPr>
          <p:nvPr/>
        </p:nvGrpSpPr>
        <p:grpSpPr bwMode="auto">
          <a:xfrm>
            <a:off x="5335588" y="1720850"/>
            <a:ext cx="228600" cy="228600"/>
            <a:chOff x="1481667" y="1820333"/>
            <a:chExt cx="228600" cy="228600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7D64781-1BF9-EE4C-B870-AD7E4F113A2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E9511839-A306-FB42-8486-A2CD04ED2166}"/>
                </a:ext>
              </a:extLst>
            </p:cNvPr>
            <p:cNvCxnSpPr>
              <a:stCxn id="96" idx="7"/>
              <a:endCxn id="96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93972A84-50E9-D745-8F51-284D64A49622}"/>
                </a:ext>
              </a:extLst>
            </p:cNvPr>
            <p:cNvCxnSpPr>
              <a:stCxn id="96" idx="1"/>
              <a:endCxn id="96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9" name="Group 98">
            <a:extLst>
              <a:ext uri="{FF2B5EF4-FFF2-40B4-BE49-F238E27FC236}">
                <a16:creationId xmlns:a16="http://schemas.microsoft.com/office/drawing/2014/main" id="{EF1D25B3-F8C5-9B4B-946B-839EBE842F61}"/>
              </a:ext>
            </a:extLst>
          </p:cNvPr>
          <p:cNvGrpSpPr>
            <a:grpSpLocks/>
          </p:cNvGrpSpPr>
          <p:nvPr/>
        </p:nvGrpSpPr>
        <p:grpSpPr bwMode="auto">
          <a:xfrm>
            <a:off x="5891213" y="1720850"/>
            <a:ext cx="228600" cy="228600"/>
            <a:chOff x="1481667" y="1820333"/>
            <a:chExt cx="228600" cy="228600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1491750-8967-DE43-9753-82BDE5E53FE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064F8A83-F7D8-B748-B950-99C0972B5BAA}"/>
                </a:ext>
              </a:extLst>
            </p:cNvPr>
            <p:cNvCxnSpPr>
              <a:stCxn id="100" idx="7"/>
              <a:endCxn id="100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98B6AF8-9CE0-B545-8FB6-8F143CC4ABC3}"/>
                </a:ext>
              </a:extLst>
            </p:cNvPr>
            <p:cNvCxnSpPr>
              <a:stCxn id="100" idx="1"/>
              <a:endCxn id="100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0" name="Group 102">
            <a:extLst>
              <a:ext uri="{FF2B5EF4-FFF2-40B4-BE49-F238E27FC236}">
                <a16:creationId xmlns:a16="http://schemas.microsoft.com/office/drawing/2014/main" id="{7DC3BBC3-CFB3-4D40-8A5E-782A5E5CCE41}"/>
              </a:ext>
            </a:extLst>
          </p:cNvPr>
          <p:cNvGrpSpPr>
            <a:grpSpLocks/>
          </p:cNvGrpSpPr>
          <p:nvPr/>
        </p:nvGrpSpPr>
        <p:grpSpPr bwMode="auto">
          <a:xfrm>
            <a:off x="6448425" y="1720850"/>
            <a:ext cx="228600" cy="228600"/>
            <a:chOff x="1481667" y="1820333"/>
            <a:chExt cx="228600" cy="228600"/>
          </a:xfrm>
        </p:grpSpPr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0202C2FF-9787-1041-B280-5CE5D2EA5CB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27B44E33-F227-4842-BA19-27EE27313C1E}"/>
                </a:ext>
              </a:extLst>
            </p:cNvPr>
            <p:cNvCxnSpPr>
              <a:stCxn id="104" idx="7"/>
              <a:endCxn id="10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5C6D9AAE-917C-724B-B6B5-C65D28AEB6F6}"/>
                </a:ext>
              </a:extLst>
            </p:cNvPr>
            <p:cNvCxnSpPr>
              <a:stCxn id="104" idx="1"/>
              <a:endCxn id="10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1" name="Group 106">
            <a:extLst>
              <a:ext uri="{FF2B5EF4-FFF2-40B4-BE49-F238E27FC236}">
                <a16:creationId xmlns:a16="http://schemas.microsoft.com/office/drawing/2014/main" id="{F430D513-AF82-EE40-A010-73430F908C2D}"/>
              </a:ext>
            </a:extLst>
          </p:cNvPr>
          <p:cNvGrpSpPr>
            <a:grpSpLocks/>
          </p:cNvGrpSpPr>
          <p:nvPr/>
        </p:nvGrpSpPr>
        <p:grpSpPr bwMode="auto">
          <a:xfrm>
            <a:off x="7004050" y="1720850"/>
            <a:ext cx="228600" cy="228600"/>
            <a:chOff x="1481667" y="1820333"/>
            <a:chExt cx="228600" cy="228600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F62567E5-FAED-A24A-9BAA-CCF5B2E819F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256A6514-CD15-9B49-9585-0E9CA532CE90}"/>
                </a:ext>
              </a:extLst>
            </p:cNvPr>
            <p:cNvCxnSpPr>
              <a:stCxn id="108" idx="7"/>
              <a:endCxn id="10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45EBB8A0-548D-5D47-A8ED-844519575A3F}"/>
                </a:ext>
              </a:extLst>
            </p:cNvPr>
            <p:cNvCxnSpPr>
              <a:stCxn id="108" idx="1"/>
              <a:endCxn id="10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2" name="Group 110">
            <a:extLst>
              <a:ext uri="{FF2B5EF4-FFF2-40B4-BE49-F238E27FC236}">
                <a16:creationId xmlns:a16="http://schemas.microsoft.com/office/drawing/2014/main" id="{FAD92A78-DC6D-FB40-8E92-D702251E5451}"/>
              </a:ext>
            </a:extLst>
          </p:cNvPr>
          <p:cNvGrpSpPr>
            <a:grpSpLocks/>
          </p:cNvGrpSpPr>
          <p:nvPr/>
        </p:nvGrpSpPr>
        <p:grpSpPr bwMode="auto">
          <a:xfrm>
            <a:off x="7561263" y="1720850"/>
            <a:ext cx="228600" cy="228600"/>
            <a:chOff x="1481667" y="1820333"/>
            <a:chExt cx="228600" cy="228600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2A46D80F-B5F8-A146-B967-41DE7FCAC02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71689382-B363-1C40-A1D4-1963ED2EEED0}"/>
                </a:ext>
              </a:extLst>
            </p:cNvPr>
            <p:cNvCxnSpPr>
              <a:stCxn id="112" idx="7"/>
              <a:endCxn id="11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7B4E2992-6547-DA4A-BFAC-2CAA0268C056}"/>
                </a:ext>
              </a:extLst>
            </p:cNvPr>
            <p:cNvCxnSpPr>
              <a:stCxn id="112" idx="1"/>
              <a:endCxn id="11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CC88B9B5-27A5-4F40-AD45-8077BE031836}"/>
              </a:ext>
            </a:extLst>
          </p:cNvPr>
          <p:cNvCxnSpPr/>
          <p:nvPr/>
        </p:nvCxnSpPr>
        <p:spPr>
          <a:xfrm>
            <a:off x="34083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31704D9-E66B-314E-B67E-BBCFE65410C5}"/>
              </a:ext>
            </a:extLst>
          </p:cNvPr>
          <p:cNvCxnSpPr/>
          <p:nvPr/>
        </p:nvCxnSpPr>
        <p:spPr>
          <a:xfrm>
            <a:off x="39417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914D858-728C-A745-88BD-B4345C265331}"/>
              </a:ext>
            </a:extLst>
          </p:cNvPr>
          <p:cNvCxnSpPr/>
          <p:nvPr/>
        </p:nvCxnSpPr>
        <p:spPr>
          <a:xfrm>
            <a:off x="4451350" y="1835150"/>
            <a:ext cx="328613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E78A7BF4-C64E-DC49-8048-303F03B19939}"/>
              </a:ext>
            </a:extLst>
          </p:cNvPr>
          <p:cNvCxnSpPr/>
          <p:nvPr/>
        </p:nvCxnSpPr>
        <p:spPr>
          <a:xfrm>
            <a:off x="5008563" y="18351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3CB004B-6DB7-2341-870F-FA2EEA666533}"/>
              </a:ext>
            </a:extLst>
          </p:cNvPr>
          <p:cNvCxnSpPr/>
          <p:nvPr/>
        </p:nvCxnSpPr>
        <p:spPr>
          <a:xfrm>
            <a:off x="5564188" y="18351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9E488CA9-3452-0C4A-8032-3F05CFD1B922}"/>
              </a:ext>
            </a:extLst>
          </p:cNvPr>
          <p:cNvCxnSpPr/>
          <p:nvPr/>
        </p:nvCxnSpPr>
        <p:spPr>
          <a:xfrm>
            <a:off x="6119813" y="1835150"/>
            <a:ext cx="328612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7F79014-3A4D-FA43-9BBA-5288E1ED6684}"/>
              </a:ext>
            </a:extLst>
          </p:cNvPr>
          <p:cNvCxnSpPr/>
          <p:nvPr/>
        </p:nvCxnSpPr>
        <p:spPr>
          <a:xfrm>
            <a:off x="6677025" y="1835150"/>
            <a:ext cx="327025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35422AF-98A6-EF49-A903-BC90D1116589}"/>
              </a:ext>
            </a:extLst>
          </p:cNvPr>
          <p:cNvCxnSpPr/>
          <p:nvPr/>
        </p:nvCxnSpPr>
        <p:spPr>
          <a:xfrm>
            <a:off x="7232650" y="1835150"/>
            <a:ext cx="328613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1" name="TextBox 122">
            <a:extLst>
              <a:ext uri="{FF2B5EF4-FFF2-40B4-BE49-F238E27FC236}">
                <a16:creationId xmlns:a16="http://schemas.microsoft.com/office/drawing/2014/main" id="{0C263F52-220B-D640-820C-8B702CA7B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633538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Decomposability</a:t>
            </a:r>
          </a:p>
        </p:txBody>
      </p:sp>
      <p:sp>
        <p:nvSpPr>
          <p:cNvPr id="20522" name="TextBox 123">
            <a:extLst>
              <a:ext uri="{FF2B5EF4-FFF2-40B4-BE49-F238E27FC236}">
                <a16:creationId xmlns:a16="http://schemas.microsoft.com/office/drawing/2014/main" id="{E23A4372-D1CE-5247-B683-1CB47C723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1328738"/>
            <a:ext cx="930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tuple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23" name="TextBox 124">
            <a:extLst>
              <a:ext uri="{FF2B5EF4-FFF2-40B4-BE49-F238E27FC236}">
                <a16:creationId xmlns:a16="http://schemas.microsoft.com/office/drawing/2014/main" id="{9D7BA2DB-95EE-C84C-8BC8-5B60B24BA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401763"/>
            <a:ext cx="16684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Times New Roman" panose="02020603050405020304" pitchFamily="18" charset="0"/>
              </a:rPr>
              <a:t>n-</a:t>
            </a:r>
            <a:r>
              <a:rPr lang="en-US" altLang="en-US" sz="14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24" name="TextBox 125">
            <a:extLst>
              <a:ext uri="{FF2B5EF4-FFF2-40B4-BE49-F238E27FC236}">
                <a16:creationId xmlns:a16="http://schemas.microsoft.com/office/drawing/2014/main" id="{FF8A6F4D-CF64-2F4D-857D-0733E94C8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1897063"/>
            <a:ext cx="3159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any consistent assignment of length </a:t>
            </a:r>
            <a:r>
              <a:rPr lang="en-US" altLang="en-US" sz="1400" i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20525" name="TextBox 126">
            <a:extLst>
              <a:ext uri="{FF2B5EF4-FFF2-40B4-BE49-F238E27FC236}">
                <a16:creationId xmlns:a16="http://schemas.microsoft.com/office/drawing/2014/main" id="{12511F6F-1C4B-7849-ADE6-2C15BC8AA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3" y="1981200"/>
            <a:ext cx="1362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n-k variables</a:t>
            </a:r>
          </a:p>
        </p:txBody>
      </p:sp>
      <p:grpSp>
        <p:nvGrpSpPr>
          <p:cNvPr id="20526" name="Group 129">
            <a:extLst>
              <a:ext uri="{FF2B5EF4-FFF2-40B4-BE49-F238E27FC236}">
                <a16:creationId xmlns:a16="http://schemas.microsoft.com/office/drawing/2014/main" id="{2686088F-826F-2442-8556-F90E3CBE618E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2376488"/>
            <a:ext cx="228600" cy="228600"/>
            <a:chOff x="1481667" y="1820333"/>
            <a:chExt cx="228600" cy="228600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D2075AA6-3C90-9649-BF19-1FEEEFB44D8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C61AEFB1-AEA7-0C49-9C2C-19905BDC0B39}"/>
                </a:ext>
              </a:extLst>
            </p:cNvPr>
            <p:cNvCxnSpPr>
              <a:stCxn id="131" idx="7"/>
              <a:endCxn id="13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50801C0A-A9FD-2146-B498-D72844E184D3}"/>
                </a:ext>
              </a:extLst>
            </p:cNvPr>
            <p:cNvCxnSpPr>
              <a:stCxn id="131" idx="1"/>
              <a:endCxn id="13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27" name="Group 133">
            <a:extLst>
              <a:ext uri="{FF2B5EF4-FFF2-40B4-BE49-F238E27FC236}">
                <a16:creationId xmlns:a16="http://schemas.microsoft.com/office/drawing/2014/main" id="{4D907AAD-F3BC-B649-B8CC-71667E3C9598}"/>
              </a:ext>
            </a:extLst>
          </p:cNvPr>
          <p:cNvGrpSpPr>
            <a:grpSpLocks/>
          </p:cNvGrpSpPr>
          <p:nvPr/>
        </p:nvGrpSpPr>
        <p:grpSpPr bwMode="auto">
          <a:xfrm>
            <a:off x="3189288" y="2376488"/>
            <a:ext cx="228600" cy="228600"/>
            <a:chOff x="1481667" y="1820333"/>
            <a:chExt cx="228600" cy="228600"/>
          </a:xfrm>
        </p:grpSpPr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1E3D2886-D011-5B4C-A49F-3C519F982F5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A039CEB1-3F6C-5149-9F3C-70CFE6142104}"/>
                </a:ext>
              </a:extLst>
            </p:cNvPr>
            <p:cNvCxnSpPr>
              <a:stCxn id="135" idx="7"/>
              <a:endCxn id="13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19E3813E-B435-124B-8410-40020711CC06}"/>
                </a:ext>
              </a:extLst>
            </p:cNvPr>
            <p:cNvCxnSpPr>
              <a:stCxn id="135" idx="1"/>
              <a:endCxn id="13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32283736-40E0-0246-9129-3E1DFA0CAAA9}"/>
              </a:ext>
            </a:extLst>
          </p:cNvPr>
          <p:cNvCxnSpPr/>
          <p:nvPr/>
        </p:nvCxnSpPr>
        <p:spPr>
          <a:xfrm>
            <a:off x="2890838" y="24907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9" name="TextBox 138">
            <a:extLst>
              <a:ext uri="{FF2B5EF4-FFF2-40B4-BE49-F238E27FC236}">
                <a16:creationId xmlns:a16="http://schemas.microsoft.com/office/drawing/2014/main" id="{D3F6B480-4398-0D41-9533-70631E00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2260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Arc consistency</a:t>
            </a:r>
          </a:p>
        </p:txBody>
      </p:sp>
      <p:grpSp>
        <p:nvGrpSpPr>
          <p:cNvPr id="20530" name="Group 139">
            <a:extLst>
              <a:ext uri="{FF2B5EF4-FFF2-40B4-BE49-F238E27FC236}">
                <a16:creationId xmlns:a16="http://schemas.microsoft.com/office/drawing/2014/main" id="{F9613F01-488F-414B-8CFC-EDB103F010B2}"/>
              </a:ext>
            </a:extLst>
          </p:cNvPr>
          <p:cNvGrpSpPr>
            <a:grpSpLocks/>
          </p:cNvGrpSpPr>
          <p:nvPr/>
        </p:nvGrpSpPr>
        <p:grpSpPr bwMode="auto">
          <a:xfrm>
            <a:off x="2649538" y="2894013"/>
            <a:ext cx="228600" cy="228600"/>
            <a:chOff x="1481667" y="1820333"/>
            <a:chExt cx="228600" cy="228600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F303EF5F-4E1C-0742-9076-6D1186EF4FE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CA75BE79-1DC9-3B41-A3D0-3D6943E63786}"/>
                </a:ext>
              </a:extLst>
            </p:cNvPr>
            <p:cNvCxnSpPr>
              <a:stCxn id="141" idx="7"/>
              <a:endCxn id="14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B1BE157D-D4D5-5E48-AB48-588466AEB533}"/>
                </a:ext>
              </a:extLst>
            </p:cNvPr>
            <p:cNvCxnSpPr>
              <a:stCxn id="141" idx="1"/>
              <a:endCxn id="14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31" name="Group 143">
            <a:extLst>
              <a:ext uri="{FF2B5EF4-FFF2-40B4-BE49-F238E27FC236}">
                <a16:creationId xmlns:a16="http://schemas.microsoft.com/office/drawing/2014/main" id="{7EE9C1FD-ECA8-674A-A96B-76EEE94FC763}"/>
              </a:ext>
            </a:extLst>
          </p:cNvPr>
          <p:cNvGrpSpPr>
            <a:grpSpLocks/>
          </p:cNvGrpSpPr>
          <p:nvPr/>
        </p:nvGrpSpPr>
        <p:grpSpPr bwMode="auto">
          <a:xfrm>
            <a:off x="3167063" y="2894013"/>
            <a:ext cx="228600" cy="228600"/>
            <a:chOff x="1481667" y="1820333"/>
            <a:chExt cx="228600" cy="22860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56EED3E9-101C-E747-B163-1101E09753E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BD084995-D790-E040-8960-6CFB4A97543B}"/>
                </a:ext>
              </a:extLst>
            </p:cNvPr>
            <p:cNvCxnSpPr>
              <a:stCxn id="145" idx="7"/>
              <a:endCxn id="14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E1BC927F-1BF9-0B41-9A37-611C8A61EAA3}"/>
                </a:ext>
              </a:extLst>
            </p:cNvPr>
            <p:cNvCxnSpPr>
              <a:stCxn id="145" idx="1"/>
              <a:endCxn id="14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202347FA-6357-A44F-BF1B-16D6219C72DA}"/>
              </a:ext>
            </a:extLst>
          </p:cNvPr>
          <p:cNvCxnSpPr/>
          <p:nvPr/>
        </p:nvCxnSpPr>
        <p:spPr>
          <a:xfrm>
            <a:off x="2878138" y="3008313"/>
            <a:ext cx="2889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33" name="Group 148">
            <a:extLst>
              <a:ext uri="{FF2B5EF4-FFF2-40B4-BE49-F238E27FC236}">
                <a16:creationId xmlns:a16="http://schemas.microsoft.com/office/drawing/2014/main" id="{6B849C1A-89A2-C243-8025-883E144C6C04}"/>
              </a:ext>
            </a:extLst>
          </p:cNvPr>
          <p:cNvGrpSpPr>
            <a:grpSpLocks/>
          </p:cNvGrpSpPr>
          <p:nvPr/>
        </p:nvGrpSpPr>
        <p:grpSpPr bwMode="auto">
          <a:xfrm>
            <a:off x="3684588" y="2894013"/>
            <a:ext cx="228600" cy="228600"/>
            <a:chOff x="1481667" y="1820333"/>
            <a:chExt cx="228600" cy="228600"/>
          </a:xfrm>
        </p:grpSpPr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D015B6AF-9832-054B-BA52-2540A41CE4C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5A4A79F-AC16-DB4D-99DC-632237CCCD3D}"/>
                </a:ext>
              </a:extLst>
            </p:cNvPr>
            <p:cNvCxnSpPr>
              <a:stCxn id="150" idx="7"/>
              <a:endCxn id="15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928626E5-4BFA-EC40-9BAC-9B2ADE32493C}"/>
                </a:ext>
              </a:extLst>
            </p:cNvPr>
            <p:cNvCxnSpPr>
              <a:stCxn id="150" idx="1"/>
              <a:endCxn id="15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4F18023-173D-3C46-8826-3E8E4F5BFEA8}"/>
              </a:ext>
            </a:extLst>
          </p:cNvPr>
          <p:cNvCxnSpPr/>
          <p:nvPr/>
        </p:nvCxnSpPr>
        <p:spPr>
          <a:xfrm>
            <a:off x="3386138" y="3008313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35" name="TextBox 153">
            <a:extLst>
              <a:ext uri="{FF2B5EF4-FFF2-40B4-BE49-F238E27FC236}">
                <a16:creationId xmlns:a16="http://schemas.microsoft.com/office/drawing/2014/main" id="{37A6B33F-E6A1-0E42-BBE5-BEE990A40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2768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Path consistency</a:t>
            </a:r>
          </a:p>
        </p:txBody>
      </p:sp>
      <p:sp>
        <p:nvSpPr>
          <p:cNvPr id="20536" name="TextBox 154">
            <a:extLst>
              <a:ext uri="{FF2B5EF4-FFF2-40B4-BE49-F238E27FC236}">
                <a16:creationId xmlns:a16="http://schemas.microsoft.com/office/drawing/2014/main" id="{EF293F40-259B-9E4C-80DB-3EDCA1FE6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0114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tuple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37" name="TextBox 155">
            <a:extLst>
              <a:ext uri="{FF2B5EF4-FFF2-40B4-BE49-F238E27FC236}">
                <a16:creationId xmlns:a16="http://schemas.microsoft.com/office/drawing/2014/main" id="{161D6F39-6EB6-A64E-BA9D-10C430C39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0" y="25034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grpSp>
        <p:nvGrpSpPr>
          <p:cNvPr id="20538" name="Group 156">
            <a:extLst>
              <a:ext uri="{FF2B5EF4-FFF2-40B4-BE49-F238E27FC236}">
                <a16:creationId xmlns:a16="http://schemas.microsoft.com/office/drawing/2014/main" id="{4E2BC1D0-BDF4-BB48-9E3E-21D1FC342F45}"/>
              </a:ext>
            </a:extLst>
          </p:cNvPr>
          <p:cNvGrpSpPr>
            <a:grpSpLocks/>
          </p:cNvGrpSpPr>
          <p:nvPr/>
        </p:nvGrpSpPr>
        <p:grpSpPr bwMode="auto">
          <a:xfrm>
            <a:off x="2641600" y="3462338"/>
            <a:ext cx="228600" cy="228600"/>
            <a:chOff x="1481667" y="1820333"/>
            <a:chExt cx="228600" cy="228600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F74669EF-071E-D748-85FE-B428BA3DF30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F4133528-3368-DB41-8FD1-89ABDCBFE6DA}"/>
                </a:ext>
              </a:extLst>
            </p:cNvPr>
            <p:cNvCxnSpPr>
              <a:stCxn id="158" idx="7"/>
              <a:endCxn id="15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40FF80AD-3D23-4249-BBDA-949C27F4D9CB}"/>
                </a:ext>
              </a:extLst>
            </p:cNvPr>
            <p:cNvCxnSpPr>
              <a:stCxn id="158" idx="1"/>
              <a:endCxn id="15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39" name="Group 160">
            <a:extLst>
              <a:ext uri="{FF2B5EF4-FFF2-40B4-BE49-F238E27FC236}">
                <a16:creationId xmlns:a16="http://schemas.microsoft.com/office/drawing/2014/main" id="{B24863AE-444D-F640-8A23-C9AE91AA2B7D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3462338"/>
            <a:ext cx="228600" cy="228600"/>
            <a:chOff x="1481667" y="1820333"/>
            <a:chExt cx="228600" cy="228600"/>
          </a:xfrm>
        </p:grpSpPr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4217867C-20E4-9140-8F5B-3DAFBB564A4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DD923491-628D-4E45-927A-BC5575DA97B7}"/>
                </a:ext>
              </a:extLst>
            </p:cNvPr>
            <p:cNvCxnSpPr>
              <a:stCxn id="162" idx="7"/>
              <a:endCxn id="16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BE9FDD59-570B-434A-AE97-009457E0A45F}"/>
                </a:ext>
              </a:extLst>
            </p:cNvPr>
            <p:cNvCxnSpPr>
              <a:stCxn id="162" idx="1"/>
              <a:endCxn id="16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5EFDE98-153B-6945-B0FB-D74F5BC987E9}"/>
              </a:ext>
            </a:extLst>
          </p:cNvPr>
          <p:cNvCxnSpPr/>
          <p:nvPr/>
        </p:nvCxnSpPr>
        <p:spPr>
          <a:xfrm>
            <a:off x="28702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41" name="Group 165">
            <a:extLst>
              <a:ext uri="{FF2B5EF4-FFF2-40B4-BE49-F238E27FC236}">
                <a16:creationId xmlns:a16="http://schemas.microsoft.com/office/drawing/2014/main" id="{C8502547-7B0A-7D44-A325-B7F3BEC2E3F9}"/>
              </a:ext>
            </a:extLst>
          </p:cNvPr>
          <p:cNvGrpSpPr>
            <a:grpSpLocks/>
          </p:cNvGrpSpPr>
          <p:nvPr/>
        </p:nvGrpSpPr>
        <p:grpSpPr bwMode="auto">
          <a:xfrm>
            <a:off x="3676650" y="3462338"/>
            <a:ext cx="228600" cy="228600"/>
            <a:chOff x="1481667" y="1820333"/>
            <a:chExt cx="228600" cy="228600"/>
          </a:xfrm>
        </p:grpSpPr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62F34658-0C93-E949-A188-B0C7E679A38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70E33C55-60A4-AF4D-BDFB-590487BEC1BA}"/>
                </a:ext>
              </a:extLst>
            </p:cNvPr>
            <p:cNvCxnSpPr>
              <a:stCxn id="167" idx="7"/>
              <a:endCxn id="167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B694074-32E1-5544-BC0C-81AC2A514F84}"/>
                </a:ext>
              </a:extLst>
            </p:cNvPr>
            <p:cNvCxnSpPr>
              <a:stCxn id="167" idx="1"/>
              <a:endCxn id="167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2" name="Group 169">
            <a:extLst>
              <a:ext uri="{FF2B5EF4-FFF2-40B4-BE49-F238E27FC236}">
                <a16:creationId xmlns:a16="http://schemas.microsoft.com/office/drawing/2014/main" id="{8F9C66B7-5038-1942-AFE2-C01832E04A22}"/>
              </a:ext>
            </a:extLst>
          </p:cNvPr>
          <p:cNvGrpSpPr>
            <a:grpSpLocks/>
          </p:cNvGrpSpPr>
          <p:nvPr/>
        </p:nvGrpSpPr>
        <p:grpSpPr bwMode="auto">
          <a:xfrm>
            <a:off x="4194175" y="3462338"/>
            <a:ext cx="228600" cy="228600"/>
            <a:chOff x="1481667" y="1820333"/>
            <a:chExt cx="228600" cy="228600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F656D9F0-05CF-144C-A472-C5AB46219E3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4E68CED3-DDD8-8843-B915-81D384E2ECDF}"/>
                </a:ext>
              </a:extLst>
            </p:cNvPr>
            <p:cNvCxnSpPr>
              <a:stCxn id="171" idx="7"/>
              <a:endCxn id="171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90C15343-907A-8D48-9907-A9B3741D1842}"/>
                </a:ext>
              </a:extLst>
            </p:cNvPr>
            <p:cNvCxnSpPr>
              <a:stCxn id="171" idx="1"/>
              <a:endCxn id="171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3" name="Group 173">
            <a:extLst>
              <a:ext uri="{FF2B5EF4-FFF2-40B4-BE49-F238E27FC236}">
                <a16:creationId xmlns:a16="http://schemas.microsoft.com/office/drawing/2014/main" id="{12A86B6D-07E7-1A41-B53E-2631DD33384D}"/>
              </a:ext>
            </a:extLst>
          </p:cNvPr>
          <p:cNvGrpSpPr>
            <a:grpSpLocks/>
          </p:cNvGrpSpPr>
          <p:nvPr/>
        </p:nvGrpSpPr>
        <p:grpSpPr bwMode="auto">
          <a:xfrm>
            <a:off x="4749800" y="3462338"/>
            <a:ext cx="228600" cy="228600"/>
            <a:chOff x="1481667" y="1820333"/>
            <a:chExt cx="228600" cy="228600"/>
          </a:xfrm>
        </p:grpSpPr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B89099A-D570-3A43-8C93-A4A014F1FC6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2F6BF8F7-09B7-8548-8027-472E56A7C847}"/>
                </a:ext>
              </a:extLst>
            </p:cNvPr>
            <p:cNvCxnSpPr>
              <a:stCxn id="175" idx="7"/>
              <a:endCxn id="175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7726A450-8696-4949-B582-8A48FA1B3FFB}"/>
                </a:ext>
              </a:extLst>
            </p:cNvPr>
            <p:cNvCxnSpPr>
              <a:stCxn id="175" idx="1"/>
              <a:endCxn id="175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4" name="Group 177">
            <a:extLst>
              <a:ext uri="{FF2B5EF4-FFF2-40B4-BE49-F238E27FC236}">
                <a16:creationId xmlns:a16="http://schemas.microsoft.com/office/drawing/2014/main" id="{366B3560-40BF-F945-A513-B09A355585DF}"/>
              </a:ext>
            </a:extLst>
          </p:cNvPr>
          <p:cNvGrpSpPr>
            <a:grpSpLocks/>
          </p:cNvGrpSpPr>
          <p:nvPr/>
        </p:nvGrpSpPr>
        <p:grpSpPr bwMode="auto">
          <a:xfrm>
            <a:off x="5305425" y="3462338"/>
            <a:ext cx="228600" cy="228600"/>
            <a:chOff x="1481667" y="1820333"/>
            <a:chExt cx="228600" cy="228600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44F7CBA9-68B6-FE4E-B7A6-C95F3112058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F478CB85-1A3B-974C-B38D-A1A8A76E0CD4}"/>
                </a:ext>
              </a:extLst>
            </p:cNvPr>
            <p:cNvCxnSpPr>
              <a:stCxn id="179" idx="7"/>
              <a:endCxn id="179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D01A55F8-A914-AB44-87B7-B69D29C82736}"/>
                </a:ext>
              </a:extLst>
            </p:cNvPr>
            <p:cNvCxnSpPr>
              <a:stCxn id="179" idx="1"/>
              <a:endCxn id="179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5" name="Group 181">
            <a:extLst>
              <a:ext uri="{FF2B5EF4-FFF2-40B4-BE49-F238E27FC236}">
                <a16:creationId xmlns:a16="http://schemas.microsoft.com/office/drawing/2014/main" id="{0C264993-8C43-A54C-B006-6D57A39D7ACD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3462338"/>
            <a:ext cx="228600" cy="228600"/>
            <a:chOff x="1481667" y="1820333"/>
            <a:chExt cx="228600" cy="228600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11AE632F-4464-624C-BD70-8D7B26E7A33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F960B4D5-F8FE-AF45-939B-26AC384691C1}"/>
                </a:ext>
              </a:extLst>
            </p:cNvPr>
            <p:cNvCxnSpPr>
              <a:stCxn id="183" idx="7"/>
              <a:endCxn id="183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8609F7E3-543C-2743-B91E-EE17750FA03D}"/>
                </a:ext>
              </a:extLst>
            </p:cNvPr>
            <p:cNvCxnSpPr>
              <a:stCxn id="183" idx="1"/>
              <a:endCxn id="183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6" name="Group 185">
            <a:extLst>
              <a:ext uri="{FF2B5EF4-FFF2-40B4-BE49-F238E27FC236}">
                <a16:creationId xmlns:a16="http://schemas.microsoft.com/office/drawing/2014/main" id="{2595BC7B-1061-E247-A8DA-D3B053D7954E}"/>
              </a:ext>
            </a:extLst>
          </p:cNvPr>
          <p:cNvGrpSpPr>
            <a:grpSpLocks/>
          </p:cNvGrpSpPr>
          <p:nvPr/>
        </p:nvGrpSpPr>
        <p:grpSpPr bwMode="auto">
          <a:xfrm>
            <a:off x="6418263" y="3462338"/>
            <a:ext cx="228600" cy="228600"/>
            <a:chOff x="1481667" y="1820333"/>
            <a:chExt cx="228600" cy="228600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C0DC7883-20E6-8948-B77B-A5B727E9305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9A486499-C249-E644-B960-A50AAF058A48}"/>
                </a:ext>
              </a:extLst>
            </p:cNvPr>
            <p:cNvCxnSpPr>
              <a:stCxn id="187" idx="7"/>
              <a:endCxn id="18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93503279-EE40-AD4B-892A-BDDD7F0550B6}"/>
                </a:ext>
              </a:extLst>
            </p:cNvPr>
            <p:cNvCxnSpPr>
              <a:stCxn id="187" idx="1"/>
              <a:endCxn id="18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92E29375-4789-AC47-8D0E-B37860A4E144}"/>
              </a:ext>
            </a:extLst>
          </p:cNvPr>
          <p:cNvCxnSpPr/>
          <p:nvPr/>
        </p:nvCxnSpPr>
        <p:spPr>
          <a:xfrm>
            <a:off x="33782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AD27650C-5B3C-3446-878F-59BD104E626C}"/>
              </a:ext>
            </a:extLst>
          </p:cNvPr>
          <p:cNvCxnSpPr/>
          <p:nvPr/>
        </p:nvCxnSpPr>
        <p:spPr>
          <a:xfrm>
            <a:off x="39116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7B90CC3-0559-CD4F-B685-2D29C0229A9D}"/>
              </a:ext>
            </a:extLst>
          </p:cNvPr>
          <p:cNvCxnSpPr/>
          <p:nvPr/>
        </p:nvCxnSpPr>
        <p:spPr>
          <a:xfrm>
            <a:off x="4422775" y="35750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14C62247-7511-D44E-AD95-62792633B916}"/>
              </a:ext>
            </a:extLst>
          </p:cNvPr>
          <p:cNvCxnSpPr/>
          <p:nvPr/>
        </p:nvCxnSpPr>
        <p:spPr>
          <a:xfrm>
            <a:off x="4978400" y="3576638"/>
            <a:ext cx="3270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6097190C-1AAB-5F49-BD20-D5B0F7644B27}"/>
              </a:ext>
            </a:extLst>
          </p:cNvPr>
          <p:cNvCxnSpPr/>
          <p:nvPr/>
        </p:nvCxnSpPr>
        <p:spPr>
          <a:xfrm>
            <a:off x="5534025" y="3576638"/>
            <a:ext cx="328613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0CB6D2C1-EF18-8D44-BCC1-164B0CCE30A8}"/>
              </a:ext>
            </a:extLst>
          </p:cNvPr>
          <p:cNvCxnSpPr/>
          <p:nvPr/>
        </p:nvCxnSpPr>
        <p:spPr>
          <a:xfrm>
            <a:off x="6091238" y="357663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53" name="TextBox 195">
            <a:extLst>
              <a:ext uri="{FF2B5EF4-FFF2-40B4-BE49-F238E27FC236}">
                <a16:creationId xmlns:a16="http://schemas.microsoft.com/office/drawing/2014/main" id="{788F4E13-D328-DD44-9242-99307DC5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3363" y="3705225"/>
            <a:ext cx="34623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any consistent assignment of length </a:t>
            </a:r>
            <a:r>
              <a:rPr lang="en-US" altLang="en-US" sz="1400" i="1">
                <a:latin typeface="Times New Roman" panose="02020603050405020304" pitchFamily="18" charset="0"/>
              </a:rPr>
              <a:t>k-</a:t>
            </a:r>
            <a:r>
              <a:rPr lang="en-US" altLang="en-US" sz="1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0554" name="TextBox 196">
            <a:extLst>
              <a:ext uri="{FF2B5EF4-FFF2-40B4-BE49-F238E27FC236}">
                <a16:creationId xmlns:a16="http://schemas.microsoft.com/office/drawing/2014/main" id="{19DFC976-BFEA-D14A-89F4-60825838F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1100" y="3689350"/>
            <a:ext cx="1363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1400" i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55" name="TextBox 197">
            <a:extLst>
              <a:ext uri="{FF2B5EF4-FFF2-40B4-BE49-F238E27FC236}">
                <a16:creationId xmlns:a16="http://schemas.microsoft.com/office/drawing/2014/main" id="{FFF9532D-A8C0-B54B-AAA6-90F046B83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3421063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k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5ACD1F13-43DF-284C-9AD3-4549D4E68D2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2273300"/>
            <a:ext cx="9144000" cy="25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E1444EA-3C50-7548-9657-ECD9857FFA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4114800"/>
            <a:ext cx="9144000" cy="25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0558" name="Group 206">
            <a:extLst>
              <a:ext uri="{FF2B5EF4-FFF2-40B4-BE49-F238E27FC236}">
                <a16:creationId xmlns:a16="http://schemas.microsoft.com/office/drawing/2014/main" id="{5B8E6231-B4DC-4E47-B4AE-7CF18B510D89}"/>
              </a:ext>
            </a:extLst>
          </p:cNvPr>
          <p:cNvGrpSpPr>
            <a:grpSpLocks/>
          </p:cNvGrpSpPr>
          <p:nvPr/>
        </p:nvGrpSpPr>
        <p:grpSpPr bwMode="auto">
          <a:xfrm>
            <a:off x="2660650" y="4235450"/>
            <a:ext cx="228600" cy="228600"/>
            <a:chOff x="1481667" y="1820333"/>
            <a:chExt cx="228600" cy="228600"/>
          </a:xfrm>
        </p:grpSpPr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9DACCF9B-2CBA-704E-91B5-F37DE1C6CE9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EA7D4AD6-9998-FC4A-AFAE-4E1B5C509955}"/>
                </a:ext>
              </a:extLst>
            </p:cNvPr>
            <p:cNvCxnSpPr>
              <a:stCxn id="208" idx="7"/>
              <a:endCxn id="20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93CC2643-7ECE-6145-A3D7-1F0CD23930F3}"/>
                </a:ext>
              </a:extLst>
            </p:cNvPr>
            <p:cNvCxnSpPr>
              <a:stCxn id="208" idx="1"/>
              <a:endCxn id="20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9" name="Group 210">
            <a:extLst>
              <a:ext uri="{FF2B5EF4-FFF2-40B4-BE49-F238E27FC236}">
                <a16:creationId xmlns:a16="http://schemas.microsoft.com/office/drawing/2014/main" id="{D1343353-7403-AB46-8325-29914A8E6519}"/>
              </a:ext>
            </a:extLst>
          </p:cNvPr>
          <p:cNvGrpSpPr>
            <a:grpSpLocks/>
          </p:cNvGrpSpPr>
          <p:nvPr/>
        </p:nvGrpSpPr>
        <p:grpSpPr bwMode="auto">
          <a:xfrm>
            <a:off x="3217863" y="4235450"/>
            <a:ext cx="228600" cy="228600"/>
            <a:chOff x="1481667" y="1820333"/>
            <a:chExt cx="228600" cy="228600"/>
          </a:xfrm>
        </p:grpSpPr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73194D34-2A53-3043-9E65-286AABB09BC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8E9BD674-4617-2C4A-8125-AA91D4731C91}"/>
                </a:ext>
              </a:extLst>
            </p:cNvPr>
            <p:cNvCxnSpPr>
              <a:stCxn id="212" idx="7"/>
              <a:endCxn id="21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23F891D9-8AB3-C241-90C3-C922B48D716B}"/>
                </a:ext>
              </a:extLst>
            </p:cNvPr>
            <p:cNvCxnSpPr>
              <a:stCxn id="212" idx="1"/>
              <a:endCxn id="21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0" name="Group 214">
            <a:extLst>
              <a:ext uri="{FF2B5EF4-FFF2-40B4-BE49-F238E27FC236}">
                <a16:creationId xmlns:a16="http://schemas.microsoft.com/office/drawing/2014/main" id="{E1FEC6C9-7C6B-4441-B4DD-41B7F5ECDE34}"/>
              </a:ext>
            </a:extLst>
          </p:cNvPr>
          <p:cNvGrpSpPr>
            <a:grpSpLocks/>
          </p:cNvGrpSpPr>
          <p:nvPr/>
        </p:nvGrpSpPr>
        <p:grpSpPr bwMode="auto">
          <a:xfrm>
            <a:off x="3773488" y="4235450"/>
            <a:ext cx="228600" cy="228600"/>
            <a:chOff x="1481667" y="1820333"/>
            <a:chExt cx="228600" cy="228600"/>
          </a:xfrm>
        </p:grpSpPr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4F3F1483-E9E0-6243-916E-ABF0FE994C4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11AFF9B8-2EE8-074E-9EA0-42E5308D3185}"/>
                </a:ext>
              </a:extLst>
            </p:cNvPr>
            <p:cNvCxnSpPr>
              <a:stCxn id="216" idx="7"/>
              <a:endCxn id="216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45B6AB57-6DED-B243-9C9B-868B2E959117}"/>
                </a:ext>
              </a:extLst>
            </p:cNvPr>
            <p:cNvCxnSpPr>
              <a:stCxn id="216" idx="1"/>
              <a:endCxn id="216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1" name="Group 218">
            <a:extLst>
              <a:ext uri="{FF2B5EF4-FFF2-40B4-BE49-F238E27FC236}">
                <a16:creationId xmlns:a16="http://schemas.microsoft.com/office/drawing/2014/main" id="{2BA81C27-D0D3-1F47-B1BE-807AB18DAD47}"/>
              </a:ext>
            </a:extLst>
          </p:cNvPr>
          <p:cNvGrpSpPr>
            <a:grpSpLocks/>
          </p:cNvGrpSpPr>
          <p:nvPr/>
        </p:nvGrpSpPr>
        <p:grpSpPr bwMode="auto">
          <a:xfrm>
            <a:off x="4329113" y="4235450"/>
            <a:ext cx="228600" cy="228600"/>
            <a:chOff x="1481667" y="1820333"/>
            <a:chExt cx="228600" cy="228600"/>
          </a:xfrm>
        </p:grpSpPr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83FAF07E-FF32-2748-AC4D-182965C151C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442B7AA0-79C7-A745-B456-8FF4B359406D}"/>
                </a:ext>
              </a:extLst>
            </p:cNvPr>
            <p:cNvCxnSpPr>
              <a:stCxn id="220" idx="7"/>
              <a:endCxn id="220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0970A125-F489-0C4D-9D21-224A03C7BCF0}"/>
                </a:ext>
              </a:extLst>
            </p:cNvPr>
            <p:cNvCxnSpPr>
              <a:stCxn id="220" idx="1"/>
              <a:endCxn id="220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2" name="Group 222">
            <a:extLst>
              <a:ext uri="{FF2B5EF4-FFF2-40B4-BE49-F238E27FC236}">
                <a16:creationId xmlns:a16="http://schemas.microsoft.com/office/drawing/2014/main" id="{1CF72DB6-DC3A-A24E-8EF4-530995ADFB5D}"/>
              </a:ext>
            </a:extLst>
          </p:cNvPr>
          <p:cNvGrpSpPr>
            <a:grpSpLocks/>
          </p:cNvGrpSpPr>
          <p:nvPr/>
        </p:nvGrpSpPr>
        <p:grpSpPr bwMode="auto">
          <a:xfrm>
            <a:off x="4886325" y="4235450"/>
            <a:ext cx="228600" cy="228600"/>
            <a:chOff x="1481667" y="1820333"/>
            <a:chExt cx="228600" cy="228600"/>
          </a:xfrm>
        </p:grpSpPr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A7DEFF8A-9F4B-4D48-9700-302D946954F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A3E50077-183C-264E-A6FA-4221BE053A73}"/>
                </a:ext>
              </a:extLst>
            </p:cNvPr>
            <p:cNvCxnSpPr>
              <a:stCxn id="224" idx="7"/>
              <a:endCxn id="22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1CBD9A1A-689E-4441-AE8C-8F6EB0F2A28B}"/>
                </a:ext>
              </a:extLst>
            </p:cNvPr>
            <p:cNvCxnSpPr>
              <a:stCxn id="224" idx="1"/>
              <a:endCxn id="22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3" name="Group 226">
            <a:extLst>
              <a:ext uri="{FF2B5EF4-FFF2-40B4-BE49-F238E27FC236}">
                <a16:creationId xmlns:a16="http://schemas.microsoft.com/office/drawing/2014/main" id="{F52B6B00-AA71-E548-89EF-749EB4A60A3E}"/>
              </a:ext>
            </a:extLst>
          </p:cNvPr>
          <p:cNvGrpSpPr>
            <a:grpSpLocks/>
          </p:cNvGrpSpPr>
          <p:nvPr/>
        </p:nvGrpSpPr>
        <p:grpSpPr bwMode="auto">
          <a:xfrm>
            <a:off x="5441950" y="4235450"/>
            <a:ext cx="228600" cy="228600"/>
            <a:chOff x="1481667" y="1820333"/>
            <a:chExt cx="228600" cy="228600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4149119F-2E7C-5D4F-A6DE-C3D7F21C0EB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C4C35F2F-0D4D-D84B-871F-9C56071DD54D}"/>
                </a:ext>
              </a:extLst>
            </p:cNvPr>
            <p:cNvCxnSpPr>
              <a:stCxn id="228" idx="7"/>
              <a:endCxn id="22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06AC91A1-02DA-4D4F-B931-B8E84A8A41F3}"/>
                </a:ext>
              </a:extLst>
            </p:cNvPr>
            <p:cNvCxnSpPr>
              <a:stCxn id="228" idx="1"/>
              <a:endCxn id="22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C9093E4D-AFF5-894E-BB9C-12D54A6BDD92}"/>
              </a:ext>
            </a:extLst>
          </p:cNvPr>
          <p:cNvCxnSpPr/>
          <p:nvPr/>
        </p:nvCxnSpPr>
        <p:spPr>
          <a:xfrm>
            <a:off x="2889250" y="4349750"/>
            <a:ext cx="328613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2505975B-F1E3-4A40-8393-26C166C4A2BC}"/>
              </a:ext>
            </a:extLst>
          </p:cNvPr>
          <p:cNvCxnSpPr/>
          <p:nvPr/>
        </p:nvCxnSpPr>
        <p:spPr>
          <a:xfrm>
            <a:off x="3446463" y="43497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9664EA3E-6DD2-4747-9519-65CA41137A19}"/>
              </a:ext>
            </a:extLst>
          </p:cNvPr>
          <p:cNvCxnSpPr/>
          <p:nvPr/>
        </p:nvCxnSpPr>
        <p:spPr>
          <a:xfrm>
            <a:off x="4002088" y="43497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21D8E2A5-430C-0540-81BC-E66D0A4EF31C}"/>
              </a:ext>
            </a:extLst>
          </p:cNvPr>
          <p:cNvCxnSpPr/>
          <p:nvPr/>
        </p:nvCxnSpPr>
        <p:spPr>
          <a:xfrm>
            <a:off x="4557713" y="4349750"/>
            <a:ext cx="328612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76E9874B-0F40-0F4C-A0F0-869C8E9025A3}"/>
              </a:ext>
            </a:extLst>
          </p:cNvPr>
          <p:cNvCxnSpPr/>
          <p:nvPr/>
        </p:nvCxnSpPr>
        <p:spPr>
          <a:xfrm>
            <a:off x="5114925" y="4349750"/>
            <a:ext cx="327025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69" name="TextBox 235">
            <a:extLst>
              <a:ext uri="{FF2B5EF4-FFF2-40B4-BE49-F238E27FC236}">
                <a16:creationId xmlns:a16="http://schemas.microsoft.com/office/drawing/2014/main" id="{D2901C86-AC72-4D47-BD60-7BBCFDECC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1084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(</a:t>
            </a:r>
            <a:r>
              <a:rPr lang="en-US" altLang="en-US" sz="1800" i="1">
                <a:latin typeface="Times New Roman" panose="02020603050405020304" pitchFamily="18" charset="0"/>
              </a:rPr>
              <a:t>i,j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0" name="TextBox 236">
            <a:extLst>
              <a:ext uri="{FF2B5EF4-FFF2-40B4-BE49-F238E27FC236}">
                <a16:creationId xmlns:a16="http://schemas.microsoft.com/office/drawing/2014/main" id="{9BA1E901-C7E0-4742-B4F0-B14C47A41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163" y="4459288"/>
            <a:ext cx="20018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any consistent assignment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of length </a:t>
            </a:r>
            <a:r>
              <a:rPr lang="en-US" altLang="en-US" sz="1200" i="1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20571" name="TextBox 237">
            <a:extLst>
              <a:ext uri="{FF2B5EF4-FFF2-40B4-BE49-F238E27FC236}">
                <a16:creationId xmlns:a16="http://schemas.microsoft.com/office/drawing/2014/main" id="{4D07AA59-153B-8A45-8586-5C50C09B6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476750"/>
            <a:ext cx="1363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Times New Roman" panose="02020603050405020304" pitchFamily="18" charset="0"/>
              </a:rPr>
              <a:t>j</a:t>
            </a: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72" name="TextBox 238">
            <a:extLst>
              <a:ext uri="{FF2B5EF4-FFF2-40B4-BE49-F238E27FC236}">
                <a16:creationId xmlns:a16="http://schemas.microsoft.com/office/drawing/2014/main" id="{2C0FD248-1D89-0644-BC5A-FAC1FABF3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3177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(1</a:t>
            </a:r>
            <a:r>
              <a:rPr lang="en-US" altLang="en-US" sz="1600" i="1">
                <a:latin typeface="Times New Roman" panose="02020603050405020304" pitchFamily="18" charset="0"/>
              </a:rPr>
              <a:t>,</a:t>
            </a:r>
            <a:r>
              <a:rPr lang="en-US" altLang="en-US" sz="1600">
                <a:latin typeface="Times New Roman" panose="02020603050405020304" pitchFamily="18" charset="0"/>
              </a:rPr>
              <a:t>1)</a:t>
            </a:r>
            <a:r>
              <a:rPr lang="en-US" altLang="en-US" sz="16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3" name="TextBox 239">
            <a:extLst>
              <a:ext uri="{FF2B5EF4-FFF2-40B4-BE49-F238E27FC236}">
                <a16:creationId xmlns:a16="http://schemas.microsoft.com/office/drawing/2014/main" id="{9CD7EDB1-DA6B-CA4D-9BCF-E5B0EBC39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7114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(2</a:t>
            </a:r>
            <a:r>
              <a:rPr lang="en-US" altLang="en-US" sz="1600" i="1">
                <a:latin typeface="Times New Roman" panose="02020603050405020304" pitchFamily="18" charset="0"/>
              </a:rPr>
              <a:t>,</a:t>
            </a:r>
            <a:r>
              <a:rPr lang="en-US" altLang="en-US" sz="1600">
                <a:latin typeface="Times New Roman" panose="02020603050405020304" pitchFamily="18" charset="0"/>
              </a:rPr>
              <a:t>1)</a:t>
            </a:r>
            <a:r>
              <a:rPr lang="en-US" altLang="en-US" sz="16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4" name="TextBox 240">
            <a:extLst>
              <a:ext uri="{FF2B5EF4-FFF2-40B4-BE49-F238E27FC236}">
                <a16:creationId xmlns:a16="http://schemas.microsoft.com/office/drawing/2014/main" id="{498EFF8F-4222-3347-BBC4-85F7E7B9E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0" y="3341688"/>
            <a:ext cx="2057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</a:t>
            </a:r>
            <a:r>
              <a:rPr lang="en-US" altLang="en-US" sz="1800" i="1">
                <a:latin typeface="Times New Roman" panose="02020603050405020304" pitchFamily="18" charset="0"/>
              </a:rPr>
              <a:t>k-</a:t>
            </a:r>
            <a:r>
              <a:rPr lang="en-US" altLang="en-US" sz="1800">
                <a:latin typeface="Times New Roman" panose="02020603050405020304" pitchFamily="18" charset="0"/>
              </a:rPr>
              <a:t>1</a:t>
            </a:r>
            <a:r>
              <a:rPr lang="en-US" altLang="en-US" sz="1800" i="1">
                <a:latin typeface="Times New Roman" panose="02020603050405020304" pitchFamily="18" charset="0"/>
              </a:rPr>
              <a:t>,</a:t>
            </a:r>
            <a:r>
              <a:rPr lang="en-US" altLang="en-US" sz="1800">
                <a:latin typeface="Times New Roman" panose="02020603050405020304" pitchFamily="18" charset="0"/>
              </a:rPr>
              <a:t>1)</a:t>
            </a:r>
            <a:r>
              <a:rPr lang="en-US" altLang="en-US" sz="1800" i="1">
                <a:latin typeface="Times New Roman" panose="02020603050405020304" pitchFamily="18" charset="0"/>
              </a:rPr>
              <a:t>-</a:t>
            </a:r>
            <a:r>
              <a:rPr lang="en-US" altLang="en-US" sz="1600">
                <a:latin typeface="Arial" panose="020B0604020202020204" pitchFamily="34" charset="0"/>
              </a:rPr>
              <a:t>consistency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3971C3BB-3569-624D-956A-687443FF1547}"/>
              </a:ext>
            </a:extLst>
          </p:cNvPr>
          <p:cNvSpPr/>
          <p:nvPr/>
        </p:nvSpPr>
        <p:spPr>
          <a:xfrm>
            <a:off x="4572000" y="3090863"/>
            <a:ext cx="136525" cy="1365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2AD7D248-FBA1-EF43-A863-6DB24681A394}"/>
              </a:ext>
            </a:extLst>
          </p:cNvPr>
          <p:cNvCxnSpPr>
            <a:endCxn id="242" idx="1"/>
          </p:cNvCxnSpPr>
          <p:nvPr/>
        </p:nvCxnSpPr>
        <p:spPr>
          <a:xfrm rot="5400000" flipH="1" flipV="1">
            <a:off x="3536157" y="2459831"/>
            <a:ext cx="336550" cy="17351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F89444FA-7500-F146-BC9E-F7175BD9177F}"/>
              </a:ext>
            </a:extLst>
          </p:cNvPr>
          <p:cNvCxnSpPr>
            <a:endCxn id="242" idx="1"/>
          </p:cNvCxnSpPr>
          <p:nvPr/>
        </p:nvCxnSpPr>
        <p:spPr>
          <a:xfrm rot="5400000" flipH="1" flipV="1">
            <a:off x="3794919" y="2718594"/>
            <a:ext cx="336550" cy="1217612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EC3EEBF6-517B-154B-A046-53D152FBE3BF}"/>
              </a:ext>
            </a:extLst>
          </p:cNvPr>
          <p:cNvCxnSpPr>
            <a:endCxn id="242" idx="2"/>
          </p:cNvCxnSpPr>
          <p:nvPr/>
        </p:nvCxnSpPr>
        <p:spPr>
          <a:xfrm rot="5400000" flipH="1" flipV="1">
            <a:off x="4121944" y="2977357"/>
            <a:ext cx="268287" cy="7683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F0C8395B-4222-2C47-B9EE-F852B5A453B3}"/>
              </a:ext>
            </a:extLst>
          </p:cNvPr>
          <p:cNvCxnSpPr>
            <a:endCxn id="242" idx="2"/>
          </p:cNvCxnSpPr>
          <p:nvPr/>
        </p:nvCxnSpPr>
        <p:spPr>
          <a:xfrm rot="5400000" flipH="1" flipV="1">
            <a:off x="4356894" y="3178969"/>
            <a:ext cx="234950" cy="3317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C6F1DF72-319C-A149-B564-C779A393095E}"/>
              </a:ext>
            </a:extLst>
          </p:cNvPr>
          <p:cNvCxnSpPr>
            <a:endCxn id="242" idx="2"/>
          </p:cNvCxnSpPr>
          <p:nvPr/>
        </p:nvCxnSpPr>
        <p:spPr>
          <a:xfrm rot="16200000" flipV="1">
            <a:off x="4634707" y="3232944"/>
            <a:ext cx="234950" cy="2238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66FB951A-7C09-ED44-92B6-3E9B784187D4}"/>
              </a:ext>
            </a:extLst>
          </p:cNvPr>
          <p:cNvCxnSpPr>
            <a:endCxn id="242" idx="3"/>
          </p:cNvCxnSpPr>
          <p:nvPr/>
        </p:nvCxnSpPr>
        <p:spPr>
          <a:xfrm rot="16200000" flipV="1">
            <a:off x="5191125" y="2676525"/>
            <a:ext cx="303213" cy="1268413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D33D01F1-B4BF-F946-833C-167E3F92BA99}"/>
              </a:ext>
            </a:extLst>
          </p:cNvPr>
          <p:cNvCxnSpPr>
            <a:endCxn id="242" idx="3"/>
          </p:cNvCxnSpPr>
          <p:nvPr/>
        </p:nvCxnSpPr>
        <p:spPr>
          <a:xfrm rot="16200000" flipV="1">
            <a:off x="4855369" y="3012281"/>
            <a:ext cx="336550" cy="63023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83" name="Group 263">
            <a:extLst>
              <a:ext uri="{FF2B5EF4-FFF2-40B4-BE49-F238E27FC236}">
                <a16:creationId xmlns:a16="http://schemas.microsoft.com/office/drawing/2014/main" id="{37B56714-927C-5748-88F8-B8193FCACACB}"/>
              </a:ext>
            </a:extLst>
          </p:cNvPr>
          <p:cNvGrpSpPr>
            <a:grpSpLocks/>
          </p:cNvGrpSpPr>
          <p:nvPr/>
        </p:nvGrpSpPr>
        <p:grpSpPr bwMode="auto">
          <a:xfrm>
            <a:off x="2668588" y="4929188"/>
            <a:ext cx="228600" cy="228600"/>
            <a:chOff x="1481667" y="1820333"/>
            <a:chExt cx="228600" cy="228600"/>
          </a:xfrm>
        </p:grpSpPr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98F55831-3C7B-B54C-8E01-B061900510B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E6B8404-C6C1-1943-8B94-245598483C98}"/>
                </a:ext>
              </a:extLst>
            </p:cNvPr>
            <p:cNvCxnSpPr>
              <a:stCxn id="265" idx="7"/>
              <a:endCxn id="26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3488A777-423C-2A44-A96B-9F48DF7CA1DD}"/>
                </a:ext>
              </a:extLst>
            </p:cNvPr>
            <p:cNvCxnSpPr>
              <a:stCxn id="265" idx="1"/>
              <a:endCxn id="26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4" name="Group 267">
            <a:extLst>
              <a:ext uri="{FF2B5EF4-FFF2-40B4-BE49-F238E27FC236}">
                <a16:creationId xmlns:a16="http://schemas.microsoft.com/office/drawing/2014/main" id="{D781BF5A-3DE0-D841-8990-F112B88F1E04}"/>
              </a:ext>
            </a:extLst>
          </p:cNvPr>
          <p:cNvGrpSpPr>
            <a:grpSpLocks/>
          </p:cNvGrpSpPr>
          <p:nvPr/>
        </p:nvGrpSpPr>
        <p:grpSpPr bwMode="auto">
          <a:xfrm>
            <a:off x="3184525" y="4929188"/>
            <a:ext cx="228600" cy="228600"/>
            <a:chOff x="1481667" y="1820333"/>
            <a:chExt cx="228600" cy="228600"/>
          </a:xfrm>
        </p:grpSpPr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2765C078-BD77-704E-B04F-9EEF2E41B61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0" name="Straight Connector 269">
              <a:extLst>
                <a:ext uri="{FF2B5EF4-FFF2-40B4-BE49-F238E27FC236}">
                  <a16:creationId xmlns:a16="http://schemas.microsoft.com/office/drawing/2014/main" id="{38B2B2E1-3FB2-804F-8578-41F2BFD837DA}"/>
                </a:ext>
              </a:extLst>
            </p:cNvPr>
            <p:cNvCxnSpPr>
              <a:stCxn id="269" idx="7"/>
              <a:endCxn id="269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D382CEF1-39E3-8E4B-B72A-9DA35C2BC9A9}"/>
                </a:ext>
              </a:extLst>
            </p:cNvPr>
            <p:cNvCxnSpPr>
              <a:stCxn id="269" idx="1"/>
              <a:endCxn id="269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5" name="Group 271">
            <a:extLst>
              <a:ext uri="{FF2B5EF4-FFF2-40B4-BE49-F238E27FC236}">
                <a16:creationId xmlns:a16="http://schemas.microsoft.com/office/drawing/2014/main" id="{30F260B9-ED17-5E42-96FE-8018DF0FCB23}"/>
              </a:ext>
            </a:extLst>
          </p:cNvPr>
          <p:cNvGrpSpPr>
            <a:grpSpLocks/>
          </p:cNvGrpSpPr>
          <p:nvPr/>
        </p:nvGrpSpPr>
        <p:grpSpPr bwMode="auto">
          <a:xfrm>
            <a:off x="3702050" y="4929188"/>
            <a:ext cx="228600" cy="228600"/>
            <a:chOff x="1481667" y="1820333"/>
            <a:chExt cx="228600" cy="228600"/>
          </a:xfrm>
        </p:grpSpPr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8275EEDF-26B8-BF41-9500-20022AB229B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4F654BAF-E67A-F448-AC3B-647572C056B8}"/>
                </a:ext>
              </a:extLst>
            </p:cNvPr>
            <p:cNvCxnSpPr>
              <a:stCxn id="273" idx="7"/>
              <a:endCxn id="273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EAA74D81-24A8-494A-ABBF-34A71C511542}"/>
                </a:ext>
              </a:extLst>
            </p:cNvPr>
            <p:cNvCxnSpPr>
              <a:stCxn id="273" idx="1"/>
              <a:endCxn id="273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6" name="Group 275">
            <a:extLst>
              <a:ext uri="{FF2B5EF4-FFF2-40B4-BE49-F238E27FC236}">
                <a16:creationId xmlns:a16="http://schemas.microsoft.com/office/drawing/2014/main" id="{FFD86ADF-314F-984A-9E90-8BF2B289D351}"/>
              </a:ext>
            </a:extLst>
          </p:cNvPr>
          <p:cNvGrpSpPr>
            <a:grpSpLocks/>
          </p:cNvGrpSpPr>
          <p:nvPr/>
        </p:nvGrpSpPr>
        <p:grpSpPr bwMode="auto">
          <a:xfrm>
            <a:off x="4259263" y="4929188"/>
            <a:ext cx="228600" cy="228600"/>
            <a:chOff x="1481667" y="1820333"/>
            <a:chExt cx="228600" cy="228600"/>
          </a:xfrm>
        </p:grpSpPr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18B0F4B7-3106-5243-8EAF-CBA7BF2D1D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6F01ED1F-E92D-7045-AE6C-D1F4F951319D}"/>
                </a:ext>
              </a:extLst>
            </p:cNvPr>
            <p:cNvCxnSpPr>
              <a:stCxn id="277" idx="7"/>
              <a:endCxn id="27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D256E497-2265-1A45-9B5C-4D2A81844409}"/>
                </a:ext>
              </a:extLst>
            </p:cNvPr>
            <p:cNvCxnSpPr>
              <a:stCxn id="277" idx="1"/>
              <a:endCxn id="27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7" name="Group 279">
            <a:extLst>
              <a:ext uri="{FF2B5EF4-FFF2-40B4-BE49-F238E27FC236}">
                <a16:creationId xmlns:a16="http://schemas.microsoft.com/office/drawing/2014/main" id="{28586928-33A5-FC49-9FC2-529DF33D59FB}"/>
              </a:ext>
            </a:extLst>
          </p:cNvPr>
          <p:cNvGrpSpPr>
            <a:grpSpLocks/>
          </p:cNvGrpSpPr>
          <p:nvPr/>
        </p:nvGrpSpPr>
        <p:grpSpPr bwMode="auto">
          <a:xfrm>
            <a:off x="4814888" y="4929188"/>
            <a:ext cx="228600" cy="228600"/>
            <a:chOff x="1481667" y="1820333"/>
            <a:chExt cx="228600" cy="228600"/>
          </a:xfrm>
        </p:grpSpPr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7AD010FC-C17A-624F-8927-E02C97AD9D2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A04C6607-9F33-044B-A174-6D196389F4AD}"/>
                </a:ext>
              </a:extLst>
            </p:cNvPr>
            <p:cNvCxnSpPr>
              <a:stCxn id="281" idx="7"/>
              <a:endCxn id="28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EEDDD692-ADC4-DC42-8A5A-482B234A6AA1}"/>
                </a:ext>
              </a:extLst>
            </p:cNvPr>
            <p:cNvCxnSpPr>
              <a:stCxn id="281" idx="1"/>
              <a:endCxn id="28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09A0BC7-3ACA-0B45-91BF-D9634BBBBF00}"/>
              </a:ext>
            </a:extLst>
          </p:cNvPr>
          <p:cNvCxnSpPr/>
          <p:nvPr/>
        </p:nvCxnSpPr>
        <p:spPr>
          <a:xfrm>
            <a:off x="2887663" y="50434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5ACCC7A5-6B87-8E44-AA91-FA751BB38F08}"/>
              </a:ext>
            </a:extLst>
          </p:cNvPr>
          <p:cNvCxnSpPr/>
          <p:nvPr/>
        </p:nvCxnSpPr>
        <p:spPr>
          <a:xfrm>
            <a:off x="3421063" y="50434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A0BE967C-3AEE-1442-847D-D2BD8A8CDB4B}"/>
              </a:ext>
            </a:extLst>
          </p:cNvPr>
          <p:cNvCxnSpPr/>
          <p:nvPr/>
        </p:nvCxnSpPr>
        <p:spPr>
          <a:xfrm>
            <a:off x="3930650" y="50434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3AA7ECA7-1B3E-624B-9C65-97652E65EEDD}"/>
              </a:ext>
            </a:extLst>
          </p:cNvPr>
          <p:cNvCxnSpPr/>
          <p:nvPr/>
        </p:nvCxnSpPr>
        <p:spPr>
          <a:xfrm>
            <a:off x="4487863" y="50434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92" name="TextBox 287">
            <a:extLst>
              <a:ext uri="{FF2B5EF4-FFF2-40B4-BE49-F238E27FC236}">
                <a16:creationId xmlns:a16="http://schemas.microsoft.com/office/drawing/2014/main" id="{811DF028-7EE6-B442-9CFC-39DE8F7B3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47688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 dirty="0">
                <a:latin typeface="Times New Roman" panose="02020603050405020304" pitchFamily="18" charset="0"/>
              </a:rPr>
              <a:t>(</a:t>
            </a:r>
            <a:r>
              <a:rPr lang="en-US" altLang="en-US" sz="1800" dirty="0">
                <a:latin typeface="Times New Roman" panose="02020603050405020304" pitchFamily="18" charset="0"/>
              </a:rPr>
              <a:t>1</a:t>
            </a:r>
            <a:r>
              <a:rPr lang="en-US" altLang="en-US" sz="1800" i="1" dirty="0">
                <a:latin typeface="Times New Roman" panose="02020603050405020304" pitchFamily="18" charset="0"/>
              </a:rPr>
              <a:t>,j</a:t>
            </a:r>
            <a:r>
              <a:rPr lang="en-US" altLang="en-US" sz="1800" dirty="0">
                <a:latin typeface="Times New Roman" panose="02020603050405020304" pitchFamily="18" charset="0"/>
              </a:rPr>
              <a:t>)</a:t>
            </a:r>
            <a:r>
              <a:rPr lang="en-US" altLang="en-US" sz="1800" dirty="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93" name="TextBox 288">
            <a:extLst>
              <a:ext uri="{FF2B5EF4-FFF2-40B4-BE49-F238E27FC236}">
                <a16:creationId xmlns:a16="http://schemas.microsoft.com/office/drawing/2014/main" id="{63D42F9F-DB15-4844-B330-9BC71B9A8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5137150"/>
            <a:ext cx="1362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Times New Roman" panose="02020603050405020304" pitchFamily="18" charset="0"/>
              </a:rPr>
              <a:t>j</a:t>
            </a: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94" name="TextBox 289">
            <a:extLst>
              <a:ext uri="{FF2B5EF4-FFF2-40B4-BE49-F238E27FC236}">
                <a16:creationId xmlns:a16="http://schemas.microsoft.com/office/drawing/2014/main" id="{D0408209-1785-F848-8F4A-8D98DAAA7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50942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95" name="TextBox 290">
            <a:extLst>
              <a:ext uri="{FF2B5EF4-FFF2-40B4-BE49-F238E27FC236}">
                <a16:creationId xmlns:a16="http://schemas.microsoft.com/office/drawing/2014/main" id="{74B30BA8-2C80-0F44-B994-B8F8FFCE6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9847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 inverse consistency</a:t>
            </a:r>
          </a:p>
        </p:txBody>
      </p:sp>
      <p:sp>
        <p:nvSpPr>
          <p:cNvPr id="20596" name="TextBox 291">
            <a:extLst>
              <a:ext uri="{FF2B5EF4-FFF2-40B4-BE49-F238E27FC236}">
                <a16:creationId xmlns:a16="http://schemas.microsoft.com/office/drawing/2014/main" id="{150EEF7A-D2E6-BA49-B327-F748A6AC7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2768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NIC</a:t>
            </a:r>
          </a:p>
        </p:txBody>
      </p:sp>
      <p:grpSp>
        <p:nvGrpSpPr>
          <p:cNvPr id="20597" name="Group 292">
            <a:extLst>
              <a:ext uri="{FF2B5EF4-FFF2-40B4-BE49-F238E27FC236}">
                <a16:creationId xmlns:a16="http://schemas.microsoft.com/office/drawing/2014/main" id="{47145FAA-10D1-294F-BF4D-9322CE794338}"/>
              </a:ext>
            </a:extLst>
          </p:cNvPr>
          <p:cNvGrpSpPr>
            <a:grpSpLocks/>
          </p:cNvGrpSpPr>
          <p:nvPr/>
        </p:nvGrpSpPr>
        <p:grpSpPr bwMode="auto">
          <a:xfrm>
            <a:off x="2706688" y="5411788"/>
            <a:ext cx="228600" cy="228600"/>
            <a:chOff x="1481667" y="1820333"/>
            <a:chExt cx="228600" cy="228600"/>
          </a:xfrm>
        </p:grpSpPr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0E512CAC-463B-4045-83B0-629016E6F57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8C860761-0BB6-7240-8381-D10ED2B1CB12}"/>
                </a:ext>
              </a:extLst>
            </p:cNvPr>
            <p:cNvCxnSpPr>
              <a:stCxn id="294" idx="7"/>
              <a:endCxn id="29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AC29923E-2BC8-DD40-A831-91E2B49D2367}"/>
                </a:ext>
              </a:extLst>
            </p:cNvPr>
            <p:cNvCxnSpPr>
              <a:stCxn id="294" idx="1"/>
              <a:endCxn id="29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98" name="Group 296">
            <a:extLst>
              <a:ext uri="{FF2B5EF4-FFF2-40B4-BE49-F238E27FC236}">
                <a16:creationId xmlns:a16="http://schemas.microsoft.com/office/drawing/2014/main" id="{08AA136B-B87D-D54A-9450-DA1E37C68775}"/>
              </a:ext>
            </a:extLst>
          </p:cNvPr>
          <p:cNvGrpSpPr>
            <a:grpSpLocks/>
          </p:cNvGrpSpPr>
          <p:nvPr/>
        </p:nvGrpSpPr>
        <p:grpSpPr bwMode="auto">
          <a:xfrm>
            <a:off x="3222625" y="5411788"/>
            <a:ext cx="228600" cy="228600"/>
            <a:chOff x="1481667" y="1820333"/>
            <a:chExt cx="228600" cy="228600"/>
          </a:xfrm>
        </p:grpSpPr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6CC2023F-8DAE-1447-B60A-0B5C69A014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99" name="Straight Connector 298">
              <a:extLst>
                <a:ext uri="{FF2B5EF4-FFF2-40B4-BE49-F238E27FC236}">
                  <a16:creationId xmlns:a16="http://schemas.microsoft.com/office/drawing/2014/main" id="{41DF7188-E268-154C-A917-63410525A73D}"/>
                </a:ext>
              </a:extLst>
            </p:cNvPr>
            <p:cNvCxnSpPr>
              <a:stCxn id="298" idx="7"/>
              <a:endCxn id="29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6CA0F96A-B2E7-8441-B8C4-F4913A0933FC}"/>
                </a:ext>
              </a:extLst>
            </p:cNvPr>
            <p:cNvCxnSpPr>
              <a:stCxn id="298" idx="1"/>
              <a:endCxn id="29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99" name="Group 300">
            <a:extLst>
              <a:ext uri="{FF2B5EF4-FFF2-40B4-BE49-F238E27FC236}">
                <a16:creationId xmlns:a16="http://schemas.microsoft.com/office/drawing/2014/main" id="{E465B0BF-214B-E74D-BC33-386A1F2F4A13}"/>
              </a:ext>
            </a:extLst>
          </p:cNvPr>
          <p:cNvGrpSpPr>
            <a:grpSpLocks/>
          </p:cNvGrpSpPr>
          <p:nvPr/>
        </p:nvGrpSpPr>
        <p:grpSpPr bwMode="auto">
          <a:xfrm>
            <a:off x="3740150" y="5411788"/>
            <a:ext cx="228600" cy="228600"/>
            <a:chOff x="1481667" y="1820333"/>
            <a:chExt cx="228600" cy="228600"/>
          </a:xfrm>
        </p:grpSpPr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D6FE665F-90A4-2A41-9C0C-E19500CBAF0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63A04185-3FF4-F343-AE87-053AA08D438E}"/>
                </a:ext>
              </a:extLst>
            </p:cNvPr>
            <p:cNvCxnSpPr>
              <a:stCxn id="302" idx="7"/>
              <a:endCxn id="30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E3F51013-C339-2942-BC51-E1331956E69C}"/>
                </a:ext>
              </a:extLst>
            </p:cNvPr>
            <p:cNvCxnSpPr>
              <a:stCxn id="302" idx="1"/>
              <a:endCxn id="30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00" name="Group 304">
            <a:extLst>
              <a:ext uri="{FF2B5EF4-FFF2-40B4-BE49-F238E27FC236}">
                <a16:creationId xmlns:a16="http://schemas.microsoft.com/office/drawing/2014/main" id="{67FFEAAE-DBDC-6B49-B8EE-6F9CF994B6E4}"/>
              </a:ext>
            </a:extLst>
          </p:cNvPr>
          <p:cNvGrpSpPr>
            <a:grpSpLocks/>
          </p:cNvGrpSpPr>
          <p:nvPr/>
        </p:nvGrpSpPr>
        <p:grpSpPr bwMode="auto">
          <a:xfrm>
            <a:off x="4297363" y="5411788"/>
            <a:ext cx="228600" cy="228600"/>
            <a:chOff x="1481667" y="1820333"/>
            <a:chExt cx="228600" cy="228600"/>
          </a:xfrm>
        </p:grpSpPr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2F0BF2CD-85FD-6B40-84A4-775E056C31C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DB92A4A9-9688-CC42-8441-992D8BFA66FC}"/>
                </a:ext>
              </a:extLst>
            </p:cNvPr>
            <p:cNvCxnSpPr>
              <a:stCxn id="306" idx="7"/>
              <a:endCxn id="30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723DC412-CF9F-2F4D-A410-1B27D78ED833}"/>
                </a:ext>
              </a:extLst>
            </p:cNvPr>
            <p:cNvCxnSpPr>
              <a:stCxn id="306" idx="1"/>
              <a:endCxn id="30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01" name="Group 308">
            <a:extLst>
              <a:ext uri="{FF2B5EF4-FFF2-40B4-BE49-F238E27FC236}">
                <a16:creationId xmlns:a16="http://schemas.microsoft.com/office/drawing/2014/main" id="{1F1C4858-68DC-3B49-BBD2-436D6FD1541B}"/>
              </a:ext>
            </a:extLst>
          </p:cNvPr>
          <p:cNvGrpSpPr>
            <a:grpSpLocks/>
          </p:cNvGrpSpPr>
          <p:nvPr/>
        </p:nvGrpSpPr>
        <p:grpSpPr bwMode="auto">
          <a:xfrm>
            <a:off x="4852988" y="5411788"/>
            <a:ext cx="228600" cy="228600"/>
            <a:chOff x="1481667" y="1820333"/>
            <a:chExt cx="228600" cy="228600"/>
          </a:xfrm>
        </p:grpSpPr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411F6A38-FD6B-6849-A301-0F054112580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7F848327-D43A-DB41-8F4F-04D9ADFCFE01}"/>
                </a:ext>
              </a:extLst>
            </p:cNvPr>
            <p:cNvCxnSpPr>
              <a:stCxn id="310" idx="7"/>
              <a:endCxn id="31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E885D7EB-AF51-AC45-843A-8A900C9E83C3}"/>
                </a:ext>
              </a:extLst>
            </p:cNvPr>
            <p:cNvCxnSpPr>
              <a:stCxn id="310" idx="1"/>
              <a:endCxn id="31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8E665FB8-67A8-854F-B4FB-E56047E66F37}"/>
              </a:ext>
            </a:extLst>
          </p:cNvPr>
          <p:cNvCxnSpPr/>
          <p:nvPr/>
        </p:nvCxnSpPr>
        <p:spPr>
          <a:xfrm>
            <a:off x="2925763" y="5526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0F6E0F77-94EF-7048-9A33-E3C33FE1F4BA}"/>
              </a:ext>
            </a:extLst>
          </p:cNvPr>
          <p:cNvCxnSpPr/>
          <p:nvPr/>
        </p:nvCxnSpPr>
        <p:spPr>
          <a:xfrm>
            <a:off x="3459163" y="5526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D51ADD89-5039-8E4E-B107-5EC238CE8271}"/>
              </a:ext>
            </a:extLst>
          </p:cNvPr>
          <p:cNvCxnSpPr/>
          <p:nvPr/>
        </p:nvCxnSpPr>
        <p:spPr>
          <a:xfrm>
            <a:off x="3968750" y="5526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8E560B2A-3728-E94C-8108-4954198DA67B}"/>
              </a:ext>
            </a:extLst>
          </p:cNvPr>
          <p:cNvCxnSpPr/>
          <p:nvPr/>
        </p:nvCxnSpPr>
        <p:spPr>
          <a:xfrm>
            <a:off x="4525963" y="5526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06" name="TextBox 316">
            <a:extLst>
              <a:ext uri="{FF2B5EF4-FFF2-40B4-BE49-F238E27FC236}">
                <a16:creationId xmlns:a16="http://schemas.microsoft.com/office/drawing/2014/main" id="{D502262A-0356-6E4B-8A69-09D818F1B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963" y="5597525"/>
            <a:ext cx="1362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deg variables</a:t>
            </a:r>
          </a:p>
        </p:txBody>
      </p:sp>
      <p:sp>
        <p:nvSpPr>
          <p:cNvPr id="20607" name="TextBox 317">
            <a:extLst>
              <a:ext uri="{FF2B5EF4-FFF2-40B4-BE49-F238E27FC236}">
                <a16:creationId xmlns:a16="http://schemas.microsoft.com/office/drawing/2014/main" id="{E392763D-69BD-AE42-A5CA-CB51C7097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5768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608" name="Title 1">
            <a:extLst>
              <a:ext uri="{FF2B5EF4-FFF2-40B4-BE49-F238E27FC236}">
                <a16:creationId xmlns:a16="http://schemas.microsoft.com/office/drawing/2014/main" id="{1E89A4E2-3817-2442-A8CF-C824E19D10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Graphical Illustration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BBB4DC5-CAF7-F843-9C0D-39D208834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C73310F1-648F-C54A-B500-91605F4BCC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00000"/>
                </a:solidFill>
              </a:rPr>
              <a:t>Local properties</a:t>
            </a:r>
          </a:p>
          <a:p>
            <a:pPr lvl="1"/>
            <a:r>
              <a:rPr lang="en-US" altLang="en-US" sz="2000" b="1">
                <a:solidFill>
                  <a:srgbClr val="C00000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21507" name="Slide Number Placeholder 4">
            <a:extLst>
              <a:ext uri="{FF2B5EF4-FFF2-40B4-BE49-F238E27FC236}">
                <a16:creationId xmlns:a16="http://schemas.microsoft.com/office/drawing/2014/main" id="{5A1C8ADB-5C50-A347-8712-DDD99A9482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5C326A5-4C46-9942-9EE3-CABAB1F60C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1832646-90DC-7840-9C1C-59258867A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94FA8B8-84F7-8E40-AE61-1020B811A2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Classical ones</a:t>
            </a:r>
          </a:p>
          <a:p>
            <a:pPr lvl="1"/>
            <a:r>
              <a:rPr lang="en-US" altLang="en-US" sz="2400"/>
              <a:t>Based on variations of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i,j</a:t>
            </a:r>
            <a:r>
              <a:rPr lang="en-US" altLang="en-US" sz="2400"/>
              <a:t>)-consistency</a:t>
            </a:r>
          </a:p>
          <a:p>
            <a:r>
              <a:rPr lang="en-US" altLang="en-US"/>
              <a:t>More recently </a:t>
            </a:r>
          </a:p>
          <a:p>
            <a:pPr lvl="1"/>
            <a:r>
              <a:rPr lang="en-US" altLang="en-US"/>
              <a:t>Singleton Arc Consistency</a:t>
            </a:r>
          </a:p>
          <a:p>
            <a:pPr lvl="1"/>
            <a:r>
              <a:rPr lang="en-US" altLang="en-US"/>
              <a:t>Inverse Consistency</a:t>
            </a:r>
          </a:p>
          <a:p>
            <a:pPr lvl="1"/>
            <a:r>
              <a:rPr lang="en-US" altLang="en-US"/>
              <a:t>Neighborhood Inverse Consistency</a:t>
            </a:r>
          </a:p>
          <a:p>
            <a:pPr lvl="1"/>
            <a:r>
              <a:rPr lang="en-US" altLang="en-US">
                <a:solidFill>
                  <a:srgbClr val="7F7F7F"/>
                </a:solidFill>
              </a:rPr>
              <a:t>(Conservative) Dual consistency</a:t>
            </a:r>
          </a:p>
          <a:p>
            <a:r>
              <a:rPr lang="en-US" altLang="en-US">
                <a:solidFill>
                  <a:srgbClr val="7F7F7F"/>
                </a:solidFill>
              </a:rPr>
              <a:t>Special Constraints</a:t>
            </a:r>
          </a:p>
          <a:p>
            <a:pPr lvl="1"/>
            <a:endParaRPr lang="en-US" altLang="en-US" sz="3200"/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5F550894-4FDF-1644-8E96-3A62990995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362911-A5F8-454B-8BB3-76552047D6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2703885C-16FB-8B48-982A-22A4C2BBE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Classical Local Consistency: Properties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2BBB6B1A-2507-7540-8A29-62BBB47C4D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200"/>
              <a:t>Arc consistency</a:t>
            </a:r>
          </a:p>
          <a:p>
            <a:pPr lvl="1"/>
            <a:r>
              <a:rPr lang="en-US" altLang="en-US" sz="2000"/>
              <a:t>Every vvp can be extended to a partial solution of length 2</a:t>
            </a:r>
          </a:p>
          <a:p>
            <a:r>
              <a:rPr lang="en-US" altLang="en-US" sz="2200"/>
              <a:t>Path consistency</a:t>
            </a:r>
          </a:p>
          <a:p>
            <a:pPr lvl="1"/>
            <a:r>
              <a:rPr lang="en-US" altLang="en-US" sz="2000"/>
              <a:t>Every partial solution of length 2 can be extended to a partial solution of length 3</a:t>
            </a:r>
          </a:p>
          <a:p>
            <a:r>
              <a:rPr lang="en-US" altLang="en-US" sz="2200" i="1"/>
              <a:t>i</a:t>
            </a:r>
            <a:r>
              <a:rPr lang="en-US" altLang="en-US" sz="2200"/>
              <a:t>-consistency</a:t>
            </a:r>
          </a:p>
          <a:p>
            <a:pPr lvl="1"/>
            <a:r>
              <a:rPr lang="en-US" altLang="en-US" sz="2000"/>
              <a:t>Every partial solution of length (</a:t>
            </a:r>
            <a:r>
              <a:rPr lang="en-US" altLang="en-US" sz="2000" i="1"/>
              <a:t>i</a:t>
            </a:r>
            <a:r>
              <a:rPr lang="en-US" altLang="en-US" sz="2000"/>
              <a:t>-1) can be extended to a partial solution of length </a:t>
            </a:r>
            <a:r>
              <a:rPr lang="en-US" altLang="en-US" sz="2000" i="1"/>
              <a:t>i</a:t>
            </a:r>
          </a:p>
          <a:p>
            <a:r>
              <a:rPr lang="en-US" altLang="en-US" sz="2200"/>
              <a:t>(</a:t>
            </a:r>
            <a:r>
              <a:rPr lang="en-US" altLang="en-US" sz="2200" i="1"/>
              <a:t>i</a:t>
            </a:r>
            <a:r>
              <a:rPr lang="en-US" altLang="en-US" sz="2200"/>
              <a:t>,</a:t>
            </a:r>
            <a:r>
              <a:rPr lang="en-US" altLang="en-US" sz="2200" i="1"/>
              <a:t>j</a:t>
            </a:r>
            <a:r>
              <a:rPr lang="en-US" altLang="en-US" sz="2200"/>
              <a:t>)-consistency</a:t>
            </a:r>
          </a:p>
          <a:p>
            <a:pPr lvl="1"/>
            <a:r>
              <a:rPr lang="en-US" altLang="en-US" sz="2000"/>
              <a:t>Every partial solution of length </a:t>
            </a:r>
            <a:r>
              <a:rPr lang="en-US" altLang="en-US" sz="2000" i="1"/>
              <a:t>i</a:t>
            </a:r>
            <a:r>
              <a:rPr lang="en-US" altLang="en-US" sz="2000"/>
              <a:t> can be extended to a partial solution of length </a:t>
            </a:r>
            <a:r>
              <a:rPr lang="en-US" altLang="en-US" sz="2000" i="1"/>
              <a:t>i</a:t>
            </a:r>
            <a:r>
              <a:rPr lang="en-US" altLang="en-US" sz="2000"/>
              <a:t>+</a:t>
            </a:r>
            <a:r>
              <a:rPr lang="en-US" altLang="en-US" sz="2000" i="1"/>
              <a:t>j</a:t>
            </a: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3555" name="Slide Number Placeholder 4">
            <a:extLst>
              <a:ext uri="{FF2B5EF4-FFF2-40B4-BE49-F238E27FC236}">
                <a16:creationId xmlns:a16="http://schemas.microsoft.com/office/drawing/2014/main" id="{919E16D0-A00F-1147-88AA-5FAC15DFA4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653AE8-76C6-4846-8921-F07C1AFAE7D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85AD49CD-D58A-A94F-A1B8-C5CF2D4CB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Classical Local Consistency: Algorithms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638928D3-FCFF-524B-B5A9-2A01553EAC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altLang="en-US" sz="2400"/>
              <a:t>Arc consistency:  </a:t>
            </a:r>
          </a:p>
          <a:p>
            <a:pPr lvl="1"/>
            <a:r>
              <a:rPr lang="en-US" altLang="en-US" sz="2000"/>
              <a:t>AC-1, 2, 3, …, 7, AC-2001, AC-*, …</a:t>
            </a:r>
          </a:p>
          <a:p>
            <a:pPr lvl="1"/>
            <a:r>
              <a:rPr lang="en-US" altLang="en-US" sz="2000"/>
              <a:t>Effect: domain filtering</a:t>
            </a:r>
          </a:p>
          <a:p>
            <a:pPr lvl="1"/>
            <a:r>
              <a:rPr lang="en-US" altLang="en-US" sz="2000"/>
              <a:t>Complexity: in </a:t>
            </a:r>
            <a:r>
              <a:rPr lang="en-US" altLang="en-US" sz="2000" i="1"/>
              <a:t>n</a:t>
            </a:r>
            <a:r>
              <a:rPr lang="en-US" altLang="en-US" sz="2000" i="1" baseline="30000"/>
              <a:t>2</a:t>
            </a:r>
          </a:p>
          <a:p>
            <a:r>
              <a:rPr lang="en-US" altLang="en-US" sz="2400"/>
              <a:t>Path consistency</a:t>
            </a:r>
          </a:p>
          <a:p>
            <a:pPr lvl="1"/>
            <a:r>
              <a:rPr lang="en-US" altLang="en-US" sz="2000"/>
              <a:t>PC-1, 2, 3, …, 8, PC2001, PPC, …</a:t>
            </a:r>
          </a:p>
          <a:p>
            <a:pPr lvl="1"/>
            <a:r>
              <a:rPr lang="en-US" altLang="en-US" sz="2000"/>
              <a:t>Effect: adds binary constraints, </a:t>
            </a:r>
            <a:r>
              <a:rPr lang="en-US" altLang="en-US" sz="2000">
                <a:solidFill>
                  <a:srgbClr val="CC0000"/>
                </a:solidFill>
              </a:rPr>
              <a:t>modifies the width of network</a:t>
            </a:r>
          </a:p>
          <a:p>
            <a:pPr lvl="1"/>
            <a:r>
              <a:rPr lang="en-US" altLang="en-US" sz="2000"/>
              <a:t>Complexity: in </a:t>
            </a:r>
            <a:r>
              <a:rPr lang="en-US" altLang="en-US" sz="2000" i="1"/>
              <a:t>n</a:t>
            </a:r>
            <a:r>
              <a:rPr lang="en-US" altLang="en-US" sz="2000" i="1" baseline="30000"/>
              <a:t>3</a:t>
            </a:r>
          </a:p>
          <a:p>
            <a:r>
              <a:rPr lang="en-US" altLang="en-US" sz="2400" i="1">
                <a:latin typeface="Times New Roman" panose="02020603050405020304" pitchFamily="18" charset="0"/>
              </a:rPr>
              <a:t>i</a:t>
            </a:r>
            <a:r>
              <a:rPr lang="en-US" altLang="en-US" sz="2400"/>
              <a:t>-consistency</a:t>
            </a:r>
          </a:p>
          <a:p>
            <a:pPr lvl="1"/>
            <a:r>
              <a:rPr lang="en-US" altLang="en-US" sz="2000"/>
              <a:t>Dechter  Figure 3.14 &amp; 3.15</a:t>
            </a:r>
          </a:p>
          <a:p>
            <a:pPr lvl="1"/>
            <a:r>
              <a:rPr lang="en-US" altLang="en-US" sz="2000"/>
              <a:t>Effect: adds constraints of arity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/>
              <a:t>-1</a:t>
            </a:r>
            <a:r>
              <a:rPr lang="en-US" altLang="en-US" sz="2000" i="1"/>
              <a:t>, </a:t>
            </a:r>
            <a:r>
              <a:rPr lang="en-US" altLang="en-US" sz="2000">
                <a:solidFill>
                  <a:srgbClr val="CC0000"/>
                </a:solidFill>
              </a:rPr>
              <a:t>modifies the arity of network</a:t>
            </a:r>
            <a:endParaRPr lang="en-US" altLang="en-US" sz="2000"/>
          </a:p>
          <a:p>
            <a:pPr lvl="1"/>
            <a:r>
              <a:rPr lang="en-US" altLang="en-US" sz="2000"/>
              <a:t>Complexity:  in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9B7E491F-3D81-8E4B-9785-1E92D24064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12EC2E-E1C4-5745-9E99-E2AC35CF547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16263</TotalTime>
  <Words>2787</Words>
  <Application>Microsoft Macintosh PowerPoint</Application>
  <PresentationFormat>On-screen Show (4:3)</PresentationFormat>
  <Paragraphs>495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Consolas</vt:lpstr>
      <vt:lpstr>Helvetica</vt:lpstr>
      <vt:lpstr>Times New Roman</vt:lpstr>
      <vt:lpstr>Wingdings</vt:lpstr>
      <vt:lpstr>ConSystLabLectureTemplate</vt:lpstr>
      <vt:lpstr>PowerPoint Presentation</vt:lpstr>
      <vt:lpstr>Summary</vt:lpstr>
      <vt:lpstr>Outline</vt:lpstr>
      <vt:lpstr>Global Consistency Properties</vt:lpstr>
      <vt:lpstr>Graphical Illustration</vt:lpstr>
      <vt:lpstr>Outline</vt:lpstr>
      <vt:lpstr>Local Properties: Binary CSPs</vt:lpstr>
      <vt:lpstr>Classical Local Consistency: Properties</vt:lpstr>
      <vt:lpstr>Classical Local Consistency: Algorithms</vt:lpstr>
      <vt:lpstr>Local Properties: Binary CSPs</vt:lpstr>
      <vt:lpstr>Singleton Arc Consistency (SAC)</vt:lpstr>
      <vt:lpstr>POAC  SAC</vt:lpstr>
      <vt:lpstr>Inverse Consistency</vt:lpstr>
      <vt:lpstr>Neighborhood Inverse Consistency (NIC): Algorithm</vt:lpstr>
      <vt:lpstr>Summary: Binary CSPs</vt:lpstr>
      <vt:lpstr>Local Properties: Binary CSPs</vt:lpstr>
      <vt:lpstr>Special Constraints: AC [Van Hentenryck et al. AIJ 92]</vt:lpstr>
      <vt:lpstr>Outline</vt:lpstr>
      <vt:lpstr>How about Non-binary CSPs?</vt:lpstr>
      <vt:lpstr>Non-Binary CSPs</vt:lpstr>
      <vt:lpstr>PowerPoint Presentation</vt:lpstr>
      <vt:lpstr>Generalized Arc-Consistency: Algorithm1</vt:lpstr>
      <vt:lpstr>Generalized Arc-Consistency: Algorithm2</vt:lpstr>
      <vt:lpstr>SGAC</vt:lpstr>
      <vt:lpstr>Relational Consistency</vt:lpstr>
      <vt:lpstr>Relational 1-Consistency   Dechter Def 8.1</vt:lpstr>
      <vt:lpstr>Relational 2-Consistency   Dechter Def 8.2</vt:lpstr>
      <vt:lpstr>Relational m-Consistency   Dechter Def 8.3</vt:lpstr>
      <vt:lpstr>Relational m-Consistency  Dechter Def 8.3</vt:lpstr>
      <vt:lpstr>Relational (i,m)-Consistency       Dechter Def 8.4</vt:lpstr>
      <vt:lpstr>m-wise consistency</vt:lpstr>
      <vt:lpstr>Summary: Non-Binary CSPs</vt:lpstr>
      <vt:lpstr>Outline</vt:lpstr>
      <vt:lpstr>Effects of Consistency Algorithms</vt:lpstr>
      <vt:lpstr>Solving CSPs by Constraint Synthesis [Freuder 78]</vt:lpstr>
      <vt:lpstr>Outline</vt:lpstr>
      <vt:lpstr>Box Consistency (on interval constraints)</vt:lpstr>
      <vt:lpstr>Weighted CSPs</vt:lpstr>
      <vt:lpstr>Summary</vt:lpstr>
      <vt:lpstr>Global</vt:lpstr>
      <vt:lpstr>Local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901</cp:revision>
  <cp:lastPrinted>2011-11-29T20:54:38Z</cp:lastPrinted>
  <dcterms:created xsi:type="dcterms:W3CDTF">2011-12-09T17:04:13Z</dcterms:created>
  <dcterms:modified xsi:type="dcterms:W3CDTF">2022-04-19T00:38:11Z</dcterms:modified>
</cp:coreProperties>
</file>