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  <p:sldMasterId id="2147483674" r:id="rId2"/>
  </p:sldMasterIdLst>
  <p:notesMasterIdLst>
    <p:notesMasterId r:id="rId54"/>
  </p:notesMasterIdLst>
  <p:handoutMasterIdLst>
    <p:handoutMasterId r:id="rId55"/>
  </p:handoutMasterIdLst>
  <p:sldIdLst>
    <p:sldId id="277" r:id="rId3"/>
    <p:sldId id="278" r:id="rId4"/>
    <p:sldId id="371" r:id="rId5"/>
    <p:sldId id="280" r:id="rId6"/>
    <p:sldId id="359" r:id="rId7"/>
    <p:sldId id="298" r:id="rId8"/>
    <p:sldId id="285" r:id="rId9"/>
    <p:sldId id="286" r:id="rId10"/>
    <p:sldId id="281" r:id="rId11"/>
    <p:sldId id="288" r:id="rId12"/>
    <p:sldId id="289" r:id="rId13"/>
    <p:sldId id="290" r:id="rId14"/>
    <p:sldId id="297" r:id="rId15"/>
    <p:sldId id="291" r:id="rId16"/>
    <p:sldId id="292" r:id="rId17"/>
    <p:sldId id="293" r:id="rId18"/>
    <p:sldId id="358" r:id="rId19"/>
    <p:sldId id="294" r:id="rId20"/>
    <p:sldId id="295" r:id="rId21"/>
    <p:sldId id="296" r:id="rId22"/>
    <p:sldId id="336" r:id="rId23"/>
    <p:sldId id="337" r:id="rId24"/>
    <p:sldId id="354" r:id="rId25"/>
    <p:sldId id="338" r:id="rId26"/>
    <p:sldId id="339" r:id="rId27"/>
    <p:sldId id="372" r:id="rId28"/>
    <p:sldId id="373" r:id="rId29"/>
    <p:sldId id="374" r:id="rId30"/>
    <p:sldId id="355" r:id="rId31"/>
    <p:sldId id="362" r:id="rId32"/>
    <p:sldId id="363" r:id="rId33"/>
    <p:sldId id="364" r:id="rId34"/>
    <p:sldId id="366" r:id="rId35"/>
    <p:sldId id="340" r:id="rId36"/>
    <p:sldId id="367" r:id="rId37"/>
    <p:sldId id="343" r:id="rId38"/>
    <p:sldId id="344" r:id="rId39"/>
    <p:sldId id="342" r:id="rId40"/>
    <p:sldId id="365" r:id="rId41"/>
    <p:sldId id="346" r:id="rId42"/>
    <p:sldId id="351" r:id="rId43"/>
    <p:sldId id="347" r:id="rId44"/>
    <p:sldId id="313" r:id="rId45"/>
    <p:sldId id="312" r:id="rId46"/>
    <p:sldId id="314" r:id="rId47"/>
    <p:sldId id="315" r:id="rId48"/>
    <p:sldId id="316" r:id="rId49"/>
    <p:sldId id="317" r:id="rId50"/>
    <p:sldId id="318" r:id="rId51"/>
    <p:sldId id="319" r:id="rId52"/>
    <p:sldId id="375" r:id="rId53"/>
  </p:sldIdLst>
  <p:sldSz cx="9144000" cy="6858000" type="screen4x3"/>
  <p:notesSz cx="6950075" cy="9236075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72"/>
    <p:restoredTop sz="94674"/>
  </p:normalViewPr>
  <p:slideViewPr>
    <p:cSldViewPr>
      <p:cViewPr varScale="1">
        <p:scale>
          <a:sx n="119" d="100"/>
          <a:sy n="119" d="100"/>
        </p:scale>
        <p:origin x="1912" y="192"/>
      </p:cViewPr>
      <p:guideLst>
        <p:guide orient="horz" pos="2160"/>
        <p:guide pos="2880"/>
      </p:guideLst>
    </p:cSldViewPr>
  </p:slideViewPr>
  <p:outlineViewPr>
    <p:cViewPr>
      <p:scale>
        <a:sx n="50" d="100"/>
        <a:sy n="50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theme" Target="theme/theme1.xml"/><Relationship Id="rId5" Type="http://schemas.openxmlformats.org/officeDocument/2006/relationships/slide" Target="slides/slide3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presProps" Target="presProps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tableStyles" Target="tableStyles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viewProps" Target="viewProps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microsoft.com/office/2016/11/relationships/changesInfo" Target="changesInfos/changesInfo1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24.xml"/><Relationship Id="rId1" Type="http://schemas.openxmlformats.org/officeDocument/2006/relationships/slide" Target="slides/slide2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rthe Choueiry" userId="a0a34cf8-c512-4826-a48e-18e8ad82c21a" providerId="ADAL" clId="{62CB785E-57C3-1149-B6B2-84F479FB4EFC}"/>
    <pc:docChg chg="modSld">
      <pc:chgData name="Berthe Choueiry" userId="a0a34cf8-c512-4826-a48e-18e8ad82c21a" providerId="ADAL" clId="{62CB785E-57C3-1149-B6B2-84F479FB4EFC}" dt="2022-01-28T07:47:01.386" v="3" actId="20577"/>
      <pc:docMkLst>
        <pc:docMk/>
      </pc:docMkLst>
      <pc:sldChg chg="modSp mod">
        <pc:chgData name="Berthe Choueiry" userId="a0a34cf8-c512-4826-a48e-18e8ad82c21a" providerId="ADAL" clId="{62CB785E-57C3-1149-B6B2-84F479FB4EFC}" dt="2022-01-28T07:47:01.386" v="3" actId="20577"/>
        <pc:sldMkLst>
          <pc:docMk/>
          <pc:sldMk cId="0" sldId="277"/>
        </pc:sldMkLst>
        <pc:spChg chg="mod">
          <ac:chgData name="Berthe Choueiry" userId="a0a34cf8-c512-4826-a48e-18e8ad82c21a" providerId="ADAL" clId="{62CB785E-57C3-1149-B6B2-84F479FB4EFC}" dt="2022-01-28T07:47:01.386" v="3" actId="20577"/>
          <ac:spMkLst>
            <pc:docMk/>
            <pc:sldMk cId="0" sldId="277"/>
            <ac:spMk id="28674" creationId="{70A40F12-D373-1145-B483-DC6F0AA285AA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F5C6482D-C500-024E-AC5A-5D368FBCE83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4E8B7DD3-79B6-C94C-B580-7ABD06D37284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700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2" name="Rectangle 4">
            <a:extLst>
              <a:ext uri="{FF2B5EF4-FFF2-40B4-BE49-F238E27FC236}">
                <a16:creationId xmlns:a16="http://schemas.microsoft.com/office/drawing/2014/main" id="{8FD45AD1-FA7A-2C43-A0AE-581BC195E84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3" name="Rectangle 5">
            <a:extLst>
              <a:ext uri="{FF2B5EF4-FFF2-40B4-BE49-F238E27FC236}">
                <a16:creationId xmlns:a16="http://schemas.microsoft.com/office/drawing/2014/main" id="{20649FE5-4DF4-9E4B-8770-98FE33C7ED1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700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 smtClean="0"/>
            </a:lvl1pPr>
          </a:lstStyle>
          <a:p>
            <a:pPr>
              <a:defRPr/>
            </a:pPr>
            <a:fld id="{6A0442A8-D0A0-0542-878C-D2924BE25D4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E4CC4F6B-3C22-3A4B-A893-03A349F95D1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52831CBE-BA58-7C43-BB40-C669AA6FCAEA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3700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26628" name="Rectangle 4">
            <a:extLst>
              <a:ext uri="{FF2B5EF4-FFF2-40B4-BE49-F238E27FC236}">
                <a16:creationId xmlns:a16="http://schemas.microsoft.com/office/drawing/2014/main" id="{A76AF608-F35E-F747-A9A6-1C9C0511A11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5225" y="692150"/>
            <a:ext cx="4618038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0CBB9C14-C1D2-3A49-97F5-0540337261B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5325" y="4387850"/>
            <a:ext cx="5559425" cy="415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1208CB75-278A-4C49-8714-AD40839DC25C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AE9DA241-EC2F-7649-909D-2FAF4CFEDE5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700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 smtClean="0"/>
            </a:lvl1pPr>
          </a:lstStyle>
          <a:p>
            <a:pPr>
              <a:defRPr/>
            </a:pPr>
            <a:fld id="{13099E90-375D-554E-975D-0D38E98000D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6400400-39C1-FB41-9D9D-315D667C288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September 11, 2005</a:t>
            </a:r>
            <a:endParaRPr lang="en-US" altLang="zh-C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E18DFF5-9887-AF4E-BC76-207A9D4747E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Backtracking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F59B41B-EECD-D44E-8337-192F47A5F27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4E44189-3850-C64D-811F-273C66B84DD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190462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B0DF2CB-BA15-9647-ADFE-83CCC736782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September 11, 2005</a:t>
            </a:r>
            <a:endParaRPr lang="en-US" altLang="zh-C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DFCB0D8-274F-774E-A629-0EA47BE6616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Backtracking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DB745E7-DB8B-D947-BFC5-3F6C85C18AE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2F5F476-56D5-B94D-A08B-0E71D9E09A1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34269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7645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04800"/>
            <a:ext cx="607695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BDD0762-076C-FB48-934D-29AF7538DB2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September 11, 2005</a:t>
            </a:r>
            <a:endParaRPr lang="en-US" altLang="zh-C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EDBA7E7-2E0E-564B-BCAD-A787B90E606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Backtracking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74B82A8-1FFF-974B-8C44-3B0F98E4164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C798018-D45C-8E49-A306-6AE319775B1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671022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2296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265238"/>
            <a:ext cx="8229600" cy="4525962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AD99678-13EF-E447-8C18-D197BE00352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September 11, 2005</a:t>
            </a:r>
            <a:endParaRPr lang="en-US" altLang="zh-C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89D62C3-32B8-6343-8E8E-E219910958E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Backtracking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6887A11-E324-2C4D-9B5E-7901A2461A5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D35A400-8B32-9949-905F-14C84CA0283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875003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DE7666-7165-9845-89F1-F35BB29FA1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82DAA4-7ECA-2E49-A012-36C5E29BD56B}" type="datetime1">
              <a:rPr lang="en-US" altLang="en-US"/>
              <a:pPr>
                <a:defRPr/>
              </a:pPr>
              <a:t>1/28/22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1F94B4-2894-FE45-A2ED-707E387F88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C39EC7-A085-6646-AF34-D9BD759EF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68C7BA-E6D7-384D-A78B-E7FBA3D2FCD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13047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BE6C99-EDB0-D647-873B-FAA59F6AD1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740C62-2280-134B-AF79-560AD5D1ED56}" type="datetime1">
              <a:rPr lang="en-US" altLang="en-US"/>
              <a:pPr>
                <a:defRPr/>
              </a:pPr>
              <a:t>1/28/22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035D71-707B-CA42-8A58-B9FA5BC568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506567-079D-6A43-8834-C43535BEB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DB9CB8-1FFC-7C43-94A3-41F8615C92A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73779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3AC147-C9B8-1E4B-94D5-03BB910735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DAE6B8-32EB-9F44-8754-7E437F0B5A1A}" type="datetime1">
              <a:rPr lang="en-US" altLang="en-US"/>
              <a:pPr>
                <a:defRPr/>
              </a:pPr>
              <a:t>1/28/22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3A8BF9-F07F-8240-8B58-ED97ABB9A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92C88D-771E-174F-A542-2D237343B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9C150B-C961-4C4C-AE17-AF8D471F4E3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28038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BA4F53B-73F4-8645-8582-B3B256686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8E87AA-CFA7-3F4E-8660-5FF8DC5D0F39}" type="datetime1">
              <a:rPr lang="en-US" altLang="en-US"/>
              <a:pPr>
                <a:defRPr/>
              </a:pPr>
              <a:t>1/28/22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466C388-6706-2A4B-AB48-7643E2C91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854DB4C-7282-E64A-9A75-DF2526B3E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AED3D3-953E-B144-B454-A4126B7055D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2350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7F11A2B-09CD-6143-ADAF-78C998F9B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104572-8882-5040-9CD8-538CF6BEA175}" type="datetime1">
              <a:rPr lang="en-US" altLang="en-US"/>
              <a:pPr>
                <a:defRPr/>
              </a:pPr>
              <a:t>1/28/22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235B7C73-A635-EB42-AC33-2AE66248C5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530E544-31CC-124E-9C99-A828C6710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912DA4-A17B-0F4F-9CA9-526B6573C65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502273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8B026F73-56DF-B944-A3EB-839FD115AC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92013D-708D-E147-BC46-2ED6DFD35EC5}" type="datetime1">
              <a:rPr lang="en-US" altLang="en-US"/>
              <a:pPr>
                <a:defRPr/>
              </a:pPr>
              <a:t>1/28/22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6E6D3183-EDAA-0E4D-91FB-2E7CA0A767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611A7F4-A1D5-2043-9B62-43785DA35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439E30-A436-0043-8000-78C5E138D79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78090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629C763-AAB1-E448-B755-4408FCCA76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42B23E-D90C-D24B-BB78-3A64B452FAD6}" type="datetime1">
              <a:rPr lang="en-US" altLang="en-US"/>
              <a:pPr>
                <a:defRPr/>
              </a:pPr>
              <a:t>1/28/22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D144465B-0C30-DD46-AE7F-927EBA18C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8BA24BC-415A-E04B-A5D0-8AC32FE46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2ADECB-C791-BF43-AE8C-E68E544971F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6815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1405543-6234-C649-807B-4A6E57484B3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048000" y="6324600"/>
            <a:ext cx="29130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9pPr>
          </a:lstStyle>
          <a:p>
            <a:pPr eaLnBrk="1" hangingPunct="1">
              <a:defRPr/>
            </a:pPr>
            <a:r>
              <a:rPr lang="en-US" sz="1400"/>
              <a:t>Intelligent Backtracking Algorithms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1D6C10A-8C5A-5943-946B-6008AAFAE19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EC65DD9-682D-1940-8F36-8C85ECA1923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0331988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BEBBDE3-3813-5C4C-83B0-2BE00659A0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C26154-0A15-7C48-A5A0-8BCBFE6C685B}" type="datetime1">
              <a:rPr lang="en-US" altLang="en-US"/>
              <a:pPr>
                <a:defRPr/>
              </a:pPr>
              <a:t>1/28/22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7E419C4-19B3-444F-8595-4DFA90FC5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4274A62-637A-5347-8C3E-DDEB79903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D32476-1E02-4C4D-BEF0-CC62E09F4E4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54408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D1633DF-C75C-494B-8BEB-600E9A1F45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A43B3B-C514-3D44-8D29-6A30609752C2}" type="datetime1">
              <a:rPr lang="en-US" altLang="en-US"/>
              <a:pPr>
                <a:defRPr/>
              </a:pPr>
              <a:t>1/28/22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ADEE69C-9961-4743-AA24-65809CA03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2AB9E3C-320B-F746-8EDC-4B5E052D01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CA1648-0F53-F740-9ECD-A75210F5492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84404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301D0B-559C-C54C-9B14-4AE30006AA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5FB45-FD10-C341-9F20-BEC8BCF73711}" type="datetime1">
              <a:rPr lang="en-US" altLang="en-US"/>
              <a:pPr>
                <a:defRPr/>
              </a:pPr>
              <a:t>1/28/22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932799-D7C7-484C-A998-DD0DC4C50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BF583E-84DA-A542-A95E-ABF19B93E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4EEBBC-905A-E24F-A5EE-8AFE639A30C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043778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8CFED1-92C8-E84F-B050-4F968E545B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71FE65-9C00-A440-8D17-B5072A641A80}" type="datetime1">
              <a:rPr lang="en-US" altLang="en-US"/>
              <a:pPr>
                <a:defRPr/>
              </a:pPr>
              <a:t>1/28/22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54AC33-79A7-824B-A3AD-C7BF3CC36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424340-5619-044B-9D61-A37E45601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61B207-35CB-1F4B-9ABF-F873DF3B914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38472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F282A94-855B-094A-9AB6-0EA70643BC1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September 11, 2005</a:t>
            </a:r>
            <a:endParaRPr lang="en-US" altLang="zh-C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E248CB7-D44F-7740-96B1-B6798CE781C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Backtracking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FD499E2-D492-6A4B-BA9E-FB7F2015CA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3E89DA2-9D53-6E4A-8B64-DCFE0A7A7F3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09705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652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652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3F7EB4-4173-C34F-A5EE-8EF39FB66DB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September 11, 2005</a:t>
            </a: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C78172-D3BD-2740-A168-F10C3540A93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Backtracking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41920A-4BEA-7743-ADAE-08AEFD12E22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430FE3C-35C6-F94F-AD02-84350E02900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72049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373C9ABD-CE8B-C34F-9604-22997DFE86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September 11, 2005</a:t>
            </a:r>
            <a:endParaRPr lang="en-US" altLang="zh-CN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196AECFA-3355-E248-BDAC-D8E6E67D254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Backtracking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DFC11262-5011-3B47-A9C9-DA36C9846E1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A02651A-1F35-5F43-99FD-45F2FFC3DDC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80027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1278D969-EE14-054B-9BAD-5A3BCF5CD86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September 11, 2005</a:t>
            </a:r>
            <a:endParaRPr lang="en-US" altLang="zh-CN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1BC73DA-8AE0-494E-928B-A3E8DCFF399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Backtracking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D5872DC-5396-E042-BD1E-76358E82CD1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3679F4C-B142-4F4C-8518-C19F445ABAE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83764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EFD2B04C-62C3-F544-B73C-31EA3F61C97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September 11, 2005</a:t>
            </a:r>
            <a:endParaRPr lang="en-US" altLang="zh-CN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B0D70103-C567-2347-BCBB-A0B23112445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Backtracking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531D0EA2-EB8F-604F-9CD5-A1CD6981C77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B31F7D9-C4F1-F148-B4DB-438675558E1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27261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DC6DA8-48FF-924E-98BC-C50773DFE28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September 11, 2005</a:t>
            </a: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E9E1F1-2D5F-8F43-B655-77BB17D66D0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Backtracking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2FB155-A852-904A-80E1-EE20BF9EBFA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05BFA04-EC9E-2447-9B33-5DE37703056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65174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6FE292-B4EE-DE44-A9B9-7231C7AD37B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September 11, 2005</a:t>
            </a: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4C377D-61BF-E64A-A3EA-39B066B9FC2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Backtracking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1ADD2E-3191-6842-8124-25A6DEF869B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73B114A-6C1E-5343-A4F7-FBAE6621537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65287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11FC610-5E4F-2F4B-ACE9-B6A98F7F83C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04800"/>
            <a:ext cx="8229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A87BA1A-7886-ED4F-AF07-715159195B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652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35122107-BF6D-6841-AF54-BDFC62FC319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/>
              <a:t>Intelligent Backtracking Algorithms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FAE97E31-E23B-B945-8286-BDE70ED43CF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3EF2A255-82BA-AF43-9014-5595870180C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2" name="Line 7">
            <a:extLst>
              <a:ext uri="{FF2B5EF4-FFF2-40B4-BE49-F238E27FC236}">
                <a16:creationId xmlns:a16="http://schemas.microsoft.com/office/drawing/2014/main" id="{84BE4201-AF7E-4048-875F-354D4F91AFB5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1066800"/>
            <a:ext cx="76962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1" name="Line 8">
            <a:extLst>
              <a:ext uri="{FF2B5EF4-FFF2-40B4-BE49-F238E27FC236}">
                <a16:creationId xmlns:a16="http://schemas.microsoft.com/office/drawing/2014/main" id="{26C226D9-474C-3641-AC3D-107165646E43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" y="5943600"/>
            <a:ext cx="63246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32" name="Picture 10" descr="UNL logo">
            <a:extLst>
              <a:ext uri="{FF2B5EF4-FFF2-40B4-BE49-F238E27FC236}">
                <a16:creationId xmlns:a16="http://schemas.microsoft.com/office/drawing/2014/main" id="{9F0E44A7-2205-CF42-AA1F-B190F6A813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5713413"/>
            <a:ext cx="1295400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5" name="Text Box 11">
            <a:extLst>
              <a:ext uri="{FF2B5EF4-FFF2-40B4-BE49-F238E27FC236}">
                <a16:creationId xmlns:a16="http://schemas.microsoft.com/office/drawing/2014/main" id="{98A5F3DE-8ABA-4142-B2DB-7CA6891927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5943600"/>
            <a:ext cx="48006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1200" i="1">
                <a:solidFill>
                  <a:srgbClr val="3A65BC"/>
                </a:solidFill>
              </a:rPr>
              <a:t>Foundations of Constraint Processing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09" r:id="rId1"/>
    <p:sldLayoutId id="2147484410" r:id="rId2"/>
    <p:sldLayoutId id="2147484411" r:id="rId3"/>
    <p:sldLayoutId id="2147484412" r:id="rId4"/>
    <p:sldLayoutId id="2147484413" r:id="rId5"/>
    <p:sldLayoutId id="2147484414" r:id="rId6"/>
    <p:sldLayoutId id="2147484415" r:id="rId7"/>
    <p:sldLayoutId id="2147484416" r:id="rId8"/>
    <p:sldLayoutId id="2147484417" r:id="rId9"/>
    <p:sldLayoutId id="2147484418" r:id="rId10"/>
    <p:sldLayoutId id="2147484419" r:id="rId11"/>
    <p:sldLayoutId id="2147484420" r:id="rId12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+mj-lt"/>
          <a:ea typeface="+mj-ea"/>
          <a:cs typeface="宋体" charset="-122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•"/>
        <a:defRPr sz="3200">
          <a:solidFill>
            <a:schemeClr val="tx1"/>
          </a:solidFill>
          <a:latin typeface="+mn-lt"/>
          <a:ea typeface="+mn-ea"/>
          <a:cs typeface="宋体" charset="-122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–"/>
        <a:defRPr sz="2800">
          <a:solidFill>
            <a:schemeClr val="tx1"/>
          </a:solidFill>
          <a:latin typeface="+mn-lt"/>
          <a:ea typeface="+mn-ea"/>
          <a:cs typeface="宋体" charset="-122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•"/>
        <a:defRPr sz="2400">
          <a:solidFill>
            <a:schemeClr val="tx1"/>
          </a:solidFill>
          <a:latin typeface="+mn-lt"/>
          <a:ea typeface="+mn-ea"/>
          <a:cs typeface="宋体" charset="-122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–"/>
        <a:defRPr sz="2000">
          <a:solidFill>
            <a:schemeClr val="tx1"/>
          </a:solidFill>
          <a:latin typeface="+mn-lt"/>
          <a:ea typeface="+mn-ea"/>
          <a:cs typeface="宋体" charset="-122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  <a:cs typeface="宋体" charset="-122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Placeholder 1">
            <a:extLst>
              <a:ext uri="{FF2B5EF4-FFF2-40B4-BE49-F238E27FC236}">
                <a16:creationId xmlns:a16="http://schemas.microsoft.com/office/drawing/2014/main" id="{BB2642A7-AD05-F24A-BA28-F9887B5A35D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4339" name="Text Placeholder 2">
            <a:extLst>
              <a:ext uri="{FF2B5EF4-FFF2-40B4-BE49-F238E27FC236}">
                <a16:creationId xmlns:a16="http://schemas.microsoft.com/office/drawing/2014/main" id="{A70D8B0D-BC76-AC4D-A902-11CDDA834DA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375324-692E-3544-82D0-5131C3D662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D322C53D-9457-8246-B8D0-F09994D1DF1C}" type="datetime1">
              <a:rPr lang="en-US" altLang="en-US"/>
              <a:pPr>
                <a:defRPr/>
              </a:pPr>
              <a:t>1/28/22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C300CD-601D-5F4D-A538-FF8D09BED7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5A61FF-6D7F-8C4A-A196-CD44157288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123C6135-00BB-174E-AC6F-D531CA6D560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98" r:id="rId1"/>
    <p:sldLayoutId id="2147484399" r:id="rId2"/>
    <p:sldLayoutId id="2147484400" r:id="rId3"/>
    <p:sldLayoutId id="2147484401" r:id="rId4"/>
    <p:sldLayoutId id="2147484402" r:id="rId5"/>
    <p:sldLayoutId id="2147484403" r:id="rId6"/>
    <p:sldLayoutId id="2147484404" r:id="rId7"/>
    <p:sldLayoutId id="2147484405" r:id="rId8"/>
    <p:sldLayoutId id="2147484406" r:id="rId9"/>
    <p:sldLayoutId id="2147484407" r:id="rId10"/>
    <p:sldLayoutId id="214748440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宋体" charset="-122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  <a:cs typeface="宋体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  <a:cs typeface="宋体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  <a:cs typeface="宋体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  <a:cs typeface="宋体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宋体" charset="-122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宋体" charset="-122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宋体" charset="-122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宋体" charset="-122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宋体" charset="-122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ril.univ-artois.fr/~lecoutre/research/benchmarks/bqwh-15-106-0_ext.xml" TargetMode="External"/><Relationship Id="rId2" Type="http://schemas.openxmlformats.org/officeDocument/2006/relationships/hyperlink" Target="http://www.cril.univ-artois.fr/~lecoutre/research/benchmarks/fapp01-0200-0.xml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Number Placeholder 5">
            <a:extLst>
              <a:ext uri="{FF2B5EF4-FFF2-40B4-BE49-F238E27FC236}">
                <a16:creationId xmlns:a16="http://schemas.microsoft.com/office/drawing/2014/main" id="{3A498229-A339-E943-BCEE-EC1CF419ECE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E6C863FA-9417-8E48-891A-FD7423159979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8674" name="Rectangle 2">
            <a:extLst>
              <a:ext uri="{FF2B5EF4-FFF2-40B4-BE49-F238E27FC236}">
                <a16:creationId xmlns:a16="http://schemas.microsoft.com/office/drawing/2014/main" id="{70A40F12-D373-1145-B483-DC6F0AA285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2667000"/>
            <a:ext cx="8077200" cy="2895600"/>
          </a:xfrm>
        </p:spPr>
        <p:txBody>
          <a:bodyPr/>
          <a:lstStyle/>
          <a:p>
            <a:pPr marL="2692400" indent="-2692400" algn="ctr" eaLnBrk="1" hangingPunct="1">
              <a:buFontTx/>
              <a:buNone/>
            </a:pPr>
            <a:r>
              <a:rPr lang="en-US" altLang="en-US" sz="2800" dirty="0"/>
              <a:t> </a:t>
            </a:r>
            <a:r>
              <a:rPr lang="en-US" altLang="en-US" sz="2800" b="1" dirty="0"/>
              <a:t>Foundations of Constraint Processing</a:t>
            </a:r>
            <a:endParaRPr lang="en-US" altLang="en-US" sz="2400" b="1" dirty="0"/>
          </a:p>
          <a:p>
            <a:pPr marL="2692400" indent="-2692400" algn="ctr" eaLnBrk="1" hangingPunct="1">
              <a:buFontTx/>
              <a:buNone/>
            </a:pPr>
            <a:r>
              <a:rPr lang="en-US" altLang="en-US" sz="2400" b="1" dirty="0"/>
              <a:t>CSCE421/821, Spring 2022 </a:t>
            </a:r>
          </a:p>
          <a:p>
            <a:pPr marL="2692400" indent="-2692400" algn="ctr" eaLnBrk="1" hangingPunct="1">
              <a:buFontTx/>
              <a:buNone/>
            </a:pPr>
            <a:r>
              <a:rPr lang="en-US" altLang="en-US" sz="1800" b="1" dirty="0" err="1">
                <a:solidFill>
                  <a:schemeClr val="accent2"/>
                </a:solidFill>
              </a:rPr>
              <a:t>www.cse.unl.edu</a:t>
            </a:r>
            <a:r>
              <a:rPr lang="en-US" altLang="en-US" sz="1800" b="1" dirty="0">
                <a:solidFill>
                  <a:schemeClr val="accent2"/>
                </a:solidFill>
              </a:rPr>
              <a:t>/~</a:t>
            </a:r>
            <a:r>
              <a:rPr lang="en-US" altLang="en-US" sz="1800" b="1" dirty="0" err="1">
                <a:solidFill>
                  <a:schemeClr val="accent2"/>
                </a:solidFill>
              </a:rPr>
              <a:t>choueiry</a:t>
            </a:r>
            <a:r>
              <a:rPr lang="en-US" altLang="en-US" sz="1800" b="1">
                <a:solidFill>
                  <a:schemeClr val="accent2"/>
                </a:solidFill>
              </a:rPr>
              <a:t>/S22-421-821</a:t>
            </a:r>
            <a:endParaRPr lang="en-US" altLang="en-US" sz="1800" b="1" dirty="0">
              <a:solidFill>
                <a:schemeClr val="accent2"/>
              </a:solidFill>
            </a:endParaRPr>
          </a:p>
          <a:p>
            <a:pPr marL="2692400" indent="-2692400" eaLnBrk="1" hangingPunct="1">
              <a:buFontTx/>
              <a:buNone/>
            </a:pPr>
            <a:endParaRPr lang="en-US" altLang="en-US" sz="1800" dirty="0"/>
          </a:p>
          <a:p>
            <a:pPr marL="2692400" indent="-2692400" algn="ctr" eaLnBrk="1" hangingPunct="1">
              <a:buFontTx/>
              <a:buNone/>
            </a:pPr>
            <a:r>
              <a:rPr lang="en-US" altLang="en-US" sz="2000" dirty="0"/>
              <a:t>Berthe Y. </a:t>
            </a:r>
            <a:r>
              <a:rPr lang="en-US" altLang="en-US" sz="2000" dirty="0" err="1"/>
              <a:t>Choueiry</a:t>
            </a:r>
            <a:r>
              <a:rPr lang="en-US" altLang="en-US" sz="2000" dirty="0"/>
              <a:t> (Shu-we-</a:t>
            </a:r>
            <a:r>
              <a:rPr lang="en-US" altLang="en-US" sz="2000" dirty="0" err="1"/>
              <a:t>ri</a:t>
            </a:r>
            <a:r>
              <a:rPr lang="en-US" altLang="en-US" sz="2000" dirty="0"/>
              <a:t>)</a:t>
            </a:r>
          </a:p>
          <a:p>
            <a:pPr marL="2692400" indent="-2692400" algn="ctr" eaLnBrk="1" hangingPunct="1">
              <a:buFontTx/>
              <a:buNone/>
            </a:pPr>
            <a:r>
              <a:rPr lang="en-US" altLang="en-US" sz="2000" dirty="0"/>
              <a:t>Avery Hall, Room 259</a:t>
            </a:r>
          </a:p>
        </p:txBody>
      </p:sp>
      <p:sp>
        <p:nvSpPr>
          <p:cNvPr id="28675" name="Text Box 4">
            <a:extLst>
              <a:ext uri="{FF2B5EF4-FFF2-40B4-BE49-F238E27FC236}">
                <a16:creationId xmlns:a16="http://schemas.microsoft.com/office/drawing/2014/main" id="{AB7BCDAE-6E53-204C-AC8F-EE1C6046DC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1416050"/>
            <a:ext cx="7924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3600" b="1">
                <a:solidFill>
                  <a:srgbClr val="3A65BC"/>
                </a:solidFill>
                <a:latin typeface="Arial" panose="020B0604020202020204" pitchFamily="34" charset="0"/>
              </a:rPr>
              <a:t>Intelligent Backtracking Algorithms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Number Placeholder 5">
            <a:extLst>
              <a:ext uri="{FF2B5EF4-FFF2-40B4-BE49-F238E27FC236}">
                <a16:creationId xmlns:a16="http://schemas.microsoft.com/office/drawing/2014/main" id="{0B909221-1352-EF4B-8475-C256BC12476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62AACA6-77EA-3845-8B3C-0FE4A2E99EF0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7890" name="Rectangle 2">
            <a:extLst>
              <a:ext uri="{FF2B5EF4-FFF2-40B4-BE49-F238E27FC236}">
                <a16:creationId xmlns:a16="http://schemas.microsoft.com/office/drawing/2014/main" id="{673D82A8-3690-BA41-A632-69ED58C2FC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Notations </a:t>
            </a:r>
            <a:r>
              <a:rPr lang="en-US" altLang="en-US" sz="3200" b="0"/>
              <a:t>(in Prosser’s paper)</a:t>
            </a:r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52C383B3-2EC6-5544-B5E0-70A5C16F03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Variables: </a:t>
            </a:r>
            <a:r>
              <a:rPr lang="en-US" altLang="en-US" i="1"/>
              <a:t>V</a:t>
            </a:r>
            <a:r>
              <a:rPr lang="en-US" altLang="en-US" i="1" baseline="-25000"/>
              <a:t>i</a:t>
            </a:r>
            <a:r>
              <a:rPr lang="en-US" altLang="en-US" i="1"/>
              <a:t>, i</a:t>
            </a:r>
            <a:r>
              <a:rPr lang="en-US" altLang="en-US"/>
              <a:t> in [1, </a:t>
            </a:r>
            <a:r>
              <a:rPr lang="en-US" altLang="en-US" i="1"/>
              <a:t>n</a:t>
            </a:r>
            <a:r>
              <a:rPr lang="en-US" altLang="en-US"/>
              <a:t>]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Domain: </a:t>
            </a:r>
            <a:r>
              <a:rPr lang="en-US" altLang="en-US" i="1"/>
              <a:t>D</a:t>
            </a:r>
            <a:r>
              <a:rPr lang="en-US" altLang="en-US" i="1" baseline="-25000"/>
              <a:t>i</a:t>
            </a:r>
            <a:r>
              <a:rPr lang="en-US" altLang="en-US"/>
              <a:t> = {</a:t>
            </a:r>
            <a:r>
              <a:rPr lang="en-US" altLang="en-US" i="1"/>
              <a:t>v</a:t>
            </a:r>
            <a:r>
              <a:rPr lang="en-US" altLang="en-US" i="1" baseline="-25000"/>
              <a:t>i1</a:t>
            </a:r>
            <a:r>
              <a:rPr lang="en-US" altLang="en-US"/>
              <a:t>, </a:t>
            </a:r>
            <a:r>
              <a:rPr lang="en-US" altLang="en-US" i="1"/>
              <a:t>v</a:t>
            </a:r>
            <a:r>
              <a:rPr lang="en-US" altLang="en-US" i="1" baseline="-25000"/>
              <a:t>i2</a:t>
            </a:r>
            <a:r>
              <a:rPr lang="en-US" altLang="en-US"/>
              <a:t>, …,</a:t>
            </a:r>
            <a:r>
              <a:rPr lang="en-US" altLang="en-US" i="1"/>
              <a:t>v</a:t>
            </a:r>
            <a:r>
              <a:rPr lang="en-US" altLang="en-US" i="1" baseline="-25000"/>
              <a:t>iMi</a:t>
            </a:r>
            <a:r>
              <a:rPr lang="en-US" altLang="en-US"/>
              <a:t>}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Constraint between </a:t>
            </a:r>
            <a:r>
              <a:rPr lang="en-US" altLang="en-US" i="1"/>
              <a:t>V</a:t>
            </a:r>
            <a:r>
              <a:rPr lang="en-US" altLang="en-US" i="1" baseline="-25000"/>
              <a:t>i</a:t>
            </a:r>
            <a:r>
              <a:rPr lang="en-US" altLang="en-US"/>
              <a:t> and </a:t>
            </a:r>
            <a:r>
              <a:rPr lang="en-US" altLang="en-US" i="1"/>
              <a:t>V</a:t>
            </a:r>
            <a:r>
              <a:rPr lang="en-US" altLang="en-US" i="1" baseline="-25000"/>
              <a:t>j</a:t>
            </a:r>
            <a:r>
              <a:rPr lang="en-US" altLang="en-US"/>
              <a:t>: </a:t>
            </a:r>
            <a:r>
              <a:rPr lang="en-US" altLang="en-US" i="1"/>
              <a:t>C</a:t>
            </a:r>
            <a:r>
              <a:rPr lang="en-US" altLang="en-US" i="1" baseline="-25000"/>
              <a:t>i,j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Constraint graph: </a:t>
            </a:r>
            <a:r>
              <a:rPr lang="en-US" altLang="en-US" i="1"/>
              <a:t>G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Arcs of </a:t>
            </a:r>
            <a:r>
              <a:rPr lang="en-US" altLang="en-US" i="1"/>
              <a:t>G</a:t>
            </a:r>
            <a:r>
              <a:rPr lang="en-US" altLang="en-US"/>
              <a:t>: Arc(</a:t>
            </a:r>
            <a:r>
              <a:rPr lang="en-US" altLang="en-US" i="1"/>
              <a:t>G</a:t>
            </a:r>
            <a:r>
              <a:rPr lang="en-US" altLang="en-US"/>
              <a:t>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Instantiation order (static or dynamic)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Language primitives: </a:t>
            </a:r>
            <a:r>
              <a:rPr lang="en-US" altLang="en-US" sz="2800"/>
              <a:t>list, push, pushnew, remove, set-difference, union, max-list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lide Number Placeholder 5">
            <a:extLst>
              <a:ext uri="{FF2B5EF4-FFF2-40B4-BE49-F238E27FC236}">
                <a16:creationId xmlns:a16="http://schemas.microsoft.com/office/drawing/2014/main" id="{050E2B32-1A15-D445-ABAE-EF5E7385DE7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E8476DFA-F1C3-B941-B566-02E3177E9095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11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8914" name="Rectangle 2">
            <a:extLst>
              <a:ext uri="{FF2B5EF4-FFF2-40B4-BE49-F238E27FC236}">
                <a16:creationId xmlns:a16="http://schemas.microsoft.com/office/drawing/2014/main" id="{A2F42BB9-4133-0C47-9E89-B36651CBC9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Main data structures</a:t>
            </a:r>
            <a:endParaRPr lang="en-US" altLang="en-US" sz="3200" b="0"/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4B1CDEFA-B96F-6744-ADB0-BF5D276D88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036638"/>
            <a:ext cx="8229600" cy="51355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 dirty="0">
                <a:solidFill>
                  <a:srgbClr val="A50021"/>
                </a:solidFill>
              </a:rPr>
              <a:t>v</a:t>
            </a:r>
            <a:r>
              <a:rPr lang="en-US" altLang="en-US" sz="2400" dirty="0"/>
              <a:t>: a (1x</a:t>
            </a:r>
            <a:r>
              <a:rPr lang="en-US" altLang="en-US" sz="2400" i="1" dirty="0"/>
              <a:t>n</a:t>
            </a:r>
            <a:r>
              <a:rPr lang="en-US" altLang="en-US" sz="2400" dirty="0"/>
              <a:t>) array to store assignments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/>
              <a:t>v[</a:t>
            </a:r>
            <a:r>
              <a:rPr lang="en-US" altLang="en-US" sz="2000" dirty="0" err="1"/>
              <a:t>i</a:t>
            </a:r>
            <a:r>
              <a:rPr lang="en-US" altLang="en-US" sz="2000" dirty="0"/>
              <a:t>] gives the value assigned to </a:t>
            </a:r>
            <a:r>
              <a:rPr lang="en-US" altLang="en-US" sz="2000" dirty="0" err="1"/>
              <a:t>i</a:t>
            </a:r>
            <a:r>
              <a:rPr lang="en-US" altLang="en-US" sz="2000" baseline="30000" dirty="0" err="1"/>
              <a:t>th</a:t>
            </a:r>
            <a:r>
              <a:rPr lang="en-US" altLang="en-US" sz="2000" dirty="0"/>
              <a:t> variable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/>
              <a:t>v[0]: pseudo variable (root of tree), backtracking to v[0] indicates insolvability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>
                <a:solidFill>
                  <a:srgbClr val="A50021"/>
                </a:solidFill>
              </a:rPr>
              <a:t>domain[</a:t>
            </a:r>
            <a:r>
              <a:rPr lang="en-US" altLang="en-US" sz="2400" dirty="0" err="1">
                <a:solidFill>
                  <a:srgbClr val="A50021"/>
                </a:solidFill>
              </a:rPr>
              <a:t>i</a:t>
            </a:r>
            <a:r>
              <a:rPr lang="en-US" altLang="en-US" sz="2400" dirty="0">
                <a:solidFill>
                  <a:srgbClr val="A50021"/>
                </a:solidFill>
              </a:rPr>
              <a:t>]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800" dirty="0"/>
              <a:t>a (1x</a:t>
            </a:r>
            <a:r>
              <a:rPr lang="en-US" altLang="en-US" sz="1800" i="1" dirty="0"/>
              <a:t>n</a:t>
            </a:r>
            <a:r>
              <a:rPr lang="en-US" altLang="en-US" sz="1800" dirty="0"/>
              <a:t>) array to store the original domains of variables</a:t>
            </a:r>
            <a:endParaRPr lang="en-US" altLang="en-US" sz="2000" dirty="0"/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>
                <a:solidFill>
                  <a:srgbClr val="A50021"/>
                </a:solidFill>
              </a:rPr>
              <a:t>current-domain[</a:t>
            </a:r>
            <a:r>
              <a:rPr lang="en-US" altLang="en-US" sz="2400" dirty="0" err="1">
                <a:solidFill>
                  <a:srgbClr val="A50021"/>
                </a:solidFill>
              </a:rPr>
              <a:t>i</a:t>
            </a:r>
            <a:r>
              <a:rPr lang="en-US" altLang="en-US" sz="2400" dirty="0">
                <a:solidFill>
                  <a:srgbClr val="A50021"/>
                </a:solidFill>
              </a:rPr>
              <a:t>]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/>
              <a:t>a (1x</a:t>
            </a:r>
            <a:r>
              <a:rPr lang="en-US" altLang="en-US" sz="2000" i="1" dirty="0"/>
              <a:t>n</a:t>
            </a:r>
            <a:r>
              <a:rPr lang="en-US" altLang="en-US" sz="2000" dirty="0"/>
              <a:t>) array to store the current domains of variables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/>
              <a:t>Upon backtracking, current-domain[</a:t>
            </a:r>
            <a:r>
              <a:rPr lang="en-US" altLang="en-US" sz="2000" dirty="0" err="1"/>
              <a:t>i</a:t>
            </a:r>
            <a:r>
              <a:rPr lang="en-US" altLang="en-US" sz="2000" dirty="0"/>
              <a:t>] of future variables must be refreshed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>
                <a:solidFill>
                  <a:schemeClr val="accent2"/>
                </a:solidFill>
              </a:rPr>
              <a:t>check(</a:t>
            </a:r>
            <a:r>
              <a:rPr lang="en-US" altLang="en-US" sz="2400" dirty="0" err="1">
                <a:solidFill>
                  <a:schemeClr val="accent2"/>
                </a:solidFill>
              </a:rPr>
              <a:t>i,j</a:t>
            </a:r>
            <a:r>
              <a:rPr lang="en-US" altLang="en-US" sz="2400" dirty="0">
                <a:solidFill>
                  <a:schemeClr val="accent2"/>
                </a:solidFill>
              </a:rPr>
              <a:t>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/>
              <a:t>a function that checks whether the values assigned to v[</a:t>
            </a:r>
            <a:r>
              <a:rPr lang="en-US" altLang="en-US" sz="2000" dirty="0" err="1"/>
              <a:t>i</a:t>
            </a:r>
            <a:r>
              <a:rPr lang="en-US" altLang="en-US" sz="2000" dirty="0"/>
              <a:t>] and v[j] are consistent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Number Placeholder 5">
            <a:extLst>
              <a:ext uri="{FF2B5EF4-FFF2-40B4-BE49-F238E27FC236}">
                <a16:creationId xmlns:a16="http://schemas.microsoft.com/office/drawing/2014/main" id="{E2120621-81ED-AB45-B273-D816E4156DC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A9CCF5A-FBB6-E042-AEFC-7D35782C99F0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12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9938" name="Rectangle 2">
            <a:extLst>
              <a:ext uri="{FF2B5EF4-FFF2-40B4-BE49-F238E27FC236}">
                <a16:creationId xmlns:a16="http://schemas.microsoft.com/office/drawing/2014/main" id="{E84AD9E3-51C7-BC4B-BBE0-6B5EBCF527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Generic search: bcssp</a:t>
            </a:r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075C029F-3A6C-FE46-8E42-6730FE90B1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1800" dirty="0"/>
              <a:t>Procedure </a:t>
            </a:r>
            <a:r>
              <a:rPr lang="en-US" altLang="en-US" sz="1800" dirty="0" err="1"/>
              <a:t>bcssp</a:t>
            </a:r>
            <a:r>
              <a:rPr lang="en-US" altLang="en-US" sz="1800" dirty="0"/>
              <a:t> (n, status)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1800" dirty="0"/>
              <a:t>Begin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1800" dirty="0"/>
              <a:t>consistent </a:t>
            </a:r>
            <a:r>
              <a:rPr lang="en-US" altLang="en-US" sz="1800" dirty="0">
                <a:sym typeface="Symbol" pitchFamily="2" charset="2"/>
              </a:rPr>
              <a:t> true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1800" dirty="0">
                <a:sym typeface="Symbol" pitchFamily="2" charset="2"/>
              </a:rPr>
              <a:t>status  unknown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1800" i="1" dirty="0" err="1">
                <a:solidFill>
                  <a:srgbClr val="3A65BC"/>
                </a:solidFill>
                <a:latin typeface="Times" pitchFamily="2" charset="0"/>
                <a:sym typeface="Symbol" pitchFamily="2" charset="2"/>
              </a:rPr>
              <a:t>i</a:t>
            </a:r>
            <a:r>
              <a:rPr lang="en-US" altLang="en-US" sz="1800" dirty="0">
                <a:solidFill>
                  <a:srgbClr val="3A65BC"/>
                </a:solidFill>
                <a:sym typeface="Symbol" pitchFamily="2" charset="2"/>
              </a:rPr>
              <a:t> </a:t>
            </a:r>
            <a:r>
              <a:rPr lang="en-US" altLang="en-US" sz="1800" dirty="0">
                <a:sym typeface="Symbol" pitchFamily="2" charset="2"/>
              </a:rPr>
              <a:t> 1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1800" dirty="0">
                <a:sym typeface="Symbol" pitchFamily="2" charset="2"/>
              </a:rPr>
              <a:t>While status = unknown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 startAt="7"/>
            </a:pPr>
            <a:r>
              <a:rPr lang="en-US" altLang="en-US" sz="1800" dirty="0"/>
              <a:t>Do Begin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 startAt="7"/>
            </a:pPr>
            <a:r>
              <a:rPr lang="en-US" altLang="en-US" sz="1800" dirty="0"/>
              <a:t>If consistent</a:t>
            </a:r>
          </a:p>
          <a:p>
            <a:pPr marL="1371600" lvl="2" indent="-457200" eaLnBrk="1" hangingPunct="1">
              <a:lnSpc>
                <a:spcPct val="90000"/>
              </a:lnSpc>
              <a:buFontTx/>
              <a:buAutoNum type="arabicPeriod" startAt="9"/>
            </a:pPr>
            <a:r>
              <a:rPr lang="en-US" altLang="en-US" sz="1800" dirty="0"/>
              <a:t>Then </a:t>
            </a:r>
            <a:r>
              <a:rPr lang="en-US" altLang="en-US" sz="1800" dirty="0" err="1"/>
              <a:t>i</a:t>
            </a:r>
            <a:r>
              <a:rPr lang="en-US" altLang="en-US" sz="1800" dirty="0"/>
              <a:t> </a:t>
            </a:r>
            <a:r>
              <a:rPr lang="en-US" altLang="en-US" sz="1800" dirty="0">
                <a:sym typeface="Symbol" pitchFamily="2" charset="2"/>
              </a:rPr>
              <a:t> </a:t>
            </a:r>
            <a:r>
              <a:rPr lang="en-US" altLang="en-US" sz="1800" dirty="0">
                <a:solidFill>
                  <a:srgbClr val="A50021"/>
                </a:solidFill>
                <a:sym typeface="Symbol" pitchFamily="2" charset="2"/>
              </a:rPr>
              <a:t>label</a:t>
            </a:r>
            <a:r>
              <a:rPr lang="en-US" altLang="en-US" sz="1800" dirty="0">
                <a:sym typeface="Symbol" pitchFamily="2" charset="2"/>
              </a:rPr>
              <a:t> (</a:t>
            </a:r>
            <a:r>
              <a:rPr lang="en-US" altLang="en-US" sz="1800" i="1" dirty="0" err="1">
                <a:solidFill>
                  <a:srgbClr val="3A65BC"/>
                </a:solidFill>
                <a:latin typeface="Times" pitchFamily="2" charset="0"/>
                <a:sym typeface="Symbol" pitchFamily="2" charset="2"/>
              </a:rPr>
              <a:t>i</a:t>
            </a:r>
            <a:r>
              <a:rPr lang="en-US" altLang="en-US" sz="1800" dirty="0">
                <a:sym typeface="Symbol" pitchFamily="2" charset="2"/>
              </a:rPr>
              <a:t>, </a:t>
            </a:r>
            <a:r>
              <a:rPr lang="en-US" altLang="en-US" sz="1800" i="1" dirty="0">
                <a:solidFill>
                  <a:srgbClr val="3A65BC"/>
                </a:solidFill>
                <a:latin typeface="Times" pitchFamily="2" charset="0"/>
                <a:sym typeface="Symbol" pitchFamily="2" charset="2"/>
              </a:rPr>
              <a:t>consistent</a:t>
            </a:r>
            <a:r>
              <a:rPr lang="en-US" altLang="en-US" sz="1800" dirty="0">
                <a:sym typeface="Symbol" pitchFamily="2" charset="2"/>
              </a:rPr>
              <a:t>)</a:t>
            </a:r>
          </a:p>
          <a:p>
            <a:pPr marL="1371600" lvl="2" indent="-457200" eaLnBrk="1" hangingPunct="1">
              <a:lnSpc>
                <a:spcPct val="90000"/>
              </a:lnSpc>
              <a:buFontTx/>
              <a:buAutoNum type="arabicPeriod" startAt="9"/>
            </a:pPr>
            <a:r>
              <a:rPr lang="en-US" altLang="en-US" sz="1800" dirty="0">
                <a:sym typeface="Symbol" pitchFamily="2" charset="2"/>
              </a:rPr>
              <a:t>Else  </a:t>
            </a:r>
            <a:r>
              <a:rPr lang="en-US" altLang="en-US" sz="1800" dirty="0" err="1">
                <a:sym typeface="Symbol" pitchFamily="2" charset="2"/>
              </a:rPr>
              <a:t>i</a:t>
            </a:r>
            <a:r>
              <a:rPr lang="en-US" altLang="en-US" sz="1800" dirty="0">
                <a:sym typeface="Symbol" pitchFamily="2" charset="2"/>
              </a:rPr>
              <a:t>  </a:t>
            </a:r>
            <a:r>
              <a:rPr lang="en-US" altLang="en-US" sz="1800" dirty="0" err="1">
                <a:solidFill>
                  <a:srgbClr val="A50021"/>
                </a:solidFill>
                <a:sym typeface="Symbol" pitchFamily="2" charset="2"/>
              </a:rPr>
              <a:t>unlabel</a:t>
            </a:r>
            <a:r>
              <a:rPr lang="en-US" altLang="en-US" sz="1800" dirty="0">
                <a:sym typeface="Symbol" pitchFamily="2" charset="2"/>
              </a:rPr>
              <a:t> (</a:t>
            </a:r>
            <a:r>
              <a:rPr lang="en-US" altLang="en-US" sz="1800" i="1" dirty="0" err="1">
                <a:solidFill>
                  <a:srgbClr val="3A65BC"/>
                </a:solidFill>
                <a:latin typeface="Times" pitchFamily="2" charset="0"/>
                <a:sym typeface="Symbol" pitchFamily="2" charset="2"/>
              </a:rPr>
              <a:t>i</a:t>
            </a:r>
            <a:r>
              <a:rPr lang="en-US" altLang="en-US" sz="1800" dirty="0">
                <a:sym typeface="Symbol" pitchFamily="2" charset="2"/>
              </a:rPr>
              <a:t>, </a:t>
            </a:r>
            <a:r>
              <a:rPr lang="en-US" altLang="en-US" sz="1800" i="1" dirty="0">
                <a:solidFill>
                  <a:srgbClr val="3A65BC"/>
                </a:solidFill>
                <a:latin typeface="Times" pitchFamily="2" charset="0"/>
                <a:sym typeface="Symbol" pitchFamily="2" charset="2"/>
              </a:rPr>
              <a:t>consistent</a:t>
            </a:r>
            <a:r>
              <a:rPr lang="en-US" altLang="en-US" sz="1800" dirty="0">
                <a:sym typeface="Symbol" pitchFamily="2" charset="2"/>
              </a:rPr>
              <a:t>)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 startAt="11"/>
            </a:pPr>
            <a:r>
              <a:rPr lang="en-US" altLang="en-US" sz="1800" dirty="0"/>
              <a:t>If </a:t>
            </a:r>
            <a:r>
              <a:rPr lang="en-US" altLang="en-US" sz="1800" i="1" dirty="0" err="1">
                <a:solidFill>
                  <a:srgbClr val="3A65BC"/>
                </a:solidFill>
                <a:latin typeface="Times" pitchFamily="2" charset="0"/>
                <a:sym typeface="Symbol" pitchFamily="2" charset="2"/>
              </a:rPr>
              <a:t>i</a:t>
            </a:r>
            <a:r>
              <a:rPr lang="en-US" altLang="en-US" sz="1800" dirty="0"/>
              <a:t> &gt; n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 startAt="11"/>
            </a:pPr>
            <a:r>
              <a:rPr lang="en-US" altLang="en-US" sz="1800" dirty="0"/>
              <a:t>Then status </a:t>
            </a:r>
            <a:r>
              <a:rPr lang="en-US" altLang="en-US" sz="1800" dirty="0">
                <a:sym typeface="Symbol" pitchFamily="2" charset="2"/>
              </a:rPr>
              <a:t> “solution”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 startAt="11"/>
            </a:pPr>
            <a:r>
              <a:rPr lang="en-US" altLang="en-US" sz="1800" dirty="0">
                <a:sym typeface="Symbol" pitchFamily="2" charset="2"/>
              </a:rPr>
              <a:t>Else If </a:t>
            </a:r>
            <a:r>
              <a:rPr lang="en-US" altLang="en-US" sz="1800" i="1" dirty="0" err="1">
                <a:solidFill>
                  <a:srgbClr val="3A65BC"/>
                </a:solidFill>
                <a:latin typeface="Times" pitchFamily="2" charset="0"/>
                <a:sym typeface="Symbol" pitchFamily="2" charset="2"/>
              </a:rPr>
              <a:t>i</a:t>
            </a:r>
            <a:r>
              <a:rPr lang="en-US" altLang="en-US" sz="1800" dirty="0">
                <a:sym typeface="Symbol" pitchFamily="2" charset="2"/>
              </a:rPr>
              <a:t>=0 then status  “impossible”</a:t>
            </a:r>
            <a:endParaRPr lang="en-US" altLang="ja-JP" sz="1800" dirty="0"/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 startAt="11"/>
            </a:pPr>
            <a:r>
              <a:rPr lang="en-US" altLang="en-US" sz="1800" dirty="0"/>
              <a:t>End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 startAt="15"/>
            </a:pPr>
            <a:r>
              <a:rPr lang="en-US" altLang="en-US" sz="1800" dirty="0"/>
              <a:t>End</a:t>
            </a:r>
          </a:p>
        </p:txBody>
      </p:sp>
      <p:sp>
        <p:nvSpPr>
          <p:cNvPr id="102404" name="Text Box 4">
            <a:extLst>
              <a:ext uri="{FF2B5EF4-FFF2-40B4-BE49-F238E27FC236}">
                <a16:creationId xmlns:a16="http://schemas.microsoft.com/office/drawing/2014/main" id="{9419E38F-9632-D74D-A59C-64AE0C9195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1508125"/>
            <a:ext cx="4648200" cy="189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14300" indent="-1143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</a:pPr>
            <a:r>
              <a:rPr lang="en-US" altLang="en-US" sz="1800">
                <a:latin typeface="Arial" panose="020B0604020202020204" pitchFamily="34" charset="0"/>
              </a:rPr>
              <a:t>Forward move: x-label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1800">
                <a:latin typeface="Arial" panose="020B0604020202020204" pitchFamily="34" charset="0"/>
              </a:rPr>
              <a:t>Backward move: x-unlabel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1800">
                <a:latin typeface="Arial" panose="020B0604020202020204" pitchFamily="34" charset="0"/>
              </a:rPr>
              <a:t>Input: 	</a:t>
            </a:r>
            <a:r>
              <a:rPr lang="en-US" altLang="en-US" sz="1800" i="1">
                <a:solidFill>
                  <a:srgbClr val="3A65BC"/>
                </a:solidFill>
                <a:latin typeface="Times" pitchFamily="2" charset="0"/>
              </a:rPr>
              <a:t>i</a:t>
            </a:r>
            <a:r>
              <a:rPr lang="en-US" altLang="en-US" sz="1800">
                <a:latin typeface="Arial" panose="020B0604020202020204" pitchFamily="34" charset="0"/>
              </a:rPr>
              <a:t>: current variable,</a:t>
            </a:r>
            <a:br>
              <a:rPr lang="en-US" altLang="en-US" sz="1800">
                <a:latin typeface="Arial" panose="020B0604020202020204" pitchFamily="34" charset="0"/>
              </a:rPr>
            </a:br>
            <a:r>
              <a:rPr lang="en-US" altLang="en-US" sz="1800">
                <a:latin typeface="Arial" panose="020B0604020202020204" pitchFamily="34" charset="0"/>
              </a:rPr>
              <a:t>	</a:t>
            </a:r>
            <a:r>
              <a:rPr lang="en-US" altLang="en-US" sz="1800" i="1">
                <a:solidFill>
                  <a:srgbClr val="3A65BC"/>
                </a:solidFill>
                <a:latin typeface="Times" pitchFamily="2" charset="0"/>
              </a:rPr>
              <a:t>consistent</a:t>
            </a:r>
            <a:r>
              <a:rPr lang="en-US" altLang="en-US" sz="1800">
                <a:latin typeface="Arial" panose="020B0604020202020204" pitchFamily="34" charset="0"/>
              </a:rPr>
              <a:t>:  Boolean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1800">
                <a:latin typeface="Arial" panose="020B0604020202020204" pitchFamily="34" charset="0"/>
              </a:rPr>
              <a:t>Return: 	</a:t>
            </a:r>
            <a:r>
              <a:rPr lang="en-US" altLang="en-US" sz="1800" i="1">
                <a:solidFill>
                  <a:srgbClr val="3A65BC"/>
                </a:solidFill>
                <a:latin typeface="Times" pitchFamily="2" charset="0"/>
              </a:rPr>
              <a:t>i</a:t>
            </a:r>
            <a:r>
              <a:rPr lang="en-US" altLang="en-US" sz="1800">
                <a:latin typeface="Arial" panose="020B0604020202020204" pitchFamily="34" charset="0"/>
              </a:rPr>
              <a:t>: new current variable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4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lide Number Placeholder 5">
            <a:extLst>
              <a:ext uri="{FF2B5EF4-FFF2-40B4-BE49-F238E27FC236}">
                <a16:creationId xmlns:a16="http://schemas.microsoft.com/office/drawing/2014/main" id="{8A68DA6A-F7A3-214E-AF58-B9DB42B8367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D79893E-4450-4742-80D5-F808D6B2E114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13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40962" name="Rectangle 1026">
            <a:extLst>
              <a:ext uri="{FF2B5EF4-FFF2-40B4-BE49-F238E27FC236}">
                <a16:creationId xmlns:a16="http://schemas.microsoft.com/office/drawing/2014/main" id="{1616C716-52F6-944A-8CD2-7FD16928C0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Chronological backtracking (BT)</a:t>
            </a:r>
          </a:p>
        </p:txBody>
      </p:sp>
      <p:sp>
        <p:nvSpPr>
          <p:cNvPr id="40963" name="Rectangle 1027">
            <a:extLst>
              <a:ext uri="{FF2B5EF4-FFF2-40B4-BE49-F238E27FC236}">
                <a16:creationId xmlns:a16="http://schemas.microsoft.com/office/drawing/2014/main" id="{05A142A9-074A-E64F-8D06-043F4439D5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3820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 dirty="0"/>
              <a:t>Uses </a:t>
            </a:r>
            <a:r>
              <a:rPr lang="en-US" altLang="en-US" sz="2400" dirty="0" err="1"/>
              <a:t>bt</a:t>
            </a:r>
            <a:r>
              <a:rPr lang="en-US" altLang="en-US" sz="2400" dirty="0"/>
              <a:t>-label and </a:t>
            </a:r>
            <a:r>
              <a:rPr lang="en-US" altLang="en-US" sz="2400" dirty="0" err="1"/>
              <a:t>bt-unlabel</a:t>
            </a:r>
            <a:endParaRPr lang="en-US" altLang="en-US" sz="2400" dirty="0"/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 err="1"/>
              <a:t>bt</a:t>
            </a:r>
            <a:r>
              <a:rPr lang="en-US" altLang="en-US" sz="2400" dirty="0"/>
              <a:t>-label: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800" dirty="0"/>
              <a:t>When v[</a:t>
            </a:r>
            <a:r>
              <a:rPr lang="en-US" altLang="en-US" sz="1800" dirty="0" err="1"/>
              <a:t>i</a:t>
            </a:r>
            <a:r>
              <a:rPr lang="en-US" altLang="en-US" sz="1800" dirty="0"/>
              <a:t>] is assigned a value from current-domain[</a:t>
            </a:r>
            <a:r>
              <a:rPr lang="en-US" altLang="en-US" sz="1800" dirty="0" err="1"/>
              <a:t>i</a:t>
            </a:r>
            <a:r>
              <a:rPr lang="en-US" altLang="en-US" sz="1800" dirty="0"/>
              <a:t>], we perform back-checking against past variables (</a:t>
            </a:r>
            <a:r>
              <a:rPr lang="en-US" altLang="en-US" sz="1800" dirty="0">
                <a:solidFill>
                  <a:srgbClr val="0070C0"/>
                </a:solidFill>
              </a:rPr>
              <a:t>check(</a:t>
            </a:r>
            <a:r>
              <a:rPr lang="en-US" altLang="en-US" sz="1800" i="1" u="sng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sz="1800" dirty="0" err="1">
                <a:solidFill>
                  <a:srgbClr val="0070C0"/>
                </a:solidFill>
              </a:rPr>
              <a:t>,</a:t>
            </a:r>
            <a:r>
              <a:rPr lang="en-US" altLang="en-US" sz="18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altLang="en-US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 altLang="en-US" sz="18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sz="1800" dirty="0">
                <a:solidFill>
                  <a:srgbClr val="0070C0"/>
                </a:solidFill>
              </a:rPr>
              <a:t>)</a:t>
            </a:r>
            <a:r>
              <a:rPr lang="en-US" altLang="en-US" sz="1800" dirty="0"/>
              <a:t>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800" dirty="0"/>
              <a:t>If back-checking succeeds, </a:t>
            </a:r>
            <a:r>
              <a:rPr lang="en-US" altLang="en-US" sz="1800" dirty="0" err="1"/>
              <a:t>bt</a:t>
            </a:r>
            <a:r>
              <a:rPr lang="en-US" altLang="en-US" sz="1800" dirty="0"/>
              <a:t>-label returns</a:t>
            </a:r>
            <a: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+1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800" dirty="0"/>
              <a:t>If back-checking fails, we remove the assigned value from current-domain[</a:t>
            </a:r>
            <a:r>
              <a:rPr lang="en-US" altLang="en-US" sz="1800" dirty="0" err="1"/>
              <a:t>i</a:t>
            </a:r>
            <a:r>
              <a:rPr lang="en-US" altLang="en-US" sz="1800" dirty="0"/>
              <a:t>], assign the next value in current-domain[</a:t>
            </a:r>
            <a:r>
              <a:rPr lang="en-US" altLang="en-US" sz="1800" dirty="0" err="1"/>
              <a:t>i</a:t>
            </a:r>
            <a:r>
              <a:rPr lang="en-US" altLang="en-US" sz="1800" dirty="0"/>
              <a:t>], etc.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800" dirty="0"/>
              <a:t>If no other value exists, </a:t>
            </a:r>
            <a:r>
              <a:rPr lang="en-US" altLang="en-US" sz="1800" i="1" dirty="0">
                <a:solidFill>
                  <a:srgbClr val="0070C0"/>
                </a:solidFill>
              </a:rPr>
              <a:t>consistent</a:t>
            </a:r>
            <a:r>
              <a:rPr lang="en-US" altLang="en-US" sz="1800" dirty="0">
                <a:sym typeface="Symbol" pitchFamily="2" charset="2"/>
              </a:rPr>
              <a:t>  nil (</a:t>
            </a:r>
            <a:r>
              <a:rPr lang="en-US" altLang="en-US" sz="1800" dirty="0" err="1"/>
              <a:t>bt-unlabel</a:t>
            </a:r>
            <a:r>
              <a:rPr lang="en-US" altLang="en-US" sz="1800" dirty="0"/>
              <a:t> will be called)</a:t>
            </a:r>
            <a:endParaRPr lang="en-US" altLang="en-US" sz="2000" dirty="0"/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 err="1"/>
              <a:t>bt-unlabel</a:t>
            </a:r>
            <a:endParaRPr lang="en-US" altLang="en-US" sz="2400" dirty="0"/>
          </a:p>
          <a:p>
            <a:pPr lvl="1" eaLnBrk="1" hangingPunct="1">
              <a:lnSpc>
                <a:spcPct val="90000"/>
              </a:lnSpc>
            </a:pPr>
            <a:r>
              <a:rPr lang="en-US" altLang="en-US" sz="1800" dirty="0"/>
              <a:t>Current level is set to </a:t>
            </a:r>
            <a:r>
              <a:rPr lang="en-US" altLang="en-US" sz="18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r>
              <a:rPr lang="en-US" altLang="en-US" sz="1800" dirty="0"/>
              <a:t> (notation for  current variable: v[h])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800" dirty="0"/>
              <a:t>For all future variables j: current-domain[j] </a:t>
            </a:r>
            <a:r>
              <a:rPr lang="en-US" altLang="en-US" sz="1800" dirty="0">
                <a:sym typeface="Symbol" pitchFamily="2" charset="2"/>
              </a:rPr>
              <a:t></a:t>
            </a:r>
            <a:r>
              <a:rPr lang="en-US" altLang="en-US" sz="1800" dirty="0"/>
              <a:t> domain[j]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800" dirty="0"/>
              <a:t>If domain[h] is not empty, </a:t>
            </a:r>
            <a:r>
              <a:rPr lang="en-US" altLang="en-US" sz="1800" i="1" dirty="0">
                <a:solidFill>
                  <a:srgbClr val="0070C0"/>
                </a:solidFill>
              </a:rPr>
              <a:t>consistent</a:t>
            </a:r>
            <a:r>
              <a:rPr lang="en-US" altLang="en-US" sz="1800" dirty="0">
                <a:sym typeface="Symbol" pitchFamily="2" charset="2"/>
              </a:rPr>
              <a:t>  true (</a:t>
            </a:r>
            <a:r>
              <a:rPr lang="en-US" altLang="en-US" sz="1800" dirty="0" err="1"/>
              <a:t>bt</a:t>
            </a:r>
            <a:r>
              <a:rPr lang="en-US" altLang="en-US" sz="1800" dirty="0"/>
              <a:t>-label will be called)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800" dirty="0"/>
              <a:t>Note: for all past variables g, current-domain[g] </a:t>
            </a:r>
            <a:r>
              <a:rPr lang="en-US" altLang="en-US" sz="1800" dirty="0">
                <a:sym typeface="Symbol" pitchFamily="2" charset="2"/>
              </a:rPr>
              <a:t> </a:t>
            </a:r>
            <a:r>
              <a:rPr lang="en-US" altLang="en-US" sz="1800" dirty="0"/>
              <a:t>domain[g]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Number Placeholder 5">
            <a:extLst>
              <a:ext uri="{FF2B5EF4-FFF2-40B4-BE49-F238E27FC236}">
                <a16:creationId xmlns:a16="http://schemas.microsoft.com/office/drawing/2014/main" id="{34EB6CE6-E05D-EB44-92EF-1FB4CB142A2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FA8F9C6-84CC-1841-8882-ED154102C580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14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41986" name="Rectangle 2">
            <a:extLst>
              <a:ext uri="{FF2B5EF4-FFF2-40B4-BE49-F238E27FC236}">
                <a16:creationId xmlns:a16="http://schemas.microsoft.com/office/drawing/2014/main" id="{7BD218DD-D310-3E43-BD6A-37736EE5DE3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BT-label</a:t>
            </a:r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C9237526-D9C6-A045-BE86-B625CE81F4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2000"/>
              <a:t>Function bt-label(i,consistent): INTEGER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2000"/>
              <a:t>BEGIN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2000"/>
              <a:t>consistent </a:t>
            </a:r>
            <a:r>
              <a:rPr lang="en-US" altLang="en-US" sz="2000">
                <a:sym typeface="Symbol" pitchFamily="2" charset="2"/>
              </a:rPr>
              <a:t> false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2000">
                <a:sym typeface="Symbol" pitchFamily="2" charset="2"/>
              </a:rPr>
              <a:t>For v[i]  each element of current-domain[i] while not consistent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 startAt="5"/>
            </a:pPr>
            <a:r>
              <a:rPr lang="en-US" altLang="en-US" sz="2000"/>
              <a:t>Do Begin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 startAt="5"/>
            </a:pPr>
            <a:r>
              <a:rPr lang="en-US" altLang="en-US" sz="2000"/>
              <a:t>consistent </a:t>
            </a:r>
            <a:r>
              <a:rPr lang="en-US" altLang="en-US" sz="2000">
                <a:sym typeface="Symbol" pitchFamily="2" charset="2"/>
              </a:rPr>
              <a:t> true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 startAt="5"/>
            </a:pPr>
            <a:r>
              <a:rPr lang="en-US" altLang="en-US" sz="2000"/>
              <a:t>For h </a:t>
            </a:r>
            <a:r>
              <a:rPr lang="en-US" altLang="en-US" sz="2000">
                <a:sym typeface="Symbol" pitchFamily="2" charset="2"/>
              </a:rPr>
              <a:t> 1 to (i-1) While consistent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 startAt="5"/>
            </a:pPr>
            <a:r>
              <a:rPr lang="en-US" altLang="en-US" sz="2000">
                <a:sym typeface="Symbol" pitchFamily="2" charset="2"/>
              </a:rPr>
              <a:t>Do consistent  check(i,h)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 startAt="5"/>
            </a:pPr>
            <a:r>
              <a:rPr lang="en-US" altLang="en-US" sz="2000">
                <a:sym typeface="Symbol" pitchFamily="2" charset="2"/>
              </a:rPr>
              <a:t>If not consistent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 startAt="5"/>
            </a:pPr>
            <a:r>
              <a:rPr lang="en-US" altLang="en-US" sz="2000">
                <a:sym typeface="Symbol" pitchFamily="2" charset="2"/>
              </a:rPr>
              <a:t>Then current-domain[i]  remove(v[i], current-domain[i])</a:t>
            </a:r>
            <a:endParaRPr lang="en-US" altLang="en-US" sz="2000"/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 startAt="5"/>
            </a:pPr>
            <a:r>
              <a:rPr lang="en-US" altLang="en-US" sz="2000"/>
              <a:t>End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 startAt="12"/>
            </a:pPr>
            <a:r>
              <a:rPr lang="en-US" altLang="en-US" sz="2000"/>
              <a:t>If consistent then return(i+1) ELSE return(i)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 startAt="12"/>
            </a:pPr>
            <a:r>
              <a:rPr lang="en-US" altLang="en-US" sz="2000"/>
              <a:t>END</a:t>
            </a:r>
          </a:p>
        </p:txBody>
      </p:sp>
      <p:sp>
        <p:nvSpPr>
          <p:cNvPr id="103428" name="Text Box 4">
            <a:extLst>
              <a:ext uri="{FF2B5EF4-FFF2-40B4-BE49-F238E27FC236}">
                <a16:creationId xmlns:a16="http://schemas.microsoft.com/office/drawing/2014/main" id="{3A318BA4-AF5D-7845-836E-E9D0C26D3E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2724150"/>
            <a:ext cx="2743200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14300" indent="-1143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Terminates: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1600">
                <a:latin typeface="Arial" panose="020B0604020202020204" pitchFamily="34" charset="0"/>
              </a:rPr>
              <a:t>consistent=true, return i+1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1600">
                <a:latin typeface="Arial" panose="020B0604020202020204" pitchFamily="34" charset="0"/>
              </a:rPr>
              <a:t>consistent=false, current-domain[i]=nil, returns 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Slide Number Placeholder 5">
            <a:extLst>
              <a:ext uri="{FF2B5EF4-FFF2-40B4-BE49-F238E27FC236}">
                <a16:creationId xmlns:a16="http://schemas.microsoft.com/office/drawing/2014/main" id="{62AD2BD8-C384-B042-B341-A442E8E8F22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2155946-730F-D44D-B004-FE0A2589A3E9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15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43010" name="Rectangle 2">
            <a:extLst>
              <a:ext uri="{FF2B5EF4-FFF2-40B4-BE49-F238E27FC236}">
                <a16:creationId xmlns:a16="http://schemas.microsoft.com/office/drawing/2014/main" id="{ED1F8E3E-2197-C04F-A8F3-31544731C7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BT-unlabel</a:t>
            </a:r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0D45E078-979C-C242-A473-69B53EB67F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en-US" altLang="en-US" sz="2000"/>
              <a:t>FUNCTION bt-unlabel(i,consistent):INTEGER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altLang="en-US" sz="2000"/>
              <a:t>BEGIN</a:t>
            </a:r>
          </a:p>
          <a:p>
            <a:pPr marL="990600" lvl="1" indent="-533400" eaLnBrk="1" hangingPunct="1">
              <a:buFontTx/>
              <a:buAutoNum type="arabicPeriod" startAt="3"/>
            </a:pPr>
            <a:r>
              <a:rPr lang="en-US" altLang="en-US" sz="2000"/>
              <a:t>h </a:t>
            </a:r>
            <a:r>
              <a:rPr lang="en-US" altLang="en-US" sz="2000">
                <a:sym typeface="Symbol" pitchFamily="2" charset="2"/>
              </a:rPr>
              <a:t> i -1</a:t>
            </a:r>
          </a:p>
          <a:p>
            <a:pPr marL="990600" lvl="1" indent="-533400" eaLnBrk="1" hangingPunct="1">
              <a:buFontTx/>
              <a:buAutoNum type="arabicPeriod" startAt="3"/>
            </a:pPr>
            <a:r>
              <a:rPr lang="en-US" altLang="en-US" sz="2000">
                <a:sym typeface="Symbol" pitchFamily="2" charset="2"/>
              </a:rPr>
              <a:t>current-domain[i] domain[i]</a:t>
            </a:r>
          </a:p>
          <a:p>
            <a:pPr marL="990600" lvl="1" indent="-533400" eaLnBrk="1" hangingPunct="1">
              <a:buFontTx/>
              <a:buAutoNum type="arabicPeriod" startAt="3"/>
            </a:pPr>
            <a:r>
              <a:rPr lang="en-US" altLang="en-US" sz="2000">
                <a:sym typeface="Symbol" pitchFamily="2" charset="2"/>
              </a:rPr>
              <a:t>current-domain[h] remove(v[h],current-domain[h])</a:t>
            </a:r>
          </a:p>
          <a:p>
            <a:pPr marL="990600" lvl="1" indent="-533400" eaLnBrk="1" hangingPunct="1">
              <a:buFontTx/>
              <a:buAutoNum type="arabicPeriod" startAt="3"/>
            </a:pPr>
            <a:r>
              <a:rPr lang="en-US" altLang="en-US" sz="2000"/>
              <a:t>consistent </a:t>
            </a:r>
            <a:r>
              <a:rPr lang="en-US" altLang="en-US" sz="2000">
                <a:sym typeface="Symbol" pitchFamily="2" charset="2"/>
              </a:rPr>
              <a:t> current-domain[h]  nil</a:t>
            </a:r>
          </a:p>
          <a:p>
            <a:pPr marL="990600" lvl="1" indent="-533400" eaLnBrk="1" hangingPunct="1">
              <a:buFontTx/>
              <a:buAutoNum type="arabicPeriod" startAt="3"/>
            </a:pPr>
            <a:r>
              <a:rPr lang="en-US" altLang="en-US" sz="2000"/>
              <a:t>return(h)</a:t>
            </a:r>
          </a:p>
          <a:p>
            <a:pPr marL="609600" indent="-609600" eaLnBrk="1" hangingPunct="1">
              <a:buFontTx/>
              <a:buAutoNum type="arabicPeriod" startAt="8"/>
            </a:pPr>
            <a:r>
              <a:rPr lang="en-US" altLang="en-US" sz="2000"/>
              <a:t>END</a:t>
            </a:r>
          </a:p>
        </p:txBody>
      </p:sp>
      <p:sp>
        <p:nvSpPr>
          <p:cNvPr id="104452" name="Text Box 4">
            <a:extLst>
              <a:ext uri="{FF2B5EF4-FFF2-40B4-BE49-F238E27FC236}">
                <a16:creationId xmlns:a16="http://schemas.microsoft.com/office/drawing/2014/main" id="{CEBB5A33-1333-EB4E-ACB2-3CEEDC17B5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3814763"/>
            <a:ext cx="5943600" cy="192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14300" indent="-1143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</a:pPr>
            <a:r>
              <a:rPr lang="en-US" altLang="en-US" sz="1400">
                <a:latin typeface="Arial" panose="020B0604020202020204" pitchFamily="34" charset="0"/>
              </a:rPr>
              <a:t>Is called when consistent=false and current-domain[i]=nil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1400">
                <a:latin typeface="Arial" panose="020B0604020202020204" pitchFamily="34" charset="0"/>
              </a:rPr>
              <a:t>Selects v</a:t>
            </a:r>
            <a:r>
              <a:rPr lang="en-US" altLang="en-US" sz="1400" baseline="-25000">
                <a:latin typeface="Arial" panose="020B0604020202020204" pitchFamily="34" charset="0"/>
              </a:rPr>
              <a:t>h</a:t>
            </a:r>
            <a:r>
              <a:rPr lang="en-US" altLang="en-US" sz="1400">
                <a:latin typeface="Arial" panose="020B0604020202020204" pitchFamily="34" charset="0"/>
              </a:rPr>
              <a:t> to backtrack to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1400">
                <a:latin typeface="Arial" panose="020B0604020202020204" pitchFamily="34" charset="0"/>
              </a:rPr>
              <a:t>(Uninstantiates all variables between v</a:t>
            </a:r>
            <a:r>
              <a:rPr lang="en-US" altLang="en-US" sz="1400" baseline="-25000">
                <a:latin typeface="Arial" panose="020B0604020202020204" pitchFamily="34" charset="0"/>
              </a:rPr>
              <a:t>h</a:t>
            </a:r>
            <a:r>
              <a:rPr lang="en-US" altLang="en-US" sz="1400">
                <a:latin typeface="Arial" panose="020B0604020202020204" pitchFamily="34" charset="0"/>
              </a:rPr>
              <a:t> and v</a:t>
            </a:r>
            <a:r>
              <a:rPr lang="en-US" altLang="en-US" sz="1400" baseline="-25000">
                <a:latin typeface="Arial" panose="020B0604020202020204" pitchFamily="34" charset="0"/>
              </a:rPr>
              <a:t>i</a:t>
            </a:r>
            <a:r>
              <a:rPr lang="en-US" altLang="en-US" sz="1400">
                <a:latin typeface="Arial" panose="020B0604020202020204" pitchFamily="34" charset="0"/>
              </a:rPr>
              <a:t>)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1400">
                <a:latin typeface="Arial" panose="020B0604020202020204" pitchFamily="34" charset="0"/>
              </a:rPr>
              <a:t>Uninstantiates v[h]: removes v[h] from current-domain [h]: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1400">
                <a:latin typeface="Arial" panose="020B0604020202020204" pitchFamily="34" charset="0"/>
              </a:rPr>
              <a:t>Sets consistent to true if current-domain[h] </a:t>
            </a:r>
            <a:r>
              <a:rPr lang="en-US" altLang="en-US" sz="1400">
                <a:latin typeface="Arial" panose="020B0604020202020204" pitchFamily="34" charset="0"/>
                <a:sym typeface="Symbol" pitchFamily="2" charset="2"/>
              </a:rPr>
              <a:t> </a:t>
            </a:r>
            <a:r>
              <a:rPr lang="en-US" altLang="en-US" sz="1400">
                <a:latin typeface="Arial" panose="020B0604020202020204" pitchFamily="34" charset="0"/>
              </a:rPr>
              <a:t>0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1400">
                <a:latin typeface="Arial" panose="020B0604020202020204" pitchFamily="34" charset="0"/>
              </a:rPr>
              <a:t>Returns 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2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Number Placeholder 5">
            <a:extLst>
              <a:ext uri="{FF2B5EF4-FFF2-40B4-BE49-F238E27FC236}">
                <a16:creationId xmlns:a16="http://schemas.microsoft.com/office/drawing/2014/main" id="{B39509E8-0D4C-6A4C-929F-2D816A76C47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D37A15A-125A-174E-979F-7E96F01C6D5B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16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44034" name="Rectangle 2">
            <a:extLst>
              <a:ext uri="{FF2B5EF4-FFF2-40B4-BE49-F238E27FC236}">
                <a16:creationId xmlns:a16="http://schemas.microsoft.com/office/drawing/2014/main" id="{9997839C-4E43-2A48-8C5F-A11A2E88104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Example: BT </a:t>
            </a:r>
            <a:r>
              <a:rPr lang="en-US" altLang="en-US" sz="2000"/>
              <a:t>(the dumbest example ever)</a:t>
            </a:r>
          </a:p>
        </p:txBody>
      </p:sp>
      <p:sp>
        <p:nvSpPr>
          <p:cNvPr id="44035" name="AutoShape 6">
            <a:extLst>
              <a:ext uri="{FF2B5EF4-FFF2-40B4-BE49-F238E27FC236}">
                <a16:creationId xmlns:a16="http://schemas.microsoft.com/office/drawing/2014/main" id="{2FBAE2A7-9499-8D40-91D1-8AE16F8870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1447800"/>
            <a:ext cx="1371600" cy="457200"/>
          </a:xfrm>
          <a:prstGeom prst="flowChartAlternateProcess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{1,2,3,4,5}</a:t>
            </a:r>
          </a:p>
        </p:txBody>
      </p:sp>
      <p:sp>
        <p:nvSpPr>
          <p:cNvPr id="44036" name="AutoShape 7">
            <a:extLst>
              <a:ext uri="{FF2B5EF4-FFF2-40B4-BE49-F238E27FC236}">
                <a16:creationId xmlns:a16="http://schemas.microsoft.com/office/drawing/2014/main" id="{C46C9EA5-8332-924F-A14C-768826DCAD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4114800"/>
            <a:ext cx="1371600" cy="457200"/>
          </a:xfrm>
          <a:prstGeom prst="flowChartAlternateProcess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{1,2,3,4,5}</a:t>
            </a:r>
          </a:p>
        </p:txBody>
      </p:sp>
      <p:sp>
        <p:nvSpPr>
          <p:cNvPr id="44037" name="AutoShape 8">
            <a:extLst>
              <a:ext uri="{FF2B5EF4-FFF2-40B4-BE49-F238E27FC236}">
                <a16:creationId xmlns:a16="http://schemas.microsoft.com/office/drawing/2014/main" id="{67B3E2D5-D13D-1747-A74C-8904D488AA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2819400"/>
            <a:ext cx="1371600" cy="457200"/>
          </a:xfrm>
          <a:prstGeom prst="flowChartAlternateProcess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{1,2,3,4,5}</a:t>
            </a:r>
          </a:p>
        </p:txBody>
      </p:sp>
      <p:sp>
        <p:nvSpPr>
          <p:cNvPr id="44038" name="AutoShape 9">
            <a:extLst>
              <a:ext uri="{FF2B5EF4-FFF2-40B4-BE49-F238E27FC236}">
                <a16:creationId xmlns:a16="http://schemas.microsoft.com/office/drawing/2014/main" id="{F6FDFC79-E69A-CA4F-B6F1-A2ADA393E2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2057400"/>
            <a:ext cx="1371600" cy="457200"/>
          </a:xfrm>
          <a:prstGeom prst="flowChartAlternateProcess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{1,2,3,4,5}</a:t>
            </a:r>
          </a:p>
        </p:txBody>
      </p:sp>
      <p:sp>
        <p:nvSpPr>
          <p:cNvPr id="44039" name="AutoShape 10">
            <a:extLst>
              <a:ext uri="{FF2B5EF4-FFF2-40B4-BE49-F238E27FC236}">
                <a16:creationId xmlns:a16="http://schemas.microsoft.com/office/drawing/2014/main" id="{24593965-38FE-1943-868E-5E94BF5F20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5105400"/>
            <a:ext cx="1371600" cy="457200"/>
          </a:xfrm>
          <a:prstGeom prst="flowChartAlternateProcess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{1,2,3,4,5}</a:t>
            </a:r>
          </a:p>
        </p:txBody>
      </p:sp>
      <p:sp>
        <p:nvSpPr>
          <p:cNvPr id="44040" name="Freeform 12">
            <a:extLst>
              <a:ext uri="{FF2B5EF4-FFF2-40B4-BE49-F238E27FC236}">
                <a16:creationId xmlns:a16="http://schemas.microsoft.com/office/drawing/2014/main" id="{A618A68D-3B12-DE49-AA61-DB88C449ED28}"/>
              </a:ext>
            </a:extLst>
          </p:cNvPr>
          <p:cNvSpPr>
            <a:spLocks/>
          </p:cNvSpPr>
          <p:nvPr/>
        </p:nvSpPr>
        <p:spPr bwMode="auto">
          <a:xfrm>
            <a:off x="1752600" y="3276600"/>
            <a:ext cx="228600" cy="838200"/>
          </a:xfrm>
          <a:custGeom>
            <a:avLst/>
            <a:gdLst>
              <a:gd name="T0" fmla="*/ 2147483646 w 344"/>
              <a:gd name="T1" fmla="*/ 0 h 1056"/>
              <a:gd name="T2" fmla="*/ 2147483646 w 344"/>
              <a:gd name="T3" fmla="*/ 2147483646 h 1056"/>
              <a:gd name="T4" fmla="*/ 2147483646 w 344"/>
              <a:gd name="T5" fmla="*/ 2147483646 h 1056"/>
              <a:gd name="T6" fmla="*/ 0 60000 65536"/>
              <a:gd name="T7" fmla="*/ 0 60000 65536"/>
              <a:gd name="T8" fmla="*/ 0 60000 65536"/>
              <a:gd name="T9" fmla="*/ 0 w 344"/>
              <a:gd name="T10" fmla="*/ 0 h 1056"/>
              <a:gd name="T11" fmla="*/ 344 w 344"/>
              <a:gd name="T12" fmla="*/ 1056 h 105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44" h="1056">
                <a:moveTo>
                  <a:pt x="344" y="0"/>
                </a:moveTo>
                <a:cubicBezTo>
                  <a:pt x="180" y="152"/>
                  <a:pt x="16" y="304"/>
                  <a:pt x="8" y="480"/>
                </a:cubicBezTo>
                <a:cubicBezTo>
                  <a:pt x="0" y="656"/>
                  <a:pt x="148" y="856"/>
                  <a:pt x="296" y="105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1" name="Freeform 13">
            <a:extLst>
              <a:ext uri="{FF2B5EF4-FFF2-40B4-BE49-F238E27FC236}">
                <a16:creationId xmlns:a16="http://schemas.microsoft.com/office/drawing/2014/main" id="{455B7328-CD4F-5940-A608-9250601C61F6}"/>
              </a:ext>
            </a:extLst>
          </p:cNvPr>
          <p:cNvSpPr>
            <a:spLocks/>
          </p:cNvSpPr>
          <p:nvPr/>
        </p:nvSpPr>
        <p:spPr bwMode="auto">
          <a:xfrm>
            <a:off x="685800" y="2286000"/>
            <a:ext cx="609600" cy="3124200"/>
          </a:xfrm>
          <a:custGeom>
            <a:avLst/>
            <a:gdLst>
              <a:gd name="T0" fmla="*/ 2147483646 w 344"/>
              <a:gd name="T1" fmla="*/ 0 h 1056"/>
              <a:gd name="T2" fmla="*/ 2147483646 w 344"/>
              <a:gd name="T3" fmla="*/ 2147483646 h 1056"/>
              <a:gd name="T4" fmla="*/ 2147483646 w 344"/>
              <a:gd name="T5" fmla="*/ 2147483646 h 1056"/>
              <a:gd name="T6" fmla="*/ 0 60000 65536"/>
              <a:gd name="T7" fmla="*/ 0 60000 65536"/>
              <a:gd name="T8" fmla="*/ 0 60000 65536"/>
              <a:gd name="T9" fmla="*/ 0 w 344"/>
              <a:gd name="T10" fmla="*/ 0 h 1056"/>
              <a:gd name="T11" fmla="*/ 344 w 344"/>
              <a:gd name="T12" fmla="*/ 1056 h 105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44" h="1056">
                <a:moveTo>
                  <a:pt x="344" y="0"/>
                </a:moveTo>
                <a:cubicBezTo>
                  <a:pt x="180" y="152"/>
                  <a:pt x="16" y="304"/>
                  <a:pt x="8" y="480"/>
                </a:cubicBezTo>
                <a:cubicBezTo>
                  <a:pt x="0" y="656"/>
                  <a:pt x="148" y="856"/>
                  <a:pt x="296" y="105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2" name="Text Box 15">
            <a:extLst>
              <a:ext uri="{FF2B5EF4-FFF2-40B4-BE49-F238E27FC236}">
                <a16:creationId xmlns:a16="http://schemas.microsoft.com/office/drawing/2014/main" id="{13606A59-1C1D-EF47-B842-5184B01775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2133600"/>
            <a:ext cx="463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V2</a:t>
            </a:r>
          </a:p>
        </p:txBody>
      </p:sp>
      <p:sp>
        <p:nvSpPr>
          <p:cNvPr id="44043" name="Text Box 16">
            <a:extLst>
              <a:ext uri="{FF2B5EF4-FFF2-40B4-BE49-F238E27FC236}">
                <a16:creationId xmlns:a16="http://schemas.microsoft.com/office/drawing/2014/main" id="{A1309934-F66D-7840-BE4E-4F091E00E7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1524000"/>
            <a:ext cx="463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V1</a:t>
            </a:r>
          </a:p>
        </p:txBody>
      </p:sp>
      <p:sp>
        <p:nvSpPr>
          <p:cNvPr id="44044" name="Text Box 17">
            <a:extLst>
              <a:ext uri="{FF2B5EF4-FFF2-40B4-BE49-F238E27FC236}">
                <a16:creationId xmlns:a16="http://schemas.microsoft.com/office/drawing/2014/main" id="{250E3E82-2ED9-7C4A-BD9B-908F4C53AB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2895600"/>
            <a:ext cx="463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V3</a:t>
            </a:r>
          </a:p>
        </p:txBody>
      </p:sp>
      <p:sp>
        <p:nvSpPr>
          <p:cNvPr id="44045" name="Text Box 18">
            <a:extLst>
              <a:ext uri="{FF2B5EF4-FFF2-40B4-BE49-F238E27FC236}">
                <a16:creationId xmlns:a16="http://schemas.microsoft.com/office/drawing/2014/main" id="{134C9E0F-8AB9-094A-A225-0DD6AD1193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4191000"/>
            <a:ext cx="463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V4</a:t>
            </a:r>
          </a:p>
        </p:txBody>
      </p:sp>
      <p:sp>
        <p:nvSpPr>
          <p:cNvPr id="44046" name="Text Box 19">
            <a:extLst>
              <a:ext uri="{FF2B5EF4-FFF2-40B4-BE49-F238E27FC236}">
                <a16:creationId xmlns:a16="http://schemas.microsoft.com/office/drawing/2014/main" id="{901B572B-4AB7-A84A-9428-EBFAF933D8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5105400"/>
            <a:ext cx="463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V5</a:t>
            </a:r>
          </a:p>
        </p:txBody>
      </p:sp>
      <p:sp>
        <p:nvSpPr>
          <p:cNvPr id="44047" name="Text Box 20">
            <a:extLst>
              <a:ext uri="{FF2B5EF4-FFF2-40B4-BE49-F238E27FC236}">
                <a16:creationId xmlns:a16="http://schemas.microsoft.com/office/drawing/2014/main" id="{67A2EDEA-10A3-F14C-883F-39F6D2F92D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2925" y="3465513"/>
            <a:ext cx="23447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C</a:t>
            </a:r>
            <a:r>
              <a:rPr lang="en-US" altLang="en-US" sz="1800" baseline="-25000">
                <a:latin typeface="Arial" panose="020B0604020202020204" pitchFamily="34" charset="0"/>
              </a:rPr>
              <a:t>V3,V4</a:t>
            </a:r>
            <a:r>
              <a:rPr lang="en-US" altLang="en-US" sz="1800">
                <a:latin typeface="Arial" panose="020B0604020202020204" pitchFamily="34" charset="0"/>
              </a:rPr>
              <a:t>={(V3=1,V4=3)}</a:t>
            </a:r>
          </a:p>
        </p:txBody>
      </p:sp>
      <p:sp>
        <p:nvSpPr>
          <p:cNvPr id="44048" name="Text Box 21">
            <a:extLst>
              <a:ext uri="{FF2B5EF4-FFF2-40B4-BE49-F238E27FC236}">
                <a16:creationId xmlns:a16="http://schemas.microsoft.com/office/drawing/2014/main" id="{8C425D0E-9657-3F42-A096-6660BEE40A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8063" y="4662488"/>
            <a:ext cx="37036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C</a:t>
            </a:r>
            <a:r>
              <a:rPr lang="en-US" altLang="en-US" sz="1800" baseline="-25000">
                <a:latin typeface="Arial" panose="020B0604020202020204" pitchFamily="34" charset="0"/>
              </a:rPr>
              <a:t>V2,V5</a:t>
            </a:r>
            <a:r>
              <a:rPr lang="en-US" altLang="en-US" sz="1800">
                <a:latin typeface="Arial" panose="020B0604020202020204" pitchFamily="34" charset="0"/>
              </a:rPr>
              <a:t>={(V2=5,V5=1),(V2=5,V5=4)}</a:t>
            </a:r>
          </a:p>
        </p:txBody>
      </p:sp>
      <p:sp>
        <p:nvSpPr>
          <p:cNvPr id="44049" name="Oval 22">
            <a:extLst>
              <a:ext uri="{FF2B5EF4-FFF2-40B4-BE49-F238E27FC236}">
                <a16:creationId xmlns:a16="http://schemas.microsoft.com/office/drawing/2014/main" id="{D23636B8-8CBE-6A40-8B79-D45CE95700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11430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-</a:t>
            </a:r>
          </a:p>
        </p:txBody>
      </p:sp>
      <p:sp>
        <p:nvSpPr>
          <p:cNvPr id="44050" name="Text Box 23">
            <a:extLst>
              <a:ext uri="{FF2B5EF4-FFF2-40B4-BE49-F238E27FC236}">
                <a16:creationId xmlns:a16="http://schemas.microsoft.com/office/drawing/2014/main" id="{9EEA9B2C-138B-0F4F-A988-977D171CD0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1524000"/>
            <a:ext cx="552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v[1]</a:t>
            </a:r>
          </a:p>
        </p:txBody>
      </p:sp>
      <p:sp>
        <p:nvSpPr>
          <p:cNvPr id="44051" name="Text Box 25">
            <a:extLst>
              <a:ext uri="{FF2B5EF4-FFF2-40B4-BE49-F238E27FC236}">
                <a16:creationId xmlns:a16="http://schemas.microsoft.com/office/drawing/2014/main" id="{83D1C581-01FC-AB44-8539-A06F8A2692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2071688"/>
            <a:ext cx="552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v[2]</a:t>
            </a:r>
          </a:p>
        </p:txBody>
      </p:sp>
      <p:sp>
        <p:nvSpPr>
          <p:cNvPr id="44052" name="Text Box 26">
            <a:extLst>
              <a:ext uri="{FF2B5EF4-FFF2-40B4-BE49-F238E27FC236}">
                <a16:creationId xmlns:a16="http://schemas.microsoft.com/office/drawing/2014/main" id="{C3C24086-2F4A-4445-AE6E-6CC49DFF3A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2895600"/>
            <a:ext cx="552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v[3]</a:t>
            </a:r>
          </a:p>
        </p:txBody>
      </p:sp>
      <p:sp>
        <p:nvSpPr>
          <p:cNvPr id="44053" name="Text Box 27">
            <a:extLst>
              <a:ext uri="{FF2B5EF4-FFF2-40B4-BE49-F238E27FC236}">
                <a16:creationId xmlns:a16="http://schemas.microsoft.com/office/drawing/2014/main" id="{7B87205F-3DD4-BE4F-9CD0-E6DD1B71CE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4205288"/>
            <a:ext cx="552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v[4]</a:t>
            </a:r>
          </a:p>
        </p:txBody>
      </p:sp>
      <p:sp>
        <p:nvSpPr>
          <p:cNvPr id="44054" name="Text Box 28">
            <a:extLst>
              <a:ext uri="{FF2B5EF4-FFF2-40B4-BE49-F238E27FC236}">
                <a16:creationId xmlns:a16="http://schemas.microsoft.com/office/drawing/2014/main" id="{253B6417-1B6E-E843-B489-8EED2A2CE4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5119688"/>
            <a:ext cx="552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v[5]</a:t>
            </a:r>
          </a:p>
        </p:txBody>
      </p:sp>
      <p:sp>
        <p:nvSpPr>
          <p:cNvPr id="44055" name="Text Box 29">
            <a:extLst>
              <a:ext uri="{FF2B5EF4-FFF2-40B4-BE49-F238E27FC236}">
                <a16:creationId xmlns:a16="http://schemas.microsoft.com/office/drawing/2014/main" id="{8E8B8D86-2950-954D-8990-54548627DC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7750" y="1081088"/>
            <a:ext cx="552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v[0]</a:t>
            </a:r>
          </a:p>
        </p:txBody>
      </p:sp>
      <p:sp>
        <p:nvSpPr>
          <p:cNvPr id="44056" name="Oval 30">
            <a:extLst>
              <a:ext uri="{FF2B5EF4-FFF2-40B4-BE49-F238E27FC236}">
                <a16:creationId xmlns:a16="http://schemas.microsoft.com/office/drawing/2014/main" id="{336AA24C-5280-2D4A-8E0A-22033F2D22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16002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4057" name="Oval 31">
            <a:extLst>
              <a:ext uri="{FF2B5EF4-FFF2-40B4-BE49-F238E27FC236}">
                <a16:creationId xmlns:a16="http://schemas.microsoft.com/office/drawing/2014/main" id="{1B5EDCFA-B556-9646-A7D5-1B6700ACF0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29718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4058" name="Oval 35">
            <a:extLst>
              <a:ext uri="{FF2B5EF4-FFF2-40B4-BE49-F238E27FC236}">
                <a16:creationId xmlns:a16="http://schemas.microsoft.com/office/drawing/2014/main" id="{C31B7358-8559-8A42-A67C-C2B5AA73A2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21336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4059" name="Oval 37">
            <a:extLst>
              <a:ext uri="{FF2B5EF4-FFF2-40B4-BE49-F238E27FC236}">
                <a16:creationId xmlns:a16="http://schemas.microsoft.com/office/drawing/2014/main" id="{539F7843-1ECE-6649-B7F3-5C2D648FEB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51816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4060" name="Oval 38">
            <a:extLst>
              <a:ext uri="{FF2B5EF4-FFF2-40B4-BE49-F238E27FC236}">
                <a16:creationId xmlns:a16="http://schemas.microsoft.com/office/drawing/2014/main" id="{20B3C182-7863-0345-9F33-E086F88866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9800" y="42672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4061" name="Oval 39">
            <a:extLst>
              <a:ext uri="{FF2B5EF4-FFF2-40B4-BE49-F238E27FC236}">
                <a16:creationId xmlns:a16="http://schemas.microsoft.com/office/drawing/2014/main" id="{FE440D3A-B50D-8940-A0FA-7160CA8F3B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42672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4062" name="Oval 40">
            <a:extLst>
              <a:ext uri="{FF2B5EF4-FFF2-40B4-BE49-F238E27FC236}">
                <a16:creationId xmlns:a16="http://schemas.microsoft.com/office/drawing/2014/main" id="{E405D313-DE52-EA46-A2B3-82DD4A288B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3200" y="42672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44063" name="Oval 41">
            <a:extLst>
              <a:ext uri="{FF2B5EF4-FFF2-40B4-BE49-F238E27FC236}">
                <a16:creationId xmlns:a16="http://schemas.microsoft.com/office/drawing/2014/main" id="{CC4A0B46-D00C-E141-920E-D9FB19BCB3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2800" y="42672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44064" name="Oval 43">
            <a:extLst>
              <a:ext uri="{FF2B5EF4-FFF2-40B4-BE49-F238E27FC236}">
                <a16:creationId xmlns:a16="http://schemas.microsoft.com/office/drawing/2014/main" id="{A6A45A37-1CFC-6F41-8245-23ECE12869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51816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4065" name="Oval 44">
            <a:extLst>
              <a:ext uri="{FF2B5EF4-FFF2-40B4-BE49-F238E27FC236}">
                <a16:creationId xmlns:a16="http://schemas.microsoft.com/office/drawing/2014/main" id="{849138D2-BE03-824C-A771-53C9EEF249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9400" y="51816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44066" name="Oval 45">
            <a:extLst>
              <a:ext uri="{FF2B5EF4-FFF2-40B4-BE49-F238E27FC236}">
                <a16:creationId xmlns:a16="http://schemas.microsoft.com/office/drawing/2014/main" id="{91B25778-5D71-C046-8982-E78B84D324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2800" y="51816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44067" name="Oval 46">
            <a:extLst>
              <a:ext uri="{FF2B5EF4-FFF2-40B4-BE49-F238E27FC236}">
                <a16:creationId xmlns:a16="http://schemas.microsoft.com/office/drawing/2014/main" id="{E8097095-E549-A24E-9645-9CCAB59D90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0" y="51816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5</a:t>
            </a:r>
          </a:p>
        </p:txBody>
      </p:sp>
      <p:sp>
        <p:nvSpPr>
          <p:cNvPr id="44068" name="Line 47">
            <a:extLst>
              <a:ext uri="{FF2B5EF4-FFF2-40B4-BE49-F238E27FC236}">
                <a16:creationId xmlns:a16="http://schemas.microsoft.com/office/drawing/2014/main" id="{6C2E9451-5F03-2942-8327-2CFA3ECAACE2}"/>
              </a:ext>
            </a:extLst>
          </p:cNvPr>
          <p:cNvSpPr>
            <a:spLocks noChangeShapeType="1"/>
          </p:cNvSpPr>
          <p:nvPr/>
        </p:nvSpPr>
        <p:spPr bwMode="auto">
          <a:xfrm>
            <a:off x="5715000" y="1447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69" name="Line 49">
            <a:extLst>
              <a:ext uri="{FF2B5EF4-FFF2-40B4-BE49-F238E27FC236}">
                <a16:creationId xmlns:a16="http://schemas.microsoft.com/office/drawing/2014/main" id="{0C4FC50E-2F3B-9645-AF5D-376FC3ECC3B8}"/>
              </a:ext>
            </a:extLst>
          </p:cNvPr>
          <p:cNvSpPr>
            <a:spLocks noChangeShapeType="1"/>
          </p:cNvSpPr>
          <p:nvPr/>
        </p:nvSpPr>
        <p:spPr bwMode="auto">
          <a:xfrm>
            <a:off x="5715000" y="24384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0" name="Line 50">
            <a:extLst>
              <a:ext uri="{FF2B5EF4-FFF2-40B4-BE49-F238E27FC236}">
                <a16:creationId xmlns:a16="http://schemas.microsoft.com/office/drawing/2014/main" id="{584D66AA-8A42-A64B-83BE-6B6C8B5A36FA}"/>
              </a:ext>
            </a:extLst>
          </p:cNvPr>
          <p:cNvSpPr>
            <a:spLocks noChangeShapeType="1"/>
          </p:cNvSpPr>
          <p:nvPr/>
        </p:nvSpPr>
        <p:spPr bwMode="auto">
          <a:xfrm>
            <a:off x="5715000" y="1905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1" name="Line 51">
            <a:extLst>
              <a:ext uri="{FF2B5EF4-FFF2-40B4-BE49-F238E27FC236}">
                <a16:creationId xmlns:a16="http://schemas.microsoft.com/office/drawing/2014/main" id="{368F79DE-0CD9-5641-AA43-B9F05DE6E1FC}"/>
              </a:ext>
            </a:extLst>
          </p:cNvPr>
          <p:cNvSpPr>
            <a:spLocks noChangeShapeType="1"/>
          </p:cNvSpPr>
          <p:nvPr/>
        </p:nvSpPr>
        <p:spPr bwMode="auto">
          <a:xfrm>
            <a:off x="5715000" y="32766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2" name="Line 52">
            <a:extLst>
              <a:ext uri="{FF2B5EF4-FFF2-40B4-BE49-F238E27FC236}">
                <a16:creationId xmlns:a16="http://schemas.microsoft.com/office/drawing/2014/main" id="{21B60E68-2EE5-A94F-89C3-CD57E21A5A18}"/>
              </a:ext>
            </a:extLst>
          </p:cNvPr>
          <p:cNvSpPr>
            <a:spLocks noChangeShapeType="1"/>
          </p:cNvSpPr>
          <p:nvPr/>
        </p:nvSpPr>
        <p:spPr bwMode="auto">
          <a:xfrm>
            <a:off x="5715000" y="3276600"/>
            <a:ext cx="5334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3" name="Line 53">
            <a:extLst>
              <a:ext uri="{FF2B5EF4-FFF2-40B4-BE49-F238E27FC236}">
                <a16:creationId xmlns:a16="http://schemas.microsoft.com/office/drawing/2014/main" id="{5BEBFAB2-75E1-C749-A210-105A5AF8C17B}"/>
              </a:ext>
            </a:extLst>
          </p:cNvPr>
          <p:cNvSpPr>
            <a:spLocks noChangeShapeType="1"/>
          </p:cNvSpPr>
          <p:nvPr/>
        </p:nvSpPr>
        <p:spPr bwMode="auto">
          <a:xfrm>
            <a:off x="5715000" y="3276600"/>
            <a:ext cx="10668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4" name="Line 54">
            <a:extLst>
              <a:ext uri="{FF2B5EF4-FFF2-40B4-BE49-F238E27FC236}">
                <a16:creationId xmlns:a16="http://schemas.microsoft.com/office/drawing/2014/main" id="{B2354530-5475-DA4C-8B08-EC71924C1788}"/>
              </a:ext>
            </a:extLst>
          </p:cNvPr>
          <p:cNvSpPr>
            <a:spLocks noChangeShapeType="1"/>
          </p:cNvSpPr>
          <p:nvPr/>
        </p:nvSpPr>
        <p:spPr bwMode="auto">
          <a:xfrm>
            <a:off x="5715000" y="3276600"/>
            <a:ext cx="16002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5" name="Line 55">
            <a:extLst>
              <a:ext uri="{FF2B5EF4-FFF2-40B4-BE49-F238E27FC236}">
                <a16:creationId xmlns:a16="http://schemas.microsoft.com/office/drawing/2014/main" id="{752C4FB4-EE33-9440-92AA-C197CB9742C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791200" y="45720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6" name="Line 57">
            <a:extLst>
              <a:ext uri="{FF2B5EF4-FFF2-40B4-BE49-F238E27FC236}">
                <a16:creationId xmlns:a16="http://schemas.microsoft.com/office/drawing/2014/main" id="{CEB9995F-0123-3942-9A6B-69628FD5A4E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324600" y="4572000"/>
            <a:ext cx="457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7" name="Line 58">
            <a:extLst>
              <a:ext uri="{FF2B5EF4-FFF2-40B4-BE49-F238E27FC236}">
                <a16:creationId xmlns:a16="http://schemas.microsoft.com/office/drawing/2014/main" id="{AF313AF6-DF83-5E49-A229-EF69407C0103}"/>
              </a:ext>
            </a:extLst>
          </p:cNvPr>
          <p:cNvSpPr>
            <a:spLocks noChangeShapeType="1"/>
          </p:cNvSpPr>
          <p:nvPr/>
        </p:nvSpPr>
        <p:spPr bwMode="auto">
          <a:xfrm>
            <a:off x="6781800" y="4572000"/>
            <a:ext cx="76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8" name="Line 59">
            <a:extLst>
              <a:ext uri="{FF2B5EF4-FFF2-40B4-BE49-F238E27FC236}">
                <a16:creationId xmlns:a16="http://schemas.microsoft.com/office/drawing/2014/main" id="{FDB6F08E-3B3B-AB42-94B7-1AA520458FEA}"/>
              </a:ext>
            </a:extLst>
          </p:cNvPr>
          <p:cNvSpPr>
            <a:spLocks noChangeShapeType="1"/>
          </p:cNvSpPr>
          <p:nvPr/>
        </p:nvSpPr>
        <p:spPr bwMode="auto">
          <a:xfrm>
            <a:off x="6781800" y="4572000"/>
            <a:ext cx="609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9" name="Line 60">
            <a:extLst>
              <a:ext uri="{FF2B5EF4-FFF2-40B4-BE49-F238E27FC236}">
                <a16:creationId xmlns:a16="http://schemas.microsoft.com/office/drawing/2014/main" id="{12644123-67C3-B444-B738-2F368745BC33}"/>
              </a:ext>
            </a:extLst>
          </p:cNvPr>
          <p:cNvSpPr>
            <a:spLocks noChangeShapeType="1"/>
          </p:cNvSpPr>
          <p:nvPr/>
        </p:nvSpPr>
        <p:spPr bwMode="auto">
          <a:xfrm>
            <a:off x="6781800" y="4572000"/>
            <a:ext cx="1143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80" name="Freeform 63">
            <a:extLst>
              <a:ext uri="{FF2B5EF4-FFF2-40B4-BE49-F238E27FC236}">
                <a16:creationId xmlns:a16="http://schemas.microsoft.com/office/drawing/2014/main" id="{3B813C99-8FC0-C94D-9C7B-7B8125545339}"/>
              </a:ext>
            </a:extLst>
          </p:cNvPr>
          <p:cNvSpPr>
            <a:spLocks/>
          </p:cNvSpPr>
          <p:nvPr/>
        </p:nvSpPr>
        <p:spPr bwMode="auto">
          <a:xfrm>
            <a:off x="7010400" y="4495800"/>
            <a:ext cx="990600" cy="762000"/>
          </a:xfrm>
          <a:custGeom>
            <a:avLst/>
            <a:gdLst>
              <a:gd name="T0" fmla="*/ 2147483646 w 664"/>
              <a:gd name="T1" fmla="*/ 2147483646 h 432"/>
              <a:gd name="T2" fmla="*/ 2147483646 w 664"/>
              <a:gd name="T3" fmla="*/ 2147483646 h 432"/>
              <a:gd name="T4" fmla="*/ 2147483646 w 664"/>
              <a:gd name="T5" fmla="*/ 2147483646 h 432"/>
              <a:gd name="T6" fmla="*/ 2147483646 w 664"/>
              <a:gd name="T7" fmla="*/ 2147483646 h 432"/>
              <a:gd name="T8" fmla="*/ 2147483646 w 664"/>
              <a:gd name="T9" fmla="*/ 0 h 43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64"/>
              <a:gd name="T16" fmla="*/ 0 h 432"/>
              <a:gd name="T17" fmla="*/ 664 w 664"/>
              <a:gd name="T18" fmla="*/ 432 h 43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64" h="432">
                <a:moveTo>
                  <a:pt x="664" y="432"/>
                </a:moveTo>
                <a:cubicBezTo>
                  <a:pt x="616" y="356"/>
                  <a:pt x="568" y="280"/>
                  <a:pt x="520" y="240"/>
                </a:cubicBezTo>
                <a:cubicBezTo>
                  <a:pt x="472" y="200"/>
                  <a:pt x="456" y="216"/>
                  <a:pt x="376" y="192"/>
                </a:cubicBezTo>
                <a:cubicBezTo>
                  <a:pt x="296" y="168"/>
                  <a:pt x="80" y="128"/>
                  <a:pt x="40" y="96"/>
                </a:cubicBezTo>
                <a:cubicBezTo>
                  <a:pt x="0" y="64"/>
                  <a:pt x="68" y="32"/>
                  <a:pt x="136" y="0"/>
                </a:cubicBezTo>
              </a:path>
            </a:pathLst>
          </a:custGeom>
          <a:noFill/>
          <a:ln w="19050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81" name="Text Box 64">
            <a:extLst>
              <a:ext uri="{FF2B5EF4-FFF2-40B4-BE49-F238E27FC236}">
                <a16:creationId xmlns:a16="http://schemas.microsoft.com/office/drawing/2014/main" id="{578C32D4-2618-4146-88FA-2FE59FD626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32725" y="4151313"/>
            <a:ext cx="717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etc…</a:t>
            </a:r>
          </a:p>
        </p:txBody>
      </p:sp>
      <p:sp>
        <p:nvSpPr>
          <p:cNvPr id="44082" name="Line 66">
            <a:extLst>
              <a:ext uri="{FF2B5EF4-FFF2-40B4-BE49-F238E27FC236}">
                <a16:creationId xmlns:a16="http://schemas.microsoft.com/office/drawing/2014/main" id="{178807AC-C5D2-3644-93F1-E36540AB675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562600" y="41910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83" name="Line 67">
            <a:extLst>
              <a:ext uri="{FF2B5EF4-FFF2-40B4-BE49-F238E27FC236}">
                <a16:creationId xmlns:a16="http://schemas.microsoft.com/office/drawing/2014/main" id="{3F5814E7-2709-3A40-9555-8AF90DD9EC2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19800" y="41910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84" name="Line 68">
            <a:extLst>
              <a:ext uri="{FF2B5EF4-FFF2-40B4-BE49-F238E27FC236}">
                <a16:creationId xmlns:a16="http://schemas.microsoft.com/office/drawing/2014/main" id="{345FF99B-648D-F540-8DB1-860AA341C86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38800" y="50292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85" name="Line 69">
            <a:extLst>
              <a:ext uri="{FF2B5EF4-FFF2-40B4-BE49-F238E27FC236}">
                <a16:creationId xmlns:a16="http://schemas.microsoft.com/office/drawing/2014/main" id="{111B0DE1-345C-844E-A62A-9089C16C16D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172200" y="51054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86" name="Line 70">
            <a:extLst>
              <a:ext uri="{FF2B5EF4-FFF2-40B4-BE49-F238E27FC236}">
                <a16:creationId xmlns:a16="http://schemas.microsoft.com/office/drawing/2014/main" id="{733EC51B-1B2E-2743-9285-B5CF726AC66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629400" y="51054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87" name="Line 71">
            <a:extLst>
              <a:ext uri="{FF2B5EF4-FFF2-40B4-BE49-F238E27FC236}">
                <a16:creationId xmlns:a16="http://schemas.microsoft.com/office/drawing/2014/main" id="{E3D6C27B-C2DA-5D40-9760-D741E5D083C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62800" y="51054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88" name="Line 72">
            <a:extLst>
              <a:ext uri="{FF2B5EF4-FFF2-40B4-BE49-F238E27FC236}">
                <a16:creationId xmlns:a16="http://schemas.microsoft.com/office/drawing/2014/main" id="{B0BCF706-2E22-8142-984C-1542A61DCA3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96200" y="51054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Slide Number Placeholder 5">
            <a:extLst>
              <a:ext uri="{FF2B5EF4-FFF2-40B4-BE49-F238E27FC236}">
                <a16:creationId xmlns:a16="http://schemas.microsoft.com/office/drawing/2014/main" id="{62006595-16AA-6D4B-80D6-44C77373FF8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BA4EBF2-C3B3-B94A-A259-9888FAF5C4EC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17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45058" name="Rectangle 2">
            <a:extLst>
              <a:ext uri="{FF2B5EF4-FFF2-40B4-BE49-F238E27FC236}">
                <a16:creationId xmlns:a16="http://schemas.microsoft.com/office/drawing/2014/main" id="{161FE3A2-84F4-404C-A076-493256A8FC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Outline</a:t>
            </a: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D96DEF79-EF90-524B-91BD-E6AC9B9297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17638"/>
            <a:ext cx="8229600" cy="42211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>
                <a:solidFill>
                  <a:schemeClr val="bg2"/>
                </a:solidFill>
              </a:rPr>
              <a:t>Review of terminology of search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solidFill>
                  <a:schemeClr val="bg2"/>
                </a:solidFill>
              </a:rPr>
              <a:t>Hybrid backtracking algorithms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>
                <a:solidFill>
                  <a:schemeClr val="bg2"/>
                </a:solidFill>
              </a:rPr>
              <a:t>Vanilla: BT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b="1">
                <a:solidFill>
                  <a:srgbClr val="A50021"/>
                </a:solidFill>
              </a:rPr>
              <a:t>Improving back steps: BJ, CBJ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>
                <a:solidFill>
                  <a:schemeClr val="bg2"/>
                </a:solidFill>
              </a:rPr>
              <a:t>Improving forward step: BM, FC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Number Placeholder 5">
            <a:extLst>
              <a:ext uri="{FF2B5EF4-FFF2-40B4-BE49-F238E27FC236}">
                <a16:creationId xmlns:a16="http://schemas.microsoft.com/office/drawing/2014/main" id="{39C3A139-5D75-F14D-9D8D-0ED120CE6A7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E7F46F0-A4D0-4845-9218-05970CDA6818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18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46082" name="Rectangle 2">
            <a:extLst>
              <a:ext uri="{FF2B5EF4-FFF2-40B4-BE49-F238E27FC236}">
                <a16:creationId xmlns:a16="http://schemas.microsoft.com/office/drawing/2014/main" id="{73FB0FD9-4B15-2042-9C06-BF8863A968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Danger of BT: thrashing</a:t>
            </a:r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DC659630-F58C-0648-AAFC-239966C606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BT assumes that the instantiation of v[i] was prevented by a bad choice at (i-1).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It tries to change the assignment of v[i-1]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When this assumption is wrong, we suffer from thrashing (exploring ‘barren’ parts of solution space)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Backjumping (BT) tries to avoid that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Jumps to the reason of failure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Then proceeds as BT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Slide Number Placeholder 5">
            <a:extLst>
              <a:ext uri="{FF2B5EF4-FFF2-40B4-BE49-F238E27FC236}">
                <a16:creationId xmlns:a16="http://schemas.microsoft.com/office/drawing/2014/main" id="{E6F24460-FC4A-7947-8610-22D912DA2E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E019E912-40C3-3841-B339-CA4238B6D5EE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19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47106" name="Rectangle 2">
            <a:extLst>
              <a:ext uri="{FF2B5EF4-FFF2-40B4-BE49-F238E27FC236}">
                <a16:creationId xmlns:a16="http://schemas.microsoft.com/office/drawing/2014/main" id="{EA123612-22EE-2142-BF61-A33A768935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Backjumping (BJ)</a:t>
            </a:r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5EB595BD-E528-754E-8226-CE7B8CC203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65238"/>
            <a:ext cx="6248400" cy="45259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/>
              <a:t>Tries to reduce thrashing by saving some backtracking effort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When v[i] is instantiated, BJ remembers v[h], the </a:t>
            </a:r>
            <a:r>
              <a:rPr lang="en-US" altLang="en-US" sz="2400" i="1"/>
              <a:t>deepest</a:t>
            </a:r>
            <a:r>
              <a:rPr lang="en-US" altLang="en-US" sz="2400"/>
              <a:t> node of past variables that v[i] has </a:t>
            </a:r>
            <a:r>
              <a:rPr lang="en-US" altLang="en-US" sz="2400" i="1"/>
              <a:t>checked</a:t>
            </a:r>
            <a:r>
              <a:rPr lang="en-US" altLang="en-US" sz="2400"/>
              <a:t> against.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Uses: max-check[i], global, initialized to 0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At level i, when check(i,h) succeeds</a:t>
            </a:r>
          </a:p>
          <a:p>
            <a:pPr lvl="1" algn="ctr" eaLnBrk="1" hangingPunct="1">
              <a:lnSpc>
                <a:spcPct val="90000"/>
              </a:lnSpc>
              <a:buFontTx/>
              <a:buNone/>
            </a:pPr>
            <a:r>
              <a:rPr lang="en-US" altLang="en-US" sz="2000">
                <a:solidFill>
                  <a:srgbClr val="A50021"/>
                </a:solidFill>
              </a:rPr>
              <a:t>max-check[i] </a:t>
            </a:r>
            <a:r>
              <a:rPr lang="en-US" altLang="en-US" sz="2000">
                <a:solidFill>
                  <a:srgbClr val="A50021"/>
                </a:solidFill>
                <a:sym typeface="Symbol" pitchFamily="2" charset="2"/>
              </a:rPr>
              <a:t></a:t>
            </a:r>
            <a:r>
              <a:rPr lang="en-US" altLang="en-US" sz="2000">
                <a:solidFill>
                  <a:srgbClr val="A50021"/>
                </a:solidFill>
              </a:rPr>
              <a:t>max(max-check[i], h)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If current-domain[h] is getting empty, simple chronological backtracking is performed from h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BJ jumps then steps!</a:t>
            </a:r>
          </a:p>
        </p:txBody>
      </p:sp>
      <p:sp>
        <p:nvSpPr>
          <p:cNvPr id="47108" name="Oval 45">
            <a:extLst>
              <a:ext uri="{FF2B5EF4-FFF2-40B4-BE49-F238E27FC236}">
                <a16:creationId xmlns:a16="http://schemas.microsoft.com/office/drawing/2014/main" id="{63DD3521-F29C-314F-B69D-334A5CDE5C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1447800"/>
            <a:ext cx="304800" cy="15240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47109" name="Oval 46">
            <a:extLst>
              <a:ext uri="{FF2B5EF4-FFF2-40B4-BE49-F238E27FC236}">
                <a16:creationId xmlns:a16="http://schemas.microsoft.com/office/drawing/2014/main" id="{0A3F46FC-5F92-2448-BEC9-A404499156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2057400"/>
            <a:ext cx="304800" cy="15240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47110" name="Oval 47">
            <a:extLst>
              <a:ext uri="{FF2B5EF4-FFF2-40B4-BE49-F238E27FC236}">
                <a16:creationId xmlns:a16="http://schemas.microsoft.com/office/drawing/2014/main" id="{56EEF18E-D55F-0940-BB64-00E2BC2791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2362200"/>
            <a:ext cx="304800" cy="15240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47111" name="Oval 48">
            <a:extLst>
              <a:ext uri="{FF2B5EF4-FFF2-40B4-BE49-F238E27FC236}">
                <a16:creationId xmlns:a16="http://schemas.microsoft.com/office/drawing/2014/main" id="{9FEC0575-C09D-7841-A998-BBA0E5DBC6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1676400"/>
            <a:ext cx="304800" cy="15240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solidFill>
                <a:srgbClr val="008000"/>
              </a:solidFill>
              <a:latin typeface="Arial" panose="020B0604020202020204" pitchFamily="34" charset="0"/>
            </a:endParaRPr>
          </a:p>
        </p:txBody>
      </p:sp>
      <p:sp>
        <p:nvSpPr>
          <p:cNvPr id="47112" name="Oval 49">
            <a:extLst>
              <a:ext uri="{FF2B5EF4-FFF2-40B4-BE49-F238E27FC236}">
                <a16:creationId xmlns:a16="http://schemas.microsoft.com/office/drawing/2014/main" id="{82796ECA-CDB4-C64B-AEB8-507EDC26C1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3200400"/>
            <a:ext cx="304800" cy="15240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47113" name="Oval 50">
            <a:extLst>
              <a:ext uri="{FF2B5EF4-FFF2-40B4-BE49-F238E27FC236}">
                <a16:creationId xmlns:a16="http://schemas.microsoft.com/office/drawing/2014/main" id="{9B1C3FDE-2E88-5849-A6E2-F843E80FD0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3505200"/>
            <a:ext cx="304800" cy="15240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47114" name="Oval 51">
            <a:extLst>
              <a:ext uri="{FF2B5EF4-FFF2-40B4-BE49-F238E27FC236}">
                <a16:creationId xmlns:a16="http://schemas.microsoft.com/office/drawing/2014/main" id="{B844F3C8-8D5C-1943-9C01-C4B7F583A8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4572000"/>
            <a:ext cx="304800" cy="152400"/>
          </a:xfrm>
          <a:prstGeom prst="ellipse">
            <a:avLst/>
          </a:prstGeom>
          <a:solidFill>
            <a:srgbClr val="A5002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47115" name="Line 52">
            <a:extLst>
              <a:ext uri="{FF2B5EF4-FFF2-40B4-BE49-F238E27FC236}">
                <a16:creationId xmlns:a16="http://schemas.microsoft.com/office/drawing/2014/main" id="{5D969F5B-5795-5641-9AB7-14238530F65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96200" y="13716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6" name="Line 53">
            <a:extLst>
              <a:ext uri="{FF2B5EF4-FFF2-40B4-BE49-F238E27FC236}">
                <a16:creationId xmlns:a16="http://schemas.microsoft.com/office/drawing/2014/main" id="{BF6D831E-89B3-EC4E-B4AF-9811A01C1AE5}"/>
              </a:ext>
            </a:extLst>
          </p:cNvPr>
          <p:cNvSpPr>
            <a:spLocks noChangeShapeType="1"/>
          </p:cNvSpPr>
          <p:nvPr/>
        </p:nvSpPr>
        <p:spPr bwMode="auto">
          <a:xfrm>
            <a:off x="7696200" y="1371600"/>
            <a:ext cx="0" cy="426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7" name="Line 54">
            <a:extLst>
              <a:ext uri="{FF2B5EF4-FFF2-40B4-BE49-F238E27FC236}">
                <a16:creationId xmlns:a16="http://schemas.microsoft.com/office/drawing/2014/main" id="{5585CAA5-9B07-7E45-B951-8E86F8E3C52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96200" y="56388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8" name="Line 55">
            <a:extLst>
              <a:ext uri="{FF2B5EF4-FFF2-40B4-BE49-F238E27FC236}">
                <a16:creationId xmlns:a16="http://schemas.microsoft.com/office/drawing/2014/main" id="{0F8987AC-CB51-9A4F-91B8-2176AC78ADC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077200" y="13716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9" name="Line 56">
            <a:extLst>
              <a:ext uri="{FF2B5EF4-FFF2-40B4-BE49-F238E27FC236}">
                <a16:creationId xmlns:a16="http://schemas.microsoft.com/office/drawing/2014/main" id="{5A2A7E36-AF17-644E-B629-6F66A3E1D8C9}"/>
              </a:ext>
            </a:extLst>
          </p:cNvPr>
          <p:cNvSpPr>
            <a:spLocks noChangeShapeType="1"/>
          </p:cNvSpPr>
          <p:nvPr/>
        </p:nvSpPr>
        <p:spPr bwMode="auto">
          <a:xfrm>
            <a:off x="8305800" y="1371600"/>
            <a:ext cx="0" cy="426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20" name="Line 57">
            <a:extLst>
              <a:ext uri="{FF2B5EF4-FFF2-40B4-BE49-F238E27FC236}">
                <a16:creationId xmlns:a16="http://schemas.microsoft.com/office/drawing/2014/main" id="{AE181A3F-DE51-614A-9EAE-422878D66CC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077200" y="56388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21" name="Text Box 58">
            <a:extLst>
              <a:ext uri="{FF2B5EF4-FFF2-40B4-BE49-F238E27FC236}">
                <a16:creationId xmlns:a16="http://schemas.microsoft.com/office/drawing/2014/main" id="{39ADC370-58D7-784C-9364-BDD23EEDBB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1295400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solidFill>
                  <a:srgbClr val="008000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7122" name="Text Box 59">
            <a:extLst>
              <a:ext uri="{FF2B5EF4-FFF2-40B4-BE49-F238E27FC236}">
                <a16:creationId xmlns:a16="http://schemas.microsoft.com/office/drawing/2014/main" id="{8A44F2AC-FAF8-5A48-8271-5CB163068E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1600200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solidFill>
                  <a:srgbClr val="008000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7123" name="Text Box 60">
            <a:extLst>
              <a:ext uri="{FF2B5EF4-FFF2-40B4-BE49-F238E27FC236}">
                <a16:creationId xmlns:a16="http://schemas.microsoft.com/office/drawing/2014/main" id="{A61AA6D1-A4B3-8F49-A0DD-F52864B6F2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1981200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solidFill>
                  <a:srgbClr val="008000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47124" name="Text Box 61">
            <a:extLst>
              <a:ext uri="{FF2B5EF4-FFF2-40B4-BE49-F238E27FC236}">
                <a16:creationId xmlns:a16="http://schemas.microsoft.com/office/drawing/2014/main" id="{02FAF33A-7371-C546-8294-28D553F2CB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1295400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solidFill>
                  <a:srgbClr val="008000"/>
                </a:solidFill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47125" name="Text Box 62">
            <a:extLst>
              <a:ext uri="{FF2B5EF4-FFF2-40B4-BE49-F238E27FC236}">
                <a16:creationId xmlns:a16="http://schemas.microsoft.com/office/drawing/2014/main" id="{3F1BA6EF-AA7A-9F4D-B4ED-94261DEC58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1919288"/>
            <a:ext cx="304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solidFill>
                  <a:srgbClr val="008000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7126" name="Text Box 63">
            <a:extLst>
              <a:ext uri="{FF2B5EF4-FFF2-40B4-BE49-F238E27FC236}">
                <a16:creationId xmlns:a16="http://schemas.microsoft.com/office/drawing/2014/main" id="{CBBF6BEF-A467-914C-9397-C8E2AB28B8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2224088"/>
            <a:ext cx="304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solidFill>
                  <a:srgbClr val="008000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47127" name="Text Box 64">
            <a:extLst>
              <a:ext uri="{FF2B5EF4-FFF2-40B4-BE49-F238E27FC236}">
                <a16:creationId xmlns:a16="http://schemas.microsoft.com/office/drawing/2014/main" id="{EEE51200-F251-684C-BFB5-1C88E3982A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1600200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solidFill>
                  <a:srgbClr val="008000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7128" name="Text Box 65">
            <a:extLst>
              <a:ext uri="{FF2B5EF4-FFF2-40B4-BE49-F238E27FC236}">
                <a16:creationId xmlns:a16="http://schemas.microsoft.com/office/drawing/2014/main" id="{707E70E6-3C0E-E248-8315-5D165CC0B5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4510088"/>
            <a:ext cx="304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solidFill>
                  <a:srgbClr val="A50021"/>
                </a:solidFill>
                <a:latin typeface="Arial" panose="020B0604020202020204" pitchFamily="34" charset="0"/>
              </a:rPr>
              <a:t>i</a:t>
            </a:r>
          </a:p>
        </p:txBody>
      </p:sp>
      <p:sp>
        <p:nvSpPr>
          <p:cNvPr id="47129" name="Text Box 66">
            <a:extLst>
              <a:ext uri="{FF2B5EF4-FFF2-40B4-BE49-F238E27FC236}">
                <a16:creationId xmlns:a16="http://schemas.microsoft.com/office/drawing/2014/main" id="{69368B5F-8085-B342-8701-E42E6958AC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31242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solidFill>
                  <a:srgbClr val="008000"/>
                </a:solidFill>
                <a:latin typeface="Arial" panose="020B0604020202020204" pitchFamily="34" charset="0"/>
              </a:rPr>
              <a:t>h-1</a:t>
            </a:r>
          </a:p>
        </p:txBody>
      </p:sp>
      <p:sp>
        <p:nvSpPr>
          <p:cNvPr id="47130" name="Text Box 67">
            <a:extLst>
              <a:ext uri="{FF2B5EF4-FFF2-40B4-BE49-F238E27FC236}">
                <a16:creationId xmlns:a16="http://schemas.microsoft.com/office/drawing/2014/main" id="{0A021CE7-434D-DB44-8316-FAD1F79FAC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6200" y="3429000"/>
            <a:ext cx="609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solidFill>
                  <a:srgbClr val="008000"/>
                </a:solidFill>
                <a:latin typeface="Arial" panose="020B0604020202020204" pitchFamily="34" charset="0"/>
              </a:rPr>
              <a:t>h-1</a:t>
            </a:r>
          </a:p>
        </p:txBody>
      </p:sp>
      <p:sp>
        <p:nvSpPr>
          <p:cNvPr id="47131" name="Text Box 68">
            <a:extLst>
              <a:ext uri="{FF2B5EF4-FFF2-40B4-BE49-F238E27FC236}">
                <a16:creationId xmlns:a16="http://schemas.microsoft.com/office/drawing/2014/main" id="{980DAD1E-C618-F441-80DD-094AC2C538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4419600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h</a:t>
            </a:r>
          </a:p>
        </p:txBody>
      </p:sp>
      <p:sp>
        <p:nvSpPr>
          <p:cNvPr id="47132" name="Text Box 69">
            <a:extLst>
              <a:ext uri="{FF2B5EF4-FFF2-40B4-BE49-F238E27FC236}">
                <a16:creationId xmlns:a16="http://schemas.microsoft.com/office/drawing/2014/main" id="{E11DC4DA-83A4-6543-82A1-0D57E4F974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3429000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solidFill>
                  <a:srgbClr val="008000"/>
                </a:solidFill>
                <a:latin typeface="Arial" panose="020B0604020202020204" pitchFamily="34" charset="0"/>
              </a:rPr>
              <a:t>h</a:t>
            </a:r>
          </a:p>
        </p:txBody>
      </p:sp>
      <p:sp>
        <p:nvSpPr>
          <p:cNvPr id="47133" name="Text Box 70">
            <a:extLst>
              <a:ext uri="{FF2B5EF4-FFF2-40B4-BE49-F238E27FC236}">
                <a16:creationId xmlns:a16="http://schemas.microsoft.com/office/drawing/2014/main" id="{5F9EA1A0-15AF-6842-80C2-2022F92760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6200" y="3048000"/>
            <a:ext cx="609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solidFill>
                  <a:srgbClr val="008000"/>
                </a:solidFill>
                <a:latin typeface="Arial" panose="020B0604020202020204" pitchFamily="34" charset="0"/>
              </a:rPr>
              <a:t>h-2</a:t>
            </a:r>
          </a:p>
        </p:txBody>
      </p:sp>
      <p:sp>
        <p:nvSpPr>
          <p:cNvPr id="47134" name="Text Box 71">
            <a:extLst>
              <a:ext uri="{FF2B5EF4-FFF2-40B4-BE49-F238E27FC236}">
                <a16:creationId xmlns:a16="http://schemas.microsoft.com/office/drawing/2014/main" id="{C94ECED0-5B04-6B4C-9230-41F68BE333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4967288"/>
            <a:ext cx="304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47135" name="Text Box 72">
            <a:extLst>
              <a:ext uri="{FF2B5EF4-FFF2-40B4-BE49-F238E27FC236}">
                <a16:creationId xmlns:a16="http://schemas.microsoft.com/office/drawing/2014/main" id="{FD101301-1D56-7543-AFB5-801E2964B6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5348288"/>
            <a:ext cx="304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47136" name="Text Box 73">
            <a:extLst>
              <a:ext uri="{FF2B5EF4-FFF2-40B4-BE49-F238E27FC236}">
                <a16:creationId xmlns:a16="http://schemas.microsoft.com/office/drawing/2014/main" id="{C0DC138F-D1E4-244F-AB0D-F584122B20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4662488"/>
            <a:ext cx="304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47137" name="Freeform 74">
            <a:extLst>
              <a:ext uri="{FF2B5EF4-FFF2-40B4-BE49-F238E27FC236}">
                <a16:creationId xmlns:a16="http://schemas.microsoft.com/office/drawing/2014/main" id="{D5B75A2E-54A9-E14E-8327-F51EBFFFDE63}"/>
              </a:ext>
            </a:extLst>
          </p:cNvPr>
          <p:cNvSpPr>
            <a:spLocks/>
          </p:cNvSpPr>
          <p:nvPr/>
        </p:nvSpPr>
        <p:spPr bwMode="auto">
          <a:xfrm>
            <a:off x="7467600" y="4572000"/>
            <a:ext cx="457200" cy="88900"/>
          </a:xfrm>
          <a:custGeom>
            <a:avLst/>
            <a:gdLst>
              <a:gd name="T0" fmla="*/ 0 w 288"/>
              <a:gd name="T1" fmla="*/ 2147483646 h 56"/>
              <a:gd name="T2" fmla="*/ 2147483646 w 288"/>
              <a:gd name="T3" fmla="*/ 2147483646 h 56"/>
              <a:gd name="T4" fmla="*/ 2147483646 w 288"/>
              <a:gd name="T5" fmla="*/ 0 h 56"/>
              <a:gd name="T6" fmla="*/ 0 60000 65536"/>
              <a:gd name="T7" fmla="*/ 0 60000 65536"/>
              <a:gd name="T8" fmla="*/ 0 60000 65536"/>
              <a:gd name="T9" fmla="*/ 0 w 288"/>
              <a:gd name="T10" fmla="*/ 0 h 56"/>
              <a:gd name="T11" fmla="*/ 288 w 288"/>
              <a:gd name="T12" fmla="*/ 56 h 5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56">
                <a:moveTo>
                  <a:pt x="0" y="48"/>
                </a:moveTo>
                <a:cubicBezTo>
                  <a:pt x="72" y="52"/>
                  <a:pt x="144" y="56"/>
                  <a:pt x="192" y="48"/>
                </a:cubicBezTo>
                <a:cubicBezTo>
                  <a:pt x="240" y="40"/>
                  <a:pt x="264" y="20"/>
                  <a:pt x="288" y="0"/>
                </a:cubicBezTo>
              </a:path>
            </a:pathLst>
          </a:custGeom>
          <a:noFill/>
          <a:ln w="19050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38" name="Freeform 75">
            <a:extLst>
              <a:ext uri="{FF2B5EF4-FFF2-40B4-BE49-F238E27FC236}">
                <a16:creationId xmlns:a16="http://schemas.microsoft.com/office/drawing/2014/main" id="{5E66AC8B-81B7-4B48-9D9F-066383906F14}"/>
              </a:ext>
            </a:extLst>
          </p:cNvPr>
          <p:cNvSpPr>
            <a:spLocks/>
          </p:cNvSpPr>
          <p:nvPr/>
        </p:nvSpPr>
        <p:spPr bwMode="auto">
          <a:xfrm>
            <a:off x="7315200" y="3733800"/>
            <a:ext cx="533400" cy="838200"/>
          </a:xfrm>
          <a:custGeom>
            <a:avLst/>
            <a:gdLst>
              <a:gd name="T0" fmla="*/ 2147483646 w 336"/>
              <a:gd name="T1" fmla="*/ 2147483646 h 528"/>
              <a:gd name="T2" fmla="*/ 2147483646 w 336"/>
              <a:gd name="T3" fmla="*/ 2147483646 h 528"/>
              <a:gd name="T4" fmla="*/ 0 w 336"/>
              <a:gd name="T5" fmla="*/ 0 h 528"/>
              <a:gd name="T6" fmla="*/ 0 60000 65536"/>
              <a:gd name="T7" fmla="*/ 0 60000 65536"/>
              <a:gd name="T8" fmla="*/ 0 60000 65536"/>
              <a:gd name="T9" fmla="*/ 0 w 336"/>
              <a:gd name="T10" fmla="*/ 0 h 528"/>
              <a:gd name="T11" fmla="*/ 336 w 336"/>
              <a:gd name="T12" fmla="*/ 528 h 52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36" h="528">
                <a:moveTo>
                  <a:pt x="336" y="528"/>
                </a:moveTo>
                <a:cubicBezTo>
                  <a:pt x="292" y="476"/>
                  <a:pt x="248" y="424"/>
                  <a:pt x="192" y="336"/>
                </a:cubicBezTo>
                <a:cubicBezTo>
                  <a:pt x="136" y="248"/>
                  <a:pt x="68" y="124"/>
                  <a:pt x="0" y="0"/>
                </a:cubicBezTo>
              </a:path>
            </a:pathLst>
          </a:custGeom>
          <a:noFill/>
          <a:ln w="19050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39" name="Freeform 76">
            <a:extLst>
              <a:ext uri="{FF2B5EF4-FFF2-40B4-BE49-F238E27FC236}">
                <a16:creationId xmlns:a16="http://schemas.microsoft.com/office/drawing/2014/main" id="{72E67414-5514-0F4A-AE29-C7C3B5C31146}"/>
              </a:ext>
            </a:extLst>
          </p:cNvPr>
          <p:cNvSpPr>
            <a:spLocks/>
          </p:cNvSpPr>
          <p:nvPr/>
        </p:nvSpPr>
        <p:spPr bwMode="auto">
          <a:xfrm>
            <a:off x="7391400" y="3721100"/>
            <a:ext cx="457200" cy="88900"/>
          </a:xfrm>
          <a:custGeom>
            <a:avLst/>
            <a:gdLst>
              <a:gd name="T0" fmla="*/ 0 w 288"/>
              <a:gd name="T1" fmla="*/ 2147483646 h 56"/>
              <a:gd name="T2" fmla="*/ 2147483646 w 288"/>
              <a:gd name="T3" fmla="*/ 2147483646 h 56"/>
              <a:gd name="T4" fmla="*/ 2147483646 w 288"/>
              <a:gd name="T5" fmla="*/ 0 h 56"/>
              <a:gd name="T6" fmla="*/ 0 60000 65536"/>
              <a:gd name="T7" fmla="*/ 0 60000 65536"/>
              <a:gd name="T8" fmla="*/ 0 60000 65536"/>
              <a:gd name="T9" fmla="*/ 0 w 288"/>
              <a:gd name="T10" fmla="*/ 0 h 56"/>
              <a:gd name="T11" fmla="*/ 288 w 288"/>
              <a:gd name="T12" fmla="*/ 56 h 5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56">
                <a:moveTo>
                  <a:pt x="0" y="48"/>
                </a:moveTo>
                <a:cubicBezTo>
                  <a:pt x="72" y="52"/>
                  <a:pt x="144" y="56"/>
                  <a:pt x="192" y="48"/>
                </a:cubicBezTo>
                <a:cubicBezTo>
                  <a:pt x="240" y="40"/>
                  <a:pt x="264" y="20"/>
                  <a:pt x="288" y="0"/>
                </a:cubicBezTo>
              </a:path>
            </a:pathLst>
          </a:custGeom>
          <a:noFill/>
          <a:ln w="19050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40" name="Freeform 77">
            <a:extLst>
              <a:ext uri="{FF2B5EF4-FFF2-40B4-BE49-F238E27FC236}">
                <a16:creationId xmlns:a16="http://schemas.microsoft.com/office/drawing/2014/main" id="{7C28C0B3-72AF-0F4E-87F0-E7F165FDF3F4}"/>
              </a:ext>
            </a:extLst>
          </p:cNvPr>
          <p:cNvSpPr>
            <a:spLocks/>
          </p:cNvSpPr>
          <p:nvPr/>
        </p:nvSpPr>
        <p:spPr bwMode="auto">
          <a:xfrm>
            <a:off x="7391400" y="3352800"/>
            <a:ext cx="381000" cy="304800"/>
          </a:xfrm>
          <a:custGeom>
            <a:avLst/>
            <a:gdLst>
              <a:gd name="T0" fmla="*/ 2147483646 w 336"/>
              <a:gd name="T1" fmla="*/ 2147483646 h 528"/>
              <a:gd name="T2" fmla="*/ 2147483646 w 336"/>
              <a:gd name="T3" fmla="*/ 2147483646 h 528"/>
              <a:gd name="T4" fmla="*/ 0 w 336"/>
              <a:gd name="T5" fmla="*/ 0 h 528"/>
              <a:gd name="T6" fmla="*/ 0 60000 65536"/>
              <a:gd name="T7" fmla="*/ 0 60000 65536"/>
              <a:gd name="T8" fmla="*/ 0 60000 65536"/>
              <a:gd name="T9" fmla="*/ 0 w 336"/>
              <a:gd name="T10" fmla="*/ 0 h 528"/>
              <a:gd name="T11" fmla="*/ 336 w 336"/>
              <a:gd name="T12" fmla="*/ 528 h 52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36" h="528">
                <a:moveTo>
                  <a:pt x="336" y="528"/>
                </a:moveTo>
                <a:cubicBezTo>
                  <a:pt x="292" y="476"/>
                  <a:pt x="248" y="424"/>
                  <a:pt x="192" y="336"/>
                </a:cubicBezTo>
                <a:cubicBezTo>
                  <a:pt x="136" y="248"/>
                  <a:pt x="68" y="124"/>
                  <a:pt x="0" y="0"/>
                </a:cubicBezTo>
              </a:path>
            </a:pathLst>
          </a:custGeom>
          <a:noFill/>
          <a:ln w="19050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41" name="Oval 78">
            <a:extLst>
              <a:ext uri="{FF2B5EF4-FFF2-40B4-BE49-F238E27FC236}">
                <a16:creationId xmlns:a16="http://schemas.microsoft.com/office/drawing/2014/main" id="{AD345283-8032-BB4F-A59A-38A5C4D7B3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5257800"/>
            <a:ext cx="304800" cy="15240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47142" name="Oval 79">
            <a:extLst>
              <a:ext uri="{FF2B5EF4-FFF2-40B4-BE49-F238E27FC236}">
                <a16:creationId xmlns:a16="http://schemas.microsoft.com/office/drawing/2014/main" id="{EF8884AE-6878-4E4D-BA31-3DFDA3E231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5486400"/>
            <a:ext cx="304800" cy="152400"/>
          </a:xfrm>
          <a:prstGeom prst="ellipse">
            <a:avLst/>
          </a:prstGeom>
          <a:solidFill>
            <a:srgbClr val="A5002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47143" name="Text Box 80">
            <a:extLst>
              <a:ext uri="{FF2B5EF4-FFF2-40B4-BE49-F238E27FC236}">
                <a16:creationId xmlns:a16="http://schemas.microsoft.com/office/drawing/2014/main" id="{8F978165-01FE-F148-8D26-AB550EA556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5410200"/>
            <a:ext cx="1752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400">
                <a:solidFill>
                  <a:srgbClr val="A50021"/>
                </a:solidFill>
                <a:latin typeface="Arial" panose="020B0604020202020204" pitchFamily="34" charset="0"/>
              </a:rPr>
              <a:t>Current variable</a:t>
            </a:r>
          </a:p>
        </p:txBody>
      </p:sp>
      <p:sp>
        <p:nvSpPr>
          <p:cNvPr id="47144" name="Text Box 81">
            <a:extLst>
              <a:ext uri="{FF2B5EF4-FFF2-40B4-BE49-F238E27FC236}">
                <a16:creationId xmlns:a16="http://schemas.microsoft.com/office/drawing/2014/main" id="{BD21D6D4-4C79-8547-9D8C-D7CCBDBEBD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5181600"/>
            <a:ext cx="1752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400">
                <a:solidFill>
                  <a:srgbClr val="A50021"/>
                </a:solidFill>
                <a:latin typeface="Arial" panose="020B0604020202020204" pitchFamily="34" charset="0"/>
              </a:rPr>
              <a:t>Past variable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Number Placeholder 5">
            <a:extLst>
              <a:ext uri="{FF2B5EF4-FFF2-40B4-BE49-F238E27FC236}">
                <a16:creationId xmlns:a16="http://schemas.microsoft.com/office/drawing/2014/main" id="{1EF2E60E-8F88-E646-802B-214DBBE0838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F8ADF10-2F04-6748-8AEC-4BA58224E4A8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9698" name="Rectangle 2">
            <a:extLst>
              <a:ext uri="{FF2B5EF4-FFF2-40B4-BE49-F238E27FC236}">
                <a16:creationId xmlns:a16="http://schemas.microsoft.com/office/drawing/2014/main" id="{1D383E06-609A-5349-8D10-F58C08F5790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Reading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97169B1F-05EC-CB40-B8C5-F2A485F763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800" b="1" dirty="0"/>
              <a:t>Required reading</a:t>
            </a:r>
            <a:endParaRPr lang="en-US" altLang="en-US" sz="2800" dirty="0"/>
          </a:p>
          <a:p>
            <a:pPr lvl="1" eaLnBrk="1" hangingPunct="1"/>
            <a:r>
              <a:rPr lang="en-US" altLang="en-US" sz="2400" dirty="0"/>
              <a:t>Hybrid Algorithms for the Constraint Satisfaction Problem [Prosser, CI 93]</a:t>
            </a:r>
          </a:p>
          <a:p>
            <a:pPr eaLnBrk="1" hangingPunct="1"/>
            <a:r>
              <a:rPr lang="en-US" altLang="en-US" sz="2800" b="1" dirty="0"/>
              <a:t>Recommended reading</a:t>
            </a:r>
          </a:p>
          <a:p>
            <a:pPr lvl="1" eaLnBrk="1" hangingPunct="1"/>
            <a:r>
              <a:rPr lang="en-US" altLang="en-US" sz="2400" b="1" dirty="0">
                <a:solidFill>
                  <a:srgbClr val="A50021"/>
                </a:solidFill>
              </a:rPr>
              <a:t>Chapters 5 and 6 of </a:t>
            </a:r>
            <a:r>
              <a:rPr lang="en-US" altLang="en-US" sz="2400" b="1" dirty="0" err="1">
                <a:solidFill>
                  <a:srgbClr val="A50021"/>
                </a:solidFill>
              </a:rPr>
              <a:t>Dechter’s</a:t>
            </a:r>
            <a:r>
              <a:rPr lang="en-US" altLang="en-US" sz="2400" b="1" dirty="0">
                <a:solidFill>
                  <a:srgbClr val="A50021"/>
                </a:solidFill>
              </a:rPr>
              <a:t> textbook</a:t>
            </a:r>
          </a:p>
          <a:p>
            <a:pPr lvl="1" eaLnBrk="1" hangingPunct="1"/>
            <a:r>
              <a:rPr lang="en-US" altLang="en-US" sz="2400" dirty="0"/>
              <a:t>Tsang, Chapter 5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Number Placeholder 5">
            <a:extLst>
              <a:ext uri="{FF2B5EF4-FFF2-40B4-BE49-F238E27FC236}">
                <a16:creationId xmlns:a16="http://schemas.microsoft.com/office/drawing/2014/main" id="{C54E4F46-16FB-FF47-98EE-1AF5920A624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A838218-B874-DE4F-968E-BCC58C485498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20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48130" name="Rectangle 2">
            <a:extLst>
              <a:ext uri="{FF2B5EF4-FFF2-40B4-BE49-F238E27FC236}">
                <a16:creationId xmlns:a16="http://schemas.microsoft.com/office/drawing/2014/main" id="{7B420B0A-30B7-A443-9382-7B967D9519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BJ: label/unlabel</a:t>
            </a:r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81DB2FE4-B4B6-D64E-8AD8-9DF6C8EB1E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066800"/>
            <a:ext cx="6553200" cy="3352800"/>
          </a:xfrm>
        </p:spPr>
        <p:txBody>
          <a:bodyPr/>
          <a:lstStyle/>
          <a:p>
            <a:pPr eaLnBrk="1" hangingPunct="1"/>
            <a:r>
              <a:rPr lang="en-US" altLang="en-US" sz="2800"/>
              <a:t>bj-label: same as bt-label, but updates max-check[i]</a:t>
            </a:r>
          </a:p>
          <a:p>
            <a:pPr eaLnBrk="1" hangingPunct="1"/>
            <a:r>
              <a:rPr lang="en-US" altLang="en-US" sz="2800"/>
              <a:t>bj-unlabel, same as bt-unlabel but</a:t>
            </a:r>
          </a:p>
          <a:p>
            <a:pPr lvl="1" eaLnBrk="1" hangingPunct="1"/>
            <a:r>
              <a:rPr lang="en-US" altLang="en-US" sz="2400"/>
              <a:t>Backtracks to h = max-check[i]</a:t>
            </a:r>
          </a:p>
          <a:p>
            <a:pPr lvl="1" eaLnBrk="1" hangingPunct="1"/>
            <a:r>
              <a:rPr lang="en-US" altLang="en-US" sz="2400"/>
              <a:t>Resets max-check[j] </a:t>
            </a:r>
            <a:r>
              <a:rPr lang="en-US" altLang="en-US" sz="2400">
                <a:sym typeface="Symbol" pitchFamily="2" charset="2"/>
              </a:rPr>
              <a:t> 0 for j in [h+1,i]</a:t>
            </a:r>
          </a:p>
          <a:p>
            <a:pPr lvl="1" eaLnBrk="1" hangingPunct="1"/>
            <a:endParaRPr lang="en-US" altLang="en-US" sz="2400">
              <a:sym typeface="Symbol" pitchFamily="2" charset="2"/>
            </a:endParaRPr>
          </a:p>
          <a:p>
            <a:pPr eaLnBrk="1" hangingPunct="1">
              <a:buFontTx/>
              <a:buNone/>
            </a:pPr>
            <a:r>
              <a:rPr lang="en-US" altLang="en-US" sz="2800">
                <a:sym typeface="Wingdings" pitchFamily="2" charset="2"/>
              </a:rPr>
              <a:t> </a:t>
            </a:r>
            <a:r>
              <a:rPr lang="en-US" altLang="en-US" sz="2800" b="1">
                <a:solidFill>
                  <a:srgbClr val="A50021"/>
                </a:solidFill>
                <a:sym typeface="Wingdings" pitchFamily="2" charset="2"/>
              </a:rPr>
              <a:t>Important</a:t>
            </a:r>
            <a:r>
              <a:rPr lang="en-US" altLang="en-US" sz="2800">
                <a:sym typeface="Wingdings" pitchFamily="2" charset="2"/>
              </a:rPr>
              <a:t>: max-check is the deepest level we checked </a:t>
            </a:r>
            <a:r>
              <a:rPr lang="en-US" altLang="en-US" sz="2800" b="1">
                <a:sym typeface="Wingdings" pitchFamily="2" charset="2"/>
              </a:rPr>
              <a:t>against</a:t>
            </a:r>
            <a:r>
              <a:rPr lang="en-US" altLang="en-US" sz="2800">
                <a:sym typeface="Wingdings" pitchFamily="2" charset="2"/>
              </a:rPr>
              <a:t>, could have been success or could have been failure</a:t>
            </a:r>
            <a:endParaRPr lang="en-US" altLang="en-US" sz="2800"/>
          </a:p>
        </p:txBody>
      </p:sp>
      <p:grpSp>
        <p:nvGrpSpPr>
          <p:cNvPr id="48132" name="Group 39">
            <a:extLst>
              <a:ext uri="{FF2B5EF4-FFF2-40B4-BE49-F238E27FC236}">
                <a16:creationId xmlns:a16="http://schemas.microsoft.com/office/drawing/2014/main" id="{19BCC268-908B-F747-A091-FACF6B5502A2}"/>
              </a:ext>
            </a:extLst>
          </p:cNvPr>
          <p:cNvGrpSpPr>
            <a:grpSpLocks/>
          </p:cNvGrpSpPr>
          <p:nvPr/>
        </p:nvGrpSpPr>
        <p:grpSpPr bwMode="auto">
          <a:xfrm>
            <a:off x="6705600" y="1219200"/>
            <a:ext cx="1676400" cy="4419600"/>
            <a:chOff x="4032" y="768"/>
            <a:chExt cx="1056" cy="2784"/>
          </a:xfrm>
        </p:grpSpPr>
        <p:sp>
          <p:nvSpPr>
            <p:cNvPr id="48133" name="Oval 5">
              <a:extLst>
                <a:ext uri="{FF2B5EF4-FFF2-40B4-BE49-F238E27FC236}">
                  <a16:creationId xmlns:a16="http://schemas.microsoft.com/office/drawing/2014/main" id="{C40009ED-0B4A-B741-8BB2-41636502F9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0" y="816"/>
              <a:ext cx="192" cy="96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8134" name="Oval 6">
              <a:extLst>
                <a:ext uri="{FF2B5EF4-FFF2-40B4-BE49-F238E27FC236}">
                  <a16:creationId xmlns:a16="http://schemas.microsoft.com/office/drawing/2014/main" id="{43AA15EA-721B-124F-A482-ADA0AC1F1C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0" y="1248"/>
              <a:ext cx="192" cy="96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8135" name="Oval 7">
              <a:extLst>
                <a:ext uri="{FF2B5EF4-FFF2-40B4-BE49-F238E27FC236}">
                  <a16:creationId xmlns:a16="http://schemas.microsoft.com/office/drawing/2014/main" id="{D747D004-E0CF-4344-965D-1798372EC0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0" y="1440"/>
              <a:ext cx="192" cy="96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8136" name="Oval 8">
              <a:extLst>
                <a:ext uri="{FF2B5EF4-FFF2-40B4-BE49-F238E27FC236}">
                  <a16:creationId xmlns:a16="http://schemas.microsoft.com/office/drawing/2014/main" id="{2C1DA30A-1F07-2544-909B-4A78447B12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0" y="1008"/>
              <a:ext cx="192" cy="96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solidFill>
                  <a:srgbClr val="008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8137" name="Oval 9">
              <a:extLst>
                <a:ext uri="{FF2B5EF4-FFF2-40B4-BE49-F238E27FC236}">
                  <a16:creationId xmlns:a16="http://schemas.microsoft.com/office/drawing/2014/main" id="{F8AE9FC6-05A7-8A48-9199-151C7DBC8E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0" y="1968"/>
              <a:ext cx="192" cy="96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8138" name="Oval 10">
              <a:extLst>
                <a:ext uri="{FF2B5EF4-FFF2-40B4-BE49-F238E27FC236}">
                  <a16:creationId xmlns:a16="http://schemas.microsoft.com/office/drawing/2014/main" id="{DCAE7341-46C3-5B47-A077-398128FA1E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0" y="2160"/>
              <a:ext cx="192" cy="96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8139" name="Oval 11">
              <a:extLst>
                <a:ext uri="{FF2B5EF4-FFF2-40B4-BE49-F238E27FC236}">
                  <a16:creationId xmlns:a16="http://schemas.microsoft.com/office/drawing/2014/main" id="{5BE74ACF-653C-154C-A10E-30992F8860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0" y="2832"/>
              <a:ext cx="192" cy="96"/>
            </a:xfrm>
            <a:prstGeom prst="ellipse">
              <a:avLst/>
            </a:prstGeom>
            <a:solidFill>
              <a:srgbClr val="A5002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8140" name="Line 12">
              <a:extLst>
                <a:ext uri="{FF2B5EF4-FFF2-40B4-BE49-F238E27FC236}">
                  <a16:creationId xmlns:a16="http://schemas.microsoft.com/office/drawing/2014/main" id="{3B29CBD4-6D0A-0D48-B204-7087DD33C4D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704" y="816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41" name="Line 13">
              <a:extLst>
                <a:ext uri="{FF2B5EF4-FFF2-40B4-BE49-F238E27FC236}">
                  <a16:creationId xmlns:a16="http://schemas.microsoft.com/office/drawing/2014/main" id="{019F2E80-A084-8C4A-9AEF-13A76FDFA92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04" y="816"/>
              <a:ext cx="0" cy="26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42" name="Line 14">
              <a:extLst>
                <a:ext uri="{FF2B5EF4-FFF2-40B4-BE49-F238E27FC236}">
                  <a16:creationId xmlns:a16="http://schemas.microsoft.com/office/drawing/2014/main" id="{F9E474C4-587E-CE47-8EE1-3F6239C44C7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704" y="3504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43" name="Line 15">
              <a:extLst>
                <a:ext uri="{FF2B5EF4-FFF2-40B4-BE49-F238E27FC236}">
                  <a16:creationId xmlns:a16="http://schemas.microsoft.com/office/drawing/2014/main" id="{448D7BA0-FA84-4741-B700-631885DCA3F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944" y="816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44" name="Line 16">
              <a:extLst>
                <a:ext uri="{FF2B5EF4-FFF2-40B4-BE49-F238E27FC236}">
                  <a16:creationId xmlns:a16="http://schemas.microsoft.com/office/drawing/2014/main" id="{BF09989F-138A-6144-987E-6D0B63C7E7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88" y="816"/>
              <a:ext cx="0" cy="26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45" name="Line 17">
              <a:extLst>
                <a:ext uri="{FF2B5EF4-FFF2-40B4-BE49-F238E27FC236}">
                  <a16:creationId xmlns:a16="http://schemas.microsoft.com/office/drawing/2014/main" id="{CFD38988-DBC2-264E-85B0-14EC07AAD88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944" y="3504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46" name="Text Box 18">
              <a:extLst>
                <a:ext uri="{FF2B5EF4-FFF2-40B4-BE49-F238E27FC236}">
                  <a16:creationId xmlns:a16="http://schemas.microsoft.com/office/drawing/2014/main" id="{464EB4B1-7D38-2341-83B8-F26419A955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80" y="768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8000"/>
                  </a:solidFill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48147" name="Text Box 19">
              <a:extLst>
                <a:ext uri="{FF2B5EF4-FFF2-40B4-BE49-F238E27FC236}">
                  <a16:creationId xmlns:a16="http://schemas.microsoft.com/office/drawing/2014/main" id="{F371E38D-77E3-2B42-AB21-5A37A464380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80" y="960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8000"/>
                  </a:solidFill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48148" name="Text Box 20">
              <a:extLst>
                <a:ext uri="{FF2B5EF4-FFF2-40B4-BE49-F238E27FC236}">
                  <a16:creationId xmlns:a16="http://schemas.microsoft.com/office/drawing/2014/main" id="{DEBEED17-44C3-6E4C-BDCD-2C0140600E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80" y="1200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8000"/>
                  </a:solidFill>
                  <a:latin typeface="Arial" panose="020B0604020202020204" pitchFamily="34" charset="0"/>
                </a:rPr>
                <a:t>3</a:t>
              </a:r>
            </a:p>
          </p:txBody>
        </p:sp>
        <p:sp>
          <p:nvSpPr>
            <p:cNvPr id="48149" name="Text Box 21">
              <a:extLst>
                <a:ext uri="{FF2B5EF4-FFF2-40B4-BE49-F238E27FC236}">
                  <a16:creationId xmlns:a16="http://schemas.microsoft.com/office/drawing/2014/main" id="{46706732-292F-D74D-A28F-3A011DD76A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0" y="768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8000"/>
                  </a:solidFill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48150" name="Text Box 22">
              <a:extLst>
                <a:ext uri="{FF2B5EF4-FFF2-40B4-BE49-F238E27FC236}">
                  <a16:creationId xmlns:a16="http://schemas.microsoft.com/office/drawing/2014/main" id="{4E440CC9-A212-7A49-8FF1-AF36DFCF7B7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0" y="1161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8000"/>
                  </a:solidFill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48151" name="Text Box 23">
              <a:extLst>
                <a:ext uri="{FF2B5EF4-FFF2-40B4-BE49-F238E27FC236}">
                  <a16:creationId xmlns:a16="http://schemas.microsoft.com/office/drawing/2014/main" id="{99F37B9A-8668-5648-B017-0C300BF990F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0" y="1353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8000"/>
                  </a:solidFill>
                  <a:latin typeface="Arial" panose="020B0604020202020204" pitchFamily="34" charset="0"/>
                </a:rPr>
                <a:t>3</a:t>
              </a:r>
            </a:p>
          </p:txBody>
        </p:sp>
        <p:sp>
          <p:nvSpPr>
            <p:cNvPr id="48152" name="Text Box 24">
              <a:extLst>
                <a:ext uri="{FF2B5EF4-FFF2-40B4-BE49-F238E27FC236}">
                  <a16:creationId xmlns:a16="http://schemas.microsoft.com/office/drawing/2014/main" id="{C957D636-A5B8-DE40-A016-609F10AD8BC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0" y="960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8000"/>
                  </a:solidFill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48153" name="Text Box 25">
              <a:extLst>
                <a:ext uri="{FF2B5EF4-FFF2-40B4-BE49-F238E27FC236}">
                  <a16:creationId xmlns:a16="http://schemas.microsoft.com/office/drawing/2014/main" id="{75AF0C37-B4E5-9A41-B142-EEE44F9E6B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28" y="2745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A50021"/>
                  </a:solidFill>
                  <a:latin typeface="Arial" panose="020B0604020202020204" pitchFamily="34" charset="0"/>
                </a:rPr>
                <a:t>i</a:t>
              </a:r>
            </a:p>
          </p:txBody>
        </p:sp>
        <p:sp>
          <p:nvSpPr>
            <p:cNvPr id="48154" name="Text Box 26">
              <a:extLst>
                <a:ext uri="{FF2B5EF4-FFF2-40B4-BE49-F238E27FC236}">
                  <a16:creationId xmlns:a16="http://schemas.microsoft.com/office/drawing/2014/main" id="{126D701B-FC55-224D-AB49-791AD3778C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32" y="1920"/>
              <a:ext cx="3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8000"/>
                  </a:solidFill>
                  <a:latin typeface="Arial" panose="020B0604020202020204" pitchFamily="34" charset="0"/>
                </a:rPr>
                <a:t>h-1</a:t>
              </a:r>
            </a:p>
          </p:txBody>
        </p:sp>
        <p:sp>
          <p:nvSpPr>
            <p:cNvPr id="48155" name="Text Box 27">
              <a:extLst>
                <a:ext uri="{FF2B5EF4-FFF2-40B4-BE49-F238E27FC236}">
                  <a16:creationId xmlns:a16="http://schemas.microsoft.com/office/drawing/2014/main" id="{7E1055EE-99E0-1544-A3D1-29B928872E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04" y="2112"/>
              <a:ext cx="38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8000"/>
                  </a:solidFill>
                  <a:latin typeface="Arial" panose="020B0604020202020204" pitchFamily="34" charset="0"/>
                </a:rPr>
                <a:t>h-1</a:t>
              </a:r>
            </a:p>
          </p:txBody>
        </p:sp>
        <p:sp>
          <p:nvSpPr>
            <p:cNvPr id="48156" name="Text Box 28">
              <a:extLst>
                <a:ext uri="{FF2B5EF4-FFF2-40B4-BE49-F238E27FC236}">
                  <a16:creationId xmlns:a16="http://schemas.microsoft.com/office/drawing/2014/main" id="{F1C7FE0E-0CA2-2245-9368-B8BF60B78B6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0" y="2736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h</a:t>
              </a:r>
            </a:p>
          </p:txBody>
        </p:sp>
        <p:sp>
          <p:nvSpPr>
            <p:cNvPr id="48157" name="Text Box 29">
              <a:extLst>
                <a:ext uri="{FF2B5EF4-FFF2-40B4-BE49-F238E27FC236}">
                  <a16:creationId xmlns:a16="http://schemas.microsoft.com/office/drawing/2014/main" id="{19284C9B-4D44-F64A-9209-DCDFA06500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28" y="2112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8000"/>
                  </a:solidFill>
                  <a:latin typeface="Arial" panose="020B0604020202020204" pitchFamily="34" charset="0"/>
                </a:rPr>
                <a:t>h</a:t>
              </a:r>
            </a:p>
          </p:txBody>
        </p:sp>
        <p:sp>
          <p:nvSpPr>
            <p:cNvPr id="48158" name="Text Box 30">
              <a:extLst>
                <a:ext uri="{FF2B5EF4-FFF2-40B4-BE49-F238E27FC236}">
                  <a16:creationId xmlns:a16="http://schemas.microsoft.com/office/drawing/2014/main" id="{641B5C5E-4050-3A45-9661-1A9A4959BCB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04" y="1872"/>
              <a:ext cx="38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8000"/>
                  </a:solidFill>
                  <a:latin typeface="Arial" panose="020B0604020202020204" pitchFamily="34" charset="0"/>
                </a:rPr>
                <a:t>h-2</a:t>
              </a:r>
            </a:p>
          </p:txBody>
        </p:sp>
        <p:sp>
          <p:nvSpPr>
            <p:cNvPr id="48159" name="Text Box 31">
              <a:extLst>
                <a:ext uri="{FF2B5EF4-FFF2-40B4-BE49-F238E27FC236}">
                  <a16:creationId xmlns:a16="http://schemas.microsoft.com/office/drawing/2014/main" id="{DA9F7094-20E2-1846-A9A1-CBD05C66072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0" y="3081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48160" name="Text Box 32">
              <a:extLst>
                <a:ext uri="{FF2B5EF4-FFF2-40B4-BE49-F238E27FC236}">
                  <a16:creationId xmlns:a16="http://schemas.microsoft.com/office/drawing/2014/main" id="{AFDBBE9A-5B39-C849-AB64-867FB35DA13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0" y="3321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48161" name="Text Box 33">
              <a:extLst>
                <a:ext uri="{FF2B5EF4-FFF2-40B4-BE49-F238E27FC236}">
                  <a16:creationId xmlns:a16="http://schemas.microsoft.com/office/drawing/2014/main" id="{0EA0B840-1E3E-7E4B-9086-183221B8850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0" y="2889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48162" name="Freeform 34">
              <a:extLst>
                <a:ext uri="{FF2B5EF4-FFF2-40B4-BE49-F238E27FC236}">
                  <a16:creationId xmlns:a16="http://schemas.microsoft.com/office/drawing/2014/main" id="{08D944F2-99FF-D845-92C2-BACBB79975C4}"/>
                </a:ext>
              </a:extLst>
            </p:cNvPr>
            <p:cNvSpPr>
              <a:spLocks/>
            </p:cNvSpPr>
            <p:nvPr/>
          </p:nvSpPr>
          <p:spPr bwMode="auto">
            <a:xfrm>
              <a:off x="4560" y="2832"/>
              <a:ext cx="288" cy="56"/>
            </a:xfrm>
            <a:custGeom>
              <a:avLst/>
              <a:gdLst>
                <a:gd name="T0" fmla="*/ 0 w 288"/>
                <a:gd name="T1" fmla="*/ 48 h 56"/>
                <a:gd name="T2" fmla="*/ 192 w 288"/>
                <a:gd name="T3" fmla="*/ 48 h 56"/>
                <a:gd name="T4" fmla="*/ 288 w 288"/>
                <a:gd name="T5" fmla="*/ 0 h 56"/>
                <a:gd name="T6" fmla="*/ 0 60000 65536"/>
                <a:gd name="T7" fmla="*/ 0 60000 65536"/>
                <a:gd name="T8" fmla="*/ 0 60000 65536"/>
                <a:gd name="T9" fmla="*/ 0 w 288"/>
                <a:gd name="T10" fmla="*/ 0 h 56"/>
                <a:gd name="T11" fmla="*/ 288 w 288"/>
                <a:gd name="T12" fmla="*/ 56 h 5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8" h="56">
                  <a:moveTo>
                    <a:pt x="0" y="48"/>
                  </a:moveTo>
                  <a:cubicBezTo>
                    <a:pt x="72" y="52"/>
                    <a:pt x="144" y="56"/>
                    <a:pt x="192" y="48"/>
                  </a:cubicBezTo>
                  <a:cubicBezTo>
                    <a:pt x="240" y="40"/>
                    <a:pt x="264" y="20"/>
                    <a:pt x="288" y="0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63" name="Freeform 35">
              <a:extLst>
                <a:ext uri="{FF2B5EF4-FFF2-40B4-BE49-F238E27FC236}">
                  <a16:creationId xmlns:a16="http://schemas.microsoft.com/office/drawing/2014/main" id="{05041027-55CB-6F49-B909-B9954730F5AD}"/>
                </a:ext>
              </a:extLst>
            </p:cNvPr>
            <p:cNvSpPr>
              <a:spLocks/>
            </p:cNvSpPr>
            <p:nvPr/>
          </p:nvSpPr>
          <p:spPr bwMode="auto">
            <a:xfrm>
              <a:off x="4464" y="2304"/>
              <a:ext cx="336" cy="528"/>
            </a:xfrm>
            <a:custGeom>
              <a:avLst/>
              <a:gdLst>
                <a:gd name="T0" fmla="*/ 336 w 336"/>
                <a:gd name="T1" fmla="*/ 528 h 528"/>
                <a:gd name="T2" fmla="*/ 192 w 336"/>
                <a:gd name="T3" fmla="*/ 336 h 528"/>
                <a:gd name="T4" fmla="*/ 0 w 336"/>
                <a:gd name="T5" fmla="*/ 0 h 528"/>
                <a:gd name="T6" fmla="*/ 0 60000 65536"/>
                <a:gd name="T7" fmla="*/ 0 60000 65536"/>
                <a:gd name="T8" fmla="*/ 0 60000 65536"/>
                <a:gd name="T9" fmla="*/ 0 w 336"/>
                <a:gd name="T10" fmla="*/ 0 h 528"/>
                <a:gd name="T11" fmla="*/ 336 w 336"/>
                <a:gd name="T12" fmla="*/ 528 h 52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36" h="528">
                  <a:moveTo>
                    <a:pt x="336" y="528"/>
                  </a:moveTo>
                  <a:cubicBezTo>
                    <a:pt x="292" y="476"/>
                    <a:pt x="248" y="424"/>
                    <a:pt x="192" y="336"/>
                  </a:cubicBezTo>
                  <a:cubicBezTo>
                    <a:pt x="136" y="248"/>
                    <a:pt x="68" y="124"/>
                    <a:pt x="0" y="0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64" name="Freeform 36">
              <a:extLst>
                <a:ext uri="{FF2B5EF4-FFF2-40B4-BE49-F238E27FC236}">
                  <a16:creationId xmlns:a16="http://schemas.microsoft.com/office/drawing/2014/main" id="{37344B94-0197-9048-85CA-D205782B8DC8}"/>
                </a:ext>
              </a:extLst>
            </p:cNvPr>
            <p:cNvSpPr>
              <a:spLocks/>
            </p:cNvSpPr>
            <p:nvPr/>
          </p:nvSpPr>
          <p:spPr bwMode="auto">
            <a:xfrm>
              <a:off x="4512" y="2296"/>
              <a:ext cx="288" cy="56"/>
            </a:xfrm>
            <a:custGeom>
              <a:avLst/>
              <a:gdLst>
                <a:gd name="T0" fmla="*/ 0 w 288"/>
                <a:gd name="T1" fmla="*/ 48 h 56"/>
                <a:gd name="T2" fmla="*/ 192 w 288"/>
                <a:gd name="T3" fmla="*/ 48 h 56"/>
                <a:gd name="T4" fmla="*/ 288 w 288"/>
                <a:gd name="T5" fmla="*/ 0 h 56"/>
                <a:gd name="T6" fmla="*/ 0 60000 65536"/>
                <a:gd name="T7" fmla="*/ 0 60000 65536"/>
                <a:gd name="T8" fmla="*/ 0 60000 65536"/>
                <a:gd name="T9" fmla="*/ 0 w 288"/>
                <a:gd name="T10" fmla="*/ 0 h 56"/>
                <a:gd name="T11" fmla="*/ 288 w 288"/>
                <a:gd name="T12" fmla="*/ 56 h 5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8" h="56">
                  <a:moveTo>
                    <a:pt x="0" y="48"/>
                  </a:moveTo>
                  <a:cubicBezTo>
                    <a:pt x="72" y="52"/>
                    <a:pt x="144" y="56"/>
                    <a:pt x="192" y="48"/>
                  </a:cubicBezTo>
                  <a:cubicBezTo>
                    <a:pt x="240" y="40"/>
                    <a:pt x="264" y="20"/>
                    <a:pt x="288" y="0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65" name="Freeform 37">
              <a:extLst>
                <a:ext uri="{FF2B5EF4-FFF2-40B4-BE49-F238E27FC236}">
                  <a16:creationId xmlns:a16="http://schemas.microsoft.com/office/drawing/2014/main" id="{DC6FA9BB-6712-2542-9DF7-934E82344D3D}"/>
                </a:ext>
              </a:extLst>
            </p:cNvPr>
            <p:cNvSpPr>
              <a:spLocks/>
            </p:cNvSpPr>
            <p:nvPr/>
          </p:nvSpPr>
          <p:spPr bwMode="auto">
            <a:xfrm>
              <a:off x="4512" y="2064"/>
              <a:ext cx="240" cy="192"/>
            </a:xfrm>
            <a:custGeom>
              <a:avLst/>
              <a:gdLst>
                <a:gd name="T0" fmla="*/ 1 w 336"/>
                <a:gd name="T1" fmla="*/ 0 h 528"/>
                <a:gd name="T2" fmla="*/ 1 w 336"/>
                <a:gd name="T3" fmla="*/ 0 h 528"/>
                <a:gd name="T4" fmla="*/ 0 w 336"/>
                <a:gd name="T5" fmla="*/ 0 h 528"/>
                <a:gd name="T6" fmla="*/ 0 60000 65536"/>
                <a:gd name="T7" fmla="*/ 0 60000 65536"/>
                <a:gd name="T8" fmla="*/ 0 60000 65536"/>
                <a:gd name="T9" fmla="*/ 0 w 336"/>
                <a:gd name="T10" fmla="*/ 0 h 528"/>
                <a:gd name="T11" fmla="*/ 336 w 336"/>
                <a:gd name="T12" fmla="*/ 528 h 52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36" h="528">
                  <a:moveTo>
                    <a:pt x="336" y="528"/>
                  </a:moveTo>
                  <a:cubicBezTo>
                    <a:pt x="292" y="476"/>
                    <a:pt x="248" y="424"/>
                    <a:pt x="192" y="336"/>
                  </a:cubicBezTo>
                  <a:cubicBezTo>
                    <a:pt x="136" y="248"/>
                    <a:pt x="68" y="124"/>
                    <a:pt x="0" y="0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Slide Number Placeholder 5">
            <a:extLst>
              <a:ext uri="{FF2B5EF4-FFF2-40B4-BE49-F238E27FC236}">
                <a16:creationId xmlns:a16="http://schemas.microsoft.com/office/drawing/2014/main" id="{86262E2E-1F03-B948-A245-DD59F938930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E1FC6A04-C4B8-A64D-9256-206F123968CA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21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49154" name="Rectangle 2">
            <a:extLst>
              <a:ext uri="{FF2B5EF4-FFF2-40B4-BE49-F238E27FC236}">
                <a16:creationId xmlns:a16="http://schemas.microsoft.com/office/drawing/2014/main" id="{ABE8473D-05C6-EB43-B5B4-7A570E350B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Example: BJ </a:t>
            </a:r>
            <a:endParaRPr lang="en-US" altLang="en-US" sz="2000"/>
          </a:p>
        </p:txBody>
      </p:sp>
      <p:sp>
        <p:nvSpPr>
          <p:cNvPr id="49155" name="Oval 50">
            <a:extLst>
              <a:ext uri="{FF2B5EF4-FFF2-40B4-BE49-F238E27FC236}">
                <a16:creationId xmlns:a16="http://schemas.microsoft.com/office/drawing/2014/main" id="{C126E901-DAEA-7545-BE4E-5862C21B38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4800" y="21336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2</a:t>
            </a:r>
            <a:endParaRPr lang="en-US" altLang="en-US" sz="1800">
              <a:latin typeface="Arial" panose="020B0604020202020204" pitchFamily="34" charset="0"/>
            </a:endParaRPr>
          </a:p>
        </p:txBody>
      </p:sp>
      <p:grpSp>
        <p:nvGrpSpPr>
          <p:cNvPr id="49156" name="Group 86">
            <a:extLst>
              <a:ext uri="{FF2B5EF4-FFF2-40B4-BE49-F238E27FC236}">
                <a16:creationId xmlns:a16="http://schemas.microsoft.com/office/drawing/2014/main" id="{A00950B0-196E-6248-8D0D-1AF549F0F020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1371600"/>
            <a:ext cx="3830638" cy="4114800"/>
            <a:chOff x="48" y="912"/>
            <a:chExt cx="2413" cy="2592"/>
          </a:xfrm>
        </p:grpSpPr>
        <p:sp>
          <p:nvSpPr>
            <p:cNvPr id="49209" name="AutoShape 3">
              <a:extLst>
                <a:ext uri="{FF2B5EF4-FFF2-40B4-BE49-F238E27FC236}">
                  <a16:creationId xmlns:a16="http://schemas.microsoft.com/office/drawing/2014/main" id="{EDC5065B-1ADF-DC4B-9DCF-88EAED9B99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" y="912"/>
              <a:ext cx="864" cy="288"/>
            </a:xfrm>
            <a:prstGeom prst="flowChartAlternateProcess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{1,2,3,4,5}</a:t>
              </a:r>
            </a:p>
          </p:txBody>
        </p:sp>
        <p:sp>
          <p:nvSpPr>
            <p:cNvPr id="49210" name="AutoShape 4">
              <a:extLst>
                <a:ext uri="{FF2B5EF4-FFF2-40B4-BE49-F238E27FC236}">
                  <a16:creationId xmlns:a16="http://schemas.microsoft.com/office/drawing/2014/main" id="{53658FB1-69AB-184B-95FA-CBD2622544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" y="2592"/>
              <a:ext cx="864" cy="288"/>
            </a:xfrm>
            <a:prstGeom prst="flowChartAlternateProcess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{1,2,3,4,5}</a:t>
              </a:r>
            </a:p>
          </p:txBody>
        </p:sp>
        <p:sp>
          <p:nvSpPr>
            <p:cNvPr id="49211" name="AutoShape 5">
              <a:extLst>
                <a:ext uri="{FF2B5EF4-FFF2-40B4-BE49-F238E27FC236}">
                  <a16:creationId xmlns:a16="http://schemas.microsoft.com/office/drawing/2014/main" id="{30BE3F64-BC72-EA40-8A69-65B63F0757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" y="1776"/>
              <a:ext cx="864" cy="288"/>
            </a:xfrm>
            <a:prstGeom prst="flowChartAlternateProcess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{1,2,3,4,5}</a:t>
              </a:r>
            </a:p>
          </p:txBody>
        </p:sp>
        <p:sp>
          <p:nvSpPr>
            <p:cNvPr id="49212" name="AutoShape 6">
              <a:extLst>
                <a:ext uri="{FF2B5EF4-FFF2-40B4-BE49-F238E27FC236}">
                  <a16:creationId xmlns:a16="http://schemas.microsoft.com/office/drawing/2014/main" id="{4DFC0614-10A1-5041-BDFB-BD7CD567F2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" y="1296"/>
              <a:ext cx="864" cy="288"/>
            </a:xfrm>
            <a:prstGeom prst="flowChartAlternateProcess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{1,2,3,4,5}</a:t>
              </a:r>
            </a:p>
          </p:txBody>
        </p:sp>
        <p:sp>
          <p:nvSpPr>
            <p:cNvPr id="49213" name="AutoShape 7">
              <a:extLst>
                <a:ext uri="{FF2B5EF4-FFF2-40B4-BE49-F238E27FC236}">
                  <a16:creationId xmlns:a16="http://schemas.microsoft.com/office/drawing/2014/main" id="{C205E2D4-81F4-AD42-85E6-62F5B64C55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" y="3216"/>
              <a:ext cx="864" cy="288"/>
            </a:xfrm>
            <a:prstGeom prst="flowChartAlternateProcess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{1,2,3,4,5}</a:t>
              </a:r>
            </a:p>
          </p:txBody>
        </p:sp>
        <p:sp>
          <p:nvSpPr>
            <p:cNvPr id="49214" name="Freeform 8">
              <a:extLst>
                <a:ext uri="{FF2B5EF4-FFF2-40B4-BE49-F238E27FC236}">
                  <a16:creationId xmlns:a16="http://schemas.microsoft.com/office/drawing/2014/main" id="{03E61688-AC58-6E47-8391-D65AA72328B0}"/>
                </a:ext>
              </a:extLst>
            </p:cNvPr>
            <p:cNvSpPr>
              <a:spLocks/>
            </p:cNvSpPr>
            <p:nvPr/>
          </p:nvSpPr>
          <p:spPr bwMode="auto">
            <a:xfrm>
              <a:off x="144" y="1536"/>
              <a:ext cx="192" cy="1152"/>
            </a:xfrm>
            <a:custGeom>
              <a:avLst/>
              <a:gdLst>
                <a:gd name="T0" fmla="*/ 1 w 344"/>
                <a:gd name="T1" fmla="*/ 0 h 1056"/>
                <a:gd name="T2" fmla="*/ 1 w 344"/>
                <a:gd name="T3" fmla="*/ 2990 h 1056"/>
                <a:gd name="T4" fmla="*/ 1 w 344"/>
                <a:gd name="T5" fmla="*/ 6568 h 1056"/>
                <a:gd name="T6" fmla="*/ 0 60000 65536"/>
                <a:gd name="T7" fmla="*/ 0 60000 65536"/>
                <a:gd name="T8" fmla="*/ 0 60000 65536"/>
                <a:gd name="T9" fmla="*/ 0 w 344"/>
                <a:gd name="T10" fmla="*/ 0 h 1056"/>
                <a:gd name="T11" fmla="*/ 344 w 344"/>
                <a:gd name="T12" fmla="*/ 1056 h 105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44" h="1056">
                  <a:moveTo>
                    <a:pt x="344" y="0"/>
                  </a:moveTo>
                  <a:cubicBezTo>
                    <a:pt x="180" y="152"/>
                    <a:pt x="16" y="304"/>
                    <a:pt x="8" y="480"/>
                  </a:cubicBezTo>
                  <a:cubicBezTo>
                    <a:pt x="0" y="656"/>
                    <a:pt x="148" y="856"/>
                    <a:pt x="296" y="105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215" name="Freeform 9">
              <a:extLst>
                <a:ext uri="{FF2B5EF4-FFF2-40B4-BE49-F238E27FC236}">
                  <a16:creationId xmlns:a16="http://schemas.microsoft.com/office/drawing/2014/main" id="{5245F6F7-3C4C-5849-86DC-BBD23E9A9793}"/>
                </a:ext>
              </a:extLst>
            </p:cNvPr>
            <p:cNvSpPr>
              <a:spLocks/>
            </p:cNvSpPr>
            <p:nvPr/>
          </p:nvSpPr>
          <p:spPr bwMode="auto">
            <a:xfrm>
              <a:off x="48" y="1056"/>
              <a:ext cx="288" cy="2352"/>
            </a:xfrm>
            <a:custGeom>
              <a:avLst/>
              <a:gdLst>
                <a:gd name="T0" fmla="*/ 8 w 344"/>
                <a:gd name="T1" fmla="*/ 0 h 1056"/>
                <a:gd name="T2" fmla="*/ 3 w 344"/>
                <a:gd name="T3" fmla="*/ 2147483646 h 1056"/>
                <a:gd name="T4" fmla="*/ 7 w 344"/>
                <a:gd name="T5" fmla="*/ 2147483646 h 1056"/>
                <a:gd name="T6" fmla="*/ 0 60000 65536"/>
                <a:gd name="T7" fmla="*/ 0 60000 65536"/>
                <a:gd name="T8" fmla="*/ 0 60000 65536"/>
                <a:gd name="T9" fmla="*/ 0 w 344"/>
                <a:gd name="T10" fmla="*/ 0 h 1056"/>
                <a:gd name="T11" fmla="*/ 344 w 344"/>
                <a:gd name="T12" fmla="*/ 1056 h 105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44" h="1056">
                  <a:moveTo>
                    <a:pt x="344" y="0"/>
                  </a:moveTo>
                  <a:cubicBezTo>
                    <a:pt x="180" y="152"/>
                    <a:pt x="16" y="304"/>
                    <a:pt x="8" y="480"/>
                  </a:cubicBezTo>
                  <a:cubicBezTo>
                    <a:pt x="0" y="656"/>
                    <a:pt x="148" y="856"/>
                    <a:pt x="296" y="105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216" name="Text Box 10">
              <a:extLst>
                <a:ext uri="{FF2B5EF4-FFF2-40B4-BE49-F238E27FC236}">
                  <a16:creationId xmlns:a16="http://schemas.microsoft.com/office/drawing/2014/main" id="{4982B89E-4A08-3A4F-8BB1-EC93D87F130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" y="1344"/>
              <a:ext cx="2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V2</a:t>
              </a:r>
            </a:p>
          </p:txBody>
        </p:sp>
        <p:sp>
          <p:nvSpPr>
            <p:cNvPr id="49217" name="Text Box 11">
              <a:extLst>
                <a:ext uri="{FF2B5EF4-FFF2-40B4-BE49-F238E27FC236}">
                  <a16:creationId xmlns:a16="http://schemas.microsoft.com/office/drawing/2014/main" id="{06F2C130-A0DB-664C-87A6-F0AB56104A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00" y="960"/>
              <a:ext cx="2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V1</a:t>
              </a:r>
            </a:p>
          </p:txBody>
        </p:sp>
        <p:sp>
          <p:nvSpPr>
            <p:cNvPr id="49218" name="Text Box 12">
              <a:extLst>
                <a:ext uri="{FF2B5EF4-FFF2-40B4-BE49-F238E27FC236}">
                  <a16:creationId xmlns:a16="http://schemas.microsoft.com/office/drawing/2014/main" id="{A00AE793-8327-E140-860A-02BBA41DA8F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52" y="1824"/>
              <a:ext cx="2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V3</a:t>
              </a:r>
            </a:p>
          </p:txBody>
        </p:sp>
        <p:sp>
          <p:nvSpPr>
            <p:cNvPr id="49219" name="Text Box 13">
              <a:extLst>
                <a:ext uri="{FF2B5EF4-FFF2-40B4-BE49-F238E27FC236}">
                  <a16:creationId xmlns:a16="http://schemas.microsoft.com/office/drawing/2014/main" id="{3698F77D-0EF7-3C48-9125-527B423A060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96" y="2640"/>
              <a:ext cx="2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V4</a:t>
              </a:r>
            </a:p>
          </p:txBody>
        </p:sp>
        <p:sp>
          <p:nvSpPr>
            <p:cNvPr id="49220" name="Text Box 14">
              <a:extLst>
                <a:ext uri="{FF2B5EF4-FFF2-40B4-BE49-F238E27FC236}">
                  <a16:creationId xmlns:a16="http://schemas.microsoft.com/office/drawing/2014/main" id="{65E1131D-C0E0-264B-951F-55014EDB9F6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" y="3216"/>
              <a:ext cx="2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V5</a:t>
              </a:r>
            </a:p>
          </p:txBody>
        </p:sp>
        <p:sp>
          <p:nvSpPr>
            <p:cNvPr id="49221" name="Text Box 15">
              <a:extLst>
                <a:ext uri="{FF2B5EF4-FFF2-40B4-BE49-F238E27FC236}">
                  <a16:creationId xmlns:a16="http://schemas.microsoft.com/office/drawing/2014/main" id="{C2D2FD42-54FD-A749-9F79-1F80C98D608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" y="2215"/>
              <a:ext cx="1165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C</a:t>
              </a:r>
              <a:r>
                <a:rPr lang="en-US" altLang="en-US" sz="1400" baseline="-25000">
                  <a:latin typeface="Arial" panose="020B0604020202020204" pitchFamily="34" charset="0"/>
                </a:rPr>
                <a:t>V2,V4</a:t>
              </a:r>
              <a:r>
                <a:rPr lang="en-US" altLang="en-US" sz="1400">
                  <a:latin typeface="Arial" panose="020B0604020202020204" pitchFamily="34" charset="0"/>
                </a:rPr>
                <a:t>={(V2=1,V4=3)}</a:t>
              </a:r>
            </a:p>
          </p:txBody>
        </p:sp>
        <p:sp>
          <p:nvSpPr>
            <p:cNvPr id="49222" name="Text Box 16">
              <a:extLst>
                <a:ext uri="{FF2B5EF4-FFF2-40B4-BE49-F238E27FC236}">
                  <a16:creationId xmlns:a16="http://schemas.microsoft.com/office/drawing/2014/main" id="{0C63A8C8-6BBE-564A-AEF8-946AD97A74D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8" y="2960"/>
              <a:ext cx="1165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C</a:t>
              </a:r>
              <a:r>
                <a:rPr lang="en-US" altLang="en-US" sz="1400" baseline="-25000">
                  <a:latin typeface="Arial" panose="020B0604020202020204" pitchFamily="34" charset="0"/>
                </a:rPr>
                <a:t>V1,V5</a:t>
              </a:r>
              <a:r>
                <a:rPr lang="en-US" altLang="en-US" sz="1400">
                  <a:latin typeface="Arial" panose="020B0604020202020204" pitchFamily="34" charset="0"/>
                </a:rPr>
                <a:t>={(V1=1,V</a:t>
              </a:r>
              <a:r>
                <a:rPr lang="en-US" altLang="zh-CN" sz="1400">
                  <a:latin typeface="Arial" panose="020B0604020202020204" pitchFamily="34" charset="0"/>
                </a:rPr>
                <a:t>5</a:t>
              </a:r>
              <a:r>
                <a:rPr lang="en-US" altLang="en-US" sz="1400">
                  <a:latin typeface="Arial" panose="020B0604020202020204" pitchFamily="34" charset="0"/>
                </a:rPr>
                <a:t>=2)}</a:t>
              </a:r>
            </a:p>
          </p:txBody>
        </p:sp>
        <p:sp>
          <p:nvSpPr>
            <p:cNvPr id="49223" name="Freeform 73">
              <a:extLst>
                <a:ext uri="{FF2B5EF4-FFF2-40B4-BE49-F238E27FC236}">
                  <a16:creationId xmlns:a16="http://schemas.microsoft.com/office/drawing/2014/main" id="{563A3CCE-1B18-1944-A981-FFED941300C4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1200" y="1536"/>
              <a:ext cx="336" cy="1872"/>
            </a:xfrm>
            <a:custGeom>
              <a:avLst/>
              <a:gdLst>
                <a:gd name="T0" fmla="*/ 211 w 344"/>
                <a:gd name="T1" fmla="*/ 0 h 1056"/>
                <a:gd name="T2" fmla="*/ 8 w 344"/>
                <a:gd name="T3" fmla="*/ 79959165 h 1056"/>
                <a:gd name="T4" fmla="*/ 181 w 344"/>
                <a:gd name="T5" fmla="*/ 175883524 h 1056"/>
                <a:gd name="T6" fmla="*/ 0 60000 65536"/>
                <a:gd name="T7" fmla="*/ 0 60000 65536"/>
                <a:gd name="T8" fmla="*/ 0 60000 65536"/>
                <a:gd name="T9" fmla="*/ 0 w 344"/>
                <a:gd name="T10" fmla="*/ 0 h 1056"/>
                <a:gd name="T11" fmla="*/ 344 w 344"/>
                <a:gd name="T12" fmla="*/ 1056 h 105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44" h="1056">
                  <a:moveTo>
                    <a:pt x="344" y="0"/>
                  </a:moveTo>
                  <a:cubicBezTo>
                    <a:pt x="180" y="152"/>
                    <a:pt x="16" y="304"/>
                    <a:pt x="8" y="480"/>
                  </a:cubicBezTo>
                  <a:cubicBezTo>
                    <a:pt x="0" y="656"/>
                    <a:pt x="148" y="856"/>
                    <a:pt x="296" y="105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224" name="Text Box 74">
              <a:extLst>
                <a:ext uri="{FF2B5EF4-FFF2-40B4-BE49-F238E27FC236}">
                  <a16:creationId xmlns:a16="http://schemas.microsoft.com/office/drawing/2014/main" id="{7612FC3D-2020-784D-900D-CED6A2BF10D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6" y="1632"/>
              <a:ext cx="1165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C</a:t>
              </a:r>
              <a:r>
                <a:rPr lang="en-US" altLang="en-US" sz="1400" baseline="-25000">
                  <a:latin typeface="Arial" panose="020B0604020202020204" pitchFamily="34" charset="0"/>
                </a:rPr>
                <a:t>V2,V5</a:t>
              </a:r>
              <a:r>
                <a:rPr lang="en-US" altLang="en-US" sz="1400">
                  <a:latin typeface="Arial" panose="020B0604020202020204" pitchFamily="34" charset="0"/>
                </a:rPr>
                <a:t>={(V2=5,V5=1)}</a:t>
              </a:r>
            </a:p>
          </p:txBody>
        </p:sp>
      </p:grpSp>
      <p:sp>
        <p:nvSpPr>
          <p:cNvPr id="49157" name="Oval 17">
            <a:extLst>
              <a:ext uri="{FF2B5EF4-FFF2-40B4-BE49-F238E27FC236}">
                <a16:creationId xmlns:a16="http://schemas.microsoft.com/office/drawing/2014/main" id="{8B6B2D0A-5E22-1349-BC4F-BD3B8B6D1A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11430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-</a:t>
            </a:r>
          </a:p>
        </p:txBody>
      </p:sp>
      <p:sp>
        <p:nvSpPr>
          <p:cNvPr id="49158" name="Text Box 18">
            <a:extLst>
              <a:ext uri="{FF2B5EF4-FFF2-40B4-BE49-F238E27FC236}">
                <a16:creationId xmlns:a16="http://schemas.microsoft.com/office/drawing/2014/main" id="{CDFE77E5-C1D9-0E4A-8BCA-73395D424D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1524000"/>
            <a:ext cx="552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v[1]</a:t>
            </a:r>
          </a:p>
        </p:txBody>
      </p:sp>
      <p:sp>
        <p:nvSpPr>
          <p:cNvPr id="49159" name="Text Box 19">
            <a:extLst>
              <a:ext uri="{FF2B5EF4-FFF2-40B4-BE49-F238E27FC236}">
                <a16:creationId xmlns:a16="http://schemas.microsoft.com/office/drawing/2014/main" id="{B8BDE020-6293-8A49-BF05-104C1BBC46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2071688"/>
            <a:ext cx="552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v[2]</a:t>
            </a:r>
          </a:p>
        </p:txBody>
      </p:sp>
      <p:sp>
        <p:nvSpPr>
          <p:cNvPr id="49160" name="Text Box 20">
            <a:extLst>
              <a:ext uri="{FF2B5EF4-FFF2-40B4-BE49-F238E27FC236}">
                <a16:creationId xmlns:a16="http://schemas.microsoft.com/office/drawing/2014/main" id="{9CBC9C47-A10F-4943-8351-40716EBC7E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2895600"/>
            <a:ext cx="552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v[3]</a:t>
            </a:r>
          </a:p>
        </p:txBody>
      </p:sp>
      <p:sp>
        <p:nvSpPr>
          <p:cNvPr id="49161" name="Text Box 21">
            <a:extLst>
              <a:ext uri="{FF2B5EF4-FFF2-40B4-BE49-F238E27FC236}">
                <a16:creationId xmlns:a16="http://schemas.microsoft.com/office/drawing/2014/main" id="{7ED4F4C4-6E4E-EB46-A485-2F45922E09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4205288"/>
            <a:ext cx="552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v[4]</a:t>
            </a:r>
          </a:p>
        </p:txBody>
      </p:sp>
      <p:sp>
        <p:nvSpPr>
          <p:cNvPr id="49162" name="Text Box 22">
            <a:extLst>
              <a:ext uri="{FF2B5EF4-FFF2-40B4-BE49-F238E27FC236}">
                <a16:creationId xmlns:a16="http://schemas.microsoft.com/office/drawing/2014/main" id="{B6B5AF85-9626-B04B-8A07-FAE9D9F76F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5119688"/>
            <a:ext cx="552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v[5]</a:t>
            </a:r>
          </a:p>
        </p:txBody>
      </p:sp>
      <p:sp>
        <p:nvSpPr>
          <p:cNvPr id="49163" name="Text Box 23">
            <a:extLst>
              <a:ext uri="{FF2B5EF4-FFF2-40B4-BE49-F238E27FC236}">
                <a16:creationId xmlns:a16="http://schemas.microsoft.com/office/drawing/2014/main" id="{36332E7B-850D-E043-B06D-B4D0B59E08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1081088"/>
            <a:ext cx="939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v[0]</a:t>
            </a:r>
            <a:r>
              <a:rPr lang="en-US" altLang="zh-CN" sz="1800">
                <a:latin typeface="Arial" panose="020B0604020202020204" pitchFamily="34" charset="0"/>
              </a:rPr>
              <a:t> = 0</a:t>
            </a: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49164" name="Oval 24">
            <a:extLst>
              <a:ext uri="{FF2B5EF4-FFF2-40B4-BE49-F238E27FC236}">
                <a16:creationId xmlns:a16="http://schemas.microsoft.com/office/drawing/2014/main" id="{C4EF96D1-F580-0A44-AB21-A23D7A0B6B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16002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9165" name="Oval 25">
            <a:extLst>
              <a:ext uri="{FF2B5EF4-FFF2-40B4-BE49-F238E27FC236}">
                <a16:creationId xmlns:a16="http://schemas.microsoft.com/office/drawing/2014/main" id="{EFE72BB0-E92C-B344-8D50-600699B419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29718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9166" name="Oval 26">
            <a:extLst>
              <a:ext uri="{FF2B5EF4-FFF2-40B4-BE49-F238E27FC236}">
                <a16:creationId xmlns:a16="http://schemas.microsoft.com/office/drawing/2014/main" id="{9369D87E-F55D-CA43-9CBB-F38950E907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21336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9167" name="Oval 27">
            <a:extLst>
              <a:ext uri="{FF2B5EF4-FFF2-40B4-BE49-F238E27FC236}">
                <a16:creationId xmlns:a16="http://schemas.microsoft.com/office/drawing/2014/main" id="{4B117AAE-BA48-8C4B-B8D5-5B97291215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51816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9168" name="Oval 28">
            <a:extLst>
              <a:ext uri="{FF2B5EF4-FFF2-40B4-BE49-F238E27FC236}">
                <a16:creationId xmlns:a16="http://schemas.microsoft.com/office/drawing/2014/main" id="{74F68918-8688-314D-80E1-64330E5734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3600" y="42672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9169" name="Oval 29">
            <a:extLst>
              <a:ext uri="{FF2B5EF4-FFF2-40B4-BE49-F238E27FC236}">
                <a16:creationId xmlns:a16="http://schemas.microsoft.com/office/drawing/2014/main" id="{D58EAF49-7357-EA40-8304-B44AB6C521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42672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9170" name="Oval 30">
            <a:extLst>
              <a:ext uri="{FF2B5EF4-FFF2-40B4-BE49-F238E27FC236}">
                <a16:creationId xmlns:a16="http://schemas.microsoft.com/office/drawing/2014/main" id="{5C2C3CFC-9688-AD43-BB61-BD29AF0233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0" y="42672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49171" name="Oval 31">
            <a:extLst>
              <a:ext uri="{FF2B5EF4-FFF2-40B4-BE49-F238E27FC236}">
                <a16:creationId xmlns:a16="http://schemas.microsoft.com/office/drawing/2014/main" id="{73E3C8CD-4846-DA4F-B324-79DF86258C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42672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49172" name="Oval 32">
            <a:extLst>
              <a:ext uri="{FF2B5EF4-FFF2-40B4-BE49-F238E27FC236}">
                <a16:creationId xmlns:a16="http://schemas.microsoft.com/office/drawing/2014/main" id="{06B8A6B8-36B4-894F-8579-A3B3F0E9EA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9800" y="51816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9173" name="Oval 33">
            <a:extLst>
              <a:ext uri="{FF2B5EF4-FFF2-40B4-BE49-F238E27FC236}">
                <a16:creationId xmlns:a16="http://schemas.microsoft.com/office/drawing/2014/main" id="{07921B90-8FFF-9C48-8179-6B98E45E30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3200" y="51816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49174" name="Oval 34">
            <a:extLst>
              <a:ext uri="{FF2B5EF4-FFF2-40B4-BE49-F238E27FC236}">
                <a16:creationId xmlns:a16="http://schemas.microsoft.com/office/drawing/2014/main" id="{F4F86438-D41E-EF44-ABCC-8AFCEE7F24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51816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49175" name="Oval 35">
            <a:extLst>
              <a:ext uri="{FF2B5EF4-FFF2-40B4-BE49-F238E27FC236}">
                <a16:creationId xmlns:a16="http://schemas.microsoft.com/office/drawing/2014/main" id="{CF850BC2-F481-4E43-8E1F-31D476FFED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0" y="51816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5</a:t>
            </a:r>
          </a:p>
        </p:txBody>
      </p:sp>
      <p:sp>
        <p:nvSpPr>
          <p:cNvPr id="49176" name="Line 36">
            <a:extLst>
              <a:ext uri="{FF2B5EF4-FFF2-40B4-BE49-F238E27FC236}">
                <a16:creationId xmlns:a16="http://schemas.microsoft.com/office/drawing/2014/main" id="{1359CACA-A9A4-6248-B18F-CB9958BD5C11}"/>
              </a:ext>
            </a:extLst>
          </p:cNvPr>
          <p:cNvSpPr>
            <a:spLocks noChangeShapeType="1"/>
          </p:cNvSpPr>
          <p:nvPr/>
        </p:nvSpPr>
        <p:spPr bwMode="auto">
          <a:xfrm>
            <a:off x="5638800" y="1447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77" name="Line 37">
            <a:extLst>
              <a:ext uri="{FF2B5EF4-FFF2-40B4-BE49-F238E27FC236}">
                <a16:creationId xmlns:a16="http://schemas.microsoft.com/office/drawing/2014/main" id="{FF69E1D0-BADB-6949-9257-F595B78EDBCD}"/>
              </a:ext>
            </a:extLst>
          </p:cNvPr>
          <p:cNvSpPr>
            <a:spLocks noChangeShapeType="1"/>
          </p:cNvSpPr>
          <p:nvPr/>
        </p:nvSpPr>
        <p:spPr bwMode="auto">
          <a:xfrm>
            <a:off x="5638800" y="24384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78" name="Line 38">
            <a:extLst>
              <a:ext uri="{FF2B5EF4-FFF2-40B4-BE49-F238E27FC236}">
                <a16:creationId xmlns:a16="http://schemas.microsoft.com/office/drawing/2014/main" id="{A8680E74-69C1-534B-9C9A-71D953B8DA5B}"/>
              </a:ext>
            </a:extLst>
          </p:cNvPr>
          <p:cNvSpPr>
            <a:spLocks noChangeShapeType="1"/>
          </p:cNvSpPr>
          <p:nvPr/>
        </p:nvSpPr>
        <p:spPr bwMode="auto">
          <a:xfrm>
            <a:off x="5638800" y="1905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79" name="Line 39">
            <a:extLst>
              <a:ext uri="{FF2B5EF4-FFF2-40B4-BE49-F238E27FC236}">
                <a16:creationId xmlns:a16="http://schemas.microsoft.com/office/drawing/2014/main" id="{1A6A987E-379E-7947-83A7-26C42E3E2BF5}"/>
              </a:ext>
            </a:extLst>
          </p:cNvPr>
          <p:cNvSpPr>
            <a:spLocks noChangeShapeType="1"/>
          </p:cNvSpPr>
          <p:nvPr/>
        </p:nvSpPr>
        <p:spPr bwMode="auto">
          <a:xfrm>
            <a:off x="5638800" y="32766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80" name="Line 40">
            <a:extLst>
              <a:ext uri="{FF2B5EF4-FFF2-40B4-BE49-F238E27FC236}">
                <a16:creationId xmlns:a16="http://schemas.microsoft.com/office/drawing/2014/main" id="{0C25081A-24CC-B24C-BB05-95A998C256D3}"/>
              </a:ext>
            </a:extLst>
          </p:cNvPr>
          <p:cNvSpPr>
            <a:spLocks noChangeShapeType="1"/>
          </p:cNvSpPr>
          <p:nvPr/>
        </p:nvSpPr>
        <p:spPr bwMode="auto">
          <a:xfrm>
            <a:off x="5638800" y="3276600"/>
            <a:ext cx="5334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81" name="Line 41">
            <a:extLst>
              <a:ext uri="{FF2B5EF4-FFF2-40B4-BE49-F238E27FC236}">
                <a16:creationId xmlns:a16="http://schemas.microsoft.com/office/drawing/2014/main" id="{55A3CCDD-67CD-3142-B01C-0D3F28ADB6C4}"/>
              </a:ext>
            </a:extLst>
          </p:cNvPr>
          <p:cNvSpPr>
            <a:spLocks noChangeShapeType="1"/>
          </p:cNvSpPr>
          <p:nvPr/>
        </p:nvSpPr>
        <p:spPr bwMode="auto">
          <a:xfrm>
            <a:off x="5638800" y="3276600"/>
            <a:ext cx="10668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82" name="Line 42">
            <a:extLst>
              <a:ext uri="{FF2B5EF4-FFF2-40B4-BE49-F238E27FC236}">
                <a16:creationId xmlns:a16="http://schemas.microsoft.com/office/drawing/2014/main" id="{7750D3CA-F463-1543-8E7B-D7FC0A316255}"/>
              </a:ext>
            </a:extLst>
          </p:cNvPr>
          <p:cNvSpPr>
            <a:spLocks noChangeShapeType="1"/>
          </p:cNvSpPr>
          <p:nvPr/>
        </p:nvSpPr>
        <p:spPr bwMode="auto">
          <a:xfrm>
            <a:off x="5638800" y="3276600"/>
            <a:ext cx="16002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83" name="Line 43">
            <a:extLst>
              <a:ext uri="{FF2B5EF4-FFF2-40B4-BE49-F238E27FC236}">
                <a16:creationId xmlns:a16="http://schemas.microsoft.com/office/drawing/2014/main" id="{C0E0A484-F283-E441-B193-52C8C737937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715000" y="45720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84" name="Line 44">
            <a:extLst>
              <a:ext uri="{FF2B5EF4-FFF2-40B4-BE49-F238E27FC236}">
                <a16:creationId xmlns:a16="http://schemas.microsoft.com/office/drawing/2014/main" id="{2EFC9021-9022-E34B-B9B3-7DA363680BC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48400" y="4572000"/>
            <a:ext cx="457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85" name="Line 45">
            <a:extLst>
              <a:ext uri="{FF2B5EF4-FFF2-40B4-BE49-F238E27FC236}">
                <a16:creationId xmlns:a16="http://schemas.microsoft.com/office/drawing/2014/main" id="{855E1DF7-9065-BC43-81E7-F9D521752597}"/>
              </a:ext>
            </a:extLst>
          </p:cNvPr>
          <p:cNvSpPr>
            <a:spLocks noChangeShapeType="1"/>
          </p:cNvSpPr>
          <p:nvPr/>
        </p:nvSpPr>
        <p:spPr bwMode="auto">
          <a:xfrm>
            <a:off x="6705600" y="4572000"/>
            <a:ext cx="76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86" name="Line 46">
            <a:extLst>
              <a:ext uri="{FF2B5EF4-FFF2-40B4-BE49-F238E27FC236}">
                <a16:creationId xmlns:a16="http://schemas.microsoft.com/office/drawing/2014/main" id="{635F6D02-D990-7849-9506-968EB5C4C0AE}"/>
              </a:ext>
            </a:extLst>
          </p:cNvPr>
          <p:cNvSpPr>
            <a:spLocks noChangeShapeType="1"/>
          </p:cNvSpPr>
          <p:nvPr/>
        </p:nvSpPr>
        <p:spPr bwMode="auto">
          <a:xfrm>
            <a:off x="6705600" y="4572000"/>
            <a:ext cx="609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87" name="Line 47">
            <a:extLst>
              <a:ext uri="{FF2B5EF4-FFF2-40B4-BE49-F238E27FC236}">
                <a16:creationId xmlns:a16="http://schemas.microsoft.com/office/drawing/2014/main" id="{6CA0AF41-79FA-CB43-9371-CB3F819A0EDC}"/>
              </a:ext>
            </a:extLst>
          </p:cNvPr>
          <p:cNvSpPr>
            <a:spLocks noChangeShapeType="1"/>
          </p:cNvSpPr>
          <p:nvPr/>
        </p:nvSpPr>
        <p:spPr bwMode="auto">
          <a:xfrm>
            <a:off x="6705600" y="4572000"/>
            <a:ext cx="1143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88" name="Line 51">
            <a:extLst>
              <a:ext uri="{FF2B5EF4-FFF2-40B4-BE49-F238E27FC236}">
                <a16:creationId xmlns:a16="http://schemas.microsoft.com/office/drawing/2014/main" id="{CDAE75B9-95D5-674C-B0F2-B2CD42095E91}"/>
              </a:ext>
            </a:extLst>
          </p:cNvPr>
          <p:cNvSpPr>
            <a:spLocks noChangeShapeType="1"/>
          </p:cNvSpPr>
          <p:nvPr/>
        </p:nvSpPr>
        <p:spPr bwMode="auto">
          <a:xfrm>
            <a:off x="5867400" y="1752600"/>
            <a:ext cx="22860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89" name="Line 52">
            <a:extLst>
              <a:ext uri="{FF2B5EF4-FFF2-40B4-BE49-F238E27FC236}">
                <a16:creationId xmlns:a16="http://schemas.microsoft.com/office/drawing/2014/main" id="{E205CC85-DCFE-5F4A-A8B8-046EE375939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638800" y="51816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90" name="Line 53">
            <a:extLst>
              <a:ext uri="{FF2B5EF4-FFF2-40B4-BE49-F238E27FC236}">
                <a16:creationId xmlns:a16="http://schemas.microsoft.com/office/drawing/2014/main" id="{BD32F5FD-326E-1C4E-9435-FC48EEF4E4D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96000" y="51816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91" name="Line 54">
            <a:extLst>
              <a:ext uri="{FF2B5EF4-FFF2-40B4-BE49-F238E27FC236}">
                <a16:creationId xmlns:a16="http://schemas.microsoft.com/office/drawing/2014/main" id="{27328182-D49E-234C-AD8E-9B77D88F58A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629400" y="51816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92" name="Line 55">
            <a:extLst>
              <a:ext uri="{FF2B5EF4-FFF2-40B4-BE49-F238E27FC236}">
                <a16:creationId xmlns:a16="http://schemas.microsoft.com/office/drawing/2014/main" id="{B398D7BB-E2D6-4446-AE07-971CF9E94B1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62800" y="51816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93" name="Line 56">
            <a:extLst>
              <a:ext uri="{FF2B5EF4-FFF2-40B4-BE49-F238E27FC236}">
                <a16:creationId xmlns:a16="http://schemas.microsoft.com/office/drawing/2014/main" id="{BFC09C7E-FD61-7F4E-9525-49C07044A67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696200" y="5181600"/>
            <a:ext cx="304800" cy="3810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94" name="Freeform 57">
            <a:extLst>
              <a:ext uri="{FF2B5EF4-FFF2-40B4-BE49-F238E27FC236}">
                <a16:creationId xmlns:a16="http://schemas.microsoft.com/office/drawing/2014/main" id="{B6E9C678-9991-5F48-9349-3A9D9E851DAD}"/>
              </a:ext>
            </a:extLst>
          </p:cNvPr>
          <p:cNvSpPr>
            <a:spLocks/>
          </p:cNvSpPr>
          <p:nvPr/>
        </p:nvSpPr>
        <p:spPr bwMode="auto">
          <a:xfrm flipH="1">
            <a:off x="7924800" y="2438400"/>
            <a:ext cx="228600" cy="2743200"/>
          </a:xfrm>
          <a:custGeom>
            <a:avLst/>
            <a:gdLst>
              <a:gd name="T0" fmla="*/ 2147483646 w 664"/>
              <a:gd name="T1" fmla="*/ 2147483646 h 432"/>
              <a:gd name="T2" fmla="*/ 2147483646 w 664"/>
              <a:gd name="T3" fmla="*/ 2147483646 h 432"/>
              <a:gd name="T4" fmla="*/ 2147483646 w 664"/>
              <a:gd name="T5" fmla="*/ 2147483646 h 432"/>
              <a:gd name="T6" fmla="*/ 2147483646 w 664"/>
              <a:gd name="T7" fmla="*/ 2147483646 h 432"/>
              <a:gd name="T8" fmla="*/ 2147483646 w 664"/>
              <a:gd name="T9" fmla="*/ 0 h 43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64"/>
              <a:gd name="T16" fmla="*/ 0 h 432"/>
              <a:gd name="T17" fmla="*/ 664 w 664"/>
              <a:gd name="T18" fmla="*/ 432 h 43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64" h="432">
                <a:moveTo>
                  <a:pt x="664" y="432"/>
                </a:moveTo>
                <a:cubicBezTo>
                  <a:pt x="616" y="356"/>
                  <a:pt x="568" y="280"/>
                  <a:pt x="520" y="240"/>
                </a:cubicBezTo>
                <a:cubicBezTo>
                  <a:pt x="472" y="200"/>
                  <a:pt x="456" y="216"/>
                  <a:pt x="376" y="192"/>
                </a:cubicBezTo>
                <a:cubicBezTo>
                  <a:pt x="296" y="168"/>
                  <a:pt x="80" y="128"/>
                  <a:pt x="40" y="96"/>
                </a:cubicBezTo>
                <a:cubicBezTo>
                  <a:pt x="0" y="64"/>
                  <a:pt x="68" y="32"/>
                  <a:pt x="136" y="0"/>
                </a:cubicBezTo>
              </a:path>
            </a:pathLst>
          </a:custGeom>
          <a:noFill/>
          <a:ln w="19050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95" name="Text Box 58">
            <a:extLst>
              <a:ext uri="{FF2B5EF4-FFF2-40B4-BE49-F238E27FC236}">
                <a16:creationId xmlns:a16="http://schemas.microsoft.com/office/drawing/2014/main" id="{1FDB5CC8-B3AC-A043-ADEF-5785362F33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1597025"/>
            <a:ext cx="1347788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200">
                <a:latin typeface="Arial" panose="020B0604020202020204" pitchFamily="34" charset="0"/>
              </a:rPr>
              <a:t>Max-check[1] = 0</a:t>
            </a:r>
          </a:p>
        </p:txBody>
      </p:sp>
      <p:sp>
        <p:nvSpPr>
          <p:cNvPr id="49196" name="Text Box 59">
            <a:extLst>
              <a:ext uri="{FF2B5EF4-FFF2-40B4-BE49-F238E27FC236}">
                <a16:creationId xmlns:a16="http://schemas.microsoft.com/office/drawing/2014/main" id="{4EDA97E2-A678-AB4E-874B-1BB8882F6B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2144713"/>
            <a:ext cx="1347788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200">
                <a:latin typeface="Arial" panose="020B0604020202020204" pitchFamily="34" charset="0"/>
              </a:rPr>
              <a:t>Max-check[2] = 1</a:t>
            </a:r>
          </a:p>
        </p:txBody>
      </p:sp>
      <p:sp>
        <p:nvSpPr>
          <p:cNvPr id="49197" name="Text Box 60">
            <a:extLst>
              <a:ext uri="{FF2B5EF4-FFF2-40B4-BE49-F238E27FC236}">
                <a16:creationId xmlns:a16="http://schemas.microsoft.com/office/drawing/2014/main" id="{8A54DC79-7152-F84B-9640-47DC2BEB11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4267200"/>
            <a:ext cx="1347788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200">
                <a:latin typeface="Arial" panose="020B0604020202020204" pitchFamily="34" charset="0"/>
              </a:rPr>
              <a:t>max-check[4] = 3</a:t>
            </a:r>
          </a:p>
        </p:txBody>
      </p:sp>
      <p:sp>
        <p:nvSpPr>
          <p:cNvPr id="49198" name="Text Box 63">
            <a:extLst>
              <a:ext uri="{FF2B5EF4-FFF2-40B4-BE49-F238E27FC236}">
                <a16:creationId xmlns:a16="http://schemas.microsoft.com/office/drawing/2014/main" id="{5A60B4D5-22BA-9245-B8D3-797BF8E466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5559425"/>
            <a:ext cx="1347788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200">
                <a:latin typeface="Arial" panose="020B0604020202020204" pitchFamily="34" charset="0"/>
              </a:rPr>
              <a:t>max-check[5] = 2</a:t>
            </a:r>
          </a:p>
        </p:txBody>
      </p:sp>
      <p:sp>
        <p:nvSpPr>
          <p:cNvPr id="49199" name="Text Box 64">
            <a:extLst>
              <a:ext uri="{FF2B5EF4-FFF2-40B4-BE49-F238E27FC236}">
                <a16:creationId xmlns:a16="http://schemas.microsoft.com/office/drawing/2014/main" id="{E3FFFF68-94D5-6F4F-92BA-A57AA6C26D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3657600"/>
            <a:ext cx="180975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200">
                <a:latin typeface="Arial" panose="020B0604020202020204" pitchFamily="34" charset="0"/>
              </a:rPr>
              <a:t>V4=1, fails for V2, mc=2</a:t>
            </a:r>
          </a:p>
        </p:txBody>
      </p:sp>
      <p:sp>
        <p:nvSpPr>
          <p:cNvPr id="49200" name="Line 68">
            <a:extLst>
              <a:ext uri="{FF2B5EF4-FFF2-40B4-BE49-F238E27FC236}">
                <a16:creationId xmlns:a16="http://schemas.microsoft.com/office/drawing/2014/main" id="{62386382-A6D6-E845-894F-73BF1BD5780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486400" y="41910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201" name="Line 69">
            <a:extLst>
              <a:ext uri="{FF2B5EF4-FFF2-40B4-BE49-F238E27FC236}">
                <a16:creationId xmlns:a16="http://schemas.microsoft.com/office/drawing/2014/main" id="{42E67983-BE64-7243-BDF7-8A176C92A33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19800" y="42672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202" name="Text Box 78">
            <a:extLst>
              <a:ext uri="{FF2B5EF4-FFF2-40B4-BE49-F238E27FC236}">
                <a16:creationId xmlns:a16="http://schemas.microsoft.com/office/drawing/2014/main" id="{B8594193-F9A5-5A4B-9DD3-F779F397FB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3840163"/>
            <a:ext cx="1852613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200">
                <a:latin typeface="Arial" panose="020B0604020202020204" pitchFamily="34" charset="0"/>
              </a:rPr>
              <a:t>V4=2, fails for V2, mc=2 </a:t>
            </a:r>
          </a:p>
        </p:txBody>
      </p:sp>
      <p:sp>
        <p:nvSpPr>
          <p:cNvPr id="49203" name="Text Box 79">
            <a:extLst>
              <a:ext uri="{FF2B5EF4-FFF2-40B4-BE49-F238E27FC236}">
                <a16:creationId xmlns:a16="http://schemas.microsoft.com/office/drawing/2014/main" id="{7DDE281A-FFE1-5344-A488-4341B3AEFE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4038600"/>
            <a:ext cx="1312863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200">
                <a:latin typeface="Arial" panose="020B0604020202020204" pitchFamily="34" charset="0"/>
              </a:rPr>
              <a:t>V4=3, succeeds </a:t>
            </a:r>
          </a:p>
        </p:txBody>
      </p:sp>
      <p:sp>
        <p:nvSpPr>
          <p:cNvPr id="49204" name="Text Box 80">
            <a:extLst>
              <a:ext uri="{FF2B5EF4-FFF2-40B4-BE49-F238E27FC236}">
                <a16:creationId xmlns:a16="http://schemas.microsoft.com/office/drawing/2014/main" id="{2AB85D38-6183-E244-8409-5A0406317D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4602163"/>
            <a:ext cx="18097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200">
                <a:latin typeface="Arial" panose="020B0604020202020204" pitchFamily="34" charset="0"/>
              </a:rPr>
              <a:t>V5=1, fails for V1, mc=1</a:t>
            </a:r>
            <a:endParaRPr lang="en-US" altLang="zh-CN" sz="1200">
              <a:latin typeface="Arial" panose="020B0604020202020204" pitchFamily="34" charset="0"/>
              <a:sym typeface="Symbol" pitchFamily="2" charset="2"/>
            </a:endParaRPr>
          </a:p>
        </p:txBody>
      </p:sp>
      <p:sp>
        <p:nvSpPr>
          <p:cNvPr id="49205" name="Text Box 81">
            <a:extLst>
              <a:ext uri="{FF2B5EF4-FFF2-40B4-BE49-F238E27FC236}">
                <a16:creationId xmlns:a16="http://schemas.microsoft.com/office/drawing/2014/main" id="{A6149AB3-21A9-2744-83F2-F7AB900600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4800600"/>
            <a:ext cx="180975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200">
                <a:latin typeface="Arial" panose="020B0604020202020204" pitchFamily="34" charset="0"/>
              </a:rPr>
              <a:t>V5=2, fails for V2, mc=2</a:t>
            </a:r>
            <a:endParaRPr lang="en-US" altLang="zh-CN" sz="1200">
              <a:latin typeface="Arial" panose="020B0604020202020204" pitchFamily="34" charset="0"/>
              <a:sym typeface="Symbol" pitchFamily="2" charset="2"/>
            </a:endParaRPr>
          </a:p>
        </p:txBody>
      </p:sp>
      <p:sp>
        <p:nvSpPr>
          <p:cNvPr id="49206" name="Text Box 82">
            <a:extLst>
              <a:ext uri="{FF2B5EF4-FFF2-40B4-BE49-F238E27FC236}">
                <a16:creationId xmlns:a16="http://schemas.microsoft.com/office/drawing/2014/main" id="{AC007150-D615-964D-83DC-D36A585C32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4983163"/>
            <a:ext cx="1347788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200">
                <a:latin typeface="Arial" panose="020B0604020202020204" pitchFamily="34" charset="0"/>
              </a:rPr>
              <a:t>V5=3, fails for V1</a:t>
            </a:r>
            <a:endParaRPr lang="en-US" altLang="zh-CN" sz="1200">
              <a:latin typeface="Arial" panose="020B0604020202020204" pitchFamily="34" charset="0"/>
              <a:sym typeface="Symbol" pitchFamily="2" charset="2"/>
            </a:endParaRPr>
          </a:p>
        </p:txBody>
      </p:sp>
      <p:sp>
        <p:nvSpPr>
          <p:cNvPr id="49207" name="Text Box 83">
            <a:extLst>
              <a:ext uri="{FF2B5EF4-FFF2-40B4-BE49-F238E27FC236}">
                <a16:creationId xmlns:a16="http://schemas.microsoft.com/office/drawing/2014/main" id="{B485E472-DF0D-AD40-BFFA-F96D3A45CB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5135563"/>
            <a:ext cx="1347788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200">
                <a:latin typeface="Arial" panose="020B0604020202020204" pitchFamily="34" charset="0"/>
              </a:rPr>
              <a:t>V5=4, fails for V1</a:t>
            </a:r>
          </a:p>
        </p:txBody>
      </p:sp>
      <p:sp>
        <p:nvSpPr>
          <p:cNvPr id="49208" name="Text Box 84">
            <a:extLst>
              <a:ext uri="{FF2B5EF4-FFF2-40B4-BE49-F238E27FC236}">
                <a16:creationId xmlns:a16="http://schemas.microsoft.com/office/drawing/2014/main" id="{C2BAF57A-1150-0546-8A60-389F05B005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5334000"/>
            <a:ext cx="1347788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200">
                <a:latin typeface="Arial" panose="020B0604020202020204" pitchFamily="34" charset="0"/>
              </a:rPr>
              <a:t>V5=5, fails for V1</a:t>
            </a:r>
            <a:endParaRPr lang="en-US" altLang="zh-CN" sz="1200">
              <a:latin typeface="Arial" panose="020B0604020202020204" pitchFamily="34" charset="0"/>
              <a:sym typeface="Symbol" pitchFamily="2" charset="2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Footer Placeholder 4">
            <a:extLst>
              <a:ext uri="{FF2B5EF4-FFF2-40B4-BE49-F238E27FC236}">
                <a16:creationId xmlns:a16="http://schemas.microsoft.com/office/drawing/2014/main" id="{FA457B90-260A-D44D-8E51-015D5D2818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l"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Backtracking</a:t>
            </a:r>
          </a:p>
        </p:txBody>
      </p:sp>
      <p:sp>
        <p:nvSpPr>
          <p:cNvPr id="50178" name="Slide Number Placeholder 5">
            <a:extLst>
              <a:ext uri="{FF2B5EF4-FFF2-40B4-BE49-F238E27FC236}">
                <a16:creationId xmlns:a16="http://schemas.microsoft.com/office/drawing/2014/main" id="{10B601F4-B009-0742-8BC5-C5F6F4C9D40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BBF07FC-20BC-F34C-8FD1-FB35145CB6CE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22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50179" name="Rectangle 2">
            <a:extLst>
              <a:ext uri="{FF2B5EF4-FFF2-40B4-BE49-F238E27FC236}">
                <a16:creationId xmlns:a16="http://schemas.microsoft.com/office/drawing/2014/main" id="{17A0535D-0CF3-A147-A4B9-93531788D8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z="3600"/>
              <a:t>Conflict-directed backjumping </a:t>
            </a:r>
            <a:r>
              <a:rPr lang="en-US" altLang="zh-CN" sz="3200"/>
              <a:t>(CBJ)</a:t>
            </a:r>
          </a:p>
        </p:txBody>
      </p:sp>
      <p:sp>
        <p:nvSpPr>
          <p:cNvPr id="50180" name="Rectangle 72">
            <a:extLst>
              <a:ext uri="{FF2B5EF4-FFF2-40B4-BE49-F238E27FC236}">
                <a16:creationId xmlns:a16="http://schemas.microsoft.com/office/drawing/2014/main" id="{AF3D1CD6-C9ED-1344-9B16-C819D5745B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Backjumping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jumps from v[i] to v[h],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but then, it steps back from v[h] to v[h-1] </a:t>
            </a:r>
            <a:r>
              <a:rPr lang="en-US" altLang="en-US">
                <a:sym typeface="Wingdings" pitchFamily="2" charset="2"/>
              </a:rPr>
              <a:t>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sym typeface="Wingdings" pitchFamily="2" charset="2"/>
              </a:rPr>
              <a:t>CBJ improves on BJ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>
                <a:sym typeface="Wingdings" pitchFamily="2" charset="2"/>
              </a:rPr>
              <a:t>Jumps from v[i] to v[h]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>
                <a:sym typeface="Wingdings" pitchFamily="2" charset="2"/>
              </a:rPr>
              <a:t>And jumps back again, across conflicts involving both v[i] and v[h]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>
                <a:sym typeface="Wingdings" pitchFamily="2" charset="2"/>
              </a:rPr>
              <a:t>To maintain completeness, we jump back to the level of </a:t>
            </a:r>
            <a:r>
              <a:rPr lang="en-US" altLang="en-US" i="1">
                <a:sym typeface="Wingdings" pitchFamily="2" charset="2"/>
              </a:rPr>
              <a:t>deepest</a:t>
            </a:r>
            <a:r>
              <a:rPr lang="en-US" altLang="en-US">
                <a:sym typeface="Wingdings" pitchFamily="2" charset="2"/>
              </a:rPr>
              <a:t> conflict </a:t>
            </a:r>
            <a:endParaRPr lang="en-US" alt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Slide Number Placeholder 5">
            <a:extLst>
              <a:ext uri="{FF2B5EF4-FFF2-40B4-BE49-F238E27FC236}">
                <a16:creationId xmlns:a16="http://schemas.microsoft.com/office/drawing/2014/main" id="{4FDC8222-3707-CB4E-A1E3-61BF6C1583C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2449EB0-4981-6241-8C80-70BD7728E841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23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51202" name="Rectangle 1026">
            <a:extLst>
              <a:ext uri="{FF2B5EF4-FFF2-40B4-BE49-F238E27FC236}">
                <a16:creationId xmlns:a16="http://schemas.microsoft.com/office/drawing/2014/main" id="{07EE120A-EBED-B948-9D5F-953F5F4E13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z="4000"/>
              <a:t>CBJ: data structure</a:t>
            </a:r>
          </a:p>
        </p:txBody>
      </p:sp>
      <p:sp>
        <p:nvSpPr>
          <p:cNvPr id="51203" name="Rectangle 1077">
            <a:extLst>
              <a:ext uri="{FF2B5EF4-FFF2-40B4-BE49-F238E27FC236}">
                <a16:creationId xmlns:a16="http://schemas.microsoft.com/office/drawing/2014/main" id="{EB0DDBB4-617D-7842-8980-A7A06597D6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2209800"/>
            <a:ext cx="4800600" cy="1935163"/>
          </a:xfrm>
          <a:noFill/>
        </p:spPr>
        <p:txBody>
          <a:bodyPr/>
          <a:lstStyle/>
          <a:p>
            <a:pPr eaLnBrk="1" hangingPunct="1"/>
            <a:r>
              <a:rPr lang="en-US" altLang="en-US" sz="2000"/>
              <a:t>Maintains a conflict set: conf-set</a:t>
            </a:r>
          </a:p>
          <a:p>
            <a:pPr eaLnBrk="1" hangingPunct="1"/>
            <a:r>
              <a:rPr lang="en-US" altLang="en-US" sz="2000"/>
              <a:t>conf-set[i] are first initialized to {0}</a:t>
            </a:r>
          </a:p>
          <a:p>
            <a:pPr eaLnBrk="1" hangingPunct="1"/>
            <a:r>
              <a:rPr lang="en-US" altLang="en-US" sz="2000"/>
              <a:t>At any point, conf-set[i] is a subset of past variables that are in conflict with i</a:t>
            </a:r>
          </a:p>
        </p:txBody>
      </p:sp>
      <p:sp>
        <p:nvSpPr>
          <p:cNvPr id="51204" name="Oval 1028">
            <a:extLst>
              <a:ext uri="{FF2B5EF4-FFF2-40B4-BE49-F238E27FC236}">
                <a16:creationId xmlns:a16="http://schemas.microsoft.com/office/drawing/2014/main" id="{08E01A97-06CA-1A4D-96B0-032F2D7C98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1295400"/>
            <a:ext cx="3810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1205" name="Oval 1029">
            <a:extLst>
              <a:ext uri="{FF2B5EF4-FFF2-40B4-BE49-F238E27FC236}">
                <a16:creationId xmlns:a16="http://schemas.microsoft.com/office/drawing/2014/main" id="{EDFAA2F9-2C4D-2B44-920D-6F23F37B97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4114800"/>
            <a:ext cx="3810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1206" name="Oval 1030">
            <a:extLst>
              <a:ext uri="{FF2B5EF4-FFF2-40B4-BE49-F238E27FC236}">
                <a16:creationId xmlns:a16="http://schemas.microsoft.com/office/drawing/2014/main" id="{281A1A8D-DDE3-3A44-8A18-DEF7F40064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3581400"/>
            <a:ext cx="3810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1207" name="Oval 1031">
            <a:extLst>
              <a:ext uri="{FF2B5EF4-FFF2-40B4-BE49-F238E27FC236}">
                <a16:creationId xmlns:a16="http://schemas.microsoft.com/office/drawing/2014/main" id="{A76CF09A-9D89-1847-94E9-9C5BA87BBD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3200400"/>
            <a:ext cx="3810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1208" name="Oval 1032">
            <a:extLst>
              <a:ext uri="{FF2B5EF4-FFF2-40B4-BE49-F238E27FC236}">
                <a16:creationId xmlns:a16="http://schemas.microsoft.com/office/drawing/2014/main" id="{EEB32B9A-966D-974B-864D-3FAF719DE0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1676400"/>
            <a:ext cx="3810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1209" name="Oval 1033">
            <a:extLst>
              <a:ext uri="{FF2B5EF4-FFF2-40B4-BE49-F238E27FC236}">
                <a16:creationId xmlns:a16="http://schemas.microsoft.com/office/drawing/2014/main" id="{08C8A35D-6C86-A245-8DB5-D256E9CCFC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1981200"/>
            <a:ext cx="3810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1210" name="Oval 1034">
            <a:extLst>
              <a:ext uri="{FF2B5EF4-FFF2-40B4-BE49-F238E27FC236}">
                <a16:creationId xmlns:a16="http://schemas.microsoft.com/office/drawing/2014/main" id="{88B1736F-849B-5940-8E22-EE52710A56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2819400"/>
            <a:ext cx="3810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1211" name="Line 1035">
            <a:extLst>
              <a:ext uri="{FF2B5EF4-FFF2-40B4-BE49-F238E27FC236}">
                <a16:creationId xmlns:a16="http://schemas.microsoft.com/office/drawing/2014/main" id="{B633F933-D908-1547-A383-39275FC8DFA5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1295400"/>
            <a:ext cx="0" cy="419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2" name="Line 1036">
            <a:extLst>
              <a:ext uri="{FF2B5EF4-FFF2-40B4-BE49-F238E27FC236}">
                <a16:creationId xmlns:a16="http://schemas.microsoft.com/office/drawing/2014/main" id="{0D6BB2C3-486C-ED4A-8231-C415BCDF0DE4}"/>
              </a:ext>
            </a:extLst>
          </p:cNvPr>
          <p:cNvSpPr>
            <a:spLocks noChangeShapeType="1"/>
          </p:cNvSpPr>
          <p:nvPr/>
        </p:nvSpPr>
        <p:spPr bwMode="auto">
          <a:xfrm>
            <a:off x="8229600" y="1295400"/>
            <a:ext cx="0" cy="419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3" name="Line 1037">
            <a:extLst>
              <a:ext uri="{FF2B5EF4-FFF2-40B4-BE49-F238E27FC236}">
                <a16:creationId xmlns:a16="http://schemas.microsoft.com/office/drawing/2014/main" id="{14C763B2-2765-2240-8D8A-399CEABB19C4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12954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4" name="Line 1038">
            <a:extLst>
              <a:ext uri="{FF2B5EF4-FFF2-40B4-BE49-F238E27FC236}">
                <a16:creationId xmlns:a16="http://schemas.microsoft.com/office/drawing/2014/main" id="{CF398520-15F0-3E44-A79D-0A10C461D21C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16002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5" name="Line 1039">
            <a:extLst>
              <a:ext uri="{FF2B5EF4-FFF2-40B4-BE49-F238E27FC236}">
                <a16:creationId xmlns:a16="http://schemas.microsoft.com/office/drawing/2014/main" id="{95AC810F-5A55-6A45-8860-09B520B567C9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19050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6" name="Line 1040">
            <a:extLst>
              <a:ext uri="{FF2B5EF4-FFF2-40B4-BE49-F238E27FC236}">
                <a16:creationId xmlns:a16="http://schemas.microsoft.com/office/drawing/2014/main" id="{5B5C3FDA-AB42-BC48-BADB-FF49D7330DE9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22860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7" name="Line 1041">
            <a:extLst>
              <a:ext uri="{FF2B5EF4-FFF2-40B4-BE49-F238E27FC236}">
                <a16:creationId xmlns:a16="http://schemas.microsoft.com/office/drawing/2014/main" id="{8AC4D1CA-59C7-CD47-A609-DCDD2E6E8204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27432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8" name="Line 1042">
            <a:extLst>
              <a:ext uri="{FF2B5EF4-FFF2-40B4-BE49-F238E27FC236}">
                <a16:creationId xmlns:a16="http://schemas.microsoft.com/office/drawing/2014/main" id="{EA959517-8D91-644B-811F-66CAF1AABD71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28956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9" name="Line 1043">
            <a:extLst>
              <a:ext uri="{FF2B5EF4-FFF2-40B4-BE49-F238E27FC236}">
                <a16:creationId xmlns:a16="http://schemas.microsoft.com/office/drawing/2014/main" id="{E79C7BA1-7C2A-FE4E-83AA-90644D0441EF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30480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0" name="Line 1044">
            <a:extLst>
              <a:ext uri="{FF2B5EF4-FFF2-40B4-BE49-F238E27FC236}">
                <a16:creationId xmlns:a16="http://schemas.microsoft.com/office/drawing/2014/main" id="{CC2DE758-87DF-1D45-86E3-583BE22A1CC8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35052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1" name="Line 1045">
            <a:extLst>
              <a:ext uri="{FF2B5EF4-FFF2-40B4-BE49-F238E27FC236}">
                <a16:creationId xmlns:a16="http://schemas.microsoft.com/office/drawing/2014/main" id="{C166198D-DA60-2749-8AD3-E615E52E509E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39624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2" name="Line 1046">
            <a:extLst>
              <a:ext uri="{FF2B5EF4-FFF2-40B4-BE49-F238E27FC236}">
                <a16:creationId xmlns:a16="http://schemas.microsoft.com/office/drawing/2014/main" id="{F989120F-47B9-544D-9491-51086585B703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45720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3" name="Line 1047">
            <a:extLst>
              <a:ext uri="{FF2B5EF4-FFF2-40B4-BE49-F238E27FC236}">
                <a16:creationId xmlns:a16="http://schemas.microsoft.com/office/drawing/2014/main" id="{D5768AC8-0028-6140-9EB3-ED3772F854AE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44196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4" name="Line 1048">
            <a:extLst>
              <a:ext uri="{FF2B5EF4-FFF2-40B4-BE49-F238E27FC236}">
                <a16:creationId xmlns:a16="http://schemas.microsoft.com/office/drawing/2014/main" id="{9DE2435D-AAB1-BF4E-9904-9AD33B04C00F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40386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5" name="Line 1049">
            <a:extLst>
              <a:ext uri="{FF2B5EF4-FFF2-40B4-BE49-F238E27FC236}">
                <a16:creationId xmlns:a16="http://schemas.microsoft.com/office/drawing/2014/main" id="{5953CCD8-35E1-7A48-8426-02FDD739A76C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38100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6" name="Line 1050">
            <a:extLst>
              <a:ext uri="{FF2B5EF4-FFF2-40B4-BE49-F238E27FC236}">
                <a16:creationId xmlns:a16="http://schemas.microsoft.com/office/drawing/2014/main" id="{BEE13639-BBA5-9A4D-83F0-A6264BFFA29C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46482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7" name="Line 1051">
            <a:extLst>
              <a:ext uri="{FF2B5EF4-FFF2-40B4-BE49-F238E27FC236}">
                <a16:creationId xmlns:a16="http://schemas.microsoft.com/office/drawing/2014/main" id="{D2F3623F-C03E-5149-98DC-6039D81110A8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44958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8" name="Line 1052">
            <a:extLst>
              <a:ext uri="{FF2B5EF4-FFF2-40B4-BE49-F238E27FC236}">
                <a16:creationId xmlns:a16="http://schemas.microsoft.com/office/drawing/2014/main" id="{3987B105-268E-6B4E-9CB9-BBE1099CC40B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23622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9" name="Line 1053">
            <a:extLst>
              <a:ext uri="{FF2B5EF4-FFF2-40B4-BE49-F238E27FC236}">
                <a16:creationId xmlns:a16="http://schemas.microsoft.com/office/drawing/2014/main" id="{38E53DA1-4267-CD44-9D85-CF00567370DF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24384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30" name="Text Box 1054">
            <a:extLst>
              <a:ext uri="{FF2B5EF4-FFF2-40B4-BE49-F238E27FC236}">
                <a16:creationId xmlns:a16="http://schemas.microsoft.com/office/drawing/2014/main" id="{9696B12E-277A-5441-926B-FE68950373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2398713"/>
            <a:ext cx="463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{0}</a:t>
            </a:r>
          </a:p>
        </p:txBody>
      </p:sp>
      <p:sp>
        <p:nvSpPr>
          <p:cNvPr id="51231" name="Text Box 1055">
            <a:extLst>
              <a:ext uri="{FF2B5EF4-FFF2-40B4-BE49-F238E27FC236}">
                <a16:creationId xmlns:a16="http://schemas.microsoft.com/office/drawing/2014/main" id="{22F5CD36-C693-D540-BA76-A4EF046E1D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6925" y="3008313"/>
            <a:ext cx="463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{0}</a:t>
            </a:r>
          </a:p>
        </p:txBody>
      </p:sp>
      <p:sp>
        <p:nvSpPr>
          <p:cNvPr id="51232" name="Line 1056">
            <a:extLst>
              <a:ext uri="{FF2B5EF4-FFF2-40B4-BE49-F238E27FC236}">
                <a16:creationId xmlns:a16="http://schemas.microsoft.com/office/drawing/2014/main" id="{BC303B53-78AE-B74A-AD57-0BFBEF47466F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38862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33" name="Text Box 1057">
            <a:extLst>
              <a:ext uri="{FF2B5EF4-FFF2-40B4-BE49-F238E27FC236}">
                <a16:creationId xmlns:a16="http://schemas.microsoft.com/office/drawing/2014/main" id="{EF6E0D13-6F4B-9C48-9A87-9D344473A9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4038600"/>
            <a:ext cx="463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{0}</a:t>
            </a:r>
          </a:p>
        </p:txBody>
      </p:sp>
      <p:sp>
        <p:nvSpPr>
          <p:cNvPr id="51234" name="Text Box 1058">
            <a:extLst>
              <a:ext uri="{FF2B5EF4-FFF2-40B4-BE49-F238E27FC236}">
                <a16:creationId xmlns:a16="http://schemas.microsoft.com/office/drawing/2014/main" id="{5DA48AA3-B783-1042-B791-7B12BA0ED1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4646613"/>
            <a:ext cx="46355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{0}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{0}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{0}</a:t>
            </a:r>
          </a:p>
        </p:txBody>
      </p:sp>
      <p:sp>
        <p:nvSpPr>
          <p:cNvPr id="51235" name="Text Box 1059">
            <a:extLst>
              <a:ext uri="{FF2B5EF4-FFF2-40B4-BE49-F238E27FC236}">
                <a16:creationId xmlns:a16="http://schemas.microsoft.com/office/drawing/2014/main" id="{4251B6FE-3AEB-F647-9B1A-FA192337B6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2398713"/>
            <a:ext cx="12509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conf-set[g]</a:t>
            </a:r>
          </a:p>
        </p:txBody>
      </p:sp>
      <p:sp>
        <p:nvSpPr>
          <p:cNvPr id="51236" name="Text Box 1060">
            <a:extLst>
              <a:ext uri="{FF2B5EF4-FFF2-40B4-BE49-F238E27FC236}">
                <a16:creationId xmlns:a16="http://schemas.microsoft.com/office/drawing/2014/main" id="{CBF22B70-D5F6-8746-959D-3C796AA9E2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3062288"/>
            <a:ext cx="12509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conf-set[h]</a:t>
            </a:r>
          </a:p>
        </p:txBody>
      </p:sp>
      <p:sp>
        <p:nvSpPr>
          <p:cNvPr id="51237" name="Text Box 1061">
            <a:extLst>
              <a:ext uri="{FF2B5EF4-FFF2-40B4-BE49-F238E27FC236}">
                <a16:creationId xmlns:a16="http://schemas.microsoft.com/office/drawing/2014/main" id="{924D646C-2CAF-F74E-8F4F-2BE8B2DBF0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4038600"/>
            <a:ext cx="1174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conf-set[i]</a:t>
            </a:r>
          </a:p>
        </p:txBody>
      </p:sp>
      <p:sp>
        <p:nvSpPr>
          <p:cNvPr id="51238" name="Text Box 1062">
            <a:extLst>
              <a:ext uri="{FF2B5EF4-FFF2-40B4-BE49-F238E27FC236}">
                <a16:creationId xmlns:a16="http://schemas.microsoft.com/office/drawing/2014/main" id="{F3F51E36-DC91-C44F-BEA1-8269583D7A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2088" y="1236663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51239" name="Text Box 1063">
            <a:extLst>
              <a:ext uri="{FF2B5EF4-FFF2-40B4-BE49-F238E27FC236}">
                <a16:creationId xmlns:a16="http://schemas.microsoft.com/office/drawing/2014/main" id="{F431A348-23A2-9E4F-A386-EB7823EAD5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1538288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51240" name="Text Box 1064">
            <a:extLst>
              <a:ext uri="{FF2B5EF4-FFF2-40B4-BE49-F238E27FC236}">
                <a16:creationId xmlns:a16="http://schemas.microsoft.com/office/drawing/2014/main" id="{157ED06D-C5ED-1541-B905-D05250216B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1919288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51241" name="Text Box 1065">
            <a:extLst>
              <a:ext uri="{FF2B5EF4-FFF2-40B4-BE49-F238E27FC236}">
                <a16:creationId xmlns:a16="http://schemas.microsoft.com/office/drawing/2014/main" id="{5DB670EC-75A3-5149-86D6-2A6DEFE43F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2338388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g</a:t>
            </a:r>
          </a:p>
        </p:txBody>
      </p:sp>
      <p:sp>
        <p:nvSpPr>
          <p:cNvPr id="51242" name="Text Box 1066">
            <a:extLst>
              <a:ext uri="{FF2B5EF4-FFF2-40B4-BE49-F238E27FC236}">
                <a16:creationId xmlns:a16="http://schemas.microsoft.com/office/drawing/2014/main" id="{EAB1B103-2CE3-DD4E-BCCA-C88702B0E2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24450" y="2757488"/>
            <a:ext cx="5143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h-1</a:t>
            </a:r>
          </a:p>
        </p:txBody>
      </p:sp>
      <p:sp>
        <p:nvSpPr>
          <p:cNvPr id="51243" name="Text Box 1067">
            <a:extLst>
              <a:ext uri="{FF2B5EF4-FFF2-40B4-BE49-F238E27FC236}">
                <a16:creationId xmlns:a16="http://schemas.microsoft.com/office/drawing/2014/main" id="{4E138B73-EE28-0A47-929D-577A921426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1450" y="312420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h</a:t>
            </a:r>
          </a:p>
        </p:txBody>
      </p:sp>
      <p:sp>
        <p:nvSpPr>
          <p:cNvPr id="51244" name="Oval 1070">
            <a:extLst>
              <a:ext uri="{FF2B5EF4-FFF2-40B4-BE49-F238E27FC236}">
                <a16:creationId xmlns:a16="http://schemas.microsoft.com/office/drawing/2014/main" id="{6E993396-0C3C-EE4A-ADCD-88D0E99345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2463800"/>
            <a:ext cx="3810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1245" name="Text Box 1078">
            <a:extLst>
              <a:ext uri="{FF2B5EF4-FFF2-40B4-BE49-F238E27FC236}">
                <a16:creationId xmlns:a16="http://schemas.microsoft.com/office/drawing/2014/main" id="{66B211B4-D9D2-A24B-AD37-48A1035786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46700" y="4052888"/>
            <a:ext cx="3238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i</a:t>
            </a:r>
          </a:p>
        </p:txBody>
      </p:sp>
      <p:sp>
        <p:nvSpPr>
          <p:cNvPr id="51246" name="Text Box 1080">
            <a:extLst>
              <a:ext uri="{FF2B5EF4-FFF2-40B4-BE49-F238E27FC236}">
                <a16:creationId xmlns:a16="http://schemas.microsoft.com/office/drawing/2014/main" id="{932A1822-F87B-B04C-8E82-1FBF7FC818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0300" y="1038225"/>
            <a:ext cx="996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conf-set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Number Placeholder 5">
            <a:extLst>
              <a:ext uri="{FF2B5EF4-FFF2-40B4-BE49-F238E27FC236}">
                <a16:creationId xmlns:a16="http://schemas.microsoft.com/office/drawing/2014/main" id="{7DE40CF8-9B3B-DF44-9FE3-5CFAFCABF33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5C959A3-7BAC-3D43-967F-BC51E47D59E6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24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52226" name="Rectangle 2">
            <a:extLst>
              <a:ext uri="{FF2B5EF4-FFF2-40B4-BE49-F238E27FC236}">
                <a16:creationId xmlns:a16="http://schemas.microsoft.com/office/drawing/2014/main" id="{60834CA0-7D60-0746-A350-C95E9C2431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z="4000"/>
              <a:t>CBJ: conflict-set</a:t>
            </a:r>
          </a:p>
        </p:txBody>
      </p:sp>
      <p:grpSp>
        <p:nvGrpSpPr>
          <p:cNvPr id="52227" name="Group 56">
            <a:extLst>
              <a:ext uri="{FF2B5EF4-FFF2-40B4-BE49-F238E27FC236}">
                <a16:creationId xmlns:a16="http://schemas.microsoft.com/office/drawing/2014/main" id="{F64EFA6F-0971-624B-87E0-2717E5B4F5ED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1219200"/>
            <a:ext cx="4494213" cy="3903663"/>
            <a:chOff x="144" y="839"/>
            <a:chExt cx="3323" cy="2854"/>
          </a:xfrm>
        </p:grpSpPr>
        <p:sp>
          <p:nvSpPr>
            <p:cNvPr id="52229" name="Oval 3">
              <a:extLst>
                <a:ext uri="{FF2B5EF4-FFF2-40B4-BE49-F238E27FC236}">
                  <a16:creationId xmlns:a16="http://schemas.microsoft.com/office/drawing/2014/main" id="{6EF39F97-43F0-C244-95F9-0B39612860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912"/>
              <a:ext cx="240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52230" name="Oval 4">
              <a:extLst>
                <a:ext uri="{FF2B5EF4-FFF2-40B4-BE49-F238E27FC236}">
                  <a16:creationId xmlns:a16="http://schemas.microsoft.com/office/drawing/2014/main" id="{445730B2-4394-E640-B141-798AF8E3F3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2688"/>
              <a:ext cx="240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52231" name="Oval 5">
              <a:extLst>
                <a:ext uri="{FF2B5EF4-FFF2-40B4-BE49-F238E27FC236}">
                  <a16:creationId xmlns:a16="http://schemas.microsoft.com/office/drawing/2014/main" id="{B046B1B8-33AF-C44D-8DAB-1ACED8D652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2352"/>
              <a:ext cx="240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52232" name="Oval 6">
              <a:extLst>
                <a:ext uri="{FF2B5EF4-FFF2-40B4-BE49-F238E27FC236}">
                  <a16:creationId xmlns:a16="http://schemas.microsoft.com/office/drawing/2014/main" id="{C82B036E-4CE7-6248-A3C3-682A1967B8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2112"/>
              <a:ext cx="240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52233" name="Oval 7">
              <a:extLst>
                <a:ext uri="{FF2B5EF4-FFF2-40B4-BE49-F238E27FC236}">
                  <a16:creationId xmlns:a16="http://schemas.microsoft.com/office/drawing/2014/main" id="{29863EAC-2396-014A-891F-DA2D323DB4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1152"/>
              <a:ext cx="240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52234" name="Oval 8">
              <a:extLst>
                <a:ext uri="{FF2B5EF4-FFF2-40B4-BE49-F238E27FC236}">
                  <a16:creationId xmlns:a16="http://schemas.microsoft.com/office/drawing/2014/main" id="{7CFDC32B-219D-5040-9F4C-787AC6202C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1344"/>
              <a:ext cx="240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52235" name="Oval 9">
              <a:extLst>
                <a:ext uri="{FF2B5EF4-FFF2-40B4-BE49-F238E27FC236}">
                  <a16:creationId xmlns:a16="http://schemas.microsoft.com/office/drawing/2014/main" id="{3F1B64BF-9AF8-5547-BA89-B0BE17A30F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1872"/>
              <a:ext cx="240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52236" name="Line 10">
              <a:extLst>
                <a:ext uri="{FF2B5EF4-FFF2-40B4-BE49-F238E27FC236}">
                  <a16:creationId xmlns:a16="http://schemas.microsoft.com/office/drawing/2014/main" id="{11290EA1-A2BC-5B41-ACB3-E263F33319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912"/>
              <a:ext cx="0" cy="26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37" name="Line 11">
              <a:extLst>
                <a:ext uri="{FF2B5EF4-FFF2-40B4-BE49-F238E27FC236}">
                  <a16:creationId xmlns:a16="http://schemas.microsoft.com/office/drawing/2014/main" id="{A476CEED-E211-D84C-ACEC-6E87E1B10F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4" y="912"/>
              <a:ext cx="0" cy="26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38" name="Line 12">
              <a:extLst>
                <a:ext uri="{FF2B5EF4-FFF2-40B4-BE49-F238E27FC236}">
                  <a16:creationId xmlns:a16="http://schemas.microsoft.com/office/drawing/2014/main" id="{9F1FBF15-494B-FB49-96AF-42A795E0C15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912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39" name="Line 13">
              <a:extLst>
                <a:ext uri="{FF2B5EF4-FFF2-40B4-BE49-F238E27FC236}">
                  <a16:creationId xmlns:a16="http://schemas.microsoft.com/office/drawing/2014/main" id="{6772CAC0-E831-6D42-9494-65DC6D13B4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1104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40" name="Line 14">
              <a:extLst>
                <a:ext uri="{FF2B5EF4-FFF2-40B4-BE49-F238E27FC236}">
                  <a16:creationId xmlns:a16="http://schemas.microsoft.com/office/drawing/2014/main" id="{E6786490-3E08-334A-A9D7-F17A3983DC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1296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41" name="Line 15">
              <a:extLst>
                <a:ext uri="{FF2B5EF4-FFF2-40B4-BE49-F238E27FC236}">
                  <a16:creationId xmlns:a16="http://schemas.microsoft.com/office/drawing/2014/main" id="{E85488BB-9BC1-944A-B9D3-F72EC73781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1536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42" name="Line 16">
              <a:extLst>
                <a:ext uri="{FF2B5EF4-FFF2-40B4-BE49-F238E27FC236}">
                  <a16:creationId xmlns:a16="http://schemas.microsoft.com/office/drawing/2014/main" id="{788585D9-DBB8-DB45-BF77-DA927EB929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1824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43" name="Line 17">
              <a:extLst>
                <a:ext uri="{FF2B5EF4-FFF2-40B4-BE49-F238E27FC236}">
                  <a16:creationId xmlns:a16="http://schemas.microsoft.com/office/drawing/2014/main" id="{9FFB1588-B331-414E-AB8E-A1AB4D5441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1920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44" name="Line 18">
              <a:extLst>
                <a:ext uri="{FF2B5EF4-FFF2-40B4-BE49-F238E27FC236}">
                  <a16:creationId xmlns:a16="http://schemas.microsoft.com/office/drawing/2014/main" id="{73076405-8371-0F42-BFB6-BC1AA46F490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2016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45" name="Line 19">
              <a:extLst>
                <a:ext uri="{FF2B5EF4-FFF2-40B4-BE49-F238E27FC236}">
                  <a16:creationId xmlns:a16="http://schemas.microsoft.com/office/drawing/2014/main" id="{45FD944A-7C6C-8648-828C-304913F788F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2304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46" name="Line 20">
              <a:extLst>
                <a:ext uri="{FF2B5EF4-FFF2-40B4-BE49-F238E27FC236}">
                  <a16:creationId xmlns:a16="http://schemas.microsoft.com/office/drawing/2014/main" id="{6D2739FB-4605-A54F-901B-5DE0E6D03FD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2592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47" name="Line 21">
              <a:extLst>
                <a:ext uri="{FF2B5EF4-FFF2-40B4-BE49-F238E27FC236}">
                  <a16:creationId xmlns:a16="http://schemas.microsoft.com/office/drawing/2014/main" id="{84930202-4AD4-D242-8297-A8A51518FC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2976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48" name="Line 22">
              <a:extLst>
                <a:ext uri="{FF2B5EF4-FFF2-40B4-BE49-F238E27FC236}">
                  <a16:creationId xmlns:a16="http://schemas.microsoft.com/office/drawing/2014/main" id="{191C2D69-877E-4442-BF1A-7452AF089A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2880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49" name="Line 23">
              <a:extLst>
                <a:ext uri="{FF2B5EF4-FFF2-40B4-BE49-F238E27FC236}">
                  <a16:creationId xmlns:a16="http://schemas.microsoft.com/office/drawing/2014/main" id="{75E4AD55-4697-6A4D-BBD7-45F57064219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2640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50" name="Line 24">
              <a:extLst>
                <a:ext uri="{FF2B5EF4-FFF2-40B4-BE49-F238E27FC236}">
                  <a16:creationId xmlns:a16="http://schemas.microsoft.com/office/drawing/2014/main" id="{AF080300-550A-E741-9A09-CCA2BC8BF4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2496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51" name="Line 25">
              <a:extLst>
                <a:ext uri="{FF2B5EF4-FFF2-40B4-BE49-F238E27FC236}">
                  <a16:creationId xmlns:a16="http://schemas.microsoft.com/office/drawing/2014/main" id="{6D0290DB-60D4-3944-A378-3F147B06CC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3024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52" name="Line 26">
              <a:extLst>
                <a:ext uri="{FF2B5EF4-FFF2-40B4-BE49-F238E27FC236}">
                  <a16:creationId xmlns:a16="http://schemas.microsoft.com/office/drawing/2014/main" id="{E4FA2E4A-035B-4048-819D-44CA89B503A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2928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53" name="Line 27">
              <a:extLst>
                <a:ext uri="{FF2B5EF4-FFF2-40B4-BE49-F238E27FC236}">
                  <a16:creationId xmlns:a16="http://schemas.microsoft.com/office/drawing/2014/main" id="{BE0F80A4-F8CF-8645-8A19-8B5A326E3B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1584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54" name="Line 28">
              <a:extLst>
                <a:ext uri="{FF2B5EF4-FFF2-40B4-BE49-F238E27FC236}">
                  <a16:creationId xmlns:a16="http://schemas.microsoft.com/office/drawing/2014/main" id="{A8CCF903-F794-214C-8E17-0A52BB269C4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1632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55" name="Text Box 29">
              <a:extLst>
                <a:ext uri="{FF2B5EF4-FFF2-40B4-BE49-F238E27FC236}">
                  <a16:creationId xmlns:a16="http://schemas.microsoft.com/office/drawing/2014/main" id="{6216A8A2-7F0C-064E-8D23-F0CE9BA1EA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12" y="1607"/>
              <a:ext cx="334" cy="2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{x}</a:t>
              </a:r>
            </a:p>
          </p:txBody>
        </p:sp>
        <p:sp>
          <p:nvSpPr>
            <p:cNvPr id="52256" name="Text Box 30">
              <a:extLst>
                <a:ext uri="{FF2B5EF4-FFF2-40B4-BE49-F238E27FC236}">
                  <a16:creationId xmlns:a16="http://schemas.microsoft.com/office/drawing/2014/main" id="{E2E77E74-601C-384A-A338-8BAFE710B4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02" y="1992"/>
              <a:ext cx="343" cy="2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{3}</a:t>
              </a:r>
            </a:p>
          </p:txBody>
        </p:sp>
        <p:sp>
          <p:nvSpPr>
            <p:cNvPr id="52257" name="Line 31">
              <a:extLst>
                <a:ext uri="{FF2B5EF4-FFF2-40B4-BE49-F238E27FC236}">
                  <a16:creationId xmlns:a16="http://schemas.microsoft.com/office/drawing/2014/main" id="{5E189CAC-4041-1D40-B7DB-FBF9509966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2544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58" name="Text Box 32">
              <a:extLst>
                <a:ext uri="{FF2B5EF4-FFF2-40B4-BE49-F238E27FC236}">
                  <a16:creationId xmlns:a16="http://schemas.microsoft.com/office/drawing/2014/main" id="{CBEC7CAE-5749-4C48-B4E0-1ADDFEE39C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12" y="2640"/>
              <a:ext cx="719" cy="2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{1, g, h}</a:t>
              </a:r>
            </a:p>
          </p:txBody>
        </p:sp>
        <p:sp>
          <p:nvSpPr>
            <p:cNvPr id="52259" name="Text Box 33">
              <a:extLst>
                <a:ext uri="{FF2B5EF4-FFF2-40B4-BE49-F238E27FC236}">
                  <a16:creationId xmlns:a16="http://schemas.microsoft.com/office/drawing/2014/main" id="{20474609-BA5B-174C-8674-E9E0BC724A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12" y="3023"/>
              <a:ext cx="343" cy="6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{0}</a:t>
              </a:r>
            </a:p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{0}</a:t>
              </a:r>
            </a:p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{0}</a:t>
              </a:r>
            </a:p>
          </p:txBody>
        </p:sp>
        <p:sp>
          <p:nvSpPr>
            <p:cNvPr id="52260" name="Text Box 34">
              <a:extLst>
                <a:ext uri="{FF2B5EF4-FFF2-40B4-BE49-F238E27FC236}">
                  <a16:creationId xmlns:a16="http://schemas.microsoft.com/office/drawing/2014/main" id="{CD1467DB-9B87-774B-B1DD-375E6AA8B98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44" y="1625"/>
              <a:ext cx="839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600">
                  <a:latin typeface="Arial" panose="020B0604020202020204" pitchFamily="34" charset="0"/>
                </a:rPr>
                <a:t>conf-set[g]</a:t>
              </a:r>
            </a:p>
          </p:txBody>
        </p:sp>
        <p:sp>
          <p:nvSpPr>
            <p:cNvPr id="52261" name="Text Box 35">
              <a:extLst>
                <a:ext uri="{FF2B5EF4-FFF2-40B4-BE49-F238E27FC236}">
                  <a16:creationId xmlns:a16="http://schemas.microsoft.com/office/drawing/2014/main" id="{9ABB03F0-1879-3C4B-AAE5-4800E2899F9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44" y="2043"/>
              <a:ext cx="839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600">
                  <a:latin typeface="Arial" panose="020B0604020202020204" pitchFamily="34" charset="0"/>
                </a:rPr>
                <a:t>conf-set[h]</a:t>
              </a:r>
            </a:p>
          </p:txBody>
        </p:sp>
        <p:sp>
          <p:nvSpPr>
            <p:cNvPr id="52262" name="Text Box 36">
              <a:extLst>
                <a:ext uri="{FF2B5EF4-FFF2-40B4-BE49-F238E27FC236}">
                  <a16:creationId xmlns:a16="http://schemas.microsoft.com/office/drawing/2014/main" id="{DCC1096A-2ED6-2548-A2D2-B0CAA8425F9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44" y="2658"/>
              <a:ext cx="788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600">
                  <a:latin typeface="Arial" panose="020B0604020202020204" pitchFamily="34" charset="0"/>
                </a:rPr>
                <a:t>conf-set[i]</a:t>
              </a:r>
            </a:p>
          </p:txBody>
        </p:sp>
        <p:sp>
          <p:nvSpPr>
            <p:cNvPr id="52263" name="Text Box 37">
              <a:extLst>
                <a:ext uri="{FF2B5EF4-FFF2-40B4-BE49-F238E27FC236}">
                  <a16:creationId xmlns:a16="http://schemas.microsoft.com/office/drawing/2014/main" id="{1F46B0D4-2F01-3E4E-B64B-9BAFD4E173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02" y="839"/>
              <a:ext cx="230" cy="2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52264" name="Text Box 38">
              <a:extLst>
                <a:ext uri="{FF2B5EF4-FFF2-40B4-BE49-F238E27FC236}">
                  <a16:creationId xmlns:a16="http://schemas.microsoft.com/office/drawing/2014/main" id="{FB108A27-08D7-4144-8521-C6E4A34EF16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12" y="1065"/>
              <a:ext cx="230" cy="2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52265" name="Text Box 39">
              <a:extLst>
                <a:ext uri="{FF2B5EF4-FFF2-40B4-BE49-F238E27FC236}">
                  <a16:creationId xmlns:a16="http://schemas.microsoft.com/office/drawing/2014/main" id="{6D9F718E-C7EA-2246-9F3D-CB4D155E24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12" y="1305"/>
              <a:ext cx="230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3</a:t>
              </a:r>
            </a:p>
          </p:txBody>
        </p:sp>
        <p:sp>
          <p:nvSpPr>
            <p:cNvPr id="52266" name="Text Box 40">
              <a:extLst>
                <a:ext uri="{FF2B5EF4-FFF2-40B4-BE49-F238E27FC236}">
                  <a16:creationId xmlns:a16="http://schemas.microsoft.com/office/drawing/2014/main" id="{EC498ECF-7CA9-AC42-92B0-82163E7ED08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12" y="1569"/>
              <a:ext cx="230" cy="2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g</a:t>
              </a:r>
            </a:p>
          </p:txBody>
        </p:sp>
        <p:sp>
          <p:nvSpPr>
            <p:cNvPr id="52267" name="Text Box 41">
              <a:extLst>
                <a:ext uri="{FF2B5EF4-FFF2-40B4-BE49-F238E27FC236}">
                  <a16:creationId xmlns:a16="http://schemas.microsoft.com/office/drawing/2014/main" id="{532CE887-49B6-0947-8B16-97D218A2D8F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28" y="1833"/>
              <a:ext cx="381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h-1</a:t>
              </a:r>
            </a:p>
          </p:txBody>
        </p:sp>
        <p:sp>
          <p:nvSpPr>
            <p:cNvPr id="52268" name="Text Box 42">
              <a:extLst>
                <a:ext uri="{FF2B5EF4-FFF2-40B4-BE49-F238E27FC236}">
                  <a16:creationId xmlns:a16="http://schemas.microsoft.com/office/drawing/2014/main" id="{FB2F696E-80EC-E44E-81DF-E886646DA3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08" y="2064"/>
              <a:ext cx="230" cy="2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h</a:t>
              </a:r>
            </a:p>
          </p:txBody>
        </p:sp>
        <p:sp>
          <p:nvSpPr>
            <p:cNvPr id="52269" name="Text Box 43">
              <a:extLst>
                <a:ext uri="{FF2B5EF4-FFF2-40B4-BE49-F238E27FC236}">
                  <a16:creationId xmlns:a16="http://schemas.microsoft.com/office/drawing/2014/main" id="{D4B4E5EB-A0BB-3E41-B711-7C6C719DE3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" y="2640"/>
              <a:ext cx="1248" cy="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400">
                  <a:latin typeface="Arial" panose="020B0604020202020204" pitchFamily="34" charset="0"/>
                </a:rPr>
                <a:t>Current variable i</a:t>
              </a:r>
            </a:p>
          </p:txBody>
        </p:sp>
        <p:sp>
          <p:nvSpPr>
            <p:cNvPr id="52270" name="Text Box 44">
              <a:extLst>
                <a:ext uri="{FF2B5EF4-FFF2-40B4-BE49-F238E27FC236}">
                  <a16:creationId xmlns:a16="http://schemas.microsoft.com/office/drawing/2014/main" id="{DA641AF9-408C-3545-97B6-B4ECD9E9C0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5400000">
              <a:off x="94" y="1568"/>
              <a:ext cx="1125" cy="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600">
                  <a:latin typeface="Arial" panose="020B0604020202020204" pitchFamily="34" charset="0"/>
                </a:rPr>
                <a:t>Past variables</a:t>
              </a:r>
            </a:p>
          </p:txBody>
        </p:sp>
        <p:sp>
          <p:nvSpPr>
            <p:cNvPr id="52271" name="Oval 46">
              <a:extLst>
                <a:ext uri="{FF2B5EF4-FFF2-40B4-BE49-F238E27FC236}">
                  <a16:creationId xmlns:a16="http://schemas.microsoft.com/office/drawing/2014/main" id="{90271E16-BD99-5B49-AD37-7A8A19DF90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1648"/>
              <a:ext cx="240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52272" name="Arc 48">
              <a:extLst>
                <a:ext uri="{FF2B5EF4-FFF2-40B4-BE49-F238E27FC236}">
                  <a16:creationId xmlns:a16="http://schemas.microsoft.com/office/drawing/2014/main" id="{4B38794F-D4CF-E14E-846D-4384B7565B66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768" y="912"/>
              <a:ext cx="240" cy="1728"/>
            </a:xfrm>
            <a:custGeom>
              <a:avLst/>
              <a:gdLst>
                <a:gd name="T0" fmla="*/ 0 w 24358"/>
                <a:gd name="T1" fmla="*/ 0 h 43200"/>
                <a:gd name="T2" fmla="*/ 0 w 24358"/>
                <a:gd name="T3" fmla="*/ 0 h 43200"/>
                <a:gd name="T4" fmla="*/ 0 w 24358"/>
                <a:gd name="T5" fmla="*/ 0 h 43200"/>
                <a:gd name="T6" fmla="*/ 0 60000 65536"/>
                <a:gd name="T7" fmla="*/ 0 60000 65536"/>
                <a:gd name="T8" fmla="*/ 0 60000 65536"/>
                <a:gd name="T9" fmla="*/ 0 w 24358"/>
                <a:gd name="T10" fmla="*/ 0 h 43200"/>
                <a:gd name="T11" fmla="*/ 24358 w 24358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358" h="43200" fill="none" extrusionOk="0">
                  <a:moveTo>
                    <a:pt x="2757" y="0"/>
                  </a:moveTo>
                  <a:cubicBezTo>
                    <a:pt x="14687" y="0"/>
                    <a:pt x="24358" y="9670"/>
                    <a:pt x="24358" y="21600"/>
                  </a:cubicBezTo>
                  <a:cubicBezTo>
                    <a:pt x="24358" y="33529"/>
                    <a:pt x="14687" y="43200"/>
                    <a:pt x="2758" y="43200"/>
                  </a:cubicBezTo>
                  <a:cubicBezTo>
                    <a:pt x="1835" y="43200"/>
                    <a:pt x="914" y="43140"/>
                    <a:pt x="-1" y="43023"/>
                  </a:cubicBezTo>
                </a:path>
                <a:path w="24358" h="43200" stroke="0" extrusionOk="0">
                  <a:moveTo>
                    <a:pt x="2757" y="0"/>
                  </a:moveTo>
                  <a:cubicBezTo>
                    <a:pt x="14687" y="0"/>
                    <a:pt x="24358" y="9670"/>
                    <a:pt x="24358" y="21600"/>
                  </a:cubicBezTo>
                  <a:cubicBezTo>
                    <a:pt x="24358" y="33529"/>
                    <a:pt x="14687" y="43200"/>
                    <a:pt x="2758" y="43200"/>
                  </a:cubicBezTo>
                  <a:cubicBezTo>
                    <a:pt x="1835" y="43200"/>
                    <a:pt x="914" y="43140"/>
                    <a:pt x="-1" y="43023"/>
                  </a:cubicBezTo>
                  <a:lnTo>
                    <a:pt x="2758" y="21600"/>
                  </a:lnTo>
                  <a:lnTo>
                    <a:pt x="2757" y="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73" name="Text Box 50">
              <a:extLst>
                <a:ext uri="{FF2B5EF4-FFF2-40B4-BE49-F238E27FC236}">
                  <a16:creationId xmlns:a16="http://schemas.microsoft.com/office/drawing/2014/main" id="{34E0A934-08B9-D948-AFAA-273940542A8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96" y="2025"/>
              <a:ext cx="671" cy="2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{3,1, g}</a:t>
              </a:r>
            </a:p>
          </p:txBody>
        </p:sp>
        <p:sp>
          <p:nvSpPr>
            <p:cNvPr id="52274" name="Text Box 51">
              <a:extLst>
                <a:ext uri="{FF2B5EF4-FFF2-40B4-BE49-F238E27FC236}">
                  <a16:creationId xmlns:a16="http://schemas.microsoft.com/office/drawing/2014/main" id="{8202C05B-1E04-D940-A57B-1CDBFE85F0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84" y="1593"/>
              <a:ext cx="662" cy="2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{x, 3,1}</a:t>
              </a:r>
            </a:p>
          </p:txBody>
        </p:sp>
        <p:sp>
          <p:nvSpPr>
            <p:cNvPr id="52275" name="Freeform 53">
              <a:extLst>
                <a:ext uri="{FF2B5EF4-FFF2-40B4-BE49-F238E27FC236}">
                  <a16:creationId xmlns:a16="http://schemas.microsoft.com/office/drawing/2014/main" id="{4608DA6C-D725-3945-90D8-B697E4FC1BC6}"/>
                </a:ext>
              </a:extLst>
            </p:cNvPr>
            <p:cNvSpPr>
              <a:spLocks/>
            </p:cNvSpPr>
            <p:nvPr/>
          </p:nvSpPr>
          <p:spPr bwMode="auto">
            <a:xfrm>
              <a:off x="1344" y="2640"/>
              <a:ext cx="768" cy="48"/>
            </a:xfrm>
            <a:custGeom>
              <a:avLst/>
              <a:gdLst>
                <a:gd name="T0" fmla="*/ 0 w 768"/>
                <a:gd name="T1" fmla="*/ 48 h 48"/>
                <a:gd name="T2" fmla="*/ 288 w 768"/>
                <a:gd name="T3" fmla="*/ 0 h 48"/>
                <a:gd name="T4" fmla="*/ 768 w 768"/>
                <a:gd name="T5" fmla="*/ 48 h 48"/>
                <a:gd name="T6" fmla="*/ 0 60000 65536"/>
                <a:gd name="T7" fmla="*/ 0 60000 65536"/>
                <a:gd name="T8" fmla="*/ 0 60000 65536"/>
                <a:gd name="T9" fmla="*/ 0 w 768"/>
                <a:gd name="T10" fmla="*/ 0 h 48"/>
                <a:gd name="T11" fmla="*/ 768 w 768"/>
                <a:gd name="T12" fmla="*/ 48 h 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68" h="48">
                  <a:moveTo>
                    <a:pt x="0" y="48"/>
                  </a:moveTo>
                  <a:cubicBezTo>
                    <a:pt x="80" y="24"/>
                    <a:pt x="160" y="0"/>
                    <a:pt x="288" y="0"/>
                  </a:cubicBezTo>
                  <a:cubicBezTo>
                    <a:pt x="416" y="0"/>
                    <a:pt x="592" y="24"/>
                    <a:pt x="768" y="48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76" name="Freeform 54">
              <a:extLst>
                <a:ext uri="{FF2B5EF4-FFF2-40B4-BE49-F238E27FC236}">
                  <a16:creationId xmlns:a16="http://schemas.microsoft.com/office/drawing/2014/main" id="{CD218B4B-B88F-B949-B0A3-BC8804FC3F16}"/>
                </a:ext>
              </a:extLst>
            </p:cNvPr>
            <p:cNvSpPr>
              <a:spLocks/>
            </p:cNvSpPr>
            <p:nvPr/>
          </p:nvSpPr>
          <p:spPr bwMode="auto">
            <a:xfrm>
              <a:off x="2016" y="2256"/>
              <a:ext cx="96" cy="432"/>
            </a:xfrm>
            <a:custGeom>
              <a:avLst/>
              <a:gdLst>
                <a:gd name="T0" fmla="*/ 96 w 96"/>
                <a:gd name="T1" fmla="*/ 432 h 432"/>
                <a:gd name="T2" fmla="*/ 0 w 96"/>
                <a:gd name="T3" fmla="*/ 192 h 432"/>
                <a:gd name="T4" fmla="*/ 96 w 96"/>
                <a:gd name="T5" fmla="*/ 0 h 432"/>
                <a:gd name="T6" fmla="*/ 0 60000 65536"/>
                <a:gd name="T7" fmla="*/ 0 60000 65536"/>
                <a:gd name="T8" fmla="*/ 0 60000 65536"/>
                <a:gd name="T9" fmla="*/ 0 w 96"/>
                <a:gd name="T10" fmla="*/ 0 h 432"/>
                <a:gd name="T11" fmla="*/ 96 w 96"/>
                <a:gd name="T12" fmla="*/ 432 h 43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6" h="432">
                  <a:moveTo>
                    <a:pt x="96" y="432"/>
                  </a:moveTo>
                  <a:cubicBezTo>
                    <a:pt x="48" y="348"/>
                    <a:pt x="0" y="264"/>
                    <a:pt x="0" y="192"/>
                  </a:cubicBezTo>
                  <a:cubicBezTo>
                    <a:pt x="0" y="120"/>
                    <a:pt x="48" y="60"/>
                    <a:pt x="96" y="0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77" name="Freeform 55">
              <a:extLst>
                <a:ext uri="{FF2B5EF4-FFF2-40B4-BE49-F238E27FC236}">
                  <a16:creationId xmlns:a16="http://schemas.microsoft.com/office/drawing/2014/main" id="{031974A9-CC87-BF47-8ACF-E01050AB1C99}"/>
                </a:ext>
              </a:extLst>
            </p:cNvPr>
            <p:cNvSpPr>
              <a:spLocks/>
            </p:cNvSpPr>
            <p:nvPr/>
          </p:nvSpPr>
          <p:spPr bwMode="auto">
            <a:xfrm>
              <a:off x="2016" y="1728"/>
              <a:ext cx="96" cy="384"/>
            </a:xfrm>
            <a:custGeom>
              <a:avLst/>
              <a:gdLst>
                <a:gd name="T0" fmla="*/ 96 w 96"/>
                <a:gd name="T1" fmla="*/ 384 h 384"/>
                <a:gd name="T2" fmla="*/ 0 w 96"/>
                <a:gd name="T3" fmla="*/ 192 h 384"/>
                <a:gd name="T4" fmla="*/ 96 w 96"/>
                <a:gd name="T5" fmla="*/ 0 h 384"/>
                <a:gd name="T6" fmla="*/ 0 60000 65536"/>
                <a:gd name="T7" fmla="*/ 0 60000 65536"/>
                <a:gd name="T8" fmla="*/ 0 60000 65536"/>
                <a:gd name="T9" fmla="*/ 0 w 96"/>
                <a:gd name="T10" fmla="*/ 0 h 384"/>
                <a:gd name="T11" fmla="*/ 96 w 9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6" h="384">
                  <a:moveTo>
                    <a:pt x="96" y="384"/>
                  </a:moveTo>
                  <a:cubicBezTo>
                    <a:pt x="48" y="320"/>
                    <a:pt x="0" y="256"/>
                    <a:pt x="0" y="192"/>
                  </a:cubicBezTo>
                  <a:cubicBezTo>
                    <a:pt x="0" y="128"/>
                    <a:pt x="48" y="64"/>
                    <a:pt x="96" y="0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2228" name="Rectangle 57">
            <a:extLst>
              <a:ext uri="{FF2B5EF4-FFF2-40B4-BE49-F238E27FC236}">
                <a16:creationId xmlns:a16="http://schemas.microsoft.com/office/drawing/2014/main" id="{53F47A26-0B11-E849-8DA4-203D8A3A40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-152400" y="1295400"/>
            <a:ext cx="7010400" cy="4267200"/>
          </a:xfrm>
          <a:noFill/>
        </p:spPr>
        <p:txBody>
          <a:bodyPr/>
          <a:lstStyle/>
          <a:p>
            <a:pPr marL="609600" indent="-234950" eaLnBrk="1" hangingPunct="1"/>
            <a:r>
              <a:rPr lang="en-US" altLang="en-US" sz="2400"/>
              <a:t>When a check(i,h) </a:t>
            </a:r>
            <a:r>
              <a:rPr lang="en-US" altLang="en-US" sz="2400" b="1">
                <a:solidFill>
                  <a:srgbClr val="FF0000"/>
                </a:solidFill>
              </a:rPr>
              <a:t>fails</a:t>
            </a:r>
          </a:p>
          <a:p>
            <a:pPr marL="1828800" lvl="2" indent="-457200" eaLnBrk="1" hangingPunct="1">
              <a:buFontTx/>
              <a:buNone/>
            </a:pPr>
            <a:r>
              <a:rPr lang="en-US" altLang="en-US" sz="1800"/>
              <a:t>conf-set[i] </a:t>
            </a:r>
            <a:r>
              <a:rPr lang="en-US" altLang="en-US" sz="2000">
                <a:sym typeface="Symbol" pitchFamily="2" charset="2"/>
              </a:rPr>
              <a:t> </a:t>
            </a:r>
            <a:r>
              <a:rPr lang="en-US" altLang="en-US" sz="1800"/>
              <a:t>conf-set[i] </a:t>
            </a:r>
            <a:r>
              <a:rPr lang="en-US" altLang="en-US" sz="1800">
                <a:sym typeface="Symbol" pitchFamily="2" charset="2"/>
              </a:rPr>
              <a:t>{h}</a:t>
            </a:r>
            <a:endParaRPr lang="en-US" altLang="en-US" sz="1800"/>
          </a:p>
          <a:p>
            <a:pPr marL="609600" indent="-234950" eaLnBrk="1" hangingPunct="1"/>
            <a:r>
              <a:rPr lang="en-US" altLang="en-US" sz="2400"/>
              <a:t>When current-domain[i] empty</a:t>
            </a:r>
          </a:p>
          <a:p>
            <a:pPr marL="609600" indent="-234950" eaLnBrk="1" hangingPunct="1">
              <a:buFontTx/>
              <a:buNone/>
            </a:pPr>
            <a:r>
              <a:rPr lang="en-US" altLang="en-US" sz="2400"/>
              <a:t> </a:t>
            </a:r>
          </a:p>
          <a:p>
            <a:pPr marL="1082675" lvl="1" indent="-358775" eaLnBrk="1" hangingPunct="1">
              <a:buFontTx/>
              <a:buAutoNum type="arabicPeriod"/>
            </a:pPr>
            <a:r>
              <a:rPr lang="en-US" altLang="en-US" sz="2000"/>
              <a:t>Jumps to deepest past variable </a:t>
            </a:r>
          </a:p>
          <a:p>
            <a:pPr marL="1082675" lvl="1" indent="-358775" eaLnBrk="1" hangingPunct="1">
              <a:buFontTx/>
              <a:buNone/>
            </a:pPr>
            <a:r>
              <a:rPr lang="en-US" altLang="en-US" sz="2000"/>
              <a:t>     h in conf-set[i]</a:t>
            </a:r>
          </a:p>
          <a:p>
            <a:pPr marL="1082675" lvl="1" indent="-358775" eaLnBrk="1" hangingPunct="1">
              <a:buFontTx/>
              <a:buAutoNum type="arabicPeriod"/>
            </a:pPr>
            <a:endParaRPr lang="en-US" altLang="en-US" sz="2000"/>
          </a:p>
          <a:p>
            <a:pPr marL="1082675" lvl="1" indent="-358775" eaLnBrk="1" hangingPunct="1">
              <a:buFontTx/>
              <a:buAutoNum type="arabicPeriod" startAt="2"/>
            </a:pPr>
            <a:r>
              <a:rPr lang="en-US" altLang="en-US" sz="2000"/>
              <a:t>Updates </a:t>
            </a:r>
          </a:p>
          <a:p>
            <a:pPr marL="1828800" lvl="2" indent="-457200" eaLnBrk="1" hangingPunct="1">
              <a:buFontTx/>
              <a:buNone/>
            </a:pPr>
            <a:r>
              <a:rPr lang="en-US" altLang="en-US" sz="1800"/>
              <a:t>conf-set[h] </a:t>
            </a:r>
            <a:r>
              <a:rPr lang="en-US" altLang="en-US" sz="2000">
                <a:sym typeface="Symbol" pitchFamily="2" charset="2"/>
              </a:rPr>
              <a:t></a:t>
            </a:r>
            <a:r>
              <a:rPr lang="en-US" altLang="en-US" sz="1800"/>
              <a:t> conf-set[h] </a:t>
            </a:r>
            <a:r>
              <a:rPr lang="en-US" altLang="en-US" sz="1800">
                <a:sym typeface="Symbol" pitchFamily="2" charset="2"/>
              </a:rPr>
              <a:t></a:t>
            </a:r>
            <a:r>
              <a:rPr lang="en-US" altLang="en-US" sz="1800"/>
              <a:t> (conf-set[i] \{h})</a:t>
            </a:r>
          </a:p>
          <a:p>
            <a:pPr marL="609600" indent="-234950" eaLnBrk="1" hangingPunct="1"/>
            <a:r>
              <a:rPr lang="en-US" altLang="en-US" sz="2400"/>
              <a:t>Primitive form of learning (while searching)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Slide Number Placeholder 5">
            <a:extLst>
              <a:ext uri="{FF2B5EF4-FFF2-40B4-BE49-F238E27FC236}">
                <a16:creationId xmlns:a16="http://schemas.microsoft.com/office/drawing/2014/main" id="{C69173F9-CB77-7D4A-91CE-D40356741EE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573C92F-4331-9C45-A7C0-7ED91649B324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25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53250" name="Rectangle 2">
            <a:extLst>
              <a:ext uri="{FF2B5EF4-FFF2-40B4-BE49-F238E27FC236}">
                <a16:creationId xmlns:a16="http://schemas.microsoft.com/office/drawing/2014/main" id="{89016521-52FA-1345-819E-3A4B20EEA0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z="4000"/>
              <a:t>Example CBJ</a:t>
            </a:r>
          </a:p>
        </p:txBody>
      </p:sp>
      <p:grpSp>
        <p:nvGrpSpPr>
          <p:cNvPr id="53251" name="Group 82">
            <a:extLst>
              <a:ext uri="{FF2B5EF4-FFF2-40B4-BE49-F238E27FC236}">
                <a16:creationId xmlns:a16="http://schemas.microsoft.com/office/drawing/2014/main" id="{1D096550-013D-7846-BD4D-39395728626E}"/>
              </a:ext>
            </a:extLst>
          </p:cNvPr>
          <p:cNvGrpSpPr>
            <a:grpSpLocks/>
          </p:cNvGrpSpPr>
          <p:nvPr/>
        </p:nvGrpSpPr>
        <p:grpSpPr bwMode="auto">
          <a:xfrm>
            <a:off x="127000" y="914400"/>
            <a:ext cx="8788400" cy="4862513"/>
            <a:chOff x="-24" y="633"/>
            <a:chExt cx="5536" cy="3063"/>
          </a:xfrm>
        </p:grpSpPr>
        <p:sp>
          <p:nvSpPr>
            <p:cNvPr id="53252" name="AutoShape 3">
              <a:extLst>
                <a:ext uri="{FF2B5EF4-FFF2-40B4-BE49-F238E27FC236}">
                  <a16:creationId xmlns:a16="http://schemas.microsoft.com/office/drawing/2014/main" id="{2B5D793E-5A2B-3D41-B011-F464FA6E87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4" y="720"/>
              <a:ext cx="864" cy="288"/>
            </a:xfrm>
            <a:prstGeom prst="flowChartAlternateProcess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{1,2,3,4,5}</a:t>
              </a:r>
            </a:p>
          </p:txBody>
        </p:sp>
        <p:sp>
          <p:nvSpPr>
            <p:cNvPr id="53253" name="AutoShape 4">
              <a:extLst>
                <a:ext uri="{FF2B5EF4-FFF2-40B4-BE49-F238E27FC236}">
                  <a16:creationId xmlns:a16="http://schemas.microsoft.com/office/drawing/2014/main" id="{E2027021-8059-E44E-BCA0-BAE4082862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8" y="2208"/>
              <a:ext cx="864" cy="288"/>
            </a:xfrm>
            <a:prstGeom prst="flowChartAlternateProcess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{1,2,3,4,5}</a:t>
              </a:r>
            </a:p>
          </p:txBody>
        </p:sp>
        <p:sp>
          <p:nvSpPr>
            <p:cNvPr id="53254" name="AutoShape 5">
              <a:extLst>
                <a:ext uri="{FF2B5EF4-FFF2-40B4-BE49-F238E27FC236}">
                  <a16:creationId xmlns:a16="http://schemas.microsoft.com/office/drawing/2014/main" id="{2153882D-55DA-CB49-9B4B-6D9EA7E5CE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4" y="1488"/>
              <a:ext cx="864" cy="288"/>
            </a:xfrm>
            <a:prstGeom prst="flowChartAlternateProcess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{1,2,3,4,5}</a:t>
              </a:r>
            </a:p>
          </p:txBody>
        </p:sp>
        <p:sp>
          <p:nvSpPr>
            <p:cNvPr id="53255" name="AutoShape 6">
              <a:extLst>
                <a:ext uri="{FF2B5EF4-FFF2-40B4-BE49-F238E27FC236}">
                  <a16:creationId xmlns:a16="http://schemas.microsoft.com/office/drawing/2014/main" id="{2D827009-32A2-6248-A4CD-03CFFC6213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4" y="1104"/>
              <a:ext cx="864" cy="288"/>
            </a:xfrm>
            <a:prstGeom prst="flowChartAlternateProcess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{1,2,3,4,5}</a:t>
              </a:r>
            </a:p>
          </p:txBody>
        </p:sp>
        <p:sp>
          <p:nvSpPr>
            <p:cNvPr id="53256" name="AutoShape 7">
              <a:extLst>
                <a:ext uri="{FF2B5EF4-FFF2-40B4-BE49-F238E27FC236}">
                  <a16:creationId xmlns:a16="http://schemas.microsoft.com/office/drawing/2014/main" id="{974D4297-99E3-E84F-8792-A5CD18DB3B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8" y="2736"/>
              <a:ext cx="864" cy="288"/>
            </a:xfrm>
            <a:prstGeom prst="flowChartAlternateProcess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{1,2,3,4,5}</a:t>
              </a:r>
            </a:p>
          </p:txBody>
        </p:sp>
        <p:sp>
          <p:nvSpPr>
            <p:cNvPr id="53257" name="Text Box 8">
              <a:extLst>
                <a:ext uri="{FF2B5EF4-FFF2-40B4-BE49-F238E27FC236}">
                  <a16:creationId xmlns:a16="http://schemas.microsoft.com/office/drawing/2014/main" id="{7D4C5EA1-0880-A14C-9DA0-67BA9082D76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8" y="1104"/>
              <a:ext cx="2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V2</a:t>
              </a:r>
            </a:p>
          </p:txBody>
        </p:sp>
        <p:sp>
          <p:nvSpPr>
            <p:cNvPr id="53258" name="Text Box 9">
              <a:extLst>
                <a:ext uri="{FF2B5EF4-FFF2-40B4-BE49-F238E27FC236}">
                  <a16:creationId xmlns:a16="http://schemas.microsoft.com/office/drawing/2014/main" id="{7CC657CA-3D27-5B43-9C31-79B67933B1E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8" y="720"/>
              <a:ext cx="2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V1</a:t>
              </a:r>
            </a:p>
          </p:txBody>
        </p:sp>
        <p:sp>
          <p:nvSpPr>
            <p:cNvPr id="53259" name="Text Box 10">
              <a:extLst>
                <a:ext uri="{FF2B5EF4-FFF2-40B4-BE49-F238E27FC236}">
                  <a16:creationId xmlns:a16="http://schemas.microsoft.com/office/drawing/2014/main" id="{45E2D647-4FAC-DB4F-85E5-78CA74A9F93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0" y="1536"/>
              <a:ext cx="2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V3</a:t>
              </a:r>
            </a:p>
          </p:txBody>
        </p:sp>
        <p:sp>
          <p:nvSpPr>
            <p:cNvPr id="53260" name="Text Box 11">
              <a:extLst>
                <a:ext uri="{FF2B5EF4-FFF2-40B4-BE49-F238E27FC236}">
                  <a16:creationId xmlns:a16="http://schemas.microsoft.com/office/drawing/2014/main" id="{BF557A15-A401-BE4B-A18D-84A27484BE3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" y="2256"/>
              <a:ext cx="2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V4</a:t>
              </a:r>
            </a:p>
          </p:txBody>
        </p:sp>
        <p:sp>
          <p:nvSpPr>
            <p:cNvPr id="53261" name="Text Box 12">
              <a:extLst>
                <a:ext uri="{FF2B5EF4-FFF2-40B4-BE49-F238E27FC236}">
                  <a16:creationId xmlns:a16="http://schemas.microsoft.com/office/drawing/2014/main" id="{4FD9BD91-B8A7-7946-BD14-96B48EC4B0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" y="2784"/>
              <a:ext cx="2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V5</a:t>
              </a:r>
            </a:p>
          </p:txBody>
        </p:sp>
        <p:sp>
          <p:nvSpPr>
            <p:cNvPr id="53262" name="Text Box 13">
              <a:extLst>
                <a:ext uri="{FF2B5EF4-FFF2-40B4-BE49-F238E27FC236}">
                  <a16:creationId xmlns:a16="http://schemas.microsoft.com/office/drawing/2014/main" id="{6E113D09-0BBD-6046-94C0-2DD82105E0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92" y="3264"/>
              <a:ext cx="106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{(</a:t>
              </a:r>
              <a:r>
                <a:rPr lang="en-US" altLang="en-US" sz="1800">
                  <a:latin typeface="Arial" panose="020B0604020202020204" pitchFamily="34" charset="0"/>
                </a:rPr>
                <a:t>V</a:t>
              </a:r>
              <a:r>
                <a:rPr lang="en-US" altLang="zh-CN" sz="1800">
                  <a:latin typeface="Arial" panose="020B0604020202020204" pitchFamily="34" charset="0"/>
                </a:rPr>
                <a:t>1</a:t>
              </a:r>
              <a:r>
                <a:rPr lang="en-US" altLang="en-US" sz="1800">
                  <a:latin typeface="Arial" panose="020B0604020202020204" pitchFamily="34" charset="0"/>
                </a:rPr>
                <a:t>=1,</a:t>
              </a:r>
              <a:r>
                <a:rPr lang="en-US" altLang="zh-CN" sz="1800">
                  <a:latin typeface="Arial" panose="020B0604020202020204" pitchFamily="34" charset="0"/>
                </a:rPr>
                <a:t> </a:t>
              </a:r>
              <a:r>
                <a:rPr lang="en-US" altLang="en-US" sz="1800">
                  <a:latin typeface="Arial" panose="020B0604020202020204" pitchFamily="34" charset="0"/>
                </a:rPr>
                <a:t>V</a:t>
              </a:r>
              <a:r>
                <a:rPr lang="en-US" altLang="zh-CN" sz="1800">
                  <a:latin typeface="Arial" panose="020B0604020202020204" pitchFamily="34" charset="0"/>
                </a:rPr>
                <a:t>6</a:t>
              </a:r>
              <a:r>
                <a:rPr lang="en-US" altLang="en-US" sz="1800">
                  <a:latin typeface="Arial" panose="020B0604020202020204" pitchFamily="34" charset="0"/>
                </a:rPr>
                <a:t>=</a:t>
              </a:r>
              <a:r>
                <a:rPr lang="en-US" altLang="zh-CN" sz="1800">
                  <a:latin typeface="Arial" panose="020B0604020202020204" pitchFamily="34" charset="0"/>
                </a:rPr>
                <a:t>3</a:t>
              </a:r>
              <a:r>
                <a:rPr lang="en-US" altLang="en-US" sz="1800">
                  <a:latin typeface="Arial" panose="020B0604020202020204" pitchFamily="34" charset="0"/>
                </a:rPr>
                <a:t>)}</a:t>
              </a:r>
            </a:p>
          </p:txBody>
        </p:sp>
        <p:sp>
          <p:nvSpPr>
            <p:cNvPr id="53263" name="Oval 14">
              <a:extLst>
                <a:ext uri="{FF2B5EF4-FFF2-40B4-BE49-F238E27FC236}">
                  <a16:creationId xmlns:a16="http://schemas.microsoft.com/office/drawing/2014/main" id="{7BAFED7A-5B18-5A4D-A2C6-BA4C694E60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2" y="672"/>
              <a:ext cx="288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-</a:t>
              </a:r>
            </a:p>
          </p:txBody>
        </p:sp>
        <p:sp>
          <p:nvSpPr>
            <p:cNvPr id="53264" name="Text Box 15">
              <a:extLst>
                <a:ext uri="{FF2B5EF4-FFF2-40B4-BE49-F238E27FC236}">
                  <a16:creationId xmlns:a16="http://schemas.microsoft.com/office/drawing/2014/main" id="{73850BB1-47FC-2941-86B5-14F8F7F7D5C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88" y="912"/>
              <a:ext cx="34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v[1]</a:t>
              </a:r>
            </a:p>
          </p:txBody>
        </p:sp>
        <p:sp>
          <p:nvSpPr>
            <p:cNvPr id="53265" name="Text Box 16">
              <a:extLst>
                <a:ext uri="{FF2B5EF4-FFF2-40B4-BE49-F238E27FC236}">
                  <a16:creationId xmlns:a16="http://schemas.microsoft.com/office/drawing/2014/main" id="{6A9A1591-F654-E745-9CCC-3E571FFBA93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88" y="1257"/>
              <a:ext cx="34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v[2]</a:t>
              </a:r>
            </a:p>
          </p:txBody>
        </p:sp>
        <p:sp>
          <p:nvSpPr>
            <p:cNvPr id="53266" name="Text Box 17">
              <a:extLst>
                <a:ext uri="{FF2B5EF4-FFF2-40B4-BE49-F238E27FC236}">
                  <a16:creationId xmlns:a16="http://schemas.microsoft.com/office/drawing/2014/main" id="{80AA3ED2-53EF-AC48-A8BE-C7B51DC5E7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88" y="1584"/>
              <a:ext cx="34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v[3]</a:t>
              </a:r>
            </a:p>
          </p:txBody>
        </p:sp>
        <p:sp>
          <p:nvSpPr>
            <p:cNvPr id="53267" name="Text Box 18">
              <a:extLst>
                <a:ext uri="{FF2B5EF4-FFF2-40B4-BE49-F238E27FC236}">
                  <a16:creationId xmlns:a16="http://schemas.microsoft.com/office/drawing/2014/main" id="{698FA8F2-0D28-3945-8AF5-99F1329B94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36" y="1977"/>
              <a:ext cx="34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v[4]</a:t>
              </a:r>
            </a:p>
          </p:txBody>
        </p:sp>
        <p:sp>
          <p:nvSpPr>
            <p:cNvPr id="53268" name="Text Box 19">
              <a:extLst>
                <a:ext uri="{FF2B5EF4-FFF2-40B4-BE49-F238E27FC236}">
                  <a16:creationId xmlns:a16="http://schemas.microsoft.com/office/drawing/2014/main" id="{0C1BC533-1125-A848-AD00-800E72F0F5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36" y="2736"/>
              <a:ext cx="34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v[</a:t>
              </a:r>
              <a:r>
                <a:rPr lang="en-US" altLang="zh-CN" sz="1800">
                  <a:latin typeface="Arial" panose="020B0604020202020204" pitchFamily="34" charset="0"/>
                </a:rPr>
                <a:t>6</a:t>
              </a:r>
              <a:r>
                <a:rPr lang="en-US" altLang="en-US" sz="1800">
                  <a:latin typeface="Arial" panose="020B0604020202020204" pitchFamily="34" charset="0"/>
                </a:rPr>
                <a:t>]</a:t>
              </a:r>
            </a:p>
          </p:txBody>
        </p:sp>
        <p:sp>
          <p:nvSpPr>
            <p:cNvPr id="53269" name="Text Box 20">
              <a:extLst>
                <a:ext uri="{FF2B5EF4-FFF2-40B4-BE49-F238E27FC236}">
                  <a16:creationId xmlns:a16="http://schemas.microsoft.com/office/drawing/2014/main" id="{076C16DE-A69B-6B4B-89C6-35E723DCD30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96" y="633"/>
              <a:ext cx="5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v[0]</a:t>
              </a:r>
              <a:r>
                <a:rPr lang="en-US" altLang="zh-CN" sz="1800">
                  <a:latin typeface="Arial" panose="020B0604020202020204" pitchFamily="34" charset="0"/>
                </a:rPr>
                <a:t> = 0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53270" name="Oval 21">
              <a:extLst>
                <a:ext uri="{FF2B5EF4-FFF2-40B4-BE49-F238E27FC236}">
                  <a16:creationId xmlns:a16="http://schemas.microsoft.com/office/drawing/2014/main" id="{A6FD45D5-E22E-CB48-B6EC-0FC0C02B7A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2" y="960"/>
              <a:ext cx="288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53271" name="Oval 22">
              <a:extLst>
                <a:ext uri="{FF2B5EF4-FFF2-40B4-BE49-F238E27FC236}">
                  <a16:creationId xmlns:a16="http://schemas.microsoft.com/office/drawing/2014/main" id="{250F4360-53C3-FF45-B78E-DDBA8AFA08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2" y="1632"/>
              <a:ext cx="288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53272" name="Oval 23">
              <a:extLst>
                <a:ext uri="{FF2B5EF4-FFF2-40B4-BE49-F238E27FC236}">
                  <a16:creationId xmlns:a16="http://schemas.microsoft.com/office/drawing/2014/main" id="{CEB193B0-2076-5D41-84F5-C5712FDA24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2" y="1296"/>
              <a:ext cx="288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53273" name="Oval 24">
              <a:extLst>
                <a:ext uri="{FF2B5EF4-FFF2-40B4-BE49-F238E27FC236}">
                  <a16:creationId xmlns:a16="http://schemas.microsoft.com/office/drawing/2014/main" id="{2B10C5D2-405B-9D48-A233-0D147155B1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0" y="2775"/>
              <a:ext cx="288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53274" name="Oval 25">
              <a:extLst>
                <a:ext uri="{FF2B5EF4-FFF2-40B4-BE49-F238E27FC236}">
                  <a16:creationId xmlns:a16="http://schemas.microsoft.com/office/drawing/2014/main" id="{074353B3-CAC8-5048-B993-9B9E6BB716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8" y="2016"/>
              <a:ext cx="288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53275" name="Oval 26">
              <a:extLst>
                <a:ext uri="{FF2B5EF4-FFF2-40B4-BE49-F238E27FC236}">
                  <a16:creationId xmlns:a16="http://schemas.microsoft.com/office/drawing/2014/main" id="{0ADAF377-1E16-7A46-98BA-EBFC09651F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2" y="2016"/>
              <a:ext cx="288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53276" name="Oval 27">
              <a:extLst>
                <a:ext uri="{FF2B5EF4-FFF2-40B4-BE49-F238E27FC236}">
                  <a16:creationId xmlns:a16="http://schemas.microsoft.com/office/drawing/2014/main" id="{C2878D16-5AEE-A542-81FB-8DF5B4930D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4" y="2016"/>
              <a:ext cx="288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3</a:t>
              </a:r>
            </a:p>
          </p:txBody>
        </p:sp>
        <p:sp>
          <p:nvSpPr>
            <p:cNvPr id="53277" name="Oval 28">
              <a:extLst>
                <a:ext uri="{FF2B5EF4-FFF2-40B4-BE49-F238E27FC236}">
                  <a16:creationId xmlns:a16="http://schemas.microsoft.com/office/drawing/2014/main" id="{E033D312-E01A-614B-B624-787269F0B9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6" y="2775"/>
              <a:ext cx="288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53278" name="Oval 29">
              <a:extLst>
                <a:ext uri="{FF2B5EF4-FFF2-40B4-BE49-F238E27FC236}">
                  <a16:creationId xmlns:a16="http://schemas.microsoft.com/office/drawing/2014/main" id="{3EFEE951-9B6F-BC43-9648-2A50A3378D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2" y="2775"/>
              <a:ext cx="288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3</a:t>
              </a:r>
            </a:p>
          </p:txBody>
        </p:sp>
        <p:sp>
          <p:nvSpPr>
            <p:cNvPr id="53279" name="Oval 30">
              <a:extLst>
                <a:ext uri="{FF2B5EF4-FFF2-40B4-BE49-F238E27FC236}">
                  <a16:creationId xmlns:a16="http://schemas.microsoft.com/office/drawing/2014/main" id="{3844EEFD-1A70-3A41-9297-5F853CDA0C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28" y="2775"/>
              <a:ext cx="288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4</a:t>
              </a:r>
            </a:p>
          </p:txBody>
        </p:sp>
        <p:sp>
          <p:nvSpPr>
            <p:cNvPr id="53280" name="Oval 31">
              <a:extLst>
                <a:ext uri="{FF2B5EF4-FFF2-40B4-BE49-F238E27FC236}">
                  <a16:creationId xmlns:a16="http://schemas.microsoft.com/office/drawing/2014/main" id="{DF30C568-BF77-474A-A0C2-86CC84169A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4" y="2775"/>
              <a:ext cx="288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5</a:t>
              </a:r>
            </a:p>
          </p:txBody>
        </p:sp>
        <p:sp>
          <p:nvSpPr>
            <p:cNvPr id="53281" name="Line 32">
              <a:extLst>
                <a:ext uri="{FF2B5EF4-FFF2-40B4-BE49-F238E27FC236}">
                  <a16:creationId xmlns:a16="http://schemas.microsoft.com/office/drawing/2014/main" id="{0015F866-0EFA-7941-A1BA-5496CF9D64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16" y="864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82" name="Line 33">
              <a:extLst>
                <a:ext uri="{FF2B5EF4-FFF2-40B4-BE49-F238E27FC236}">
                  <a16:creationId xmlns:a16="http://schemas.microsoft.com/office/drawing/2014/main" id="{F15C1D7E-DB2C-4B4D-BFC8-6F04EBC15B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16" y="1152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83" name="Line 34">
              <a:extLst>
                <a:ext uri="{FF2B5EF4-FFF2-40B4-BE49-F238E27FC236}">
                  <a16:creationId xmlns:a16="http://schemas.microsoft.com/office/drawing/2014/main" id="{95285E02-A28F-2647-91BC-EA4D68C9A0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16" y="1824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84" name="Line 35">
              <a:extLst>
                <a:ext uri="{FF2B5EF4-FFF2-40B4-BE49-F238E27FC236}">
                  <a16:creationId xmlns:a16="http://schemas.microsoft.com/office/drawing/2014/main" id="{502C449D-D873-FA47-BACD-7AD1DE452A1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16" y="1824"/>
              <a:ext cx="24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85" name="Line 36">
              <a:extLst>
                <a:ext uri="{FF2B5EF4-FFF2-40B4-BE49-F238E27FC236}">
                  <a16:creationId xmlns:a16="http://schemas.microsoft.com/office/drawing/2014/main" id="{F7995ED8-148B-C249-A7CF-9F55315424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16" y="1824"/>
              <a:ext cx="62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86" name="Line 37">
              <a:extLst>
                <a:ext uri="{FF2B5EF4-FFF2-40B4-BE49-F238E27FC236}">
                  <a16:creationId xmlns:a16="http://schemas.microsoft.com/office/drawing/2014/main" id="{F30FA5FB-4ED7-1043-9A4C-2DF69ED6306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12" y="2208"/>
              <a:ext cx="576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87" name="Line 38">
              <a:extLst>
                <a:ext uri="{FF2B5EF4-FFF2-40B4-BE49-F238E27FC236}">
                  <a16:creationId xmlns:a16="http://schemas.microsoft.com/office/drawing/2014/main" id="{250C22DF-E8BA-514A-B4B8-1016B610565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648" y="2208"/>
              <a:ext cx="24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88" name="Line 39">
              <a:extLst>
                <a:ext uri="{FF2B5EF4-FFF2-40B4-BE49-F238E27FC236}">
                  <a16:creationId xmlns:a16="http://schemas.microsoft.com/office/drawing/2014/main" id="{D39A43E7-F0BA-3746-9135-A090A80B4C2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840" y="2208"/>
              <a:ext cx="48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89" name="Line 40">
              <a:extLst>
                <a:ext uri="{FF2B5EF4-FFF2-40B4-BE49-F238E27FC236}">
                  <a16:creationId xmlns:a16="http://schemas.microsoft.com/office/drawing/2014/main" id="{F60558C9-50AA-E849-80A3-9C12528F3EB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16" y="2775"/>
              <a:ext cx="192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90" name="Line 41">
              <a:extLst>
                <a:ext uri="{FF2B5EF4-FFF2-40B4-BE49-F238E27FC236}">
                  <a16:creationId xmlns:a16="http://schemas.microsoft.com/office/drawing/2014/main" id="{6F535841-F457-2344-AC37-73F98C37782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04" y="2775"/>
              <a:ext cx="192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91" name="Line 42">
              <a:extLst>
                <a:ext uri="{FF2B5EF4-FFF2-40B4-BE49-F238E27FC236}">
                  <a16:creationId xmlns:a16="http://schemas.microsoft.com/office/drawing/2014/main" id="{26AC4F56-2C2C-5643-AF65-275F8AD1678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40" y="2775"/>
              <a:ext cx="192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92" name="Line 43">
              <a:extLst>
                <a:ext uri="{FF2B5EF4-FFF2-40B4-BE49-F238E27FC236}">
                  <a16:creationId xmlns:a16="http://schemas.microsoft.com/office/drawing/2014/main" id="{FF8805FB-5B01-554D-A165-EF6113AD718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76" y="2775"/>
              <a:ext cx="192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93" name="Line 44">
              <a:extLst>
                <a:ext uri="{FF2B5EF4-FFF2-40B4-BE49-F238E27FC236}">
                  <a16:creationId xmlns:a16="http://schemas.microsoft.com/office/drawing/2014/main" id="{9A892DDA-C99F-CC47-82FD-F57F6B76F90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12" y="2775"/>
              <a:ext cx="192" cy="240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94" name="Text Box 45">
              <a:extLst>
                <a:ext uri="{FF2B5EF4-FFF2-40B4-BE49-F238E27FC236}">
                  <a16:creationId xmlns:a16="http://schemas.microsoft.com/office/drawing/2014/main" id="{70F2ED76-7DAF-484E-AD11-5A1D3876E3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98" y="921"/>
              <a:ext cx="112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conf-set[1] = {0}</a:t>
              </a:r>
            </a:p>
          </p:txBody>
        </p:sp>
        <p:sp>
          <p:nvSpPr>
            <p:cNvPr id="53295" name="Text Box 46">
              <a:extLst>
                <a:ext uri="{FF2B5EF4-FFF2-40B4-BE49-F238E27FC236}">
                  <a16:creationId xmlns:a16="http://schemas.microsoft.com/office/drawing/2014/main" id="{CD06856E-5E38-1142-B2BA-CFB2CC6B506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08" y="1248"/>
              <a:ext cx="112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conf-set[2] = {0}</a:t>
              </a:r>
            </a:p>
          </p:txBody>
        </p:sp>
        <p:sp>
          <p:nvSpPr>
            <p:cNvPr id="53296" name="Text Box 47">
              <a:extLst>
                <a:ext uri="{FF2B5EF4-FFF2-40B4-BE49-F238E27FC236}">
                  <a16:creationId xmlns:a16="http://schemas.microsoft.com/office/drawing/2014/main" id="{FB7BDCF7-7596-7348-BC35-3742FB72519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08" y="1584"/>
              <a:ext cx="112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conf-set[3] = {0}</a:t>
              </a:r>
            </a:p>
          </p:txBody>
        </p:sp>
        <p:sp>
          <p:nvSpPr>
            <p:cNvPr id="53297" name="Text Box 48">
              <a:extLst>
                <a:ext uri="{FF2B5EF4-FFF2-40B4-BE49-F238E27FC236}">
                  <a16:creationId xmlns:a16="http://schemas.microsoft.com/office/drawing/2014/main" id="{362BBCEC-127F-0844-92EB-44EF2E1C07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-24" y="3024"/>
              <a:ext cx="106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{(</a:t>
              </a:r>
              <a:r>
                <a:rPr lang="en-US" altLang="en-US" sz="1800">
                  <a:latin typeface="Arial" panose="020B0604020202020204" pitchFamily="34" charset="0"/>
                </a:rPr>
                <a:t>V</a:t>
              </a:r>
              <a:r>
                <a:rPr lang="en-US" altLang="zh-CN" sz="1800">
                  <a:latin typeface="Arial" panose="020B0604020202020204" pitchFamily="34" charset="0"/>
                </a:rPr>
                <a:t>4</a:t>
              </a:r>
              <a:r>
                <a:rPr lang="en-US" altLang="en-US" sz="1800">
                  <a:latin typeface="Arial" panose="020B0604020202020204" pitchFamily="34" charset="0"/>
                </a:rPr>
                <a:t>=</a:t>
              </a:r>
              <a:r>
                <a:rPr lang="en-US" altLang="zh-CN" sz="1800">
                  <a:latin typeface="Arial" panose="020B0604020202020204" pitchFamily="34" charset="0"/>
                </a:rPr>
                <a:t>5</a:t>
              </a:r>
              <a:r>
                <a:rPr lang="en-US" altLang="en-US" sz="1800">
                  <a:latin typeface="Arial" panose="020B0604020202020204" pitchFamily="34" charset="0"/>
                </a:rPr>
                <a:t>,</a:t>
              </a:r>
              <a:r>
                <a:rPr lang="en-US" altLang="zh-CN" sz="1800">
                  <a:latin typeface="Arial" panose="020B0604020202020204" pitchFamily="34" charset="0"/>
                </a:rPr>
                <a:t> </a:t>
              </a:r>
              <a:r>
                <a:rPr lang="en-US" altLang="en-US" sz="1800">
                  <a:latin typeface="Arial" panose="020B0604020202020204" pitchFamily="34" charset="0"/>
                </a:rPr>
                <a:t>V</a:t>
              </a:r>
              <a:r>
                <a:rPr lang="en-US" altLang="zh-CN" sz="1800">
                  <a:latin typeface="Arial" panose="020B0604020202020204" pitchFamily="34" charset="0"/>
                </a:rPr>
                <a:t>6</a:t>
              </a:r>
              <a:r>
                <a:rPr lang="en-US" altLang="en-US" sz="1800">
                  <a:latin typeface="Arial" panose="020B0604020202020204" pitchFamily="34" charset="0"/>
                </a:rPr>
                <a:t>=</a:t>
              </a:r>
              <a:r>
                <a:rPr lang="en-US" altLang="zh-CN" sz="1800">
                  <a:latin typeface="Arial" panose="020B0604020202020204" pitchFamily="34" charset="0"/>
                </a:rPr>
                <a:t>3</a:t>
              </a:r>
              <a:r>
                <a:rPr lang="en-US" altLang="en-US" sz="1800">
                  <a:latin typeface="Arial" panose="020B0604020202020204" pitchFamily="34" charset="0"/>
                </a:rPr>
                <a:t>)}</a:t>
              </a:r>
            </a:p>
          </p:txBody>
        </p:sp>
        <p:sp>
          <p:nvSpPr>
            <p:cNvPr id="53298" name="Text Box 49">
              <a:extLst>
                <a:ext uri="{FF2B5EF4-FFF2-40B4-BE49-F238E27FC236}">
                  <a16:creationId xmlns:a16="http://schemas.microsoft.com/office/drawing/2014/main" id="{9C9A62BD-3C9A-884E-81D7-0452AB4AF43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1872"/>
              <a:ext cx="20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{(</a:t>
              </a:r>
              <a:r>
                <a:rPr lang="en-US" altLang="en-US" sz="1800">
                  <a:latin typeface="Arial" panose="020B0604020202020204" pitchFamily="34" charset="0"/>
                </a:rPr>
                <a:t>V</a:t>
              </a:r>
              <a:r>
                <a:rPr lang="en-US" altLang="zh-CN" sz="1800">
                  <a:latin typeface="Arial" panose="020B0604020202020204" pitchFamily="34" charset="0"/>
                </a:rPr>
                <a:t>2</a:t>
              </a:r>
              <a:r>
                <a:rPr lang="en-US" altLang="en-US" sz="1800">
                  <a:latin typeface="Arial" panose="020B0604020202020204" pitchFamily="34" charset="0"/>
                </a:rPr>
                <a:t>=1,</a:t>
              </a:r>
              <a:r>
                <a:rPr lang="en-US" altLang="zh-CN" sz="1800">
                  <a:latin typeface="Arial" panose="020B0604020202020204" pitchFamily="34" charset="0"/>
                </a:rPr>
                <a:t> </a:t>
              </a:r>
              <a:r>
                <a:rPr lang="en-US" altLang="en-US" sz="1800">
                  <a:latin typeface="Arial" panose="020B0604020202020204" pitchFamily="34" charset="0"/>
                </a:rPr>
                <a:t>V</a:t>
              </a:r>
              <a:r>
                <a:rPr lang="en-US" altLang="zh-CN" sz="1800">
                  <a:latin typeface="Arial" panose="020B0604020202020204" pitchFamily="34" charset="0"/>
                </a:rPr>
                <a:t>4</a:t>
              </a:r>
              <a:r>
                <a:rPr lang="en-US" altLang="en-US" sz="1800">
                  <a:latin typeface="Arial" panose="020B0604020202020204" pitchFamily="34" charset="0"/>
                </a:rPr>
                <a:t>=</a:t>
              </a:r>
              <a:r>
                <a:rPr lang="en-US" altLang="zh-CN" sz="1800">
                  <a:latin typeface="Arial" panose="020B0604020202020204" pitchFamily="34" charset="0"/>
                </a:rPr>
                <a:t>3</a:t>
              </a:r>
              <a:r>
                <a:rPr lang="en-US" altLang="en-US" sz="1800">
                  <a:latin typeface="Arial" panose="020B0604020202020204" pitchFamily="34" charset="0"/>
                </a:rPr>
                <a:t>)</a:t>
              </a:r>
              <a:r>
                <a:rPr lang="en-US" altLang="zh-CN" sz="1800">
                  <a:latin typeface="Arial" panose="020B0604020202020204" pitchFamily="34" charset="0"/>
                </a:rPr>
                <a:t>, (V2=4, V4=5)</a:t>
              </a:r>
              <a:r>
                <a:rPr lang="en-US" altLang="en-US" sz="1800">
                  <a:latin typeface="Arial" panose="020B0604020202020204" pitchFamily="34" charset="0"/>
                </a:rPr>
                <a:t>}</a:t>
              </a:r>
            </a:p>
          </p:txBody>
        </p:sp>
        <p:sp>
          <p:nvSpPr>
            <p:cNvPr id="53299" name="Line 50">
              <a:extLst>
                <a:ext uri="{FF2B5EF4-FFF2-40B4-BE49-F238E27FC236}">
                  <a16:creationId xmlns:a16="http://schemas.microsoft.com/office/drawing/2014/main" id="{BECAB956-5887-4843-B940-CFE120A022C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72" y="1968"/>
              <a:ext cx="24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00" name="Line 51">
              <a:extLst>
                <a:ext uri="{FF2B5EF4-FFF2-40B4-BE49-F238E27FC236}">
                  <a16:creationId xmlns:a16="http://schemas.microsoft.com/office/drawing/2014/main" id="{DF8A3563-FC3B-1541-AEAD-AF1CDF762A9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08" y="1968"/>
              <a:ext cx="24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01" name="Line 52">
              <a:extLst>
                <a:ext uri="{FF2B5EF4-FFF2-40B4-BE49-F238E27FC236}">
                  <a16:creationId xmlns:a16="http://schemas.microsoft.com/office/drawing/2014/main" id="{F3D829D2-9B31-8042-BFE6-FEBBD011BB9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44" y="1968"/>
              <a:ext cx="24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02" name="Text Box 53">
              <a:extLst>
                <a:ext uri="{FF2B5EF4-FFF2-40B4-BE49-F238E27FC236}">
                  <a16:creationId xmlns:a16="http://schemas.microsoft.com/office/drawing/2014/main" id="{909D3777-12A6-C04C-89B7-3E6652E2FF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04" y="2928"/>
              <a:ext cx="90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400">
                  <a:latin typeface="Arial" panose="020B0604020202020204" pitchFamily="34" charset="0"/>
                </a:rPr>
                <a:t>conf-set[6] = {1}</a:t>
              </a:r>
            </a:p>
          </p:txBody>
        </p:sp>
        <p:sp>
          <p:nvSpPr>
            <p:cNvPr id="53303" name="AutoShape 54">
              <a:extLst>
                <a:ext uri="{FF2B5EF4-FFF2-40B4-BE49-F238E27FC236}">
                  <a16:creationId xmlns:a16="http://schemas.microsoft.com/office/drawing/2014/main" id="{A382FB46-568D-9F43-A6DE-935BC64483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8" y="3216"/>
              <a:ext cx="864" cy="288"/>
            </a:xfrm>
            <a:prstGeom prst="flowChartAlternateProcess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{1,2,3,4,5}</a:t>
              </a:r>
            </a:p>
          </p:txBody>
        </p:sp>
        <p:sp>
          <p:nvSpPr>
            <p:cNvPr id="53304" name="Text Box 55">
              <a:extLst>
                <a:ext uri="{FF2B5EF4-FFF2-40B4-BE49-F238E27FC236}">
                  <a16:creationId xmlns:a16="http://schemas.microsoft.com/office/drawing/2014/main" id="{232646FB-4BB9-E542-987A-3DCA90BCD53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6" y="3264"/>
              <a:ext cx="2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V6</a:t>
              </a:r>
            </a:p>
          </p:txBody>
        </p:sp>
        <p:sp>
          <p:nvSpPr>
            <p:cNvPr id="53305" name="Text Box 56">
              <a:extLst>
                <a:ext uri="{FF2B5EF4-FFF2-40B4-BE49-F238E27FC236}">
                  <a16:creationId xmlns:a16="http://schemas.microsoft.com/office/drawing/2014/main" id="{5C6F20A9-FB30-264A-87ED-2E60C5EFFEE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80" y="2400"/>
              <a:ext cx="106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{(</a:t>
              </a:r>
              <a:r>
                <a:rPr lang="en-US" altLang="en-US" sz="1800">
                  <a:latin typeface="Arial" panose="020B0604020202020204" pitchFamily="34" charset="0"/>
                </a:rPr>
                <a:t>V</a:t>
              </a:r>
              <a:r>
                <a:rPr lang="en-US" altLang="zh-CN" sz="1800">
                  <a:latin typeface="Arial" panose="020B0604020202020204" pitchFamily="34" charset="0"/>
                </a:rPr>
                <a:t>1</a:t>
              </a:r>
              <a:r>
                <a:rPr lang="en-US" altLang="en-US" sz="1800">
                  <a:latin typeface="Arial" panose="020B0604020202020204" pitchFamily="34" charset="0"/>
                </a:rPr>
                <a:t>=1,</a:t>
              </a:r>
              <a:r>
                <a:rPr lang="en-US" altLang="zh-CN" sz="1800">
                  <a:latin typeface="Arial" panose="020B0604020202020204" pitchFamily="34" charset="0"/>
                </a:rPr>
                <a:t> </a:t>
              </a:r>
              <a:r>
                <a:rPr lang="en-US" altLang="en-US" sz="1800">
                  <a:latin typeface="Arial" panose="020B0604020202020204" pitchFamily="34" charset="0"/>
                </a:rPr>
                <a:t>V</a:t>
              </a:r>
              <a:r>
                <a:rPr lang="en-US" altLang="zh-CN" sz="1800">
                  <a:latin typeface="Arial" panose="020B0604020202020204" pitchFamily="34" charset="0"/>
                </a:rPr>
                <a:t>5</a:t>
              </a:r>
              <a:r>
                <a:rPr lang="en-US" altLang="en-US" sz="1800">
                  <a:latin typeface="Arial" panose="020B0604020202020204" pitchFamily="34" charset="0"/>
                </a:rPr>
                <a:t>=</a:t>
              </a:r>
              <a:r>
                <a:rPr lang="en-US" altLang="zh-CN" sz="1800">
                  <a:latin typeface="Arial" panose="020B0604020202020204" pitchFamily="34" charset="0"/>
                </a:rPr>
                <a:t>3</a:t>
              </a:r>
              <a:r>
                <a:rPr lang="en-US" altLang="en-US" sz="1800">
                  <a:latin typeface="Arial" panose="020B0604020202020204" pitchFamily="34" charset="0"/>
                </a:rPr>
                <a:t>)}</a:t>
              </a:r>
            </a:p>
          </p:txBody>
        </p:sp>
        <p:sp>
          <p:nvSpPr>
            <p:cNvPr id="53306" name="Freeform 57">
              <a:extLst>
                <a:ext uri="{FF2B5EF4-FFF2-40B4-BE49-F238E27FC236}">
                  <a16:creationId xmlns:a16="http://schemas.microsoft.com/office/drawing/2014/main" id="{AA4AA12A-7E38-EB42-BB57-26243702AEEC}"/>
                </a:ext>
              </a:extLst>
            </p:cNvPr>
            <p:cNvSpPr>
              <a:spLocks/>
            </p:cNvSpPr>
            <p:nvPr/>
          </p:nvSpPr>
          <p:spPr bwMode="auto">
            <a:xfrm>
              <a:off x="136" y="1248"/>
              <a:ext cx="440" cy="1200"/>
            </a:xfrm>
            <a:custGeom>
              <a:avLst/>
              <a:gdLst>
                <a:gd name="T0" fmla="*/ 1916 w 408"/>
                <a:gd name="T1" fmla="*/ 0 h 1200"/>
                <a:gd name="T2" fmla="*/ 41 w 408"/>
                <a:gd name="T3" fmla="*/ 576 h 1200"/>
                <a:gd name="T4" fmla="*/ 1676 w 408"/>
                <a:gd name="T5" fmla="*/ 1104 h 1200"/>
                <a:gd name="T6" fmla="*/ 1916 w 408"/>
                <a:gd name="T7" fmla="*/ 1152 h 12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08"/>
                <a:gd name="T13" fmla="*/ 0 h 1200"/>
                <a:gd name="T14" fmla="*/ 408 w 408"/>
                <a:gd name="T15" fmla="*/ 1200 h 12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08" h="1200">
                  <a:moveTo>
                    <a:pt x="392" y="0"/>
                  </a:moveTo>
                  <a:cubicBezTo>
                    <a:pt x="204" y="196"/>
                    <a:pt x="16" y="392"/>
                    <a:pt x="8" y="576"/>
                  </a:cubicBezTo>
                  <a:cubicBezTo>
                    <a:pt x="0" y="760"/>
                    <a:pt x="280" y="1008"/>
                    <a:pt x="344" y="1104"/>
                  </a:cubicBezTo>
                  <a:cubicBezTo>
                    <a:pt x="408" y="1200"/>
                    <a:pt x="384" y="1144"/>
                    <a:pt x="392" y="115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07" name="Freeform 58">
              <a:extLst>
                <a:ext uri="{FF2B5EF4-FFF2-40B4-BE49-F238E27FC236}">
                  <a16:creationId xmlns:a16="http://schemas.microsoft.com/office/drawing/2014/main" id="{AE6DE418-CA1F-E246-BFFB-53CFC64E7006}"/>
                </a:ext>
              </a:extLst>
            </p:cNvPr>
            <p:cNvSpPr>
              <a:spLocks/>
            </p:cNvSpPr>
            <p:nvPr/>
          </p:nvSpPr>
          <p:spPr bwMode="auto">
            <a:xfrm>
              <a:off x="184" y="2448"/>
              <a:ext cx="344" cy="912"/>
            </a:xfrm>
            <a:custGeom>
              <a:avLst/>
              <a:gdLst>
                <a:gd name="T0" fmla="*/ 344 w 344"/>
                <a:gd name="T1" fmla="*/ 0 h 912"/>
                <a:gd name="T2" fmla="*/ 8 w 344"/>
                <a:gd name="T3" fmla="*/ 336 h 912"/>
                <a:gd name="T4" fmla="*/ 296 w 344"/>
                <a:gd name="T5" fmla="*/ 912 h 912"/>
                <a:gd name="T6" fmla="*/ 0 60000 65536"/>
                <a:gd name="T7" fmla="*/ 0 60000 65536"/>
                <a:gd name="T8" fmla="*/ 0 60000 65536"/>
                <a:gd name="T9" fmla="*/ 0 w 344"/>
                <a:gd name="T10" fmla="*/ 0 h 912"/>
                <a:gd name="T11" fmla="*/ 344 w 344"/>
                <a:gd name="T12" fmla="*/ 912 h 91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44" h="912">
                  <a:moveTo>
                    <a:pt x="344" y="0"/>
                  </a:moveTo>
                  <a:cubicBezTo>
                    <a:pt x="180" y="92"/>
                    <a:pt x="16" y="184"/>
                    <a:pt x="8" y="336"/>
                  </a:cubicBezTo>
                  <a:cubicBezTo>
                    <a:pt x="0" y="488"/>
                    <a:pt x="148" y="700"/>
                    <a:pt x="296" y="91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08" name="Freeform 59">
              <a:extLst>
                <a:ext uri="{FF2B5EF4-FFF2-40B4-BE49-F238E27FC236}">
                  <a16:creationId xmlns:a16="http://schemas.microsoft.com/office/drawing/2014/main" id="{55122484-2AD1-3749-8069-D996DBF72DE9}"/>
                </a:ext>
              </a:extLst>
            </p:cNvPr>
            <p:cNvSpPr>
              <a:spLocks/>
            </p:cNvSpPr>
            <p:nvPr/>
          </p:nvSpPr>
          <p:spPr bwMode="auto">
            <a:xfrm>
              <a:off x="1392" y="864"/>
              <a:ext cx="504" cy="2016"/>
            </a:xfrm>
            <a:custGeom>
              <a:avLst/>
              <a:gdLst>
                <a:gd name="T0" fmla="*/ 48 w 504"/>
                <a:gd name="T1" fmla="*/ 0 h 2016"/>
                <a:gd name="T2" fmla="*/ 432 w 504"/>
                <a:gd name="T3" fmla="*/ 1056 h 2016"/>
                <a:gd name="T4" fmla="*/ 432 w 504"/>
                <a:gd name="T5" fmla="*/ 1440 h 2016"/>
                <a:gd name="T6" fmla="*/ 0 w 504"/>
                <a:gd name="T7" fmla="*/ 2016 h 201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04"/>
                <a:gd name="T13" fmla="*/ 0 h 2016"/>
                <a:gd name="T14" fmla="*/ 504 w 504"/>
                <a:gd name="T15" fmla="*/ 2016 h 201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04" h="2016">
                  <a:moveTo>
                    <a:pt x="48" y="0"/>
                  </a:moveTo>
                  <a:cubicBezTo>
                    <a:pt x="208" y="408"/>
                    <a:pt x="368" y="816"/>
                    <a:pt x="432" y="1056"/>
                  </a:cubicBezTo>
                  <a:cubicBezTo>
                    <a:pt x="496" y="1296"/>
                    <a:pt x="504" y="1280"/>
                    <a:pt x="432" y="1440"/>
                  </a:cubicBezTo>
                  <a:cubicBezTo>
                    <a:pt x="360" y="1600"/>
                    <a:pt x="180" y="1808"/>
                    <a:pt x="0" y="201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09" name="Freeform 60">
              <a:extLst>
                <a:ext uri="{FF2B5EF4-FFF2-40B4-BE49-F238E27FC236}">
                  <a16:creationId xmlns:a16="http://schemas.microsoft.com/office/drawing/2014/main" id="{38733CFB-6A85-1B48-B7A5-1D0B1ABC6EDF}"/>
                </a:ext>
              </a:extLst>
            </p:cNvPr>
            <p:cNvSpPr>
              <a:spLocks/>
            </p:cNvSpPr>
            <p:nvPr/>
          </p:nvSpPr>
          <p:spPr bwMode="auto">
            <a:xfrm>
              <a:off x="1392" y="816"/>
              <a:ext cx="872" cy="2544"/>
            </a:xfrm>
            <a:custGeom>
              <a:avLst/>
              <a:gdLst>
                <a:gd name="T0" fmla="*/ 48 w 872"/>
                <a:gd name="T1" fmla="*/ 0 h 2544"/>
                <a:gd name="T2" fmla="*/ 864 w 872"/>
                <a:gd name="T3" fmla="*/ 1344 h 2544"/>
                <a:gd name="T4" fmla="*/ 0 w 872"/>
                <a:gd name="T5" fmla="*/ 2544 h 2544"/>
                <a:gd name="T6" fmla="*/ 0 60000 65536"/>
                <a:gd name="T7" fmla="*/ 0 60000 65536"/>
                <a:gd name="T8" fmla="*/ 0 60000 65536"/>
                <a:gd name="T9" fmla="*/ 0 w 872"/>
                <a:gd name="T10" fmla="*/ 0 h 2544"/>
                <a:gd name="T11" fmla="*/ 872 w 872"/>
                <a:gd name="T12" fmla="*/ 2544 h 25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72" h="2544">
                  <a:moveTo>
                    <a:pt x="48" y="0"/>
                  </a:moveTo>
                  <a:cubicBezTo>
                    <a:pt x="460" y="460"/>
                    <a:pt x="872" y="920"/>
                    <a:pt x="864" y="1344"/>
                  </a:cubicBezTo>
                  <a:cubicBezTo>
                    <a:pt x="856" y="1768"/>
                    <a:pt x="428" y="2156"/>
                    <a:pt x="0" y="2544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10" name="Line 61">
              <a:extLst>
                <a:ext uri="{FF2B5EF4-FFF2-40B4-BE49-F238E27FC236}">
                  <a16:creationId xmlns:a16="http://schemas.microsoft.com/office/drawing/2014/main" id="{8EEF2563-6184-A143-B184-38829929F40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16" y="1488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11" name="Text Box 62">
              <a:extLst>
                <a:ext uri="{FF2B5EF4-FFF2-40B4-BE49-F238E27FC236}">
                  <a16:creationId xmlns:a16="http://schemas.microsoft.com/office/drawing/2014/main" id="{BC0FAE8C-65C2-0848-8766-39E492C02B5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04" y="2160"/>
              <a:ext cx="112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conf-set[4] = {2}</a:t>
              </a:r>
            </a:p>
          </p:txBody>
        </p:sp>
        <p:sp>
          <p:nvSpPr>
            <p:cNvPr id="53312" name="Text Box 63">
              <a:extLst>
                <a:ext uri="{FF2B5EF4-FFF2-40B4-BE49-F238E27FC236}">
                  <a16:creationId xmlns:a16="http://schemas.microsoft.com/office/drawing/2014/main" id="{798F0B87-7B9A-E34A-99F7-19787DE4795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36" y="2409"/>
              <a:ext cx="34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v[</a:t>
              </a:r>
              <a:r>
                <a:rPr lang="en-US" altLang="zh-CN" sz="1800">
                  <a:latin typeface="Arial" panose="020B0604020202020204" pitchFamily="34" charset="0"/>
                </a:rPr>
                <a:t>5</a:t>
              </a:r>
              <a:r>
                <a:rPr lang="en-US" altLang="en-US" sz="1800">
                  <a:latin typeface="Arial" panose="020B0604020202020204" pitchFamily="34" charset="0"/>
                </a:rPr>
                <a:t>]</a:t>
              </a:r>
            </a:p>
          </p:txBody>
        </p:sp>
        <p:sp>
          <p:nvSpPr>
            <p:cNvPr id="53313" name="Oval 64">
              <a:extLst>
                <a:ext uri="{FF2B5EF4-FFF2-40B4-BE49-F238E27FC236}">
                  <a16:creationId xmlns:a16="http://schemas.microsoft.com/office/drawing/2014/main" id="{B2136BF0-8282-2C4B-A258-7BD32D2310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8" y="2448"/>
              <a:ext cx="288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53314" name="Oval 65">
              <a:extLst>
                <a:ext uri="{FF2B5EF4-FFF2-40B4-BE49-F238E27FC236}">
                  <a16:creationId xmlns:a16="http://schemas.microsoft.com/office/drawing/2014/main" id="{6424FDD9-8537-394B-B2D4-36482D5F1C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2" y="2448"/>
              <a:ext cx="288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53315" name="Line 66">
              <a:extLst>
                <a:ext uri="{FF2B5EF4-FFF2-40B4-BE49-F238E27FC236}">
                  <a16:creationId xmlns:a16="http://schemas.microsoft.com/office/drawing/2014/main" id="{1EBCEA09-BCD0-7E4E-A992-387FF0A86B2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72" y="2400"/>
              <a:ext cx="24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16" name="Line 67">
              <a:extLst>
                <a:ext uri="{FF2B5EF4-FFF2-40B4-BE49-F238E27FC236}">
                  <a16:creationId xmlns:a16="http://schemas.microsoft.com/office/drawing/2014/main" id="{F0863E66-9E86-E64E-97FA-70D97204D82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08" y="2400"/>
              <a:ext cx="24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17" name="Line 68">
              <a:extLst>
                <a:ext uri="{FF2B5EF4-FFF2-40B4-BE49-F238E27FC236}">
                  <a16:creationId xmlns:a16="http://schemas.microsoft.com/office/drawing/2014/main" id="{61A4AB45-EF35-D94B-9F96-3B27B3251E7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44" y="2400"/>
              <a:ext cx="24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18" name="Oval 69">
              <a:extLst>
                <a:ext uri="{FF2B5EF4-FFF2-40B4-BE49-F238E27FC236}">
                  <a16:creationId xmlns:a16="http://schemas.microsoft.com/office/drawing/2014/main" id="{6658B147-06FD-B64A-BCA5-5BEDA7848D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4" y="2448"/>
              <a:ext cx="288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3</a:t>
              </a:r>
            </a:p>
          </p:txBody>
        </p:sp>
        <p:sp>
          <p:nvSpPr>
            <p:cNvPr id="53319" name="Line 70">
              <a:extLst>
                <a:ext uri="{FF2B5EF4-FFF2-40B4-BE49-F238E27FC236}">
                  <a16:creationId xmlns:a16="http://schemas.microsoft.com/office/drawing/2014/main" id="{676CE879-5DD0-734A-8C88-6F53B570024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264" y="2592"/>
              <a:ext cx="528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20" name="Line 71">
              <a:extLst>
                <a:ext uri="{FF2B5EF4-FFF2-40B4-BE49-F238E27FC236}">
                  <a16:creationId xmlns:a16="http://schemas.microsoft.com/office/drawing/2014/main" id="{FB95EFE3-014B-A745-8328-60EC1CE6B10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648" y="2640"/>
              <a:ext cx="192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21" name="Line 72">
              <a:extLst>
                <a:ext uri="{FF2B5EF4-FFF2-40B4-BE49-F238E27FC236}">
                  <a16:creationId xmlns:a16="http://schemas.microsoft.com/office/drawing/2014/main" id="{7C660033-ECC3-7E40-8F01-E881D99DA8F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2640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22" name="Line 73">
              <a:extLst>
                <a:ext uri="{FF2B5EF4-FFF2-40B4-BE49-F238E27FC236}">
                  <a16:creationId xmlns:a16="http://schemas.microsoft.com/office/drawing/2014/main" id="{1955E59C-C3B5-BA4D-AAD7-9B336EC7A21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32" y="2592"/>
              <a:ext cx="192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23" name="Line 74">
              <a:extLst>
                <a:ext uri="{FF2B5EF4-FFF2-40B4-BE49-F238E27FC236}">
                  <a16:creationId xmlns:a16="http://schemas.microsoft.com/office/drawing/2014/main" id="{5DAB6238-C531-0A42-BF19-6E8CAA6708C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32" y="2544"/>
              <a:ext cx="576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24" name="Text Box 75">
              <a:extLst>
                <a:ext uri="{FF2B5EF4-FFF2-40B4-BE49-F238E27FC236}">
                  <a16:creationId xmlns:a16="http://schemas.microsoft.com/office/drawing/2014/main" id="{FE4DB6C2-5ECB-FB45-853F-62CC254A554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84" y="3072"/>
              <a:ext cx="90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400">
                  <a:latin typeface="Arial" panose="020B0604020202020204" pitchFamily="34" charset="0"/>
                </a:rPr>
                <a:t>conf-set[6] = {1}</a:t>
              </a:r>
            </a:p>
          </p:txBody>
        </p:sp>
        <p:sp>
          <p:nvSpPr>
            <p:cNvPr id="53325" name="Text Box 76">
              <a:extLst>
                <a:ext uri="{FF2B5EF4-FFF2-40B4-BE49-F238E27FC236}">
                  <a16:creationId xmlns:a16="http://schemas.microsoft.com/office/drawing/2014/main" id="{0A810130-48DD-7440-AA67-41B9BF1CCF4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91" y="3216"/>
              <a:ext cx="99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400">
                  <a:latin typeface="Arial" panose="020B0604020202020204" pitchFamily="34" charset="0"/>
                </a:rPr>
                <a:t>conf-set[6] = {1,4}</a:t>
              </a:r>
            </a:p>
          </p:txBody>
        </p:sp>
        <p:sp>
          <p:nvSpPr>
            <p:cNvPr id="53326" name="Text Box 77">
              <a:extLst>
                <a:ext uri="{FF2B5EF4-FFF2-40B4-BE49-F238E27FC236}">
                  <a16:creationId xmlns:a16="http://schemas.microsoft.com/office/drawing/2014/main" id="{517D7383-1F18-D349-95F6-97E6FF5361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27" y="3360"/>
              <a:ext cx="99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400">
                  <a:latin typeface="Arial" panose="020B0604020202020204" pitchFamily="34" charset="0"/>
                </a:rPr>
                <a:t>conf-set[6] = {1,4}</a:t>
              </a:r>
            </a:p>
          </p:txBody>
        </p:sp>
        <p:sp>
          <p:nvSpPr>
            <p:cNvPr id="53327" name="Text Box 78">
              <a:extLst>
                <a:ext uri="{FF2B5EF4-FFF2-40B4-BE49-F238E27FC236}">
                  <a16:creationId xmlns:a16="http://schemas.microsoft.com/office/drawing/2014/main" id="{04F9AD91-908C-C34C-A2CE-CCF5843780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11" y="3504"/>
              <a:ext cx="99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400">
                  <a:latin typeface="Arial" panose="020B0604020202020204" pitchFamily="34" charset="0"/>
                </a:rPr>
                <a:t>conf-set[6] = {1,4}</a:t>
              </a:r>
            </a:p>
          </p:txBody>
        </p:sp>
        <p:cxnSp>
          <p:nvCxnSpPr>
            <p:cNvPr id="53328" name="AutoShape 79">
              <a:extLst>
                <a:ext uri="{FF2B5EF4-FFF2-40B4-BE49-F238E27FC236}">
                  <a16:creationId xmlns:a16="http://schemas.microsoft.com/office/drawing/2014/main" id="{A3594499-B75E-2044-8CBF-1F6DD140D752}"/>
                </a:ext>
              </a:extLst>
            </p:cNvPr>
            <p:cNvCxnSpPr>
              <a:cxnSpLocks noChangeShapeType="1"/>
              <a:stCxn id="53280" idx="0"/>
            </p:cNvCxnSpPr>
            <p:nvPr/>
          </p:nvCxnSpPr>
          <p:spPr bwMode="auto">
            <a:xfrm rot="5400000" flipH="1">
              <a:off x="4084" y="2252"/>
              <a:ext cx="615" cy="432"/>
            </a:xfrm>
            <a:prstGeom prst="curvedConnector3">
              <a:avLst>
                <a:gd name="adj1" fmla="val 4991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3329" name="Text Box 80">
              <a:extLst>
                <a:ext uri="{FF2B5EF4-FFF2-40B4-BE49-F238E27FC236}">
                  <a16:creationId xmlns:a16="http://schemas.microsoft.com/office/drawing/2014/main" id="{D5FB9AFE-A793-9B45-97A3-79CB7582A5F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24" y="2025"/>
              <a:ext cx="1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conf-set[4] = {1, 2}</a:t>
              </a:r>
            </a:p>
          </p:txBody>
        </p:sp>
        <p:sp>
          <p:nvSpPr>
            <p:cNvPr id="53330" name="Text Box 81">
              <a:extLst>
                <a:ext uri="{FF2B5EF4-FFF2-40B4-BE49-F238E27FC236}">
                  <a16:creationId xmlns:a16="http://schemas.microsoft.com/office/drawing/2014/main" id="{BD88DBF9-93C9-1944-BDA9-8BC633F7EF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12" y="2601"/>
              <a:ext cx="112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conf-set[5] = {1}</a:t>
              </a:r>
            </a:p>
          </p:txBody>
        </p:sp>
      </p:grp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itle 1">
            <a:extLst>
              <a:ext uri="{FF2B5EF4-FFF2-40B4-BE49-F238E27FC236}">
                <a16:creationId xmlns:a16="http://schemas.microsoft.com/office/drawing/2014/main" id="{176E5B4D-B10D-6540-B1D7-D7DE87EFA7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CBJ for finding all solutions</a:t>
            </a:r>
          </a:p>
        </p:txBody>
      </p:sp>
      <p:sp>
        <p:nvSpPr>
          <p:cNvPr id="54274" name="Content Placeholder 2">
            <a:extLst>
              <a:ext uri="{FF2B5EF4-FFF2-40B4-BE49-F238E27FC236}">
                <a16:creationId xmlns:a16="http://schemas.microsoft.com/office/drawing/2014/main" id="{0C97F1D6-00EF-174D-88EA-FFDE6B51BAE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/>
              <a:t>After finding a solution, if we jump from this last variable, then we may miss some solutions and lose completeness</a:t>
            </a:r>
          </a:p>
          <a:p>
            <a:r>
              <a:rPr lang="en-US" altLang="en-US" sz="2800"/>
              <a:t>Two solutions, proposed by Chris Thiel (S08)</a:t>
            </a:r>
          </a:p>
          <a:p>
            <a:pPr marL="971550" lvl="1" indent="-514350">
              <a:buFont typeface="Helvetica" pitchFamily="2" charset="0"/>
              <a:buAutoNum type="arabicPeriod"/>
            </a:pPr>
            <a:r>
              <a:rPr lang="en-US" altLang="en-US" sz="2400"/>
              <a:t>Using conflict sets</a:t>
            </a:r>
          </a:p>
          <a:p>
            <a:pPr marL="971550" lvl="1" indent="-514350">
              <a:buFont typeface="Helvetica" pitchFamily="2" charset="0"/>
              <a:buAutoNum type="arabicPeriod"/>
            </a:pPr>
            <a:r>
              <a:rPr lang="en-US" altLang="en-US" sz="2400"/>
              <a:t>Using cbf of Kondrak, a clear pseudo-code</a:t>
            </a:r>
          </a:p>
          <a:p>
            <a:r>
              <a:rPr lang="en-US" altLang="en-US" sz="2800"/>
              <a:t>Rationale by Rahul Purandare (S08)</a:t>
            </a:r>
          </a:p>
          <a:p>
            <a:pPr marL="971550" lvl="1" indent="-514350"/>
            <a:r>
              <a:rPr lang="en-US" altLang="en-US" sz="2400">
                <a:solidFill>
                  <a:srgbClr val="FF0000"/>
                </a:solidFill>
              </a:rPr>
              <a:t>We cannot skip any variable without chronologically backtracking to it at least once </a:t>
            </a:r>
          </a:p>
          <a:p>
            <a:pPr marL="971550" lvl="1" indent="-514350"/>
            <a:r>
              <a:rPr lang="en-US" altLang="en-US" sz="2400">
                <a:solidFill>
                  <a:srgbClr val="FF0000"/>
                </a:solidFill>
              </a:rPr>
              <a:t>In fact, exactly once </a:t>
            </a:r>
          </a:p>
          <a:p>
            <a:pPr marL="971550" lvl="1" indent="-514350">
              <a:buFont typeface="Helvetica" pitchFamily="2" charset="0"/>
              <a:buAutoNum type="arabicPeriod"/>
            </a:pPr>
            <a:endParaRPr lang="en-US" altLang="en-US" sz="2400"/>
          </a:p>
        </p:txBody>
      </p:sp>
      <p:sp>
        <p:nvSpPr>
          <p:cNvPr id="54275" name="Slide Number Placeholder 3">
            <a:extLst>
              <a:ext uri="{FF2B5EF4-FFF2-40B4-BE49-F238E27FC236}">
                <a16:creationId xmlns:a16="http://schemas.microsoft.com/office/drawing/2014/main" id="{4C499D1A-01D0-FA46-9D96-EC5F8F1F5BD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BCB34D9-7AC9-BC4D-8471-900C78521B9D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26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itle 1">
            <a:extLst>
              <a:ext uri="{FF2B5EF4-FFF2-40B4-BE49-F238E27FC236}">
                <a16:creationId xmlns:a16="http://schemas.microsoft.com/office/drawing/2014/main" id="{A303B5A2-1F31-F64E-ABD1-1FED31B62B4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CBJ/All solutions without cbf</a:t>
            </a:r>
          </a:p>
        </p:txBody>
      </p:sp>
      <p:sp>
        <p:nvSpPr>
          <p:cNvPr id="55298" name="Content Placeholder 2">
            <a:extLst>
              <a:ext uri="{FF2B5EF4-FFF2-40B4-BE49-F238E27FC236}">
                <a16:creationId xmlns:a16="http://schemas.microsoft.com/office/drawing/2014/main" id="{3487E973-F1AF-CF48-A8E2-2FEB259ED34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/>
              <a:t>When a solution is found, force the last variable, N, to conflict with everything before it</a:t>
            </a:r>
          </a:p>
          <a:p>
            <a:pPr lvl="1"/>
            <a:r>
              <a:rPr lang="en-US" altLang="en-US" sz="2400"/>
              <a:t>conf-set[N] </a:t>
            </a:r>
            <a:r>
              <a:rPr lang="en-US" altLang="en-US" sz="2400">
                <a:sym typeface="Symbol" pitchFamily="2" charset="2"/>
              </a:rPr>
              <a:t></a:t>
            </a:r>
            <a:r>
              <a:rPr lang="en-US" altLang="en-US" sz="2400"/>
              <a:t> {1, 2, ..., N-1}.  </a:t>
            </a:r>
          </a:p>
          <a:p>
            <a:r>
              <a:rPr lang="en-US" altLang="en-US" sz="2800"/>
              <a:t>This operation, in turn, forces some chronological backtracking as the conf-sets are propagated backward </a:t>
            </a:r>
          </a:p>
        </p:txBody>
      </p:sp>
      <p:sp>
        <p:nvSpPr>
          <p:cNvPr id="55299" name="Slide Number Placeholder 3">
            <a:extLst>
              <a:ext uri="{FF2B5EF4-FFF2-40B4-BE49-F238E27FC236}">
                <a16:creationId xmlns:a16="http://schemas.microsoft.com/office/drawing/2014/main" id="{8FB3E00C-9E05-564E-9496-E81C314D3D5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27382FA-DBEE-6F45-9A1B-B16992A152AD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27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itle 1">
            <a:extLst>
              <a:ext uri="{FF2B5EF4-FFF2-40B4-BE49-F238E27FC236}">
                <a16:creationId xmlns:a16="http://schemas.microsoft.com/office/drawing/2014/main" id="{FC4D3829-05FB-5D43-B944-A2A68F827C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CBJ/All solutions with cbf</a:t>
            </a:r>
          </a:p>
        </p:txBody>
      </p:sp>
      <p:sp>
        <p:nvSpPr>
          <p:cNvPr id="56322" name="Content Placeholder 2">
            <a:extLst>
              <a:ext uri="{FF2B5EF4-FFF2-40B4-BE49-F238E27FC236}">
                <a16:creationId xmlns:a16="http://schemas.microsoft.com/office/drawing/2014/main" id="{8969264D-3DB8-F843-A21A-834B47A98E2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Kondrak proposed to fix the problem using cbf (flag), a 1xn vector</a:t>
            </a:r>
          </a:p>
          <a:p>
            <a:pPr lvl="1"/>
            <a:r>
              <a:rPr lang="en-US" altLang="en-US">
                <a:sym typeface="Symbol" pitchFamily="2" charset="2"/>
              </a:rPr>
              <a:t> </a:t>
            </a:r>
            <a:r>
              <a:rPr lang="en-US" altLang="en-US" i="1">
                <a:sym typeface="Symbol" pitchFamily="2" charset="2"/>
              </a:rPr>
              <a:t>i</a:t>
            </a:r>
            <a:r>
              <a:rPr lang="en-US" altLang="en-US">
                <a:sym typeface="Symbol" pitchFamily="2" charset="2"/>
              </a:rPr>
              <a:t>, </a:t>
            </a:r>
            <a:r>
              <a:rPr lang="en-US" altLang="en-US"/>
              <a:t>cbf[</a:t>
            </a:r>
            <a:r>
              <a:rPr lang="en-US" altLang="en-US" i="1"/>
              <a:t>i</a:t>
            </a:r>
            <a:r>
              <a:rPr lang="en-US" altLang="en-US"/>
              <a:t>] </a:t>
            </a:r>
            <a:r>
              <a:rPr lang="en-US" altLang="en-US">
                <a:sym typeface="Symbol" pitchFamily="2" charset="2"/>
              </a:rPr>
              <a:t> 0</a:t>
            </a:r>
          </a:p>
          <a:p>
            <a:pPr lvl="1"/>
            <a:r>
              <a:rPr lang="en-US" altLang="en-US">
                <a:sym typeface="Symbol" pitchFamily="2" charset="2"/>
              </a:rPr>
              <a:t>When you find a solution,  </a:t>
            </a:r>
            <a:r>
              <a:rPr lang="en-US" altLang="en-US" i="1">
                <a:sym typeface="Symbol" pitchFamily="2" charset="2"/>
              </a:rPr>
              <a:t>i</a:t>
            </a:r>
            <a:r>
              <a:rPr lang="en-US" altLang="en-US">
                <a:sym typeface="Symbol" pitchFamily="2" charset="2"/>
              </a:rPr>
              <a:t>, </a:t>
            </a:r>
            <a:r>
              <a:rPr lang="en-US" altLang="en-US"/>
              <a:t>cbf[</a:t>
            </a:r>
            <a:r>
              <a:rPr lang="en-US" altLang="en-US" i="1"/>
              <a:t>i</a:t>
            </a:r>
            <a:r>
              <a:rPr lang="en-US" altLang="en-US"/>
              <a:t>] </a:t>
            </a:r>
            <a:r>
              <a:rPr lang="en-US" altLang="en-US">
                <a:sym typeface="Symbol" pitchFamily="2" charset="2"/>
              </a:rPr>
              <a:t> 1  </a:t>
            </a:r>
            <a:endParaRPr lang="en-US" altLang="en-US"/>
          </a:p>
          <a:p>
            <a:r>
              <a:rPr lang="en-US" altLang="en-US"/>
              <a:t>In unlabel </a:t>
            </a:r>
          </a:p>
          <a:p>
            <a:pPr lvl="1"/>
            <a:r>
              <a:rPr lang="en-US" altLang="en-US"/>
              <a:t>if (cbf[</a:t>
            </a:r>
            <a:r>
              <a:rPr lang="en-US" altLang="en-US" i="1"/>
              <a:t>i</a:t>
            </a:r>
            <a:r>
              <a:rPr lang="en-US" altLang="en-US"/>
              <a:t>]=1) </a:t>
            </a:r>
          </a:p>
          <a:p>
            <a:pPr lvl="2"/>
            <a:r>
              <a:rPr lang="en-US" altLang="en-US"/>
              <a:t>Then </a:t>
            </a:r>
            <a:r>
              <a:rPr lang="en-US" altLang="en-US" i="1"/>
              <a:t>h</a:t>
            </a:r>
            <a:r>
              <a:rPr lang="en-US" altLang="en-US"/>
              <a:t> </a:t>
            </a:r>
            <a:r>
              <a:rPr lang="en-US" altLang="en-US">
                <a:sym typeface="Symbol" pitchFamily="2" charset="2"/>
              </a:rPr>
              <a:t> </a:t>
            </a:r>
            <a:r>
              <a:rPr lang="en-US" altLang="en-US" i="1">
                <a:sym typeface="Symbol" pitchFamily="2" charset="2"/>
              </a:rPr>
              <a:t>i</a:t>
            </a:r>
            <a:r>
              <a:rPr lang="en-US" altLang="en-US">
                <a:sym typeface="Symbol" pitchFamily="2" charset="2"/>
              </a:rPr>
              <a:t>-1</a:t>
            </a:r>
            <a:r>
              <a:rPr lang="en-US" altLang="en-US"/>
              <a:t>; cbf[</a:t>
            </a:r>
            <a:r>
              <a:rPr lang="en-US" altLang="en-US" i="1"/>
              <a:t>i</a:t>
            </a:r>
            <a:r>
              <a:rPr lang="en-US" altLang="en-US"/>
              <a:t>] </a:t>
            </a:r>
            <a:r>
              <a:rPr lang="en-US" altLang="en-US">
                <a:sym typeface="Symbol" pitchFamily="2" charset="2"/>
              </a:rPr>
              <a:t> 0</a:t>
            </a:r>
          </a:p>
          <a:p>
            <a:pPr lvl="2"/>
            <a:r>
              <a:rPr lang="en-US" altLang="en-US"/>
              <a:t>Else </a:t>
            </a:r>
            <a:r>
              <a:rPr lang="en-US" altLang="en-US" i="1"/>
              <a:t>h</a:t>
            </a:r>
            <a:r>
              <a:rPr lang="en-US" altLang="en-US"/>
              <a:t> </a:t>
            </a:r>
            <a:r>
              <a:rPr lang="en-US" altLang="en-US">
                <a:sym typeface="Symbol" pitchFamily="2" charset="2"/>
              </a:rPr>
              <a:t> </a:t>
            </a:r>
            <a:r>
              <a:rPr lang="en-US" altLang="en-US"/>
              <a:t>max-list (conf-set[</a:t>
            </a:r>
            <a:r>
              <a:rPr lang="en-US" altLang="en-US" i="1"/>
              <a:t>i</a:t>
            </a:r>
            <a:r>
              <a:rPr lang="en-US" altLang="en-US"/>
              <a:t>])</a:t>
            </a:r>
          </a:p>
        </p:txBody>
      </p:sp>
      <p:sp>
        <p:nvSpPr>
          <p:cNvPr id="56323" name="Slide Number Placeholder 3">
            <a:extLst>
              <a:ext uri="{FF2B5EF4-FFF2-40B4-BE49-F238E27FC236}">
                <a16:creationId xmlns:a16="http://schemas.microsoft.com/office/drawing/2014/main" id="{E4A5EDE2-B508-AE4E-83FB-52DA11DC585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588019B-B536-C145-B093-1181CFC3C1AC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28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Slide Number Placeholder 5">
            <a:extLst>
              <a:ext uri="{FF2B5EF4-FFF2-40B4-BE49-F238E27FC236}">
                <a16:creationId xmlns:a16="http://schemas.microsoft.com/office/drawing/2014/main" id="{D9951541-A2AD-0A4E-AD2D-53CDC93D5DC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5B5AD7B-EFF3-6740-B186-6F2675BC325C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29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57346" name="Rectangle 1026">
            <a:extLst>
              <a:ext uri="{FF2B5EF4-FFF2-40B4-BE49-F238E27FC236}">
                <a16:creationId xmlns:a16="http://schemas.microsoft.com/office/drawing/2014/main" id="{0548EFA2-9D46-494B-8E26-FE4DF099C8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Backtracking: summary</a:t>
            </a:r>
          </a:p>
        </p:txBody>
      </p:sp>
      <p:sp>
        <p:nvSpPr>
          <p:cNvPr id="57347" name="Rectangle 1027">
            <a:extLst>
              <a:ext uri="{FF2B5EF4-FFF2-40B4-BE49-F238E27FC236}">
                <a16:creationId xmlns:a16="http://schemas.microsoft.com/office/drawing/2014/main" id="{9C53923B-8358-B446-BE02-801F5347BF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/>
              <a:t>Chronological backtracking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Steps back to previous level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No extra data structures required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Backjumping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Jumps to deepest checked-against variable, then steps back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Uses array of integers: max-check[i]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Conflict-directed backjumping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Jumps across deepest conflicting variables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Uses array of sets: conf-set[i]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Number Placeholder 5">
            <a:extLst>
              <a:ext uri="{FF2B5EF4-FFF2-40B4-BE49-F238E27FC236}">
                <a16:creationId xmlns:a16="http://schemas.microsoft.com/office/drawing/2014/main" id="{88DB5395-9A65-DB4E-977B-43640F67A0C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49A51F6-CD46-564B-BCE7-51A1798A62A5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0722" name="Rectangle 2">
            <a:extLst>
              <a:ext uri="{FF2B5EF4-FFF2-40B4-BE49-F238E27FC236}">
                <a16:creationId xmlns:a16="http://schemas.microsoft.com/office/drawing/2014/main" id="{A3FDE74C-4357-5F44-87F9-6220AC8029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Outline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886717C7-D560-844C-AEC2-770033AEAF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17638"/>
            <a:ext cx="8229600" cy="3459162"/>
          </a:xfrm>
        </p:spPr>
        <p:txBody>
          <a:bodyPr/>
          <a:lstStyle/>
          <a:p>
            <a:pPr eaLnBrk="1" hangingPunct="1"/>
            <a:r>
              <a:rPr lang="en-US" altLang="en-US" b="1">
                <a:solidFill>
                  <a:srgbClr val="A50021"/>
                </a:solidFill>
              </a:rPr>
              <a:t>Review of terminology of search </a:t>
            </a:r>
          </a:p>
          <a:p>
            <a:pPr eaLnBrk="1" hangingPunct="1"/>
            <a:r>
              <a:rPr lang="en-US" altLang="en-US">
                <a:solidFill>
                  <a:schemeClr val="bg2"/>
                </a:solidFill>
              </a:rPr>
              <a:t>Hybrid backtracking algorithms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Number Placeholder 5">
            <a:extLst>
              <a:ext uri="{FF2B5EF4-FFF2-40B4-BE49-F238E27FC236}">
                <a16:creationId xmlns:a16="http://schemas.microsoft.com/office/drawing/2014/main" id="{EB4FA6D9-7156-C749-B097-BC2DEDA30A5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C086045-5E17-A147-BC6C-1F310C96A4DD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30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58370" name="Rectangle 2">
            <a:extLst>
              <a:ext uri="{FF2B5EF4-FFF2-40B4-BE49-F238E27FC236}">
                <a16:creationId xmlns:a16="http://schemas.microsoft.com/office/drawing/2014/main" id="{BDD96BFD-0B6F-6446-80F8-8F6B6A9F4C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Outline</a:t>
            </a:r>
          </a:p>
        </p:txBody>
      </p:sp>
      <p:sp>
        <p:nvSpPr>
          <p:cNvPr id="58371" name="Rectangle 3">
            <a:extLst>
              <a:ext uri="{FF2B5EF4-FFF2-40B4-BE49-F238E27FC236}">
                <a16:creationId xmlns:a16="http://schemas.microsoft.com/office/drawing/2014/main" id="{8B4710CF-A132-634E-82C8-CBF2A5258F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17638"/>
            <a:ext cx="8229600" cy="42211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>
                <a:solidFill>
                  <a:schemeClr val="bg2"/>
                </a:solidFill>
              </a:rPr>
              <a:t>Review of terminology of search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solidFill>
                  <a:schemeClr val="bg2"/>
                </a:solidFill>
              </a:rPr>
              <a:t>Hybrid backtracking algorithms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>
                <a:solidFill>
                  <a:schemeClr val="bg2"/>
                </a:solidFill>
              </a:rPr>
              <a:t>Vanilla: BT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>
                <a:solidFill>
                  <a:schemeClr val="bg2"/>
                </a:solidFill>
              </a:rPr>
              <a:t>Improving back steps: BJ, CBJ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b="1">
                <a:solidFill>
                  <a:srgbClr val="A50021"/>
                </a:solidFill>
              </a:rPr>
              <a:t>Improving forward step: BM, FC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Slide Number Placeholder 5">
            <a:extLst>
              <a:ext uri="{FF2B5EF4-FFF2-40B4-BE49-F238E27FC236}">
                <a16:creationId xmlns:a16="http://schemas.microsoft.com/office/drawing/2014/main" id="{CC54E6AE-75E0-A444-B829-17F2BFDAD37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E5324A32-11AD-3F49-BAD5-0E0A2CE58D90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31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59394" name="Rectangle 2">
            <a:extLst>
              <a:ext uri="{FF2B5EF4-FFF2-40B4-BE49-F238E27FC236}">
                <a16:creationId xmlns:a16="http://schemas.microsoft.com/office/drawing/2014/main" id="{27DAC370-F559-9940-8C3B-1882406DCD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Backmarking: goal</a:t>
            </a:r>
          </a:p>
        </p:txBody>
      </p:sp>
      <p:sp>
        <p:nvSpPr>
          <p:cNvPr id="59395" name="Rectangle 3">
            <a:extLst>
              <a:ext uri="{FF2B5EF4-FFF2-40B4-BE49-F238E27FC236}">
                <a16:creationId xmlns:a16="http://schemas.microsoft.com/office/drawing/2014/main" id="{7AE2CF81-458A-9645-9F02-7DA6582D50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65238"/>
            <a:ext cx="8153400" cy="4297362"/>
          </a:xfrm>
        </p:spPr>
        <p:txBody>
          <a:bodyPr/>
          <a:lstStyle/>
          <a:p>
            <a:pPr eaLnBrk="1" hangingPunct="1"/>
            <a:r>
              <a:rPr lang="en-US" altLang="en-US"/>
              <a:t>Tries to reduce amount of consistency checking</a:t>
            </a:r>
          </a:p>
          <a:p>
            <a:pPr eaLnBrk="1" hangingPunct="1"/>
            <a:r>
              <a:rPr lang="en-US" altLang="en-US"/>
              <a:t>Situation:</a:t>
            </a:r>
          </a:p>
          <a:p>
            <a:pPr lvl="1" eaLnBrk="1" hangingPunct="1"/>
            <a:r>
              <a:rPr lang="en-US" altLang="en-US"/>
              <a:t>v[i] about to be re-assigned k</a:t>
            </a:r>
          </a:p>
          <a:p>
            <a:pPr lvl="1" eaLnBrk="1" hangingPunct="1"/>
            <a:r>
              <a:rPr lang="en-US" altLang="en-US"/>
              <a:t>v[i]</a:t>
            </a:r>
            <a:r>
              <a:rPr lang="en-US" altLang="en-US" sz="2400">
                <a:sym typeface="Symbol" pitchFamily="2" charset="2"/>
              </a:rPr>
              <a:t>k was checked against v[h]g</a:t>
            </a:r>
          </a:p>
          <a:p>
            <a:pPr lvl="1" eaLnBrk="1" hangingPunct="1"/>
            <a:r>
              <a:rPr lang="en-US" altLang="en-US" sz="2400">
                <a:sym typeface="Symbol" pitchFamily="2" charset="2"/>
              </a:rPr>
              <a:t>v[h] has not been modified</a:t>
            </a:r>
          </a:p>
          <a:p>
            <a:pPr lvl="1" eaLnBrk="1" hangingPunct="1">
              <a:buFontTx/>
              <a:buNone/>
            </a:pPr>
            <a:endParaRPr lang="en-US" altLang="en-US"/>
          </a:p>
          <a:p>
            <a:pPr eaLnBrk="1" hangingPunct="1"/>
            <a:endParaRPr lang="en-US" altLang="en-US"/>
          </a:p>
        </p:txBody>
      </p:sp>
      <p:sp>
        <p:nvSpPr>
          <p:cNvPr id="59396" name="Rectangle 116">
            <a:extLst>
              <a:ext uri="{FF2B5EF4-FFF2-40B4-BE49-F238E27FC236}">
                <a16:creationId xmlns:a16="http://schemas.microsoft.com/office/drawing/2014/main" id="{F5F05CC3-0D5C-5A49-8DAA-9200AB9FD1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3810000"/>
            <a:ext cx="82296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2800">
              <a:sym typeface="Symbol" pitchFamily="2" charset="2"/>
            </a:endParaRPr>
          </a:p>
        </p:txBody>
      </p:sp>
      <p:sp>
        <p:nvSpPr>
          <p:cNvPr id="59397" name="Oval 118">
            <a:extLst>
              <a:ext uri="{FF2B5EF4-FFF2-40B4-BE49-F238E27FC236}">
                <a16:creationId xmlns:a16="http://schemas.microsoft.com/office/drawing/2014/main" id="{57E902D7-3238-B448-84A9-A7B14BE8FB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86550" y="1905000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9398" name="Oval 119">
            <a:extLst>
              <a:ext uri="{FF2B5EF4-FFF2-40B4-BE49-F238E27FC236}">
                <a16:creationId xmlns:a16="http://schemas.microsoft.com/office/drawing/2014/main" id="{E95A9634-B02C-B748-AC81-4C4536C647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86550" y="2362200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9399" name="Oval 120">
            <a:extLst>
              <a:ext uri="{FF2B5EF4-FFF2-40B4-BE49-F238E27FC236}">
                <a16:creationId xmlns:a16="http://schemas.microsoft.com/office/drawing/2014/main" id="{7E6C18DA-E318-6046-8BFF-459C92715A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86550" y="2819400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9400" name="Oval 121">
            <a:extLst>
              <a:ext uri="{FF2B5EF4-FFF2-40B4-BE49-F238E27FC236}">
                <a16:creationId xmlns:a16="http://schemas.microsoft.com/office/drawing/2014/main" id="{F41FF4E4-7F55-F648-B407-09224B4D67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86550" y="3276600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9401" name="Oval 122">
            <a:extLst>
              <a:ext uri="{FF2B5EF4-FFF2-40B4-BE49-F238E27FC236}">
                <a16:creationId xmlns:a16="http://schemas.microsoft.com/office/drawing/2014/main" id="{EEC56038-F6D6-1E40-A5A1-F9E18C58B3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86550" y="3733800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9402" name="Oval 123">
            <a:extLst>
              <a:ext uri="{FF2B5EF4-FFF2-40B4-BE49-F238E27FC236}">
                <a16:creationId xmlns:a16="http://schemas.microsoft.com/office/drawing/2014/main" id="{C2B1D2C4-67B2-9446-A0FD-27B25BA390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86550" y="4191000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9403" name="Oval 124">
            <a:extLst>
              <a:ext uri="{FF2B5EF4-FFF2-40B4-BE49-F238E27FC236}">
                <a16:creationId xmlns:a16="http://schemas.microsoft.com/office/drawing/2014/main" id="{BDBE2D21-41F9-8240-BC20-D2528E25B8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86550" y="4572000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9404" name="Oval 125">
            <a:extLst>
              <a:ext uri="{FF2B5EF4-FFF2-40B4-BE49-F238E27FC236}">
                <a16:creationId xmlns:a16="http://schemas.microsoft.com/office/drawing/2014/main" id="{595D75AE-4F23-264A-B495-FE38987ADC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43550" y="5105400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9405" name="Oval 126">
            <a:extLst>
              <a:ext uri="{FF2B5EF4-FFF2-40B4-BE49-F238E27FC236}">
                <a16:creationId xmlns:a16="http://schemas.microsoft.com/office/drawing/2014/main" id="{F7D9D9DD-91FD-244C-8CF7-7302A6BF56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29350" y="5105400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9406" name="Oval 127">
            <a:extLst>
              <a:ext uri="{FF2B5EF4-FFF2-40B4-BE49-F238E27FC236}">
                <a16:creationId xmlns:a16="http://schemas.microsoft.com/office/drawing/2014/main" id="{C3E10E17-06DF-B04B-9EE7-E8914A81FB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38950" y="5105400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9407" name="Oval 128">
            <a:extLst>
              <a:ext uri="{FF2B5EF4-FFF2-40B4-BE49-F238E27FC236}">
                <a16:creationId xmlns:a16="http://schemas.microsoft.com/office/drawing/2014/main" id="{94192E8D-580F-2B4F-9716-DB710ED987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0" y="4191000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9408" name="Line 132">
            <a:extLst>
              <a:ext uri="{FF2B5EF4-FFF2-40B4-BE49-F238E27FC236}">
                <a16:creationId xmlns:a16="http://schemas.microsoft.com/office/drawing/2014/main" id="{18AC79EE-2E09-B249-83B9-544D5CD0825F}"/>
              </a:ext>
            </a:extLst>
          </p:cNvPr>
          <p:cNvSpPr>
            <a:spLocks noChangeShapeType="1"/>
          </p:cNvSpPr>
          <p:nvPr/>
        </p:nvSpPr>
        <p:spPr bwMode="auto">
          <a:xfrm>
            <a:off x="6915150" y="21336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09" name="Line 133">
            <a:extLst>
              <a:ext uri="{FF2B5EF4-FFF2-40B4-BE49-F238E27FC236}">
                <a16:creationId xmlns:a16="http://schemas.microsoft.com/office/drawing/2014/main" id="{B91A4150-6B7A-2246-86E8-9981C08905BB}"/>
              </a:ext>
            </a:extLst>
          </p:cNvPr>
          <p:cNvSpPr>
            <a:spLocks noChangeShapeType="1"/>
          </p:cNvSpPr>
          <p:nvPr/>
        </p:nvSpPr>
        <p:spPr bwMode="auto">
          <a:xfrm>
            <a:off x="6915150" y="2590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10" name="Line 134">
            <a:extLst>
              <a:ext uri="{FF2B5EF4-FFF2-40B4-BE49-F238E27FC236}">
                <a16:creationId xmlns:a16="http://schemas.microsoft.com/office/drawing/2014/main" id="{4EE7E80A-AFBD-FA4E-AAED-768AEA090EDF}"/>
              </a:ext>
            </a:extLst>
          </p:cNvPr>
          <p:cNvSpPr>
            <a:spLocks noChangeShapeType="1"/>
          </p:cNvSpPr>
          <p:nvPr/>
        </p:nvSpPr>
        <p:spPr bwMode="auto">
          <a:xfrm>
            <a:off x="6915150" y="3048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11" name="Line 135">
            <a:extLst>
              <a:ext uri="{FF2B5EF4-FFF2-40B4-BE49-F238E27FC236}">
                <a16:creationId xmlns:a16="http://schemas.microsoft.com/office/drawing/2014/main" id="{2F29EFF5-B18A-BE44-AABB-757BFE12918C}"/>
              </a:ext>
            </a:extLst>
          </p:cNvPr>
          <p:cNvSpPr>
            <a:spLocks noChangeShapeType="1"/>
          </p:cNvSpPr>
          <p:nvPr/>
        </p:nvSpPr>
        <p:spPr bwMode="auto">
          <a:xfrm>
            <a:off x="6915150" y="35052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12" name="Line 136">
            <a:extLst>
              <a:ext uri="{FF2B5EF4-FFF2-40B4-BE49-F238E27FC236}">
                <a16:creationId xmlns:a16="http://schemas.microsoft.com/office/drawing/2014/main" id="{D5084CF8-9D8A-204E-BF15-8F6564D16901}"/>
              </a:ext>
            </a:extLst>
          </p:cNvPr>
          <p:cNvSpPr>
            <a:spLocks noChangeShapeType="1"/>
          </p:cNvSpPr>
          <p:nvPr/>
        </p:nvSpPr>
        <p:spPr bwMode="auto">
          <a:xfrm>
            <a:off x="6915150" y="39624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13" name="Line 137">
            <a:extLst>
              <a:ext uri="{FF2B5EF4-FFF2-40B4-BE49-F238E27FC236}">
                <a16:creationId xmlns:a16="http://schemas.microsoft.com/office/drawing/2014/main" id="{5689464C-A2ED-7B4F-B687-D04C2CCDADFF}"/>
              </a:ext>
            </a:extLst>
          </p:cNvPr>
          <p:cNvSpPr>
            <a:spLocks noChangeShapeType="1"/>
          </p:cNvSpPr>
          <p:nvPr/>
        </p:nvSpPr>
        <p:spPr bwMode="auto">
          <a:xfrm>
            <a:off x="6915150" y="4419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14" name="Line 138">
            <a:extLst>
              <a:ext uri="{FF2B5EF4-FFF2-40B4-BE49-F238E27FC236}">
                <a16:creationId xmlns:a16="http://schemas.microsoft.com/office/drawing/2014/main" id="{FBEE5D82-C793-5A4F-A590-92D87C0B62A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848350" y="4800600"/>
            <a:ext cx="990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15" name="Line 139">
            <a:extLst>
              <a:ext uri="{FF2B5EF4-FFF2-40B4-BE49-F238E27FC236}">
                <a16:creationId xmlns:a16="http://schemas.microsoft.com/office/drawing/2014/main" id="{6C0C21E8-5E3C-6543-A15F-6FA2A76EC06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610350" y="48006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16" name="Line 140">
            <a:extLst>
              <a:ext uri="{FF2B5EF4-FFF2-40B4-BE49-F238E27FC236}">
                <a16:creationId xmlns:a16="http://schemas.microsoft.com/office/drawing/2014/main" id="{867B2954-5C6D-6D46-880F-70E13C0363DA}"/>
              </a:ext>
            </a:extLst>
          </p:cNvPr>
          <p:cNvSpPr>
            <a:spLocks noChangeShapeType="1"/>
          </p:cNvSpPr>
          <p:nvPr/>
        </p:nvSpPr>
        <p:spPr bwMode="auto">
          <a:xfrm>
            <a:off x="6838950" y="48006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17" name="Line 141">
            <a:extLst>
              <a:ext uri="{FF2B5EF4-FFF2-40B4-BE49-F238E27FC236}">
                <a16:creationId xmlns:a16="http://schemas.microsoft.com/office/drawing/2014/main" id="{8CB3CDFA-1315-6846-A73D-B7CF636764A1}"/>
              </a:ext>
            </a:extLst>
          </p:cNvPr>
          <p:cNvSpPr>
            <a:spLocks noChangeShapeType="1"/>
          </p:cNvSpPr>
          <p:nvPr/>
        </p:nvSpPr>
        <p:spPr bwMode="auto">
          <a:xfrm>
            <a:off x="7143750" y="3886200"/>
            <a:ext cx="70485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18" name="Line 142">
            <a:extLst>
              <a:ext uri="{FF2B5EF4-FFF2-40B4-BE49-F238E27FC236}">
                <a16:creationId xmlns:a16="http://schemas.microsoft.com/office/drawing/2014/main" id="{FDA82E93-3C5C-CE4D-B419-31F200C030C3}"/>
              </a:ext>
            </a:extLst>
          </p:cNvPr>
          <p:cNvSpPr>
            <a:spLocks noChangeShapeType="1"/>
          </p:cNvSpPr>
          <p:nvPr/>
        </p:nvSpPr>
        <p:spPr bwMode="auto">
          <a:xfrm>
            <a:off x="7848600" y="441960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19" name="Text Box 148">
            <a:extLst>
              <a:ext uri="{FF2B5EF4-FFF2-40B4-BE49-F238E27FC236}">
                <a16:creationId xmlns:a16="http://schemas.microsoft.com/office/drawing/2014/main" id="{37B97A27-C285-DA4E-997B-8D3D2568C1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2819400"/>
            <a:ext cx="939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v[h] = g</a:t>
            </a:r>
          </a:p>
        </p:txBody>
      </p:sp>
      <p:sp>
        <p:nvSpPr>
          <p:cNvPr id="59420" name="Text Box 149">
            <a:extLst>
              <a:ext uri="{FF2B5EF4-FFF2-40B4-BE49-F238E27FC236}">
                <a16:creationId xmlns:a16="http://schemas.microsoft.com/office/drawing/2014/main" id="{5933430F-31F5-B744-A90D-88AF7861CE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5029200"/>
            <a:ext cx="476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v[i]</a:t>
            </a:r>
          </a:p>
        </p:txBody>
      </p:sp>
      <p:grpSp>
        <p:nvGrpSpPr>
          <p:cNvPr id="59421" name="Group 152">
            <a:extLst>
              <a:ext uri="{FF2B5EF4-FFF2-40B4-BE49-F238E27FC236}">
                <a16:creationId xmlns:a16="http://schemas.microsoft.com/office/drawing/2014/main" id="{32B7AA28-2613-8D47-9877-DEDA0A453214}"/>
              </a:ext>
            </a:extLst>
          </p:cNvPr>
          <p:cNvGrpSpPr>
            <a:grpSpLocks/>
          </p:cNvGrpSpPr>
          <p:nvPr/>
        </p:nvGrpSpPr>
        <p:grpSpPr bwMode="auto">
          <a:xfrm>
            <a:off x="7467600" y="4648200"/>
            <a:ext cx="1066800" cy="762000"/>
            <a:chOff x="4884" y="2784"/>
            <a:chExt cx="672" cy="480"/>
          </a:xfrm>
        </p:grpSpPr>
        <p:sp>
          <p:nvSpPr>
            <p:cNvPr id="59423" name="Oval 129">
              <a:extLst>
                <a:ext uri="{FF2B5EF4-FFF2-40B4-BE49-F238E27FC236}">
                  <a16:creationId xmlns:a16="http://schemas.microsoft.com/office/drawing/2014/main" id="{6A16DC9A-E96F-2749-8241-CBAABC38D6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24" y="2784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59424" name="Oval 130">
              <a:extLst>
                <a:ext uri="{FF2B5EF4-FFF2-40B4-BE49-F238E27FC236}">
                  <a16:creationId xmlns:a16="http://schemas.microsoft.com/office/drawing/2014/main" id="{E997ECF5-2DCD-334E-AF02-5A17A4BD47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4" y="3072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59425" name="Oval 131">
              <a:extLst>
                <a:ext uri="{FF2B5EF4-FFF2-40B4-BE49-F238E27FC236}">
                  <a16:creationId xmlns:a16="http://schemas.microsoft.com/office/drawing/2014/main" id="{FEF6F053-5766-2A41-8F68-811C589915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68" y="3072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59426" name="Line 143">
              <a:extLst>
                <a:ext uri="{FF2B5EF4-FFF2-40B4-BE49-F238E27FC236}">
                  <a16:creationId xmlns:a16="http://schemas.microsoft.com/office/drawing/2014/main" id="{18B05EBD-2976-7543-9849-054B91811F9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076" y="2928"/>
              <a:ext cx="192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27" name="Line 144">
              <a:extLst>
                <a:ext uri="{FF2B5EF4-FFF2-40B4-BE49-F238E27FC236}">
                  <a16:creationId xmlns:a16="http://schemas.microsoft.com/office/drawing/2014/main" id="{9BC69A9B-4F99-A94D-B066-73DD9A036EA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16" y="2928"/>
              <a:ext cx="144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28" name="Text Box 150">
              <a:extLst>
                <a:ext uri="{FF2B5EF4-FFF2-40B4-BE49-F238E27FC236}">
                  <a16:creationId xmlns:a16="http://schemas.microsoft.com/office/drawing/2014/main" id="{C36D45E0-4417-1749-A9F6-03C6E809755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22" y="3033"/>
              <a:ext cx="1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k</a:t>
              </a:r>
            </a:p>
          </p:txBody>
        </p:sp>
      </p:grpSp>
      <p:sp>
        <p:nvSpPr>
          <p:cNvPr id="59422" name="Text Box 151">
            <a:extLst>
              <a:ext uri="{FF2B5EF4-FFF2-40B4-BE49-F238E27FC236}">
                <a16:creationId xmlns:a16="http://schemas.microsoft.com/office/drawing/2014/main" id="{AA04C709-670B-E749-8FDC-825A2210BE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6100" y="50292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k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Number Placeholder 5">
            <a:extLst>
              <a:ext uri="{FF2B5EF4-FFF2-40B4-BE49-F238E27FC236}">
                <a16:creationId xmlns:a16="http://schemas.microsoft.com/office/drawing/2014/main" id="{DB395F15-EE55-A643-B8BE-3255B68D94B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0865A1A-36DE-9F4C-AAF5-416E579324CC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32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60418" name="Rectangle 2">
            <a:extLst>
              <a:ext uri="{FF2B5EF4-FFF2-40B4-BE49-F238E27FC236}">
                <a16:creationId xmlns:a16="http://schemas.microsoft.com/office/drawing/2014/main" id="{C3C77F15-D38A-A342-B584-F0B26B79DD4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BM: motivation</a:t>
            </a:r>
          </a:p>
        </p:txBody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8D10BA4C-CE87-1048-8E6D-FFB67F839E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89038"/>
            <a:ext cx="8001000" cy="1096962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</a:pPr>
            <a:r>
              <a:rPr lang="en-US" altLang="en-US" sz="2800"/>
              <a:t>Two situations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2400"/>
              <a:t>Either (v[i]=k,v[h]=g) has failed </a:t>
            </a:r>
            <a:r>
              <a:rPr lang="en-US" altLang="en-US" sz="2400">
                <a:sym typeface="Symbol" pitchFamily="2" charset="2"/>
              </a:rPr>
              <a:t> it will fail again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2400"/>
              <a:t>Or, (v[i]=k,v[h]=g) was founded consistent </a:t>
            </a:r>
            <a:r>
              <a:rPr lang="en-US" altLang="en-US" sz="2400">
                <a:sym typeface="Symbol" pitchFamily="2" charset="2"/>
              </a:rPr>
              <a:t> it will remain consistent</a:t>
            </a:r>
            <a:endParaRPr lang="en-US" altLang="en-US" sz="2400"/>
          </a:p>
        </p:txBody>
      </p:sp>
      <p:grpSp>
        <p:nvGrpSpPr>
          <p:cNvPr id="60420" name="Group 4">
            <a:extLst>
              <a:ext uri="{FF2B5EF4-FFF2-40B4-BE49-F238E27FC236}">
                <a16:creationId xmlns:a16="http://schemas.microsoft.com/office/drawing/2014/main" id="{BFEE57A3-EA98-CC4D-BE4E-1EDBB2F6818E}"/>
              </a:ext>
            </a:extLst>
          </p:cNvPr>
          <p:cNvGrpSpPr>
            <a:grpSpLocks/>
          </p:cNvGrpSpPr>
          <p:nvPr/>
        </p:nvGrpSpPr>
        <p:grpSpPr bwMode="auto">
          <a:xfrm>
            <a:off x="2209800" y="2895600"/>
            <a:ext cx="2070100" cy="1828800"/>
            <a:chOff x="1296" y="1713"/>
            <a:chExt cx="1304" cy="1152"/>
          </a:xfrm>
        </p:grpSpPr>
        <p:sp>
          <p:nvSpPr>
            <p:cNvPr id="60458" name="Oval 5">
              <a:extLst>
                <a:ext uri="{FF2B5EF4-FFF2-40B4-BE49-F238E27FC236}">
                  <a16:creationId xmlns:a16="http://schemas.microsoft.com/office/drawing/2014/main" id="{91D34C62-692F-FF42-BB3E-249B9A19FD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5" y="1713"/>
              <a:ext cx="167" cy="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0459" name="Oval 6">
              <a:extLst>
                <a:ext uri="{FF2B5EF4-FFF2-40B4-BE49-F238E27FC236}">
                  <a16:creationId xmlns:a16="http://schemas.microsoft.com/office/drawing/2014/main" id="{E06FFD41-66ED-8A4D-89BE-D12178ECDC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5" y="1857"/>
              <a:ext cx="167" cy="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0460" name="Oval 7">
              <a:extLst>
                <a:ext uri="{FF2B5EF4-FFF2-40B4-BE49-F238E27FC236}">
                  <a16:creationId xmlns:a16="http://schemas.microsoft.com/office/drawing/2014/main" id="{CDB98002-8594-AE4F-8754-8A50ED8E2A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5" y="2001"/>
              <a:ext cx="167" cy="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0461" name="Oval 8">
              <a:extLst>
                <a:ext uri="{FF2B5EF4-FFF2-40B4-BE49-F238E27FC236}">
                  <a16:creationId xmlns:a16="http://schemas.microsoft.com/office/drawing/2014/main" id="{D0889BB3-0C52-7542-96EE-0C98AC35E4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5" y="2145"/>
              <a:ext cx="167" cy="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0462" name="Oval 9">
              <a:extLst>
                <a:ext uri="{FF2B5EF4-FFF2-40B4-BE49-F238E27FC236}">
                  <a16:creationId xmlns:a16="http://schemas.microsoft.com/office/drawing/2014/main" id="{500EB58C-5AF7-2946-AECA-512EDFF53A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5" y="2289"/>
              <a:ext cx="167" cy="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0463" name="Oval 10">
              <a:extLst>
                <a:ext uri="{FF2B5EF4-FFF2-40B4-BE49-F238E27FC236}">
                  <a16:creationId xmlns:a16="http://schemas.microsoft.com/office/drawing/2014/main" id="{2932FB2C-863B-8E4F-AFA2-3460533EBA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5" y="2433"/>
              <a:ext cx="167" cy="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0464" name="Oval 11">
              <a:extLst>
                <a:ext uri="{FF2B5EF4-FFF2-40B4-BE49-F238E27FC236}">
                  <a16:creationId xmlns:a16="http://schemas.microsoft.com/office/drawing/2014/main" id="{64FFC6B4-21B5-F34D-8048-F351D44AA9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5" y="2553"/>
              <a:ext cx="167" cy="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0465" name="Oval 12">
              <a:extLst>
                <a:ext uri="{FF2B5EF4-FFF2-40B4-BE49-F238E27FC236}">
                  <a16:creationId xmlns:a16="http://schemas.microsoft.com/office/drawing/2014/main" id="{1BEFA202-7675-D24F-A7FD-180376AC4B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5" y="2721"/>
              <a:ext cx="168" cy="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0466" name="Oval 13">
              <a:extLst>
                <a:ext uri="{FF2B5EF4-FFF2-40B4-BE49-F238E27FC236}">
                  <a16:creationId xmlns:a16="http://schemas.microsoft.com/office/drawing/2014/main" id="{A6BB15EF-8832-AB4B-ACAC-50B101F4F2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7" y="2721"/>
              <a:ext cx="168" cy="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0467" name="Oval 14">
              <a:extLst>
                <a:ext uri="{FF2B5EF4-FFF2-40B4-BE49-F238E27FC236}">
                  <a16:creationId xmlns:a16="http://schemas.microsoft.com/office/drawing/2014/main" id="{9901FA8C-9981-9D4A-A502-20D32148D5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1" y="2721"/>
              <a:ext cx="167" cy="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0468" name="Line 15">
              <a:extLst>
                <a:ext uri="{FF2B5EF4-FFF2-40B4-BE49-F238E27FC236}">
                  <a16:creationId xmlns:a16="http://schemas.microsoft.com/office/drawing/2014/main" id="{F8E0A575-FEF7-CF47-8FA3-F618D4FBE36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89" y="1785"/>
              <a:ext cx="0" cy="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69" name="Line 16">
              <a:extLst>
                <a:ext uri="{FF2B5EF4-FFF2-40B4-BE49-F238E27FC236}">
                  <a16:creationId xmlns:a16="http://schemas.microsoft.com/office/drawing/2014/main" id="{D6A544F8-EA3D-5A41-872D-93B4CA03E0E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89" y="1929"/>
              <a:ext cx="0" cy="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70" name="Line 17">
              <a:extLst>
                <a:ext uri="{FF2B5EF4-FFF2-40B4-BE49-F238E27FC236}">
                  <a16:creationId xmlns:a16="http://schemas.microsoft.com/office/drawing/2014/main" id="{C6B98481-11F1-8C44-AE2A-547264335D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89" y="2073"/>
              <a:ext cx="0" cy="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71" name="Line 18">
              <a:extLst>
                <a:ext uri="{FF2B5EF4-FFF2-40B4-BE49-F238E27FC236}">
                  <a16:creationId xmlns:a16="http://schemas.microsoft.com/office/drawing/2014/main" id="{BFCC7F96-00C2-CF47-99CC-71B458FD3E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89" y="2217"/>
              <a:ext cx="0" cy="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72" name="Line 19">
              <a:extLst>
                <a:ext uri="{FF2B5EF4-FFF2-40B4-BE49-F238E27FC236}">
                  <a16:creationId xmlns:a16="http://schemas.microsoft.com/office/drawing/2014/main" id="{8102A837-2CE0-4A43-ACC6-AA768A0773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89" y="2361"/>
              <a:ext cx="0" cy="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73" name="Line 20">
              <a:extLst>
                <a:ext uri="{FF2B5EF4-FFF2-40B4-BE49-F238E27FC236}">
                  <a16:creationId xmlns:a16="http://schemas.microsoft.com/office/drawing/2014/main" id="{DAD10926-095B-E04C-8F55-ECD2A0DB9F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89" y="2505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74" name="Line 21">
              <a:extLst>
                <a:ext uri="{FF2B5EF4-FFF2-40B4-BE49-F238E27FC236}">
                  <a16:creationId xmlns:a16="http://schemas.microsoft.com/office/drawing/2014/main" id="{72D6AD66-9E62-5542-8162-FB232253A7B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597" y="2625"/>
              <a:ext cx="36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75" name="Line 22">
              <a:extLst>
                <a:ext uri="{FF2B5EF4-FFF2-40B4-BE49-F238E27FC236}">
                  <a16:creationId xmlns:a16="http://schemas.microsoft.com/office/drawing/2014/main" id="{CF015437-21D0-FB41-AEEC-F5E6CBF35D1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877" y="2625"/>
              <a:ext cx="8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76" name="Line 23">
              <a:extLst>
                <a:ext uri="{FF2B5EF4-FFF2-40B4-BE49-F238E27FC236}">
                  <a16:creationId xmlns:a16="http://schemas.microsoft.com/office/drawing/2014/main" id="{00B39500-D612-B049-9293-678977799E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1" y="2625"/>
              <a:ext cx="83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77" name="Line 24">
              <a:extLst>
                <a:ext uri="{FF2B5EF4-FFF2-40B4-BE49-F238E27FC236}">
                  <a16:creationId xmlns:a16="http://schemas.microsoft.com/office/drawing/2014/main" id="{658B4AC1-D59E-4B49-B257-5795C85FCFA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2352"/>
              <a:ext cx="24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78" name="Line 25">
              <a:extLst>
                <a:ext uri="{FF2B5EF4-FFF2-40B4-BE49-F238E27FC236}">
                  <a16:creationId xmlns:a16="http://schemas.microsoft.com/office/drawing/2014/main" id="{5839F9DF-A7E3-8345-A57C-1239570546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41" y="2673"/>
              <a:ext cx="8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cxnSp>
          <p:nvCxnSpPr>
            <p:cNvPr id="60479" name="AutoShape 26">
              <a:extLst>
                <a:ext uri="{FF2B5EF4-FFF2-40B4-BE49-F238E27FC236}">
                  <a16:creationId xmlns:a16="http://schemas.microsoft.com/office/drawing/2014/main" id="{2A4C219E-D1F5-D14B-94B6-C1E2ED0BB118}"/>
                </a:ext>
              </a:extLst>
            </p:cNvPr>
            <p:cNvCxnSpPr>
              <a:cxnSpLocks noChangeShapeType="1"/>
              <a:stCxn id="60460" idx="2"/>
            </p:cNvCxnSpPr>
            <p:nvPr/>
          </p:nvCxnSpPr>
          <p:spPr bwMode="auto">
            <a:xfrm rot="10800000" flipV="1">
              <a:off x="1513" y="2037"/>
              <a:ext cx="392" cy="684"/>
            </a:xfrm>
            <a:prstGeom prst="curvedConnector2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0480" name="AutoShape 27">
              <a:extLst>
                <a:ext uri="{FF2B5EF4-FFF2-40B4-BE49-F238E27FC236}">
                  <a16:creationId xmlns:a16="http://schemas.microsoft.com/office/drawing/2014/main" id="{47C7ABA6-59CA-3548-9617-7BC26932E14F}"/>
                </a:ext>
              </a:extLst>
            </p:cNvPr>
            <p:cNvCxnSpPr>
              <a:cxnSpLocks noChangeShapeType="1"/>
              <a:stCxn id="60460" idx="6"/>
              <a:endCxn id="60492" idx="1"/>
            </p:cNvCxnSpPr>
            <p:nvPr/>
          </p:nvCxnSpPr>
          <p:spPr bwMode="auto">
            <a:xfrm>
              <a:off x="2072" y="2037"/>
              <a:ext cx="152" cy="703"/>
            </a:xfrm>
            <a:prstGeom prst="curved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0481" name="Text Box 28">
              <a:extLst>
                <a:ext uri="{FF2B5EF4-FFF2-40B4-BE49-F238E27FC236}">
                  <a16:creationId xmlns:a16="http://schemas.microsoft.com/office/drawing/2014/main" id="{BB0026ED-9655-E745-9BFF-A926815D502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1" y="1963"/>
              <a:ext cx="379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000">
                  <a:latin typeface="Arial" panose="020B0604020202020204" pitchFamily="34" charset="0"/>
                </a:rPr>
                <a:t>v[h] = g</a:t>
              </a:r>
            </a:p>
          </p:txBody>
        </p:sp>
        <p:sp>
          <p:nvSpPr>
            <p:cNvPr id="60482" name="Text Box 29">
              <a:extLst>
                <a:ext uri="{FF2B5EF4-FFF2-40B4-BE49-F238E27FC236}">
                  <a16:creationId xmlns:a16="http://schemas.microsoft.com/office/drawing/2014/main" id="{C5E1BFED-556F-004A-BBED-4B40E47441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6" y="2671"/>
              <a:ext cx="21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000">
                  <a:latin typeface="Arial" panose="020B0604020202020204" pitchFamily="34" charset="0"/>
                </a:rPr>
                <a:t>v[i]</a:t>
              </a:r>
            </a:p>
          </p:txBody>
        </p:sp>
        <p:grpSp>
          <p:nvGrpSpPr>
            <p:cNvPr id="60483" name="Group 30">
              <a:extLst>
                <a:ext uri="{FF2B5EF4-FFF2-40B4-BE49-F238E27FC236}">
                  <a16:creationId xmlns:a16="http://schemas.microsoft.com/office/drawing/2014/main" id="{0769A3FC-7FF9-844C-A116-2DCE7B294DA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08" y="2448"/>
              <a:ext cx="392" cy="369"/>
              <a:chOff x="2296" y="2385"/>
              <a:chExt cx="392" cy="369"/>
            </a:xfrm>
          </p:grpSpPr>
          <p:sp>
            <p:nvSpPr>
              <p:cNvPr id="60485" name="Oval 31">
                <a:extLst>
                  <a:ext uri="{FF2B5EF4-FFF2-40B4-BE49-F238E27FC236}">
                    <a16:creationId xmlns:a16="http://schemas.microsoft.com/office/drawing/2014/main" id="{95221406-D827-2144-AE2C-A6E7EBFE9B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24" y="2385"/>
                <a:ext cx="168" cy="72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60486" name="Oval 32">
                <a:extLst>
                  <a:ext uri="{FF2B5EF4-FFF2-40B4-BE49-F238E27FC236}">
                    <a16:creationId xmlns:a16="http://schemas.microsoft.com/office/drawing/2014/main" id="{3C694165-A550-7341-817B-1C7FFD87A9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36" y="2505"/>
                <a:ext cx="168" cy="72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60487" name="Oval 33">
                <a:extLst>
                  <a:ext uri="{FF2B5EF4-FFF2-40B4-BE49-F238E27FC236}">
                    <a16:creationId xmlns:a16="http://schemas.microsoft.com/office/drawing/2014/main" id="{11069AF2-A91F-E642-A5A5-C5E00C7D828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96" y="2649"/>
                <a:ext cx="168" cy="72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60488" name="Oval 34">
                <a:extLst>
                  <a:ext uri="{FF2B5EF4-FFF2-40B4-BE49-F238E27FC236}">
                    <a16:creationId xmlns:a16="http://schemas.microsoft.com/office/drawing/2014/main" id="{FDC49435-38DA-584F-A1ED-126CEEF89A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20" y="2649"/>
                <a:ext cx="168" cy="72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60489" name="Line 35">
                <a:extLst>
                  <a:ext uri="{FF2B5EF4-FFF2-40B4-BE49-F238E27FC236}">
                    <a16:creationId xmlns:a16="http://schemas.microsoft.com/office/drawing/2014/main" id="{983B489C-340E-4349-B8C7-945F105557D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36" y="2457"/>
                <a:ext cx="84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0490" name="Line 36">
                <a:extLst>
                  <a:ext uri="{FF2B5EF4-FFF2-40B4-BE49-F238E27FC236}">
                    <a16:creationId xmlns:a16="http://schemas.microsoft.com/office/drawing/2014/main" id="{A27F2B81-2632-3F42-B641-BB32B174BDC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08" y="2577"/>
                <a:ext cx="112" cy="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0491" name="Line 37">
                <a:extLst>
                  <a:ext uri="{FF2B5EF4-FFF2-40B4-BE49-F238E27FC236}">
                    <a16:creationId xmlns:a16="http://schemas.microsoft.com/office/drawing/2014/main" id="{C6B5B1BF-B26B-3140-AF23-824A6355B2D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48" y="2577"/>
                <a:ext cx="84" cy="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0492" name="Text Box 38">
                <a:extLst>
                  <a:ext uri="{FF2B5EF4-FFF2-40B4-BE49-F238E27FC236}">
                    <a16:creationId xmlns:a16="http://schemas.microsoft.com/office/drawing/2014/main" id="{36C4935D-1D1D-6447-9CA1-AF30FC6D3CD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12" y="2600"/>
                <a:ext cx="156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zh-CN" sz="1000">
                    <a:latin typeface="Arial" panose="020B0604020202020204" pitchFamily="34" charset="0"/>
                  </a:rPr>
                  <a:t>k</a:t>
                </a:r>
              </a:p>
            </p:txBody>
          </p:sp>
        </p:grpSp>
        <p:sp>
          <p:nvSpPr>
            <p:cNvPr id="60484" name="Text Box 39">
              <a:extLst>
                <a:ext uri="{FF2B5EF4-FFF2-40B4-BE49-F238E27FC236}">
                  <a16:creationId xmlns:a16="http://schemas.microsoft.com/office/drawing/2014/main" id="{50A9CACA-E4E3-4440-AB55-11542C63B17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96" y="2671"/>
              <a:ext cx="15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000">
                  <a:latin typeface="Arial" panose="020B0604020202020204" pitchFamily="34" charset="0"/>
                </a:rPr>
                <a:t>k</a:t>
              </a:r>
            </a:p>
          </p:txBody>
        </p:sp>
      </p:grpSp>
      <p:grpSp>
        <p:nvGrpSpPr>
          <p:cNvPr id="60421" name="Group 40">
            <a:extLst>
              <a:ext uri="{FF2B5EF4-FFF2-40B4-BE49-F238E27FC236}">
                <a16:creationId xmlns:a16="http://schemas.microsoft.com/office/drawing/2014/main" id="{3B618B11-FBFD-D84C-8155-6205F8F551AC}"/>
              </a:ext>
            </a:extLst>
          </p:cNvPr>
          <p:cNvGrpSpPr>
            <a:grpSpLocks/>
          </p:cNvGrpSpPr>
          <p:nvPr/>
        </p:nvGrpSpPr>
        <p:grpSpPr bwMode="auto">
          <a:xfrm>
            <a:off x="5016500" y="2895600"/>
            <a:ext cx="2070100" cy="1765300"/>
            <a:chOff x="3112" y="1680"/>
            <a:chExt cx="1304" cy="1112"/>
          </a:xfrm>
        </p:grpSpPr>
        <p:sp>
          <p:nvSpPr>
            <p:cNvPr id="60423" name="Text Box 41">
              <a:extLst>
                <a:ext uri="{FF2B5EF4-FFF2-40B4-BE49-F238E27FC236}">
                  <a16:creationId xmlns:a16="http://schemas.microsoft.com/office/drawing/2014/main" id="{28DC542A-EF5E-5643-A4D3-07DA4010830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00" y="2518"/>
              <a:ext cx="24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600">
                  <a:latin typeface="Arial" panose="020B0604020202020204" pitchFamily="34" charset="0"/>
                  <a:sym typeface="Symbol" pitchFamily="2" charset="2"/>
                </a:rPr>
                <a:t></a:t>
              </a:r>
              <a:endParaRPr lang="en-US" altLang="en-US" sz="1600">
                <a:latin typeface="Arial" panose="020B0604020202020204" pitchFamily="34" charset="0"/>
              </a:endParaRPr>
            </a:p>
          </p:txBody>
        </p:sp>
        <p:sp>
          <p:nvSpPr>
            <p:cNvPr id="60424" name="Oval 42">
              <a:extLst>
                <a:ext uri="{FF2B5EF4-FFF2-40B4-BE49-F238E27FC236}">
                  <a16:creationId xmlns:a16="http://schemas.microsoft.com/office/drawing/2014/main" id="{87F05A01-9364-B14F-A46F-D52A22C27F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21" y="1680"/>
              <a:ext cx="167" cy="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0425" name="Oval 43">
              <a:extLst>
                <a:ext uri="{FF2B5EF4-FFF2-40B4-BE49-F238E27FC236}">
                  <a16:creationId xmlns:a16="http://schemas.microsoft.com/office/drawing/2014/main" id="{174859CE-3701-A943-A72C-AEF8D9E561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21" y="1824"/>
              <a:ext cx="167" cy="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0426" name="Oval 44">
              <a:extLst>
                <a:ext uri="{FF2B5EF4-FFF2-40B4-BE49-F238E27FC236}">
                  <a16:creationId xmlns:a16="http://schemas.microsoft.com/office/drawing/2014/main" id="{154B73C8-F0FF-E248-9837-2768D7BB2F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21" y="1968"/>
              <a:ext cx="167" cy="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0427" name="Oval 45">
              <a:extLst>
                <a:ext uri="{FF2B5EF4-FFF2-40B4-BE49-F238E27FC236}">
                  <a16:creationId xmlns:a16="http://schemas.microsoft.com/office/drawing/2014/main" id="{AE7074B4-BFC3-6445-9F00-C67B5E5AAB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21" y="2112"/>
              <a:ext cx="167" cy="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0428" name="Oval 46">
              <a:extLst>
                <a:ext uri="{FF2B5EF4-FFF2-40B4-BE49-F238E27FC236}">
                  <a16:creationId xmlns:a16="http://schemas.microsoft.com/office/drawing/2014/main" id="{5820DAF2-ABC3-304B-913B-53F5596EF5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21" y="2256"/>
              <a:ext cx="167" cy="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0429" name="Oval 47">
              <a:extLst>
                <a:ext uri="{FF2B5EF4-FFF2-40B4-BE49-F238E27FC236}">
                  <a16:creationId xmlns:a16="http://schemas.microsoft.com/office/drawing/2014/main" id="{1293B06F-E52E-B949-A9B8-8FF68FFF8E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21" y="2400"/>
              <a:ext cx="167" cy="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0430" name="Oval 48">
              <a:extLst>
                <a:ext uri="{FF2B5EF4-FFF2-40B4-BE49-F238E27FC236}">
                  <a16:creationId xmlns:a16="http://schemas.microsoft.com/office/drawing/2014/main" id="{7B8EA820-9910-B74F-91EA-EFAADEA76F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21" y="2520"/>
              <a:ext cx="167" cy="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0431" name="Oval 49">
              <a:extLst>
                <a:ext uri="{FF2B5EF4-FFF2-40B4-BE49-F238E27FC236}">
                  <a16:creationId xmlns:a16="http://schemas.microsoft.com/office/drawing/2014/main" id="{D28AC143-FB03-1D4A-93E1-95AE689F03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1" y="2688"/>
              <a:ext cx="168" cy="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0432" name="Oval 50">
              <a:extLst>
                <a:ext uri="{FF2B5EF4-FFF2-40B4-BE49-F238E27FC236}">
                  <a16:creationId xmlns:a16="http://schemas.microsoft.com/office/drawing/2014/main" id="{44635F48-CE23-0145-84AA-69FC7C5028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53" y="2688"/>
              <a:ext cx="168" cy="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0433" name="Oval 51">
              <a:extLst>
                <a:ext uri="{FF2B5EF4-FFF2-40B4-BE49-F238E27FC236}">
                  <a16:creationId xmlns:a16="http://schemas.microsoft.com/office/drawing/2014/main" id="{AABAA623-3B7A-8644-B67E-60ECDA4B57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77" y="2688"/>
              <a:ext cx="167" cy="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0434" name="Line 52">
              <a:extLst>
                <a:ext uri="{FF2B5EF4-FFF2-40B4-BE49-F238E27FC236}">
                  <a16:creationId xmlns:a16="http://schemas.microsoft.com/office/drawing/2014/main" id="{FC6D9F20-2D59-F641-9DA8-5876EBF793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05" y="1752"/>
              <a:ext cx="0" cy="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35" name="Line 53">
              <a:extLst>
                <a:ext uri="{FF2B5EF4-FFF2-40B4-BE49-F238E27FC236}">
                  <a16:creationId xmlns:a16="http://schemas.microsoft.com/office/drawing/2014/main" id="{753E53B8-CA93-B84C-85B7-D1415DD9BB3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05" y="1896"/>
              <a:ext cx="0" cy="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36" name="Line 54">
              <a:extLst>
                <a:ext uri="{FF2B5EF4-FFF2-40B4-BE49-F238E27FC236}">
                  <a16:creationId xmlns:a16="http://schemas.microsoft.com/office/drawing/2014/main" id="{7747EDB4-D29F-6243-9804-8AAF65E47A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05" y="2040"/>
              <a:ext cx="0" cy="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37" name="Line 55">
              <a:extLst>
                <a:ext uri="{FF2B5EF4-FFF2-40B4-BE49-F238E27FC236}">
                  <a16:creationId xmlns:a16="http://schemas.microsoft.com/office/drawing/2014/main" id="{1909028D-3B49-F64B-BDE7-64814BC2DB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05" y="2184"/>
              <a:ext cx="0" cy="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38" name="Line 56">
              <a:extLst>
                <a:ext uri="{FF2B5EF4-FFF2-40B4-BE49-F238E27FC236}">
                  <a16:creationId xmlns:a16="http://schemas.microsoft.com/office/drawing/2014/main" id="{4F742B71-1140-CE46-87F9-06810FEBAA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05" y="2328"/>
              <a:ext cx="0" cy="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39" name="Line 57">
              <a:extLst>
                <a:ext uri="{FF2B5EF4-FFF2-40B4-BE49-F238E27FC236}">
                  <a16:creationId xmlns:a16="http://schemas.microsoft.com/office/drawing/2014/main" id="{39DEBCC4-1E58-4442-AC91-09DEBE5539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05" y="2472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40" name="Line 58">
              <a:extLst>
                <a:ext uri="{FF2B5EF4-FFF2-40B4-BE49-F238E27FC236}">
                  <a16:creationId xmlns:a16="http://schemas.microsoft.com/office/drawing/2014/main" id="{D2950A14-DD3E-1A43-93C1-D70B5EEA7F1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13" y="2592"/>
              <a:ext cx="36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41" name="Line 59">
              <a:extLst>
                <a:ext uri="{FF2B5EF4-FFF2-40B4-BE49-F238E27FC236}">
                  <a16:creationId xmlns:a16="http://schemas.microsoft.com/office/drawing/2014/main" id="{F076355E-8B0D-6244-A6C8-0E8EA256086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693" y="2592"/>
              <a:ext cx="8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42" name="Line 60">
              <a:extLst>
                <a:ext uri="{FF2B5EF4-FFF2-40B4-BE49-F238E27FC236}">
                  <a16:creationId xmlns:a16="http://schemas.microsoft.com/office/drawing/2014/main" id="{E81968BC-5263-8245-9FEE-9A4E8E0CD6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77" y="2592"/>
              <a:ext cx="83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43" name="Line 61">
              <a:extLst>
                <a:ext uri="{FF2B5EF4-FFF2-40B4-BE49-F238E27FC236}">
                  <a16:creationId xmlns:a16="http://schemas.microsoft.com/office/drawing/2014/main" id="{87D00DEE-D398-FD42-B079-90C6D5D3FF4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0" y="2319"/>
              <a:ext cx="24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cxnSp>
          <p:nvCxnSpPr>
            <p:cNvPr id="60444" name="AutoShape 62">
              <a:extLst>
                <a:ext uri="{FF2B5EF4-FFF2-40B4-BE49-F238E27FC236}">
                  <a16:creationId xmlns:a16="http://schemas.microsoft.com/office/drawing/2014/main" id="{12C6C658-6A22-0C46-95D6-648CC6FB1BB0}"/>
                </a:ext>
              </a:extLst>
            </p:cNvPr>
            <p:cNvCxnSpPr>
              <a:cxnSpLocks noChangeShapeType="1"/>
              <a:stCxn id="60426" idx="2"/>
            </p:cNvCxnSpPr>
            <p:nvPr/>
          </p:nvCxnSpPr>
          <p:spPr bwMode="auto">
            <a:xfrm rot="10800000" flipV="1">
              <a:off x="3329" y="2004"/>
              <a:ext cx="392" cy="684"/>
            </a:xfrm>
            <a:prstGeom prst="curvedConnector2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0445" name="AutoShape 63">
              <a:extLst>
                <a:ext uri="{FF2B5EF4-FFF2-40B4-BE49-F238E27FC236}">
                  <a16:creationId xmlns:a16="http://schemas.microsoft.com/office/drawing/2014/main" id="{FBEB7BA1-5D3C-7146-B2DD-C3F4C3494DEF}"/>
                </a:ext>
              </a:extLst>
            </p:cNvPr>
            <p:cNvCxnSpPr>
              <a:cxnSpLocks noChangeShapeType="1"/>
              <a:stCxn id="60426" idx="6"/>
              <a:endCxn id="60457" idx="1"/>
            </p:cNvCxnSpPr>
            <p:nvPr/>
          </p:nvCxnSpPr>
          <p:spPr bwMode="auto">
            <a:xfrm>
              <a:off x="3888" y="2004"/>
              <a:ext cx="152" cy="703"/>
            </a:xfrm>
            <a:prstGeom prst="curved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0446" name="Text Box 64">
              <a:extLst>
                <a:ext uri="{FF2B5EF4-FFF2-40B4-BE49-F238E27FC236}">
                  <a16:creationId xmlns:a16="http://schemas.microsoft.com/office/drawing/2014/main" id="{78B6E469-5ED4-324B-A01D-90D17910FA7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57" y="1930"/>
              <a:ext cx="379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000">
                  <a:latin typeface="Arial" panose="020B0604020202020204" pitchFamily="34" charset="0"/>
                </a:rPr>
                <a:t>v[h] = g</a:t>
              </a:r>
            </a:p>
          </p:txBody>
        </p:sp>
        <p:sp>
          <p:nvSpPr>
            <p:cNvPr id="60447" name="Text Box 65">
              <a:extLst>
                <a:ext uri="{FF2B5EF4-FFF2-40B4-BE49-F238E27FC236}">
                  <a16:creationId xmlns:a16="http://schemas.microsoft.com/office/drawing/2014/main" id="{49EEB77A-4E12-8840-8BE0-295D9F246A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12" y="2638"/>
              <a:ext cx="21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000">
                  <a:latin typeface="Arial" panose="020B0604020202020204" pitchFamily="34" charset="0"/>
                </a:rPr>
                <a:t>v[i]</a:t>
              </a:r>
            </a:p>
          </p:txBody>
        </p:sp>
        <p:grpSp>
          <p:nvGrpSpPr>
            <p:cNvPr id="60448" name="Group 66">
              <a:extLst>
                <a:ext uri="{FF2B5EF4-FFF2-40B4-BE49-F238E27FC236}">
                  <a16:creationId xmlns:a16="http://schemas.microsoft.com/office/drawing/2014/main" id="{3F0334A1-A4A5-1E40-80E4-705631E1287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024" y="2415"/>
              <a:ext cx="392" cy="369"/>
              <a:chOff x="2296" y="2385"/>
              <a:chExt cx="392" cy="369"/>
            </a:xfrm>
          </p:grpSpPr>
          <p:sp>
            <p:nvSpPr>
              <p:cNvPr id="60450" name="Oval 67">
                <a:extLst>
                  <a:ext uri="{FF2B5EF4-FFF2-40B4-BE49-F238E27FC236}">
                    <a16:creationId xmlns:a16="http://schemas.microsoft.com/office/drawing/2014/main" id="{91AE482C-ACFA-2F45-BAE1-77C2BC0576C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24" y="2385"/>
                <a:ext cx="168" cy="72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60451" name="Oval 68">
                <a:extLst>
                  <a:ext uri="{FF2B5EF4-FFF2-40B4-BE49-F238E27FC236}">
                    <a16:creationId xmlns:a16="http://schemas.microsoft.com/office/drawing/2014/main" id="{F6B175B2-7780-0548-8405-36C18DC18D6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36" y="2505"/>
                <a:ext cx="168" cy="72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60452" name="Oval 69">
                <a:extLst>
                  <a:ext uri="{FF2B5EF4-FFF2-40B4-BE49-F238E27FC236}">
                    <a16:creationId xmlns:a16="http://schemas.microsoft.com/office/drawing/2014/main" id="{6677AD6F-4DF2-C247-81C3-D57BFCC7D0D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96" y="2649"/>
                <a:ext cx="168" cy="72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60453" name="Oval 70">
                <a:extLst>
                  <a:ext uri="{FF2B5EF4-FFF2-40B4-BE49-F238E27FC236}">
                    <a16:creationId xmlns:a16="http://schemas.microsoft.com/office/drawing/2014/main" id="{244EF820-ADE8-7849-9D7B-0EA215D8DDB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20" y="2649"/>
                <a:ext cx="168" cy="72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60454" name="Line 71">
                <a:extLst>
                  <a:ext uri="{FF2B5EF4-FFF2-40B4-BE49-F238E27FC236}">
                    <a16:creationId xmlns:a16="http://schemas.microsoft.com/office/drawing/2014/main" id="{FF3B2B9D-4525-3646-83C5-F6653B2D257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36" y="2457"/>
                <a:ext cx="84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0455" name="Line 72">
                <a:extLst>
                  <a:ext uri="{FF2B5EF4-FFF2-40B4-BE49-F238E27FC236}">
                    <a16:creationId xmlns:a16="http://schemas.microsoft.com/office/drawing/2014/main" id="{0D694C53-CE08-E14B-92C0-207E7DA21C9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08" y="2577"/>
                <a:ext cx="112" cy="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0456" name="Line 73">
                <a:extLst>
                  <a:ext uri="{FF2B5EF4-FFF2-40B4-BE49-F238E27FC236}">
                    <a16:creationId xmlns:a16="http://schemas.microsoft.com/office/drawing/2014/main" id="{C6BAD6D7-DB01-5041-A39B-1AF0ABD19EC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48" y="2577"/>
                <a:ext cx="84" cy="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0457" name="Text Box 74">
                <a:extLst>
                  <a:ext uri="{FF2B5EF4-FFF2-40B4-BE49-F238E27FC236}">
                    <a16:creationId xmlns:a16="http://schemas.microsoft.com/office/drawing/2014/main" id="{6C5372EC-6A55-1140-AF29-5BE5D8BFDCA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12" y="2600"/>
                <a:ext cx="156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zh-CN" sz="1000">
                    <a:latin typeface="Arial" panose="020B0604020202020204" pitchFamily="34" charset="0"/>
                  </a:rPr>
                  <a:t>k</a:t>
                </a:r>
              </a:p>
            </p:txBody>
          </p:sp>
        </p:grpSp>
        <p:sp>
          <p:nvSpPr>
            <p:cNvPr id="60449" name="Text Box 75">
              <a:extLst>
                <a:ext uri="{FF2B5EF4-FFF2-40B4-BE49-F238E27FC236}">
                  <a16:creationId xmlns:a16="http://schemas.microsoft.com/office/drawing/2014/main" id="{4D4525A2-CA89-2649-9828-2C42D31353A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12" y="2638"/>
              <a:ext cx="15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000">
                  <a:latin typeface="Arial" panose="020B0604020202020204" pitchFamily="34" charset="0"/>
                </a:rPr>
                <a:t>k</a:t>
              </a:r>
            </a:p>
          </p:txBody>
        </p:sp>
      </p:grpSp>
      <p:sp>
        <p:nvSpPr>
          <p:cNvPr id="60422" name="Rectangle 77">
            <a:extLst>
              <a:ext uri="{FF2B5EF4-FFF2-40B4-BE49-F238E27FC236}">
                <a16:creationId xmlns:a16="http://schemas.microsoft.com/office/drawing/2014/main" id="{7B797ABB-9146-9C4D-A28D-FEFA4BDC6B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4846638"/>
            <a:ext cx="8001000" cy="1096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altLang="en-US" sz="2800"/>
              <a:t>In either case, back-checking effort against v[h] can be saved!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Slide Number Placeholder 5">
            <a:extLst>
              <a:ext uri="{FF2B5EF4-FFF2-40B4-BE49-F238E27FC236}">
                <a16:creationId xmlns:a16="http://schemas.microsoft.com/office/drawing/2014/main" id="{BACEE0D3-A254-2946-9D0B-DC6FB6ABF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6350525-007B-9C4E-827B-E4149874DD74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33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61442" name="Rectangle 2">
            <a:extLst>
              <a:ext uri="{FF2B5EF4-FFF2-40B4-BE49-F238E27FC236}">
                <a16:creationId xmlns:a16="http://schemas.microsoft.com/office/drawing/2014/main" id="{4D56FAF7-EA70-0C42-968D-F393124F95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z="4000"/>
              <a:t>Data structures for BM: 2 arrays</a:t>
            </a:r>
          </a:p>
        </p:txBody>
      </p:sp>
      <p:grpSp>
        <p:nvGrpSpPr>
          <p:cNvPr id="61443" name="Group 3">
            <a:extLst>
              <a:ext uri="{FF2B5EF4-FFF2-40B4-BE49-F238E27FC236}">
                <a16:creationId xmlns:a16="http://schemas.microsoft.com/office/drawing/2014/main" id="{92C42BBF-6707-624F-B6CC-AB98054CF635}"/>
              </a:ext>
            </a:extLst>
          </p:cNvPr>
          <p:cNvGrpSpPr>
            <a:grpSpLocks/>
          </p:cNvGrpSpPr>
          <p:nvPr/>
        </p:nvGrpSpPr>
        <p:grpSpPr bwMode="auto">
          <a:xfrm>
            <a:off x="465138" y="2551113"/>
            <a:ext cx="4030662" cy="3011487"/>
            <a:chOff x="293" y="695"/>
            <a:chExt cx="2539" cy="1897"/>
          </a:xfrm>
        </p:grpSpPr>
        <p:sp>
          <p:nvSpPr>
            <p:cNvPr id="61461" name="Line 4">
              <a:extLst>
                <a:ext uri="{FF2B5EF4-FFF2-40B4-BE49-F238E27FC236}">
                  <a16:creationId xmlns:a16="http://schemas.microsoft.com/office/drawing/2014/main" id="{B029A62D-818C-D148-AECE-D253FF7A2A3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056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62" name="Line 5">
              <a:extLst>
                <a:ext uri="{FF2B5EF4-FFF2-40B4-BE49-F238E27FC236}">
                  <a16:creationId xmlns:a16="http://schemas.microsoft.com/office/drawing/2014/main" id="{06FD68C1-3346-F040-A46D-3205EA3C23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2592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63" name="Line 6">
              <a:extLst>
                <a:ext uri="{FF2B5EF4-FFF2-40B4-BE49-F238E27FC236}">
                  <a16:creationId xmlns:a16="http://schemas.microsoft.com/office/drawing/2014/main" id="{85378F0F-8663-2C41-83FE-972B220649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64" name="Line 7">
              <a:extLst>
                <a:ext uri="{FF2B5EF4-FFF2-40B4-BE49-F238E27FC236}">
                  <a16:creationId xmlns:a16="http://schemas.microsoft.com/office/drawing/2014/main" id="{EAC35F0A-BA53-9F49-8E9B-0A5B511063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32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65" name="Line 8">
              <a:extLst>
                <a:ext uri="{FF2B5EF4-FFF2-40B4-BE49-F238E27FC236}">
                  <a16:creationId xmlns:a16="http://schemas.microsoft.com/office/drawing/2014/main" id="{286855A4-C967-8943-81D3-CE329F5A79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60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66" name="Line 9">
              <a:extLst>
                <a:ext uri="{FF2B5EF4-FFF2-40B4-BE49-F238E27FC236}">
                  <a16:creationId xmlns:a16="http://schemas.microsoft.com/office/drawing/2014/main" id="{9B9716E1-0B1B-E04A-A70C-50A6321F2A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80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67" name="Line 10">
              <a:extLst>
                <a:ext uri="{FF2B5EF4-FFF2-40B4-BE49-F238E27FC236}">
                  <a16:creationId xmlns:a16="http://schemas.microsoft.com/office/drawing/2014/main" id="{A8B77BDD-B858-F74D-900B-DC4580384EE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24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68" name="Line 11">
              <a:extLst>
                <a:ext uri="{FF2B5EF4-FFF2-40B4-BE49-F238E27FC236}">
                  <a16:creationId xmlns:a16="http://schemas.microsoft.com/office/drawing/2014/main" id="{3122EA92-66D4-ED4F-A46C-604A2E0A9A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60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69" name="Line 12">
              <a:extLst>
                <a:ext uri="{FF2B5EF4-FFF2-40B4-BE49-F238E27FC236}">
                  <a16:creationId xmlns:a16="http://schemas.microsoft.com/office/drawing/2014/main" id="{657E7D07-3B33-9D44-BBA3-4212B6E1E8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70" name="Line 13">
              <a:extLst>
                <a:ext uri="{FF2B5EF4-FFF2-40B4-BE49-F238E27FC236}">
                  <a16:creationId xmlns:a16="http://schemas.microsoft.com/office/drawing/2014/main" id="{C74D4137-3577-2845-8AC2-8D50ECFC7F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200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71" name="Line 14">
              <a:extLst>
                <a:ext uri="{FF2B5EF4-FFF2-40B4-BE49-F238E27FC236}">
                  <a16:creationId xmlns:a16="http://schemas.microsoft.com/office/drawing/2014/main" id="{5C2DC372-F604-EE45-83CE-95E42EF63A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488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72" name="Line 15">
              <a:extLst>
                <a:ext uri="{FF2B5EF4-FFF2-40B4-BE49-F238E27FC236}">
                  <a16:creationId xmlns:a16="http://schemas.microsoft.com/office/drawing/2014/main" id="{DB25AC06-BD94-894A-8DE5-DC9247252BE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344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73" name="Line 16">
              <a:extLst>
                <a:ext uri="{FF2B5EF4-FFF2-40B4-BE49-F238E27FC236}">
                  <a16:creationId xmlns:a16="http://schemas.microsoft.com/office/drawing/2014/main" id="{392E9847-D9EB-9845-92E1-C41636282F5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680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74" name="Line 17">
              <a:extLst>
                <a:ext uri="{FF2B5EF4-FFF2-40B4-BE49-F238E27FC236}">
                  <a16:creationId xmlns:a16="http://schemas.microsoft.com/office/drawing/2014/main" id="{68C9674B-2BF3-A14E-87A1-FCA821A345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872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75" name="Line 18">
              <a:extLst>
                <a:ext uri="{FF2B5EF4-FFF2-40B4-BE49-F238E27FC236}">
                  <a16:creationId xmlns:a16="http://schemas.microsoft.com/office/drawing/2014/main" id="{2DD794C6-D593-9C44-AADD-098AD9A2451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920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76" name="Line 19">
              <a:extLst>
                <a:ext uri="{FF2B5EF4-FFF2-40B4-BE49-F238E27FC236}">
                  <a16:creationId xmlns:a16="http://schemas.microsoft.com/office/drawing/2014/main" id="{0131C231-88CD-4844-9DD7-1A94E92638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968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77" name="Line 20">
              <a:extLst>
                <a:ext uri="{FF2B5EF4-FFF2-40B4-BE49-F238E27FC236}">
                  <a16:creationId xmlns:a16="http://schemas.microsoft.com/office/drawing/2014/main" id="{E68007C7-2429-0C43-94AA-E56BB26ABD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2016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78" name="Line 21">
              <a:extLst>
                <a:ext uri="{FF2B5EF4-FFF2-40B4-BE49-F238E27FC236}">
                  <a16:creationId xmlns:a16="http://schemas.microsoft.com/office/drawing/2014/main" id="{E116F3E8-89B4-7144-8197-37E26085A1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56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79" name="Line 22">
              <a:extLst>
                <a:ext uri="{FF2B5EF4-FFF2-40B4-BE49-F238E27FC236}">
                  <a16:creationId xmlns:a16="http://schemas.microsoft.com/office/drawing/2014/main" id="{C608F426-1E86-D34F-8E1B-3FB57434835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04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80" name="Line 23">
              <a:extLst>
                <a:ext uri="{FF2B5EF4-FFF2-40B4-BE49-F238E27FC236}">
                  <a16:creationId xmlns:a16="http://schemas.microsoft.com/office/drawing/2014/main" id="{608F38AD-5A10-7549-B7D9-5B32707199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4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81" name="Line 24">
              <a:extLst>
                <a:ext uri="{FF2B5EF4-FFF2-40B4-BE49-F238E27FC236}">
                  <a16:creationId xmlns:a16="http://schemas.microsoft.com/office/drawing/2014/main" id="{3A4A1D0F-8351-F340-82F2-04F204BD0C4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82" name="Line 25">
              <a:extLst>
                <a:ext uri="{FF2B5EF4-FFF2-40B4-BE49-F238E27FC236}">
                  <a16:creationId xmlns:a16="http://schemas.microsoft.com/office/drawing/2014/main" id="{9732EE26-CD64-854C-AE2E-46C8F635C9F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92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83" name="Line 26">
              <a:extLst>
                <a:ext uri="{FF2B5EF4-FFF2-40B4-BE49-F238E27FC236}">
                  <a16:creationId xmlns:a16="http://schemas.microsoft.com/office/drawing/2014/main" id="{E7D9B947-E182-A842-B1FF-03C656E55A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36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84" name="Line 27">
              <a:extLst>
                <a:ext uri="{FF2B5EF4-FFF2-40B4-BE49-F238E27FC236}">
                  <a16:creationId xmlns:a16="http://schemas.microsoft.com/office/drawing/2014/main" id="{8E92A37E-0EA1-2144-97DF-2093467EEB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85" name="Text Box 28">
              <a:extLst>
                <a:ext uri="{FF2B5EF4-FFF2-40B4-BE49-F238E27FC236}">
                  <a16:creationId xmlns:a16="http://schemas.microsoft.com/office/drawing/2014/main" id="{0C1D5F31-FEB7-054C-A1E8-C5CC795A0B3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6" y="1027"/>
              <a:ext cx="169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1486" name="Text Box 29">
              <a:extLst>
                <a:ext uri="{FF2B5EF4-FFF2-40B4-BE49-F238E27FC236}">
                  <a16:creationId xmlns:a16="http://schemas.microsoft.com/office/drawing/2014/main" id="{ECA31B55-1251-874A-8E9F-AD523A69C8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35" y="1027"/>
              <a:ext cx="169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1487" name="Text Box 30">
              <a:extLst>
                <a:ext uri="{FF2B5EF4-FFF2-40B4-BE49-F238E27FC236}">
                  <a16:creationId xmlns:a16="http://schemas.microsoft.com/office/drawing/2014/main" id="{22D4528F-CF1D-854E-9E91-7D0F8C3A6E0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9" y="1027"/>
              <a:ext cx="169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1488" name="Text Box 31">
              <a:extLst>
                <a:ext uri="{FF2B5EF4-FFF2-40B4-BE49-F238E27FC236}">
                  <a16:creationId xmlns:a16="http://schemas.microsoft.com/office/drawing/2014/main" id="{7C918123-23FA-1A42-BC48-5CC9FF9989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3" y="1027"/>
              <a:ext cx="169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1489" name="Text Box 32">
              <a:extLst>
                <a:ext uri="{FF2B5EF4-FFF2-40B4-BE49-F238E27FC236}">
                  <a16:creationId xmlns:a16="http://schemas.microsoft.com/office/drawing/2014/main" id="{B48903A8-3D6D-0B4D-9291-9C0B91BAB2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92" y="1027"/>
              <a:ext cx="169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1490" name="Text Box 33">
              <a:extLst>
                <a:ext uri="{FF2B5EF4-FFF2-40B4-BE49-F238E27FC236}">
                  <a16:creationId xmlns:a16="http://schemas.microsoft.com/office/drawing/2014/main" id="{4A404D09-C625-9341-8ADA-1D0496B4F47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11" y="1027"/>
              <a:ext cx="169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1491" name="Text Box 34">
              <a:extLst>
                <a:ext uri="{FF2B5EF4-FFF2-40B4-BE49-F238E27FC236}">
                  <a16:creationId xmlns:a16="http://schemas.microsoft.com/office/drawing/2014/main" id="{908BF557-6A16-1F42-A0C3-65804CBE1A5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55" y="1027"/>
              <a:ext cx="169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1492" name="Text Box 35">
              <a:extLst>
                <a:ext uri="{FF2B5EF4-FFF2-40B4-BE49-F238E27FC236}">
                  <a16:creationId xmlns:a16="http://schemas.microsoft.com/office/drawing/2014/main" id="{9D6DF39B-2664-4246-85A2-D31AEEC382B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99" y="1027"/>
              <a:ext cx="169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1493" name="Text Box 36">
              <a:extLst>
                <a:ext uri="{FF2B5EF4-FFF2-40B4-BE49-F238E27FC236}">
                  <a16:creationId xmlns:a16="http://schemas.microsoft.com/office/drawing/2014/main" id="{2A42E0DE-8127-6C4F-B569-3FE322EFFFA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68" y="1027"/>
              <a:ext cx="169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1494" name="Text Box 37">
              <a:extLst>
                <a:ext uri="{FF2B5EF4-FFF2-40B4-BE49-F238E27FC236}">
                  <a16:creationId xmlns:a16="http://schemas.microsoft.com/office/drawing/2014/main" id="{548C75F0-AD96-734C-9559-40CEC809F0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6" y="1200"/>
              <a:ext cx="169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1495" name="Text Box 38">
              <a:extLst>
                <a:ext uri="{FF2B5EF4-FFF2-40B4-BE49-F238E27FC236}">
                  <a16:creationId xmlns:a16="http://schemas.microsoft.com/office/drawing/2014/main" id="{9125A9D7-6BFD-B348-A5E9-F7647FBD5F3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6" y="1344"/>
              <a:ext cx="169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1496" name="Text Box 39">
              <a:extLst>
                <a:ext uri="{FF2B5EF4-FFF2-40B4-BE49-F238E27FC236}">
                  <a16:creationId xmlns:a16="http://schemas.microsoft.com/office/drawing/2014/main" id="{A136A472-6436-F640-803B-F1AD11F20BA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6" y="1507"/>
              <a:ext cx="169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1497" name="Text Box 40">
              <a:extLst>
                <a:ext uri="{FF2B5EF4-FFF2-40B4-BE49-F238E27FC236}">
                  <a16:creationId xmlns:a16="http://schemas.microsoft.com/office/drawing/2014/main" id="{890D2C23-C230-154B-9968-7A1FB9F923A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6" y="1699"/>
              <a:ext cx="169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1498" name="Freeform 41">
              <a:extLst>
                <a:ext uri="{FF2B5EF4-FFF2-40B4-BE49-F238E27FC236}">
                  <a16:creationId xmlns:a16="http://schemas.microsoft.com/office/drawing/2014/main" id="{122041D4-294B-D549-A07C-A17D7DED1114}"/>
                </a:ext>
              </a:extLst>
            </p:cNvPr>
            <p:cNvSpPr>
              <a:spLocks/>
            </p:cNvSpPr>
            <p:nvPr/>
          </p:nvSpPr>
          <p:spPr bwMode="auto">
            <a:xfrm>
              <a:off x="624" y="1104"/>
              <a:ext cx="144" cy="1440"/>
            </a:xfrm>
            <a:custGeom>
              <a:avLst/>
              <a:gdLst>
                <a:gd name="T0" fmla="*/ 144 w 144"/>
                <a:gd name="T1" fmla="*/ 0 h 1440"/>
                <a:gd name="T2" fmla="*/ 0 w 144"/>
                <a:gd name="T3" fmla="*/ 816 h 1440"/>
                <a:gd name="T4" fmla="*/ 144 w 144"/>
                <a:gd name="T5" fmla="*/ 1440 h 1440"/>
                <a:gd name="T6" fmla="*/ 0 60000 65536"/>
                <a:gd name="T7" fmla="*/ 0 60000 65536"/>
                <a:gd name="T8" fmla="*/ 0 60000 65536"/>
                <a:gd name="T9" fmla="*/ 0 w 144"/>
                <a:gd name="T10" fmla="*/ 0 h 1440"/>
                <a:gd name="T11" fmla="*/ 144 w 144"/>
                <a:gd name="T12" fmla="*/ 1440 h 14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4" h="1440">
                  <a:moveTo>
                    <a:pt x="144" y="0"/>
                  </a:moveTo>
                  <a:cubicBezTo>
                    <a:pt x="72" y="288"/>
                    <a:pt x="0" y="576"/>
                    <a:pt x="0" y="816"/>
                  </a:cubicBezTo>
                  <a:cubicBezTo>
                    <a:pt x="0" y="1056"/>
                    <a:pt x="120" y="1336"/>
                    <a:pt x="144" y="144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99" name="Text Box 42">
              <a:extLst>
                <a:ext uri="{FF2B5EF4-FFF2-40B4-BE49-F238E27FC236}">
                  <a16:creationId xmlns:a16="http://schemas.microsoft.com/office/drawing/2014/main" id="{D5FF5DC2-AC24-2A42-8544-115734610C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0800000">
              <a:off x="293" y="1104"/>
              <a:ext cx="289" cy="14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Number of variables n</a:t>
              </a:r>
            </a:p>
          </p:txBody>
        </p:sp>
        <p:sp>
          <p:nvSpPr>
            <p:cNvPr id="61500" name="Freeform 43">
              <a:extLst>
                <a:ext uri="{FF2B5EF4-FFF2-40B4-BE49-F238E27FC236}">
                  <a16:creationId xmlns:a16="http://schemas.microsoft.com/office/drawing/2014/main" id="{5CDF58DC-7F77-E44E-92FD-95718D8EC29C}"/>
                </a:ext>
              </a:extLst>
            </p:cNvPr>
            <p:cNvSpPr>
              <a:spLocks/>
            </p:cNvSpPr>
            <p:nvPr/>
          </p:nvSpPr>
          <p:spPr bwMode="auto">
            <a:xfrm>
              <a:off x="864" y="912"/>
              <a:ext cx="1968" cy="144"/>
            </a:xfrm>
            <a:custGeom>
              <a:avLst/>
              <a:gdLst>
                <a:gd name="T0" fmla="*/ 0 w 2104"/>
                <a:gd name="T1" fmla="*/ 18717 h 112"/>
                <a:gd name="T2" fmla="*/ 211 w 2104"/>
                <a:gd name="T3" fmla="*/ 0 h 112"/>
                <a:gd name="T4" fmla="*/ 470 w 2104"/>
                <a:gd name="T5" fmla="*/ 18717 h 112"/>
                <a:gd name="T6" fmla="*/ 484 w 2104"/>
                <a:gd name="T7" fmla="*/ 18717 h 11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04"/>
                <a:gd name="T13" fmla="*/ 0 h 112"/>
                <a:gd name="T14" fmla="*/ 2104 w 2104"/>
                <a:gd name="T15" fmla="*/ 112 h 11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04" h="112">
                  <a:moveTo>
                    <a:pt x="0" y="96"/>
                  </a:moveTo>
                  <a:cubicBezTo>
                    <a:pt x="272" y="48"/>
                    <a:pt x="544" y="0"/>
                    <a:pt x="864" y="0"/>
                  </a:cubicBezTo>
                  <a:cubicBezTo>
                    <a:pt x="1184" y="0"/>
                    <a:pt x="1736" y="80"/>
                    <a:pt x="1920" y="96"/>
                  </a:cubicBezTo>
                  <a:cubicBezTo>
                    <a:pt x="2104" y="112"/>
                    <a:pt x="2036" y="104"/>
                    <a:pt x="1968" y="9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01" name="Text Box 44">
              <a:extLst>
                <a:ext uri="{FF2B5EF4-FFF2-40B4-BE49-F238E27FC236}">
                  <a16:creationId xmlns:a16="http://schemas.microsoft.com/office/drawing/2014/main" id="{069CFC8A-A3FC-ED40-B04A-77B72FF451C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98" y="695"/>
              <a:ext cx="135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max domain size m</a:t>
              </a:r>
            </a:p>
          </p:txBody>
        </p:sp>
      </p:grpSp>
      <p:grpSp>
        <p:nvGrpSpPr>
          <p:cNvPr id="61444" name="Group 45">
            <a:extLst>
              <a:ext uri="{FF2B5EF4-FFF2-40B4-BE49-F238E27FC236}">
                <a16:creationId xmlns:a16="http://schemas.microsoft.com/office/drawing/2014/main" id="{9E6DB8C9-F294-EE42-848F-2970A0AB109A}"/>
              </a:ext>
            </a:extLst>
          </p:cNvPr>
          <p:cNvGrpSpPr>
            <a:grpSpLocks/>
          </p:cNvGrpSpPr>
          <p:nvPr/>
        </p:nvGrpSpPr>
        <p:grpSpPr bwMode="auto">
          <a:xfrm>
            <a:off x="5875338" y="2438400"/>
            <a:ext cx="1287462" cy="3200400"/>
            <a:chOff x="3701" y="1008"/>
            <a:chExt cx="811" cy="2016"/>
          </a:xfrm>
        </p:grpSpPr>
        <p:sp>
          <p:nvSpPr>
            <p:cNvPr id="61447" name="Line 46">
              <a:extLst>
                <a:ext uri="{FF2B5EF4-FFF2-40B4-BE49-F238E27FC236}">
                  <a16:creationId xmlns:a16="http://schemas.microsoft.com/office/drawing/2014/main" id="{3111C00D-AA99-F84D-8861-C7F8073B068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008"/>
              <a:ext cx="0" cy="20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48" name="Line 47">
              <a:extLst>
                <a:ext uri="{FF2B5EF4-FFF2-40B4-BE49-F238E27FC236}">
                  <a16:creationId xmlns:a16="http://schemas.microsoft.com/office/drawing/2014/main" id="{82A577A0-1F48-1D4D-917A-35D0B133B9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12" y="1008"/>
              <a:ext cx="0" cy="20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49" name="Line 48">
              <a:extLst>
                <a:ext uri="{FF2B5EF4-FFF2-40B4-BE49-F238E27FC236}">
                  <a16:creationId xmlns:a16="http://schemas.microsoft.com/office/drawing/2014/main" id="{E0DAB563-93F2-384E-9E9E-5BCA2F879BC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008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50" name="Line 49">
              <a:extLst>
                <a:ext uri="{FF2B5EF4-FFF2-40B4-BE49-F238E27FC236}">
                  <a16:creationId xmlns:a16="http://schemas.microsoft.com/office/drawing/2014/main" id="{B9EAEEBA-3778-6B4E-B7B9-7A5E6A9C72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152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51" name="Line 50">
              <a:extLst>
                <a:ext uri="{FF2B5EF4-FFF2-40B4-BE49-F238E27FC236}">
                  <a16:creationId xmlns:a16="http://schemas.microsoft.com/office/drawing/2014/main" id="{F657DAAC-4CE9-7D46-8E6C-3C2657D846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29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52" name="Line 51">
              <a:extLst>
                <a:ext uri="{FF2B5EF4-FFF2-40B4-BE49-F238E27FC236}">
                  <a16:creationId xmlns:a16="http://schemas.microsoft.com/office/drawing/2014/main" id="{D8A70F16-7954-7344-B96D-515EB2FFE6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440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53" name="Line 52">
              <a:extLst>
                <a:ext uri="{FF2B5EF4-FFF2-40B4-BE49-F238E27FC236}">
                  <a16:creationId xmlns:a16="http://schemas.microsoft.com/office/drawing/2014/main" id="{9C84B02E-881D-434B-A792-E79A750106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58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54" name="Line 53">
              <a:extLst>
                <a:ext uri="{FF2B5EF4-FFF2-40B4-BE49-F238E27FC236}">
                  <a16:creationId xmlns:a16="http://schemas.microsoft.com/office/drawing/2014/main" id="{43D010E1-BD37-E947-ACCA-9DEE86AB15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728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55" name="Line 54">
              <a:extLst>
                <a:ext uri="{FF2B5EF4-FFF2-40B4-BE49-F238E27FC236}">
                  <a16:creationId xmlns:a16="http://schemas.microsoft.com/office/drawing/2014/main" id="{00FBFC75-2260-6140-8CD5-AB04FBC22D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77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56" name="Line 55">
              <a:extLst>
                <a:ext uri="{FF2B5EF4-FFF2-40B4-BE49-F238E27FC236}">
                  <a16:creationId xmlns:a16="http://schemas.microsoft.com/office/drawing/2014/main" id="{F3D1C407-4C14-7A42-8AE9-34C43961F87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82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57" name="Line 56">
              <a:extLst>
                <a:ext uri="{FF2B5EF4-FFF2-40B4-BE49-F238E27FC236}">
                  <a16:creationId xmlns:a16="http://schemas.microsoft.com/office/drawing/2014/main" id="{C3BEBAC3-FE66-B04D-B860-41366403296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872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58" name="Line 57">
              <a:extLst>
                <a:ext uri="{FF2B5EF4-FFF2-40B4-BE49-F238E27FC236}">
                  <a16:creationId xmlns:a16="http://schemas.microsoft.com/office/drawing/2014/main" id="{55DE3460-3BE8-974A-8D42-AC746B9451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302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59" name="Freeform 58">
              <a:extLst>
                <a:ext uri="{FF2B5EF4-FFF2-40B4-BE49-F238E27FC236}">
                  <a16:creationId xmlns:a16="http://schemas.microsoft.com/office/drawing/2014/main" id="{B6772BA5-4CF2-F44E-8B43-5B97CAE673E5}"/>
                </a:ext>
              </a:extLst>
            </p:cNvPr>
            <p:cNvSpPr>
              <a:spLocks/>
            </p:cNvSpPr>
            <p:nvPr/>
          </p:nvSpPr>
          <p:spPr bwMode="auto">
            <a:xfrm>
              <a:off x="4032" y="1056"/>
              <a:ext cx="240" cy="1920"/>
            </a:xfrm>
            <a:custGeom>
              <a:avLst/>
              <a:gdLst>
                <a:gd name="T0" fmla="*/ 240 w 240"/>
                <a:gd name="T1" fmla="*/ 0 h 1920"/>
                <a:gd name="T2" fmla="*/ 0 w 240"/>
                <a:gd name="T3" fmla="*/ 864 h 1920"/>
                <a:gd name="T4" fmla="*/ 240 w 240"/>
                <a:gd name="T5" fmla="*/ 1920 h 1920"/>
                <a:gd name="T6" fmla="*/ 0 60000 65536"/>
                <a:gd name="T7" fmla="*/ 0 60000 65536"/>
                <a:gd name="T8" fmla="*/ 0 60000 65536"/>
                <a:gd name="T9" fmla="*/ 0 w 240"/>
                <a:gd name="T10" fmla="*/ 0 h 1920"/>
                <a:gd name="T11" fmla="*/ 240 w 240"/>
                <a:gd name="T12" fmla="*/ 1920 h 192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0" h="1920">
                  <a:moveTo>
                    <a:pt x="240" y="0"/>
                  </a:moveTo>
                  <a:cubicBezTo>
                    <a:pt x="120" y="272"/>
                    <a:pt x="0" y="544"/>
                    <a:pt x="0" y="864"/>
                  </a:cubicBezTo>
                  <a:cubicBezTo>
                    <a:pt x="0" y="1184"/>
                    <a:pt x="120" y="1552"/>
                    <a:pt x="240" y="192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60" name="Text Box 59">
              <a:extLst>
                <a:ext uri="{FF2B5EF4-FFF2-40B4-BE49-F238E27FC236}">
                  <a16:creationId xmlns:a16="http://schemas.microsoft.com/office/drawing/2014/main" id="{ACB0035F-EFD4-824E-AC20-44F4D39294F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0800000">
              <a:off x="3701" y="1315"/>
              <a:ext cx="289" cy="14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Number of variables n</a:t>
              </a:r>
            </a:p>
          </p:txBody>
        </p:sp>
      </p:grpSp>
      <p:sp>
        <p:nvSpPr>
          <p:cNvPr id="61445" name="Rectangle 60">
            <a:extLst>
              <a:ext uri="{FF2B5EF4-FFF2-40B4-BE49-F238E27FC236}">
                <a16:creationId xmlns:a16="http://schemas.microsoft.com/office/drawing/2014/main" id="{59BB5073-09CF-A641-8DB6-641EBA56E7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265238"/>
            <a:ext cx="8001000" cy="1096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90000"/>
              </a:lnSpc>
            </a:pPr>
            <a:endParaRPr lang="en-US" altLang="en-US" sz="2800"/>
          </a:p>
          <a:p>
            <a:pPr eaLnBrk="1" hangingPunct="1">
              <a:lnSpc>
                <a:spcPct val="90000"/>
              </a:lnSpc>
            </a:pPr>
            <a:endParaRPr lang="en-US" altLang="en-US" sz="2800"/>
          </a:p>
        </p:txBody>
      </p:sp>
      <p:sp>
        <p:nvSpPr>
          <p:cNvPr id="61446" name="Rectangle 61">
            <a:extLst>
              <a:ext uri="{FF2B5EF4-FFF2-40B4-BE49-F238E27FC236}">
                <a16:creationId xmlns:a16="http://schemas.microsoft.com/office/drawing/2014/main" id="{93B15BED-C9FE-6147-B83C-D014EA18F8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417638"/>
            <a:ext cx="8001000" cy="1096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altLang="en-US" sz="2800"/>
              <a:t>maximum checking level: mcl (n x m)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Minimum backup level: mbl (n x 1)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Number Placeholder 5">
            <a:extLst>
              <a:ext uri="{FF2B5EF4-FFF2-40B4-BE49-F238E27FC236}">
                <a16:creationId xmlns:a16="http://schemas.microsoft.com/office/drawing/2014/main" id="{A8180AD5-E917-3440-A671-2F0F3BFF21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9801C12-9720-FA4E-82DE-AA8188553470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34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62466" name="Rectangle 2">
            <a:extLst>
              <a:ext uri="{FF2B5EF4-FFF2-40B4-BE49-F238E27FC236}">
                <a16:creationId xmlns:a16="http://schemas.microsoft.com/office/drawing/2014/main" id="{A199BA35-6C7F-6747-9CCA-850BF1DB1D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z="4000"/>
              <a:t>Maximum checking level</a:t>
            </a:r>
          </a:p>
        </p:txBody>
      </p:sp>
      <p:grpSp>
        <p:nvGrpSpPr>
          <p:cNvPr id="62467" name="Group 59">
            <a:extLst>
              <a:ext uri="{FF2B5EF4-FFF2-40B4-BE49-F238E27FC236}">
                <a16:creationId xmlns:a16="http://schemas.microsoft.com/office/drawing/2014/main" id="{8DCA1894-028C-3D4A-B637-FBC3CCA22D39}"/>
              </a:ext>
            </a:extLst>
          </p:cNvPr>
          <p:cNvGrpSpPr>
            <a:grpSpLocks/>
          </p:cNvGrpSpPr>
          <p:nvPr/>
        </p:nvGrpSpPr>
        <p:grpSpPr bwMode="auto">
          <a:xfrm>
            <a:off x="2589213" y="2895600"/>
            <a:ext cx="3811587" cy="2667000"/>
            <a:chOff x="291" y="695"/>
            <a:chExt cx="2541" cy="1897"/>
          </a:xfrm>
        </p:grpSpPr>
        <p:sp>
          <p:nvSpPr>
            <p:cNvPr id="62471" name="Line 3">
              <a:extLst>
                <a:ext uri="{FF2B5EF4-FFF2-40B4-BE49-F238E27FC236}">
                  <a16:creationId xmlns:a16="http://schemas.microsoft.com/office/drawing/2014/main" id="{70716B45-F921-714F-BF56-FC08B95BE7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056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72" name="Line 4">
              <a:extLst>
                <a:ext uri="{FF2B5EF4-FFF2-40B4-BE49-F238E27FC236}">
                  <a16:creationId xmlns:a16="http://schemas.microsoft.com/office/drawing/2014/main" id="{767820A5-CE60-D641-BC5E-B7556E316C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2592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73" name="Line 5">
              <a:extLst>
                <a:ext uri="{FF2B5EF4-FFF2-40B4-BE49-F238E27FC236}">
                  <a16:creationId xmlns:a16="http://schemas.microsoft.com/office/drawing/2014/main" id="{7653D6AF-7EB8-974A-8681-26523913CC0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74" name="Line 6">
              <a:extLst>
                <a:ext uri="{FF2B5EF4-FFF2-40B4-BE49-F238E27FC236}">
                  <a16:creationId xmlns:a16="http://schemas.microsoft.com/office/drawing/2014/main" id="{5A9CE6A6-ABAB-F344-AE9D-8313C59EAC7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32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75" name="Line 7">
              <a:extLst>
                <a:ext uri="{FF2B5EF4-FFF2-40B4-BE49-F238E27FC236}">
                  <a16:creationId xmlns:a16="http://schemas.microsoft.com/office/drawing/2014/main" id="{1A881201-F897-3747-95ED-7E0402F8C57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60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76" name="Line 8">
              <a:extLst>
                <a:ext uri="{FF2B5EF4-FFF2-40B4-BE49-F238E27FC236}">
                  <a16:creationId xmlns:a16="http://schemas.microsoft.com/office/drawing/2014/main" id="{D026216E-F8AC-2548-8859-689AE8B974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80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77" name="Line 9">
              <a:extLst>
                <a:ext uri="{FF2B5EF4-FFF2-40B4-BE49-F238E27FC236}">
                  <a16:creationId xmlns:a16="http://schemas.microsoft.com/office/drawing/2014/main" id="{2572AA7D-46D2-9148-8296-133EF6EF072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24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78" name="Line 10">
              <a:extLst>
                <a:ext uri="{FF2B5EF4-FFF2-40B4-BE49-F238E27FC236}">
                  <a16:creationId xmlns:a16="http://schemas.microsoft.com/office/drawing/2014/main" id="{FB74B1E4-E8D5-B44B-9574-46DC53A665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60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79" name="Line 11">
              <a:extLst>
                <a:ext uri="{FF2B5EF4-FFF2-40B4-BE49-F238E27FC236}">
                  <a16:creationId xmlns:a16="http://schemas.microsoft.com/office/drawing/2014/main" id="{78D93C0C-CAF2-AD4A-8858-6C4DF387C2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80" name="Line 12">
              <a:extLst>
                <a:ext uri="{FF2B5EF4-FFF2-40B4-BE49-F238E27FC236}">
                  <a16:creationId xmlns:a16="http://schemas.microsoft.com/office/drawing/2014/main" id="{ADAABA98-0A04-0D49-92F5-196C59E195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200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81" name="Line 13">
              <a:extLst>
                <a:ext uri="{FF2B5EF4-FFF2-40B4-BE49-F238E27FC236}">
                  <a16:creationId xmlns:a16="http://schemas.microsoft.com/office/drawing/2014/main" id="{10CD388E-5A3F-2C41-B210-B356CCCA46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488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82" name="Line 14">
              <a:extLst>
                <a:ext uri="{FF2B5EF4-FFF2-40B4-BE49-F238E27FC236}">
                  <a16:creationId xmlns:a16="http://schemas.microsoft.com/office/drawing/2014/main" id="{36D3231A-5F1B-0848-94A2-E272273199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344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83" name="Line 15">
              <a:extLst>
                <a:ext uri="{FF2B5EF4-FFF2-40B4-BE49-F238E27FC236}">
                  <a16:creationId xmlns:a16="http://schemas.microsoft.com/office/drawing/2014/main" id="{007656DD-DC04-704C-8CE5-EF303C913E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680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84" name="Line 16">
              <a:extLst>
                <a:ext uri="{FF2B5EF4-FFF2-40B4-BE49-F238E27FC236}">
                  <a16:creationId xmlns:a16="http://schemas.microsoft.com/office/drawing/2014/main" id="{122791CD-AC41-D043-B516-9CFA6AE8552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872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85" name="Line 17">
              <a:extLst>
                <a:ext uri="{FF2B5EF4-FFF2-40B4-BE49-F238E27FC236}">
                  <a16:creationId xmlns:a16="http://schemas.microsoft.com/office/drawing/2014/main" id="{55915EC0-6A33-DB45-BBD5-672C24F113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920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86" name="Line 18">
              <a:extLst>
                <a:ext uri="{FF2B5EF4-FFF2-40B4-BE49-F238E27FC236}">
                  <a16:creationId xmlns:a16="http://schemas.microsoft.com/office/drawing/2014/main" id="{5F2C93EA-6D0A-A84A-9ECD-4A85F7F5A86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968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87" name="Line 19">
              <a:extLst>
                <a:ext uri="{FF2B5EF4-FFF2-40B4-BE49-F238E27FC236}">
                  <a16:creationId xmlns:a16="http://schemas.microsoft.com/office/drawing/2014/main" id="{4324CC4F-46E2-AE41-87A7-50CCED18B6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2016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88" name="Line 20">
              <a:extLst>
                <a:ext uri="{FF2B5EF4-FFF2-40B4-BE49-F238E27FC236}">
                  <a16:creationId xmlns:a16="http://schemas.microsoft.com/office/drawing/2014/main" id="{920538EC-06D9-744C-8B3C-8CE1771BD64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56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89" name="Line 21">
              <a:extLst>
                <a:ext uri="{FF2B5EF4-FFF2-40B4-BE49-F238E27FC236}">
                  <a16:creationId xmlns:a16="http://schemas.microsoft.com/office/drawing/2014/main" id="{CE89B606-0B1A-6548-BEC4-AE70382EB9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04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90" name="Line 22">
              <a:extLst>
                <a:ext uri="{FF2B5EF4-FFF2-40B4-BE49-F238E27FC236}">
                  <a16:creationId xmlns:a16="http://schemas.microsoft.com/office/drawing/2014/main" id="{232F66CB-BE7E-924D-ADC1-1B1027F147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4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91" name="Line 23">
              <a:extLst>
                <a:ext uri="{FF2B5EF4-FFF2-40B4-BE49-F238E27FC236}">
                  <a16:creationId xmlns:a16="http://schemas.microsoft.com/office/drawing/2014/main" id="{F16A553B-8517-334E-AD28-B6F419E182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92" name="Line 24">
              <a:extLst>
                <a:ext uri="{FF2B5EF4-FFF2-40B4-BE49-F238E27FC236}">
                  <a16:creationId xmlns:a16="http://schemas.microsoft.com/office/drawing/2014/main" id="{83CDAEA3-4A05-2648-97CD-9987703530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92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93" name="Line 25">
              <a:extLst>
                <a:ext uri="{FF2B5EF4-FFF2-40B4-BE49-F238E27FC236}">
                  <a16:creationId xmlns:a16="http://schemas.microsoft.com/office/drawing/2014/main" id="{D49E70D7-3DC3-F94D-8F06-9FA9B558987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36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94" name="Line 26">
              <a:extLst>
                <a:ext uri="{FF2B5EF4-FFF2-40B4-BE49-F238E27FC236}">
                  <a16:creationId xmlns:a16="http://schemas.microsoft.com/office/drawing/2014/main" id="{781A8250-64B3-BD49-8B92-B9E437497C7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95" name="Text Box 28">
              <a:extLst>
                <a:ext uri="{FF2B5EF4-FFF2-40B4-BE49-F238E27FC236}">
                  <a16:creationId xmlns:a16="http://schemas.microsoft.com/office/drawing/2014/main" id="{246E4226-B9F2-E946-95F3-284A7E2FE5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6" y="1027"/>
              <a:ext cx="179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2496" name="Text Box 29">
              <a:extLst>
                <a:ext uri="{FF2B5EF4-FFF2-40B4-BE49-F238E27FC236}">
                  <a16:creationId xmlns:a16="http://schemas.microsoft.com/office/drawing/2014/main" id="{25B33A10-0F61-364F-B60D-9DEFF566BFE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36" y="1027"/>
              <a:ext cx="178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2497" name="Text Box 30">
              <a:extLst>
                <a:ext uri="{FF2B5EF4-FFF2-40B4-BE49-F238E27FC236}">
                  <a16:creationId xmlns:a16="http://schemas.microsoft.com/office/drawing/2014/main" id="{220903F1-8AD6-7040-B1D6-7C2799790D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9" y="1027"/>
              <a:ext cx="179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2498" name="Text Box 31">
              <a:extLst>
                <a:ext uri="{FF2B5EF4-FFF2-40B4-BE49-F238E27FC236}">
                  <a16:creationId xmlns:a16="http://schemas.microsoft.com/office/drawing/2014/main" id="{4BEE0493-9606-6444-82F9-ECE0F503EF3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3" y="1027"/>
              <a:ext cx="179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2499" name="Text Box 32">
              <a:extLst>
                <a:ext uri="{FF2B5EF4-FFF2-40B4-BE49-F238E27FC236}">
                  <a16:creationId xmlns:a16="http://schemas.microsoft.com/office/drawing/2014/main" id="{6043632D-7D18-924D-9278-400C58D00A9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92" y="1027"/>
              <a:ext cx="178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2500" name="Text Box 33">
              <a:extLst>
                <a:ext uri="{FF2B5EF4-FFF2-40B4-BE49-F238E27FC236}">
                  <a16:creationId xmlns:a16="http://schemas.microsoft.com/office/drawing/2014/main" id="{63C8D1D7-372E-F848-AB36-8456E28606E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11" y="1027"/>
              <a:ext cx="179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2501" name="Text Box 34">
              <a:extLst>
                <a:ext uri="{FF2B5EF4-FFF2-40B4-BE49-F238E27FC236}">
                  <a16:creationId xmlns:a16="http://schemas.microsoft.com/office/drawing/2014/main" id="{BB233669-7656-554A-8BE4-63D76D90F16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54" y="1027"/>
              <a:ext cx="179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2502" name="Text Box 35">
              <a:extLst>
                <a:ext uri="{FF2B5EF4-FFF2-40B4-BE49-F238E27FC236}">
                  <a16:creationId xmlns:a16="http://schemas.microsoft.com/office/drawing/2014/main" id="{D89D09DF-AD82-3043-B651-F8588FCADD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99" y="1027"/>
              <a:ext cx="179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2503" name="Text Box 36">
              <a:extLst>
                <a:ext uri="{FF2B5EF4-FFF2-40B4-BE49-F238E27FC236}">
                  <a16:creationId xmlns:a16="http://schemas.microsoft.com/office/drawing/2014/main" id="{2D3036FC-AF98-7B44-8101-8DE9C0EFB93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68" y="1027"/>
              <a:ext cx="179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2504" name="Text Box 37">
              <a:extLst>
                <a:ext uri="{FF2B5EF4-FFF2-40B4-BE49-F238E27FC236}">
                  <a16:creationId xmlns:a16="http://schemas.microsoft.com/office/drawing/2014/main" id="{A40E2B9C-23B5-FA4B-928B-B38385FF04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6" y="1200"/>
              <a:ext cx="179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2505" name="Text Box 38">
              <a:extLst>
                <a:ext uri="{FF2B5EF4-FFF2-40B4-BE49-F238E27FC236}">
                  <a16:creationId xmlns:a16="http://schemas.microsoft.com/office/drawing/2014/main" id="{176D63CE-8D72-FC4E-AF1A-F78166E081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6" y="1344"/>
              <a:ext cx="179" cy="1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2506" name="Text Box 39">
              <a:extLst>
                <a:ext uri="{FF2B5EF4-FFF2-40B4-BE49-F238E27FC236}">
                  <a16:creationId xmlns:a16="http://schemas.microsoft.com/office/drawing/2014/main" id="{57847379-76B6-7940-AE69-81CAF7DC95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6" y="1507"/>
              <a:ext cx="179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2507" name="Text Box 40">
              <a:extLst>
                <a:ext uri="{FF2B5EF4-FFF2-40B4-BE49-F238E27FC236}">
                  <a16:creationId xmlns:a16="http://schemas.microsoft.com/office/drawing/2014/main" id="{EEFABD46-0ED1-5149-BA84-BE3941B760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6" y="1699"/>
              <a:ext cx="179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2508" name="Freeform 41">
              <a:extLst>
                <a:ext uri="{FF2B5EF4-FFF2-40B4-BE49-F238E27FC236}">
                  <a16:creationId xmlns:a16="http://schemas.microsoft.com/office/drawing/2014/main" id="{B9E04643-2B9B-5D48-8004-59F8864D7CCD}"/>
                </a:ext>
              </a:extLst>
            </p:cNvPr>
            <p:cNvSpPr>
              <a:spLocks/>
            </p:cNvSpPr>
            <p:nvPr/>
          </p:nvSpPr>
          <p:spPr bwMode="auto">
            <a:xfrm>
              <a:off x="624" y="1104"/>
              <a:ext cx="144" cy="1440"/>
            </a:xfrm>
            <a:custGeom>
              <a:avLst/>
              <a:gdLst>
                <a:gd name="T0" fmla="*/ 144 w 144"/>
                <a:gd name="T1" fmla="*/ 0 h 1440"/>
                <a:gd name="T2" fmla="*/ 0 w 144"/>
                <a:gd name="T3" fmla="*/ 816 h 1440"/>
                <a:gd name="T4" fmla="*/ 144 w 144"/>
                <a:gd name="T5" fmla="*/ 1440 h 1440"/>
                <a:gd name="T6" fmla="*/ 0 60000 65536"/>
                <a:gd name="T7" fmla="*/ 0 60000 65536"/>
                <a:gd name="T8" fmla="*/ 0 60000 65536"/>
                <a:gd name="T9" fmla="*/ 0 w 144"/>
                <a:gd name="T10" fmla="*/ 0 h 1440"/>
                <a:gd name="T11" fmla="*/ 144 w 144"/>
                <a:gd name="T12" fmla="*/ 1440 h 14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4" h="1440">
                  <a:moveTo>
                    <a:pt x="144" y="0"/>
                  </a:moveTo>
                  <a:cubicBezTo>
                    <a:pt x="72" y="288"/>
                    <a:pt x="0" y="576"/>
                    <a:pt x="0" y="816"/>
                  </a:cubicBezTo>
                  <a:cubicBezTo>
                    <a:pt x="0" y="1056"/>
                    <a:pt x="120" y="1336"/>
                    <a:pt x="144" y="144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509" name="Text Box 42">
              <a:extLst>
                <a:ext uri="{FF2B5EF4-FFF2-40B4-BE49-F238E27FC236}">
                  <a16:creationId xmlns:a16="http://schemas.microsoft.com/office/drawing/2014/main" id="{380CE9AD-99F2-874F-A915-3C44AF89C8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0800000">
              <a:off x="291" y="914"/>
              <a:ext cx="306" cy="16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Number of variables n</a:t>
              </a:r>
            </a:p>
          </p:txBody>
        </p:sp>
        <p:sp>
          <p:nvSpPr>
            <p:cNvPr id="62510" name="Freeform 43">
              <a:extLst>
                <a:ext uri="{FF2B5EF4-FFF2-40B4-BE49-F238E27FC236}">
                  <a16:creationId xmlns:a16="http://schemas.microsoft.com/office/drawing/2014/main" id="{D910B6AF-75B4-A34D-9DE9-796D928F6355}"/>
                </a:ext>
              </a:extLst>
            </p:cNvPr>
            <p:cNvSpPr>
              <a:spLocks/>
            </p:cNvSpPr>
            <p:nvPr/>
          </p:nvSpPr>
          <p:spPr bwMode="auto">
            <a:xfrm>
              <a:off x="864" y="912"/>
              <a:ext cx="1968" cy="144"/>
            </a:xfrm>
            <a:custGeom>
              <a:avLst/>
              <a:gdLst>
                <a:gd name="T0" fmla="*/ 0 w 2104"/>
                <a:gd name="T1" fmla="*/ 18717 h 112"/>
                <a:gd name="T2" fmla="*/ 211 w 2104"/>
                <a:gd name="T3" fmla="*/ 0 h 112"/>
                <a:gd name="T4" fmla="*/ 470 w 2104"/>
                <a:gd name="T5" fmla="*/ 18717 h 112"/>
                <a:gd name="T6" fmla="*/ 484 w 2104"/>
                <a:gd name="T7" fmla="*/ 18717 h 11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04"/>
                <a:gd name="T13" fmla="*/ 0 h 112"/>
                <a:gd name="T14" fmla="*/ 2104 w 2104"/>
                <a:gd name="T15" fmla="*/ 112 h 11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04" h="112">
                  <a:moveTo>
                    <a:pt x="0" y="96"/>
                  </a:moveTo>
                  <a:cubicBezTo>
                    <a:pt x="272" y="48"/>
                    <a:pt x="544" y="0"/>
                    <a:pt x="864" y="0"/>
                  </a:cubicBezTo>
                  <a:cubicBezTo>
                    <a:pt x="1184" y="0"/>
                    <a:pt x="1736" y="80"/>
                    <a:pt x="1920" y="96"/>
                  </a:cubicBezTo>
                  <a:cubicBezTo>
                    <a:pt x="2104" y="112"/>
                    <a:pt x="2036" y="104"/>
                    <a:pt x="1968" y="9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511" name="Text Box 44">
              <a:extLst>
                <a:ext uri="{FF2B5EF4-FFF2-40B4-BE49-F238E27FC236}">
                  <a16:creationId xmlns:a16="http://schemas.microsoft.com/office/drawing/2014/main" id="{16E1CA1C-FBB2-0945-BB5B-60B76C88E7F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98" y="695"/>
              <a:ext cx="1435" cy="2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max domain size m</a:t>
              </a:r>
            </a:p>
          </p:txBody>
        </p:sp>
      </p:grpSp>
      <p:sp>
        <p:nvSpPr>
          <p:cNvPr id="62468" name="Rectangle 61">
            <a:extLst>
              <a:ext uri="{FF2B5EF4-FFF2-40B4-BE49-F238E27FC236}">
                <a16:creationId xmlns:a16="http://schemas.microsoft.com/office/drawing/2014/main" id="{A99D891C-037F-A649-BCE3-729EAC0F80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265238"/>
            <a:ext cx="8001000" cy="1096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90000"/>
              </a:lnSpc>
            </a:pPr>
            <a:endParaRPr lang="en-US" altLang="en-US" sz="2800"/>
          </a:p>
          <a:p>
            <a:pPr eaLnBrk="1" hangingPunct="1">
              <a:lnSpc>
                <a:spcPct val="90000"/>
              </a:lnSpc>
            </a:pPr>
            <a:endParaRPr lang="en-US" altLang="en-US" sz="2800"/>
          </a:p>
        </p:txBody>
      </p:sp>
      <p:sp>
        <p:nvSpPr>
          <p:cNvPr id="62469" name="Rectangle 62">
            <a:extLst>
              <a:ext uri="{FF2B5EF4-FFF2-40B4-BE49-F238E27FC236}">
                <a16:creationId xmlns:a16="http://schemas.microsoft.com/office/drawing/2014/main" id="{407C3977-CBFC-064D-B186-C403BF42EF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417638"/>
            <a:ext cx="8001000" cy="1096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altLang="en-US" sz="2800"/>
              <a:t>mcl[i,k] stores the deepest variable that v[i]</a:t>
            </a:r>
            <a:r>
              <a:rPr lang="en-US" altLang="en-US" sz="2800">
                <a:sym typeface="Symbol" pitchFamily="2" charset="2"/>
              </a:rPr>
              <a:t>k checked against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mcl[i,k] is a finer version of max-check[i]</a:t>
            </a:r>
          </a:p>
        </p:txBody>
      </p:sp>
      <p:sp>
        <p:nvSpPr>
          <p:cNvPr id="62470" name="Rectangle 63">
            <a:extLst>
              <a:ext uri="{FF2B5EF4-FFF2-40B4-BE49-F238E27FC236}">
                <a16:creationId xmlns:a16="http://schemas.microsoft.com/office/drawing/2014/main" id="{C90ED6BA-0D12-9B47-9319-6B6D5DDE91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2560638"/>
            <a:ext cx="8001000" cy="1096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90000"/>
              </a:lnSpc>
            </a:pPr>
            <a:endParaRPr lang="en-US" altLang="en-US" sz="280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Slide Number Placeholder 5">
            <a:extLst>
              <a:ext uri="{FF2B5EF4-FFF2-40B4-BE49-F238E27FC236}">
                <a16:creationId xmlns:a16="http://schemas.microsoft.com/office/drawing/2014/main" id="{5FF79581-9942-A446-ADA2-44AB5487E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781647A-6792-D64A-8C98-B777FA97CC20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35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63490" name="Rectangle 2">
            <a:extLst>
              <a:ext uri="{FF2B5EF4-FFF2-40B4-BE49-F238E27FC236}">
                <a16:creationId xmlns:a16="http://schemas.microsoft.com/office/drawing/2014/main" id="{8DA9692F-9369-274A-ACC2-15BCC12BAA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z="4000"/>
              <a:t>Minimum backup level</a:t>
            </a:r>
          </a:p>
        </p:txBody>
      </p:sp>
      <p:grpSp>
        <p:nvGrpSpPr>
          <p:cNvPr id="63491" name="Group 45">
            <a:extLst>
              <a:ext uri="{FF2B5EF4-FFF2-40B4-BE49-F238E27FC236}">
                <a16:creationId xmlns:a16="http://schemas.microsoft.com/office/drawing/2014/main" id="{C2C7E385-D8F6-DB44-AE02-B4CE100724E7}"/>
              </a:ext>
            </a:extLst>
          </p:cNvPr>
          <p:cNvGrpSpPr>
            <a:grpSpLocks/>
          </p:cNvGrpSpPr>
          <p:nvPr/>
        </p:nvGrpSpPr>
        <p:grpSpPr bwMode="auto">
          <a:xfrm>
            <a:off x="5875338" y="2438400"/>
            <a:ext cx="1287462" cy="3200400"/>
            <a:chOff x="3701" y="1008"/>
            <a:chExt cx="811" cy="2016"/>
          </a:xfrm>
        </p:grpSpPr>
        <p:sp>
          <p:nvSpPr>
            <p:cNvPr id="63495" name="Line 46">
              <a:extLst>
                <a:ext uri="{FF2B5EF4-FFF2-40B4-BE49-F238E27FC236}">
                  <a16:creationId xmlns:a16="http://schemas.microsoft.com/office/drawing/2014/main" id="{19A9F3BF-D849-074D-8A04-16C0D2A45A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008"/>
              <a:ext cx="0" cy="20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496" name="Line 47">
              <a:extLst>
                <a:ext uri="{FF2B5EF4-FFF2-40B4-BE49-F238E27FC236}">
                  <a16:creationId xmlns:a16="http://schemas.microsoft.com/office/drawing/2014/main" id="{7C50D5BD-24F0-2A42-8BF9-B2E1426EA8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12" y="1008"/>
              <a:ext cx="0" cy="20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497" name="Line 48">
              <a:extLst>
                <a:ext uri="{FF2B5EF4-FFF2-40B4-BE49-F238E27FC236}">
                  <a16:creationId xmlns:a16="http://schemas.microsoft.com/office/drawing/2014/main" id="{248E7B77-1D05-4341-9F2C-D0D010C63F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008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498" name="Line 49">
              <a:extLst>
                <a:ext uri="{FF2B5EF4-FFF2-40B4-BE49-F238E27FC236}">
                  <a16:creationId xmlns:a16="http://schemas.microsoft.com/office/drawing/2014/main" id="{CC198EBA-DF69-A144-B861-D5A055F83B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152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499" name="Line 50">
              <a:extLst>
                <a:ext uri="{FF2B5EF4-FFF2-40B4-BE49-F238E27FC236}">
                  <a16:creationId xmlns:a16="http://schemas.microsoft.com/office/drawing/2014/main" id="{A9D2CB3E-D654-9942-9E3B-A44A2020507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29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00" name="Line 51">
              <a:extLst>
                <a:ext uri="{FF2B5EF4-FFF2-40B4-BE49-F238E27FC236}">
                  <a16:creationId xmlns:a16="http://schemas.microsoft.com/office/drawing/2014/main" id="{F2062132-E4CA-6442-8847-41DFEF95D0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440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01" name="Line 52">
              <a:extLst>
                <a:ext uri="{FF2B5EF4-FFF2-40B4-BE49-F238E27FC236}">
                  <a16:creationId xmlns:a16="http://schemas.microsoft.com/office/drawing/2014/main" id="{E774C124-A1F0-BD4B-BCD5-A614F998B6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58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02" name="Line 53">
              <a:extLst>
                <a:ext uri="{FF2B5EF4-FFF2-40B4-BE49-F238E27FC236}">
                  <a16:creationId xmlns:a16="http://schemas.microsoft.com/office/drawing/2014/main" id="{78C83BF1-4449-3045-B674-D7836CF61D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728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03" name="Line 54">
              <a:extLst>
                <a:ext uri="{FF2B5EF4-FFF2-40B4-BE49-F238E27FC236}">
                  <a16:creationId xmlns:a16="http://schemas.microsoft.com/office/drawing/2014/main" id="{F8C26090-1A18-1948-B48C-39917FBE9BF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77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04" name="Line 55">
              <a:extLst>
                <a:ext uri="{FF2B5EF4-FFF2-40B4-BE49-F238E27FC236}">
                  <a16:creationId xmlns:a16="http://schemas.microsoft.com/office/drawing/2014/main" id="{DE57CE52-8DCF-844C-98B9-5F2D169FC6F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82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05" name="Line 56">
              <a:extLst>
                <a:ext uri="{FF2B5EF4-FFF2-40B4-BE49-F238E27FC236}">
                  <a16:creationId xmlns:a16="http://schemas.microsoft.com/office/drawing/2014/main" id="{58282419-F43F-544A-B5D9-5F87359E84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872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06" name="Line 57">
              <a:extLst>
                <a:ext uri="{FF2B5EF4-FFF2-40B4-BE49-F238E27FC236}">
                  <a16:creationId xmlns:a16="http://schemas.microsoft.com/office/drawing/2014/main" id="{99B49B38-D478-1D4B-AD64-98F60D33C9A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302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07" name="Freeform 58">
              <a:extLst>
                <a:ext uri="{FF2B5EF4-FFF2-40B4-BE49-F238E27FC236}">
                  <a16:creationId xmlns:a16="http://schemas.microsoft.com/office/drawing/2014/main" id="{CA192513-4ECF-FB47-B890-83A7C3ACB157}"/>
                </a:ext>
              </a:extLst>
            </p:cNvPr>
            <p:cNvSpPr>
              <a:spLocks/>
            </p:cNvSpPr>
            <p:nvPr/>
          </p:nvSpPr>
          <p:spPr bwMode="auto">
            <a:xfrm>
              <a:off x="4032" y="1056"/>
              <a:ext cx="240" cy="1920"/>
            </a:xfrm>
            <a:custGeom>
              <a:avLst/>
              <a:gdLst>
                <a:gd name="T0" fmla="*/ 240 w 240"/>
                <a:gd name="T1" fmla="*/ 0 h 1920"/>
                <a:gd name="T2" fmla="*/ 0 w 240"/>
                <a:gd name="T3" fmla="*/ 864 h 1920"/>
                <a:gd name="T4" fmla="*/ 240 w 240"/>
                <a:gd name="T5" fmla="*/ 1920 h 1920"/>
                <a:gd name="T6" fmla="*/ 0 60000 65536"/>
                <a:gd name="T7" fmla="*/ 0 60000 65536"/>
                <a:gd name="T8" fmla="*/ 0 60000 65536"/>
                <a:gd name="T9" fmla="*/ 0 w 240"/>
                <a:gd name="T10" fmla="*/ 0 h 1920"/>
                <a:gd name="T11" fmla="*/ 240 w 240"/>
                <a:gd name="T12" fmla="*/ 1920 h 192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0" h="1920">
                  <a:moveTo>
                    <a:pt x="240" y="0"/>
                  </a:moveTo>
                  <a:cubicBezTo>
                    <a:pt x="120" y="272"/>
                    <a:pt x="0" y="544"/>
                    <a:pt x="0" y="864"/>
                  </a:cubicBezTo>
                  <a:cubicBezTo>
                    <a:pt x="0" y="1184"/>
                    <a:pt x="120" y="1552"/>
                    <a:pt x="240" y="192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08" name="Text Box 59">
              <a:extLst>
                <a:ext uri="{FF2B5EF4-FFF2-40B4-BE49-F238E27FC236}">
                  <a16:creationId xmlns:a16="http://schemas.microsoft.com/office/drawing/2014/main" id="{F2C8030C-85DB-214E-BB10-12956FA30D5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0800000">
              <a:off x="3701" y="1315"/>
              <a:ext cx="289" cy="14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Number of variables n</a:t>
              </a:r>
            </a:p>
          </p:txBody>
        </p:sp>
      </p:grpSp>
      <p:sp>
        <p:nvSpPr>
          <p:cNvPr id="63492" name="Rectangle 60">
            <a:extLst>
              <a:ext uri="{FF2B5EF4-FFF2-40B4-BE49-F238E27FC236}">
                <a16:creationId xmlns:a16="http://schemas.microsoft.com/office/drawing/2014/main" id="{DC2B6552-3E76-8D46-ADF4-062247673D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265238"/>
            <a:ext cx="8001000" cy="1096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90000"/>
              </a:lnSpc>
            </a:pPr>
            <a:endParaRPr lang="en-US" altLang="en-US" sz="2800"/>
          </a:p>
          <a:p>
            <a:pPr eaLnBrk="1" hangingPunct="1">
              <a:lnSpc>
                <a:spcPct val="90000"/>
              </a:lnSpc>
            </a:pPr>
            <a:endParaRPr lang="en-US" altLang="en-US" sz="2800"/>
          </a:p>
        </p:txBody>
      </p:sp>
      <p:sp>
        <p:nvSpPr>
          <p:cNvPr id="63493" name="Rectangle 61">
            <a:extLst>
              <a:ext uri="{FF2B5EF4-FFF2-40B4-BE49-F238E27FC236}">
                <a16:creationId xmlns:a16="http://schemas.microsoft.com/office/drawing/2014/main" id="{98D01EC2-D014-9E49-907C-E7AFAD3576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417638"/>
            <a:ext cx="8001000" cy="1096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altLang="en-US" sz="2800"/>
              <a:t>mbl[i] gives the shallowest past variable whose value has changed since v[i] was the current variable</a:t>
            </a:r>
          </a:p>
        </p:txBody>
      </p:sp>
      <p:sp>
        <p:nvSpPr>
          <p:cNvPr id="63494" name="Rectangle 62">
            <a:extLst>
              <a:ext uri="{FF2B5EF4-FFF2-40B4-BE49-F238E27FC236}">
                <a16:creationId xmlns:a16="http://schemas.microsoft.com/office/drawing/2014/main" id="{1446AD6B-3E97-C24F-BF0B-AB193E0CD1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3200400"/>
            <a:ext cx="457200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altLang="en-US" sz="2800"/>
              <a:t>BM (and all its hybrid) do not allow dynamic variable ordering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Number Placeholder 5">
            <a:extLst>
              <a:ext uri="{FF2B5EF4-FFF2-40B4-BE49-F238E27FC236}">
                <a16:creationId xmlns:a16="http://schemas.microsoft.com/office/drawing/2014/main" id="{D539AD3E-176D-5B40-AE56-3C064E0538A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B5DDE64-81A9-6F4D-AF13-8CE9620F8EBB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36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64514" name="Rectangle 2">
            <a:extLst>
              <a:ext uri="{FF2B5EF4-FFF2-40B4-BE49-F238E27FC236}">
                <a16:creationId xmlns:a16="http://schemas.microsoft.com/office/drawing/2014/main" id="{5134DF73-F7BE-1947-B5C6-09A335B562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When mcl[i,k]=mbl[i]=j</a:t>
            </a:r>
          </a:p>
        </p:txBody>
      </p:sp>
      <p:sp>
        <p:nvSpPr>
          <p:cNvPr id="64515" name="Oval 3">
            <a:extLst>
              <a:ext uri="{FF2B5EF4-FFF2-40B4-BE49-F238E27FC236}">
                <a16:creationId xmlns:a16="http://schemas.microsoft.com/office/drawing/2014/main" id="{F27964E0-32D7-2546-A1FA-49B101C367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1350" y="1538288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4516" name="Oval 4">
            <a:extLst>
              <a:ext uri="{FF2B5EF4-FFF2-40B4-BE49-F238E27FC236}">
                <a16:creationId xmlns:a16="http://schemas.microsoft.com/office/drawing/2014/main" id="{FEB0A37D-2997-BF42-ACE4-DBB2939AD9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1350" y="1995488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4517" name="Oval 5">
            <a:extLst>
              <a:ext uri="{FF2B5EF4-FFF2-40B4-BE49-F238E27FC236}">
                <a16:creationId xmlns:a16="http://schemas.microsoft.com/office/drawing/2014/main" id="{5CFCB15C-9615-A545-88B7-0681BCF98B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1350" y="2452688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4518" name="Oval 6">
            <a:extLst>
              <a:ext uri="{FF2B5EF4-FFF2-40B4-BE49-F238E27FC236}">
                <a16:creationId xmlns:a16="http://schemas.microsoft.com/office/drawing/2014/main" id="{669042A4-3E74-DD42-88A7-71FA1B0105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1350" y="2909888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4519" name="Oval 7">
            <a:extLst>
              <a:ext uri="{FF2B5EF4-FFF2-40B4-BE49-F238E27FC236}">
                <a16:creationId xmlns:a16="http://schemas.microsoft.com/office/drawing/2014/main" id="{0E07519B-50AF-C840-85EF-07AD43F309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1350" y="3367088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4520" name="Oval 8">
            <a:extLst>
              <a:ext uri="{FF2B5EF4-FFF2-40B4-BE49-F238E27FC236}">
                <a16:creationId xmlns:a16="http://schemas.microsoft.com/office/drawing/2014/main" id="{CFE3D5C2-51E3-4248-A75D-2A1189C536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1350" y="3824288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4521" name="Oval 9">
            <a:extLst>
              <a:ext uri="{FF2B5EF4-FFF2-40B4-BE49-F238E27FC236}">
                <a16:creationId xmlns:a16="http://schemas.microsoft.com/office/drawing/2014/main" id="{CD6F2070-27ED-114B-9244-8A98F9AB35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1350" y="4205288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4522" name="Oval 10">
            <a:extLst>
              <a:ext uri="{FF2B5EF4-FFF2-40B4-BE49-F238E27FC236}">
                <a16:creationId xmlns:a16="http://schemas.microsoft.com/office/drawing/2014/main" id="{04F616F2-7EE0-F140-BDC4-E7AEFC2DCD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48350" y="4738688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4523" name="Oval 11">
            <a:extLst>
              <a:ext uri="{FF2B5EF4-FFF2-40B4-BE49-F238E27FC236}">
                <a16:creationId xmlns:a16="http://schemas.microsoft.com/office/drawing/2014/main" id="{37F974E2-D431-9848-89C0-26FA583187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34150" y="4738688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4524" name="Oval 12">
            <a:extLst>
              <a:ext uri="{FF2B5EF4-FFF2-40B4-BE49-F238E27FC236}">
                <a16:creationId xmlns:a16="http://schemas.microsoft.com/office/drawing/2014/main" id="{FE713AB2-2EA3-3E4D-B4A0-9405EEB23C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43750" y="4738688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4525" name="Line 17">
            <a:extLst>
              <a:ext uri="{FF2B5EF4-FFF2-40B4-BE49-F238E27FC236}">
                <a16:creationId xmlns:a16="http://schemas.microsoft.com/office/drawing/2014/main" id="{0EA062F3-47BD-3C4D-AD83-A89FD9942826}"/>
              </a:ext>
            </a:extLst>
          </p:cNvPr>
          <p:cNvSpPr>
            <a:spLocks noChangeShapeType="1"/>
          </p:cNvSpPr>
          <p:nvPr/>
        </p:nvSpPr>
        <p:spPr bwMode="auto">
          <a:xfrm>
            <a:off x="7219950" y="1766888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26" name="Line 18">
            <a:extLst>
              <a:ext uri="{FF2B5EF4-FFF2-40B4-BE49-F238E27FC236}">
                <a16:creationId xmlns:a16="http://schemas.microsoft.com/office/drawing/2014/main" id="{615AA56A-0F75-6749-ACD0-AEA768A0BB1B}"/>
              </a:ext>
            </a:extLst>
          </p:cNvPr>
          <p:cNvSpPr>
            <a:spLocks noChangeShapeType="1"/>
          </p:cNvSpPr>
          <p:nvPr/>
        </p:nvSpPr>
        <p:spPr bwMode="auto">
          <a:xfrm>
            <a:off x="7219950" y="2224088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27" name="Line 19">
            <a:extLst>
              <a:ext uri="{FF2B5EF4-FFF2-40B4-BE49-F238E27FC236}">
                <a16:creationId xmlns:a16="http://schemas.microsoft.com/office/drawing/2014/main" id="{621D0CB9-7B72-EB4E-8F57-3924CD4B8042}"/>
              </a:ext>
            </a:extLst>
          </p:cNvPr>
          <p:cNvSpPr>
            <a:spLocks noChangeShapeType="1"/>
          </p:cNvSpPr>
          <p:nvPr/>
        </p:nvSpPr>
        <p:spPr bwMode="auto">
          <a:xfrm>
            <a:off x="7219950" y="2681288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28" name="Line 20">
            <a:extLst>
              <a:ext uri="{FF2B5EF4-FFF2-40B4-BE49-F238E27FC236}">
                <a16:creationId xmlns:a16="http://schemas.microsoft.com/office/drawing/2014/main" id="{2E6ED2DF-5AB1-9E49-A8A1-FC18B69E8824}"/>
              </a:ext>
            </a:extLst>
          </p:cNvPr>
          <p:cNvSpPr>
            <a:spLocks noChangeShapeType="1"/>
          </p:cNvSpPr>
          <p:nvPr/>
        </p:nvSpPr>
        <p:spPr bwMode="auto">
          <a:xfrm>
            <a:off x="7219950" y="3138488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29" name="Line 21">
            <a:extLst>
              <a:ext uri="{FF2B5EF4-FFF2-40B4-BE49-F238E27FC236}">
                <a16:creationId xmlns:a16="http://schemas.microsoft.com/office/drawing/2014/main" id="{D99E89CC-FBD5-DE45-A28A-B2E4574EE1C6}"/>
              </a:ext>
            </a:extLst>
          </p:cNvPr>
          <p:cNvSpPr>
            <a:spLocks noChangeShapeType="1"/>
          </p:cNvSpPr>
          <p:nvPr/>
        </p:nvSpPr>
        <p:spPr bwMode="auto">
          <a:xfrm>
            <a:off x="7219950" y="3595688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30" name="Line 22">
            <a:extLst>
              <a:ext uri="{FF2B5EF4-FFF2-40B4-BE49-F238E27FC236}">
                <a16:creationId xmlns:a16="http://schemas.microsoft.com/office/drawing/2014/main" id="{3704DFC4-7B17-9E4C-8980-0CA4B839FAC6}"/>
              </a:ext>
            </a:extLst>
          </p:cNvPr>
          <p:cNvSpPr>
            <a:spLocks noChangeShapeType="1"/>
          </p:cNvSpPr>
          <p:nvPr/>
        </p:nvSpPr>
        <p:spPr bwMode="auto">
          <a:xfrm>
            <a:off x="7219950" y="4052888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31" name="Line 23">
            <a:extLst>
              <a:ext uri="{FF2B5EF4-FFF2-40B4-BE49-F238E27FC236}">
                <a16:creationId xmlns:a16="http://schemas.microsoft.com/office/drawing/2014/main" id="{35DDF8F7-8A85-FC49-9AFB-4F404D63081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153150" y="4433888"/>
            <a:ext cx="990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32" name="Line 24">
            <a:extLst>
              <a:ext uri="{FF2B5EF4-FFF2-40B4-BE49-F238E27FC236}">
                <a16:creationId xmlns:a16="http://schemas.microsoft.com/office/drawing/2014/main" id="{5209E319-842E-4643-9FA2-F95503FCFBA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915150" y="4433888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33" name="Line 25">
            <a:extLst>
              <a:ext uri="{FF2B5EF4-FFF2-40B4-BE49-F238E27FC236}">
                <a16:creationId xmlns:a16="http://schemas.microsoft.com/office/drawing/2014/main" id="{7A87BF56-9C7F-9140-81D7-D1C66CCEA359}"/>
              </a:ext>
            </a:extLst>
          </p:cNvPr>
          <p:cNvSpPr>
            <a:spLocks noChangeShapeType="1"/>
          </p:cNvSpPr>
          <p:nvPr/>
        </p:nvSpPr>
        <p:spPr bwMode="auto">
          <a:xfrm>
            <a:off x="7143750" y="4433888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34" name="Line 26">
            <a:extLst>
              <a:ext uri="{FF2B5EF4-FFF2-40B4-BE49-F238E27FC236}">
                <a16:creationId xmlns:a16="http://schemas.microsoft.com/office/drawing/2014/main" id="{9F593E67-3C74-9043-85FE-CD8F49BC3AC2}"/>
              </a:ext>
            </a:extLst>
          </p:cNvPr>
          <p:cNvSpPr>
            <a:spLocks noChangeShapeType="1"/>
          </p:cNvSpPr>
          <p:nvPr/>
        </p:nvSpPr>
        <p:spPr bwMode="auto">
          <a:xfrm>
            <a:off x="7448550" y="3519488"/>
            <a:ext cx="552450" cy="3667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35" name="Text Box 31">
            <a:extLst>
              <a:ext uri="{FF2B5EF4-FFF2-40B4-BE49-F238E27FC236}">
                <a16:creationId xmlns:a16="http://schemas.microsoft.com/office/drawing/2014/main" id="{60F4F2D1-540D-5949-8E65-699B2021A3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22900" y="4649788"/>
            <a:ext cx="476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v[i]</a:t>
            </a:r>
          </a:p>
        </p:txBody>
      </p:sp>
      <p:grpSp>
        <p:nvGrpSpPr>
          <p:cNvPr id="64536" name="Group 39">
            <a:extLst>
              <a:ext uri="{FF2B5EF4-FFF2-40B4-BE49-F238E27FC236}">
                <a16:creationId xmlns:a16="http://schemas.microsoft.com/office/drawing/2014/main" id="{C7965E83-CCF6-474D-873E-0990C90F790E}"/>
              </a:ext>
            </a:extLst>
          </p:cNvPr>
          <p:cNvGrpSpPr>
            <a:grpSpLocks/>
          </p:cNvGrpSpPr>
          <p:nvPr/>
        </p:nvGrpSpPr>
        <p:grpSpPr bwMode="auto">
          <a:xfrm>
            <a:off x="7772400" y="3886200"/>
            <a:ext cx="1066800" cy="1143000"/>
            <a:chOff x="4788" y="2313"/>
            <a:chExt cx="672" cy="720"/>
          </a:xfrm>
        </p:grpSpPr>
        <p:sp>
          <p:nvSpPr>
            <p:cNvPr id="64542" name="Oval 13">
              <a:extLst>
                <a:ext uri="{FF2B5EF4-FFF2-40B4-BE49-F238E27FC236}">
                  <a16:creationId xmlns:a16="http://schemas.microsoft.com/office/drawing/2014/main" id="{F6EE5983-D01E-EE40-9A2E-3A86F14B07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36" y="2313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4543" name="Oval 14">
              <a:extLst>
                <a:ext uri="{FF2B5EF4-FFF2-40B4-BE49-F238E27FC236}">
                  <a16:creationId xmlns:a16="http://schemas.microsoft.com/office/drawing/2014/main" id="{AF7D00D2-F9E5-0F41-A75C-4B42F4A213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28" y="2553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4544" name="Oval 15">
              <a:extLst>
                <a:ext uri="{FF2B5EF4-FFF2-40B4-BE49-F238E27FC236}">
                  <a16:creationId xmlns:a16="http://schemas.microsoft.com/office/drawing/2014/main" id="{BA66B6CB-E726-2F41-BC70-7B562BCB00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88" y="2841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4545" name="Oval 16">
              <a:extLst>
                <a:ext uri="{FF2B5EF4-FFF2-40B4-BE49-F238E27FC236}">
                  <a16:creationId xmlns:a16="http://schemas.microsoft.com/office/drawing/2014/main" id="{55F906F0-7F8E-D748-B084-B0A4DA8396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72" y="2841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4546" name="Line 27">
              <a:extLst>
                <a:ext uri="{FF2B5EF4-FFF2-40B4-BE49-F238E27FC236}">
                  <a16:creationId xmlns:a16="http://schemas.microsoft.com/office/drawing/2014/main" id="{7ACAAC55-357F-6241-9E42-CBD153D6158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28" y="2457"/>
              <a:ext cx="14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47" name="Line 28">
              <a:extLst>
                <a:ext uri="{FF2B5EF4-FFF2-40B4-BE49-F238E27FC236}">
                  <a16:creationId xmlns:a16="http://schemas.microsoft.com/office/drawing/2014/main" id="{9E49034F-A0C4-8C43-B4AE-B3C80496643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980" y="2697"/>
              <a:ext cx="192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48" name="Line 29">
              <a:extLst>
                <a:ext uri="{FF2B5EF4-FFF2-40B4-BE49-F238E27FC236}">
                  <a16:creationId xmlns:a16="http://schemas.microsoft.com/office/drawing/2014/main" id="{B0521E5F-BD81-B54F-8B32-8CE59895221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20" y="2697"/>
              <a:ext cx="144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49" name="Text Box 32">
              <a:extLst>
                <a:ext uri="{FF2B5EF4-FFF2-40B4-BE49-F238E27FC236}">
                  <a16:creationId xmlns:a16="http://schemas.microsoft.com/office/drawing/2014/main" id="{E0DA2EF4-3815-ED4D-92D5-3432F2404A3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26" y="2802"/>
              <a:ext cx="1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k</a:t>
              </a:r>
            </a:p>
          </p:txBody>
        </p:sp>
      </p:grpSp>
      <p:sp>
        <p:nvSpPr>
          <p:cNvPr id="64537" name="Text Box 33">
            <a:extLst>
              <a:ext uri="{FF2B5EF4-FFF2-40B4-BE49-F238E27FC236}">
                <a16:creationId xmlns:a16="http://schemas.microsoft.com/office/drawing/2014/main" id="{5713A76B-1A71-9647-81E4-4387F7A87D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30900" y="4662488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k</a:t>
            </a:r>
          </a:p>
        </p:txBody>
      </p:sp>
      <p:cxnSp>
        <p:nvCxnSpPr>
          <p:cNvPr id="64538" name="AutoShape 34">
            <a:extLst>
              <a:ext uri="{FF2B5EF4-FFF2-40B4-BE49-F238E27FC236}">
                <a16:creationId xmlns:a16="http://schemas.microsoft.com/office/drawing/2014/main" id="{1219F489-F411-654F-B6B5-5CAFB595A44F}"/>
              </a:ext>
            </a:extLst>
          </p:cNvPr>
          <p:cNvCxnSpPr>
            <a:cxnSpLocks noChangeShapeType="1"/>
            <a:stCxn id="64519" idx="2"/>
            <a:endCxn id="64515" idx="2"/>
          </p:cNvCxnSpPr>
          <p:nvPr/>
        </p:nvCxnSpPr>
        <p:spPr bwMode="auto">
          <a:xfrm rot="10800000" flipH="1">
            <a:off x="6991350" y="1652588"/>
            <a:ext cx="1588" cy="1828800"/>
          </a:xfrm>
          <a:prstGeom prst="curvedConnector3">
            <a:avLst>
              <a:gd name="adj1" fmla="val -14400005"/>
            </a:avLst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4539" name="Text Box 35">
            <a:extLst>
              <a:ext uri="{FF2B5EF4-FFF2-40B4-BE49-F238E27FC236}">
                <a16:creationId xmlns:a16="http://schemas.microsoft.com/office/drawing/2014/main" id="{6DF57C80-A206-0E45-83FD-305E9DEB76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34150" y="3748088"/>
            <a:ext cx="476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v[j]</a:t>
            </a:r>
          </a:p>
        </p:txBody>
      </p:sp>
      <p:sp>
        <p:nvSpPr>
          <p:cNvPr id="64540" name="Text Box 36">
            <a:extLst>
              <a:ext uri="{FF2B5EF4-FFF2-40B4-BE49-F238E27FC236}">
                <a16:creationId xmlns:a16="http://schemas.microsoft.com/office/drawing/2014/main" id="{807E904F-474C-E647-B1C7-64C2DCB390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3550" y="5043488"/>
            <a:ext cx="1219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mbl[i] = j</a:t>
            </a:r>
          </a:p>
        </p:txBody>
      </p:sp>
      <p:sp>
        <p:nvSpPr>
          <p:cNvPr id="64541" name="Rectangle 38">
            <a:extLst>
              <a:ext uri="{FF2B5EF4-FFF2-40B4-BE49-F238E27FC236}">
                <a16:creationId xmlns:a16="http://schemas.microsoft.com/office/drawing/2014/main" id="{1DB68865-2D38-2C4F-B8C9-36446866D51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65238"/>
            <a:ext cx="4495800" cy="4449762"/>
          </a:xfrm>
          <a:noFill/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400"/>
              <a:t>BM is aware that</a:t>
            </a:r>
          </a:p>
          <a:p>
            <a:pPr eaLnBrk="1" hangingPunct="1"/>
            <a:r>
              <a:rPr lang="en-US" altLang="en-US" sz="2000"/>
              <a:t>The deepest variable that (v[i] </a:t>
            </a:r>
            <a:r>
              <a:rPr lang="en-US" altLang="en-US" sz="2000">
                <a:sym typeface="Symbol" pitchFamily="2" charset="2"/>
              </a:rPr>
              <a:t>k) checked against is v[j]</a:t>
            </a:r>
          </a:p>
          <a:p>
            <a:pPr eaLnBrk="1" hangingPunct="1"/>
            <a:r>
              <a:rPr lang="en-US" altLang="en-US" sz="2000">
                <a:sym typeface="Symbol" pitchFamily="2" charset="2"/>
              </a:rPr>
              <a:t>Values of variables in the past of v[j] (h&lt;j) have not changed</a:t>
            </a:r>
          </a:p>
          <a:p>
            <a:pPr eaLnBrk="1" hangingPunct="1">
              <a:buFontTx/>
              <a:buNone/>
            </a:pPr>
            <a:r>
              <a:rPr lang="en-US" altLang="en-US" sz="2400">
                <a:sym typeface="Symbol" pitchFamily="2" charset="2"/>
              </a:rPr>
              <a:t>So</a:t>
            </a:r>
          </a:p>
          <a:p>
            <a:pPr eaLnBrk="1" hangingPunct="1"/>
            <a:r>
              <a:rPr lang="en-US" altLang="en-US" sz="2000">
                <a:solidFill>
                  <a:srgbClr val="A50021"/>
                </a:solidFill>
                <a:sym typeface="Symbol" pitchFamily="2" charset="2"/>
              </a:rPr>
              <a:t>We do need</a:t>
            </a:r>
            <a:r>
              <a:rPr lang="en-US" altLang="en-US" sz="2000">
                <a:sym typeface="Symbol" pitchFamily="2" charset="2"/>
              </a:rPr>
              <a:t> to check </a:t>
            </a:r>
            <a:r>
              <a:rPr lang="en-US" altLang="en-US" sz="2000"/>
              <a:t>(v[i] </a:t>
            </a:r>
            <a:r>
              <a:rPr lang="en-US" altLang="en-US" sz="2000">
                <a:sym typeface="Symbol" pitchFamily="2" charset="2"/>
              </a:rPr>
              <a:t>k) against the values of the variables between v[j] and v[i]</a:t>
            </a:r>
          </a:p>
          <a:p>
            <a:pPr eaLnBrk="1" hangingPunct="1"/>
            <a:r>
              <a:rPr lang="en-US" altLang="en-US" sz="2000">
                <a:solidFill>
                  <a:srgbClr val="A50021"/>
                </a:solidFill>
                <a:sym typeface="Symbol" pitchFamily="2" charset="2"/>
              </a:rPr>
              <a:t>We do not need</a:t>
            </a:r>
            <a:r>
              <a:rPr lang="en-US" altLang="en-US" sz="2000">
                <a:sym typeface="Symbol" pitchFamily="2" charset="2"/>
              </a:rPr>
              <a:t> to check </a:t>
            </a:r>
            <a:r>
              <a:rPr lang="en-US" altLang="en-US" sz="2000"/>
              <a:t>(v[i] </a:t>
            </a:r>
            <a:r>
              <a:rPr lang="en-US" altLang="en-US" sz="2000">
                <a:sym typeface="Symbol" pitchFamily="2" charset="2"/>
              </a:rPr>
              <a:t>k) against the values of the variables in the past of v[j]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Slide Number Placeholder 5">
            <a:extLst>
              <a:ext uri="{FF2B5EF4-FFF2-40B4-BE49-F238E27FC236}">
                <a16:creationId xmlns:a16="http://schemas.microsoft.com/office/drawing/2014/main" id="{63480713-8DCA-A141-A578-9EC6980AC8E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6BD239E-867E-0C47-A737-0414872A380F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37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65538" name="Rectangle 2">
            <a:extLst>
              <a:ext uri="{FF2B5EF4-FFF2-40B4-BE49-F238E27FC236}">
                <a16:creationId xmlns:a16="http://schemas.microsoft.com/office/drawing/2014/main" id="{C52CB344-B265-734D-A5F9-E5D18F813B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Type a savings</a:t>
            </a:r>
          </a:p>
        </p:txBody>
      </p:sp>
      <p:grpSp>
        <p:nvGrpSpPr>
          <p:cNvPr id="65539" name="Group 41">
            <a:extLst>
              <a:ext uri="{FF2B5EF4-FFF2-40B4-BE49-F238E27FC236}">
                <a16:creationId xmlns:a16="http://schemas.microsoft.com/office/drawing/2014/main" id="{7107811D-37C0-054B-880C-58BFEFB6F703}"/>
              </a:ext>
            </a:extLst>
          </p:cNvPr>
          <p:cNvGrpSpPr>
            <a:grpSpLocks/>
          </p:cNvGrpSpPr>
          <p:nvPr/>
        </p:nvGrpSpPr>
        <p:grpSpPr bwMode="auto">
          <a:xfrm>
            <a:off x="2152650" y="1905000"/>
            <a:ext cx="5314950" cy="3978275"/>
            <a:chOff x="444" y="816"/>
            <a:chExt cx="3348" cy="2506"/>
          </a:xfrm>
        </p:grpSpPr>
        <p:sp>
          <p:nvSpPr>
            <p:cNvPr id="65541" name="Oval 3">
              <a:extLst>
                <a:ext uri="{FF2B5EF4-FFF2-40B4-BE49-F238E27FC236}">
                  <a16:creationId xmlns:a16="http://schemas.microsoft.com/office/drawing/2014/main" id="{78C0D7BB-DC06-EB47-B9B6-E6E5F2A3B8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816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5542" name="Oval 4">
              <a:extLst>
                <a:ext uri="{FF2B5EF4-FFF2-40B4-BE49-F238E27FC236}">
                  <a16:creationId xmlns:a16="http://schemas.microsoft.com/office/drawing/2014/main" id="{59FAE0E5-7F02-6B45-AD7B-EDCE2630BF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1104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5543" name="Oval 5">
              <a:extLst>
                <a:ext uri="{FF2B5EF4-FFF2-40B4-BE49-F238E27FC236}">
                  <a16:creationId xmlns:a16="http://schemas.microsoft.com/office/drawing/2014/main" id="{301E4457-C570-3842-87FB-CCD5439ED8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1392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5544" name="Oval 6">
              <a:extLst>
                <a:ext uri="{FF2B5EF4-FFF2-40B4-BE49-F238E27FC236}">
                  <a16:creationId xmlns:a16="http://schemas.microsoft.com/office/drawing/2014/main" id="{40CD2660-F32B-9544-9A30-9F13B9C27B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1680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5545" name="Oval 7">
              <a:extLst>
                <a:ext uri="{FF2B5EF4-FFF2-40B4-BE49-F238E27FC236}">
                  <a16:creationId xmlns:a16="http://schemas.microsoft.com/office/drawing/2014/main" id="{BA553910-4A08-4940-9E52-5582045757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1968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5546" name="Oval 8">
              <a:extLst>
                <a:ext uri="{FF2B5EF4-FFF2-40B4-BE49-F238E27FC236}">
                  <a16:creationId xmlns:a16="http://schemas.microsoft.com/office/drawing/2014/main" id="{CEF24A18-0419-3A4B-9CEC-69FF4413FF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2256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5547" name="Oval 9">
              <a:extLst>
                <a:ext uri="{FF2B5EF4-FFF2-40B4-BE49-F238E27FC236}">
                  <a16:creationId xmlns:a16="http://schemas.microsoft.com/office/drawing/2014/main" id="{E978EB58-BD88-3F40-975D-36F4A28D4E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2496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5548" name="Oval 10">
              <a:extLst>
                <a:ext uri="{FF2B5EF4-FFF2-40B4-BE49-F238E27FC236}">
                  <a16:creationId xmlns:a16="http://schemas.microsoft.com/office/drawing/2014/main" id="{39A22B18-CBCC-D844-B446-B989688E40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2832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5549" name="Oval 11">
              <a:extLst>
                <a:ext uri="{FF2B5EF4-FFF2-40B4-BE49-F238E27FC236}">
                  <a16:creationId xmlns:a16="http://schemas.microsoft.com/office/drawing/2014/main" id="{B3F280A6-BAE4-594E-82DA-155EADA970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0" y="2832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5550" name="Oval 12">
              <a:extLst>
                <a:ext uri="{FF2B5EF4-FFF2-40B4-BE49-F238E27FC236}">
                  <a16:creationId xmlns:a16="http://schemas.microsoft.com/office/drawing/2014/main" id="{C6A66C7B-002D-5049-832E-93366C9AD0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4" y="2832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5551" name="Line 17">
              <a:extLst>
                <a:ext uri="{FF2B5EF4-FFF2-40B4-BE49-F238E27FC236}">
                  <a16:creationId xmlns:a16="http://schemas.microsoft.com/office/drawing/2014/main" id="{40EA4925-E643-8E47-947E-B5C29B1D7E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32" y="960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52" name="Line 18">
              <a:extLst>
                <a:ext uri="{FF2B5EF4-FFF2-40B4-BE49-F238E27FC236}">
                  <a16:creationId xmlns:a16="http://schemas.microsoft.com/office/drawing/2014/main" id="{3D2796A8-E98C-A244-AB4D-7D9D2FD165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32" y="1248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53" name="Line 19">
              <a:extLst>
                <a:ext uri="{FF2B5EF4-FFF2-40B4-BE49-F238E27FC236}">
                  <a16:creationId xmlns:a16="http://schemas.microsoft.com/office/drawing/2014/main" id="{9B4FFFE0-CA9C-7048-BA6B-394FDF22C2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32" y="1536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54" name="Line 20">
              <a:extLst>
                <a:ext uri="{FF2B5EF4-FFF2-40B4-BE49-F238E27FC236}">
                  <a16:creationId xmlns:a16="http://schemas.microsoft.com/office/drawing/2014/main" id="{EBC7C6A1-7A71-D640-8BA8-F5954D1827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32" y="182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55" name="Line 21">
              <a:extLst>
                <a:ext uri="{FF2B5EF4-FFF2-40B4-BE49-F238E27FC236}">
                  <a16:creationId xmlns:a16="http://schemas.microsoft.com/office/drawing/2014/main" id="{67B77DA2-B727-5E45-8D4E-F2A1DEDC59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32" y="2112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56" name="Line 22">
              <a:extLst>
                <a:ext uri="{FF2B5EF4-FFF2-40B4-BE49-F238E27FC236}">
                  <a16:creationId xmlns:a16="http://schemas.microsoft.com/office/drawing/2014/main" id="{1220F40F-B57C-5D4C-96CD-4355CCA490B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32" y="2400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57" name="Line 23">
              <a:extLst>
                <a:ext uri="{FF2B5EF4-FFF2-40B4-BE49-F238E27FC236}">
                  <a16:creationId xmlns:a16="http://schemas.microsoft.com/office/drawing/2014/main" id="{1B237F8B-8DB4-8D4F-8DC4-C36E1922F77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960" y="2640"/>
              <a:ext cx="62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58" name="Line 24">
              <a:extLst>
                <a:ext uri="{FF2B5EF4-FFF2-40B4-BE49-F238E27FC236}">
                  <a16:creationId xmlns:a16="http://schemas.microsoft.com/office/drawing/2014/main" id="{F2028E45-4D7B-5B44-9CBA-5BB4F2EF78E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440" y="2640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59" name="Line 25">
              <a:extLst>
                <a:ext uri="{FF2B5EF4-FFF2-40B4-BE49-F238E27FC236}">
                  <a16:creationId xmlns:a16="http://schemas.microsoft.com/office/drawing/2014/main" id="{71FE8B3A-AA05-7447-BF74-E49EF080F1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84" y="2640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60" name="Line 26">
              <a:extLst>
                <a:ext uri="{FF2B5EF4-FFF2-40B4-BE49-F238E27FC236}">
                  <a16:creationId xmlns:a16="http://schemas.microsoft.com/office/drawing/2014/main" id="{9ACA0A85-50BF-9E4A-BBE5-1E265B95D8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76" y="2064"/>
              <a:ext cx="48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61" name="Text Box 30">
              <a:extLst>
                <a:ext uri="{FF2B5EF4-FFF2-40B4-BE49-F238E27FC236}">
                  <a16:creationId xmlns:a16="http://schemas.microsoft.com/office/drawing/2014/main" id="{01E60ECF-AB15-EA4A-9A02-3E1C5AF6E3D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96" y="1296"/>
              <a:ext cx="34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v[h]</a:t>
              </a:r>
            </a:p>
          </p:txBody>
        </p:sp>
        <p:sp>
          <p:nvSpPr>
            <p:cNvPr id="65562" name="Text Box 31">
              <a:extLst>
                <a:ext uri="{FF2B5EF4-FFF2-40B4-BE49-F238E27FC236}">
                  <a16:creationId xmlns:a16="http://schemas.microsoft.com/office/drawing/2014/main" id="{E9F5B91B-BC9C-924D-A7B4-D19178AF14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4" y="2784"/>
              <a:ext cx="30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v[i]</a:t>
              </a:r>
            </a:p>
          </p:txBody>
        </p:sp>
        <p:grpSp>
          <p:nvGrpSpPr>
            <p:cNvPr id="65563" name="Group 40">
              <a:extLst>
                <a:ext uri="{FF2B5EF4-FFF2-40B4-BE49-F238E27FC236}">
                  <a16:creationId xmlns:a16="http://schemas.microsoft.com/office/drawing/2014/main" id="{CDD60441-21FC-1949-B7F5-751B53ECA31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64" y="2304"/>
              <a:ext cx="672" cy="720"/>
              <a:chOff x="2160" y="2160"/>
              <a:chExt cx="672" cy="720"/>
            </a:xfrm>
          </p:grpSpPr>
          <p:sp>
            <p:nvSpPr>
              <p:cNvPr id="65571" name="Oval 13">
                <a:extLst>
                  <a:ext uri="{FF2B5EF4-FFF2-40B4-BE49-F238E27FC236}">
                    <a16:creationId xmlns:a16="http://schemas.microsoft.com/office/drawing/2014/main" id="{D7EDF868-48DC-D143-AE47-3B43133D9F1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2160"/>
                <a:ext cx="288" cy="144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65572" name="Oval 14">
                <a:extLst>
                  <a:ext uri="{FF2B5EF4-FFF2-40B4-BE49-F238E27FC236}">
                    <a16:creationId xmlns:a16="http://schemas.microsoft.com/office/drawing/2014/main" id="{5D312BDA-3A1B-1F4B-BC71-60A5E007450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00" y="2400"/>
                <a:ext cx="288" cy="144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65573" name="Oval 15">
                <a:extLst>
                  <a:ext uri="{FF2B5EF4-FFF2-40B4-BE49-F238E27FC236}">
                    <a16:creationId xmlns:a16="http://schemas.microsoft.com/office/drawing/2014/main" id="{B60C64AD-C3A2-424F-A12F-8B6068E0D66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60" y="2688"/>
                <a:ext cx="288" cy="144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65574" name="Oval 16">
                <a:extLst>
                  <a:ext uri="{FF2B5EF4-FFF2-40B4-BE49-F238E27FC236}">
                    <a16:creationId xmlns:a16="http://schemas.microsoft.com/office/drawing/2014/main" id="{270B58E0-59B9-3D4F-A0B8-C6EABB2A98A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44" y="2688"/>
                <a:ext cx="288" cy="144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65575" name="Line 27">
                <a:extLst>
                  <a:ext uri="{FF2B5EF4-FFF2-40B4-BE49-F238E27FC236}">
                    <a16:creationId xmlns:a16="http://schemas.microsoft.com/office/drawing/2014/main" id="{C08A6890-DBCB-E84D-A604-150648B0F7A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0" y="2304"/>
                <a:ext cx="144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5576" name="Line 28">
                <a:extLst>
                  <a:ext uri="{FF2B5EF4-FFF2-40B4-BE49-F238E27FC236}">
                    <a16:creationId xmlns:a16="http://schemas.microsoft.com/office/drawing/2014/main" id="{4761613C-957E-ED46-895A-E0FD4FEDDCE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52" y="2544"/>
                <a:ext cx="192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5577" name="Line 29">
                <a:extLst>
                  <a:ext uri="{FF2B5EF4-FFF2-40B4-BE49-F238E27FC236}">
                    <a16:creationId xmlns:a16="http://schemas.microsoft.com/office/drawing/2014/main" id="{0F5C2D7A-2D1D-554B-9964-AD8B228C6BB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92" y="2544"/>
                <a:ext cx="144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5578" name="Text Box 32">
                <a:extLst>
                  <a:ext uri="{FF2B5EF4-FFF2-40B4-BE49-F238E27FC236}">
                    <a16:creationId xmlns:a16="http://schemas.microsoft.com/office/drawing/2014/main" id="{DF4238AC-89C0-BC44-B090-2FB202955DA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198" y="2649"/>
                <a:ext cx="188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zh-CN" sz="1800">
                    <a:latin typeface="Arial" panose="020B0604020202020204" pitchFamily="34" charset="0"/>
                  </a:rPr>
                  <a:t>k</a:t>
                </a:r>
              </a:p>
            </p:txBody>
          </p:sp>
        </p:grpSp>
        <p:sp>
          <p:nvSpPr>
            <p:cNvPr id="65564" name="Text Box 33">
              <a:extLst>
                <a:ext uri="{FF2B5EF4-FFF2-40B4-BE49-F238E27FC236}">
                  <a16:creationId xmlns:a16="http://schemas.microsoft.com/office/drawing/2014/main" id="{21E754E9-51AB-A94C-9B40-989C550E67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20" y="2784"/>
              <a:ext cx="1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k</a:t>
              </a:r>
            </a:p>
          </p:txBody>
        </p:sp>
        <p:sp>
          <p:nvSpPr>
            <p:cNvPr id="65565" name="Text Box 34">
              <a:extLst>
                <a:ext uri="{FF2B5EF4-FFF2-40B4-BE49-F238E27FC236}">
                  <a16:creationId xmlns:a16="http://schemas.microsoft.com/office/drawing/2014/main" id="{193522AA-4A27-9549-9CB1-A6A217D75A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00" y="2217"/>
              <a:ext cx="30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v[j]</a:t>
              </a:r>
            </a:p>
          </p:txBody>
        </p:sp>
        <p:sp>
          <p:nvSpPr>
            <p:cNvPr id="65566" name="Text Box 35">
              <a:extLst>
                <a:ext uri="{FF2B5EF4-FFF2-40B4-BE49-F238E27FC236}">
                  <a16:creationId xmlns:a16="http://schemas.microsoft.com/office/drawing/2014/main" id="{DBEB3332-7E6C-7E4D-AA74-2D4110B2EAF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6" y="3072"/>
              <a:ext cx="110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zh-CN" sz="2000">
                  <a:latin typeface="Arial" panose="020B0604020202020204" pitchFamily="34" charset="0"/>
                </a:rPr>
                <a:t>mcl[i,k]=h</a:t>
              </a:r>
            </a:p>
          </p:txBody>
        </p:sp>
        <p:cxnSp>
          <p:nvCxnSpPr>
            <p:cNvPr id="65567" name="AutoShape 36">
              <a:extLst>
                <a:ext uri="{FF2B5EF4-FFF2-40B4-BE49-F238E27FC236}">
                  <a16:creationId xmlns:a16="http://schemas.microsoft.com/office/drawing/2014/main" id="{5A97CD7F-988F-424B-9617-6A06DAA3140A}"/>
                </a:ext>
              </a:extLst>
            </p:cNvPr>
            <p:cNvCxnSpPr>
              <a:cxnSpLocks noChangeShapeType="1"/>
              <a:stCxn id="65578" idx="1"/>
              <a:endCxn id="65543" idx="6"/>
            </p:cNvCxnSpPr>
            <p:nvPr/>
          </p:nvCxnSpPr>
          <p:spPr bwMode="auto">
            <a:xfrm rot="10800000">
              <a:off x="1776" y="1464"/>
              <a:ext cx="326" cy="1445"/>
            </a:xfrm>
            <a:prstGeom prst="curved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5568" name="AutoShape 37">
              <a:extLst>
                <a:ext uri="{FF2B5EF4-FFF2-40B4-BE49-F238E27FC236}">
                  <a16:creationId xmlns:a16="http://schemas.microsoft.com/office/drawing/2014/main" id="{553061C3-C382-DB47-AB47-F6350BB13BF2}"/>
                </a:ext>
              </a:extLst>
            </p:cNvPr>
            <p:cNvCxnSpPr>
              <a:cxnSpLocks noChangeShapeType="1"/>
              <a:stCxn id="65564" idx="0"/>
              <a:endCxn id="65543" idx="2"/>
            </p:cNvCxnSpPr>
            <p:nvPr/>
          </p:nvCxnSpPr>
          <p:spPr bwMode="auto">
            <a:xfrm rot="-5400000">
              <a:off x="541" y="1837"/>
              <a:ext cx="1320" cy="574"/>
            </a:xfrm>
            <a:prstGeom prst="curvedConnector2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5569" name="Line 38">
              <a:extLst>
                <a:ext uri="{FF2B5EF4-FFF2-40B4-BE49-F238E27FC236}">
                  <a16:creationId xmlns:a16="http://schemas.microsoft.com/office/drawing/2014/main" id="{E41AD60C-23C4-2144-A4AF-084BCC2D40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2784"/>
              <a:ext cx="192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70" name="Text Box 39">
              <a:extLst>
                <a:ext uri="{FF2B5EF4-FFF2-40B4-BE49-F238E27FC236}">
                  <a16:creationId xmlns:a16="http://schemas.microsoft.com/office/drawing/2014/main" id="{488DD129-E089-C54B-B63A-77D39D22DC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0" y="2985"/>
              <a:ext cx="187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zh-CN" sz="2000">
                  <a:latin typeface="Arial" panose="020B0604020202020204" pitchFamily="34" charset="0"/>
                </a:rPr>
                <a:t>mcl[i,k] &lt; mbl[i]=j</a:t>
              </a:r>
            </a:p>
          </p:txBody>
        </p:sp>
      </p:grpSp>
      <p:sp>
        <p:nvSpPr>
          <p:cNvPr id="65540" name="Rectangle 43">
            <a:extLst>
              <a:ext uri="{FF2B5EF4-FFF2-40B4-BE49-F238E27FC236}">
                <a16:creationId xmlns:a16="http://schemas.microsoft.com/office/drawing/2014/main" id="{5493BF03-6482-0F49-AAAA-72EA792061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1265238"/>
            <a:ext cx="7924800" cy="411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000"/>
              <a:t>When mcl[i,k] </a:t>
            </a:r>
            <a:r>
              <a:rPr lang="en-US" altLang="zh-CN" sz="1600">
                <a:latin typeface="Arial" panose="020B0604020202020204" pitchFamily="34" charset="0"/>
                <a:sym typeface="Symbol" pitchFamily="2" charset="2"/>
              </a:rPr>
              <a:t>&lt;</a:t>
            </a:r>
            <a:r>
              <a:rPr lang="en-US" altLang="en-US" sz="2000"/>
              <a:t> mbl[i], do not check v[i] </a:t>
            </a:r>
            <a:r>
              <a:rPr lang="en-US" altLang="en-US" sz="2800">
                <a:sym typeface="Symbol" pitchFamily="2" charset="2"/>
              </a:rPr>
              <a:t></a:t>
            </a:r>
            <a:r>
              <a:rPr lang="en-US" altLang="en-US" sz="2000"/>
              <a:t> k because it will fail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Number Placeholder 5">
            <a:extLst>
              <a:ext uri="{FF2B5EF4-FFF2-40B4-BE49-F238E27FC236}">
                <a16:creationId xmlns:a16="http://schemas.microsoft.com/office/drawing/2014/main" id="{9F4D3878-6FD6-1B46-9216-EECE2B65B12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322E402-7888-F946-A50B-51FB7ABFCF0C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38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66562" name="Rectangle 2">
            <a:extLst>
              <a:ext uri="{FF2B5EF4-FFF2-40B4-BE49-F238E27FC236}">
                <a16:creationId xmlns:a16="http://schemas.microsoft.com/office/drawing/2014/main" id="{47ACD773-E940-5C4D-940A-E11C6C25EC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Type b savings</a:t>
            </a:r>
          </a:p>
        </p:txBody>
      </p:sp>
      <p:sp>
        <p:nvSpPr>
          <p:cNvPr id="66563" name="Oval 3">
            <a:extLst>
              <a:ext uri="{FF2B5EF4-FFF2-40B4-BE49-F238E27FC236}">
                <a16:creationId xmlns:a16="http://schemas.microsoft.com/office/drawing/2014/main" id="{361456E7-9927-A64B-9129-44889A91DC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8138" y="1828800"/>
            <a:ext cx="446087" cy="2079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6564" name="Oval 4">
            <a:extLst>
              <a:ext uri="{FF2B5EF4-FFF2-40B4-BE49-F238E27FC236}">
                <a16:creationId xmlns:a16="http://schemas.microsoft.com/office/drawing/2014/main" id="{B59701AF-4419-F04F-95E9-6D365A7403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8138" y="2244725"/>
            <a:ext cx="446087" cy="2079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6565" name="Oval 5">
            <a:extLst>
              <a:ext uri="{FF2B5EF4-FFF2-40B4-BE49-F238E27FC236}">
                <a16:creationId xmlns:a16="http://schemas.microsoft.com/office/drawing/2014/main" id="{D189F7FA-6BC5-5244-B3FD-AAA3F0D771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8138" y="2659063"/>
            <a:ext cx="446087" cy="2079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6566" name="Oval 6">
            <a:extLst>
              <a:ext uri="{FF2B5EF4-FFF2-40B4-BE49-F238E27FC236}">
                <a16:creationId xmlns:a16="http://schemas.microsoft.com/office/drawing/2014/main" id="{469BE8D8-DCB6-D044-BCEA-7649F9AFEB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8138" y="3074988"/>
            <a:ext cx="446087" cy="2079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6567" name="Oval 7">
            <a:extLst>
              <a:ext uri="{FF2B5EF4-FFF2-40B4-BE49-F238E27FC236}">
                <a16:creationId xmlns:a16="http://schemas.microsoft.com/office/drawing/2014/main" id="{317EDC52-7DDB-8D47-97E0-BC12716D94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8138" y="3490913"/>
            <a:ext cx="446087" cy="2079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6568" name="Oval 8">
            <a:extLst>
              <a:ext uri="{FF2B5EF4-FFF2-40B4-BE49-F238E27FC236}">
                <a16:creationId xmlns:a16="http://schemas.microsoft.com/office/drawing/2014/main" id="{95907908-078F-F648-848D-D57989F545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8138" y="3906838"/>
            <a:ext cx="446087" cy="2079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6569" name="Oval 9">
            <a:extLst>
              <a:ext uri="{FF2B5EF4-FFF2-40B4-BE49-F238E27FC236}">
                <a16:creationId xmlns:a16="http://schemas.microsoft.com/office/drawing/2014/main" id="{FF92BC09-4DD7-8D47-9019-5669C66998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8138" y="4252913"/>
            <a:ext cx="446087" cy="2079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6570" name="Oval 10">
            <a:extLst>
              <a:ext uri="{FF2B5EF4-FFF2-40B4-BE49-F238E27FC236}">
                <a16:creationId xmlns:a16="http://schemas.microsoft.com/office/drawing/2014/main" id="{C2866CAD-2CF1-484D-AF57-323077831B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35300" y="4737100"/>
            <a:ext cx="446088" cy="2079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6571" name="Oval 11">
            <a:extLst>
              <a:ext uri="{FF2B5EF4-FFF2-40B4-BE49-F238E27FC236}">
                <a16:creationId xmlns:a16="http://schemas.microsoft.com/office/drawing/2014/main" id="{108F8D54-6752-5F48-A2FB-5E5EC38190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03638" y="4737100"/>
            <a:ext cx="444500" cy="2079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6572" name="Oval 12">
            <a:extLst>
              <a:ext uri="{FF2B5EF4-FFF2-40B4-BE49-F238E27FC236}">
                <a16:creationId xmlns:a16="http://schemas.microsoft.com/office/drawing/2014/main" id="{D9DAEB2C-A594-EB48-9C9F-0DC95BCD7E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97363" y="4737100"/>
            <a:ext cx="444500" cy="2079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6573" name="Line 17">
            <a:extLst>
              <a:ext uri="{FF2B5EF4-FFF2-40B4-BE49-F238E27FC236}">
                <a16:creationId xmlns:a16="http://schemas.microsoft.com/office/drawing/2014/main" id="{F568CDA2-01B7-3842-AA0A-9D94ED71D725}"/>
              </a:ext>
            </a:extLst>
          </p:cNvPr>
          <p:cNvSpPr>
            <a:spLocks noChangeShapeType="1"/>
          </p:cNvSpPr>
          <p:nvPr/>
        </p:nvSpPr>
        <p:spPr bwMode="auto">
          <a:xfrm>
            <a:off x="4370388" y="2036763"/>
            <a:ext cx="0" cy="2079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74" name="Line 18">
            <a:extLst>
              <a:ext uri="{FF2B5EF4-FFF2-40B4-BE49-F238E27FC236}">
                <a16:creationId xmlns:a16="http://schemas.microsoft.com/office/drawing/2014/main" id="{F7399E0D-9CBC-4842-9F45-C1AE7AF663FB}"/>
              </a:ext>
            </a:extLst>
          </p:cNvPr>
          <p:cNvSpPr>
            <a:spLocks noChangeShapeType="1"/>
          </p:cNvSpPr>
          <p:nvPr/>
        </p:nvSpPr>
        <p:spPr bwMode="auto">
          <a:xfrm>
            <a:off x="4370388" y="2452688"/>
            <a:ext cx="0" cy="2063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75" name="Line 19">
            <a:extLst>
              <a:ext uri="{FF2B5EF4-FFF2-40B4-BE49-F238E27FC236}">
                <a16:creationId xmlns:a16="http://schemas.microsoft.com/office/drawing/2014/main" id="{B5567955-83E6-4545-8116-D45E4AE39E59}"/>
              </a:ext>
            </a:extLst>
          </p:cNvPr>
          <p:cNvSpPr>
            <a:spLocks noChangeShapeType="1"/>
          </p:cNvSpPr>
          <p:nvPr/>
        </p:nvSpPr>
        <p:spPr bwMode="auto">
          <a:xfrm>
            <a:off x="4370388" y="2867025"/>
            <a:ext cx="0" cy="2079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76" name="Line 20">
            <a:extLst>
              <a:ext uri="{FF2B5EF4-FFF2-40B4-BE49-F238E27FC236}">
                <a16:creationId xmlns:a16="http://schemas.microsoft.com/office/drawing/2014/main" id="{9A6043AF-4797-9A4B-890F-1493C6DFCD0E}"/>
              </a:ext>
            </a:extLst>
          </p:cNvPr>
          <p:cNvSpPr>
            <a:spLocks noChangeShapeType="1"/>
          </p:cNvSpPr>
          <p:nvPr/>
        </p:nvSpPr>
        <p:spPr bwMode="auto">
          <a:xfrm>
            <a:off x="4370388" y="3282950"/>
            <a:ext cx="0" cy="2079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77" name="Line 21">
            <a:extLst>
              <a:ext uri="{FF2B5EF4-FFF2-40B4-BE49-F238E27FC236}">
                <a16:creationId xmlns:a16="http://schemas.microsoft.com/office/drawing/2014/main" id="{C2CC964A-96A5-1643-BA23-54D88192087E}"/>
              </a:ext>
            </a:extLst>
          </p:cNvPr>
          <p:cNvSpPr>
            <a:spLocks noChangeShapeType="1"/>
          </p:cNvSpPr>
          <p:nvPr/>
        </p:nvSpPr>
        <p:spPr bwMode="auto">
          <a:xfrm>
            <a:off x="4370388" y="3698875"/>
            <a:ext cx="0" cy="2079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78" name="Line 22">
            <a:extLst>
              <a:ext uri="{FF2B5EF4-FFF2-40B4-BE49-F238E27FC236}">
                <a16:creationId xmlns:a16="http://schemas.microsoft.com/office/drawing/2014/main" id="{ED1845C4-2B24-1D49-9DDB-0928B99E58C3}"/>
              </a:ext>
            </a:extLst>
          </p:cNvPr>
          <p:cNvSpPr>
            <a:spLocks noChangeShapeType="1"/>
          </p:cNvSpPr>
          <p:nvPr/>
        </p:nvSpPr>
        <p:spPr bwMode="auto">
          <a:xfrm>
            <a:off x="4370388" y="4114800"/>
            <a:ext cx="0" cy="1381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79" name="Line 23">
            <a:extLst>
              <a:ext uri="{FF2B5EF4-FFF2-40B4-BE49-F238E27FC236}">
                <a16:creationId xmlns:a16="http://schemas.microsoft.com/office/drawing/2014/main" id="{E33B2729-E8C7-D449-9FF1-4D6C586BCA4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332163" y="4460875"/>
            <a:ext cx="965200" cy="276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80" name="Line 24">
            <a:extLst>
              <a:ext uri="{FF2B5EF4-FFF2-40B4-BE49-F238E27FC236}">
                <a16:creationId xmlns:a16="http://schemas.microsoft.com/office/drawing/2014/main" id="{0096C9D9-2FA2-7C42-92F0-DC593C6A5BA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075113" y="4460875"/>
            <a:ext cx="222250" cy="276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81" name="Line 25">
            <a:extLst>
              <a:ext uri="{FF2B5EF4-FFF2-40B4-BE49-F238E27FC236}">
                <a16:creationId xmlns:a16="http://schemas.microsoft.com/office/drawing/2014/main" id="{E8E8CC98-B2BD-B445-887D-AB61784776C2}"/>
              </a:ext>
            </a:extLst>
          </p:cNvPr>
          <p:cNvSpPr>
            <a:spLocks noChangeShapeType="1"/>
          </p:cNvSpPr>
          <p:nvPr/>
        </p:nvSpPr>
        <p:spPr bwMode="auto">
          <a:xfrm>
            <a:off x="4297363" y="4460875"/>
            <a:ext cx="222250" cy="276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82" name="Line 26">
            <a:extLst>
              <a:ext uri="{FF2B5EF4-FFF2-40B4-BE49-F238E27FC236}">
                <a16:creationId xmlns:a16="http://schemas.microsoft.com/office/drawing/2014/main" id="{511B8FA4-7777-2E47-8E68-93E6B08FD996}"/>
              </a:ext>
            </a:extLst>
          </p:cNvPr>
          <p:cNvSpPr>
            <a:spLocks noChangeShapeType="1"/>
          </p:cNvSpPr>
          <p:nvPr/>
        </p:nvSpPr>
        <p:spPr bwMode="auto">
          <a:xfrm>
            <a:off x="4594225" y="3629025"/>
            <a:ext cx="666750" cy="346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83" name="Text Box 31">
            <a:extLst>
              <a:ext uri="{FF2B5EF4-FFF2-40B4-BE49-F238E27FC236}">
                <a16:creationId xmlns:a16="http://schemas.microsoft.com/office/drawing/2014/main" id="{12447500-5F89-4F4F-88E7-FA7F906848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0488" y="259080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h</a:t>
            </a:r>
          </a:p>
        </p:txBody>
      </p:sp>
      <p:sp>
        <p:nvSpPr>
          <p:cNvPr id="66584" name="Text Box 32">
            <a:extLst>
              <a:ext uri="{FF2B5EF4-FFF2-40B4-BE49-F238E27FC236}">
                <a16:creationId xmlns:a16="http://schemas.microsoft.com/office/drawing/2014/main" id="{D7B6AA51-3ED0-BF4D-8D0F-10EF01DFE9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4645025"/>
            <a:ext cx="476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v[i]</a:t>
            </a:r>
          </a:p>
        </p:txBody>
      </p:sp>
      <p:grpSp>
        <p:nvGrpSpPr>
          <p:cNvPr id="66585" name="Group 41">
            <a:extLst>
              <a:ext uri="{FF2B5EF4-FFF2-40B4-BE49-F238E27FC236}">
                <a16:creationId xmlns:a16="http://schemas.microsoft.com/office/drawing/2014/main" id="{86DBFD7E-799A-2649-8A29-4FBF5E0CF906}"/>
              </a:ext>
            </a:extLst>
          </p:cNvPr>
          <p:cNvGrpSpPr>
            <a:grpSpLocks/>
          </p:cNvGrpSpPr>
          <p:nvPr/>
        </p:nvGrpSpPr>
        <p:grpSpPr bwMode="auto">
          <a:xfrm>
            <a:off x="4964113" y="3975100"/>
            <a:ext cx="1038225" cy="1073150"/>
            <a:chOff x="2160" y="2160"/>
            <a:chExt cx="672" cy="743"/>
          </a:xfrm>
        </p:grpSpPr>
        <p:sp>
          <p:nvSpPr>
            <p:cNvPr id="66594" name="Oval 13">
              <a:extLst>
                <a:ext uri="{FF2B5EF4-FFF2-40B4-BE49-F238E27FC236}">
                  <a16:creationId xmlns:a16="http://schemas.microsoft.com/office/drawing/2014/main" id="{DE27B91F-B4B8-AE46-BCC1-70F2129111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8" y="2160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6595" name="Oval 14">
              <a:extLst>
                <a:ext uri="{FF2B5EF4-FFF2-40B4-BE49-F238E27FC236}">
                  <a16:creationId xmlns:a16="http://schemas.microsoft.com/office/drawing/2014/main" id="{2B10585C-2C97-5A45-8BF1-B68D8D7670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0" y="2400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6596" name="Oval 15">
              <a:extLst>
                <a:ext uri="{FF2B5EF4-FFF2-40B4-BE49-F238E27FC236}">
                  <a16:creationId xmlns:a16="http://schemas.microsoft.com/office/drawing/2014/main" id="{2E71D519-7C11-124A-A412-77683203D5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0" y="2688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6597" name="Oval 16">
              <a:extLst>
                <a:ext uri="{FF2B5EF4-FFF2-40B4-BE49-F238E27FC236}">
                  <a16:creationId xmlns:a16="http://schemas.microsoft.com/office/drawing/2014/main" id="{E77B584F-F2CD-CD47-B76C-9050A1E08E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4" y="2688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6598" name="Line 27">
              <a:extLst>
                <a:ext uri="{FF2B5EF4-FFF2-40B4-BE49-F238E27FC236}">
                  <a16:creationId xmlns:a16="http://schemas.microsoft.com/office/drawing/2014/main" id="{48D4865C-AF0D-DA4E-815C-F9B85A7C23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0" y="2304"/>
              <a:ext cx="14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599" name="Line 28">
              <a:extLst>
                <a:ext uri="{FF2B5EF4-FFF2-40B4-BE49-F238E27FC236}">
                  <a16:creationId xmlns:a16="http://schemas.microsoft.com/office/drawing/2014/main" id="{8AF1AA1B-C922-8940-912A-416FD577B06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352" y="2544"/>
              <a:ext cx="192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600" name="Line 29">
              <a:extLst>
                <a:ext uri="{FF2B5EF4-FFF2-40B4-BE49-F238E27FC236}">
                  <a16:creationId xmlns:a16="http://schemas.microsoft.com/office/drawing/2014/main" id="{4D68962E-4197-F145-911C-64F5C910AF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92" y="2544"/>
              <a:ext cx="144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601" name="Text Box 33">
              <a:extLst>
                <a:ext uri="{FF2B5EF4-FFF2-40B4-BE49-F238E27FC236}">
                  <a16:creationId xmlns:a16="http://schemas.microsoft.com/office/drawing/2014/main" id="{6AE786E5-065D-8942-AB7A-3146776F236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98" y="2649"/>
              <a:ext cx="193" cy="2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k</a:t>
              </a:r>
            </a:p>
          </p:txBody>
        </p:sp>
      </p:grpSp>
      <p:sp>
        <p:nvSpPr>
          <p:cNvPr id="66586" name="Text Box 34">
            <a:extLst>
              <a:ext uri="{FF2B5EF4-FFF2-40B4-BE49-F238E27FC236}">
                <a16:creationId xmlns:a16="http://schemas.microsoft.com/office/drawing/2014/main" id="{C4B0AD12-87D4-B94E-8013-E70CC94656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6263" y="4668838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k</a:t>
            </a:r>
          </a:p>
        </p:txBody>
      </p:sp>
      <p:cxnSp>
        <p:nvCxnSpPr>
          <p:cNvPr id="66587" name="AutoShape 35">
            <a:extLst>
              <a:ext uri="{FF2B5EF4-FFF2-40B4-BE49-F238E27FC236}">
                <a16:creationId xmlns:a16="http://schemas.microsoft.com/office/drawing/2014/main" id="{4AC50B2B-7400-224A-8E2D-8344DDEE4718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3546476" y="4103687"/>
            <a:ext cx="311150" cy="885825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6588" name="AutoShape 36">
            <a:extLst>
              <a:ext uri="{FF2B5EF4-FFF2-40B4-BE49-F238E27FC236}">
                <a16:creationId xmlns:a16="http://schemas.microsoft.com/office/drawing/2014/main" id="{84F6B238-704F-8F47-AFD8-154E1D5D8E25}"/>
              </a:ext>
            </a:extLst>
          </p:cNvPr>
          <p:cNvCxnSpPr>
            <a:cxnSpLocks noChangeShapeType="1"/>
            <a:stCxn id="66567" idx="2"/>
            <a:endCxn id="66563" idx="2"/>
          </p:cNvCxnSpPr>
          <p:nvPr/>
        </p:nvCxnSpPr>
        <p:spPr bwMode="auto">
          <a:xfrm rot="10800000" flipH="1">
            <a:off x="4148138" y="1931988"/>
            <a:ext cx="1587" cy="1662112"/>
          </a:xfrm>
          <a:prstGeom prst="curvedConnector3">
            <a:avLst>
              <a:gd name="adj1" fmla="val -14400005"/>
            </a:avLst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6589" name="Text Box 37">
            <a:extLst>
              <a:ext uri="{FF2B5EF4-FFF2-40B4-BE49-F238E27FC236}">
                <a16:creationId xmlns:a16="http://schemas.microsoft.com/office/drawing/2014/main" id="{91FF7C3C-EBA3-4647-A747-324970FBCB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3810000"/>
            <a:ext cx="476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v[j]</a:t>
            </a:r>
          </a:p>
        </p:txBody>
      </p:sp>
      <p:sp>
        <p:nvSpPr>
          <p:cNvPr id="66590" name="Text Box 38">
            <a:extLst>
              <a:ext uri="{FF2B5EF4-FFF2-40B4-BE49-F238E27FC236}">
                <a16:creationId xmlns:a16="http://schemas.microsoft.com/office/drawing/2014/main" id="{FABCEEAE-E0C1-144B-95D0-AD9B4B845E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43425" y="4183063"/>
            <a:ext cx="552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v[g]</a:t>
            </a:r>
          </a:p>
        </p:txBody>
      </p:sp>
      <p:sp>
        <p:nvSpPr>
          <p:cNvPr id="66591" name="Text Box 39">
            <a:extLst>
              <a:ext uri="{FF2B5EF4-FFF2-40B4-BE49-F238E27FC236}">
                <a16:creationId xmlns:a16="http://schemas.microsoft.com/office/drawing/2014/main" id="{0166D6A3-BBFE-AE49-8B90-2563D2500A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8438" y="5084763"/>
            <a:ext cx="1187450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mcl[i,k]=g</a:t>
            </a:r>
          </a:p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mbl[i] = j</a:t>
            </a:r>
          </a:p>
        </p:txBody>
      </p:sp>
      <p:sp>
        <p:nvSpPr>
          <p:cNvPr id="66592" name="Text Box 40">
            <a:extLst>
              <a:ext uri="{FF2B5EF4-FFF2-40B4-BE49-F238E27FC236}">
                <a16:creationId xmlns:a16="http://schemas.microsoft.com/office/drawing/2014/main" id="{F927E3BC-6C96-BB43-8492-45F30C37E1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22838" y="5045075"/>
            <a:ext cx="15668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mcl[i,k]</a:t>
            </a:r>
            <a:r>
              <a:rPr lang="en-US" altLang="zh-CN" sz="1800">
                <a:latin typeface="Arial" panose="020B0604020202020204" pitchFamily="34" charset="0"/>
                <a:sym typeface="Symbol" pitchFamily="2" charset="2"/>
              </a:rPr>
              <a:t></a:t>
            </a:r>
            <a:r>
              <a:rPr lang="en-US" altLang="zh-CN" sz="1800">
                <a:latin typeface="Arial" panose="020B0604020202020204" pitchFamily="34" charset="0"/>
              </a:rPr>
              <a:t>mbl[i]</a:t>
            </a:r>
          </a:p>
        </p:txBody>
      </p:sp>
      <p:sp>
        <p:nvSpPr>
          <p:cNvPr id="66593" name="Rectangle 44">
            <a:extLst>
              <a:ext uri="{FF2B5EF4-FFF2-40B4-BE49-F238E27FC236}">
                <a16:creationId xmlns:a16="http://schemas.microsoft.com/office/drawing/2014/main" id="{588E7EC9-BFF2-D64F-8566-1B03E73EE3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265238"/>
            <a:ext cx="7924800" cy="411162"/>
          </a:xfrm>
          <a:noFill/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000"/>
              <a:t>When mcl[i,k] </a:t>
            </a:r>
            <a:r>
              <a:rPr lang="en-US" altLang="zh-CN" sz="1600">
                <a:latin typeface="Arial" panose="020B0604020202020204" pitchFamily="34" charset="0"/>
                <a:sym typeface="Symbol" pitchFamily="2" charset="2"/>
              </a:rPr>
              <a:t></a:t>
            </a:r>
            <a:r>
              <a:rPr lang="en-US" altLang="en-US" sz="2000"/>
              <a:t> mbl[i], do not check (i,h&lt;j) because they will succeed</a:t>
            </a:r>
            <a:endParaRPr lang="en-US" altLang="en-US" sz="1800">
              <a:sym typeface="Symbol" pitchFamily="2" charset="2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Slide Number Placeholder 5">
            <a:extLst>
              <a:ext uri="{FF2B5EF4-FFF2-40B4-BE49-F238E27FC236}">
                <a16:creationId xmlns:a16="http://schemas.microsoft.com/office/drawing/2014/main" id="{158F38C0-462B-0C47-8D2C-4446E11B753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7FD231E-6455-FD43-9194-3F60B257C4BA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39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67586" name="Rectangle 2">
            <a:extLst>
              <a:ext uri="{FF2B5EF4-FFF2-40B4-BE49-F238E27FC236}">
                <a16:creationId xmlns:a16="http://schemas.microsoft.com/office/drawing/2014/main" id="{26F5E85B-5C03-BB41-9571-74CEA0A091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Hybrids of BM</a:t>
            </a:r>
          </a:p>
        </p:txBody>
      </p:sp>
      <p:sp>
        <p:nvSpPr>
          <p:cNvPr id="67587" name="Rectangle 3">
            <a:extLst>
              <a:ext uri="{FF2B5EF4-FFF2-40B4-BE49-F238E27FC236}">
                <a16:creationId xmlns:a16="http://schemas.microsoft.com/office/drawing/2014/main" id="{6C2C1F5E-B19A-3144-8E0D-1FF809E1847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mcl can be used to allow backjumping in BJ</a:t>
            </a:r>
          </a:p>
          <a:p>
            <a:pPr eaLnBrk="1" hangingPunct="1"/>
            <a:r>
              <a:rPr lang="en-US" altLang="en-US"/>
              <a:t>Mixing BJ &amp; BM yields BMJ</a:t>
            </a:r>
          </a:p>
          <a:p>
            <a:pPr lvl="1" eaLnBrk="1" hangingPunct="1"/>
            <a:r>
              <a:rPr lang="en-US" altLang="en-US"/>
              <a:t>avoids redundant consistency checking (types a+b savings) and </a:t>
            </a:r>
          </a:p>
          <a:p>
            <a:pPr lvl="1" eaLnBrk="1" hangingPunct="1"/>
            <a:r>
              <a:rPr lang="en-US" altLang="en-US"/>
              <a:t>reduces the number of nodes visited during search (by jumping)</a:t>
            </a:r>
          </a:p>
          <a:p>
            <a:pPr eaLnBrk="1" hangingPunct="1"/>
            <a:r>
              <a:rPr lang="en-US" altLang="en-US"/>
              <a:t>Mixing BM &amp; CBJ yields BM-CBJ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Number Placeholder 5">
            <a:extLst>
              <a:ext uri="{FF2B5EF4-FFF2-40B4-BE49-F238E27FC236}">
                <a16:creationId xmlns:a16="http://schemas.microsoft.com/office/drawing/2014/main" id="{1DC91C78-2397-F241-9920-B912A922811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6494DEA-728B-854E-BCB7-EDBB31D9E9CA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1746" name="Rectangle 2">
            <a:extLst>
              <a:ext uri="{FF2B5EF4-FFF2-40B4-BE49-F238E27FC236}">
                <a16:creationId xmlns:a16="http://schemas.microsoft.com/office/drawing/2014/main" id="{EDF70430-ADC9-5141-9A8D-13835A0703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Backtrack search (BT)</a:t>
            </a:r>
          </a:p>
        </p:txBody>
      </p:sp>
      <p:pic>
        <p:nvPicPr>
          <p:cNvPr id="31747" name="Picture 4" descr="chrnological-backtrack">
            <a:extLst>
              <a:ext uri="{FF2B5EF4-FFF2-40B4-BE49-F238E27FC236}">
                <a16:creationId xmlns:a16="http://schemas.microsoft.com/office/drawing/2014/main" id="{0EA9128A-41DF-BB41-8F4B-7A5695218157}"/>
              </a:ext>
            </a:extLst>
          </p:cNvPr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62000" y="1676400"/>
            <a:ext cx="3568700" cy="3581400"/>
          </a:xfrm>
          <a:noFill/>
        </p:spPr>
      </p:pic>
      <p:sp>
        <p:nvSpPr>
          <p:cNvPr id="31748" name="Text Box 5">
            <a:extLst>
              <a:ext uri="{FF2B5EF4-FFF2-40B4-BE49-F238E27FC236}">
                <a16:creationId xmlns:a16="http://schemas.microsoft.com/office/drawing/2014/main" id="{4EB07EA5-2F9E-F04C-AC1E-49E495ECD4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1143000"/>
            <a:ext cx="3886200" cy="451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7800" indent="-1778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</a:pPr>
            <a:r>
              <a:rPr lang="en-US" altLang="en-US" sz="2000">
                <a:latin typeface="Arial" panose="020B0604020202020204" pitchFamily="34" charset="0"/>
              </a:rPr>
              <a:t>Variable/value ordering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2000">
                <a:latin typeface="Arial" panose="020B0604020202020204" pitchFamily="34" charset="0"/>
              </a:rPr>
              <a:t>Variable instantiation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2000">
                <a:latin typeface="Arial" panose="020B0604020202020204" pitchFamily="34" charset="0"/>
              </a:rPr>
              <a:t>(Current) path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2000">
                <a:latin typeface="Arial" panose="020B0604020202020204" pitchFamily="34" charset="0"/>
              </a:rPr>
              <a:t>Current variable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2000">
                <a:latin typeface="Arial" panose="020B0604020202020204" pitchFamily="34" charset="0"/>
              </a:rPr>
              <a:t>Past variables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2000">
                <a:latin typeface="Arial" panose="020B0604020202020204" pitchFamily="34" charset="0"/>
              </a:rPr>
              <a:t>Future variables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2000">
                <a:latin typeface="Arial" panose="020B0604020202020204" pitchFamily="34" charset="0"/>
              </a:rPr>
              <a:t>Shallow/deep levels /nodes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2000">
                <a:latin typeface="Arial" panose="020B0604020202020204" pitchFamily="34" charset="0"/>
              </a:rPr>
              <a:t>Search space / search tree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2000">
                <a:latin typeface="Arial" panose="020B0604020202020204" pitchFamily="34" charset="0"/>
              </a:rPr>
              <a:t>Back-checking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2000">
                <a:latin typeface="Arial" panose="020B0604020202020204" pitchFamily="34" charset="0"/>
              </a:rPr>
              <a:t>Backtracking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Number Placeholder 5">
            <a:extLst>
              <a:ext uri="{FF2B5EF4-FFF2-40B4-BE49-F238E27FC236}">
                <a16:creationId xmlns:a16="http://schemas.microsoft.com/office/drawing/2014/main" id="{A93B9C24-29E4-484B-8EE1-D448FF41649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EE28798-B18B-1847-B016-7780C4BA75FE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40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68610" name="Rectangle 2">
            <a:extLst>
              <a:ext uri="{FF2B5EF4-FFF2-40B4-BE49-F238E27FC236}">
                <a16:creationId xmlns:a16="http://schemas.microsoft.com/office/drawing/2014/main" id="{AA348A4C-1481-1746-8739-C471BA931B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/>
              <a:t>Problem of BM and its hybrids: warning</a:t>
            </a:r>
          </a:p>
        </p:txBody>
      </p:sp>
      <p:sp>
        <p:nvSpPr>
          <p:cNvPr id="68611" name="Text Box 48">
            <a:extLst>
              <a:ext uri="{FF2B5EF4-FFF2-40B4-BE49-F238E27FC236}">
                <a16:creationId xmlns:a16="http://schemas.microsoft.com/office/drawing/2014/main" id="{D7FB8013-EA62-BD4E-8866-253B08D8CE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37250" y="2438400"/>
            <a:ext cx="615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v[m]</a:t>
            </a:r>
          </a:p>
        </p:txBody>
      </p:sp>
      <p:grpSp>
        <p:nvGrpSpPr>
          <p:cNvPr id="68612" name="Group 119">
            <a:extLst>
              <a:ext uri="{FF2B5EF4-FFF2-40B4-BE49-F238E27FC236}">
                <a16:creationId xmlns:a16="http://schemas.microsoft.com/office/drawing/2014/main" id="{A15CA60F-FDF8-6B46-98A5-5CC63D4E00F7}"/>
              </a:ext>
            </a:extLst>
          </p:cNvPr>
          <p:cNvGrpSpPr>
            <a:grpSpLocks/>
          </p:cNvGrpSpPr>
          <p:nvPr/>
        </p:nvGrpSpPr>
        <p:grpSpPr bwMode="auto">
          <a:xfrm>
            <a:off x="4953000" y="2362200"/>
            <a:ext cx="1143000" cy="2886075"/>
            <a:chOff x="2784" y="1488"/>
            <a:chExt cx="720" cy="1818"/>
          </a:xfrm>
        </p:grpSpPr>
        <p:sp>
          <p:nvSpPr>
            <p:cNvPr id="68686" name="Oval 3">
              <a:extLst>
                <a:ext uri="{FF2B5EF4-FFF2-40B4-BE49-F238E27FC236}">
                  <a16:creationId xmlns:a16="http://schemas.microsoft.com/office/drawing/2014/main" id="{0C268816-AD4B-1C45-9739-DA7578C71B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6" y="1488"/>
              <a:ext cx="252" cy="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87" name="Oval 4">
              <a:extLst>
                <a:ext uri="{FF2B5EF4-FFF2-40B4-BE49-F238E27FC236}">
                  <a16:creationId xmlns:a16="http://schemas.microsoft.com/office/drawing/2014/main" id="{2CC922A5-3706-934E-B1DF-55CD9AA5D2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6" y="1605"/>
              <a:ext cx="252" cy="88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88" name="Oval 5">
              <a:extLst>
                <a:ext uri="{FF2B5EF4-FFF2-40B4-BE49-F238E27FC236}">
                  <a16:creationId xmlns:a16="http://schemas.microsoft.com/office/drawing/2014/main" id="{65051FD4-74EA-A345-9249-7F77AFA3A7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6" y="1722"/>
              <a:ext cx="252" cy="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89" name="Oval 6">
              <a:extLst>
                <a:ext uri="{FF2B5EF4-FFF2-40B4-BE49-F238E27FC236}">
                  <a16:creationId xmlns:a16="http://schemas.microsoft.com/office/drawing/2014/main" id="{9EF4B315-477F-5144-9BC3-335B729834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6" y="1839"/>
              <a:ext cx="252" cy="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90" name="Oval 7">
              <a:extLst>
                <a:ext uri="{FF2B5EF4-FFF2-40B4-BE49-F238E27FC236}">
                  <a16:creationId xmlns:a16="http://schemas.microsoft.com/office/drawing/2014/main" id="{6782A097-6B2C-6042-AB65-D31B08A9DE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6" y="1986"/>
              <a:ext cx="252" cy="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91" name="Oval 8">
              <a:extLst>
                <a:ext uri="{FF2B5EF4-FFF2-40B4-BE49-F238E27FC236}">
                  <a16:creationId xmlns:a16="http://schemas.microsoft.com/office/drawing/2014/main" id="{A8F0BE50-970B-BC45-8D96-484FA14630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6" y="2132"/>
              <a:ext cx="252" cy="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92" name="Oval 9">
              <a:extLst>
                <a:ext uri="{FF2B5EF4-FFF2-40B4-BE49-F238E27FC236}">
                  <a16:creationId xmlns:a16="http://schemas.microsoft.com/office/drawing/2014/main" id="{0C3E06C2-C2BC-C14A-93D9-FD3DFF53FE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6" y="2279"/>
              <a:ext cx="252" cy="87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93" name="Oval 10">
              <a:extLst>
                <a:ext uri="{FF2B5EF4-FFF2-40B4-BE49-F238E27FC236}">
                  <a16:creationId xmlns:a16="http://schemas.microsoft.com/office/drawing/2014/main" id="{4716AA3E-C170-1D43-B398-97BBC9F483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6" y="2396"/>
              <a:ext cx="252" cy="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94" name="Oval 11">
              <a:extLst>
                <a:ext uri="{FF2B5EF4-FFF2-40B4-BE49-F238E27FC236}">
                  <a16:creationId xmlns:a16="http://schemas.microsoft.com/office/drawing/2014/main" id="{9F2E3589-7891-B44D-B06E-D03B6664BE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6" y="2513"/>
              <a:ext cx="252" cy="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95" name="Oval 12">
              <a:extLst>
                <a:ext uri="{FF2B5EF4-FFF2-40B4-BE49-F238E27FC236}">
                  <a16:creationId xmlns:a16="http://schemas.microsoft.com/office/drawing/2014/main" id="{A69E1ED6-F3AA-D846-93F3-4ED27A33C3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6" y="2630"/>
              <a:ext cx="252" cy="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96" name="Oval 13">
              <a:extLst>
                <a:ext uri="{FF2B5EF4-FFF2-40B4-BE49-F238E27FC236}">
                  <a16:creationId xmlns:a16="http://schemas.microsoft.com/office/drawing/2014/main" id="{3E2038DB-C36E-DD4F-9BD1-4CC8ABDA01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6" y="2776"/>
              <a:ext cx="252" cy="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97" name="Oval 14">
              <a:extLst>
                <a:ext uri="{FF2B5EF4-FFF2-40B4-BE49-F238E27FC236}">
                  <a16:creationId xmlns:a16="http://schemas.microsoft.com/office/drawing/2014/main" id="{1A10214E-2EDB-DD43-8847-27F9253839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6" y="2923"/>
              <a:ext cx="252" cy="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98" name="Oval 15">
              <a:extLst>
                <a:ext uri="{FF2B5EF4-FFF2-40B4-BE49-F238E27FC236}">
                  <a16:creationId xmlns:a16="http://schemas.microsoft.com/office/drawing/2014/main" id="{C98DF04F-5078-E540-BA8E-9CBA852591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6" y="3099"/>
              <a:ext cx="252" cy="87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99" name="Text Box 16">
              <a:extLst>
                <a:ext uri="{FF2B5EF4-FFF2-40B4-BE49-F238E27FC236}">
                  <a16:creationId xmlns:a16="http://schemas.microsoft.com/office/drawing/2014/main" id="{E1A17A88-658A-134A-916B-0D9C0B52A3B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84" y="1529"/>
              <a:ext cx="3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v[m]</a:t>
              </a:r>
            </a:p>
          </p:txBody>
        </p:sp>
        <p:sp>
          <p:nvSpPr>
            <p:cNvPr id="68700" name="Text Box 17">
              <a:extLst>
                <a:ext uri="{FF2B5EF4-FFF2-40B4-BE49-F238E27FC236}">
                  <a16:creationId xmlns:a16="http://schemas.microsoft.com/office/drawing/2014/main" id="{0E02303F-BE66-9946-9B3D-5C70D3CA13D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68" y="2208"/>
              <a:ext cx="34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v[g]</a:t>
              </a:r>
            </a:p>
          </p:txBody>
        </p:sp>
        <p:sp>
          <p:nvSpPr>
            <p:cNvPr id="68701" name="Text Box 18">
              <a:extLst>
                <a:ext uri="{FF2B5EF4-FFF2-40B4-BE49-F238E27FC236}">
                  <a16:creationId xmlns:a16="http://schemas.microsoft.com/office/drawing/2014/main" id="{6BDDB6FF-8D55-364A-92F7-B2FDD8C6E5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2" y="2544"/>
              <a:ext cx="34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v[h]</a:t>
              </a:r>
            </a:p>
          </p:txBody>
        </p:sp>
        <p:sp>
          <p:nvSpPr>
            <p:cNvPr id="68702" name="Text Box 20">
              <a:extLst>
                <a:ext uri="{FF2B5EF4-FFF2-40B4-BE49-F238E27FC236}">
                  <a16:creationId xmlns:a16="http://schemas.microsoft.com/office/drawing/2014/main" id="{22E36DE4-FBB3-3341-8741-51180E0906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84" y="3075"/>
              <a:ext cx="34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v[i] </a:t>
              </a:r>
            </a:p>
          </p:txBody>
        </p:sp>
        <p:sp>
          <p:nvSpPr>
            <p:cNvPr id="68703" name="Line 21">
              <a:extLst>
                <a:ext uri="{FF2B5EF4-FFF2-40B4-BE49-F238E27FC236}">
                  <a16:creationId xmlns:a16="http://schemas.microsoft.com/office/drawing/2014/main" id="{1753C772-65A6-9B46-B1FE-B6222FB99A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2" y="1576"/>
              <a:ext cx="0" cy="2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704" name="Line 22">
              <a:extLst>
                <a:ext uri="{FF2B5EF4-FFF2-40B4-BE49-F238E27FC236}">
                  <a16:creationId xmlns:a16="http://schemas.microsoft.com/office/drawing/2014/main" id="{FF702E3E-C3E0-E04B-9A00-123E38C560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2" y="1693"/>
              <a:ext cx="0" cy="2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705" name="Line 23">
              <a:extLst>
                <a:ext uri="{FF2B5EF4-FFF2-40B4-BE49-F238E27FC236}">
                  <a16:creationId xmlns:a16="http://schemas.microsoft.com/office/drawing/2014/main" id="{42E39D03-8AD6-EA4B-B7A3-BE18E488A0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2" y="1810"/>
              <a:ext cx="0" cy="2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706" name="Line 24">
              <a:extLst>
                <a:ext uri="{FF2B5EF4-FFF2-40B4-BE49-F238E27FC236}">
                  <a16:creationId xmlns:a16="http://schemas.microsoft.com/office/drawing/2014/main" id="{3765180D-637E-044F-ACD9-C1D9F83223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2" y="1927"/>
              <a:ext cx="0" cy="5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707" name="Line 25">
              <a:extLst>
                <a:ext uri="{FF2B5EF4-FFF2-40B4-BE49-F238E27FC236}">
                  <a16:creationId xmlns:a16="http://schemas.microsoft.com/office/drawing/2014/main" id="{DB25390C-97F3-DA48-A58B-64C4E4E132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2" y="2074"/>
              <a:ext cx="0" cy="5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708" name="Line 26">
              <a:extLst>
                <a:ext uri="{FF2B5EF4-FFF2-40B4-BE49-F238E27FC236}">
                  <a16:creationId xmlns:a16="http://schemas.microsoft.com/office/drawing/2014/main" id="{91FB1E41-EAA2-8B41-AB34-DA6403631D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2" y="2220"/>
              <a:ext cx="0" cy="5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709" name="Line 27">
              <a:extLst>
                <a:ext uri="{FF2B5EF4-FFF2-40B4-BE49-F238E27FC236}">
                  <a16:creationId xmlns:a16="http://schemas.microsoft.com/office/drawing/2014/main" id="{F1D41197-6D00-564E-ADDD-C1006B9867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2" y="2366"/>
              <a:ext cx="0" cy="3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710" name="Line 28">
              <a:extLst>
                <a:ext uri="{FF2B5EF4-FFF2-40B4-BE49-F238E27FC236}">
                  <a16:creationId xmlns:a16="http://schemas.microsoft.com/office/drawing/2014/main" id="{6E7A2AD7-7614-4B4B-8EEA-C44AFC14CA6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2" y="2484"/>
              <a:ext cx="0" cy="2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711" name="Line 29">
              <a:extLst>
                <a:ext uri="{FF2B5EF4-FFF2-40B4-BE49-F238E27FC236}">
                  <a16:creationId xmlns:a16="http://schemas.microsoft.com/office/drawing/2014/main" id="{E985DD90-51D2-3B48-8E73-EDAA990FEA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2" y="2601"/>
              <a:ext cx="0" cy="2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712" name="Line 30">
              <a:extLst>
                <a:ext uri="{FF2B5EF4-FFF2-40B4-BE49-F238E27FC236}">
                  <a16:creationId xmlns:a16="http://schemas.microsoft.com/office/drawing/2014/main" id="{78532A5C-45B6-5246-A0DA-715E334852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2" y="2718"/>
              <a:ext cx="0" cy="5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713" name="Line 31">
              <a:extLst>
                <a:ext uri="{FF2B5EF4-FFF2-40B4-BE49-F238E27FC236}">
                  <a16:creationId xmlns:a16="http://schemas.microsoft.com/office/drawing/2014/main" id="{3093FCD9-1FA5-C648-95F8-D48CBEC6CE2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2" y="2864"/>
              <a:ext cx="0" cy="5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714" name="Line 32">
              <a:extLst>
                <a:ext uri="{FF2B5EF4-FFF2-40B4-BE49-F238E27FC236}">
                  <a16:creationId xmlns:a16="http://schemas.microsoft.com/office/drawing/2014/main" id="{2C5CF246-D82E-BF4F-9825-438DA94F66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2" y="3011"/>
              <a:ext cx="0" cy="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715" name="Text Box 51">
              <a:extLst>
                <a:ext uri="{FF2B5EF4-FFF2-40B4-BE49-F238E27FC236}">
                  <a16:creationId xmlns:a16="http://schemas.microsoft.com/office/drawing/2014/main" id="{46D4B94E-6BFC-6E42-8512-B310132680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88" y="2795"/>
              <a:ext cx="11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</p:grpSp>
      <p:grpSp>
        <p:nvGrpSpPr>
          <p:cNvPr id="68613" name="Group 120">
            <a:extLst>
              <a:ext uri="{FF2B5EF4-FFF2-40B4-BE49-F238E27FC236}">
                <a16:creationId xmlns:a16="http://schemas.microsoft.com/office/drawing/2014/main" id="{F22D9B58-5925-BE4C-B5BF-34009C1B25C0}"/>
              </a:ext>
            </a:extLst>
          </p:cNvPr>
          <p:cNvGrpSpPr>
            <a:grpSpLocks/>
          </p:cNvGrpSpPr>
          <p:nvPr/>
        </p:nvGrpSpPr>
        <p:grpSpPr bwMode="auto">
          <a:xfrm>
            <a:off x="6016625" y="2362200"/>
            <a:ext cx="1146175" cy="2886075"/>
            <a:chOff x="3578" y="1494"/>
            <a:chExt cx="722" cy="1818"/>
          </a:xfrm>
        </p:grpSpPr>
        <p:sp>
          <p:nvSpPr>
            <p:cNvPr id="68657" name="Oval 35">
              <a:extLst>
                <a:ext uri="{FF2B5EF4-FFF2-40B4-BE49-F238E27FC236}">
                  <a16:creationId xmlns:a16="http://schemas.microsoft.com/office/drawing/2014/main" id="{D174E7B3-8F2A-4541-978B-B41707B2AE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0" y="1494"/>
              <a:ext cx="252" cy="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58" name="Oval 36">
              <a:extLst>
                <a:ext uri="{FF2B5EF4-FFF2-40B4-BE49-F238E27FC236}">
                  <a16:creationId xmlns:a16="http://schemas.microsoft.com/office/drawing/2014/main" id="{46BE2919-886C-C949-917B-31A46CD2B9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0" y="1611"/>
              <a:ext cx="252" cy="88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59" name="Oval 37">
              <a:extLst>
                <a:ext uri="{FF2B5EF4-FFF2-40B4-BE49-F238E27FC236}">
                  <a16:creationId xmlns:a16="http://schemas.microsoft.com/office/drawing/2014/main" id="{FDDE8611-EF44-B44A-B289-E109CBCBEF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0" y="1728"/>
              <a:ext cx="252" cy="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60" name="Oval 38">
              <a:extLst>
                <a:ext uri="{FF2B5EF4-FFF2-40B4-BE49-F238E27FC236}">
                  <a16:creationId xmlns:a16="http://schemas.microsoft.com/office/drawing/2014/main" id="{C7DEA403-456D-694A-9C39-6D6C3E97B4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0" y="1845"/>
              <a:ext cx="252" cy="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61" name="Oval 39">
              <a:extLst>
                <a:ext uri="{FF2B5EF4-FFF2-40B4-BE49-F238E27FC236}">
                  <a16:creationId xmlns:a16="http://schemas.microsoft.com/office/drawing/2014/main" id="{6433DF10-0EC0-F644-A51A-1EF62C4F27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0" y="1992"/>
              <a:ext cx="252" cy="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62" name="Oval 40">
              <a:extLst>
                <a:ext uri="{FF2B5EF4-FFF2-40B4-BE49-F238E27FC236}">
                  <a16:creationId xmlns:a16="http://schemas.microsoft.com/office/drawing/2014/main" id="{A7CEA96B-8227-4145-A2E0-2444BD7D76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0" y="2138"/>
              <a:ext cx="252" cy="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63" name="Oval 41">
              <a:extLst>
                <a:ext uri="{FF2B5EF4-FFF2-40B4-BE49-F238E27FC236}">
                  <a16:creationId xmlns:a16="http://schemas.microsoft.com/office/drawing/2014/main" id="{6FAFD07E-B85C-5546-8B3C-EC43550505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0" y="2285"/>
              <a:ext cx="252" cy="87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64" name="Oval 42">
              <a:extLst>
                <a:ext uri="{FF2B5EF4-FFF2-40B4-BE49-F238E27FC236}">
                  <a16:creationId xmlns:a16="http://schemas.microsoft.com/office/drawing/2014/main" id="{CC613471-2C89-CE46-A137-0365C1A352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0" y="2402"/>
              <a:ext cx="252" cy="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65" name="Oval 43">
              <a:extLst>
                <a:ext uri="{FF2B5EF4-FFF2-40B4-BE49-F238E27FC236}">
                  <a16:creationId xmlns:a16="http://schemas.microsoft.com/office/drawing/2014/main" id="{C878D5AA-C544-E045-9A7E-1BD7071960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0" y="2519"/>
              <a:ext cx="252" cy="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66" name="Oval 44">
              <a:extLst>
                <a:ext uri="{FF2B5EF4-FFF2-40B4-BE49-F238E27FC236}">
                  <a16:creationId xmlns:a16="http://schemas.microsoft.com/office/drawing/2014/main" id="{86D863A8-F022-1948-AFD8-9AE2F85DAD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0" y="2636"/>
              <a:ext cx="252" cy="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67" name="Oval 45">
              <a:extLst>
                <a:ext uri="{FF2B5EF4-FFF2-40B4-BE49-F238E27FC236}">
                  <a16:creationId xmlns:a16="http://schemas.microsoft.com/office/drawing/2014/main" id="{8F87B756-BFF2-4A44-AFC6-7C03C9ED6B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0" y="2782"/>
              <a:ext cx="252" cy="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68" name="Oval 46">
              <a:extLst>
                <a:ext uri="{FF2B5EF4-FFF2-40B4-BE49-F238E27FC236}">
                  <a16:creationId xmlns:a16="http://schemas.microsoft.com/office/drawing/2014/main" id="{F50B769F-6CB0-424F-BD6C-7761B75848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0" y="2929"/>
              <a:ext cx="252" cy="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69" name="Oval 47">
              <a:extLst>
                <a:ext uri="{FF2B5EF4-FFF2-40B4-BE49-F238E27FC236}">
                  <a16:creationId xmlns:a16="http://schemas.microsoft.com/office/drawing/2014/main" id="{D3E4A48D-9050-B545-B41A-F21A2C2183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0" y="3105"/>
              <a:ext cx="252" cy="87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70" name="Text Box 49">
              <a:extLst>
                <a:ext uri="{FF2B5EF4-FFF2-40B4-BE49-F238E27FC236}">
                  <a16:creationId xmlns:a16="http://schemas.microsoft.com/office/drawing/2014/main" id="{E4A66B97-4744-AF40-9BC3-7783224716F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78" y="2215"/>
              <a:ext cx="34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v[g]</a:t>
              </a:r>
            </a:p>
          </p:txBody>
        </p:sp>
        <p:sp>
          <p:nvSpPr>
            <p:cNvPr id="68671" name="Text Box 50">
              <a:extLst>
                <a:ext uri="{FF2B5EF4-FFF2-40B4-BE49-F238E27FC236}">
                  <a16:creationId xmlns:a16="http://schemas.microsoft.com/office/drawing/2014/main" id="{296DE4D9-22D2-2F4A-8ADE-CFF642B8FBE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88" y="2553"/>
              <a:ext cx="34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v[h]</a:t>
              </a:r>
            </a:p>
          </p:txBody>
        </p:sp>
        <p:sp>
          <p:nvSpPr>
            <p:cNvPr id="68672" name="Text Box 52">
              <a:extLst>
                <a:ext uri="{FF2B5EF4-FFF2-40B4-BE49-F238E27FC236}">
                  <a16:creationId xmlns:a16="http://schemas.microsoft.com/office/drawing/2014/main" id="{0E6E4E3D-B0CB-E54A-8B8F-F1BFC7233DF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28" y="3081"/>
              <a:ext cx="34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v[i] </a:t>
              </a:r>
            </a:p>
          </p:txBody>
        </p:sp>
        <p:sp>
          <p:nvSpPr>
            <p:cNvPr id="68673" name="Line 53">
              <a:extLst>
                <a:ext uri="{FF2B5EF4-FFF2-40B4-BE49-F238E27FC236}">
                  <a16:creationId xmlns:a16="http://schemas.microsoft.com/office/drawing/2014/main" id="{2ED42193-697F-7B4A-AD4E-685E3EC735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06" y="1582"/>
              <a:ext cx="0" cy="2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74" name="Line 54">
              <a:extLst>
                <a:ext uri="{FF2B5EF4-FFF2-40B4-BE49-F238E27FC236}">
                  <a16:creationId xmlns:a16="http://schemas.microsoft.com/office/drawing/2014/main" id="{D7A0C264-D581-4343-9C5D-D84BB0EB70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06" y="1699"/>
              <a:ext cx="0" cy="2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75" name="Line 55">
              <a:extLst>
                <a:ext uri="{FF2B5EF4-FFF2-40B4-BE49-F238E27FC236}">
                  <a16:creationId xmlns:a16="http://schemas.microsoft.com/office/drawing/2014/main" id="{31DEEEFF-3DFC-8C47-8B60-1BE28A1B7A5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06" y="1816"/>
              <a:ext cx="0" cy="2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76" name="Line 56">
              <a:extLst>
                <a:ext uri="{FF2B5EF4-FFF2-40B4-BE49-F238E27FC236}">
                  <a16:creationId xmlns:a16="http://schemas.microsoft.com/office/drawing/2014/main" id="{0027D8D2-95DD-0149-96C6-735F6B2BF16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06" y="1933"/>
              <a:ext cx="0" cy="5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77" name="Line 57">
              <a:extLst>
                <a:ext uri="{FF2B5EF4-FFF2-40B4-BE49-F238E27FC236}">
                  <a16:creationId xmlns:a16="http://schemas.microsoft.com/office/drawing/2014/main" id="{7B6255D7-035F-E24E-BF56-94F91539553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06" y="2080"/>
              <a:ext cx="0" cy="5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78" name="Line 58">
              <a:extLst>
                <a:ext uri="{FF2B5EF4-FFF2-40B4-BE49-F238E27FC236}">
                  <a16:creationId xmlns:a16="http://schemas.microsoft.com/office/drawing/2014/main" id="{C5E86BCA-8FAA-FE4C-8C89-85C377F4FEA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06" y="2226"/>
              <a:ext cx="0" cy="5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79" name="Line 59">
              <a:extLst>
                <a:ext uri="{FF2B5EF4-FFF2-40B4-BE49-F238E27FC236}">
                  <a16:creationId xmlns:a16="http://schemas.microsoft.com/office/drawing/2014/main" id="{FB07FF3B-8C47-A048-8D61-323A88D23F6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06" y="2372"/>
              <a:ext cx="0" cy="3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80" name="Line 60">
              <a:extLst>
                <a:ext uri="{FF2B5EF4-FFF2-40B4-BE49-F238E27FC236}">
                  <a16:creationId xmlns:a16="http://schemas.microsoft.com/office/drawing/2014/main" id="{10127C6D-BF77-2D4E-897A-CAA77E7FF08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06" y="2490"/>
              <a:ext cx="0" cy="2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81" name="Line 61">
              <a:extLst>
                <a:ext uri="{FF2B5EF4-FFF2-40B4-BE49-F238E27FC236}">
                  <a16:creationId xmlns:a16="http://schemas.microsoft.com/office/drawing/2014/main" id="{802E3F55-E4B2-9240-874B-84CEC7B6A2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06" y="2607"/>
              <a:ext cx="0" cy="2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82" name="Line 62">
              <a:extLst>
                <a:ext uri="{FF2B5EF4-FFF2-40B4-BE49-F238E27FC236}">
                  <a16:creationId xmlns:a16="http://schemas.microsoft.com/office/drawing/2014/main" id="{C27589A5-4FBB-8046-B0B1-CE5BFA6DF6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06" y="2724"/>
              <a:ext cx="0" cy="5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83" name="Line 63">
              <a:extLst>
                <a:ext uri="{FF2B5EF4-FFF2-40B4-BE49-F238E27FC236}">
                  <a16:creationId xmlns:a16="http://schemas.microsoft.com/office/drawing/2014/main" id="{DDC11D51-A2AD-0249-8DA5-57AA49DD0B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06" y="2870"/>
              <a:ext cx="0" cy="5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84" name="Line 64">
              <a:extLst>
                <a:ext uri="{FF2B5EF4-FFF2-40B4-BE49-F238E27FC236}">
                  <a16:creationId xmlns:a16="http://schemas.microsoft.com/office/drawing/2014/main" id="{4C99FE62-0EA9-0D4D-B78F-9FD3FD69B1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06" y="3017"/>
              <a:ext cx="0" cy="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85" name="Freeform 65">
              <a:extLst>
                <a:ext uri="{FF2B5EF4-FFF2-40B4-BE49-F238E27FC236}">
                  <a16:creationId xmlns:a16="http://schemas.microsoft.com/office/drawing/2014/main" id="{70BAEE32-ECD9-674F-BBC9-1CEF048284A7}"/>
                </a:ext>
              </a:extLst>
            </p:cNvPr>
            <p:cNvSpPr>
              <a:spLocks/>
            </p:cNvSpPr>
            <p:nvPr/>
          </p:nvSpPr>
          <p:spPr bwMode="auto">
            <a:xfrm>
              <a:off x="4132" y="2343"/>
              <a:ext cx="168" cy="820"/>
            </a:xfrm>
            <a:custGeom>
              <a:avLst/>
              <a:gdLst>
                <a:gd name="T0" fmla="*/ 0 w 192"/>
                <a:gd name="T1" fmla="*/ 1 h 1344"/>
                <a:gd name="T2" fmla="*/ 12 w 192"/>
                <a:gd name="T3" fmla="*/ 1 h 1344"/>
                <a:gd name="T4" fmla="*/ 0 w 192"/>
                <a:gd name="T5" fmla="*/ 0 h 1344"/>
                <a:gd name="T6" fmla="*/ 0 60000 65536"/>
                <a:gd name="T7" fmla="*/ 0 60000 65536"/>
                <a:gd name="T8" fmla="*/ 0 60000 65536"/>
                <a:gd name="T9" fmla="*/ 0 w 192"/>
                <a:gd name="T10" fmla="*/ 0 h 1344"/>
                <a:gd name="T11" fmla="*/ 192 w 192"/>
                <a:gd name="T12" fmla="*/ 1344 h 13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1344">
                  <a:moveTo>
                    <a:pt x="0" y="1344"/>
                  </a:moveTo>
                  <a:cubicBezTo>
                    <a:pt x="96" y="1168"/>
                    <a:pt x="192" y="992"/>
                    <a:pt x="192" y="768"/>
                  </a:cubicBezTo>
                  <a:cubicBezTo>
                    <a:pt x="192" y="544"/>
                    <a:pt x="96" y="272"/>
                    <a:pt x="0" y="0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8614" name="Oval 67">
            <a:extLst>
              <a:ext uri="{FF2B5EF4-FFF2-40B4-BE49-F238E27FC236}">
                <a16:creationId xmlns:a16="http://schemas.microsoft.com/office/drawing/2014/main" id="{1F51BE70-BE27-3949-8DFD-9623651B7A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1100" y="2371725"/>
            <a:ext cx="400050" cy="1397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8615" name="Oval 68">
            <a:extLst>
              <a:ext uri="{FF2B5EF4-FFF2-40B4-BE49-F238E27FC236}">
                <a16:creationId xmlns:a16="http://schemas.microsoft.com/office/drawing/2014/main" id="{8C6C11A3-3903-0542-B120-04620A36AF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1100" y="2557463"/>
            <a:ext cx="400050" cy="13970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8616" name="Oval 69">
            <a:extLst>
              <a:ext uri="{FF2B5EF4-FFF2-40B4-BE49-F238E27FC236}">
                <a16:creationId xmlns:a16="http://schemas.microsoft.com/office/drawing/2014/main" id="{E94D568A-9DBB-A64B-93D2-2AE658B881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1100" y="2743200"/>
            <a:ext cx="400050" cy="1397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8617" name="Oval 70">
            <a:extLst>
              <a:ext uri="{FF2B5EF4-FFF2-40B4-BE49-F238E27FC236}">
                <a16:creationId xmlns:a16="http://schemas.microsoft.com/office/drawing/2014/main" id="{EEA6D4F5-2C2E-5B4C-918F-EA85BF63CD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1100" y="2928938"/>
            <a:ext cx="400050" cy="1397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8618" name="Oval 71">
            <a:extLst>
              <a:ext uri="{FF2B5EF4-FFF2-40B4-BE49-F238E27FC236}">
                <a16:creationId xmlns:a16="http://schemas.microsoft.com/office/drawing/2014/main" id="{E6CDF5C9-58A1-5445-B857-7721EC3062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1100" y="3162300"/>
            <a:ext cx="400050" cy="1397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8619" name="Oval 72">
            <a:extLst>
              <a:ext uri="{FF2B5EF4-FFF2-40B4-BE49-F238E27FC236}">
                <a16:creationId xmlns:a16="http://schemas.microsoft.com/office/drawing/2014/main" id="{99B88033-59DE-9146-B1EA-638891ABCA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1100" y="3394075"/>
            <a:ext cx="400050" cy="1397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8620" name="Oval 73">
            <a:extLst>
              <a:ext uri="{FF2B5EF4-FFF2-40B4-BE49-F238E27FC236}">
                <a16:creationId xmlns:a16="http://schemas.microsoft.com/office/drawing/2014/main" id="{311BC3F0-2418-B34C-9089-E0A77A3193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1100" y="3627438"/>
            <a:ext cx="400050" cy="138112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8621" name="Oval 74">
            <a:extLst>
              <a:ext uri="{FF2B5EF4-FFF2-40B4-BE49-F238E27FC236}">
                <a16:creationId xmlns:a16="http://schemas.microsoft.com/office/drawing/2014/main" id="{EBF6DC59-B961-4143-94C4-BD9561D0E6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1100" y="3813175"/>
            <a:ext cx="400050" cy="1397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8622" name="Oval 75">
            <a:extLst>
              <a:ext uri="{FF2B5EF4-FFF2-40B4-BE49-F238E27FC236}">
                <a16:creationId xmlns:a16="http://schemas.microsoft.com/office/drawing/2014/main" id="{2B5CD499-F076-A24A-BC08-8F52A6FF10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1100" y="3998913"/>
            <a:ext cx="400050" cy="1397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8623" name="Oval 76">
            <a:extLst>
              <a:ext uri="{FF2B5EF4-FFF2-40B4-BE49-F238E27FC236}">
                <a16:creationId xmlns:a16="http://schemas.microsoft.com/office/drawing/2014/main" id="{518CF410-52B2-4741-98FF-72C8E5E774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1100" y="4184650"/>
            <a:ext cx="400050" cy="1397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8624" name="Oval 77">
            <a:extLst>
              <a:ext uri="{FF2B5EF4-FFF2-40B4-BE49-F238E27FC236}">
                <a16:creationId xmlns:a16="http://schemas.microsoft.com/office/drawing/2014/main" id="{15A7B5BA-746C-2F46-9101-09C6AB5BB7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1100" y="4416425"/>
            <a:ext cx="400050" cy="1397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8625" name="Oval 78">
            <a:extLst>
              <a:ext uri="{FF2B5EF4-FFF2-40B4-BE49-F238E27FC236}">
                <a16:creationId xmlns:a16="http://schemas.microsoft.com/office/drawing/2014/main" id="{AC5E59E7-471D-0741-8B7B-B3CF7EB233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1100" y="4649788"/>
            <a:ext cx="400050" cy="1397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8626" name="Oval 79">
            <a:extLst>
              <a:ext uri="{FF2B5EF4-FFF2-40B4-BE49-F238E27FC236}">
                <a16:creationId xmlns:a16="http://schemas.microsoft.com/office/drawing/2014/main" id="{0255E10B-2FB0-E644-87FC-806E3A9B89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1100" y="4929188"/>
            <a:ext cx="400050" cy="13811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8627" name="Text Box 80">
            <a:extLst>
              <a:ext uri="{FF2B5EF4-FFF2-40B4-BE49-F238E27FC236}">
                <a16:creationId xmlns:a16="http://schemas.microsoft.com/office/drawing/2014/main" id="{5F8FF875-5832-804A-BB3E-E801B14B3D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6750" y="2460625"/>
            <a:ext cx="615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v[m]</a:t>
            </a:r>
          </a:p>
        </p:txBody>
      </p:sp>
      <p:sp>
        <p:nvSpPr>
          <p:cNvPr id="68628" name="Text Box 81">
            <a:extLst>
              <a:ext uri="{FF2B5EF4-FFF2-40B4-BE49-F238E27FC236}">
                <a16:creationId xmlns:a16="http://schemas.microsoft.com/office/drawing/2014/main" id="{31B325D6-B657-E64F-9BD5-2FF25A2F23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23100" y="3505200"/>
            <a:ext cx="552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v[g]</a:t>
            </a:r>
          </a:p>
        </p:txBody>
      </p:sp>
      <p:sp>
        <p:nvSpPr>
          <p:cNvPr id="68629" name="Text Box 82">
            <a:extLst>
              <a:ext uri="{FF2B5EF4-FFF2-40B4-BE49-F238E27FC236}">
                <a16:creationId xmlns:a16="http://schemas.microsoft.com/office/drawing/2014/main" id="{0EDB5236-A36D-D04C-AE69-47BB7D3336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67550" y="4038600"/>
            <a:ext cx="552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v[h]</a:t>
            </a:r>
          </a:p>
        </p:txBody>
      </p:sp>
      <p:sp>
        <p:nvSpPr>
          <p:cNvPr id="68630" name="Text Box 84">
            <a:extLst>
              <a:ext uri="{FF2B5EF4-FFF2-40B4-BE49-F238E27FC236}">
                <a16:creationId xmlns:a16="http://schemas.microsoft.com/office/drawing/2014/main" id="{5B80F004-368B-0348-8AAD-72D4737279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31050" y="4891088"/>
            <a:ext cx="5397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v[i] </a:t>
            </a:r>
          </a:p>
        </p:txBody>
      </p:sp>
      <p:sp>
        <p:nvSpPr>
          <p:cNvPr id="68631" name="Line 85">
            <a:extLst>
              <a:ext uri="{FF2B5EF4-FFF2-40B4-BE49-F238E27FC236}">
                <a16:creationId xmlns:a16="http://schemas.microsoft.com/office/drawing/2014/main" id="{9EBAB6DB-E177-7645-B91D-D8229A5C35A7}"/>
              </a:ext>
            </a:extLst>
          </p:cNvPr>
          <p:cNvSpPr>
            <a:spLocks noChangeShapeType="1"/>
          </p:cNvSpPr>
          <p:nvPr/>
        </p:nvSpPr>
        <p:spPr bwMode="auto">
          <a:xfrm>
            <a:off x="7731125" y="2511425"/>
            <a:ext cx="0" cy="460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32" name="Line 86">
            <a:extLst>
              <a:ext uri="{FF2B5EF4-FFF2-40B4-BE49-F238E27FC236}">
                <a16:creationId xmlns:a16="http://schemas.microsoft.com/office/drawing/2014/main" id="{E6FA4945-890D-124C-A639-D6F99877B341}"/>
              </a:ext>
            </a:extLst>
          </p:cNvPr>
          <p:cNvSpPr>
            <a:spLocks noChangeShapeType="1"/>
          </p:cNvSpPr>
          <p:nvPr/>
        </p:nvSpPr>
        <p:spPr bwMode="auto">
          <a:xfrm>
            <a:off x="7731125" y="2697163"/>
            <a:ext cx="0" cy="460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33" name="Line 87">
            <a:extLst>
              <a:ext uri="{FF2B5EF4-FFF2-40B4-BE49-F238E27FC236}">
                <a16:creationId xmlns:a16="http://schemas.microsoft.com/office/drawing/2014/main" id="{6EE22859-0A8B-A045-A969-9F4943E4E294}"/>
              </a:ext>
            </a:extLst>
          </p:cNvPr>
          <p:cNvSpPr>
            <a:spLocks noChangeShapeType="1"/>
          </p:cNvSpPr>
          <p:nvPr/>
        </p:nvSpPr>
        <p:spPr bwMode="auto">
          <a:xfrm>
            <a:off x="7731125" y="2882900"/>
            <a:ext cx="0" cy="460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34" name="Line 88">
            <a:extLst>
              <a:ext uri="{FF2B5EF4-FFF2-40B4-BE49-F238E27FC236}">
                <a16:creationId xmlns:a16="http://schemas.microsoft.com/office/drawing/2014/main" id="{C1376520-0910-4649-942C-22B2B803EFED}"/>
              </a:ext>
            </a:extLst>
          </p:cNvPr>
          <p:cNvSpPr>
            <a:spLocks noChangeShapeType="1"/>
          </p:cNvSpPr>
          <p:nvPr/>
        </p:nvSpPr>
        <p:spPr bwMode="auto">
          <a:xfrm>
            <a:off x="7731125" y="3068638"/>
            <a:ext cx="0" cy="936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35" name="Line 89">
            <a:extLst>
              <a:ext uri="{FF2B5EF4-FFF2-40B4-BE49-F238E27FC236}">
                <a16:creationId xmlns:a16="http://schemas.microsoft.com/office/drawing/2014/main" id="{9BB560C7-BE17-434D-B8A8-3AFAF2758164}"/>
              </a:ext>
            </a:extLst>
          </p:cNvPr>
          <p:cNvSpPr>
            <a:spLocks noChangeShapeType="1"/>
          </p:cNvSpPr>
          <p:nvPr/>
        </p:nvSpPr>
        <p:spPr bwMode="auto">
          <a:xfrm>
            <a:off x="7731125" y="3302000"/>
            <a:ext cx="0" cy="92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36" name="Line 90">
            <a:extLst>
              <a:ext uri="{FF2B5EF4-FFF2-40B4-BE49-F238E27FC236}">
                <a16:creationId xmlns:a16="http://schemas.microsoft.com/office/drawing/2014/main" id="{229AC12E-37BB-D541-B1F4-E41B8BB1672A}"/>
              </a:ext>
            </a:extLst>
          </p:cNvPr>
          <p:cNvSpPr>
            <a:spLocks noChangeShapeType="1"/>
          </p:cNvSpPr>
          <p:nvPr/>
        </p:nvSpPr>
        <p:spPr bwMode="auto">
          <a:xfrm>
            <a:off x="7731125" y="3533775"/>
            <a:ext cx="0" cy="936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37" name="Line 91">
            <a:extLst>
              <a:ext uri="{FF2B5EF4-FFF2-40B4-BE49-F238E27FC236}">
                <a16:creationId xmlns:a16="http://schemas.microsoft.com/office/drawing/2014/main" id="{FB3ABA27-3319-174C-AAD8-967A0C34FDF5}"/>
              </a:ext>
            </a:extLst>
          </p:cNvPr>
          <p:cNvSpPr>
            <a:spLocks noChangeShapeType="1"/>
          </p:cNvSpPr>
          <p:nvPr/>
        </p:nvSpPr>
        <p:spPr bwMode="auto">
          <a:xfrm>
            <a:off x="7731125" y="3765550"/>
            <a:ext cx="0" cy="47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38" name="Line 92">
            <a:extLst>
              <a:ext uri="{FF2B5EF4-FFF2-40B4-BE49-F238E27FC236}">
                <a16:creationId xmlns:a16="http://schemas.microsoft.com/office/drawing/2014/main" id="{61E361FB-782A-394E-919B-722288437AF4}"/>
              </a:ext>
            </a:extLst>
          </p:cNvPr>
          <p:cNvSpPr>
            <a:spLocks noChangeShapeType="1"/>
          </p:cNvSpPr>
          <p:nvPr/>
        </p:nvSpPr>
        <p:spPr bwMode="auto">
          <a:xfrm>
            <a:off x="7731125" y="3952875"/>
            <a:ext cx="0" cy="460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39" name="Line 93">
            <a:extLst>
              <a:ext uri="{FF2B5EF4-FFF2-40B4-BE49-F238E27FC236}">
                <a16:creationId xmlns:a16="http://schemas.microsoft.com/office/drawing/2014/main" id="{A87D7261-7872-FD43-999A-40EA3B110F5A}"/>
              </a:ext>
            </a:extLst>
          </p:cNvPr>
          <p:cNvSpPr>
            <a:spLocks noChangeShapeType="1"/>
          </p:cNvSpPr>
          <p:nvPr/>
        </p:nvSpPr>
        <p:spPr bwMode="auto">
          <a:xfrm>
            <a:off x="7731125" y="4138613"/>
            <a:ext cx="0" cy="460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40" name="Line 94">
            <a:extLst>
              <a:ext uri="{FF2B5EF4-FFF2-40B4-BE49-F238E27FC236}">
                <a16:creationId xmlns:a16="http://schemas.microsoft.com/office/drawing/2014/main" id="{F2E6CD9C-6B4C-5843-88A0-66F511E8BC32}"/>
              </a:ext>
            </a:extLst>
          </p:cNvPr>
          <p:cNvSpPr>
            <a:spLocks noChangeShapeType="1"/>
          </p:cNvSpPr>
          <p:nvPr/>
        </p:nvSpPr>
        <p:spPr bwMode="auto">
          <a:xfrm>
            <a:off x="7731125" y="4324350"/>
            <a:ext cx="0" cy="92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41" name="Line 95">
            <a:extLst>
              <a:ext uri="{FF2B5EF4-FFF2-40B4-BE49-F238E27FC236}">
                <a16:creationId xmlns:a16="http://schemas.microsoft.com/office/drawing/2014/main" id="{73027071-B2B5-D24D-8492-10E089BF5531}"/>
              </a:ext>
            </a:extLst>
          </p:cNvPr>
          <p:cNvSpPr>
            <a:spLocks noChangeShapeType="1"/>
          </p:cNvSpPr>
          <p:nvPr/>
        </p:nvSpPr>
        <p:spPr bwMode="auto">
          <a:xfrm>
            <a:off x="7731125" y="4556125"/>
            <a:ext cx="0" cy="936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42" name="Line 96">
            <a:extLst>
              <a:ext uri="{FF2B5EF4-FFF2-40B4-BE49-F238E27FC236}">
                <a16:creationId xmlns:a16="http://schemas.microsoft.com/office/drawing/2014/main" id="{C64836B3-AB89-1047-BFD1-CF547499F618}"/>
              </a:ext>
            </a:extLst>
          </p:cNvPr>
          <p:cNvSpPr>
            <a:spLocks noChangeShapeType="1"/>
          </p:cNvSpPr>
          <p:nvPr/>
        </p:nvSpPr>
        <p:spPr bwMode="auto">
          <a:xfrm>
            <a:off x="7731125" y="4789488"/>
            <a:ext cx="0" cy="139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43" name="Oval 97">
            <a:extLst>
              <a:ext uri="{FF2B5EF4-FFF2-40B4-BE49-F238E27FC236}">
                <a16:creationId xmlns:a16="http://schemas.microsoft.com/office/drawing/2014/main" id="{C6B0B679-0DFA-A34C-9689-B7E1B427B8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31175" y="3627438"/>
            <a:ext cx="400050" cy="13811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8644" name="Line 102">
            <a:extLst>
              <a:ext uri="{FF2B5EF4-FFF2-40B4-BE49-F238E27FC236}">
                <a16:creationId xmlns:a16="http://schemas.microsoft.com/office/drawing/2014/main" id="{FA537E10-2519-A04A-AF1B-7FF9327ED1CC}"/>
              </a:ext>
            </a:extLst>
          </p:cNvPr>
          <p:cNvSpPr>
            <a:spLocks noChangeShapeType="1"/>
          </p:cNvSpPr>
          <p:nvPr/>
        </p:nvSpPr>
        <p:spPr bwMode="auto">
          <a:xfrm>
            <a:off x="7931150" y="3487738"/>
            <a:ext cx="333375" cy="139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45" name="Line 103">
            <a:extLst>
              <a:ext uri="{FF2B5EF4-FFF2-40B4-BE49-F238E27FC236}">
                <a16:creationId xmlns:a16="http://schemas.microsoft.com/office/drawing/2014/main" id="{CC94AB5D-3186-0E4F-A9B4-237E78BD75E3}"/>
              </a:ext>
            </a:extLst>
          </p:cNvPr>
          <p:cNvSpPr>
            <a:spLocks noChangeShapeType="1"/>
          </p:cNvSpPr>
          <p:nvPr/>
        </p:nvSpPr>
        <p:spPr bwMode="auto">
          <a:xfrm>
            <a:off x="8331200" y="3765550"/>
            <a:ext cx="0" cy="47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68646" name="Group 110">
            <a:extLst>
              <a:ext uri="{FF2B5EF4-FFF2-40B4-BE49-F238E27FC236}">
                <a16:creationId xmlns:a16="http://schemas.microsoft.com/office/drawing/2014/main" id="{DB9F49A5-75BC-8640-AFBF-DD5907319B44}"/>
              </a:ext>
            </a:extLst>
          </p:cNvPr>
          <p:cNvGrpSpPr>
            <a:grpSpLocks/>
          </p:cNvGrpSpPr>
          <p:nvPr/>
        </p:nvGrpSpPr>
        <p:grpSpPr bwMode="auto">
          <a:xfrm>
            <a:off x="8120063" y="3805238"/>
            <a:ext cx="947737" cy="673100"/>
            <a:chOff x="4456" y="2296"/>
            <a:chExt cx="682" cy="695"/>
          </a:xfrm>
        </p:grpSpPr>
        <p:sp>
          <p:nvSpPr>
            <p:cNvPr id="68651" name="Oval 98">
              <a:extLst>
                <a:ext uri="{FF2B5EF4-FFF2-40B4-BE49-F238E27FC236}">
                  <a16:creationId xmlns:a16="http://schemas.microsoft.com/office/drawing/2014/main" id="{E95E6E58-D54E-B44C-8A60-4E3075395E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56" y="2296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52" name="Oval 99">
              <a:extLst>
                <a:ext uri="{FF2B5EF4-FFF2-40B4-BE49-F238E27FC236}">
                  <a16:creationId xmlns:a16="http://schemas.microsoft.com/office/drawing/2014/main" id="{5FB9A7ED-0F59-C348-8083-F1EBE29676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4" y="2496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53" name="Oval 100">
              <a:extLst>
                <a:ext uri="{FF2B5EF4-FFF2-40B4-BE49-F238E27FC236}">
                  <a16:creationId xmlns:a16="http://schemas.microsoft.com/office/drawing/2014/main" id="{3E63DF60-3016-294E-AC7F-CDCE2D9303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4" y="2688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54" name="Line 104">
              <a:extLst>
                <a:ext uri="{FF2B5EF4-FFF2-40B4-BE49-F238E27FC236}">
                  <a16:creationId xmlns:a16="http://schemas.microsoft.com/office/drawing/2014/main" id="{30A85366-E1E7-E347-9400-286AF46E1CB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08" y="2448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55" name="Line 105">
              <a:extLst>
                <a:ext uri="{FF2B5EF4-FFF2-40B4-BE49-F238E27FC236}">
                  <a16:creationId xmlns:a16="http://schemas.microsoft.com/office/drawing/2014/main" id="{2DF0C2AD-F353-9046-9F97-D3D6338F53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08" y="2640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56" name="Text Box 106">
              <a:extLst>
                <a:ext uri="{FF2B5EF4-FFF2-40B4-BE49-F238E27FC236}">
                  <a16:creationId xmlns:a16="http://schemas.microsoft.com/office/drawing/2014/main" id="{A7BDFC92-F0FD-4B44-B673-DA9A43E0360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41" y="2612"/>
              <a:ext cx="397" cy="3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v[h]</a:t>
              </a:r>
            </a:p>
          </p:txBody>
        </p:sp>
      </p:grpSp>
      <p:sp>
        <p:nvSpPr>
          <p:cNvPr id="68647" name="Text Box 107">
            <a:extLst>
              <a:ext uri="{FF2B5EF4-FFF2-40B4-BE49-F238E27FC236}">
                <a16:creationId xmlns:a16="http://schemas.microsoft.com/office/drawing/2014/main" id="{D21386E9-2959-EE41-87B5-329131E8E5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97850" y="2836863"/>
            <a:ext cx="4889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v[f]</a:t>
            </a:r>
          </a:p>
        </p:txBody>
      </p:sp>
      <p:cxnSp>
        <p:nvCxnSpPr>
          <p:cNvPr id="68648" name="AutoShape 108">
            <a:extLst>
              <a:ext uri="{FF2B5EF4-FFF2-40B4-BE49-F238E27FC236}">
                <a16:creationId xmlns:a16="http://schemas.microsoft.com/office/drawing/2014/main" id="{01C49CF3-A738-DF4B-B9EC-A9D47DA561DE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7931150" y="2651125"/>
            <a:ext cx="1588" cy="812800"/>
          </a:xfrm>
          <a:prstGeom prst="curvedConnector4">
            <a:avLst>
              <a:gd name="adj1" fmla="val 14400005"/>
              <a:gd name="adj2" fmla="val 94880"/>
            </a:avLst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8649" name="Rectangle 115">
            <a:extLst>
              <a:ext uri="{FF2B5EF4-FFF2-40B4-BE49-F238E27FC236}">
                <a16:creationId xmlns:a16="http://schemas.microsoft.com/office/drawing/2014/main" id="{4208F57F-C152-F940-8B74-6394333131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2209800"/>
            <a:ext cx="4648200" cy="3581400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/>
              <a:t>Backjumping from v[i]: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v[i] backjumps up to v[g]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Backmarking of v[h]: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>
                <a:sym typeface="Symbol" pitchFamily="2" charset="2"/>
              </a:rPr>
              <a:t>When reconsidering v[h], v[h] will be checked against all f  [m,g)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>
                <a:sym typeface="Symbol" pitchFamily="2" charset="2"/>
              </a:rPr>
              <a:t>effort could be saved </a:t>
            </a:r>
            <a:r>
              <a:rPr lang="en-US" altLang="en-US" sz="2000">
                <a:sym typeface="Wingdings" pitchFamily="2" charset="2"/>
              </a:rPr>
              <a:t></a:t>
            </a:r>
            <a:endParaRPr lang="en-US" altLang="en-US" sz="2000">
              <a:sym typeface="Symbol" pitchFamily="2" charset="2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400">
                <a:sym typeface="Symbol" pitchFamily="2" charset="2"/>
              </a:rPr>
              <a:t>Phenomenon will worsen with CBJ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>
                <a:sym typeface="Symbol" pitchFamily="2" charset="2"/>
              </a:rPr>
              <a:t>Problem fixed by Kondrak &amp; van Beek 95</a:t>
            </a:r>
          </a:p>
        </p:txBody>
      </p:sp>
      <p:sp>
        <p:nvSpPr>
          <p:cNvPr id="68650" name="Rectangle 116">
            <a:extLst>
              <a:ext uri="{FF2B5EF4-FFF2-40B4-BE49-F238E27FC236}">
                <a16:creationId xmlns:a16="http://schemas.microsoft.com/office/drawing/2014/main" id="{CA38D6F8-4E2A-E54C-BC03-0452290ABD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219200"/>
            <a:ext cx="7848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400">
                <a:sym typeface="Symbol" pitchFamily="2" charset="2"/>
              </a:rPr>
              <a:t>BMJ enjoys only some of the advantages of BM</a:t>
            </a:r>
          </a:p>
          <a:p>
            <a:pPr eaLnBrk="1" hangingPunct="1">
              <a:buFontTx/>
              <a:buNone/>
            </a:pPr>
            <a:r>
              <a:rPr lang="en-US" altLang="en-US" sz="2400">
                <a:sym typeface="Symbol" pitchFamily="2" charset="2"/>
              </a:rPr>
              <a:t>Assume: </a:t>
            </a:r>
            <a:r>
              <a:rPr lang="en-US" altLang="zh-CN" sz="2000" b="1">
                <a:solidFill>
                  <a:srgbClr val="008000"/>
                </a:solidFill>
              </a:rPr>
              <a:t>mbl[h] = m</a:t>
            </a:r>
            <a:r>
              <a:rPr lang="en-US" altLang="zh-CN" sz="2000"/>
              <a:t>  and  </a:t>
            </a:r>
            <a:r>
              <a:rPr lang="en-US" altLang="zh-CN" sz="2000" b="1">
                <a:solidFill>
                  <a:schemeClr val="folHlink"/>
                </a:solidFill>
              </a:rPr>
              <a:t>max-check[i]=max(mcl[i,x])=g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20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Slide Number Placeholder 5">
            <a:extLst>
              <a:ext uri="{FF2B5EF4-FFF2-40B4-BE49-F238E27FC236}">
                <a16:creationId xmlns:a16="http://schemas.microsoft.com/office/drawing/2014/main" id="{1775D24C-19AB-7C40-8487-869548A0C4B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729E144-E881-8F4D-A1ED-C6BAD4F9120E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41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69634" name="Rectangle 2">
            <a:extLst>
              <a:ext uri="{FF2B5EF4-FFF2-40B4-BE49-F238E27FC236}">
                <a16:creationId xmlns:a16="http://schemas.microsoft.com/office/drawing/2014/main" id="{DB747B60-8EC2-154A-8A83-09418D714E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Forward checking (FC)</a:t>
            </a:r>
          </a:p>
        </p:txBody>
      </p:sp>
      <p:sp>
        <p:nvSpPr>
          <p:cNvPr id="69635" name="Rectangle 3">
            <a:extLst>
              <a:ext uri="{FF2B5EF4-FFF2-40B4-BE49-F238E27FC236}">
                <a16:creationId xmlns:a16="http://schemas.microsoft.com/office/drawing/2014/main" id="{B3C0694F-F1BC-6545-9E3F-FD748828E7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/>
              <a:t>Looking ahead: from current variable, consider all future variables and clear from their domains the values that are not consistent with current partial solution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FC makes more work at every instantiation, but will expand fewer nodes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When FC moves forward, the values in current-domain of future variables are all compatible with past assignment, thus saving backchecking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FC may “wipe out” the domain of a future variable (aka, domain annihilation) and thus discover conflicts early on.  FC then backtracks chronologically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Goal of FC is to fail early (avoid expanding fruitless subtrees)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Number Placeholder 5">
            <a:extLst>
              <a:ext uri="{FF2B5EF4-FFF2-40B4-BE49-F238E27FC236}">
                <a16:creationId xmlns:a16="http://schemas.microsoft.com/office/drawing/2014/main" id="{1D88AE28-71E7-B246-B598-63548C29E6B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AFF1833-2AAC-444B-AFF6-C419EAD8FEA9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42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70658" name="Rectangle 2">
            <a:extLst>
              <a:ext uri="{FF2B5EF4-FFF2-40B4-BE49-F238E27FC236}">
                <a16:creationId xmlns:a16="http://schemas.microsoft.com/office/drawing/2014/main" id="{70E11D59-8E18-094D-80CA-34C8813AE0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FC: data structures</a:t>
            </a:r>
          </a:p>
        </p:txBody>
      </p:sp>
      <p:grpSp>
        <p:nvGrpSpPr>
          <p:cNvPr id="70659" name="Group 25">
            <a:extLst>
              <a:ext uri="{FF2B5EF4-FFF2-40B4-BE49-F238E27FC236}">
                <a16:creationId xmlns:a16="http://schemas.microsoft.com/office/drawing/2014/main" id="{7ED4A483-0C3B-FB49-8159-0C4827F85447}"/>
              </a:ext>
            </a:extLst>
          </p:cNvPr>
          <p:cNvGrpSpPr>
            <a:grpSpLocks/>
          </p:cNvGrpSpPr>
          <p:nvPr/>
        </p:nvGrpSpPr>
        <p:grpSpPr bwMode="auto">
          <a:xfrm>
            <a:off x="7010400" y="1125538"/>
            <a:ext cx="1371600" cy="4437062"/>
            <a:chOff x="1296" y="720"/>
            <a:chExt cx="864" cy="2940"/>
          </a:xfrm>
        </p:grpSpPr>
        <p:sp>
          <p:nvSpPr>
            <p:cNvPr id="70661" name="Oval 3">
              <a:extLst>
                <a:ext uri="{FF2B5EF4-FFF2-40B4-BE49-F238E27FC236}">
                  <a16:creationId xmlns:a16="http://schemas.microsoft.com/office/drawing/2014/main" id="{976894F4-16D5-1643-AB4A-58A1CD2B41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720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70662" name="Oval 4">
              <a:extLst>
                <a:ext uri="{FF2B5EF4-FFF2-40B4-BE49-F238E27FC236}">
                  <a16:creationId xmlns:a16="http://schemas.microsoft.com/office/drawing/2014/main" id="{7C1B3641-0A6C-8340-9FC9-E5E5434627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960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70663" name="Oval 5">
              <a:extLst>
                <a:ext uri="{FF2B5EF4-FFF2-40B4-BE49-F238E27FC236}">
                  <a16:creationId xmlns:a16="http://schemas.microsoft.com/office/drawing/2014/main" id="{3C4D7BC7-37D0-FB4F-802C-B3976F25D7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1200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70664" name="Oval 6">
              <a:extLst>
                <a:ext uri="{FF2B5EF4-FFF2-40B4-BE49-F238E27FC236}">
                  <a16:creationId xmlns:a16="http://schemas.microsoft.com/office/drawing/2014/main" id="{D802CB8D-FBA5-5344-B26E-8829A64FFD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1392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70665" name="Oval 7">
              <a:extLst>
                <a:ext uri="{FF2B5EF4-FFF2-40B4-BE49-F238E27FC236}">
                  <a16:creationId xmlns:a16="http://schemas.microsoft.com/office/drawing/2014/main" id="{8786FE2B-D503-AD4A-92DD-DB94FC4466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1632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70666" name="Oval 8">
              <a:extLst>
                <a:ext uri="{FF2B5EF4-FFF2-40B4-BE49-F238E27FC236}">
                  <a16:creationId xmlns:a16="http://schemas.microsoft.com/office/drawing/2014/main" id="{E57ADB81-7F5E-5549-B577-BE7A0B9F42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1872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70667" name="Oval 9">
              <a:extLst>
                <a:ext uri="{FF2B5EF4-FFF2-40B4-BE49-F238E27FC236}">
                  <a16:creationId xmlns:a16="http://schemas.microsoft.com/office/drawing/2014/main" id="{BB2963A0-642B-FC4D-81D7-25B87F7D29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2247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70668" name="Oval 10">
              <a:extLst>
                <a:ext uri="{FF2B5EF4-FFF2-40B4-BE49-F238E27FC236}">
                  <a16:creationId xmlns:a16="http://schemas.microsoft.com/office/drawing/2014/main" id="{8DDD38BB-0657-B74D-B02C-533802F1D6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2544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70669" name="Oval 11">
              <a:extLst>
                <a:ext uri="{FF2B5EF4-FFF2-40B4-BE49-F238E27FC236}">
                  <a16:creationId xmlns:a16="http://schemas.microsoft.com/office/drawing/2014/main" id="{8E237F36-AE8C-6740-A8F2-1BD3DE9323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2928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70670" name="Oval 12">
              <a:extLst>
                <a:ext uri="{FF2B5EF4-FFF2-40B4-BE49-F238E27FC236}">
                  <a16:creationId xmlns:a16="http://schemas.microsoft.com/office/drawing/2014/main" id="{DDBC045C-35EC-164A-BC6B-4C3AD8D5CC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3456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70671" name="Text Box 13">
              <a:extLst>
                <a:ext uri="{FF2B5EF4-FFF2-40B4-BE49-F238E27FC236}">
                  <a16:creationId xmlns:a16="http://schemas.microsoft.com/office/drawing/2014/main" id="{DE224023-759D-7E44-9677-2558E73EB5E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12" y="1353"/>
              <a:ext cx="300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v[i]</a:t>
              </a:r>
            </a:p>
          </p:txBody>
        </p:sp>
        <p:sp>
          <p:nvSpPr>
            <p:cNvPr id="70672" name="Text Box 14">
              <a:extLst>
                <a:ext uri="{FF2B5EF4-FFF2-40B4-BE49-F238E27FC236}">
                  <a16:creationId xmlns:a16="http://schemas.microsoft.com/office/drawing/2014/main" id="{A035E554-DC04-A248-8DAA-259211F40AE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20" y="1833"/>
              <a:ext cx="340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v[k]</a:t>
              </a:r>
            </a:p>
          </p:txBody>
        </p:sp>
        <p:sp>
          <p:nvSpPr>
            <p:cNvPr id="70673" name="Text Box 15">
              <a:extLst>
                <a:ext uri="{FF2B5EF4-FFF2-40B4-BE49-F238E27FC236}">
                  <a16:creationId xmlns:a16="http://schemas.microsoft.com/office/drawing/2014/main" id="{552235C5-A552-FD4D-9DCA-511213377F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12" y="2889"/>
              <a:ext cx="300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v[l]</a:t>
              </a:r>
            </a:p>
          </p:txBody>
        </p:sp>
        <p:sp>
          <p:nvSpPr>
            <p:cNvPr id="70674" name="Text Box 16">
              <a:extLst>
                <a:ext uri="{FF2B5EF4-FFF2-40B4-BE49-F238E27FC236}">
                  <a16:creationId xmlns:a16="http://schemas.microsoft.com/office/drawing/2014/main" id="{E963ED70-0403-3346-A44D-1BADC62A11A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64" y="3417"/>
              <a:ext cx="348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v[n]</a:t>
              </a:r>
            </a:p>
          </p:txBody>
        </p:sp>
        <p:sp>
          <p:nvSpPr>
            <p:cNvPr id="70675" name="Text Box 17">
              <a:extLst>
                <a:ext uri="{FF2B5EF4-FFF2-40B4-BE49-F238E27FC236}">
                  <a16:creationId xmlns:a16="http://schemas.microsoft.com/office/drawing/2014/main" id="{FA16BF7D-8EE3-C548-9342-DA9985E497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72" y="2217"/>
              <a:ext cx="388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v[m]</a:t>
              </a:r>
            </a:p>
          </p:txBody>
        </p:sp>
        <p:sp>
          <p:nvSpPr>
            <p:cNvPr id="70676" name="Text Box 18">
              <a:extLst>
                <a:ext uri="{FF2B5EF4-FFF2-40B4-BE49-F238E27FC236}">
                  <a16:creationId xmlns:a16="http://schemas.microsoft.com/office/drawing/2014/main" id="{39D5D49A-7E33-1245-876B-D276F3473FA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12" y="2505"/>
              <a:ext cx="300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v[j]</a:t>
              </a:r>
            </a:p>
          </p:txBody>
        </p:sp>
        <p:sp>
          <p:nvSpPr>
            <p:cNvPr id="70677" name="Freeform 22">
              <a:extLst>
                <a:ext uri="{FF2B5EF4-FFF2-40B4-BE49-F238E27FC236}">
                  <a16:creationId xmlns:a16="http://schemas.microsoft.com/office/drawing/2014/main" id="{F147F64D-CBD3-0D4C-9717-9D8212676692}"/>
                </a:ext>
              </a:extLst>
            </p:cNvPr>
            <p:cNvSpPr>
              <a:spLocks/>
            </p:cNvSpPr>
            <p:nvPr/>
          </p:nvSpPr>
          <p:spPr bwMode="auto">
            <a:xfrm>
              <a:off x="1392" y="1440"/>
              <a:ext cx="96" cy="528"/>
            </a:xfrm>
            <a:custGeom>
              <a:avLst/>
              <a:gdLst>
                <a:gd name="T0" fmla="*/ 96 w 96"/>
                <a:gd name="T1" fmla="*/ 0 h 528"/>
                <a:gd name="T2" fmla="*/ 0 w 96"/>
                <a:gd name="T3" fmla="*/ 288 h 528"/>
                <a:gd name="T4" fmla="*/ 96 w 96"/>
                <a:gd name="T5" fmla="*/ 528 h 528"/>
                <a:gd name="T6" fmla="*/ 0 60000 65536"/>
                <a:gd name="T7" fmla="*/ 0 60000 65536"/>
                <a:gd name="T8" fmla="*/ 0 60000 65536"/>
                <a:gd name="T9" fmla="*/ 0 w 96"/>
                <a:gd name="T10" fmla="*/ 0 h 528"/>
                <a:gd name="T11" fmla="*/ 96 w 96"/>
                <a:gd name="T12" fmla="*/ 528 h 52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6" h="528">
                  <a:moveTo>
                    <a:pt x="96" y="0"/>
                  </a:moveTo>
                  <a:cubicBezTo>
                    <a:pt x="48" y="100"/>
                    <a:pt x="0" y="200"/>
                    <a:pt x="0" y="288"/>
                  </a:cubicBezTo>
                  <a:cubicBezTo>
                    <a:pt x="0" y="376"/>
                    <a:pt x="48" y="452"/>
                    <a:pt x="96" y="528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0678" name="Freeform 23">
              <a:extLst>
                <a:ext uri="{FF2B5EF4-FFF2-40B4-BE49-F238E27FC236}">
                  <a16:creationId xmlns:a16="http://schemas.microsoft.com/office/drawing/2014/main" id="{B340C289-ED6F-9A40-ABB0-4C19ACCCDFB4}"/>
                </a:ext>
              </a:extLst>
            </p:cNvPr>
            <p:cNvSpPr>
              <a:spLocks/>
            </p:cNvSpPr>
            <p:nvPr/>
          </p:nvSpPr>
          <p:spPr bwMode="auto">
            <a:xfrm>
              <a:off x="1392" y="1440"/>
              <a:ext cx="96" cy="1152"/>
            </a:xfrm>
            <a:custGeom>
              <a:avLst/>
              <a:gdLst>
                <a:gd name="T0" fmla="*/ 0 w 280"/>
                <a:gd name="T1" fmla="*/ 0 h 1200"/>
                <a:gd name="T2" fmla="*/ 0 w 280"/>
                <a:gd name="T3" fmla="*/ 265 h 1200"/>
                <a:gd name="T4" fmla="*/ 0 w 280"/>
                <a:gd name="T5" fmla="*/ 426 h 1200"/>
                <a:gd name="T6" fmla="*/ 0 w 280"/>
                <a:gd name="T7" fmla="*/ 510 h 12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80"/>
                <a:gd name="T13" fmla="*/ 0 h 1200"/>
                <a:gd name="T14" fmla="*/ 280 w 280"/>
                <a:gd name="T15" fmla="*/ 1200 h 12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80" h="1200">
                  <a:moveTo>
                    <a:pt x="280" y="0"/>
                  </a:moveTo>
                  <a:cubicBezTo>
                    <a:pt x="180" y="228"/>
                    <a:pt x="80" y="456"/>
                    <a:pt x="40" y="624"/>
                  </a:cubicBezTo>
                  <a:cubicBezTo>
                    <a:pt x="0" y="792"/>
                    <a:pt x="0" y="912"/>
                    <a:pt x="40" y="1008"/>
                  </a:cubicBezTo>
                  <a:cubicBezTo>
                    <a:pt x="80" y="1104"/>
                    <a:pt x="180" y="1152"/>
                    <a:pt x="280" y="120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0679" name="Freeform 24">
              <a:extLst>
                <a:ext uri="{FF2B5EF4-FFF2-40B4-BE49-F238E27FC236}">
                  <a16:creationId xmlns:a16="http://schemas.microsoft.com/office/drawing/2014/main" id="{6150D921-805B-E745-BF6F-298E44CDDC9A}"/>
                </a:ext>
              </a:extLst>
            </p:cNvPr>
            <p:cNvSpPr>
              <a:spLocks/>
            </p:cNvSpPr>
            <p:nvPr/>
          </p:nvSpPr>
          <p:spPr bwMode="auto">
            <a:xfrm>
              <a:off x="1296" y="1488"/>
              <a:ext cx="192" cy="2016"/>
            </a:xfrm>
            <a:custGeom>
              <a:avLst/>
              <a:gdLst>
                <a:gd name="T0" fmla="*/ 0 w 448"/>
                <a:gd name="T1" fmla="*/ 0 h 2016"/>
                <a:gd name="T2" fmla="*/ 0 w 448"/>
                <a:gd name="T3" fmla="*/ 336 h 2016"/>
                <a:gd name="T4" fmla="*/ 0 w 448"/>
                <a:gd name="T5" fmla="*/ 1440 h 2016"/>
                <a:gd name="T6" fmla="*/ 0 w 448"/>
                <a:gd name="T7" fmla="*/ 2016 h 201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48"/>
                <a:gd name="T13" fmla="*/ 0 h 2016"/>
                <a:gd name="T14" fmla="*/ 448 w 448"/>
                <a:gd name="T15" fmla="*/ 2016 h 201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48" h="2016">
                  <a:moveTo>
                    <a:pt x="448" y="0"/>
                  </a:moveTo>
                  <a:cubicBezTo>
                    <a:pt x="288" y="48"/>
                    <a:pt x="128" y="96"/>
                    <a:pt x="64" y="336"/>
                  </a:cubicBezTo>
                  <a:cubicBezTo>
                    <a:pt x="0" y="576"/>
                    <a:pt x="0" y="1160"/>
                    <a:pt x="64" y="1440"/>
                  </a:cubicBezTo>
                  <a:cubicBezTo>
                    <a:pt x="128" y="1720"/>
                    <a:pt x="288" y="1868"/>
                    <a:pt x="448" y="201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0660" name="Rectangle 26">
            <a:extLst>
              <a:ext uri="{FF2B5EF4-FFF2-40B4-BE49-F238E27FC236}">
                <a16:creationId xmlns:a16="http://schemas.microsoft.com/office/drawing/2014/main" id="{C4819C61-D72D-8C43-88E4-7A769AFE8E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295400"/>
            <a:ext cx="6324600" cy="4343400"/>
          </a:xfrm>
          <a:noFill/>
        </p:spPr>
        <p:txBody>
          <a:bodyPr/>
          <a:lstStyle/>
          <a:p>
            <a:pPr marL="292100" indent="-292100" eaLnBrk="1" hangingPunct="1">
              <a:lnSpc>
                <a:spcPct val="90000"/>
              </a:lnSpc>
            </a:pPr>
            <a:r>
              <a:rPr lang="en-US" altLang="en-US" sz="2000">
                <a:sym typeface="Symbol" pitchFamily="2" charset="2"/>
              </a:rPr>
              <a:t>When v[i] is instantiated, </a:t>
            </a:r>
            <a:r>
              <a:rPr lang="en-US" altLang="en-US" sz="2000">
                <a:solidFill>
                  <a:srgbClr val="A50021"/>
                </a:solidFill>
                <a:sym typeface="Symbol" pitchFamily="2" charset="2"/>
              </a:rPr>
              <a:t>current-domain[j]</a:t>
            </a:r>
            <a:r>
              <a:rPr lang="en-US" altLang="en-US" sz="2000">
                <a:sym typeface="Symbol" pitchFamily="2" charset="2"/>
              </a:rPr>
              <a:t> are filtered for all j connected to i and I &lt; j n</a:t>
            </a:r>
          </a:p>
          <a:p>
            <a:pPr marL="292100" indent="-292100" eaLnBrk="1" hangingPunct="1">
              <a:lnSpc>
                <a:spcPct val="90000"/>
              </a:lnSpc>
            </a:pPr>
            <a:endParaRPr lang="en-US" altLang="en-US" sz="2000">
              <a:solidFill>
                <a:srgbClr val="A50021"/>
              </a:solidFill>
              <a:sym typeface="Symbol" pitchFamily="2" charset="2"/>
            </a:endParaRPr>
          </a:p>
          <a:p>
            <a:pPr marL="292100" indent="-292100" eaLnBrk="1" hangingPunct="1">
              <a:lnSpc>
                <a:spcPct val="90000"/>
              </a:lnSpc>
            </a:pPr>
            <a:r>
              <a:rPr lang="en-US" altLang="en-US" sz="2000">
                <a:solidFill>
                  <a:srgbClr val="A50021"/>
                </a:solidFill>
                <a:sym typeface="Symbol" pitchFamily="2" charset="2"/>
              </a:rPr>
              <a:t>reduction[j]</a:t>
            </a:r>
            <a:r>
              <a:rPr lang="en-US" altLang="en-US" sz="2000">
                <a:sym typeface="Symbol" pitchFamily="2" charset="2"/>
              </a:rPr>
              <a:t> store sets of values remove from current-domain[j] by some variable before v[j]</a:t>
            </a:r>
          </a:p>
          <a:p>
            <a:pPr marL="292100" indent="-292100" algn="ctr" eaLnBrk="1" hangingPunct="1">
              <a:lnSpc>
                <a:spcPct val="9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reductions[j] = {{a, b}, {c, d, e}, {f, g, h}}</a:t>
            </a:r>
            <a:endParaRPr lang="en-US" altLang="en-US" sz="2000">
              <a:sym typeface="Symbol" pitchFamily="2" charset="2"/>
            </a:endParaRPr>
          </a:p>
          <a:p>
            <a:pPr marL="292100" indent="-292100" eaLnBrk="1" hangingPunct="1">
              <a:lnSpc>
                <a:spcPct val="90000"/>
              </a:lnSpc>
            </a:pPr>
            <a:endParaRPr lang="en-US" altLang="en-US" sz="2000">
              <a:solidFill>
                <a:srgbClr val="A50021"/>
              </a:solidFill>
              <a:sym typeface="Symbol" pitchFamily="2" charset="2"/>
            </a:endParaRPr>
          </a:p>
          <a:p>
            <a:pPr marL="292100" indent="-292100" eaLnBrk="1" hangingPunct="1">
              <a:lnSpc>
                <a:spcPct val="90000"/>
              </a:lnSpc>
            </a:pPr>
            <a:r>
              <a:rPr lang="en-US" altLang="en-US" sz="2000">
                <a:solidFill>
                  <a:srgbClr val="A50021"/>
                </a:solidFill>
                <a:sym typeface="Symbol" pitchFamily="2" charset="2"/>
              </a:rPr>
              <a:t>future-fc[i]</a:t>
            </a:r>
            <a:r>
              <a:rPr lang="en-US" altLang="en-US" sz="2000">
                <a:sym typeface="Symbol" pitchFamily="2" charset="2"/>
              </a:rPr>
              <a:t>: subset of the future variables that v[i] checks against (redundant)</a:t>
            </a:r>
          </a:p>
          <a:p>
            <a:pPr marL="292100" indent="-292100" algn="ctr" eaLnBrk="1" hangingPunct="1">
              <a:lnSpc>
                <a:spcPct val="9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future-fc[i] = {k, j, n}</a:t>
            </a:r>
            <a:endParaRPr lang="en-US" altLang="en-US" sz="2000">
              <a:solidFill>
                <a:srgbClr val="A50021"/>
              </a:solidFill>
              <a:sym typeface="Symbol" pitchFamily="2" charset="2"/>
            </a:endParaRPr>
          </a:p>
          <a:p>
            <a:pPr marL="292100" indent="-292100" eaLnBrk="1" hangingPunct="1">
              <a:lnSpc>
                <a:spcPct val="90000"/>
              </a:lnSpc>
            </a:pPr>
            <a:r>
              <a:rPr lang="en-US" altLang="en-US" sz="2000">
                <a:solidFill>
                  <a:srgbClr val="A50021"/>
                </a:solidFill>
                <a:sym typeface="Symbol" pitchFamily="2" charset="2"/>
              </a:rPr>
              <a:t>past-fc[i]</a:t>
            </a:r>
            <a:r>
              <a:rPr lang="en-US" altLang="en-US" sz="2000">
                <a:sym typeface="Symbol" pitchFamily="2" charset="2"/>
              </a:rPr>
              <a:t>: past variables that checked against v[i]</a:t>
            </a:r>
          </a:p>
          <a:p>
            <a:pPr marL="292100" indent="-292100" eaLnBrk="1" hangingPunct="1">
              <a:lnSpc>
                <a:spcPct val="90000"/>
              </a:lnSpc>
            </a:pPr>
            <a:endParaRPr lang="en-US" altLang="en-US" sz="2000">
              <a:sym typeface="Symbol" pitchFamily="2" charset="2"/>
            </a:endParaRPr>
          </a:p>
          <a:p>
            <a:pPr marL="292100" indent="-292100" eaLnBrk="1" hangingPunct="1">
              <a:lnSpc>
                <a:spcPct val="90000"/>
              </a:lnSpc>
            </a:pPr>
            <a:r>
              <a:rPr lang="en-US" altLang="en-US" sz="2000">
                <a:sym typeface="Symbol" pitchFamily="2" charset="2"/>
              </a:rPr>
              <a:t>All these sets are treated like stacks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Slide Number Placeholder 5">
            <a:extLst>
              <a:ext uri="{FF2B5EF4-FFF2-40B4-BE49-F238E27FC236}">
                <a16:creationId xmlns:a16="http://schemas.microsoft.com/office/drawing/2014/main" id="{9753BF16-F613-374E-9DCE-79E9C1870F4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66FCD0B-B7DB-7C47-A638-A32BE3E5125D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43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71682" name="Rectangle 2">
            <a:extLst>
              <a:ext uri="{FF2B5EF4-FFF2-40B4-BE49-F238E27FC236}">
                <a16:creationId xmlns:a16="http://schemas.microsoft.com/office/drawing/2014/main" id="{98CF7882-3782-3C44-915D-61BA0E781B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Forward Checking: functions</a:t>
            </a:r>
          </a:p>
        </p:txBody>
      </p:sp>
      <p:sp>
        <p:nvSpPr>
          <p:cNvPr id="71683" name="Rectangle 3">
            <a:extLst>
              <a:ext uri="{FF2B5EF4-FFF2-40B4-BE49-F238E27FC236}">
                <a16:creationId xmlns:a16="http://schemas.microsoft.com/office/drawing/2014/main" id="{A1FC1ABE-A843-4F4A-9CEF-C2185E8D87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check-forward</a:t>
            </a:r>
          </a:p>
          <a:p>
            <a:pPr eaLnBrk="1" hangingPunct="1"/>
            <a:r>
              <a:rPr lang="en-US" altLang="en-US"/>
              <a:t>undo-reductions</a:t>
            </a:r>
          </a:p>
          <a:p>
            <a:pPr eaLnBrk="1" hangingPunct="1"/>
            <a:r>
              <a:rPr lang="en-US" altLang="en-US"/>
              <a:t>update-current-domain</a:t>
            </a:r>
          </a:p>
          <a:p>
            <a:pPr eaLnBrk="1" hangingPunct="1"/>
            <a:r>
              <a:rPr lang="en-US" altLang="en-US"/>
              <a:t>fc-label</a:t>
            </a:r>
          </a:p>
          <a:p>
            <a:pPr eaLnBrk="1" hangingPunct="1"/>
            <a:r>
              <a:rPr lang="en-US" altLang="en-US"/>
              <a:t>fc-unlabel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Number Placeholder 5">
            <a:extLst>
              <a:ext uri="{FF2B5EF4-FFF2-40B4-BE49-F238E27FC236}">
                <a16:creationId xmlns:a16="http://schemas.microsoft.com/office/drawing/2014/main" id="{76F7B35E-21A6-484C-9327-31B35E9095F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18653CB-CA9D-794A-AC48-F942F10EFDC9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44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72706" name="Rectangle 2">
            <a:extLst>
              <a:ext uri="{FF2B5EF4-FFF2-40B4-BE49-F238E27FC236}">
                <a16:creationId xmlns:a16="http://schemas.microsoft.com/office/drawing/2014/main" id="{CCE1B9EC-97D7-1B41-BE92-18F6DC1DA5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FC: functions</a:t>
            </a:r>
          </a:p>
        </p:txBody>
      </p:sp>
      <p:sp>
        <p:nvSpPr>
          <p:cNvPr id="72707" name="Rectangle 3">
            <a:extLst>
              <a:ext uri="{FF2B5EF4-FFF2-40B4-BE49-F238E27FC236}">
                <a16:creationId xmlns:a16="http://schemas.microsoft.com/office/drawing/2014/main" id="{F5C608D6-FE0C-F64F-9E52-ADCC05290F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400"/>
              <a:t>Check-Forward(i,j) </a:t>
            </a:r>
            <a:r>
              <a:rPr lang="en-US" altLang="en-US" sz="2800"/>
              <a:t>is called when instantiating v[i]</a:t>
            </a:r>
          </a:p>
          <a:p>
            <a:pPr lvl="1" eaLnBrk="1" hangingPunct="1"/>
            <a:r>
              <a:rPr lang="en-US" altLang="en-US" sz="2400"/>
              <a:t>It performs Revise(</a:t>
            </a:r>
            <a:r>
              <a:rPr lang="en-US" altLang="en-US" sz="2400">
                <a:solidFill>
                  <a:srgbClr val="FF0000"/>
                </a:solidFill>
              </a:rPr>
              <a:t>j</a:t>
            </a:r>
            <a:r>
              <a:rPr lang="en-US" altLang="en-US" sz="2400"/>
              <a:t>,i)</a:t>
            </a:r>
          </a:p>
          <a:p>
            <a:pPr lvl="1" eaLnBrk="1" hangingPunct="1"/>
            <a:r>
              <a:rPr lang="en-US" altLang="en-US" sz="2400"/>
              <a:t>Returns false if current-domain[j] is empty, true otherwise</a:t>
            </a:r>
          </a:p>
          <a:p>
            <a:pPr lvl="1" eaLnBrk="1" hangingPunct="1"/>
            <a:r>
              <a:rPr lang="en-US" altLang="en-US" sz="2400"/>
              <a:t>Values removed from current-domain[j] are pushed, as a set, into reductions[j]</a:t>
            </a:r>
          </a:p>
          <a:p>
            <a:pPr eaLnBrk="1" hangingPunct="1"/>
            <a:r>
              <a:rPr lang="en-US" altLang="en-US" sz="2800"/>
              <a:t>These values will be popped back if we have to backtrack over v[i] (undo-reductions)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Slide Number Placeholder 5">
            <a:extLst>
              <a:ext uri="{FF2B5EF4-FFF2-40B4-BE49-F238E27FC236}">
                <a16:creationId xmlns:a16="http://schemas.microsoft.com/office/drawing/2014/main" id="{BF569B8A-4FB3-5C45-91D5-2C7CE72682B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09621C4-CCEA-9B40-A8E2-D8088E70E3D7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45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73730" name="Rectangle 2">
            <a:extLst>
              <a:ext uri="{FF2B5EF4-FFF2-40B4-BE49-F238E27FC236}">
                <a16:creationId xmlns:a16="http://schemas.microsoft.com/office/drawing/2014/main" id="{3C4315D4-6EF0-4546-A942-4F22434BD2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FC: functions</a:t>
            </a:r>
          </a:p>
        </p:txBody>
      </p:sp>
      <p:sp>
        <p:nvSpPr>
          <p:cNvPr id="73731" name="Rectangle 3">
            <a:extLst>
              <a:ext uri="{FF2B5EF4-FFF2-40B4-BE49-F238E27FC236}">
                <a16:creationId xmlns:a16="http://schemas.microsoft.com/office/drawing/2014/main" id="{7847A356-1E11-AC45-87B8-77E4AB168C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/>
              <a:t>update-current-domain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current-domain[i] </a:t>
            </a:r>
            <a:r>
              <a:rPr lang="en-US" altLang="en-US" sz="2400">
                <a:sym typeface="Symbol" pitchFamily="2" charset="2"/>
              </a:rPr>
              <a:t> </a:t>
            </a:r>
            <a:r>
              <a:rPr lang="en-US" altLang="en-US" sz="2400"/>
              <a:t>domain[i] \ reductions[i]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actually, we have to iterate over reductions, which is a set of sets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fc-label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Attempts to instantiate current-variable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Then filters domains of all future variables (push into reductions)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Whenever current-domain of a future variable is wiped-out: 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000"/>
              <a:t>v[i] is un-instantiated and 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000"/>
              <a:t>domain filtering is undone (pop reductions)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Number Placeholder 5">
            <a:extLst>
              <a:ext uri="{FF2B5EF4-FFF2-40B4-BE49-F238E27FC236}">
                <a16:creationId xmlns:a16="http://schemas.microsoft.com/office/drawing/2014/main" id="{88BAC9E7-2B1D-E04A-ACB9-39E71F47713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10AB1C7-7DC4-9040-8B25-281EB348B316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46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74754" name="Rectangle 2">
            <a:extLst>
              <a:ext uri="{FF2B5EF4-FFF2-40B4-BE49-F238E27FC236}">
                <a16:creationId xmlns:a16="http://schemas.microsoft.com/office/drawing/2014/main" id="{F0AF7030-2F28-BB44-86D4-7F14BEE6B5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Hybrids of FC</a:t>
            </a:r>
          </a:p>
        </p:txBody>
      </p:sp>
      <p:sp>
        <p:nvSpPr>
          <p:cNvPr id="74755" name="Rectangle 3">
            <a:extLst>
              <a:ext uri="{FF2B5EF4-FFF2-40B4-BE49-F238E27FC236}">
                <a16:creationId xmlns:a16="http://schemas.microsoft.com/office/drawing/2014/main" id="{DE264CA5-EECA-2E4A-9148-2D2E425C99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800"/>
              <a:t>FC suffers from thrashing: it is based on BT</a:t>
            </a:r>
          </a:p>
          <a:p>
            <a:pPr eaLnBrk="1" hangingPunct="1"/>
            <a:r>
              <a:rPr lang="en-US" altLang="en-US" sz="2800"/>
              <a:t>FC-BJ: </a:t>
            </a:r>
          </a:p>
          <a:p>
            <a:pPr lvl="1" eaLnBrk="1" hangingPunct="1"/>
            <a:r>
              <a:rPr lang="en-US" altLang="en-US" sz="2400"/>
              <a:t>max-check is integrated in fc-bj-label and fc-bj-unlabel</a:t>
            </a:r>
          </a:p>
          <a:p>
            <a:pPr lvl="1" eaLnBrk="1" hangingPunct="1"/>
            <a:r>
              <a:rPr lang="en-US" altLang="en-US" sz="2400"/>
              <a:t>Enjoys advantages of FC and BJ… but suffers malady of BJ (first jumps, then steps back)</a:t>
            </a:r>
          </a:p>
          <a:p>
            <a:pPr eaLnBrk="1" hangingPunct="1"/>
            <a:r>
              <a:rPr lang="en-US" altLang="en-US" sz="2800"/>
              <a:t>FC-CBJ: </a:t>
            </a:r>
          </a:p>
          <a:p>
            <a:pPr lvl="1" eaLnBrk="1" hangingPunct="1"/>
            <a:r>
              <a:rPr lang="en-US" altLang="en-US" sz="2400"/>
              <a:t>Best algorithm so far</a:t>
            </a:r>
          </a:p>
          <a:p>
            <a:pPr lvl="1" eaLnBrk="1" hangingPunct="1"/>
            <a:r>
              <a:rPr lang="en-US" altLang="en-US" sz="2400"/>
              <a:t>fc-cbj-label and fc-cbj-unlabel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Slide Number Placeholder 5">
            <a:extLst>
              <a:ext uri="{FF2B5EF4-FFF2-40B4-BE49-F238E27FC236}">
                <a16:creationId xmlns:a16="http://schemas.microsoft.com/office/drawing/2014/main" id="{1E150EDF-E03D-364B-8D63-AB957C0DDF8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01701C6-4D49-0D44-B086-42C9EE8774E4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47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75778" name="Rectangle 2">
            <a:extLst>
              <a:ext uri="{FF2B5EF4-FFF2-40B4-BE49-F238E27FC236}">
                <a16:creationId xmlns:a16="http://schemas.microsoft.com/office/drawing/2014/main" id="{3864B4D5-C0E5-9942-BA86-2324A107BAA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Consistency checking: summary</a:t>
            </a:r>
          </a:p>
        </p:txBody>
      </p:sp>
      <p:sp>
        <p:nvSpPr>
          <p:cNvPr id="75779" name="Rectangle 3">
            <a:extLst>
              <a:ext uri="{FF2B5EF4-FFF2-40B4-BE49-F238E27FC236}">
                <a16:creationId xmlns:a16="http://schemas.microsoft.com/office/drawing/2014/main" id="{2CC87DE7-36E4-3742-A48C-F146E0E721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/>
              <a:t>Chronological backtracking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Uses back-checking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No extra data structures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Backmarking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Uses mcl and mbl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Two types of consistency-checking savings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Forward-checking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Works more at every instantiation, but expands fewer subtrees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Uses: reductions[i], future-fc[i], past-fc[i]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Number Placeholder 5">
            <a:extLst>
              <a:ext uri="{FF2B5EF4-FFF2-40B4-BE49-F238E27FC236}">
                <a16:creationId xmlns:a16="http://schemas.microsoft.com/office/drawing/2014/main" id="{7B852F70-679F-B347-9770-CCF0B547BC2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7AAA5CC-711E-7F4B-A3A3-B17FC33E2D3B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48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76802" name="Rectangle 2">
            <a:extLst>
              <a:ext uri="{FF2B5EF4-FFF2-40B4-BE49-F238E27FC236}">
                <a16:creationId xmlns:a16="http://schemas.microsoft.com/office/drawing/2014/main" id="{4E091EE8-FF27-E34F-A2C8-BD2CD63D51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Experiments</a:t>
            </a:r>
          </a:p>
        </p:txBody>
      </p:sp>
      <p:sp>
        <p:nvSpPr>
          <p:cNvPr id="76803" name="Rectangle 3">
            <a:extLst>
              <a:ext uri="{FF2B5EF4-FFF2-40B4-BE49-F238E27FC236}">
                <a16:creationId xmlns:a16="http://schemas.microsoft.com/office/drawing/2014/main" id="{E1F7FB77-C15B-1247-80AD-725BDFC1A0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800"/>
              <a:t>Empirical evaluations on Zebra</a:t>
            </a:r>
          </a:p>
          <a:p>
            <a:pPr lvl="1" eaLnBrk="1" hangingPunct="1"/>
            <a:r>
              <a:rPr lang="en-US" altLang="en-US" sz="2400"/>
              <a:t>Representative of design/scheduling problems</a:t>
            </a:r>
          </a:p>
          <a:p>
            <a:pPr lvl="1" eaLnBrk="1" hangingPunct="1"/>
            <a:r>
              <a:rPr lang="en-US" altLang="en-US" sz="2400"/>
              <a:t>25 variables, 122 binary constraints</a:t>
            </a:r>
          </a:p>
          <a:p>
            <a:pPr lvl="1" eaLnBrk="1" hangingPunct="1"/>
            <a:r>
              <a:rPr lang="en-US" altLang="en-US" sz="2400"/>
              <a:t>Permutation of variable ordering yields new search spaces</a:t>
            </a:r>
          </a:p>
          <a:p>
            <a:pPr lvl="1" eaLnBrk="1" hangingPunct="1"/>
            <a:r>
              <a:rPr lang="en-US" altLang="en-US" sz="2400"/>
              <a:t>Variable ordering: different bandwidth/induced width of graph</a:t>
            </a:r>
          </a:p>
          <a:p>
            <a:pPr eaLnBrk="1" hangingPunct="1"/>
            <a:r>
              <a:rPr lang="en-US" altLang="en-US" sz="2800"/>
              <a:t>450 problem instances were generated</a:t>
            </a:r>
          </a:p>
          <a:p>
            <a:pPr eaLnBrk="1" hangingPunct="1"/>
            <a:r>
              <a:rPr lang="en-US" altLang="en-US" sz="2800"/>
              <a:t>Each algorithm was applied to each instance</a:t>
            </a:r>
          </a:p>
          <a:p>
            <a:pPr lvl="1" algn="ctr" eaLnBrk="1" hangingPunct="1">
              <a:buFontTx/>
              <a:buNone/>
            </a:pPr>
            <a:r>
              <a:rPr lang="en-US" altLang="en-US" sz="2000" b="1">
                <a:solidFill>
                  <a:srgbClr val="A50021"/>
                </a:solidFill>
              </a:rPr>
              <a:t>Experiments were carried out under static variable ordering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Slide Number Placeholder 5">
            <a:extLst>
              <a:ext uri="{FF2B5EF4-FFF2-40B4-BE49-F238E27FC236}">
                <a16:creationId xmlns:a16="http://schemas.microsoft.com/office/drawing/2014/main" id="{4D1E89DD-B272-6249-8BB1-A97CEFEDD1B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181FFB23-9EE7-FF46-85AB-F808D36B6F03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49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77826" name="Rectangle 2">
            <a:extLst>
              <a:ext uri="{FF2B5EF4-FFF2-40B4-BE49-F238E27FC236}">
                <a16:creationId xmlns:a16="http://schemas.microsoft.com/office/drawing/2014/main" id="{9E25C636-93B8-2C4E-B6AF-A65E811A4A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Analysis of experiments</a:t>
            </a:r>
          </a:p>
        </p:txBody>
      </p:sp>
      <p:sp>
        <p:nvSpPr>
          <p:cNvPr id="77827" name="Rectangle 3">
            <a:extLst>
              <a:ext uri="{FF2B5EF4-FFF2-40B4-BE49-F238E27FC236}">
                <a16:creationId xmlns:a16="http://schemas.microsoft.com/office/drawing/2014/main" id="{9D728E49-F8E6-324B-BE84-470B99BD38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en-US" altLang="en-US"/>
              <a:t>Algorithms compared with respect to: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altLang="en-US"/>
              <a:t>Number of consistency checks (average)</a:t>
            </a:r>
          </a:p>
          <a:p>
            <a:pPr marL="990600" lvl="1" indent="-533400" eaLnBrk="1" hangingPunct="1">
              <a:buFontTx/>
              <a:buNone/>
            </a:pPr>
            <a:r>
              <a:rPr lang="en-US" altLang="en-US" sz="2000"/>
              <a:t>FC-CBJ ≼ FC-BJ ≼BM-CBJ ≼ FC ≼ CBJ ≼ BMJ ≼ BM ≼ BJ ≼ BT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altLang="en-US"/>
              <a:t>Number of nodes visited (average)</a:t>
            </a:r>
          </a:p>
          <a:p>
            <a:pPr marL="990600" lvl="1" indent="-533400" eaLnBrk="1" hangingPunct="1">
              <a:buFontTx/>
              <a:buNone/>
            </a:pPr>
            <a:r>
              <a:rPr lang="en-US" altLang="en-US" sz="2000"/>
              <a:t>FC-CBJ ≼ FC-BJ ≼ FC ≼ BM-CBJ ≼ BMJ=BJ ≼ BM=BT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altLang="en-US"/>
              <a:t>CPU time (average)</a:t>
            </a:r>
          </a:p>
          <a:p>
            <a:pPr marL="990600" lvl="1" indent="-533400" eaLnBrk="1" hangingPunct="1">
              <a:buFontTx/>
              <a:buNone/>
            </a:pPr>
            <a:r>
              <a:rPr lang="en-US" altLang="en-US" sz="2000"/>
              <a:t>FC-CBJ ≼ FC-BJ ≼ FC ≼ BM-CBJ ≼ CBJ ≼ BMJ ≼ BJ ≼ BT ≼ BM</a:t>
            </a:r>
            <a:endParaRPr lang="en-US" altLang="en-US"/>
          </a:p>
          <a:p>
            <a:pPr marL="609600" indent="-609600" algn="ctr" eaLnBrk="1" hangingPunct="1">
              <a:buFontTx/>
              <a:buNone/>
            </a:pPr>
            <a:r>
              <a:rPr lang="en-US" altLang="en-US" b="1">
                <a:solidFill>
                  <a:srgbClr val="A50021"/>
                </a:solidFill>
              </a:rPr>
              <a:t>FC-CBJ apparently the champion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Number Placeholder 5">
            <a:extLst>
              <a:ext uri="{FF2B5EF4-FFF2-40B4-BE49-F238E27FC236}">
                <a16:creationId xmlns:a16="http://schemas.microsoft.com/office/drawing/2014/main" id="{B8ADAC92-E688-E641-9F49-CA33A812201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DE49C51-FB7D-9849-B907-08947649172F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2770" name="Rectangle 2">
            <a:extLst>
              <a:ext uri="{FF2B5EF4-FFF2-40B4-BE49-F238E27FC236}">
                <a16:creationId xmlns:a16="http://schemas.microsoft.com/office/drawing/2014/main" id="{1332B1E2-72B8-C344-97F9-A04F2DBD3E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Outline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098318C0-E9C4-054F-B8C5-4F9BF221BF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17638"/>
            <a:ext cx="8229600" cy="345916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800">
                <a:solidFill>
                  <a:schemeClr val="bg2"/>
                </a:solidFill>
              </a:rPr>
              <a:t>Review of terminology of search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800" b="1">
                <a:solidFill>
                  <a:srgbClr val="A50021"/>
                </a:solidFill>
              </a:rPr>
              <a:t>Hybrid backtracking algorithms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b="1">
                <a:solidFill>
                  <a:srgbClr val="A50021"/>
                </a:solidFill>
              </a:rPr>
              <a:t>Vanilla: BT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>
                <a:solidFill>
                  <a:schemeClr val="bg2"/>
                </a:solidFill>
              </a:rPr>
              <a:t>Improving back steps: {BJ, CBJ}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>
                <a:solidFill>
                  <a:schemeClr val="bg2"/>
                </a:solidFill>
              </a:rPr>
              <a:t>Improving forward step: {BM, FC}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 sz="2400">
              <a:solidFill>
                <a:schemeClr val="bg2"/>
              </a:solidFill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Number Placeholder 5">
            <a:extLst>
              <a:ext uri="{FF2B5EF4-FFF2-40B4-BE49-F238E27FC236}">
                <a16:creationId xmlns:a16="http://schemas.microsoft.com/office/drawing/2014/main" id="{79BCBD2D-3674-5447-B7FD-F13BD50448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FD6E56A-F309-6942-BE69-9587E58D7FE3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50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78850" name="Rectangle 2">
            <a:extLst>
              <a:ext uri="{FF2B5EF4-FFF2-40B4-BE49-F238E27FC236}">
                <a16:creationId xmlns:a16="http://schemas.microsoft.com/office/drawing/2014/main" id="{7E5D8A4E-BD64-5A4F-ACF4-957FA08FE9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Additional developments</a:t>
            </a:r>
          </a:p>
        </p:txBody>
      </p:sp>
      <p:sp>
        <p:nvSpPr>
          <p:cNvPr id="78851" name="Rectangle 3">
            <a:extLst>
              <a:ext uri="{FF2B5EF4-FFF2-40B4-BE49-F238E27FC236}">
                <a16:creationId xmlns:a16="http://schemas.microsoft.com/office/drawing/2014/main" id="{F6E04AF0-47B3-7C45-B37C-E29F356167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/>
              <a:t>Other backtracking algorithms exist: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Graph-based backjumping (GBJ), etc. 	</a:t>
            </a:r>
            <a:r>
              <a:rPr lang="en-US" altLang="en-US" sz="1800">
                <a:solidFill>
                  <a:srgbClr val="3366CC"/>
                </a:solidFill>
              </a:rPr>
              <a:t>[Dechter]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Pseudo-trees </a:t>
            </a:r>
            <a:r>
              <a:rPr lang="en-US" altLang="en-US" sz="1800"/>
              <a:t>[Freuder 85]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Other look-ahead techniques exist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DAC, MAC, etc.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More empirical evaluations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over randomly generated problems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Theoretical comparisons	</a:t>
            </a:r>
            <a:r>
              <a:rPr lang="en-US" altLang="en-US" sz="1800">
                <a:solidFill>
                  <a:srgbClr val="3366CC"/>
                </a:solidFill>
              </a:rPr>
              <a:t>[Kondrak &amp; van Beek IJCAI’95]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Title 1">
            <a:extLst>
              <a:ext uri="{FF2B5EF4-FFF2-40B4-BE49-F238E27FC236}">
                <a16:creationId xmlns:a16="http://schemas.microsoft.com/office/drawing/2014/main" id="{FAA31042-8953-894C-9D58-6589077DCF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/>
              <a:t>Implementing BT-based algorithms</a:t>
            </a:r>
          </a:p>
        </p:txBody>
      </p:sp>
      <p:sp>
        <p:nvSpPr>
          <p:cNvPr id="79874" name="Content Placeholder 2">
            <a:extLst>
              <a:ext uri="{FF2B5EF4-FFF2-40B4-BE49-F238E27FC236}">
                <a16:creationId xmlns:a16="http://schemas.microsoft.com/office/drawing/2014/main" id="{12B9B1F5-42C1-F644-9244-3ACB35555C06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/>
              <a:t>Preprocessing</a:t>
            </a:r>
          </a:p>
          <a:p>
            <a:pPr lvl="1"/>
            <a:r>
              <a:rPr lang="en-US" altLang="en-US" sz="2400"/>
              <a:t>Enforce NC, do not include in #CC (e.g., Zebra)</a:t>
            </a:r>
          </a:p>
          <a:p>
            <a:pPr lvl="1"/>
            <a:r>
              <a:rPr lang="en-US" altLang="en-US" sz="2400"/>
              <a:t>Normalize all constraints (</a:t>
            </a:r>
            <a:r>
              <a:rPr lang="en-US" altLang="en-US" sz="2400">
                <a:hlinkClick r:id="rId2"/>
              </a:rPr>
              <a:t>fapp01-0200-0</a:t>
            </a:r>
            <a:r>
              <a:rPr lang="en-US" altLang="en-US" sz="2400"/>
              <a:t>)</a:t>
            </a:r>
          </a:p>
          <a:p>
            <a:pPr lvl="1"/>
            <a:r>
              <a:rPr lang="en-US" altLang="en-US" sz="2400"/>
              <a:t>Check for empty relations (</a:t>
            </a:r>
            <a:r>
              <a:rPr lang="en-US" altLang="en-US" sz="2400">
                <a:hlinkClick r:id="rId3"/>
              </a:rPr>
              <a:t>bqwh-15-106-0_ext</a:t>
            </a:r>
            <a:r>
              <a:rPr lang="en-US" altLang="en-US" sz="2400"/>
              <a:t>)</a:t>
            </a:r>
          </a:p>
          <a:p>
            <a:r>
              <a:rPr lang="en-US" altLang="en-US" sz="2800"/>
              <a:t>Interrupt as soon as you detect domain wipe out</a:t>
            </a:r>
          </a:p>
          <a:p>
            <a:r>
              <a:rPr lang="en-US" altLang="en-US" sz="2800"/>
              <a:t>Dynamic variable ordering</a:t>
            </a:r>
          </a:p>
          <a:p>
            <a:pPr lvl="1"/>
            <a:r>
              <a:rPr lang="en-US" altLang="en-US" sz="2400"/>
              <a:t>Apply domino effect</a:t>
            </a:r>
          </a:p>
          <a:p>
            <a:endParaRPr lang="en-US" altLang="en-US" sz="2800"/>
          </a:p>
        </p:txBody>
      </p:sp>
      <p:sp>
        <p:nvSpPr>
          <p:cNvPr id="79875" name="Slide Number Placeholder 3">
            <a:extLst>
              <a:ext uri="{FF2B5EF4-FFF2-40B4-BE49-F238E27FC236}">
                <a16:creationId xmlns:a16="http://schemas.microsoft.com/office/drawing/2014/main" id="{33B0F80F-435C-0E47-8FCF-79A2B5B22E2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3519ABC-0257-AD42-88BF-DFB011A29694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51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Number Placeholder 5">
            <a:extLst>
              <a:ext uri="{FF2B5EF4-FFF2-40B4-BE49-F238E27FC236}">
                <a16:creationId xmlns:a16="http://schemas.microsoft.com/office/drawing/2014/main" id="{1EFFEBCE-D1E5-0B44-8C1C-CAF5AA92C54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E14DA3C-0740-B741-BFC8-30BBD11B5868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3794" name="Rectangle 2">
            <a:extLst>
              <a:ext uri="{FF2B5EF4-FFF2-40B4-BE49-F238E27FC236}">
                <a16:creationId xmlns:a16="http://schemas.microsoft.com/office/drawing/2014/main" id="{2A04C6FF-428A-8744-B0E5-F7953BB0BE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Two main mechanisms in BT</a:t>
            </a:r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4487A8F0-2FA0-DF41-BEE5-4C3AE246AD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2438" indent="-452438" eaLnBrk="1" hangingPunct="1">
              <a:buFontTx/>
              <a:buAutoNum type="arabicPeriod"/>
            </a:pPr>
            <a:r>
              <a:rPr lang="en-US" altLang="en-US" b="1"/>
              <a:t>Backtracking</a:t>
            </a:r>
            <a:r>
              <a:rPr lang="en-US" altLang="en-US"/>
              <a:t>: </a:t>
            </a:r>
          </a:p>
          <a:p>
            <a:pPr marL="852488" lvl="1" eaLnBrk="1" hangingPunct="1">
              <a:buFontTx/>
              <a:buChar char="•"/>
            </a:pPr>
            <a:r>
              <a:rPr lang="en-US" altLang="en-US"/>
              <a:t>To recover from dead-ends </a:t>
            </a:r>
          </a:p>
          <a:p>
            <a:pPr marL="852488" lvl="1" eaLnBrk="1" hangingPunct="1">
              <a:buFontTx/>
              <a:buChar char="•"/>
            </a:pPr>
            <a:r>
              <a:rPr lang="en-US" altLang="en-US"/>
              <a:t>To go back</a:t>
            </a:r>
          </a:p>
          <a:p>
            <a:pPr marL="452438" indent="-452438" eaLnBrk="1" hangingPunct="1">
              <a:buFontTx/>
              <a:buAutoNum type="arabicPeriod"/>
            </a:pPr>
            <a:r>
              <a:rPr lang="en-US" altLang="en-US" b="1"/>
              <a:t>Consistency checking</a:t>
            </a:r>
            <a:r>
              <a:rPr lang="en-US" altLang="en-US"/>
              <a:t>: </a:t>
            </a:r>
          </a:p>
          <a:p>
            <a:pPr marL="852488" lvl="1" eaLnBrk="1" hangingPunct="1">
              <a:buFontTx/>
              <a:buChar char="•"/>
            </a:pPr>
            <a:r>
              <a:rPr lang="en-US" altLang="en-US"/>
              <a:t>To expand consistent paths</a:t>
            </a:r>
          </a:p>
          <a:p>
            <a:pPr marL="852488" lvl="1" eaLnBrk="1" hangingPunct="1">
              <a:buFontTx/>
              <a:buChar char="•"/>
            </a:pPr>
            <a:r>
              <a:rPr lang="en-US" altLang="en-US"/>
              <a:t>To move forward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Number Placeholder 5">
            <a:extLst>
              <a:ext uri="{FF2B5EF4-FFF2-40B4-BE49-F238E27FC236}">
                <a16:creationId xmlns:a16="http://schemas.microsoft.com/office/drawing/2014/main" id="{71959203-FCE9-8840-B0FF-88297CCE67C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0A7DF8F-0A54-5645-BA1D-04A489100F8D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4818" name="Rectangle 2">
            <a:extLst>
              <a:ext uri="{FF2B5EF4-FFF2-40B4-BE49-F238E27FC236}">
                <a16:creationId xmlns:a16="http://schemas.microsoft.com/office/drawing/2014/main" id="{36D492EF-5219-AF41-98FA-CC6B831322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Backtracking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507B243C-747E-0445-B452-27FE2E3481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341438"/>
            <a:ext cx="7924800" cy="4525962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en-US" altLang="en-US"/>
              <a:t>To recover from dead-ends</a:t>
            </a:r>
            <a:endParaRPr lang="en-US" altLang="en-US">
              <a:solidFill>
                <a:srgbClr val="A50021"/>
              </a:solidFill>
            </a:endParaRPr>
          </a:p>
          <a:p>
            <a:pPr marL="609600" indent="-609600" eaLnBrk="1" hangingPunct="1">
              <a:buFontTx/>
              <a:buNone/>
            </a:pPr>
            <a:endParaRPr lang="en-US" altLang="en-US" sz="2000">
              <a:solidFill>
                <a:srgbClr val="A50021"/>
              </a:solidFill>
            </a:endParaRPr>
          </a:p>
          <a:p>
            <a:pPr marL="609600" indent="-609600" eaLnBrk="1" hangingPunct="1">
              <a:buFontTx/>
              <a:buAutoNum type="arabicPeriod"/>
            </a:pPr>
            <a:r>
              <a:rPr lang="en-US" altLang="en-US">
                <a:solidFill>
                  <a:srgbClr val="A50021"/>
                </a:solidFill>
              </a:rPr>
              <a:t>Chronological (BT)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altLang="en-US"/>
              <a:t>Intelligent</a:t>
            </a:r>
          </a:p>
          <a:p>
            <a:pPr marL="1092200" lvl="1" indent="-342900" eaLnBrk="1" hangingPunct="1">
              <a:buFontTx/>
              <a:buChar char="•"/>
            </a:pPr>
            <a:r>
              <a:rPr lang="en-US" altLang="en-US" sz="2400">
                <a:solidFill>
                  <a:srgbClr val="A50021"/>
                </a:solidFill>
              </a:rPr>
              <a:t>Backjumping (BJ)</a:t>
            </a:r>
          </a:p>
          <a:p>
            <a:pPr marL="1092200" lvl="1" indent="-342900" eaLnBrk="1" hangingPunct="1">
              <a:buFontTx/>
              <a:buChar char="•"/>
            </a:pPr>
            <a:r>
              <a:rPr lang="en-US" altLang="en-US" sz="2400">
                <a:solidFill>
                  <a:srgbClr val="A50021"/>
                </a:solidFill>
              </a:rPr>
              <a:t>Conflict directed backjumping (CBJ)</a:t>
            </a:r>
            <a:endParaRPr lang="en-US" altLang="en-US" sz="2400"/>
          </a:p>
          <a:p>
            <a:pPr marL="1092200" lvl="1" indent="-342900" eaLnBrk="1" hangingPunct="1">
              <a:buFontTx/>
              <a:buChar char="•"/>
            </a:pPr>
            <a:r>
              <a:rPr lang="en-US" altLang="en-US" sz="2400"/>
              <a:t>With learning algorithms (Dechter Chapt 6.4)</a:t>
            </a:r>
          </a:p>
          <a:p>
            <a:pPr marL="1092200" lvl="1" indent="-342900" eaLnBrk="1" hangingPunct="1">
              <a:buFontTx/>
              <a:buChar char="•"/>
            </a:pPr>
            <a:r>
              <a:rPr lang="en-US" altLang="en-US" sz="2400"/>
              <a:t>Etc.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Number Placeholder 5">
            <a:extLst>
              <a:ext uri="{FF2B5EF4-FFF2-40B4-BE49-F238E27FC236}">
                <a16:creationId xmlns:a16="http://schemas.microsoft.com/office/drawing/2014/main" id="{C8D0FDD6-C91B-D642-9AF3-BB44A11794E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30F376F-A7AB-3348-837E-9BCD4DC82A80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5842" name="Rectangle 2">
            <a:extLst>
              <a:ext uri="{FF2B5EF4-FFF2-40B4-BE49-F238E27FC236}">
                <a16:creationId xmlns:a16="http://schemas.microsoft.com/office/drawing/2014/main" id="{08CF4C75-E617-B047-94C2-DF67805553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Consistency checking</a:t>
            </a: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F35D8887-ADE8-FD43-934B-4F2D583E22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341438"/>
            <a:ext cx="8534400" cy="4525962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To expand consistent paths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/>
              <a:t>Back-checking: against past variables</a:t>
            </a:r>
          </a:p>
          <a:p>
            <a:pPr marL="1282700" lvl="1" indent="-533400" eaLnBrk="1" hangingPunct="1">
              <a:lnSpc>
                <a:spcPct val="90000"/>
              </a:lnSpc>
              <a:buFontTx/>
              <a:buChar char="•"/>
            </a:pPr>
            <a:r>
              <a:rPr lang="en-US" altLang="en-US">
                <a:solidFill>
                  <a:srgbClr val="A50021"/>
                </a:solidFill>
              </a:rPr>
              <a:t>Backmarking (BM)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/>
              <a:t>Look-ahead: against future variables</a:t>
            </a:r>
          </a:p>
          <a:p>
            <a:pPr marL="1282700" lvl="1" indent="-533400" eaLnBrk="1" hangingPunct="1">
              <a:lnSpc>
                <a:spcPct val="90000"/>
              </a:lnSpc>
              <a:buFontTx/>
              <a:buChar char="•"/>
            </a:pPr>
            <a:r>
              <a:rPr lang="en-US" altLang="en-US">
                <a:solidFill>
                  <a:srgbClr val="A50021"/>
                </a:solidFill>
              </a:rPr>
              <a:t>Forward checking (FC) </a:t>
            </a:r>
            <a:r>
              <a:rPr lang="en-US" altLang="en-US"/>
              <a:t>(partial look-ahead)</a:t>
            </a:r>
          </a:p>
          <a:p>
            <a:pPr marL="1282700" lvl="1" indent="-533400" eaLnBrk="1" hangingPunct="1">
              <a:lnSpc>
                <a:spcPct val="90000"/>
              </a:lnSpc>
              <a:buFontTx/>
              <a:buChar char="•"/>
            </a:pPr>
            <a:r>
              <a:rPr lang="en-US" altLang="en-US"/>
              <a:t>Directional Arc-Consistency (DAC) (partial look-ahead)</a:t>
            </a:r>
          </a:p>
          <a:p>
            <a:pPr marL="1282700" lvl="1" indent="-533400" eaLnBrk="1" hangingPunct="1">
              <a:lnSpc>
                <a:spcPct val="90000"/>
              </a:lnSpc>
              <a:buFontTx/>
              <a:buChar char="•"/>
            </a:pPr>
            <a:r>
              <a:rPr lang="en-US" altLang="en-US"/>
              <a:t>Maintaining Arc-Consistency (MAC) (full look-ahead)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Number Placeholder 5">
            <a:extLst>
              <a:ext uri="{FF2B5EF4-FFF2-40B4-BE49-F238E27FC236}">
                <a16:creationId xmlns:a16="http://schemas.microsoft.com/office/drawing/2014/main" id="{37D6FD4E-AA0D-C04E-A0D3-772906D1534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57B0922-D741-954E-BDC7-00EE6AEEE6E1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6866" name="Rectangle 2">
            <a:extLst>
              <a:ext uri="{FF2B5EF4-FFF2-40B4-BE49-F238E27FC236}">
                <a16:creationId xmlns:a16="http://schemas.microsoft.com/office/drawing/2014/main" id="{8AD6458B-4F6A-474D-8EF8-3F3D5AE236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Hybrid algorithms</a:t>
            </a:r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ED7231A6-98E0-C444-8CC4-A4CF3DC4AD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65238"/>
            <a:ext cx="8382000" cy="4525962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800"/>
              <a:t>Backtracking + checking = </a:t>
            </a:r>
            <a:r>
              <a:rPr lang="en-US" altLang="en-US" sz="2800" b="1">
                <a:solidFill>
                  <a:srgbClr val="A50021"/>
                </a:solidFill>
              </a:rPr>
              <a:t>new hybrids</a:t>
            </a:r>
          </a:p>
          <a:p>
            <a:pPr eaLnBrk="1" hangingPunct="1">
              <a:buFontTx/>
              <a:buNone/>
            </a:pPr>
            <a:endParaRPr lang="en-US" altLang="en-US" sz="2800"/>
          </a:p>
          <a:p>
            <a:pPr eaLnBrk="1" hangingPunct="1">
              <a:buFontTx/>
              <a:buNone/>
            </a:pPr>
            <a:endParaRPr lang="en-US" altLang="en-US" sz="2800"/>
          </a:p>
        </p:txBody>
      </p:sp>
      <p:graphicFrame>
        <p:nvGraphicFramePr>
          <p:cNvPr id="93214" name="Group 30">
            <a:extLst>
              <a:ext uri="{FF2B5EF4-FFF2-40B4-BE49-F238E27FC236}">
                <a16:creationId xmlns:a16="http://schemas.microsoft.com/office/drawing/2014/main" id="{DF539B8B-98D4-6F46-936E-464F7DCE1A80}"/>
              </a:ext>
            </a:extLst>
          </p:cNvPr>
          <p:cNvGraphicFramePr>
            <a:graphicFrameLocks noGrp="1"/>
          </p:cNvGraphicFramePr>
          <p:nvPr/>
        </p:nvGraphicFramePr>
        <p:xfrm>
          <a:off x="1905000" y="1981200"/>
          <a:ext cx="4876800" cy="1752600"/>
        </p:xfrm>
        <a:graphic>
          <a:graphicData uri="http://schemas.openxmlformats.org/drawingml/2006/table">
            <a:tbl>
              <a:tblPr/>
              <a:tblGrid>
                <a:gridCol w="162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84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BT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BJ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CBJ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BM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BMJ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BM-CBJ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FC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FC-BJ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sng" strike="noStrike" cap="none" normalizeH="0" baseline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FC-CBJ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6886" name="Text Box 32">
            <a:extLst>
              <a:ext uri="{FF2B5EF4-FFF2-40B4-BE49-F238E27FC236}">
                <a16:creationId xmlns:a16="http://schemas.microsoft.com/office/drawing/2014/main" id="{6E038201-11A2-2C40-8479-D5975FFBDB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3810000"/>
            <a:ext cx="8229600" cy="180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28600" indent="-2286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2800" b="1"/>
              <a:t>Evaluation</a:t>
            </a:r>
            <a:r>
              <a:rPr lang="en-US" altLang="en-US" sz="2800"/>
              <a:t>: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2800"/>
              <a:t>Empirical: Prosser 93.  450 instances of Zebra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2800"/>
              <a:t>Theoretical: Kondrak &amp; Van Beek 95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resentation1">
  <a:themeElements>
    <a:clrScheme name="Presentation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sentation1">
      <a:majorFont>
        <a:latin typeface="Helvetica"/>
        <a:ea typeface="宋体"/>
        <a:cs typeface=""/>
      </a:majorFont>
      <a:minorFont>
        <a:latin typeface="Helvetic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esentation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\\cse-profile\Redirect\choueiry\Application Data\Microsoft\Templates\Presentation1.pot</Template>
  <TotalTime>1870</TotalTime>
  <Words>3799</Words>
  <Application>Microsoft Macintosh PowerPoint</Application>
  <PresentationFormat>On-screen Show (4:3)</PresentationFormat>
  <Paragraphs>717</Paragraphs>
  <Slides>51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51</vt:i4>
      </vt:variant>
    </vt:vector>
  </HeadingPairs>
  <TitlesOfParts>
    <vt:vector size="58" baseType="lpstr">
      <vt:lpstr>Arial</vt:lpstr>
      <vt:lpstr>Calibri</vt:lpstr>
      <vt:lpstr>Helvetica</vt:lpstr>
      <vt:lpstr>Times</vt:lpstr>
      <vt:lpstr>Times New Roman</vt:lpstr>
      <vt:lpstr>Presentation1</vt:lpstr>
      <vt:lpstr>Custom Design</vt:lpstr>
      <vt:lpstr>PowerPoint Presentation</vt:lpstr>
      <vt:lpstr>Reading</vt:lpstr>
      <vt:lpstr>Outline</vt:lpstr>
      <vt:lpstr>Backtrack search (BT)</vt:lpstr>
      <vt:lpstr>Outline</vt:lpstr>
      <vt:lpstr>Two main mechanisms in BT</vt:lpstr>
      <vt:lpstr>Backtracking</vt:lpstr>
      <vt:lpstr>Consistency checking</vt:lpstr>
      <vt:lpstr>Hybrid algorithms</vt:lpstr>
      <vt:lpstr>Notations (in Prosser’s paper)</vt:lpstr>
      <vt:lpstr>Main data structures</vt:lpstr>
      <vt:lpstr>Generic search: bcssp</vt:lpstr>
      <vt:lpstr>Chronological backtracking (BT)</vt:lpstr>
      <vt:lpstr>BT-label</vt:lpstr>
      <vt:lpstr>BT-unlabel</vt:lpstr>
      <vt:lpstr>Example: BT (the dumbest example ever)</vt:lpstr>
      <vt:lpstr>Outline</vt:lpstr>
      <vt:lpstr>Danger of BT: thrashing</vt:lpstr>
      <vt:lpstr>Backjumping (BJ)</vt:lpstr>
      <vt:lpstr>BJ: label/unlabel</vt:lpstr>
      <vt:lpstr>Example: BJ </vt:lpstr>
      <vt:lpstr>Conflict-directed backjumping (CBJ)</vt:lpstr>
      <vt:lpstr>CBJ: data structure</vt:lpstr>
      <vt:lpstr>CBJ: conflict-set</vt:lpstr>
      <vt:lpstr>Example CBJ</vt:lpstr>
      <vt:lpstr>CBJ for finding all solutions</vt:lpstr>
      <vt:lpstr>CBJ/All solutions without cbf</vt:lpstr>
      <vt:lpstr>CBJ/All solutions with cbf</vt:lpstr>
      <vt:lpstr>Backtracking: summary</vt:lpstr>
      <vt:lpstr>Outline</vt:lpstr>
      <vt:lpstr>Backmarking: goal</vt:lpstr>
      <vt:lpstr>BM: motivation</vt:lpstr>
      <vt:lpstr>Data structures for BM: 2 arrays</vt:lpstr>
      <vt:lpstr>Maximum checking level</vt:lpstr>
      <vt:lpstr>Minimum backup level</vt:lpstr>
      <vt:lpstr>When mcl[i,k]=mbl[i]=j</vt:lpstr>
      <vt:lpstr>Type a savings</vt:lpstr>
      <vt:lpstr>Type b savings</vt:lpstr>
      <vt:lpstr>Hybrids of BM</vt:lpstr>
      <vt:lpstr>Problem of BM and its hybrids: warning</vt:lpstr>
      <vt:lpstr>Forward checking (FC)</vt:lpstr>
      <vt:lpstr>FC: data structures</vt:lpstr>
      <vt:lpstr>Forward Checking: functions</vt:lpstr>
      <vt:lpstr>FC: functions</vt:lpstr>
      <vt:lpstr>FC: functions</vt:lpstr>
      <vt:lpstr>Hybrids of FC</vt:lpstr>
      <vt:lpstr>Consistency checking: summary</vt:lpstr>
      <vt:lpstr>Experiments</vt:lpstr>
      <vt:lpstr>Analysis of experiments</vt:lpstr>
      <vt:lpstr>Additional developments</vt:lpstr>
      <vt:lpstr>Implementing BT-based algorithms</vt:lpstr>
    </vt:vector>
  </TitlesOfParts>
  <Company>University of Nebraska - Lincoln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choueiry</dc:creator>
  <cp:lastModifiedBy>Berthe Choueiry</cp:lastModifiedBy>
  <cp:revision>665</cp:revision>
  <dcterms:created xsi:type="dcterms:W3CDTF">2011-02-02T20:01:27Z</dcterms:created>
  <dcterms:modified xsi:type="dcterms:W3CDTF">2022-01-28T07:47:03Z</dcterms:modified>
</cp:coreProperties>
</file>