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0"/>
  </p:notesMasterIdLst>
  <p:handoutMasterIdLst>
    <p:handoutMasterId r:id="rId51"/>
  </p:handoutMasterIdLst>
  <p:sldIdLst>
    <p:sldId id="256" r:id="rId3"/>
    <p:sldId id="439" r:id="rId4"/>
    <p:sldId id="440" r:id="rId5"/>
    <p:sldId id="358" r:id="rId6"/>
    <p:sldId id="394" r:id="rId7"/>
    <p:sldId id="395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8" r:id="rId18"/>
    <p:sldId id="406" r:id="rId19"/>
    <p:sldId id="407" r:id="rId20"/>
    <p:sldId id="409" r:id="rId21"/>
    <p:sldId id="410" r:id="rId22"/>
    <p:sldId id="411" r:id="rId23"/>
    <p:sldId id="438" r:id="rId24"/>
    <p:sldId id="412" r:id="rId25"/>
    <p:sldId id="413" r:id="rId26"/>
    <p:sldId id="414" r:id="rId27"/>
    <p:sldId id="415" r:id="rId28"/>
    <p:sldId id="437" r:id="rId29"/>
    <p:sldId id="416" r:id="rId30"/>
    <p:sldId id="417" r:id="rId31"/>
    <p:sldId id="418" r:id="rId32"/>
    <p:sldId id="419" r:id="rId33"/>
    <p:sldId id="420" r:id="rId34"/>
    <p:sldId id="421" r:id="rId35"/>
    <p:sldId id="436" r:id="rId36"/>
    <p:sldId id="422" r:id="rId37"/>
    <p:sldId id="423" r:id="rId38"/>
    <p:sldId id="424" r:id="rId39"/>
    <p:sldId id="425" r:id="rId40"/>
    <p:sldId id="426" r:id="rId41"/>
    <p:sldId id="427" r:id="rId42"/>
    <p:sldId id="428" r:id="rId43"/>
    <p:sldId id="429" r:id="rId44"/>
    <p:sldId id="430" r:id="rId45"/>
    <p:sldId id="431" r:id="rId46"/>
    <p:sldId id="432" r:id="rId47"/>
    <p:sldId id="435" r:id="rId48"/>
    <p:sldId id="433" r:id="rId49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541"/>
  </p:normalViewPr>
  <p:slideViewPr>
    <p:cSldViewPr snapToGrid="0">
      <p:cViewPr varScale="1">
        <p:scale>
          <a:sx n="119" d="100"/>
          <a:sy n="119" d="100"/>
        </p:scale>
        <p:origin x="18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microsoft.com/office/2016/11/relationships/changesInfo" Target="changesInfos/changesInfo1.xml"/><Relationship Id="rId8" Type="http://schemas.openxmlformats.org/officeDocument/2006/relationships/slide" Target="slides/slide6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7A549CA9-6F86-054C-9A35-ACBCFD339EFD}"/>
    <pc:docChg chg="modSld">
      <pc:chgData name="Berthe Choueiry" userId="a0a34cf8-c512-4826-a48e-18e8ad82c21a" providerId="ADAL" clId="{7A549CA9-6F86-054C-9A35-ACBCFD339EFD}" dt="2022-01-28T07:19:08.169" v="1" actId="20577"/>
      <pc:docMkLst>
        <pc:docMk/>
      </pc:docMkLst>
      <pc:sldChg chg="modSp mod">
        <pc:chgData name="Berthe Choueiry" userId="a0a34cf8-c512-4826-a48e-18e8ad82c21a" providerId="ADAL" clId="{7A549CA9-6F86-054C-9A35-ACBCFD339EFD}" dt="2022-01-28T07:19:08.169" v="1" actId="20577"/>
        <pc:sldMkLst>
          <pc:docMk/>
          <pc:sldMk cId="0" sldId="256"/>
        </pc:sldMkLst>
        <pc:spChg chg="mod">
          <ac:chgData name="Berthe Choueiry" userId="a0a34cf8-c512-4826-a48e-18e8ad82c21a" providerId="ADAL" clId="{7A549CA9-6F86-054C-9A35-ACBCFD339EFD}" dt="2022-01-28T07:19:08.169" v="1" actId="20577"/>
          <ac:spMkLst>
            <pc:docMk/>
            <pc:sldMk cId="0" sldId="256"/>
            <ac:spMk id="18434" creationId="{994C21B6-026F-C74C-AAF5-6369259BB89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CBBE61-4DAE-7F42-A140-3444F998E4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0E406-43D2-9941-82C4-616762F2F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6821AC7-2ABB-1543-BEC6-E9E84D83E6E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6BC91-ABBB-0B48-9A8C-AD9393DED8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DE60B-CCB8-7648-9756-41EAF2AB93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BE0BA3C3-8E0A-9843-8D13-1130648EA8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264A92-ECDE-B94B-A48A-DEE63A52DE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7CDD8-256F-564C-AF15-F670B72626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0AC44B7C-4446-1140-8B73-49BF81CB2871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B6ACAC-D6F5-E04D-93B6-3AE6C3053C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C8A0A8A-5C44-BA4A-B72B-B2B6E7BF3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99A5B-4D42-FD4B-B6CB-952B4F7BCD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9FAE4-E9EF-7F42-BA81-AB3CC5671F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C63D3752-58DC-8D44-A2F4-232F93E77A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37589-4E3B-8B47-9A2A-AD9FEE09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1C653B-3794-704F-8A63-FB8832CF005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A2999-C3F7-194F-9A88-7A0F5901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34779-70F5-4C43-A40D-D32F387B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8A23B-A917-294C-A506-2196177F30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81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809ABB-727C-9A4B-A0B9-9F740297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2681C-3D1B-A74B-80DC-875517F5783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680693-CA06-5249-8C96-D832C7CE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F9A24E-1077-2A45-9CBC-91A592EB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6969D-EE52-784B-AB39-2ED793627E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0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A2543-9519-BE45-A213-5A1782CD4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1AE6C-EC77-6D41-9D58-4AB3A650627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EC5F8-F156-6E41-A3E3-3AF5C796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C8CA1-8257-6A42-888C-2233359F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6E0D7-F033-0C45-A9CB-324A4D0C2C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505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ED95-CB12-D948-882B-832C0BD0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01E4FE-F82F-DD47-B2CA-167696C3119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1948E-493C-804D-8233-9728682E0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828D7-9C68-534D-8C3A-E6D252E7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B3D7D-E73C-504D-BEC2-93E672A3F1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233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249F6-E713-4248-B6CC-6E15F1C5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E7208B-27BB-9B4E-8540-8DE21FCCA47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AEB89-27F5-5142-A16A-7D0C3A0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E9150-F24C-DC4B-B12C-FBF17DA0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F5EE4-58FA-B84B-BD78-3A2AD2395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9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7722DC-16D4-424B-92E4-DCE606BA333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Sets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E7B2B-F1E4-F848-8D63-CF9BC5ADE08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88886-6C9C-2948-BF0A-BF577B9D6470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221EFC1-6335-9B4E-AF96-B742A7DC9604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49FC28-04F0-D040-BAC8-FF2A9A72F62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142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AC339-9FC6-5145-AD1D-A933A0563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2BC2E-033C-8A43-A3AE-766385CBC6EF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E101A-2C53-E14C-A374-D4F00133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50F3F-EE66-A649-AF6E-C66BB3EA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A0A2B-F8B4-B348-A7CF-AAD7F779A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33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56CD4-A09F-654B-A860-5D83ECC3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19F32B-B4A4-6244-97D3-D7252CFF1F3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4F512-59DA-E942-83CB-4DE242CE7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8A523-0569-ED41-8469-482FFE24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36A1B-93B2-2A4F-985B-A17B4DF08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16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CC2C61-66CA-FC4A-B7A9-0174CA44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1B58D-1551-2940-83BD-6E812C1B9A0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095EED-CF78-1547-8A2B-DB61DC265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54E991-CFA4-DF46-8DF4-E2E0879B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88282-1DB1-1843-8952-951005789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22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DE025C-9032-5849-BF80-9B284759A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2FB906-8C4B-6149-95E5-308ABE454E7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3A6968-B718-914B-A2BF-FCF1B008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469A7A-646D-3540-95C9-59E932F0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A2F14-250E-764F-9082-0BF2D5D324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74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405D446-22CA-1240-9884-42AAE1E60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F5DE6-C6F6-9147-823E-9C5CB92F564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C93EB8-6D08-0844-A944-C9BE67A9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39CF5CA-8CC7-CF45-A377-99B41841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9552E-1639-0842-A05E-D02354DC1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1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55E06D-BF5B-8543-93C3-CAFC2ED9E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7BC19-C3DC-0D4D-926E-1F8E30F04DA8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3218369-01CF-D741-BEDB-086B4145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1F58A9-364A-6D41-9C19-DBD2B2A8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8A53D-A8B1-874C-9A36-5F30AE6D9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05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EE5DF0-E46A-6A43-BE53-7D6D82AD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DA493-DEE2-0644-B657-8FA90540D90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754D0B-F8FF-F94E-8B6A-1BCD7FC9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DFF01A-6ADB-5C43-AA71-9802B833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44406-7405-274B-88B2-C2A8E6A05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57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7C9FC4E-8639-454D-BCA7-9E686B5E7B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2AD281F-00BB-B04F-9176-137AC2219B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222D6-E084-3245-802E-ED7E9E1B7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67857A8-02D0-5946-84F9-D18CB232B5B6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B7F33-375F-1449-B8DE-BE64D6310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88451-BF64-F246-B4F6-D2FDACD00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5A01C20-9F9B-5D4E-AA81-D76999E730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95991157-2922-C846-9B11-AEC758C149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5983BD0-FE12-5E46-A272-ABF9D4B5C2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C1614-93D1-704A-800D-DD0A2BE5A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4A5044D-D312-6642-9D60-FF67D7FCED30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BD9C8-4A1F-DD4F-9308-5704EFDD5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6108D-7064-9741-AF3E-64C2BA2CA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E8DE116-DDA7-6844-8EDF-4D27DE6DB5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7801B5C-17FE-A340-AF9D-D25DF6CC5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Sets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994C21B6-026F-C74C-AAF5-6369259BB8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2.1 and 2.2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E87B12-133B-A64E-8D58-23B37A27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Venn Diagram: Example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6AF02642-6CE0-AB47-AB4F-263E1CEC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set can be represented graphically using a Venn Diagram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8FCA6F-EDDC-394D-AD20-CA49182467B0}"/>
              </a:ext>
            </a:extLst>
          </p:cNvPr>
          <p:cNvSpPr/>
          <p:nvPr/>
        </p:nvSpPr>
        <p:spPr>
          <a:xfrm>
            <a:off x="1295400" y="2743200"/>
            <a:ext cx="6858000" cy="3429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4C5DBA66-E3AB-9341-BA59-523E32BCB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194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85B9D5C-2973-AE49-BE4A-2A615BA7EEFC}"/>
              </a:ext>
            </a:extLst>
          </p:cNvPr>
          <p:cNvSpPr/>
          <p:nvPr/>
        </p:nvSpPr>
        <p:spPr>
          <a:xfrm>
            <a:off x="2743200" y="2895600"/>
            <a:ext cx="22098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5E9FFE-3E27-924E-B2D7-33E6ADE9C8AC}"/>
              </a:ext>
            </a:extLst>
          </p:cNvPr>
          <p:cNvSpPr/>
          <p:nvPr/>
        </p:nvSpPr>
        <p:spPr>
          <a:xfrm>
            <a:off x="4114800" y="2895600"/>
            <a:ext cx="2362200" cy="2133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60F450-54C5-1C4E-ACA6-04CD7EF05C85}"/>
              </a:ext>
            </a:extLst>
          </p:cNvPr>
          <p:cNvSpPr/>
          <p:nvPr/>
        </p:nvSpPr>
        <p:spPr>
          <a:xfrm>
            <a:off x="3429000" y="4038600"/>
            <a:ext cx="2590800" cy="20574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56" name="TextBox 8">
            <a:extLst>
              <a:ext uri="{FF2B5EF4-FFF2-40B4-BE49-F238E27FC236}">
                <a16:creationId xmlns:a16="http://schemas.microsoft.com/office/drawing/2014/main" id="{90422EEF-FC7A-A94D-B102-4B394F4EE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768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7657" name="TextBox 9">
            <a:extLst>
              <a:ext uri="{FF2B5EF4-FFF2-40B4-BE49-F238E27FC236}">
                <a16:creationId xmlns:a16="http://schemas.microsoft.com/office/drawing/2014/main" id="{7EC13D49-0B7A-7A4E-8FBC-D3C2C2AC3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09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x</a:t>
            </a:r>
            <a:endParaRPr lang="en-US" altLang="en-US" sz="1800"/>
          </a:p>
        </p:txBody>
      </p:sp>
      <p:sp>
        <p:nvSpPr>
          <p:cNvPr id="27658" name="TextBox 10">
            <a:extLst>
              <a:ext uri="{FF2B5EF4-FFF2-40B4-BE49-F238E27FC236}">
                <a16:creationId xmlns:a16="http://schemas.microsoft.com/office/drawing/2014/main" id="{1D60F1BD-472A-D84A-9171-9588FB1AC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3623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y</a:t>
            </a:r>
            <a:endParaRPr lang="en-US" altLang="en-US" sz="1800"/>
          </a:p>
        </p:txBody>
      </p:sp>
      <p:sp>
        <p:nvSpPr>
          <p:cNvPr id="27659" name="TextBox 11">
            <a:extLst>
              <a:ext uri="{FF2B5EF4-FFF2-40B4-BE49-F238E27FC236}">
                <a16:creationId xmlns:a16="http://schemas.microsoft.com/office/drawing/2014/main" id="{4D6294CF-473B-4942-A4DA-3A6F1A87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481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z</a:t>
            </a:r>
            <a:endParaRPr lang="en-US" altLang="en-US" sz="18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5E7748D-7234-4547-98AE-A7738DAF0976}"/>
              </a:ext>
            </a:extLst>
          </p:cNvPr>
          <p:cNvSpPr/>
          <p:nvPr/>
        </p:nvSpPr>
        <p:spPr>
          <a:xfrm>
            <a:off x="2057400" y="5029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17FBA99-A208-8342-BCD5-B623FD330761}"/>
              </a:ext>
            </a:extLst>
          </p:cNvPr>
          <p:cNvSpPr/>
          <p:nvPr/>
        </p:nvSpPr>
        <p:spPr>
          <a:xfrm>
            <a:off x="3276600" y="3429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AAC4B24-4C97-8A46-8CF7-436E6B930D90}"/>
              </a:ext>
            </a:extLst>
          </p:cNvPr>
          <p:cNvSpPr/>
          <p:nvPr/>
        </p:nvSpPr>
        <p:spPr>
          <a:xfrm>
            <a:off x="4343400" y="36576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167D241-A435-604B-BE8F-4083A91D2A6B}"/>
              </a:ext>
            </a:extLst>
          </p:cNvPr>
          <p:cNvSpPr/>
          <p:nvPr/>
        </p:nvSpPr>
        <p:spPr>
          <a:xfrm>
            <a:off x="4419600" y="4267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64" name="TextBox 16">
            <a:extLst>
              <a:ext uri="{FF2B5EF4-FFF2-40B4-BE49-F238E27FC236}">
                <a16:creationId xmlns:a16="http://schemas.microsoft.com/office/drawing/2014/main" id="{BF72F934-9643-AE42-ACC4-7FB1E420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27665" name="TextBox 17">
            <a:extLst>
              <a:ext uri="{FF2B5EF4-FFF2-40B4-BE49-F238E27FC236}">
                <a16:creationId xmlns:a16="http://schemas.microsoft.com/office/drawing/2014/main" id="{A663F328-D8D8-DD4E-8071-40B466A3C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334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C</a:t>
            </a:r>
            <a:endParaRPr lang="en-US" altLang="en-US" sz="1800" i="1"/>
          </a:p>
        </p:txBody>
      </p:sp>
      <p:sp>
        <p:nvSpPr>
          <p:cNvPr id="27666" name="TextBox 18">
            <a:extLst>
              <a:ext uri="{FF2B5EF4-FFF2-40B4-BE49-F238E27FC236}">
                <a16:creationId xmlns:a16="http://schemas.microsoft.com/office/drawing/2014/main" id="{407D7471-DFD7-F54A-9412-E3CB7FB1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DC335C-A2F1-D843-9E40-D46E6C1B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(1)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556B7F73-68FB-5B48-BD34-6C43F34B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set that has no elements is called 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empty set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null set</a:t>
            </a:r>
            <a:r>
              <a:rPr lang="en-US" altLang="en-US" sz="2800">
                <a:ea typeface="ＭＳ Ｐゴシック" panose="020B0600070205080204" pitchFamily="34" charset="-128"/>
              </a:rPr>
              <a:t> and is denoted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                         </a:t>
            </a:r>
            <a:r>
              <a:rPr lang="en-US" altLang="en-US" sz="28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$\emptyset$</a:t>
            </a:r>
            <a:endParaRPr lang="en-US" altLang="en-US" sz="2800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that has one element is called a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singleton set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example: {a}, with brackets, is a singleton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a, without brackets, is an element of the set {a}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 the subtlety in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  {}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left-hand side is the empty 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right hand-side is a singleton set, and a set containing a set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9DA66F4-1C79-4049-9D9D-94EA35F7A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(2)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860E41D-0439-304F-A2F7-B74CFC4D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is said to be a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>
                <a:ea typeface="ＭＳ Ｐゴシック" panose="020B0600070205080204" pitchFamily="34" charset="-128"/>
              </a:rPr>
              <a:t>of B, and we write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 B, if and only if every element of A is also an element of B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$\subseteq$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That is, we have the equivalence: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 B    x (x  A  x  B)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D20BCE42-A822-7C42-A880-C7AD6F25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(3)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B112E4D6-8918-9547-8398-FCD9C00AB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For any set S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Theorem 1, page 120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  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  S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proof is in the book, an excellent example of a vacuous proof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B4D41272-17F5-024D-B910-226F43BD9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3FCE0-47CC-BB46-BFBF-AA819C452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</a:t>
            </a:r>
            <a:r>
              <a:rPr lang="en-US" dirty="0">
                <a:ea typeface="+mn-ea"/>
                <a:cs typeface="+mn-cs"/>
              </a:rPr>
              <a:t>:  A set A that is a subset of a set B is called a </a:t>
            </a:r>
            <a:r>
              <a:rPr lang="en-US" b="1" dirty="0">
                <a:solidFill>
                  <a:srgbClr val="FF0000"/>
                </a:solidFill>
                <a:ea typeface="+mn-ea"/>
                <a:cs typeface="+mn-cs"/>
              </a:rPr>
              <a:t>proper subset</a:t>
            </a:r>
            <a:r>
              <a:rPr lang="en-US" dirty="0">
                <a:ea typeface="+mn-ea"/>
                <a:cs typeface="+mn-cs"/>
              </a:rPr>
              <a:t> if A </a:t>
            </a:r>
            <a:r>
              <a:rPr lang="en-US" dirty="0">
                <a:ea typeface="+mn-ea"/>
                <a:cs typeface="+mn-cs"/>
                <a:sym typeface="Symbol"/>
              </a:rPr>
              <a:t> </a:t>
            </a:r>
            <a:r>
              <a:rPr lang="en-US" dirty="0">
                <a:ea typeface="+mn-ea"/>
                <a:cs typeface="+mn-cs"/>
              </a:rPr>
              <a:t>B.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That is there is an element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</a:t>
            </a:r>
            <a:r>
              <a:rPr lang="en-US" dirty="0" err="1">
                <a:ea typeface="+mn-ea"/>
                <a:cs typeface="+mn-cs"/>
              </a:rPr>
              <a:t>B</a:t>
            </a:r>
            <a:r>
              <a:rPr lang="en-US" dirty="0">
                <a:ea typeface="+mn-ea"/>
                <a:cs typeface="+mn-cs"/>
              </a:rPr>
              <a:t> such that </a:t>
            </a:r>
            <a:r>
              <a:rPr lang="en-US" dirty="0" err="1">
                <a:ea typeface="+mn-ea"/>
                <a:cs typeface="+mn-cs"/>
              </a:rPr>
              <a:t>x</a:t>
            </a:r>
            <a:r>
              <a:rPr lang="en-US" dirty="0" err="1">
                <a:ea typeface="+mn-ea"/>
                <a:cs typeface="+mn-cs"/>
                <a:sym typeface="Symbol"/>
              </a:rPr>
              <a:t></a:t>
            </a:r>
            <a:r>
              <a:rPr lang="en-US" dirty="0" err="1">
                <a:ea typeface="+mn-ea"/>
                <a:cs typeface="+mn-cs"/>
              </a:rPr>
              <a:t>A</a:t>
            </a: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We write: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B, A </a:t>
            </a:r>
            <a:r>
              <a:rPr lang="en-US" dirty="0">
                <a:ea typeface="+mn-ea"/>
                <a:cs typeface="+mn-cs"/>
                <a:sym typeface="Symbol"/>
              </a:rPr>
              <a:t> </a:t>
            </a:r>
            <a:r>
              <a:rPr lang="en-US" dirty="0">
                <a:ea typeface="+mn-ea"/>
                <a:cs typeface="+mn-cs"/>
              </a:rPr>
              <a:t>B </a:t>
            </a:r>
            <a:r>
              <a:rPr lang="en-US" dirty="0">
                <a:ea typeface="+mn-ea"/>
                <a:cs typeface="+mn-cs"/>
                <a:sym typeface="Symbol"/>
              </a:rPr>
              <a:t>          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  <a:sym typeface="Symbol"/>
              </a:rPr>
              <a:t>In </a:t>
            </a:r>
            <a:r>
              <a:rPr lang="en-US" dirty="0" err="1">
                <a:ea typeface="+mn-ea"/>
                <a:cs typeface="+mn-cs"/>
                <a:sym typeface="Symbol"/>
              </a:rPr>
              <a:t>LaTex</a:t>
            </a:r>
            <a:r>
              <a:rPr lang="en-US" dirty="0">
                <a:ea typeface="+mn-ea"/>
                <a:cs typeface="+mn-cs"/>
                <a:sym typeface="Symbol"/>
              </a:rPr>
              <a:t>: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$\subset$, $\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subsetneq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  <a:sym typeface="Symbol"/>
              </a:rPr>
              <a:t>$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41B330-E4FE-4742-829A-2C0EE8337F8A}"/>
              </a:ext>
            </a:extLst>
          </p:cNvPr>
          <p:cNvCxnSpPr/>
          <p:nvPr/>
        </p:nvCxnSpPr>
        <p:spPr>
          <a:xfrm>
            <a:off x="4038600" y="37338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DC56C8-04F6-064E-94F4-08B4A8A8F55A}"/>
              </a:ext>
            </a:extLst>
          </p:cNvPr>
          <p:cNvCxnSpPr/>
          <p:nvPr/>
        </p:nvCxnSpPr>
        <p:spPr>
          <a:xfrm rot="5400000">
            <a:off x="4114800" y="36576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1E2E6C34-E7D6-BA43-82F5-025BB375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(5)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2ACF97AA-255F-5D44-8A99-67F304F33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can be elements of other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= {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,{a},{b},{a,b},c}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={{1},{2,4,8},{3},{6},4,5,6}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60865897-7C02-B644-93BD-1406AB6F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(6)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95EBB3EF-53C5-4B40-B7CF-6CD568477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If there are exactly n distinct elements in a set S, with n a nonnegative integer, we say that: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 is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finite set</a:t>
            </a:r>
            <a:r>
              <a:rPr lang="en-US" altLang="en-US">
                <a:ea typeface="ＭＳ Ｐゴシック" panose="020B0600070205080204" pitchFamily="34" charset="-128"/>
              </a:rPr>
              <a:t>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cardinality</a:t>
            </a:r>
            <a:r>
              <a:rPr lang="en-US" altLang="en-US">
                <a:ea typeface="ＭＳ Ｐゴシック" panose="020B0600070205080204" pitchFamily="34" charset="-128"/>
              </a:rPr>
              <a:t> of S is n.  Notation: |S| = n.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set that is not finite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infinite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4DF7BEB-783B-BE48-9D94-B7740C3A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More Terminology and Notation (7)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7C286B59-349A-AE4A-9DE9-93A4DE5FB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B = {x |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100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>
                <a:ea typeface="ＭＳ Ｐゴシック" panose="020B0600070205080204" pitchFamily="34" charset="-128"/>
              </a:rPr>
              <a:t> (x is prime)}, the cardinality of B is |B|=25 because there are 25 primes less than or equal to 100.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cardinality of the empty set is |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>
                <a:ea typeface="ＭＳ Ｐゴシック" panose="020B0600070205080204" pitchFamily="34" charset="-128"/>
              </a:rPr>
              <a:t>|=0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sets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are all infinite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289910D6-360F-A746-80A5-28AF67AB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405937C-6DE2-114C-B695-18F7DE0CF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You may be asked to show that a set is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subset of,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proper subset of,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equal to another set.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subset </a:t>
            </a:r>
            <a:r>
              <a:rPr lang="en-US" altLang="en-US" sz="2400">
                <a:ea typeface="ＭＳ Ｐゴシック" panose="020B0600070205080204" pitchFamily="34" charset="-128"/>
              </a:rPr>
              <a:t>of B, use the equivalence discussed earlier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  x(xA  xB)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To prove that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  B it is enough to show that for an arbitrary (nonspecific) element x, xA implies that x is also in B.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Any proof method can be used.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To prove that A is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proper subset</a:t>
            </a:r>
            <a:r>
              <a:rPr lang="en-US" altLang="en-US" sz="2400">
                <a:ea typeface="ＭＳ Ｐゴシック" panose="020B0600070205080204" pitchFamily="34" charset="-128"/>
              </a:rPr>
              <a:t> of B, you must prove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is a subset of B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 (xB)  (xA)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1B4F066F-693E-2444-8FB2-C8BD5D3D1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Equivalence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7B588942-7EC2-2049-A6DE-77EC4F001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Finally to show that two sets are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equal</a:t>
            </a:r>
            <a:r>
              <a:rPr lang="en-US" altLang="en-US" sz="2800">
                <a:ea typeface="ＭＳ Ｐゴシック" panose="020B0600070205080204" pitchFamily="34" charset="-128"/>
              </a:rPr>
              <a:t>, it is sufficient to show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independently </a:t>
            </a:r>
            <a:r>
              <a:rPr lang="en-US" altLang="en-US" sz="2800">
                <a:ea typeface="ＭＳ Ｐゴシック" panose="020B0600070205080204" pitchFamily="34" charset="-128"/>
              </a:rPr>
              <a:t>(much like a biconditional)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 B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  A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Logically speaking, you must show the following quantified statements: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(x (xA  xB))  (x (xB  xA))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we will see an example later..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78AC59E-D758-514A-81FB-80F9503D9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and LaTeX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843CCB1-E656-184D-97EC-266750AC4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A set is a collection of objects.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} is a finite set of n elements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 = {s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,…} is a infinite set of elements.</a:t>
            </a:r>
            <a:endParaRPr lang="en-US" altLang="en-US" sz="200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</a:t>
            </a:r>
            <a:r>
              <a:rPr lang="en-US" altLang="en-US" sz="240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is not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LaTex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$</a:t>
            </a:r>
            <a:r>
              <a:rPr lang="en-US" altLang="en-US" sz="2000">
                <a:ea typeface="ＭＳ Ｐゴシック" panose="020B0600070205080204" pitchFamily="34" charset="-128"/>
              </a:rPr>
              <a:t>S=\{s_1,s_2,s_3, \ldots,s_n\}$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$s_i \in 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$si \notin S$</a:t>
            </a:r>
            <a:endParaRPr lang="en-US" altLang="en-US" sz="3200">
              <a:solidFill>
                <a:srgbClr val="7F7F7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F9B26E66-D395-5B41-ACB8-4648CB032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(1)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D105E7FC-E87F-F749-9311-EB9C71E9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power set of a set S, denoted P(S), is the set of all subsets of S.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A={a,b,c},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,{a},{b},{c},{a,b},{b,c},{a,c},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{a,b,c}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Let A={{a,b},c}, P(A)={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,{{a,b}},{c},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{{a,b},c}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}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Note: the empty set  and the set itself are always elements of the power set.  This fact follows from Theorem 1 (Rosen, page 120).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4183097D-29C3-944C-8008-B3726389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Set (2)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7ED413B5-1777-9049-913D-13329441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power set is a fundamental combinatorial object useful when considering all possible combinations of elements of a set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Fact</a:t>
            </a:r>
            <a:r>
              <a:rPr lang="en-US" altLang="en-US">
                <a:ea typeface="ＭＳ Ｐゴシック" panose="020B0600070205080204" pitchFamily="34" charset="-128"/>
              </a:rPr>
              <a:t>: Let S be a set such that |S|=n,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|P(S)| = 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7D558B7-3AEE-E94B-B784-2D06E7114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7A49DD2-5B34-564E-910B-899220D0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600">
                <a:solidFill>
                  <a:srgbClr val="7F7F7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7F7F7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F30CA30-EB69-8F4A-A2AB-51122179B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Tuples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DD4C654-1C2E-944B-AF82-A1E728252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we need to consider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</a:t>
            </a:r>
            <a:r>
              <a:rPr lang="en-US" altLang="en-US">
                <a:ea typeface="ＭＳ Ｐゴシック" panose="020B0600070205080204" pitchFamily="34" charset="-128"/>
              </a:rPr>
              <a:t>collections of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ordered n-tuple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is the ordered collection with the element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being the i-th element for i=1,2,…,n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Two ordered n-tuples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and 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are equal iff for every i=1,2,…,n we have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 2-tuple (n=2) is called an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ordered pair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095CBF0E-C380-1543-8BDA-FED52CCD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(1)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A0BE4D1C-4049-384A-B610-65E0F0EA4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Let A and B be two sets. 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Cartesian product</a:t>
            </a:r>
            <a:r>
              <a:rPr lang="en-US" altLang="en-US" sz="2400">
                <a:ea typeface="ＭＳ Ｐゴシック" panose="020B0600070205080204" pitchFamily="34" charset="-128"/>
              </a:rPr>
              <a:t> of A and B, denoted AxB, is the set of all ordered pairs (a,b) where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 and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AxB = { (a,b) | (a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A)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(b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400">
                <a:ea typeface="ＭＳ Ｐゴシック" panose="020B0600070205080204" pitchFamily="34" charset="-128"/>
              </a:rPr>
              <a:t>B) 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Cartesian product is also known as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cross product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subset of a Cartesian product,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AxB is called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relation</a:t>
            </a:r>
            <a:r>
              <a:rPr lang="en-US" altLang="en-US" sz="2400">
                <a:ea typeface="ＭＳ Ｐゴシック" panose="020B0600070205080204" pitchFamily="34" charset="-128"/>
              </a:rPr>
              <a:t>.  We will talk more about relations in the next set of slides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Note: AxB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>
                <a:ea typeface="ＭＳ Ｐゴシック" panose="020B0600070205080204" pitchFamily="34" charset="-128"/>
              </a:rPr>
              <a:t> BxA unless A=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B=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</a:t>
            </a:r>
            <a:r>
              <a:rPr lang="en-US" altLang="en-US" sz="2400">
                <a:ea typeface="ＭＳ Ｐゴシック" panose="020B0600070205080204" pitchFamily="34" charset="-128"/>
              </a:rPr>
              <a:t> or A=B.  Find a counter example to prove this.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9CA9B15-ECC9-7B48-9A40-35A53403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 (2)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F2F339D-9197-894E-8234-7EF073E5F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Cartesian Products can be generalized for any n-tuple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Cartesian product of n sets,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denoted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…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</a:rPr>
              <a:t>={ (a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|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</a:rPr>
              <a:t> for i=1,2,…,n}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7F7F7F"/>
                </a:solidFill>
                <a:ea typeface="ＭＳ Ｐゴシック" panose="020B0600070205080204" pitchFamily="34" charset="-128"/>
              </a:rPr>
              <a:t>\prod\limits_{i=1}^n A_i = A_1 \times A_2 \times \ldots \times A_n</a:t>
            </a:r>
          </a:p>
        </p:txBody>
      </p:sp>
      <p:pic>
        <p:nvPicPr>
          <p:cNvPr id="43011" name="Picture 2" descr="latex-image-1.pdf">
            <a:extLst>
              <a:ext uri="{FF2B5EF4-FFF2-40B4-BE49-F238E27FC236}">
                <a16:creationId xmlns:a16="http://schemas.microsoft.com/office/drawing/2014/main" id="{FFC34704-EA35-064A-8321-07F53BDCC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4559300"/>
            <a:ext cx="4564063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5A482720-5D4D-2642-A6E3-543E66B3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Notation with Quantifiers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FCB20B1-B652-E540-A805-B1DBCF9CC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Whenever we wrote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xP(x) or xP(x), we specified the universe of discourse using explicit English language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Now we can simplify things using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set notation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!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0)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=1)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Also mixing quantifiers: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a,b,c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 x 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(ax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+bx+c=0)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F6060A2-DB75-A549-A301-8A9739EC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1CBADB5A-2BF7-F24E-ACC5-AD45AEED4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BFBFBF"/>
                </a:solidFill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solidFill>
                  <a:srgbClr val="FF0000"/>
                </a:solidFill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6B36C1C-ACCE-9140-AEE0-C09772C5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Operations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FD3D7BCC-55B1-A840-904B-7E111DF5D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36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operators (+,-,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 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</a:t>
            </a:r>
            <a:r>
              <a:rPr lang="en-US" altLang="en-US">
                <a:ea typeface="ＭＳ Ｐゴシック" panose="020B0600070205080204" pitchFamily="34" charset="-128"/>
              </a:rPr>
              <a:t>) can be used on pairs of numbers to give us new numbers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Similarly, set operators exist and act on two sets to give us new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         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             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$\cap$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difference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$\setminus$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Set complement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       $\overline{S}$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union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$\bigcup$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Generalized intersection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                           $\bigcap$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A96412FD-F1B4-4447-8DDE-36740008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Union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9A00D14-978B-CF45-BFC5-70F40B17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union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in A, B, or both.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8580B-F1BB-CA46-A33E-5A3D00F92A86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7108" name="TextBox 4">
            <a:extLst>
              <a:ext uri="{FF2B5EF4-FFF2-40B4-BE49-F238E27FC236}">
                <a16:creationId xmlns:a16="http://schemas.microsoft.com/office/drawing/2014/main" id="{8CEA2E48-7D88-8A40-A0E8-D5A0B26AD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14C11A2-E15B-3F40-BF31-989DB6867968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55AB13-A663-604F-92C4-19D2C81C015F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rgbClr val="C00000">
              <a:tint val="66000"/>
              <a:satMod val="160000"/>
              <a:alpha val="3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7111" name="TextBox 16">
            <a:extLst>
              <a:ext uri="{FF2B5EF4-FFF2-40B4-BE49-F238E27FC236}">
                <a16:creationId xmlns:a16="http://schemas.microsoft.com/office/drawing/2014/main" id="{7DE9FE21-FBE6-B142-A173-E66BDE0B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7112" name="TextBox 18">
            <a:extLst>
              <a:ext uri="{FF2B5EF4-FFF2-40B4-BE49-F238E27FC236}">
                <a16:creationId xmlns:a16="http://schemas.microsoft.com/office/drawing/2014/main" id="{240E777E-8BC9-8F40-B4BE-2CEE1C792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ADDE0CC-9CE7-5741-8E7E-787D6D4B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Sets of Numbers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7E169EF-2153-AD46-9744-07974DA2A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>
                <a:ea typeface="ＭＳ Ｐゴシック" panose="020B0600070205080204" pitchFamily="34" charset="-128"/>
              </a:rPr>
              <a:t>Using the package: \usepackage{amssymb}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natural numbers: $\mathbb{N}$:  may or may not include 0 (by default, it does)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integer numbers: $\mathbb{Z}$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rational numbers: $\mathbb{Q}$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real numbers: $\mathbb{R}$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Set of complex numbers: $\mathbb{C}$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20483" name="Picture 4">
            <a:extLst>
              <a:ext uri="{FF2B5EF4-FFF2-40B4-BE49-F238E27FC236}">
                <a16:creationId xmlns:a16="http://schemas.microsoft.com/office/drawing/2014/main" id="{338E0357-D660-1842-9351-22E8E7A21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3429000"/>
            <a:ext cx="3700463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>
            <a:extLst>
              <a:ext uri="{FF2B5EF4-FFF2-40B4-BE49-F238E27FC236}">
                <a16:creationId xmlns:a16="http://schemas.microsoft.com/office/drawing/2014/main" id="{3B251321-3128-8649-90D4-051A91658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3708400"/>
            <a:ext cx="34798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13CB8E5-9B71-4B48-BB1D-AFF6C663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Operators: Intersection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921EB35E-75AE-9B44-9EBF-28930EC89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</a:t>
            </a:r>
            <a:r>
              <a:rPr lang="en-US" altLang="en-US">
                <a:ea typeface="ＭＳ Ｐゴシック" panose="020B0600070205080204" pitchFamily="34" charset="-128"/>
              </a:rPr>
              <a:t>of two sets A and B is the set that contains all elements that are element of both A and B.  We write: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{ x | </a:t>
            </a:r>
            <a:r>
              <a:rPr lang="en-US" altLang="en-US">
                <a:ea typeface="ＭＳ Ｐゴシック" panose="020B0600070205080204" pitchFamily="34" charset="-128"/>
              </a:rPr>
              <a:t>(x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A)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>
                <a:ea typeface="ＭＳ Ｐゴシック" panose="020B0600070205080204" pitchFamily="34" charset="-128"/>
              </a:rPr>
              <a:t>B) }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91CB7B-E3F9-854D-9187-E9FBC2429F80}"/>
              </a:ext>
            </a:extLst>
          </p:cNvPr>
          <p:cNvSpPr/>
          <p:nvPr/>
        </p:nvSpPr>
        <p:spPr>
          <a:xfrm>
            <a:off x="1066800" y="38100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8132" name="TextBox 4">
            <a:extLst>
              <a:ext uri="{FF2B5EF4-FFF2-40B4-BE49-F238E27FC236}">
                <a16:creationId xmlns:a16="http://schemas.microsoft.com/office/drawing/2014/main" id="{15B73A34-F241-884B-A8A2-C37B2C012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30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48133" name="TextBox 5">
            <a:extLst>
              <a:ext uri="{FF2B5EF4-FFF2-40B4-BE49-F238E27FC236}">
                <a16:creationId xmlns:a16="http://schemas.microsoft.com/office/drawing/2014/main" id="{E62A5F1F-1C10-CB4B-A3F4-5414923FA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8134" name="TextBox 6">
            <a:extLst>
              <a:ext uri="{FF2B5EF4-FFF2-40B4-BE49-F238E27FC236}">
                <a16:creationId xmlns:a16="http://schemas.microsoft.com/office/drawing/2014/main" id="{03541580-7DB1-534A-8F77-EA6A4FE96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339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5B4623E-D91D-F546-A35D-40BE3C9ACB0C}"/>
              </a:ext>
            </a:extLst>
          </p:cNvPr>
          <p:cNvSpPr/>
          <p:nvPr/>
        </p:nvSpPr>
        <p:spPr>
          <a:xfrm>
            <a:off x="2286000" y="4038600"/>
            <a:ext cx="22098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D874D66-7817-384D-AE9C-892973BF2418}"/>
              </a:ext>
            </a:extLst>
          </p:cNvPr>
          <p:cNvSpPr/>
          <p:nvPr/>
        </p:nvSpPr>
        <p:spPr>
          <a:xfrm>
            <a:off x="3886200" y="4038600"/>
            <a:ext cx="2362200" cy="2133600"/>
          </a:xfrm>
          <a:prstGeom prst="ellipse">
            <a:avLst/>
          </a:prstGeom>
          <a:solidFill>
            <a:schemeClr val="bg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E05E2081-E7EE-4A4E-BC5D-FD52FD2E62DE}"/>
              </a:ext>
            </a:extLst>
          </p:cNvPr>
          <p:cNvSpPr/>
          <p:nvPr/>
        </p:nvSpPr>
        <p:spPr>
          <a:xfrm>
            <a:off x="3784600" y="4394200"/>
            <a:ext cx="744538" cy="1447800"/>
          </a:xfrm>
          <a:prstGeom prst="arc">
            <a:avLst>
              <a:gd name="adj1" fmla="val 16399221"/>
              <a:gd name="adj2" fmla="val 5174339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794CDBD-2868-B340-B115-72814C513B2F}"/>
              </a:ext>
            </a:extLst>
          </p:cNvPr>
          <p:cNvSpPr/>
          <p:nvPr/>
        </p:nvSpPr>
        <p:spPr>
          <a:xfrm rot="10800000">
            <a:off x="3878263" y="4386263"/>
            <a:ext cx="693737" cy="1447800"/>
          </a:xfrm>
          <a:prstGeom prst="arc">
            <a:avLst>
              <a:gd name="adj1" fmla="val 15999710"/>
              <a:gd name="adj2" fmla="val 541789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BE822D08-B6C7-E54F-AE57-424F88A8B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Disjoint Sets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D66A95A-0BD7-0D46-AFBB-1F8DA8541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 are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disjoint </a:t>
            </a:r>
            <a:r>
              <a:rPr lang="en-US" altLang="en-US">
                <a:ea typeface="ＭＳ Ｐゴシック" panose="020B0600070205080204" pitchFamily="34" charset="-128"/>
              </a:rPr>
              <a:t>if their intersection is the empty set: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= 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C28125-F829-AE4C-8C7D-8D4A55CE0748}"/>
              </a:ext>
            </a:extLst>
          </p:cNvPr>
          <p:cNvSpPr/>
          <p:nvPr/>
        </p:nvSpPr>
        <p:spPr>
          <a:xfrm>
            <a:off x="1066800" y="3276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9156" name="TextBox 4">
            <a:extLst>
              <a:ext uri="{FF2B5EF4-FFF2-40B4-BE49-F238E27FC236}">
                <a16:creationId xmlns:a16="http://schemas.microsoft.com/office/drawing/2014/main" id="{6B3AA858-6F90-374A-A15A-036CCACE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972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DBEA88-912D-3249-8590-65131779C86C}"/>
              </a:ext>
            </a:extLst>
          </p:cNvPr>
          <p:cNvSpPr/>
          <p:nvPr/>
        </p:nvSpPr>
        <p:spPr>
          <a:xfrm>
            <a:off x="1676400" y="35052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9E1FF1-D7B9-7E49-A42E-1391B220608C}"/>
              </a:ext>
            </a:extLst>
          </p:cNvPr>
          <p:cNvSpPr/>
          <p:nvPr/>
        </p:nvSpPr>
        <p:spPr>
          <a:xfrm>
            <a:off x="4876800" y="3505200"/>
            <a:ext cx="23622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9159" name="TextBox 7">
            <a:extLst>
              <a:ext uri="{FF2B5EF4-FFF2-40B4-BE49-F238E27FC236}">
                <a16:creationId xmlns:a16="http://schemas.microsoft.com/office/drawing/2014/main" id="{121B916C-7AA1-DA4F-BCF7-85A03A9D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49160" name="TextBox 8">
            <a:extLst>
              <a:ext uri="{FF2B5EF4-FFF2-40B4-BE49-F238E27FC236}">
                <a16:creationId xmlns:a16="http://schemas.microsoft.com/office/drawing/2014/main" id="{89734CB1-E1AF-2D46-895E-BC8C0846B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38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521EC76-C698-0B49-80FB-6FB909D6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Difference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0CD38159-4B93-9049-8CC2-479F244BC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difference </a:t>
            </a:r>
            <a:r>
              <a:rPr lang="en-US" altLang="en-US">
                <a:ea typeface="ＭＳ Ｐゴシック" panose="020B0600070205080204" pitchFamily="34" charset="-128"/>
              </a:rPr>
              <a:t>of two sets A and B, denoted A\B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($\setminus$)</a:t>
            </a:r>
            <a:r>
              <a:rPr lang="en-US" altLang="en-US">
                <a:ea typeface="ＭＳ Ｐゴシック" panose="020B0600070205080204" pitchFamily="34" charset="-128"/>
              </a:rPr>
              <a:t> or A−B, is the set containing those elements that are in A but not in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625959-68CC-184E-BCD2-6F19223A5807}"/>
              </a:ext>
            </a:extLst>
          </p:cNvPr>
          <p:cNvSpPr/>
          <p:nvPr/>
        </p:nvSpPr>
        <p:spPr>
          <a:xfrm>
            <a:off x="1066800" y="3657600"/>
            <a:ext cx="6858000" cy="2514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0180" name="TextBox 4">
            <a:extLst>
              <a:ext uri="{FF2B5EF4-FFF2-40B4-BE49-F238E27FC236}">
                <a16:creationId xmlns:a16="http://schemas.microsoft.com/office/drawing/2014/main" id="{2C534C48-898F-E14F-9179-B2F130E3D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6496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8E01B32-E81B-744D-A6D8-D0FB9547E3E4}"/>
              </a:ext>
            </a:extLst>
          </p:cNvPr>
          <p:cNvSpPr/>
          <p:nvPr/>
        </p:nvSpPr>
        <p:spPr>
          <a:xfrm>
            <a:off x="2286000" y="3886200"/>
            <a:ext cx="2209800" cy="2133600"/>
          </a:xfrm>
          <a:prstGeom prst="ellipse">
            <a:avLst/>
          </a:prstGeom>
          <a:solidFill>
            <a:srgbClr val="C0000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41056E-A2CE-8445-99F2-DE2943416482}"/>
              </a:ext>
            </a:extLst>
          </p:cNvPr>
          <p:cNvSpPr/>
          <p:nvPr/>
        </p:nvSpPr>
        <p:spPr>
          <a:xfrm>
            <a:off x="3886200" y="3886200"/>
            <a:ext cx="2362200" cy="2133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C023BEB8-4C98-564C-BCE2-9B91A08F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C6A707ED-B769-8241-A13D-2E2B749CD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276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9B0014EC-79D9-7448-A0FD-450287D2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Complement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2FBD4E92-8BE0-F545-8F50-0D2ABBFD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complement </a:t>
            </a:r>
            <a:r>
              <a:rPr lang="en-US" altLang="en-US">
                <a:ea typeface="ＭＳ Ｐゴシック" panose="020B0600070205080204" pitchFamily="34" charset="-128"/>
              </a:rPr>
              <a:t>of a set A, denoted A </a:t>
            </a: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($\bar$)</a:t>
            </a:r>
            <a:r>
              <a:rPr lang="en-US" altLang="en-US">
                <a:ea typeface="ＭＳ Ｐゴシック" panose="020B0600070205080204" pitchFamily="34" charset="-128"/>
              </a:rPr>
              <a:t>, consists of all elements </a:t>
            </a:r>
            <a:r>
              <a:rPr lang="en-US" altLang="en-US" u="sng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in A.  That is the difference of the universal set and U: U\A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A= A</a:t>
            </a:r>
            <a:r>
              <a:rPr lang="en-US" altLang="en-US" baseline="30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= {x | 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>
                <a:ea typeface="ＭＳ Ｐゴシック" panose="020B0600070205080204" pitchFamily="34" charset="-128"/>
              </a:rPr>
              <a:t>A }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44BBCF-9F18-144E-9CC1-78354CFCD0D5}"/>
              </a:ext>
            </a:extLst>
          </p:cNvPr>
          <p:cNvCxnSpPr/>
          <p:nvPr/>
        </p:nvCxnSpPr>
        <p:spPr>
          <a:xfrm>
            <a:off x="2362200" y="2209800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E99AEB8-26ED-534E-882A-6AE54336AFB2}"/>
              </a:ext>
            </a:extLst>
          </p:cNvPr>
          <p:cNvCxnSpPr/>
          <p:nvPr/>
        </p:nvCxnSpPr>
        <p:spPr>
          <a:xfrm>
            <a:off x="3048000" y="3733800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EE2C5EC-D593-F443-8C61-9BEDE230AD6B}"/>
              </a:ext>
            </a:extLst>
          </p:cNvPr>
          <p:cNvSpPr/>
          <p:nvPr/>
        </p:nvSpPr>
        <p:spPr>
          <a:xfrm>
            <a:off x="1066800" y="4343400"/>
            <a:ext cx="6858000" cy="1752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1206" name="TextBox 7">
            <a:extLst>
              <a:ext uri="{FF2B5EF4-FFF2-40B4-BE49-F238E27FC236}">
                <a16:creationId xmlns:a16="http://schemas.microsoft.com/office/drawing/2014/main" id="{935279FA-FEEB-5943-9EF9-5ECE62EC4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95800"/>
            <a:ext cx="53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E7C1EA-03DC-CF49-AF4B-71E4DD3DAA6B}"/>
              </a:ext>
            </a:extLst>
          </p:cNvPr>
          <p:cNvSpPr/>
          <p:nvPr/>
        </p:nvSpPr>
        <p:spPr>
          <a:xfrm>
            <a:off x="2895600" y="4572000"/>
            <a:ext cx="1295400" cy="1295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1208" name="TextBox 10">
            <a:extLst>
              <a:ext uri="{FF2B5EF4-FFF2-40B4-BE49-F238E27FC236}">
                <a16:creationId xmlns:a16="http://schemas.microsoft.com/office/drawing/2014/main" id="{949D32AA-95E1-6747-93B4-6AD40F55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8768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1209" name="TextBox 11">
            <a:extLst>
              <a:ext uri="{FF2B5EF4-FFF2-40B4-BE49-F238E27FC236}">
                <a16:creationId xmlns:a16="http://schemas.microsoft.com/office/drawing/2014/main" id="{486B4E48-3460-0046-B0FA-A1FF84D0B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054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AD9209-1591-D54A-AE61-9F057E99B92D}"/>
              </a:ext>
            </a:extLst>
          </p:cNvPr>
          <p:cNvCxnSpPr/>
          <p:nvPr/>
        </p:nvCxnSpPr>
        <p:spPr>
          <a:xfrm>
            <a:off x="5410200" y="5180013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B7581B3-4E53-524D-8E61-DA74E2368D0C}"/>
              </a:ext>
            </a:extLst>
          </p:cNvPr>
          <p:cNvSpPr/>
          <p:nvPr/>
        </p:nvSpPr>
        <p:spPr>
          <a:xfrm>
            <a:off x="4419600" y="3733800"/>
            <a:ext cx="4572000" cy="2133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6" name="Title 1">
            <a:extLst>
              <a:ext uri="{FF2B5EF4-FFF2-40B4-BE49-F238E27FC236}">
                <a16:creationId xmlns:a16="http://schemas.microsoft.com/office/drawing/2014/main" id="{2D917668-60CD-D949-87E2-C70E527F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Set Complement: Absolute &amp; Relative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D02D82A3-6A8A-BD4B-A0C6-37E7FD50D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the Universe U, and A,B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 U.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(absolute) complement of A is A=U\A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(relative) complement of A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B\A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05DFF8-8982-BD4F-B12A-044A781936CB}"/>
              </a:ext>
            </a:extLst>
          </p:cNvPr>
          <p:cNvSpPr/>
          <p:nvPr/>
        </p:nvSpPr>
        <p:spPr>
          <a:xfrm>
            <a:off x="457200" y="3733800"/>
            <a:ext cx="3581400" cy="2133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2229" name="TextBox 7">
            <a:extLst>
              <a:ext uri="{FF2B5EF4-FFF2-40B4-BE49-F238E27FC236}">
                <a16:creationId xmlns:a16="http://schemas.microsoft.com/office/drawing/2014/main" id="{BDD22AE4-96B4-934D-A840-A94F92267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9B6A70-B31C-9042-B985-81D65C4B02B1}"/>
              </a:ext>
            </a:extLst>
          </p:cNvPr>
          <p:cNvSpPr/>
          <p:nvPr/>
        </p:nvSpPr>
        <p:spPr>
          <a:xfrm>
            <a:off x="1371600" y="3962400"/>
            <a:ext cx="1828800" cy="1524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1" name="TextBox 10">
            <a:extLst>
              <a:ext uri="{FF2B5EF4-FFF2-40B4-BE49-F238E27FC236}">
                <a16:creationId xmlns:a16="http://schemas.microsoft.com/office/drawing/2014/main" id="{F03F544C-F5DF-9741-857D-721843CB4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sp>
        <p:nvSpPr>
          <p:cNvPr id="52232" name="TextBox 11">
            <a:extLst>
              <a:ext uri="{FF2B5EF4-FFF2-40B4-BE49-F238E27FC236}">
                <a16:creationId xmlns:a16="http://schemas.microsoft.com/office/drawing/2014/main" id="{61EFDCF6-829D-7A44-8F51-A047B95E5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57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67D961-5F6C-7749-915C-A2316C4B6D64}"/>
              </a:ext>
            </a:extLst>
          </p:cNvPr>
          <p:cNvCxnSpPr/>
          <p:nvPr/>
        </p:nvCxnSpPr>
        <p:spPr>
          <a:xfrm>
            <a:off x="914400" y="4732338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4" name="TextBox 4">
            <a:extLst>
              <a:ext uri="{FF2B5EF4-FFF2-40B4-BE49-F238E27FC236}">
                <a16:creationId xmlns:a16="http://schemas.microsoft.com/office/drawing/2014/main" id="{1CB9B553-72E9-4C48-A998-E727029C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725863"/>
            <a:ext cx="53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b="1" i="1"/>
              <a:t>U</a:t>
            </a:r>
            <a:endParaRPr lang="en-US" altLang="en-US" sz="1800" b="1" i="1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7416BF9-C044-1A42-A0CE-EA3F70B7375C}"/>
              </a:ext>
            </a:extLst>
          </p:cNvPr>
          <p:cNvSpPr/>
          <p:nvPr/>
        </p:nvSpPr>
        <p:spPr>
          <a:xfrm>
            <a:off x="6324600" y="4114800"/>
            <a:ext cx="1447800" cy="1371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6" name="TextBox 8">
            <a:extLst>
              <a:ext uri="{FF2B5EF4-FFF2-40B4-BE49-F238E27FC236}">
                <a16:creationId xmlns:a16="http://schemas.microsoft.com/office/drawing/2014/main" id="{E2F4C306-BF37-E34A-951D-BEC257839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291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B</a:t>
            </a:r>
            <a:endParaRPr lang="en-US" altLang="en-US" sz="1800" i="1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C76E79-25E5-E44B-8121-4A4E55661348}"/>
              </a:ext>
            </a:extLst>
          </p:cNvPr>
          <p:cNvSpPr/>
          <p:nvPr/>
        </p:nvSpPr>
        <p:spPr>
          <a:xfrm>
            <a:off x="5334000" y="4114800"/>
            <a:ext cx="1524000" cy="1371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/>
          </a:p>
        </p:txBody>
      </p:sp>
      <p:sp>
        <p:nvSpPr>
          <p:cNvPr id="52238" name="TextBox 7">
            <a:extLst>
              <a:ext uri="{FF2B5EF4-FFF2-40B4-BE49-F238E27FC236}">
                <a16:creationId xmlns:a16="http://schemas.microsoft.com/office/drawing/2014/main" id="{7A935AEF-8E01-D746-AD42-96959C16B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05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A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8A1AC1E4-90FE-A142-8172-136A6985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 Idendities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C6F9BD8C-4431-704D-89E9-129788C97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30600" cy="4114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Let’s</a:t>
            </a:r>
            <a:r>
              <a:rPr lang="en-US" altLang="ja-JP" sz="2400">
                <a:ea typeface="ＭＳ Ｐゴシック" panose="020B0600070205080204" pitchFamily="34" charset="-128"/>
              </a:rPr>
              <a:t> take a quick look at this Cheat Sheet or at Table 1 on page 130 in your textbook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53251" name="Picture 1">
            <a:extLst>
              <a:ext uri="{FF2B5EF4-FFF2-40B4-BE49-F238E27FC236}">
                <a16:creationId xmlns:a16="http://schemas.microsoft.com/office/drawing/2014/main" id="{D4E7DF4D-E27B-8E40-A5AD-13760EFEE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00" y="1587500"/>
            <a:ext cx="4864100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84065D38-3A96-2C43-A904-2696B1AC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Proving Set Equivalences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A22A7-F8BD-144D-801B-E8093FCA0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Recall that to prove such identity, we must show that: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left-hand side is a subset of the right-hand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 right-hand side is a subset of the left-hand side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400" dirty="0">
                <a:ea typeface="+mn-ea"/>
              </a:rPr>
              <a:t>Then conclude that the two sides are thus equal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The book proves several of the standard set identities</a:t>
            </a:r>
          </a:p>
          <a:p>
            <a:pPr marL="571500" indent="-514350"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We will give a couple of different examples here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5A97B961-BCA4-A946-803E-219A3FAB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(1)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B7DCF2-7FFD-D946-9FB8-0DE1E97F8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A={x|x is even}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B={x|x is a multiple of 3}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C={x|x is a multiple of 6}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B=C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384CDD4C-F581-0F45-A3F9-9F218054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A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A2A42DF6-FFF1-C241-BB33-4BE4D309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  C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 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2 and x is a multiple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we can write x=2.3.k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x=6k for some integer k  x is a multiple of 6 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C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b="1">
                <a:ea typeface="ＭＳ Ｐゴシック" panose="020B0600070205080204" pitchFamily="34" charset="-128"/>
              </a:rPr>
              <a:t>A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B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:  x C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is a multiple of 6  x=6k for some integer k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x=2(3k)=3(2k)  x is a multiple of 2 and of 3</a:t>
            </a:r>
          </a:p>
          <a:p>
            <a:pPr lvl="1">
              <a:buFont typeface="Symbol" pitchFamily="2" charset="2"/>
              <a:buChar char="Þ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x 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B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D78DD128-E284-0141-8DD7-6095C437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(1)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71F74A64-3B56-F74A-B385-C6CA5EF0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alternative prove is to use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membership tables</a:t>
            </a:r>
            <a:r>
              <a:rPr lang="en-US" altLang="en-US">
                <a:ea typeface="ＭＳ Ｐゴシック" panose="020B0600070205080204" pitchFamily="34" charset="-128"/>
              </a:rPr>
              <a:t> where an entry is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1 if a chosen (but fixed) element is in the set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0 otherwise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Show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B  C = A  B  C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79260A-FD97-0548-A4AD-2294B0905034}"/>
              </a:ext>
            </a:extLst>
          </p:cNvPr>
          <p:cNvCxnSpPr/>
          <p:nvPr/>
        </p:nvCxnSpPr>
        <p:spPr>
          <a:xfrm>
            <a:off x="2743200" y="4419600"/>
            <a:ext cx="1600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7A90E6-2F7E-4F46-98AB-CC91052111ED}"/>
              </a:ext>
            </a:extLst>
          </p:cNvPr>
          <p:cNvCxnSpPr/>
          <p:nvPr/>
        </p:nvCxnSpPr>
        <p:spPr>
          <a:xfrm>
            <a:off x="47244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9CBB18-405C-7B40-8D64-B80BE6AE9E24}"/>
              </a:ext>
            </a:extLst>
          </p:cNvPr>
          <p:cNvCxnSpPr/>
          <p:nvPr/>
        </p:nvCxnSpPr>
        <p:spPr>
          <a:xfrm>
            <a:off x="5410200" y="4418013"/>
            <a:ext cx="3048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ADBC7A3-2508-8948-BE71-12F5C813EDB5}"/>
              </a:ext>
            </a:extLst>
          </p:cNvPr>
          <p:cNvCxnSpPr/>
          <p:nvPr/>
        </p:nvCxnSpPr>
        <p:spPr>
          <a:xfrm>
            <a:off x="6172200" y="44196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D4D6425-9046-874D-81BF-FB00D6C2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1D1A2EF-338C-8947-973D-7719E18E1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Definitions: set, element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Terminology and notation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Set equal, multi-set, bag, set builder, intension, extension, Venn Diagram (representation), empty set, singleton set, subset, proper subset, finite/infinite set, cardinality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Proving equivalences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Power set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Tuples (ordered pair)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Cartesian Product (a.k.a. Cross product), relation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Quantifiers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Operations (union, intersection, complement, difference), Disjoint sets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Set equivalences (cheat sheet or Table 1, page 130)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Inclusion in both directions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1500">
                <a:ea typeface="ＭＳ Ｐゴシック" panose="020B0600070205080204" pitchFamily="34" charset="-128"/>
              </a:rPr>
              <a:t> Using membership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Generalized Unions and Intersection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ea typeface="ＭＳ Ｐゴシック" panose="020B0600070205080204" pitchFamily="34" charset="-128"/>
              </a:rPr>
              <a:t>Computer Representation of Sets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3ED32ADB-E43F-8544-96B2-FEB9370B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Set Equivalences: Example B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E2ED37B-3EF6-234C-B0C7-4DE4AE02BC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4713288" cy="3343275"/>
        </p:xfrm>
        <a:graphic>
          <a:graphicData uri="http://schemas.openxmlformats.org/drawingml/2006/table">
            <a:tbl>
              <a:tblPr/>
              <a:tblGrid>
                <a:gridCol w="20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BC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ABC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ADCF117-A1FB-6742-8CF7-E27C41F14254}"/>
              </a:ext>
            </a:extLst>
          </p:cNvPr>
          <p:cNvCxnSpPr/>
          <p:nvPr/>
        </p:nvCxnSpPr>
        <p:spPr>
          <a:xfrm>
            <a:off x="3733800" y="1676400"/>
            <a:ext cx="6858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A9C7F-E3FD-CF48-8EF6-872B4D0C98F5}"/>
              </a:ext>
            </a:extLst>
          </p:cNvPr>
          <p:cNvCxnSpPr/>
          <p:nvPr/>
        </p:nvCxnSpPr>
        <p:spPr>
          <a:xfrm>
            <a:off x="4648200" y="1674813"/>
            <a:ext cx="152400" cy="1587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76CCFC8-4926-B048-9670-EC7AD657B23A}"/>
              </a:ext>
            </a:extLst>
          </p:cNvPr>
          <p:cNvCxnSpPr/>
          <p:nvPr/>
        </p:nvCxnSpPr>
        <p:spPr>
          <a:xfrm>
            <a:off x="4876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E15FE3-9A8A-AB4B-A255-7E79EDE65DB5}"/>
              </a:ext>
            </a:extLst>
          </p:cNvPr>
          <p:cNvCxnSpPr/>
          <p:nvPr/>
        </p:nvCxnSpPr>
        <p:spPr>
          <a:xfrm>
            <a:off x="5105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E13065-4950-AB45-A01F-3AAF32654850}"/>
              </a:ext>
            </a:extLst>
          </p:cNvPr>
          <p:cNvCxnSpPr/>
          <p:nvPr/>
        </p:nvCxnSpPr>
        <p:spPr>
          <a:xfrm>
            <a:off x="56388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A6FCD4F-1B18-8A45-9DC6-CF367B3F816D}"/>
              </a:ext>
            </a:extLst>
          </p:cNvPr>
          <p:cNvCxnSpPr/>
          <p:nvPr/>
        </p:nvCxnSpPr>
        <p:spPr>
          <a:xfrm>
            <a:off x="59436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D5BB6A-0738-7C4E-A9BC-40EBDA12BABD}"/>
              </a:ext>
            </a:extLst>
          </p:cNvPr>
          <p:cNvCxnSpPr/>
          <p:nvPr/>
        </p:nvCxnSpPr>
        <p:spPr>
          <a:xfrm>
            <a:off x="6248400" y="1676400"/>
            <a:ext cx="152400" cy="158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79" name="Content Placeholder 2">
            <a:extLst>
              <a:ext uri="{FF2B5EF4-FFF2-40B4-BE49-F238E27FC236}">
                <a16:creationId xmlns:a16="http://schemas.microsoft.com/office/drawing/2014/main" id="{ACBC7F3E-E43D-C342-9700-5EB22A6E31A0}"/>
              </a:ext>
            </a:extLst>
          </p:cNvPr>
          <p:cNvSpPr txBox="1">
            <a:spLocks/>
          </p:cNvSpPr>
          <p:nvPr/>
        </p:nvSpPr>
        <p:spPr bwMode="auto">
          <a:xfrm>
            <a:off x="457200" y="5029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1 under a set indicates that </a:t>
            </a:r>
            <a:r>
              <a:rPr lang="ja-JP" altLang="en-US">
                <a:latin typeface="Calibri" panose="020F0502020204030204" pitchFamily="34" charset="0"/>
              </a:rPr>
              <a:t>“</a:t>
            </a:r>
            <a:r>
              <a:rPr lang="en-US" altLang="ja-JP">
                <a:latin typeface="Calibri" panose="020F0502020204030204" pitchFamily="34" charset="0"/>
              </a:rPr>
              <a:t>an element is in the set</a:t>
            </a:r>
            <a:r>
              <a:rPr lang="ja-JP" altLang="en-US">
                <a:latin typeface="Calibri" panose="020F0502020204030204" pitchFamily="34" charset="0"/>
              </a:rPr>
              <a:t>”</a:t>
            </a:r>
            <a:endParaRPr lang="en-US" altLang="ja-JP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If the columns are equivalent, we can conclude that indeed the two sets are equal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B9C97CBA-7884-0E41-8ACC-DC5768B4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Generalizing Set Operations: Union and Intersection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09623652-271C-C84B-B586-C202CBE47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the previous example, we showed De Morgan’s</a:t>
            </a:r>
            <a:r>
              <a:rPr lang="en-US" altLang="ja-JP">
                <a:ea typeface="ＭＳ Ｐゴシック" panose="020B0600070205080204" pitchFamily="34" charset="-128"/>
              </a:rPr>
              <a:t> Law generalized to unions involving 3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fact, De Morgan’s </a:t>
            </a:r>
            <a:r>
              <a:rPr lang="en-US" altLang="ja-JP">
                <a:ea typeface="ＭＳ Ｐゴシック" panose="020B0600070205080204" pitchFamily="34" charset="-128"/>
              </a:rPr>
              <a:t>Laws hold for any finite set of sets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Moreover, we can generalize set operations union and intersection in a straightforward manner to any finite number of sets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16BCECF6-96C1-E748-9AAA-099DC6B2C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Union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CE2423CF-23E9-4244-8127-1DDD600E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ＭＳ Ｐゴシック" charset="0"/>
                <a:cs typeface="ＭＳ Ｐゴシック" charset="0"/>
              </a:rPr>
              <a:t>Definition</a:t>
            </a:r>
            <a:r>
              <a:rPr lang="en-US" dirty="0">
                <a:ea typeface="ＭＳ Ｐゴシック" charset="0"/>
                <a:cs typeface="ＭＳ Ｐゴシック" charset="0"/>
              </a:rPr>
              <a:t>: The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union of a collection of sets</a:t>
            </a:r>
            <a:r>
              <a:rPr lang="en-US" dirty="0">
                <a:ea typeface="ＭＳ Ｐゴシック" charset="0"/>
                <a:cs typeface="ＭＳ Ｐゴシック" charset="0"/>
              </a:rPr>
              <a:t> is the set that contains those elements that are members of at least one set in the collection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b="1" dirty="0">
              <a:ea typeface="ＭＳ Ｐゴシック" charset="0"/>
              <a:cs typeface="ＭＳ Ｐゴシック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bigcup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_{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=1}^{n}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A_i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=A_1\cup A_2 \cup\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ldots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\cup  </a:t>
            </a:r>
            <a:r>
              <a:rPr lang="en-US" sz="2400" dirty="0" err="1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A_n</a:t>
            </a:r>
            <a:r>
              <a:rPr lang="en-US" sz="2400" dirty="0">
                <a:solidFill>
                  <a:srgbClr val="7F7F7F"/>
                </a:solidFill>
                <a:ea typeface="ＭＳ Ｐゴシック" charset="0"/>
                <a:cs typeface="ＭＳ Ｐゴシック" charset="0"/>
              </a:rPr>
              <a:t>$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rgbClr val="7F7F7F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60419" name="Picture 1" descr="latex-image-1.pdf">
            <a:extLst>
              <a:ext uri="{FF2B5EF4-FFF2-40B4-BE49-F238E27FC236}">
                <a16:creationId xmlns:a16="http://schemas.microsoft.com/office/drawing/2014/main" id="{0C470FF6-2877-C846-B300-B6C2CCD22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33845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C3E22A6F-9138-5243-8065-195B51F1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Generalized Intersection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65727714-0476-D641-86D7-43750B617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intersection of a collection of sets</a:t>
            </a:r>
            <a:r>
              <a:rPr lang="en-US" altLang="en-US">
                <a:ea typeface="ＭＳ Ｐゴシック" panose="020B0600070205080204" pitchFamily="34" charset="-128"/>
              </a:rPr>
              <a:t> is the set that contains those elements that are members of </a:t>
            </a:r>
            <a:r>
              <a:rPr lang="en-US" altLang="en-US" u="sng">
                <a:ea typeface="ＭＳ Ｐゴシック" panose="020B0600070205080204" pitchFamily="34" charset="-128"/>
              </a:rPr>
              <a:t>every</a:t>
            </a:r>
            <a:r>
              <a:rPr lang="en-US" altLang="en-US">
                <a:ea typeface="ＭＳ Ｐゴシック" panose="020B0600070205080204" pitchFamily="34" charset="-128"/>
              </a:rPr>
              <a:t> set in the collection</a:t>
            </a: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endParaRPr lang="en-US" altLang="en-US" b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</a:rPr>
              <a:t>LaTex: $\bigcap_{i=1}^{n}A_i=A_1\cap A_2 \cap\ldots\cap  A_n$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61443" name="Picture 1" descr="latex-image-1.pdf">
            <a:extLst>
              <a:ext uri="{FF2B5EF4-FFF2-40B4-BE49-F238E27FC236}">
                <a16:creationId xmlns:a16="http://schemas.microsoft.com/office/drawing/2014/main" id="{E0EA21C1-7862-7F4C-8BE6-AFDCA326E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3308350"/>
            <a:ext cx="5461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B3560D65-6D35-B648-B498-F1F5A3F6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45A0314A-1599-5D43-BC9D-91AF216E2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There really aren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ways to represent </a:t>
            </a:r>
            <a:r>
              <a:rPr lang="en-US" altLang="ja-JP" sz="2400" u="sng">
                <a:ea typeface="ＭＳ Ｐゴシック" panose="020B0600070205080204" pitchFamily="34" charset="-128"/>
              </a:rPr>
              <a:t>infinite</a:t>
            </a:r>
            <a:r>
              <a:rPr lang="en-US" altLang="ja-JP" sz="2400">
                <a:ea typeface="ＭＳ Ｐゴシック" panose="020B0600070205080204" pitchFamily="34" charset="-128"/>
              </a:rPr>
              <a:t> sets by a computer since a computer has a finite amount of memory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we assume that the universal set U is finite, then we can easily and effectively represent sets by </a:t>
            </a:r>
            <a:r>
              <a:rPr lang="en-US" altLang="en-US" sz="2400" u="sng">
                <a:ea typeface="ＭＳ Ｐゴシック" panose="020B0600070205080204" pitchFamily="34" charset="-128"/>
              </a:rPr>
              <a:t>bit vectors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Specifically, we </a:t>
            </a:r>
            <a:r>
              <a:rPr lang="en-US" altLang="en-US" sz="2400" u="sng">
                <a:ea typeface="ＭＳ Ｐゴシック" panose="020B0600070205080204" pitchFamily="34" charset="-128"/>
              </a:rPr>
              <a:t>force</a:t>
            </a:r>
            <a:r>
              <a:rPr lang="en-US" altLang="en-US" sz="2400">
                <a:ea typeface="ＭＳ Ｐゴシック" panose="020B0600070205080204" pitchFamily="34" charset="-128"/>
              </a:rPr>
              <a:t> an ordering on the objects, say: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U={a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 set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 sz="2400">
                <a:ea typeface="ＭＳ Ｐゴシック" panose="020B0600070205080204" pitchFamily="34" charset="-128"/>
              </a:rPr>
              <a:t>U, a bit vector can be defined as, for i=1,2,…,n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=0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=1 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41EC94D-3D5F-2B40-98B0-EF62652C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59D06D7F-0BAC-2640-86C4-137063B0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U={0,1,2,3,4,5,6,7} and A={0,1,6,7}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bit vector representing A is: 1100 0011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the empty set represented?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 is U represented?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 operations become trivial when sets are represented by bit vectors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Union is obtained by making the bit-wise OR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Intersection is obtained by making the bit-wise AND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510D51A-167F-A442-8643-B5A06815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Computer Representation of Sets (3)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B328727-76E7-2C40-8C4C-8542A431F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3200">
                <a:ea typeface="ＭＳ Ｐゴシック" panose="020B0600070205080204" pitchFamily="34" charset="-128"/>
              </a:rPr>
              <a:t>Let U={0,1,2,3,4,5,6,7}, A={0,1,6,7}, B={0,4,5}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is the bit-vector representation of B?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Compute, bit-wise, the bit-vector representation of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36581440-4280-5243-BF4E-67AF2478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Question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E43935EE-03AD-DB46-B763-6CC557D3C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Using bit vector, we can represent sets of cardinality equal to the size of the vector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if we want to represent an </a:t>
            </a:r>
            <a:r>
              <a:rPr lang="en-US" altLang="en-US" u="sng">
                <a:ea typeface="ＭＳ Ｐゴシック" panose="020B0600070205080204" pitchFamily="34" charset="-128"/>
              </a:rPr>
              <a:t>arbitrary</a:t>
            </a:r>
            <a:r>
              <a:rPr lang="en-US" altLang="en-US">
                <a:ea typeface="ＭＳ Ｐゴシック" panose="020B0600070205080204" pitchFamily="34" charset="-128"/>
              </a:rPr>
              <a:t> sized set in a computer (i.e., that we do not know a priori the size of the set)?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data structure could we use?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7AF11574-3EBC-D746-B7AB-7F4A98E6D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(1)	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D1D6CF-4DDD-7C48-B454-534A2C02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have already implicitly dealt with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Integers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), rationals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), naturals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), reals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),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will develop more fully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definitions of sets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properties  of sets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operations on sets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 A set is an </a:t>
            </a:r>
            <a:r>
              <a:rPr lang="en-US" altLang="en-US" sz="2800" u="sng">
                <a:ea typeface="ＭＳ Ｐゴシック" panose="020B0600070205080204" pitchFamily="34" charset="-128"/>
              </a:rPr>
              <a:t>unordered</a:t>
            </a:r>
            <a:r>
              <a:rPr lang="en-US" altLang="en-US" sz="2800">
                <a:ea typeface="ＭＳ Ｐゴシック" panose="020B0600070205080204" pitchFamily="34" charset="-128"/>
              </a:rPr>
              <a:t> collection of (</a:t>
            </a:r>
            <a:r>
              <a:rPr lang="en-US" altLang="en-US" sz="2800" u="sng">
                <a:ea typeface="ＭＳ Ｐゴシック" panose="020B0600070205080204" pitchFamily="34" charset="-128"/>
              </a:rPr>
              <a:t>unique</a:t>
            </a:r>
            <a:r>
              <a:rPr lang="en-US" altLang="en-US" sz="2800">
                <a:ea typeface="ＭＳ Ｐゴシック" panose="020B0600070205080204" pitchFamily="34" charset="-128"/>
              </a:rPr>
              <a:t>) objects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Sets are fundamental discrete structures and for the basis of more complex discrete structures like graphs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C63815B4-C111-8F4D-90A5-A4C90252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(2)	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A430FD81-446A-C64B-8D5C-59A868524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objects in a set are called </a:t>
            </a:r>
            <a:r>
              <a:rPr lang="en-US" altLang="en-US" u="sng">
                <a:ea typeface="ＭＳ Ｐゴシック" panose="020B0600070205080204" pitchFamily="34" charset="-128"/>
              </a:rPr>
              <a:t>elements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</a:rPr>
              <a:t>members</a:t>
            </a:r>
            <a:r>
              <a:rPr lang="en-US" altLang="en-US">
                <a:ea typeface="ＭＳ Ｐゴシック" panose="020B0600070205080204" pitchFamily="34" charset="-128"/>
              </a:rPr>
              <a:t> of a set. A set is said to contain its elements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Notation, for a set A: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A: x is an element of A 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$\in$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 A: x is not an element of A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$\notin$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9CFB74D-492D-354B-BEAA-C8D9AEBD4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(1)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4F167DA-8D3D-EA44-B8EC-9A5DCC70B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Two sets, A and B,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is they contain the same elements.  We write A=B.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{2,3,5,7}={3,2,7,5}, because a set is </a:t>
            </a:r>
            <a:r>
              <a:rPr lang="en-US" altLang="en-US" u="sng">
                <a:ea typeface="ＭＳ Ｐゴシック" panose="020B0600070205080204" pitchFamily="34" charset="-128"/>
              </a:rPr>
              <a:t>unordered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Also, {2,3,5,7}={2,2,3,5,3,7} because a set contains </a:t>
            </a:r>
            <a:r>
              <a:rPr lang="en-US" altLang="en-US" u="sng">
                <a:ea typeface="ＭＳ Ｐゴシック" panose="020B0600070205080204" pitchFamily="34" charset="-128"/>
              </a:rPr>
              <a:t>unique</a:t>
            </a:r>
            <a:r>
              <a:rPr lang="en-US" altLang="en-US">
                <a:ea typeface="ＭＳ Ｐゴシック" panose="020B0600070205080204" pitchFamily="34" charset="-128"/>
              </a:rPr>
              <a:t> elements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However, {2,3,5,7}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>
                <a:ea typeface="ＭＳ Ｐゴシック" panose="020B0600070205080204" pitchFamily="34" charset="-128"/>
              </a:rPr>
              <a:t>{2,3}                               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$\neq$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EE274DD3-D798-EE4E-ADF9-EFAB5261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(2)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8C83F48-39DE-E243-87E8-1ACFDC506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</a:t>
            </a:r>
            <a:r>
              <a:rPr lang="en-US" altLang="en-US" sz="2800" u="sng">
                <a:ea typeface="ＭＳ Ｐゴシック" panose="020B0600070205080204" pitchFamily="34" charset="-128"/>
              </a:rPr>
              <a:t>multi-set</a:t>
            </a:r>
            <a:r>
              <a:rPr lang="en-US" altLang="en-US" sz="2800">
                <a:ea typeface="ＭＳ Ｐゴシック" panose="020B0600070205080204" pitchFamily="34" charset="-128"/>
              </a:rPr>
              <a:t> is a set where you specify the number of occurrences of each element: {m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,…,m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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} is a set where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</a:rPr>
              <a:t>times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times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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occurs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times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 Databases, we distinguish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set: elements cannot be repeated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u="sng">
                <a:ea typeface="ＭＳ Ｐゴシック" panose="020B0600070205080204" pitchFamily="34" charset="-128"/>
                <a:sym typeface="Symbol" pitchFamily="2" charset="2"/>
              </a:rPr>
              <a:t>bag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elements can be repeated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00D52906-5010-CA41-9626-CA40F390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6B5C9354-C614-BB43-9B7E-099A4719A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set-builder</a:t>
            </a:r>
            <a:r>
              <a:rPr lang="en-US" altLang="en-US" sz="2800">
                <a:ea typeface="ＭＳ Ｐゴシック" panose="020B0600070205080204" pitchFamily="34" charset="-128"/>
              </a:rPr>
              <a:t>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 x | (x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(x=2k) for some k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Z}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reads: S is the set that contains all x such that x is an integer and x is even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intension</a:t>
            </a:r>
            <a:r>
              <a:rPr lang="en-US" altLang="en-US" sz="2800" b="1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when you give its set-builder notation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 x | (x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(0x8)  </a:t>
            </a:r>
            <a:r>
              <a:rPr lang="en-US" altLang="en-US" sz="2400">
                <a:ea typeface="ＭＳ Ｐゴシック" panose="020B0600070205080204" pitchFamily="34" charset="-128"/>
              </a:rPr>
              <a:t>(x=2k) for some k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>
                <a:ea typeface="ＭＳ Ｐゴシック" panose="020B0600070205080204" pitchFamily="34" charset="-128"/>
              </a:rPr>
              <a:t>Z 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set is defined in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extension </a:t>
            </a:r>
            <a:r>
              <a:rPr lang="en-US" altLang="en-US" sz="2800">
                <a:ea typeface="ＭＳ Ｐゴシック" panose="020B0600070205080204" pitchFamily="34" charset="-128"/>
              </a:rPr>
              <a:t>when you enumerate all the elements: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S={0,2,4,6,8}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</TotalTime>
  <Words>3408</Words>
  <Application>Microsoft Macintosh PowerPoint</Application>
  <PresentationFormat>On-screen Show (4:3)</PresentationFormat>
  <Paragraphs>413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Algerian</vt:lpstr>
      <vt:lpstr>Arial</vt:lpstr>
      <vt:lpstr>Calibri</vt:lpstr>
      <vt:lpstr>Symbol</vt:lpstr>
      <vt:lpstr>Office Theme</vt:lpstr>
      <vt:lpstr>Custom Design</vt:lpstr>
      <vt:lpstr>  Sets</vt:lpstr>
      <vt:lpstr>Notation and LaTeX</vt:lpstr>
      <vt:lpstr>Sets of Numbers</vt:lpstr>
      <vt:lpstr>Outline</vt:lpstr>
      <vt:lpstr>Introduction (1) </vt:lpstr>
      <vt:lpstr>Introduction (2) </vt:lpstr>
      <vt:lpstr>Terminology (1)</vt:lpstr>
      <vt:lpstr>Terminology (2)</vt:lpstr>
      <vt:lpstr>Terminology (3)</vt:lpstr>
      <vt:lpstr>Venn Diagram: Example</vt:lpstr>
      <vt:lpstr>More Terminology and Notation (1)</vt:lpstr>
      <vt:lpstr>More Terminology and Notation (2)</vt:lpstr>
      <vt:lpstr>More Terminology and Notation (3)</vt:lpstr>
      <vt:lpstr>More Terminology and Notation (4)</vt:lpstr>
      <vt:lpstr>More Terminology and Notation (5)</vt:lpstr>
      <vt:lpstr>More Terminology and Notation (6)</vt:lpstr>
      <vt:lpstr>More Terminology and Notation (7)</vt:lpstr>
      <vt:lpstr>Proving Equivalence (1)</vt:lpstr>
      <vt:lpstr>Proving Equivalence (2)</vt:lpstr>
      <vt:lpstr>Power Set (1)</vt:lpstr>
      <vt:lpstr>Power Set (2)</vt:lpstr>
      <vt:lpstr>Outline</vt:lpstr>
      <vt:lpstr>Tuples (1)</vt:lpstr>
      <vt:lpstr>Cartesian Product (1)</vt:lpstr>
      <vt:lpstr>Cartesian Product (2)</vt:lpstr>
      <vt:lpstr>Notation with Quantifiers</vt:lpstr>
      <vt:lpstr>Outline</vt:lpstr>
      <vt:lpstr>Set Operations</vt:lpstr>
      <vt:lpstr>Set Operators: Union</vt:lpstr>
      <vt:lpstr>Set Operators: Intersection</vt:lpstr>
      <vt:lpstr>Disjoint Sets</vt:lpstr>
      <vt:lpstr>Set Difference</vt:lpstr>
      <vt:lpstr>Set Complement</vt:lpstr>
      <vt:lpstr>Set Complement: Absolute &amp; Relative</vt:lpstr>
      <vt:lpstr>Set Idendities</vt:lpstr>
      <vt:lpstr>Proving Set Equivalences</vt:lpstr>
      <vt:lpstr>Proving Set Equivalences: Example A (1)</vt:lpstr>
      <vt:lpstr>Proving Set Equivalences: Example A (2)</vt:lpstr>
      <vt:lpstr>Proving Set Equivalences: Example B (1)</vt:lpstr>
      <vt:lpstr>Proving Set Equivalences: Example B (2)</vt:lpstr>
      <vt:lpstr>Generalizing Set Operations: Union and Intersection</vt:lpstr>
      <vt:lpstr>Generalized Union</vt:lpstr>
      <vt:lpstr>Generalized Intersection</vt:lpstr>
      <vt:lpstr>Computer Representation of Sets (1)</vt:lpstr>
      <vt:lpstr>Computer Representation of Sets (2)</vt:lpstr>
      <vt:lpstr>Computer Representation of Sets (3)</vt:lpstr>
      <vt:lpstr>Programming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573</cp:revision>
  <dcterms:created xsi:type="dcterms:W3CDTF">2010-02-12T17:38:45Z</dcterms:created>
  <dcterms:modified xsi:type="dcterms:W3CDTF">2022-01-28T07:19:09Z</dcterms:modified>
</cp:coreProperties>
</file>