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22"/>
  </p:notesMasterIdLst>
  <p:handoutMasterIdLst>
    <p:handoutMasterId r:id="rId23"/>
  </p:handoutMasterIdLst>
  <p:sldIdLst>
    <p:sldId id="256" r:id="rId4"/>
    <p:sldId id="291" r:id="rId5"/>
    <p:sldId id="293" r:id="rId6"/>
    <p:sldId id="294" r:id="rId7"/>
    <p:sldId id="295" r:id="rId8"/>
    <p:sldId id="296" r:id="rId9"/>
    <p:sldId id="306" r:id="rId10"/>
    <p:sldId id="300" r:id="rId11"/>
    <p:sldId id="307" r:id="rId12"/>
    <p:sldId id="297" r:id="rId13"/>
    <p:sldId id="305" r:id="rId14"/>
    <p:sldId id="298" r:id="rId15"/>
    <p:sldId id="301" r:id="rId16"/>
    <p:sldId id="302" r:id="rId17"/>
    <p:sldId id="308" r:id="rId18"/>
    <p:sldId id="303" r:id="rId19"/>
    <p:sldId id="299" r:id="rId20"/>
    <p:sldId id="304" r:id="rId2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0"/>
    <p:restoredTop sz="93742"/>
  </p:normalViewPr>
  <p:slideViewPr>
    <p:cSldViewPr>
      <p:cViewPr varScale="1">
        <p:scale>
          <a:sx n="118" d="100"/>
          <a:sy n="118" d="100"/>
        </p:scale>
        <p:origin x="179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97FA6066-F238-0A4A-9330-75016ABC070A}"/>
    <pc:docChg chg="modSld">
      <pc:chgData name="Berthe Choueiry" userId="a0a34cf8-c512-4826-a48e-18e8ad82c21a" providerId="ADAL" clId="{97FA6066-F238-0A4A-9330-75016ABC070A}" dt="2022-01-28T07:21:28.604" v="1" actId="20577"/>
      <pc:docMkLst>
        <pc:docMk/>
      </pc:docMkLst>
      <pc:sldChg chg="modSp mod">
        <pc:chgData name="Berthe Choueiry" userId="a0a34cf8-c512-4826-a48e-18e8ad82c21a" providerId="ADAL" clId="{97FA6066-F238-0A4A-9330-75016ABC070A}" dt="2022-01-28T07:21:28.604" v="1" actId="20577"/>
        <pc:sldMkLst>
          <pc:docMk/>
          <pc:sldMk cId="0" sldId="256"/>
        </pc:sldMkLst>
        <pc:spChg chg="mod">
          <ac:chgData name="Berthe Choueiry" userId="a0a34cf8-c512-4826-a48e-18e8ad82c21a" providerId="ADAL" clId="{97FA6066-F238-0A4A-9330-75016ABC070A}" dt="2022-01-28T07:21:28.604" v="1" actId="20577"/>
          <ac:spMkLst>
            <pc:docMk/>
            <pc:sldMk cId="0" sldId="256"/>
            <ac:spMk id="29698" creationId="{E1053045-5F9D-FA41-BD5E-20078ABBCA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820DBC-5393-754A-8B22-F1244C9768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A1526-1598-5745-A0C3-C5C8E354C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E2DBD29-1F87-CF4A-A14F-B5A563155C3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25EAA-4193-2446-8BB2-800E92B270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D6BB-2DF6-B948-B5ED-A07446DFD6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E9AD356-62D9-9746-8580-79989E632D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C87C6-C4F6-D544-934F-7CCEF87A54F2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54B1D-6D04-6F42-8E15-B1DA2BEC6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6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{N}, 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{Z^+}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\}_{n=0}^\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{\;with\;}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=3^n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FB02-862B-8A4E-8212-8A9A8771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18885-D5CE-4F4E-B186-D2B7659C2FD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28A0-F530-BC40-B0A5-23DBA890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9285-5CBA-9C4A-830B-8EC893F5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434D1-A855-5A4F-8AD9-3EFB041A9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FA5A35-D263-4349-AB76-00BA127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8244-1B18-C04C-AFE4-772511D1D8F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0AAD7-8220-AF46-AE7A-E34D111C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22B5EF-5DD7-CF41-9215-B47AF085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C60E-8F5F-8F47-899C-A27FDE03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4BBA-7608-5141-965F-DDF88156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14CCFF-29C1-2347-91AB-9CFE02D002C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1E0B-A954-CA45-9D12-8DEA5C41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816E5-F6CE-4341-8B86-9F685B9D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9BFB-3CB3-FB43-A0F7-12213F92C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94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9A89-7A1C-B64B-92CF-5888A03F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2070-6436-E846-B9F5-52DA008E02D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3C69-B24C-8C4C-9978-DA15AF6E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F485-16CE-B14B-AEDC-BF430E53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FB43-B1CE-2C48-A4C8-39874DDD9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66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1C8E-244C-6D49-AB5B-80F3DD9AF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3E28D-68DC-C44F-A993-E9A5088E55AA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82EF-58A7-1942-A7E1-A87AC787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036F-7441-B04D-9C8D-F9825025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3B38-86D5-4440-8ECD-B7D5A722F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97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F96A-5AF8-604B-90FF-A2F8D2C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B4BCA2-AC49-044A-AF4C-D802853EB2AE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9880-01C5-EE4F-AB35-C53B5436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E2412-1BF1-6D42-8095-44723C46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AE529-23E6-DE42-B9A4-0ED27B86E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8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CA5F52-0676-8B47-AEB0-1F5AFA7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6915C-F6BB-1D4E-963B-C007EF0CE0D0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E6E95F-A9F6-564F-8B06-8A99A206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37020-0475-6446-9FA4-C0B1938E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4AF44-6F61-CE49-897C-5A715561E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90F998-82C5-5044-B481-ADA318DC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9739F-2AB1-3847-8E92-BB34AB96F7D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F25607-AF84-2A49-91C4-1FCF3824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DB106C-898E-F44D-BBAC-440AE27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DD9BD-2979-D84F-AC6C-F896EEC7D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15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ACD87A-292D-0D46-8DE5-407DAADF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DDFC7-8A7A-2847-8078-1975A9FC4BF6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446BB1-3452-9244-9C1A-051E9DE3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34CFA3-EDD0-804B-97D5-BD4C49B1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0090-BE18-AC46-8D4F-8DFEAC8E6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34AA9D-23C7-BA43-841F-05FAA08B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76A8E-22B5-CF4E-A262-3CD0A74A563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1A8122-DD26-1C4D-9B10-39E479D4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408CD-3862-1144-9526-5DE12803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E65E-EF6F-254C-A10D-8FA82051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3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92BA9-C015-E441-8930-47B6DD87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2842C-573B-5249-B814-0441967E7D5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B6F7A6-4507-5C40-939D-74DCB79D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9AB75C-FCEA-0347-BF01-F9A53FC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84E9C-C168-BD4B-9C2F-2D8E330AC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8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F52FA-C322-4C46-9C35-DE52B9A4016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Sequences &amp; Summations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847A7-2EB9-E142-8000-E899C44914B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FFA0A-1A21-5848-BBB3-1E32EAFDBED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B5C20E-5E42-EF48-B236-8E5E0B76CE76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B27747-F369-3C4A-8FBF-97351A82063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640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3E635-0081-A144-BDC5-339769D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501525-34C0-FA4A-9F85-B5C07975820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6EE2BA-C0DD-AE45-964A-CFD2A182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51E267-2D06-5A45-AED9-6F7352BF7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E5E3A-B501-6D42-80D3-0A21EC09F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090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3B493-D5A8-3F42-88EE-1408AAFD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DD0F9-FC7F-BF42-BC8C-8DCD00FD983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2DC8-E80B-E749-9026-FA59CDD6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385-60EC-A341-A114-9A8075F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B54-86CB-144B-9CE2-F133A9B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76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A88E-CAD4-3046-AAA6-A19090B1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C665E-47D2-0948-8487-84E7D72D42C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910D-3926-AB40-93B4-F7805C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A9AE-0066-7940-ABB2-7BBC8EBF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CF118-28AF-0D4E-8067-F212BC184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3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DE1D-9BB0-5B4A-91F6-9CCEE62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615E3-5F6B-484E-8F5C-5D3666B6E71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CB64-B811-A347-87CE-07013074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B15-EABE-7548-8EB0-ECE80A4E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FA1-1265-0A4B-8154-B2F37E299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835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F654-F58C-A34D-B9AB-F2817181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AF192B-189D-0746-A693-886FAEA1E039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CDB2-AC25-CD41-B80F-E80C4FDB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9F03-7824-9642-A066-9F0FD16C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B0BA3-EBD6-CF49-B828-7A915B163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EC6-F508-0744-BB74-5EF8C06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72DCB-8A27-FD41-B454-F0380E2910B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5DB6-BDBA-C04D-9277-FD56629C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324E-3E04-B342-8462-1B2F89D1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BF34B-66FC-2F42-A579-87B553AF9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88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480C-A66D-524B-B896-5D487803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6237-C60D-3646-8887-51B7A701C2FF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7794-8DFD-294F-847A-70BC88D3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62A9-0921-854F-9F98-5C01C37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B9C4B-4DC9-A842-992D-3B0DC2F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9940-DDB7-5243-9F74-EC585506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8DECC-7B2A-C34E-A48F-A6BA22F323FE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3F4148-B539-0B42-8479-038D5B4A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A656A-67D1-6341-B5E6-88B4E9BB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A4EF-03A9-484F-B280-BA82BDAF6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4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E7CE3C-00C2-FE4D-86B3-E8E59481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5E4AA-612C-6D42-92EA-5A83427BFA95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668CE-95A1-8B40-82D5-A9BDA7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25EC1-1756-8B49-B8E7-391583FD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EE23-EDC5-6341-A4E8-BEB657BD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29BB76-872F-C842-80FA-E611BB1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80E54-AA28-454B-97BA-AF6A1FD97B5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495622-886D-FD4E-8F3C-6E14337C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CB9CAC-7827-4845-9B2A-66E5026A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FF81-066A-B545-8269-BD6F195FB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8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EB6E8A-BC02-2D4D-9D1C-C16D906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6D44D-499D-E343-A4B4-987941A20A41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81869D-F170-B640-9354-0DDCB2C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EC7872-83E5-D642-A270-94628876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EFE5-9EC8-EE46-9757-172344BE4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806227-5513-AC4D-8AF4-A9807C93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5C5EDC-4388-9A45-8A6B-3FDF6C6BD6C9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FD8EEC-2454-1C46-A453-AAB2B053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F3185F-55ED-774B-96F6-DF57DE7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467F-35E4-7746-B253-4565135713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2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872A509-609E-7A46-97AB-A4DAD9218D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558A5B-E1F8-A34D-9B88-C63CEDFE8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7E15A-0483-0B47-BC4D-2D3F96628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7B4E6B0-B925-FB4A-8CE6-A62DFAE28466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8E34-AAF3-864C-B918-C8EFDBB1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7AD4-BB48-6E40-A2E9-DF905FF0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26A0132-A53E-F541-8981-96CA16973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4" r:id="rId1"/>
    <p:sldLayoutId id="2147484645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DD95B04B-451C-FB4C-8083-9C555681A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99F9F3E-957D-A742-9ED6-25EA628F6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703E-8D6D-8742-BDC1-9051539E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7A93230-B08F-8342-A3F9-E2D1B9032E1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C7C48-B032-3A4C-A081-31EAD9530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34E8F-F3B3-7E4D-A5C0-5AACE4AF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ABF68F9-3C5C-E748-804F-05B942A79A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F08CA02-7E65-D84C-8298-9A6D4407AC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B6F1E41-CD81-C543-9CD9-65DCE67F7F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BA3E-F0E6-6347-AAFB-CEB8759F5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B06C5B0-2CEB-C247-9F05-916A74A40FCF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83F9-2C20-5D47-AF32-976A5C867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58D0-A95F-0742-8987-3A765E094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AFF826E-539C-7B49-A9D4-B8E108BC0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3" r:id="rId1"/>
    <p:sldLayoutId id="214748464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C636D00-76F3-2D49-8E36-A0A81AC5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Sequences &amp; Summations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E1053045-5F9D-FA41-BD5E-20078ABBC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2.4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C5FCE4E-E139-684B-A588-7639AA96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Examples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60811D9-7457-C347-8509-067176CC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Table 1 on Page 162 (Rosen) has some useful sequences: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{3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{n!}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EEBFB85-2535-7148-A351-AFBC44F6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55B4C76-4C4A-A648-8386-D3B537401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Summations</a:t>
            </a:r>
            <a:endParaRPr lang="en-US" sz="28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Series: Sum of the elements of a sequence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95B863D-1BC9-AF46-822F-00C4FEE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846DACF-9C1B-C047-BDF8-5430776B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You should be by now familiar with the summation notation: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… 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	Here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j is the index of the summation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 is the lower limit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n is the upper limit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Often times, it is useful to change the lower/upper limits, which can be done in a straightforward manner (although we must be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very</a:t>
            </a:r>
            <a:r>
              <a:rPr lang="en-US" altLang="en-US" sz="2400" dirty="0">
                <a:ea typeface="ＭＳ Ｐゴシック" panose="020B0600070205080204" pitchFamily="34" charset="-128"/>
              </a:rPr>
              <a:t> careful):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=o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i+1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5AEA97-2BDF-6440-9BD7-73FFEEB350B9}"/>
              </a:ext>
            </a:extLst>
          </p:cNvPr>
          <p:cNvSpPr txBox="1"/>
          <p:nvPr/>
        </p:nvSpPr>
        <p:spPr>
          <a:xfrm>
            <a:off x="6248400" y="5105400"/>
            <a:ext cx="2590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When j=1,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=0, so j=i+1 and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=j-1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j=n becomes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=n-1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(because j=i+1))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altLang="en-US" sz="11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j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becomes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i+1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 (because j=i+1)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4469768B-426F-6E44-B7DF-5CB2888D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Summations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4C26DAD-B98D-3045-824F-10E99E21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Sometimes we can express a summation in </a:t>
            </a:r>
            <a:r>
              <a:rPr lang="en-US" altLang="en-US" u="sng" dirty="0">
                <a:ea typeface="ＭＳ Ｐゴシック" panose="020B0600070205080204" pitchFamily="34" charset="-128"/>
              </a:rPr>
              <a:t>closed</a:t>
            </a:r>
            <a:r>
              <a:rPr lang="en-US" altLang="en-US" dirty="0">
                <a:ea typeface="ＭＳ Ｐゴシック" panose="020B0600070205080204" pitchFamily="34" charset="-128"/>
              </a:rPr>
              <a:t> form, as for geometric series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dirty="0">
                <a:ea typeface="ＭＳ Ｐゴシック" panose="020B0600070205080204" pitchFamily="34" charset="-128"/>
              </a:rPr>
              <a:t>: For a, </a:t>
            </a:r>
            <a:r>
              <a:rPr lang="en-US" altLang="en-US" dirty="0" err="1">
                <a:ea typeface="ＭＳ Ｐゴシック" panose="020B0600070205080204" pitchFamily="34" charset="-128"/>
              </a:rPr>
              <a:t>r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 dirty="0" err="1">
                <a:latin typeface="Algerian" pitchFamily="82" charset="77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, r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0</a:t>
            </a: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Closed form = analytical expression using a bounded number of well-known functions, does not involved an infinite series or use of recursion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CEB14-B9A9-094C-B49A-85700EF79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3492500"/>
            <a:ext cx="6565900" cy="13843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892C72C-31C6-BD40-ABE4-613F9FF9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(3)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8AEC5E48-7479-8E4F-A54B-5BBBDCEE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Double summations often arise when analyzing an algorithm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+…+a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Summations can also be indexed over elements in a set: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xS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f(x)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Table 2 on Page 166 (Rosen) has very useful summations.  Exercises 2.4.30—34 (edition 7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are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great </a:t>
            </a:r>
            <a:r>
              <a:rPr lang="en-US" altLang="en-US" sz="2400" dirty="0">
                <a:ea typeface="ＭＳ Ｐゴシック" panose="020B0600070205080204" pitchFamily="34" charset="-128"/>
              </a:rPr>
              <a:t>material to practice 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FB4990E-B18A-2247-B257-BDD5BA33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E2018D8-3A3B-5A4B-BEDF-4915F3A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Summations</a:t>
            </a:r>
            <a:endParaRPr lang="en-US" sz="28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Series: Sum of the elements of a sequence</a:t>
            </a:r>
            <a:endParaRPr lang="en-US" sz="2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2838A5B-A31D-6842-A5B3-CBF00200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BE0F55CF-23D2-3A45-ABEF-42D2EB7B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When we take the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sum of a sequence</a:t>
            </a:r>
            <a:r>
              <a:rPr lang="en-US" altLang="en-US" sz="2800" dirty="0">
                <a:ea typeface="ＭＳ Ｐゴシック" panose="020B0600070205080204" pitchFamily="34" charset="-128"/>
              </a:rPr>
              <a:t>, we get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We have already seen a closed form for geometric 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Some other useful closed forms include the following: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l</a:t>
            </a:r>
            <a:r>
              <a:rPr lang="en-US" altLang="en-US" i="1" baseline="30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u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1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u-l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+1, for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lu</a:t>
            </a: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  <a:sym typeface="Symbol" pitchFamily="2" charset="2"/>
            </a:endParaRP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+1)/2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i="1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) =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+1)(2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+1)/6</a:t>
            </a:r>
          </a:p>
          <a:p>
            <a:pPr lvl="1"/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</a:t>
            </a:r>
            <a:r>
              <a:rPr lang="en-US" altLang="en-US" i="1" baseline="-250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aseline="-25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=0</a:t>
            </a:r>
            <a:r>
              <a:rPr lang="en-US" altLang="en-US" i="1" baseline="300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 (</a:t>
            </a:r>
            <a:r>
              <a:rPr lang="en-US" altLang="en-US" i="1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b="1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)    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n</a:t>
            </a:r>
            <a:r>
              <a:rPr lang="en-US" altLang="en-US" b="1" i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/(</a:t>
            </a:r>
            <a:r>
              <a:rPr lang="en-US" altLang="en-US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k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  <a:sym typeface="Symbol" pitchFamily="2" charset="2"/>
              </a:rPr>
              <a:t>+1)</a:t>
            </a: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FB1CE35A-FD57-E74D-9C31-39CF8665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B4DD7A9A-7A51-2747-930D-2A015812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we will mostly deal with finite series (i.e., an upper limit of n for fixed integer), inifinite series are also useful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following geometric series: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+ 2 + 4 + 8 + … does not converge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However note: 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– 1  (a=1,r=2)</a:t>
            </a:r>
          </a:p>
          <a:p>
            <a:pPr lvl="1"/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FA1BA778-0E4B-764D-AA25-D6CE969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Series: Geometric Series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17ADE15-B67B-5F4E-9F65-DBD68696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fact, we can generalize that fact as follows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A geometric series converges </a:t>
            </a:r>
            <a:r>
              <a:rPr lang="en-US" altLang="en-US" u="sng">
                <a:ea typeface="ＭＳ Ｐゴシック" panose="020B0600070205080204" pitchFamily="34" charset="-128"/>
              </a:rPr>
              <a:t>if and only if</a:t>
            </a:r>
            <a:r>
              <a:rPr lang="en-US" altLang="en-US">
                <a:ea typeface="ＭＳ Ｐゴシック" panose="020B0600070205080204" pitchFamily="34" charset="-128"/>
              </a:rPr>
              <a:t> the absolute value of the common ratio is less than 1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When |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r|&lt;1,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	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7107" name="Picture 3" descr="latex-image-1.pdf">
            <a:extLst>
              <a:ext uri="{FF2B5EF4-FFF2-40B4-BE49-F238E27FC236}">
                <a16:creationId xmlns:a16="http://schemas.microsoft.com/office/drawing/2014/main" id="{05833BB1-4629-DB4C-B42B-A1EF5725F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701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489DCEDB-5200-A449-91A6-E0808067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078A-7BDC-1A4F-B752-67EEADA7A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Summations</a:t>
            </a:r>
            <a:endParaRPr lang="en-US" sz="28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Series: Sum of the elements of a sequence</a:t>
            </a:r>
            <a:endParaRPr lang="en-US" sz="20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>
                <a:ea typeface="+mn-ea"/>
              </a:rPr>
              <a:t>Examples, infinite </a:t>
            </a:r>
            <a:r>
              <a:rPr lang="en-US" sz="2000" dirty="0">
                <a:ea typeface="+mn-ea"/>
              </a:rPr>
              <a:t>series, convergence of a geometric series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0CD8CE2-BAB6-B24F-BFAE-D89A440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Sequences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400" b="1" dirty="0">
                    <a:ea typeface="ＭＳ Ｐゴシック" panose="020B0600070205080204" pitchFamily="34" charset="-128"/>
                  </a:rPr>
                  <a:t>Definition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A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sequence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a function from a subset of integers to a set S.  It maps an integer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(                ) to the term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𝑎</m:t>
                        </m:r>
                      </m:e>
                      <m:sub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b>
                    </m:sSub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of the sequence to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use the notation(s):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   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n=1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10     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n=0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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Example: 1,3,9,27,…,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3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p>
                    </m:sSup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,…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 is denoted </a:t>
                </a:r>
                <a:endParaRPr lang="en-US" altLang="en-US" sz="2400" b="0" i="1" dirty="0">
                  <a:latin typeface="Cambria Math" panose="02040503050406030204" pitchFamily="18" charset="0"/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Each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is called the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𝑡h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term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of the sequence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rely on the context to distinguish between a sequence and a set, although they are distinct structures</a:t>
                </a:r>
              </a:p>
            </p:txBody>
          </p:sp>
        </mc:Choice>
        <mc:Fallback xmlns="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120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4EDB3726-8C16-D644-831E-72E6EFBC59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057400"/>
            <a:ext cx="1089660" cy="2742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D7DF5F6-E7E2-3C40-AA49-85BA47048D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3348529"/>
            <a:ext cx="2133600" cy="232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7EA1454C-9248-9046-8431-120446B0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314D4B2-0A96-D148-9B94-EBADE869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sequence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{(1 + 1/n)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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terms of the sequence are: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(1 + 1/1)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2.00000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= (1 + 1/2)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= 2.25000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 </a:t>
            </a:r>
            <a:r>
              <a:rPr lang="en-US" altLang="en-US" sz="2000">
                <a:ea typeface="ＭＳ Ｐゴシック" panose="020B0600070205080204" pitchFamily="34" charset="-128"/>
              </a:rPr>
              <a:t>= (1 + 1/3)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 = 2.37037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4 </a:t>
            </a:r>
            <a:r>
              <a:rPr lang="en-US" altLang="en-US" sz="2000">
                <a:ea typeface="ＭＳ Ｐゴシック" panose="020B0600070205080204" pitchFamily="34" charset="-128"/>
              </a:rPr>
              <a:t>= (1 + 1/4)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 = 2.44140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5 </a:t>
            </a:r>
            <a:r>
              <a:rPr lang="en-US" altLang="en-US" sz="2000">
                <a:ea typeface="ＭＳ Ｐゴシック" panose="020B0600070205080204" pitchFamily="34" charset="-128"/>
              </a:rPr>
              <a:t>= (1 + 1/5)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5</a:t>
            </a:r>
            <a:r>
              <a:rPr lang="en-US" altLang="en-US" sz="2000">
                <a:ea typeface="ＭＳ Ｐゴシック" panose="020B0600070205080204" pitchFamily="34" charset="-128"/>
              </a:rPr>
              <a:t> = 2.48832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this sequence?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C3C50E-4C2A-CA4D-9EAE-F8C807C3A0B8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tabLst>
                <a:tab pos="7948613" algn="r"/>
              </a:tabLst>
              <a:defRPr/>
            </a:pPr>
            <a:r>
              <a:rPr lang="en-US" dirty="0">
                <a:latin typeface="Calibri" charset="0"/>
              </a:rPr>
              <a:t>The sequence corresponds to 	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Euler number, Napier number</a:t>
            </a:r>
            <a:endParaRPr lang="en-US" dirty="0">
              <a:latin typeface="Calibri" charset="0"/>
            </a:endParaRPr>
          </a:p>
          <a:p>
            <a:pPr marL="0" indent="0" algn="ctr">
              <a:spcBef>
                <a:spcPct val="20000"/>
              </a:spcBef>
              <a:tabLst>
                <a:tab pos="7948613" algn="r"/>
              </a:tabLst>
              <a:defRPr/>
            </a:pPr>
            <a:r>
              <a:rPr lang="en-US" dirty="0"/>
              <a:t>lim</a:t>
            </a:r>
            <a:r>
              <a:rPr lang="en-US" baseline="-25000" dirty="0"/>
              <a:t>n</a:t>
            </a:r>
            <a:r>
              <a:rPr lang="en-US" baseline="-25000" dirty="0">
                <a:sym typeface="Symbol" charset="0"/>
              </a:rPr>
              <a:t></a:t>
            </a:r>
            <a:r>
              <a:rPr lang="en-US" dirty="0"/>
              <a:t>{(1 + 1/n)</a:t>
            </a:r>
            <a:r>
              <a:rPr lang="en-US" baseline="30000" dirty="0"/>
              <a:t>n</a:t>
            </a:r>
            <a:r>
              <a:rPr lang="en-US" dirty="0"/>
              <a:t>}</a:t>
            </a:r>
            <a:r>
              <a:rPr lang="en-US" baseline="-25000" dirty="0"/>
              <a:t>n=1</a:t>
            </a:r>
            <a:r>
              <a:rPr lang="en-US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  <a:endParaRPr lang="en-US" baseline="30000" dirty="0">
              <a:sym typeface="Symbol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73FE15A-AE10-A242-8238-E4614B00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B57156-4043-E742-9FEC-B87D38DD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sequence: {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</a:rPr>
              <a:t>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= 1/n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	is known as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harmonic</a:t>
            </a:r>
            <a:r>
              <a:rPr lang="en-US" altLang="en-US" dirty="0">
                <a:ea typeface="ＭＳ Ｐゴシック" panose="020B0600070205080204" pitchFamily="34" charset="-128"/>
              </a:rPr>
              <a:t> sequence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 sequence is simply: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1, 1/2, 1/3, 1/4, 1/5, …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sequence is particularly interesting because its summation is divergent: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E1D9BE8-F13C-FC40-BA43-5ABF4836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Geometric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DBDD32D-F6FD-8646-AA23-589C65BE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</a:t>
            </a:r>
            <a:r>
              <a:rPr lang="en-US" altLang="en-US" sz="2800" u="sng">
                <a:ea typeface="ＭＳ Ｐゴシック" panose="020B0600070205080204" pitchFamily="34" charset="-128"/>
              </a:rPr>
              <a:t>geometric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ar,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, …,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ratio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geometric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exponential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B79860C-45DF-0448-9E56-A1A417D9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Geometric Progressions: Examples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33B371-930F-DF44-AAE9-6D3E4C18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common geometric progression in Computer Science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}= 1/2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with a=1 and r=1/2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Give the initial term and the common ratio of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(-1)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2(5)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6(1/3)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50CEFCE-8FF6-A14B-B296-F6DB1033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Arithmetic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00FD2E6-1D95-7945-A051-5421247E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An </a:t>
            </a:r>
            <a:r>
              <a:rPr lang="en-US" altLang="en-US" sz="2800" u="sng">
                <a:ea typeface="ＭＳ Ｐゴシック" panose="020B0600070205080204" pitchFamily="34" charset="-128"/>
              </a:rPr>
              <a:t>arithmetric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a+d, a+2d, a+3d, …, a+nd,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d 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difference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 arithmetic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linear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dx+a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B452529-9DFB-9D49-B365-44F1BA3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Progressions: Examples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4531A10-D143-6547-A0A9-55B94EA1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Give the initial term and the common difference of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-1 + 4n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7 – 3n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12279</TotalTime>
  <Words>1472</Words>
  <Application>Microsoft Macintosh PowerPoint</Application>
  <PresentationFormat>On-screen Show (4:3)</PresentationFormat>
  <Paragraphs>154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Algerian</vt:lpstr>
      <vt:lpstr>Arial</vt:lpstr>
      <vt:lpstr>Calibri</vt:lpstr>
      <vt:lpstr>Cambria Math</vt:lpstr>
      <vt:lpstr>Times New Roman</vt:lpstr>
      <vt:lpstr>Office Theme</vt:lpstr>
      <vt:lpstr>1_Custom Design</vt:lpstr>
      <vt:lpstr>Custom Design</vt:lpstr>
      <vt:lpstr>  Sequences &amp; Summations</vt:lpstr>
      <vt:lpstr>Outline</vt:lpstr>
      <vt:lpstr>Sequences</vt:lpstr>
      <vt:lpstr>Sequences: Example 1</vt:lpstr>
      <vt:lpstr>Sequences: Example 2</vt:lpstr>
      <vt:lpstr>Progressions: Geometric</vt:lpstr>
      <vt:lpstr>Geometric Progressions: Examples</vt:lpstr>
      <vt:lpstr>Progressions: Arithmetic</vt:lpstr>
      <vt:lpstr>Arithmetic Progressions: Examples</vt:lpstr>
      <vt:lpstr>More Examples</vt:lpstr>
      <vt:lpstr>Outline</vt:lpstr>
      <vt:lpstr>Summations (1)</vt:lpstr>
      <vt:lpstr>Summations (2)</vt:lpstr>
      <vt:lpstr>Summations (3)</vt:lpstr>
      <vt:lpstr>Outline</vt:lpstr>
      <vt:lpstr>Series</vt:lpstr>
      <vt:lpstr>Infinite Series</vt:lpstr>
      <vt:lpstr>Infinite Series: Geometric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1675</cp:revision>
  <dcterms:created xsi:type="dcterms:W3CDTF">2012-04-16T17:08:26Z</dcterms:created>
  <dcterms:modified xsi:type="dcterms:W3CDTF">2022-01-28T07:21:30Z</dcterms:modified>
</cp:coreProperties>
</file>