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90" r:id="rId4"/>
    <p:sldId id="269" r:id="rId5"/>
    <p:sldId id="362" r:id="rId6"/>
    <p:sldId id="363" r:id="rId7"/>
    <p:sldId id="388" r:id="rId8"/>
    <p:sldId id="378" r:id="rId9"/>
    <p:sldId id="386" r:id="rId10"/>
    <p:sldId id="389" r:id="rId11"/>
    <p:sldId id="379" r:id="rId12"/>
    <p:sldId id="364" r:id="rId13"/>
    <p:sldId id="366" r:id="rId14"/>
    <p:sldId id="383" r:id="rId15"/>
    <p:sldId id="384" r:id="rId16"/>
    <p:sldId id="382" r:id="rId17"/>
    <p:sldId id="374" r:id="rId18"/>
    <p:sldId id="385" r:id="rId19"/>
    <p:sldId id="370" r:id="rId20"/>
    <p:sldId id="375" r:id="rId21"/>
    <p:sldId id="372" r:id="rId22"/>
    <p:sldId id="37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4"/>
    <p:restoredTop sz="99269" autoAdjust="0"/>
  </p:normalViewPr>
  <p:slideViewPr>
    <p:cSldViewPr snapToGrid="0">
      <p:cViewPr varScale="1">
        <p:scale>
          <a:sx n="122" d="100"/>
          <a:sy n="122" d="100"/>
        </p:scale>
        <p:origin x="92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4FF5B85-FF43-074B-B5AA-9536E7625E07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CBD4BA-1B7B-804C-A649-E64A070C11D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311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E3A2F83-214C-4740-A6A3-E620E7578AEB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B7ED18-CACF-4946-9D1C-FD732BDDF40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3349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{(p(i,j,1)\wedge(p,i,j,2))}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{(p(i,j,1)\wedge(p,i,j,3))}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{(p(i,j,1)\wedge(p,i,j,9))} \wedge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{(p(i,j,2)\wedge(p,i,j,3))}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{(p(i,j,2)\wedge(p,i,j,4))}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{(p(i,j,2)\wedge(p,i,j,9))} \wedge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{(p(i,j,3)\wedge(p,i,j,4))}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{(p(i,j,3)\wedge(p,i,j,5))}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{(p(i,j,3)\wedge(p,i,j,9))} \wedge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{(p(i,j,3)\wedge(p,i,j,4))}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{(p(i,j,3)\wedge(p,i,j,5))}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{(p(i,j,3)\wedge(p,i,j,9))} \wedge \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ldots</a:t>
            </a:r>
            <a:endParaRPr lang="en-US" sz="1200" kern="1200" dirty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7ED18-CACF-4946-9D1C-FD732BDDF40D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0637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178C8-EE51-A24D-91AE-BC19C3DAD48F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B6F7B-27C2-3F46-93FA-76D60C96CDD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20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0B741-FB22-2E48-B320-720353FCF768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B6F3-A697-FA45-B7DE-75E4E2EC99B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910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3A674-E21E-FF49-B508-982FFABE45B6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DC3C0-A13B-324E-974D-EE32FE964EC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460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E0D8D-D9CB-784E-AE18-02CD4D95006B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4522D-F4F6-8B4F-8C2D-328C528DB06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080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A23599-BE6C-2546-AA26-4F8333657F99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DE322-C109-7344-87BD-4C0AA8C92C2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598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  <a:cs typeface="Arial" charset="0"/>
              </a:rPr>
              <a:t>Modeling Sudoku</a:t>
            </a:r>
            <a:endParaRPr lang="en-US" sz="1800">
              <a:latin typeface="Calibri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  <a:cs typeface="Arial" charset="0"/>
              </a:rPr>
              <a:t>CSCE 235H</a:t>
            </a:r>
            <a:endParaRPr lang="en-US" sz="1800">
              <a:latin typeface="Calibri" charset="0"/>
              <a:cs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65C411AA-5B40-9945-A96D-367853F7A991}" type="slidenum">
              <a:rPr lang="en-US" altLang="x-none" sz="1400">
                <a:latin typeface="Calibri" charset="0"/>
              </a:rPr>
              <a:pPr algn="r" eaLnBrk="1" hangingPunct="1"/>
              <a:t>‹#›</a:t>
            </a:fld>
            <a:endParaRPr lang="en-US" altLang="x-none" sz="1800">
              <a:latin typeface="Calibri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44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151032-63A0-984C-99E2-CACE8C5E993D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5B3C1-4CD2-D847-BACE-B730EC45141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115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4F7BD-2FD6-7A40-963D-5660EA1BA199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BC318-74DC-544C-ABC2-29DD6806F4C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841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78E0A-2BBE-FF41-AEC3-51E955052FAA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84649-549C-C849-8FDB-3885FEBF0E5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326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CE018-F063-1645-8B65-DF90201ED14A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C9D2A-089D-904D-9F5F-2347816C4DD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297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F64AD-9ADD-C64C-8A98-59C182A96E16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4FE3D-BF1D-6F49-8499-204029F957F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606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48271-3404-474A-902B-AD93BD456C14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B895-A3B4-5541-B0C7-2F537810EDA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514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ED352-A406-6843-BA5E-0C6A401EE8EA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36C93-6583-0244-BDC2-11B90233630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790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1670AA9-088B-EC44-9019-587735FDD5D2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E4A14C7-675C-9B46-8DCE-3C3D175A8B4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959819-52D2-8944-976B-BB9CB96CF027}" type="datetime1">
              <a:rPr lang="en-US" altLang="x-none"/>
              <a:pPr/>
              <a:t>3/20/21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24163FE-4258-D94C-B50F-2E68941008C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unl/spring2018/csce235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8.png"/><Relationship Id="rId7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8.png"/><Relationship Id="rId7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0.png"/><Relationship Id="rId7" Type="http://schemas.openxmlformats.org/officeDocument/2006/relationships/image" Target="../media/image3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5.png"/><Relationship Id="rId10" Type="http://schemas.openxmlformats.org/officeDocument/2006/relationships/image" Target="../media/image39.emf"/><Relationship Id="rId4" Type="http://schemas.openxmlformats.org/officeDocument/2006/relationships/image" Target="../media/image34.png"/><Relationship Id="rId9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1.emf"/><Relationship Id="rId7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0.png"/><Relationship Id="rId7" Type="http://schemas.openxmlformats.org/officeDocument/2006/relationships/image" Target="../media/image6.emf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1.emf"/><Relationship Id="rId5" Type="http://schemas.openxmlformats.org/officeDocument/2006/relationships/image" Target="../media/image17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br>
              <a:rPr lang="en-US" altLang="x-none" sz="3200" b="1"/>
            </a:br>
            <a:r>
              <a:rPr lang="en-US" altLang="x-none" b="1"/>
              <a:t> Modeling Sudoku </a:t>
            </a:r>
            <a:br>
              <a:rPr lang="en-US" altLang="x-none" b="1"/>
            </a:br>
            <a:r>
              <a:rPr lang="en-US" altLang="x-none" b="1"/>
              <a:t>as a CNF Formula</a:t>
            </a:r>
            <a:endParaRPr lang="en-US" altLang="x-none" sz="4000"/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2000">
                <a:solidFill>
                  <a:schemeClr val="tx1"/>
                </a:solidFill>
              </a:rPr>
              <a:t>Spring 2019</a:t>
            </a:r>
            <a:endParaRPr lang="en-US" altLang="x-none" sz="200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chemeClr val="tx1"/>
                </a:solidFill>
              </a:rPr>
              <a:t>CSCE 235H Introduction to Discrete Structures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chemeClr val="tx1"/>
                </a:solidFill>
              </a:rPr>
              <a:t>URL: </a:t>
            </a:r>
            <a:r>
              <a:rPr lang="en-US" altLang="x-none" sz="2000" dirty="0" err="1">
                <a:solidFill>
                  <a:schemeClr val="tx1"/>
                </a:solidFill>
              </a:rPr>
              <a:t>cse.unl.edu</a:t>
            </a:r>
            <a:r>
              <a:rPr lang="en-US" altLang="x-none" sz="2000" dirty="0">
                <a:solidFill>
                  <a:schemeClr val="tx1"/>
                </a:solidFill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chemeClr val="tx1"/>
                </a:solidFill>
              </a:rPr>
              <a:t>All questions: </a:t>
            </a:r>
            <a:r>
              <a:rPr lang="en-US" altLang="x-none" sz="2000" dirty="0">
                <a:solidFill>
                  <a:schemeClr val="tx1"/>
                </a:solidFill>
                <a:hlinkClick r:id="rId2"/>
              </a:rPr>
              <a:t>Piazza</a:t>
            </a:r>
            <a:endParaRPr lang="en-US" altLang="x-non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Putting Numbers in Cells (4)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Order of the literals does not matter so</a:t>
            </a:r>
          </a:p>
          <a:p>
            <a:pPr marL="0" indent="0">
              <a:buNone/>
            </a:pPr>
            <a:r>
              <a:rPr lang="en-US" altLang="x-none" dirty="0"/>
              <a:t>			 becomes </a:t>
            </a:r>
            <a:endParaRPr lang="en-US" altLang="x-none" sz="3600" dirty="0"/>
          </a:p>
          <a:p>
            <a:endParaRPr lang="en-US" altLang="x-none" sz="3600" dirty="0"/>
          </a:p>
          <a:p>
            <a:endParaRPr lang="en-US" altLang="x-none" sz="36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" y="3581400"/>
            <a:ext cx="2514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80" y="4191000"/>
            <a:ext cx="47053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0" y="2357176"/>
            <a:ext cx="2286000" cy="309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601" y="2364176"/>
            <a:ext cx="2293908" cy="310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3498" y="4961982"/>
            <a:ext cx="1552172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3498" y="4161963"/>
            <a:ext cx="1552172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Putting Numbers in cells (5)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Every cell takes at most one number</a:t>
            </a:r>
          </a:p>
          <a:p>
            <a:endParaRPr lang="en-US" altLang="x-none" dirty="0"/>
          </a:p>
        </p:txBody>
      </p:sp>
      <p:pic>
        <p:nvPicPr>
          <p:cNvPr id="2560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164681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Constraining Rows (1)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altLang="x-none" dirty="0"/>
              <a:t>For every</a:t>
            </a:r>
          </a:p>
          <a:p>
            <a:pPr lvl="1"/>
            <a:r>
              <a:rPr lang="en-US" altLang="x-none" dirty="0"/>
              <a:t>Row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/>
              <a:t>Number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/>
              <a:t>Select some column</a:t>
            </a:r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419847"/>
            <a:ext cx="3311652" cy="33116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23604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75148" y="2419846"/>
            <a:ext cx="3311652" cy="7113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75148" y="3552828"/>
            <a:ext cx="3311652" cy="2178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26" idx="0"/>
          </p:cNvCxnSpPr>
          <p:nvPr/>
        </p:nvCxnSpPr>
        <p:spPr>
          <a:xfrm flipH="1" flipV="1">
            <a:off x="5562601" y="3328193"/>
            <a:ext cx="146837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53000" y="272891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309736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346580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3000" y="38342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42027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0" y="457114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93959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530804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514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4148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7812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4144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40476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6807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6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313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9469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58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9</a:t>
            </a:r>
          </a:p>
        </p:txBody>
      </p:sp>
      <p:cxnSp>
        <p:nvCxnSpPr>
          <p:cNvPr id="34" name="Straight Arrow Connector 33"/>
          <p:cNvCxnSpPr>
            <a:stCxn id="26" idx="0"/>
          </p:cNvCxnSpPr>
          <p:nvPr/>
        </p:nvCxnSpPr>
        <p:spPr>
          <a:xfrm flipH="1" flipV="1">
            <a:off x="5903408" y="3328193"/>
            <a:ext cx="11275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0"/>
          </p:cNvCxnSpPr>
          <p:nvPr/>
        </p:nvCxnSpPr>
        <p:spPr>
          <a:xfrm flipH="1" flipV="1">
            <a:off x="6266268" y="3328193"/>
            <a:ext cx="76470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0"/>
          </p:cNvCxnSpPr>
          <p:nvPr/>
        </p:nvCxnSpPr>
        <p:spPr>
          <a:xfrm flipH="1" flipV="1">
            <a:off x="6650900" y="3328193"/>
            <a:ext cx="380074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0"/>
          </p:cNvCxnSpPr>
          <p:nvPr/>
        </p:nvCxnSpPr>
        <p:spPr>
          <a:xfrm flipH="1" flipV="1">
            <a:off x="7025245" y="3328193"/>
            <a:ext cx="5729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0"/>
          </p:cNvCxnSpPr>
          <p:nvPr/>
        </p:nvCxnSpPr>
        <p:spPr>
          <a:xfrm flipV="1">
            <a:off x="7030974" y="3328193"/>
            <a:ext cx="362861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0"/>
          </p:cNvCxnSpPr>
          <p:nvPr/>
        </p:nvCxnSpPr>
        <p:spPr>
          <a:xfrm flipV="1">
            <a:off x="7030974" y="3328193"/>
            <a:ext cx="74749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0"/>
          </p:cNvCxnSpPr>
          <p:nvPr/>
        </p:nvCxnSpPr>
        <p:spPr>
          <a:xfrm flipV="1">
            <a:off x="7030974" y="3328193"/>
            <a:ext cx="1127565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0"/>
          </p:cNvCxnSpPr>
          <p:nvPr/>
        </p:nvCxnSpPr>
        <p:spPr>
          <a:xfrm flipV="1">
            <a:off x="7030974" y="3328193"/>
            <a:ext cx="14633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0" y="2730627"/>
            <a:ext cx="1224802" cy="2560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80" y="4772017"/>
            <a:ext cx="1266320" cy="2560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0" y="3751414"/>
            <a:ext cx="1287080" cy="256032"/>
          </a:xfrm>
          <a:prstGeom prst="rect">
            <a:avLst/>
          </a:prstGeom>
        </p:spPr>
      </p:pic>
      <p:pic>
        <p:nvPicPr>
          <p:cNvPr id="47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92" y="1528724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53" y="4466010"/>
            <a:ext cx="254000" cy="215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Constraining Rows (2)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Every number must appear in every row</a:t>
            </a:r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6627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6957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6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Constraining Columns (1)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altLang="x-none" dirty="0"/>
              <a:t>For every</a:t>
            </a:r>
          </a:p>
          <a:p>
            <a:pPr lvl="1"/>
            <a:r>
              <a:rPr lang="en-US" altLang="x-none" dirty="0"/>
              <a:t>Column 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/>
              <a:t>Number 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/>
              <a:t>Select some row</a:t>
            </a:r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419847"/>
            <a:ext cx="3311652" cy="33116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0" y="23604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73138" y="2419846"/>
            <a:ext cx="1113662" cy="33116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75148" y="2419846"/>
            <a:ext cx="1831659" cy="33116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53000" y="272891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2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309736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346580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53000" y="383425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53000" y="42027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53000" y="457114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53000" y="493959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3000" y="530804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7514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4148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07812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3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4144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4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0476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5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06807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6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73138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7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39469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8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00" y="190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9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6117134" y="2784564"/>
            <a:ext cx="146837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6287537" y="2954967"/>
            <a:ext cx="11275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6468967" y="3136397"/>
            <a:ext cx="76470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6661283" y="3328713"/>
            <a:ext cx="380074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6848456" y="3515886"/>
            <a:ext cx="5729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V="1">
            <a:off x="6669890" y="3700181"/>
            <a:ext cx="362861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V="1">
            <a:off x="6477574" y="3892497"/>
            <a:ext cx="747493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V="1">
            <a:off x="6287538" y="4082533"/>
            <a:ext cx="1127565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V="1">
            <a:off x="6119637" y="4250433"/>
            <a:ext cx="1463366" cy="1045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0" y="4776782"/>
            <a:ext cx="1224802" cy="25603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80" y="2723233"/>
            <a:ext cx="1266320" cy="25603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0" y="3751414"/>
            <a:ext cx="1287080" cy="256032"/>
          </a:xfrm>
          <a:prstGeom prst="rect">
            <a:avLst/>
          </a:prstGeom>
        </p:spPr>
      </p:pic>
      <p:pic>
        <p:nvPicPr>
          <p:cNvPr id="54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92" y="1528724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14" y="3901614"/>
            <a:ext cx="254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1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Constraining Columns (2)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Every number must appear in every column</a:t>
            </a:r>
          </a:p>
          <a:p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6628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971800"/>
            <a:ext cx="3708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92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Constraining 3x3 Blocks (1)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493289" cy="4525963"/>
          </a:xfrm>
        </p:spPr>
        <p:txBody>
          <a:bodyPr/>
          <a:lstStyle/>
          <a:p>
            <a:r>
              <a:rPr lang="en-US" altLang="x-none" dirty="0"/>
              <a:t>For every</a:t>
            </a:r>
          </a:p>
          <a:p>
            <a:pPr lvl="1"/>
            <a:r>
              <a:rPr lang="en-US" altLang="x-none" dirty="0"/>
              <a:t>Block   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/>
              <a:t>Number</a:t>
            </a:r>
          </a:p>
          <a:p>
            <a:pPr lvl="1"/>
            <a:endParaRPr lang="en-US" altLang="x-none" dirty="0"/>
          </a:p>
          <a:p>
            <a:pPr lvl="1"/>
            <a:r>
              <a:rPr lang="en-US" altLang="x-none" dirty="0"/>
              <a:t>Select some cell in block</a:t>
            </a:r>
          </a:p>
          <a:p>
            <a:endParaRPr lang="en-US" altLang="x-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419847"/>
            <a:ext cx="3311652" cy="3311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9196" y="195818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0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2948" y="195818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4800" y="195818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272464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Garamond"/>
                <a:cs typeface="Garamond"/>
              </a:rPr>
              <a:t>0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190" y="38404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9190" y="495179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5148" y="2419846"/>
            <a:ext cx="3311652" cy="10853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5148" y="4646145"/>
            <a:ext cx="3311652" cy="108535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52287" y="3505200"/>
            <a:ext cx="2222373" cy="11409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1900" y="31557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2900" y="315572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24850" y="315572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56526" y="352058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63765" y="383779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3765" y="419158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3</a:t>
            </a:r>
          </a:p>
        </p:txBody>
      </p:sp>
      <p:cxnSp>
        <p:nvCxnSpPr>
          <p:cNvPr id="7" name="Straight Arrow Connector 6"/>
          <p:cNvCxnSpPr>
            <a:endCxn id="23" idx="3"/>
          </p:cNvCxnSpPr>
          <p:nvPr/>
        </p:nvCxnSpPr>
        <p:spPr>
          <a:xfrm flipV="1">
            <a:off x="7622096" y="3751416"/>
            <a:ext cx="167830" cy="153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622096" y="3751415"/>
            <a:ext cx="527494" cy="153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622096" y="3751414"/>
            <a:ext cx="885825" cy="153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622096" y="4068627"/>
            <a:ext cx="874204" cy="121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622096" y="4436809"/>
            <a:ext cx="874204" cy="84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622095" y="4424116"/>
            <a:ext cx="544545" cy="84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628882" y="4082719"/>
            <a:ext cx="486418" cy="1187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622096" y="4141823"/>
            <a:ext cx="141827" cy="1140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622096" y="4397537"/>
            <a:ext cx="154828" cy="884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80" y="3751414"/>
            <a:ext cx="1287080" cy="2560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80" y="2715768"/>
            <a:ext cx="2774833" cy="25603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0" y="4773168"/>
            <a:ext cx="2760994" cy="256032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97" y="5347880"/>
            <a:ext cx="254000" cy="215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55" y="3820947"/>
            <a:ext cx="139700" cy="3302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05" y="2689330"/>
            <a:ext cx="203200" cy="4064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40" y="3795789"/>
            <a:ext cx="203200" cy="2159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02" y="1620513"/>
            <a:ext cx="190500" cy="215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Constraining 3x3 Blocks (2)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Every number must appear in every 3x3 block</a:t>
            </a:r>
          </a:p>
        </p:txBody>
      </p:sp>
      <p:pic>
        <p:nvPicPr>
          <p:cNvPr id="27651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730500"/>
            <a:ext cx="71247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7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Sudoku CNF Formula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800" dirty="0"/>
              <a:t>729 variables</a:t>
            </a:r>
          </a:p>
          <a:p>
            <a:r>
              <a:rPr lang="en-US" altLang="x-none" sz="2800" dirty="0"/>
              <a:t>243 clauses with 9 literals </a:t>
            </a:r>
            <a:r>
              <a:rPr lang="en-US" altLang="x-none" sz="2400" dirty="0"/>
              <a:t>(3 x 81 clauses with 9 literals)</a:t>
            </a:r>
            <a:endParaRPr lang="en-US" altLang="x-none" sz="2800" dirty="0"/>
          </a:p>
          <a:p>
            <a:r>
              <a:rPr lang="en-US" altLang="x-none" sz="2800" dirty="0"/>
              <a:t>2916 clauses with 2 literals</a:t>
            </a:r>
          </a:p>
          <a:p>
            <a:r>
              <a:rPr lang="en-US" altLang="x-none" sz="2800" dirty="0"/>
              <a:t>3159 total clauses </a:t>
            </a:r>
          </a:p>
          <a:p>
            <a:r>
              <a:rPr lang="en-US" altLang="x-none" sz="2800" dirty="0"/>
              <a:t>(+ clauses for initial setup)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Redundant Clauses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800" dirty="0"/>
              <a:t>We can model a Sudoku as a SAT sentence in many ways</a:t>
            </a:r>
          </a:p>
          <a:p>
            <a:r>
              <a:rPr lang="en-US" altLang="x-none" sz="2800" dirty="0"/>
              <a:t>Some models may have redundant clauses </a:t>
            </a:r>
          </a:p>
          <a:p>
            <a:pPr lvl="1"/>
            <a:r>
              <a:rPr lang="en-US" altLang="x-none" sz="2400" dirty="0"/>
              <a:t>Removing redundant clauses does not change the problem and yields an equivalent formula</a:t>
            </a:r>
          </a:p>
          <a:p>
            <a:pPr lvl="1"/>
            <a:r>
              <a:rPr lang="en-US" altLang="x-none" sz="2400" dirty="0"/>
              <a:t>Example: we can generate redundant clauses by applying inference rules on some clauses in the model</a:t>
            </a:r>
          </a:p>
          <a:p>
            <a:r>
              <a:rPr lang="en-US" altLang="x-none" sz="2800" dirty="0"/>
              <a:t>Redundant clauses </a:t>
            </a:r>
          </a:p>
          <a:p>
            <a:pPr lvl="1"/>
            <a:r>
              <a:rPr lang="en-US" altLang="x-none" sz="2400" dirty="0"/>
              <a:t>Do not change the model</a:t>
            </a:r>
          </a:p>
          <a:p>
            <a:pPr lvl="1"/>
            <a:r>
              <a:rPr lang="en-US" altLang="x-none" sz="2400" dirty="0"/>
              <a:t>May speed the solving process.. Useful!</a:t>
            </a:r>
          </a:p>
          <a:p>
            <a:endParaRPr lang="en-US" alt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CNF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Iterated conjunction operator: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Iterated disjunction operator: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289710"/>
            <a:ext cx="65024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4617275"/>
            <a:ext cx="6502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4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Declaring the Hints/Clues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We add propositions as unary clauses corresponding to hints/clues (filled cells)</a:t>
            </a:r>
          </a:p>
        </p:txBody>
      </p:sp>
      <p:pic>
        <p:nvPicPr>
          <p:cNvPr id="2969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714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Solving Sudoku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Total number of possible assignments</a:t>
            </a:r>
            <a:endParaRPr lang="en-US" altLang="x-none" sz="1200" dirty="0"/>
          </a:p>
          <a:p>
            <a:pPr>
              <a:buFont typeface="Arial" charset="0"/>
              <a:buNone/>
            </a:pPr>
            <a:endParaRPr lang="en-US" altLang="x-none" sz="1200" dirty="0"/>
          </a:p>
          <a:p>
            <a:endParaRPr lang="en-US" altLang="x-none" dirty="0"/>
          </a:p>
          <a:p>
            <a:r>
              <a:rPr lang="en-US" altLang="x-none" dirty="0"/>
              <a:t>Testing one billion assignments a second</a:t>
            </a:r>
          </a:p>
          <a:p>
            <a:endParaRPr lang="en-US" altLang="x-none" sz="2400" dirty="0"/>
          </a:p>
          <a:p>
            <a:pPr marL="0" indent="0">
              <a:buNone/>
            </a:pPr>
            <a:endParaRPr lang="en-US" altLang="x-none" dirty="0"/>
          </a:p>
          <a:p>
            <a:r>
              <a:rPr lang="en-US" altLang="x-none" dirty="0"/>
              <a:t>SAT solvers solve a Sudoku in milliseconds by aggressively pruning the search tree</a:t>
            </a:r>
          </a:p>
          <a:p>
            <a:endParaRPr lang="en-US" altLang="x-none" dirty="0"/>
          </a:p>
        </p:txBody>
      </p:sp>
      <p:pic>
        <p:nvPicPr>
          <p:cNvPr id="31747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305748"/>
            <a:ext cx="4648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662276"/>
            <a:ext cx="4216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Sudoku</a:t>
            </a:r>
          </a:p>
        </p:txBody>
      </p:sp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800600" y="1524000"/>
            <a:ext cx="43434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68325" indent="-27781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b="1" dirty="0"/>
              <a:t>Rules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sz="2000" dirty="0"/>
              <a:t>Each cell filled with a number 1</a:t>
            </a:r>
            <a:r>
              <a:rPr lang="is-IS" altLang="x-none" sz="2000" dirty="0"/>
              <a:t>…</a:t>
            </a:r>
            <a:r>
              <a:rPr lang="en-US" altLang="x-none" sz="2000" dirty="0"/>
              <a:t>9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sz="2000" dirty="0"/>
              <a:t>All nine numbers appear in each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1800" dirty="0"/>
              <a:t>row,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1800" dirty="0"/>
              <a:t>column, and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1800" dirty="0"/>
              <a:t>3x3 block </a:t>
            </a:r>
          </a:p>
          <a:p>
            <a:pPr eaLnBrk="1" hangingPunct="1"/>
            <a:r>
              <a:rPr lang="en-US" altLang="x-none" sz="2000" dirty="0"/>
              <a:t>   (i.e., no duplicates)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Sudoku</a:t>
            </a:r>
          </a:p>
        </p:txBody>
      </p:sp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800600" y="1524000"/>
            <a:ext cx="43434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568325" indent="-277813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b="1" dirty="0"/>
              <a:t>Rules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sz="2000" dirty="0"/>
              <a:t>Each cell filled with a number 1</a:t>
            </a:r>
            <a:r>
              <a:rPr lang="is-IS" altLang="x-none" sz="2000" dirty="0"/>
              <a:t>…</a:t>
            </a:r>
            <a:r>
              <a:rPr lang="en-US" altLang="x-none" sz="2000" dirty="0"/>
              <a:t>9</a:t>
            </a:r>
          </a:p>
          <a:p>
            <a:pPr marL="176213" indent="-176213" eaLnBrk="1" hangingPunct="1">
              <a:buFont typeface="Arial" charset="0"/>
              <a:buChar char="•"/>
            </a:pPr>
            <a:r>
              <a:rPr lang="en-US" altLang="x-none" sz="2000" dirty="0"/>
              <a:t>All nine numbers appear in each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1800" dirty="0"/>
              <a:t>row,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1800" dirty="0"/>
              <a:t>column, and </a:t>
            </a:r>
          </a:p>
          <a:p>
            <a:pPr lvl="2" eaLnBrk="1" hangingPunct="1">
              <a:buFont typeface="Lucida Grande" charset="0"/>
              <a:buChar char="-"/>
            </a:pPr>
            <a:r>
              <a:rPr lang="en-US" altLang="x-none" sz="1800" dirty="0"/>
              <a:t>3x3 block </a:t>
            </a:r>
          </a:p>
          <a:p>
            <a:pPr eaLnBrk="1" hangingPunct="1"/>
            <a:r>
              <a:rPr lang="en-US" altLang="x-none" sz="2000" dirty="0"/>
              <a:t>   (i.e., no duplicates)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Defining the Variables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                    asserts that</a:t>
            </a:r>
          </a:p>
          <a:p>
            <a:pPr marL="858838" lvl="1" indent="-401638"/>
            <a:r>
              <a:rPr lang="en-US" altLang="x-none" dirty="0"/>
              <a:t>the cell in row    </a:t>
            </a:r>
          </a:p>
          <a:p>
            <a:pPr marL="858838" lvl="1" indent="-401638"/>
            <a:r>
              <a:rPr lang="en-US" altLang="x-none" dirty="0"/>
              <a:t>column </a:t>
            </a:r>
            <a:r>
              <a:rPr lang="en-US" altLang="x-none" i="1" dirty="0"/>
              <a:t>  </a:t>
            </a:r>
            <a:r>
              <a:rPr lang="en-US" altLang="x-none" dirty="0"/>
              <a:t> </a:t>
            </a:r>
          </a:p>
          <a:p>
            <a:pPr marL="858838" lvl="1" indent="-401638"/>
            <a:r>
              <a:rPr lang="en-US" altLang="x-none" dirty="0"/>
              <a:t>is assigned value    </a:t>
            </a:r>
          </a:p>
          <a:p>
            <a:endParaRPr lang="en-US" altLang="x-none" dirty="0"/>
          </a:p>
        </p:txBody>
      </p:sp>
      <p:pic>
        <p:nvPicPr>
          <p:cNvPr id="21507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1587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286000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751582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18184"/>
            <a:ext cx="25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2" idx="2"/>
          </p:cNvCxnSpPr>
          <p:nvPr/>
        </p:nvCxnSpPr>
        <p:spPr>
          <a:xfrm flipH="1">
            <a:off x="6248400" y="2371725"/>
            <a:ext cx="1603756" cy="825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6656" y="1901825"/>
            <a:ext cx="1651000" cy="469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 as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Putting numbers in cells</a:t>
            </a:r>
          </a:p>
          <a:p>
            <a:pPr lvl="1"/>
            <a:r>
              <a:rPr lang="en-US" sz="2000" dirty="0"/>
              <a:t>Put a number in a given cell / Put a number in every cell</a:t>
            </a:r>
          </a:p>
          <a:p>
            <a:pPr lvl="1"/>
            <a:r>
              <a:rPr lang="en-US" sz="2000" dirty="0"/>
              <a:t>A given cell cannot take two numbers / No cell can take two numbers</a:t>
            </a:r>
          </a:p>
          <a:p>
            <a:r>
              <a:rPr lang="en-US" sz="2400" dirty="0"/>
              <a:t>Constraining rows</a:t>
            </a:r>
          </a:p>
          <a:p>
            <a:pPr lvl="1"/>
            <a:r>
              <a:rPr lang="en-US" sz="2000" dirty="0"/>
              <a:t>Every number must appear in every row</a:t>
            </a:r>
          </a:p>
          <a:p>
            <a:r>
              <a:rPr lang="en-US" sz="2400" dirty="0"/>
              <a:t>Constraining columns</a:t>
            </a:r>
          </a:p>
          <a:p>
            <a:pPr lvl="1"/>
            <a:r>
              <a:rPr lang="en-US" sz="2000" dirty="0"/>
              <a:t>Every number must appear in every column	</a:t>
            </a:r>
          </a:p>
          <a:p>
            <a:r>
              <a:rPr lang="en-US" sz="2400" dirty="0"/>
              <a:t>Constraining 3x3 blocks</a:t>
            </a:r>
          </a:p>
          <a:p>
            <a:pPr lvl="1"/>
            <a:r>
              <a:rPr lang="en-US" sz="2000" dirty="0"/>
              <a:t>Every number must appear in every 3x3 block</a:t>
            </a:r>
          </a:p>
        </p:txBody>
      </p:sp>
    </p:spTree>
    <p:extLst>
      <p:ext uri="{BB962C8B-B14F-4D97-AF65-F5344CB8AC3E}">
        <p14:creationId xmlns:p14="http://schemas.microsoft.com/office/powerpoint/2010/main" val="8768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7548"/>
            <a:ext cx="3311652" cy="33116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21131" y="1717547"/>
            <a:ext cx="3311652" cy="7113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21131" y="2850529"/>
            <a:ext cx="3311652" cy="2178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Putting Numbers in Cells (1)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35428" y="2819400"/>
            <a:ext cx="8229600" cy="3306763"/>
          </a:xfrm>
          <a:gradFill>
            <a:gsLst>
              <a:gs pos="31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just"/>
            <a:endParaRPr lang="en-US" altLang="x-none" dirty="0"/>
          </a:p>
          <a:p>
            <a:pPr algn="just"/>
            <a:r>
              <a:rPr lang="en-US" altLang="x-none" dirty="0"/>
              <a:t>Put at least one number in [1</a:t>
            </a:r>
            <a:r>
              <a:rPr lang="is-IS" altLang="x-none" dirty="0"/>
              <a:t>,9]</a:t>
            </a:r>
            <a:r>
              <a:rPr lang="en-US" altLang="x-none" dirty="0"/>
              <a:t> in cell</a:t>
            </a:r>
            <a:endParaRPr lang="en-US" altLang="x-none" i="1" dirty="0">
              <a:latin typeface="Garamond" charset="0"/>
            </a:endParaRPr>
          </a:p>
          <a:p>
            <a:pPr algn="just"/>
            <a:endParaRPr lang="en-US" altLang="x-none" i="1" dirty="0">
              <a:latin typeface="Garamond" charset="0"/>
            </a:endParaRPr>
          </a:p>
        </p:txBody>
      </p:sp>
      <p:pic>
        <p:nvPicPr>
          <p:cNvPr id="22531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343400"/>
            <a:ext cx="671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4813300"/>
            <a:ext cx="19637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5311775"/>
            <a:ext cx="304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27" y="3513635"/>
            <a:ext cx="850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314624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80956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47288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13620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79951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46282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512613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78944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221130" y="2423750"/>
            <a:ext cx="1460563" cy="4267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58884" y="2427850"/>
            <a:ext cx="1473899" cy="4226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948292" y="15668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895600" y="1938338"/>
            <a:ext cx="2209800" cy="72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890917" y="1938338"/>
            <a:ext cx="2547595" cy="7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890917" y="1938338"/>
            <a:ext cx="2933109" cy="72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890917" y="1938338"/>
            <a:ext cx="3269774" cy="72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890917" y="1938338"/>
            <a:ext cx="3692262" cy="72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895965" y="1958127"/>
            <a:ext cx="4025122" cy="71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917448" y="1938338"/>
            <a:ext cx="4410375" cy="7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2896651" y="1938338"/>
            <a:ext cx="4840857" cy="7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2917448" y="1938338"/>
            <a:ext cx="5157968" cy="72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1" y="2462374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0" y="1399383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Putting Numbers in Cells (2)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800" dirty="0"/>
              <a:t>Put a number in cell</a:t>
            </a:r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sz="2800" dirty="0"/>
          </a:p>
          <a:p>
            <a:r>
              <a:rPr lang="en-US" altLang="x-none" sz="2800" dirty="0"/>
              <a:t>Put a number in every cell</a:t>
            </a:r>
            <a:endParaRPr lang="en-US" altLang="x-none" dirty="0"/>
          </a:p>
          <a:p>
            <a:endParaRPr lang="en-US" altLang="x-none" dirty="0"/>
          </a:p>
        </p:txBody>
      </p:sp>
      <p:pic>
        <p:nvPicPr>
          <p:cNvPr id="2560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469522"/>
            <a:ext cx="3543334" cy="133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93" y="2116495"/>
            <a:ext cx="2193147" cy="133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83" y="1669683"/>
            <a:ext cx="744830" cy="411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1024" y="5538130"/>
            <a:ext cx="1304133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10174" y="3950315"/>
            <a:ext cx="974884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97555" y="3164442"/>
            <a:ext cx="974884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57073" y="1752996"/>
            <a:ext cx="1259130" cy="29395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FFFF00">
                <a:alpha val="1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Putting Numbers in Cells (3)</a:t>
            </a:r>
            <a:endParaRPr lang="x-none" altLang="x-none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7548"/>
            <a:ext cx="3311652" cy="331165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221131" y="1717547"/>
            <a:ext cx="3311652" cy="7113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21131" y="2850529"/>
            <a:ext cx="3311652" cy="21786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35428" y="2819400"/>
            <a:ext cx="8229600" cy="3306763"/>
          </a:xfrm>
          <a:gradFill>
            <a:gsLst>
              <a:gs pos="31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algn="just"/>
            <a:endParaRPr lang="en-US" altLang="x-none" dirty="0"/>
          </a:p>
          <a:p>
            <a:r>
              <a:rPr lang="en-US" altLang="x-none" dirty="0"/>
              <a:t>Cell             cannot take two numbers</a:t>
            </a:r>
          </a:p>
          <a:p>
            <a:pPr algn="just"/>
            <a:endParaRPr lang="en-US" altLang="x-none" i="1" dirty="0">
              <a:latin typeface="Garamond" charset="0"/>
            </a:endParaRPr>
          </a:p>
        </p:txBody>
      </p:sp>
      <p:pic>
        <p:nvPicPr>
          <p:cNvPr id="4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14" y="3501877"/>
            <a:ext cx="850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221130" y="2423750"/>
            <a:ext cx="1460563" cy="4267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58884" y="2427850"/>
            <a:ext cx="1473899" cy="4226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615940" y="223719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&amp;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917448" y="2055168"/>
            <a:ext cx="2988052" cy="61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2917448" y="2659733"/>
            <a:ext cx="2988052" cy="16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&quot;No&quot; Symbol 35842"/>
          <p:cNvSpPr/>
          <p:nvPr/>
        </p:nvSpPr>
        <p:spPr>
          <a:xfrm>
            <a:off x="3181252" y="2254687"/>
            <a:ext cx="653256" cy="702385"/>
          </a:xfrm>
          <a:prstGeom prst="noSmoking">
            <a:avLst>
              <a:gd name="adj" fmla="val 45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10" y="1728677"/>
            <a:ext cx="1574800" cy="469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53" y="2563514"/>
            <a:ext cx="1549400" cy="469900"/>
          </a:xfrm>
          <a:prstGeom prst="rect">
            <a:avLst/>
          </a:prstGeom>
        </p:spPr>
      </p:pic>
      <p:pic>
        <p:nvPicPr>
          <p:cNvPr id="25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1" y="2462374"/>
            <a:ext cx="139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0" y="1399383"/>
            <a:ext cx="20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4249624"/>
            <a:ext cx="7685899" cy="22896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4602371"/>
            <a:ext cx="7685899" cy="228968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5892257"/>
            <a:ext cx="6819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5219157"/>
            <a:ext cx="6184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7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13093</TotalTime>
  <Words>846</Words>
  <Application>Microsoft Macintosh PowerPoint</Application>
  <PresentationFormat>On-screen Show (4:3)</PresentationFormat>
  <Paragraphs>176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Lucida Grande</vt:lpstr>
      <vt:lpstr>Office Theme</vt:lpstr>
      <vt:lpstr>Custom Design</vt:lpstr>
      <vt:lpstr>  Modeling Sudoku  as a CNF Formula</vt:lpstr>
      <vt:lpstr>Compact CNF Notation</vt:lpstr>
      <vt:lpstr>Sudoku</vt:lpstr>
      <vt:lpstr>Sudoku</vt:lpstr>
      <vt:lpstr>Defining the Variables</vt:lpstr>
      <vt:lpstr>Rules of the Game as Clauses</vt:lpstr>
      <vt:lpstr>Putting Numbers in Cells (1) </vt:lpstr>
      <vt:lpstr>Putting Numbers in Cells (2)</vt:lpstr>
      <vt:lpstr>Putting Numbers in Cells (3)</vt:lpstr>
      <vt:lpstr>Putting Numbers in Cells (4) </vt:lpstr>
      <vt:lpstr>Putting Numbers in cells (5)</vt:lpstr>
      <vt:lpstr>Constraining Rows (1)</vt:lpstr>
      <vt:lpstr>Constraining Rows (2)</vt:lpstr>
      <vt:lpstr>Constraining Columns (1)</vt:lpstr>
      <vt:lpstr>Constraining Columns (2)</vt:lpstr>
      <vt:lpstr>Constraining 3x3 Blocks (1)</vt:lpstr>
      <vt:lpstr>Constraining 3x3 Blocks (2)</vt:lpstr>
      <vt:lpstr>Sudoku CNF Formula</vt:lpstr>
      <vt:lpstr>Redundant Clauses</vt:lpstr>
      <vt:lpstr>Declaring the Hints/Clues</vt:lpstr>
      <vt:lpstr>Solving Sudoku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Microsoft Office User</cp:lastModifiedBy>
  <cp:revision>325</cp:revision>
  <cp:lastPrinted>2010-01-22T17:32:02Z</cp:lastPrinted>
  <dcterms:created xsi:type="dcterms:W3CDTF">2012-01-23T04:50:11Z</dcterms:created>
  <dcterms:modified xsi:type="dcterms:W3CDTF">2021-03-20T23:30:26Z</dcterms:modified>
</cp:coreProperties>
</file>