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64"/>
  </p:notesMasterIdLst>
  <p:handoutMasterIdLst>
    <p:handoutMasterId r:id="rId65"/>
  </p:handoutMasterIdLst>
  <p:sldIdLst>
    <p:sldId id="256" r:id="rId3"/>
    <p:sldId id="358" r:id="rId4"/>
    <p:sldId id="487" r:id="rId5"/>
    <p:sldId id="488" r:id="rId6"/>
    <p:sldId id="489" r:id="rId7"/>
    <p:sldId id="490" r:id="rId8"/>
    <p:sldId id="528" r:id="rId9"/>
    <p:sldId id="491" r:id="rId10"/>
    <p:sldId id="493" r:id="rId11"/>
    <p:sldId id="495" r:id="rId12"/>
    <p:sldId id="496" r:id="rId13"/>
    <p:sldId id="494" r:id="rId14"/>
    <p:sldId id="497" r:id="rId15"/>
    <p:sldId id="499" r:id="rId16"/>
    <p:sldId id="500" r:id="rId17"/>
    <p:sldId id="544" r:id="rId18"/>
    <p:sldId id="501" r:id="rId19"/>
    <p:sldId id="502" r:id="rId20"/>
    <p:sldId id="503" r:id="rId21"/>
    <p:sldId id="504" r:id="rId22"/>
    <p:sldId id="506" r:id="rId23"/>
    <p:sldId id="507" r:id="rId24"/>
    <p:sldId id="545" r:id="rId25"/>
    <p:sldId id="508" r:id="rId26"/>
    <p:sldId id="509" r:id="rId27"/>
    <p:sldId id="510" r:id="rId28"/>
    <p:sldId id="512" r:id="rId29"/>
    <p:sldId id="511" r:id="rId30"/>
    <p:sldId id="505" r:id="rId31"/>
    <p:sldId id="513" r:id="rId32"/>
    <p:sldId id="514" r:id="rId33"/>
    <p:sldId id="515" r:id="rId34"/>
    <p:sldId id="516" r:id="rId35"/>
    <p:sldId id="517" r:id="rId36"/>
    <p:sldId id="519" r:id="rId37"/>
    <p:sldId id="520" r:id="rId38"/>
    <p:sldId id="521" r:id="rId39"/>
    <p:sldId id="522" r:id="rId40"/>
    <p:sldId id="523" r:id="rId41"/>
    <p:sldId id="524" r:id="rId42"/>
    <p:sldId id="525" r:id="rId43"/>
    <p:sldId id="546" r:id="rId44"/>
    <p:sldId id="526" r:id="rId45"/>
    <p:sldId id="527" r:id="rId46"/>
    <p:sldId id="529" r:id="rId47"/>
    <p:sldId id="530" r:id="rId48"/>
    <p:sldId id="531" r:id="rId49"/>
    <p:sldId id="532" r:id="rId50"/>
    <p:sldId id="533" r:id="rId51"/>
    <p:sldId id="548" r:id="rId52"/>
    <p:sldId id="547" r:id="rId53"/>
    <p:sldId id="534" r:id="rId54"/>
    <p:sldId id="535" r:id="rId55"/>
    <p:sldId id="536" r:id="rId56"/>
    <p:sldId id="518" r:id="rId57"/>
    <p:sldId id="537" r:id="rId58"/>
    <p:sldId id="538" r:id="rId59"/>
    <p:sldId id="539" r:id="rId60"/>
    <p:sldId id="540" r:id="rId61"/>
    <p:sldId id="543" r:id="rId62"/>
    <p:sldId id="542" r:id="rId63"/>
  </p:sldIdLst>
  <p:sldSz cx="9144000" cy="6858000" type="screen4x3"/>
  <p:notesSz cx="7188200" cy="94488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541"/>
  </p:normalViewPr>
  <p:slideViewPr>
    <p:cSldViewPr>
      <p:cViewPr varScale="1">
        <p:scale>
          <a:sx n="119" d="100"/>
          <a:sy n="119" d="100"/>
        </p:scale>
        <p:origin x="1888"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presProps" Target="presProps.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rthe Choueiry" userId="a0a34cf8-c512-4826-a48e-18e8ad82c21a" providerId="ADAL" clId="{4F9B72ED-3779-5D4D-9FD3-01FF9657D418}"/>
    <pc:docChg chg="modSld">
      <pc:chgData name="Berthe Choueiry" userId="a0a34cf8-c512-4826-a48e-18e8ad82c21a" providerId="ADAL" clId="{4F9B72ED-3779-5D4D-9FD3-01FF9657D418}" dt="2022-01-28T07:19:32.681" v="1" actId="20577"/>
      <pc:docMkLst>
        <pc:docMk/>
      </pc:docMkLst>
      <pc:sldChg chg="modSp mod">
        <pc:chgData name="Berthe Choueiry" userId="a0a34cf8-c512-4826-a48e-18e8ad82c21a" providerId="ADAL" clId="{4F9B72ED-3779-5D4D-9FD3-01FF9657D418}" dt="2022-01-28T07:19:32.681" v="1" actId="20577"/>
        <pc:sldMkLst>
          <pc:docMk/>
          <pc:sldMk cId="0" sldId="256"/>
        </pc:sldMkLst>
        <pc:spChg chg="mod">
          <ac:chgData name="Berthe Choueiry" userId="a0a34cf8-c512-4826-a48e-18e8ad82c21a" providerId="ADAL" clId="{4F9B72ED-3779-5D4D-9FD3-01FF9657D418}" dt="2022-01-28T07:19:32.681" v="1" actId="20577"/>
          <ac:spMkLst>
            <pc:docMk/>
            <pc:sldMk cId="0" sldId="256"/>
            <ac:spMk id="17410" creationId="{23EF54EE-44CB-8347-826A-852C3300993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9E2A3AB-C3A2-BC4E-8740-DA0EFDEEFE02}"/>
              </a:ext>
            </a:extLst>
          </p:cNvPr>
          <p:cNvSpPr>
            <a:spLocks noGrp="1"/>
          </p:cNvSpPr>
          <p:nvPr>
            <p:ph type="hdr" sz="quarter"/>
          </p:nvPr>
        </p:nvSpPr>
        <p:spPr>
          <a:xfrm>
            <a:off x="0" y="0"/>
            <a:ext cx="3114675" cy="473075"/>
          </a:xfrm>
          <a:prstGeom prst="rect">
            <a:avLst/>
          </a:prstGeom>
        </p:spPr>
        <p:txBody>
          <a:bodyPr vert="horz" lIns="95061" tIns="47531" rIns="95061" bIns="47531" rtlCol="0"/>
          <a:lstStyle>
            <a:lvl1pPr algn="l">
              <a:defRPr sz="1200">
                <a:latin typeface="Arial" charset="0"/>
                <a:ea typeface="+mn-ea"/>
                <a:cs typeface="Arial" charset="0"/>
              </a:defRPr>
            </a:lvl1pPr>
          </a:lstStyle>
          <a:p>
            <a:pPr>
              <a:defRPr/>
            </a:pPr>
            <a:endParaRPr lang="en-US"/>
          </a:p>
        </p:txBody>
      </p:sp>
      <p:sp>
        <p:nvSpPr>
          <p:cNvPr id="3" name="Date Placeholder 2">
            <a:extLst>
              <a:ext uri="{FF2B5EF4-FFF2-40B4-BE49-F238E27FC236}">
                <a16:creationId xmlns:a16="http://schemas.microsoft.com/office/drawing/2014/main" id="{7FA5FCCA-1CFB-4448-B3FC-3F2B4B0B28BA}"/>
              </a:ext>
            </a:extLst>
          </p:cNvPr>
          <p:cNvSpPr>
            <a:spLocks noGrp="1"/>
          </p:cNvSpPr>
          <p:nvPr>
            <p:ph type="dt" sz="quarter" idx="1"/>
          </p:nvPr>
        </p:nvSpPr>
        <p:spPr>
          <a:xfrm>
            <a:off x="4071938" y="0"/>
            <a:ext cx="3114675" cy="473075"/>
          </a:xfrm>
          <a:prstGeom prst="rect">
            <a:avLst/>
          </a:prstGeom>
        </p:spPr>
        <p:txBody>
          <a:bodyPr vert="horz" wrap="square" lIns="95061" tIns="47531" rIns="95061" bIns="47531" numCol="1" anchor="t" anchorCtr="0" compatLnSpc="1">
            <a:prstTxWarp prst="textNoShape">
              <a:avLst/>
            </a:prstTxWarp>
          </a:bodyPr>
          <a:lstStyle>
            <a:lvl1pPr algn="r">
              <a:defRPr sz="1200">
                <a:cs typeface="Arial" panose="020B0604020202020204" pitchFamily="34" charset="0"/>
              </a:defRPr>
            </a:lvl1pPr>
          </a:lstStyle>
          <a:p>
            <a:fld id="{4BBE30F8-D924-6443-BB73-4CE23367451E}" type="datetime1">
              <a:rPr lang="en-US" altLang="en-US"/>
              <a:pPr/>
              <a:t>1/28/22</a:t>
            </a:fld>
            <a:endParaRPr lang="en-US" altLang="en-US"/>
          </a:p>
        </p:txBody>
      </p:sp>
      <p:sp>
        <p:nvSpPr>
          <p:cNvPr id="4" name="Footer Placeholder 3">
            <a:extLst>
              <a:ext uri="{FF2B5EF4-FFF2-40B4-BE49-F238E27FC236}">
                <a16:creationId xmlns:a16="http://schemas.microsoft.com/office/drawing/2014/main" id="{82C85AAA-3F2A-2541-A399-9D1539F2116D}"/>
              </a:ext>
            </a:extLst>
          </p:cNvPr>
          <p:cNvSpPr>
            <a:spLocks noGrp="1"/>
          </p:cNvSpPr>
          <p:nvPr>
            <p:ph type="ftr" sz="quarter" idx="2"/>
          </p:nvPr>
        </p:nvSpPr>
        <p:spPr>
          <a:xfrm>
            <a:off x="0" y="8974138"/>
            <a:ext cx="3114675" cy="473075"/>
          </a:xfrm>
          <a:prstGeom prst="rect">
            <a:avLst/>
          </a:prstGeom>
        </p:spPr>
        <p:txBody>
          <a:bodyPr vert="horz" lIns="95061" tIns="47531" rIns="95061" bIns="47531" rtlCol="0" anchor="b"/>
          <a:lstStyle>
            <a:lvl1pPr algn="l">
              <a:defRPr sz="1200">
                <a:latin typeface="Arial" charset="0"/>
                <a:ea typeface="+mn-ea"/>
                <a:cs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1E59ADB5-2041-364D-9A36-4621AEEFEE86}"/>
              </a:ext>
            </a:extLst>
          </p:cNvPr>
          <p:cNvSpPr>
            <a:spLocks noGrp="1"/>
          </p:cNvSpPr>
          <p:nvPr>
            <p:ph type="sldNum" sz="quarter" idx="3"/>
          </p:nvPr>
        </p:nvSpPr>
        <p:spPr>
          <a:xfrm>
            <a:off x="4071938" y="8974138"/>
            <a:ext cx="3114675" cy="473075"/>
          </a:xfrm>
          <a:prstGeom prst="rect">
            <a:avLst/>
          </a:prstGeom>
        </p:spPr>
        <p:txBody>
          <a:bodyPr vert="horz" wrap="square" lIns="95061" tIns="47531" rIns="95061" bIns="47531" numCol="1" anchor="b" anchorCtr="0" compatLnSpc="1">
            <a:prstTxWarp prst="textNoShape">
              <a:avLst/>
            </a:prstTxWarp>
          </a:bodyPr>
          <a:lstStyle>
            <a:lvl1pPr algn="r">
              <a:defRPr sz="1200">
                <a:cs typeface="Arial" panose="020B0604020202020204" pitchFamily="34" charset="0"/>
              </a:defRPr>
            </a:lvl1pPr>
          </a:lstStyle>
          <a:p>
            <a:fld id="{0CCFA61F-E662-D24A-A113-3D28D6898943}"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14675" cy="4730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71938" y="0"/>
            <a:ext cx="3114675" cy="473075"/>
          </a:xfrm>
          <a:prstGeom prst="rect">
            <a:avLst/>
          </a:prstGeom>
        </p:spPr>
        <p:txBody>
          <a:bodyPr vert="horz" lIns="91440" tIns="45720" rIns="91440" bIns="45720" rtlCol="0"/>
          <a:lstStyle>
            <a:lvl1pPr algn="r">
              <a:defRPr sz="1200"/>
            </a:lvl1pPr>
          </a:lstStyle>
          <a:p>
            <a:fld id="{8CD28983-BFD2-4F4C-BCDD-1D76797F5615}" type="datetimeFigureOut">
              <a:rPr lang="en-US" smtClean="0"/>
              <a:t>1/28/22</a:t>
            </a:fld>
            <a:endParaRPr lang="en-US"/>
          </a:p>
        </p:txBody>
      </p:sp>
      <p:sp>
        <p:nvSpPr>
          <p:cNvPr id="4" name="Slide Image Placeholder 3"/>
          <p:cNvSpPr>
            <a:spLocks noGrp="1" noRot="1" noChangeAspect="1"/>
          </p:cNvSpPr>
          <p:nvPr>
            <p:ph type="sldImg" idx="2"/>
          </p:nvPr>
        </p:nvSpPr>
        <p:spPr>
          <a:xfrm>
            <a:off x="1468438" y="1181100"/>
            <a:ext cx="4251325" cy="31892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9138" y="4546600"/>
            <a:ext cx="5749925" cy="372110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75725"/>
            <a:ext cx="3114675" cy="4730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71938" y="8975725"/>
            <a:ext cx="3114675" cy="473075"/>
          </a:xfrm>
          <a:prstGeom prst="rect">
            <a:avLst/>
          </a:prstGeom>
        </p:spPr>
        <p:txBody>
          <a:bodyPr vert="horz" lIns="91440" tIns="45720" rIns="91440" bIns="45720" rtlCol="0" anchor="b"/>
          <a:lstStyle>
            <a:lvl1pPr algn="r">
              <a:defRPr sz="1200"/>
            </a:lvl1pPr>
          </a:lstStyle>
          <a:p>
            <a:fld id="{1B5FD71A-1A15-0E4A-9FE1-F083389E81DE}" type="slidenum">
              <a:rPr lang="en-US" smtClean="0"/>
              <a:t>‹#›</a:t>
            </a:fld>
            <a:endParaRPr lang="en-US"/>
          </a:p>
        </p:txBody>
      </p:sp>
    </p:spTree>
    <p:extLst>
      <p:ext uri="{BB962C8B-B14F-4D97-AF65-F5344CB8AC3E}">
        <p14:creationId xmlns:p14="http://schemas.microsoft.com/office/powerpoint/2010/main" val="492615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mathrm</a:t>
            </a:r>
            <a:r>
              <a:rPr lang="en-US" sz="1200" kern="1200" dirty="0">
                <a:solidFill>
                  <a:schemeClr val="tx1"/>
                </a:solidFill>
                <a:effectLst/>
                <a:latin typeface="+mn-lt"/>
                <a:ea typeface="+mn-ea"/>
                <a:cs typeface="+mn-cs"/>
              </a:rPr>
              <a:t>{For}\; </a:t>
            </a:r>
            <a:r>
              <a:rPr lang="en-US" sz="1200" kern="1200" dirty="0" err="1">
                <a:solidFill>
                  <a:schemeClr val="tx1"/>
                </a:solidFill>
                <a:effectLst/>
                <a:latin typeface="+mn-lt"/>
                <a:ea typeface="+mn-ea"/>
                <a:cs typeface="+mn-cs"/>
              </a:rPr>
              <a:t>col_i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mathrm</a:t>
            </a:r>
            <a:r>
              <a:rPr lang="en-US" sz="1200" kern="1200" dirty="0">
                <a:solidFill>
                  <a:schemeClr val="tx1"/>
                </a:solidFill>
                <a:effectLst/>
                <a:latin typeface="+mn-lt"/>
                <a:ea typeface="+mn-ea"/>
                <a:cs typeface="+mn-cs"/>
              </a:rPr>
              <a:t>{if}\; m_{</a:t>
            </a:r>
            <a:r>
              <a:rPr lang="en-US" sz="1200" kern="1200" dirty="0" err="1">
                <a:solidFill>
                  <a:schemeClr val="tx1"/>
                </a:solidFill>
                <a:effectLst/>
                <a:latin typeface="+mn-lt"/>
                <a:ea typeface="+mn-ea"/>
                <a:cs typeface="+mn-cs"/>
              </a:rPr>
              <a:t>ik</a:t>
            </a:r>
            <a:r>
              <a:rPr lang="en-US" sz="1200" kern="1200" dirty="0">
                <a:solidFill>
                  <a:schemeClr val="tx1"/>
                </a:solidFill>
                <a:effectLst/>
                <a:latin typeface="+mn-lt"/>
                <a:ea typeface="+mn-ea"/>
                <a:cs typeface="+mn-cs"/>
              </a:rPr>
              <a:t>} = 0, </a:t>
            </a:r>
            <a:r>
              <a:rPr lang="en-US" sz="1200" kern="1200" dirty="0" err="1">
                <a:solidFill>
                  <a:schemeClr val="tx1"/>
                </a:solidFill>
                <a:effectLst/>
                <a:latin typeface="+mn-lt"/>
                <a:ea typeface="+mn-ea"/>
                <a:cs typeface="+mn-cs"/>
              </a:rPr>
              <a:t>col_i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mathrm</a:t>
            </a:r>
            <a:r>
              <a:rPr lang="en-US" sz="1200" kern="1200" dirty="0">
                <a:solidFill>
                  <a:schemeClr val="tx1"/>
                </a:solidFill>
                <a:effectLst/>
                <a:latin typeface="+mn-lt"/>
                <a:ea typeface="+mn-ea"/>
                <a:cs typeface="+mn-cs"/>
              </a:rPr>
              <a:t>{stays\; the\; same}\\</a:t>
            </a:r>
          </a:p>
          <a:p>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mathrm</a:t>
            </a:r>
            <a:r>
              <a:rPr lang="en-US" sz="1200" kern="1200" dirty="0">
                <a:solidFill>
                  <a:schemeClr val="tx1"/>
                </a:solidFill>
                <a:effectLst/>
                <a:latin typeface="+mn-lt"/>
                <a:ea typeface="+mn-ea"/>
                <a:cs typeface="+mn-cs"/>
              </a:rPr>
              <a:t>{if}\; m_{</a:t>
            </a:r>
            <a:r>
              <a:rPr lang="en-US" sz="1200" kern="1200" dirty="0" err="1">
                <a:solidFill>
                  <a:schemeClr val="tx1"/>
                </a:solidFill>
                <a:effectLst/>
                <a:latin typeface="+mn-lt"/>
                <a:ea typeface="+mn-ea"/>
                <a:cs typeface="+mn-cs"/>
              </a:rPr>
              <a:t>ik</a:t>
            </a:r>
            <a:r>
              <a:rPr lang="en-US" sz="1200" kern="1200" dirty="0">
                <a:solidFill>
                  <a:schemeClr val="tx1"/>
                </a:solidFill>
                <a:effectLst/>
                <a:latin typeface="+mn-lt"/>
                <a:ea typeface="+mn-ea"/>
                <a:cs typeface="+mn-cs"/>
              </a:rPr>
              <a:t>} = 1, </a:t>
            </a:r>
            <a:r>
              <a:rPr lang="en-US" sz="1200" kern="1200" dirty="0" err="1">
                <a:solidFill>
                  <a:schemeClr val="tx1"/>
                </a:solidFill>
                <a:effectLst/>
                <a:latin typeface="+mn-lt"/>
                <a:ea typeface="+mn-ea"/>
                <a:cs typeface="+mn-cs"/>
              </a:rPr>
              <a:t>col_i</a:t>
            </a:r>
            <a:r>
              <a:rPr lang="en-US" sz="1200" kern="1200" dirty="0">
                <a:solidFill>
                  <a:schemeClr val="tx1"/>
                </a:solidFill>
                <a:effectLst/>
                <a:latin typeface="+mn-lt"/>
                <a:ea typeface="+mn-ea"/>
                <a:cs typeface="+mn-cs"/>
              </a:rPr>
              <a:t> \gets (</a:t>
            </a:r>
            <a:r>
              <a:rPr lang="en-US" sz="1200" kern="1200" dirty="0" err="1">
                <a:solidFill>
                  <a:schemeClr val="tx1"/>
                </a:solidFill>
                <a:effectLst/>
                <a:latin typeface="+mn-lt"/>
                <a:ea typeface="+mn-ea"/>
                <a:cs typeface="+mn-cs"/>
              </a:rPr>
              <a:t>col_i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vee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col_k</a:t>
            </a:r>
            <a:r>
              <a:rPr lang="en-US" sz="1200"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5"/>
          </p:nvPr>
        </p:nvSpPr>
        <p:spPr/>
        <p:txBody>
          <a:bodyPr/>
          <a:lstStyle/>
          <a:p>
            <a:fld id="{1B5FD71A-1A15-0E4A-9FE1-F083389E81DE}" type="slidenum">
              <a:rPr lang="en-US" smtClean="0"/>
              <a:t>50</a:t>
            </a:fld>
            <a:endParaRPr lang="en-US"/>
          </a:p>
        </p:txBody>
      </p:sp>
    </p:spTree>
    <p:extLst>
      <p:ext uri="{BB962C8B-B14F-4D97-AF65-F5344CB8AC3E}">
        <p14:creationId xmlns:p14="http://schemas.microsoft.com/office/powerpoint/2010/main" val="1056509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F701A7E6-307E-904E-AF21-CE4559884EE6}"/>
              </a:ext>
            </a:extLst>
          </p:cNvPr>
          <p:cNvSpPr>
            <a:spLocks noGrp="1"/>
          </p:cNvSpPr>
          <p:nvPr>
            <p:ph type="dt" sz="half" idx="10"/>
          </p:nvPr>
        </p:nvSpPr>
        <p:spPr/>
        <p:txBody>
          <a:bodyPr/>
          <a:lstStyle>
            <a:lvl1pPr>
              <a:defRPr/>
            </a:lvl1pPr>
          </a:lstStyle>
          <a:p>
            <a:fld id="{D8A52B46-1B19-5F46-9B3F-E2ABF6632ABE}" type="datetime1">
              <a:rPr lang="en-US" altLang="en-US"/>
              <a:pPr/>
              <a:t>1/28/22</a:t>
            </a:fld>
            <a:endParaRPr lang="en-US" altLang="en-US"/>
          </a:p>
        </p:txBody>
      </p:sp>
      <p:sp>
        <p:nvSpPr>
          <p:cNvPr id="5" name="Footer Placeholder 4">
            <a:extLst>
              <a:ext uri="{FF2B5EF4-FFF2-40B4-BE49-F238E27FC236}">
                <a16:creationId xmlns:a16="http://schemas.microsoft.com/office/drawing/2014/main" id="{5759F999-C460-844B-8A4F-A31C9E413B3E}"/>
              </a:ext>
            </a:extLst>
          </p:cNvPr>
          <p:cNvSpPr>
            <a:spLocks noGrp="1"/>
          </p:cNvSpPr>
          <p:nvPr>
            <p:ph type="ftr" sz="quarter" idx="11"/>
          </p:nvPr>
        </p:nvSpPr>
        <p:spPr/>
        <p:txBody>
          <a:bodyPr/>
          <a:lstStyle>
            <a:lvl1pPr>
              <a:defRPr/>
            </a:lvl1pPr>
          </a:lstStyle>
          <a:p>
            <a:pPr>
              <a:defRPr/>
            </a:pPr>
            <a:r>
              <a:rPr lang="en-US"/>
              <a:t>CSCE 235, Fall 2008</a:t>
            </a:r>
          </a:p>
        </p:txBody>
      </p:sp>
      <p:sp>
        <p:nvSpPr>
          <p:cNvPr id="6" name="Slide Number Placeholder 5">
            <a:extLst>
              <a:ext uri="{FF2B5EF4-FFF2-40B4-BE49-F238E27FC236}">
                <a16:creationId xmlns:a16="http://schemas.microsoft.com/office/drawing/2014/main" id="{3A22815D-7FBB-5C4F-A017-77E70C23761D}"/>
              </a:ext>
            </a:extLst>
          </p:cNvPr>
          <p:cNvSpPr>
            <a:spLocks noGrp="1"/>
          </p:cNvSpPr>
          <p:nvPr>
            <p:ph type="sldNum" sz="quarter" idx="12"/>
          </p:nvPr>
        </p:nvSpPr>
        <p:spPr/>
        <p:txBody>
          <a:bodyPr/>
          <a:lstStyle>
            <a:lvl1pPr>
              <a:defRPr/>
            </a:lvl1pPr>
          </a:lstStyle>
          <a:p>
            <a:fld id="{C9576234-6703-9749-B9F4-46237A1F24BD}" type="slidenum">
              <a:rPr lang="en-US" altLang="en-US"/>
              <a:pPr/>
              <a:t>‹#›</a:t>
            </a:fld>
            <a:endParaRPr lang="en-US" altLang="en-US"/>
          </a:p>
        </p:txBody>
      </p:sp>
    </p:spTree>
    <p:extLst>
      <p:ext uri="{BB962C8B-B14F-4D97-AF65-F5344CB8AC3E}">
        <p14:creationId xmlns:p14="http://schemas.microsoft.com/office/powerpoint/2010/main" val="473424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44E5B687-3A28-8D46-8379-09000C173E6E}"/>
              </a:ext>
            </a:extLst>
          </p:cNvPr>
          <p:cNvSpPr>
            <a:spLocks noGrp="1"/>
          </p:cNvSpPr>
          <p:nvPr>
            <p:ph type="dt" sz="half" idx="10"/>
          </p:nvPr>
        </p:nvSpPr>
        <p:spPr/>
        <p:txBody>
          <a:bodyPr/>
          <a:lstStyle>
            <a:lvl1pPr>
              <a:defRPr/>
            </a:lvl1pPr>
          </a:lstStyle>
          <a:p>
            <a:fld id="{46ADE42C-FE9E-F24B-8D44-3E9C41271F80}" type="datetime1">
              <a:rPr lang="en-US" altLang="en-US"/>
              <a:pPr/>
              <a:t>1/28/22</a:t>
            </a:fld>
            <a:endParaRPr lang="en-US" altLang="en-US"/>
          </a:p>
        </p:txBody>
      </p:sp>
      <p:sp>
        <p:nvSpPr>
          <p:cNvPr id="6" name="Footer Placeholder 4">
            <a:extLst>
              <a:ext uri="{FF2B5EF4-FFF2-40B4-BE49-F238E27FC236}">
                <a16:creationId xmlns:a16="http://schemas.microsoft.com/office/drawing/2014/main" id="{629C06B3-CFEB-714D-8A83-A984A312C61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8493EEB-A938-DB4B-B49D-F144C80C927B}"/>
              </a:ext>
            </a:extLst>
          </p:cNvPr>
          <p:cNvSpPr>
            <a:spLocks noGrp="1"/>
          </p:cNvSpPr>
          <p:nvPr>
            <p:ph type="sldNum" sz="quarter" idx="12"/>
          </p:nvPr>
        </p:nvSpPr>
        <p:spPr/>
        <p:txBody>
          <a:bodyPr/>
          <a:lstStyle>
            <a:lvl1pPr>
              <a:defRPr/>
            </a:lvl1pPr>
          </a:lstStyle>
          <a:p>
            <a:fld id="{39CEB62A-33EA-F44C-B9D2-5BA0D2C49E75}" type="slidenum">
              <a:rPr lang="en-US" altLang="en-US"/>
              <a:pPr/>
              <a:t>‹#›</a:t>
            </a:fld>
            <a:endParaRPr lang="en-US" altLang="en-US"/>
          </a:p>
        </p:txBody>
      </p:sp>
    </p:spTree>
    <p:extLst>
      <p:ext uri="{BB962C8B-B14F-4D97-AF65-F5344CB8AC3E}">
        <p14:creationId xmlns:p14="http://schemas.microsoft.com/office/powerpoint/2010/main" val="302023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607371-0D55-DE4D-BC7C-F598D8BE40B8}"/>
              </a:ext>
            </a:extLst>
          </p:cNvPr>
          <p:cNvSpPr>
            <a:spLocks noGrp="1"/>
          </p:cNvSpPr>
          <p:nvPr>
            <p:ph type="dt" sz="half" idx="10"/>
          </p:nvPr>
        </p:nvSpPr>
        <p:spPr/>
        <p:txBody>
          <a:bodyPr/>
          <a:lstStyle>
            <a:lvl1pPr>
              <a:defRPr/>
            </a:lvl1pPr>
          </a:lstStyle>
          <a:p>
            <a:fld id="{ECE024D4-7489-B441-B21D-C0E3C89CFC2A}" type="datetime1">
              <a:rPr lang="en-US" altLang="en-US"/>
              <a:pPr/>
              <a:t>1/28/22</a:t>
            </a:fld>
            <a:endParaRPr lang="en-US" altLang="en-US"/>
          </a:p>
        </p:txBody>
      </p:sp>
      <p:sp>
        <p:nvSpPr>
          <p:cNvPr id="5" name="Footer Placeholder 4">
            <a:extLst>
              <a:ext uri="{FF2B5EF4-FFF2-40B4-BE49-F238E27FC236}">
                <a16:creationId xmlns:a16="http://schemas.microsoft.com/office/drawing/2014/main" id="{90F46006-A8F9-5046-B39D-7342811375E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764070B-9F43-9B45-959A-2283120F2794}"/>
              </a:ext>
            </a:extLst>
          </p:cNvPr>
          <p:cNvSpPr>
            <a:spLocks noGrp="1"/>
          </p:cNvSpPr>
          <p:nvPr>
            <p:ph type="sldNum" sz="quarter" idx="12"/>
          </p:nvPr>
        </p:nvSpPr>
        <p:spPr/>
        <p:txBody>
          <a:bodyPr/>
          <a:lstStyle>
            <a:lvl1pPr>
              <a:defRPr/>
            </a:lvl1pPr>
          </a:lstStyle>
          <a:p>
            <a:fld id="{A457F989-25A7-9041-94E5-68406CEA1717}" type="slidenum">
              <a:rPr lang="en-US" altLang="en-US"/>
              <a:pPr/>
              <a:t>‹#›</a:t>
            </a:fld>
            <a:endParaRPr lang="en-US" altLang="en-US"/>
          </a:p>
        </p:txBody>
      </p:sp>
    </p:spTree>
    <p:extLst>
      <p:ext uri="{BB962C8B-B14F-4D97-AF65-F5344CB8AC3E}">
        <p14:creationId xmlns:p14="http://schemas.microsoft.com/office/powerpoint/2010/main" val="30371439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1B03D875-F3FD-B047-85B2-2ED6F3D86852}"/>
              </a:ext>
            </a:extLst>
          </p:cNvPr>
          <p:cNvSpPr>
            <a:spLocks noGrp="1"/>
          </p:cNvSpPr>
          <p:nvPr>
            <p:ph type="dt" sz="half" idx="10"/>
          </p:nvPr>
        </p:nvSpPr>
        <p:spPr/>
        <p:txBody>
          <a:bodyPr/>
          <a:lstStyle>
            <a:lvl1pPr>
              <a:defRPr/>
            </a:lvl1pPr>
          </a:lstStyle>
          <a:p>
            <a:fld id="{1EB805AC-A62F-EC40-9F64-DAAE098ED603}" type="datetime1">
              <a:rPr lang="en-US" altLang="en-US"/>
              <a:pPr/>
              <a:t>1/28/22</a:t>
            </a:fld>
            <a:endParaRPr lang="en-US" altLang="en-US"/>
          </a:p>
        </p:txBody>
      </p:sp>
      <p:sp>
        <p:nvSpPr>
          <p:cNvPr id="5" name="Footer Placeholder 4">
            <a:extLst>
              <a:ext uri="{FF2B5EF4-FFF2-40B4-BE49-F238E27FC236}">
                <a16:creationId xmlns:a16="http://schemas.microsoft.com/office/drawing/2014/main" id="{BDBBF17F-3644-104E-9B5E-4054FCE27D9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DDC70D9-C6DE-EC4B-A85A-87D06BD5186F}"/>
              </a:ext>
            </a:extLst>
          </p:cNvPr>
          <p:cNvSpPr>
            <a:spLocks noGrp="1"/>
          </p:cNvSpPr>
          <p:nvPr>
            <p:ph type="sldNum" sz="quarter" idx="12"/>
          </p:nvPr>
        </p:nvSpPr>
        <p:spPr/>
        <p:txBody>
          <a:bodyPr/>
          <a:lstStyle>
            <a:lvl1pPr>
              <a:defRPr/>
            </a:lvl1pPr>
          </a:lstStyle>
          <a:p>
            <a:fld id="{7A64D4A9-42E1-E549-931A-D6EA5EFEAD3B}" type="slidenum">
              <a:rPr lang="en-US" altLang="en-US"/>
              <a:pPr/>
              <a:t>‹#›</a:t>
            </a:fld>
            <a:endParaRPr lang="en-US" altLang="en-US"/>
          </a:p>
        </p:txBody>
      </p:sp>
    </p:spTree>
    <p:extLst>
      <p:ext uri="{BB962C8B-B14F-4D97-AF65-F5344CB8AC3E}">
        <p14:creationId xmlns:p14="http://schemas.microsoft.com/office/powerpoint/2010/main" val="5315772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618BE0-259F-FB48-A47B-6AF0AEB1F8DE}"/>
              </a:ext>
            </a:extLst>
          </p:cNvPr>
          <p:cNvSpPr>
            <a:spLocks noGrp="1"/>
          </p:cNvSpPr>
          <p:nvPr>
            <p:ph type="dt" sz="half" idx="10"/>
          </p:nvPr>
        </p:nvSpPr>
        <p:spPr/>
        <p:txBody>
          <a:bodyPr/>
          <a:lstStyle>
            <a:lvl1pPr>
              <a:defRPr/>
            </a:lvl1pPr>
          </a:lstStyle>
          <a:p>
            <a:fld id="{4590E158-6C6A-0A41-ADD2-D098677E162E}" type="datetime1">
              <a:rPr lang="en-US" altLang="en-US"/>
              <a:pPr/>
              <a:t>1/28/22</a:t>
            </a:fld>
            <a:endParaRPr lang="en-US" altLang="en-US"/>
          </a:p>
        </p:txBody>
      </p:sp>
      <p:sp>
        <p:nvSpPr>
          <p:cNvPr id="5" name="Footer Placeholder 4">
            <a:extLst>
              <a:ext uri="{FF2B5EF4-FFF2-40B4-BE49-F238E27FC236}">
                <a16:creationId xmlns:a16="http://schemas.microsoft.com/office/drawing/2014/main" id="{55D3E9E4-52AC-5D41-A3C5-DB5D6B9A639F}"/>
              </a:ext>
            </a:extLst>
          </p:cNvPr>
          <p:cNvSpPr>
            <a:spLocks noGrp="1"/>
          </p:cNvSpPr>
          <p:nvPr>
            <p:ph type="ftr" sz="quarter" idx="11"/>
          </p:nvPr>
        </p:nvSpPr>
        <p:spPr/>
        <p:txBody>
          <a:bodyPr/>
          <a:lstStyle>
            <a:lvl1pPr>
              <a:defRPr/>
            </a:lvl1pPr>
          </a:lstStyle>
          <a:p>
            <a:pPr>
              <a:defRPr/>
            </a:pPr>
            <a:r>
              <a:rPr lang="en-US"/>
              <a:t>CSCE 235, Fall 2008</a:t>
            </a:r>
          </a:p>
        </p:txBody>
      </p:sp>
      <p:sp>
        <p:nvSpPr>
          <p:cNvPr id="6" name="Slide Number Placeholder 5">
            <a:extLst>
              <a:ext uri="{FF2B5EF4-FFF2-40B4-BE49-F238E27FC236}">
                <a16:creationId xmlns:a16="http://schemas.microsoft.com/office/drawing/2014/main" id="{24110E0F-C4FA-2441-A546-6131FCD1C11A}"/>
              </a:ext>
            </a:extLst>
          </p:cNvPr>
          <p:cNvSpPr>
            <a:spLocks noGrp="1"/>
          </p:cNvSpPr>
          <p:nvPr>
            <p:ph type="sldNum" sz="quarter" idx="12"/>
          </p:nvPr>
        </p:nvSpPr>
        <p:spPr/>
        <p:txBody>
          <a:bodyPr/>
          <a:lstStyle>
            <a:lvl1pPr>
              <a:defRPr/>
            </a:lvl1pPr>
          </a:lstStyle>
          <a:p>
            <a:fld id="{00442D98-A77D-5C41-957D-DA1651C6D962}" type="slidenum">
              <a:rPr lang="en-US" altLang="en-US"/>
              <a:pPr/>
              <a:t>‹#›</a:t>
            </a:fld>
            <a:endParaRPr lang="en-US" altLang="en-US"/>
          </a:p>
        </p:txBody>
      </p:sp>
    </p:spTree>
    <p:extLst>
      <p:ext uri="{BB962C8B-B14F-4D97-AF65-F5344CB8AC3E}">
        <p14:creationId xmlns:p14="http://schemas.microsoft.com/office/powerpoint/2010/main" val="1288464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3B1EB09-762A-664E-8606-0D9575E135E7}"/>
              </a:ext>
            </a:extLst>
          </p:cNvPr>
          <p:cNvSpPr txBox="1"/>
          <p:nvPr userDrawn="1"/>
        </p:nvSpPr>
        <p:spPr>
          <a:xfrm>
            <a:off x="3276600" y="6324600"/>
            <a:ext cx="2667000" cy="307975"/>
          </a:xfrm>
          <a:prstGeom prst="rect">
            <a:avLst/>
          </a:prstGeom>
          <a:noFill/>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defRPr/>
            </a:pPr>
            <a:r>
              <a:rPr lang="en-US" sz="1400">
                <a:latin typeface="Calibri" charset="0"/>
              </a:rPr>
              <a:t>Relations</a:t>
            </a:r>
            <a:endParaRPr lang="en-US" sz="1800">
              <a:latin typeface="Calibri" charset="0"/>
            </a:endParaRPr>
          </a:p>
        </p:txBody>
      </p:sp>
      <p:sp>
        <p:nvSpPr>
          <p:cNvPr id="5" name="TextBox 4">
            <a:extLst>
              <a:ext uri="{FF2B5EF4-FFF2-40B4-BE49-F238E27FC236}">
                <a16:creationId xmlns:a16="http://schemas.microsoft.com/office/drawing/2014/main" id="{2FF8BF90-9A54-2643-9216-3A24E0274473}"/>
              </a:ext>
            </a:extLst>
          </p:cNvPr>
          <p:cNvSpPr txBox="1"/>
          <p:nvPr userDrawn="1"/>
        </p:nvSpPr>
        <p:spPr>
          <a:xfrm>
            <a:off x="457200" y="6324600"/>
            <a:ext cx="2667000" cy="307975"/>
          </a:xfrm>
          <a:prstGeom prst="rect">
            <a:avLst/>
          </a:prstGeom>
          <a:noFill/>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defRPr/>
            </a:pPr>
            <a:r>
              <a:rPr lang="en-US" sz="1400">
                <a:latin typeface="Calibri" charset="0"/>
              </a:rPr>
              <a:t>CSCE 235</a:t>
            </a:r>
            <a:endParaRPr lang="en-US" sz="1800">
              <a:latin typeface="Calibri" charset="0"/>
            </a:endParaRPr>
          </a:p>
        </p:txBody>
      </p:sp>
      <p:sp>
        <p:nvSpPr>
          <p:cNvPr id="6" name="TextBox 5">
            <a:extLst>
              <a:ext uri="{FF2B5EF4-FFF2-40B4-BE49-F238E27FC236}">
                <a16:creationId xmlns:a16="http://schemas.microsoft.com/office/drawing/2014/main" id="{4360FAAF-0FA1-CB49-856B-30625CF1C021}"/>
              </a:ext>
            </a:extLst>
          </p:cNvPr>
          <p:cNvSpPr txBox="1"/>
          <p:nvPr userDrawn="1"/>
        </p:nvSpPr>
        <p:spPr>
          <a:xfrm>
            <a:off x="6019800" y="6321425"/>
            <a:ext cx="2667000" cy="307975"/>
          </a:xfrm>
          <a:prstGeom prst="rect">
            <a:avLst/>
          </a:prstGeom>
          <a:noFill/>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fld id="{BC5F40C1-5DC6-094D-B1D0-4703D1D9A1F4}" type="slidenum">
              <a:rPr lang="en-US" altLang="en-US" sz="1400">
                <a:latin typeface="Calibri" panose="020F0502020204030204" pitchFamily="34" charset="0"/>
                <a:cs typeface="Arial" panose="020B0604020202020204" pitchFamily="34" charset="0"/>
              </a:rPr>
              <a:pPr algn="r" eaLnBrk="1" hangingPunct="1"/>
              <a:t>‹#›</a:t>
            </a:fld>
            <a:endParaRPr lang="en-US" altLang="en-US" sz="1800">
              <a:latin typeface="Calibri" panose="020F050202020403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F9F7BAFE-C56C-AA4D-87E1-EF632BD974A1}"/>
              </a:ext>
            </a:extLst>
          </p:cNvPr>
          <p:cNvCxnSpPr/>
          <p:nvPr userDrawn="1"/>
        </p:nvCxnSpPr>
        <p:spPr>
          <a:xfrm>
            <a:off x="457200" y="1371600"/>
            <a:ext cx="8229600" cy="0"/>
          </a:xfrm>
          <a:prstGeom prst="line">
            <a:avLst/>
          </a:prstGeom>
          <a:ln w="38100" cap="rnd"/>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23913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0A737A-F9A2-DA4F-8BFA-95D1555E4091}"/>
              </a:ext>
            </a:extLst>
          </p:cNvPr>
          <p:cNvSpPr>
            <a:spLocks noGrp="1"/>
          </p:cNvSpPr>
          <p:nvPr>
            <p:ph type="dt" sz="half" idx="10"/>
          </p:nvPr>
        </p:nvSpPr>
        <p:spPr/>
        <p:txBody>
          <a:bodyPr/>
          <a:lstStyle>
            <a:lvl1pPr>
              <a:defRPr/>
            </a:lvl1pPr>
          </a:lstStyle>
          <a:p>
            <a:fld id="{8CD21EF8-6DA6-BA40-801B-C5F05D6856E9}" type="datetime1">
              <a:rPr lang="en-US" altLang="en-US"/>
              <a:pPr/>
              <a:t>1/28/22</a:t>
            </a:fld>
            <a:endParaRPr lang="en-US" altLang="en-US"/>
          </a:p>
        </p:txBody>
      </p:sp>
      <p:sp>
        <p:nvSpPr>
          <p:cNvPr id="5" name="Footer Placeholder 4">
            <a:extLst>
              <a:ext uri="{FF2B5EF4-FFF2-40B4-BE49-F238E27FC236}">
                <a16:creationId xmlns:a16="http://schemas.microsoft.com/office/drawing/2014/main" id="{3E828A7B-939A-4143-9A0A-8BB482213A3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51ACA14-C50E-5148-AEC1-08C09BAF60CB}"/>
              </a:ext>
            </a:extLst>
          </p:cNvPr>
          <p:cNvSpPr>
            <a:spLocks noGrp="1"/>
          </p:cNvSpPr>
          <p:nvPr>
            <p:ph type="sldNum" sz="quarter" idx="12"/>
          </p:nvPr>
        </p:nvSpPr>
        <p:spPr/>
        <p:txBody>
          <a:bodyPr/>
          <a:lstStyle>
            <a:lvl1pPr>
              <a:defRPr/>
            </a:lvl1pPr>
          </a:lstStyle>
          <a:p>
            <a:fld id="{800DC5F1-EC7D-8245-B162-B24F7BB33927}" type="slidenum">
              <a:rPr lang="en-US" altLang="en-US"/>
              <a:pPr/>
              <a:t>‹#›</a:t>
            </a:fld>
            <a:endParaRPr lang="en-US" altLang="en-US"/>
          </a:p>
        </p:txBody>
      </p:sp>
    </p:spTree>
    <p:extLst>
      <p:ext uri="{BB962C8B-B14F-4D97-AF65-F5344CB8AC3E}">
        <p14:creationId xmlns:p14="http://schemas.microsoft.com/office/powerpoint/2010/main" val="3646075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CE9C4CB-0499-0642-A6CA-670233B255B3}"/>
              </a:ext>
            </a:extLst>
          </p:cNvPr>
          <p:cNvSpPr>
            <a:spLocks noGrp="1"/>
          </p:cNvSpPr>
          <p:nvPr>
            <p:ph type="dt" sz="half" idx="10"/>
          </p:nvPr>
        </p:nvSpPr>
        <p:spPr/>
        <p:txBody>
          <a:bodyPr/>
          <a:lstStyle>
            <a:lvl1pPr>
              <a:defRPr/>
            </a:lvl1pPr>
          </a:lstStyle>
          <a:p>
            <a:fld id="{50E2E796-22D3-5049-8D25-1A05C1322BE2}" type="datetime1">
              <a:rPr lang="en-US" altLang="en-US"/>
              <a:pPr/>
              <a:t>1/28/22</a:t>
            </a:fld>
            <a:endParaRPr lang="en-US" altLang="en-US"/>
          </a:p>
        </p:txBody>
      </p:sp>
      <p:sp>
        <p:nvSpPr>
          <p:cNvPr id="5" name="Footer Placeholder 4">
            <a:extLst>
              <a:ext uri="{FF2B5EF4-FFF2-40B4-BE49-F238E27FC236}">
                <a16:creationId xmlns:a16="http://schemas.microsoft.com/office/drawing/2014/main" id="{8632F1B1-ED84-4147-B319-54440369556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E9DDA19-B252-2443-A731-AC865370BC4C}"/>
              </a:ext>
            </a:extLst>
          </p:cNvPr>
          <p:cNvSpPr>
            <a:spLocks noGrp="1"/>
          </p:cNvSpPr>
          <p:nvPr>
            <p:ph type="sldNum" sz="quarter" idx="12"/>
          </p:nvPr>
        </p:nvSpPr>
        <p:spPr/>
        <p:txBody>
          <a:bodyPr/>
          <a:lstStyle>
            <a:lvl1pPr>
              <a:defRPr/>
            </a:lvl1pPr>
          </a:lstStyle>
          <a:p>
            <a:fld id="{C028ABF4-5AF5-034C-9E6C-779F3712D3B9}" type="slidenum">
              <a:rPr lang="en-US" altLang="en-US"/>
              <a:pPr/>
              <a:t>‹#›</a:t>
            </a:fld>
            <a:endParaRPr lang="en-US" altLang="en-US"/>
          </a:p>
        </p:txBody>
      </p:sp>
    </p:spTree>
    <p:extLst>
      <p:ext uri="{BB962C8B-B14F-4D97-AF65-F5344CB8AC3E}">
        <p14:creationId xmlns:p14="http://schemas.microsoft.com/office/powerpoint/2010/main" val="3285421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50F7059B-34E7-E44C-875D-D983C1A96E30}"/>
              </a:ext>
            </a:extLst>
          </p:cNvPr>
          <p:cNvSpPr>
            <a:spLocks noGrp="1"/>
          </p:cNvSpPr>
          <p:nvPr>
            <p:ph type="dt" sz="half" idx="10"/>
          </p:nvPr>
        </p:nvSpPr>
        <p:spPr/>
        <p:txBody>
          <a:bodyPr/>
          <a:lstStyle>
            <a:lvl1pPr>
              <a:defRPr/>
            </a:lvl1pPr>
          </a:lstStyle>
          <a:p>
            <a:fld id="{C3515C3B-E7D1-FB4E-A822-46A4DAB2A316}" type="datetime1">
              <a:rPr lang="en-US" altLang="en-US"/>
              <a:pPr/>
              <a:t>1/28/22</a:t>
            </a:fld>
            <a:endParaRPr lang="en-US" altLang="en-US"/>
          </a:p>
        </p:txBody>
      </p:sp>
      <p:sp>
        <p:nvSpPr>
          <p:cNvPr id="6" name="Footer Placeholder 4">
            <a:extLst>
              <a:ext uri="{FF2B5EF4-FFF2-40B4-BE49-F238E27FC236}">
                <a16:creationId xmlns:a16="http://schemas.microsoft.com/office/drawing/2014/main" id="{1CB0D940-206A-F149-B77C-9A85C81A351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A4B94F4-A408-F54C-8FAC-3518B33BCDD9}"/>
              </a:ext>
            </a:extLst>
          </p:cNvPr>
          <p:cNvSpPr>
            <a:spLocks noGrp="1"/>
          </p:cNvSpPr>
          <p:nvPr>
            <p:ph type="sldNum" sz="quarter" idx="12"/>
          </p:nvPr>
        </p:nvSpPr>
        <p:spPr/>
        <p:txBody>
          <a:bodyPr/>
          <a:lstStyle>
            <a:lvl1pPr>
              <a:defRPr/>
            </a:lvl1pPr>
          </a:lstStyle>
          <a:p>
            <a:fld id="{D354E027-D441-204C-A9B1-37C450647598}" type="slidenum">
              <a:rPr lang="en-US" altLang="en-US"/>
              <a:pPr/>
              <a:t>‹#›</a:t>
            </a:fld>
            <a:endParaRPr lang="en-US" altLang="en-US"/>
          </a:p>
        </p:txBody>
      </p:sp>
    </p:spTree>
    <p:extLst>
      <p:ext uri="{BB962C8B-B14F-4D97-AF65-F5344CB8AC3E}">
        <p14:creationId xmlns:p14="http://schemas.microsoft.com/office/powerpoint/2010/main" val="2349039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B46BBD68-AD9D-DF43-85F4-28558C04D4F4}"/>
              </a:ext>
            </a:extLst>
          </p:cNvPr>
          <p:cNvSpPr>
            <a:spLocks noGrp="1"/>
          </p:cNvSpPr>
          <p:nvPr>
            <p:ph type="dt" sz="half" idx="10"/>
          </p:nvPr>
        </p:nvSpPr>
        <p:spPr/>
        <p:txBody>
          <a:bodyPr/>
          <a:lstStyle>
            <a:lvl1pPr>
              <a:defRPr/>
            </a:lvl1pPr>
          </a:lstStyle>
          <a:p>
            <a:fld id="{551569C4-1443-CD4D-B765-3963851F06A7}" type="datetime1">
              <a:rPr lang="en-US" altLang="en-US"/>
              <a:pPr/>
              <a:t>1/28/22</a:t>
            </a:fld>
            <a:endParaRPr lang="en-US" altLang="en-US"/>
          </a:p>
        </p:txBody>
      </p:sp>
      <p:sp>
        <p:nvSpPr>
          <p:cNvPr id="8" name="Footer Placeholder 4">
            <a:extLst>
              <a:ext uri="{FF2B5EF4-FFF2-40B4-BE49-F238E27FC236}">
                <a16:creationId xmlns:a16="http://schemas.microsoft.com/office/drawing/2014/main" id="{B3F95185-397E-5446-B7C3-68A6FB93588B}"/>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40129940-B64E-3B48-93F4-CF6ECF91FD48}"/>
              </a:ext>
            </a:extLst>
          </p:cNvPr>
          <p:cNvSpPr>
            <a:spLocks noGrp="1"/>
          </p:cNvSpPr>
          <p:nvPr>
            <p:ph type="sldNum" sz="quarter" idx="12"/>
          </p:nvPr>
        </p:nvSpPr>
        <p:spPr/>
        <p:txBody>
          <a:bodyPr/>
          <a:lstStyle>
            <a:lvl1pPr>
              <a:defRPr/>
            </a:lvl1pPr>
          </a:lstStyle>
          <a:p>
            <a:fld id="{FEE605D6-8D1C-3646-BC94-D4361BD455AC}" type="slidenum">
              <a:rPr lang="en-US" altLang="en-US"/>
              <a:pPr/>
              <a:t>‹#›</a:t>
            </a:fld>
            <a:endParaRPr lang="en-US" altLang="en-US"/>
          </a:p>
        </p:txBody>
      </p:sp>
    </p:spTree>
    <p:extLst>
      <p:ext uri="{BB962C8B-B14F-4D97-AF65-F5344CB8AC3E}">
        <p14:creationId xmlns:p14="http://schemas.microsoft.com/office/powerpoint/2010/main" val="191851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17E5C0D2-0E8B-8941-BD49-A5EDB90C4577}"/>
              </a:ext>
            </a:extLst>
          </p:cNvPr>
          <p:cNvSpPr>
            <a:spLocks noGrp="1"/>
          </p:cNvSpPr>
          <p:nvPr>
            <p:ph type="dt" sz="half" idx="10"/>
          </p:nvPr>
        </p:nvSpPr>
        <p:spPr/>
        <p:txBody>
          <a:bodyPr/>
          <a:lstStyle>
            <a:lvl1pPr>
              <a:defRPr/>
            </a:lvl1pPr>
          </a:lstStyle>
          <a:p>
            <a:fld id="{A17709C8-8B3E-2746-9733-52651490CF3A}" type="datetime1">
              <a:rPr lang="en-US" altLang="en-US"/>
              <a:pPr/>
              <a:t>1/28/22</a:t>
            </a:fld>
            <a:endParaRPr lang="en-US" altLang="en-US"/>
          </a:p>
        </p:txBody>
      </p:sp>
      <p:sp>
        <p:nvSpPr>
          <p:cNvPr id="4" name="Footer Placeholder 4">
            <a:extLst>
              <a:ext uri="{FF2B5EF4-FFF2-40B4-BE49-F238E27FC236}">
                <a16:creationId xmlns:a16="http://schemas.microsoft.com/office/drawing/2014/main" id="{FA9E7440-129A-EC49-A259-1885207A31E0}"/>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CC0E0F6-5819-8745-914E-39A2CD109528}"/>
              </a:ext>
            </a:extLst>
          </p:cNvPr>
          <p:cNvSpPr>
            <a:spLocks noGrp="1"/>
          </p:cNvSpPr>
          <p:nvPr>
            <p:ph type="sldNum" sz="quarter" idx="12"/>
          </p:nvPr>
        </p:nvSpPr>
        <p:spPr/>
        <p:txBody>
          <a:bodyPr/>
          <a:lstStyle>
            <a:lvl1pPr>
              <a:defRPr/>
            </a:lvl1pPr>
          </a:lstStyle>
          <a:p>
            <a:fld id="{0E50F9B5-2109-3242-977B-94D09801F09A}" type="slidenum">
              <a:rPr lang="en-US" altLang="en-US"/>
              <a:pPr/>
              <a:t>‹#›</a:t>
            </a:fld>
            <a:endParaRPr lang="en-US" altLang="en-US"/>
          </a:p>
        </p:txBody>
      </p:sp>
    </p:spTree>
    <p:extLst>
      <p:ext uri="{BB962C8B-B14F-4D97-AF65-F5344CB8AC3E}">
        <p14:creationId xmlns:p14="http://schemas.microsoft.com/office/powerpoint/2010/main" val="1515781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69BB42F-7AE2-7B45-9113-F71A6C6CB018}"/>
              </a:ext>
            </a:extLst>
          </p:cNvPr>
          <p:cNvSpPr>
            <a:spLocks noGrp="1"/>
          </p:cNvSpPr>
          <p:nvPr>
            <p:ph type="dt" sz="half" idx="10"/>
          </p:nvPr>
        </p:nvSpPr>
        <p:spPr/>
        <p:txBody>
          <a:bodyPr/>
          <a:lstStyle>
            <a:lvl1pPr>
              <a:defRPr/>
            </a:lvl1pPr>
          </a:lstStyle>
          <a:p>
            <a:fld id="{6A47931D-F90D-5548-AA08-8DB819EEB3C6}" type="datetime1">
              <a:rPr lang="en-US" altLang="en-US"/>
              <a:pPr/>
              <a:t>1/28/22</a:t>
            </a:fld>
            <a:endParaRPr lang="en-US" altLang="en-US"/>
          </a:p>
        </p:txBody>
      </p:sp>
      <p:sp>
        <p:nvSpPr>
          <p:cNvPr id="3" name="Footer Placeholder 4">
            <a:extLst>
              <a:ext uri="{FF2B5EF4-FFF2-40B4-BE49-F238E27FC236}">
                <a16:creationId xmlns:a16="http://schemas.microsoft.com/office/drawing/2014/main" id="{F0D16EFD-C903-3347-973E-F8A3FE0309D9}"/>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EEC51BF3-DDD1-7741-B9D2-2AC8A67BFDF0}"/>
              </a:ext>
            </a:extLst>
          </p:cNvPr>
          <p:cNvSpPr>
            <a:spLocks noGrp="1"/>
          </p:cNvSpPr>
          <p:nvPr>
            <p:ph type="sldNum" sz="quarter" idx="12"/>
          </p:nvPr>
        </p:nvSpPr>
        <p:spPr/>
        <p:txBody>
          <a:bodyPr/>
          <a:lstStyle>
            <a:lvl1pPr>
              <a:defRPr/>
            </a:lvl1pPr>
          </a:lstStyle>
          <a:p>
            <a:fld id="{6A74634D-F8BB-0840-B0AE-254408593097}" type="slidenum">
              <a:rPr lang="en-US" altLang="en-US"/>
              <a:pPr/>
              <a:t>‹#›</a:t>
            </a:fld>
            <a:endParaRPr lang="en-US" altLang="en-US"/>
          </a:p>
        </p:txBody>
      </p:sp>
    </p:spTree>
    <p:extLst>
      <p:ext uri="{BB962C8B-B14F-4D97-AF65-F5344CB8AC3E}">
        <p14:creationId xmlns:p14="http://schemas.microsoft.com/office/powerpoint/2010/main" val="211700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797303F2-0E7F-B244-BC3D-575B7C308266}"/>
              </a:ext>
            </a:extLst>
          </p:cNvPr>
          <p:cNvSpPr>
            <a:spLocks noGrp="1"/>
          </p:cNvSpPr>
          <p:nvPr>
            <p:ph type="dt" sz="half" idx="10"/>
          </p:nvPr>
        </p:nvSpPr>
        <p:spPr/>
        <p:txBody>
          <a:bodyPr/>
          <a:lstStyle>
            <a:lvl1pPr>
              <a:defRPr/>
            </a:lvl1pPr>
          </a:lstStyle>
          <a:p>
            <a:fld id="{6F834D1A-27B9-2445-801A-0CA17F833644}" type="datetime1">
              <a:rPr lang="en-US" altLang="en-US"/>
              <a:pPr/>
              <a:t>1/28/22</a:t>
            </a:fld>
            <a:endParaRPr lang="en-US" altLang="en-US"/>
          </a:p>
        </p:txBody>
      </p:sp>
      <p:sp>
        <p:nvSpPr>
          <p:cNvPr id="6" name="Footer Placeholder 4">
            <a:extLst>
              <a:ext uri="{FF2B5EF4-FFF2-40B4-BE49-F238E27FC236}">
                <a16:creationId xmlns:a16="http://schemas.microsoft.com/office/drawing/2014/main" id="{99DAE0A2-9581-414E-AC31-08A80DC9EEE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F82418F-9513-2042-8E38-C510B63A4FC4}"/>
              </a:ext>
            </a:extLst>
          </p:cNvPr>
          <p:cNvSpPr>
            <a:spLocks noGrp="1"/>
          </p:cNvSpPr>
          <p:nvPr>
            <p:ph type="sldNum" sz="quarter" idx="12"/>
          </p:nvPr>
        </p:nvSpPr>
        <p:spPr/>
        <p:txBody>
          <a:bodyPr/>
          <a:lstStyle>
            <a:lvl1pPr>
              <a:defRPr/>
            </a:lvl1pPr>
          </a:lstStyle>
          <a:p>
            <a:fld id="{91B726FB-7085-FE45-A356-43C1B9523377}" type="slidenum">
              <a:rPr lang="en-US" altLang="en-US"/>
              <a:pPr/>
              <a:t>‹#›</a:t>
            </a:fld>
            <a:endParaRPr lang="en-US" altLang="en-US"/>
          </a:p>
        </p:txBody>
      </p:sp>
    </p:spTree>
    <p:extLst>
      <p:ext uri="{BB962C8B-B14F-4D97-AF65-F5344CB8AC3E}">
        <p14:creationId xmlns:p14="http://schemas.microsoft.com/office/powerpoint/2010/main" val="1175612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F0C3434-CBED-9D41-8C25-FA8FFD01D402}"/>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532AA0B7-F2CF-A741-B81A-E50A324FC98F}"/>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E3951145-105E-5D43-AEEE-EA519366B209}"/>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anose="020F0502020204030204" pitchFamily="34" charset="0"/>
                <a:cs typeface="Arial" panose="020B0604020202020204" pitchFamily="34" charset="0"/>
              </a:defRPr>
            </a:lvl1pPr>
          </a:lstStyle>
          <a:p>
            <a:fld id="{63115419-A78C-B44C-B873-A09E57DD609D}" type="datetime1">
              <a:rPr lang="en-US" altLang="en-US"/>
              <a:pPr/>
              <a:t>1/28/22</a:t>
            </a:fld>
            <a:endParaRPr lang="en-US" altLang="en-US"/>
          </a:p>
        </p:txBody>
      </p:sp>
      <p:sp>
        <p:nvSpPr>
          <p:cNvPr id="5" name="Footer Placeholder 4">
            <a:extLst>
              <a:ext uri="{FF2B5EF4-FFF2-40B4-BE49-F238E27FC236}">
                <a16:creationId xmlns:a16="http://schemas.microsoft.com/office/drawing/2014/main" id="{E3678EE0-DF9B-8743-B43D-F41AF2DF6BE5}"/>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17367D93-1BC2-5149-B1F8-C38E083A83CE}"/>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cs typeface="Arial" panose="020B0604020202020204" pitchFamily="34" charset="0"/>
              </a:defRPr>
            </a:lvl1pPr>
          </a:lstStyle>
          <a:p>
            <a:fld id="{6ABDC91D-87AA-9A42-AC93-A7BB0602A59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301" r:id="rId1"/>
    <p:sldLayoutId id="2147484302" r:id="rId2"/>
    <p:sldLayoutId id="2147484291" r:id="rId3"/>
    <p:sldLayoutId id="2147484292" r:id="rId4"/>
    <p:sldLayoutId id="2147484293" r:id="rId5"/>
    <p:sldLayoutId id="2147484294" r:id="rId6"/>
    <p:sldLayoutId id="2147484295" r:id="rId7"/>
    <p:sldLayoutId id="2147484296" r:id="rId8"/>
    <p:sldLayoutId id="2147484297" r:id="rId9"/>
    <p:sldLayoutId id="2147484298" r:id="rId10"/>
    <p:sldLayoutId id="214748429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314" name="Title Placeholder 1">
            <a:extLst>
              <a:ext uri="{FF2B5EF4-FFF2-40B4-BE49-F238E27FC236}">
                <a16:creationId xmlns:a16="http://schemas.microsoft.com/office/drawing/2014/main" id="{B7BFC297-1FCD-A346-9F15-C697DFB01075}"/>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3315" name="Text Placeholder 2">
            <a:extLst>
              <a:ext uri="{FF2B5EF4-FFF2-40B4-BE49-F238E27FC236}">
                <a16:creationId xmlns:a16="http://schemas.microsoft.com/office/drawing/2014/main" id="{435073BD-A261-354E-B9DE-6717F738B636}"/>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E582604-5FA2-4646-B81C-E09D89F8F817}"/>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anose="020F0502020204030204" pitchFamily="34" charset="0"/>
                <a:cs typeface="Arial" panose="020B0604020202020204" pitchFamily="34" charset="0"/>
              </a:defRPr>
            </a:lvl1pPr>
          </a:lstStyle>
          <a:p>
            <a:fld id="{686CA38E-0725-CD4E-894E-82B6EE1A5001}" type="datetime1">
              <a:rPr lang="en-US" altLang="en-US"/>
              <a:pPr/>
              <a:t>1/28/22</a:t>
            </a:fld>
            <a:endParaRPr lang="en-US" altLang="en-US"/>
          </a:p>
        </p:txBody>
      </p:sp>
      <p:sp>
        <p:nvSpPr>
          <p:cNvPr id="5" name="Footer Placeholder 4">
            <a:extLst>
              <a:ext uri="{FF2B5EF4-FFF2-40B4-BE49-F238E27FC236}">
                <a16:creationId xmlns:a16="http://schemas.microsoft.com/office/drawing/2014/main" id="{9377D825-6698-BA4F-9685-384CEC54875E}"/>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A5AD029E-582F-D743-9E29-53F2DCAE3615}"/>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cs typeface="Arial" panose="020B0604020202020204" pitchFamily="34" charset="0"/>
              </a:defRPr>
            </a:lvl1pPr>
          </a:lstStyle>
          <a:p>
            <a:fld id="{8B4A24E9-11F0-5249-BF8B-7FA567D15D4A}"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300" r:id="rId1"/>
    <p:sldLayoutId id="2147484303" r:id="rId2"/>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a:extLst>
              <a:ext uri="{FF2B5EF4-FFF2-40B4-BE49-F238E27FC236}">
                <a16:creationId xmlns:a16="http://schemas.microsoft.com/office/drawing/2014/main" id="{5726CC3A-7769-3748-BBAA-BFE535CB6267}"/>
              </a:ext>
            </a:extLst>
          </p:cNvPr>
          <p:cNvSpPr>
            <a:spLocks noGrp="1"/>
          </p:cNvSpPr>
          <p:nvPr>
            <p:ph type="ctrTitle"/>
          </p:nvPr>
        </p:nvSpPr>
        <p:spPr>
          <a:xfrm>
            <a:off x="685800" y="685800"/>
            <a:ext cx="7772400" cy="2914650"/>
          </a:xfrm>
        </p:spPr>
        <p:txBody>
          <a:bodyPr/>
          <a:lstStyle/>
          <a:p>
            <a:pPr eaLnBrk="1" hangingPunct="1"/>
            <a:br>
              <a:rPr lang="en-US" altLang="en-US" sz="3200" b="1">
                <a:ea typeface="ＭＳ Ｐゴシック" panose="020B0600070205080204" pitchFamily="34" charset="-128"/>
              </a:rPr>
            </a:br>
            <a:r>
              <a:rPr lang="en-US" altLang="en-US" b="1">
                <a:ea typeface="ＭＳ Ｐゴシック" panose="020B0600070205080204" pitchFamily="34" charset="-128"/>
              </a:rPr>
              <a:t> Relations</a:t>
            </a:r>
            <a:endParaRPr lang="en-US" altLang="en-US" sz="4000">
              <a:solidFill>
                <a:srgbClr val="FF0000"/>
              </a:solidFill>
              <a:ea typeface="ＭＳ Ｐゴシック" panose="020B0600070205080204" pitchFamily="34" charset="-128"/>
            </a:endParaRPr>
          </a:p>
        </p:txBody>
      </p:sp>
      <p:sp>
        <p:nvSpPr>
          <p:cNvPr id="17410" name="Subtitle 2">
            <a:extLst>
              <a:ext uri="{FF2B5EF4-FFF2-40B4-BE49-F238E27FC236}">
                <a16:creationId xmlns:a16="http://schemas.microsoft.com/office/drawing/2014/main" id="{23EF54EE-44CB-8347-826A-852C3300993D}"/>
              </a:ext>
            </a:extLst>
          </p:cNvPr>
          <p:cNvSpPr>
            <a:spLocks noGrp="1"/>
          </p:cNvSpPr>
          <p:nvPr>
            <p:ph type="subTitle" idx="1"/>
          </p:nvPr>
        </p:nvSpPr>
        <p:spPr>
          <a:xfrm>
            <a:off x="1219200" y="3886200"/>
            <a:ext cx="6705600" cy="1752600"/>
          </a:xfrm>
        </p:spPr>
        <p:txBody>
          <a:bodyPr/>
          <a:lstStyle/>
          <a:p>
            <a:pPr eaLnBrk="1" hangingPunct="1">
              <a:lnSpc>
                <a:spcPct val="80000"/>
              </a:lnSpc>
            </a:pPr>
            <a:r>
              <a:rPr lang="en-US" altLang="en-US" sz="2500" b="1" dirty="0">
                <a:solidFill>
                  <a:srgbClr val="FF0000"/>
                </a:solidFill>
                <a:ea typeface="ＭＳ Ｐゴシック" panose="020B0600070205080204" pitchFamily="34" charset="-128"/>
              </a:rPr>
              <a:t>Section 9.1, 9.3—9.5 of Rosen</a:t>
            </a:r>
          </a:p>
          <a:p>
            <a:pPr eaLnBrk="1" hangingPunct="1">
              <a:lnSpc>
                <a:spcPct val="80000"/>
              </a:lnSpc>
            </a:pPr>
            <a:r>
              <a:rPr lang="en-US" altLang="en-US" sz="2000">
                <a:solidFill>
                  <a:schemeClr val="tx1"/>
                </a:solidFill>
                <a:ea typeface="ＭＳ Ｐゴシック" panose="020B0600070205080204" pitchFamily="34" charset="-128"/>
              </a:rPr>
              <a:t>Spring 2022</a:t>
            </a:r>
            <a:endParaRPr lang="en-US" altLang="en-US" sz="2000" dirty="0">
              <a:solidFill>
                <a:srgbClr val="898989"/>
              </a:solidFill>
              <a:ea typeface="ＭＳ Ｐゴシック" panose="020B0600070205080204" pitchFamily="34" charset="-128"/>
            </a:endParaRPr>
          </a:p>
          <a:p>
            <a:pPr eaLnBrk="1" hangingPunct="1">
              <a:lnSpc>
                <a:spcPct val="80000"/>
              </a:lnSpc>
            </a:pPr>
            <a:r>
              <a:rPr lang="en-US" altLang="en-US" sz="2000" dirty="0">
                <a:solidFill>
                  <a:schemeClr val="tx1"/>
                </a:solidFill>
                <a:ea typeface="ＭＳ Ｐゴシック" panose="020B0600070205080204" pitchFamily="34" charset="-128"/>
              </a:rPr>
              <a:t>CSCE 235H Introduction to Discrete Structures (Honors)</a:t>
            </a:r>
          </a:p>
          <a:p>
            <a:pPr eaLnBrk="1" hangingPunct="1">
              <a:lnSpc>
                <a:spcPct val="80000"/>
              </a:lnSpc>
            </a:pPr>
            <a:r>
              <a:rPr lang="en-US" altLang="en-US" sz="2000" dirty="0">
                <a:solidFill>
                  <a:schemeClr val="tx1"/>
                </a:solidFill>
                <a:ea typeface="ＭＳ Ｐゴシック" panose="020B0600070205080204" pitchFamily="34" charset="-128"/>
              </a:rPr>
              <a:t>Course web-page: </a:t>
            </a:r>
            <a:r>
              <a:rPr lang="en-US" altLang="en-US" sz="2000" dirty="0" err="1">
                <a:solidFill>
                  <a:schemeClr val="tx1"/>
                </a:solidFill>
                <a:ea typeface="ＭＳ Ｐゴシック" panose="020B0600070205080204" pitchFamily="34" charset="-128"/>
              </a:rPr>
              <a:t>cse.unl.edu</a:t>
            </a:r>
            <a:r>
              <a:rPr lang="en-US" altLang="en-US" sz="2000" dirty="0">
                <a:solidFill>
                  <a:schemeClr val="tx1"/>
                </a:solidFill>
                <a:ea typeface="ＭＳ Ｐゴシック" panose="020B0600070205080204" pitchFamily="34" charset="-128"/>
              </a:rPr>
              <a:t>/~cse235h</a:t>
            </a:r>
          </a:p>
          <a:p>
            <a:pPr eaLnBrk="1" hangingPunct="1">
              <a:lnSpc>
                <a:spcPct val="80000"/>
              </a:lnSpc>
            </a:pPr>
            <a:r>
              <a:rPr lang="en-US" altLang="en-US" sz="2000" dirty="0">
                <a:solidFill>
                  <a:schemeClr val="tx1"/>
                </a:solidFill>
                <a:ea typeface="ＭＳ Ｐゴシック" panose="020B0600070205080204" pitchFamily="34" charset="-128"/>
              </a:rPr>
              <a:t>Questions: Piazza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a:extLst>
              <a:ext uri="{FF2B5EF4-FFF2-40B4-BE49-F238E27FC236}">
                <a16:creationId xmlns:a16="http://schemas.microsoft.com/office/drawing/2014/main" id="{15D9904A-F955-6E4A-BB62-55E334BEE579}"/>
              </a:ext>
            </a:extLst>
          </p:cNvPr>
          <p:cNvSpPr>
            <a:spLocks noGrp="1"/>
          </p:cNvSpPr>
          <p:nvPr>
            <p:ph type="title"/>
          </p:nvPr>
        </p:nvSpPr>
        <p:spPr/>
        <p:txBody>
          <a:bodyPr/>
          <a:lstStyle/>
          <a:p>
            <a:r>
              <a:rPr lang="en-US" altLang="en-US">
                <a:ea typeface="ＭＳ Ｐゴシック" panose="020B0600070205080204" pitchFamily="34" charset="-128"/>
              </a:rPr>
              <a:t>Symmetry versus Antisymmetry</a:t>
            </a:r>
          </a:p>
        </p:txBody>
      </p:sp>
      <p:sp>
        <p:nvSpPr>
          <p:cNvPr id="26626" name="Content Placeholder 2">
            <a:extLst>
              <a:ext uri="{FF2B5EF4-FFF2-40B4-BE49-F238E27FC236}">
                <a16:creationId xmlns:a16="http://schemas.microsoft.com/office/drawing/2014/main" id="{02363EED-FC3F-4F4C-9B08-CA44AB45D941}"/>
              </a:ext>
            </a:extLst>
          </p:cNvPr>
          <p:cNvSpPr>
            <a:spLocks noGrp="1"/>
          </p:cNvSpPr>
          <p:nvPr>
            <p:ph idx="1"/>
          </p:nvPr>
        </p:nvSpPr>
        <p:spPr/>
        <p:txBody>
          <a:bodyPr/>
          <a:lstStyle/>
          <a:p>
            <a:r>
              <a:rPr lang="en-US" altLang="en-US" sz="2400">
                <a:ea typeface="ＭＳ Ｐゴシック" panose="020B0600070205080204" pitchFamily="34" charset="-128"/>
              </a:rPr>
              <a:t>In a </a:t>
            </a:r>
            <a:r>
              <a:rPr lang="en-US" altLang="en-US" sz="2400">
                <a:solidFill>
                  <a:srgbClr val="FF0000"/>
                </a:solidFill>
                <a:ea typeface="ＭＳ Ｐゴシック" panose="020B0600070205080204" pitchFamily="34" charset="-128"/>
              </a:rPr>
              <a:t>symmetric </a:t>
            </a:r>
            <a:r>
              <a:rPr lang="en-US" altLang="en-US" sz="2400">
                <a:ea typeface="ＭＳ Ｐゴシック" panose="020B0600070205080204" pitchFamily="34" charset="-128"/>
              </a:rPr>
              <a:t>relation a</a:t>
            </a:r>
            <a:r>
              <a:rPr lang="en-US" altLang="en-US" sz="2400" i="1">
                <a:ea typeface="ＭＳ Ｐゴシック" panose="020B0600070205080204" pitchFamily="34" charset="-128"/>
              </a:rPr>
              <a:t>R</a:t>
            </a:r>
            <a:r>
              <a:rPr lang="en-US" altLang="en-US" sz="2400">
                <a:ea typeface="ＭＳ Ｐゴシック" panose="020B0600070205080204" pitchFamily="34" charset="-128"/>
              </a:rPr>
              <a:t>b</a:t>
            </a:r>
            <a:r>
              <a:rPr lang="en-US" altLang="en-US" sz="2400">
                <a:ea typeface="ＭＳ Ｐゴシック" panose="020B0600070205080204" pitchFamily="34" charset="-128"/>
                <a:sym typeface="Symbol" pitchFamily="2" charset="2"/>
              </a:rPr>
              <a:t>  b</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a</a:t>
            </a:r>
          </a:p>
          <a:p>
            <a:r>
              <a:rPr lang="en-US" altLang="en-US" sz="2400">
                <a:ea typeface="ＭＳ Ｐゴシック" panose="020B0600070205080204" pitchFamily="34" charset="-128"/>
                <a:sym typeface="Symbol" pitchFamily="2" charset="2"/>
              </a:rPr>
              <a:t>In an </a:t>
            </a:r>
            <a:r>
              <a:rPr lang="en-US" altLang="en-US" sz="2400">
                <a:solidFill>
                  <a:srgbClr val="FF0000"/>
                </a:solidFill>
                <a:ea typeface="ＭＳ Ｐゴシック" panose="020B0600070205080204" pitchFamily="34" charset="-128"/>
                <a:sym typeface="Symbol" pitchFamily="2" charset="2"/>
              </a:rPr>
              <a:t>antisymmetric </a:t>
            </a:r>
            <a:r>
              <a:rPr lang="en-US" altLang="en-US" sz="2400">
                <a:ea typeface="ＭＳ Ｐゴシック" panose="020B0600070205080204" pitchFamily="34" charset="-128"/>
                <a:sym typeface="Symbol" pitchFamily="2" charset="2"/>
              </a:rPr>
              <a:t>relation, if we have </a:t>
            </a:r>
            <a:r>
              <a:rPr lang="en-US" altLang="en-US" sz="2400">
                <a:ea typeface="ＭＳ Ｐゴシック" panose="020B0600070205080204" pitchFamily="34" charset="-128"/>
              </a:rPr>
              <a:t>a</a:t>
            </a:r>
            <a:r>
              <a:rPr lang="en-US" altLang="en-US" sz="2400" i="1">
                <a:ea typeface="ＭＳ Ｐゴシック" panose="020B0600070205080204" pitchFamily="34" charset="-128"/>
              </a:rPr>
              <a:t>R</a:t>
            </a:r>
            <a:r>
              <a:rPr lang="en-US" altLang="en-US" sz="2400">
                <a:ea typeface="ＭＳ Ｐゴシック" panose="020B0600070205080204" pitchFamily="34" charset="-128"/>
              </a:rPr>
              <a:t>b</a:t>
            </a:r>
            <a:r>
              <a:rPr lang="en-US" altLang="en-US" sz="2400">
                <a:ea typeface="ＭＳ Ｐゴシック" panose="020B0600070205080204" pitchFamily="34" charset="-128"/>
                <a:sym typeface="Symbol" pitchFamily="2" charset="2"/>
              </a:rPr>
              <a:t> and b</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a hold only when a=b</a:t>
            </a:r>
          </a:p>
          <a:p>
            <a:r>
              <a:rPr lang="en-US" altLang="en-US" sz="2400">
                <a:ea typeface="ＭＳ Ｐゴシック" panose="020B0600070205080204" pitchFamily="34" charset="-128"/>
                <a:sym typeface="Symbol" pitchFamily="2" charset="2"/>
              </a:rPr>
              <a:t>An antisymmetric relation is not necessarily a reflexive relation:  it may be reflexive or not</a:t>
            </a:r>
          </a:p>
          <a:p>
            <a:r>
              <a:rPr lang="en-US" altLang="en-US" sz="2400">
                <a:ea typeface="ＭＳ Ｐゴシック" panose="020B0600070205080204" pitchFamily="34" charset="-128"/>
                <a:sym typeface="Symbol" pitchFamily="2" charset="2"/>
              </a:rPr>
              <a:t>A relation can be </a:t>
            </a:r>
          </a:p>
          <a:p>
            <a:pPr lvl="1"/>
            <a:r>
              <a:rPr lang="en-US" altLang="en-US" sz="2000" u="sng">
                <a:ea typeface="ＭＳ Ｐゴシック" panose="020B0600070205080204" pitchFamily="34" charset="-128"/>
                <a:sym typeface="Symbol" pitchFamily="2" charset="2"/>
              </a:rPr>
              <a:t>both</a:t>
            </a:r>
            <a:r>
              <a:rPr lang="en-US" altLang="en-US" sz="2000">
                <a:ea typeface="ＭＳ Ｐゴシック" panose="020B0600070205080204" pitchFamily="34" charset="-128"/>
                <a:sym typeface="Symbol" pitchFamily="2" charset="2"/>
              </a:rPr>
              <a:t> symmetric and antisymmetric </a:t>
            </a:r>
          </a:p>
          <a:p>
            <a:pPr lvl="1"/>
            <a:r>
              <a:rPr lang="en-US" altLang="en-US" sz="2000">
                <a:ea typeface="ＭＳ Ｐゴシック" panose="020B0600070205080204" pitchFamily="34" charset="-128"/>
                <a:sym typeface="Symbol" pitchFamily="2" charset="2"/>
              </a:rPr>
              <a:t>or neither </a:t>
            </a:r>
          </a:p>
          <a:p>
            <a:pPr lvl="1"/>
            <a:r>
              <a:rPr lang="en-US" altLang="en-US" sz="2000">
                <a:ea typeface="ＭＳ Ｐゴシック" panose="020B0600070205080204" pitchFamily="34" charset="-128"/>
                <a:sym typeface="Symbol" pitchFamily="2" charset="2"/>
              </a:rPr>
              <a:t>or have one property but not the other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a:extLst>
              <a:ext uri="{FF2B5EF4-FFF2-40B4-BE49-F238E27FC236}">
                <a16:creationId xmlns:a16="http://schemas.microsoft.com/office/drawing/2014/main" id="{B62A4635-01C8-F644-89B5-144BD8FEEE35}"/>
              </a:ext>
            </a:extLst>
          </p:cNvPr>
          <p:cNvSpPr>
            <a:spLocks noGrp="1"/>
          </p:cNvSpPr>
          <p:nvPr>
            <p:ph type="title"/>
          </p:nvPr>
        </p:nvSpPr>
        <p:spPr/>
        <p:txBody>
          <a:bodyPr/>
          <a:lstStyle/>
          <a:p>
            <a:r>
              <a:rPr lang="en-US" altLang="en-US">
                <a:ea typeface="ＭＳ Ｐゴシック" panose="020B0600070205080204" pitchFamily="34" charset="-128"/>
              </a:rPr>
              <a:t>Symmetric Relations: Example</a:t>
            </a:r>
          </a:p>
        </p:txBody>
      </p:sp>
      <p:sp>
        <p:nvSpPr>
          <p:cNvPr id="27650" name="Content Placeholder 2">
            <a:extLst>
              <a:ext uri="{FF2B5EF4-FFF2-40B4-BE49-F238E27FC236}">
                <a16:creationId xmlns:a16="http://schemas.microsoft.com/office/drawing/2014/main" id="{3AC33C0C-A5D2-4242-B848-D9D920559389}"/>
              </a:ext>
            </a:extLst>
          </p:cNvPr>
          <p:cNvSpPr>
            <a:spLocks noGrp="1"/>
          </p:cNvSpPr>
          <p:nvPr>
            <p:ph idx="1"/>
          </p:nvPr>
        </p:nvSpPr>
        <p:spPr>
          <a:xfrm>
            <a:off x="457200" y="1600200"/>
            <a:ext cx="8229600" cy="2133600"/>
          </a:xfrm>
        </p:spPr>
        <p:txBody>
          <a:bodyPr/>
          <a:lstStyle/>
          <a:p>
            <a:r>
              <a:rPr lang="en-US" altLang="en-US">
                <a:ea typeface="ＭＳ Ｐゴシック" panose="020B0600070205080204" pitchFamily="34" charset="-128"/>
              </a:rPr>
              <a:t>Consider </a:t>
            </a:r>
            <a:r>
              <a:rPr lang="en-US" altLang="en-US" i="1">
                <a:ea typeface="ＭＳ Ｐゴシック" panose="020B0600070205080204" pitchFamily="34" charset="-128"/>
              </a:rPr>
              <a:t>R</a:t>
            </a:r>
            <a:r>
              <a:rPr lang="en-US" altLang="en-US">
                <a:ea typeface="ＭＳ Ｐゴシック" panose="020B0600070205080204" pitchFamily="34" charset="-128"/>
              </a:rPr>
              <a:t>={(x,y)</a:t>
            </a:r>
            <a:r>
              <a:rPr lang="en-US" altLang="en-US">
                <a:ea typeface="ＭＳ Ｐゴシック" panose="020B0600070205080204" pitchFamily="34" charset="-128"/>
                <a:sym typeface="Symbol" pitchFamily="2" charset="2"/>
              </a:rPr>
              <a:t></a:t>
            </a:r>
            <a:r>
              <a:rPr lang="en-US" altLang="en-US">
                <a:latin typeface="Algerian" pitchFamily="82" charset="0"/>
                <a:ea typeface="ＭＳ Ｐゴシック" panose="020B0600070205080204" pitchFamily="34" charset="-128"/>
                <a:sym typeface="Symbol" pitchFamily="2" charset="2"/>
              </a:rPr>
              <a:t>R</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|x</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+y</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=1}, is </a:t>
            </a:r>
            <a:r>
              <a:rPr lang="en-US" altLang="en-US" i="1">
                <a:ea typeface="ＭＳ Ｐゴシック" panose="020B0600070205080204" pitchFamily="34" charset="-128"/>
                <a:sym typeface="Symbol" pitchFamily="2" charset="2"/>
              </a:rPr>
              <a:t>R</a:t>
            </a:r>
          </a:p>
          <a:p>
            <a:pPr lvl="1"/>
            <a:r>
              <a:rPr lang="en-US" altLang="en-US">
                <a:ea typeface="ＭＳ Ｐゴシック" panose="020B0600070205080204" pitchFamily="34" charset="-128"/>
                <a:sym typeface="Symbol" pitchFamily="2" charset="2"/>
              </a:rPr>
              <a:t>Reflexive?</a:t>
            </a:r>
          </a:p>
          <a:p>
            <a:pPr lvl="1"/>
            <a:r>
              <a:rPr lang="en-US" altLang="en-US">
                <a:ea typeface="ＭＳ Ｐゴシック" panose="020B0600070205080204" pitchFamily="34" charset="-128"/>
                <a:sym typeface="Symbol" pitchFamily="2" charset="2"/>
              </a:rPr>
              <a:t>Symmetric?</a:t>
            </a:r>
          </a:p>
          <a:p>
            <a:pPr lvl="1"/>
            <a:r>
              <a:rPr lang="en-US" altLang="en-US">
                <a:ea typeface="ＭＳ Ｐゴシック" panose="020B0600070205080204" pitchFamily="34" charset="-128"/>
                <a:sym typeface="Symbol" pitchFamily="2" charset="2"/>
              </a:rPr>
              <a:t>Antisymmetric?</a:t>
            </a:r>
          </a:p>
        </p:txBody>
      </p:sp>
      <p:sp>
        <p:nvSpPr>
          <p:cNvPr id="4" name="Content Placeholder 2">
            <a:extLst>
              <a:ext uri="{FF2B5EF4-FFF2-40B4-BE49-F238E27FC236}">
                <a16:creationId xmlns:a16="http://schemas.microsoft.com/office/drawing/2014/main" id="{588C5B96-A07A-5748-8615-040E780B9747}"/>
              </a:ext>
            </a:extLst>
          </p:cNvPr>
          <p:cNvSpPr txBox="1">
            <a:spLocks/>
          </p:cNvSpPr>
          <p:nvPr/>
        </p:nvSpPr>
        <p:spPr bwMode="auto">
          <a:xfrm>
            <a:off x="457200" y="35814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i="1">
                <a:latin typeface="Calibri" panose="020F0502020204030204" pitchFamily="34" charset="0"/>
              </a:rPr>
              <a:t>R</a:t>
            </a:r>
            <a:r>
              <a:rPr lang="en-US" altLang="en-US" sz="3200">
                <a:latin typeface="Calibri" panose="020F0502020204030204" pitchFamily="34" charset="0"/>
              </a:rPr>
              <a:t> is not reflexive since for example (2,2)</a:t>
            </a:r>
            <a:r>
              <a:rPr lang="en-US" altLang="en-US" sz="3200">
                <a:latin typeface="Calibri" panose="020F0502020204030204" pitchFamily="34" charset="0"/>
                <a:sym typeface="Symbol" pitchFamily="2" charset="2"/>
              </a:rPr>
              <a:t></a:t>
            </a:r>
            <a:r>
              <a:rPr lang="en-US" altLang="en-US" sz="3200">
                <a:latin typeface="Algerian" pitchFamily="82" charset="0"/>
              </a:rPr>
              <a:t>R</a:t>
            </a:r>
            <a:r>
              <a:rPr lang="en-US" altLang="en-US" sz="3200" baseline="30000">
                <a:latin typeface="Calibri" panose="020F0502020204030204" pitchFamily="34" charset="0"/>
              </a:rPr>
              <a:t>2</a:t>
            </a:r>
            <a:endParaRPr lang="en-US" altLang="en-US" sz="3200" baseline="30000">
              <a:latin typeface="Calibri" panose="020F0502020204030204" pitchFamily="34" charset="0"/>
              <a:sym typeface="Symbol" pitchFamily="2" charset="2"/>
            </a:endParaRPr>
          </a:p>
        </p:txBody>
      </p:sp>
      <p:sp>
        <p:nvSpPr>
          <p:cNvPr id="5" name="Content Placeholder 2">
            <a:extLst>
              <a:ext uri="{FF2B5EF4-FFF2-40B4-BE49-F238E27FC236}">
                <a16:creationId xmlns:a16="http://schemas.microsoft.com/office/drawing/2014/main" id="{EF24A5E8-5955-5645-8559-05F7E8EEDC35}"/>
              </a:ext>
            </a:extLst>
          </p:cNvPr>
          <p:cNvSpPr txBox="1">
            <a:spLocks/>
          </p:cNvSpPr>
          <p:nvPr/>
        </p:nvSpPr>
        <p:spPr bwMode="auto">
          <a:xfrm>
            <a:off x="457200" y="41148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i="1">
                <a:latin typeface="Calibri" panose="020F0502020204030204" pitchFamily="34" charset="0"/>
              </a:rPr>
              <a:t>R</a:t>
            </a:r>
            <a:r>
              <a:rPr lang="en-US" altLang="en-US" sz="3200">
                <a:latin typeface="Calibri" panose="020F0502020204030204" pitchFamily="34" charset="0"/>
              </a:rPr>
              <a:t> is symmetric because </a:t>
            </a:r>
          </a:p>
          <a:p>
            <a:pPr algn="ctr">
              <a:spcBef>
                <a:spcPct val="20000"/>
              </a:spcBef>
            </a:pPr>
            <a:r>
              <a:rPr lang="en-US" altLang="en-US" sz="3200">
                <a:latin typeface="Calibri" panose="020F0502020204030204" pitchFamily="34" charset="0"/>
                <a:sym typeface="Symbol" pitchFamily="2" charset="2"/>
              </a:rPr>
              <a:t>x,y</a:t>
            </a:r>
            <a:r>
              <a:rPr lang="en-US" altLang="en-US" sz="3200">
                <a:latin typeface="Algerian" pitchFamily="82" charset="0"/>
              </a:rPr>
              <a:t>R</a:t>
            </a:r>
            <a:r>
              <a:rPr lang="en-US" altLang="en-US" sz="3200">
                <a:latin typeface="Calibri" panose="020F0502020204030204" pitchFamily="34" charset="0"/>
              </a:rPr>
              <a:t>, x</a:t>
            </a:r>
            <a:r>
              <a:rPr lang="en-US" altLang="en-US" sz="3200" i="1">
                <a:latin typeface="Calibri" panose="020F0502020204030204" pitchFamily="34" charset="0"/>
              </a:rPr>
              <a:t>R</a:t>
            </a:r>
            <a:r>
              <a:rPr lang="en-US" altLang="en-US" sz="3200">
                <a:latin typeface="Calibri" panose="020F0502020204030204" pitchFamily="34" charset="0"/>
              </a:rPr>
              <a:t>y</a:t>
            </a:r>
            <a:r>
              <a:rPr lang="en-US" altLang="en-US" sz="3200">
                <a:latin typeface="Calibri" panose="020F0502020204030204" pitchFamily="34" charset="0"/>
                <a:sym typeface="Symbol" pitchFamily="2" charset="2"/>
              </a:rPr>
              <a:t>x</a:t>
            </a:r>
            <a:r>
              <a:rPr lang="en-US" altLang="en-US" sz="3200" baseline="30000">
                <a:latin typeface="Calibri" panose="020F0502020204030204" pitchFamily="34" charset="0"/>
                <a:sym typeface="Symbol" pitchFamily="2" charset="2"/>
              </a:rPr>
              <a:t>2</a:t>
            </a:r>
            <a:r>
              <a:rPr lang="en-US" altLang="en-US" sz="3200">
                <a:latin typeface="Calibri" panose="020F0502020204030204" pitchFamily="34" charset="0"/>
                <a:sym typeface="Symbol" pitchFamily="2" charset="2"/>
              </a:rPr>
              <a:t>+y</a:t>
            </a:r>
            <a:r>
              <a:rPr lang="en-US" altLang="en-US" sz="3200" baseline="30000">
                <a:latin typeface="Calibri" panose="020F0502020204030204" pitchFamily="34" charset="0"/>
                <a:sym typeface="Symbol" pitchFamily="2" charset="2"/>
              </a:rPr>
              <a:t>2</a:t>
            </a:r>
            <a:r>
              <a:rPr lang="en-US" altLang="en-US" sz="3200">
                <a:latin typeface="Calibri" panose="020F0502020204030204" pitchFamily="34" charset="0"/>
                <a:sym typeface="Symbol" pitchFamily="2" charset="2"/>
              </a:rPr>
              <a:t>=1  y</a:t>
            </a:r>
            <a:r>
              <a:rPr lang="en-US" altLang="en-US" sz="3200" baseline="30000">
                <a:latin typeface="Calibri" panose="020F0502020204030204" pitchFamily="34" charset="0"/>
                <a:sym typeface="Symbol" pitchFamily="2" charset="2"/>
              </a:rPr>
              <a:t>2</a:t>
            </a:r>
            <a:r>
              <a:rPr lang="en-US" altLang="en-US" sz="3200">
                <a:latin typeface="Calibri" panose="020F0502020204030204" pitchFamily="34" charset="0"/>
                <a:sym typeface="Symbol" pitchFamily="2" charset="2"/>
              </a:rPr>
              <a:t>+x</a:t>
            </a:r>
            <a:r>
              <a:rPr lang="en-US" altLang="en-US" sz="3200" baseline="30000">
                <a:latin typeface="Calibri" panose="020F0502020204030204" pitchFamily="34" charset="0"/>
                <a:sym typeface="Symbol" pitchFamily="2" charset="2"/>
              </a:rPr>
              <a:t>2</a:t>
            </a:r>
            <a:r>
              <a:rPr lang="en-US" altLang="en-US" sz="3200">
                <a:latin typeface="Calibri" panose="020F0502020204030204" pitchFamily="34" charset="0"/>
                <a:sym typeface="Symbol" pitchFamily="2" charset="2"/>
              </a:rPr>
              <a:t>=1  y</a:t>
            </a:r>
            <a:r>
              <a:rPr lang="en-US" altLang="en-US" sz="3200" i="1">
                <a:latin typeface="Calibri" panose="020F0502020204030204" pitchFamily="34" charset="0"/>
                <a:sym typeface="Symbol" pitchFamily="2" charset="2"/>
              </a:rPr>
              <a:t>R</a:t>
            </a:r>
            <a:r>
              <a:rPr lang="en-US" altLang="en-US" sz="3200">
                <a:latin typeface="Calibri" panose="020F0502020204030204" pitchFamily="34" charset="0"/>
                <a:sym typeface="Symbol" pitchFamily="2" charset="2"/>
              </a:rPr>
              <a:t>x</a:t>
            </a:r>
            <a:endParaRPr lang="en-US" altLang="en-US" sz="3200" baseline="30000">
              <a:latin typeface="Calibri" panose="020F0502020204030204" pitchFamily="34" charset="0"/>
              <a:sym typeface="Symbol" pitchFamily="2" charset="2"/>
            </a:endParaRPr>
          </a:p>
        </p:txBody>
      </p:sp>
      <p:sp>
        <p:nvSpPr>
          <p:cNvPr id="6" name="Content Placeholder 2">
            <a:extLst>
              <a:ext uri="{FF2B5EF4-FFF2-40B4-BE49-F238E27FC236}">
                <a16:creationId xmlns:a16="http://schemas.microsoft.com/office/drawing/2014/main" id="{98E07EA2-30E9-6646-91B0-F41FB6FC8F4E}"/>
              </a:ext>
            </a:extLst>
          </p:cNvPr>
          <p:cNvSpPr txBox="1">
            <a:spLocks/>
          </p:cNvSpPr>
          <p:nvPr/>
        </p:nvSpPr>
        <p:spPr bwMode="auto">
          <a:xfrm>
            <a:off x="457200" y="51816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i="1">
                <a:latin typeface="Calibri" panose="020F0502020204030204" pitchFamily="34" charset="0"/>
              </a:rPr>
              <a:t>R</a:t>
            </a:r>
            <a:r>
              <a:rPr lang="en-US" altLang="en-US" sz="3200">
                <a:latin typeface="Calibri" panose="020F0502020204030204" pitchFamily="34" charset="0"/>
              </a:rPr>
              <a:t> is not antisymmetric because (1/3,</a:t>
            </a:r>
            <a:r>
              <a:rPr lang="en-US" altLang="en-US" sz="3200">
                <a:latin typeface="Calibri" panose="020F0502020204030204" pitchFamily="34" charset="0"/>
                <a:sym typeface="Symbol" pitchFamily="2" charset="2"/>
              </a:rPr>
              <a:t>8/3)</a:t>
            </a:r>
            <a:r>
              <a:rPr lang="en-US" altLang="en-US" sz="3200">
                <a:latin typeface="Calibri" panose="020F0502020204030204" pitchFamily="34" charset="0"/>
              </a:rPr>
              <a:t>R and (</a:t>
            </a:r>
            <a:r>
              <a:rPr lang="en-US" altLang="en-US" sz="3200">
                <a:latin typeface="Calibri" panose="020F0502020204030204" pitchFamily="34" charset="0"/>
                <a:sym typeface="Symbol" pitchFamily="2" charset="2"/>
              </a:rPr>
              <a:t>8/3,1/3)</a:t>
            </a:r>
            <a:r>
              <a:rPr lang="en-US" altLang="en-US" sz="3200">
                <a:latin typeface="Calibri" panose="020F0502020204030204" pitchFamily="34" charset="0"/>
              </a:rPr>
              <a:t>R but 1/3</a:t>
            </a:r>
            <a:r>
              <a:rPr lang="en-US" altLang="en-US" sz="3200">
                <a:latin typeface="Calibri" panose="020F0502020204030204" pitchFamily="34" charset="0"/>
                <a:sym typeface="Symbol" pitchFamily="2" charset="2"/>
              </a:rPr>
              <a:t>8/3</a:t>
            </a:r>
            <a:r>
              <a:rPr lang="en-US" altLang="en-US" sz="3200"/>
              <a:t> </a:t>
            </a:r>
            <a:endParaRPr lang="en-US" altLang="en-US" sz="3200">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a:extLst>
              <a:ext uri="{FF2B5EF4-FFF2-40B4-BE49-F238E27FC236}">
                <a16:creationId xmlns:a16="http://schemas.microsoft.com/office/drawing/2014/main" id="{7B7A2D34-DB75-234B-B1AE-833550732979}"/>
              </a:ext>
            </a:extLst>
          </p:cNvPr>
          <p:cNvSpPr>
            <a:spLocks noGrp="1"/>
          </p:cNvSpPr>
          <p:nvPr>
            <p:ph type="title"/>
          </p:nvPr>
        </p:nvSpPr>
        <p:spPr/>
        <p:txBody>
          <a:bodyPr/>
          <a:lstStyle/>
          <a:p>
            <a:r>
              <a:rPr lang="en-US" altLang="en-US">
                <a:ea typeface="ＭＳ Ｐゴシック" panose="020B0600070205080204" pitchFamily="34" charset="-128"/>
              </a:rPr>
              <a:t>Properties: Transitivity</a:t>
            </a:r>
          </a:p>
        </p:txBody>
      </p:sp>
      <p:sp>
        <p:nvSpPr>
          <p:cNvPr id="28674" name="Content Placeholder 2">
            <a:extLst>
              <a:ext uri="{FF2B5EF4-FFF2-40B4-BE49-F238E27FC236}">
                <a16:creationId xmlns:a16="http://schemas.microsoft.com/office/drawing/2014/main" id="{E92A5E41-9BDB-9742-9B6E-A2DE7A9055CB}"/>
              </a:ext>
            </a:extLst>
          </p:cNvPr>
          <p:cNvSpPr>
            <a:spLocks noGrp="1"/>
          </p:cNvSpPr>
          <p:nvPr>
            <p:ph idx="1"/>
          </p:nvPr>
        </p:nvSpPr>
        <p:spPr/>
        <p:txBody>
          <a:bodyPr/>
          <a:lstStyle/>
          <a:p>
            <a:r>
              <a:rPr lang="en-US" altLang="en-US" b="1">
                <a:ea typeface="ＭＳ Ｐゴシック" panose="020B0600070205080204" pitchFamily="34" charset="-128"/>
              </a:rPr>
              <a:t>Definition</a:t>
            </a:r>
            <a:r>
              <a:rPr lang="en-US" altLang="en-US">
                <a:ea typeface="ＭＳ Ｐゴシック" panose="020B0600070205080204" pitchFamily="34" charset="-128"/>
              </a:rPr>
              <a:t>: A relation </a:t>
            </a:r>
            <a:r>
              <a:rPr lang="en-US" altLang="en-US" i="1">
                <a:ea typeface="ＭＳ Ｐゴシック" panose="020B0600070205080204" pitchFamily="34" charset="-128"/>
              </a:rPr>
              <a:t>R</a:t>
            </a:r>
            <a:r>
              <a:rPr lang="en-US" altLang="en-US">
                <a:ea typeface="ＭＳ Ｐゴシック" panose="020B0600070205080204" pitchFamily="34" charset="-128"/>
              </a:rPr>
              <a:t> on a set A is called </a:t>
            </a:r>
            <a:r>
              <a:rPr lang="en-US" altLang="en-US" b="1">
                <a:solidFill>
                  <a:srgbClr val="FF0000"/>
                </a:solidFill>
                <a:ea typeface="ＭＳ Ｐゴシック" panose="020B0600070205080204" pitchFamily="34" charset="-128"/>
              </a:rPr>
              <a:t>transitive </a:t>
            </a:r>
          </a:p>
          <a:p>
            <a:pPr lvl="1"/>
            <a:r>
              <a:rPr lang="en-US" altLang="en-US">
                <a:ea typeface="ＭＳ Ｐゴシック" panose="020B0600070205080204" pitchFamily="34" charset="-128"/>
              </a:rPr>
              <a:t>if whenever (a,b)</a:t>
            </a:r>
            <a:r>
              <a:rPr lang="en-US" altLang="en-US">
                <a:ea typeface="ＭＳ Ｐゴシック" panose="020B0600070205080204" pitchFamily="34" charset="-128"/>
                <a:sym typeface="Symbol" pitchFamily="2" charset="2"/>
              </a:rPr>
              <a:t></a:t>
            </a:r>
            <a:r>
              <a:rPr lang="en-US" altLang="en-US" i="1">
                <a:ea typeface="ＭＳ Ｐゴシック" panose="020B0600070205080204" pitchFamily="34" charset="-128"/>
              </a:rPr>
              <a:t>R</a:t>
            </a:r>
            <a:r>
              <a:rPr lang="en-US" altLang="en-US">
                <a:ea typeface="ＭＳ Ｐゴシック" panose="020B0600070205080204" pitchFamily="34" charset="-128"/>
              </a:rPr>
              <a:t> and (b,c)</a:t>
            </a:r>
            <a:r>
              <a:rPr lang="en-US" altLang="en-US">
                <a:ea typeface="ＭＳ Ｐゴシック" panose="020B0600070205080204" pitchFamily="34" charset="-128"/>
                <a:sym typeface="Symbol" pitchFamily="2" charset="2"/>
              </a:rPr>
              <a:t></a:t>
            </a:r>
            <a:r>
              <a:rPr lang="en-US" altLang="en-US" i="1">
                <a:ea typeface="ＭＳ Ｐゴシック" panose="020B0600070205080204" pitchFamily="34" charset="-128"/>
              </a:rPr>
              <a:t>R</a:t>
            </a:r>
            <a:r>
              <a:rPr lang="en-US" altLang="en-US">
                <a:ea typeface="ＭＳ Ｐゴシック" panose="020B0600070205080204" pitchFamily="34" charset="-128"/>
              </a:rPr>
              <a:t> </a:t>
            </a:r>
          </a:p>
          <a:p>
            <a:pPr lvl="1"/>
            <a:r>
              <a:rPr lang="en-US" altLang="en-US">
                <a:ea typeface="ＭＳ Ｐゴシック" panose="020B0600070205080204" pitchFamily="34" charset="-128"/>
              </a:rPr>
              <a:t>then (a,c)</a:t>
            </a:r>
            <a:r>
              <a:rPr lang="en-US" altLang="en-US">
                <a:ea typeface="ＭＳ Ｐゴシック" panose="020B0600070205080204" pitchFamily="34" charset="-128"/>
                <a:sym typeface="Symbol" pitchFamily="2" charset="2"/>
              </a:rPr>
              <a:t></a:t>
            </a:r>
            <a:r>
              <a:rPr lang="en-US" altLang="en-US" i="1">
                <a:ea typeface="ＭＳ Ｐゴシック" panose="020B0600070205080204" pitchFamily="34" charset="-128"/>
              </a:rPr>
              <a:t>R</a:t>
            </a:r>
            <a:r>
              <a:rPr lang="en-US" altLang="en-US">
                <a:ea typeface="ＭＳ Ｐゴシック" panose="020B0600070205080204" pitchFamily="34" charset="-128"/>
              </a:rPr>
              <a:t> for all a,b,c </a:t>
            </a:r>
            <a:r>
              <a:rPr lang="en-US" altLang="en-US">
                <a:ea typeface="ＭＳ Ｐゴシック" panose="020B0600070205080204" pitchFamily="34" charset="-128"/>
                <a:sym typeface="Symbol" pitchFamily="2" charset="2"/>
              </a:rPr>
              <a:t> </a:t>
            </a:r>
            <a:r>
              <a:rPr lang="en-US" altLang="en-US">
                <a:ea typeface="ＭＳ Ｐゴシック" panose="020B0600070205080204" pitchFamily="34" charset="-128"/>
              </a:rPr>
              <a:t>A</a:t>
            </a:r>
          </a:p>
          <a:p>
            <a:pPr lvl="1">
              <a:buFont typeface="Arial" panose="020B0604020202020204" pitchFamily="34" charset="0"/>
              <a:buNone/>
            </a:pPr>
            <a:endParaRPr lang="en-US" altLang="en-US">
              <a:ea typeface="ＭＳ Ｐゴシック" panose="020B0600070205080204" pitchFamily="34" charset="-128"/>
            </a:endParaRPr>
          </a:p>
          <a:p>
            <a:pPr algn="ctr">
              <a:buFont typeface="Arial" panose="020B0604020202020204" pitchFamily="34" charset="0"/>
              <a:buNone/>
            </a:pPr>
            <a:r>
              <a:rPr lang="en-US" altLang="en-US">
                <a:ea typeface="ＭＳ Ｐゴシック" panose="020B0600070205080204" pitchFamily="34" charset="-128"/>
                <a:sym typeface="Symbol" pitchFamily="2" charset="2"/>
              </a:rPr>
              <a:t>a,b,c  A ((a</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b)(b</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c))  a</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c</a:t>
            </a:r>
            <a:endParaRPr lang="en-US" altLang="en-US">
              <a:ea typeface="ＭＳ Ｐゴシック" panose="020B0600070205080204" pitchFamily="34"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a:extLst>
              <a:ext uri="{FF2B5EF4-FFF2-40B4-BE49-F238E27FC236}">
                <a16:creationId xmlns:a16="http://schemas.microsoft.com/office/drawing/2014/main" id="{19226193-2F9C-A542-B107-775CD9FA141A}"/>
              </a:ext>
            </a:extLst>
          </p:cNvPr>
          <p:cNvSpPr>
            <a:spLocks noGrp="1"/>
          </p:cNvSpPr>
          <p:nvPr>
            <p:ph type="title"/>
          </p:nvPr>
        </p:nvSpPr>
        <p:spPr/>
        <p:txBody>
          <a:bodyPr/>
          <a:lstStyle/>
          <a:p>
            <a:r>
              <a:rPr lang="en-US" altLang="en-US">
                <a:ea typeface="ＭＳ Ｐゴシック" panose="020B0600070205080204" pitchFamily="34" charset="-128"/>
              </a:rPr>
              <a:t>Transitivity: Examples (1)</a:t>
            </a:r>
          </a:p>
        </p:txBody>
      </p:sp>
      <p:sp>
        <p:nvSpPr>
          <p:cNvPr id="29698" name="Content Placeholder 2">
            <a:extLst>
              <a:ext uri="{FF2B5EF4-FFF2-40B4-BE49-F238E27FC236}">
                <a16:creationId xmlns:a16="http://schemas.microsoft.com/office/drawing/2014/main" id="{953C5CCE-C0F1-F34F-BDFA-C8CA90F3D12D}"/>
              </a:ext>
            </a:extLst>
          </p:cNvPr>
          <p:cNvSpPr>
            <a:spLocks noGrp="1"/>
          </p:cNvSpPr>
          <p:nvPr>
            <p:ph idx="1"/>
          </p:nvPr>
        </p:nvSpPr>
        <p:spPr>
          <a:xfrm>
            <a:off x="457200" y="1600200"/>
            <a:ext cx="8229600" cy="4572000"/>
          </a:xfrm>
        </p:spPr>
        <p:txBody>
          <a:bodyPr/>
          <a:lstStyle/>
          <a:p>
            <a:r>
              <a:rPr lang="en-US" altLang="en-US">
                <a:ea typeface="ＭＳ Ｐゴシック" panose="020B0600070205080204" pitchFamily="34" charset="-128"/>
              </a:rPr>
              <a:t>Is the relation </a:t>
            </a:r>
            <a:r>
              <a:rPr lang="en-US" altLang="en-US" i="1">
                <a:ea typeface="ＭＳ Ｐゴシック" panose="020B0600070205080204" pitchFamily="34" charset="-128"/>
              </a:rPr>
              <a:t>R</a:t>
            </a:r>
            <a:r>
              <a:rPr lang="en-US" altLang="en-US">
                <a:ea typeface="ＭＳ Ｐゴシック" panose="020B0600070205080204" pitchFamily="34" charset="-128"/>
              </a:rPr>
              <a:t>={(x,y)</a:t>
            </a:r>
            <a:r>
              <a:rPr lang="en-US" altLang="en-US">
                <a:ea typeface="ＭＳ Ｐゴシック" panose="020B0600070205080204" pitchFamily="34" charset="-128"/>
                <a:sym typeface="Symbol" pitchFamily="2" charset="2"/>
              </a:rPr>
              <a:t></a:t>
            </a:r>
            <a:r>
              <a:rPr lang="en-US" altLang="en-US">
                <a:latin typeface="Algerian" pitchFamily="82" charset="0"/>
                <a:ea typeface="ＭＳ Ｐゴシック" panose="020B0600070205080204" pitchFamily="34" charset="-128"/>
                <a:sym typeface="Symbol" pitchFamily="2" charset="2"/>
              </a:rPr>
              <a:t>R</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 xy} transitive?</a:t>
            </a: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r>
              <a:rPr lang="en-US" altLang="en-US">
                <a:ea typeface="ＭＳ Ｐゴシック" panose="020B0600070205080204" pitchFamily="34" charset="-128"/>
              </a:rPr>
              <a:t>Is the relation </a:t>
            </a:r>
            <a:r>
              <a:rPr lang="en-US" altLang="en-US" i="1">
                <a:ea typeface="ＭＳ Ｐゴシック" panose="020B0600070205080204" pitchFamily="34" charset="-128"/>
              </a:rPr>
              <a:t>R</a:t>
            </a:r>
            <a:r>
              <a:rPr lang="en-US" altLang="en-US">
                <a:ea typeface="ＭＳ Ｐゴシック" panose="020B0600070205080204" pitchFamily="34" charset="-128"/>
              </a:rPr>
              <a:t>={(a,b),(b,a),(a,a)</a:t>
            </a:r>
            <a:r>
              <a:rPr lang="en-US" altLang="en-US">
                <a:ea typeface="ＭＳ Ｐゴシック" panose="020B0600070205080204" pitchFamily="34" charset="-128"/>
                <a:sym typeface="Symbol" pitchFamily="2" charset="2"/>
              </a:rPr>
              <a:t>} transitive?</a:t>
            </a:r>
          </a:p>
          <a:p>
            <a:pPr>
              <a:buFont typeface="Arial" panose="020B0604020202020204" pitchFamily="34" charset="0"/>
              <a:buNone/>
            </a:pPr>
            <a:endParaRPr lang="en-US" altLang="en-US">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12082E18-D7DD-8A41-9E7B-77FE6A6BA940}"/>
              </a:ext>
            </a:extLst>
          </p:cNvPr>
          <p:cNvSpPr txBox="1">
            <a:spLocks/>
          </p:cNvSpPr>
          <p:nvPr/>
        </p:nvSpPr>
        <p:spPr bwMode="auto">
          <a:xfrm>
            <a:off x="457200" y="22860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None/>
            </a:pPr>
            <a:r>
              <a:rPr lang="en-US" altLang="en-US" sz="3200">
                <a:latin typeface="Calibri" panose="020F0502020204030204" pitchFamily="34" charset="0"/>
              </a:rPr>
              <a:t>	Yes, it is transitive because x</a:t>
            </a:r>
            <a:r>
              <a:rPr lang="en-US" altLang="en-US" sz="3200" i="1">
                <a:latin typeface="Calibri" panose="020F0502020204030204" pitchFamily="34" charset="0"/>
              </a:rPr>
              <a:t>R</a:t>
            </a:r>
            <a:r>
              <a:rPr lang="en-US" altLang="en-US" sz="3200">
                <a:latin typeface="Calibri" panose="020F0502020204030204" pitchFamily="34" charset="0"/>
              </a:rPr>
              <a:t>y and y</a:t>
            </a:r>
            <a:r>
              <a:rPr lang="en-US" altLang="en-US" sz="3200" i="1">
                <a:latin typeface="Calibri" panose="020F0502020204030204" pitchFamily="34" charset="0"/>
              </a:rPr>
              <a:t>R</a:t>
            </a:r>
            <a:r>
              <a:rPr lang="en-US" altLang="en-US" sz="3200">
                <a:latin typeface="Calibri" panose="020F0502020204030204" pitchFamily="34" charset="0"/>
              </a:rPr>
              <a:t>z </a:t>
            </a:r>
            <a:r>
              <a:rPr lang="en-US" altLang="en-US" sz="3200">
                <a:latin typeface="Calibri" panose="020F0502020204030204" pitchFamily="34" charset="0"/>
                <a:sym typeface="Symbol" pitchFamily="2" charset="2"/>
              </a:rPr>
              <a:t> xy and yz  xz  x</a:t>
            </a:r>
            <a:r>
              <a:rPr lang="en-US" altLang="en-US" sz="3200" i="1">
                <a:latin typeface="Calibri" panose="020F0502020204030204" pitchFamily="34" charset="0"/>
                <a:sym typeface="Symbol" pitchFamily="2" charset="2"/>
              </a:rPr>
              <a:t>R</a:t>
            </a:r>
            <a:r>
              <a:rPr lang="en-US" altLang="en-US" sz="3200">
                <a:latin typeface="Calibri" panose="020F0502020204030204" pitchFamily="34" charset="0"/>
                <a:sym typeface="Symbol" pitchFamily="2" charset="2"/>
              </a:rPr>
              <a:t>z </a:t>
            </a:r>
            <a:endParaRPr lang="en-US" altLang="en-US" sz="3200">
              <a:latin typeface="Calibri" panose="020F0502020204030204" pitchFamily="34" charset="0"/>
            </a:endParaRPr>
          </a:p>
        </p:txBody>
      </p:sp>
      <p:sp>
        <p:nvSpPr>
          <p:cNvPr id="5" name="Content Placeholder 2">
            <a:extLst>
              <a:ext uri="{FF2B5EF4-FFF2-40B4-BE49-F238E27FC236}">
                <a16:creationId xmlns:a16="http://schemas.microsoft.com/office/drawing/2014/main" id="{7CE43C2D-3F09-A840-82AD-2D44EFB33F11}"/>
              </a:ext>
            </a:extLst>
          </p:cNvPr>
          <p:cNvSpPr txBox="1">
            <a:spLocks/>
          </p:cNvSpPr>
          <p:nvPr/>
        </p:nvSpPr>
        <p:spPr bwMode="auto">
          <a:xfrm>
            <a:off x="457200" y="46482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None/>
            </a:pPr>
            <a:r>
              <a:rPr lang="en-US" altLang="en-US" sz="3200">
                <a:latin typeface="Calibri" panose="020F0502020204030204" pitchFamily="34" charset="0"/>
              </a:rPr>
              <a:t>	No, it is not transitive because b</a:t>
            </a:r>
            <a:r>
              <a:rPr lang="en-US" altLang="en-US" sz="3200" i="1">
                <a:latin typeface="Calibri" panose="020F0502020204030204" pitchFamily="34" charset="0"/>
              </a:rPr>
              <a:t>R</a:t>
            </a:r>
            <a:r>
              <a:rPr lang="en-US" altLang="en-US" sz="3200">
                <a:latin typeface="Calibri" panose="020F0502020204030204" pitchFamily="34" charset="0"/>
              </a:rPr>
              <a:t>a and a</a:t>
            </a:r>
            <a:r>
              <a:rPr lang="en-US" altLang="en-US" sz="3200" i="1">
                <a:latin typeface="Calibri" panose="020F0502020204030204" pitchFamily="34" charset="0"/>
              </a:rPr>
              <a:t>R</a:t>
            </a:r>
            <a:r>
              <a:rPr lang="en-US" altLang="en-US" sz="3200">
                <a:latin typeface="Calibri" panose="020F0502020204030204" pitchFamily="34" charset="0"/>
              </a:rPr>
              <a:t>b but b</a:t>
            </a:r>
            <a:r>
              <a:rPr lang="en-US" altLang="en-US" sz="3200" i="1">
                <a:latin typeface="Calibri" panose="020F0502020204030204" pitchFamily="34" charset="0"/>
                <a:sym typeface="Symbol" pitchFamily="2" charset="2"/>
              </a:rPr>
              <a:t>R</a:t>
            </a:r>
            <a:r>
              <a:rPr lang="en-US" altLang="en-US" sz="3200">
                <a:latin typeface="Calibri" panose="020F0502020204030204" pitchFamily="34" charset="0"/>
                <a:sym typeface="Symbol" pitchFamily="2" charset="2"/>
              </a:rPr>
              <a:t>b </a:t>
            </a:r>
            <a:endParaRPr lang="en-US" altLang="en-US" sz="3200">
              <a:latin typeface="Calibri" panose="020F0502020204030204" pitchFamily="34" charset="0"/>
            </a:endParaRPr>
          </a:p>
        </p:txBody>
      </p:sp>
      <p:cxnSp>
        <p:nvCxnSpPr>
          <p:cNvPr id="7" name="Straight Connector 6">
            <a:extLst>
              <a:ext uri="{FF2B5EF4-FFF2-40B4-BE49-F238E27FC236}">
                <a16:creationId xmlns:a16="http://schemas.microsoft.com/office/drawing/2014/main" id="{27540ECF-0D4B-2E40-A2FF-497F62C949B4}"/>
              </a:ext>
            </a:extLst>
          </p:cNvPr>
          <p:cNvCxnSpPr/>
          <p:nvPr/>
        </p:nvCxnSpPr>
        <p:spPr>
          <a:xfrm rot="5400000">
            <a:off x="1638300" y="5372100"/>
            <a:ext cx="5334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a:extLst>
              <a:ext uri="{FF2B5EF4-FFF2-40B4-BE49-F238E27FC236}">
                <a16:creationId xmlns:a16="http://schemas.microsoft.com/office/drawing/2014/main" id="{7348E0E1-DC33-B740-9390-CF96E9AE1C18}"/>
              </a:ext>
            </a:extLst>
          </p:cNvPr>
          <p:cNvSpPr>
            <a:spLocks noGrp="1"/>
          </p:cNvSpPr>
          <p:nvPr>
            <p:ph type="title"/>
          </p:nvPr>
        </p:nvSpPr>
        <p:spPr/>
        <p:txBody>
          <a:bodyPr/>
          <a:lstStyle/>
          <a:p>
            <a:r>
              <a:rPr lang="en-US" altLang="en-US">
                <a:ea typeface="ＭＳ Ｐゴシック" panose="020B0600070205080204" pitchFamily="34" charset="-128"/>
              </a:rPr>
              <a:t>Transitivity: Examples (2)</a:t>
            </a:r>
          </a:p>
        </p:txBody>
      </p:sp>
      <p:sp>
        <p:nvSpPr>
          <p:cNvPr id="30722" name="Content Placeholder 2">
            <a:extLst>
              <a:ext uri="{FF2B5EF4-FFF2-40B4-BE49-F238E27FC236}">
                <a16:creationId xmlns:a16="http://schemas.microsoft.com/office/drawing/2014/main" id="{E5CBE919-99EF-014F-844B-910E05CA4FCB}"/>
              </a:ext>
            </a:extLst>
          </p:cNvPr>
          <p:cNvSpPr>
            <a:spLocks noGrp="1"/>
          </p:cNvSpPr>
          <p:nvPr>
            <p:ph idx="1"/>
          </p:nvPr>
        </p:nvSpPr>
        <p:spPr/>
        <p:txBody>
          <a:bodyPr/>
          <a:lstStyle/>
          <a:p>
            <a:r>
              <a:rPr lang="en-US" altLang="en-US">
                <a:ea typeface="ＭＳ Ｐゴシック" panose="020B0600070205080204" pitchFamily="34" charset="-128"/>
              </a:rPr>
              <a:t>Is the relation {(a,b) | a is an ancestor of b} transitive?</a:t>
            </a: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r>
              <a:rPr lang="en-US" altLang="en-US">
                <a:ea typeface="ＭＳ Ｐゴシック" panose="020B0600070205080204" pitchFamily="34" charset="-128"/>
              </a:rPr>
              <a:t>Is the relation {(x,y)</a:t>
            </a:r>
            <a:r>
              <a:rPr lang="en-US" altLang="en-US">
                <a:ea typeface="ＭＳ Ｐゴシック" panose="020B0600070205080204" pitchFamily="34" charset="-128"/>
                <a:sym typeface="Symbol" pitchFamily="2" charset="2"/>
              </a:rPr>
              <a:t></a:t>
            </a:r>
            <a:r>
              <a:rPr lang="en-US" altLang="en-US">
                <a:latin typeface="Algerian" pitchFamily="82" charset="0"/>
                <a:ea typeface="ＭＳ Ｐゴシック" panose="020B0600070205080204" pitchFamily="34" charset="-128"/>
                <a:sym typeface="Symbol" pitchFamily="2" charset="2"/>
              </a:rPr>
              <a:t>R</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 x</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y} transitive?</a:t>
            </a:r>
            <a:endParaRPr lang="en-US" altLang="en-US">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A9F56B73-B33D-1145-868D-A008728CDF7B}"/>
              </a:ext>
            </a:extLst>
          </p:cNvPr>
          <p:cNvSpPr txBox="1">
            <a:spLocks/>
          </p:cNvSpPr>
          <p:nvPr/>
        </p:nvSpPr>
        <p:spPr bwMode="auto">
          <a:xfrm>
            <a:off x="457200" y="25908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pPr>
            <a:r>
              <a:rPr lang="en-US" altLang="en-US" sz="3200">
                <a:latin typeface="Calibri" panose="020F0502020204030204" pitchFamily="34" charset="0"/>
              </a:rPr>
              <a:t>	</a:t>
            </a:r>
            <a:r>
              <a:rPr lang="en-US" altLang="en-US">
                <a:latin typeface="Calibri" panose="020F0502020204030204" pitchFamily="34" charset="0"/>
              </a:rPr>
              <a:t>Yes, it is transitive because a</a:t>
            </a:r>
            <a:r>
              <a:rPr lang="en-US" altLang="en-US" i="1">
                <a:latin typeface="Calibri" panose="020F0502020204030204" pitchFamily="34" charset="0"/>
              </a:rPr>
              <a:t>R</a:t>
            </a:r>
            <a:r>
              <a:rPr lang="en-US" altLang="en-US">
                <a:latin typeface="Calibri" panose="020F0502020204030204" pitchFamily="34" charset="0"/>
              </a:rPr>
              <a:t>b and b</a:t>
            </a:r>
            <a:r>
              <a:rPr lang="en-US" altLang="en-US" i="1">
                <a:latin typeface="Calibri" panose="020F0502020204030204" pitchFamily="34" charset="0"/>
              </a:rPr>
              <a:t>R</a:t>
            </a:r>
            <a:r>
              <a:rPr lang="en-US" altLang="en-US">
                <a:latin typeface="Calibri" panose="020F0502020204030204" pitchFamily="34" charset="0"/>
              </a:rPr>
              <a:t>c </a:t>
            </a:r>
            <a:r>
              <a:rPr lang="en-US" altLang="en-US">
                <a:latin typeface="Calibri" panose="020F0502020204030204" pitchFamily="34" charset="0"/>
                <a:sym typeface="Symbol" pitchFamily="2" charset="2"/>
              </a:rPr>
              <a:t> a is an ancestor of b and b is an ancestor of c  a is an ancestor of c  a</a:t>
            </a:r>
            <a:r>
              <a:rPr lang="en-US" altLang="en-US" i="1">
                <a:latin typeface="Calibri" panose="020F0502020204030204" pitchFamily="34" charset="0"/>
                <a:sym typeface="Symbol" pitchFamily="2" charset="2"/>
              </a:rPr>
              <a:t>R</a:t>
            </a:r>
            <a:r>
              <a:rPr lang="en-US" altLang="en-US">
                <a:latin typeface="Calibri" panose="020F0502020204030204" pitchFamily="34" charset="0"/>
                <a:sym typeface="Symbol" pitchFamily="2" charset="2"/>
              </a:rPr>
              <a:t>c </a:t>
            </a:r>
            <a:endParaRPr lang="en-US" altLang="en-US">
              <a:latin typeface="Calibri" panose="020F0502020204030204" pitchFamily="34" charset="0"/>
            </a:endParaRPr>
          </a:p>
        </p:txBody>
      </p:sp>
      <p:sp>
        <p:nvSpPr>
          <p:cNvPr id="5" name="Content Placeholder 2">
            <a:extLst>
              <a:ext uri="{FF2B5EF4-FFF2-40B4-BE49-F238E27FC236}">
                <a16:creationId xmlns:a16="http://schemas.microsoft.com/office/drawing/2014/main" id="{738F45B6-3E8D-1A4A-8427-D632E7D1EF04}"/>
              </a:ext>
            </a:extLst>
          </p:cNvPr>
          <p:cNvSpPr txBox="1">
            <a:spLocks/>
          </p:cNvSpPr>
          <p:nvPr/>
        </p:nvSpPr>
        <p:spPr bwMode="auto">
          <a:xfrm>
            <a:off x="457200" y="46482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None/>
            </a:pPr>
            <a:r>
              <a:rPr lang="en-US" altLang="en-US" sz="3200">
                <a:latin typeface="Calibri" panose="020F0502020204030204" pitchFamily="34" charset="0"/>
              </a:rPr>
              <a:t>	</a:t>
            </a:r>
            <a:r>
              <a:rPr lang="en-US" altLang="en-US">
                <a:latin typeface="Calibri" panose="020F0502020204030204" pitchFamily="34" charset="0"/>
              </a:rPr>
              <a:t>No, it is not transitive because 2</a:t>
            </a:r>
            <a:r>
              <a:rPr lang="en-US" altLang="en-US" i="1">
                <a:latin typeface="Calibri" panose="020F0502020204030204" pitchFamily="34" charset="0"/>
              </a:rPr>
              <a:t>R</a:t>
            </a:r>
            <a:r>
              <a:rPr lang="en-US" altLang="en-US">
                <a:latin typeface="Calibri" panose="020F0502020204030204" pitchFamily="34" charset="0"/>
              </a:rPr>
              <a:t>4 and 4</a:t>
            </a:r>
            <a:r>
              <a:rPr lang="en-US" altLang="en-US" i="1">
                <a:latin typeface="Calibri" panose="020F0502020204030204" pitchFamily="34" charset="0"/>
              </a:rPr>
              <a:t>R</a:t>
            </a:r>
            <a:r>
              <a:rPr lang="en-US" altLang="en-US">
                <a:latin typeface="Calibri" panose="020F0502020204030204" pitchFamily="34" charset="0"/>
              </a:rPr>
              <a:t>10 but 2</a:t>
            </a:r>
            <a:r>
              <a:rPr lang="en-US" altLang="en-US" i="1">
                <a:latin typeface="Calibri" panose="020F0502020204030204" pitchFamily="34" charset="0"/>
                <a:sym typeface="Symbol" pitchFamily="2" charset="2"/>
              </a:rPr>
              <a:t>R</a:t>
            </a:r>
            <a:r>
              <a:rPr lang="en-US" altLang="en-US">
                <a:latin typeface="Calibri" panose="020F0502020204030204" pitchFamily="34" charset="0"/>
                <a:sym typeface="Symbol" pitchFamily="2" charset="2"/>
              </a:rPr>
              <a:t>10 </a:t>
            </a:r>
            <a:endParaRPr lang="en-US" altLang="en-US">
              <a:latin typeface="Calibri" panose="020F0502020204030204" pitchFamily="34" charset="0"/>
            </a:endParaRPr>
          </a:p>
        </p:txBody>
      </p:sp>
      <p:cxnSp>
        <p:nvCxnSpPr>
          <p:cNvPr id="6" name="Straight Connector 5">
            <a:extLst>
              <a:ext uri="{FF2B5EF4-FFF2-40B4-BE49-F238E27FC236}">
                <a16:creationId xmlns:a16="http://schemas.microsoft.com/office/drawing/2014/main" id="{86B29630-123C-234C-AA3E-F780E0A68CC0}"/>
              </a:ext>
            </a:extLst>
          </p:cNvPr>
          <p:cNvCxnSpPr/>
          <p:nvPr/>
        </p:nvCxnSpPr>
        <p:spPr>
          <a:xfrm rot="5400000">
            <a:off x="6972300" y="4914900"/>
            <a:ext cx="3810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a:extLst>
              <a:ext uri="{FF2B5EF4-FFF2-40B4-BE49-F238E27FC236}">
                <a16:creationId xmlns:a16="http://schemas.microsoft.com/office/drawing/2014/main" id="{06C96B2B-850B-8D4B-8C7C-4842B3F135B6}"/>
              </a:ext>
            </a:extLst>
          </p:cNvPr>
          <p:cNvSpPr>
            <a:spLocks noGrp="1"/>
          </p:cNvSpPr>
          <p:nvPr>
            <p:ph type="title"/>
          </p:nvPr>
        </p:nvSpPr>
        <p:spPr/>
        <p:txBody>
          <a:bodyPr/>
          <a:lstStyle/>
          <a:p>
            <a:r>
              <a:rPr lang="en-US" altLang="en-US">
                <a:ea typeface="ＭＳ Ｐゴシック" panose="020B0600070205080204" pitchFamily="34" charset="-128"/>
              </a:rPr>
              <a:t>More Properties</a:t>
            </a:r>
          </a:p>
        </p:txBody>
      </p:sp>
      <p:sp>
        <p:nvSpPr>
          <p:cNvPr id="31746" name="Content Placeholder 2">
            <a:extLst>
              <a:ext uri="{FF2B5EF4-FFF2-40B4-BE49-F238E27FC236}">
                <a16:creationId xmlns:a16="http://schemas.microsoft.com/office/drawing/2014/main" id="{9305F627-B980-FF49-8962-0A209BCF909D}"/>
              </a:ext>
            </a:extLst>
          </p:cNvPr>
          <p:cNvSpPr>
            <a:spLocks noGrp="1"/>
          </p:cNvSpPr>
          <p:nvPr>
            <p:ph idx="1"/>
          </p:nvPr>
        </p:nvSpPr>
        <p:spPr/>
        <p:txBody>
          <a:bodyPr/>
          <a:lstStyle/>
          <a:p>
            <a:r>
              <a:rPr lang="en-US" altLang="en-US" sz="2800" b="1">
                <a:ea typeface="ＭＳ Ｐゴシック" panose="020B0600070205080204" pitchFamily="34" charset="-128"/>
              </a:rPr>
              <a:t>Definitions</a:t>
            </a:r>
          </a:p>
          <a:p>
            <a:pPr lvl="1"/>
            <a:r>
              <a:rPr lang="en-US" altLang="en-US" sz="2400">
                <a:ea typeface="ＭＳ Ｐゴシック" panose="020B0600070205080204" pitchFamily="34" charset="-128"/>
              </a:rPr>
              <a:t>A relation on a set A is </a:t>
            </a:r>
            <a:r>
              <a:rPr lang="en-US" altLang="en-US" sz="2400" b="1">
                <a:solidFill>
                  <a:srgbClr val="FF0000"/>
                </a:solidFill>
                <a:ea typeface="ＭＳ Ｐゴシック" panose="020B0600070205080204" pitchFamily="34" charset="-128"/>
              </a:rPr>
              <a:t>irreflexive </a:t>
            </a:r>
            <a:r>
              <a:rPr lang="en-US" altLang="en-US" sz="2400">
                <a:ea typeface="ＭＳ Ｐゴシック" panose="020B0600070205080204" pitchFamily="34" charset="-128"/>
              </a:rPr>
              <a:t>iff </a:t>
            </a:r>
            <a:r>
              <a:rPr lang="en-US" altLang="en-US" sz="2400">
                <a:ea typeface="ＭＳ Ｐゴシック" panose="020B0600070205080204" pitchFamily="34" charset="-128"/>
                <a:sym typeface="Symbol" pitchFamily="2" charset="2"/>
              </a:rPr>
              <a:t>aA (a,a)</a:t>
            </a:r>
            <a:r>
              <a:rPr lang="en-US" altLang="en-US" sz="2400" i="1">
                <a:ea typeface="ＭＳ Ｐゴシック" panose="020B0600070205080204" pitchFamily="34" charset="-128"/>
                <a:sym typeface="Symbol" pitchFamily="2" charset="2"/>
              </a:rPr>
              <a:t>R</a:t>
            </a:r>
            <a:endParaRPr lang="en-US" altLang="en-US" sz="2400">
              <a:ea typeface="ＭＳ Ｐゴシック" panose="020B0600070205080204" pitchFamily="34" charset="-128"/>
            </a:endParaRPr>
          </a:p>
          <a:p>
            <a:pPr lvl="1"/>
            <a:r>
              <a:rPr lang="en-US" altLang="en-US" sz="2400">
                <a:ea typeface="ＭＳ Ｐゴシック" panose="020B0600070205080204" pitchFamily="34" charset="-128"/>
              </a:rPr>
              <a:t>A relation on a set A is </a:t>
            </a:r>
            <a:r>
              <a:rPr lang="en-US" altLang="en-US" sz="2400" b="1">
                <a:solidFill>
                  <a:srgbClr val="FF0000"/>
                </a:solidFill>
                <a:ea typeface="ＭＳ Ｐゴシック" panose="020B0600070205080204" pitchFamily="34" charset="-128"/>
              </a:rPr>
              <a:t>asymmetric </a:t>
            </a:r>
            <a:r>
              <a:rPr lang="en-US" altLang="en-US" sz="2400">
                <a:ea typeface="ＭＳ Ｐゴシック" panose="020B0600070205080204" pitchFamily="34" charset="-128"/>
              </a:rPr>
              <a:t>iff</a:t>
            </a:r>
          </a:p>
          <a:p>
            <a:pPr lvl="1" algn="ctr">
              <a:buFont typeface="Arial" panose="020B0604020202020204" pitchFamily="34" charset="0"/>
              <a:buNone/>
            </a:pPr>
            <a:r>
              <a:rPr lang="en-US" altLang="en-US" sz="2400">
                <a:ea typeface="ＭＳ Ｐゴシック" panose="020B0600070205080204" pitchFamily="34" charset="-128"/>
                <a:sym typeface="Symbol" pitchFamily="2" charset="2"/>
              </a:rPr>
              <a:t>a,bA ( </a:t>
            </a:r>
            <a:r>
              <a:rPr lang="en-US" altLang="en-US" sz="2400">
                <a:ea typeface="ＭＳ Ｐゴシック" panose="020B0600070205080204" pitchFamily="34" charset="-128"/>
              </a:rPr>
              <a:t>(a,b)</a:t>
            </a:r>
            <a:r>
              <a:rPr lang="en-US" altLang="en-US" sz="2400">
                <a:ea typeface="ＭＳ Ｐゴシック" panose="020B0600070205080204" pitchFamily="34" charset="-128"/>
                <a:sym typeface="Symbol" pitchFamily="2" charset="2"/>
              </a:rPr>
              <a:t></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 (b,a)  </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a:t>
            </a:r>
            <a:endParaRPr lang="en-US" altLang="en-US" sz="2400">
              <a:ea typeface="ＭＳ Ｐゴシック" panose="020B0600070205080204" pitchFamily="34" charset="-128"/>
            </a:endParaRPr>
          </a:p>
          <a:p>
            <a:r>
              <a:rPr lang="en-US" altLang="en-US" sz="2800" b="1">
                <a:ea typeface="ＭＳ Ｐゴシック" panose="020B0600070205080204" pitchFamily="34" charset="-128"/>
              </a:rPr>
              <a:t>Lemma</a:t>
            </a:r>
            <a:r>
              <a:rPr lang="en-US" altLang="en-US" sz="2800">
                <a:ea typeface="ＭＳ Ｐゴシック" panose="020B0600070205080204" pitchFamily="34" charset="-128"/>
              </a:rPr>
              <a:t>:  A relation R on a set A is </a:t>
            </a:r>
            <a:r>
              <a:rPr lang="en-US" altLang="en-US" sz="2800" b="1">
                <a:solidFill>
                  <a:srgbClr val="FF0000"/>
                </a:solidFill>
                <a:ea typeface="ＭＳ Ｐゴシック" panose="020B0600070205080204" pitchFamily="34" charset="-128"/>
              </a:rPr>
              <a:t>asymmetric </a:t>
            </a:r>
            <a:r>
              <a:rPr lang="en-US" altLang="en-US" sz="2800">
                <a:ea typeface="ＭＳ Ｐゴシック" panose="020B0600070205080204" pitchFamily="34" charset="-128"/>
              </a:rPr>
              <a:t>iff</a:t>
            </a:r>
          </a:p>
          <a:p>
            <a:pPr lvl="1"/>
            <a:r>
              <a:rPr lang="en-US" altLang="en-US" sz="2400">
                <a:ea typeface="ＭＳ Ｐゴシック" panose="020B0600070205080204" pitchFamily="34" charset="-128"/>
              </a:rPr>
              <a:t>R is irreflexive and</a:t>
            </a:r>
          </a:p>
          <a:p>
            <a:pPr lvl="1"/>
            <a:r>
              <a:rPr lang="en-US" altLang="en-US" sz="2400">
                <a:ea typeface="ＭＳ Ｐゴシック" panose="020B0600070205080204" pitchFamily="34" charset="-128"/>
              </a:rPr>
              <a:t>R is antisymmetric</a:t>
            </a:r>
          </a:p>
          <a:p>
            <a:r>
              <a:rPr lang="en-US" altLang="en-US" sz="2800" b="1">
                <a:ea typeface="ＭＳ Ｐゴシック" panose="020B0600070205080204" pitchFamily="34" charset="-128"/>
                <a:sym typeface="Symbol" pitchFamily="2" charset="2"/>
              </a:rPr>
              <a:t>Alert</a:t>
            </a:r>
          </a:p>
          <a:p>
            <a:pPr lvl="1">
              <a:buFont typeface="Arial" panose="020B0604020202020204" pitchFamily="34" charset="0"/>
              <a:buNone/>
            </a:pPr>
            <a:r>
              <a:rPr lang="en-US" altLang="en-US" sz="2400">
                <a:ea typeface="ＭＳ Ｐゴシック" panose="020B0600070205080204" pitchFamily="34" charset="-128"/>
                <a:sym typeface="Symbol" pitchFamily="2" charset="2"/>
              </a:rPr>
              <a:t>A relation that is not symmetric is not necessarily asymmetric</a:t>
            </a:r>
            <a:endParaRPr lang="en-US" altLang="en-US" sz="2400">
              <a:ea typeface="ＭＳ Ｐゴシック" panose="020B0600070205080204" pitchFamily="34" charset="-128"/>
            </a:endParaRPr>
          </a:p>
          <a:p>
            <a:endParaRPr lang="en-US" altLang="en-US">
              <a:ea typeface="ＭＳ Ｐゴシック" panose="020B0600070205080204" pitchFamily="34" charset="-12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a:extLst>
              <a:ext uri="{FF2B5EF4-FFF2-40B4-BE49-F238E27FC236}">
                <a16:creationId xmlns:a16="http://schemas.microsoft.com/office/drawing/2014/main" id="{9A059DEC-D3FE-C949-A55F-A4FA4156819B}"/>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32770" name="Content Placeholder 2">
            <a:extLst>
              <a:ext uri="{FF2B5EF4-FFF2-40B4-BE49-F238E27FC236}">
                <a16:creationId xmlns:a16="http://schemas.microsoft.com/office/drawing/2014/main" id="{7F042721-9B17-B549-80D8-7E7259F3A195}"/>
              </a:ext>
            </a:extLst>
          </p:cNvPr>
          <p:cNvSpPr>
            <a:spLocks noGrp="1"/>
          </p:cNvSpPr>
          <p:nvPr>
            <p:ph idx="1"/>
          </p:nvPr>
        </p:nvSpPr>
        <p:spPr>
          <a:xfrm>
            <a:off x="457200" y="1600200"/>
            <a:ext cx="8458200" cy="4525963"/>
          </a:xfrm>
        </p:spPr>
        <p:txBody>
          <a:bodyPr/>
          <a:lstStyle/>
          <a:p>
            <a:r>
              <a:rPr lang="en-US" altLang="en-US" sz="2400">
                <a:solidFill>
                  <a:srgbClr val="D9D9D9"/>
                </a:solidFill>
                <a:ea typeface="ＭＳ Ｐゴシック" panose="020B0600070205080204" pitchFamily="34" charset="-128"/>
              </a:rPr>
              <a:t>Relation: </a:t>
            </a:r>
          </a:p>
          <a:p>
            <a:pPr lvl="1"/>
            <a:r>
              <a:rPr lang="en-US" altLang="en-US" sz="2000">
                <a:solidFill>
                  <a:srgbClr val="D9D9D9"/>
                </a:solidFill>
                <a:ea typeface="ＭＳ Ｐゴシック" panose="020B0600070205080204" pitchFamily="34" charset="-128"/>
              </a:rPr>
              <a:t>Definition, representation, relation on a set</a:t>
            </a:r>
            <a:endParaRPr lang="en-US" altLang="en-US" sz="1800">
              <a:solidFill>
                <a:srgbClr val="D9D9D9"/>
              </a:solidFill>
              <a:ea typeface="ＭＳ Ｐゴシック" panose="020B0600070205080204" pitchFamily="34" charset="-128"/>
            </a:endParaRPr>
          </a:p>
          <a:p>
            <a:r>
              <a:rPr lang="en-US" altLang="en-US" sz="2400">
                <a:solidFill>
                  <a:srgbClr val="D9D9D9"/>
                </a:solidFill>
                <a:ea typeface="ＭＳ Ｐゴシック" panose="020B0600070205080204" pitchFamily="34" charset="-128"/>
              </a:rPr>
              <a:t>Properties</a:t>
            </a:r>
          </a:p>
          <a:p>
            <a:pPr lvl="1"/>
            <a:r>
              <a:rPr lang="en-US" altLang="en-US" sz="2000">
                <a:solidFill>
                  <a:srgbClr val="D9D9D9"/>
                </a:solidFill>
                <a:ea typeface="ＭＳ Ｐゴシック" panose="020B0600070205080204" pitchFamily="34" charset="-128"/>
              </a:rPr>
              <a:t>Reflexivity, symmetry, antisymmetric, irreflexive, asymmetric</a:t>
            </a:r>
          </a:p>
          <a:p>
            <a:r>
              <a:rPr lang="en-US" altLang="en-US" sz="2400" b="1">
                <a:solidFill>
                  <a:srgbClr val="C00000"/>
                </a:solidFill>
                <a:ea typeface="ＭＳ Ｐゴシック" panose="020B0600070205080204" pitchFamily="34" charset="-128"/>
              </a:rPr>
              <a:t>Combining relations</a:t>
            </a:r>
          </a:p>
          <a:p>
            <a:pPr lvl="1"/>
            <a:r>
              <a:rPr lang="en-US" altLang="en-US" sz="2000" b="1">
                <a:solidFill>
                  <a:srgbClr val="C00000"/>
                </a:solidFill>
                <a:ea typeface="ＭＳ Ｐゴシック" panose="020B0600070205080204" pitchFamily="34" charset="-128"/>
                <a:sym typeface="Symbol" pitchFamily="2" charset="2"/>
              </a:rPr>
              <a:t>, , \, c</a:t>
            </a:r>
            <a:r>
              <a:rPr lang="en-US" altLang="en-US" sz="2000" b="1">
                <a:solidFill>
                  <a:srgbClr val="C00000"/>
                </a:solidFill>
                <a:ea typeface="ＭＳ Ｐゴシック" panose="020B0600070205080204" pitchFamily="34" charset="-128"/>
              </a:rPr>
              <a:t>omposite of relations</a:t>
            </a:r>
          </a:p>
          <a:p>
            <a:r>
              <a:rPr lang="en-US" altLang="en-US" sz="2400">
                <a:solidFill>
                  <a:srgbClr val="D9D9D9"/>
                </a:solidFill>
                <a:ea typeface="ＭＳ Ｐゴシック" panose="020B0600070205080204" pitchFamily="34" charset="-128"/>
              </a:rPr>
              <a:t>Representing relations</a:t>
            </a:r>
          </a:p>
          <a:p>
            <a:pPr lvl="1"/>
            <a:r>
              <a:rPr lang="en-US" altLang="en-US" sz="2000">
                <a:solidFill>
                  <a:srgbClr val="D9D9D9"/>
                </a:solidFill>
                <a:ea typeface="ＭＳ Ｐゴシック" panose="020B0600070205080204" pitchFamily="34" charset="-128"/>
              </a:rPr>
              <a:t>0-1 matrices, directed graphs</a:t>
            </a:r>
          </a:p>
          <a:p>
            <a:r>
              <a:rPr lang="en-US" altLang="en-US" sz="2400">
                <a:solidFill>
                  <a:srgbClr val="D9D9D9"/>
                </a:solidFill>
                <a:ea typeface="ＭＳ Ｐゴシック" panose="020B0600070205080204" pitchFamily="34" charset="-128"/>
              </a:rPr>
              <a:t>Closure of relations</a:t>
            </a:r>
          </a:p>
          <a:p>
            <a:pPr lvl="1"/>
            <a:r>
              <a:rPr lang="en-US" altLang="en-US" sz="2000">
                <a:solidFill>
                  <a:srgbClr val="D9D9D9"/>
                </a:solidFill>
                <a:ea typeface="ＭＳ Ｐゴシック" panose="020B0600070205080204" pitchFamily="34" charset="-128"/>
              </a:rPr>
              <a:t>Reflexive closure, diagonal relation, Warshall</a:t>
            </a:r>
            <a:r>
              <a:rPr lang="ja-JP" altLang="en-US" sz="2000">
                <a:solidFill>
                  <a:srgbClr val="D9D9D9"/>
                </a:solidFill>
                <a:ea typeface="ＭＳ Ｐゴシック" panose="020B0600070205080204" pitchFamily="34" charset="-128"/>
              </a:rPr>
              <a:t>’</a:t>
            </a:r>
            <a:r>
              <a:rPr lang="en-US" altLang="ja-JP" sz="2000">
                <a:solidFill>
                  <a:srgbClr val="D9D9D9"/>
                </a:solidFill>
                <a:ea typeface="ＭＳ Ｐゴシック" panose="020B0600070205080204" pitchFamily="34" charset="-128"/>
              </a:rPr>
              <a:t>s Algorithm,</a:t>
            </a:r>
          </a:p>
          <a:p>
            <a:r>
              <a:rPr lang="en-US" altLang="en-US" sz="2400">
                <a:solidFill>
                  <a:srgbClr val="D9D9D9"/>
                </a:solidFill>
                <a:ea typeface="ＭＳ Ｐゴシック" panose="020B0600070205080204" pitchFamily="34" charset="-128"/>
              </a:rPr>
              <a:t>Equivalence relations:</a:t>
            </a:r>
          </a:p>
          <a:p>
            <a:pPr lvl="1"/>
            <a:r>
              <a:rPr lang="en-US" altLang="en-US" sz="2000">
                <a:solidFill>
                  <a:srgbClr val="D9D9D9"/>
                </a:solidFill>
                <a:ea typeface="ＭＳ Ｐゴシック" panose="020B0600070205080204" pitchFamily="34" charset="-128"/>
              </a:rPr>
              <a:t>Equivalence class, partitions,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a:extLst>
              <a:ext uri="{FF2B5EF4-FFF2-40B4-BE49-F238E27FC236}">
                <a16:creationId xmlns:a16="http://schemas.microsoft.com/office/drawing/2014/main" id="{148BAF5F-11CA-5644-9E0F-AD377F8D0E0B}"/>
              </a:ext>
            </a:extLst>
          </p:cNvPr>
          <p:cNvSpPr>
            <a:spLocks noGrp="1"/>
          </p:cNvSpPr>
          <p:nvPr>
            <p:ph type="title"/>
          </p:nvPr>
        </p:nvSpPr>
        <p:spPr/>
        <p:txBody>
          <a:bodyPr/>
          <a:lstStyle/>
          <a:p>
            <a:r>
              <a:rPr lang="en-US" altLang="en-US">
                <a:ea typeface="ＭＳ Ｐゴシック" panose="020B0600070205080204" pitchFamily="34" charset="-128"/>
              </a:rPr>
              <a:t>Combining Relations</a:t>
            </a:r>
          </a:p>
        </p:txBody>
      </p:sp>
      <p:sp>
        <p:nvSpPr>
          <p:cNvPr id="33794" name="Content Placeholder 2">
            <a:extLst>
              <a:ext uri="{FF2B5EF4-FFF2-40B4-BE49-F238E27FC236}">
                <a16:creationId xmlns:a16="http://schemas.microsoft.com/office/drawing/2014/main" id="{E0539786-7301-AD41-81B0-1FE647E8965F}"/>
              </a:ext>
            </a:extLst>
          </p:cNvPr>
          <p:cNvSpPr>
            <a:spLocks noGrp="1"/>
          </p:cNvSpPr>
          <p:nvPr>
            <p:ph idx="1"/>
          </p:nvPr>
        </p:nvSpPr>
        <p:spPr/>
        <p:txBody>
          <a:bodyPr/>
          <a:lstStyle/>
          <a:p>
            <a:r>
              <a:rPr lang="en-US" altLang="en-US" sz="2400">
                <a:ea typeface="ＭＳ Ｐゴシック" panose="020B0600070205080204" pitchFamily="34" charset="-128"/>
              </a:rPr>
              <a:t>Relations are simply… sets (of ordered pairs);  subsets of the Cartesian product of two sets</a:t>
            </a:r>
          </a:p>
          <a:p>
            <a:r>
              <a:rPr lang="en-US" altLang="en-US" sz="2400">
                <a:ea typeface="ＭＳ Ｐゴシック" panose="020B0600070205080204" pitchFamily="34" charset="-128"/>
              </a:rPr>
              <a:t>Therefore, in order to </a:t>
            </a:r>
            <a:r>
              <a:rPr lang="en-US" altLang="en-US" sz="2400" u="sng">
                <a:ea typeface="ＭＳ Ｐゴシック" panose="020B0600070205080204" pitchFamily="34" charset="-128"/>
              </a:rPr>
              <a:t>combine</a:t>
            </a:r>
            <a:r>
              <a:rPr lang="en-US" altLang="en-US" sz="2400">
                <a:ea typeface="ＭＳ Ｐゴシック" panose="020B0600070205080204" pitchFamily="34" charset="-128"/>
              </a:rPr>
              <a:t> relations to create new relations, it makes sense to use the usual set operations</a:t>
            </a:r>
          </a:p>
          <a:p>
            <a:pPr lvl="1"/>
            <a:r>
              <a:rPr lang="en-US" altLang="en-US" sz="2000">
                <a:ea typeface="ＭＳ Ｐゴシック" panose="020B0600070205080204" pitchFamily="34" charset="-128"/>
              </a:rPr>
              <a:t>Intersection (R</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sym typeface="Symbol" pitchFamily="2" charset="2"/>
              </a:rPr>
              <a:t>R</a:t>
            </a:r>
            <a:r>
              <a:rPr lang="en-US" altLang="en-US" sz="2000" baseline="-25000">
                <a:ea typeface="ＭＳ Ｐゴシック" panose="020B0600070205080204" pitchFamily="34" charset="-128"/>
                <a:sym typeface="Symbol" pitchFamily="2" charset="2"/>
              </a:rPr>
              <a:t>2</a:t>
            </a:r>
            <a:r>
              <a:rPr lang="en-US" altLang="en-US" sz="2000">
                <a:ea typeface="ＭＳ Ｐゴシック" panose="020B0600070205080204" pitchFamily="34" charset="-128"/>
              </a:rPr>
              <a:t>)</a:t>
            </a:r>
          </a:p>
          <a:p>
            <a:pPr lvl="1"/>
            <a:r>
              <a:rPr lang="en-US" altLang="en-US" sz="2000">
                <a:ea typeface="ＭＳ Ｐゴシック" panose="020B0600070205080204" pitchFamily="34" charset="-128"/>
              </a:rPr>
              <a:t>Union (R</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sym typeface="Symbol" pitchFamily="2" charset="2"/>
              </a:rPr>
              <a:t>R</a:t>
            </a:r>
            <a:r>
              <a:rPr lang="en-US" altLang="en-US" sz="2000" baseline="-25000">
                <a:ea typeface="ＭＳ Ｐゴシック" panose="020B0600070205080204" pitchFamily="34" charset="-128"/>
                <a:sym typeface="Symbol" pitchFamily="2" charset="2"/>
              </a:rPr>
              <a:t>2</a:t>
            </a:r>
            <a:r>
              <a:rPr lang="en-US" altLang="en-US" sz="2000">
                <a:ea typeface="ＭＳ Ｐゴシック" panose="020B0600070205080204" pitchFamily="34" charset="-128"/>
              </a:rPr>
              <a:t>)</a:t>
            </a:r>
          </a:p>
          <a:p>
            <a:pPr lvl="1"/>
            <a:r>
              <a:rPr lang="en-US" altLang="en-US" sz="2000">
                <a:ea typeface="ＭＳ Ｐゴシック" panose="020B0600070205080204" pitchFamily="34" charset="-128"/>
              </a:rPr>
              <a:t>Set difference (R</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\R</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a:t>
            </a:r>
          </a:p>
          <a:p>
            <a:r>
              <a:rPr lang="en-US" altLang="en-US" sz="2400">
                <a:ea typeface="ＭＳ Ｐゴシック" panose="020B0600070205080204" pitchFamily="34" charset="-128"/>
              </a:rPr>
              <a:t>Sometimes, combining relations endows them with the properties previously discussed.  For example, two relations may be not transitive, but their union may be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a:extLst>
              <a:ext uri="{FF2B5EF4-FFF2-40B4-BE49-F238E27FC236}">
                <a16:creationId xmlns:a16="http://schemas.microsoft.com/office/drawing/2014/main" id="{A79D362F-FB27-714F-A954-0E9408E3D7C4}"/>
              </a:ext>
            </a:extLst>
          </p:cNvPr>
          <p:cNvSpPr>
            <a:spLocks noGrp="1"/>
          </p:cNvSpPr>
          <p:nvPr>
            <p:ph type="title"/>
          </p:nvPr>
        </p:nvSpPr>
        <p:spPr/>
        <p:txBody>
          <a:bodyPr/>
          <a:lstStyle/>
          <a:p>
            <a:r>
              <a:rPr lang="en-US" altLang="en-US">
                <a:ea typeface="ＭＳ Ｐゴシック" panose="020B0600070205080204" pitchFamily="34" charset="-128"/>
              </a:rPr>
              <a:t>Combining Relations: Example</a:t>
            </a:r>
          </a:p>
        </p:txBody>
      </p:sp>
      <p:sp>
        <p:nvSpPr>
          <p:cNvPr id="34818" name="Content Placeholder 2">
            <a:extLst>
              <a:ext uri="{FF2B5EF4-FFF2-40B4-BE49-F238E27FC236}">
                <a16:creationId xmlns:a16="http://schemas.microsoft.com/office/drawing/2014/main" id="{B7983B46-BA8D-AE43-AD61-51706833E269}"/>
              </a:ext>
            </a:extLst>
          </p:cNvPr>
          <p:cNvSpPr>
            <a:spLocks noGrp="1"/>
          </p:cNvSpPr>
          <p:nvPr>
            <p:ph idx="1"/>
          </p:nvPr>
        </p:nvSpPr>
        <p:spPr>
          <a:xfrm>
            <a:off x="457200" y="1600200"/>
            <a:ext cx="8229600" cy="4419600"/>
          </a:xfrm>
        </p:spPr>
        <p:txBody>
          <a:bodyPr/>
          <a:lstStyle/>
          <a:p>
            <a:r>
              <a:rPr lang="en-US" altLang="en-US" sz="2800">
                <a:ea typeface="ＭＳ Ｐゴシック" panose="020B0600070205080204" pitchFamily="34" charset="-128"/>
              </a:rPr>
              <a:t>Let </a:t>
            </a:r>
          </a:p>
          <a:p>
            <a:pPr lvl="1"/>
            <a:r>
              <a:rPr lang="en-US" altLang="en-US" sz="2400">
                <a:ea typeface="ＭＳ Ｐゴシック" panose="020B0600070205080204" pitchFamily="34" charset="-128"/>
              </a:rPr>
              <a:t>A={1,2,3,4}</a:t>
            </a:r>
          </a:p>
          <a:p>
            <a:pPr lvl="1"/>
            <a:r>
              <a:rPr lang="en-US" altLang="en-US" sz="2400">
                <a:ea typeface="ＭＳ Ｐゴシック" panose="020B0600070205080204" pitchFamily="34" charset="-128"/>
              </a:rPr>
              <a:t>B={1,2,3,4}</a:t>
            </a: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={(1,2),(1,3),(1,4),(2,2),(3,4),(4,1),(4,2)}</a:t>
            </a: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={(1,1),(1,2),(1,3),(2,3)}</a:t>
            </a:r>
          </a:p>
          <a:p>
            <a:r>
              <a:rPr lang="en-US" altLang="en-US" sz="2800">
                <a:ea typeface="ＭＳ Ｐゴシック" panose="020B0600070205080204" pitchFamily="34" charset="-128"/>
              </a:rPr>
              <a:t>Let </a:t>
            </a: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 R</a:t>
            </a:r>
            <a:r>
              <a:rPr lang="en-US" altLang="en-US" sz="2400" baseline="-25000">
                <a:ea typeface="ＭＳ Ｐゴシック" panose="020B0600070205080204" pitchFamily="34" charset="-128"/>
                <a:sym typeface="Symbol" pitchFamily="2" charset="2"/>
              </a:rPr>
              <a:t>2</a:t>
            </a:r>
            <a:r>
              <a:rPr lang="en-US" altLang="en-US" sz="2400">
                <a:ea typeface="ＭＳ Ｐゴシック" panose="020B0600070205080204" pitchFamily="34" charset="-128"/>
              </a:rPr>
              <a:t>=</a:t>
            </a:r>
            <a:endParaRPr lang="en-US" altLang="en-US" sz="2400" baseline="-25000">
              <a:ea typeface="ＭＳ Ｐゴシック" panose="020B0600070205080204" pitchFamily="34" charset="-128"/>
              <a:sym typeface="Symbol" pitchFamily="2" charset="2"/>
            </a:endParaRP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R</a:t>
            </a:r>
            <a:r>
              <a:rPr lang="en-US" altLang="en-US" sz="2400" baseline="-25000">
                <a:ea typeface="ＭＳ Ｐゴシック" panose="020B0600070205080204" pitchFamily="34" charset="-128"/>
              </a:rPr>
              <a:t>2 </a:t>
            </a:r>
            <a:r>
              <a:rPr lang="en-US" altLang="en-US" sz="2400">
                <a:ea typeface="ＭＳ Ｐゴシック" panose="020B0600070205080204" pitchFamily="34" charset="-128"/>
              </a:rPr>
              <a:t>=</a:t>
            </a: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R</a:t>
            </a:r>
            <a:r>
              <a:rPr lang="en-US" altLang="en-US" sz="2400" baseline="-25000">
                <a:ea typeface="ＭＳ Ｐゴシック" panose="020B0600070205080204" pitchFamily="34" charset="-128"/>
              </a:rPr>
              <a:t>2 </a:t>
            </a:r>
            <a:r>
              <a:rPr lang="en-US" altLang="en-US" sz="2400">
                <a:ea typeface="ＭＳ Ｐゴシック" panose="020B0600070205080204" pitchFamily="34" charset="-128"/>
              </a:rPr>
              <a:t>=</a:t>
            </a: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R</a:t>
            </a:r>
            <a:r>
              <a:rPr lang="en-US" altLang="en-US" sz="2400" baseline="-25000">
                <a:ea typeface="ＭＳ Ｐゴシック" panose="020B0600070205080204" pitchFamily="34" charset="-128"/>
              </a:rPr>
              <a:t>1 </a:t>
            </a:r>
            <a:r>
              <a:rPr lang="en-US" altLang="en-US" sz="2400">
                <a:ea typeface="ＭＳ Ｐゴシック" panose="020B0600070205080204" pitchFamily="34" charset="-128"/>
              </a:rPr>
              <a:t>=</a:t>
            </a:r>
            <a:endParaRPr lang="en-US" altLang="en-US">
              <a:ea typeface="ＭＳ Ｐゴシック" panose="020B0600070205080204" pitchFamily="34" charset="-128"/>
            </a:endParaRPr>
          </a:p>
          <a:p>
            <a:pPr lvl="1">
              <a:buFont typeface="Arial" panose="020B0604020202020204" pitchFamily="34" charset="0"/>
              <a:buNone/>
            </a:pPr>
            <a:endParaRPr lang="en-US" altLang="en-US">
              <a:ea typeface="ＭＳ Ｐゴシック" panose="020B0600070205080204" pitchFamily="34" charset="-12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a:extLst>
              <a:ext uri="{FF2B5EF4-FFF2-40B4-BE49-F238E27FC236}">
                <a16:creationId xmlns:a16="http://schemas.microsoft.com/office/drawing/2014/main" id="{E6A6BB33-DCF8-3742-BE5B-5F73350BBA7B}"/>
              </a:ext>
            </a:extLst>
          </p:cNvPr>
          <p:cNvSpPr>
            <a:spLocks noGrp="1"/>
          </p:cNvSpPr>
          <p:nvPr>
            <p:ph type="title"/>
          </p:nvPr>
        </p:nvSpPr>
        <p:spPr/>
        <p:txBody>
          <a:bodyPr/>
          <a:lstStyle/>
          <a:p>
            <a:r>
              <a:rPr lang="en-US" altLang="en-US">
                <a:ea typeface="ＭＳ Ｐゴシック" panose="020B0600070205080204" pitchFamily="34" charset="-128"/>
              </a:rPr>
              <a:t>Composite of Relations</a:t>
            </a:r>
          </a:p>
        </p:txBody>
      </p:sp>
      <p:sp>
        <p:nvSpPr>
          <p:cNvPr id="35842" name="Content Placeholder 2">
            <a:extLst>
              <a:ext uri="{FF2B5EF4-FFF2-40B4-BE49-F238E27FC236}">
                <a16:creationId xmlns:a16="http://schemas.microsoft.com/office/drawing/2014/main" id="{6870E67F-182B-0848-BA41-3E8A61626E10}"/>
              </a:ext>
            </a:extLst>
          </p:cNvPr>
          <p:cNvSpPr>
            <a:spLocks noGrp="1"/>
          </p:cNvSpPr>
          <p:nvPr>
            <p:ph idx="1"/>
          </p:nvPr>
        </p:nvSpPr>
        <p:spPr/>
        <p:txBody>
          <a:bodyPr/>
          <a:lstStyle/>
          <a:p>
            <a:r>
              <a:rPr lang="en-US" altLang="en-US" b="1">
                <a:ea typeface="ＭＳ Ｐゴシック" panose="020B0600070205080204" pitchFamily="34" charset="-128"/>
              </a:rPr>
              <a:t>Definition</a:t>
            </a:r>
            <a:r>
              <a:rPr lang="en-US" altLang="en-US">
                <a:ea typeface="ＭＳ Ｐゴシック" panose="020B0600070205080204" pitchFamily="34" charset="-128"/>
              </a:rPr>
              <a:t>: Let </a:t>
            </a:r>
            <a:r>
              <a:rPr lang="en-US" altLang="en-US" i="1">
                <a:ea typeface="ＭＳ Ｐゴシック" panose="020B0600070205080204" pitchFamily="34" charset="-128"/>
              </a:rPr>
              <a:t>R</a:t>
            </a:r>
            <a:r>
              <a:rPr lang="en-US" altLang="en-US" baseline="-25000">
                <a:ea typeface="ＭＳ Ｐゴシック" panose="020B0600070205080204" pitchFamily="34" charset="-128"/>
              </a:rPr>
              <a:t>1</a:t>
            </a:r>
            <a:r>
              <a:rPr lang="en-US" altLang="en-US">
                <a:ea typeface="ＭＳ Ｐゴシック" panose="020B0600070205080204" pitchFamily="34" charset="-128"/>
              </a:rPr>
              <a:t> be a relation from the set A to B and </a:t>
            </a:r>
            <a:r>
              <a:rPr lang="en-US" altLang="en-US" i="1">
                <a:ea typeface="ＭＳ Ｐゴシック" panose="020B0600070205080204" pitchFamily="34" charset="-128"/>
              </a:rPr>
              <a:t>R</a:t>
            </a:r>
            <a:r>
              <a:rPr lang="en-US" altLang="en-US" baseline="-25000">
                <a:ea typeface="ＭＳ Ｐゴシック" panose="020B0600070205080204" pitchFamily="34" charset="-128"/>
              </a:rPr>
              <a:t>2</a:t>
            </a:r>
            <a:r>
              <a:rPr lang="en-US" altLang="en-US">
                <a:ea typeface="ＭＳ Ｐゴシック" panose="020B0600070205080204" pitchFamily="34" charset="-128"/>
              </a:rPr>
              <a:t> be a relation from B to C, i.e.</a:t>
            </a:r>
          </a:p>
          <a:p>
            <a:pPr algn="ctr">
              <a:buFont typeface="Arial" panose="020B0604020202020204" pitchFamily="34" charset="0"/>
              <a:buNone/>
            </a:pPr>
            <a:r>
              <a:rPr lang="en-US" altLang="en-US">
                <a:ea typeface="ＭＳ Ｐゴシック" panose="020B0600070205080204" pitchFamily="34" charset="-128"/>
              </a:rPr>
              <a:t>	</a:t>
            </a:r>
            <a:r>
              <a:rPr lang="en-US" altLang="en-US" i="1">
                <a:ea typeface="ＭＳ Ｐゴシック" panose="020B0600070205080204" pitchFamily="34" charset="-128"/>
              </a:rPr>
              <a:t>R</a:t>
            </a:r>
            <a:r>
              <a:rPr lang="en-US" altLang="en-US" baseline="-25000">
                <a:ea typeface="ＭＳ Ｐゴシック" panose="020B0600070205080204" pitchFamily="34" charset="-128"/>
              </a:rPr>
              <a:t>1</a:t>
            </a:r>
            <a:r>
              <a:rPr lang="en-US" altLang="en-US">
                <a:ea typeface="ＭＳ Ｐゴシック" panose="020B0600070205080204" pitchFamily="34" charset="-128"/>
                <a:sym typeface="Symbol" pitchFamily="2" charset="2"/>
              </a:rPr>
              <a:t>  AB and </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BC</a:t>
            </a:r>
          </a:p>
          <a:p>
            <a:pPr>
              <a:buFont typeface="Arial" panose="020B0604020202020204" pitchFamily="34" charset="0"/>
              <a:buNone/>
            </a:pPr>
            <a:r>
              <a:rPr lang="en-US" altLang="en-US">
                <a:ea typeface="ＭＳ Ｐゴシック" panose="020B0600070205080204" pitchFamily="34" charset="-128"/>
                <a:sym typeface="Symbol" pitchFamily="2" charset="2"/>
              </a:rPr>
              <a:t>	the </a:t>
            </a:r>
            <a:r>
              <a:rPr lang="en-US" altLang="en-US" u="sng">
                <a:ea typeface="ＭＳ Ｐゴシック" panose="020B0600070205080204" pitchFamily="34" charset="-128"/>
                <a:sym typeface="Symbol" pitchFamily="2" charset="2"/>
              </a:rPr>
              <a:t>composite of</a:t>
            </a:r>
            <a:r>
              <a:rPr lang="en-US" altLang="en-US">
                <a:ea typeface="ＭＳ Ｐゴシック" panose="020B0600070205080204" pitchFamily="34" charset="-128"/>
                <a:sym typeface="Symbol" pitchFamily="2" charset="2"/>
              </a:rPr>
              <a:t> </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1</a:t>
            </a:r>
            <a:r>
              <a:rPr lang="en-US" altLang="en-US">
                <a:ea typeface="ＭＳ Ｐゴシック" panose="020B0600070205080204" pitchFamily="34" charset="-128"/>
                <a:sym typeface="Symbol" pitchFamily="2" charset="2"/>
              </a:rPr>
              <a:t> and </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 is the relation consisting of ordered pairs (a,c) where aA, cC and for which there exists an element bB such that (a,b)</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1</a:t>
            </a:r>
            <a:r>
              <a:rPr lang="en-US" altLang="en-US">
                <a:ea typeface="ＭＳ Ｐゴシック" panose="020B0600070205080204" pitchFamily="34" charset="-128"/>
                <a:sym typeface="Symbol" pitchFamily="2" charset="2"/>
              </a:rPr>
              <a:t> and (b,c)</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  We denote the composite of </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1</a:t>
            </a:r>
            <a:r>
              <a:rPr lang="en-US" altLang="en-US">
                <a:ea typeface="ＭＳ Ｐゴシック" panose="020B0600070205080204" pitchFamily="34" charset="-128"/>
                <a:sym typeface="Symbol" pitchFamily="2" charset="2"/>
              </a:rPr>
              <a:t> and </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 by</a:t>
            </a:r>
          </a:p>
          <a:p>
            <a:pPr algn="ctr">
              <a:buFont typeface="Arial" panose="020B0604020202020204" pitchFamily="34" charset="0"/>
              <a:buNone/>
            </a:pPr>
            <a:r>
              <a:rPr lang="en-US" altLang="en-US" i="1">
                <a:ea typeface="ＭＳ Ｐゴシック" panose="020B0600070205080204" pitchFamily="34" charset="-128"/>
              </a:rPr>
              <a:t>R</a:t>
            </a:r>
            <a:r>
              <a:rPr lang="en-US" altLang="en-US" b="1" baseline="-25000">
                <a:solidFill>
                  <a:srgbClr val="FF0000"/>
                </a:solidFill>
                <a:ea typeface="ＭＳ Ｐゴシック" panose="020B0600070205080204" pitchFamily="34" charset="-128"/>
              </a:rPr>
              <a:t>2</a:t>
            </a:r>
            <a:r>
              <a:rPr lang="en-US" altLang="en-US">
                <a:ea typeface="ＭＳ Ｐゴシック" panose="020B0600070205080204" pitchFamily="34" charset="-128"/>
              </a:rPr>
              <a:t> </a:t>
            </a:r>
            <a:r>
              <a:rPr lang="en-US" altLang="en-US" sz="2400" baseline="30000">
                <a:ea typeface="ＭＳ Ｐゴシック" panose="020B0600070205080204" pitchFamily="34" charset="-128"/>
                <a:sym typeface="Symbol" pitchFamily="2" charset="2"/>
              </a:rPr>
              <a:t></a:t>
            </a:r>
            <a:r>
              <a:rPr lang="en-US" altLang="en-US" sz="2000" baseline="30000">
                <a:ea typeface="ＭＳ Ｐゴシック" panose="020B0600070205080204" pitchFamily="34" charset="-128"/>
                <a:sym typeface="Symbol" pitchFamily="2" charset="2"/>
              </a:rPr>
              <a:t> </a:t>
            </a:r>
            <a:r>
              <a:rPr lang="en-US" altLang="en-US" i="1">
                <a:ea typeface="ＭＳ Ｐゴシック" panose="020B0600070205080204" pitchFamily="34" charset="-128"/>
                <a:sym typeface="Symbol" pitchFamily="2" charset="2"/>
              </a:rPr>
              <a:t>R</a:t>
            </a:r>
            <a:r>
              <a:rPr lang="en-US" altLang="en-US" b="1" baseline="-25000">
                <a:solidFill>
                  <a:srgbClr val="FF0000"/>
                </a:solidFill>
                <a:ea typeface="ＭＳ Ｐゴシック" panose="020B0600070205080204" pitchFamily="34" charset="-128"/>
                <a:sym typeface="Symbol" pitchFamily="2" charset="2"/>
              </a:rPr>
              <a:t>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a:extLst>
              <a:ext uri="{FF2B5EF4-FFF2-40B4-BE49-F238E27FC236}">
                <a16:creationId xmlns:a16="http://schemas.microsoft.com/office/drawing/2014/main" id="{F973E0C3-BB95-054B-8811-CB88487AEF1C}"/>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18434" name="Content Placeholder 2">
            <a:extLst>
              <a:ext uri="{FF2B5EF4-FFF2-40B4-BE49-F238E27FC236}">
                <a16:creationId xmlns:a16="http://schemas.microsoft.com/office/drawing/2014/main" id="{F891014B-BC36-5F4B-91BC-1D615487FC7A}"/>
              </a:ext>
            </a:extLst>
          </p:cNvPr>
          <p:cNvSpPr>
            <a:spLocks noGrp="1"/>
          </p:cNvSpPr>
          <p:nvPr>
            <p:ph idx="1"/>
          </p:nvPr>
        </p:nvSpPr>
        <p:spPr>
          <a:xfrm>
            <a:off x="457200" y="1600200"/>
            <a:ext cx="8458200" cy="4525963"/>
          </a:xfrm>
        </p:spPr>
        <p:txBody>
          <a:bodyPr/>
          <a:lstStyle/>
          <a:p>
            <a:r>
              <a:rPr lang="en-US" altLang="en-US" sz="2400">
                <a:ea typeface="ＭＳ Ｐゴシック" panose="020B0600070205080204" pitchFamily="34" charset="-128"/>
              </a:rPr>
              <a:t>Relation: </a:t>
            </a:r>
          </a:p>
          <a:p>
            <a:pPr lvl="1"/>
            <a:r>
              <a:rPr lang="en-US" altLang="en-US" sz="2000">
                <a:ea typeface="ＭＳ Ｐゴシック" panose="020B0600070205080204" pitchFamily="34" charset="-128"/>
              </a:rPr>
              <a:t>Definition, representation, relation on a set</a:t>
            </a:r>
            <a:endParaRPr lang="en-US" altLang="en-US" sz="1800">
              <a:ea typeface="ＭＳ Ｐゴシック" panose="020B0600070205080204" pitchFamily="34" charset="-128"/>
            </a:endParaRPr>
          </a:p>
          <a:p>
            <a:r>
              <a:rPr lang="en-US" altLang="en-US" sz="2400">
                <a:ea typeface="ＭＳ Ｐゴシック" panose="020B0600070205080204" pitchFamily="34" charset="-128"/>
              </a:rPr>
              <a:t>Properties</a:t>
            </a:r>
          </a:p>
          <a:p>
            <a:pPr lvl="1"/>
            <a:r>
              <a:rPr lang="en-US" altLang="en-US" sz="2000">
                <a:ea typeface="ＭＳ Ｐゴシック" panose="020B0600070205080204" pitchFamily="34" charset="-128"/>
              </a:rPr>
              <a:t>Reflexivity, symmetry, antisymmetric, irreflexive, asymmetric</a:t>
            </a:r>
          </a:p>
          <a:p>
            <a:r>
              <a:rPr lang="en-US" altLang="en-US" sz="2400">
                <a:ea typeface="ＭＳ Ｐゴシック" panose="020B0600070205080204" pitchFamily="34" charset="-128"/>
              </a:rPr>
              <a:t>Combining relations</a:t>
            </a:r>
          </a:p>
          <a:p>
            <a:pPr lvl="1"/>
            <a:r>
              <a:rPr lang="en-US" altLang="en-US" sz="2000">
                <a:ea typeface="ＭＳ Ｐゴシック" panose="020B0600070205080204" pitchFamily="34" charset="-128"/>
                <a:sym typeface="Symbol" pitchFamily="2" charset="2"/>
              </a:rPr>
              <a:t>, , \, c</a:t>
            </a:r>
            <a:r>
              <a:rPr lang="en-US" altLang="en-US" sz="2000">
                <a:ea typeface="ＭＳ Ｐゴシック" panose="020B0600070205080204" pitchFamily="34" charset="-128"/>
              </a:rPr>
              <a:t>omposite of relations</a:t>
            </a:r>
          </a:p>
          <a:p>
            <a:r>
              <a:rPr lang="en-US" altLang="en-US" sz="2400">
                <a:ea typeface="ＭＳ Ｐゴシック" panose="020B0600070205080204" pitchFamily="34" charset="-128"/>
              </a:rPr>
              <a:t>Representing relations</a:t>
            </a:r>
          </a:p>
          <a:p>
            <a:pPr lvl="1"/>
            <a:r>
              <a:rPr lang="en-US" altLang="en-US" sz="2000">
                <a:ea typeface="ＭＳ Ｐゴシック" panose="020B0600070205080204" pitchFamily="34" charset="-128"/>
              </a:rPr>
              <a:t>0-1 matrices, directed graphs</a:t>
            </a:r>
          </a:p>
          <a:p>
            <a:r>
              <a:rPr lang="en-US" altLang="en-US" sz="2400">
                <a:ea typeface="ＭＳ Ｐゴシック" panose="020B0600070205080204" pitchFamily="34" charset="-128"/>
              </a:rPr>
              <a:t>Closure of relations</a:t>
            </a:r>
          </a:p>
          <a:p>
            <a:pPr lvl="1"/>
            <a:r>
              <a:rPr lang="en-US" altLang="en-US" sz="2000">
                <a:ea typeface="ＭＳ Ｐゴシック" panose="020B0600070205080204" pitchFamily="34" charset="-128"/>
              </a:rPr>
              <a:t>Reflexive closure, diagonal relation, Warshall</a:t>
            </a:r>
            <a:r>
              <a:rPr lang="ja-JP" altLang="en-US" sz="2000">
                <a:ea typeface="ＭＳ Ｐゴシック" panose="020B0600070205080204" pitchFamily="34" charset="-128"/>
              </a:rPr>
              <a:t>’</a:t>
            </a:r>
            <a:r>
              <a:rPr lang="en-US" altLang="ja-JP" sz="2000">
                <a:ea typeface="ＭＳ Ｐゴシック" panose="020B0600070205080204" pitchFamily="34" charset="-128"/>
              </a:rPr>
              <a:t>s Algorithm,</a:t>
            </a:r>
          </a:p>
          <a:p>
            <a:r>
              <a:rPr lang="en-US" altLang="en-US" sz="2400">
                <a:ea typeface="ＭＳ Ｐゴシック" panose="020B0600070205080204" pitchFamily="34" charset="-128"/>
              </a:rPr>
              <a:t>Equivalence relations:</a:t>
            </a:r>
          </a:p>
          <a:p>
            <a:pPr lvl="1"/>
            <a:r>
              <a:rPr lang="en-US" altLang="en-US" sz="2000">
                <a:ea typeface="ＭＳ Ｐゴシック" panose="020B0600070205080204" pitchFamily="34" charset="-128"/>
              </a:rPr>
              <a:t>Equivalence class, partitions,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a:extLst>
              <a:ext uri="{FF2B5EF4-FFF2-40B4-BE49-F238E27FC236}">
                <a16:creationId xmlns:a16="http://schemas.microsoft.com/office/drawing/2014/main" id="{D31B9317-9838-3949-A5A4-A8684A81B173}"/>
              </a:ext>
            </a:extLst>
          </p:cNvPr>
          <p:cNvSpPr>
            <a:spLocks noGrp="1"/>
          </p:cNvSpPr>
          <p:nvPr>
            <p:ph type="title"/>
          </p:nvPr>
        </p:nvSpPr>
        <p:spPr/>
        <p:txBody>
          <a:bodyPr/>
          <a:lstStyle/>
          <a:p>
            <a:r>
              <a:rPr lang="en-US" altLang="en-US">
                <a:ea typeface="ＭＳ Ｐゴシック" panose="020B0600070205080204" pitchFamily="34" charset="-128"/>
              </a:rPr>
              <a:t>Powers of Relations</a:t>
            </a:r>
          </a:p>
        </p:txBody>
      </p:sp>
      <p:sp>
        <p:nvSpPr>
          <p:cNvPr id="36866" name="Content Placeholder 2">
            <a:extLst>
              <a:ext uri="{FF2B5EF4-FFF2-40B4-BE49-F238E27FC236}">
                <a16:creationId xmlns:a16="http://schemas.microsoft.com/office/drawing/2014/main" id="{9247B843-EF84-C349-8E5C-1E879B37A85C}"/>
              </a:ext>
            </a:extLst>
          </p:cNvPr>
          <p:cNvSpPr>
            <a:spLocks noGrp="1"/>
          </p:cNvSpPr>
          <p:nvPr>
            <p:ph idx="1"/>
          </p:nvPr>
        </p:nvSpPr>
        <p:spPr/>
        <p:txBody>
          <a:bodyPr/>
          <a:lstStyle/>
          <a:p>
            <a:r>
              <a:rPr lang="en-US" altLang="en-US" sz="2800">
                <a:ea typeface="ＭＳ Ｐゴシック" panose="020B0600070205080204" pitchFamily="34" charset="-128"/>
              </a:rPr>
              <a:t>Using the </a:t>
            </a:r>
            <a:r>
              <a:rPr lang="en-US" altLang="en-US" sz="2800" u="sng">
                <a:ea typeface="ＭＳ Ｐゴシック" panose="020B0600070205080204" pitchFamily="34" charset="-128"/>
              </a:rPr>
              <a:t>composite</a:t>
            </a:r>
            <a:r>
              <a:rPr lang="en-US" altLang="en-US" sz="2800">
                <a:ea typeface="ＭＳ Ｐゴシック" panose="020B0600070205080204" pitchFamily="34" charset="-128"/>
              </a:rPr>
              <a:t> way of combining relations (similar to function composition) allows us to recursively define power of a relation R on a set A</a:t>
            </a:r>
          </a:p>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Let R be a relation on A.  The </a:t>
            </a:r>
            <a:r>
              <a:rPr lang="en-US" altLang="en-US" sz="2800" u="sng">
                <a:ea typeface="ＭＳ Ｐゴシック" panose="020B0600070205080204" pitchFamily="34" charset="-128"/>
              </a:rPr>
              <a:t>powers</a:t>
            </a:r>
            <a:r>
              <a:rPr lang="en-US" altLang="en-US" sz="2800">
                <a:ea typeface="ＭＳ Ｐゴシック" panose="020B0600070205080204" pitchFamily="34" charset="-128"/>
              </a:rPr>
              <a:t> </a:t>
            </a:r>
            <a:r>
              <a:rPr lang="en-US" altLang="en-US" sz="2800" i="1">
                <a:ea typeface="ＭＳ Ｐゴシック" panose="020B0600070205080204" pitchFamily="34" charset="-128"/>
              </a:rPr>
              <a:t>R</a:t>
            </a:r>
            <a:r>
              <a:rPr lang="en-US" altLang="en-US" sz="2800" i="1" baseline="30000">
                <a:ea typeface="ＭＳ Ｐゴシック" panose="020B0600070205080204" pitchFamily="34" charset="-128"/>
              </a:rPr>
              <a:t>n</a:t>
            </a:r>
            <a:r>
              <a:rPr lang="en-US" altLang="en-US" sz="2800">
                <a:ea typeface="ＭＳ Ｐゴシック" panose="020B0600070205080204" pitchFamily="34" charset="-128"/>
              </a:rPr>
              <a:t>, </a:t>
            </a:r>
            <a:r>
              <a:rPr lang="en-US" altLang="en-US" sz="2800" i="1">
                <a:ea typeface="ＭＳ Ｐゴシック" panose="020B0600070205080204" pitchFamily="34" charset="-128"/>
              </a:rPr>
              <a:t>n</a:t>
            </a:r>
            <a:r>
              <a:rPr lang="en-US" altLang="en-US" sz="2800">
                <a:ea typeface="ＭＳ Ｐゴシック" panose="020B0600070205080204" pitchFamily="34" charset="-128"/>
              </a:rPr>
              <a:t>=1,2,3,…, are defined recursively by </a:t>
            </a:r>
          </a:p>
          <a:p>
            <a:pPr>
              <a:buFont typeface="Arial" panose="020B0604020202020204" pitchFamily="34" charset="0"/>
              <a:buNone/>
            </a:pPr>
            <a:r>
              <a:rPr lang="en-US" altLang="en-US" sz="2800">
                <a:ea typeface="ＭＳ Ｐゴシック" panose="020B0600070205080204" pitchFamily="34" charset="-128"/>
              </a:rPr>
              <a:t>				</a:t>
            </a:r>
            <a:r>
              <a:rPr lang="en-US" altLang="en-US" sz="2800" i="1">
                <a:ea typeface="ＭＳ Ｐゴシック" panose="020B0600070205080204" pitchFamily="34" charset="-128"/>
              </a:rPr>
              <a:t>R</a:t>
            </a:r>
            <a:r>
              <a:rPr lang="en-US" altLang="en-US" sz="2800" i="1" baseline="30000">
                <a:ea typeface="ＭＳ Ｐゴシック" panose="020B0600070205080204" pitchFamily="34" charset="-128"/>
              </a:rPr>
              <a:t>1</a:t>
            </a:r>
            <a:r>
              <a:rPr lang="en-US" altLang="en-US" sz="2800" i="1">
                <a:ea typeface="ＭＳ Ｐゴシック" panose="020B0600070205080204" pitchFamily="34" charset="-128"/>
              </a:rPr>
              <a:t>    = R</a:t>
            </a:r>
          </a:p>
          <a:p>
            <a:pPr>
              <a:buFont typeface="Arial" panose="020B0604020202020204" pitchFamily="34" charset="0"/>
              <a:buNone/>
            </a:pPr>
            <a:r>
              <a:rPr lang="en-US" altLang="en-US" sz="2800" i="1">
                <a:ea typeface="ＭＳ Ｐゴシック" panose="020B0600070205080204" pitchFamily="34" charset="-128"/>
              </a:rPr>
              <a:t>				R</a:t>
            </a:r>
            <a:r>
              <a:rPr lang="en-US" altLang="en-US" sz="2800" i="1" baseline="30000">
                <a:ea typeface="ＭＳ Ｐゴシック" panose="020B0600070205080204" pitchFamily="34" charset="-128"/>
              </a:rPr>
              <a:t>n+1</a:t>
            </a:r>
            <a:r>
              <a:rPr lang="en-US" altLang="en-US" sz="2800" i="1">
                <a:ea typeface="ＭＳ Ｐゴシック" panose="020B0600070205080204" pitchFamily="34" charset="-128"/>
              </a:rPr>
              <a:t> = R</a:t>
            </a:r>
            <a:r>
              <a:rPr lang="en-US" altLang="en-US" sz="2800" i="1" baseline="30000">
                <a:ea typeface="ＭＳ Ｐゴシック" panose="020B0600070205080204" pitchFamily="34" charset="-128"/>
              </a:rPr>
              <a:t>n</a:t>
            </a:r>
            <a:r>
              <a:rPr lang="en-US" altLang="en-US" sz="2800" i="1">
                <a:ea typeface="ＭＳ Ｐゴシック" panose="020B0600070205080204" pitchFamily="34" charset="-128"/>
              </a:rPr>
              <a:t> </a:t>
            </a:r>
            <a:r>
              <a:rPr lang="en-US" altLang="en-US" sz="2000" i="1" baseline="30000">
                <a:ea typeface="ＭＳ Ｐゴシック" panose="020B0600070205080204" pitchFamily="34" charset="-128"/>
                <a:sym typeface="Symbol" pitchFamily="2" charset="2"/>
              </a:rPr>
              <a:t> </a:t>
            </a:r>
            <a:r>
              <a:rPr lang="en-US" altLang="en-US" sz="1800" i="1" baseline="30000">
                <a:ea typeface="ＭＳ Ｐゴシック" panose="020B0600070205080204" pitchFamily="34" charset="-128"/>
                <a:sym typeface="Symbol" pitchFamily="2" charset="2"/>
              </a:rPr>
              <a:t> </a:t>
            </a:r>
            <a:r>
              <a:rPr lang="en-US" altLang="en-US" sz="2800" i="1">
                <a:ea typeface="ＭＳ Ｐゴシック" panose="020B0600070205080204" pitchFamily="34" charset="-128"/>
              </a:rPr>
              <a:t>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a:extLst>
              <a:ext uri="{FF2B5EF4-FFF2-40B4-BE49-F238E27FC236}">
                <a16:creationId xmlns:a16="http://schemas.microsoft.com/office/drawing/2014/main" id="{226CFEF4-831C-404A-A81A-24E0E3670A2A}"/>
              </a:ext>
            </a:extLst>
          </p:cNvPr>
          <p:cNvSpPr>
            <a:spLocks noGrp="1"/>
          </p:cNvSpPr>
          <p:nvPr>
            <p:ph type="title"/>
          </p:nvPr>
        </p:nvSpPr>
        <p:spPr/>
        <p:txBody>
          <a:bodyPr/>
          <a:lstStyle/>
          <a:p>
            <a:r>
              <a:rPr lang="en-US" altLang="en-US">
                <a:ea typeface="ＭＳ Ｐゴシック" panose="020B0600070205080204" pitchFamily="34" charset="-128"/>
              </a:rPr>
              <a:t>Powers of Relations: Example</a:t>
            </a:r>
          </a:p>
        </p:txBody>
      </p:sp>
      <p:sp>
        <p:nvSpPr>
          <p:cNvPr id="37890" name="Content Placeholder 2">
            <a:extLst>
              <a:ext uri="{FF2B5EF4-FFF2-40B4-BE49-F238E27FC236}">
                <a16:creationId xmlns:a16="http://schemas.microsoft.com/office/drawing/2014/main" id="{56FA72EE-A8FF-684D-AD89-6503EF76A865}"/>
              </a:ext>
            </a:extLst>
          </p:cNvPr>
          <p:cNvSpPr>
            <a:spLocks noGrp="1"/>
          </p:cNvSpPr>
          <p:nvPr>
            <p:ph idx="1"/>
          </p:nvPr>
        </p:nvSpPr>
        <p:spPr/>
        <p:txBody>
          <a:bodyPr/>
          <a:lstStyle/>
          <a:p>
            <a:r>
              <a:rPr lang="en-US" altLang="en-US">
                <a:ea typeface="ＭＳ Ｐゴシック" panose="020B0600070205080204" pitchFamily="34" charset="-128"/>
              </a:rPr>
              <a:t>Consider </a:t>
            </a:r>
            <a:r>
              <a:rPr lang="en-US" altLang="en-US" i="1">
                <a:ea typeface="ＭＳ Ｐゴシック" panose="020B0600070205080204" pitchFamily="34" charset="-128"/>
              </a:rPr>
              <a:t>R</a:t>
            </a:r>
            <a:r>
              <a:rPr lang="en-US" altLang="en-US">
                <a:ea typeface="ＭＳ Ｐゴシック" panose="020B0600070205080204" pitchFamily="34" charset="-128"/>
              </a:rPr>
              <a:t>={(1,1),(2,1),(3,2),(4,3)}</a:t>
            </a:r>
          </a:p>
          <a:p>
            <a:r>
              <a:rPr lang="en-US" altLang="en-US" i="1">
                <a:ea typeface="ＭＳ Ｐゴシック" panose="020B0600070205080204" pitchFamily="34" charset="-128"/>
              </a:rPr>
              <a:t>R</a:t>
            </a:r>
            <a:r>
              <a:rPr lang="en-US" altLang="en-US" baseline="30000">
                <a:ea typeface="ＭＳ Ｐゴシック" panose="020B0600070205080204" pitchFamily="34" charset="-128"/>
              </a:rPr>
              <a:t>2</a:t>
            </a:r>
            <a:r>
              <a:rPr lang="en-US" altLang="en-US">
                <a:ea typeface="ＭＳ Ｐゴシック" panose="020B0600070205080204" pitchFamily="34" charset="-128"/>
              </a:rPr>
              <a:t>=</a:t>
            </a:r>
          </a:p>
          <a:p>
            <a:r>
              <a:rPr lang="en-US" altLang="en-US" i="1">
                <a:ea typeface="ＭＳ Ｐゴシック" panose="020B0600070205080204" pitchFamily="34" charset="-128"/>
              </a:rPr>
              <a:t>R</a:t>
            </a:r>
            <a:r>
              <a:rPr lang="en-US" altLang="en-US" baseline="30000">
                <a:ea typeface="ＭＳ Ｐゴシック" panose="020B0600070205080204" pitchFamily="34" charset="-128"/>
              </a:rPr>
              <a:t>3</a:t>
            </a:r>
            <a:r>
              <a:rPr lang="en-US" altLang="en-US">
                <a:ea typeface="ＭＳ Ｐゴシック" panose="020B0600070205080204" pitchFamily="34" charset="-128"/>
              </a:rPr>
              <a:t>=</a:t>
            </a:r>
          </a:p>
          <a:p>
            <a:r>
              <a:rPr lang="en-US" altLang="en-US" i="1">
                <a:ea typeface="ＭＳ Ｐゴシック" panose="020B0600070205080204" pitchFamily="34" charset="-128"/>
              </a:rPr>
              <a:t>R</a:t>
            </a:r>
            <a:r>
              <a:rPr lang="en-US" altLang="en-US" baseline="30000">
                <a:ea typeface="ＭＳ Ｐゴシック" panose="020B0600070205080204" pitchFamily="34" charset="-128"/>
              </a:rPr>
              <a:t>4</a:t>
            </a:r>
            <a:r>
              <a:rPr lang="en-US" altLang="en-US">
                <a:ea typeface="ＭＳ Ｐゴシック" panose="020B0600070205080204" pitchFamily="34" charset="-128"/>
              </a:rPr>
              <a:t>=</a:t>
            </a:r>
          </a:p>
          <a:p>
            <a:r>
              <a:rPr lang="en-US" altLang="en-US">
                <a:ea typeface="ＭＳ Ｐゴシック" panose="020B0600070205080204" pitchFamily="34" charset="-128"/>
              </a:rPr>
              <a:t>Note that </a:t>
            </a:r>
            <a:r>
              <a:rPr lang="en-US" altLang="en-US" i="1">
                <a:ea typeface="ＭＳ Ｐゴシック" panose="020B0600070205080204" pitchFamily="34" charset="-128"/>
              </a:rPr>
              <a:t>R</a:t>
            </a:r>
            <a:r>
              <a:rPr lang="en-US" altLang="en-US" i="1" baseline="30000">
                <a:ea typeface="ＭＳ Ｐゴシック" panose="020B0600070205080204" pitchFamily="34" charset="-128"/>
              </a:rPr>
              <a:t>n</a:t>
            </a:r>
            <a:r>
              <a:rPr lang="en-US" altLang="en-US">
                <a:ea typeface="ＭＳ Ｐゴシック" panose="020B0600070205080204" pitchFamily="34" charset="-128"/>
              </a:rPr>
              <a:t>=</a:t>
            </a:r>
            <a:r>
              <a:rPr lang="en-US" altLang="en-US" i="1">
                <a:ea typeface="ＭＳ Ｐゴシック" panose="020B0600070205080204" pitchFamily="34" charset="-128"/>
              </a:rPr>
              <a:t>R</a:t>
            </a:r>
            <a:r>
              <a:rPr lang="en-US" altLang="en-US" baseline="30000">
                <a:ea typeface="ＭＳ Ｐゴシック" panose="020B0600070205080204" pitchFamily="34" charset="-128"/>
              </a:rPr>
              <a:t>3</a:t>
            </a:r>
            <a:r>
              <a:rPr lang="en-US" altLang="en-US">
                <a:ea typeface="ＭＳ Ｐゴシック" panose="020B0600070205080204" pitchFamily="34" charset="-128"/>
              </a:rPr>
              <a:t> for </a:t>
            </a:r>
            <a:r>
              <a:rPr lang="en-US" altLang="en-US" i="1">
                <a:ea typeface="ＭＳ Ｐゴシック" panose="020B0600070205080204" pitchFamily="34" charset="-128"/>
              </a:rPr>
              <a:t>n</a:t>
            </a:r>
            <a:r>
              <a:rPr lang="en-US" altLang="en-US">
                <a:ea typeface="ＭＳ Ｐゴシック" panose="020B0600070205080204" pitchFamily="34" charset="-128"/>
              </a:rPr>
              <a:t>=4,5,6,…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a:extLst>
              <a:ext uri="{FF2B5EF4-FFF2-40B4-BE49-F238E27FC236}">
                <a16:creationId xmlns:a16="http://schemas.microsoft.com/office/drawing/2014/main" id="{7F0115FB-EACA-944F-A36E-3BE824DF510B}"/>
              </a:ext>
            </a:extLst>
          </p:cNvPr>
          <p:cNvSpPr>
            <a:spLocks noGrp="1"/>
          </p:cNvSpPr>
          <p:nvPr>
            <p:ph type="title"/>
          </p:nvPr>
        </p:nvSpPr>
        <p:spPr/>
        <p:txBody>
          <a:bodyPr/>
          <a:lstStyle/>
          <a:p>
            <a:r>
              <a:rPr lang="en-US" altLang="en-US">
                <a:ea typeface="ＭＳ Ｐゴシック" panose="020B0600070205080204" pitchFamily="34" charset="-128"/>
              </a:rPr>
              <a:t>Powers of Relations &amp; Transitivity</a:t>
            </a:r>
          </a:p>
        </p:txBody>
      </p:sp>
      <p:sp>
        <p:nvSpPr>
          <p:cNvPr id="38914" name="Content Placeholder 2">
            <a:extLst>
              <a:ext uri="{FF2B5EF4-FFF2-40B4-BE49-F238E27FC236}">
                <a16:creationId xmlns:a16="http://schemas.microsoft.com/office/drawing/2014/main" id="{3F2AFFFB-056C-7943-9296-4594AE643A88}"/>
              </a:ext>
            </a:extLst>
          </p:cNvPr>
          <p:cNvSpPr>
            <a:spLocks noGrp="1"/>
          </p:cNvSpPr>
          <p:nvPr>
            <p:ph idx="1"/>
          </p:nvPr>
        </p:nvSpPr>
        <p:spPr/>
        <p:txBody>
          <a:bodyPr/>
          <a:lstStyle/>
          <a:p>
            <a:r>
              <a:rPr lang="en-US" altLang="en-US">
                <a:ea typeface="ＭＳ Ｐゴシック" panose="020B0600070205080204" pitchFamily="34" charset="-128"/>
              </a:rPr>
              <a:t>The powers of relations give us a nice characterization of transitivity</a:t>
            </a:r>
          </a:p>
          <a:p>
            <a:r>
              <a:rPr lang="en-US" altLang="en-US" b="1">
                <a:ea typeface="ＭＳ Ｐゴシック" panose="020B0600070205080204" pitchFamily="34" charset="-128"/>
              </a:rPr>
              <a:t>Theorem</a:t>
            </a:r>
            <a:r>
              <a:rPr lang="en-US" altLang="en-US">
                <a:ea typeface="ＭＳ Ｐゴシック" panose="020B0600070205080204" pitchFamily="34" charset="-128"/>
              </a:rPr>
              <a:t>: A relation </a:t>
            </a:r>
            <a:r>
              <a:rPr lang="en-US" altLang="en-US" i="1">
                <a:ea typeface="ＭＳ Ｐゴシック" panose="020B0600070205080204" pitchFamily="34" charset="-128"/>
              </a:rPr>
              <a:t>R</a:t>
            </a:r>
            <a:r>
              <a:rPr lang="en-US" altLang="en-US">
                <a:ea typeface="ＭＳ Ｐゴシック" panose="020B0600070205080204" pitchFamily="34" charset="-128"/>
              </a:rPr>
              <a:t> is transitive if and only if </a:t>
            </a:r>
            <a:r>
              <a:rPr lang="en-US" altLang="en-US" i="1">
                <a:ea typeface="ＭＳ Ｐゴシック" panose="020B0600070205080204" pitchFamily="34" charset="-128"/>
              </a:rPr>
              <a:t>R</a:t>
            </a:r>
            <a:r>
              <a:rPr lang="en-US" altLang="en-US" i="1" baseline="30000">
                <a:ea typeface="ＭＳ Ｐゴシック" panose="020B0600070205080204" pitchFamily="34" charset="-128"/>
              </a:rPr>
              <a:t>n</a:t>
            </a:r>
            <a:r>
              <a:rPr lang="en-US" altLang="en-US">
                <a:ea typeface="ＭＳ Ｐゴシック" panose="020B0600070205080204" pitchFamily="34" charset="-128"/>
              </a:rPr>
              <a:t> </a:t>
            </a:r>
            <a:r>
              <a:rPr lang="en-US" altLang="en-US">
                <a:ea typeface="ＭＳ Ｐゴシック" panose="020B0600070205080204" pitchFamily="34" charset="-128"/>
                <a:sym typeface="Symbol" pitchFamily="2" charset="2"/>
              </a:rPr>
              <a:t> </a:t>
            </a:r>
            <a:r>
              <a:rPr lang="en-US" altLang="en-US" i="1">
                <a:ea typeface="ＭＳ Ｐゴシック" panose="020B0600070205080204" pitchFamily="34" charset="-128"/>
              </a:rPr>
              <a:t>R</a:t>
            </a:r>
            <a:r>
              <a:rPr lang="en-US" altLang="en-US">
                <a:ea typeface="ＭＳ Ｐゴシック" panose="020B0600070205080204" pitchFamily="34" charset="-128"/>
              </a:rPr>
              <a:t> for </a:t>
            </a:r>
            <a:r>
              <a:rPr lang="en-US" altLang="en-US" i="1">
                <a:ea typeface="ＭＳ Ｐゴシック" panose="020B0600070205080204" pitchFamily="34" charset="-128"/>
              </a:rPr>
              <a:t>n</a:t>
            </a:r>
            <a:r>
              <a:rPr lang="en-US" altLang="en-US">
                <a:ea typeface="ＭＳ Ｐゴシック" panose="020B0600070205080204" pitchFamily="34" charset="-128"/>
              </a:rPr>
              <a:t>=1,2,3,…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a:extLst>
              <a:ext uri="{FF2B5EF4-FFF2-40B4-BE49-F238E27FC236}">
                <a16:creationId xmlns:a16="http://schemas.microsoft.com/office/drawing/2014/main" id="{E5EB30A4-6285-674A-B67D-123F613880C6}"/>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39938" name="Content Placeholder 2">
            <a:extLst>
              <a:ext uri="{FF2B5EF4-FFF2-40B4-BE49-F238E27FC236}">
                <a16:creationId xmlns:a16="http://schemas.microsoft.com/office/drawing/2014/main" id="{0D8D9F5D-2A58-1540-8DD8-F231476772C2}"/>
              </a:ext>
            </a:extLst>
          </p:cNvPr>
          <p:cNvSpPr>
            <a:spLocks noGrp="1"/>
          </p:cNvSpPr>
          <p:nvPr>
            <p:ph idx="1"/>
          </p:nvPr>
        </p:nvSpPr>
        <p:spPr>
          <a:xfrm>
            <a:off x="457200" y="1600200"/>
            <a:ext cx="8458200" cy="4525963"/>
          </a:xfrm>
        </p:spPr>
        <p:txBody>
          <a:bodyPr/>
          <a:lstStyle/>
          <a:p>
            <a:r>
              <a:rPr lang="en-US" altLang="en-US" sz="2400">
                <a:solidFill>
                  <a:srgbClr val="BFBFBF"/>
                </a:solidFill>
                <a:ea typeface="ＭＳ Ｐゴシック" panose="020B0600070205080204" pitchFamily="34" charset="-128"/>
              </a:rPr>
              <a:t>Relation: </a:t>
            </a:r>
          </a:p>
          <a:p>
            <a:pPr lvl="1"/>
            <a:r>
              <a:rPr lang="en-US" altLang="en-US" sz="2000">
                <a:solidFill>
                  <a:srgbClr val="BFBFBF"/>
                </a:solidFill>
                <a:ea typeface="ＭＳ Ｐゴシック" panose="020B0600070205080204" pitchFamily="34" charset="-128"/>
              </a:rPr>
              <a:t>Definition, representation, relation on a set</a:t>
            </a:r>
            <a:endParaRPr lang="en-US" altLang="en-US" sz="1800">
              <a:solidFill>
                <a:srgbClr val="BFBFBF"/>
              </a:solidFill>
              <a:ea typeface="ＭＳ Ｐゴシック" panose="020B0600070205080204" pitchFamily="34" charset="-128"/>
            </a:endParaRPr>
          </a:p>
          <a:p>
            <a:r>
              <a:rPr lang="en-US" altLang="en-US" sz="2400">
                <a:solidFill>
                  <a:srgbClr val="BFBFBF"/>
                </a:solidFill>
                <a:ea typeface="ＭＳ Ｐゴシック" panose="020B0600070205080204" pitchFamily="34" charset="-128"/>
              </a:rPr>
              <a:t>Properties</a:t>
            </a:r>
          </a:p>
          <a:p>
            <a:pPr lvl="1"/>
            <a:r>
              <a:rPr lang="en-US" altLang="en-US" sz="2000">
                <a:solidFill>
                  <a:srgbClr val="BFBFBF"/>
                </a:solidFill>
                <a:ea typeface="ＭＳ Ｐゴシック" panose="020B0600070205080204" pitchFamily="34" charset="-128"/>
              </a:rPr>
              <a:t>Reflexivity, symmetry, antisymmetric, irreflexive, asymmetric</a:t>
            </a:r>
          </a:p>
          <a:p>
            <a:r>
              <a:rPr lang="en-US" altLang="en-US" sz="2400">
                <a:solidFill>
                  <a:srgbClr val="BFBFBF"/>
                </a:solidFill>
                <a:ea typeface="ＭＳ Ｐゴシック" panose="020B0600070205080204" pitchFamily="34" charset="-128"/>
              </a:rPr>
              <a:t>Combining relations</a:t>
            </a:r>
          </a:p>
          <a:p>
            <a:pPr lvl="1"/>
            <a:r>
              <a:rPr lang="en-US" altLang="en-US" sz="2000">
                <a:solidFill>
                  <a:srgbClr val="BFBFBF"/>
                </a:solidFill>
                <a:ea typeface="ＭＳ Ｐゴシック" panose="020B0600070205080204" pitchFamily="34" charset="-128"/>
                <a:sym typeface="Symbol" pitchFamily="2" charset="2"/>
              </a:rPr>
              <a:t>, , \, c</a:t>
            </a:r>
            <a:r>
              <a:rPr lang="en-US" altLang="en-US" sz="2000">
                <a:solidFill>
                  <a:srgbClr val="BFBFBF"/>
                </a:solidFill>
                <a:ea typeface="ＭＳ Ｐゴシック" panose="020B0600070205080204" pitchFamily="34" charset="-128"/>
              </a:rPr>
              <a:t>omposite of relations</a:t>
            </a:r>
          </a:p>
          <a:p>
            <a:r>
              <a:rPr lang="en-US" altLang="en-US" sz="2400" b="1">
                <a:solidFill>
                  <a:srgbClr val="C00000"/>
                </a:solidFill>
                <a:ea typeface="ＭＳ Ｐゴシック" panose="020B0600070205080204" pitchFamily="34" charset="-128"/>
              </a:rPr>
              <a:t>Representing relations</a:t>
            </a:r>
          </a:p>
          <a:p>
            <a:pPr lvl="1"/>
            <a:r>
              <a:rPr lang="en-US" altLang="en-US" sz="2000" b="1">
                <a:solidFill>
                  <a:srgbClr val="C00000"/>
                </a:solidFill>
                <a:ea typeface="ＭＳ Ｐゴシック" panose="020B0600070205080204" pitchFamily="34" charset="-128"/>
              </a:rPr>
              <a:t>0-1 matrices, directed graphs</a:t>
            </a:r>
          </a:p>
          <a:p>
            <a:r>
              <a:rPr lang="en-US" altLang="en-US" sz="2400">
                <a:solidFill>
                  <a:srgbClr val="BFBFBF"/>
                </a:solidFill>
                <a:ea typeface="ＭＳ Ｐゴシック" panose="020B0600070205080204" pitchFamily="34" charset="-128"/>
              </a:rPr>
              <a:t>Closure of relations</a:t>
            </a:r>
          </a:p>
          <a:p>
            <a:pPr lvl="1"/>
            <a:r>
              <a:rPr lang="en-US" altLang="en-US" sz="2000">
                <a:solidFill>
                  <a:srgbClr val="BFBFBF"/>
                </a:solidFill>
                <a:ea typeface="ＭＳ Ｐゴシック" panose="020B0600070205080204" pitchFamily="34" charset="-128"/>
              </a:rPr>
              <a:t>Reflexive closure, diagonal relation, Warshall</a:t>
            </a:r>
            <a:r>
              <a:rPr lang="ja-JP" altLang="en-US" sz="2000">
                <a:solidFill>
                  <a:srgbClr val="BFBFBF"/>
                </a:solidFill>
                <a:ea typeface="ＭＳ Ｐゴシック" panose="020B0600070205080204" pitchFamily="34" charset="-128"/>
              </a:rPr>
              <a:t>’</a:t>
            </a:r>
            <a:r>
              <a:rPr lang="en-US" altLang="ja-JP" sz="2000">
                <a:solidFill>
                  <a:srgbClr val="BFBFBF"/>
                </a:solidFill>
                <a:ea typeface="ＭＳ Ｐゴシック" panose="020B0600070205080204" pitchFamily="34" charset="-128"/>
              </a:rPr>
              <a:t>s Algorithm,</a:t>
            </a:r>
          </a:p>
          <a:p>
            <a:r>
              <a:rPr lang="en-US" altLang="en-US" sz="2400">
                <a:solidFill>
                  <a:srgbClr val="BFBFBF"/>
                </a:solidFill>
                <a:ea typeface="ＭＳ Ｐゴシック" panose="020B0600070205080204" pitchFamily="34" charset="-128"/>
              </a:rPr>
              <a:t>Equivalence relations:</a:t>
            </a:r>
          </a:p>
          <a:p>
            <a:pPr lvl="1"/>
            <a:r>
              <a:rPr lang="en-US" altLang="en-US" sz="2000">
                <a:solidFill>
                  <a:srgbClr val="BFBFBF"/>
                </a:solidFill>
                <a:ea typeface="ＭＳ Ｐゴシック" panose="020B0600070205080204" pitchFamily="34" charset="-128"/>
              </a:rPr>
              <a:t>Equivalence class, partitions,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a:extLst>
              <a:ext uri="{FF2B5EF4-FFF2-40B4-BE49-F238E27FC236}">
                <a16:creationId xmlns:a16="http://schemas.microsoft.com/office/drawing/2014/main" id="{577CDA5E-2F1E-BB4B-BB1C-D31D00449215}"/>
              </a:ext>
            </a:extLst>
          </p:cNvPr>
          <p:cNvSpPr>
            <a:spLocks noGrp="1"/>
          </p:cNvSpPr>
          <p:nvPr>
            <p:ph type="title"/>
          </p:nvPr>
        </p:nvSpPr>
        <p:spPr/>
        <p:txBody>
          <a:bodyPr/>
          <a:lstStyle/>
          <a:p>
            <a:r>
              <a:rPr lang="en-US" altLang="en-US">
                <a:ea typeface="ＭＳ Ｐゴシック" panose="020B0600070205080204" pitchFamily="34" charset="-128"/>
              </a:rPr>
              <a:t>Representing Relations</a:t>
            </a:r>
          </a:p>
        </p:txBody>
      </p:sp>
      <p:sp>
        <p:nvSpPr>
          <p:cNvPr id="40962" name="Content Placeholder 2">
            <a:extLst>
              <a:ext uri="{FF2B5EF4-FFF2-40B4-BE49-F238E27FC236}">
                <a16:creationId xmlns:a16="http://schemas.microsoft.com/office/drawing/2014/main" id="{73F7CEDE-0311-6F43-8689-D975D801C36C}"/>
              </a:ext>
            </a:extLst>
          </p:cNvPr>
          <p:cNvSpPr>
            <a:spLocks noGrp="1"/>
          </p:cNvSpPr>
          <p:nvPr>
            <p:ph idx="1"/>
          </p:nvPr>
        </p:nvSpPr>
        <p:spPr/>
        <p:txBody>
          <a:bodyPr/>
          <a:lstStyle/>
          <a:p>
            <a:r>
              <a:rPr lang="en-US" altLang="en-US">
                <a:ea typeface="ＭＳ Ｐゴシック" panose="020B0600070205080204" pitchFamily="34" charset="-128"/>
              </a:rPr>
              <a:t>We have seen one way to </a:t>
            </a:r>
            <a:r>
              <a:rPr lang="en-US" altLang="en-US" u="sng">
                <a:ea typeface="ＭＳ Ｐゴシック" panose="020B0600070205080204" pitchFamily="34" charset="-128"/>
              </a:rPr>
              <a:t>graphically</a:t>
            </a:r>
            <a:r>
              <a:rPr lang="en-US" altLang="en-US">
                <a:ea typeface="ＭＳ Ｐゴシック" panose="020B0600070205080204" pitchFamily="34" charset="-128"/>
              </a:rPr>
              <a:t> represent a function/relation between </a:t>
            </a:r>
            <a:r>
              <a:rPr lang="en-US" altLang="en-US" u="sng">
                <a:ea typeface="ＭＳ Ｐゴシック" panose="020B0600070205080204" pitchFamily="34" charset="-128"/>
              </a:rPr>
              <a:t>two</a:t>
            </a:r>
            <a:r>
              <a:rPr lang="en-US" altLang="en-US">
                <a:ea typeface="ＭＳ Ｐゴシック" panose="020B0600070205080204" pitchFamily="34" charset="-128"/>
              </a:rPr>
              <a:t> (different) sets: Specifically as a directed graph with arrows between nodes that are related</a:t>
            </a:r>
          </a:p>
          <a:p>
            <a:r>
              <a:rPr lang="en-US" altLang="en-US">
                <a:ea typeface="ＭＳ Ｐゴシック" panose="020B0600070205080204" pitchFamily="34" charset="-128"/>
              </a:rPr>
              <a:t>We will look at two alternative ways to represent relations</a:t>
            </a:r>
          </a:p>
          <a:p>
            <a:pPr lvl="1"/>
            <a:r>
              <a:rPr lang="en-US" altLang="en-US">
                <a:ea typeface="ＭＳ Ｐゴシック" panose="020B0600070205080204" pitchFamily="34" charset="-128"/>
              </a:rPr>
              <a:t>0-1 matrices (bit matrices)</a:t>
            </a:r>
          </a:p>
          <a:p>
            <a:pPr lvl="1"/>
            <a:r>
              <a:rPr lang="en-US" altLang="en-US">
                <a:ea typeface="ＭＳ Ｐゴシック" panose="020B0600070205080204" pitchFamily="34" charset="-128"/>
              </a:rPr>
              <a:t>Directed graphs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a:extLst>
              <a:ext uri="{FF2B5EF4-FFF2-40B4-BE49-F238E27FC236}">
                <a16:creationId xmlns:a16="http://schemas.microsoft.com/office/drawing/2014/main" id="{5A3FD75E-8FD0-3A4E-9FCC-2E7D431ABC50}"/>
              </a:ext>
            </a:extLst>
          </p:cNvPr>
          <p:cNvSpPr>
            <a:spLocks noGrp="1"/>
          </p:cNvSpPr>
          <p:nvPr>
            <p:ph type="title"/>
          </p:nvPr>
        </p:nvSpPr>
        <p:spPr/>
        <p:txBody>
          <a:bodyPr/>
          <a:lstStyle/>
          <a:p>
            <a:r>
              <a:rPr lang="en-US" altLang="en-US">
                <a:ea typeface="ＭＳ Ｐゴシック" panose="020B0600070205080204" pitchFamily="34" charset="-128"/>
              </a:rPr>
              <a:t>0-1 Matrices (1)</a:t>
            </a:r>
          </a:p>
        </p:txBody>
      </p:sp>
      <p:sp>
        <p:nvSpPr>
          <p:cNvPr id="41986" name="Content Placeholder 2">
            <a:extLst>
              <a:ext uri="{FF2B5EF4-FFF2-40B4-BE49-F238E27FC236}">
                <a16:creationId xmlns:a16="http://schemas.microsoft.com/office/drawing/2014/main" id="{56149D14-D317-1246-A599-579CB4D290D3}"/>
              </a:ext>
            </a:extLst>
          </p:cNvPr>
          <p:cNvSpPr>
            <a:spLocks noGrp="1"/>
          </p:cNvSpPr>
          <p:nvPr>
            <p:ph idx="1"/>
          </p:nvPr>
        </p:nvSpPr>
        <p:spPr/>
        <p:txBody>
          <a:bodyPr/>
          <a:lstStyle/>
          <a:p>
            <a:r>
              <a:rPr lang="en-US" altLang="en-US" sz="2800">
                <a:ea typeface="ＭＳ Ｐゴシック" panose="020B0600070205080204" pitchFamily="34" charset="-128"/>
              </a:rPr>
              <a:t>A 0-1 matrix is a matrix whose entries are 0 or 1</a:t>
            </a:r>
          </a:p>
          <a:p>
            <a:pPr marL="342900" lvl="1" indent="-342900">
              <a:buFont typeface="Arial" panose="020B0604020202020204" pitchFamily="34" charset="0"/>
              <a:buChar char="•"/>
            </a:pPr>
            <a:r>
              <a:rPr lang="en-US" altLang="en-US">
                <a:ea typeface="ＭＳ Ｐゴシック" panose="020B0600070205080204" pitchFamily="34" charset="-128"/>
              </a:rPr>
              <a:t>Let </a:t>
            </a:r>
            <a:r>
              <a:rPr lang="en-US" altLang="en-US" i="1">
                <a:ea typeface="ＭＳ Ｐゴシック" panose="020B0600070205080204" pitchFamily="34" charset="-128"/>
              </a:rPr>
              <a:t>R</a:t>
            </a:r>
            <a:r>
              <a:rPr lang="en-US" altLang="en-US">
                <a:ea typeface="ＭＳ Ｐゴシック" panose="020B0600070205080204" pitchFamily="34" charset="-128"/>
              </a:rPr>
              <a:t> be a relation from  A={a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n</a:t>
            </a:r>
            <a:r>
              <a:rPr lang="en-US" altLang="en-US">
                <a:ea typeface="ＭＳ Ｐゴシック" panose="020B0600070205080204" pitchFamily="34" charset="-128"/>
              </a:rPr>
              <a:t>} and B={b</a:t>
            </a:r>
            <a:r>
              <a:rPr lang="en-US" altLang="en-US" baseline="-25000">
                <a:ea typeface="ＭＳ Ｐゴシック" panose="020B0600070205080204" pitchFamily="34" charset="-128"/>
              </a:rPr>
              <a:t>1</a:t>
            </a:r>
            <a:r>
              <a:rPr lang="en-US" altLang="en-US">
                <a:ea typeface="ＭＳ Ｐゴシック" panose="020B0600070205080204" pitchFamily="34" charset="-128"/>
              </a:rPr>
              <a:t>,b</a:t>
            </a:r>
            <a:r>
              <a:rPr lang="en-US" altLang="en-US" baseline="-25000">
                <a:ea typeface="ＭＳ Ｐゴシック" panose="020B0600070205080204" pitchFamily="34" charset="-128"/>
              </a:rPr>
              <a:t>2</a:t>
            </a:r>
            <a:r>
              <a:rPr lang="en-US" altLang="en-US">
                <a:ea typeface="ＭＳ Ｐゴシック" panose="020B0600070205080204" pitchFamily="34" charset="-128"/>
              </a:rPr>
              <a:t>,…,b</a:t>
            </a:r>
            <a:r>
              <a:rPr lang="en-US" altLang="en-US" baseline="-25000">
                <a:ea typeface="ＭＳ Ｐゴシック" panose="020B0600070205080204" pitchFamily="34" charset="-128"/>
              </a:rPr>
              <a:t>n</a:t>
            </a:r>
            <a:r>
              <a:rPr lang="en-US" altLang="en-US">
                <a:ea typeface="ＭＳ Ｐゴシック" panose="020B0600070205080204" pitchFamily="34" charset="-128"/>
              </a:rPr>
              <a:t>}</a:t>
            </a:r>
          </a:p>
          <a:p>
            <a:r>
              <a:rPr lang="en-US" altLang="en-US" sz="2800">
                <a:ea typeface="ＭＳ Ｐゴシック" panose="020B0600070205080204" pitchFamily="34" charset="-128"/>
              </a:rPr>
              <a:t>Let</a:t>
            </a:r>
            <a:r>
              <a:rPr lang="ja-JP" altLang="en-US" sz="2800">
                <a:ea typeface="ＭＳ Ｐゴシック" panose="020B0600070205080204" pitchFamily="34" charset="-128"/>
              </a:rPr>
              <a:t>’</a:t>
            </a:r>
            <a:r>
              <a:rPr lang="en-US" altLang="ja-JP" sz="2800">
                <a:ea typeface="ＭＳ Ｐゴシック" panose="020B0600070205080204" pitchFamily="34" charset="-128"/>
              </a:rPr>
              <a:t>s impose an ordering on the elements in each set. Although this ordering is arbitrary, it is important that it remain consistent. That is, once we fix an ordering, we have to stick to it.</a:t>
            </a:r>
          </a:p>
          <a:p>
            <a:r>
              <a:rPr lang="en-US" altLang="en-US" sz="2800">
                <a:ea typeface="ＭＳ Ｐゴシック" panose="020B0600070205080204" pitchFamily="34" charset="-128"/>
              </a:rPr>
              <a:t>When A=B, </a:t>
            </a:r>
            <a:r>
              <a:rPr lang="en-US" altLang="en-US" sz="2800" i="1">
                <a:ea typeface="ＭＳ Ｐゴシック" panose="020B0600070205080204" pitchFamily="34" charset="-128"/>
              </a:rPr>
              <a:t>R</a:t>
            </a:r>
            <a:r>
              <a:rPr lang="en-US" altLang="en-US" sz="2800">
                <a:ea typeface="ＭＳ Ｐゴシック" panose="020B0600070205080204" pitchFamily="34" charset="-128"/>
              </a:rPr>
              <a:t> is a relation on A and we choose the same ordering in the two dimensions of the matrix</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a:extLst>
              <a:ext uri="{FF2B5EF4-FFF2-40B4-BE49-F238E27FC236}">
                <a16:creationId xmlns:a16="http://schemas.microsoft.com/office/drawing/2014/main" id="{2172BB25-5030-BF4A-83F2-64681D6000F3}"/>
              </a:ext>
            </a:extLst>
          </p:cNvPr>
          <p:cNvSpPr>
            <a:spLocks noGrp="1"/>
          </p:cNvSpPr>
          <p:nvPr>
            <p:ph type="title"/>
          </p:nvPr>
        </p:nvSpPr>
        <p:spPr/>
        <p:txBody>
          <a:bodyPr/>
          <a:lstStyle/>
          <a:p>
            <a:r>
              <a:rPr lang="en-US" altLang="en-US">
                <a:ea typeface="ＭＳ Ｐゴシック" panose="020B0600070205080204" pitchFamily="34" charset="-128"/>
              </a:rPr>
              <a:t>0-1 Matrix (2)</a:t>
            </a:r>
          </a:p>
        </p:txBody>
      </p:sp>
      <p:sp>
        <p:nvSpPr>
          <p:cNvPr id="43010" name="Content Placeholder 2">
            <a:extLst>
              <a:ext uri="{FF2B5EF4-FFF2-40B4-BE49-F238E27FC236}">
                <a16:creationId xmlns:a16="http://schemas.microsoft.com/office/drawing/2014/main" id="{F0E84095-209D-0F4D-9EB6-B814E095C339}"/>
              </a:ext>
            </a:extLst>
          </p:cNvPr>
          <p:cNvSpPr>
            <a:spLocks noGrp="1"/>
          </p:cNvSpPr>
          <p:nvPr>
            <p:ph idx="1"/>
          </p:nvPr>
        </p:nvSpPr>
        <p:spPr/>
        <p:txBody>
          <a:bodyPr/>
          <a:lstStyle/>
          <a:p>
            <a:r>
              <a:rPr lang="en-US" altLang="en-US">
                <a:ea typeface="ＭＳ Ｐゴシック" panose="020B0600070205080204" pitchFamily="34" charset="-128"/>
              </a:rPr>
              <a:t>The relation </a:t>
            </a:r>
            <a:r>
              <a:rPr lang="en-US" altLang="en-US" i="1">
                <a:ea typeface="ＭＳ Ｐゴシック" panose="020B0600070205080204" pitchFamily="34" charset="-128"/>
              </a:rPr>
              <a:t>R</a:t>
            </a:r>
            <a:r>
              <a:rPr lang="en-US" altLang="en-US">
                <a:ea typeface="ＭＳ Ｐゴシック" panose="020B0600070205080204" pitchFamily="34" charset="-128"/>
              </a:rPr>
              <a:t> can be represented by a (n</a:t>
            </a:r>
            <a:r>
              <a:rPr lang="en-US" altLang="en-US">
                <a:ea typeface="ＭＳ Ｐゴシック" panose="020B0600070205080204" pitchFamily="34" charset="-128"/>
                <a:sym typeface="Symbol" pitchFamily="2" charset="2"/>
              </a:rPr>
              <a:t>m) sized 0-1 matrix M</a:t>
            </a:r>
            <a:r>
              <a:rPr lang="en-US" altLang="en-US" i="1" baseline="-25000">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=[m</a:t>
            </a:r>
            <a:r>
              <a:rPr lang="en-US" altLang="en-US" baseline="-25000">
                <a:ea typeface="ＭＳ Ｐゴシック" panose="020B0600070205080204" pitchFamily="34" charset="-128"/>
                <a:sym typeface="Symbol" pitchFamily="2" charset="2"/>
              </a:rPr>
              <a:t>i,j</a:t>
            </a:r>
            <a:r>
              <a:rPr lang="en-US" altLang="en-US">
                <a:ea typeface="ＭＳ Ｐゴシック" panose="020B0600070205080204" pitchFamily="34" charset="-128"/>
                <a:sym typeface="Symbol" pitchFamily="2" charset="2"/>
              </a:rPr>
              <a:t>] as follows</a:t>
            </a:r>
          </a:p>
          <a:p>
            <a:endParaRPr lang="en-US" altLang="en-US">
              <a:ea typeface="ＭＳ Ｐゴシック" panose="020B0600070205080204" pitchFamily="34" charset="-128"/>
              <a:sym typeface="Symbol" pitchFamily="2" charset="2"/>
            </a:endParaRPr>
          </a:p>
          <a:p>
            <a:endParaRPr lang="en-US" altLang="en-US">
              <a:ea typeface="ＭＳ Ｐゴシック" panose="020B0600070205080204" pitchFamily="34" charset="-128"/>
              <a:sym typeface="Symbol" pitchFamily="2" charset="2"/>
            </a:endParaRPr>
          </a:p>
          <a:p>
            <a:endParaRPr lang="en-US" altLang="en-US">
              <a:ea typeface="ＭＳ Ｐゴシック" panose="020B0600070205080204" pitchFamily="34" charset="-128"/>
              <a:sym typeface="Symbol" pitchFamily="2" charset="2"/>
            </a:endParaRPr>
          </a:p>
          <a:p>
            <a:endParaRPr lang="en-US" altLang="en-US">
              <a:ea typeface="ＭＳ Ｐゴシック" panose="020B0600070205080204" pitchFamily="34" charset="-128"/>
              <a:sym typeface="Symbol" pitchFamily="2" charset="2"/>
            </a:endParaRPr>
          </a:p>
          <a:p>
            <a:r>
              <a:rPr lang="en-US" altLang="en-US">
                <a:ea typeface="ＭＳ Ｐゴシック" panose="020B0600070205080204" pitchFamily="34" charset="-128"/>
                <a:sym typeface="Symbol" pitchFamily="2" charset="2"/>
              </a:rPr>
              <a:t>Intuitively, the (i,j)-th entry if 1 if and only if a</a:t>
            </a:r>
            <a:r>
              <a:rPr lang="en-US" altLang="en-US" baseline="-25000">
                <a:ea typeface="ＭＳ Ｐゴシック" panose="020B0600070205080204" pitchFamily="34" charset="-128"/>
                <a:sym typeface="Symbol" pitchFamily="2" charset="2"/>
              </a:rPr>
              <a:t>i</a:t>
            </a:r>
            <a:r>
              <a:rPr lang="en-US" altLang="en-US">
                <a:ea typeface="ＭＳ Ｐゴシック" panose="020B0600070205080204" pitchFamily="34" charset="-128"/>
                <a:sym typeface="Symbol" pitchFamily="2" charset="2"/>
              </a:rPr>
              <a:t>A is related to b</a:t>
            </a:r>
            <a:r>
              <a:rPr lang="en-US" altLang="en-US" baseline="-25000">
                <a:ea typeface="ＭＳ Ｐゴシック" panose="020B0600070205080204" pitchFamily="34" charset="-128"/>
                <a:sym typeface="Symbol" pitchFamily="2" charset="2"/>
              </a:rPr>
              <a:t>i</a:t>
            </a:r>
            <a:r>
              <a:rPr lang="en-US" altLang="en-US">
                <a:ea typeface="ＭＳ Ｐゴシック" panose="020B0600070205080204" pitchFamily="34" charset="-128"/>
                <a:sym typeface="Symbol" pitchFamily="2" charset="2"/>
              </a:rPr>
              <a:t>B</a:t>
            </a:r>
          </a:p>
          <a:p>
            <a:endParaRPr lang="en-US" altLang="en-US">
              <a:ea typeface="ＭＳ Ｐゴシック" panose="020B0600070205080204" pitchFamily="34" charset="-128"/>
              <a:sym typeface="Symbol" pitchFamily="2" charset="2"/>
            </a:endParaRPr>
          </a:p>
          <a:p>
            <a:pPr>
              <a:buFont typeface="Arial" panose="020B0604020202020204" pitchFamily="34" charset="0"/>
              <a:buNone/>
            </a:pPr>
            <a:r>
              <a:rPr lang="en-US" altLang="en-US">
                <a:ea typeface="ＭＳ Ｐゴシック" panose="020B0600070205080204" pitchFamily="34" charset="-128"/>
                <a:sym typeface="Symbol" pitchFamily="2" charset="2"/>
              </a:rPr>
              <a:t>                                   </a:t>
            </a:r>
            <a:endParaRPr lang="en-US" altLang="en-US" i="1">
              <a:ea typeface="ＭＳ Ｐゴシック" panose="020B0600070205080204" pitchFamily="34" charset="-128"/>
              <a:sym typeface="Symbol" pitchFamily="2" charset="2"/>
            </a:endParaRPr>
          </a:p>
          <a:p>
            <a:pPr>
              <a:buFont typeface="Arial" panose="020B0604020202020204" pitchFamily="34" charset="0"/>
              <a:buNone/>
            </a:pPr>
            <a:r>
              <a:rPr lang="en-US" altLang="en-US">
                <a:ea typeface="ＭＳ Ｐゴシック" panose="020B0600070205080204" pitchFamily="34" charset="-128"/>
                <a:sym typeface="Symbol" pitchFamily="2" charset="2"/>
              </a:rPr>
              <a:t>			</a:t>
            </a:r>
            <a:endParaRPr lang="en-US" altLang="en-US">
              <a:ea typeface="ＭＳ Ｐゴシック" panose="020B0600070205080204" pitchFamily="34" charset="-128"/>
            </a:endParaRPr>
          </a:p>
        </p:txBody>
      </p:sp>
      <p:graphicFrame>
        <p:nvGraphicFramePr>
          <p:cNvPr id="4" name="Table 3">
            <a:extLst>
              <a:ext uri="{FF2B5EF4-FFF2-40B4-BE49-F238E27FC236}">
                <a16:creationId xmlns:a16="http://schemas.microsoft.com/office/drawing/2014/main" id="{E18B7A83-2167-8A48-836B-95A01F66424D}"/>
              </a:ext>
            </a:extLst>
          </p:cNvPr>
          <p:cNvGraphicFramePr>
            <a:graphicFrameLocks noGrp="1"/>
          </p:cNvGraphicFramePr>
          <p:nvPr/>
        </p:nvGraphicFramePr>
        <p:xfrm>
          <a:off x="2209800" y="2895600"/>
          <a:ext cx="6096000" cy="1554312"/>
        </p:xfrm>
        <a:graphic>
          <a:graphicData uri="http://schemas.openxmlformats.org/drawingml/2006/table">
            <a:tbl>
              <a:tblPr/>
              <a:tblGrid>
                <a:gridCol w="9144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4648200">
                  <a:extLst>
                    <a:ext uri="{9D8B030D-6E8A-4147-A177-3AD203B41FA5}">
                      <a16:colId xmlns:a16="http://schemas.microsoft.com/office/drawing/2014/main" val="20002"/>
                    </a:ext>
                  </a:extLst>
                </a:gridCol>
              </a:tblGrid>
              <a:tr h="518054">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row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Narrow" charset="0"/>
                        <a:ea typeface="ＭＳ Ｐゴシック" charset="0"/>
                        <a:cs typeface="Arial" charset="0"/>
                      </a:endParaRPr>
                    </a:p>
                  </a:txBody>
                  <a:tcPr marT="45692" marB="4569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1 if (a</a:t>
                      </a:r>
                      <a:r>
                        <a:rPr kumimoji="0" lang="en-US" sz="2800" b="0" i="0" u="none" strike="noStrike" cap="none" normalizeH="0" baseline="-25000">
                          <a:ln>
                            <a:noFill/>
                          </a:ln>
                          <a:solidFill>
                            <a:schemeClr val="tx1"/>
                          </a:solidFill>
                          <a:effectLst/>
                          <a:latin typeface="Calibri" charset="0"/>
                          <a:ea typeface="ＭＳ Ｐゴシック" charset="0"/>
                          <a:cs typeface="Arial" charset="0"/>
                          <a:sym typeface="Symbol" charset="0"/>
                        </a:rPr>
                        <a:t>i</a:t>
                      </a: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,b</a:t>
                      </a:r>
                      <a:r>
                        <a:rPr kumimoji="0" lang="en-US" sz="2800" b="0" i="0" u="none" strike="noStrike" cap="none" normalizeH="0" baseline="-25000">
                          <a:ln>
                            <a:noFill/>
                          </a:ln>
                          <a:solidFill>
                            <a:schemeClr val="tx1"/>
                          </a:solidFill>
                          <a:effectLst/>
                          <a:latin typeface="Calibri" charset="0"/>
                          <a:ea typeface="ＭＳ Ｐゴシック" charset="0"/>
                          <a:cs typeface="Arial" charset="0"/>
                          <a:sym typeface="Symbol" charset="0"/>
                        </a:rPr>
                        <a:t>i</a:t>
                      </a: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  </a:t>
                      </a:r>
                      <a:r>
                        <a:rPr kumimoji="0" lang="en-US" sz="2800" b="0" i="1" u="none" strike="noStrike" cap="none" normalizeH="0" baseline="0">
                          <a:ln>
                            <a:noFill/>
                          </a:ln>
                          <a:solidFill>
                            <a:schemeClr val="tx1"/>
                          </a:solidFill>
                          <a:effectLst/>
                          <a:latin typeface="Calibri" charset="0"/>
                          <a:ea typeface="ＭＳ Ｐゴシック" charset="0"/>
                          <a:cs typeface="Arial" charset="0"/>
                          <a:sym typeface="Symbol" charset="0"/>
                        </a:rPr>
                        <a:t>R</a:t>
                      </a: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5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m</a:t>
                      </a:r>
                      <a:r>
                        <a:rPr kumimoji="0" lang="en-US" sz="2800" b="0" i="0" u="none" strike="noStrike" cap="none" normalizeH="0" baseline="-25000">
                          <a:ln>
                            <a:noFill/>
                          </a:ln>
                          <a:solidFill>
                            <a:schemeClr val="tx1"/>
                          </a:solidFill>
                          <a:effectLst/>
                          <a:latin typeface="Calibri" charset="0"/>
                          <a:ea typeface="ＭＳ Ｐゴシック" charset="0"/>
                          <a:cs typeface="Arial" charset="0"/>
                          <a:sym typeface="Symbol" charset="0"/>
                        </a:rPr>
                        <a:t>i,j</a:t>
                      </a: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 =</a:t>
                      </a: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54">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0 if (a</a:t>
                      </a:r>
                      <a:r>
                        <a:rPr kumimoji="0" lang="en-US" sz="2800" b="0" i="0" u="none" strike="noStrike" cap="none" normalizeH="0" baseline="-25000">
                          <a:ln>
                            <a:noFill/>
                          </a:ln>
                          <a:solidFill>
                            <a:schemeClr val="tx1"/>
                          </a:solidFill>
                          <a:effectLst/>
                          <a:latin typeface="Calibri" charset="0"/>
                          <a:ea typeface="ＭＳ Ｐゴシック" charset="0"/>
                          <a:cs typeface="Arial" charset="0"/>
                          <a:sym typeface="Symbol" charset="0"/>
                        </a:rPr>
                        <a:t>i</a:t>
                      </a: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,b</a:t>
                      </a:r>
                      <a:r>
                        <a:rPr kumimoji="0" lang="en-US" sz="2800" b="0" i="0" u="none" strike="noStrike" cap="none" normalizeH="0" baseline="-25000">
                          <a:ln>
                            <a:noFill/>
                          </a:ln>
                          <a:solidFill>
                            <a:schemeClr val="tx1"/>
                          </a:solidFill>
                          <a:effectLst/>
                          <a:latin typeface="Calibri" charset="0"/>
                          <a:ea typeface="ＭＳ Ｐゴシック" charset="0"/>
                          <a:cs typeface="Arial" charset="0"/>
                          <a:sym typeface="Symbol" charset="0"/>
                        </a:rPr>
                        <a:t>i</a:t>
                      </a: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  </a:t>
                      </a:r>
                      <a:r>
                        <a:rPr kumimoji="0" lang="en-US" sz="2800" b="0" i="1" u="none" strike="noStrike" cap="none" normalizeH="0" baseline="0">
                          <a:ln>
                            <a:noFill/>
                          </a:ln>
                          <a:solidFill>
                            <a:schemeClr val="tx1"/>
                          </a:solidFill>
                          <a:effectLst/>
                          <a:latin typeface="Calibri" charset="0"/>
                          <a:ea typeface="ＭＳ Ｐゴシック" charset="0"/>
                          <a:cs typeface="Arial" charset="0"/>
                          <a:sym typeface="Symbol" charset="0"/>
                        </a:rPr>
                        <a:t>R</a:t>
                      </a: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6" name="Left Brace 5">
            <a:extLst>
              <a:ext uri="{FF2B5EF4-FFF2-40B4-BE49-F238E27FC236}">
                <a16:creationId xmlns:a16="http://schemas.microsoft.com/office/drawing/2014/main" id="{18B4C353-3915-044A-9635-6BCEBD99B180}"/>
              </a:ext>
            </a:extLst>
          </p:cNvPr>
          <p:cNvSpPr/>
          <p:nvPr/>
        </p:nvSpPr>
        <p:spPr>
          <a:xfrm>
            <a:off x="3200400" y="2819400"/>
            <a:ext cx="457200" cy="18288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a:extLst>
              <a:ext uri="{FF2B5EF4-FFF2-40B4-BE49-F238E27FC236}">
                <a16:creationId xmlns:a16="http://schemas.microsoft.com/office/drawing/2014/main" id="{DB860E65-D098-6441-BC4B-731135D4A535}"/>
              </a:ext>
            </a:extLst>
          </p:cNvPr>
          <p:cNvSpPr>
            <a:spLocks noGrp="1"/>
          </p:cNvSpPr>
          <p:nvPr>
            <p:ph type="title"/>
          </p:nvPr>
        </p:nvSpPr>
        <p:spPr/>
        <p:txBody>
          <a:bodyPr/>
          <a:lstStyle/>
          <a:p>
            <a:r>
              <a:rPr lang="en-US" altLang="en-US">
                <a:ea typeface="ＭＳ Ｐゴシック" panose="020B0600070205080204" pitchFamily="34" charset="-128"/>
              </a:rPr>
              <a:t>0-1 Matrix (3)</a:t>
            </a:r>
          </a:p>
        </p:txBody>
      </p:sp>
      <p:sp>
        <p:nvSpPr>
          <p:cNvPr id="44034" name="Content Placeholder 2">
            <a:extLst>
              <a:ext uri="{FF2B5EF4-FFF2-40B4-BE49-F238E27FC236}">
                <a16:creationId xmlns:a16="http://schemas.microsoft.com/office/drawing/2014/main" id="{ACC1B299-C9B2-E149-9CEC-52D2E59A2FD0}"/>
              </a:ext>
            </a:extLst>
          </p:cNvPr>
          <p:cNvSpPr>
            <a:spLocks noGrp="1"/>
          </p:cNvSpPr>
          <p:nvPr>
            <p:ph idx="1"/>
          </p:nvPr>
        </p:nvSpPr>
        <p:spPr/>
        <p:txBody>
          <a:bodyPr/>
          <a:lstStyle/>
          <a:p>
            <a:r>
              <a:rPr lang="en-US" altLang="en-US" sz="2800">
                <a:ea typeface="ＭＳ Ｐゴシック" panose="020B0600070205080204" pitchFamily="34" charset="-128"/>
              </a:rPr>
              <a:t>An important note: the choice of row-major or column-major form is important. </a:t>
            </a:r>
          </a:p>
          <a:p>
            <a:pPr lvl="1"/>
            <a:r>
              <a:rPr lang="en-US" altLang="en-US" sz="2400">
                <a:ea typeface="ＭＳ Ｐゴシック" panose="020B0600070205080204" pitchFamily="34" charset="-128"/>
              </a:rPr>
              <a:t>The (</a:t>
            </a:r>
            <a:r>
              <a:rPr lang="en-US" altLang="en-US" sz="2400" i="1">
                <a:latin typeface="Consolas" panose="020B0609020204030204" pitchFamily="49" charset="0"/>
                <a:ea typeface="ＭＳ Ｐゴシック" panose="020B0600070205080204" pitchFamily="34" charset="-128"/>
              </a:rPr>
              <a:t>i,j</a:t>
            </a:r>
            <a:r>
              <a:rPr lang="en-US" altLang="en-US" sz="2400">
                <a:ea typeface="ＭＳ Ｐゴシック" panose="020B0600070205080204" pitchFamily="34" charset="-128"/>
              </a:rPr>
              <a:t>)</a:t>
            </a:r>
            <a:r>
              <a:rPr lang="en-US" altLang="en-US" sz="2400" baseline="30000">
                <a:ea typeface="ＭＳ Ｐゴシック" panose="020B0600070205080204" pitchFamily="34" charset="-128"/>
              </a:rPr>
              <a:t>th</a:t>
            </a:r>
            <a:r>
              <a:rPr lang="en-US" altLang="en-US" sz="2400">
                <a:ea typeface="ＭＳ Ｐゴシック" panose="020B0600070205080204" pitchFamily="34" charset="-128"/>
              </a:rPr>
              <a:t> entry  refers to the </a:t>
            </a:r>
            <a:r>
              <a:rPr lang="en-US" altLang="en-US" sz="2400" i="1">
                <a:latin typeface="Consolas" panose="020B0609020204030204" pitchFamily="49" charset="0"/>
                <a:ea typeface="ＭＳ Ｐゴシック" panose="020B0600070205080204" pitchFamily="34" charset="-128"/>
              </a:rPr>
              <a:t>i</a:t>
            </a:r>
            <a:r>
              <a:rPr lang="en-US" altLang="en-US" sz="2400">
                <a:ea typeface="ＭＳ Ｐゴシック" panose="020B0600070205080204" pitchFamily="34" charset="-128"/>
              </a:rPr>
              <a:t>-th </a:t>
            </a:r>
            <a:r>
              <a:rPr lang="en-US" altLang="en-US" sz="2400" u="sng">
                <a:ea typeface="ＭＳ Ｐゴシック" panose="020B0600070205080204" pitchFamily="34" charset="-128"/>
              </a:rPr>
              <a:t>row</a:t>
            </a:r>
            <a:r>
              <a:rPr lang="en-US" altLang="en-US" sz="2400">
                <a:ea typeface="ＭＳ Ｐゴシック" panose="020B0600070205080204" pitchFamily="34" charset="-128"/>
              </a:rPr>
              <a:t> &amp;the </a:t>
            </a:r>
            <a:r>
              <a:rPr lang="en-US" altLang="en-US" sz="2400" i="1">
                <a:latin typeface="Consolas" panose="020B0609020204030204" pitchFamily="49" charset="0"/>
                <a:ea typeface="ＭＳ Ｐゴシック" panose="020B0600070205080204" pitchFamily="34" charset="-128"/>
              </a:rPr>
              <a:t>j</a:t>
            </a:r>
            <a:r>
              <a:rPr lang="en-US" altLang="en-US" sz="2400">
                <a:ea typeface="ＭＳ Ｐゴシック" panose="020B0600070205080204" pitchFamily="34" charset="-128"/>
              </a:rPr>
              <a:t>-th </a:t>
            </a:r>
            <a:r>
              <a:rPr lang="en-US" altLang="en-US" sz="2400" u="sng">
                <a:ea typeface="ＭＳ Ｐゴシック" panose="020B0600070205080204" pitchFamily="34" charset="-128"/>
              </a:rPr>
              <a:t>column</a:t>
            </a:r>
            <a:r>
              <a:rPr lang="en-US" altLang="en-US" sz="2400">
                <a:ea typeface="ＭＳ Ｐゴシック" panose="020B0600070205080204" pitchFamily="34" charset="-128"/>
              </a:rPr>
              <a:t>.  </a:t>
            </a:r>
          </a:p>
          <a:p>
            <a:pPr lvl="1"/>
            <a:r>
              <a:rPr lang="en-US" altLang="en-US" sz="2400">
                <a:ea typeface="ＭＳ Ｐゴシック" panose="020B0600070205080204" pitchFamily="34" charset="-128"/>
              </a:rPr>
              <a:t>The size, (</a:t>
            </a:r>
            <a:r>
              <a:rPr lang="en-US" altLang="en-US" sz="2400" i="1">
                <a:latin typeface="Consolas" panose="020B0609020204030204" pitchFamily="49" charset="0"/>
                <a:ea typeface="ＭＳ Ｐゴシック" panose="020B0600070205080204" pitchFamily="34" charset="-128"/>
              </a:rPr>
              <a:t>n</a:t>
            </a:r>
            <a:r>
              <a:rPr lang="en-US" altLang="en-US" sz="2400">
                <a:ea typeface="ＭＳ Ｐゴシック" panose="020B0600070205080204" pitchFamily="34" charset="-128"/>
                <a:sym typeface="Symbol" pitchFamily="2" charset="2"/>
              </a:rPr>
              <a:t></a:t>
            </a:r>
            <a:r>
              <a:rPr lang="en-US" altLang="en-US" sz="2400" i="1">
                <a:latin typeface="Consolas" panose="020B0609020204030204" pitchFamily="49" charset="0"/>
                <a:ea typeface="ＭＳ Ｐゴシック" panose="020B0600070205080204" pitchFamily="34" charset="-128"/>
              </a:rPr>
              <a:t>m</a:t>
            </a:r>
            <a:r>
              <a:rPr lang="en-US" altLang="en-US" sz="2400">
                <a:ea typeface="ＭＳ Ｐゴシック" panose="020B0600070205080204" pitchFamily="34" charset="-128"/>
              </a:rPr>
              <a:t>), refers to the fact that M</a:t>
            </a:r>
            <a:r>
              <a:rPr lang="en-US" altLang="en-US" sz="2400" i="1" baseline="-25000">
                <a:ea typeface="ＭＳ Ｐゴシック" panose="020B0600070205080204" pitchFamily="34" charset="-128"/>
              </a:rPr>
              <a:t>R</a:t>
            </a:r>
            <a:r>
              <a:rPr lang="en-US" altLang="en-US" sz="2400">
                <a:ea typeface="ＭＳ Ｐゴシック" panose="020B0600070205080204" pitchFamily="34" charset="-128"/>
              </a:rPr>
              <a:t> has </a:t>
            </a:r>
            <a:r>
              <a:rPr lang="en-US" altLang="en-US" sz="2400" i="1">
                <a:latin typeface="Consolas" panose="020B0609020204030204" pitchFamily="49" charset="0"/>
                <a:ea typeface="ＭＳ Ｐゴシック" panose="020B0600070205080204" pitchFamily="34" charset="-128"/>
              </a:rPr>
              <a:t>n</a:t>
            </a:r>
            <a:r>
              <a:rPr lang="en-US" altLang="en-US" sz="2400">
                <a:ea typeface="ＭＳ Ｐゴシック" panose="020B0600070205080204" pitchFamily="34" charset="-128"/>
              </a:rPr>
              <a:t> rows and </a:t>
            </a:r>
            <a:r>
              <a:rPr lang="en-US" altLang="en-US" sz="2400" i="1">
                <a:latin typeface="Consolas" panose="020B0609020204030204" pitchFamily="49" charset="0"/>
                <a:ea typeface="ＭＳ Ｐゴシック" panose="020B0600070205080204" pitchFamily="34" charset="-128"/>
              </a:rPr>
              <a:t>m</a:t>
            </a:r>
            <a:r>
              <a:rPr lang="en-US" altLang="en-US" sz="2400">
                <a:ea typeface="ＭＳ Ｐゴシック" panose="020B0600070205080204" pitchFamily="34" charset="-128"/>
              </a:rPr>
              <a:t> columns</a:t>
            </a:r>
          </a:p>
          <a:p>
            <a:r>
              <a:rPr lang="en-US" altLang="en-US" sz="2800">
                <a:ea typeface="ＭＳ Ｐゴシック" panose="020B0600070205080204" pitchFamily="34" charset="-128"/>
              </a:rPr>
              <a:t>Though the choice is arbitrary, switching between row-major and column-major is a </a:t>
            </a:r>
            <a:r>
              <a:rPr lang="en-US" altLang="en-US" sz="2800" u="sng">
                <a:ea typeface="ＭＳ Ｐゴシック" panose="020B0600070205080204" pitchFamily="34" charset="-128"/>
              </a:rPr>
              <a:t>bad</a:t>
            </a:r>
            <a:r>
              <a:rPr lang="en-US" altLang="en-US" sz="2800">
                <a:ea typeface="ＭＳ Ｐゴシック" panose="020B0600070205080204" pitchFamily="34" charset="-128"/>
              </a:rPr>
              <a:t> idea, because when A</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B, the Cartesian Product A</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B </a:t>
            </a:r>
            <a:r>
              <a:rPr lang="en-US" altLang="en-US" sz="2800">
                <a:ea typeface="ＭＳ Ｐゴシック" panose="020B0600070205080204" pitchFamily="34" charset="-128"/>
                <a:sym typeface="Symbol" pitchFamily="2" charset="2"/>
              </a:rPr>
              <a:t> </a:t>
            </a:r>
            <a:r>
              <a:rPr lang="en-US" altLang="en-US" sz="2800">
                <a:ea typeface="ＭＳ Ｐゴシック" panose="020B0600070205080204" pitchFamily="34" charset="-128"/>
              </a:rPr>
              <a:t>B</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A</a:t>
            </a:r>
          </a:p>
          <a:p>
            <a:r>
              <a:rPr lang="en-US" altLang="en-US" sz="2800">
                <a:ea typeface="ＭＳ Ｐゴシック" panose="020B0600070205080204" pitchFamily="34" charset="-128"/>
              </a:rPr>
              <a:t>In matrix terms, the transpose, (M</a:t>
            </a:r>
            <a:r>
              <a:rPr lang="en-US" altLang="en-US" sz="2800" i="1" baseline="-25000">
                <a:ea typeface="ＭＳ Ｐゴシック" panose="020B0600070205080204" pitchFamily="34" charset="-128"/>
              </a:rPr>
              <a:t>R</a:t>
            </a:r>
            <a:r>
              <a:rPr lang="en-US" altLang="en-US" sz="2800">
                <a:ea typeface="ＭＳ Ｐゴシック" panose="020B0600070205080204" pitchFamily="34" charset="-128"/>
              </a:rPr>
              <a:t>)</a:t>
            </a:r>
            <a:r>
              <a:rPr lang="en-US" altLang="en-US" sz="2800" baseline="30000">
                <a:ea typeface="ＭＳ Ｐゴシック" panose="020B0600070205080204" pitchFamily="34" charset="-128"/>
              </a:rPr>
              <a:t>T</a:t>
            </a:r>
            <a:r>
              <a:rPr lang="en-US" altLang="en-US" sz="2800">
                <a:ea typeface="ＭＳ Ｐゴシック" panose="020B0600070205080204" pitchFamily="34" charset="-128"/>
              </a:rPr>
              <a:t> does not give the same relation.  This point is moot for A=B.</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a:extLst>
              <a:ext uri="{FF2B5EF4-FFF2-40B4-BE49-F238E27FC236}">
                <a16:creationId xmlns:a16="http://schemas.microsoft.com/office/drawing/2014/main" id="{6C61E615-7A77-2847-B113-72AEFC4F46DE}"/>
              </a:ext>
            </a:extLst>
          </p:cNvPr>
          <p:cNvSpPr>
            <a:spLocks noGrp="1"/>
          </p:cNvSpPr>
          <p:nvPr>
            <p:ph type="title"/>
          </p:nvPr>
        </p:nvSpPr>
        <p:spPr/>
        <p:txBody>
          <a:bodyPr/>
          <a:lstStyle/>
          <a:p>
            <a:r>
              <a:rPr lang="en-US" altLang="en-US">
                <a:ea typeface="ＭＳ Ｐゴシック" panose="020B0600070205080204" pitchFamily="34" charset="-128"/>
              </a:rPr>
              <a:t>0-1 Matrix (4)</a:t>
            </a:r>
          </a:p>
        </p:txBody>
      </p:sp>
      <p:graphicFrame>
        <p:nvGraphicFramePr>
          <p:cNvPr id="4" name="Content Placeholder 3">
            <a:extLst>
              <a:ext uri="{FF2B5EF4-FFF2-40B4-BE49-F238E27FC236}">
                <a16:creationId xmlns:a16="http://schemas.microsoft.com/office/drawing/2014/main" id="{923137A0-D869-6E44-AB91-5C205D4BB2CB}"/>
              </a:ext>
            </a:extLst>
          </p:cNvPr>
          <p:cNvGraphicFramePr>
            <a:graphicFrameLocks noGrp="1"/>
          </p:cNvGraphicFramePr>
          <p:nvPr>
            <p:ph idx="1"/>
          </p:nvPr>
        </p:nvGraphicFramePr>
        <p:xfrm>
          <a:off x="2667000" y="1673225"/>
          <a:ext cx="3230565" cy="2632076"/>
        </p:xfrm>
        <a:graphic>
          <a:graphicData uri="http://schemas.openxmlformats.org/drawingml/2006/table">
            <a:tbl>
              <a:tblPr/>
              <a:tblGrid>
                <a:gridCol w="403185">
                  <a:extLst>
                    <a:ext uri="{9D8B030D-6E8A-4147-A177-3AD203B41FA5}">
                      <a16:colId xmlns:a16="http://schemas.microsoft.com/office/drawing/2014/main" val="20000"/>
                    </a:ext>
                  </a:extLst>
                </a:gridCol>
                <a:gridCol w="404773">
                  <a:extLst>
                    <a:ext uri="{9D8B030D-6E8A-4147-A177-3AD203B41FA5}">
                      <a16:colId xmlns:a16="http://schemas.microsoft.com/office/drawing/2014/main" val="20001"/>
                    </a:ext>
                  </a:extLst>
                </a:gridCol>
                <a:gridCol w="208262">
                  <a:extLst>
                    <a:ext uri="{9D8B030D-6E8A-4147-A177-3AD203B41FA5}">
                      <a16:colId xmlns:a16="http://schemas.microsoft.com/office/drawing/2014/main" val="20002"/>
                    </a:ext>
                  </a:extLst>
                </a:gridCol>
                <a:gridCol w="431758">
                  <a:extLst>
                    <a:ext uri="{9D8B030D-6E8A-4147-A177-3AD203B41FA5}">
                      <a16:colId xmlns:a16="http://schemas.microsoft.com/office/drawing/2014/main" val="20003"/>
                    </a:ext>
                  </a:extLst>
                </a:gridCol>
                <a:gridCol w="457155">
                  <a:extLst>
                    <a:ext uri="{9D8B030D-6E8A-4147-A177-3AD203B41FA5}">
                      <a16:colId xmlns:a16="http://schemas.microsoft.com/office/drawing/2014/main" val="20004"/>
                    </a:ext>
                  </a:extLst>
                </a:gridCol>
                <a:gridCol w="517474">
                  <a:extLst>
                    <a:ext uri="{9D8B030D-6E8A-4147-A177-3AD203B41FA5}">
                      <a16:colId xmlns:a16="http://schemas.microsoft.com/office/drawing/2014/main" val="20005"/>
                    </a:ext>
                  </a:extLst>
                </a:gridCol>
                <a:gridCol w="404773">
                  <a:extLst>
                    <a:ext uri="{9D8B030D-6E8A-4147-A177-3AD203B41FA5}">
                      <a16:colId xmlns:a16="http://schemas.microsoft.com/office/drawing/2014/main" val="20006"/>
                    </a:ext>
                  </a:extLst>
                </a:gridCol>
                <a:gridCol w="403185">
                  <a:extLst>
                    <a:ext uri="{9D8B030D-6E8A-4147-A177-3AD203B41FA5}">
                      <a16:colId xmlns:a16="http://schemas.microsoft.com/office/drawing/2014/main" val="20007"/>
                    </a:ext>
                  </a:extLst>
                </a:gridCol>
              </a:tblGrid>
              <a:tr h="64006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rgbClr val="FFFFFF"/>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rgbClr val="FFFFFF"/>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a:ln>
                            <a:noFill/>
                          </a:ln>
                          <a:solidFill>
                            <a:schemeClr val="tx1"/>
                          </a:solidFill>
                          <a:effectLst/>
                          <a:latin typeface="Calibri" charset="0"/>
                          <a:ea typeface="ＭＳ Ｐゴシック" charset="0"/>
                          <a:cs typeface="Arial" charset="0"/>
                        </a:rPr>
                        <a:t>B</a:t>
                      </a:r>
                      <a:endParaRPr kumimoji="0" lang="en-US" sz="1400" b="0" i="0" u="none" strike="noStrike" cap="none" normalizeH="0" baseline="0">
                        <a:ln>
                          <a:noFill/>
                        </a:ln>
                        <a:solidFill>
                          <a:schemeClr val="tx1"/>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98402">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b</a:t>
                      </a:r>
                      <a:r>
                        <a:rPr kumimoji="0" lang="en-US" sz="1800" b="0" i="0" u="none" strike="noStrike" cap="none" normalizeH="0" baseline="-2500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b</a:t>
                      </a:r>
                      <a:r>
                        <a:rPr kumimoji="0" lang="en-US" sz="1800" b="0" i="0" u="none" strike="noStrike" cap="none" normalizeH="0" baseline="-25000">
                          <a:ln>
                            <a:noFill/>
                          </a:ln>
                          <a:solidFill>
                            <a:srgbClr val="000000"/>
                          </a:solidFill>
                          <a:effectLst/>
                          <a:latin typeface="Calibri" charset="0"/>
                          <a:ea typeface="ＭＳ Ｐゴシック" charset="0"/>
                          <a:cs typeface="Arial" charset="0"/>
                        </a:rPr>
                        <a:t>2</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b</a:t>
                      </a:r>
                      <a:r>
                        <a:rPr kumimoji="0" lang="en-US" sz="1800" b="0" i="0" u="none" strike="noStrike" cap="none" normalizeH="0" baseline="-25000">
                          <a:ln>
                            <a:noFill/>
                          </a:ln>
                          <a:solidFill>
                            <a:srgbClr val="000000"/>
                          </a:solidFill>
                          <a:effectLst/>
                          <a:latin typeface="Calibri" charset="0"/>
                          <a:ea typeface="ＭＳ Ｐゴシック" charset="0"/>
                          <a:cs typeface="Arial" charset="0"/>
                        </a:rPr>
                        <a:t>3</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b</a:t>
                      </a:r>
                      <a:r>
                        <a:rPr kumimoji="0" lang="en-US" sz="1800" b="0" i="0" u="none" strike="noStrike" cap="none" normalizeH="0" baseline="-25000">
                          <a:ln>
                            <a:noFill/>
                          </a:ln>
                          <a:solidFill>
                            <a:srgbClr val="000000"/>
                          </a:solidFill>
                          <a:effectLst/>
                          <a:latin typeface="Calibri" charset="0"/>
                          <a:ea typeface="ＭＳ Ｐゴシック" charset="0"/>
                          <a:cs typeface="Arial" charset="0"/>
                        </a:rPr>
                        <a:t>4</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98402">
                <a:tc row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a:ln>
                            <a:noFill/>
                          </a:ln>
                          <a:solidFill>
                            <a:srgbClr val="000000"/>
                          </a:solidFill>
                          <a:effectLst/>
                          <a:latin typeface="Calibri" charset="0"/>
                          <a:ea typeface="ＭＳ Ｐゴシック" charset="0"/>
                          <a:cs typeface="Arial" charset="0"/>
                        </a:rPr>
                        <a:t>A</a:t>
                      </a:r>
                      <a:endParaRPr kumimoji="0" lang="en-US" sz="14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a</a:t>
                      </a:r>
                      <a:r>
                        <a:rPr kumimoji="0" lang="en-US" sz="1800" b="0" i="0" u="none" strike="noStrike" cap="none" normalizeH="0" baseline="-2500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rowSpan="4">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98402">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a</a:t>
                      </a:r>
                      <a:r>
                        <a:rPr kumimoji="0" lang="en-US" sz="1800" b="0" i="0" u="none" strike="noStrike" cap="none" normalizeH="0" baseline="-25000">
                          <a:ln>
                            <a:noFill/>
                          </a:ln>
                          <a:solidFill>
                            <a:srgbClr val="000000"/>
                          </a:solidFill>
                          <a:effectLst/>
                          <a:latin typeface="Calibri" charset="0"/>
                          <a:ea typeface="ＭＳ Ｐゴシック" charset="0"/>
                          <a:cs typeface="Arial" charset="0"/>
                        </a:rPr>
                        <a:t>2</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98402">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a</a:t>
                      </a:r>
                      <a:r>
                        <a:rPr kumimoji="0" lang="en-US" sz="1800" b="0" i="0" u="none" strike="noStrike" cap="none" normalizeH="0" baseline="-25000">
                          <a:ln>
                            <a:noFill/>
                          </a:ln>
                          <a:solidFill>
                            <a:srgbClr val="000000"/>
                          </a:solidFill>
                          <a:effectLst/>
                          <a:latin typeface="Calibri" charset="0"/>
                          <a:ea typeface="ＭＳ Ｐゴシック" charset="0"/>
                          <a:cs typeface="Arial" charset="0"/>
                        </a:rPr>
                        <a:t>3</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98402">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a</a:t>
                      </a:r>
                      <a:r>
                        <a:rPr kumimoji="0" lang="en-US" sz="1800" b="0" i="0" u="none" strike="noStrike" cap="none" normalizeH="0" baseline="-25000">
                          <a:ln>
                            <a:noFill/>
                          </a:ln>
                          <a:solidFill>
                            <a:srgbClr val="000000"/>
                          </a:solidFill>
                          <a:effectLst/>
                          <a:latin typeface="Calibri" charset="0"/>
                          <a:ea typeface="ＭＳ Ｐゴシック" charset="0"/>
                          <a:cs typeface="Arial" charset="0"/>
                        </a:rPr>
                        <a:t>4</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7" name="Left Brace 6">
            <a:extLst>
              <a:ext uri="{FF2B5EF4-FFF2-40B4-BE49-F238E27FC236}">
                <a16:creationId xmlns:a16="http://schemas.microsoft.com/office/drawing/2014/main" id="{D0D38B76-FF36-214D-AB80-741F280330D2}"/>
              </a:ext>
            </a:extLst>
          </p:cNvPr>
          <p:cNvSpPr/>
          <p:nvPr/>
        </p:nvSpPr>
        <p:spPr>
          <a:xfrm rot="5400000">
            <a:off x="4495800" y="1447800"/>
            <a:ext cx="228600" cy="17526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b="1" dirty="0"/>
          </a:p>
        </p:txBody>
      </p:sp>
      <p:sp>
        <p:nvSpPr>
          <p:cNvPr id="8" name="Left Brace 7">
            <a:extLst>
              <a:ext uri="{FF2B5EF4-FFF2-40B4-BE49-F238E27FC236}">
                <a16:creationId xmlns:a16="http://schemas.microsoft.com/office/drawing/2014/main" id="{2176C243-6D2A-5E42-A824-4DBED6D2F2D4}"/>
              </a:ext>
            </a:extLst>
          </p:cNvPr>
          <p:cNvSpPr/>
          <p:nvPr/>
        </p:nvSpPr>
        <p:spPr>
          <a:xfrm>
            <a:off x="2971800" y="2667000"/>
            <a:ext cx="228600" cy="16002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9" name="Left Bracket 8">
            <a:extLst>
              <a:ext uri="{FF2B5EF4-FFF2-40B4-BE49-F238E27FC236}">
                <a16:creationId xmlns:a16="http://schemas.microsoft.com/office/drawing/2014/main" id="{5D12F1F6-EB6C-444B-BB60-2FE7BD254770}"/>
              </a:ext>
            </a:extLst>
          </p:cNvPr>
          <p:cNvSpPr/>
          <p:nvPr/>
        </p:nvSpPr>
        <p:spPr>
          <a:xfrm>
            <a:off x="3581400" y="2743200"/>
            <a:ext cx="76200" cy="1524000"/>
          </a:xfrm>
          <a:prstGeom prst="leftBracket">
            <a:avLst/>
          </a:prstGeom>
          <a:noFill/>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1" name="Left Bracket 10">
            <a:extLst>
              <a:ext uri="{FF2B5EF4-FFF2-40B4-BE49-F238E27FC236}">
                <a16:creationId xmlns:a16="http://schemas.microsoft.com/office/drawing/2014/main" id="{6B21A80F-0A7C-104E-962A-076FD06054F3}"/>
              </a:ext>
            </a:extLst>
          </p:cNvPr>
          <p:cNvSpPr/>
          <p:nvPr/>
        </p:nvSpPr>
        <p:spPr>
          <a:xfrm rot="10800000">
            <a:off x="5562600" y="2667000"/>
            <a:ext cx="76200" cy="1524000"/>
          </a:xfrm>
          <a:prstGeom prst="leftBracket">
            <a:avLst/>
          </a:prstGeom>
          <a:noFill/>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a:extLst>
              <a:ext uri="{FF2B5EF4-FFF2-40B4-BE49-F238E27FC236}">
                <a16:creationId xmlns:a16="http://schemas.microsoft.com/office/drawing/2014/main" id="{924A5D16-14CE-D544-A634-A8AAED64F410}"/>
              </a:ext>
            </a:extLst>
          </p:cNvPr>
          <p:cNvSpPr>
            <a:spLocks noGrp="1"/>
          </p:cNvSpPr>
          <p:nvPr>
            <p:ph type="title"/>
          </p:nvPr>
        </p:nvSpPr>
        <p:spPr/>
        <p:txBody>
          <a:bodyPr/>
          <a:lstStyle/>
          <a:p>
            <a:r>
              <a:rPr lang="en-US" altLang="en-US">
                <a:ea typeface="ＭＳ Ｐゴシック" panose="020B0600070205080204" pitchFamily="34" charset="-128"/>
              </a:rPr>
              <a:t>Matrix Representation: Example</a:t>
            </a:r>
          </a:p>
        </p:txBody>
      </p:sp>
      <p:sp>
        <p:nvSpPr>
          <p:cNvPr id="46082" name="Content Placeholder 2">
            <a:extLst>
              <a:ext uri="{FF2B5EF4-FFF2-40B4-BE49-F238E27FC236}">
                <a16:creationId xmlns:a16="http://schemas.microsoft.com/office/drawing/2014/main" id="{FAD72314-64C3-D448-942C-053B5B2FB576}"/>
              </a:ext>
            </a:extLst>
          </p:cNvPr>
          <p:cNvSpPr>
            <a:spLocks noGrp="1"/>
          </p:cNvSpPr>
          <p:nvPr>
            <p:ph idx="1"/>
          </p:nvPr>
        </p:nvSpPr>
        <p:spPr/>
        <p:txBody>
          <a:bodyPr/>
          <a:lstStyle/>
          <a:p>
            <a:r>
              <a:rPr lang="en-US" altLang="en-US">
                <a:ea typeface="ＭＳ Ｐゴシック" panose="020B0600070205080204" pitchFamily="34" charset="-128"/>
              </a:rPr>
              <a:t>Consider again the example</a:t>
            </a:r>
          </a:p>
          <a:p>
            <a:pPr lvl="1"/>
            <a:r>
              <a:rPr lang="en-US" altLang="en-US">
                <a:ea typeface="ＭＳ Ｐゴシック" panose="020B0600070205080204" pitchFamily="34" charset="-128"/>
              </a:rPr>
              <a:t>A={a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a:t>
            </a:r>
            <a:r>
              <a:rPr lang="en-US" altLang="en-US" baseline="-25000">
                <a:ea typeface="ＭＳ Ｐゴシック" panose="020B0600070205080204" pitchFamily="34" charset="-128"/>
              </a:rPr>
              <a:t>5</a:t>
            </a:r>
            <a:r>
              <a:rPr lang="en-US" altLang="en-US">
                <a:ea typeface="ＭＳ Ｐゴシック" panose="020B0600070205080204" pitchFamily="34" charset="-128"/>
              </a:rPr>
              <a:t>} and B={b</a:t>
            </a:r>
            <a:r>
              <a:rPr lang="en-US" altLang="en-US" baseline="-25000">
                <a:ea typeface="ＭＳ Ｐゴシック" panose="020B0600070205080204" pitchFamily="34" charset="-128"/>
              </a:rPr>
              <a:t>1</a:t>
            </a:r>
            <a:r>
              <a:rPr lang="en-US" altLang="en-US">
                <a:ea typeface="ＭＳ Ｐゴシック" panose="020B0600070205080204" pitchFamily="34" charset="-128"/>
              </a:rPr>
              <a:t>,b</a:t>
            </a:r>
            <a:r>
              <a:rPr lang="en-US" altLang="en-US" baseline="-25000">
                <a:ea typeface="ＭＳ Ｐゴシック" panose="020B0600070205080204" pitchFamily="34" charset="-128"/>
              </a:rPr>
              <a:t>2</a:t>
            </a:r>
            <a:r>
              <a:rPr lang="en-US" altLang="en-US">
                <a:ea typeface="ＭＳ Ｐゴシック" panose="020B0600070205080204" pitchFamily="34" charset="-128"/>
              </a:rPr>
              <a:t>,b</a:t>
            </a:r>
            <a:r>
              <a:rPr lang="en-US" altLang="en-US" baseline="-25000">
                <a:ea typeface="ＭＳ Ｐゴシック" panose="020B0600070205080204" pitchFamily="34" charset="-128"/>
              </a:rPr>
              <a:t>3</a:t>
            </a:r>
            <a:r>
              <a:rPr lang="en-US" altLang="en-US">
                <a:ea typeface="ＭＳ Ｐゴシック" panose="020B0600070205080204" pitchFamily="34" charset="-128"/>
              </a:rPr>
              <a:t>}</a:t>
            </a:r>
          </a:p>
          <a:p>
            <a:pPr lvl="1"/>
            <a:r>
              <a:rPr lang="en-US" altLang="en-US">
                <a:ea typeface="ＭＳ Ｐゴシック" panose="020B0600070205080204" pitchFamily="34" charset="-128"/>
              </a:rPr>
              <a:t>Let </a:t>
            </a:r>
            <a:r>
              <a:rPr lang="en-US" altLang="en-US" i="1">
                <a:ea typeface="ＭＳ Ｐゴシック" panose="020B0600070205080204" pitchFamily="34" charset="-128"/>
              </a:rPr>
              <a:t>R</a:t>
            </a:r>
            <a:r>
              <a:rPr lang="en-US" altLang="en-US">
                <a:ea typeface="ＭＳ Ｐゴシック" panose="020B0600070205080204" pitchFamily="34" charset="-128"/>
              </a:rPr>
              <a:t> be a relation from A to B as follows:</a:t>
            </a:r>
          </a:p>
          <a:p>
            <a:pPr lvl="1">
              <a:buFont typeface="Arial" panose="020B0604020202020204" pitchFamily="34" charset="0"/>
              <a:buNone/>
            </a:pPr>
            <a:r>
              <a:rPr lang="en-US" altLang="en-US" i="1">
                <a:ea typeface="ＭＳ Ｐゴシック" panose="020B0600070205080204" pitchFamily="34" charset="-128"/>
              </a:rPr>
              <a:t>R</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,b</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,b</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,b</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,b</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,b</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,b</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5</a:t>
            </a:r>
            <a:r>
              <a:rPr lang="en-US" altLang="en-US">
                <a:ea typeface="ＭＳ Ｐゴシック" panose="020B0600070205080204" pitchFamily="34" charset="-128"/>
              </a:rPr>
              <a:t>,b</a:t>
            </a:r>
            <a:r>
              <a:rPr lang="en-US" altLang="en-US" baseline="-25000">
                <a:ea typeface="ＭＳ Ｐゴシック" panose="020B0600070205080204" pitchFamily="34" charset="-128"/>
              </a:rPr>
              <a:t>1</a:t>
            </a:r>
            <a:r>
              <a:rPr lang="en-US" altLang="en-US">
                <a:ea typeface="ＭＳ Ｐゴシック" panose="020B0600070205080204" pitchFamily="34" charset="-128"/>
              </a:rPr>
              <a:t>)}</a:t>
            </a:r>
          </a:p>
          <a:p>
            <a:r>
              <a:rPr lang="en-US" altLang="en-US">
                <a:ea typeface="ＭＳ Ｐゴシック" panose="020B0600070205080204" pitchFamily="34" charset="-128"/>
              </a:rPr>
              <a:t>Give M</a:t>
            </a:r>
            <a:r>
              <a:rPr lang="en-US" altLang="en-US" i="1" baseline="-25000">
                <a:ea typeface="ＭＳ Ｐゴシック" panose="020B0600070205080204" pitchFamily="34" charset="-128"/>
              </a:rPr>
              <a:t>R</a:t>
            </a:r>
          </a:p>
          <a:p>
            <a:pPr lvl="1"/>
            <a:r>
              <a:rPr lang="en-US" altLang="en-US">
                <a:ea typeface="ＭＳ Ｐゴシック" panose="020B0600070205080204" pitchFamily="34" charset="-128"/>
              </a:rPr>
              <a:t>What is the size of the matrix?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a:extLst>
              <a:ext uri="{FF2B5EF4-FFF2-40B4-BE49-F238E27FC236}">
                <a16:creationId xmlns:a16="http://schemas.microsoft.com/office/drawing/2014/main" id="{92B96342-7910-544C-BA7F-EC1E8BB6D567}"/>
              </a:ext>
            </a:extLst>
          </p:cNvPr>
          <p:cNvSpPr>
            <a:spLocks noGrp="1"/>
          </p:cNvSpPr>
          <p:nvPr>
            <p:ph type="title"/>
          </p:nvPr>
        </p:nvSpPr>
        <p:spPr/>
        <p:txBody>
          <a:bodyPr/>
          <a:lstStyle/>
          <a:p>
            <a:r>
              <a:rPr lang="en-US" altLang="en-US">
                <a:ea typeface="ＭＳ Ｐゴシック" panose="020B0600070205080204" pitchFamily="34" charset="-128"/>
              </a:rPr>
              <a:t>Introduction</a:t>
            </a:r>
          </a:p>
        </p:txBody>
      </p:sp>
      <p:sp>
        <p:nvSpPr>
          <p:cNvPr id="19458" name="Content Placeholder 2">
            <a:extLst>
              <a:ext uri="{FF2B5EF4-FFF2-40B4-BE49-F238E27FC236}">
                <a16:creationId xmlns:a16="http://schemas.microsoft.com/office/drawing/2014/main" id="{49BA9DAD-984C-6044-90EB-BA01CF942727}"/>
              </a:ext>
            </a:extLst>
          </p:cNvPr>
          <p:cNvSpPr>
            <a:spLocks noGrp="1"/>
          </p:cNvSpPr>
          <p:nvPr>
            <p:ph idx="1"/>
          </p:nvPr>
        </p:nvSpPr>
        <p:spPr/>
        <p:txBody>
          <a:bodyPr/>
          <a:lstStyle/>
          <a:p>
            <a:r>
              <a:rPr lang="en-US" altLang="en-US" sz="2800">
                <a:ea typeface="ＭＳ Ｐゴシック" panose="020B0600070205080204" pitchFamily="34" charset="-128"/>
              </a:rPr>
              <a:t>A relation between elements of two sets is a subset of their Cartesian products (set of all ordered pairs</a:t>
            </a:r>
          </a:p>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A binary </a:t>
            </a:r>
            <a:r>
              <a:rPr lang="en-US" altLang="en-US" sz="2800">
                <a:solidFill>
                  <a:srgbClr val="FF0000"/>
                </a:solidFill>
                <a:ea typeface="ＭＳ Ｐゴシック" panose="020B0600070205080204" pitchFamily="34" charset="-128"/>
              </a:rPr>
              <a:t>relation from a set A to a set B</a:t>
            </a:r>
            <a:r>
              <a:rPr lang="en-US" altLang="en-US" sz="2800">
                <a:ea typeface="ＭＳ Ｐゴシック" panose="020B0600070205080204" pitchFamily="34" charset="-128"/>
              </a:rPr>
              <a:t> is a subset </a:t>
            </a:r>
            <a:r>
              <a:rPr lang="en-US" altLang="en-US" sz="2800" i="1">
                <a:ea typeface="ＭＳ Ｐゴシック" panose="020B0600070205080204" pitchFamily="34" charset="-128"/>
              </a:rPr>
              <a:t>R</a:t>
            </a:r>
            <a:r>
              <a:rPr lang="en-US" altLang="en-US" sz="2800">
                <a:ea typeface="ＭＳ Ｐゴシック" panose="020B0600070205080204" pitchFamily="34" charset="-128"/>
              </a:rPr>
              <a:t> </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 A</a:t>
            </a:r>
            <a:r>
              <a:rPr lang="en-US" altLang="en-US" sz="2800">
                <a:ea typeface="ＭＳ Ｐゴシック" panose="020B0600070205080204" pitchFamily="34" charset="-128"/>
                <a:sym typeface="Symbol" pitchFamily="2" charset="2"/>
              </a:rPr>
              <a:t>B ={ (a,b) | a  A, b  B }</a:t>
            </a:r>
          </a:p>
          <a:p>
            <a:r>
              <a:rPr lang="en-US" altLang="en-US" sz="2800">
                <a:ea typeface="ＭＳ Ｐゴシック" panose="020B0600070205080204" pitchFamily="34" charset="-128"/>
                <a:sym typeface="Symbol" pitchFamily="2" charset="2"/>
              </a:rPr>
              <a:t>Relation versus function</a:t>
            </a:r>
          </a:p>
          <a:p>
            <a:pPr lvl="1"/>
            <a:r>
              <a:rPr lang="en-US" altLang="en-US" sz="2400">
                <a:ea typeface="ＭＳ Ｐゴシック" panose="020B0600070205080204" pitchFamily="34" charset="-128"/>
                <a:sym typeface="Symbol" pitchFamily="2" charset="2"/>
              </a:rPr>
              <a:t> In a relation, each aA can map to </a:t>
            </a:r>
            <a:r>
              <a:rPr lang="en-US" altLang="en-US" sz="2400">
                <a:solidFill>
                  <a:srgbClr val="FF0000"/>
                </a:solidFill>
                <a:ea typeface="ＭＳ Ｐゴシック" panose="020B0600070205080204" pitchFamily="34" charset="-128"/>
                <a:sym typeface="Symbol" pitchFamily="2" charset="2"/>
              </a:rPr>
              <a:t>multiple </a:t>
            </a:r>
            <a:r>
              <a:rPr lang="en-US" altLang="en-US" sz="2400">
                <a:ea typeface="ＭＳ Ｐゴシック" panose="020B0600070205080204" pitchFamily="34" charset="-128"/>
                <a:sym typeface="Symbol" pitchFamily="2" charset="2"/>
              </a:rPr>
              <a:t>elements in B</a:t>
            </a:r>
          </a:p>
          <a:p>
            <a:pPr lvl="1"/>
            <a:r>
              <a:rPr lang="en-US" altLang="en-US" sz="2400">
                <a:ea typeface="ＭＳ Ｐゴシック" panose="020B0600070205080204" pitchFamily="34" charset="-128"/>
                <a:sym typeface="Symbol" pitchFamily="2" charset="2"/>
              </a:rPr>
              <a:t>Relations are more general than functions</a:t>
            </a:r>
          </a:p>
          <a:p>
            <a:r>
              <a:rPr lang="en-US" altLang="en-US" sz="2800">
                <a:ea typeface="ＭＳ Ｐゴシック" panose="020B0600070205080204" pitchFamily="34" charset="-128"/>
                <a:sym typeface="Symbol" pitchFamily="2" charset="2"/>
              </a:rPr>
              <a:t>When (a,b)R, we say that a is </a:t>
            </a:r>
            <a:r>
              <a:rPr lang="en-US" altLang="en-US" sz="2800" u="sng">
                <a:ea typeface="ＭＳ Ｐゴシック" panose="020B0600070205080204" pitchFamily="34" charset="-128"/>
                <a:sym typeface="Symbol" pitchFamily="2" charset="2"/>
              </a:rPr>
              <a:t>related</a:t>
            </a:r>
            <a:r>
              <a:rPr lang="en-US" altLang="en-US" sz="2800">
                <a:ea typeface="ＭＳ Ｐゴシック" panose="020B0600070205080204" pitchFamily="34" charset="-128"/>
                <a:sym typeface="Symbol" pitchFamily="2" charset="2"/>
              </a:rPr>
              <a:t> to b.</a:t>
            </a:r>
          </a:p>
          <a:p>
            <a:r>
              <a:rPr lang="en-US" altLang="en-US" sz="2800">
                <a:ea typeface="ＭＳ Ｐゴシック" panose="020B0600070205080204" pitchFamily="34" charset="-128"/>
                <a:sym typeface="Symbol" pitchFamily="2" charset="2"/>
              </a:rPr>
              <a:t>Notation: a</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b, a</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b                                </a:t>
            </a:r>
            <a:r>
              <a:rPr lang="en-US" altLang="en-US" sz="2400">
                <a:solidFill>
                  <a:srgbClr val="A6A6A6"/>
                </a:solidFill>
                <a:ea typeface="ＭＳ Ｐゴシック" panose="020B0600070205080204" pitchFamily="34" charset="-128"/>
                <a:sym typeface="Symbol" pitchFamily="2" charset="2"/>
              </a:rPr>
              <a:t>$aRb$, $a\notR b$</a:t>
            </a:r>
            <a:endParaRPr lang="en-US" altLang="en-US" sz="2800">
              <a:solidFill>
                <a:srgbClr val="A6A6A6"/>
              </a:solidFill>
              <a:ea typeface="ＭＳ Ｐゴシック" panose="020B0600070205080204" pitchFamily="34" charset="-128"/>
            </a:endParaRPr>
          </a:p>
        </p:txBody>
      </p:sp>
      <p:cxnSp>
        <p:nvCxnSpPr>
          <p:cNvPr id="5" name="Straight Connector 4">
            <a:extLst>
              <a:ext uri="{FF2B5EF4-FFF2-40B4-BE49-F238E27FC236}">
                <a16:creationId xmlns:a16="http://schemas.microsoft.com/office/drawing/2014/main" id="{4E394483-DD37-8045-9C6C-5F7C30F9CD3F}"/>
              </a:ext>
            </a:extLst>
          </p:cNvPr>
          <p:cNvCxnSpPr/>
          <p:nvPr/>
        </p:nvCxnSpPr>
        <p:spPr>
          <a:xfrm rot="5400000">
            <a:off x="3086100" y="5524500"/>
            <a:ext cx="457200" cy="22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a:extLst>
              <a:ext uri="{FF2B5EF4-FFF2-40B4-BE49-F238E27FC236}">
                <a16:creationId xmlns:a16="http://schemas.microsoft.com/office/drawing/2014/main" id="{0391C6DB-2D1A-C743-9B0A-69E067D642C2}"/>
              </a:ext>
            </a:extLst>
          </p:cNvPr>
          <p:cNvSpPr>
            <a:spLocks noGrp="1"/>
          </p:cNvSpPr>
          <p:nvPr>
            <p:ph type="title"/>
          </p:nvPr>
        </p:nvSpPr>
        <p:spPr/>
        <p:txBody>
          <a:bodyPr/>
          <a:lstStyle/>
          <a:p>
            <a:r>
              <a:rPr lang="en-US" altLang="en-US" sz="4000">
                <a:ea typeface="ＭＳ Ｐゴシック" panose="020B0600070205080204" pitchFamily="34" charset="-128"/>
              </a:rPr>
              <a:t>Using the Matrix Representation (1)</a:t>
            </a:r>
            <a:endParaRPr lang="en-US" altLang="en-US">
              <a:ea typeface="ＭＳ Ｐゴシック" panose="020B0600070205080204" pitchFamily="34" charset="-128"/>
            </a:endParaRPr>
          </a:p>
        </p:txBody>
      </p:sp>
      <p:sp>
        <p:nvSpPr>
          <p:cNvPr id="47106" name="Content Placeholder 2">
            <a:extLst>
              <a:ext uri="{FF2B5EF4-FFF2-40B4-BE49-F238E27FC236}">
                <a16:creationId xmlns:a16="http://schemas.microsoft.com/office/drawing/2014/main" id="{27D74718-C06C-B44C-B94C-06D58B955B04}"/>
              </a:ext>
            </a:extLst>
          </p:cNvPr>
          <p:cNvSpPr>
            <a:spLocks noGrp="1"/>
          </p:cNvSpPr>
          <p:nvPr>
            <p:ph idx="1"/>
          </p:nvPr>
        </p:nvSpPr>
        <p:spPr/>
        <p:txBody>
          <a:bodyPr/>
          <a:lstStyle/>
          <a:p>
            <a:r>
              <a:rPr lang="en-US" altLang="en-US" sz="2800">
                <a:ea typeface="ＭＳ Ｐゴシック" panose="020B0600070205080204" pitchFamily="34" charset="-128"/>
              </a:rPr>
              <a:t>A 0-1 matrix representation makes it very easy to check whether or not a relation is</a:t>
            </a:r>
          </a:p>
          <a:p>
            <a:pPr lvl="1"/>
            <a:r>
              <a:rPr lang="en-US" altLang="en-US" sz="2400">
                <a:ea typeface="ＭＳ Ｐゴシック" panose="020B0600070205080204" pitchFamily="34" charset="-128"/>
              </a:rPr>
              <a:t>Reflexive</a:t>
            </a:r>
          </a:p>
          <a:p>
            <a:pPr lvl="1"/>
            <a:r>
              <a:rPr lang="en-US" altLang="en-US" sz="2400">
                <a:ea typeface="ＭＳ Ｐゴシック" panose="020B0600070205080204" pitchFamily="34" charset="-128"/>
              </a:rPr>
              <a:t>Symmetric</a:t>
            </a:r>
          </a:p>
          <a:p>
            <a:pPr lvl="1"/>
            <a:r>
              <a:rPr lang="en-US" altLang="en-US" sz="2400">
                <a:ea typeface="ＭＳ Ｐゴシック" panose="020B0600070205080204" pitchFamily="34" charset="-128"/>
              </a:rPr>
              <a:t>Antisymmetric</a:t>
            </a:r>
          </a:p>
          <a:p>
            <a:r>
              <a:rPr lang="en-US" altLang="en-US" sz="2800" b="1">
                <a:ea typeface="ＭＳ Ｐゴシック" panose="020B0600070205080204" pitchFamily="34" charset="-128"/>
              </a:rPr>
              <a:t>Reflexivity</a:t>
            </a:r>
            <a:endParaRPr lang="en-US" altLang="en-US" sz="2800">
              <a:ea typeface="ＭＳ Ｐゴシック" panose="020B0600070205080204" pitchFamily="34" charset="-128"/>
            </a:endParaRPr>
          </a:p>
          <a:p>
            <a:pPr lvl="1"/>
            <a:r>
              <a:rPr lang="en-US" altLang="en-US" sz="2400">
                <a:ea typeface="ＭＳ Ｐゴシック" panose="020B0600070205080204" pitchFamily="34" charset="-128"/>
              </a:rPr>
              <a:t>For </a:t>
            </a:r>
            <a:r>
              <a:rPr lang="en-US" altLang="en-US" sz="2400" i="1">
                <a:ea typeface="ＭＳ Ｐゴシック" panose="020B0600070205080204" pitchFamily="34" charset="-128"/>
              </a:rPr>
              <a:t>R</a:t>
            </a:r>
            <a:r>
              <a:rPr lang="en-US" altLang="en-US" sz="2400">
                <a:ea typeface="ＭＳ Ｐゴシック" panose="020B0600070205080204" pitchFamily="34" charset="-128"/>
              </a:rPr>
              <a:t> to be reflexive, </a:t>
            </a:r>
            <a:r>
              <a:rPr lang="en-US" altLang="en-US" sz="2400">
                <a:ea typeface="ＭＳ Ｐゴシック" panose="020B0600070205080204" pitchFamily="34" charset="-128"/>
                <a:sym typeface="Symbol" pitchFamily="2" charset="2"/>
              </a:rPr>
              <a:t>a (a,a)</a:t>
            </a:r>
            <a:r>
              <a:rPr lang="en-US" altLang="en-US" sz="2400" i="1">
                <a:ea typeface="ＭＳ Ｐゴシック" panose="020B0600070205080204" pitchFamily="34" charset="-128"/>
                <a:sym typeface="Symbol" pitchFamily="2" charset="2"/>
              </a:rPr>
              <a:t>R</a:t>
            </a:r>
          </a:p>
          <a:p>
            <a:pPr lvl="1"/>
            <a:r>
              <a:rPr lang="en-US" altLang="en-US" sz="2400">
                <a:ea typeface="ＭＳ Ｐゴシック" panose="020B0600070205080204" pitchFamily="34" charset="-128"/>
                <a:sym typeface="Symbol" pitchFamily="2" charset="2"/>
              </a:rPr>
              <a:t>In M</a:t>
            </a:r>
            <a:r>
              <a:rPr lang="en-US" altLang="en-US" sz="2400" i="1" baseline="-25000">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is reflexive iff m</a:t>
            </a:r>
            <a:r>
              <a:rPr lang="en-US" altLang="en-US" sz="2400" i="1" baseline="-25000">
                <a:latin typeface="Consolas" panose="020B0609020204030204" pitchFamily="49" charset="0"/>
                <a:ea typeface="ＭＳ Ｐゴシック" panose="020B0600070205080204" pitchFamily="34" charset="-128"/>
                <a:sym typeface="Symbol" pitchFamily="2" charset="2"/>
              </a:rPr>
              <a:t>i,i</a:t>
            </a:r>
            <a:r>
              <a:rPr lang="en-US" altLang="en-US" sz="2400">
                <a:ea typeface="ＭＳ Ｐゴシック" panose="020B0600070205080204" pitchFamily="34" charset="-128"/>
                <a:sym typeface="Symbol" pitchFamily="2" charset="2"/>
              </a:rPr>
              <a:t>=1 for i=1,2,…,n</a:t>
            </a:r>
          </a:p>
          <a:p>
            <a:pPr lvl="1"/>
            <a:r>
              <a:rPr lang="en-US" altLang="en-US" sz="2400">
                <a:ea typeface="ＭＳ Ｐゴシック" panose="020B0600070205080204" pitchFamily="34" charset="-128"/>
                <a:sym typeface="Symbol" pitchFamily="2" charset="2"/>
              </a:rPr>
              <a:t>We check only the diagonal</a:t>
            </a:r>
            <a:endParaRPr lang="en-US" altLang="en-US">
              <a:ea typeface="ＭＳ Ｐゴシック" panose="020B0600070205080204" pitchFamily="34" charset="-128"/>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a:extLst>
              <a:ext uri="{FF2B5EF4-FFF2-40B4-BE49-F238E27FC236}">
                <a16:creationId xmlns:a16="http://schemas.microsoft.com/office/drawing/2014/main" id="{DE87BAA0-1951-714A-8795-D0829CA3F0AC}"/>
              </a:ext>
            </a:extLst>
          </p:cNvPr>
          <p:cNvSpPr>
            <a:spLocks noGrp="1"/>
          </p:cNvSpPr>
          <p:nvPr>
            <p:ph type="title"/>
          </p:nvPr>
        </p:nvSpPr>
        <p:spPr/>
        <p:txBody>
          <a:bodyPr/>
          <a:lstStyle/>
          <a:p>
            <a:r>
              <a:rPr lang="en-US" altLang="en-US" sz="4000">
                <a:ea typeface="ＭＳ Ｐゴシック" panose="020B0600070205080204" pitchFamily="34" charset="-128"/>
              </a:rPr>
              <a:t>Using the Matrix Representation (2)</a:t>
            </a:r>
            <a:endParaRPr lang="en-US" altLang="en-US">
              <a:ea typeface="ＭＳ Ｐゴシック" panose="020B0600070205080204" pitchFamily="34" charset="-128"/>
            </a:endParaRPr>
          </a:p>
        </p:txBody>
      </p:sp>
      <p:sp>
        <p:nvSpPr>
          <p:cNvPr id="48130" name="Content Placeholder 2">
            <a:extLst>
              <a:ext uri="{FF2B5EF4-FFF2-40B4-BE49-F238E27FC236}">
                <a16:creationId xmlns:a16="http://schemas.microsoft.com/office/drawing/2014/main" id="{37049C42-1E17-B64D-A0B7-0FD740DCE289}"/>
              </a:ext>
            </a:extLst>
          </p:cNvPr>
          <p:cNvSpPr>
            <a:spLocks noGrp="1"/>
          </p:cNvSpPr>
          <p:nvPr>
            <p:ph idx="1"/>
          </p:nvPr>
        </p:nvSpPr>
        <p:spPr/>
        <p:txBody>
          <a:bodyPr/>
          <a:lstStyle/>
          <a:p>
            <a:r>
              <a:rPr lang="en-US" altLang="en-US" sz="2800" b="1">
                <a:ea typeface="ＭＳ Ｐゴシック" panose="020B0600070205080204" pitchFamily="34" charset="-128"/>
              </a:rPr>
              <a:t>Symmetry</a:t>
            </a:r>
          </a:p>
          <a:p>
            <a:pPr lvl="1"/>
            <a:r>
              <a:rPr lang="en-US" altLang="en-US" sz="2400" i="1">
                <a:ea typeface="ＭＳ Ｐゴシック" panose="020B0600070205080204" pitchFamily="34" charset="-128"/>
              </a:rPr>
              <a:t>R</a:t>
            </a:r>
            <a:r>
              <a:rPr lang="en-US" altLang="en-US" sz="2400">
                <a:ea typeface="ＭＳ Ｐゴシック" panose="020B0600070205080204" pitchFamily="34" charset="-128"/>
              </a:rPr>
              <a:t> is symmetric iff for all pairs (a,b) a</a:t>
            </a:r>
            <a:r>
              <a:rPr lang="en-US" altLang="en-US" sz="2400" i="1">
                <a:ea typeface="ＭＳ Ｐゴシック" panose="020B0600070205080204" pitchFamily="34" charset="-128"/>
              </a:rPr>
              <a:t>R</a:t>
            </a:r>
            <a:r>
              <a:rPr lang="en-US" altLang="en-US" sz="2400">
                <a:ea typeface="ＭＳ Ｐゴシック" panose="020B0600070205080204" pitchFamily="34" charset="-128"/>
              </a:rPr>
              <a:t>b</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b</a:t>
            </a:r>
            <a:r>
              <a:rPr lang="en-US" altLang="en-US" sz="2400" i="1">
                <a:ea typeface="ＭＳ Ｐゴシック" panose="020B0600070205080204" pitchFamily="34" charset="-128"/>
              </a:rPr>
              <a:t>R</a:t>
            </a:r>
            <a:r>
              <a:rPr lang="en-US" altLang="en-US" sz="2400">
                <a:ea typeface="ＭＳ Ｐゴシック" panose="020B0600070205080204" pitchFamily="34" charset="-128"/>
              </a:rPr>
              <a:t>a</a:t>
            </a:r>
          </a:p>
          <a:p>
            <a:pPr lvl="1"/>
            <a:r>
              <a:rPr lang="en-US" altLang="en-US" sz="2400">
                <a:ea typeface="ＭＳ Ｐゴシック" panose="020B0600070205080204" pitchFamily="34" charset="-128"/>
              </a:rPr>
              <a:t>In M</a:t>
            </a:r>
            <a:r>
              <a:rPr lang="en-US" altLang="en-US" sz="2400" i="1" baseline="-25000">
                <a:ea typeface="ＭＳ Ｐゴシック" panose="020B0600070205080204" pitchFamily="34" charset="-128"/>
              </a:rPr>
              <a:t>R</a:t>
            </a:r>
            <a:r>
              <a:rPr lang="en-US" altLang="en-US" sz="2400">
                <a:ea typeface="ＭＳ Ｐゴシック" panose="020B0600070205080204" pitchFamily="34" charset="-128"/>
              </a:rPr>
              <a:t>,   this is equivalent to m</a:t>
            </a:r>
            <a:r>
              <a:rPr lang="en-US" altLang="en-US" sz="2400" baseline="-25000">
                <a:ea typeface="ＭＳ Ｐゴシック" panose="020B0600070205080204" pitchFamily="34" charset="-128"/>
              </a:rPr>
              <a:t>i,j</a:t>
            </a:r>
            <a:r>
              <a:rPr lang="en-US" altLang="en-US" sz="2400">
                <a:ea typeface="ＭＳ Ｐゴシック" panose="020B0600070205080204" pitchFamily="34" charset="-128"/>
              </a:rPr>
              <a:t>=m</a:t>
            </a:r>
            <a:r>
              <a:rPr lang="en-US" altLang="en-US" sz="2400" baseline="-25000">
                <a:ea typeface="ＭＳ Ｐゴシック" panose="020B0600070205080204" pitchFamily="34" charset="-128"/>
              </a:rPr>
              <a:t>j,i </a:t>
            </a:r>
            <a:r>
              <a:rPr lang="en-US" altLang="en-US" sz="2400">
                <a:ea typeface="ＭＳ Ｐゴシック" panose="020B0600070205080204" pitchFamily="34" charset="-128"/>
              </a:rPr>
              <a:t>for every pair i,j=1,2,…,n</a:t>
            </a:r>
          </a:p>
          <a:p>
            <a:pPr lvl="1"/>
            <a:r>
              <a:rPr lang="en-US" altLang="en-US" sz="2400">
                <a:ea typeface="ＭＳ Ｐゴシック" panose="020B0600070205080204" pitchFamily="34" charset="-128"/>
              </a:rPr>
              <a:t>We check that M</a:t>
            </a:r>
            <a:r>
              <a:rPr lang="en-US" altLang="en-US" sz="2400" i="1" baseline="-25000">
                <a:ea typeface="ＭＳ Ｐゴシック" panose="020B0600070205080204" pitchFamily="34" charset="-128"/>
              </a:rPr>
              <a:t>R</a:t>
            </a:r>
            <a:r>
              <a:rPr lang="en-US" altLang="en-US" sz="2400">
                <a:ea typeface="ＭＳ Ｐゴシック" panose="020B0600070205080204" pitchFamily="34" charset="-128"/>
              </a:rPr>
              <a:t>=(M</a:t>
            </a:r>
            <a:r>
              <a:rPr lang="en-US" altLang="en-US" sz="2400" i="1" baseline="-25000">
                <a:ea typeface="ＭＳ Ｐゴシック" panose="020B0600070205080204" pitchFamily="34" charset="-128"/>
              </a:rPr>
              <a:t>R</a:t>
            </a:r>
            <a:r>
              <a:rPr lang="en-US" altLang="en-US" sz="2400">
                <a:ea typeface="ＭＳ Ｐゴシック" panose="020B0600070205080204" pitchFamily="34" charset="-128"/>
              </a:rPr>
              <a:t>)</a:t>
            </a:r>
            <a:r>
              <a:rPr lang="en-US" altLang="en-US" sz="2400" baseline="30000">
                <a:ea typeface="ＭＳ Ｐゴシック" panose="020B0600070205080204" pitchFamily="34" charset="-128"/>
              </a:rPr>
              <a:t>T</a:t>
            </a:r>
          </a:p>
          <a:p>
            <a:r>
              <a:rPr lang="en-US" altLang="en-US" sz="2800" b="1">
                <a:ea typeface="ＭＳ Ｐゴシック" panose="020B0600070205080204" pitchFamily="34" charset="-128"/>
              </a:rPr>
              <a:t>Antisymmetry</a:t>
            </a:r>
          </a:p>
          <a:p>
            <a:pPr lvl="1"/>
            <a:r>
              <a:rPr lang="en-US" altLang="en-US" sz="2400" i="1">
                <a:ea typeface="ＭＳ Ｐゴシック" panose="020B0600070205080204" pitchFamily="34" charset="-128"/>
              </a:rPr>
              <a:t>R</a:t>
            </a:r>
            <a:r>
              <a:rPr lang="en-US" altLang="en-US" sz="2400">
                <a:ea typeface="ＭＳ Ｐゴシック" panose="020B0600070205080204" pitchFamily="34" charset="-128"/>
              </a:rPr>
              <a:t> is antisymmetric if m</a:t>
            </a:r>
            <a:r>
              <a:rPr lang="en-US" altLang="en-US" sz="2400" baseline="-25000">
                <a:ea typeface="ＭＳ Ｐゴシック" panose="020B0600070205080204" pitchFamily="34" charset="-128"/>
              </a:rPr>
              <a:t>i,j</a:t>
            </a:r>
            <a:r>
              <a:rPr lang="en-US" altLang="en-US" sz="2400">
                <a:ea typeface="ＭＳ Ｐゴシック" panose="020B0600070205080204" pitchFamily="34" charset="-128"/>
              </a:rPr>
              <a:t>=1 with i</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j, then m</a:t>
            </a:r>
            <a:r>
              <a:rPr lang="en-US" altLang="en-US" sz="2400" baseline="-25000">
                <a:ea typeface="ＭＳ Ｐゴシック" panose="020B0600070205080204" pitchFamily="34" charset="-128"/>
              </a:rPr>
              <a:t>j,i</a:t>
            </a:r>
            <a:r>
              <a:rPr lang="en-US" altLang="en-US" sz="2400">
                <a:ea typeface="ＭＳ Ｐゴシック" panose="020B0600070205080204" pitchFamily="34" charset="-128"/>
              </a:rPr>
              <a:t>=0 </a:t>
            </a:r>
          </a:p>
          <a:p>
            <a:pPr lvl="1"/>
            <a:r>
              <a:rPr lang="en-US" altLang="en-US" sz="2400">
                <a:ea typeface="ＭＳ Ｐゴシック" panose="020B0600070205080204" pitchFamily="34" charset="-128"/>
              </a:rPr>
              <a:t>Thus,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i,j=1,2,…, n, i</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j (m</a:t>
            </a:r>
            <a:r>
              <a:rPr lang="en-US" altLang="en-US" sz="2400" baseline="-25000">
                <a:ea typeface="ＭＳ Ｐゴシック" panose="020B0600070205080204" pitchFamily="34" charset="-128"/>
              </a:rPr>
              <a:t>i,j</a:t>
            </a:r>
            <a:r>
              <a:rPr lang="en-US" altLang="en-US" sz="2400">
                <a:ea typeface="ＭＳ Ｐゴシック" panose="020B0600070205080204" pitchFamily="34" charset="-128"/>
              </a:rPr>
              <a:t>=0) </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m</a:t>
            </a:r>
            <a:r>
              <a:rPr lang="en-US" altLang="en-US" sz="2400" baseline="-25000">
                <a:ea typeface="ＭＳ Ｐゴシック" panose="020B0600070205080204" pitchFamily="34" charset="-128"/>
              </a:rPr>
              <a:t>j,i</a:t>
            </a:r>
            <a:r>
              <a:rPr lang="en-US" altLang="en-US" sz="2400">
                <a:ea typeface="ＭＳ Ｐゴシック" panose="020B0600070205080204" pitchFamily="34" charset="-128"/>
              </a:rPr>
              <a:t>=0)</a:t>
            </a:r>
          </a:p>
          <a:p>
            <a:pPr lvl="1"/>
            <a:r>
              <a:rPr lang="en-US" altLang="en-US" sz="2400">
                <a:ea typeface="ＭＳ Ｐゴシック" panose="020B0600070205080204" pitchFamily="34" charset="-128"/>
              </a:rPr>
              <a:t>A simpler logical equivalence is</a:t>
            </a:r>
          </a:p>
          <a:p>
            <a:pPr lvl="1" algn="ctr">
              <a:buFont typeface="Arial" panose="020B0604020202020204" pitchFamily="34" charset="0"/>
              <a:buNone/>
            </a:pP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i,j=1,2,…, n, i</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j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(m</a:t>
            </a:r>
            <a:r>
              <a:rPr lang="en-US" altLang="en-US" sz="2400" baseline="-25000">
                <a:ea typeface="ＭＳ Ｐゴシック" panose="020B0600070205080204" pitchFamily="34" charset="-128"/>
              </a:rPr>
              <a:t>i,j</a:t>
            </a:r>
            <a:r>
              <a:rPr lang="en-US" altLang="en-US" sz="2400">
                <a:ea typeface="ＭＳ Ｐゴシック" panose="020B0600070205080204" pitchFamily="34" charset="-128"/>
              </a:rPr>
              <a:t>=1) </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m</a:t>
            </a:r>
            <a:r>
              <a:rPr lang="en-US" altLang="en-US" sz="2400" baseline="-25000">
                <a:ea typeface="ＭＳ Ｐゴシック" panose="020B0600070205080204" pitchFamily="34" charset="-128"/>
              </a:rPr>
              <a:t>j,i</a:t>
            </a:r>
            <a:r>
              <a:rPr lang="en-US" altLang="en-US" sz="2400">
                <a:ea typeface="ＭＳ Ｐゴシック" panose="020B0600070205080204" pitchFamily="34" charset="-128"/>
              </a:rPr>
              <a:t>=1))</a:t>
            </a:r>
            <a:endParaRPr lang="en-US" altLang="en-US" sz="2400" baseline="-25000">
              <a:ea typeface="ＭＳ Ｐゴシック" panose="020B0600070205080204" pitchFamily="34" charset="-128"/>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a:extLst>
              <a:ext uri="{FF2B5EF4-FFF2-40B4-BE49-F238E27FC236}">
                <a16:creationId xmlns:a16="http://schemas.microsoft.com/office/drawing/2014/main" id="{DE171D8A-862B-5A4B-A375-92A04DBC33CC}"/>
              </a:ext>
            </a:extLst>
          </p:cNvPr>
          <p:cNvSpPr>
            <a:spLocks noGrp="1"/>
          </p:cNvSpPr>
          <p:nvPr>
            <p:ph type="title"/>
          </p:nvPr>
        </p:nvSpPr>
        <p:spPr/>
        <p:txBody>
          <a:bodyPr/>
          <a:lstStyle/>
          <a:p>
            <a:r>
              <a:rPr lang="en-US" altLang="en-US">
                <a:ea typeface="ＭＳ Ｐゴシック" panose="020B0600070205080204" pitchFamily="34" charset="-128"/>
              </a:rPr>
              <a:t>Matrix Representation: Example</a:t>
            </a:r>
          </a:p>
        </p:txBody>
      </p:sp>
      <p:sp>
        <p:nvSpPr>
          <p:cNvPr id="49154" name="Content Placeholder 2">
            <a:extLst>
              <a:ext uri="{FF2B5EF4-FFF2-40B4-BE49-F238E27FC236}">
                <a16:creationId xmlns:a16="http://schemas.microsoft.com/office/drawing/2014/main" id="{AF2F792C-1348-2B45-9EBC-23B938F6DA48}"/>
              </a:ext>
            </a:extLst>
          </p:cNvPr>
          <p:cNvSpPr>
            <a:spLocks noGrp="1"/>
          </p:cNvSpPr>
          <p:nvPr>
            <p:ph idx="1"/>
          </p:nvPr>
        </p:nvSpPr>
        <p:spPr>
          <a:xfrm>
            <a:off x="457200" y="1600200"/>
            <a:ext cx="8229600" cy="762000"/>
          </a:xfrm>
        </p:spPr>
        <p:txBody>
          <a:bodyPr/>
          <a:lstStyle/>
          <a:p>
            <a:r>
              <a:rPr lang="en-US" altLang="en-US">
                <a:ea typeface="ＭＳ Ｐゴシック" panose="020B0600070205080204" pitchFamily="34" charset="-128"/>
              </a:rPr>
              <a:t>Is </a:t>
            </a:r>
            <a:r>
              <a:rPr lang="en-US" altLang="en-US" i="1">
                <a:ea typeface="ＭＳ Ｐゴシック" panose="020B0600070205080204" pitchFamily="34" charset="-128"/>
              </a:rPr>
              <a:t>R</a:t>
            </a:r>
            <a:r>
              <a:rPr lang="en-US" altLang="en-US">
                <a:ea typeface="ＭＳ Ｐゴシック" panose="020B0600070205080204" pitchFamily="34" charset="-128"/>
              </a:rPr>
              <a:t> reflexive? Symmetric? Antisymmetric?</a:t>
            </a:r>
          </a:p>
        </p:txBody>
      </p:sp>
      <p:sp>
        <p:nvSpPr>
          <p:cNvPr id="4" name="Content Placeholder 2">
            <a:extLst>
              <a:ext uri="{FF2B5EF4-FFF2-40B4-BE49-F238E27FC236}">
                <a16:creationId xmlns:a16="http://schemas.microsoft.com/office/drawing/2014/main" id="{2AF63B37-1CA0-634D-AF04-9CF37A280278}"/>
              </a:ext>
            </a:extLst>
          </p:cNvPr>
          <p:cNvSpPr txBox="1">
            <a:spLocks/>
          </p:cNvSpPr>
          <p:nvPr/>
        </p:nvSpPr>
        <p:spPr bwMode="auto">
          <a:xfrm>
            <a:off x="457200" y="4038600"/>
            <a:ext cx="82296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a:latin typeface="Calibri" panose="020F0502020204030204" pitchFamily="34" charset="0"/>
              </a:rPr>
              <a:t>Clearly </a:t>
            </a:r>
            <a:r>
              <a:rPr lang="en-US" altLang="en-US" sz="3200" i="1">
                <a:latin typeface="Calibri" panose="020F0502020204030204" pitchFamily="34" charset="0"/>
              </a:rPr>
              <a:t>R</a:t>
            </a:r>
            <a:r>
              <a:rPr lang="en-US" altLang="en-US" sz="3200">
                <a:latin typeface="Calibri" panose="020F0502020204030204" pitchFamily="34" charset="0"/>
              </a:rPr>
              <a:t> is not reflexive: m</a:t>
            </a:r>
            <a:r>
              <a:rPr lang="en-US" altLang="en-US" sz="3200" baseline="-25000">
                <a:latin typeface="Calibri" panose="020F0502020204030204" pitchFamily="34" charset="0"/>
              </a:rPr>
              <a:t>2,2</a:t>
            </a:r>
            <a:r>
              <a:rPr lang="en-US" altLang="en-US" sz="3200">
                <a:latin typeface="Calibri" panose="020F0502020204030204" pitchFamily="34" charset="0"/>
              </a:rPr>
              <a:t>=0</a:t>
            </a:r>
          </a:p>
          <a:p>
            <a:pPr>
              <a:spcBef>
                <a:spcPct val="20000"/>
              </a:spcBef>
              <a:buFont typeface="Arial" panose="020B0604020202020204" pitchFamily="34" charset="0"/>
              <a:buChar char="•"/>
            </a:pPr>
            <a:r>
              <a:rPr lang="en-US" altLang="en-US" sz="3200">
                <a:latin typeface="Calibri" panose="020F0502020204030204" pitchFamily="34" charset="0"/>
              </a:rPr>
              <a:t>It is not symmetric because m</a:t>
            </a:r>
            <a:r>
              <a:rPr lang="en-US" altLang="en-US" sz="3200" baseline="-25000">
                <a:latin typeface="Calibri" panose="020F0502020204030204" pitchFamily="34" charset="0"/>
              </a:rPr>
              <a:t>2,1</a:t>
            </a:r>
            <a:r>
              <a:rPr lang="en-US" altLang="en-US" sz="3200">
                <a:latin typeface="Calibri" panose="020F0502020204030204" pitchFamily="34" charset="0"/>
              </a:rPr>
              <a:t>=1, m</a:t>
            </a:r>
            <a:r>
              <a:rPr lang="en-US" altLang="en-US" sz="3200" baseline="-25000">
                <a:latin typeface="Calibri" panose="020F0502020204030204" pitchFamily="34" charset="0"/>
              </a:rPr>
              <a:t>1,2</a:t>
            </a:r>
            <a:r>
              <a:rPr lang="en-US" altLang="en-US" sz="3200">
                <a:latin typeface="Calibri" panose="020F0502020204030204" pitchFamily="34" charset="0"/>
              </a:rPr>
              <a:t>=0</a:t>
            </a:r>
          </a:p>
          <a:p>
            <a:pPr>
              <a:spcBef>
                <a:spcPct val="20000"/>
              </a:spcBef>
              <a:buFont typeface="Arial" panose="020B0604020202020204" pitchFamily="34" charset="0"/>
              <a:buChar char="•"/>
            </a:pPr>
            <a:r>
              <a:rPr lang="en-US" altLang="en-US" sz="3200">
                <a:latin typeface="Calibri" panose="020F0502020204030204" pitchFamily="34" charset="0"/>
              </a:rPr>
              <a:t>It is however antisymmetric</a:t>
            </a:r>
          </a:p>
        </p:txBody>
      </p:sp>
      <p:graphicFrame>
        <p:nvGraphicFramePr>
          <p:cNvPr id="5" name="Content Placeholder 3">
            <a:extLst>
              <a:ext uri="{FF2B5EF4-FFF2-40B4-BE49-F238E27FC236}">
                <a16:creationId xmlns:a16="http://schemas.microsoft.com/office/drawing/2014/main" id="{C9FD8F40-9E3C-7942-84D3-FBC90BABD66B}"/>
              </a:ext>
            </a:extLst>
          </p:cNvPr>
          <p:cNvGraphicFramePr>
            <a:graphicFrameLocks noGrp="1"/>
          </p:cNvGraphicFramePr>
          <p:nvPr/>
        </p:nvGraphicFramePr>
        <p:xfrm>
          <a:off x="2743200" y="2379663"/>
          <a:ext cx="3124200" cy="1352552"/>
        </p:xfrm>
        <a:graphic>
          <a:graphicData uri="http://schemas.openxmlformats.org/drawingml/2006/table">
            <a:tbl>
              <a:tblPr/>
              <a:tblGrid>
                <a:gridCol w="1028700">
                  <a:extLst>
                    <a:ext uri="{9D8B030D-6E8A-4147-A177-3AD203B41FA5}">
                      <a16:colId xmlns:a16="http://schemas.microsoft.com/office/drawing/2014/main" val="20000"/>
                    </a:ext>
                  </a:extLst>
                </a:gridCol>
                <a:gridCol w="625475">
                  <a:extLst>
                    <a:ext uri="{9D8B030D-6E8A-4147-A177-3AD203B41FA5}">
                      <a16:colId xmlns:a16="http://schemas.microsoft.com/office/drawing/2014/main" val="20001"/>
                    </a:ext>
                  </a:extLst>
                </a:gridCol>
                <a:gridCol w="735013">
                  <a:extLst>
                    <a:ext uri="{9D8B030D-6E8A-4147-A177-3AD203B41FA5}">
                      <a16:colId xmlns:a16="http://schemas.microsoft.com/office/drawing/2014/main" val="20002"/>
                    </a:ext>
                  </a:extLst>
                </a:gridCol>
                <a:gridCol w="735012">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6" name="Double Bracket 5">
            <a:extLst>
              <a:ext uri="{FF2B5EF4-FFF2-40B4-BE49-F238E27FC236}">
                <a16:creationId xmlns:a16="http://schemas.microsoft.com/office/drawing/2014/main" id="{9E2BEE22-DB13-924A-9A85-FBEC7C5CC648}"/>
              </a:ext>
            </a:extLst>
          </p:cNvPr>
          <p:cNvSpPr/>
          <p:nvPr/>
        </p:nvSpPr>
        <p:spPr>
          <a:xfrm>
            <a:off x="3810000" y="23622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a:extLst>
              <a:ext uri="{FF2B5EF4-FFF2-40B4-BE49-F238E27FC236}">
                <a16:creationId xmlns:a16="http://schemas.microsoft.com/office/drawing/2014/main" id="{CF6B9843-EA44-6D45-9865-385404578439}"/>
              </a:ext>
            </a:extLst>
          </p:cNvPr>
          <p:cNvSpPr>
            <a:spLocks noGrp="1"/>
          </p:cNvSpPr>
          <p:nvPr>
            <p:ph type="title"/>
          </p:nvPr>
        </p:nvSpPr>
        <p:spPr/>
        <p:txBody>
          <a:bodyPr/>
          <a:lstStyle/>
          <a:p>
            <a:r>
              <a:rPr lang="en-US" altLang="en-US" sz="3200">
                <a:ea typeface="ＭＳ Ｐゴシック" panose="020B0600070205080204" pitchFamily="34" charset="-128"/>
              </a:rPr>
              <a:t>Matrix Representation: Combining Relations</a:t>
            </a:r>
          </a:p>
        </p:txBody>
      </p:sp>
      <p:sp>
        <p:nvSpPr>
          <p:cNvPr id="50178" name="Content Placeholder 2">
            <a:extLst>
              <a:ext uri="{FF2B5EF4-FFF2-40B4-BE49-F238E27FC236}">
                <a16:creationId xmlns:a16="http://schemas.microsoft.com/office/drawing/2014/main" id="{6812377B-E061-964D-8D46-6234E11A1420}"/>
              </a:ext>
            </a:extLst>
          </p:cNvPr>
          <p:cNvSpPr>
            <a:spLocks noGrp="1"/>
          </p:cNvSpPr>
          <p:nvPr>
            <p:ph idx="1"/>
          </p:nvPr>
        </p:nvSpPr>
        <p:spPr/>
        <p:txBody>
          <a:bodyPr/>
          <a:lstStyle/>
          <a:p>
            <a:r>
              <a:rPr lang="en-US" altLang="en-US" sz="2400">
                <a:ea typeface="ＭＳ Ｐゴシック" panose="020B0600070205080204" pitchFamily="34" charset="-128"/>
              </a:rPr>
              <a:t>Combining relations is also simple: union and intersection of relations are nothing more than entry-wise Boolean opertions</a:t>
            </a:r>
          </a:p>
          <a:p>
            <a:r>
              <a:rPr lang="en-US" altLang="en-US" sz="2400" b="1">
                <a:ea typeface="ＭＳ Ｐゴシック" panose="020B0600070205080204" pitchFamily="34" charset="-128"/>
              </a:rPr>
              <a:t>Union</a:t>
            </a:r>
            <a:r>
              <a:rPr lang="en-US" altLang="en-US" sz="2400">
                <a:ea typeface="ＭＳ Ｐゴシック" panose="020B0600070205080204" pitchFamily="34" charset="-128"/>
              </a:rPr>
              <a:t>: An entry in the matrix of the union of two relations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is 1 </a:t>
            </a:r>
            <a:r>
              <a:rPr lang="en-US" altLang="en-US" sz="2400" i="1">
                <a:ea typeface="ＭＳ Ｐゴシック" panose="020B0600070205080204" pitchFamily="34" charset="-128"/>
              </a:rPr>
              <a:t>iff</a:t>
            </a:r>
            <a:r>
              <a:rPr lang="en-US" altLang="en-US" sz="2400" u="sng">
                <a:ea typeface="ＭＳ Ｐゴシック" panose="020B0600070205080204" pitchFamily="34" charset="-128"/>
              </a:rPr>
              <a:t> at least one</a:t>
            </a:r>
            <a:r>
              <a:rPr lang="en-US" altLang="en-US" sz="2400">
                <a:ea typeface="ＭＳ Ｐゴシック" panose="020B0600070205080204" pitchFamily="34" charset="-128"/>
              </a:rPr>
              <a:t> of the corresponding entries in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or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is 1.  Thus</a:t>
            </a:r>
          </a:p>
          <a:p>
            <a:pPr algn="ctr">
              <a:buFont typeface="Arial" panose="020B0604020202020204" pitchFamily="34" charset="0"/>
              <a:buNone/>
            </a:pPr>
            <a:r>
              <a:rPr lang="en-US" altLang="en-US" sz="2400">
                <a:ea typeface="ＭＳ Ｐゴシック" panose="020B0600070205080204" pitchFamily="34" charset="-128"/>
              </a:rPr>
              <a:t>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baseline="-25000">
                <a:ea typeface="ＭＳ Ｐゴシック" panose="020B0600070205080204" pitchFamily="34" charset="-128"/>
                <a:sym typeface="Symbol" pitchFamily="2" charset="2"/>
              </a:rPr>
              <a:t></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 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2</a:t>
            </a:r>
          </a:p>
          <a:p>
            <a:r>
              <a:rPr lang="en-US" altLang="en-US" sz="2400" b="1">
                <a:ea typeface="ＭＳ Ｐゴシック" panose="020B0600070205080204" pitchFamily="34" charset="-128"/>
              </a:rPr>
              <a:t>Intersection</a:t>
            </a:r>
            <a:r>
              <a:rPr lang="en-US" altLang="en-US" sz="2400">
                <a:ea typeface="ＭＳ Ｐゴシック" panose="020B0600070205080204" pitchFamily="34" charset="-128"/>
              </a:rPr>
              <a:t>: An entry in the matrix of the intersection of two relations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is 1 </a:t>
            </a:r>
            <a:r>
              <a:rPr lang="en-US" altLang="en-US" sz="2400" i="1">
                <a:ea typeface="ＭＳ Ｐゴシック" panose="020B0600070205080204" pitchFamily="34" charset="-128"/>
              </a:rPr>
              <a:t>iff</a:t>
            </a:r>
            <a:r>
              <a:rPr lang="en-US" altLang="en-US" sz="2400">
                <a:ea typeface="ＭＳ Ｐゴシック" panose="020B0600070205080204" pitchFamily="34" charset="-128"/>
              </a:rPr>
              <a:t> </a:t>
            </a:r>
            <a:r>
              <a:rPr lang="en-US" altLang="en-US" sz="2400" u="sng">
                <a:ea typeface="ＭＳ Ｐゴシック" panose="020B0600070205080204" pitchFamily="34" charset="-128"/>
              </a:rPr>
              <a:t>both</a:t>
            </a:r>
            <a:r>
              <a:rPr lang="en-US" altLang="en-US" sz="2400">
                <a:ea typeface="ＭＳ Ｐゴシック" panose="020B0600070205080204" pitchFamily="34" charset="-128"/>
              </a:rPr>
              <a:t> of the corresponding entries in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and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are 1. Thus</a:t>
            </a:r>
          </a:p>
          <a:p>
            <a:pPr algn="ctr">
              <a:buFont typeface="Arial" panose="020B0604020202020204" pitchFamily="34" charset="0"/>
              <a:buNone/>
            </a:pPr>
            <a:r>
              <a:rPr lang="en-US" altLang="en-US" sz="2400">
                <a:ea typeface="ＭＳ Ｐゴシック" panose="020B0600070205080204" pitchFamily="34" charset="-128"/>
              </a:rPr>
              <a:t>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baseline="-25000">
                <a:ea typeface="ＭＳ Ｐゴシック" panose="020B0600070205080204" pitchFamily="34" charset="-128"/>
                <a:sym typeface="Symbol" pitchFamily="2" charset="2"/>
              </a:rPr>
              <a:t></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 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  </a:t>
            </a:r>
            <a:r>
              <a:rPr lang="en-US" altLang="en-US" sz="2400">
                <a:ea typeface="ＭＳ Ｐゴシック" panose="020B0600070205080204" pitchFamily="34" charset="-128"/>
              </a:rPr>
              <a:t>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2</a:t>
            </a:r>
          </a:p>
          <a:p>
            <a:r>
              <a:rPr lang="en-US" altLang="en-US" sz="2400">
                <a:ea typeface="ＭＳ Ｐゴシック" panose="020B0600070205080204" pitchFamily="34" charset="-128"/>
              </a:rPr>
              <a:t>Count the number of operations</a:t>
            </a:r>
            <a:r>
              <a:rPr lang="en-US" altLang="en-US" sz="2800">
                <a:ea typeface="ＭＳ Ｐゴシック" panose="020B0600070205080204" pitchFamily="34" charset="-128"/>
              </a:rPr>
              <a:t> </a:t>
            </a:r>
            <a:endParaRPr lang="en-US" altLang="en-US">
              <a:ea typeface="ＭＳ Ｐゴシック" panose="020B0600070205080204" pitchFamily="34" charset="-128"/>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a:extLst>
              <a:ext uri="{FF2B5EF4-FFF2-40B4-BE49-F238E27FC236}">
                <a16:creationId xmlns:a16="http://schemas.microsoft.com/office/drawing/2014/main" id="{D8E50E98-A615-F648-A0D3-E1116C84BEB0}"/>
              </a:ext>
            </a:extLst>
          </p:cNvPr>
          <p:cNvSpPr>
            <a:spLocks noGrp="1"/>
          </p:cNvSpPr>
          <p:nvPr>
            <p:ph type="title"/>
          </p:nvPr>
        </p:nvSpPr>
        <p:spPr/>
        <p:txBody>
          <a:bodyPr/>
          <a:lstStyle/>
          <a:p>
            <a:r>
              <a:rPr lang="en-US" altLang="en-US">
                <a:ea typeface="ＭＳ Ｐゴシック" panose="020B0600070205080204" pitchFamily="34" charset="-128"/>
              </a:rPr>
              <a:t>Combining Relations: Example</a:t>
            </a:r>
          </a:p>
        </p:txBody>
      </p:sp>
      <p:sp>
        <p:nvSpPr>
          <p:cNvPr id="51202" name="Content Placeholder 2">
            <a:extLst>
              <a:ext uri="{FF2B5EF4-FFF2-40B4-BE49-F238E27FC236}">
                <a16:creationId xmlns:a16="http://schemas.microsoft.com/office/drawing/2014/main" id="{ED33D3D9-A229-7944-BC9B-CD519117E8A0}"/>
              </a:ext>
            </a:extLst>
          </p:cNvPr>
          <p:cNvSpPr>
            <a:spLocks noGrp="1"/>
          </p:cNvSpPr>
          <p:nvPr>
            <p:ph idx="1"/>
          </p:nvPr>
        </p:nvSpPr>
        <p:spPr/>
        <p:txBody>
          <a:bodyPr/>
          <a:lstStyle/>
          <a:p>
            <a:r>
              <a:rPr lang="en-US" altLang="en-US">
                <a:ea typeface="ＭＳ Ｐゴシック" panose="020B0600070205080204" pitchFamily="34" charset="-128"/>
              </a:rPr>
              <a:t>What is M</a:t>
            </a:r>
            <a:r>
              <a:rPr lang="en-US" altLang="en-US" i="1" baseline="-25000">
                <a:ea typeface="ＭＳ Ｐゴシック" panose="020B0600070205080204" pitchFamily="34" charset="-128"/>
              </a:rPr>
              <a:t>R</a:t>
            </a:r>
            <a:r>
              <a:rPr lang="en-US" altLang="en-US" baseline="-25000">
                <a:ea typeface="ＭＳ Ｐゴシック" panose="020B0600070205080204" pitchFamily="34" charset="-128"/>
              </a:rPr>
              <a:t>1</a:t>
            </a:r>
            <a:r>
              <a:rPr lang="en-US" altLang="en-US" baseline="-25000">
                <a:ea typeface="ＭＳ Ｐゴシック" panose="020B0600070205080204" pitchFamily="34" charset="-128"/>
                <a:sym typeface="Symbol" pitchFamily="2" charset="2"/>
              </a:rPr>
              <a:t></a:t>
            </a:r>
            <a:r>
              <a:rPr lang="en-US" altLang="en-US" i="1" baseline="-25000">
                <a:ea typeface="ＭＳ Ｐゴシック" panose="020B0600070205080204" pitchFamily="34" charset="-128"/>
              </a:rPr>
              <a:t>R</a:t>
            </a:r>
            <a:r>
              <a:rPr lang="en-US" altLang="en-US" baseline="-25000">
                <a:ea typeface="ＭＳ Ｐゴシック" panose="020B0600070205080204" pitchFamily="34" charset="-128"/>
              </a:rPr>
              <a:t>2 </a:t>
            </a:r>
            <a:r>
              <a:rPr lang="en-US" altLang="en-US">
                <a:ea typeface="ＭＳ Ｐゴシック" panose="020B0600070205080204" pitchFamily="34" charset="-128"/>
              </a:rPr>
              <a:t>and M</a:t>
            </a:r>
            <a:r>
              <a:rPr lang="en-US" altLang="en-US" i="1" baseline="-25000">
                <a:ea typeface="ＭＳ Ｐゴシック" panose="020B0600070205080204" pitchFamily="34" charset="-128"/>
              </a:rPr>
              <a:t>R</a:t>
            </a:r>
            <a:r>
              <a:rPr lang="en-US" altLang="en-US" baseline="-25000">
                <a:ea typeface="ＭＳ Ｐゴシック" panose="020B0600070205080204" pitchFamily="34" charset="-128"/>
              </a:rPr>
              <a:t>1</a:t>
            </a:r>
            <a:r>
              <a:rPr lang="en-US" altLang="en-US" baseline="-25000">
                <a:ea typeface="ＭＳ Ｐゴシック" panose="020B0600070205080204" pitchFamily="34" charset="-128"/>
                <a:sym typeface="Symbol" pitchFamily="2" charset="2"/>
              </a:rPr>
              <a:t></a:t>
            </a:r>
            <a:r>
              <a:rPr lang="en-US" altLang="en-US" i="1" baseline="-25000">
                <a:ea typeface="ＭＳ Ｐゴシック" panose="020B0600070205080204" pitchFamily="34" charset="-128"/>
              </a:rPr>
              <a:t>R</a:t>
            </a:r>
            <a:r>
              <a:rPr lang="en-US" altLang="en-US" baseline="-25000">
                <a:ea typeface="ＭＳ Ｐゴシック" panose="020B0600070205080204" pitchFamily="34" charset="-128"/>
              </a:rPr>
              <a:t>2</a:t>
            </a:r>
            <a:r>
              <a:rPr lang="en-US" altLang="en-US">
                <a:ea typeface="ＭＳ Ｐゴシック" panose="020B0600070205080204" pitchFamily="34" charset="-128"/>
              </a:rPr>
              <a:t>?</a:t>
            </a: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r>
              <a:rPr lang="en-US" altLang="en-US" sz="2400">
                <a:ea typeface="ＭＳ Ｐゴシック" panose="020B0600070205080204" pitchFamily="34" charset="-128"/>
              </a:rPr>
              <a:t>How does combining the relations change their properties?</a:t>
            </a:r>
          </a:p>
        </p:txBody>
      </p:sp>
      <p:graphicFrame>
        <p:nvGraphicFramePr>
          <p:cNvPr id="4" name="Content Placeholder 3">
            <a:extLst>
              <a:ext uri="{FF2B5EF4-FFF2-40B4-BE49-F238E27FC236}">
                <a16:creationId xmlns:a16="http://schemas.microsoft.com/office/drawing/2014/main" id="{C47B1DF2-7E8E-6E49-A386-838BF8C178CF}"/>
              </a:ext>
            </a:extLst>
          </p:cNvPr>
          <p:cNvGraphicFramePr>
            <a:graphicFrameLocks noGrp="1"/>
          </p:cNvGraphicFramePr>
          <p:nvPr/>
        </p:nvGraphicFramePr>
        <p:xfrm>
          <a:off x="990600" y="2379663"/>
          <a:ext cx="3429000" cy="1352552"/>
        </p:xfrm>
        <a:graphic>
          <a:graphicData uri="http://schemas.openxmlformats.org/drawingml/2006/table">
            <a:tbl>
              <a:tblPr/>
              <a:tblGrid>
                <a:gridCol w="1239838">
                  <a:extLst>
                    <a:ext uri="{9D8B030D-6E8A-4147-A177-3AD203B41FA5}">
                      <a16:colId xmlns:a16="http://schemas.microsoft.com/office/drawing/2014/main" val="20000"/>
                    </a:ext>
                  </a:extLst>
                </a:gridCol>
                <a:gridCol w="576262">
                  <a:extLst>
                    <a:ext uri="{9D8B030D-6E8A-4147-A177-3AD203B41FA5}">
                      <a16:colId xmlns:a16="http://schemas.microsoft.com/office/drawing/2014/main" val="20001"/>
                    </a:ext>
                  </a:extLst>
                </a:gridCol>
                <a:gridCol w="592138">
                  <a:extLst>
                    <a:ext uri="{9D8B030D-6E8A-4147-A177-3AD203B41FA5}">
                      <a16:colId xmlns:a16="http://schemas.microsoft.com/office/drawing/2014/main" val="20002"/>
                    </a:ext>
                  </a:extLst>
                </a:gridCol>
                <a:gridCol w="1020762">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R1 </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 name="Double Bracket 4">
            <a:extLst>
              <a:ext uri="{FF2B5EF4-FFF2-40B4-BE49-F238E27FC236}">
                <a16:creationId xmlns:a16="http://schemas.microsoft.com/office/drawing/2014/main" id="{FC88BD4F-FB65-FF41-A799-B645FCF61AE3}"/>
              </a:ext>
            </a:extLst>
          </p:cNvPr>
          <p:cNvSpPr/>
          <p:nvPr/>
        </p:nvSpPr>
        <p:spPr>
          <a:xfrm>
            <a:off x="2209800" y="23622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aphicFrame>
        <p:nvGraphicFramePr>
          <p:cNvPr id="6" name="Content Placeholder 3">
            <a:extLst>
              <a:ext uri="{FF2B5EF4-FFF2-40B4-BE49-F238E27FC236}">
                <a16:creationId xmlns:a16="http://schemas.microsoft.com/office/drawing/2014/main" id="{6D937CDA-72DA-DA42-8632-78417FB4F6B5}"/>
              </a:ext>
            </a:extLst>
          </p:cNvPr>
          <p:cNvGraphicFramePr>
            <a:graphicFrameLocks noGrp="1"/>
          </p:cNvGraphicFramePr>
          <p:nvPr/>
        </p:nvGraphicFramePr>
        <p:xfrm>
          <a:off x="4876800" y="2379663"/>
          <a:ext cx="3429000" cy="1352552"/>
        </p:xfrm>
        <a:graphic>
          <a:graphicData uri="http://schemas.openxmlformats.org/drawingml/2006/table">
            <a:tbl>
              <a:tblPr/>
              <a:tblGrid>
                <a:gridCol w="1239838">
                  <a:extLst>
                    <a:ext uri="{9D8B030D-6E8A-4147-A177-3AD203B41FA5}">
                      <a16:colId xmlns:a16="http://schemas.microsoft.com/office/drawing/2014/main" val="20000"/>
                    </a:ext>
                  </a:extLst>
                </a:gridCol>
                <a:gridCol w="576262">
                  <a:extLst>
                    <a:ext uri="{9D8B030D-6E8A-4147-A177-3AD203B41FA5}">
                      <a16:colId xmlns:a16="http://schemas.microsoft.com/office/drawing/2014/main" val="20001"/>
                    </a:ext>
                  </a:extLst>
                </a:gridCol>
                <a:gridCol w="592138">
                  <a:extLst>
                    <a:ext uri="{9D8B030D-6E8A-4147-A177-3AD203B41FA5}">
                      <a16:colId xmlns:a16="http://schemas.microsoft.com/office/drawing/2014/main" val="20002"/>
                    </a:ext>
                  </a:extLst>
                </a:gridCol>
                <a:gridCol w="1020762">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R2 </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7" name="Double Bracket 6">
            <a:extLst>
              <a:ext uri="{FF2B5EF4-FFF2-40B4-BE49-F238E27FC236}">
                <a16:creationId xmlns:a16="http://schemas.microsoft.com/office/drawing/2014/main" id="{2204ADE7-81E0-A842-92B0-C849FA2A60BB}"/>
              </a:ext>
            </a:extLst>
          </p:cNvPr>
          <p:cNvSpPr/>
          <p:nvPr/>
        </p:nvSpPr>
        <p:spPr>
          <a:xfrm>
            <a:off x="6096000" y="23622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aphicFrame>
        <p:nvGraphicFramePr>
          <p:cNvPr id="8" name="Content Placeholder 3">
            <a:extLst>
              <a:ext uri="{FF2B5EF4-FFF2-40B4-BE49-F238E27FC236}">
                <a16:creationId xmlns:a16="http://schemas.microsoft.com/office/drawing/2014/main" id="{61E24D2E-3184-144F-B56B-C0AE333C495B}"/>
              </a:ext>
            </a:extLst>
          </p:cNvPr>
          <p:cNvGraphicFramePr>
            <a:graphicFrameLocks noGrp="1"/>
          </p:cNvGraphicFramePr>
          <p:nvPr/>
        </p:nvGraphicFramePr>
        <p:xfrm>
          <a:off x="457200" y="4056063"/>
          <a:ext cx="3962400" cy="1352552"/>
        </p:xfrm>
        <a:graphic>
          <a:graphicData uri="http://schemas.openxmlformats.org/drawingml/2006/table">
            <a:tbl>
              <a:tblPr/>
              <a:tblGrid>
                <a:gridCol w="22098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chemeClr val="tx1"/>
                          </a:solidFill>
                          <a:effectLst/>
                          <a:latin typeface="Calibri" charset="0"/>
                          <a:ea typeface="ＭＳ Ｐゴシック" charset="0"/>
                          <a:cs typeface="Arial" charset="0"/>
                        </a:rPr>
                        <a:t>1</a:t>
                      </a:r>
                      <a:r>
                        <a:rPr kumimoji="0" lang="en-US" sz="3600" b="1" i="0" u="none" strike="noStrike" cap="none" normalizeH="0" baseline="-25000">
                          <a:ln>
                            <a:noFill/>
                          </a:ln>
                          <a:solidFill>
                            <a:schemeClr val="tx1"/>
                          </a:solidFill>
                          <a:effectLst/>
                          <a:latin typeface="Calibri" charset="0"/>
                          <a:ea typeface="ＭＳ Ｐゴシック" charset="0"/>
                          <a:cs typeface="Arial" charset="0"/>
                          <a:sym typeface="Symbol" charset="0"/>
                        </a:rPr>
                        <a:t></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chemeClr val="tx1"/>
                          </a:solidFill>
                          <a:effectLst/>
                          <a:latin typeface="Calibri" charset="0"/>
                          <a:ea typeface="ＭＳ Ｐゴシック" charset="0"/>
                          <a:cs typeface="Arial" charset="0"/>
                        </a:rPr>
                        <a:t>2</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9" name="Double Bracket 8">
            <a:extLst>
              <a:ext uri="{FF2B5EF4-FFF2-40B4-BE49-F238E27FC236}">
                <a16:creationId xmlns:a16="http://schemas.microsoft.com/office/drawing/2014/main" id="{DCADB6B1-6E41-9640-A3BD-517ABB7F60CB}"/>
              </a:ext>
            </a:extLst>
          </p:cNvPr>
          <p:cNvSpPr/>
          <p:nvPr/>
        </p:nvSpPr>
        <p:spPr>
          <a:xfrm>
            <a:off x="2362200" y="40386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aphicFrame>
        <p:nvGraphicFramePr>
          <p:cNvPr id="10" name="Content Placeholder 3">
            <a:extLst>
              <a:ext uri="{FF2B5EF4-FFF2-40B4-BE49-F238E27FC236}">
                <a16:creationId xmlns:a16="http://schemas.microsoft.com/office/drawing/2014/main" id="{15ACE709-AA18-D040-8397-9E2E2606FD1E}"/>
              </a:ext>
            </a:extLst>
          </p:cNvPr>
          <p:cNvGraphicFramePr>
            <a:graphicFrameLocks noGrp="1"/>
          </p:cNvGraphicFramePr>
          <p:nvPr/>
        </p:nvGraphicFramePr>
        <p:xfrm>
          <a:off x="4724400" y="4056063"/>
          <a:ext cx="3962400" cy="1352552"/>
        </p:xfrm>
        <a:graphic>
          <a:graphicData uri="http://schemas.openxmlformats.org/drawingml/2006/table">
            <a:tbl>
              <a:tblPr/>
              <a:tblGrid>
                <a:gridCol w="22098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chemeClr val="tx1"/>
                          </a:solidFill>
                          <a:effectLst/>
                          <a:latin typeface="Calibri" charset="0"/>
                          <a:ea typeface="ＭＳ Ｐゴシック" charset="0"/>
                          <a:cs typeface="Arial" charset="0"/>
                        </a:rPr>
                        <a:t>1</a:t>
                      </a:r>
                      <a:r>
                        <a:rPr kumimoji="0" lang="en-US" sz="3600" b="1" i="0" u="none" strike="noStrike" cap="none" normalizeH="0" baseline="-25000">
                          <a:ln>
                            <a:noFill/>
                          </a:ln>
                          <a:solidFill>
                            <a:schemeClr val="tx1"/>
                          </a:solidFill>
                          <a:effectLst/>
                          <a:latin typeface="Calibri" charset="0"/>
                          <a:ea typeface="ＭＳ Ｐゴシック" charset="0"/>
                          <a:cs typeface="Arial" charset="0"/>
                          <a:sym typeface="Symbol" charset="0"/>
                        </a:rPr>
                        <a:t></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chemeClr val="tx1"/>
                          </a:solidFill>
                          <a:effectLst/>
                          <a:latin typeface="Calibri" charset="0"/>
                          <a:ea typeface="ＭＳ Ｐゴシック" charset="0"/>
                          <a:cs typeface="Arial" charset="0"/>
                        </a:rPr>
                        <a:t>2</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1" name="Double Bracket 10">
            <a:extLst>
              <a:ext uri="{FF2B5EF4-FFF2-40B4-BE49-F238E27FC236}">
                <a16:creationId xmlns:a16="http://schemas.microsoft.com/office/drawing/2014/main" id="{1A043B5E-86C4-C244-BFFF-6971F48F9E6B}"/>
              </a:ext>
            </a:extLst>
          </p:cNvPr>
          <p:cNvSpPr/>
          <p:nvPr/>
        </p:nvSpPr>
        <p:spPr>
          <a:xfrm>
            <a:off x="6629400" y="4038600"/>
            <a:ext cx="2057400" cy="1447800"/>
          </a:xfrm>
          <a:prstGeom prst="bracketPair">
            <a:avLst/>
          </a:prstGeom>
          <a:ln>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2" name="Double Bracket 11">
            <a:extLst>
              <a:ext uri="{FF2B5EF4-FFF2-40B4-BE49-F238E27FC236}">
                <a16:creationId xmlns:a16="http://schemas.microsoft.com/office/drawing/2014/main" id="{FBF47A94-E705-944D-AFA6-363EE28204C1}"/>
              </a:ext>
            </a:extLst>
          </p:cNvPr>
          <p:cNvSpPr/>
          <p:nvPr/>
        </p:nvSpPr>
        <p:spPr>
          <a:xfrm>
            <a:off x="6629400" y="40386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a:extLst>
              <a:ext uri="{FF2B5EF4-FFF2-40B4-BE49-F238E27FC236}">
                <a16:creationId xmlns:a16="http://schemas.microsoft.com/office/drawing/2014/main" id="{E6F5CFCD-11D9-7A4A-94C5-F81D0B55E103}"/>
              </a:ext>
            </a:extLst>
          </p:cNvPr>
          <p:cNvSpPr>
            <a:spLocks noGrp="1"/>
          </p:cNvSpPr>
          <p:nvPr>
            <p:ph type="title"/>
          </p:nvPr>
        </p:nvSpPr>
        <p:spPr/>
        <p:txBody>
          <a:bodyPr/>
          <a:lstStyle/>
          <a:p>
            <a:r>
              <a:rPr lang="en-US" altLang="en-US">
                <a:ea typeface="ＭＳ Ｐゴシック" panose="020B0600070205080204" pitchFamily="34" charset="-128"/>
              </a:rPr>
              <a:t>Composing Relations: Example</a:t>
            </a:r>
          </a:p>
        </p:txBody>
      </p:sp>
      <p:sp>
        <p:nvSpPr>
          <p:cNvPr id="52226" name="Content Placeholder 2">
            <a:extLst>
              <a:ext uri="{FF2B5EF4-FFF2-40B4-BE49-F238E27FC236}">
                <a16:creationId xmlns:a16="http://schemas.microsoft.com/office/drawing/2014/main" id="{A727BBF9-3EA0-3641-84AB-A9ACBED8E0DB}"/>
              </a:ext>
            </a:extLst>
          </p:cNvPr>
          <p:cNvSpPr>
            <a:spLocks noGrp="1"/>
          </p:cNvSpPr>
          <p:nvPr>
            <p:ph idx="1"/>
          </p:nvPr>
        </p:nvSpPr>
        <p:spPr/>
        <p:txBody>
          <a:bodyPr/>
          <a:lstStyle/>
          <a:p>
            <a:r>
              <a:rPr lang="en-US" altLang="en-US" sz="2800">
                <a:ea typeface="ＭＳ Ｐゴシック" panose="020B0600070205080204" pitchFamily="34" charset="-128"/>
              </a:rPr>
              <a:t>0-1 matrices are also useful for composing matrices.  If you have not seen matrix product before, read Section 3.8</a:t>
            </a:r>
          </a:p>
        </p:txBody>
      </p:sp>
      <p:graphicFrame>
        <p:nvGraphicFramePr>
          <p:cNvPr id="4" name="Content Placeholder 3">
            <a:extLst>
              <a:ext uri="{FF2B5EF4-FFF2-40B4-BE49-F238E27FC236}">
                <a16:creationId xmlns:a16="http://schemas.microsoft.com/office/drawing/2014/main" id="{BF66E408-2F2A-FF46-BD89-933306806372}"/>
              </a:ext>
            </a:extLst>
          </p:cNvPr>
          <p:cNvGraphicFramePr>
            <a:graphicFrameLocks noGrp="1"/>
          </p:cNvGraphicFramePr>
          <p:nvPr/>
        </p:nvGraphicFramePr>
        <p:xfrm>
          <a:off x="990600" y="2913063"/>
          <a:ext cx="3429000" cy="1352552"/>
        </p:xfrm>
        <a:graphic>
          <a:graphicData uri="http://schemas.openxmlformats.org/drawingml/2006/table">
            <a:tbl>
              <a:tblPr/>
              <a:tblGrid>
                <a:gridCol w="1239838">
                  <a:extLst>
                    <a:ext uri="{9D8B030D-6E8A-4147-A177-3AD203B41FA5}">
                      <a16:colId xmlns:a16="http://schemas.microsoft.com/office/drawing/2014/main" val="20000"/>
                    </a:ext>
                  </a:extLst>
                </a:gridCol>
                <a:gridCol w="576262">
                  <a:extLst>
                    <a:ext uri="{9D8B030D-6E8A-4147-A177-3AD203B41FA5}">
                      <a16:colId xmlns:a16="http://schemas.microsoft.com/office/drawing/2014/main" val="20001"/>
                    </a:ext>
                  </a:extLst>
                </a:gridCol>
                <a:gridCol w="592138">
                  <a:extLst>
                    <a:ext uri="{9D8B030D-6E8A-4147-A177-3AD203B41FA5}">
                      <a16:colId xmlns:a16="http://schemas.microsoft.com/office/drawing/2014/main" val="20002"/>
                    </a:ext>
                  </a:extLst>
                </a:gridCol>
                <a:gridCol w="1020762">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R1 </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 name="Double Bracket 4">
            <a:extLst>
              <a:ext uri="{FF2B5EF4-FFF2-40B4-BE49-F238E27FC236}">
                <a16:creationId xmlns:a16="http://schemas.microsoft.com/office/drawing/2014/main" id="{70BB9B3E-868B-E24A-84C4-9F301F9E0307}"/>
              </a:ext>
            </a:extLst>
          </p:cNvPr>
          <p:cNvSpPr/>
          <p:nvPr/>
        </p:nvSpPr>
        <p:spPr>
          <a:xfrm>
            <a:off x="2209800" y="28956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aphicFrame>
        <p:nvGraphicFramePr>
          <p:cNvPr id="6" name="Content Placeholder 3">
            <a:extLst>
              <a:ext uri="{FF2B5EF4-FFF2-40B4-BE49-F238E27FC236}">
                <a16:creationId xmlns:a16="http://schemas.microsoft.com/office/drawing/2014/main" id="{347ED307-46F8-F942-B4AE-C58D151A132A}"/>
              </a:ext>
            </a:extLst>
          </p:cNvPr>
          <p:cNvGraphicFramePr>
            <a:graphicFrameLocks noGrp="1"/>
          </p:cNvGraphicFramePr>
          <p:nvPr/>
        </p:nvGraphicFramePr>
        <p:xfrm>
          <a:off x="4876800" y="2913063"/>
          <a:ext cx="3429000" cy="1352552"/>
        </p:xfrm>
        <a:graphic>
          <a:graphicData uri="http://schemas.openxmlformats.org/drawingml/2006/table">
            <a:tbl>
              <a:tblPr/>
              <a:tblGrid>
                <a:gridCol w="1239838">
                  <a:extLst>
                    <a:ext uri="{9D8B030D-6E8A-4147-A177-3AD203B41FA5}">
                      <a16:colId xmlns:a16="http://schemas.microsoft.com/office/drawing/2014/main" val="20000"/>
                    </a:ext>
                  </a:extLst>
                </a:gridCol>
                <a:gridCol w="576262">
                  <a:extLst>
                    <a:ext uri="{9D8B030D-6E8A-4147-A177-3AD203B41FA5}">
                      <a16:colId xmlns:a16="http://schemas.microsoft.com/office/drawing/2014/main" val="20001"/>
                    </a:ext>
                  </a:extLst>
                </a:gridCol>
                <a:gridCol w="592138">
                  <a:extLst>
                    <a:ext uri="{9D8B030D-6E8A-4147-A177-3AD203B41FA5}">
                      <a16:colId xmlns:a16="http://schemas.microsoft.com/office/drawing/2014/main" val="20002"/>
                    </a:ext>
                  </a:extLst>
                </a:gridCol>
                <a:gridCol w="1020762">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R2 </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7" name="Double Bracket 6">
            <a:extLst>
              <a:ext uri="{FF2B5EF4-FFF2-40B4-BE49-F238E27FC236}">
                <a16:creationId xmlns:a16="http://schemas.microsoft.com/office/drawing/2014/main" id="{27547466-9909-0246-8EE2-E9116AB8F7C5}"/>
              </a:ext>
            </a:extLst>
          </p:cNvPr>
          <p:cNvSpPr/>
          <p:nvPr/>
        </p:nvSpPr>
        <p:spPr>
          <a:xfrm>
            <a:off x="6096000" y="28956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aphicFrame>
        <p:nvGraphicFramePr>
          <p:cNvPr id="12" name="Content Placeholder 3">
            <a:extLst>
              <a:ext uri="{FF2B5EF4-FFF2-40B4-BE49-F238E27FC236}">
                <a16:creationId xmlns:a16="http://schemas.microsoft.com/office/drawing/2014/main" id="{06B9A5AF-78CA-A14F-A603-FDA1FB2A873E}"/>
              </a:ext>
            </a:extLst>
          </p:cNvPr>
          <p:cNvGraphicFramePr>
            <a:graphicFrameLocks noGrp="1"/>
          </p:cNvGraphicFramePr>
          <p:nvPr/>
        </p:nvGraphicFramePr>
        <p:xfrm>
          <a:off x="838200" y="4665663"/>
          <a:ext cx="6934200" cy="1352552"/>
        </p:xfrm>
        <a:graphic>
          <a:graphicData uri="http://schemas.openxmlformats.org/drawingml/2006/table">
            <a:tbl>
              <a:tblPr/>
              <a:tblGrid>
                <a:gridCol w="35814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0668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0"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rgbClr val="FF0000"/>
                          </a:solidFill>
                          <a:effectLst/>
                          <a:latin typeface="Calibri" charset="0"/>
                          <a:ea typeface="ＭＳ Ｐゴシック" charset="0"/>
                          <a:cs typeface="Arial" charset="0"/>
                        </a:rPr>
                        <a:t>2</a:t>
                      </a:r>
                      <a:r>
                        <a:rPr kumimoji="0" lang="en-US" sz="3600" b="0" i="0" u="none" strike="noStrike" cap="none" normalizeH="0" baseline="-25000">
                          <a:ln>
                            <a:noFill/>
                          </a:ln>
                          <a:solidFill>
                            <a:schemeClr val="tx1"/>
                          </a:solidFill>
                          <a:effectLst/>
                          <a:latin typeface="Calibri" charset="0"/>
                          <a:ea typeface="ＭＳ Ｐゴシック" charset="0"/>
                          <a:cs typeface="Arial" charset="0"/>
                          <a:sym typeface="Symbol" charset="0"/>
                        </a:rPr>
                        <a:t> </a:t>
                      </a:r>
                      <a:r>
                        <a:rPr kumimoji="0" lang="en-US" sz="3600" b="1" i="0"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rgbClr val="FF0000"/>
                          </a:solidFill>
                          <a:effectLst/>
                          <a:latin typeface="Calibri" charset="0"/>
                          <a:ea typeface="ＭＳ Ｐゴシック" charset="0"/>
                          <a:cs typeface="Arial" charset="0"/>
                        </a:rPr>
                        <a:t>1</a:t>
                      </a: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rgbClr val="FF0000"/>
                          </a:solidFill>
                          <a:effectLst/>
                          <a:latin typeface="Calibri" charset="0"/>
                          <a:ea typeface="ＭＳ Ｐゴシック" charset="0"/>
                          <a:cs typeface="Arial" charset="0"/>
                        </a:rPr>
                        <a:t>1</a:t>
                      </a:r>
                      <a:r>
                        <a:rPr kumimoji="0" lang="en-US" sz="3600" b="0" i="0" u="none" strike="noStrike" cap="none" normalizeH="0" baseline="30000">
                          <a:ln>
                            <a:noFill/>
                          </a:ln>
                          <a:solidFill>
                            <a:schemeClr val="tx1"/>
                          </a:solidFill>
                          <a:effectLst/>
                          <a:latin typeface="Calibri" charset="0"/>
                          <a:ea typeface="ＭＳ Ｐゴシック" charset="0"/>
                          <a:cs typeface="Arial" charset="0"/>
                          <a:sym typeface="Symbol" charset="0"/>
                        </a:rPr>
                        <a:t>. </a:t>
                      </a: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rgbClr val="FF0000"/>
                          </a:solidFill>
                          <a:effectLst/>
                          <a:latin typeface="Calibri" charset="0"/>
                          <a:ea typeface="ＭＳ Ｐゴシック" charset="0"/>
                          <a:cs typeface="Arial" charset="0"/>
                        </a:rPr>
                        <a:t>2</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3" name="Double Bracket 12">
            <a:extLst>
              <a:ext uri="{FF2B5EF4-FFF2-40B4-BE49-F238E27FC236}">
                <a16:creationId xmlns:a16="http://schemas.microsoft.com/office/drawing/2014/main" id="{615768CF-D37F-A74E-BAE7-DA4CEF31ED22}"/>
              </a:ext>
            </a:extLst>
          </p:cNvPr>
          <p:cNvSpPr/>
          <p:nvPr/>
        </p:nvSpPr>
        <p:spPr>
          <a:xfrm>
            <a:off x="4495800" y="4648200"/>
            <a:ext cx="28956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a:extLst>
              <a:ext uri="{FF2B5EF4-FFF2-40B4-BE49-F238E27FC236}">
                <a16:creationId xmlns:a16="http://schemas.microsoft.com/office/drawing/2014/main" id="{9161850F-B1CE-CE40-B20B-314927EA4B35}"/>
              </a:ext>
            </a:extLst>
          </p:cNvPr>
          <p:cNvSpPr>
            <a:spLocks noGrp="1"/>
          </p:cNvSpPr>
          <p:nvPr>
            <p:ph type="title"/>
          </p:nvPr>
        </p:nvSpPr>
        <p:spPr/>
        <p:txBody>
          <a:bodyPr/>
          <a:lstStyle/>
          <a:p>
            <a:r>
              <a:rPr lang="en-US" altLang="en-US">
                <a:ea typeface="ＭＳ Ｐゴシック" panose="020B0600070205080204" pitchFamily="34" charset="-128"/>
              </a:rPr>
              <a:t>Composite Relations: </a:t>
            </a:r>
            <a:r>
              <a:rPr lang="en-US" altLang="en-US" i="1">
                <a:ea typeface="ＭＳ Ｐゴシック" panose="020B0600070205080204" pitchFamily="34" charset="-128"/>
              </a:rPr>
              <a:t>R</a:t>
            </a:r>
            <a:r>
              <a:rPr lang="en-US" altLang="en-US" baseline="30000">
                <a:ea typeface="ＭＳ Ｐゴシック" panose="020B0600070205080204" pitchFamily="34" charset="-128"/>
              </a:rPr>
              <a:t>n</a:t>
            </a:r>
          </a:p>
        </p:txBody>
      </p:sp>
      <p:sp>
        <p:nvSpPr>
          <p:cNvPr id="53250" name="Content Placeholder 2">
            <a:extLst>
              <a:ext uri="{FF2B5EF4-FFF2-40B4-BE49-F238E27FC236}">
                <a16:creationId xmlns:a16="http://schemas.microsoft.com/office/drawing/2014/main" id="{5BA782D4-725B-934B-BFF0-084176735A60}"/>
              </a:ext>
            </a:extLst>
          </p:cNvPr>
          <p:cNvSpPr>
            <a:spLocks noGrp="1"/>
          </p:cNvSpPr>
          <p:nvPr>
            <p:ph idx="1"/>
          </p:nvPr>
        </p:nvSpPr>
        <p:spPr/>
        <p:txBody>
          <a:bodyPr/>
          <a:lstStyle/>
          <a:p>
            <a:r>
              <a:rPr lang="en-US" altLang="en-US" sz="2400">
                <a:ea typeface="ＭＳ Ｐゴシック" panose="020B0600070205080204" pitchFamily="34" charset="-128"/>
              </a:rPr>
              <a:t>Remember that recursively composing a relation </a:t>
            </a:r>
            <a:r>
              <a:rPr lang="en-US" altLang="en-US" sz="2400" i="1">
                <a:ea typeface="ＭＳ Ｐゴシック" panose="020B0600070205080204" pitchFamily="34" charset="-128"/>
              </a:rPr>
              <a:t>R</a:t>
            </a:r>
            <a:r>
              <a:rPr lang="en-US" altLang="en-US" sz="2400" i="1" baseline="30000">
                <a:ea typeface="ＭＳ Ｐゴシック" panose="020B0600070205080204" pitchFamily="34" charset="-128"/>
              </a:rPr>
              <a:t>n</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 </a:t>
            </a:r>
            <a:r>
              <a:rPr lang="en-US" altLang="en-US" sz="2400" i="1">
                <a:ea typeface="ＭＳ Ｐゴシック" panose="020B0600070205080204" pitchFamily="34" charset="-128"/>
              </a:rPr>
              <a:t>R</a:t>
            </a:r>
            <a:r>
              <a:rPr lang="en-US" altLang="en-US" sz="2400">
                <a:ea typeface="ＭＳ Ｐゴシック" panose="020B0600070205080204" pitchFamily="34" charset="-128"/>
              </a:rPr>
              <a:t> for </a:t>
            </a:r>
            <a:r>
              <a:rPr lang="en-US" altLang="en-US" sz="2400" i="1">
                <a:ea typeface="ＭＳ Ｐゴシック" panose="020B0600070205080204" pitchFamily="34" charset="-128"/>
              </a:rPr>
              <a:t>n</a:t>
            </a:r>
            <a:r>
              <a:rPr lang="en-US" altLang="en-US" sz="2400">
                <a:ea typeface="ＭＳ Ｐゴシック" panose="020B0600070205080204" pitchFamily="34" charset="-128"/>
              </a:rPr>
              <a:t>=1,2,3,… gives a nice characterization of transitivity</a:t>
            </a:r>
          </a:p>
          <a:p>
            <a:r>
              <a:rPr lang="en-US" altLang="en-US" sz="2400" b="1">
                <a:ea typeface="ＭＳ Ｐゴシック" panose="020B0600070205080204" pitchFamily="34" charset="-128"/>
              </a:rPr>
              <a:t>Theorem</a:t>
            </a:r>
            <a:r>
              <a:rPr lang="en-US" altLang="en-US" sz="2400">
                <a:ea typeface="ＭＳ Ｐゴシック" panose="020B0600070205080204" pitchFamily="34" charset="-128"/>
              </a:rPr>
              <a:t>: A relation </a:t>
            </a:r>
            <a:r>
              <a:rPr lang="en-US" altLang="en-US" sz="2400" i="1">
                <a:ea typeface="ＭＳ Ｐゴシック" panose="020B0600070205080204" pitchFamily="34" charset="-128"/>
              </a:rPr>
              <a:t>R</a:t>
            </a:r>
            <a:r>
              <a:rPr lang="en-US" altLang="en-US" sz="2400">
                <a:ea typeface="ＭＳ Ｐゴシック" panose="020B0600070205080204" pitchFamily="34" charset="-128"/>
              </a:rPr>
              <a:t> is transitive if and only if </a:t>
            </a:r>
            <a:r>
              <a:rPr lang="en-US" altLang="en-US" sz="2400" i="1">
                <a:ea typeface="ＭＳ Ｐゴシック" panose="020B0600070205080204" pitchFamily="34" charset="-128"/>
              </a:rPr>
              <a:t>R</a:t>
            </a:r>
            <a:r>
              <a:rPr lang="en-US" altLang="en-US" sz="2400" i="1" baseline="30000">
                <a:ea typeface="ＭＳ Ｐゴシック" panose="020B0600070205080204" pitchFamily="34" charset="-128"/>
              </a:rPr>
              <a:t>n</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 </a:t>
            </a:r>
            <a:r>
              <a:rPr lang="en-US" altLang="en-US" sz="2400" i="1">
                <a:ea typeface="ＭＳ Ｐゴシック" panose="020B0600070205080204" pitchFamily="34" charset="-128"/>
              </a:rPr>
              <a:t>R</a:t>
            </a:r>
            <a:r>
              <a:rPr lang="en-US" altLang="en-US" sz="2400">
                <a:ea typeface="ＭＳ Ｐゴシック" panose="020B0600070205080204" pitchFamily="34" charset="-128"/>
              </a:rPr>
              <a:t> for </a:t>
            </a:r>
            <a:r>
              <a:rPr lang="en-US" altLang="en-US" sz="2400" i="1">
                <a:ea typeface="ＭＳ Ｐゴシック" panose="020B0600070205080204" pitchFamily="34" charset="-128"/>
              </a:rPr>
              <a:t>n</a:t>
            </a:r>
            <a:r>
              <a:rPr lang="en-US" altLang="en-US" sz="2400">
                <a:ea typeface="ＭＳ Ｐゴシック" panose="020B0600070205080204" pitchFamily="34" charset="-128"/>
              </a:rPr>
              <a:t>=1,2,3,…</a:t>
            </a:r>
          </a:p>
          <a:p>
            <a:r>
              <a:rPr lang="en-US" altLang="en-US" sz="2400">
                <a:ea typeface="ＭＳ Ｐゴシック" panose="020B0600070205080204" pitchFamily="34" charset="-128"/>
              </a:rPr>
              <a:t>We will use </a:t>
            </a:r>
          </a:p>
          <a:p>
            <a:pPr lvl="1"/>
            <a:r>
              <a:rPr lang="en-US" altLang="en-US" sz="2000">
                <a:ea typeface="ＭＳ Ｐゴシック" panose="020B0600070205080204" pitchFamily="34" charset="-128"/>
              </a:rPr>
              <a:t>this idea and </a:t>
            </a:r>
          </a:p>
          <a:p>
            <a:pPr lvl="1"/>
            <a:r>
              <a:rPr lang="en-US" altLang="en-US" sz="2000">
                <a:ea typeface="ＭＳ Ｐゴシック" panose="020B0600070205080204" pitchFamily="34" charset="-128"/>
              </a:rPr>
              <a:t>the composition by matrix multiplication </a:t>
            </a:r>
          </a:p>
          <a:p>
            <a:pPr>
              <a:buFont typeface="Arial" panose="020B0604020202020204" pitchFamily="34" charset="0"/>
              <a:buNone/>
            </a:pPr>
            <a:r>
              <a:rPr lang="en-US" altLang="en-US" sz="2400">
                <a:ea typeface="ＭＳ Ｐゴシック" panose="020B0600070205080204" pitchFamily="34" charset="-128"/>
              </a:rPr>
              <a:t>	to build the Warshall (a.k.a. Roy-Warshall) algorithm, which computed the </a:t>
            </a:r>
            <a:r>
              <a:rPr lang="en-US" altLang="en-US" sz="2400" u="sng">
                <a:ea typeface="ＭＳ Ｐゴシック" panose="020B0600070205080204" pitchFamily="34" charset="-128"/>
              </a:rPr>
              <a:t>transitive closure</a:t>
            </a:r>
            <a:r>
              <a:rPr lang="en-US" altLang="en-US" sz="2400">
                <a:ea typeface="ＭＳ Ｐゴシック" panose="020B0600070205080204" pitchFamily="34" charset="-128"/>
              </a:rPr>
              <a:t> (discussed in the next section)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a:extLst>
              <a:ext uri="{FF2B5EF4-FFF2-40B4-BE49-F238E27FC236}">
                <a16:creationId xmlns:a16="http://schemas.microsoft.com/office/drawing/2014/main" id="{DE58EFED-776B-1646-9AE2-243F7E75454F}"/>
              </a:ext>
            </a:extLst>
          </p:cNvPr>
          <p:cNvSpPr>
            <a:spLocks noGrp="1"/>
          </p:cNvSpPr>
          <p:nvPr>
            <p:ph type="title"/>
          </p:nvPr>
        </p:nvSpPr>
        <p:spPr>
          <a:xfrm>
            <a:off x="0" y="274638"/>
            <a:ext cx="9144000" cy="1143000"/>
          </a:xfrm>
        </p:spPr>
        <p:txBody>
          <a:bodyPr/>
          <a:lstStyle/>
          <a:p>
            <a:r>
              <a:rPr lang="en-US" altLang="en-US">
                <a:ea typeface="ＭＳ Ｐゴシック" panose="020B0600070205080204" pitchFamily="34" charset="-128"/>
              </a:rPr>
              <a:t>Directed Graphs Representation (1)</a:t>
            </a:r>
            <a:endParaRPr lang="en-US" altLang="en-US" sz="5400">
              <a:ea typeface="ＭＳ Ｐゴシック" panose="020B0600070205080204" pitchFamily="34" charset="-128"/>
            </a:endParaRPr>
          </a:p>
        </p:txBody>
      </p:sp>
      <p:sp>
        <p:nvSpPr>
          <p:cNvPr id="54274" name="Content Placeholder 2">
            <a:extLst>
              <a:ext uri="{FF2B5EF4-FFF2-40B4-BE49-F238E27FC236}">
                <a16:creationId xmlns:a16="http://schemas.microsoft.com/office/drawing/2014/main" id="{81E11357-0A96-CF45-99CC-C228487DDEB1}"/>
              </a:ext>
            </a:extLst>
          </p:cNvPr>
          <p:cNvSpPr>
            <a:spLocks noGrp="1"/>
          </p:cNvSpPr>
          <p:nvPr>
            <p:ph idx="1"/>
          </p:nvPr>
        </p:nvSpPr>
        <p:spPr/>
        <p:txBody>
          <a:bodyPr/>
          <a:lstStyle/>
          <a:p>
            <a:r>
              <a:rPr lang="en-US" altLang="en-US" sz="2800">
                <a:ea typeface="ＭＳ Ｐゴシック" panose="020B0600070205080204" pitchFamily="34" charset="-128"/>
              </a:rPr>
              <a:t>We will study graphs in details towards the end of the semester</a:t>
            </a:r>
          </a:p>
          <a:p>
            <a:r>
              <a:rPr lang="en-US" altLang="en-US" sz="2800">
                <a:ea typeface="ＭＳ Ｐゴシック" panose="020B0600070205080204" pitchFamily="34" charset="-128"/>
              </a:rPr>
              <a:t>We briefly introduce them here to use them to represent relations</a:t>
            </a:r>
          </a:p>
          <a:p>
            <a:r>
              <a:rPr lang="en-US" altLang="en-US" sz="2800">
                <a:ea typeface="ＭＳ Ｐゴシック" panose="020B0600070205080204" pitchFamily="34" charset="-128"/>
              </a:rPr>
              <a:t>We have already seen directed graphs to represent functions and relations (between two sets).  Those are special graphs, called </a:t>
            </a:r>
            <a:r>
              <a:rPr lang="en-US" altLang="en-US" sz="2800" u="sng">
                <a:ea typeface="ＭＳ Ｐゴシック" panose="020B0600070205080204" pitchFamily="34" charset="-128"/>
              </a:rPr>
              <a:t>bipartite</a:t>
            </a:r>
            <a:r>
              <a:rPr lang="en-US" altLang="en-US" sz="2800">
                <a:ea typeface="ＭＳ Ｐゴシック" panose="020B0600070205080204" pitchFamily="34" charset="-128"/>
              </a:rPr>
              <a:t> directed graphs</a:t>
            </a:r>
          </a:p>
          <a:p>
            <a:r>
              <a:rPr lang="en-US" altLang="en-US" sz="2800">
                <a:ea typeface="ＭＳ Ｐゴシック" panose="020B0600070205080204" pitchFamily="34" charset="-128"/>
              </a:rPr>
              <a:t>For a relation on a set A, it makes more sense to use a </a:t>
            </a:r>
            <a:r>
              <a:rPr lang="en-US" altLang="en-US" sz="2800" u="sng">
                <a:ea typeface="ＭＳ Ｐゴシック" panose="020B0600070205080204" pitchFamily="34" charset="-128"/>
              </a:rPr>
              <a:t>general</a:t>
            </a:r>
            <a:r>
              <a:rPr lang="en-US" altLang="en-US" sz="2800">
                <a:ea typeface="ＭＳ Ｐゴシック" panose="020B0600070205080204" pitchFamily="34" charset="-128"/>
              </a:rPr>
              <a:t> directed graph rather than having two copies of the same set A</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a:extLst>
              <a:ext uri="{FF2B5EF4-FFF2-40B4-BE49-F238E27FC236}">
                <a16:creationId xmlns:a16="http://schemas.microsoft.com/office/drawing/2014/main" id="{926BB1D6-0394-2841-ABCC-DCE606D17050}"/>
              </a:ext>
            </a:extLst>
          </p:cNvPr>
          <p:cNvSpPr>
            <a:spLocks noGrp="1"/>
          </p:cNvSpPr>
          <p:nvPr>
            <p:ph type="title"/>
          </p:nvPr>
        </p:nvSpPr>
        <p:spPr/>
        <p:txBody>
          <a:bodyPr/>
          <a:lstStyle/>
          <a:p>
            <a:r>
              <a:rPr lang="en-US" altLang="en-US">
                <a:ea typeface="ＭＳ Ｐゴシック" panose="020B0600070205080204" pitchFamily="34" charset="-128"/>
              </a:rPr>
              <a:t>Definition: Directed Graphs (2)</a:t>
            </a:r>
            <a:endParaRPr lang="en-US" altLang="en-US" sz="5400">
              <a:ea typeface="ＭＳ Ｐゴシック" panose="020B0600070205080204" pitchFamily="34" charset="-128"/>
            </a:endParaRPr>
          </a:p>
        </p:txBody>
      </p:sp>
      <p:sp>
        <p:nvSpPr>
          <p:cNvPr id="55298" name="Content Placeholder 2">
            <a:extLst>
              <a:ext uri="{FF2B5EF4-FFF2-40B4-BE49-F238E27FC236}">
                <a16:creationId xmlns:a16="http://schemas.microsoft.com/office/drawing/2014/main" id="{80263461-A3B0-D944-9172-3F1C8D8D3289}"/>
              </a:ext>
            </a:extLst>
          </p:cNvPr>
          <p:cNvSpPr>
            <a:spLocks noGrp="1"/>
          </p:cNvSpPr>
          <p:nvPr>
            <p:ph idx="1"/>
          </p:nvPr>
        </p:nvSpPr>
        <p:spPr/>
        <p:txBody>
          <a:bodyPr/>
          <a:lstStyle/>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A </a:t>
            </a:r>
            <a:r>
              <a:rPr lang="en-US" altLang="en-US" sz="2800" i="1">
                <a:ea typeface="ＭＳ Ｐゴシック" panose="020B0600070205080204" pitchFamily="34" charset="-128"/>
              </a:rPr>
              <a:t>G</a:t>
            </a:r>
            <a:r>
              <a:rPr lang="en-US" altLang="en-US" sz="2800">
                <a:ea typeface="ＭＳ Ｐゴシック" panose="020B0600070205080204" pitchFamily="34" charset="-128"/>
              </a:rPr>
              <a:t> </a:t>
            </a:r>
            <a:r>
              <a:rPr lang="en-US" altLang="en-US" sz="2800" u="sng">
                <a:ea typeface="ＭＳ Ｐゴシック" panose="020B0600070205080204" pitchFamily="34" charset="-128"/>
              </a:rPr>
              <a:t>graph</a:t>
            </a:r>
            <a:r>
              <a:rPr lang="en-US" altLang="en-US" sz="2800">
                <a:ea typeface="ＭＳ Ｐゴシック" panose="020B0600070205080204" pitchFamily="34" charset="-128"/>
              </a:rPr>
              <a:t> consists of</a:t>
            </a:r>
          </a:p>
          <a:p>
            <a:pPr lvl="1"/>
            <a:r>
              <a:rPr lang="en-US" altLang="en-US" sz="2400">
                <a:ea typeface="ＭＳ Ｐゴシック" panose="020B0600070205080204" pitchFamily="34" charset="-128"/>
              </a:rPr>
              <a:t>A set </a:t>
            </a:r>
            <a:r>
              <a:rPr lang="en-US" altLang="en-US" sz="2400" i="1">
                <a:ea typeface="ＭＳ Ｐゴシック" panose="020B0600070205080204" pitchFamily="34" charset="-128"/>
              </a:rPr>
              <a:t>V</a:t>
            </a:r>
            <a:r>
              <a:rPr lang="en-US" altLang="en-US" sz="2400">
                <a:ea typeface="ＭＳ Ｐゴシック" panose="020B0600070205080204" pitchFamily="34" charset="-128"/>
              </a:rPr>
              <a:t> of vertices (or nodes), and</a:t>
            </a:r>
          </a:p>
          <a:p>
            <a:pPr lvl="1"/>
            <a:r>
              <a:rPr lang="en-US" altLang="en-US" sz="2400">
                <a:ea typeface="ＭＳ Ｐゴシック" panose="020B0600070205080204" pitchFamily="34" charset="-128"/>
              </a:rPr>
              <a:t>A set </a:t>
            </a:r>
            <a:r>
              <a:rPr lang="en-US" altLang="en-US" sz="2400" i="1">
                <a:ea typeface="ＭＳ Ｐゴシック" panose="020B0600070205080204" pitchFamily="34" charset="-128"/>
              </a:rPr>
              <a:t>E</a:t>
            </a:r>
            <a:r>
              <a:rPr lang="en-US" altLang="en-US" sz="2400">
                <a:ea typeface="ＭＳ Ｐゴシック" panose="020B0600070205080204" pitchFamily="34" charset="-128"/>
              </a:rPr>
              <a:t> of edges (or arcs)</a:t>
            </a:r>
          </a:p>
          <a:p>
            <a:pPr lvl="1"/>
            <a:r>
              <a:rPr lang="en-US" altLang="en-US" sz="2400">
                <a:ea typeface="ＭＳ Ｐゴシック" panose="020B0600070205080204" pitchFamily="34" charset="-128"/>
              </a:rPr>
              <a:t>We note: </a:t>
            </a:r>
            <a:r>
              <a:rPr lang="en-US" altLang="en-US" sz="2400" i="1">
                <a:ea typeface="ＭＳ Ｐゴシック" panose="020B0600070205080204" pitchFamily="34" charset="-128"/>
              </a:rPr>
              <a:t>G</a:t>
            </a:r>
            <a:r>
              <a:rPr lang="en-US" altLang="en-US" sz="2400">
                <a:ea typeface="ＭＳ Ｐゴシック" panose="020B0600070205080204" pitchFamily="34" charset="-128"/>
              </a:rPr>
              <a:t>=(</a:t>
            </a:r>
            <a:r>
              <a:rPr lang="en-US" altLang="en-US" sz="2400" i="1">
                <a:ea typeface="ＭＳ Ｐゴシック" panose="020B0600070205080204" pitchFamily="34" charset="-128"/>
              </a:rPr>
              <a:t>V</a:t>
            </a:r>
            <a:r>
              <a:rPr lang="en-US" altLang="en-US" sz="2400">
                <a:ea typeface="ＭＳ Ｐゴシック" panose="020B0600070205080204" pitchFamily="34" charset="-128"/>
              </a:rPr>
              <a:t>,</a:t>
            </a:r>
            <a:r>
              <a:rPr lang="en-US" altLang="en-US" sz="2400" i="1">
                <a:ea typeface="ＭＳ Ｐゴシック" panose="020B0600070205080204" pitchFamily="34" charset="-128"/>
              </a:rPr>
              <a:t>E</a:t>
            </a:r>
            <a:r>
              <a:rPr lang="en-US" altLang="en-US" sz="2400">
                <a:ea typeface="ＭＳ Ｐゴシック" panose="020B0600070205080204" pitchFamily="34" charset="-128"/>
              </a:rPr>
              <a:t>)</a:t>
            </a:r>
          </a:p>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A </a:t>
            </a:r>
            <a:r>
              <a:rPr lang="en-US" altLang="en-US" sz="2800" u="sng">
                <a:ea typeface="ＭＳ Ｐゴシック" panose="020B0600070205080204" pitchFamily="34" charset="-128"/>
              </a:rPr>
              <a:t>directed</a:t>
            </a:r>
            <a:r>
              <a:rPr lang="en-US" altLang="en-US" sz="2800">
                <a:ea typeface="ＭＳ Ｐゴシック" panose="020B0600070205080204" pitchFamily="34" charset="-128"/>
              </a:rPr>
              <a:t> </a:t>
            </a:r>
            <a:r>
              <a:rPr lang="en-US" altLang="en-US" sz="2800" i="1">
                <a:ea typeface="ＭＳ Ｐゴシック" panose="020B0600070205080204" pitchFamily="34" charset="-128"/>
              </a:rPr>
              <a:t>G</a:t>
            </a:r>
            <a:r>
              <a:rPr lang="en-US" altLang="en-US" sz="2800">
                <a:ea typeface="ＭＳ Ｐゴシック" panose="020B0600070205080204" pitchFamily="34" charset="-128"/>
              </a:rPr>
              <a:t> graph (digraph) consists of</a:t>
            </a:r>
          </a:p>
          <a:p>
            <a:pPr lvl="1"/>
            <a:r>
              <a:rPr lang="en-US" altLang="en-US" sz="2400">
                <a:ea typeface="ＭＳ Ｐゴシック" panose="020B0600070205080204" pitchFamily="34" charset="-128"/>
              </a:rPr>
              <a:t>A set </a:t>
            </a:r>
            <a:r>
              <a:rPr lang="en-US" altLang="en-US" sz="2400" i="1">
                <a:ea typeface="ＭＳ Ｐゴシック" panose="020B0600070205080204" pitchFamily="34" charset="-128"/>
              </a:rPr>
              <a:t>V</a:t>
            </a:r>
            <a:r>
              <a:rPr lang="en-US" altLang="en-US" sz="2400">
                <a:ea typeface="ＭＳ Ｐゴシック" panose="020B0600070205080204" pitchFamily="34" charset="-128"/>
              </a:rPr>
              <a:t> of vertices (or nodes), and</a:t>
            </a:r>
          </a:p>
          <a:p>
            <a:pPr lvl="1"/>
            <a:r>
              <a:rPr lang="en-US" altLang="en-US" sz="2400">
                <a:ea typeface="ＭＳ Ｐゴシック" panose="020B0600070205080204" pitchFamily="34" charset="-128"/>
              </a:rPr>
              <a:t>A set </a:t>
            </a:r>
            <a:r>
              <a:rPr lang="en-US" altLang="en-US" sz="2400" i="1">
                <a:ea typeface="ＭＳ Ｐゴシック" panose="020B0600070205080204" pitchFamily="34" charset="-128"/>
              </a:rPr>
              <a:t>E</a:t>
            </a:r>
            <a:r>
              <a:rPr lang="en-US" altLang="en-US" sz="2400">
                <a:ea typeface="ＭＳ Ｐゴシック" panose="020B0600070205080204" pitchFamily="34" charset="-128"/>
              </a:rPr>
              <a:t> of edges of </a:t>
            </a:r>
            <a:r>
              <a:rPr lang="en-US" altLang="en-US" sz="2400" u="sng">
                <a:ea typeface="ＭＳ Ｐゴシック" panose="020B0600070205080204" pitchFamily="34" charset="-128"/>
              </a:rPr>
              <a:t>ordered pairs</a:t>
            </a:r>
            <a:r>
              <a:rPr lang="en-US" altLang="en-US" sz="2400">
                <a:ea typeface="ＭＳ Ｐゴシック" panose="020B0600070205080204" pitchFamily="34" charset="-128"/>
              </a:rPr>
              <a:t> of elements of V (of vertices)</a:t>
            </a:r>
          </a:p>
          <a:p>
            <a:pPr lvl="1">
              <a:buFont typeface="Arial" panose="020B0604020202020204" pitchFamily="34" charset="0"/>
              <a:buNone/>
            </a:pPr>
            <a:endParaRPr lang="en-US" altLang="en-US" sz="2400">
              <a:ea typeface="ＭＳ Ｐゴシック" panose="020B0600070205080204" pitchFamily="34" charset="-128"/>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a:extLst>
              <a:ext uri="{FF2B5EF4-FFF2-40B4-BE49-F238E27FC236}">
                <a16:creationId xmlns:a16="http://schemas.microsoft.com/office/drawing/2014/main" id="{BCE820C8-8925-674A-ADAA-8237953F7756}"/>
              </a:ext>
            </a:extLst>
          </p:cNvPr>
          <p:cNvSpPr>
            <a:spLocks noGrp="1"/>
          </p:cNvSpPr>
          <p:nvPr>
            <p:ph type="title"/>
          </p:nvPr>
        </p:nvSpPr>
        <p:spPr>
          <a:xfrm>
            <a:off x="0" y="274638"/>
            <a:ext cx="9144000" cy="1143000"/>
          </a:xfrm>
        </p:spPr>
        <p:txBody>
          <a:bodyPr/>
          <a:lstStyle/>
          <a:p>
            <a:r>
              <a:rPr lang="en-US" altLang="en-US">
                <a:ea typeface="ＭＳ Ｐゴシック" panose="020B0600070205080204" pitchFamily="34" charset="-128"/>
              </a:rPr>
              <a:t>Directed Graphs Representation (2)</a:t>
            </a:r>
          </a:p>
        </p:txBody>
      </p:sp>
      <p:sp>
        <p:nvSpPr>
          <p:cNvPr id="56322" name="Content Placeholder 2">
            <a:extLst>
              <a:ext uri="{FF2B5EF4-FFF2-40B4-BE49-F238E27FC236}">
                <a16:creationId xmlns:a16="http://schemas.microsoft.com/office/drawing/2014/main" id="{08BB6120-4CDB-F247-9A7F-2C04A43EC9B9}"/>
              </a:ext>
            </a:extLst>
          </p:cNvPr>
          <p:cNvSpPr>
            <a:spLocks noGrp="1"/>
          </p:cNvSpPr>
          <p:nvPr>
            <p:ph idx="1"/>
          </p:nvPr>
        </p:nvSpPr>
        <p:spPr/>
        <p:txBody>
          <a:bodyPr/>
          <a:lstStyle/>
          <a:p>
            <a:r>
              <a:rPr lang="en-US" altLang="en-US" b="1">
                <a:ea typeface="ＭＳ Ｐゴシック" panose="020B0600070205080204" pitchFamily="34" charset="-128"/>
              </a:rPr>
              <a:t>Example</a:t>
            </a:r>
            <a:r>
              <a:rPr lang="en-US" altLang="en-US">
                <a:ea typeface="ＭＳ Ｐゴシック" panose="020B0600070205080204" pitchFamily="34" charset="-128"/>
              </a:rPr>
              <a:t>: </a:t>
            </a:r>
          </a:p>
          <a:p>
            <a:pPr lvl="1"/>
            <a:r>
              <a:rPr lang="en-US" altLang="en-US">
                <a:ea typeface="ＭＳ Ｐゴシック" panose="020B0600070205080204" pitchFamily="34" charset="-128"/>
              </a:rPr>
              <a:t>Let A=</a:t>
            </a:r>
            <a:r>
              <a:rPr lang="en-US" altLang="en-US" sz="2000">
                <a:ea typeface="ＭＳ Ｐゴシック" panose="020B0600070205080204" pitchFamily="34" charset="-128"/>
              </a:rPr>
              <a:t> </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t>
            </a:r>
          </a:p>
          <a:p>
            <a:pPr lvl="1"/>
            <a:r>
              <a:rPr lang="en-US" altLang="en-US">
                <a:ea typeface="ＭＳ Ｐゴシック" panose="020B0600070205080204" pitchFamily="34" charset="-128"/>
              </a:rPr>
              <a:t>Let </a:t>
            </a:r>
            <a:r>
              <a:rPr lang="en-US" altLang="en-US" i="1">
                <a:ea typeface="ＭＳ Ｐゴシック" panose="020B0600070205080204" pitchFamily="34" charset="-128"/>
              </a:rPr>
              <a:t>R</a:t>
            </a:r>
            <a:r>
              <a:rPr lang="en-US" altLang="en-US">
                <a:ea typeface="ＭＳ Ｐゴシック" panose="020B0600070205080204" pitchFamily="34" charset="-128"/>
              </a:rPr>
              <a:t> be a relation on A defined as follows</a:t>
            </a:r>
          </a:p>
          <a:p>
            <a:pPr lvl="1" algn="ctr">
              <a:buFont typeface="Arial" panose="020B0604020202020204" pitchFamily="34" charset="0"/>
              <a:buNone/>
            </a:pPr>
            <a:r>
              <a:rPr lang="en-US" altLang="en-US" i="1">
                <a:ea typeface="ＭＳ Ｐゴシック" panose="020B0600070205080204" pitchFamily="34" charset="-128"/>
              </a:rPr>
              <a:t>R</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 (a</a:t>
            </a:r>
            <a:r>
              <a:rPr lang="en-US" altLang="en-US" baseline="-25000">
                <a:ea typeface="ＭＳ Ｐゴシック" panose="020B0600070205080204" pitchFamily="34" charset="-128"/>
              </a:rPr>
              <a:t>4</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t>
            </a:r>
          </a:p>
          <a:p>
            <a:r>
              <a:rPr lang="en-US" altLang="en-US">
                <a:ea typeface="ＭＳ Ｐゴシック" panose="020B0600070205080204" pitchFamily="34" charset="-128"/>
              </a:rPr>
              <a:t>Draw the digraph representing this relation (see white board)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3ADBE65F-1313-6B40-90CF-32C62C5D1DF7}"/>
              </a:ext>
            </a:extLst>
          </p:cNvPr>
          <p:cNvSpPr>
            <a:spLocks noGrp="1"/>
          </p:cNvSpPr>
          <p:nvPr>
            <p:ph type="title"/>
          </p:nvPr>
        </p:nvSpPr>
        <p:spPr/>
        <p:txBody>
          <a:bodyPr/>
          <a:lstStyle/>
          <a:p>
            <a:r>
              <a:rPr lang="en-US" altLang="en-US">
                <a:ea typeface="ＭＳ Ｐゴシック" panose="020B0600070205080204" pitchFamily="34" charset="-128"/>
              </a:rPr>
              <a:t>Relations: Representation</a:t>
            </a:r>
          </a:p>
        </p:txBody>
      </p:sp>
      <p:sp>
        <p:nvSpPr>
          <p:cNvPr id="20482" name="Content Placeholder 2">
            <a:extLst>
              <a:ext uri="{FF2B5EF4-FFF2-40B4-BE49-F238E27FC236}">
                <a16:creationId xmlns:a16="http://schemas.microsoft.com/office/drawing/2014/main" id="{92B8C0DD-EF21-D548-847D-0ADAE0338095}"/>
              </a:ext>
            </a:extLst>
          </p:cNvPr>
          <p:cNvSpPr>
            <a:spLocks noGrp="1"/>
          </p:cNvSpPr>
          <p:nvPr>
            <p:ph idx="1"/>
          </p:nvPr>
        </p:nvSpPr>
        <p:spPr/>
        <p:txBody>
          <a:bodyPr/>
          <a:lstStyle/>
          <a:p>
            <a:r>
              <a:rPr lang="en-US" altLang="en-US" sz="2400">
                <a:ea typeface="ＭＳ Ｐゴシック" panose="020B0600070205080204" pitchFamily="34" charset="-128"/>
              </a:rPr>
              <a:t>To represent a relation, we can enumerate every element of R</a:t>
            </a:r>
          </a:p>
          <a:p>
            <a:r>
              <a:rPr lang="en-US" altLang="en-US" sz="2400">
                <a:ea typeface="ＭＳ Ｐゴシック" panose="020B0600070205080204" pitchFamily="34" charset="-128"/>
              </a:rPr>
              <a:t>Example</a:t>
            </a:r>
          </a:p>
          <a:p>
            <a:pPr lvl="1"/>
            <a:r>
              <a:rPr lang="en-US" altLang="en-US" sz="2000">
                <a:ea typeface="ＭＳ Ｐゴシック" panose="020B0600070205080204" pitchFamily="34" charset="-128"/>
              </a:rPr>
              <a:t>Let A={a</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4</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5</a:t>
            </a:r>
            <a:r>
              <a:rPr lang="en-US" altLang="en-US" sz="2000">
                <a:ea typeface="ＭＳ Ｐゴシック" panose="020B0600070205080204" pitchFamily="34" charset="-128"/>
              </a:rPr>
              <a:t>} and B={b</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a:t>
            </a:r>
          </a:p>
          <a:p>
            <a:pPr lvl="1"/>
            <a:r>
              <a:rPr lang="en-US" altLang="en-US" sz="2000">
                <a:ea typeface="ＭＳ Ｐゴシック" panose="020B0600070205080204" pitchFamily="34" charset="-128"/>
              </a:rPr>
              <a:t>Let </a:t>
            </a:r>
            <a:r>
              <a:rPr lang="en-US" altLang="en-US" sz="2000" i="1">
                <a:ea typeface="ＭＳ Ｐゴシック" panose="020B0600070205080204" pitchFamily="34" charset="-128"/>
              </a:rPr>
              <a:t>R</a:t>
            </a:r>
            <a:r>
              <a:rPr lang="en-US" altLang="en-US" sz="2000">
                <a:ea typeface="ＭＳ Ｐゴシック" panose="020B0600070205080204" pitchFamily="34" charset="-128"/>
              </a:rPr>
              <a:t> be a relation from A to B defined as follows</a:t>
            </a:r>
          </a:p>
          <a:p>
            <a:pPr lvl="1" algn="ctr">
              <a:buFont typeface="Arial" panose="020B0604020202020204" pitchFamily="34" charset="0"/>
              <a:buNone/>
            </a:pPr>
            <a:r>
              <a:rPr lang="en-US" altLang="en-US" sz="2000" i="1">
                <a:ea typeface="ＭＳ Ｐゴシック" panose="020B0600070205080204" pitchFamily="34" charset="-128"/>
              </a:rPr>
              <a:t>R</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 (a</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5</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a:t>
            </a:r>
          </a:p>
          <a:p>
            <a:r>
              <a:rPr lang="en-US" altLang="en-US" sz="2400">
                <a:ea typeface="ＭＳ Ｐゴシック" panose="020B0600070205080204" pitchFamily="34" charset="-128"/>
              </a:rPr>
              <a:t>We can represent this relation graphically</a:t>
            </a:r>
          </a:p>
          <a:p>
            <a:pPr lvl="1" algn="ctr">
              <a:buFont typeface="Arial" panose="020B0604020202020204" pitchFamily="34" charset="0"/>
              <a:buNone/>
            </a:pPr>
            <a:endParaRPr lang="en-US" altLang="en-US">
              <a:ea typeface="ＭＳ Ｐゴシック" panose="020B0600070205080204" pitchFamily="34" charset="-128"/>
            </a:endParaRPr>
          </a:p>
        </p:txBody>
      </p:sp>
      <p:sp>
        <p:nvSpPr>
          <p:cNvPr id="4" name="Oval 3">
            <a:extLst>
              <a:ext uri="{FF2B5EF4-FFF2-40B4-BE49-F238E27FC236}">
                <a16:creationId xmlns:a16="http://schemas.microsoft.com/office/drawing/2014/main" id="{AD39E5D5-E249-1640-BF07-09D24E2DC59F}"/>
              </a:ext>
            </a:extLst>
          </p:cNvPr>
          <p:cNvSpPr/>
          <p:nvPr/>
        </p:nvSpPr>
        <p:spPr>
          <a:xfrm>
            <a:off x="2971800" y="4344988"/>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dirty="0">
              <a:solidFill>
                <a:schemeClr val="tx1"/>
              </a:solidFill>
            </a:endParaRPr>
          </a:p>
        </p:txBody>
      </p:sp>
      <p:sp>
        <p:nvSpPr>
          <p:cNvPr id="5" name="Oval 4">
            <a:extLst>
              <a:ext uri="{FF2B5EF4-FFF2-40B4-BE49-F238E27FC236}">
                <a16:creationId xmlns:a16="http://schemas.microsoft.com/office/drawing/2014/main" id="{770630DC-82D3-0144-A3E6-6B3A72DBB8AA}"/>
              </a:ext>
            </a:extLst>
          </p:cNvPr>
          <p:cNvSpPr/>
          <p:nvPr/>
        </p:nvSpPr>
        <p:spPr>
          <a:xfrm>
            <a:off x="2971800" y="4875213"/>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u="sng" dirty="0">
              <a:solidFill>
                <a:schemeClr val="tx1"/>
              </a:solidFill>
            </a:endParaRPr>
          </a:p>
        </p:txBody>
      </p:sp>
      <p:sp>
        <p:nvSpPr>
          <p:cNvPr id="6" name="Oval 5">
            <a:extLst>
              <a:ext uri="{FF2B5EF4-FFF2-40B4-BE49-F238E27FC236}">
                <a16:creationId xmlns:a16="http://schemas.microsoft.com/office/drawing/2014/main" id="{0F813F1E-9C39-B04A-80A8-62769A94B1D2}"/>
              </a:ext>
            </a:extLst>
          </p:cNvPr>
          <p:cNvSpPr/>
          <p:nvPr/>
        </p:nvSpPr>
        <p:spPr>
          <a:xfrm>
            <a:off x="2971800" y="5411788"/>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dirty="0">
              <a:solidFill>
                <a:schemeClr val="tx1"/>
              </a:solidFill>
            </a:endParaRPr>
          </a:p>
        </p:txBody>
      </p:sp>
      <p:sp>
        <p:nvSpPr>
          <p:cNvPr id="7" name="Oval 6">
            <a:extLst>
              <a:ext uri="{FF2B5EF4-FFF2-40B4-BE49-F238E27FC236}">
                <a16:creationId xmlns:a16="http://schemas.microsoft.com/office/drawing/2014/main" id="{3256EBB4-7F54-DD46-BB9A-9C5036C8C799}"/>
              </a:ext>
            </a:extLst>
          </p:cNvPr>
          <p:cNvSpPr/>
          <p:nvPr/>
        </p:nvSpPr>
        <p:spPr>
          <a:xfrm>
            <a:off x="2971800" y="5865813"/>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dirty="0">
              <a:solidFill>
                <a:schemeClr val="tx1"/>
              </a:solidFill>
            </a:endParaRPr>
          </a:p>
        </p:txBody>
      </p:sp>
      <p:sp>
        <p:nvSpPr>
          <p:cNvPr id="20487" name="TextBox 7">
            <a:extLst>
              <a:ext uri="{FF2B5EF4-FFF2-40B4-BE49-F238E27FC236}">
                <a16:creationId xmlns:a16="http://schemas.microsoft.com/office/drawing/2014/main" id="{4510B76F-D550-D549-9C91-E8EDFF9F5E45}"/>
              </a:ext>
            </a:extLst>
          </p:cNvPr>
          <p:cNvSpPr txBox="1">
            <a:spLocks noChangeArrowheads="1"/>
          </p:cNvSpPr>
          <p:nvPr/>
        </p:nvSpPr>
        <p:spPr bwMode="auto">
          <a:xfrm>
            <a:off x="2514600" y="41910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a</a:t>
            </a:r>
            <a:r>
              <a:rPr lang="en-US" altLang="en-US" baseline="-25000"/>
              <a:t>1</a:t>
            </a:r>
            <a:endParaRPr lang="en-US" altLang="en-US" sz="1800" baseline="-25000"/>
          </a:p>
        </p:txBody>
      </p:sp>
      <p:sp>
        <p:nvSpPr>
          <p:cNvPr id="20488" name="TextBox 8">
            <a:extLst>
              <a:ext uri="{FF2B5EF4-FFF2-40B4-BE49-F238E27FC236}">
                <a16:creationId xmlns:a16="http://schemas.microsoft.com/office/drawing/2014/main" id="{8B57EB5A-ECF1-3848-8560-0D1257B63084}"/>
              </a:ext>
            </a:extLst>
          </p:cNvPr>
          <p:cNvSpPr txBox="1">
            <a:spLocks noChangeArrowheads="1"/>
          </p:cNvSpPr>
          <p:nvPr/>
        </p:nvSpPr>
        <p:spPr bwMode="auto">
          <a:xfrm>
            <a:off x="2514600" y="4719638"/>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a</a:t>
            </a:r>
            <a:r>
              <a:rPr lang="en-US" altLang="en-US" baseline="-25000"/>
              <a:t>2</a:t>
            </a:r>
            <a:endParaRPr lang="en-US" altLang="en-US" sz="1800" baseline="-25000"/>
          </a:p>
        </p:txBody>
      </p:sp>
      <p:sp>
        <p:nvSpPr>
          <p:cNvPr id="20489" name="TextBox 9">
            <a:extLst>
              <a:ext uri="{FF2B5EF4-FFF2-40B4-BE49-F238E27FC236}">
                <a16:creationId xmlns:a16="http://schemas.microsoft.com/office/drawing/2014/main" id="{3D7D6231-7229-C048-B5C3-A08015A89B33}"/>
              </a:ext>
            </a:extLst>
          </p:cNvPr>
          <p:cNvSpPr txBox="1">
            <a:spLocks noChangeArrowheads="1"/>
          </p:cNvSpPr>
          <p:nvPr/>
        </p:nvSpPr>
        <p:spPr bwMode="auto">
          <a:xfrm>
            <a:off x="2514600" y="52578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a</a:t>
            </a:r>
            <a:r>
              <a:rPr lang="en-US" altLang="en-US" baseline="-25000"/>
              <a:t>3</a:t>
            </a:r>
            <a:endParaRPr lang="en-US" altLang="en-US" sz="1800" baseline="-25000"/>
          </a:p>
        </p:txBody>
      </p:sp>
      <p:sp>
        <p:nvSpPr>
          <p:cNvPr id="20490" name="TextBox 10">
            <a:extLst>
              <a:ext uri="{FF2B5EF4-FFF2-40B4-BE49-F238E27FC236}">
                <a16:creationId xmlns:a16="http://schemas.microsoft.com/office/drawing/2014/main" id="{2C2861B8-AC4D-924F-B59B-66F75E07D1D3}"/>
              </a:ext>
            </a:extLst>
          </p:cNvPr>
          <p:cNvSpPr txBox="1">
            <a:spLocks noChangeArrowheads="1"/>
          </p:cNvSpPr>
          <p:nvPr/>
        </p:nvSpPr>
        <p:spPr bwMode="auto">
          <a:xfrm>
            <a:off x="2514600" y="5710238"/>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a</a:t>
            </a:r>
            <a:r>
              <a:rPr lang="en-US" altLang="en-US" baseline="-25000"/>
              <a:t>4</a:t>
            </a:r>
            <a:endParaRPr lang="en-US" altLang="en-US" sz="1800" baseline="-25000"/>
          </a:p>
        </p:txBody>
      </p:sp>
      <p:sp>
        <p:nvSpPr>
          <p:cNvPr id="12" name="Oval 11">
            <a:extLst>
              <a:ext uri="{FF2B5EF4-FFF2-40B4-BE49-F238E27FC236}">
                <a16:creationId xmlns:a16="http://schemas.microsoft.com/office/drawing/2014/main" id="{4C96AB20-49F7-AF41-A000-799B0F1A03CC}"/>
              </a:ext>
            </a:extLst>
          </p:cNvPr>
          <p:cNvSpPr/>
          <p:nvPr/>
        </p:nvSpPr>
        <p:spPr>
          <a:xfrm>
            <a:off x="5334000" y="4344988"/>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
        <p:nvSpPr>
          <p:cNvPr id="13" name="Oval 12">
            <a:extLst>
              <a:ext uri="{FF2B5EF4-FFF2-40B4-BE49-F238E27FC236}">
                <a16:creationId xmlns:a16="http://schemas.microsoft.com/office/drawing/2014/main" id="{EEA71C04-9650-9149-B395-8491AD1016AF}"/>
              </a:ext>
            </a:extLst>
          </p:cNvPr>
          <p:cNvSpPr/>
          <p:nvPr/>
        </p:nvSpPr>
        <p:spPr>
          <a:xfrm>
            <a:off x="5334000" y="4875213"/>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u="sng" dirty="0">
              <a:solidFill>
                <a:schemeClr val="tx1"/>
              </a:solidFill>
            </a:endParaRPr>
          </a:p>
        </p:txBody>
      </p:sp>
      <p:sp>
        <p:nvSpPr>
          <p:cNvPr id="14" name="Oval 13">
            <a:extLst>
              <a:ext uri="{FF2B5EF4-FFF2-40B4-BE49-F238E27FC236}">
                <a16:creationId xmlns:a16="http://schemas.microsoft.com/office/drawing/2014/main" id="{879D8A75-D555-9F40-AE95-4F213ABA0AB9}"/>
              </a:ext>
            </a:extLst>
          </p:cNvPr>
          <p:cNvSpPr/>
          <p:nvPr/>
        </p:nvSpPr>
        <p:spPr>
          <a:xfrm>
            <a:off x="5334000" y="5411788"/>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
        <p:nvSpPr>
          <p:cNvPr id="20494" name="TextBox 15">
            <a:extLst>
              <a:ext uri="{FF2B5EF4-FFF2-40B4-BE49-F238E27FC236}">
                <a16:creationId xmlns:a16="http://schemas.microsoft.com/office/drawing/2014/main" id="{74D29979-DBD5-BB4B-8351-9ABB2D49724F}"/>
              </a:ext>
            </a:extLst>
          </p:cNvPr>
          <p:cNvSpPr txBox="1">
            <a:spLocks noChangeArrowheads="1"/>
          </p:cNvSpPr>
          <p:nvPr/>
        </p:nvSpPr>
        <p:spPr bwMode="auto">
          <a:xfrm>
            <a:off x="5562600" y="41910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b</a:t>
            </a:r>
            <a:r>
              <a:rPr lang="en-US" altLang="en-US" baseline="-25000"/>
              <a:t>1</a:t>
            </a:r>
            <a:endParaRPr lang="en-US" altLang="en-US" sz="1800" baseline="-25000"/>
          </a:p>
        </p:txBody>
      </p:sp>
      <p:sp>
        <p:nvSpPr>
          <p:cNvPr id="20495" name="TextBox 16">
            <a:extLst>
              <a:ext uri="{FF2B5EF4-FFF2-40B4-BE49-F238E27FC236}">
                <a16:creationId xmlns:a16="http://schemas.microsoft.com/office/drawing/2014/main" id="{B39A9B1F-C438-1C49-AC27-32B3E3A95253}"/>
              </a:ext>
            </a:extLst>
          </p:cNvPr>
          <p:cNvSpPr txBox="1">
            <a:spLocks noChangeArrowheads="1"/>
          </p:cNvSpPr>
          <p:nvPr/>
        </p:nvSpPr>
        <p:spPr bwMode="auto">
          <a:xfrm>
            <a:off x="5562600" y="4719638"/>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b</a:t>
            </a:r>
            <a:r>
              <a:rPr lang="en-US" altLang="en-US" baseline="-25000"/>
              <a:t>2</a:t>
            </a:r>
            <a:endParaRPr lang="en-US" altLang="en-US" sz="1800" baseline="-25000"/>
          </a:p>
        </p:txBody>
      </p:sp>
      <p:sp>
        <p:nvSpPr>
          <p:cNvPr id="20496" name="TextBox 17">
            <a:extLst>
              <a:ext uri="{FF2B5EF4-FFF2-40B4-BE49-F238E27FC236}">
                <a16:creationId xmlns:a16="http://schemas.microsoft.com/office/drawing/2014/main" id="{6E1554CE-67D2-474D-9AA4-A521ED028B55}"/>
              </a:ext>
            </a:extLst>
          </p:cNvPr>
          <p:cNvSpPr txBox="1">
            <a:spLocks noChangeArrowheads="1"/>
          </p:cNvSpPr>
          <p:nvPr/>
        </p:nvSpPr>
        <p:spPr bwMode="auto">
          <a:xfrm>
            <a:off x="5562600" y="52578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b</a:t>
            </a:r>
            <a:r>
              <a:rPr lang="en-US" altLang="en-US" baseline="-25000"/>
              <a:t>3</a:t>
            </a:r>
            <a:endParaRPr lang="en-US" altLang="en-US" sz="1800" baseline="-25000"/>
          </a:p>
        </p:txBody>
      </p:sp>
      <p:cxnSp>
        <p:nvCxnSpPr>
          <p:cNvPr id="20" name="Straight Arrow Connector 19">
            <a:extLst>
              <a:ext uri="{FF2B5EF4-FFF2-40B4-BE49-F238E27FC236}">
                <a16:creationId xmlns:a16="http://schemas.microsoft.com/office/drawing/2014/main" id="{871B60EC-B2A7-6747-8C3F-49D1A7C8F0A9}"/>
              </a:ext>
            </a:extLst>
          </p:cNvPr>
          <p:cNvCxnSpPr>
            <a:stCxn id="4" idx="6"/>
          </p:cNvCxnSpPr>
          <p:nvPr/>
        </p:nvCxnSpPr>
        <p:spPr>
          <a:xfrm flipV="1">
            <a:off x="3124200" y="4419600"/>
            <a:ext cx="2133600" cy="1588"/>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441A6435-867A-4B41-8169-E62CF8090EB3}"/>
              </a:ext>
            </a:extLst>
          </p:cNvPr>
          <p:cNvCxnSpPr>
            <a:stCxn id="4" idx="5"/>
          </p:cNvCxnSpPr>
          <p:nvPr/>
        </p:nvCxnSpPr>
        <p:spPr>
          <a:xfrm rot="16200000" flipH="1">
            <a:off x="3940969" y="3636169"/>
            <a:ext cx="477837" cy="2155825"/>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EF66E8E9-0621-2847-8EB8-E6E9C1BDEA82}"/>
              </a:ext>
            </a:extLst>
          </p:cNvPr>
          <p:cNvCxnSpPr>
            <a:endCxn id="12" idx="2"/>
          </p:cNvCxnSpPr>
          <p:nvPr/>
        </p:nvCxnSpPr>
        <p:spPr>
          <a:xfrm flipV="1">
            <a:off x="3124200" y="4421188"/>
            <a:ext cx="2209800" cy="531812"/>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640969C7-89C5-724C-8A01-BC548E16E3B0}"/>
              </a:ext>
            </a:extLst>
          </p:cNvPr>
          <p:cNvCxnSpPr>
            <a:endCxn id="14" idx="2"/>
          </p:cNvCxnSpPr>
          <p:nvPr/>
        </p:nvCxnSpPr>
        <p:spPr>
          <a:xfrm>
            <a:off x="3124200" y="5465763"/>
            <a:ext cx="2209800" cy="22225"/>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292703BA-2125-674C-A588-0129D7BD7805}"/>
              </a:ext>
            </a:extLst>
          </p:cNvPr>
          <p:cNvCxnSpPr>
            <a:endCxn id="12" idx="3"/>
          </p:cNvCxnSpPr>
          <p:nvPr/>
        </p:nvCxnSpPr>
        <p:spPr>
          <a:xfrm flipV="1">
            <a:off x="3048000" y="4475163"/>
            <a:ext cx="2308225" cy="1849437"/>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40D4E9C5-BE90-7C4A-8416-F3D34BD477F3}"/>
              </a:ext>
            </a:extLst>
          </p:cNvPr>
          <p:cNvCxnSpPr/>
          <p:nvPr/>
        </p:nvCxnSpPr>
        <p:spPr>
          <a:xfrm flipV="1">
            <a:off x="3124200" y="4495800"/>
            <a:ext cx="2133600" cy="931863"/>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9FF1B47C-0FCF-2F4B-99F8-4ADA517B18C5}"/>
              </a:ext>
            </a:extLst>
          </p:cNvPr>
          <p:cNvSpPr/>
          <p:nvPr/>
        </p:nvSpPr>
        <p:spPr>
          <a:xfrm>
            <a:off x="2286000" y="3886200"/>
            <a:ext cx="1143000" cy="2895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Oval 26">
            <a:extLst>
              <a:ext uri="{FF2B5EF4-FFF2-40B4-BE49-F238E27FC236}">
                <a16:creationId xmlns:a16="http://schemas.microsoft.com/office/drawing/2014/main" id="{C57D501A-55AE-1249-9EC2-05273D1430C4}"/>
              </a:ext>
            </a:extLst>
          </p:cNvPr>
          <p:cNvSpPr/>
          <p:nvPr/>
        </p:nvSpPr>
        <p:spPr>
          <a:xfrm>
            <a:off x="4953000" y="3886200"/>
            <a:ext cx="1143000" cy="2895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505" name="TextBox 34">
            <a:extLst>
              <a:ext uri="{FF2B5EF4-FFF2-40B4-BE49-F238E27FC236}">
                <a16:creationId xmlns:a16="http://schemas.microsoft.com/office/drawing/2014/main" id="{D347D037-EDAF-C24A-ADF4-92F9C4FBDEE9}"/>
              </a:ext>
            </a:extLst>
          </p:cNvPr>
          <p:cNvSpPr txBox="1">
            <a:spLocks noChangeArrowheads="1"/>
          </p:cNvSpPr>
          <p:nvPr/>
        </p:nvSpPr>
        <p:spPr bwMode="auto">
          <a:xfrm>
            <a:off x="1905000" y="4078288"/>
            <a:ext cx="6096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600" b="1"/>
              <a:t>A</a:t>
            </a:r>
            <a:endParaRPr lang="en-US" altLang="en-US" sz="1800" b="1"/>
          </a:p>
        </p:txBody>
      </p:sp>
      <p:sp>
        <p:nvSpPr>
          <p:cNvPr id="20506" name="TextBox 35">
            <a:extLst>
              <a:ext uri="{FF2B5EF4-FFF2-40B4-BE49-F238E27FC236}">
                <a16:creationId xmlns:a16="http://schemas.microsoft.com/office/drawing/2014/main" id="{4D2C22C1-3712-F34C-AA0A-BF3B7AA014A7}"/>
              </a:ext>
            </a:extLst>
          </p:cNvPr>
          <p:cNvSpPr txBox="1">
            <a:spLocks noChangeArrowheads="1"/>
          </p:cNvSpPr>
          <p:nvPr/>
        </p:nvSpPr>
        <p:spPr bwMode="auto">
          <a:xfrm>
            <a:off x="6019800" y="4078288"/>
            <a:ext cx="6096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600" b="1"/>
              <a:t>B</a:t>
            </a:r>
            <a:endParaRPr lang="en-US" altLang="en-US" sz="1800" b="1"/>
          </a:p>
        </p:txBody>
      </p:sp>
      <p:sp>
        <p:nvSpPr>
          <p:cNvPr id="20507" name="TextBox 29">
            <a:extLst>
              <a:ext uri="{FF2B5EF4-FFF2-40B4-BE49-F238E27FC236}">
                <a16:creationId xmlns:a16="http://schemas.microsoft.com/office/drawing/2014/main" id="{2BE39A82-0135-704D-8B0B-C747B3E5E0B2}"/>
              </a:ext>
            </a:extLst>
          </p:cNvPr>
          <p:cNvSpPr txBox="1">
            <a:spLocks noChangeArrowheads="1"/>
          </p:cNvSpPr>
          <p:nvPr/>
        </p:nvSpPr>
        <p:spPr bwMode="auto">
          <a:xfrm>
            <a:off x="2514600" y="6091238"/>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a</a:t>
            </a:r>
            <a:r>
              <a:rPr lang="en-US" altLang="en-US" baseline="-25000"/>
              <a:t>5</a:t>
            </a:r>
            <a:endParaRPr lang="en-US" altLang="en-US" sz="1800" baseline="-25000"/>
          </a:p>
        </p:txBody>
      </p:sp>
      <p:sp>
        <p:nvSpPr>
          <p:cNvPr id="31" name="Oval 30">
            <a:extLst>
              <a:ext uri="{FF2B5EF4-FFF2-40B4-BE49-F238E27FC236}">
                <a16:creationId xmlns:a16="http://schemas.microsoft.com/office/drawing/2014/main" id="{D7B26E37-7B33-8746-9921-E98263300895}"/>
              </a:ext>
            </a:extLst>
          </p:cNvPr>
          <p:cNvSpPr/>
          <p:nvPr/>
        </p:nvSpPr>
        <p:spPr>
          <a:xfrm>
            <a:off x="2971800" y="62484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cxnSp>
        <p:nvCxnSpPr>
          <p:cNvPr id="32" name="Straight Arrow Connector 31">
            <a:extLst>
              <a:ext uri="{FF2B5EF4-FFF2-40B4-BE49-F238E27FC236}">
                <a16:creationId xmlns:a16="http://schemas.microsoft.com/office/drawing/2014/main" id="{A32D6824-77B2-5A43-A025-981CAF42F626}"/>
              </a:ext>
            </a:extLst>
          </p:cNvPr>
          <p:cNvCxnSpPr>
            <a:stCxn id="4" idx="5"/>
          </p:cNvCxnSpPr>
          <p:nvPr/>
        </p:nvCxnSpPr>
        <p:spPr>
          <a:xfrm rot="16200000" flipH="1">
            <a:off x="3750469" y="3826669"/>
            <a:ext cx="935037" cy="2232025"/>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D0BDD9AD-DFEC-E941-B3B1-FDA8B7296DEB}"/>
              </a:ext>
            </a:extLst>
          </p:cNvPr>
          <p:cNvCxnSpPr>
            <a:stCxn id="6" idx="6"/>
            <a:endCxn id="13" idx="3"/>
          </p:cNvCxnSpPr>
          <p:nvPr/>
        </p:nvCxnSpPr>
        <p:spPr>
          <a:xfrm flipV="1">
            <a:off x="3124200" y="5005388"/>
            <a:ext cx="2232025" cy="482600"/>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511" name="TextBox 32">
            <a:extLst>
              <a:ext uri="{FF2B5EF4-FFF2-40B4-BE49-F238E27FC236}">
                <a16:creationId xmlns:a16="http://schemas.microsoft.com/office/drawing/2014/main" id="{F13F1310-DE8F-764E-8FBB-0B7B0DE21BA5}"/>
              </a:ext>
            </a:extLst>
          </p:cNvPr>
          <p:cNvSpPr txBox="1">
            <a:spLocks noChangeArrowheads="1"/>
          </p:cNvSpPr>
          <p:nvPr/>
        </p:nvSpPr>
        <p:spPr bwMode="auto">
          <a:xfrm>
            <a:off x="6400800" y="5181600"/>
            <a:ext cx="25146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3038" indent="-17303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600"/>
              <a:t>Graphical representation</a:t>
            </a:r>
          </a:p>
          <a:p>
            <a:pPr eaLnBrk="1" hangingPunct="1">
              <a:buFont typeface="Arial" panose="020B0604020202020204" pitchFamily="34" charset="0"/>
              <a:buChar char="•"/>
            </a:pPr>
            <a:r>
              <a:rPr lang="en-US" altLang="en-US" sz="1600" i="1"/>
              <a:t>Bipartite</a:t>
            </a:r>
          </a:p>
          <a:p>
            <a:pPr eaLnBrk="1" hangingPunct="1">
              <a:buFont typeface="Arial" panose="020B0604020202020204" pitchFamily="34" charset="0"/>
              <a:buChar char="•"/>
            </a:pPr>
            <a:r>
              <a:rPr lang="en-US" altLang="en-US" sz="1600" i="1"/>
              <a:t>Directed</a:t>
            </a:r>
          </a:p>
          <a:p>
            <a:pPr eaLnBrk="1" hangingPunct="1">
              <a:buFont typeface="Arial" panose="020B0604020202020204" pitchFamily="34" charset="0"/>
              <a:buChar char="•"/>
            </a:pPr>
            <a:r>
              <a:rPr lang="en-US" altLang="en-US" sz="1600" i="1"/>
              <a:t>Graph</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a:extLst>
              <a:ext uri="{FF2B5EF4-FFF2-40B4-BE49-F238E27FC236}">
                <a16:creationId xmlns:a16="http://schemas.microsoft.com/office/drawing/2014/main" id="{196963EA-AC61-9042-80F4-DDFFFD439510}"/>
              </a:ext>
            </a:extLst>
          </p:cNvPr>
          <p:cNvSpPr>
            <a:spLocks noGrp="1"/>
          </p:cNvSpPr>
          <p:nvPr>
            <p:ph type="title"/>
          </p:nvPr>
        </p:nvSpPr>
        <p:spPr/>
        <p:txBody>
          <a:bodyPr/>
          <a:lstStyle/>
          <a:p>
            <a:r>
              <a:rPr lang="en-US" altLang="en-US" sz="3600">
                <a:ea typeface="ＭＳ Ｐゴシック" panose="020B0600070205080204" pitchFamily="34" charset="-128"/>
              </a:rPr>
              <a:t>Using the Digraphs Representation (1)</a:t>
            </a:r>
            <a:endParaRPr lang="en-US" altLang="en-US">
              <a:ea typeface="ＭＳ Ｐゴシック" panose="020B0600070205080204" pitchFamily="34" charset="-128"/>
            </a:endParaRPr>
          </a:p>
        </p:txBody>
      </p:sp>
      <p:sp>
        <p:nvSpPr>
          <p:cNvPr id="57346" name="Content Placeholder 2">
            <a:extLst>
              <a:ext uri="{FF2B5EF4-FFF2-40B4-BE49-F238E27FC236}">
                <a16:creationId xmlns:a16="http://schemas.microsoft.com/office/drawing/2014/main" id="{4226C73C-4B2B-EB49-A8F9-3CF2C01F5227}"/>
              </a:ext>
            </a:extLst>
          </p:cNvPr>
          <p:cNvSpPr>
            <a:spLocks noGrp="1"/>
          </p:cNvSpPr>
          <p:nvPr>
            <p:ph idx="1"/>
          </p:nvPr>
        </p:nvSpPr>
        <p:spPr/>
        <p:txBody>
          <a:bodyPr/>
          <a:lstStyle/>
          <a:p>
            <a:r>
              <a:rPr lang="en-US" altLang="en-US">
                <a:ea typeface="ＭＳ Ｐゴシック" panose="020B0600070205080204" pitchFamily="34" charset="-128"/>
              </a:rPr>
              <a:t>A directed graph offers some </a:t>
            </a:r>
            <a:r>
              <a:rPr lang="en-US" altLang="en-US" u="sng">
                <a:ea typeface="ＭＳ Ｐゴシック" panose="020B0600070205080204" pitchFamily="34" charset="-128"/>
              </a:rPr>
              <a:t>insight</a:t>
            </a:r>
            <a:r>
              <a:rPr lang="en-US" altLang="en-US">
                <a:ea typeface="ＭＳ Ｐゴシック" panose="020B0600070205080204" pitchFamily="34" charset="-128"/>
              </a:rPr>
              <a:t> into the properties of a relation</a:t>
            </a:r>
          </a:p>
          <a:p>
            <a:r>
              <a:rPr lang="en-US" altLang="en-US" b="1">
                <a:ea typeface="ＭＳ Ｐゴシック" panose="020B0600070205080204" pitchFamily="34" charset="-128"/>
              </a:rPr>
              <a:t>Reflexivity</a:t>
            </a:r>
            <a:r>
              <a:rPr lang="en-US" altLang="en-US">
                <a:ea typeface="ＭＳ Ｐゴシック" panose="020B0600070205080204" pitchFamily="34" charset="-128"/>
              </a:rPr>
              <a:t>: In a digraph, the represented  relation is reflexive </a:t>
            </a:r>
            <a:r>
              <a:rPr lang="en-US" altLang="en-US" i="1">
                <a:ea typeface="ＭＳ Ｐゴシック" panose="020B0600070205080204" pitchFamily="34" charset="-128"/>
              </a:rPr>
              <a:t>iff</a:t>
            </a:r>
            <a:r>
              <a:rPr lang="en-US" altLang="en-US">
                <a:ea typeface="ＭＳ Ｐゴシック" panose="020B0600070205080204" pitchFamily="34" charset="-128"/>
              </a:rPr>
              <a:t> every vertex has a self loop</a:t>
            </a:r>
          </a:p>
          <a:p>
            <a:r>
              <a:rPr lang="en-US" altLang="en-US" b="1">
                <a:ea typeface="ＭＳ Ｐゴシック" panose="020B0600070205080204" pitchFamily="34" charset="-128"/>
              </a:rPr>
              <a:t>Symmetry</a:t>
            </a:r>
            <a:r>
              <a:rPr lang="en-US" altLang="en-US">
                <a:ea typeface="ＭＳ Ｐゴシック" panose="020B0600070205080204" pitchFamily="34" charset="-128"/>
              </a:rPr>
              <a:t>: In a digraph, the represented relation is symmetric </a:t>
            </a:r>
            <a:r>
              <a:rPr lang="en-US" altLang="en-US" i="1">
                <a:ea typeface="ＭＳ Ｐゴシック" panose="020B0600070205080204" pitchFamily="34" charset="-128"/>
              </a:rPr>
              <a:t>iff</a:t>
            </a:r>
            <a:r>
              <a:rPr lang="en-US" altLang="en-US">
                <a:ea typeface="ＭＳ Ｐゴシック" panose="020B0600070205080204" pitchFamily="34" charset="-128"/>
              </a:rPr>
              <a:t> for every directed edge from a vertex x to a vertex y there is also an edge from y to x</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a:extLst>
              <a:ext uri="{FF2B5EF4-FFF2-40B4-BE49-F238E27FC236}">
                <a16:creationId xmlns:a16="http://schemas.microsoft.com/office/drawing/2014/main" id="{02A27C21-1B70-B54D-BB87-634A144C02C4}"/>
              </a:ext>
            </a:extLst>
          </p:cNvPr>
          <p:cNvSpPr>
            <a:spLocks noGrp="1"/>
          </p:cNvSpPr>
          <p:nvPr>
            <p:ph type="title"/>
          </p:nvPr>
        </p:nvSpPr>
        <p:spPr/>
        <p:txBody>
          <a:bodyPr/>
          <a:lstStyle/>
          <a:p>
            <a:r>
              <a:rPr lang="en-US" altLang="en-US" sz="4000">
                <a:ea typeface="ＭＳ Ｐゴシック" panose="020B0600070205080204" pitchFamily="34" charset="-128"/>
              </a:rPr>
              <a:t>Using the Digraphs Representation (2)</a:t>
            </a:r>
            <a:endParaRPr lang="en-US" altLang="en-US">
              <a:ea typeface="ＭＳ Ｐゴシック" panose="020B0600070205080204" pitchFamily="34" charset="-128"/>
            </a:endParaRPr>
          </a:p>
        </p:txBody>
      </p:sp>
      <p:sp>
        <p:nvSpPr>
          <p:cNvPr id="58370" name="Content Placeholder 2">
            <a:extLst>
              <a:ext uri="{FF2B5EF4-FFF2-40B4-BE49-F238E27FC236}">
                <a16:creationId xmlns:a16="http://schemas.microsoft.com/office/drawing/2014/main" id="{B1FDBE7D-0E67-724A-B390-35C5C28C2FB5}"/>
              </a:ext>
            </a:extLst>
          </p:cNvPr>
          <p:cNvSpPr>
            <a:spLocks noGrp="1"/>
          </p:cNvSpPr>
          <p:nvPr>
            <p:ph idx="1"/>
          </p:nvPr>
        </p:nvSpPr>
        <p:spPr/>
        <p:txBody>
          <a:bodyPr/>
          <a:lstStyle/>
          <a:p>
            <a:r>
              <a:rPr lang="en-US" altLang="en-US" b="1">
                <a:ea typeface="ＭＳ Ｐゴシック" panose="020B0600070205080204" pitchFamily="34" charset="-128"/>
              </a:rPr>
              <a:t>Antisymmetry</a:t>
            </a:r>
            <a:r>
              <a:rPr lang="en-US" altLang="en-US">
                <a:ea typeface="ＭＳ Ｐゴシック" panose="020B0600070205080204" pitchFamily="34" charset="-128"/>
              </a:rPr>
              <a:t>: A represented relation is antisymmetric </a:t>
            </a:r>
            <a:r>
              <a:rPr lang="en-US" altLang="en-US" i="1">
                <a:ea typeface="ＭＳ Ｐゴシック" panose="020B0600070205080204" pitchFamily="34" charset="-128"/>
              </a:rPr>
              <a:t>iff</a:t>
            </a:r>
            <a:r>
              <a:rPr lang="en-US" altLang="en-US">
                <a:ea typeface="ＭＳ Ｐゴシック" panose="020B0600070205080204" pitchFamily="34" charset="-128"/>
              </a:rPr>
              <a:t> there is never a back edge for any directed edges between two </a:t>
            </a:r>
            <a:r>
              <a:rPr lang="en-US" altLang="en-US" u="sng">
                <a:ea typeface="ＭＳ Ｐゴシック" panose="020B0600070205080204" pitchFamily="34" charset="-128"/>
              </a:rPr>
              <a:t>distinct</a:t>
            </a:r>
            <a:r>
              <a:rPr lang="en-US" altLang="en-US">
                <a:ea typeface="ＭＳ Ｐゴシック" panose="020B0600070205080204" pitchFamily="34" charset="-128"/>
              </a:rPr>
              <a:t> vertices </a:t>
            </a:r>
          </a:p>
          <a:p>
            <a:r>
              <a:rPr lang="en-US" altLang="en-US" b="1">
                <a:ea typeface="ＭＳ Ｐゴシック" panose="020B0600070205080204" pitchFamily="34" charset="-128"/>
              </a:rPr>
              <a:t>Transitivity</a:t>
            </a:r>
            <a:r>
              <a:rPr lang="en-US" altLang="en-US">
                <a:ea typeface="ＭＳ Ｐゴシック" panose="020B0600070205080204" pitchFamily="34" charset="-128"/>
              </a:rPr>
              <a:t>:  A digraph is transitive if for every pair of directed edges (x,y) and (y,z) there is also a directed edge (x,z) </a:t>
            </a:r>
          </a:p>
          <a:p>
            <a:pPr lvl="1">
              <a:buFont typeface="Arial" panose="020B0604020202020204" pitchFamily="34" charset="0"/>
              <a:buNone/>
            </a:pPr>
            <a:r>
              <a:rPr lang="en-US" altLang="en-US">
                <a:ea typeface="ＭＳ Ｐゴシック" panose="020B0600070205080204" pitchFamily="34" charset="-128"/>
                <a:sym typeface="Symbol" pitchFamily="2" charset="2"/>
              </a:rPr>
              <a:t> </a:t>
            </a:r>
            <a:r>
              <a:rPr lang="en-US" altLang="en-US">
                <a:ea typeface="ＭＳ Ｐゴシック" panose="020B0600070205080204" pitchFamily="34" charset="-128"/>
              </a:rPr>
              <a:t>This may be harder to visually verify in more complex graphs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a:extLst>
              <a:ext uri="{FF2B5EF4-FFF2-40B4-BE49-F238E27FC236}">
                <a16:creationId xmlns:a16="http://schemas.microsoft.com/office/drawing/2014/main" id="{A730A1AF-ED38-7B4A-942C-E41F9E23B656}"/>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59394" name="Content Placeholder 2">
            <a:extLst>
              <a:ext uri="{FF2B5EF4-FFF2-40B4-BE49-F238E27FC236}">
                <a16:creationId xmlns:a16="http://schemas.microsoft.com/office/drawing/2014/main" id="{D836300E-B191-C249-B578-23C83597EADE}"/>
              </a:ext>
            </a:extLst>
          </p:cNvPr>
          <p:cNvSpPr>
            <a:spLocks noGrp="1"/>
          </p:cNvSpPr>
          <p:nvPr>
            <p:ph idx="1"/>
          </p:nvPr>
        </p:nvSpPr>
        <p:spPr>
          <a:xfrm>
            <a:off x="457200" y="1600200"/>
            <a:ext cx="8458200" cy="4525963"/>
          </a:xfrm>
        </p:spPr>
        <p:txBody>
          <a:bodyPr/>
          <a:lstStyle/>
          <a:p>
            <a:r>
              <a:rPr lang="en-US" altLang="en-US" sz="2400">
                <a:solidFill>
                  <a:srgbClr val="BFBFBF"/>
                </a:solidFill>
                <a:ea typeface="ＭＳ Ｐゴシック" panose="020B0600070205080204" pitchFamily="34" charset="-128"/>
              </a:rPr>
              <a:t>Relation: </a:t>
            </a:r>
          </a:p>
          <a:p>
            <a:pPr lvl="1"/>
            <a:r>
              <a:rPr lang="en-US" altLang="en-US" sz="2000">
                <a:solidFill>
                  <a:srgbClr val="BFBFBF"/>
                </a:solidFill>
                <a:ea typeface="ＭＳ Ｐゴシック" panose="020B0600070205080204" pitchFamily="34" charset="-128"/>
              </a:rPr>
              <a:t>Definition, representation, relation on a set</a:t>
            </a:r>
            <a:endParaRPr lang="en-US" altLang="en-US" sz="1800">
              <a:solidFill>
                <a:srgbClr val="BFBFBF"/>
              </a:solidFill>
              <a:ea typeface="ＭＳ Ｐゴシック" panose="020B0600070205080204" pitchFamily="34" charset="-128"/>
            </a:endParaRPr>
          </a:p>
          <a:p>
            <a:r>
              <a:rPr lang="en-US" altLang="en-US" sz="2400">
                <a:solidFill>
                  <a:srgbClr val="BFBFBF"/>
                </a:solidFill>
                <a:ea typeface="ＭＳ Ｐゴシック" panose="020B0600070205080204" pitchFamily="34" charset="-128"/>
              </a:rPr>
              <a:t>Properties</a:t>
            </a:r>
          </a:p>
          <a:p>
            <a:pPr lvl="1"/>
            <a:r>
              <a:rPr lang="en-US" altLang="en-US" sz="2000">
                <a:solidFill>
                  <a:srgbClr val="BFBFBF"/>
                </a:solidFill>
                <a:ea typeface="ＭＳ Ｐゴシック" panose="020B0600070205080204" pitchFamily="34" charset="-128"/>
              </a:rPr>
              <a:t>Reflexivity, symmetry, antisymmetric, irreflexive, asymmetric</a:t>
            </a:r>
          </a:p>
          <a:p>
            <a:r>
              <a:rPr lang="en-US" altLang="en-US" sz="2400">
                <a:solidFill>
                  <a:srgbClr val="BFBFBF"/>
                </a:solidFill>
                <a:ea typeface="ＭＳ Ｐゴシック" panose="020B0600070205080204" pitchFamily="34" charset="-128"/>
              </a:rPr>
              <a:t>Combining relations</a:t>
            </a:r>
          </a:p>
          <a:p>
            <a:pPr lvl="1"/>
            <a:r>
              <a:rPr lang="en-US" altLang="en-US" sz="2000">
                <a:solidFill>
                  <a:srgbClr val="BFBFBF"/>
                </a:solidFill>
                <a:ea typeface="ＭＳ Ｐゴシック" panose="020B0600070205080204" pitchFamily="34" charset="-128"/>
                <a:sym typeface="Symbol" pitchFamily="2" charset="2"/>
              </a:rPr>
              <a:t>, , \, c</a:t>
            </a:r>
            <a:r>
              <a:rPr lang="en-US" altLang="en-US" sz="2000">
                <a:solidFill>
                  <a:srgbClr val="BFBFBF"/>
                </a:solidFill>
                <a:ea typeface="ＭＳ Ｐゴシック" panose="020B0600070205080204" pitchFamily="34" charset="-128"/>
              </a:rPr>
              <a:t>omposite of relations</a:t>
            </a:r>
          </a:p>
          <a:p>
            <a:r>
              <a:rPr lang="en-US" altLang="en-US" sz="2400">
                <a:solidFill>
                  <a:srgbClr val="BFBFBF"/>
                </a:solidFill>
                <a:ea typeface="ＭＳ Ｐゴシック" panose="020B0600070205080204" pitchFamily="34" charset="-128"/>
              </a:rPr>
              <a:t>Representing relations</a:t>
            </a:r>
          </a:p>
          <a:p>
            <a:pPr lvl="1"/>
            <a:r>
              <a:rPr lang="en-US" altLang="en-US" sz="2000">
                <a:solidFill>
                  <a:srgbClr val="BFBFBF"/>
                </a:solidFill>
                <a:ea typeface="ＭＳ Ｐゴシック" panose="020B0600070205080204" pitchFamily="34" charset="-128"/>
              </a:rPr>
              <a:t>0-1 matrices, directed graphs</a:t>
            </a:r>
          </a:p>
          <a:p>
            <a:r>
              <a:rPr lang="en-US" altLang="en-US" sz="2400" b="1">
                <a:solidFill>
                  <a:srgbClr val="C00000"/>
                </a:solidFill>
                <a:ea typeface="ＭＳ Ｐゴシック" panose="020B0600070205080204" pitchFamily="34" charset="-128"/>
              </a:rPr>
              <a:t>Closure of relations</a:t>
            </a:r>
          </a:p>
          <a:p>
            <a:pPr lvl="1"/>
            <a:r>
              <a:rPr lang="en-US" altLang="en-US" sz="2000" b="1">
                <a:solidFill>
                  <a:srgbClr val="C00000"/>
                </a:solidFill>
                <a:ea typeface="ＭＳ Ｐゴシック" panose="020B0600070205080204" pitchFamily="34" charset="-128"/>
              </a:rPr>
              <a:t>Reflexive closure, diagonal relation, Warshall</a:t>
            </a:r>
            <a:r>
              <a:rPr lang="ja-JP" altLang="en-US" sz="2000" b="1">
                <a:solidFill>
                  <a:srgbClr val="C00000"/>
                </a:solidFill>
                <a:ea typeface="ＭＳ Ｐゴシック" panose="020B0600070205080204" pitchFamily="34" charset="-128"/>
              </a:rPr>
              <a:t>’</a:t>
            </a:r>
            <a:r>
              <a:rPr lang="en-US" altLang="ja-JP" sz="2000" b="1">
                <a:solidFill>
                  <a:srgbClr val="C00000"/>
                </a:solidFill>
                <a:ea typeface="ＭＳ Ｐゴシック" panose="020B0600070205080204" pitchFamily="34" charset="-128"/>
              </a:rPr>
              <a:t>s Algorithm,</a:t>
            </a:r>
          </a:p>
          <a:p>
            <a:r>
              <a:rPr lang="en-US" altLang="en-US" sz="2400">
                <a:solidFill>
                  <a:srgbClr val="BFBFBF"/>
                </a:solidFill>
                <a:ea typeface="ＭＳ Ｐゴシック" panose="020B0600070205080204" pitchFamily="34" charset="-128"/>
              </a:rPr>
              <a:t>Equivalence relations:</a:t>
            </a:r>
          </a:p>
          <a:p>
            <a:pPr lvl="1"/>
            <a:r>
              <a:rPr lang="en-US" altLang="en-US" sz="2000">
                <a:solidFill>
                  <a:srgbClr val="BFBFBF"/>
                </a:solidFill>
                <a:ea typeface="ＭＳ Ｐゴシック" panose="020B0600070205080204" pitchFamily="34" charset="-128"/>
              </a:rPr>
              <a:t>Equivalence class, partitions,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a:extLst>
              <a:ext uri="{FF2B5EF4-FFF2-40B4-BE49-F238E27FC236}">
                <a16:creationId xmlns:a16="http://schemas.microsoft.com/office/drawing/2014/main" id="{488BF303-E29A-FA49-B1D3-820DAE7B1736}"/>
              </a:ext>
            </a:extLst>
          </p:cNvPr>
          <p:cNvSpPr>
            <a:spLocks noGrp="1"/>
          </p:cNvSpPr>
          <p:nvPr>
            <p:ph type="title"/>
          </p:nvPr>
        </p:nvSpPr>
        <p:spPr/>
        <p:txBody>
          <a:bodyPr/>
          <a:lstStyle/>
          <a:p>
            <a:r>
              <a:rPr lang="en-US" altLang="en-US">
                <a:ea typeface="ＭＳ Ｐゴシック" panose="020B0600070205080204" pitchFamily="34" charset="-128"/>
              </a:rPr>
              <a:t>Closures: Definitions</a:t>
            </a:r>
          </a:p>
        </p:txBody>
      </p:sp>
      <p:sp>
        <p:nvSpPr>
          <p:cNvPr id="60418" name="Content Placeholder 2">
            <a:extLst>
              <a:ext uri="{FF2B5EF4-FFF2-40B4-BE49-F238E27FC236}">
                <a16:creationId xmlns:a16="http://schemas.microsoft.com/office/drawing/2014/main" id="{2DA70519-5E5C-6A45-97CD-B3EAD38CBC23}"/>
              </a:ext>
            </a:extLst>
          </p:cNvPr>
          <p:cNvSpPr>
            <a:spLocks noGrp="1"/>
          </p:cNvSpPr>
          <p:nvPr>
            <p:ph idx="1"/>
          </p:nvPr>
        </p:nvSpPr>
        <p:spPr>
          <a:xfrm>
            <a:off x="457200" y="1600200"/>
            <a:ext cx="8458200" cy="4525963"/>
          </a:xfrm>
        </p:spPr>
        <p:txBody>
          <a:bodyPr/>
          <a:lstStyle/>
          <a:p>
            <a:r>
              <a:rPr lang="en-US" altLang="en-US" sz="2800">
                <a:ea typeface="ＭＳ Ｐゴシック" panose="020B0600070205080204" pitchFamily="34" charset="-128"/>
              </a:rPr>
              <a:t>If a given relation </a:t>
            </a:r>
            <a:r>
              <a:rPr lang="en-US" altLang="en-US" sz="2800" i="1">
                <a:ea typeface="ＭＳ Ｐゴシック" panose="020B0600070205080204" pitchFamily="34" charset="-128"/>
              </a:rPr>
              <a:t>R</a:t>
            </a:r>
            <a:r>
              <a:rPr lang="en-US" altLang="en-US" sz="2800">
                <a:ea typeface="ＭＳ Ｐゴシック" panose="020B0600070205080204" pitchFamily="34" charset="-128"/>
              </a:rPr>
              <a:t> </a:t>
            </a:r>
          </a:p>
          <a:p>
            <a:pPr lvl="1"/>
            <a:r>
              <a:rPr lang="en-US" altLang="en-US" sz="2400">
                <a:ea typeface="ＭＳ Ｐゴシック" panose="020B0600070205080204" pitchFamily="34" charset="-128"/>
              </a:rPr>
              <a:t>is not reflexive (or symmetric, antisymmetric, transitive)</a:t>
            </a:r>
          </a:p>
          <a:p>
            <a:pPr lvl="1"/>
            <a:r>
              <a:rPr lang="en-US" altLang="en-US" sz="2400">
                <a:ea typeface="ＭＳ Ｐゴシック" panose="020B0600070205080204" pitchFamily="34" charset="-128"/>
              </a:rPr>
              <a:t>How can we transform it into a relation </a:t>
            </a:r>
            <a:r>
              <a:rPr lang="en-US" altLang="en-US" sz="2400" i="1">
                <a:ea typeface="ＭＳ Ｐゴシック" panose="020B0600070205080204" pitchFamily="34" charset="-128"/>
              </a:rPr>
              <a:t>R</a:t>
            </a:r>
            <a:r>
              <a:rPr lang="ja-JP" altLang="en-US" sz="2400">
                <a:ea typeface="ＭＳ Ｐゴシック" panose="020B0600070205080204" pitchFamily="34" charset="-128"/>
              </a:rPr>
              <a:t>’</a:t>
            </a:r>
            <a:r>
              <a:rPr lang="en-US" altLang="ja-JP" sz="2400">
                <a:ea typeface="ＭＳ Ｐゴシック" panose="020B0600070205080204" pitchFamily="34" charset="-128"/>
              </a:rPr>
              <a:t> that is?</a:t>
            </a:r>
          </a:p>
          <a:p>
            <a:r>
              <a:rPr lang="en-US" altLang="en-US" sz="2800" b="1">
                <a:ea typeface="ＭＳ Ｐゴシック" panose="020B0600070205080204" pitchFamily="34" charset="-128"/>
              </a:rPr>
              <a:t>Example</a:t>
            </a:r>
            <a:r>
              <a:rPr lang="en-US" altLang="en-US" sz="2800">
                <a:ea typeface="ＭＳ Ｐゴシック" panose="020B0600070205080204" pitchFamily="34" charset="-128"/>
              </a:rPr>
              <a:t>: Let </a:t>
            </a:r>
            <a:r>
              <a:rPr lang="en-US" altLang="en-US" sz="2800" i="1">
                <a:ea typeface="ＭＳ Ｐゴシック" panose="020B0600070205080204" pitchFamily="34" charset="-128"/>
              </a:rPr>
              <a:t>R</a:t>
            </a:r>
            <a:r>
              <a:rPr lang="en-US" altLang="en-US" sz="2800">
                <a:ea typeface="ＭＳ Ｐゴシック" panose="020B0600070205080204" pitchFamily="34" charset="-128"/>
              </a:rPr>
              <a:t>={(1,2),(2,1),(2,2),(3,1),(3,3)}</a:t>
            </a:r>
          </a:p>
          <a:p>
            <a:pPr lvl="1"/>
            <a:r>
              <a:rPr lang="en-US" altLang="en-US" sz="2400">
                <a:ea typeface="ＭＳ Ｐゴシック" panose="020B0600070205080204" pitchFamily="34" charset="-128"/>
              </a:rPr>
              <a:t>How can we </a:t>
            </a:r>
            <a:r>
              <a:rPr lang="en-US" altLang="en-US" sz="2400" u="sng">
                <a:ea typeface="ＭＳ Ｐゴシック" panose="020B0600070205080204" pitchFamily="34" charset="-128"/>
              </a:rPr>
              <a:t>make</a:t>
            </a:r>
            <a:r>
              <a:rPr lang="en-US" altLang="en-US" sz="2400">
                <a:ea typeface="ＭＳ Ｐゴシック" panose="020B0600070205080204" pitchFamily="34" charset="-128"/>
              </a:rPr>
              <a:t> it reflexive?</a:t>
            </a:r>
          </a:p>
          <a:p>
            <a:pPr lvl="1"/>
            <a:r>
              <a:rPr lang="en-US" altLang="en-US" sz="2400">
                <a:ea typeface="ＭＳ Ｐゴシック" panose="020B0600070205080204" pitchFamily="34" charset="-128"/>
              </a:rPr>
              <a:t>In general we would like to change the relation </a:t>
            </a:r>
            <a:r>
              <a:rPr lang="en-US" altLang="en-US" sz="2400" u="sng">
                <a:ea typeface="ＭＳ Ｐゴシック" panose="020B0600070205080204" pitchFamily="34" charset="-128"/>
              </a:rPr>
              <a:t>as little as possible</a:t>
            </a:r>
          </a:p>
          <a:p>
            <a:pPr lvl="1"/>
            <a:r>
              <a:rPr lang="en-US" altLang="en-US" sz="2400">
                <a:ea typeface="ＭＳ Ｐゴシック" panose="020B0600070205080204" pitchFamily="34" charset="-128"/>
              </a:rPr>
              <a:t>To make </a:t>
            </a:r>
            <a:r>
              <a:rPr lang="en-US" altLang="en-US" sz="2400" i="1">
                <a:ea typeface="ＭＳ Ｐゴシック" panose="020B0600070205080204" pitchFamily="34" charset="-128"/>
              </a:rPr>
              <a:t>R</a:t>
            </a:r>
            <a:r>
              <a:rPr lang="en-US" altLang="en-US" sz="2400">
                <a:ea typeface="ＭＳ Ｐゴシック" panose="020B0600070205080204" pitchFamily="34" charset="-128"/>
              </a:rPr>
              <a:t> reflexive, we simply add (1,1) to the set</a:t>
            </a:r>
          </a:p>
          <a:p>
            <a:r>
              <a:rPr lang="en-US" altLang="en-US" sz="2800" b="1" u="sng">
                <a:solidFill>
                  <a:srgbClr val="FF0000"/>
                </a:solidFill>
                <a:ea typeface="ＭＳ Ｐゴシック" panose="020B0600070205080204" pitchFamily="34" charset="-128"/>
              </a:rPr>
              <a:t>Inducing a property on a relation is called its closure.  </a:t>
            </a:r>
          </a:p>
          <a:p>
            <a:r>
              <a:rPr lang="en-US" altLang="en-US" sz="2800">
                <a:ea typeface="ＭＳ Ｐゴシック" panose="020B0600070205080204" pitchFamily="34" charset="-128"/>
              </a:rPr>
              <a:t>Above, </a:t>
            </a:r>
            <a:r>
              <a:rPr lang="en-US" altLang="en-US" sz="2800" i="1">
                <a:ea typeface="ＭＳ Ｐゴシック" panose="020B0600070205080204" pitchFamily="34" charset="-128"/>
              </a:rPr>
              <a:t>R</a:t>
            </a:r>
            <a:r>
              <a:rPr lang="ja-JP" altLang="en-US" sz="2800">
                <a:ea typeface="ＭＳ Ｐゴシック" panose="020B0600070205080204" pitchFamily="34" charset="-128"/>
              </a:rPr>
              <a:t>’</a:t>
            </a:r>
            <a:r>
              <a:rPr lang="en-US" altLang="ja-JP" sz="2800">
                <a:ea typeface="ＭＳ Ｐゴシック" panose="020B0600070205080204" pitchFamily="34" charset="-128"/>
              </a:rPr>
              <a:t>=</a:t>
            </a:r>
            <a:r>
              <a:rPr lang="en-US" altLang="ja-JP" sz="2800" i="1">
                <a:ea typeface="ＭＳ Ｐゴシック" panose="020B0600070205080204" pitchFamily="34" charset="-128"/>
              </a:rPr>
              <a:t>R</a:t>
            </a:r>
            <a:r>
              <a:rPr lang="en-US" altLang="ja-JP" sz="2800">
                <a:ea typeface="ＭＳ Ｐゴシック" panose="020B0600070205080204" pitchFamily="34" charset="-128"/>
              </a:rPr>
              <a:t> </a:t>
            </a:r>
            <a:r>
              <a:rPr lang="en-US" altLang="ja-JP" sz="2800">
                <a:ea typeface="ＭＳ Ｐゴシック" panose="020B0600070205080204" pitchFamily="34" charset="-128"/>
                <a:sym typeface="Symbol" pitchFamily="2" charset="2"/>
              </a:rPr>
              <a:t></a:t>
            </a:r>
            <a:r>
              <a:rPr lang="en-US" altLang="ja-JP" sz="2800">
                <a:ea typeface="ＭＳ Ｐゴシック" panose="020B0600070205080204" pitchFamily="34" charset="-128"/>
              </a:rPr>
              <a:t>{(1,1)} is called the </a:t>
            </a:r>
            <a:r>
              <a:rPr lang="en-US" altLang="ja-JP" sz="2800" u="sng">
                <a:ea typeface="ＭＳ Ｐゴシック" panose="020B0600070205080204" pitchFamily="34" charset="-128"/>
              </a:rPr>
              <a:t>reflexive closure</a:t>
            </a:r>
            <a:endParaRPr lang="en-US" altLang="en-US" sz="2800" u="sng">
              <a:ea typeface="ＭＳ Ｐゴシック" panose="020B0600070205080204" pitchFamily="34" charset="-128"/>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a:extLst>
              <a:ext uri="{FF2B5EF4-FFF2-40B4-BE49-F238E27FC236}">
                <a16:creationId xmlns:a16="http://schemas.microsoft.com/office/drawing/2014/main" id="{A9AD7B62-3B6E-CF43-918B-9B0186BE0D4A}"/>
              </a:ext>
            </a:extLst>
          </p:cNvPr>
          <p:cNvSpPr>
            <a:spLocks noGrp="1"/>
          </p:cNvSpPr>
          <p:nvPr>
            <p:ph type="title"/>
          </p:nvPr>
        </p:nvSpPr>
        <p:spPr/>
        <p:txBody>
          <a:bodyPr/>
          <a:lstStyle/>
          <a:p>
            <a:r>
              <a:rPr lang="en-US" altLang="en-US">
                <a:ea typeface="ＭＳ Ｐゴシック" panose="020B0600070205080204" pitchFamily="34" charset="-128"/>
              </a:rPr>
              <a:t>Reflexive Closure</a:t>
            </a:r>
          </a:p>
        </p:txBody>
      </p:sp>
      <p:sp>
        <p:nvSpPr>
          <p:cNvPr id="61442" name="Content Placeholder 2">
            <a:extLst>
              <a:ext uri="{FF2B5EF4-FFF2-40B4-BE49-F238E27FC236}">
                <a16:creationId xmlns:a16="http://schemas.microsoft.com/office/drawing/2014/main" id="{B43FB850-371A-7A4B-8F9E-5DD66597E56B}"/>
              </a:ext>
            </a:extLst>
          </p:cNvPr>
          <p:cNvSpPr>
            <a:spLocks noGrp="1"/>
          </p:cNvSpPr>
          <p:nvPr>
            <p:ph idx="1"/>
          </p:nvPr>
        </p:nvSpPr>
        <p:spPr/>
        <p:txBody>
          <a:bodyPr/>
          <a:lstStyle/>
          <a:p>
            <a:r>
              <a:rPr lang="en-US" altLang="en-US">
                <a:ea typeface="ＭＳ Ｐゴシック" panose="020B0600070205080204" pitchFamily="34" charset="-128"/>
              </a:rPr>
              <a:t>In general, the </a:t>
            </a:r>
            <a:r>
              <a:rPr lang="en-US" altLang="en-US" u="sng">
                <a:ea typeface="ＭＳ Ｐゴシック" panose="020B0600070205080204" pitchFamily="34" charset="-128"/>
              </a:rPr>
              <a:t>reflexive closure</a:t>
            </a:r>
            <a:r>
              <a:rPr lang="en-US" altLang="en-US">
                <a:ea typeface="ＭＳ Ｐゴシック" panose="020B0600070205080204" pitchFamily="34" charset="-128"/>
              </a:rPr>
              <a:t> of a relation R on A is R</a:t>
            </a:r>
            <a:r>
              <a:rPr lang="en-US" altLang="en-US">
                <a:ea typeface="ＭＳ Ｐゴシック" panose="020B0600070205080204" pitchFamily="34" charset="-128"/>
                <a:sym typeface="Symbol" pitchFamily="2" charset="2"/>
              </a:rPr>
              <a:t>  where ={ (a,a) | aA}</a:t>
            </a:r>
          </a:p>
          <a:p>
            <a:r>
              <a:rPr lang="en-US" altLang="en-US">
                <a:ea typeface="ＭＳ Ｐゴシック" panose="020B0600070205080204" pitchFamily="34" charset="-128"/>
                <a:sym typeface="Symbol" pitchFamily="2" charset="2"/>
              </a:rPr>
              <a:t> is the </a:t>
            </a:r>
            <a:r>
              <a:rPr lang="en-US" altLang="en-US" u="sng">
                <a:ea typeface="ＭＳ Ｐゴシック" panose="020B0600070205080204" pitchFamily="34" charset="-128"/>
                <a:sym typeface="Symbol" pitchFamily="2" charset="2"/>
              </a:rPr>
              <a:t>diagonal relation</a:t>
            </a:r>
            <a:r>
              <a:rPr lang="en-US" altLang="en-US">
                <a:ea typeface="ＭＳ Ｐゴシック" panose="020B0600070205080204" pitchFamily="34" charset="-128"/>
                <a:sym typeface="Symbol" pitchFamily="2" charset="2"/>
              </a:rPr>
              <a:t> on A</a:t>
            </a:r>
          </a:p>
          <a:p>
            <a:r>
              <a:rPr lang="en-US" altLang="en-US" b="1">
                <a:ea typeface="ＭＳ Ｐゴシック" panose="020B0600070205080204" pitchFamily="34" charset="-128"/>
                <a:sym typeface="Symbol" pitchFamily="2" charset="2"/>
              </a:rPr>
              <a:t>Question</a:t>
            </a:r>
            <a:r>
              <a:rPr lang="en-US" altLang="en-US">
                <a:ea typeface="ＭＳ Ｐゴシック" panose="020B0600070205080204" pitchFamily="34" charset="-128"/>
                <a:sym typeface="Symbol" pitchFamily="2" charset="2"/>
              </a:rPr>
              <a:t>: How can we compute the diagonal relation using</a:t>
            </a:r>
          </a:p>
          <a:p>
            <a:pPr lvl="1"/>
            <a:r>
              <a:rPr lang="en-US" altLang="en-US">
                <a:ea typeface="ＭＳ Ｐゴシック" panose="020B0600070205080204" pitchFamily="34" charset="-128"/>
                <a:sym typeface="Symbol" pitchFamily="2" charset="2"/>
              </a:rPr>
              <a:t>0-1 matrix representation?</a:t>
            </a:r>
          </a:p>
          <a:p>
            <a:pPr lvl="1"/>
            <a:r>
              <a:rPr lang="en-US" altLang="en-US">
                <a:ea typeface="ＭＳ Ｐゴシック" panose="020B0600070205080204" pitchFamily="34" charset="-128"/>
                <a:sym typeface="Symbol" pitchFamily="2" charset="2"/>
              </a:rPr>
              <a:t>Digraph representation?</a:t>
            </a:r>
          </a:p>
          <a:p>
            <a:endParaRPr lang="en-US" altLang="en-US">
              <a:ea typeface="ＭＳ Ｐゴシック" panose="020B0600070205080204" pitchFamily="34" charset="-128"/>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a:extLst>
              <a:ext uri="{FF2B5EF4-FFF2-40B4-BE49-F238E27FC236}">
                <a16:creationId xmlns:a16="http://schemas.microsoft.com/office/drawing/2014/main" id="{CC0C5B58-46A9-234B-A021-8144779467B1}"/>
              </a:ext>
            </a:extLst>
          </p:cNvPr>
          <p:cNvSpPr>
            <a:spLocks noGrp="1"/>
          </p:cNvSpPr>
          <p:nvPr>
            <p:ph type="title"/>
          </p:nvPr>
        </p:nvSpPr>
        <p:spPr/>
        <p:txBody>
          <a:bodyPr/>
          <a:lstStyle/>
          <a:p>
            <a:r>
              <a:rPr lang="en-US" altLang="en-US">
                <a:ea typeface="ＭＳ Ｐゴシック" panose="020B0600070205080204" pitchFamily="34" charset="-128"/>
              </a:rPr>
              <a:t>Symmetric Closure</a:t>
            </a:r>
          </a:p>
        </p:txBody>
      </p:sp>
      <p:sp>
        <p:nvSpPr>
          <p:cNvPr id="62466" name="Content Placeholder 2">
            <a:extLst>
              <a:ext uri="{FF2B5EF4-FFF2-40B4-BE49-F238E27FC236}">
                <a16:creationId xmlns:a16="http://schemas.microsoft.com/office/drawing/2014/main" id="{850C791C-E3D8-EF48-A374-A4681F103674}"/>
              </a:ext>
            </a:extLst>
          </p:cNvPr>
          <p:cNvSpPr>
            <a:spLocks noGrp="1"/>
          </p:cNvSpPr>
          <p:nvPr>
            <p:ph idx="1"/>
          </p:nvPr>
        </p:nvSpPr>
        <p:spPr/>
        <p:txBody>
          <a:bodyPr/>
          <a:lstStyle/>
          <a:p>
            <a:r>
              <a:rPr lang="en-US" altLang="en-US">
                <a:ea typeface="ＭＳ Ｐゴシック" panose="020B0600070205080204" pitchFamily="34" charset="-128"/>
              </a:rPr>
              <a:t>Similarly, we can create the </a:t>
            </a:r>
            <a:r>
              <a:rPr lang="en-US" altLang="en-US" u="sng">
                <a:ea typeface="ＭＳ Ｐゴシック" panose="020B0600070205080204" pitchFamily="34" charset="-128"/>
              </a:rPr>
              <a:t>symmetric closure</a:t>
            </a:r>
            <a:r>
              <a:rPr lang="en-US" altLang="en-US">
                <a:ea typeface="ＭＳ Ｐゴシック" panose="020B0600070205080204" pitchFamily="34" charset="-128"/>
              </a:rPr>
              <a:t> using the inverse of the relation R.  </a:t>
            </a:r>
          </a:p>
          <a:p>
            <a:r>
              <a:rPr lang="en-US" altLang="en-US">
                <a:ea typeface="ＭＳ Ｐゴシック" panose="020B0600070205080204" pitchFamily="34" charset="-128"/>
              </a:rPr>
              <a:t>The symmetric closer is, R</a:t>
            </a:r>
            <a:r>
              <a:rPr lang="en-US" altLang="en-US">
                <a:ea typeface="ＭＳ Ｐゴシック" panose="020B0600070205080204" pitchFamily="34" charset="-128"/>
                <a:sym typeface="Symbol" pitchFamily="2" charset="2"/>
              </a:rPr>
              <a:t></a:t>
            </a:r>
            <a:r>
              <a:rPr lang="en-US" altLang="en-US">
                <a:ea typeface="ＭＳ Ｐゴシック" panose="020B0600070205080204" pitchFamily="34" charset="-128"/>
              </a:rPr>
              <a:t>R</a:t>
            </a:r>
            <a:r>
              <a:rPr lang="ja-JP" altLang="en-US">
                <a:ea typeface="ＭＳ Ｐゴシック" panose="020B0600070205080204" pitchFamily="34" charset="-128"/>
              </a:rPr>
              <a:t>’</a:t>
            </a:r>
            <a:r>
              <a:rPr lang="en-US" altLang="ja-JP">
                <a:ea typeface="ＭＳ Ｐゴシック" panose="020B0600070205080204" pitchFamily="34" charset="-128"/>
              </a:rPr>
              <a:t> where </a:t>
            </a:r>
          </a:p>
          <a:p>
            <a:pPr algn="ctr">
              <a:buFont typeface="Arial" panose="020B0604020202020204" pitchFamily="34" charset="0"/>
              <a:buNone/>
            </a:pPr>
            <a:r>
              <a:rPr lang="en-US" altLang="en-US">
                <a:ea typeface="ＭＳ Ｐゴシック" panose="020B0600070205080204" pitchFamily="34" charset="-128"/>
              </a:rPr>
              <a:t>R</a:t>
            </a:r>
            <a:r>
              <a:rPr lang="ja-JP" altLang="en-US">
                <a:ea typeface="ＭＳ Ｐゴシック" panose="020B0600070205080204" pitchFamily="34" charset="-128"/>
              </a:rPr>
              <a:t>’</a:t>
            </a:r>
            <a:r>
              <a:rPr lang="en-US" altLang="ja-JP">
                <a:ea typeface="ＭＳ Ｐゴシック" panose="020B0600070205080204" pitchFamily="34" charset="-128"/>
              </a:rPr>
              <a:t>={ (b,a) | </a:t>
            </a:r>
            <a:r>
              <a:rPr lang="en-US" altLang="ja-JP">
                <a:ea typeface="ＭＳ Ｐゴシック" panose="020B0600070205080204" pitchFamily="34" charset="-128"/>
                <a:sym typeface="Symbol" pitchFamily="2" charset="2"/>
              </a:rPr>
              <a:t>(a,b)R }</a:t>
            </a:r>
          </a:p>
          <a:p>
            <a:r>
              <a:rPr lang="en-US" altLang="en-US" b="1">
                <a:ea typeface="ＭＳ Ｐゴシック" panose="020B0600070205080204" pitchFamily="34" charset="-128"/>
                <a:sym typeface="Symbol" pitchFamily="2" charset="2"/>
              </a:rPr>
              <a:t>Question</a:t>
            </a:r>
            <a:r>
              <a:rPr lang="en-US" altLang="en-US">
                <a:ea typeface="ＭＳ Ｐゴシック" panose="020B0600070205080204" pitchFamily="34" charset="-128"/>
                <a:sym typeface="Symbol" pitchFamily="2" charset="2"/>
              </a:rPr>
              <a:t>: How can we compute the symmetric closure using</a:t>
            </a:r>
          </a:p>
          <a:p>
            <a:pPr lvl="1"/>
            <a:r>
              <a:rPr lang="en-US" altLang="en-US">
                <a:ea typeface="ＭＳ Ｐゴシック" panose="020B0600070205080204" pitchFamily="34" charset="-128"/>
                <a:sym typeface="Symbol" pitchFamily="2" charset="2"/>
              </a:rPr>
              <a:t>0-1 matrix representation?</a:t>
            </a:r>
          </a:p>
          <a:p>
            <a:pPr lvl="1"/>
            <a:r>
              <a:rPr lang="en-US" altLang="en-US">
                <a:ea typeface="ＭＳ Ｐゴシック" panose="020B0600070205080204" pitchFamily="34" charset="-128"/>
                <a:sym typeface="Symbol" pitchFamily="2" charset="2"/>
              </a:rPr>
              <a:t>Digraph representation?</a:t>
            </a:r>
          </a:p>
          <a:p>
            <a:endParaRPr lang="en-US" altLang="en-US">
              <a:ea typeface="ＭＳ Ｐゴシック" panose="020B0600070205080204" pitchFamily="34" charset="-128"/>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a:extLst>
              <a:ext uri="{FF2B5EF4-FFF2-40B4-BE49-F238E27FC236}">
                <a16:creationId xmlns:a16="http://schemas.microsoft.com/office/drawing/2014/main" id="{98C4241E-C189-CD40-9C79-3C0F7695531B}"/>
              </a:ext>
            </a:extLst>
          </p:cNvPr>
          <p:cNvSpPr>
            <a:spLocks noGrp="1"/>
          </p:cNvSpPr>
          <p:nvPr>
            <p:ph type="title"/>
          </p:nvPr>
        </p:nvSpPr>
        <p:spPr/>
        <p:txBody>
          <a:bodyPr/>
          <a:lstStyle/>
          <a:p>
            <a:r>
              <a:rPr lang="en-US" altLang="en-US">
                <a:ea typeface="ＭＳ Ｐゴシック" panose="020B0600070205080204" pitchFamily="34" charset="-128"/>
              </a:rPr>
              <a:t>Transitive Closure</a:t>
            </a:r>
          </a:p>
        </p:txBody>
      </p:sp>
      <p:sp>
        <p:nvSpPr>
          <p:cNvPr id="63490" name="Content Placeholder 2">
            <a:extLst>
              <a:ext uri="{FF2B5EF4-FFF2-40B4-BE49-F238E27FC236}">
                <a16:creationId xmlns:a16="http://schemas.microsoft.com/office/drawing/2014/main" id="{330A931C-5D00-5141-90B6-403EC9132527}"/>
              </a:ext>
            </a:extLst>
          </p:cNvPr>
          <p:cNvSpPr>
            <a:spLocks noGrp="1"/>
          </p:cNvSpPr>
          <p:nvPr>
            <p:ph idx="1"/>
          </p:nvPr>
        </p:nvSpPr>
        <p:spPr>
          <a:xfrm>
            <a:off x="457200" y="1600200"/>
            <a:ext cx="8458200" cy="4525963"/>
          </a:xfrm>
        </p:spPr>
        <p:txBody>
          <a:bodyPr/>
          <a:lstStyle/>
          <a:p>
            <a:r>
              <a:rPr lang="en-US" altLang="en-US" sz="2800">
                <a:ea typeface="ＭＳ Ｐゴシック" panose="020B0600070205080204" pitchFamily="34" charset="-128"/>
              </a:rPr>
              <a:t>To compute the </a:t>
            </a:r>
            <a:r>
              <a:rPr lang="en-US" altLang="en-US" sz="2800" u="sng">
                <a:ea typeface="ＭＳ Ｐゴシック" panose="020B0600070205080204" pitchFamily="34" charset="-128"/>
              </a:rPr>
              <a:t>transitive closure</a:t>
            </a:r>
            <a:r>
              <a:rPr lang="en-US" altLang="en-US" sz="2800">
                <a:ea typeface="ＭＳ Ｐゴシック" panose="020B0600070205080204" pitchFamily="34" charset="-128"/>
              </a:rPr>
              <a:t> we use the theorem</a:t>
            </a:r>
          </a:p>
          <a:p>
            <a:r>
              <a:rPr lang="en-US" altLang="en-US" sz="2800" b="1">
                <a:ea typeface="ＭＳ Ｐゴシック" panose="020B0600070205080204" pitchFamily="34" charset="-128"/>
              </a:rPr>
              <a:t>Theorem</a:t>
            </a:r>
            <a:r>
              <a:rPr lang="en-US" altLang="en-US" sz="2800">
                <a:ea typeface="ＭＳ Ｐゴシック" panose="020B0600070205080204" pitchFamily="34" charset="-128"/>
              </a:rPr>
              <a:t>: A relation </a:t>
            </a:r>
            <a:r>
              <a:rPr lang="en-US" altLang="en-US" sz="2800" i="1">
                <a:ea typeface="ＭＳ Ｐゴシック" panose="020B0600070205080204" pitchFamily="34" charset="-128"/>
              </a:rPr>
              <a:t>R</a:t>
            </a:r>
            <a:r>
              <a:rPr lang="en-US" altLang="en-US" sz="2800">
                <a:ea typeface="ＭＳ Ｐゴシック" panose="020B0600070205080204" pitchFamily="34" charset="-128"/>
              </a:rPr>
              <a:t> is transitive if and only if </a:t>
            </a:r>
            <a:r>
              <a:rPr lang="en-US" altLang="en-US" sz="2800" i="1">
                <a:ea typeface="ＭＳ Ｐゴシック" panose="020B0600070205080204" pitchFamily="34" charset="-128"/>
              </a:rPr>
              <a:t>R</a:t>
            </a:r>
            <a:r>
              <a:rPr lang="en-US" altLang="en-US" sz="2800" i="1" baseline="30000">
                <a:ea typeface="ＭＳ Ｐゴシック" panose="020B0600070205080204" pitchFamily="34" charset="-128"/>
              </a:rPr>
              <a:t>n</a:t>
            </a:r>
            <a:r>
              <a:rPr lang="en-US" altLang="en-US" sz="2800">
                <a:ea typeface="ＭＳ Ｐゴシック" panose="020B0600070205080204" pitchFamily="34" charset="-128"/>
              </a:rPr>
              <a:t> </a:t>
            </a:r>
            <a:r>
              <a:rPr lang="en-US" altLang="en-US" sz="2800">
                <a:ea typeface="ＭＳ Ｐゴシック" panose="020B0600070205080204" pitchFamily="34" charset="-128"/>
                <a:sym typeface="Symbol" pitchFamily="2" charset="2"/>
              </a:rPr>
              <a:t> </a:t>
            </a:r>
            <a:r>
              <a:rPr lang="en-US" altLang="en-US" sz="2800" i="1">
                <a:ea typeface="ＭＳ Ｐゴシック" panose="020B0600070205080204" pitchFamily="34" charset="-128"/>
              </a:rPr>
              <a:t>R</a:t>
            </a:r>
            <a:r>
              <a:rPr lang="en-US" altLang="en-US" sz="2800">
                <a:ea typeface="ＭＳ Ｐゴシック" panose="020B0600070205080204" pitchFamily="34" charset="-128"/>
              </a:rPr>
              <a:t> for </a:t>
            </a:r>
            <a:r>
              <a:rPr lang="en-US" altLang="en-US" sz="2800" i="1">
                <a:ea typeface="ＭＳ Ｐゴシック" panose="020B0600070205080204" pitchFamily="34" charset="-128"/>
              </a:rPr>
              <a:t>n</a:t>
            </a:r>
            <a:r>
              <a:rPr lang="en-US" altLang="en-US" sz="2800">
                <a:ea typeface="ＭＳ Ｐゴシック" panose="020B0600070205080204" pitchFamily="34" charset="-128"/>
              </a:rPr>
              <a:t>=1,2,3,…</a:t>
            </a:r>
          </a:p>
          <a:p>
            <a:r>
              <a:rPr lang="en-US" altLang="en-US" sz="2800">
                <a:ea typeface="ＭＳ Ｐゴシック" panose="020B0600070205080204" pitchFamily="34" charset="-128"/>
              </a:rPr>
              <a:t>Thus, if we compute </a:t>
            </a:r>
            <a:r>
              <a:rPr lang="en-US" altLang="en-US" sz="2800" i="1">
                <a:ea typeface="ＭＳ Ｐゴシック" panose="020B0600070205080204" pitchFamily="34" charset="-128"/>
              </a:rPr>
              <a:t>R</a:t>
            </a:r>
            <a:r>
              <a:rPr lang="en-US" altLang="en-US" sz="2800" baseline="30000">
                <a:ea typeface="ＭＳ Ｐゴシック" panose="020B0600070205080204" pitchFamily="34" charset="-128"/>
              </a:rPr>
              <a:t>k </a:t>
            </a:r>
            <a:r>
              <a:rPr lang="en-US" altLang="en-US" sz="2800">
                <a:ea typeface="ＭＳ Ｐゴシック" panose="020B0600070205080204" pitchFamily="34" charset="-128"/>
              </a:rPr>
              <a:t>such that </a:t>
            </a:r>
            <a:r>
              <a:rPr lang="en-US" altLang="en-US" sz="2800" i="1">
                <a:ea typeface="ＭＳ Ｐゴシック" panose="020B0600070205080204" pitchFamily="34" charset="-128"/>
              </a:rPr>
              <a:t>R</a:t>
            </a:r>
            <a:r>
              <a:rPr lang="en-US" altLang="en-US" sz="2800" baseline="30000">
                <a:ea typeface="ＭＳ Ｐゴシック" panose="020B0600070205080204" pitchFamily="34" charset="-128"/>
              </a:rPr>
              <a:t>k </a:t>
            </a:r>
            <a:r>
              <a:rPr lang="en-US" altLang="en-US" sz="2800">
                <a:ea typeface="ＭＳ Ｐゴシック" panose="020B0600070205080204" pitchFamily="34" charset="-128"/>
                <a:sym typeface="Symbol" pitchFamily="2" charset="2"/>
              </a:rPr>
              <a:t> </a:t>
            </a:r>
            <a:r>
              <a:rPr lang="en-US" altLang="en-US" sz="2800" i="1">
                <a:ea typeface="ＭＳ Ｐゴシック" panose="020B0600070205080204" pitchFamily="34" charset="-128"/>
              </a:rPr>
              <a:t>R</a:t>
            </a:r>
            <a:r>
              <a:rPr lang="en-US" altLang="en-US" sz="2800" baseline="30000">
                <a:ea typeface="ＭＳ Ｐゴシック" panose="020B0600070205080204" pitchFamily="34" charset="-128"/>
              </a:rPr>
              <a:t>n</a:t>
            </a:r>
            <a:r>
              <a:rPr lang="en-US" altLang="en-US" sz="2800" i="1">
                <a:ea typeface="ＭＳ Ｐゴシック" panose="020B0600070205080204" pitchFamily="34" charset="-128"/>
              </a:rPr>
              <a:t> </a:t>
            </a:r>
            <a:r>
              <a:rPr lang="en-US" altLang="en-US" sz="2800">
                <a:ea typeface="ＭＳ Ｐゴシック" panose="020B0600070205080204" pitchFamily="34" charset="-128"/>
              </a:rPr>
              <a:t>for all n</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k, then </a:t>
            </a:r>
            <a:r>
              <a:rPr lang="en-US" altLang="en-US" sz="2800" i="1">
                <a:ea typeface="ＭＳ Ｐゴシック" panose="020B0600070205080204" pitchFamily="34" charset="-128"/>
              </a:rPr>
              <a:t>R</a:t>
            </a:r>
            <a:r>
              <a:rPr lang="en-US" altLang="en-US" sz="2800" baseline="30000">
                <a:ea typeface="ＭＳ Ｐゴシック" panose="020B0600070205080204" pitchFamily="34" charset="-128"/>
              </a:rPr>
              <a:t>k </a:t>
            </a:r>
            <a:r>
              <a:rPr lang="en-US" altLang="en-US" sz="2800">
                <a:ea typeface="ＭＳ Ｐゴシック" panose="020B0600070205080204" pitchFamily="34" charset="-128"/>
              </a:rPr>
              <a:t>is the transitive closure</a:t>
            </a:r>
          </a:p>
          <a:p>
            <a:r>
              <a:rPr lang="en-US" altLang="en-US" sz="2800">
                <a:ea typeface="ＭＳ Ｐゴシック" panose="020B0600070205080204" pitchFamily="34" charset="-128"/>
              </a:rPr>
              <a:t>The Warshall</a:t>
            </a:r>
            <a:r>
              <a:rPr lang="ja-JP" altLang="en-US" sz="2800">
                <a:ea typeface="ＭＳ Ｐゴシック" panose="020B0600070205080204" pitchFamily="34" charset="-128"/>
              </a:rPr>
              <a:t>’</a:t>
            </a:r>
            <a:r>
              <a:rPr lang="en-US" altLang="ja-JP" sz="2800">
                <a:ea typeface="ＭＳ Ｐゴシック" panose="020B0600070205080204" pitchFamily="34" charset="-128"/>
              </a:rPr>
              <a:t>s Algorithm allows us to do this efficiently</a:t>
            </a:r>
          </a:p>
          <a:p>
            <a:r>
              <a:rPr lang="en-US" altLang="en-US" sz="2000" b="1">
                <a:ea typeface="ＭＳ Ｐゴシック" panose="020B0600070205080204" pitchFamily="34" charset="-128"/>
              </a:rPr>
              <a:t>Note</a:t>
            </a:r>
            <a:r>
              <a:rPr lang="en-US" altLang="en-US" sz="2000">
                <a:ea typeface="ＭＳ Ｐゴシック" panose="020B0600070205080204" pitchFamily="34" charset="-128"/>
              </a:rPr>
              <a:t>: Your textbook gives much greater details in terms of graphs and connectivity relations.  It is good to read this material, but it is based on material that we have not yet seen.</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a:extLst>
              <a:ext uri="{FF2B5EF4-FFF2-40B4-BE49-F238E27FC236}">
                <a16:creationId xmlns:a16="http://schemas.microsoft.com/office/drawing/2014/main" id="{8F1B7D66-1297-FB42-A8F5-97DFF18BC1F8}"/>
              </a:ext>
            </a:extLst>
          </p:cNvPr>
          <p:cNvSpPr>
            <a:spLocks noGrp="1"/>
          </p:cNvSpPr>
          <p:nvPr>
            <p:ph type="title"/>
          </p:nvPr>
        </p:nvSpPr>
        <p:spPr/>
        <p:txBody>
          <a:bodyPr/>
          <a:lstStyle/>
          <a:p>
            <a:r>
              <a:rPr lang="en-US" altLang="en-US">
                <a:ea typeface="ＭＳ Ｐゴシック" panose="020B0600070205080204" pitchFamily="34" charset="-128"/>
              </a:rPr>
              <a:t>Warshall</a:t>
            </a:r>
            <a:r>
              <a:rPr lang="ja-JP" altLang="en-US">
                <a:ea typeface="ＭＳ Ｐゴシック" panose="020B0600070205080204" pitchFamily="34" charset="-128"/>
              </a:rPr>
              <a:t>’</a:t>
            </a:r>
            <a:r>
              <a:rPr lang="en-US" altLang="ja-JP">
                <a:ea typeface="ＭＳ Ｐゴシック" panose="020B0600070205080204" pitchFamily="34" charset="-128"/>
              </a:rPr>
              <a:t>s Algorithm: Key Ideas</a:t>
            </a:r>
            <a:endParaRPr lang="en-US" altLang="en-US">
              <a:ea typeface="ＭＳ Ｐゴシック" panose="020B0600070205080204" pitchFamily="34" charset="-128"/>
            </a:endParaRPr>
          </a:p>
        </p:txBody>
      </p:sp>
      <p:sp>
        <p:nvSpPr>
          <p:cNvPr id="64514" name="Content Placeholder 2">
            <a:extLst>
              <a:ext uri="{FF2B5EF4-FFF2-40B4-BE49-F238E27FC236}">
                <a16:creationId xmlns:a16="http://schemas.microsoft.com/office/drawing/2014/main" id="{75A32C2E-58A1-5343-8A0C-B8CA409E52F3}"/>
              </a:ext>
            </a:extLst>
          </p:cNvPr>
          <p:cNvSpPr>
            <a:spLocks noGrp="1"/>
          </p:cNvSpPr>
          <p:nvPr>
            <p:ph idx="1"/>
          </p:nvPr>
        </p:nvSpPr>
        <p:spPr/>
        <p:txBody>
          <a:bodyPr/>
          <a:lstStyle/>
          <a:p>
            <a:r>
              <a:rPr lang="en-US" altLang="en-US" sz="2400">
                <a:ea typeface="ＭＳ Ｐゴシック" panose="020B0600070205080204" pitchFamily="34" charset="-128"/>
              </a:rPr>
              <a:t>In any set A with |A|=n, any transitive relation will be built from a sequence of relations that has a length of at most n.  Why?</a:t>
            </a:r>
          </a:p>
          <a:p>
            <a:r>
              <a:rPr lang="en-US" altLang="en-US" sz="2400">
                <a:ea typeface="ＭＳ Ｐゴシック" panose="020B0600070205080204" pitchFamily="34" charset="-128"/>
              </a:rPr>
              <a:t>Consider the case where the relation </a:t>
            </a:r>
            <a:r>
              <a:rPr lang="en-US" altLang="en-US" sz="2400" i="1">
                <a:ea typeface="ＭＳ Ｐゴシック" panose="020B0600070205080204" pitchFamily="34" charset="-128"/>
              </a:rPr>
              <a:t>R</a:t>
            </a:r>
            <a:r>
              <a:rPr lang="en-US" altLang="en-US" sz="2400">
                <a:ea typeface="ＭＳ Ｐゴシック" panose="020B0600070205080204" pitchFamily="34" charset="-128"/>
              </a:rPr>
              <a:t> on A has the ordered pairs (a</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3</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n-1</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Then, (a</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must be in </a:t>
            </a:r>
            <a:r>
              <a:rPr lang="en-US" altLang="en-US" sz="2400" i="1">
                <a:ea typeface="ＭＳ Ｐゴシック" panose="020B0600070205080204" pitchFamily="34" charset="-128"/>
              </a:rPr>
              <a:t>R</a:t>
            </a:r>
            <a:r>
              <a:rPr lang="en-US" altLang="en-US" sz="2400">
                <a:ea typeface="ＭＳ Ｐゴシック" panose="020B0600070205080204" pitchFamily="34" charset="-128"/>
              </a:rPr>
              <a:t> for </a:t>
            </a:r>
            <a:r>
              <a:rPr lang="en-US" altLang="en-US" sz="2400" i="1">
                <a:ea typeface="ＭＳ Ｐゴシック" panose="020B0600070205080204" pitchFamily="34" charset="-128"/>
              </a:rPr>
              <a:t>R</a:t>
            </a:r>
            <a:r>
              <a:rPr lang="en-US" altLang="en-US" sz="2400">
                <a:ea typeface="ＭＳ Ｐゴシック" panose="020B0600070205080204" pitchFamily="34" charset="-128"/>
              </a:rPr>
              <a:t> to be transitive</a:t>
            </a:r>
          </a:p>
          <a:p>
            <a:r>
              <a:rPr lang="en-US" altLang="en-US" sz="2400">
                <a:ea typeface="ＭＳ Ｐゴシック" panose="020B0600070205080204" pitchFamily="34" charset="-128"/>
              </a:rPr>
              <a:t>Thus, by the previous theorem, it suffices to compute (at most) </a:t>
            </a:r>
            <a:r>
              <a:rPr lang="en-US" altLang="en-US" sz="2400" i="1">
                <a:ea typeface="ＭＳ Ｐゴシック" panose="020B0600070205080204" pitchFamily="34" charset="-128"/>
              </a:rPr>
              <a:t>R</a:t>
            </a:r>
            <a:r>
              <a:rPr lang="en-US" altLang="en-US" sz="2400" baseline="30000">
                <a:ea typeface="ＭＳ Ｐゴシック" panose="020B0600070205080204" pitchFamily="34" charset="-128"/>
              </a:rPr>
              <a:t>n</a:t>
            </a:r>
            <a:endParaRPr lang="en-US" altLang="en-US" sz="2400" i="1">
              <a:ea typeface="ＭＳ Ｐゴシック" panose="020B0600070205080204" pitchFamily="34" charset="-128"/>
            </a:endParaRPr>
          </a:p>
          <a:p>
            <a:r>
              <a:rPr lang="en-US" altLang="en-US" sz="2400">
                <a:ea typeface="ＭＳ Ｐゴシック" panose="020B0600070205080204" pitchFamily="34" charset="-128"/>
              </a:rPr>
              <a:t>Recall that </a:t>
            </a:r>
            <a:r>
              <a:rPr lang="en-US" altLang="en-US" sz="2400" i="1">
                <a:ea typeface="ＭＳ Ｐゴシック" panose="020B0600070205080204" pitchFamily="34" charset="-128"/>
              </a:rPr>
              <a:t>R</a:t>
            </a:r>
            <a:r>
              <a:rPr lang="en-US" altLang="en-US" sz="2400" baseline="30000">
                <a:ea typeface="ＭＳ Ｐゴシック" panose="020B0600070205080204" pitchFamily="34" charset="-128"/>
              </a:rPr>
              <a:t>k</a:t>
            </a:r>
            <a:r>
              <a:rPr lang="en-US" altLang="en-US" sz="2400">
                <a:ea typeface="ＭＳ Ｐゴシック" panose="020B0600070205080204" pitchFamily="34" charset="-128"/>
              </a:rPr>
              <a:t>=</a:t>
            </a:r>
            <a:r>
              <a:rPr lang="en-US" altLang="en-US" sz="2400" i="1">
                <a:ea typeface="ＭＳ Ｐゴシック" panose="020B0600070205080204" pitchFamily="34" charset="-128"/>
              </a:rPr>
              <a:t>R</a:t>
            </a:r>
            <a:r>
              <a:rPr lang="en-US" altLang="en-US" sz="2400" baseline="30000">
                <a:ea typeface="ＭＳ Ｐゴシック" panose="020B0600070205080204" pitchFamily="34" charset="-128"/>
                <a:sym typeface="Symbol" pitchFamily="2" charset="2"/>
              </a:rPr>
              <a:t></a:t>
            </a:r>
            <a:r>
              <a:rPr lang="en-US" altLang="en-US" sz="2400" i="1">
                <a:ea typeface="ＭＳ Ｐゴシック" panose="020B0600070205080204" pitchFamily="34" charset="-128"/>
              </a:rPr>
              <a:t>R</a:t>
            </a:r>
            <a:r>
              <a:rPr lang="en-US" altLang="en-US" sz="2400" baseline="30000">
                <a:ea typeface="ＭＳ Ｐゴシック" panose="020B0600070205080204" pitchFamily="34" charset="-128"/>
              </a:rPr>
              <a:t>k-1</a:t>
            </a:r>
            <a:r>
              <a:rPr lang="en-US" altLang="en-US" sz="2400" i="1">
                <a:ea typeface="ＭＳ Ｐゴシック" panose="020B0600070205080204" pitchFamily="34" charset="-128"/>
              </a:rPr>
              <a:t> </a:t>
            </a:r>
            <a:r>
              <a:rPr lang="en-US" altLang="en-US" sz="2400">
                <a:ea typeface="ＭＳ Ｐゴシック" panose="020B0600070205080204" pitchFamily="34" charset="-128"/>
              </a:rPr>
              <a:t>is computed using a bit-matrix product</a:t>
            </a:r>
          </a:p>
          <a:p>
            <a:r>
              <a:rPr lang="en-US" altLang="en-US" sz="2400">
                <a:ea typeface="ＭＳ Ｐゴシック" panose="020B0600070205080204" pitchFamily="34" charset="-128"/>
              </a:rPr>
              <a:t>The above gives us a natural algorithm for computing the transitive closure:  the Warshall</a:t>
            </a:r>
            <a:r>
              <a:rPr lang="ja-JP" altLang="en-US" sz="2400">
                <a:ea typeface="ＭＳ Ｐゴシック" panose="020B0600070205080204" pitchFamily="34" charset="-128"/>
              </a:rPr>
              <a:t>’</a:t>
            </a:r>
            <a:r>
              <a:rPr lang="en-US" altLang="ja-JP" sz="2400">
                <a:ea typeface="ＭＳ Ｐゴシック" panose="020B0600070205080204" pitchFamily="34" charset="-128"/>
              </a:rPr>
              <a:t>s Algorithm</a:t>
            </a:r>
            <a:endParaRPr lang="en-US" altLang="en-US" sz="2400">
              <a:ea typeface="ＭＳ Ｐゴシック" panose="020B0600070205080204" pitchFamily="34" charset="-128"/>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a:extLst>
              <a:ext uri="{FF2B5EF4-FFF2-40B4-BE49-F238E27FC236}">
                <a16:creationId xmlns:a16="http://schemas.microsoft.com/office/drawing/2014/main" id="{7E96ABCB-08CB-7F46-979A-6A2E0F5D0499}"/>
              </a:ext>
            </a:extLst>
          </p:cNvPr>
          <p:cNvSpPr>
            <a:spLocks noGrp="1"/>
          </p:cNvSpPr>
          <p:nvPr>
            <p:ph type="title"/>
          </p:nvPr>
        </p:nvSpPr>
        <p:spPr/>
        <p:txBody>
          <a:bodyPr/>
          <a:lstStyle/>
          <a:p>
            <a:r>
              <a:rPr lang="en-US" altLang="en-US">
                <a:ea typeface="ＭＳ Ｐゴシック" panose="020B0600070205080204" pitchFamily="34" charset="-128"/>
              </a:rPr>
              <a:t>Warshall</a:t>
            </a:r>
            <a:r>
              <a:rPr lang="ja-JP" altLang="en-US">
                <a:ea typeface="ＭＳ Ｐゴシック" panose="020B0600070205080204" pitchFamily="34" charset="-128"/>
              </a:rPr>
              <a:t>’</a:t>
            </a:r>
            <a:r>
              <a:rPr lang="en-US" altLang="ja-JP">
                <a:ea typeface="ＭＳ Ｐゴシック" panose="020B0600070205080204" pitchFamily="34" charset="-128"/>
              </a:rPr>
              <a:t>s Algorithm</a:t>
            </a:r>
            <a:endParaRPr lang="en-US" altLang="en-US">
              <a:ea typeface="ＭＳ Ｐゴシック" panose="020B0600070205080204" pitchFamily="34" charset="-128"/>
            </a:endParaRPr>
          </a:p>
        </p:txBody>
      </p:sp>
      <p:sp>
        <p:nvSpPr>
          <p:cNvPr id="65538" name="Content Placeholder 2">
            <a:extLst>
              <a:ext uri="{FF2B5EF4-FFF2-40B4-BE49-F238E27FC236}">
                <a16:creationId xmlns:a16="http://schemas.microsoft.com/office/drawing/2014/main" id="{5F48CCDF-DD27-6F43-BE7C-F410ED67BED7}"/>
              </a:ext>
            </a:extLst>
          </p:cNvPr>
          <p:cNvSpPr>
            <a:spLocks noGrp="1"/>
          </p:cNvSpPr>
          <p:nvPr>
            <p:ph idx="1"/>
          </p:nvPr>
        </p:nvSpPr>
        <p:spPr/>
        <p:txBody>
          <a:bodyPr/>
          <a:lstStyle/>
          <a:p>
            <a:pPr>
              <a:buFont typeface="Arial" panose="020B0604020202020204" pitchFamily="34" charset="0"/>
              <a:buNone/>
            </a:pPr>
            <a:r>
              <a:rPr lang="en-US" altLang="en-US" sz="2000" b="1">
                <a:ea typeface="ＭＳ Ｐゴシック" panose="020B0600070205080204" pitchFamily="34" charset="-128"/>
              </a:rPr>
              <a:t>Input</a:t>
            </a:r>
            <a:r>
              <a:rPr lang="en-US" altLang="en-US" sz="2000">
                <a:ea typeface="ＭＳ Ｐゴシック" panose="020B0600070205080204" pitchFamily="34" charset="-128"/>
              </a:rPr>
              <a:t>: An (n</a:t>
            </a:r>
            <a:r>
              <a:rPr lang="en-US" altLang="en-US" sz="2000">
                <a:ea typeface="ＭＳ Ｐゴシック" panose="020B0600070205080204" pitchFamily="34" charset="-128"/>
                <a:sym typeface="Symbol" pitchFamily="2" charset="2"/>
              </a:rPr>
              <a:t>n) 0-1 matrix M</a:t>
            </a:r>
            <a:r>
              <a:rPr lang="en-US" altLang="en-US" sz="2000" i="1" baseline="-25000">
                <a:ea typeface="ＭＳ Ｐゴシック" panose="020B0600070205080204" pitchFamily="34" charset="-128"/>
                <a:sym typeface="Symbol" pitchFamily="2" charset="2"/>
              </a:rPr>
              <a:t>R</a:t>
            </a:r>
            <a:r>
              <a:rPr lang="en-US" altLang="en-US" sz="2000">
                <a:ea typeface="ＭＳ Ｐゴシック" panose="020B0600070205080204" pitchFamily="34" charset="-128"/>
                <a:sym typeface="Symbol" pitchFamily="2" charset="2"/>
              </a:rPr>
              <a:t> representing a relation </a:t>
            </a:r>
            <a:r>
              <a:rPr lang="en-US" altLang="en-US" sz="2000" i="1">
                <a:ea typeface="ＭＳ Ｐゴシック" panose="020B0600070205080204" pitchFamily="34" charset="-128"/>
                <a:sym typeface="Symbol" pitchFamily="2" charset="2"/>
              </a:rPr>
              <a:t>R</a:t>
            </a:r>
            <a:r>
              <a:rPr lang="en-US" altLang="en-US" sz="2000">
                <a:ea typeface="ＭＳ Ｐゴシック" panose="020B0600070205080204" pitchFamily="34" charset="-128"/>
                <a:sym typeface="Symbol" pitchFamily="2" charset="2"/>
              </a:rPr>
              <a:t> on A, |A|=n</a:t>
            </a:r>
          </a:p>
          <a:p>
            <a:pPr>
              <a:buFont typeface="Arial" panose="020B0604020202020204" pitchFamily="34" charset="0"/>
              <a:buNone/>
            </a:pPr>
            <a:r>
              <a:rPr lang="en-US" altLang="en-US" sz="2000" b="1">
                <a:ea typeface="ＭＳ Ｐゴシック" panose="020B0600070205080204" pitchFamily="34" charset="-128"/>
                <a:sym typeface="Symbol" pitchFamily="2" charset="2"/>
              </a:rPr>
              <a:t>Output</a:t>
            </a:r>
            <a:r>
              <a:rPr lang="en-US" altLang="en-US" sz="2000">
                <a:ea typeface="ＭＳ Ｐゴシック" panose="020B0600070205080204" pitchFamily="34" charset="-128"/>
                <a:sym typeface="Symbol" pitchFamily="2" charset="2"/>
              </a:rPr>
              <a:t>:  </a:t>
            </a:r>
            <a:r>
              <a:rPr lang="en-US" altLang="en-US" sz="2000">
                <a:ea typeface="ＭＳ Ｐゴシック" panose="020B0600070205080204" pitchFamily="34" charset="-128"/>
              </a:rPr>
              <a:t>An (n</a:t>
            </a:r>
            <a:r>
              <a:rPr lang="en-US" altLang="en-US" sz="2000">
                <a:ea typeface="ＭＳ Ｐゴシック" panose="020B0600070205080204" pitchFamily="34" charset="-128"/>
                <a:sym typeface="Symbol" pitchFamily="2" charset="2"/>
              </a:rPr>
              <a:t>n) 0-1 matrix W representing the transitive closure of </a:t>
            </a:r>
            <a:r>
              <a:rPr lang="en-US" altLang="en-US" sz="2000" i="1">
                <a:ea typeface="ＭＳ Ｐゴシック" panose="020B0600070205080204" pitchFamily="34" charset="-128"/>
                <a:sym typeface="Symbol" pitchFamily="2" charset="2"/>
              </a:rPr>
              <a:t>R</a:t>
            </a:r>
            <a:r>
              <a:rPr lang="en-US" altLang="en-US" sz="2000">
                <a:ea typeface="ＭＳ Ｐゴシック" panose="020B0600070205080204" pitchFamily="34" charset="-128"/>
                <a:sym typeface="Symbol" pitchFamily="2" charset="2"/>
              </a:rPr>
              <a:t> on A</a:t>
            </a:r>
          </a:p>
          <a:p>
            <a:pPr>
              <a:buFont typeface="Arial" panose="020B0604020202020204" pitchFamily="34" charset="0"/>
              <a:buNone/>
            </a:pPr>
            <a:r>
              <a:rPr lang="en-US" altLang="en-US" sz="2000">
                <a:ea typeface="ＭＳ Ｐゴシック" panose="020B0600070205080204" pitchFamily="34" charset="-128"/>
                <a:sym typeface="Symbol" pitchFamily="2" charset="2"/>
              </a:rPr>
              <a:t>1.     W M</a:t>
            </a:r>
            <a:r>
              <a:rPr lang="en-US" altLang="en-US" sz="2000" i="1" baseline="-25000">
                <a:ea typeface="ＭＳ Ｐゴシック" panose="020B0600070205080204" pitchFamily="34" charset="-128"/>
                <a:sym typeface="Symbol" pitchFamily="2" charset="2"/>
              </a:rPr>
              <a:t>R</a:t>
            </a:r>
            <a:endParaRPr lang="en-US" altLang="en-US" sz="2000">
              <a:ea typeface="ＭＳ Ｐゴシック" panose="020B0600070205080204" pitchFamily="34" charset="-128"/>
              <a:sym typeface="Symbol" pitchFamily="2" charset="2"/>
            </a:endParaRPr>
          </a:p>
          <a:p>
            <a:pPr>
              <a:buFont typeface="Arial" panose="020B0604020202020204" pitchFamily="34" charset="0"/>
              <a:buNone/>
            </a:pPr>
            <a:r>
              <a:rPr lang="en-US" altLang="en-US" sz="2000">
                <a:ea typeface="ＭＳ Ｐゴシック" panose="020B0600070205080204" pitchFamily="34" charset="-128"/>
                <a:sym typeface="Symbol" pitchFamily="2" charset="2"/>
              </a:rPr>
              <a:t>2.     FOR k=1,…, n DO</a:t>
            </a:r>
          </a:p>
          <a:p>
            <a:pPr>
              <a:buFont typeface="Arial" panose="020B0604020202020204" pitchFamily="34" charset="0"/>
              <a:buAutoNum type="arabicPeriod" startAt="3"/>
            </a:pPr>
            <a:r>
              <a:rPr lang="en-US" altLang="en-US" sz="2000">
                <a:ea typeface="ＭＳ Ｐゴシック" panose="020B0600070205080204" pitchFamily="34" charset="-128"/>
                <a:sym typeface="Symbol" pitchFamily="2" charset="2"/>
              </a:rPr>
              <a:t>      FOR i=1,…,n DO</a:t>
            </a:r>
          </a:p>
          <a:p>
            <a:pPr>
              <a:buFont typeface="Arial" panose="020B0604020202020204" pitchFamily="34" charset="0"/>
              <a:buAutoNum type="arabicPeriod" startAt="3"/>
            </a:pPr>
            <a:r>
              <a:rPr lang="en-US" altLang="en-US" sz="2000">
                <a:ea typeface="ＭＳ Ｐゴシック" panose="020B0600070205080204" pitchFamily="34" charset="-128"/>
              </a:rPr>
              <a:t>            FOR j=1,…,n DO</a:t>
            </a:r>
          </a:p>
          <a:p>
            <a:pPr>
              <a:buFont typeface="Arial" panose="020B0604020202020204" pitchFamily="34" charset="0"/>
              <a:buAutoNum type="arabicPeriod" startAt="3"/>
            </a:pPr>
            <a:r>
              <a:rPr lang="en-US" altLang="en-US" sz="2000">
                <a:ea typeface="ＭＳ Ｐゴシック" panose="020B0600070205080204" pitchFamily="34" charset="-128"/>
              </a:rPr>
              <a:t>                    w</a:t>
            </a:r>
            <a:r>
              <a:rPr lang="en-US" altLang="en-US" sz="2000" baseline="-25000">
                <a:ea typeface="ＭＳ Ｐゴシック" panose="020B0600070205080204" pitchFamily="34" charset="-128"/>
              </a:rPr>
              <a:t>i,j</a:t>
            </a:r>
            <a:r>
              <a:rPr lang="en-US" altLang="en-US" sz="2000">
                <a:ea typeface="ＭＳ Ｐゴシック" panose="020B0600070205080204" pitchFamily="34" charset="-128"/>
                <a:sym typeface="Symbol" pitchFamily="2" charset="2"/>
              </a:rPr>
              <a:t>  w</a:t>
            </a:r>
            <a:r>
              <a:rPr lang="en-US" altLang="en-US" sz="2000" baseline="-25000">
                <a:ea typeface="ＭＳ Ｐゴシック" panose="020B0600070205080204" pitchFamily="34" charset="-128"/>
                <a:sym typeface="Symbol" pitchFamily="2" charset="2"/>
              </a:rPr>
              <a:t>i.j</a:t>
            </a:r>
            <a:r>
              <a:rPr lang="en-US" altLang="en-US" sz="2000">
                <a:ea typeface="ＭＳ Ｐゴシック" panose="020B0600070205080204" pitchFamily="34" charset="-128"/>
                <a:sym typeface="Symbol" pitchFamily="2" charset="2"/>
              </a:rPr>
              <a:t>  (w</a:t>
            </a:r>
            <a:r>
              <a:rPr lang="en-US" altLang="en-US" sz="2000" baseline="-25000">
                <a:ea typeface="ＭＳ Ｐゴシック" panose="020B0600070205080204" pitchFamily="34" charset="-128"/>
                <a:sym typeface="Symbol" pitchFamily="2" charset="2"/>
              </a:rPr>
              <a:t>i,k</a:t>
            </a:r>
            <a:r>
              <a:rPr lang="en-US" altLang="en-US" sz="2000">
                <a:ea typeface="ＭＳ Ｐゴシック" panose="020B0600070205080204" pitchFamily="34" charset="-128"/>
                <a:sym typeface="Symbol" pitchFamily="2" charset="2"/>
              </a:rPr>
              <a:t>  w</a:t>
            </a:r>
            <a:r>
              <a:rPr lang="en-US" altLang="en-US" sz="2000" baseline="-25000">
                <a:ea typeface="ＭＳ Ｐゴシック" panose="020B0600070205080204" pitchFamily="34" charset="-128"/>
                <a:sym typeface="Symbol" pitchFamily="2" charset="2"/>
              </a:rPr>
              <a:t>k,j</a:t>
            </a:r>
            <a:r>
              <a:rPr lang="en-US" altLang="en-US" sz="2000">
                <a:ea typeface="ＭＳ Ｐゴシック" panose="020B0600070205080204" pitchFamily="34" charset="-128"/>
                <a:sym typeface="Symbol" pitchFamily="2" charset="2"/>
              </a:rPr>
              <a:t>)</a:t>
            </a:r>
          </a:p>
          <a:p>
            <a:pPr>
              <a:buFont typeface="Arial" panose="020B0604020202020204" pitchFamily="34" charset="0"/>
              <a:buAutoNum type="arabicPeriod" startAt="3"/>
            </a:pPr>
            <a:r>
              <a:rPr lang="en-US" altLang="en-US" sz="2000">
                <a:ea typeface="ＭＳ Ｐゴシック" panose="020B0600070205080204" pitchFamily="34" charset="-128"/>
                <a:sym typeface="Symbol" pitchFamily="2" charset="2"/>
              </a:rPr>
              <a:t>            END</a:t>
            </a:r>
          </a:p>
          <a:p>
            <a:pPr>
              <a:buFont typeface="Arial" panose="020B0604020202020204" pitchFamily="34" charset="0"/>
              <a:buAutoNum type="arabicPeriod" startAt="3"/>
            </a:pPr>
            <a:r>
              <a:rPr lang="en-US" altLang="en-US" sz="2000">
                <a:ea typeface="ＭＳ Ｐゴシック" panose="020B0600070205080204" pitchFamily="34" charset="-128"/>
                <a:sym typeface="Symbol" pitchFamily="2" charset="2"/>
              </a:rPr>
              <a:t>      END</a:t>
            </a:r>
          </a:p>
          <a:p>
            <a:pPr>
              <a:buFont typeface="Arial" panose="020B0604020202020204" pitchFamily="34" charset="0"/>
              <a:buAutoNum type="arabicPeriod" startAt="3"/>
            </a:pPr>
            <a:r>
              <a:rPr lang="en-US" altLang="en-US" sz="2000">
                <a:ea typeface="ＭＳ Ｐゴシック" panose="020B0600070205080204" pitchFamily="34" charset="-128"/>
                <a:sym typeface="Symbol" pitchFamily="2" charset="2"/>
              </a:rPr>
              <a:t>END</a:t>
            </a:r>
          </a:p>
          <a:p>
            <a:pPr>
              <a:buFont typeface="Arial" panose="020B0604020202020204" pitchFamily="34" charset="0"/>
              <a:buAutoNum type="arabicPeriod" startAt="3"/>
            </a:pPr>
            <a:r>
              <a:rPr lang="en-US" altLang="en-US" sz="2000">
                <a:ea typeface="ＭＳ Ｐゴシック" panose="020B0600070205080204" pitchFamily="34" charset="-128"/>
                <a:sym typeface="Symbol" pitchFamily="2" charset="2"/>
              </a:rPr>
              <a:t>RETURN W</a:t>
            </a:r>
            <a:endParaRPr lang="en-US" altLang="en-US">
              <a:ea typeface="ＭＳ Ｐゴシック" panose="020B0600070205080204" pitchFamily="34" charset="-128"/>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a:extLst>
              <a:ext uri="{FF2B5EF4-FFF2-40B4-BE49-F238E27FC236}">
                <a16:creationId xmlns:a16="http://schemas.microsoft.com/office/drawing/2014/main" id="{C4630032-78CE-CE43-A8B1-69A50347EE86}"/>
              </a:ext>
            </a:extLst>
          </p:cNvPr>
          <p:cNvSpPr>
            <a:spLocks noGrp="1"/>
          </p:cNvSpPr>
          <p:nvPr>
            <p:ph type="title"/>
          </p:nvPr>
        </p:nvSpPr>
        <p:spPr/>
        <p:txBody>
          <a:bodyPr/>
          <a:lstStyle/>
          <a:p>
            <a:r>
              <a:rPr lang="en-US" altLang="en-US">
                <a:ea typeface="ＭＳ Ｐゴシック" panose="020B0600070205080204" pitchFamily="34" charset="-128"/>
              </a:rPr>
              <a:t>Warshall</a:t>
            </a:r>
            <a:r>
              <a:rPr lang="ja-JP" altLang="en-US">
                <a:ea typeface="ＭＳ Ｐゴシック" panose="020B0600070205080204" pitchFamily="34" charset="-128"/>
              </a:rPr>
              <a:t>’</a:t>
            </a:r>
            <a:r>
              <a:rPr lang="en-US" altLang="ja-JP">
                <a:ea typeface="ＭＳ Ｐゴシック" panose="020B0600070205080204" pitchFamily="34" charset="-128"/>
              </a:rPr>
              <a:t>s Algorithm: Example</a:t>
            </a:r>
            <a:endParaRPr lang="en-US" altLang="en-US" b="1">
              <a:ea typeface="ＭＳ Ｐゴシック" panose="020B0600070205080204" pitchFamily="34" charset="-128"/>
            </a:endParaRPr>
          </a:p>
        </p:txBody>
      </p:sp>
      <p:sp>
        <p:nvSpPr>
          <p:cNvPr id="66562" name="Content Placeholder 2">
            <a:extLst>
              <a:ext uri="{FF2B5EF4-FFF2-40B4-BE49-F238E27FC236}">
                <a16:creationId xmlns:a16="http://schemas.microsoft.com/office/drawing/2014/main" id="{649EE339-F5D3-1A4C-A99C-137F6037EC8E}"/>
              </a:ext>
            </a:extLst>
          </p:cNvPr>
          <p:cNvSpPr>
            <a:spLocks noGrp="1"/>
          </p:cNvSpPr>
          <p:nvPr>
            <p:ph idx="1"/>
          </p:nvPr>
        </p:nvSpPr>
        <p:spPr/>
        <p:txBody>
          <a:bodyPr/>
          <a:lstStyle/>
          <a:p>
            <a:r>
              <a:rPr lang="en-US" altLang="en-US">
                <a:ea typeface="ＭＳ Ｐゴシック" panose="020B0600070205080204" pitchFamily="34" charset="-128"/>
              </a:rPr>
              <a:t>Compute the transitive closure of </a:t>
            </a:r>
          </a:p>
          <a:p>
            <a:pPr lvl="1"/>
            <a:r>
              <a:rPr lang="en-US" altLang="en-US">
                <a:ea typeface="ＭＳ Ｐゴシック" panose="020B0600070205080204" pitchFamily="34" charset="-128"/>
              </a:rPr>
              <a:t>The relation R={(1,1),(1,2),(1,4),(2,2),(2,3),(3,1),</a:t>
            </a:r>
          </a:p>
          <a:p>
            <a:pPr lvl="1">
              <a:buFont typeface="Arial" panose="020B0604020202020204" pitchFamily="34" charset="0"/>
              <a:buNone/>
            </a:pPr>
            <a:r>
              <a:rPr lang="en-US" altLang="en-US">
                <a:ea typeface="ＭＳ Ｐゴシック" panose="020B0600070205080204" pitchFamily="34" charset="-128"/>
              </a:rPr>
              <a:t>	(3,4),(4,1),(4,4)}</a:t>
            </a:r>
          </a:p>
          <a:p>
            <a:pPr lvl="1"/>
            <a:r>
              <a:rPr lang="en-US" altLang="en-US">
                <a:ea typeface="ＭＳ Ｐゴシック" panose="020B0600070205080204" pitchFamily="34" charset="-128"/>
              </a:rPr>
              <a:t>On the set A={1,2,3,4}</a:t>
            </a:r>
          </a:p>
          <a:p>
            <a:endParaRPr lang="en-US" altLang="en-US">
              <a:ea typeface="ＭＳ Ｐゴシック" panose="020B0600070205080204" pitchFamily="34"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a:extLst>
              <a:ext uri="{FF2B5EF4-FFF2-40B4-BE49-F238E27FC236}">
                <a16:creationId xmlns:a16="http://schemas.microsoft.com/office/drawing/2014/main" id="{93C73925-676B-BF4C-B09F-01B81200330B}"/>
              </a:ext>
            </a:extLst>
          </p:cNvPr>
          <p:cNvSpPr>
            <a:spLocks noGrp="1"/>
          </p:cNvSpPr>
          <p:nvPr>
            <p:ph type="title"/>
          </p:nvPr>
        </p:nvSpPr>
        <p:spPr/>
        <p:txBody>
          <a:bodyPr/>
          <a:lstStyle/>
          <a:p>
            <a:r>
              <a:rPr lang="en-US" altLang="en-US">
                <a:ea typeface="ＭＳ Ｐゴシック" panose="020B0600070205080204" pitchFamily="34" charset="-128"/>
              </a:rPr>
              <a:t>Relations on a Set</a:t>
            </a:r>
          </a:p>
        </p:txBody>
      </p:sp>
      <p:sp>
        <p:nvSpPr>
          <p:cNvPr id="21506" name="Content Placeholder 2">
            <a:extLst>
              <a:ext uri="{FF2B5EF4-FFF2-40B4-BE49-F238E27FC236}">
                <a16:creationId xmlns:a16="http://schemas.microsoft.com/office/drawing/2014/main" id="{B0E73899-D34D-244F-A9ED-0E722F22CCA1}"/>
              </a:ext>
            </a:extLst>
          </p:cNvPr>
          <p:cNvSpPr>
            <a:spLocks noGrp="1"/>
          </p:cNvSpPr>
          <p:nvPr>
            <p:ph idx="1"/>
          </p:nvPr>
        </p:nvSpPr>
        <p:spPr/>
        <p:txBody>
          <a:bodyPr/>
          <a:lstStyle/>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A relation </a:t>
            </a:r>
            <a:r>
              <a:rPr lang="en-US" altLang="en-US" sz="2800">
                <a:solidFill>
                  <a:srgbClr val="FF0000"/>
                </a:solidFill>
                <a:ea typeface="ＭＳ Ｐゴシック" panose="020B0600070205080204" pitchFamily="34" charset="-128"/>
              </a:rPr>
              <a:t>on the set A</a:t>
            </a:r>
            <a:r>
              <a:rPr lang="en-US" altLang="en-US" sz="2800">
                <a:ea typeface="ＭＳ Ｐゴシック" panose="020B0600070205080204" pitchFamily="34" charset="-128"/>
              </a:rPr>
              <a:t> is a relation from A to A and is a subset of A</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A</a:t>
            </a:r>
          </a:p>
          <a:p>
            <a:r>
              <a:rPr lang="en-US" altLang="en-US" sz="2800" b="1">
                <a:ea typeface="ＭＳ Ｐゴシック" panose="020B0600070205080204" pitchFamily="34" charset="-128"/>
              </a:rPr>
              <a:t>Example</a:t>
            </a:r>
            <a:endParaRPr lang="en-US" altLang="en-US" sz="2800">
              <a:ea typeface="ＭＳ Ｐゴシック" panose="020B0600070205080204" pitchFamily="34" charset="-128"/>
            </a:endParaRPr>
          </a:p>
          <a:p>
            <a:pPr>
              <a:buFont typeface="Arial" panose="020B0604020202020204" pitchFamily="34" charset="0"/>
              <a:buNone/>
            </a:pPr>
            <a:r>
              <a:rPr lang="en-US" altLang="en-US" sz="2800">
                <a:ea typeface="ＭＳ Ｐゴシック" panose="020B0600070205080204" pitchFamily="34" charset="-128"/>
              </a:rPr>
              <a:t>	</a:t>
            </a:r>
            <a:r>
              <a:rPr lang="en-US" altLang="en-US" sz="2400">
                <a:ea typeface="ＭＳ Ｐゴシック" panose="020B0600070205080204" pitchFamily="34" charset="-128"/>
              </a:rPr>
              <a:t>The following are binary relations on </a:t>
            </a:r>
            <a:r>
              <a:rPr lang="en-US" altLang="en-US" sz="2400" i="1">
                <a:latin typeface="Algerian" pitchFamily="82" charset="0"/>
                <a:ea typeface="ＭＳ Ｐゴシック" panose="020B0600070205080204" pitchFamily="34" charset="-128"/>
              </a:rPr>
              <a:t>N</a:t>
            </a:r>
          </a:p>
          <a:p>
            <a:pPr lvl="1" algn="ctr">
              <a:buFont typeface="Arial" panose="020B0604020202020204" pitchFamily="34" charset="0"/>
              <a:buNone/>
            </a:pP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(a,b) | a </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b }</a:t>
            </a:r>
          </a:p>
          <a:p>
            <a:pPr lvl="1" algn="ctr">
              <a:buFont typeface="Arial" panose="020B0604020202020204" pitchFamily="34" charset="0"/>
              <a:buNone/>
            </a:pP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(a,b) | a,b </a:t>
            </a:r>
            <a:r>
              <a:rPr lang="en-US" altLang="en-US" sz="2400">
                <a:ea typeface="ＭＳ Ｐゴシック" panose="020B0600070205080204" pitchFamily="34" charset="-128"/>
                <a:sym typeface="Symbol" pitchFamily="2" charset="2"/>
              </a:rPr>
              <a:t> </a:t>
            </a:r>
            <a:r>
              <a:rPr lang="en-US" altLang="en-US" sz="2400" i="1">
                <a:latin typeface="Algerian" pitchFamily="82" charset="0"/>
                <a:ea typeface="ＭＳ Ｐゴシック" panose="020B0600070205080204" pitchFamily="34" charset="-128"/>
                <a:sym typeface="Symbol" pitchFamily="2" charset="2"/>
              </a:rPr>
              <a:t>N</a:t>
            </a:r>
            <a:r>
              <a:rPr lang="en-US" altLang="en-US" sz="2400">
                <a:ea typeface="ＭＳ Ｐゴシック" panose="020B0600070205080204" pitchFamily="34" charset="-128"/>
                <a:sym typeface="Symbol" pitchFamily="2" charset="2"/>
              </a:rPr>
              <a:t>,  a/b  </a:t>
            </a:r>
            <a:r>
              <a:rPr lang="en-US" altLang="en-US" sz="2400" i="1">
                <a:latin typeface="Algerian" pitchFamily="82" charset="0"/>
                <a:ea typeface="ＭＳ Ｐゴシック" panose="020B0600070205080204" pitchFamily="34" charset="-128"/>
                <a:sym typeface="Symbol" pitchFamily="2" charset="2"/>
              </a:rPr>
              <a:t>Z </a:t>
            </a:r>
            <a:r>
              <a:rPr lang="en-US" altLang="en-US" sz="2400">
                <a:ea typeface="ＭＳ Ｐゴシック" panose="020B0600070205080204" pitchFamily="34" charset="-128"/>
                <a:sym typeface="Symbol" pitchFamily="2" charset="2"/>
              </a:rPr>
              <a:t>}</a:t>
            </a:r>
          </a:p>
          <a:p>
            <a:pPr lvl="1" algn="ctr">
              <a:buFont typeface="Arial" panose="020B0604020202020204" pitchFamily="34" charset="0"/>
              <a:buNone/>
            </a:pPr>
            <a:r>
              <a:rPr lang="en-US" altLang="en-US" sz="2400">
                <a:ea typeface="ＭＳ Ｐゴシック" panose="020B0600070205080204" pitchFamily="34" charset="-128"/>
                <a:sym typeface="Symbol" pitchFamily="2" charset="2"/>
              </a:rPr>
              <a:t>R</a:t>
            </a:r>
            <a:r>
              <a:rPr lang="en-US" altLang="en-US" sz="2400" baseline="-25000">
                <a:ea typeface="ＭＳ Ｐゴシック" panose="020B0600070205080204" pitchFamily="34" charset="-128"/>
                <a:sym typeface="Symbol" pitchFamily="2" charset="2"/>
              </a:rPr>
              <a:t>3</a:t>
            </a:r>
            <a:r>
              <a:rPr lang="en-US" altLang="en-US" sz="2400">
                <a:ea typeface="ＭＳ Ｐゴシック" panose="020B0600070205080204" pitchFamily="34" charset="-128"/>
                <a:sym typeface="Symbol" pitchFamily="2" charset="2"/>
              </a:rPr>
              <a:t>={ (a,b) | a,b  </a:t>
            </a:r>
            <a:r>
              <a:rPr lang="en-US" altLang="en-US" sz="2400" i="1">
                <a:latin typeface="Algerian" pitchFamily="82" charset="0"/>
                <a:ea typeface="ＭＳ Ｐゴシック" panose="020B0600070205080204" pitchFamily="34" charset="-128"/>
                <a:sym typeface="Symbol" pitchFamily="2" charset="2"/>
              </a:rPr>
              <a:t>N</a:t>
            </a:r>
            <a:r>
              <a:rPr lang="en-US" altLang="en-US" sz="2400">
                <a:ea typeface="ＭＳ Ｐゴシック" panose="020B0600070205080204" pitchFamily="34" charset="-128"/>
                <a:sym typeface="Symbol" pitchFamily="2" charset="2"/>
              </a:rPr>
              <a:t>, a-b=2 }</a:t>
            </a:r>
          </a:p>
          <a:p>
            <a:r>
              <a:rPr lang="en-US" altLang="en-US" sz="2800" b="1">
                <a:ea typeface="ＭＳ Ｐゴシック" panose="020B0600070205080204" pitchFamily="34" charset="-128"/>
                <a:sym typeface="Symbol" pitchFamily="2" charset="2"/>
              </a:rPr>
              <a:t>Question</a:t>
            </a:r>
          </a:p>
          <a:p>
            <a:pPr>
              <a:buFont typeface="Arial" panose="020B0604020202020204" pitchFamily="34" charset="0"/>
              <a:buNone/>
            </a:pPr>
            <a:r>
              <a:rPr lang="en-US" altLang="en-US" sz="2800">
                <a:ea typeface="ＭＳ Ｐゴシック" panose="020B0600070205080204" pitchFamily="34" charset="-128"/>
                <a:sym typeface="Symbol" pitchFamily="2" charset="2"/>
              </a:rPr>
              <a:t>	</a:t>
            </a:r>
            <a:r>
              <a:rPr lang="en-US" altLang="en-US" sz="2400">
                <a:ea typeface="ＭＳ Ｐゴシック" panose="020B0600070205080204" pitchFamily="34" charset="-128"/>
                <a:sym typeface="Symbol" pitchFamily="2" charset="2"/>
              </a:rPr>
              <a:t>For each of the above relations, give some examples of ordered pairs (a,b) </a:t>
            </a:r>
            <a:r>
              <a:rPr lang="en-US" altLang="en-US" sz="2400" i="1">
                <a:latin typeface="Algerian" pitchFamily="82" charset="0"/>
                <a:ea typeface="ＭＳ Ｐゴシック" panose="020B0600070205080204" pitchFamily="34" charset="-128"/>
                <a:sym typeface="Symbol" pitchFamily="2" charset="2"/>
              </a:rPr>
              <a:t>N</a:t>
            </a:r>
            <a:r>
              <a:rPr lang="en-US" altLang="en-US" sz="2400" baseline="30000">
                <a:ea typeface="ＭＳ Ｐゴシック" panose="020B0600070205080204" pitchFamily="34" charset="-128"/>
                <a:sym typeface="Symbol" pitchFamily="2" charset="2"/>
              </a:rPr>
              <a:t>2</a:t>
            </a:r>
            <a:r>
              <a:rPr lang="en-US" altLang="en-US" sz="2400">
                <a:ea typeface="ＭＳ Ｐゴシック" panose="020B0600070205080204" pitchFamily="34" charset="-128"/>
                <a:sym typeface="Symbol" pitchFamily="2" charset="2"/>
              </a:rPr>
              <a:t> that are not in the relation</a:t>
            </a:r>
            <a:endParaRPr lang="en-US" altLang="en-US" sz="2400">
              <a:ea typeface="ＭＳ Ｐゴシック" panose="020B0600070205080204" pitchFamily="34" charset="-128"/>
            </a:endParaRPr>
          </a:p>
          <a:p>
            <a:pPr>
              <a:buFont typeface="Arial" panose="020B0604020202020204" pitchFamily="34" charset="0"/>
              <a:buNone/>
            </a:pPr>
            <a:endParaRPr lang="en-US" altLang="en-US">
              <a:ea typeface="ＭＳ Ｐゴシック" panose="020B0600070205080204" pitchFamily="34" charset="-128"/>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4FB9D-25A9-2F4C-BA31-C707505322BC}"/>
              </a:ext>
            </a:extLst>
          </p:cNvPr>
          <p:cNvSpPr>
            <a:spLocks noGrp="1"/>
          </p:cNvSpPr>
          <p:nvPr>
            <p:ph type="title"/>
          </p:nvPr>
        </p:nvSpPr>
        <p:spPr/>
        <p:txBody>
          <a:bodyPr/>
          <a:lstStyle/>
          <a:p>
            <a:r>
              <a:rPr lang="en-US" dirty="0" err="1"/>
              <a:t>Warshall</a:t>
            </a:r>
            <a:r>
              <a:rPr lang="en-US" dirty="0"/>
              <a:t> Algorithm: Mechanically</a:t>
            </a:r>
          </a:p>
        </p:txBody>
      </p:sp>
      <p:graphicFrame>
        <p:nvGraphicFramePr>
          <p:cNvPr id="4" name="Table 3">
            <a:extLst>
              <a:ext uri="{FF2B5EF4-FFF2-40B4-BE49-F238E27FC236}">
                <a16:creationId xmlns:a16="http://schemas.microsoft.com/office/drawing/2014/main" id="{21D6F42A-7B00-9843-A62C-E1A86D077B86}"/>
              </a:ext>
            </a:extLst>
          </p:cNvPr>
          <p:cNvGraphicFramePr>
            <a:graphicFrameLocks noGrp="1"/>
          </p:cNvGraphicFramePr>
          <p:nvPr>
            <p:extLst>
              <p:ext uri="{D42A27DB-BD31-4B8C-83A1-F6EECF244321}">
                <p14:modId xmlns:p14="http://schemas.microsoft.com/office/powerpoint/2010/main" val="3797849289"/>
              </p:ext>
            </p:extLst>
          </p:nvPr>
        </p:nvGraphicFramePr>
        <p:xfrm>
          <a:off x="1951798" y="2175821"/>
          <a:ext cx="2154240" cy="1966385"/>
        </p:xfrm>
        <a:graphic>
          <a:graphicData uri="http://schemas.openxmlformats.org/drawingml/2006/table">
            <a:tbl>
              <a:tblPr firstRow="1" bandRow="1">
                <a:tableStyleId>{5C22544A-7EE6-4342-B048-85BDC9FD1C3A}</a:tableStyleId>
              </a:tblPr>
              <a:tblGrid>
                <a:gridCol w="430848">
                  <a:extLst>
                    <a:ext uri="{9D8B030D-6E8A-4147-A177-3AD203B41FA5}">
                      <a16:colId xmlns:a16="http://schemas.microsoft.com/office/drawing/2014/main" val="1770737832"/>
                    </a:ext>
                  </a:extLst>
                </a:gridCol>
                <a:gridCol w="430848">
                  <a:extLst>
                    <a:ext uri="{9D8B030D-6E8A-4147-A177-3AD203B41FA5}">
                      <a16:colId xmlns:a16="http://schemas.microsoft.com/office/drawing/2014/main" val="520908600"/>
                    </a:ext>
                  </a:extLst>
                </a:gridCol>
                <a:gridCol w="430848">
                  <a:extLst>
                    <a:ext uri="{9D8B030D-6E8A-4147-A177-3AD203B41FA5}">
                      <a16:colId xmlns:a16="http://schemas.microsoft.com/office/drawing/2014/main" val="2070283447"/>
                    </a:ext>
                  </a:extLst>
                </a:gridCol>
                <a:gridCol w="430848">
                  <a:extLst>
                    <a:ext uri="{9D8B030D-6E8A-4147-A177-3AD203B41FA5}">
                      <a16:colId xmlns:a16="http://schemas.microsoft.com/office/drawing/2014/main" val="2786158230"/>
                    </a:ext>
                  </a:extLst>
                </a:gridCol>
                <a:gridCol w="430848">
                  <a:extLst>
                    <a:ext uri="{9D8B030D-6E8A-4147-A177-3AD203B41FA5}">
                      <a16:colId xmlns:a16="http://schemas.microsoft.com/office/drawing/2014/main" val="2052315287"/>
                    </a:ext>
                  </a:extLst>
                </a:gridCol>
              </a:tblGrid>
              <a:tr h="393277">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554532161"/>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613217422"/>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84900512"/>
                  </a:ext>
                </a:extLst>
              </a:tr>
              <a:tr h="393277">
                <a:tc>
                  <a:txBody>
                    <a:bodyPr/>
                    <a:lstStyle/>
                    <a:p>
                      <a:pPr algn="ctr"/>
                      <a:r>
                        <a:rPr lang="en-US" b="0" dirty="0">
                          <a:solidFill>
                            <a:schemeClr val="tx1"/>
                          </a:solidFill>
                        </a:rPr>
                        <a:t>0</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362835097"/>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4238647847"/>
                  </a:ext>
                </a:extLst>
              </a:tr>
            </a:tbl>
          </a:graphicData>
        </a:graphic>
      </p:graphicFrame>
      <p:graphicFrame>
        <p:nvGraphicFramePr>
          <p:cNvPr id="9" name="Table 8">
            <a:extLst>
              <a:ext uri="{FF2B5EF4-FFF2-40B4-BE49-F238E27FC236}">
                <a16:creationId xmlns:a16="http://schemas.microsoft.com/office/drawing/2014/main" id="{62275D3A-A080-734B-87DA-D7791094BFED}"/>
              </a:ext>
            </a:extLst>
          </p:cNvPr>
          <p:cNvGraphicFramePr>
            <a:graphicFrameLocks noGrp="1"/>
          </p:cNvGraphicFramePr>
          <p:nvPr>
            <p:extLst>
              <p:ext uri="{D42A27DB-BD31-4B8C-83A1-F6EECF244321}">
                <p14:modId xmlns:p14="http://schemas.microsoft.com/office/powerpoint/2010/main" val="1688352831"/>
              </p:ext>
            </p:extLst>
          </p:nvPr>
        </p:nvGraphicFramePr>
        <p:xfrm>
          <a:off x="6731062" y="2175821"/>
          <a:ext cx="2154240" cy="1966385"/>
        </p:xfrm>
        <a:graphic>
          <a:graphicData uri="http://schemas.openxmlformats.org/drawingml/2006/table">
            <a:tbl>
              <a:tblPr firstRow="1" bandRow="1">
                <a:tableStyleId>{5C22544A-7EE6-4342-B048-85BDC9FD1C3A}</a:tableStyleId>
              </a:tblPr>
              <a:tblGrid>
                <a:gridCol w="430848">
                  <a:extLst>
                    <a:ext uri="{9D8B030D-6E8A-4147-A177-3AD203B41FA5}">
                      <a16:colId xmlns:a16="http://schemas.microsoft.com/office/drawing/2014/main" val="1770737832"/>
                    </a:ext>
                  </a:extLst>
                </a:gridCol>
                <a:gridCol w="430848">
                  <a:extLst>
                    <a:ext uri="{9D8B030D-6E8A-4147-A177-3AD203B41FA5}">
                      <a16:colId xmlns:a16="http://schemas.microsoft.com/office/drawing/2014/main" val="520908600"/>
                    </a:ext>
                  </a:extLst>
                </a:gridCol>
                <a:gridCol w="430848">
                  <a:extLst>
                    <a:ext uri="{9D8B030D-6E8A-4147-A177-3AD203B41FA5}">
                      <a16:colId xmlns:a16="http://schemas.microsoft.com/office/drawing/2014/main" val="2070283447"/>
                    </a:ext>
                  </a:extLst>
                </a:gridCol>
                <a:gridCol w="430848">
                  <a:extLst>
                    <a:ext uri="{9D8B030D-6E8A-4147-A177-3AD203B41FA5}">
                      <a16:colId xmlns:a16="http://schemas.microsoft.com/office/drawing/2014/main" val="2786158230"/>
                    </a:ext>
                  </a:extLst>
                </a:gridCol>
                <a:gridCol w="430848">
                  <a:extLst>
                    <a:ext uri="{9D8B030D-6E8A-4147-A177-3AD203B41FA5}">
                      <a16:colId xmlns:a16="http://schemas.microsoft.com/office/drawing/2014/main" val="2052315287"/>
                    </a:ext>
                  </a:extLst>
                </a:gridCol>
              </a:tblGrid>
              <a:tr h="393277">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554532161"/>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613217422"/>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84900512"/>
                  </a:ext>
                </a:extLst>
              </a:tr>
              <a:tr h="393277">
                <a:tc>
                  <a:txBody>
                    <a:bodyPr/>
                    <a:lstStyle/>
                    <a:p>
                      <a:pPr algn="ctr"/>
                      <a:r>
                        <a:rPr lang="en-US" b="0" dirty="0">
                          <a:solidFill>
                            <a:schemeClr val="tx1"/>
                          </a:solidFill>
                        </a:rPr>
                        <a:t>0</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362835097"/>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4238647847"/>
                  </a:ext>
                </a:extLst>
              </a:tr>
            </a:tbl>
          </a:graphicData>
        </a:graphic>
      </p:graphicFrame>
      <p:pic>
        <p:nvPicPr>
          <p:cNvPr id="12" name="Picture 11">
            <a:extLst>
              <a:ext uri="{FF2B5EF4-FFF2-40B4-BE49-F238E27FC236}">
                <a16:creationId xmlns:a16="http://schemas.microsoft.com/office/drawing/2014/main" id="{CEE67F00-8AB0-5340-A283-851760D37C01}"/>
              </a:ext>
            </a:extLst>
          </p:cNvPr>
          <p:cNvPicPr>
            <a:picLocks noChangeAspect="1"/>
          </p:cNvPicPr>
          <p:nvPr/>
        </p:nvPicPr>
        <p:blipFill>
          <a:blip r:embed="rId3"/>
          <a:stretch>
            <a:fillRect/>
          </a:stretch>
        </p:blipFill>
        <p:spPr>
          <a:xfrm>
            <a:off x="1236098" y="4991728"/>
            <a:ext cx="7594600" cy="1130300"/>
          </a:xfrm>
          <a:prstGeom prst="rect">
            <a:avLst/>
          </a:prstGeom>
        </p:spPr>
      </p:pic>
      <p:sp>
        <p:nvSpPr>
          <p:cNvPr id="13" name="Oval 12">
            <a:extLst>
              <a:ext uri="{FF2B5EF4-FFF2-40B4-BE49-F238E27FC236}">
                <a16:creationId xmlns:a16="http://schemas.microsoft.com/office/drawing/2014/main" id="{F51D37EF-4128-F842-8D59-5542867CF8E0}"/>
              </a:ext>
            </a:extLst>
          </p:cNvPr>
          <p:cNvSpPr/>
          <p:nvPr/>
        </p:nvSpPr>
        <p:spPr>
          <a:xfrm>
            <a:off x="2457354" y="2059160"/>
            <a:ext cx="291151" cy="2305087"/>
          </a:xfrm>
          <a:prstGeom prst="ellipse">
            <a:avLst/>
          </a:pr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U-Turn Arrow 13">
            <a:extLst>
              <a:ext uri="{FF2B5EF4-FFF2-40B4-BE49-F238E27FC236}">
                <a16:creationId xmlns:a16="http://schemas.microsoft.com/office/drawing/2014/main" id="{E6CA10F0-AA52-1640-BED0-6F72955B24A0}"/>
              </a:ext>
            </a:extLst>
          </p:cNvPr>
          <p:cNvSpPr/>
          <p:nvPr/>
        </p:nvSpPr>
        <p:spPr>
          <a:xfrm>
            <a:off x="2082800" y="1676400"/>
            <a:ext cx="4976533" cy="610808"/>
          </a:xfrm>
          <a:prstGeom prst="uturnArrow">
            <a:avLst>
              <a:gd name="adj1" fmla="val 3607"/>
              <a:gd name="adj2" fmla="val 18532"/>
              <a:gd name="adj3" fmla="val 24502"/>
              <a:gd name="adj4" fmla="val 43750"/>
              <a:gd name="adj5" fmla="val 75000"/>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U-Turn Arrow 14">
            <a:extLst>
              <a:ext uri="{FF2B5EF4-FFF2-40B4-BE49-F238E27FC236}">
                <a16:creationId xmlns:a16="http://schemas.microsoft.com/office/drawing/2014/main" id="{C7DE3CB6-5A5A-7B4F-A8EF-8F70A834C803}"/>
              </a:ext>
            </a:extLst>
          </p:cNvPr>
          <p:cNvSpPr/>
          <p:nvPr/>
        </p:nvSpPr>
        <p:spPr>
          <a:xfrm flipV="1">
            <a:off x="2592264" y="4348785"/>
            <a:ext cx="4882268" cy="444831"/>
          </a:xfrm>
          <a:prstGeom prst="uturnArrow">
            <a:avLst>
              <a:gd name="adj1" fmla="val 3607"/>
              <a:gd name="adj2" fmla="val 18532"/>
              <a:gd name="adj3" fmla="val 24502"/>
              <a:gd name="adj4" fmla="val 43750"/>
              <a:gd name="adj5" fmla="val 75000"/>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Oval 15">
            <a:extLst>
              <a:ext uri="{FF2B5EF4-FFF2-40B4-BE49-F238E27FC236}">
                <a16:creationId xmlns:a16="http://schemas.microsoft.com/office/drawing/2014/main" id="{B4648818-BF4B-2D46-AB75-9EAF626E7977}"/>
              </a:ext>
            </a:extLst>
          </p:cNvPr>
          <p:cNvSpPr/>
          <p:nvPr/>
        </p:nvSpPr>
        <p:spPr>
          <a:xfrm>
            <a:off x="3298044" y="2109762"/>
            <a:ext cx="291151" cy="2305087"/>
          </a:xfrm>
          <a:prstGeom prst="ellipse">
            <a:avLst/>
          </a:pr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U-Turn Arrow 16">
            <a:extLst>
              <a:ext uri="{FF2B5EF4-FFF2-40B4-BE49-F238E27FC236}">
                <a16:creationId xmlns:a16="http://schemas.microsoft.com/office/drawing/2014/main" id="{16F10DEB-416E-4E44-AAC8-31704D05CD83}"/>
              </a:ext>
            </a:extLst>
          </p:cNvPr>
          <p:cNvSpPr/>
          <p:nvPr/>
        </p:nvSpPr>
        <p:spPr>
          <a:xfrm flipV="1">
            <a:off x="3384484" y="4364245"/>
            <a:ext cx="4090048" cy="444831"/>
          </a:xfrm>
          <a:prstGeom prst="uturnArrow">
            <a:avLst>
              <a:gd name="adj1" fmla="val 3607"/>
              <a:gd name="adj2" fmla="val 18532"/>
              <a:gd name="adj3" fmla="val 24502"/>
              <a:gd name="adj4" fmla="val 43750"/>
              <a:gd name="adj5" fmla="val 75000"/>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Oval 17">
            <a:extLst>
              <a:ext uri="{FF2B5EF4-FFF2-40B4-BE49-F238E27FC236}">
                <a16:creationId xmlns:a16="http://schemas.microsoft.com/office/drawing/2014/main" id="{95367040-FA37-9043-A64F-FE962AE3AE85}"/>
              </a:ext>
            </a:extLst>
          </p:cNvPr>
          <p:cNvSpPr/>
          <p:nvPr/>
        </p:nvSpPr>
        <p:spPr>
          <a:xfrm>
            <a:off x="7236618" y="2109762"/>
            <a:ext cx="291151" cy="2305087"/>
          </a:xfrm>
          <a:prstGeom prst="ellipse">
            <a:avLst/>
          </a:pr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C4CE51C8-B1B8-4348-90F9-DA3E0F84391F}"/>
              </a:ext>
            </a:extLst>
          </p:cNvPr>
          <p:cNvSpPr/>
          <p:nvPr/>
        </p:nvSpPr>
        <p:spPr>
          <a:xfrm>
            <a:off x="1962630" y="2112110"/>
            <a:ext cx="291151" cy="2305087"/>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6EAF15DF-F3B8-4942-AD6E-08C151DB6B45}"/>
              </a:ext>
            </a:extLst>
          </p:cNvPr>
          <p:cNvPicPr>
            <a:picLocks noChangeAspect="1"/>
          </p:cNvPicPr>
          <p:nvPr/>
        </p:nvPicPr>
        <p:blipFill>
          <a:blip r:embed="rId4"/>
          <a:stretch>
            <a:fillRect/>
          </a:stretch>
        </p:blipFill>
        <p:spPr>
          <a:xfrm>
            <a:off x="249812" y="2941716"/>
            <a:ext cx="1600200" cy="368300"/>
          </a:xfrm>
          <a:prstGeom prst="rect">
            <a:avLst/>
          </a:prstGeom>
        </p:spPr>
      </p:pic>
      <p:pic>
        <p:nvPicPr>
          <p:cNvPr id="21" name="Picture 20">
            <a:extLst>
              <a:ext uri="{FF2B5EF4-FFF2-40B4-BE49-F238E27FC236}">
                <a16:creationId xmlns:a16="http://schemas.microsoft.com/office/drawing/2014/main" id="{8AC92D99-8AB7-664A-A3D9-E5F3EC442749}"/>
              </a:ext>
            </a:extLst>
          </p:cNvPr>
          <p:cNvPicPr>
            <a:picLocks noChangeAspect="1"/>
          </p:cNvPicPr>
          <p:nvPr/>
        </p:nvPicPr>
        <p:blipFill>
          <a:blip r:embed="rId5"/>
          <a:stretch>
            <a:fillRect/>
          </a:stretch>
        </p:blipFill>
        <p:spPr>
          <a:xfrm>
            <a:off x="5216544" y="2930059"/>
            <a:ext cx="1206500" cy="368300"/>
          </a:xfrm>
          <a:prstGeom prst="rect">
            <a:avLst/>
          </a:prstGeom>
        </p:spPr>
      </p:pic>
      <p:pic>
        <p:nvPicPr>
          <p:cNvPr id="22" name="Picture 21">
            <a:extLst>
              <a:ext uri="{FF2B5EF4-FFF2-40B4-BE49-F238E27FC236}">
                <a16:creationId xmlns:a16="http://schemas.microsoft.com/office/drawing/2014/main" id="{990B8C3A-ADE2-D34E-BCA7-6188789C613F}"/>
              </a:ext>
            </a:extLst>
          </p:cNvPr>
          <p:cNvPicPr>
            <a:picLocks noChangeAspect="1"/>
          </p:cNvPicPr>
          <p:nvPr/>
        </p:nvPicPr>
        <p:blipFill>
          <a:blip r:embed="rId6"/>
          <a:stretch>
            <a:fillRect/>
          </a:stretch>
        </p:blipFill>
        <p:spPr>
          <a:xfrm>
            <a:off x="1707957" y="3415331"/>
            <a:ext cx="152400" cy="228600"/>
          </a:xfrm>
          <a:prstGeom prst="rect">
            <a:avLst/>
          </a:prstGeom>
        </p:spPr>
      </p:pic>
      <p:pic>
        <p:nvPicPr>
          <p:cNvPr id="23" name="Picture 22">
            <a:extLst>
              <a:ext uri="{FF2B5EF4-FFF2-40B4-BE49-F238E27FC236}">
                <a16:creationId xmlns:a16="http://schemas.microsoft.com/office/drawing/2014/main" id="{70050E65-F893-FE4C-8CD0-C01F994E7722}"/>
              </a:ext>
            </a:extLst>
          </p:cNvPr>
          <p:cNvPicPr>
            <a:picLocks noChangeAspect="1"/>
          </p:cNvPicPr>
          <p:nvPr/>
        </p:nvPicPr>
        <p:blipFill>
          <a:blip r:embed="rId6"/>
          <a:stretch>
            <a:fillRect/>
          </a:stretch>
        </p:blipFill>
        <p:spPr>
          <a:xfrm>
            <a:off x="3384484" y="1880217"/>
            <a:ext cx="152400" cy="228600"/>
          </a:xfrm>
          <a:prstGeom prst="rect">
            <a:avLst/>
          </a:prstGeom>
        </p:spPr>
      </p:pic>
      <p:pic>
        <p:nvPicPr>
          <p:cNvPr id="24" name="Picture 23">
            <a:extLst>
              <a:ext uri="{FF2B5EF4-FFF2-40B4-BE49-F238E27FC236}">
                <a16:creationId xmlns:a16="http://schemas.microsoft.com/office/drawing/2014/main" id="{DF24E4AB-9EAC-D944-A60B-F140AE59A5A1}"/>
              </a:ext>
            </a:extLst>
          </p:cNvPr>
          <p:cNvPicPr>
            <a:picLocks noChangeAspect="1"/>
          </p:cNvPicPr>
          <p:nvPr/>
        </p:nvPicPr>
        <p:blipFill>
          <a:blip r:embed="rId6"/>
          <a:stretch>
            <a:fillRect/>
          </a:stretch>
        </p:blipFill>
        <p:spPr>
          <a:xfrm>
            <a:off x="6437016" y="3415331"/>
            <a:ext cx="152400" cy="228600"/>
          </a:xfrm>
          <a:prstGeom prst="rect">
            <a:avLst/>
          </a:prstGeom>
        </p:spPr>
      </p:pic>
      <p:pic>
        <p:nvPicPr>
          <p:cNvPr id="25" name="Picture 24">
            <a:extLst>
              <a:ext uri="{FF2B5EF4-FFF2-40B4-BE49-F238E27FC236}">
                <a16:creationId xmlns:a16="http://schemas.microsoft.com/office/drawing/2014/main" id="{63CCF5DD-F571-7848-9700-C324839668B5}"/>
              </a:ext>
            </a:extLst>
          </p:cNvPr>
          <p:cNvPicPr>
            <a:picLocks noChangeAspect="1"/>
          </p:cNvPicPr>
          <p:nvPr/>
        </p:nvPicPr>
        <p:blipFill>
          <a:blip r:embed="rId6"/>
          <a:stretch>
            <a:fillRect/>
          </a:stretch>
        </p:blipFill>
        <p:spPr>
          <a:xfrm>
            <a:off x="8137243" y="1880217"/>
            <a:ext cx="152400" cy="228600"/>
          </a:xfrm>
          <a:prstGeom prst="rect">
            <a:avLst/>
          </a:prstGeom>
        </p:spPr>
      </p:pic>
      <p:sp>
        <p:nvSpPr>
          <p:cNvPr id="26" name="Oval 25">
            <a:extLst>
              <a:ext uri="{FF2B5EF4-FFF2-40B4-BE49-F238E27FC236}">
                <a16:creationId xmlns:a16="http://schemas.microsoft.com/office/drawing/2014/main" id="{6C5BEF42-4057-E449-B44E-BE00940EF059}"/>
              </a:ext>
            </a:extLst>
          </p:cNvPr>
          <p:cNvSpPr/>
          <p:nvPr/>
        </p:nvSpPr>
        <p:spPr>
          <a:xfrm>
            <a:off x="6795449" y="2057400"/>
            <a:ext cx="291151" cy="2305087"/>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910942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itle 1">
            <a:extLst>
              <a:ext uri="{FF2B5EF4-FFF2-40B4-BE49-F238E27FC236}">
                <a16:creationId xmlns:a16="http://schemas.microsoft.com/office/drawing/2014/main" id="{F5846386-928F-3E48-940A-82BD34576863}"/>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67586" name="Content Placeholder 2">
            <a:extLst>
              <a:ext uri="{FF2B5EF4-FFF2-40B4-BE49-F238E27FC236}">
                <a16:creationId xmlns:a16="http://schemas.microsoft.com/office/drawing/2014/main" id="{C45ADEC8-9C5A-5347-B4F4-E5824C78FC7A}"/>
              </a:ext>
            </a:extLst>
          </p:cNvPr>
          <p:cNvSpPr>
            <a:spLocks noGrp="1"/>
          </p:cNvSpPr>
          <p:nvPr>
            <p:ph idx="1"/>
          </p:nvPr>
        </p:nvSpPr>
        <p:spPr>
          <a:xfrm>
            <a:off x="457200" y="1600200"/>
            <a:ext cx="8458200" cy="4525963"/>
          </a:xfrm>
        </p:spPr>
        <p:txBody>
          <a:bodyPr/>
          <a:lstStyle/>
          <a:p>
            <a:r>
              <a:rPr lang="en-US" altLang="en-US" sz="2400">
                <a:solidFill>
                  <a:srgbClr val="A6A6A6"/>
                </a:solidFill>
                <a:ea typeface="ＭＳ Ｐゴシック" panose="020B0600070205080204" pitchFamily="34" charset="-128"/>
              </a:rPr>
              <a:t>Relation: </a:t>
            </a:r>
          </a:p>
          <a:p>
            <a:pPr lvl="1"/>
            <a:r>
              <a:rPr lang="en-US" altLang="en-US" sz="2000">
                <a:solidFill>
                  <a:srgbClr val="A6A6A6"/>
                </a:solidFill>
                <a:ea typeface="ＭＳ Ｐゴシック" panose="020B0600070205080204" pitchFamily="34" charset="-128"/>
              </a:rPr>
              <a:t>Definition, representation, relation on a set</a:t>
            </a:r>
            <a:endParaRPr lang="en-US" altLang="en-US" sz="1800">
              <a:solidFill>
                <a:srgbClr val="A6A6A6"/>
              </a:solidFill>
              <a:ea typeface="ＭＳ Ｐゴシック" panose="020B0600070205080204" pitchFamily="34" charset="-128"/>
            </a:endParaRPr>
          </a:p>
          <a:p>
            <a:r>
              <a:rPr lang="en-US" altLang="en-US" sz="2400">
                <a:solidFill>
                  <a:srgbClr val="A6A6A6"/>
                </a:solidFill>
                <a:ea typeface="ＭＳ Ｐゴシック" panose="020B0600070205080204" pitchFamily="34" charset="-128"/>
              </a:rPr>
              <a:t>Properties</a:t>
            </a:r>
          </a:p>
          <a:p>
            <a:pPr lvl="1"/>
            <a:r>
              <a:rPr lang="en-US" altLang="en-US" sz="2000">
                <a:solidFill>
                  <a:srgbClr val="A6A6A6"/>
                </a:solidFill>
                <a:ea typeface="ＭＳ Ｐゴシック" panose="020B0600070205080204" pitchFamily="34" charset="-128"/>
              </a:rPr>
              <a:t>Reflexivity, symmetry, antisymmetric, irreflexive, asymmetric</a:t>
            </a:r>
          </a:p>
          <a:p>
            <a:r>
              <a:rPr lang="en-US" altLang="en-US" sz="2400">
                <a:solidFill>
                  <a:srgbClr val="A6A6A6"/>
                </a:solidFill>
                <a:ea typeface="ＭＳ Ｐゴシック" panose="020B0600070205080204" pitchFamily="34" charset="-128"/>
              </a:rPr>
              <a:t>Combining relations</a:t>
            </a:r>
          </a:p>
          <a:p>
            <a:pPr lvl="1"/>
            <a:r>
              <a:rPr lang="en-US" altLang="en-US" sz="2000">
                <a:solidFill>
                  <a:srgbClr val="A6A6A6"/>
                </a:solidFill>
                <a:ea typeface="ＭＳ Ｐゴシック" panose="020B0600070205080204" pitchFamily="34" charset="-128"/>
                <a:sym typeface="Symbol" pitchFamily="2" charset="2"/>
              </a:rPr>
              <a:t>, , \, c</a:t>
            </a:r>
            <a:r>
              <a:rPr lang="en-US" altLang="en-US" sz="2000">
                <a:solidFill>
                  <a:srgbClr val="A6A6A6"/>
                </a:solidFill>
                <a:ea typeface="ＭＳ Ｐゴシック" panose="020B0600070205080204" pitchFamily="34" charset="-128"/>
              </a:rPr>
              <a:t>omposite of relations</a:t>
            </a:r>
          </a:p>
          <a:p>
            <a:r>
              <a:rPr lang="en-US" altLang="en-US" sz="2400">
                <a:solidFill>
                  <a:srgbClr val="A6A6A6"/>
                </a:solidFill>
                <a:ea typeface="ＭＳ Ｐゴシック" panose="020B0600070205080204" pitchFamily="34" charset="-128"/>
              </a:rPr>
              <a:t>Representing relations</a:t>
            </a:r>
          </a:p>
          <a:p>
            <a:pPr lvl="1"/>
            <a:r>
              <a:rPr lang="en-US" altLang="en-US" sz="2000">
                <a:solidFill>
                  <a:srgbClr val="A6A6A6"/>
                </a:solidFill>
                <a:ea typeface="ＭＳ Ｐゴシック" panose="020B0600070205080204" pitchFamily="34" charset="-128"/>
              </a:rPr>
              <a:t>0-1 matrices, directed graphs</a:t>
            </a:r>
          </a:p>
          <a:p>
            <a:r>
              <a:rPr lang="en-US" altLang="en-US" sz="2400">
                <a:solidFill>
                  <a:srgbClr val="A6A6A6"/>
                </a:solidFill>
                <a:ea typeface="ＭＳ Ｐゴシック" panose="020B0600070205080204" pitchFamily="34" charset="-128"/>
              </a:rPr>
              <a:t>Closure of relations</a:t>
            </a:r>
          </a:p>
          <a:p>
            <a:pPr lvl="1"/>
            <a:r>
              <a:rPr lang="en-US" altLang="en-US" sz="2000">
                <a:solidFill>
                  <a:srgbClr val="A6A6A6"/>
                </a:solidFill>
                <a:ea typeface="ＭＳ Ｐゴシック" panose="020B0600070205080204" pitchFamily="34" charset="-128"/>
              </a:rPr>
              <a:t>Reflexive closure, diagonal relation, Warshall</a:t>
            </a:r>
            <a:r>
              <a:rPr lang="ja-JP" altLang="en-US" sz="2000">
                <a:solidFill>
                  <a:srgbClr val="A6A6A6"/>
                </a:solidFill>
                <a:ea typeface="ＭＳ Ｐゴシック" panose="020B0600070205080204" pitchFamily="34" charset="-128"/>
              </a:rPr>
              <a:t>’</a:t>
            </a:r>
            <a:r>
              <a:rPr lang="en-US" altLang="ja-JP" sz="2000">
                <a:solidFill>
                  <a:srgbClr val="A6A6A6"/>
                </a:solidFill>
                <a:ea typeface="ＭＳ Ｐゴシック" panose="020B0600070205080204" pitchFamily="34" charset="-128"/>
              </a:rPr>
              <a:t>s Algorithm</a:t>
            </a:r>
          </a:p>
          <a:p>
            <a:r>
              <a:rPr lang="en-US" altLang="en-US" sz="2400" b="1">
                <a:solidFill>
                  <a:srgbClr val="C00000"/>
                </a:solidFill>
                <a:ea typeface="ＭＳ Ｐゴシック" panose="020B0600070205080204" pitchFamily="34" charset="-128"/>
              </a:rPr>
              <a:t>Equivalence relations:</a:t>
            </a:r>
          </a:p>
          <a:p>
            <a:pPr lvl="1"/>
            <a:r>
              <a:rPr lang="en-US" altLang="en-US" sz="2000" b="1">
                <a:solidFill>
                  <a:srgbClr val="C00000"/>
                </a:solidFill>
                <a:ea typeface="ＭＳ Ｐゴシック" panose="020B0600070205080204" pitchFamily="34" charset="-128"/>
              </a:rPr>
              <a:t>Equivalence class, partitions,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a:extLst>
              <a:ext uri="{FF2B5EF4-FFF2-40B4-BE49-F238E27FC236}">
                <a16:creationId xmlns:a16="http://schemas.microsoft.com/office/drawing/2014/main" id="{6024ED42-553A-6648-918E-4434113747B3}"/>
              </a:ext>
            </a:extLst>
          </p:cNvPr>
          <p:cNvSpPr>
            <a:spLocks noGrp="1"/>
          </p:cNvSpPr>
          <p:nvPr>
            <p:ph type="title"/>
          </p:nvPr>
        </p:nvSpPr>
        <p:spPr/>
        <p:txBody>
          <a:bodyPr/>
          <a:lstStyle/>
          <a:p>
            <a:r>
              <a:rPr lang="en-US" altLang="en-US">
                <a:ea typeface="ＭＳ Ｐゴシック" panose="020B0600070205080204" pitchFamily="34" charset="-128"/>
              </a:rPr>
              <a:t>Equivalence Relation</a:t>
            </a:r>
          </a:p>
        </p:txBody>
      </p:sp>
      <p:sp>
        <p:nvSpPr>
          <p:cNvPr id="68610" name="Content Placeholder 2">
            <a:extLst>
              <a:ext uri="{FF2B5EF4-FFF2-40B4-BE49-F238E27FC236}">
                <a16:creationId xmlns:a16="http://schemas.microsoft.com/office/drawing/2014/main" id="{1243DFF3-021A-A64B-A1BB-38BCAC0731C4}"/>
              </a:ext>
            </a:extLst>
          </p:cNvPr>
          <p:cNvSpPr>
            <a:spLocks noGrp="1"/>
          </p:cNvSpPr>
          <p:nvPr>
            <p:ph idx="1"/>
          </p:nvPr>
        </p:nvSpPr>
        <p:spPr>
          <a:xfrm>
            <a:off x="457200" y="1447800"/>
            <a:ext cx="8229600" cy="4525963"/>
          </a:xfrm>
        </p:spPr>
        <p:txBody>
          <a:bodyPr/>
          <a:lstStyle/>
          <a:p>
            <a:r>
              <a:rPr lang="en-US" altLang="en-US" sz="2800">
                <a:ea typeface="ＭＳ Ｐゴシック" panose="020B0600070205080204" pitchFamily="34" charset="-128"/>
              </a:rPr>
              <a:t>Consider the set of every person in the world</a:t>
            </a:r>
          </a:p>
          <a:p>
            <a:r>
              <a:rPr lang="en-US" altLang="en-US" sz="2800">
                <a:ea typeface="ＭＳ Ｐゴシック" panose="020B0600070205080204" pitchFamily="34" charset="-128"/>
              </a:rPr>
              <a:t>Now consider a </a:t>
            </a:r>
            <a:r>
              <a:rPr lang="en-US" altLang="en-US" sz="2800" i="1">
                <a:ea typeface="ＭＳ Ｐゴシック" panose="020B0600070205080204" pitchFamily="34" charset="-128"/>
              </a:rPr>
              <a:t>R</a:t>
            </a:r>
            <a:r>
              <a:rPr lang="en-US" altLang="en-US" sz="2800">
                <a:ea typeface="ＭＳ Ｐゴシック" panose="020B0600070205080204" pitchFamily="34" charset="-128"/>
              </a:rPr>
              <a:t> relation such that (a,b)</a:t>
            </a:r>
            <a:r>
              <a:rPr lang="en-US" altLang="en-US" sz="2800">
                <a:ea typeface="ＭＳ Ｐゴシック" panose="020B0600070205080204" pitchFamily="34" charset="-128"/>
                <a:sym typeface="Symbol" pitchFamily="2" charset="2"/>
              </a:rPr>
              <a:t></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if a and b are siblings.</a:t>
            </a:r>
          </a:p>
          <a:p>
            <a:r>
              <a:rPr lang="en-US" altLang="en-US" sz="2800">
                <a:ea typeface="ＭＳ Ｐゴシック" panose="020B0600070205080204" pitchFamily="34" charset="-128"/>
                <a:sym typeface="Symbol" pitchFamily="2" charset="2"/>
              </a:rPr>
              <a:t>Clearly this relation is</a:t>
            </a:r>
          </a:p>
          <a:p>
            <a:pPr lvl="1"/>
            <a:r>
              <a:rPr lang="en-US" altLang="en-US" sz="2400">
                <a:ea typeface="ＭＳ Ｐゴシック" panose="020B0600070205080204" pitchFamily="34" charset="-128"/>
                <a:sym typeface="Symbol" pitchFamily="2" charset="2"/>
              </a:rPr>
              <a:t>Reflexive</a:t>
            </a:r>
          </a:p>
          <a:p>
            <a:pPr lvl="1"/>
            <a:r>
              <a:rPr lang="en-US" altLang="en-US" sz="2400">
                <a:ea typeface="ＭＳ Ｐゴシック" panose="020B0600070205080204" pitchFamily="34" charset="-128"/>
                <a:sym typeface="Symbol" pitchFamily="2" charset="2"/>
              </a:rPr>
              <a:t>Symmetric, and</a:t>
            </a:r>
          </a:p>
          <a:p>
            <a:pPr lvl="1"/>
            <a:r>
              <a:rPr lang="en-US" altLang="en-US" sz="2400">
                <a:ea typeface="ＭＳ Ｐゴシック" panose="020B0600070205080204" pitchFamily="34" charset="-128"/>
                <a:sym typeface="Symbol" pitchFamily="2" charset="2"/>
              </a:rPr>
              <a:t>Transitive</a:t>
            </a:r>
          </a:p>
          <a:p>
            <a:r>
              <a:rPr lang="en-US" altLang="en-US" sz="2800">
                <a:ea typeface="ＭＳ Ｐゴシック" panose="020B0600070205080204" pitchFamily="34" charset="-128"/>
                <a:sym typeface="Symbol" pitchFamily="2" charset="2"/>
              </a:rPr>
              <a:t>Such as relation is called an </a:t>
            </a:r>
            <a:r>
              <a:rPr lang="en-US" altLang="en-US" sz="2800" u="sng">
                <a:ea typeface="ＭＳ Ｐゴシック" panose="020B0600070205080204" pitchFamily="34" charset="-128"/>
                <a:sym typeface="Symbol" pitchFamily="2" charset="2"/>
              </a:rPr>
              <a:t>equivalence relation</a:t>
            </a:r>
          </a:p>
          <a:p>
            <a:r>
              <a:rPr lang="en-US" altLang="en-US" sz="2800" b="1">
                <a:ea typeface="ＭＳ Ｐゴシック" panose="020B0600070205080204" pitchFamily="34" charset="-128"/>
                <a:sym typeface="Symbol" pitchFamily="2" charset="2"/>
              </a:rPr>
              <a:t>Definition</a:t>
            </a:r>
            <a:r>
              <a:rPr lang="en-US" altLang="en-US" sz="2800">
                <a:ea typeface="ＭＳ Ｐゴシック" panose="020B0600070205080204" pitchFamily="34" charset="-128"/>
                <a:sym typeface="Symbol" pitchFamily="2" charset="2"/>
              </a:rPr>
              <a:t>: A relation on a set A is an equivalence relation if it is reflexive, symmetric, and transitive</a:t>
            </a:r>
            <a:endParaRPr lang="en-US" altLang="en-US" sz="2800">
              <a:ea typeface="ＭＳ Ｐゴシック" panose="020B0600070205080204" pitchFamily="34" charset="-128"/>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itle 1">
            <a:extLst>
              <a:ext uri="{FF2B5EF4-FFF2-40B4-BE49-F238E27FC236}">
                <a16:creationId xmlns:a16="http://schemas.microsoft.com/office/drawing/2014/main" id="{DC6D1568-F431-AB4B-B977-AB1BF49D41AD}"/>
              </a:ext>
            </a:extLst>
          </p:cNvPr>
          <p:cNvSpPr>
            <a:spLocks noGrp="1"/>
          </p:cNvSpPr>
          <p:nvPr>
            <p:ph type="title"/>
          </p:nvPr>
        </p:nvSpPr>
        <p:spPr/>
        <p:txBody>
          <a:bodyPr/>
          <a:lstStyle/>
          <a:p>
            <a:r>
              <a:rPr lang="en-US" altLang="en-US">
                <a:ea typeface="ＭＳ Ｐゴシック" panose="020B0600070205080204" pitchFamily="34" charset="-128"/>
              </a:rPr>
              <a:t>Equivalence Class (1)</a:t>
            </a:r>
          </a:p>
        </p:txBody>
      </p:sp>
      <p:sp>
        <p:nvSpPr>
          <p:cNvPr id="69634" name="Content Placeholder 2">
            <a:extLst>
              <a:ext uri="{FF2B5EF4-FFF2-40B4-BE49-F238E27FC236}">
                <a16:creationId xmlns:a16="http://schemas.microsoft.com/office/drawing/2014/main" id="{1A0F008C-1E29-7F4C-86D5-138370B57F50}"/>
              </a:ext>
            </a:extLst>
          </p:cNvPr>
          <p:cNvSpPr>
            <a:spLocks noGrp="1"/>
          </p:cNvSpPr>
          <p:nvPr>
            <p:ph idx="1"/>
          </p:nvPr>
        </p:nvSpPr>
        <p:spPr/>
        <p:txBody>
          <a:bodyPr/>
          <a:lstStyle/>
          <a:p>
            <a:r>
              <a:rPr lang="en-US" altLang="en-US" sz="2800">
                <a:ea typeface="ＭＳ Ｐゴシック" panose="020B0600070205080204" pitchFamily="34" charset="-128"/>
              </a:rPr>
              <a:t>Although a relation </a:t>
            </a:r>
            <a:r>
              <a:rPr lang="en-US" altLang="en-US" sz="2800" i="1">
                <a:ea typeface="ＭＳ Ｐゴシック" panose="020B0600070205080204" pitchFamily="34" charset="-128"/>
              </a:rPr>
              <a:t>R</a:t>
            </a:r>
            <a:r>
              <a:rPr lang="en-US" altLang="en-US" sz="2800">
                <a:ea typeface="ＭＳ Ｐゴシック" panose="020B0600070205080204" pitchFamily="34" charset="-128"/>
              </a:rPr>
              <a:t> on a set A may not be an equivalence relation, we can define a subset of A such that </a:t>
            </a:r>
            <a:r>
              <a:rPr lang="en-US" altLang="en-US" sz="2800" i="1">
                <a:ea typeface="ＭＳ Ｐゴシック" panose="020B0600070205080204" pitchFamily="34" charset="-128"/>
              </a:rPr>
              <a:t>R</a:t>
            </a:r>
            <a:r>
              <a:rPr lang="en-US" altLang="en-US" sz="2800">
                <a:ea typeface="ＭＳ Ｐゴシック" panose="020B0600070205080204" pitchFamily="34" charset="-128"/>
              </a:rPr>
              <a:t> does become an equivalence relation (on the subset)</a:t>
            </a:r>
          </a:p>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Let </a:t>
            </a:r>
            <a:r>
              <a:rPr lang="en-US" altLang="en-US" sz="2800" i="1">
                <a:ea typeface="ＭＳ Ｐゴシック" panose="020B0600070205080204" pitchFamily="34" charset="-128"/>
              </a:rPr>
              <a:t>R</a:t>
            </a:r>
            <a:r>
              <a:rPr lang="en-US" altLang="en-US" sz="2800">
                <a:ea typeface="ＭＳ Ｐゴシック" panose="020B0600070205080204" pitchFamily="34" charset="-128"/>
              </a:rPr>
              <a:t> be an equivalence relation on a set A and let a </a:t>
            </a:r>
            <a:r>
              <a:rPr lang="en-US" altLang="en-US" sz="2800">
                <a:ea typeface="ＭＳ Ｐゴシック" panose="020B0600070205080204" pitchFamily="34" charset="-128"/>
                <a:sym typeface="Symbol" pitchFamily="2" charset="2"/>
              </a:rPr>
              <a:t>A.  The set of all elements in A that are related to a is called the equivalence class of a. We denote this set [a]</a:t>
            </a:r>
            <a:r>
              <a:rPr lang="en-US" altLang="en-US" sz="2800" i="1" baseline="-25000">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We omit </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when there is not ambiguity as to the relation.  </a:t>
            </a:r>
          </a:p>
          <a:p>
            <a:pPr algn="ctr">
              <a:buFont typeface="Arial" panose="020B0604020202020204" pitchFamily="34" charset="0"/>
              <a:buNone/>
            </a:pPr>
            <a:r>
              <a:rPr lang="en-US" altLang="en-US" sz="2800">
                <a:ea typeface="ＭＳ Ｐゴシック" panose="020B0600070205080204" pitchFamily="34" charset="-128"/>
                <a:sym typeface="Symbol" pitchFamily="2" charset="2"/>
              </a:rPr>
              <a:t>[a]</a:t>
            </a:r>
            <a:r>
              <a:rPr lang="en-US" altLang="en-US" sz="2800" i="1" baseline="-25000">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 { s | (a,s)</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sA}</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a:extLst>
              <a:ext uri="{FF2B5EF4-FFF2-40B4-BE49-F238E27FC236}">
                <a16:creationId xmlns:a16="http://schemas.microsoft.com/office/drawing/2014/main" id="{B1EB3330-C525-8C40-AC46-63D67800BE52}"/>
              </a:ext>
            </a:extLst>
          </p:cNvPr>
          <p:cNvSpPr>
            <a:spLocks noGrp="1"/>
          </p:cNvSpPr>
          <p:nvPr>
            <p:ph type="title"/>
          </p:nvPr>
        </p:nvSpPr>
        <p:spPr/>
        <p:txBody>
          <a:bodyPr/>
          <a:lstStyle/>
          <a:p>
            <a:r>
              <a:rPr lang="en-US" altLang="en-US">
                <a:ea typeface="ＭＳ Ｐゴシック" panose="020B0600070205080204" pitchFamily="34" charset="-128"/>
              </a:rPr>
              <a:t>Equivalence Class (2)</a:t>
            </a:r>
          </a:p>
        </p:txBody>
      </p:sp>
      <p:sp>
        <p:nvSpPr>
          <p:cNvPr id="70658" name="Content Placeholder 2">
            <a:extLst>
              <a:ext uri="{FF2B5EF4-FFF2-40B4-BE49-F238E27FC236}">
                <a16:creationId xmlns:a16="http://schemas.microsoft.com/office/drawing/2014/main" id="{184036A6-A2A8-144A-8F26-401F45BEEA2F}"/>
              </a:ext>
            </a:extLst>
          </p:cNvPr>
          <p:cNvSpPr>
            <a:spLocks noGrp="1"/>
          </p:cNvSpPr>
          <p:nvPr>
            <p:ph idx="1"/>
          </p:nvPr>
        </p:nvSpPr>
        <p:spPr/>
        <p:txBody>
          <a:bodyPr/>
          <a:lstStyle/>
          <a:p>
            <a:r>
              <a:rPr lang="en-US" altLang="en-US" sz="2800">
                <a:ea typeface="ＭＳ Ｐゴシック" panose="020B0600070205080204" pitchFamily="34" charset="-128"/>
              </a:rPr>
              <a:t>The elements in </a:t>
            </a:r>
            <a:r>
              <a:rPr lang="en-US" altLang="en-US" sz="2800">
                <a:ea typeface="ＭＳ Ｐゴシック" panose="020B0600070205080204" pitchFamily="34" charset="-128"/>
                <a:sym typeface="Symbol" pitchFamily="2" charset="2"/>
              </a:rPr>
              <a:t>[a]</a:t>
            </a:r>
            <a:r>
              <a:rPr lang="en-US" altLang="en-US" sz="2800" i="1" baseline="-25000">
                <a:ea typeface="ＭＳ Ｐゴシック" panose="020B0600070205080204" pitchFamily="34" charset="-128"/>
                <a:sym typeface="Symbol" pitchFamily="2" charset="2"/>
              </a:rPr>
              <a:t>R</a:t>
            </a:r>
            <a:r>
              <a:rPr lang="en-US" altLang="en-US" sz="2800">
                <a:ea typeface="ＭＳ Ｐゴシック" panose="020B0600070205080204" pitchFamily="34" charset="-128"/>
              </a:rPr>
              <a:t> are called </a:t>
            </a:r>
            <a:r>
              <a:rPr lang="en-US" altLang="en-US" sz="2800" u="sng">
                <a:ea typeface="ＭＳ Ｐゴシック" panose="020B0600070205080204" pitchFamily="34" charset="-128"/>
              </a:rPr>
              <a:t>representatives</a:t>
            </a:r>
            <a:r>
              <a:rPr lang="en-US" altLang="en-US" sz="2800">
                <a:ea typeface="ＭＳ Ｐゴシック" panose="020B0600070205080204" pitchFamily="34" charset="-128"/>
              </a:rPr>
              <a:t> of the equivalence class</a:t>
            </a:r>
          </a:p>
          <a:p>
            <a:r>
              <a:rPr lang="en-US" altLang="en-US" sz="2800" b="1">
                <a:ea typeface="ＭＳ Ｐゴシック" panose="020B0600070205080204" pitchFamily="34" charset="-128"/>
              </a:rPr>
              <a:t>Theorem</a:t>
            </a:r>
            <a:r>
              <a:rPr lang="en-US" altLang="en-US" sz="2800">
                <a:ea typeface="ＭＳ Ｐゴシック" panose="020B0600070205080204" pitchFamily="34" charset="-128"/>
              </a:rPr>
              <a:t>: Let </a:t>
            </a:r>
            <a:r>
              <a:rPr lang="en-US" altLang="en-US" sz="2800" i="1">
                <a:ea typeface="ＭＳ Ｐゴシック" panose="020B0600070205080204" pitchFamily="34" charset="-128"/>
              </a:rPr>
              <a:t>R</a:t>
            </a:r>
            <a:r>
              <a:rPr lang="en-US" altLang="en-US" sz="2800">
                <a:ea typeface="ＭＳ Ｐゴシック" panose="020B0600070205080204" pitchFamily="34" charset="-128"/>
              </a:rPr>
              <a:t> be an equivalence class on a set A.  The following statements are equivalent</a:t>
            </a:r>
          </a:p>
          <a:p>
            <a:pPr lvl="1"/>
            <a:r>
              <a:rPr lang="en-US" altLang="en-US" sz="2400">
                <a:ea typeface="ＭＳ Ｐゴシック" panose="020B0600070205080204" pitchFamily="34" charset="-128"/>
              </a:rPr>
              <a:t>a</a:t>
            </a:r>
            <a:r>
              <a:rPr lang="en-US" altLang="en-US" sz="2400" i="1">
                <a:ea typeface="ＭＳ Ｐゴシック" panose="020B0600070205080204" pitchFamily="34" charset="-128"/>
              </a:rPr>
              <a:t>R</a:t>
            </a:r>
            <a:r>
              <a:rPr lang="en-US" altLang="en-US" sz="2400">
                <a:ea typeface="ＭＳ Ｐゴシック" panose="020B0600070205080204" pitchFamily="34" charset="-128"/>
              </a:rPr>
              <a:t>b</a:t>
            </a:r>
          </a:p>
          <a:p>
            <a:pPr lvl="1"/>
            <a:r>
              <a:rPr lang="en-US" altLang="en-US" sz="2400">
                <a:ea typeface="ＭＳ Ｐゴシック" panose="020B0600070205080204" pitchFamily="34" charset="-128"/>
              </a:rPr>
              <a:t>[a]=[b]</a:t>
            </a:r>
          </a:p>
          <a:p>
            <a:pPr lvl="1"/>
            <a:r>
              <a:rPr lang="en-US" altLang="en-US" sz="2400">
                <a:ea typeface="ＭＳ Ｐゴシック" panose="020B0600070205080204" pitchFamily="34" charset="-128"/>
              </a:rPr>
              <a:t>[a]</a:t>
            </a:r>
            <a:r>
              <a:rPr lang="en-US" altLang="en-US" sz="2400">
                <a:ea typeface="ＭＳ Ｐゴシック" panose="020B0600070205080204" pitchFamily="34" charset="-128"/>
                <a:sym typeface="Symbol" pitchFamily="2" charset="2"/>
              </a:rPr>
              <a:t>  </a:t>
            </a:r>
            <a:r>
              <a:rPr lang="en-US" altLang="en-US" sz="2400">
                <a:ea typeface="ＭＳ Ｐゴシック" panose="020B0600070205080204" pitchFamily="34" charset="-128"/>
              </a:rPr>
              <a:t>[b]</a:t>
            </a:r>
            <a:r>
              <a:rPr lang="en-US" altLang="en-US" sz="2400">
                <a:ea typeface="ＭＳ Ｐゴシック" panose="020B0600070205080204" pitchFamily="34" charset="-128"/>
                <a:sym typeface="Symbol" pitchFamily="2" charset="2"/>
              </a:rPr>
              <a:t> </a:t>
            </a:r>
          </a:p>
          <a:p>
            <a:r>
              <a:rPr lang="en-US" altLang="en-US" sz="2800">
                <a:ea typeface="ＭＳ Ｐゴシック" panose="020B0600070205080204" pitchFamily="34" charset="-128"/>
                <a:sym typeface="Symbol" pitchFamily="2" charset="2"/>
              </a:rPr>
              <a:t>The proof in the book is a circular proof</a:t>
            </a:r>
            <a:endParaRPr lang="en-US" altLang="en-US" sz="2800">
              <a:ea typeface="ＭＳ Ｐゴシック" panose="020B0600070205080204" pitchFamily="34" charset="-128"/>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a:extLst>
              <a:ext uri="{FF2B5EF4-FFF2-40B4-BE49-F238E27FC236}">
                <a16:creationId xmlns:a16="http://schemas.microsoft.com/office/drawing/2014/main" id="{08E8AC4C-AA81-4440-B11D-1BE4056BA57C}"/>
              </a:ext>
            </a:extLst>
          </p:cNvPr>
          <p:cNvSpPr>
            <a:spLocks noGrp="1"/>
          </p:cNvSpPr>
          <p:nvPr>
            <p:ph type="title"/>
          </p:nvPr>
        </p:nvSpPr>
        <p:spPr/>
        <p:txBody>
          <a:bodyPr/>
          <a:lstStyle/>
          <a:p>
            <a:r>
              <a:rPr lang="en-US" altLang="en-US">
                <a:ea typeface="ＭＳ Ｐゴシック" panose="020B0600070205080204" pitchFamily="34" charset="-128"/>
              </a:rPr>
              <a:t>Partitions</a:t>
            </a:r>
            <a:br>
              <a:rPr lang="en-US" altLang="en-US">
                <a:ea typeface="ＭＳ Ｐゴシック" panose="020B0600070205080204" pitchFamily="34" charset="-128"/>
              </a:rPr>
            </a:br>
            <a:br>
              <a:rPr lang="en-US" altLang="en-US">
                <a:ea typeface="ＭＳ Ｐゴシック" panose="020B0600070205080204" pitchFamily="34" charset="-128"/>
              </a:rPr>
            </a:br>
            <a:r>
              <a:rPr lang="en-US" altLang="en-US">
                <a:ea typeface="ＭＳ Ｐゴシック" panose="020B0600070205080204" pitchFamily="34" charset="-128"/>
              </a:rPr>
              <a:t>Partitions (1)</a:t>
            </a:r>
            <a:br>
              <a:rPr lang="en-US" altLang="en-US">
                <a:ea typeface="ＭＳ Ｐゴシック" panose="020B0600070205080204" pitchFamily="34" charset="-128"/>
              </a:rPr>
            </a:br>
            <a:br>
              <a:rPr lang="en-US" altLang="en-US">
                <a:ea typeface="ＭＳ Ｐゴシック" panose="020B0600070205080204" pitchFamily="34" charset="-128"/>
              </a:rPr>
            </a:br>
            <a:endParaRPr lang="en-US" altLang="en-US">
              <a:ea typeface="ＭＳ Ｐゴシック" panose="020B0600070205080204" pitchFamily="34" charset="-128"/>
            </a:endParaRPr>
          </a:p>
        </p:txBody>
      </p:sp>
      <p:sp>
        <p:nvSpPr>
          <p:cNvPr id="71682" name="Content Placeholder 2">
            <a:extLst>
              <a:ext uri="{FF2B5EF4-FFF2-40B4-BE49-F238E27FC236}">
                <a16:creationId xmlns:a16="http://schemas.microsoft.com/office/drawing/2014/main" id="{20379B9C-1290-B44F-A849-531402439374}"/>
              </a:ext>
            </a:extLst>
          </p:cNvPr>
          <p:cNvSpPr>
            <a:spLocks noGrp="1"/>
          </p:cNvSpPr>
          <p:nvPr>
            <p:ph idx="1"/>
          </p:nvPr>
        </p:nvSpPr>
        <p:spPr/>
        <p:txBody>
          <a:bodyPr/>
          <a:lstStyle/>
          <a:p>
            <a:r>
              <a:rPr lang="en-US" altLang="en-US">
                <a:ea typeface="ＭＳ Ｐゴシック" panose="020B0600070205080204" pitchFamily="34" charset="-128"/>
              </a:rPr>
              <a:t>Equivalence classes </a:t>
            </a:r>
            <a:r>
              <a:rPr lang="en-US" altLang="en-US" u="sng">
                <a:ea typeface="ＭＳ Ｐゴシック" panose="020B0600070205080204" pitchFamily="34" charset="-128"/>
              </a:rPr>
              <a:t>partition</a:t>
            </a:r>
            <a:r>
              <a:rPr lang="en-US" altLang="en-US">
                <a:ea typeface="ＭＳ Ｐゴシック" panose="020B0600070205080204" pitchFamily="34" charset="-128"/>
              </a:rPr>
              <a:t> the set A into </a:t>
            </a:r>
            <a:r>
              <a:rPr lang="en-US" altLang="en-US" u="sng">
                <a:ea typeface="ＭＳ Ｐゴシック" panose="020B0600070205080204" pitchFamily="34" charset="-128"/>
              </a:rPr>
              <a:t>disjoint</a:t>
            </a:r>
            <a:r>
              <a:rPr lang="en-US" altLang="en-US">
                <a:ea typeface="ＭＳ Ｐゴシック" panose="020B0600070205080204" pitchFamily="34" charset="-128"/>
              </a:rPr>
              <a:t>, non-empty subsets A</a:t>
            </a:r>
            <a:r>
              <a:rPr lang="en-US" altLang="en-US" baseline="-25000">
                <a:ea typeface="ＭＳ Ｐゴシック" panose="020B0600070205080204" pitchFamily="34" charset="-128"/>
              </a:rPr>
              <a:t>1</a:t>
            </a:r>
            <a:r>
              <a:rPr lang="en-US" altLang="en-US">
                <a:ea typeface="ＭＳ Ｐゴシック" panose="020B0600070205080204" pitchFamily="34" charset="-128"/>
              </a:rPr>
              <a:t>, A</a:t>
            </a:r>
            <a:r>
              <a:rPr lang="en-US" altLang="en-US" baseline="-25000">
                <a:ea typeface="ＭＳ Ｐゴシック" panose="020B0600070205080204" pitchFamily="34" charset="-128"/>
              </a:rPr>
              <a:t>2</a:t>
            </a:r>
            <a:r>
              <a:rPr lang="en-US" altLang="en-US">
                <a:ea typeface="ＭＳ Ｐゴシック" panose="020B0600070205080204" pitchFamily="34" charset="-128"/>
              </a:rPr>
              <a:t>, …, A</a:t>
            </a:r>
            <a:r>
              <a:rPr lang="en-US" altLang="en-US" baseline="-25000">
                <a:ea typeface="ＭＳ Ｐゴシック" panose="020B0600070205080204" pitchFamily="34" charset="-128"/>
              </a:rPr>
              <a:t>k</a:t>
            </a:r>
          </a:p>
          <a:p>
            <a:r>
              <a:rPr lang="en-US" altLang="en-US">
                <a:ea typeface="ＭＳ Ｐゴシック" panose="020B0600070205080204" pitchFamily="34" charset="-128"/>
              </a:rPr>
              <a:t>A </a:t>
            </a:r>
            <a:r>
              <a:rPr lang="en-US" altLang="en-US" b="1">
                <a:ea typeface="ＭＳ Ｐゴシック" panose="020B0600070205080204" pitchFamily="34" charset="-128"/>
              </a:rPr>
              <a:t>partition</a:t>
            </a:r>
            <a:r>
              <a:rPr lang="en-US" altLang="en-US">
                <a:ea typeface="ＭＳ Ｐゴシック" panose="020B0600070205080204" pitchFamily="34" charset="-128"/>
              </a:rPr>
              <a:t> of a set A satisfies the properties</a:t>
            </a:r>
            <a:endParaRPr lang="en-US" altLang="en-US" sz="1800">
              <a:ea typeface="ＭＳ Ｐゴシック" panose="020B0600070205080204" pitchFamily="34" charset="-128"/>
            </a:endParaRPr>
          </a:p>
          <a:p>
            <a:pPr lvl="1"/>
            <a:r>
              <a:rPr lang="en-US" altLang="en-US" sz="3200">
                <a:ea typeface="ＭＳ Ｐゴシック" panose="020B0600070205080204" pitchFamily="34" charset="-128"/>
                <a:sym typeface="Symbol" pitchFamily="2" charset="2"/>
              </a:rPr>
              <a:t> </a:t>
            </a:r>
            <a:r>
              <a:rPr lang="en-US" altLang="en-US" sz="4400">
                <a:ea typeface="ＭＳ Ｐゴシック" panose="020B0600070205080204" pitchFamily="34" charset="-128"/>
                <a:sym typeface="Symbol" pitchFamily="2" charset="2"/>
              </a:rPr>
              <a:t></a:t>
            </a:r>
            <a:r>
              <a:rPr lang="en-US" altLang="en-US" baseline="30000">
                <a:ea typeface="ＭＳ Ｐゴシック" panose="020B0600070205080204" pitchFamily="34" charset="-128"/>
              </a:rPr>
              <a:t>k</a:t>
            </a:r>
            <a:r>
              <a:rPr lang="en-US" altLang="en-US" baseline="-25000">
                <a:ea typeface="ＭＳ Ｐゴシック" panose="020B0600070205080204" pitchFamily="34" charset="-128"/>
              </a:rPr>
              <a:t>i=1</a:t>
            </a:r>
            <a:r>
              <a:rPr lang="en-US" altLang="en-US">
                <a:ea typeface="ＭＳ Ｐゴシック" panose="020B0600070205080204" pitchFamily="34" charset="-128"/>
              </a:rPr>
              <a:t>A</a:t>
            </a:r>
            <a:r>
              <a:rPr lang="en-US" altLang="en-US" baseline="-25000">
                <a:ea typeface="ＭＳ Ｐゴシック" panose="020B0600070205080204" pitchFamily="34" charset="-128"/>
              </a:rPr>
              <a:t>i</a:t>
            </a:r>
            <a:r>
              <a:rPr lang="en-US" altLang="en-US">
                <a:ea typeface="ＭＳ Ｐゴシック" panose="020B0600070205080204" pitchFamily="34" charset="-128"/>
              </a:rPr>
              <a:t>=A</a:t>
            </a:r>
          </a:p>
          <a:p>
            <a:pPr lvl="1"/>
            <a:r>
              <a:rPr lang="en-US" altLang="en-US">
                <a:ea typeface="ＭＳ Ｐゴシック" panose="020B0600070205080204" pitchFamily="34" charset="-128"/>
              </a:rPr>
              <a:t>A</a:t>
            </a:r>
            <a:r>
              <a:rPr lang="en-US" altLang="en-US" baseline="-25000">
                <a:ea typeface="ＭＳ Ｐゴシック" panose="020B0600070205080204" pitchFamily="34" charset="-128"/>
              </a:rPr>
              <a:t>i</a:t>
            </a:r>
            <a:r>
              <a:rPr lang="en-US" altLang="en-US">
                <a:ea typeface="ＭＳ Ｐゴシック" panose="020B0600070205080204" pitchFamily="34" charset="-128"/>
                <a:sym typeface="Symbol" pitchFamily="2" charset="2"/>
              </a:rPr>
              <a:t>  A</a:t>
            </a:r>
            <a:r>
              <a:rPr lang="en-US" altLang="en-US" baseline="-25000">
                <a:ea typeface="ＭＳ Ｐゴシック" panose="020B0600070205080204" pitchFamily="34" charset="-128"/>
                <a:sym typeface="Symbol" pitchFamily="2" charset="2"/>
              </a:rPr>
              <a:t>j</a:t>
            </a:r>
            <a:r>
              <a:rPr lang="en-US" altLang="en-US">
                <a:ea typeface="ＭＳ Ｐゴシック" panose="020B0600070205080204" pitchFamily="34" charset="-128"/>
                <a:sym typeface="Symbol" pitchFamily="2" charset="2"/>
              </a:rPr>
              <a:t> =  for ij</a:t>
            </a:r>
          </a:p>
          <a:p>
            <a:pPr lvl="1"/>
            <a:r>
              <a:rPr lang="en-US" altLang="en-US">
                <a:ea typeface="ＭＳ Ｐゴシック" panose="020B0600070205080204" pitchFamily="34" charset="-128"/>
                <a:sym typeface="Symbol" pitchFamily="2" charset="2"/>
              </a:rPr>
              <a:t>A</a:t>
            </a:r>
            <a:r>
              <a:rPr lang="en-US" altLang="en-US" baseline="-25000">
                <a:ea typeface="ＭＳ Ｐゴシック" panose="020B0600070205080204" pitchFamily="34" charset="-128"/>
                <a:sym typeface="Symbol" pitchFamily="2" charset="2"/>
              </a:rPr>
              <a:t>i</a:t>
            </a:r>
            <a:r>
              <a:rPr lang="en-US" altLang="en-US">
                <a:ea typeface="ＭＳ Ｐゴシック" panose="020B0600070205080204" pitchFamily="34" charset="-128"/>
                <a:sym typeface="Symbol" pitchFamily="2" charset="2"/>
              </a:rPr>
              <a:t>   for all i </a:t>
            </a:r>
            <a:endParaRPr lang="en-US" altLang="en-US">
              <a:ea typeface="ＭＳ Ｐゴシック" panose="020B0600070205080204" pitchFamily="34" charset="-128"/>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1">
            <a:extLst>
              <a:ext uri="{FF2B5EF4-FFF2-40B4-BE49-F238E27FC236}">
                <a16:creationId xmlns:a16="http://schemas.microsoft.com/office/drawing/2014/main" id="{82DDE808-F11D-7347-B965-BAFA66C9323E}"/>
              </a:ext>
            </a:extLst>
          </p:cNvPr>
          <p:cNvSpPr>
            <a:spLocks noGrp="1"/>
          </p:cNvSpPr>
          <p:nvPr>
            <p:ph type="title"/>
          </p:nvPr>
        </p:nvSpPr>
        <p:spPr/>
        <p:txBody>
          <a:bodyPr/>
          <a:lstStyle/>
          <a:p>
            <a:r>
              <a:rPr lang="en-US" altLang="en-US">
                <a:ea typeface="ＭＳ Ｐゴシック" panose="020B0600070205080204" pitchFamily="34" charset="-128"/>
              </a:rPr>
              <a:t>Partitions (2)</a:t>
            </a:r>
          </a:p>
        </p:txBody>
      </p:sp>
      <p:sp>
        <p:nvSpPr>
          <p:cNvPr id="72706" name="Content Placeholder 2">
            <a:extLst>
              <a:ext uri="{FF2B5EF4-FFF2-40B4-BE49-F238E27FC236}">
                <a16:creationId xmlns:a16="http://schemas.microsoft.com/office/drawing/2014/main" id="{85E2F638-0CCC-F841-BFE7-6B2C3016DB96}"/>
              </a:ext>
            </a:extLst>
          </p:cNvPr>
          <p:cNvSpPr>
            <a:spLocks noGrp="1"/>
          </p:cNvSpPr>
          <p:nvPr>
            <p:ph idx="1"/>
          </p:nvPr>
        </p:nvSpPr>
        <p:spPr/>
        <p:txBody>
          <a:bodyPr/>
          <a:lstStyle/>
          <a:p>
            <a:r>
              <a:rPr lang="en-US" altLang="en-US" sz="2800" b="1">
                <a:ea typeface="ＭＳ Ｐゴシック" panose="020B0600070205080204" pitchFamily="34" charset="-128"/>
              </a:rPr>
              <a:t>Example</a:t>
            </a:r>
            <a:r>
              <a:rPr lang="en-US" altLang="en-US" sz="2800">
                <a:ea typeface="ＭＳ Ｐゴシック" panose="020B0600070205080204" pitchFamily="34" charset="-128"/>
              </a:rPr>
              <a:t>: Let </a:t>
            </a:r>
            <a:r>
              <a:rPr lang="en-US" altLang="en-US" sz="2800" i="1">
                <a:ea typeface="ＭＳ Ｐゴシック" panose="020B0600070205080204" pitchFamily="34" charset="-128"/>
              </a:rPr>
              <a:t>R</a:t>
            </a:r>
            <a:r>
              <a:rPr lang="en-US" altLang="en-US" sz="2800">
                <a:ea typeface="ＭＳ Ｐゴシック" panose="020B0600070205080204" pitchFamily="34" charset="-128"/>
              </a:rPr>
              <a:t> be a relation such that (a,b)</a:t>
            </a:r>
            <a:r>
              <a:rPr lang="en-US" altLang="en-US" sz="2800">
                <a:ea typeface="ＭＳ Ｐゴシック" panose="020B0600070205080204" pitchFamily="34" charset="-128"/>
                <a:sym typeface="Symbol" pitchFamily="2" charset="2"/>
              </a:rPr>
              <a:t></a:t>
            </a:r>
            <a:r>
              <a:rPr lang="en-US" altLang="en-US" sz="2800" i="1">
                <a:ea typeface="ＭＳ Ｐゴシック" panose="020B0600070205080204" pitchFamily="34" charset="-128"/>
                <a:sym typeface="Symbol" pitchFamily="2" charset="2"/>
              </a:rPr>
              <a:t>R </a:t>
            </a:r>
            <a:r>
              <a:rPr lang="en-US" altLang="en-US" sz="2800">
                <a:ea typeface="ＭＳ Ｐゴシック" panose="020B0600070205080204" pitchFamily="34" charset="-128"/>
                <a:sym typeface="Symbol" pitchFamily="2" charset="2"/>
              </a:rPr>
              <a:t>if a and b live in the same state, then </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is an equivalence relation that partitions the set of people who live in the US into 50 equivalence classes</a:t>
            </a:r>
          </a:p>
          <a:p>
            <a:r>
              <a:rPr lang="en-US" altLang="en-US" sz="2800" b="1">
                <a:ea typeface="ＭＳ Ｐゴシック" panose="020B0600070205080204" pitchFamily="34" charset="-128"/>
                <a:sym typeface="Symbol" pitchFamily="2" charset="2"/>
              </a:rPr>
              <a:t>Theorem</a:t>
            </a:r>
            <a:r>
              <a:rPr lang="en-US" altLang="en-US" sz="2800">
                <a:ea typeface="ＭＳ Ｐゴシック" panose="020B0600070205080204" pitchFamily="34" charset="-128"/>
                <a:sym typeface="Symbol" pitchFamily="2" charset="2"/>
              </a:rPr>
              <a:t>: </a:t>
            </a:r>
          </a:p>
          <a:p>
            <a:pPr lvl="1"/>
            <a:r>
              <a:rPr lang="en-US" altLang="en-US" sz="2400">
                <a:ea typeface="ＭＳ Ｐゴシック" panose="020B0600070205080204" pitchFamily="34" charset="-128"/>
                <a:sym typeface="Symbol" pitchFamily="2" charset="2"/>
              </a:rPr>
              <a:t>Let </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be an equivalence relation on a set S.  Then the equivalence classes of </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form a partition of S.  </a:t>
            </a:r>
          </a:p>
          <a:p>
            <a:pPr lvl="1"/>
            <a:r>
              <a:rPr lang="en-US" altLang="en-US" sz="2400">
                <a:ea typeface="ＭＳ Ｐゴシック" panose="020B0600070205080204" pitchFamily="34" charset="-128"/>
                <a:sym typeface="Symbol" pitchFamily="2" charset="2"/>
              </a:rPr>
              <a:t>Conversely, given a partition A</a:t>
            </a:r>
            <a:r>
              <a:rPr lang="en-US" altLang="en-US" sz="2400" baseline="-25000">
                <a:ea typeface="ＭＳ Ｐゴシック" panose="020B0600070205080204" pitchFamily="34" charset="-128"/>
                <a:sym typeface="Symbol" pitchFamily="2" charset="2"/>
              </a:rPr>
              <a:t>i</a:t>
            </a:r>
            <a:r>
              <a:rPr lang="en-US" altLang="en-US" sz="2400">
                <a:ea typeface="ＭＳ Ｐゴシック" panose="020B0600070205080204" pitchFamily="34" charset="-128"/>
                <a:sym typeface="Symbol" pitchFamily="2" charset="2"/>
              </a:rPr>
              <a:t> of the set S, there is a equivalence relation </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that has the set A</a:t>
            </a:r>
            <a:r>
              <a:rPr lang="en-US" altLang="en-US" sz="2400" baseline="-25000">
                <a:ea typeface="ＭＳ Ｐゴシック" panose="020B0600070205080204" pitchFamily="34" charset="-128"/>
                <a:sym typeface="Symbol" pitchFamily="2" charset="2"/>
              </a:rPr>
              <a:t>i</a:t>
            </a:r>
            <a:r>
              <a:rPr lang="en-US" altLang="en-US" sz="2400">
                <a:ea typeface="ＭＳ Ｐゴシック" panose="020B0600070205080204" pitchFamily="34" charset="-128"/>
                <a:sym typeface="Symbol" pitchFamily="2" charset="2"/>
              </a:rPr>
              <a:t> as its equivalence classes</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a:extLst>
              <a:ext uri="{FF2B5EF4-FFF2-40B4-BE49-F238E27FC236}">
                <a16:creationId xmlns:a16="http://schemas.microsoft.com/office/drawing/2014/main" id="{DD572527-7880-C04F-8CFF-D75B5165E948}"/>
              </a:ext>
            </a:extLst>
          </p:cNvPr>
          <p:cNvSpPr>
            <a:spLocks noGrp="1"/>
          </p:cNvSpPr>
          <p:nvPr>
            <p:ph type="title"/>
          </p:nvPr>
        </p:nvSpPr>
        <p:spPr/>
        <p:txBody>
          <a:bodyPr/>
          <a:lstStyle/>
          <a:p>
            <a:r>
              <a:rPr lang="en-US" altLang="en-US">
                <a:ea typeface="ＭＳ Ｐゴシック" panose="020B0600070205080204" pitchFamily="34" charset="-128"/>
              </a:rPr>
              <a:t>Partitions: Visual Interpretation</a:t>
            </a:r>
          </a:p>
        </p:txBody>
      </p:sp>
      <p:sp>
        <p:nvSpPr>
          <p:cNvPr id="73730" name="Content Placeholder 2">
            <a:extLst>
              <a:ext uri="{FF2B5EF4-FFF2-40B4-BE49-F238E27FC236}">
                <a16:creationId xmlns:a16="http://schemas.microsoft.com/office/drawing/2014/main" id="{9C0ACF9A-E900-3549-9C3B-A83A1A3BE0E7}"/>
              </a:ext>
            </a:extLst>
          </p:cNvPr>
          <p:cNvSpPr>
            <a:spLocks noGrp="1"/>
          </p:cNvSpPr>
          <p:nvPr>
            <p:ph idx="1"/>
          </p:nvPr>
        </p:nvSpPr>
        <p:spPr/>
        <p:txBody>
          <a:bodyPr/>
          <a:lstStyle/>
          <a:p>
            <a:r>
              <a:rPr lang="en-US" altLang="en-US" sz="2800" b="1">
                <a:ea typeface="ＭＳ Ｐゴシック" panose="020B0600070205080204" pitchFamily="34" charset="-128"/>
              </a:rPr>
              <a:t>In a 0-1 matrix</a:t>
            </a:r>
            <a:r>
              <a:rPr lang="en-US" altLang="en-US" sz="2800">
                <a:ea typeface="ＭＳ Ｐゴシック" panose="020B0600070205080204" pitchFamily="34" charset="-128"/>
              </a:rPr>
              <a:t>, if the elements are ordered into their equivalence classes, equivalence classes/partitions form perfect squares of 1s (with 0s everywhere else)</a:t>
            </a:r>
          </a:p>
          <a:p>
            <a:r>
              <a:rPr lang="en-US" altLang="en-US" sz="2800" b="1">
                <a:ea typeface="ＭＳ Ｐゴシック" panose="020B0600070205080204" pitchFamily="34" charset="-128"/>
              </a:rPr>
              <a:t>In a diargh</a:t>
            </a:r>
            <a:r>
              <a:rPr lang="en-US" altLang="en-US" sz="2800">
                <a:ea typeface="ＭＳ Ｐゴシック" panose="020B0600070205080204" pitchFamily="34" charset="-128"/>
              </a:rPr>
              <a:t>, equivalence classes form a collections of disjoint </a:t>
            </a:r>
            <a:r>
              <a:rPr lang="en-US" altLang="en-US" sz="2800" u="sng">
                <a:ea typeface="ＭＳ Ｐゴシック" panose="020B0600070205080204" pitchFamily="34" charset="-128"/>
              </a:rPr>
              <a:t>complete</a:t>
            </a:r>
            <a:r>
              <a:rPr lang="en-US" altLang="en-US" sz="2800">
                <a:ea typeface="ＭＳ Ｐゴシック" panose="020B0600070205080204" pitchFamily="34" charset="-128"/>
              </a:rPr>
              <a:t> graphs</a:t>
            </a:r>
          </a:p>
          <a:p>
            <a:r>
              <a:rPr lang="en-US" altLang="en-US" sz="2800" b="1">
                <a:ea typeface="ＭＳ Ｐゴシック" panose="020B0600070205080204" pitchFamily="34" charset="-128"/>
              </a:rPr>
              <a:t>Example</a:t>
            </a:r>
            <a:r>
              <a:rPr lang="en-US" altLang="en-US" sz="2800">
                <a:ea typeface="ＭＳ Ｐゴシック" panose="020B0600070205080204" pitchFamily="34" charset="-128"/>
              </a:rPr>
              <a:t>: Let A={1,2,3,4,5,6,7} and </a:t>
            </a:r>
            <a:r>
              <a:rPr lang="en-US" altLang="en-US" sz="2800" i="1">
                <a:ea typeface="ＭＳ Ｐゴシック" panose="020B0600070205080204" pitchFamily="34" charset="-128"/>
              </a:rPr>
              <a:t>R</a:t>
            </a:r>
            <a:r>
              <a:rPr lang="en-US" altLang="en-US" sz="2800">
                <a:ea typeface="ＭＳ Ｐゴシック" panose="020B0600070205080204" pitchFamily="34" charset="-128"/>
              </a:rPr>
              <a:t> be an equivalence relation that partitions A into A</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={1,2}, A</a:t>
            </a:r>
            <a:r>
              <a:rPr lang="en-US" altLang="en-US" sz="2800" baseline="-25000">
                <a:ea typeface="ＭＳ Ｐゴシック" panose="020B0600070205080204" pitchFamily="34" charset="-128"/>
              </a:rPr>
              <a:t>2</a:t>
            </a:r>
            <a:r>
              <a:rPr lang="en-US" altLang="en-US" sz="2800">
                <a:ea typeface="ＭＳ Ｐゴシック" panose="020B0600070205080204" pitchFamily="34" charset="-128"/>
              </a:rPr>
              <a:t>={3,4,5,6} and A</a:t>
            </a:r>
            <a:r>
              <a:rPr lang="en-US" altLang="en-US" sz="2800" baseline="-25000">
                <a:ea typeface="ＭＳ Ｐゴシック" panose="020B0600070205080204" pitchFamily="34" charset="-128"/>
              </a:rPr>
              <a:t>3</a:t>
            </a:r>
            <a:r>
              <a:rPr lang="en-US" altLang="en-US" sz="2800">
                <a:ea typeface="ＭＳ Ｐゴシック" panose="020B0600070205080204" pitchFamily="34" charset="-128"/>
              </a:rPr>
              <a:t>={7}</a:t>
            </a:r>
          </a:p>
          <a:p>
            <a:pPr lvl="1"/>
            <a:r>
              <a:rPr lang="en-US" altLang="en-US" sz="2400">
                <a:ea typeface="ＭＳ Ｐゴシック" panose="020B0600070205080204" pitchFamily="34" charset="-128"/>
              </a:rPr>
              <a:t>Draw the 0-1 matrix</a:t>
            </a:r>
          </a:p>
          <a:p>
            <a:pPr lvl="1"/>
            <a:r>
              <a:rPr lang="en-US" altLang="en-US" sz="2400">
                <a:ea typeface="ＭＳ Ｐゴシック" panose="020B0600070205080204" pitchFamily="34" charset="-128"/>
              </a:rPr>
              <a:t>Draw the digraph</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a:extLst>
              <a:ext uri="{FF2B5EF4-FFF2-40B4-BE49-F238E27FC236}">
                <a16:creationId xmlns:a16="http://schemas.microsoft.com/office/drawing/2014/main" id="{6CFA12D8-B4F8-4446-9EC2-C1B06F89E9F9}"/>
              </a:ext>
            </a:extLst>
          </p:cNvPr>
          <p:cNvSpPr>
            <a:spLocks noGrp="1"/>
          </p:cNvSpPr>
          <p:nvPr>
            <p:ph type="title"/>
          </p:nvPr>
        </p:nvSpPr>
        <p:spPr/>
        <p:txBody>
          <a:bodyPr/>
          <a:lstStyle/>
          <a:p>
            <a:r>
              <a:rPr lang="en-US" altLang="en-US">
                <a:ea typeface="ＭＳ Ｐゴシック" panose="020B0600070205080204" pitchFamily="34" charset="-128"/>
              </a:rPr>
              <a:t>Equivalence Relations: Example 1</a:t>
            </a:r>
          </a:p>
        </p:txBody>
      </p:sp>
      <p:sp>
        <p:nvSpPr>
          <p:cNvPr id="74754" name="Content Placeholder 2">
            <a:extLst>
              <a:ext uri="{FF2B5EF4-FFF2-40B4-BE49-F238E27FC236}">
                <a16:creationId xmlns:a16="http://schemas.microsoft.com/office/drawing/2014/main" id="{84BCB0F2-06F2-CE46-9C80-C1029C1A5909}"/>
              </a:ext>
            </a:extLst>
          </p:cNvPr>
          <p:cNvSpPr>
            <a:spLocks noGrp="1"/>
          </p:cNvSpPr>
          <p:nvPr>
            <p:ph idx="1"/>
          </p:nvPr>
        </p:nvSpPr>
        <p:spPr/>
        <p:txBody>
          <a:bodyPr/>
          <a:lstStyle/>
          <a:p>
            <a:r>
              <a:rPr lang="en-US" altLang="en-US" b="1">
                <a:ea typeface="ＭＳ Ｐゴシック" panose="020B0600070205080204" pitchFamily="34" charset="-128"/>
              </a:rPr>
              <a:t>Example</a:t>
            </a:r>
            <a:r>
              <a:rPr lang="en-US" altLang="en-US">
                <a:ea typeface="ＭＳ Ｐゴシック" panose="020B0600070205080204" pitchFamily="34" charset="-128"/>
              </a:rPr>
              <a:t>: Let </a:t>
            </a:r>
            <a:r>
              <a:rPr lang="en-US" altLang="en-US" i="1">
                <a:ea typeface="ＭＳ Ｐゴシック" panose="020B0600070205080204" pitchFamily="34" charset="-128"/>
              </a:rPr>
              <a:t>R</a:t>
            </a:r>
            <a:r>
              <a:rPr lang="en-US" altLang="en-US">
                <a:ea typeface="ＭＳ Ｐゴシック" panose="020B0600070205080204" pitchFamily="34" charset="-128"/>
              </a:rPr>
              <a:t>={ (a,b) | a,b</a:t>
            </a:r>
            <a:r>
              <a:rPr lang="en-US" altLang="en-US">
                <a:ea typeface="ＭＳ Ｐゴシック" panose="020B0600070205080204" pitchFamily="34" charset="-128"/>
                <a:sym typeface="Symbol" pitchFamily="2" charset="2"/>
              </a:rPr>
              <a:t></a:t>
            </a:r>
            <a:r>
              <a:rPr lang="en-US" altLang="en-US" i="1">
                <a:latin typeface="Algerian" pitchFamily="82" charset="0"/>
                <a:ea typeface="ＭＳ Ｐゴシック" panose="020B0600070205080204" pitchFamily="34" charset="-128"/>
                <a:sym typeface="Symbol" pitchFamily="2" charset="2"/>
              </a:rPr>
              <a:t>R</a:t>
            </a:r>
            <a:r>
              <a:rPr lang="en-US" altLang="en-US">
                <a:ea typeface="ＭＳ Ｐゴシック" panose="020B0600070205080204" pitchFamily="34" charset="-128"/>
              </a:rPr>
              <a:t> and a</a:t>
            </a:r>
            <a:r>
              <a:rPr lang="en-US" altLang="en-US">
                <a:ea typeface="ＭＳ Ｐゴシック" panose="020B0600070205080204" pitchFamily="34" charset="-128"/>
                <a:sym typeface="Symbol" pitchFamily="2" charset="2"/>
              </a:rPr>
              <a:t></a:t>
            </a:r>
            <a:r>
              <a:rPr lang="en-US" altLang="en-US">
                <a:ea typeface="ＭＳ Ｐゴシック" panose="020B0600070205080204" pitchFamily="34" charset="-128"/>
              </a:rPr>
              <a:t>b}</a:t>
            </a:r>
          </a:p>
          <a:p>
            <a:pPr lvl="1"/>
            <a:r>
              <a:rPr lang="en-US" altLang="en-US">
                <a:ea typeface="ＭＳ Ｐゴシック" panose="020B0600070205080204" pitchFamily="34" charset="-128"/>
              </a:rPr>
              <a:t>Is </a:t>
            </a:r>
            <a:r>
              <a:rPr lang="en-US" altLang="en-US" i="1">
                <a:ea typeface="ＭＳ Ｐゴシック" panose="020B0600070205080204" pitchFamily="34" charset="-128"/>
              </a:rPr>
              <a:t>R</a:t>
            </a:r>
            <a:r>
              <a:rPr lang="en-US" altLang="en-US">
                <a:ea typeface="ＭＳ Ｐゴシック" panose="020B0600070205080204" pitchFamily="34" charset="-128"/>
              </a:rPr>
              <a:t> reflexive?</a:t>
            </a:r>
          </a:p>
          <a:p>
            <a:pPr lvl="1"/>
            <a:r>
              <a:rPr lang="en-US" altLang="en-US">
                <a:ea typeface="ＭＳ Ｐゴシック" panose="020B0600070205080204" pitchFamily="34" charset="-128"/>
              </a:rPr>
              <a:t>Is it transitive?</a:t>
            </a:r>
          </a:p>
          <a:p>
            <a:pPr lvl="1"/>
            <a:r>
              <a:rPr lang="en-US" altLang="en-US">
                <a:ea typeface="ＭＳ Ｐゴシック" panose="020B0600070205080204" pitchFamily="34" charset="-128"/>
              </a:rPr>
              <a:t>Is it symmetric?</a:t>
            </a:r>
          </a:p>
        </p:txBody>
      </p:sp>
      <p:sp>
        <p:nvSpPr>
          <p:cNvPr id="4" name="Content Placeholder 2">
            <a:extLst>
              <a:ext uri="{FF2B5EF4-FFF2-40B4-BE49-F238E27FC236}">
                <a16:creationId xmlns:a16="http://schemas.microsoft.com/office/drawing/2014/main" id="{7D0A403E-126B-6347-83D8-230238412435}"/>
              </a:ext>
            </a:extLst>
          </p:cNvPr>
          <p:cNvSpPr txBox="1">
            <a:spLocks/>
          </p:cNvSpPr>
          <p:nvPr/>
        </p:nvSpPr>
        <p:spPr bwMode="auto">
          <a:xfrm>
            <a:off x="1828800" y="3657600"/>
            <a:ext cx="5562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pPr>
            <a:r>
              <a:rPr lang="en-US" altLang="en-US" sz="2800">
                <a:latin typeface="Calibri" panose="020F0502020204030204" pitchFamily="34" charset="0"/>
              </a:rPr>
              <a:t>No, it is not.  4 is related to 5 (4</a:t>
            </a:r>
            <a:r>
              <a:rPr lang="en-US" altLang="en-US" sz="2800">
                <a:sym typeface="Symbol" pitchFamily="2" charset="2"/>
              </a:rPr>
              <a:t>  5) but 5 is not related to 4 </a:t>
            </a:r>
            <a:endParaRPr lang="en-US" altLang="en-US" sz="2800">
              <a:latin typeface="Calibri" panose="020F0502020204030204" pitchFamily="34" charset="0"/>
            </a:endParaRPr>
          </a:p>
        </p:txBody>
      </p:sp>
      <p:sp>
        <p:nvSpPr>
          <p:cNvPr id="5" name="Content Placeholder 2">
            <a:extLst>
              <a:ext uri="{FF2B5EF4-FFF2-40B4-BE49-F238E27FC236}">
                <a16:creationId xmlns:a16="http://schemas.microsoft.com/office/drawing/2014/main" id="{2466A5FB-026C-5F40-AF74-BF9DBA6FFF20}"/>
              </a:ext>
            </a:extLst>
          </p:cNvPr>
          <p:cNvSpPr txBox="1">
            <a:spLocks/>
          </p:cNvSpPr>
          <p:nvPr/>
        </p:nvSpPr>
        <p:spPr bwMode="auto">
          <a:xfrm>
            <a:off x="838200" y="4724400"/>
            <a:ext cx="5562600" cy="1066800"/>
          </a:xfrm>
          <a:prstGeom prst="rect">
            <a:avLst/>
          </a:prstGeom>
          <a:noFill/>
          <a:ln w="9525">
            <a:noFill/>
            <a:miter lim="800000"/>
            <a:headEnd/>
            <a:tailEnd/>
          </a:ln>
        </p:spPr>
        <p:txBody>
          <a:bodyPr/>
          <a:lstStyle/>
          <a:p>
            <a:pPr eaLnBrk="0" hangingPunct="0">
              <a:spcBef>
                <a:spcPct val="20000"/>
              </a:spcBef>
              <a:defRPr/>
            </a:pPr>
            <a:r>
              <a:rPr lang="en-US" sz="2800" dirty="0">
                <a:latin typeface="+mn-lt"/>
                <a:ea typeface="+mn-ea"/>
              </a:rPr>
              <a:t>Thus </a:t>
            </a:r>
            <a:r>
              <a:rPr lang="en-US" sz="2800" i="1" dirty="0">
                <a:latin typeface="+mn-lt"/>
                <a:ea typeface="+mn-ea"/>
              </a:rPr>
              <a:t>R</a:t>
            </a:r>
            <a:r>
              <a:rPr lang="en-US" sz="2800" dirty="0">
                <a:latin typeface="+mn-lt"/>
                <a:ea typeface="+mn-ea"/>
              </a:rPr>
              <a:t> is </a:t>
            </a:r>
            <a:r>
              <a:rPr lang="en-US" sz="2800" u="sng" dirty="0">
                <a:latin typeface="+mn-lt"/>
                <a:ea typeface="+mn-ea"/>
              </a:rPr>
              <a:t>not</a:t>
            </a:r>
            <a:r>
              <a:rPr lang="en-US" sz="2800" dirty="0">
                <a:latin typeface="+mn-lt"/>
                <a:ea typeface="+mn-ea"/>
              </a:rPr>
              <a:t> an equivalence relation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a:extLst>
              <a:ext uri="{FF2B5EF4-FFF2-40B4-BE49-F238E27FC236}">
                <a16:creationId xmlns:a16="http://schemas.microsoft.com/office/drawing/2014/main" id="{FD106D2B-7DC7-714F-A477-656C4C405766}"/>
              </a:ext>
            </a:extLst>
          </p:cNvPr>
          <p:cNvSpPr>
            <a:spLocks noGrp="1"/>
          </p:cNvSpPr>
          <p:nvPr>
            <p:ph type="title"/>
          </p:nvPr>
        </p:nvSpPr>
        <p:spPr/>
        <p:txBody>
          <a:bodyPr/>
          <a:lstStyle/>
          <a:p>
            <a:r>
              <a:rPr lang="en-US" altLang="en-US">
                <a:ea typeface="ＭＳ Ｐゴシック" panose="020B0600070205080204" pitchFamily="34" charset="-128"/>
              </a:rPr>
              <a:t>Equivalence Relations: Example 2</a:t>
            </a:r>
          </a:p>
        </p:txBody>
      </p:sp>
      <p:sp>
        <p:nvSpPr>
          <p:cNvPr id="75778" name="Content Placeholder 2">
            <a:extLst>
              <a:ext uri="{FF2B5EF4-FFF2-40B4-BE49-F238E27FC236}">
                <a16:creationId xmlns:a16="http://schemas.microsoft.com/office/drawing/2014/main" id="{D335045F-251A-CC43-B1B1-7901EC77117E}"/>
              </a:ext>
            </a:extLst>
          </p:cNvPr>
          <p:cNvSpPr>
            <a:spLocks noGrp="1"/>
          </p:cNvSpPr>
          <p:nvPr>
            <p:ph idx="1"/>
          </p:nvPr>
        </p:nvSpPr>
        <p:spPr/>
        <p:txBody>
          <a:bodyPr/>
          <a:lstStyle/>
          <a:p>
            <a:r>
              <a:rPr lang="en-US" altLang="en-US" b="1">
                <a:ea typeface="ＭＳ Ｐゴシック" panose="020B0600070205080204" pitchFamily="34" charset="-128"/>
              </a:rPr>
              <a:t>Example</a:t>
            </a:r>
            <a:r>
              <a:rPr lang="en-US" altLang="en-US">
                <a:ea typeface="ＭＳ Ｐゴシック" panose="020B0600070205080204" pitchFamily="34" charset="-128"/>
              </a:rPr>
              <a:t>: Let </a:t>
            </a:r>
            <a:r>
              <a:rPr lang="en-US" altLang="en-US" i="1">
                <a:ea typeface="ＭＳ Ｐゴシック" panose="020B0600070205080204" pitchFamily="34" charset="-128"/>
              </a:rPr>
              <a:t>R</a:t>
            </a:r>
            <a:r>
              <a:rPr lang="en-US" altLang="en-US">
                <a:ea typeface="ＭＳ Ｐゴシック" panose="020B0600070205080204" pitchFamily="34" charset="-128"/>
              </a:rPr>
              <a:t>={ (a,b) | a,b</a:t>
            </a:r>
            <a:r>
              <a:rPr lang="en-US" altLang="en-US">
                <a:ea typeface="ＭＳ Ｐゴシック" panose="020B0600070205080204" pitchFamily="34" charset="-128"/>
                <a:sym typeface="Symbol" pitchFamily="2" charset="2"/>
              </a:rPr>
              <a:t></a:t>
            </a:r>
            <a:r>
              <a:rPr lang="en-US" altLang="en-US" i="1">
                <a:latin typeface="Algerian" pitchFamily="82" charset="0"/>
                <a:ea typeface="ＭＳ Ｐゴシック" panose="020B0600070205080204" pitchFamily="34" charset="-128"/>
                <a:sym typeface="Symbol" pitchFamily="2" charset="2"/>
              </a:rPr>
              <a:t>Z</a:t>
            </a:r>
            <a:r>
              <a:rPr lang="en-US" altLang="en-US">
                <a:ea typeface="ＭＳ Ｐゴシック" panose="020B0600070205080204" pitchFamily="34" charset="-128"/>
              </a:rPr>
              <a:t> and a</a:t>
            </a:r>
            <a:r>
              <a:rPr lang="en-US" altLang="en-US">
                <a:ea typeface="ＭＳ Ｐゴシック" panose="020B0600070205080204" pitchFamily="34" charset="-128"/>
                <a:sym typeface="Symbol" pitchFamily="2" charset="2"/>
              </a:rPr>
              <a:t>=</a:t>
            </a:r>
            <a:r>
              <a:rPr lang="en-US" altLang="en-US">
                <a:ea typeface="ＭＳ Ｐゴシック" panose="020B0600070205080204" pitchFamily="34" charset="-128"/>
              </a:rPr>
              <a:t>b}</a:t>
            </a:r>
          </a:p>
          <a:p>
            <a:pPr lvl="1"/>
            <a:r>
              <a:rPr lang="en-US" altLang="en-US">
                <a:ea typeface="ＭＳ Ｐゴシック" panose="020B0600070205080204" pitchFamily="34" charset="-128"/>
              </a:rPr>
              <a:t>Is </a:t>
            </a:r>
            <a:r>
              <a:rPr lang="en-US" altLang="en-US" i="1">
                <a:ea typeface="ＭＳ Ｐゴシック" panose="020B0600070205080204" pitchFamily="34" charset="-128"/>
              </a:rPr>
              <a:t>R</a:t>
            </a:r>
            <a:r>
              <a:rPr lang="en-US" altLang="en-US">
                <a:ea typeface="ＭＳ Ｐゴシック" panose="020B0600070205080204" pitchFamily="34" charset="-128"/>
              </a:rPr>
              <a:t> reflexive?</a:t>
            </a:r>
          </a:p>
          <a:p>
            <a:pPr lvl="1"/>
            <a:r>
              <a:rPr lang="en-US" altLang="en-US">
                <a:ea typeface="ＭＳ Ｐゴシック" panose="020B0600070205080204" pitchFamily="34" charset="-128"/>
              </a:rPr>
              <a:t>Is it transitive?</a:t>
            </a:r>
          </a:p>
          <a:p>
            <a:pPr lvl="1"/>
            <a:r>
              <a:rPr lang="en-US" altLang="en-US">
                <a:ea typeface="ＭＳ Ｐゴシック" panose="020B0600070205080204" pitchFamily="34" charset="-128"/>
              </a:rPr>
              <a:t>Is it symmetric?</a:t>
            </a:r>
          </a:p>
          <a:p>
            <a:pPr lvl="1"/>
            <a:r>
              <a:rPr lang="en-US" altLang="en-US">
                <a:ea typeface="ＭＳ Ｐゴシック" panose="020B0600070205080204" pitchFamily="34" charset="-128"/>
              </a:rPr>
              <a:t>What are the equivalence classes that partition </a:t>
            </a:r>
            <a:r>
              <a:rPr lang="en-US" altLang="en-US" i="1">
                <a:latin typeface="Algerian" pitchFamily="82" charset="0"/>
                <a:ea typeface="ＭＳ Ｐゴシック" panose="020B0600070205080204" pitchFamily="34" charset="-128"/>
                <a:sym typeface="Symbol" pitchFamily="2" charset="2"/>
              </a:rPr>
              <a:t>Z</a:t>
            </a:r>
            <a:r>
              <a:rPr lang="en-US" altLang="en-US">
                <a:ea typeface="ＭＳ Ｐゴシック" panose="020B0600070205080204" pitchFamily="34" charset="-128"/>
              </a:rPr>
              <a:t>? </a:t>
            </a:r>
          </a:p>
          <a:p>
            <a:endParaRPr lang="en-US" altLang="en-US">
              <a:ea typeface="ＭＳ Ｐゴシック" panose="020B0600070205080204" pitchFamily="34"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a:extLst>
              <a:ext uri="{FF2B5EF4-FFF2-40B4-BE49-F238E27FC236}">
                <a16:creationId xmlns:a16="http://schemas.microsoft.com/office/drawing/2014/main" id="{9DC621A0-F298-B447-8F23-C54EDDEAB2AB}"/>
              </a:ext>
            </a:extLst>
          </p:cNvPr>
          <p:cNvSpPr>
            <a:spLocks noGrp="1"/>
          </p:cNvSpPr>
          <p:nvPr>
            <p:ph type="title"/>
          </p:nvPr>
        </p:nvSpPr>
        <p:spPr/>
        <p:txBody>
          <a:bodyPr/>
          <a:lstStyle/>
          <a:p>
            <a:r>
              <a:rPr lang="en-US" altLang="en-US">
                <a:ea typeface="ＭＳ Ｐゴシック" panose="020B0600070205080204" pitchFamily="34" charset="-128"/>
              </a:rPr>
              <a:t>Properties</a:t>
            </a:r>
          </a:p>
        </p:txBody>
      </p:sp>
      <p:sp>
        <p:nvSpPr>
          <p:cNvPr id="22530" name="Content Placeholder 2">
            <a:extLst>
              <a:ext uri="{FF2B5EF4-FFF2-40B4-BE49-F238E27FC236}">
                <a16:creationId xmlns:a16="http://schemas.microsoft.com/office/drawing/2014/main" id="{9FE17777-6AE9-E149-92B0-9D5D16F78674}"/>
              </a:ext>
            </a:extLst>
          </p:cNvPr>
          <p:cNvSpPr>
            <a:spLocks noGrp="1"/>
          </p:cNvSpPr>
          <p:nvPr>
            <p:ph idx="1"/>
          </p:nvPr>
        </p:nvSpPr>
        <p:spPr/>
        <p:txBody>
          <a:bodyPr/>
          <a:lstStyle/>
          <a:p>
            <a:r>
              <a:rPr lang="en-US" altLang="en-US">
                <a:ea typeface="ＭＳ Ｐゴシック" panose="020B0600070205080204" pitchFamily="34" charset="-128"/>
              </a:rPr>
              <a:t>We will study several properties of relations</a:t>
            </a:r>
          </a:p>
          <a:p>
            <a:pPr lvl="1"/>
            <a:r>
              <a:rPr lang="en-US" altLang="en-US">
                <a:ea typeface="ＭＳ Ｐゴシック" panose="020B0600070205080204" pitchFamily="34" charset="-128"/>
              </a:rPr>
              <a:t>Reflexive</a:t>
            </a:r>
          </a:p>
          <a:p>
            <a:pPr lvl="1"/>
            <a:r>
              <a:rPr lang="en-US" altLang="en-US">
                <a:ea typeface="ＭＳ Ｐゴシック" panose="020B0600070205080204" pitchFamily="34" charset="-128"/>
              </a:rPr>
              <a:t>Symmetric</a:t>
            </a:r>
          </a:p>
          <a:p>
            <a:pPr lvl="1"/>
            <a:r>
              <a:rPr lang="en-US" altLang="en-US">
                <a:ea typeface="ＭＳ Ｐゴシック" panose="020B0600070205080204" pitchFamily="34" charset="-128"/>
              </a:rPr>
              <a:t>Transitive </a:t>
            </a:r>
          </a:p>
          <a:p>
            <a:pPr lvl="1"/>
            <a:r>
              <a:rPr lang="en-US" altLang="en-US">
                <a:ea typeface="ＭＳ Ｐゴシック" panose="020B0600070205080204" pitchFamily="34" charset="-128"/>
              </a:rPr>
              <a:t>Antisymmetric</a:t>
            </a:r>
          </a:p>
          <a:p>
            <a:pPr lvl="1"/>
            <a:r>
              <a:rPr lang="en-US" altLang="en-US">
                <a:ea typeface="ＭＳ Ｐゴシック" panose="020B0600070205080204" pitchFamily="34" charset="-128"/>
              </a:rPr>
              <a:t>Asymmetric</a:t>
            </a:r>
          </a:p>
          <a:p>
            <a:r>
              <a:rPr lang="en-US" altLang="en-US">
                <a:ea typeface="ＭＳ Ｐゴシック" panose="020B0600070205080204" pitchFamily="34" charset="-128"/>
              </a:rPr>
              <a:t>Alert: Those properties are defined for only relations</a:t>
            </a:r>
            <a:r>
              <a:rPr lang="en-US" altLang="en-US">
                <a:solidFill>
                  <a:srgbClr val="FF0000"/>
                </a:solidFill>
                <a:ea typeface="ＭＳ Ｐゴシック" panose="020B0600070205080204" pitchFamily="34" charset="-128"/>
              </a:rPr>
              <a:t> on a set</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a:extLst>
              <a:ext uri="{FF2B5EF4-FFF2-40B4-BE49-F238E27FC236}">
                <a16:creationId xmlns:a16="http://schemas.microsoft.com/office/drawing/2014/main" id="{02AE908D-D79D-064A-9398-3AE3DDDF35DE}"/>
              </a:ext>
            </a:extLst>
          </p:cNvPr>
          <p:cNvSpPr>
            <a:spLocks noGrp="1"/>
          </p:cNvSpPr>
          <p:nvPr>
            <p:ph type="title"/>
          </p:nvPr>
        </p:nvSpPr>
        <p:spPr/>
        <p:txBody>
          <a:bodyPr/>
          <a:lstStyle/>
          <a:p>
            <a:r>
              <a:rPr lang="en-US" altLang="en-US">
                <a:ea typeface="ＭＳ Ｐゴシック" panose="020B0600070205080204" pitchFamily="34" charset="-128"/>
              </a:rPr>
              <a:t>Equivalence Relations: Example 3</a:t>
            </a:r>
          </a:p>
        </p:txBody>
      </p:sp>
      <p:sp>
        <p:nvSpPr>
          <p:cNvPr id="76802" name="Content Placeholder 2">
            <a:extLst>
              <a:ext uri="{FF2B5EF4-FFF2-40B4-BE49-F238E27FC236}">
                <a16:creationId xmlns:a16="http://schemas.microsoft.com/office/drawing/2014/main" id="{9BD4CF21-C362-D844-91A1-3F5FCA60A9E9}"/>
              </a:ext>
            </a:extLst>
          </p:cNvPr>
          <p:cNvSpPr>
            <a:spLocks noGrp="1"/>
          </p:cNvSpPr>
          <p:nvPr>
            <p:ph idx="1"/>
          </p:nvPr>
        </p:nvSpPr>
        <p:spPr/>
        <p:txBody>
          <a:bodyPr/>
          <a:lstStyle/>
          <a:p>
            <a:r>
              <a:rPr lang="en-US" altLang="en-US" b="1">
                <a:ea typeface="ＭＳ Ｐゴシック" panose="020B0600070205080204" pitchFamily="34" charset="-128"/>
              </a:rPr>
              <a:t>Example</a:t>
            </a:r>
            <a:r>
              <a:rPr lang="en-US" altLang="en-US">
                <a:ea typeface="ＭＳ Ｐゴシック" panose="020B0600070205080204" pitchFamily="34" charset="-128"/>
              </a:rPr>
              <a:t>: For (x,y),(u,v) </a:t>
            </a:r>
            <a:r>
              <a:rPr lang="en-US" altLang="en-US">
                <a:ea typeface="ＭＳ Ｐゴシック" panose="020B0600070205080204" pitchFamily="34" charset="-128"/>
                <a:sym typeface="Symbol" pitchFamily="2" charset="2"/>
              </a:rPr>
              <a:t></a:t>
            </a:r>
            <a:r>
              <a:rPr lang="en-US" altLang="en-US" i="1">
                <a:latin typeface="Algerian" pitchFamily="82" charset="0"/>
                <a:ea typeface="ＭＳ Ｐゴシック" panose="020B0600070205080204" pitchFamily="34" charset="-128"/>
                <a:sym typeface="Symbol" pitchFamily="2" charset="2"/>
              </a:rPr>
              <a:t>R</a:t>
            </a:r>
            <a:r>
              <a:rPr lang="en-US" altLang="en-US" baseline="30000">
                <a:ea typeface="ＭＳ Ｐゴシック" panose="020B0600070205080204" pitchFamily="34" charset="-128"/>
              </a:rPr>
              <a:t>2</a:t>
            </a:r>
            <a:r>
              <a:rPr lang="en-US" altLang="en-US">
                <a:ea typeface="ＭＳ Ｐゴシック" panose="020B0600070205080204" pitchFamily="34" charset="-128"/>
              </a:rPr>
              <a:t>, we define</a:t>
            </a:r>
          </a:p>
          <a:p>
            <a:pPr algn="ctr">
              <a:buFont typeface="Arial" panose="020B0604020202020204" pitchFamily="34" charset="0"/>
              <a:buNone/>
            </a:pPr>
            <a:r>
              <a:rPr lang="en-US" altLang="en-US">
                <a:ea typeface="ＭＳ Ｐゴシック" panose="020B0600070205080204" pitchFamily="34" charset="-128"/>
              </a:rPr>
              <a:t> </a:t>
            </a:r>
            <a:r>
              <a:rPr lang="en-US" altLang="en-US" i="1">
                <a:ea typeface="ＭＳ Ｐゴシック" panose="020B0600070205080204" pitchFamily="34" charset="-128"/>
              </a:rPr>
              <a:t>R</a:t>
            </a:r>
            <a:r>
              <a:rPr lang="en-US" altLang="en-US">
                <a:ea typeface="ＭＳ Ｐゴシック" panose="020B0600070205080204" pitchFamily="34" charset="-128"/>
              </a:rPr>
              <a:t>={ ((x,y),(u,v)) | x</a:t>
            </a:r>
            <a:r>
              <a:rPr lang="en-US" altLang="en-US" baseline="30000">
                <a:ea typeface="ＭＳ Ｐゴシック" panose="020B0600070205080204" pitchFamily="34" charset="-128"/>
              </a:rPr>
              <a:t>2</a:t>
            </a:r>
            <a:r>
              <a:rPr lang="en-US" altLang="en-US">
                <a:ea typeface="ＭＳ Ｐゴシック" panose="020B0600070205080204" pitchFamily="34" charset="-128"/>
              </a:rPr>
              <a:t>+y</a:t>
            </a:r>
            <a:r>
              <a:rPr lang="en-US" altLang="en-US" baseline="30000">
                <a:ea typeface="ＭＳ Ｐゴシック" panose="020B0600070205080204" pitchFamily="34" charset="-128"/>
              </a:rPr>
              <a:t>2</a:t>
            </a:r>
            <a:r>
              <a:rPr lang="en-US" altLang="en-US">
                <a:ea typeface="ＭＳ Ｐゴシック" panose="020B0600070205080204" pitchFamily="34" charset="-128"/>
              </a:rPr>
              <a:t>=u</a:t>
            </a:r>
            <a:r>
              <a:rPr lang="en-US" altLang="en-US" baseline="30000">
                <a:ea typeface="ＭＳ Ｐゴシック" panose="020B0600070205080204" pitchFamily="34" charset="-128"/>
              </a:rPr>
              <a:t>2</a:t>
            </a:r>
            <a:r>
              <a:rPr lang="en-US" altLang="en-US">
                <a:ea typeface="ＭＳ Ｐゴシック" panose="020B0600070205080204" pitchFamily="34" charset="-128"/>
              </a:rPr>
              <a:t>+v</a:t>
            </a:r>
            <a:r>
              <a:rPr lang="en-US" altLang="en-US" baseline="30000">
                <a:ea typeface="ＭＳ Ｐゴシック" panose="020B0600070205080204" pitchFamily="34" charset="-128"/>
              </a:rPr>
              <a:t>2</a:t>
            </a:r>
            <a:r>
              <a:rPr lang="en-US" altLang="en-US">
                <a:ea typeface="ＭＳ Ｐゴシック" panose="020B0600070205080204" pitchFamily="34" charset="-128"/>
              </a:rPr>
              <a:t>}</a:t>
            </a:r>
          </a:p>
          <a:p>
            <a:r>
              <a:rPr lang="en-US" altLang="en-US">
                <a:ea typeface="ＭＳ Ｐゴシック" panose="020B0600070205080204" pitchFamily="34" charset="-128"/>
              </a:rPr>
              <a:t>Show that </a:t>
            </a:r>
            <a:r>
              <a:rPr lang="en-US" altLang="en-US" i="1">
                <a:ea typeface="ＭＳ Ｐゴシック" panose="020B0600070205080204" pitchFamily="34" charset="-128"/>
              </a:rPr>
              <a:t>R</a:t>
            </a:r>
            <a:r>
              <a:rPr lang="en-US" altLang="en-US">
                <a:ea typeface="ＭＳ Ｐゴシック" panose="020B0600070205080204" pitchFamily="34" charset="-128"/>
              </a:rPr>
              <a:t> is an equivalence relation.</a:t>
            </a:r>
          </a:p>
          <a:p>
            <a:r>
              <a:rPr lang="en-US" altLang="en-US">
                <a:ea typeface="ＭＳ Ｐゴシック" panose="020B0600070205080204" pitchFamily="34" charset="-128"/>
              </a:rPr>
              <a:t>What are the equivalence classes that </a:t>
            </a:r>
            <a:r>
              <a:rPr lang="en-US" altLang="en-US" i="1">
                <a:ea typeface="ＭＳ Ｐゴシック" panose="020B0600070205080204" pitchFamily="34" charset="-128"/>
              </a:rPr>
              <a:t>R</a:t>
            </a:r>
            <a:r>
              <a:rPr lang="en-US" altLang="en-US">
                <a:ea typeface="ＭＳ Ｐゴシック" panose="020B0600070205080204" pitchFamily="34" charset="-128"/>
              </a:rPr>
              <a:t> defines (i.e., what are the partitions of </a:t>
            </a:r>
            <a:r>
              <a:rPr lang="en-US" altLang="en-US" i="1">
                <a:latin typeface="Algerian" pitchFamily="82" charset="0"/>
                <a:ea typeface="ＭＳ Ｐゴシック" panose="020B0600070205080204" pitchFamily="34" charset="-128"/>
                <a:sym typeface="Symbol" pitchFamily="2" charset="2"/>
              </a:rPr>
              <a:t>R</a:t>
            </a:r>
            <a:r>
              <a:rPr lang="en-US" altLang="en-US" baseline="30000">
                <a:ea typeface="ＭＳ Ｐゴシック" panose="020B0600070205080204" pitchFamily="34" charset="-128"/>
              </a:rPr>
              <a:t>2</a:t>
            </a:r>
            <a:r>
              <a:rPr lang="en-US" altLang="en-US">
                <a:ea typeface="ＭＳ Ｐゴシック" panose="020B0600070205080204" pitchFamily="34" charset="-128"/>
              </a:rPr>
              <a:t>)?</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a:extLst>
              <a:ext uri="{FF2B5EF4-FFF2-40B4-BE49-F238E27FC236}">
                <a16:creationId xmlns:a16="http://schemas.microsoft.com/office/drawing/2014/main" id="{A42946F5-FB7A-584F-9992-072C3E664246}"/>
              </a:ext>
            </a:extLst>
          </p:cNvPr>
          <p:cNvSpPr>
            <a:spLocks noGrp="1"/>
          </p:cNvSpPr>
          <p:nvPr>
            <p:ph type="title"/>
          </p:nvPr>
        </p:nvSpPr>
        <p:spPr/>
        <p:txBody>
          <a:bodyPr/>
          <a:lstStyle/>
          <a:p>
            <a:r>
              <a:rPr lang="en-US" altLang="en-US">
                <a:ea typeface="ＭＳ Ｐゴシック" panose="020B0600070205080204" pitchFamily="34" charset="-128"/>
              </a:rPr>
              <a:t>Equivalence Relations: Example 4</a:t>
            </a:r>
          </a:p>
        </p:txBody>
      </p:sp>
      <p:sp>
        <p:nvSpPr>
          <p:cNvPr id="77826" name="Content Placeholder 2">
            <a:extLst>
              <a:ext uri="{FF2B5EF4-FFF2-40B4-BE49-F238E27FC236}">
                <a16:creationId xmlns:a16="http://schemas.microsoft.com/office/drawing/2014/main" id="{2F96A4FD-E9CA-CD43-9E0D-2894E7C7DF75}"/>
              </a:ext>
            </a:extLst>
          </p:cNvPr>
          <p:cNvSpPr>
            <a:spLocks noGrp="1"/>
          </p:cNvSpPr>
          <p:nvPr>
            <p:ph idx="1"/>
          </p:nvPr>
        </p:nvSpPr>
        <p:spPr>
          <a:xfrm>
            <a:off x="457200" y="1524000"/>
            <a:ext cx="8229600" cy="4525963"/>
          </a:xfrm>
        </p:spPr>
        <p:txBody>
          <a:bodyPr/>
          <a:lstStyle/>
          <a:p>
            <a:r>
              <a:rPr lang="en-US" altLang="en-US" sz="2800" b="1">
                <a:ea typeface="ＭＳ Ｐゴシック" panose="020B0600070205080204" pitchFamily="34" charset="-128"/>
              </a:rPr>
              <a:t>Example</a:t>
            </a:r>
            <a:r>
              <a:rPr lang="en-US" altLang="en-US" sz="2800">
                <a:ea typeface="ＭＳ Ｐゴシック" panose="020B0600070205080204" pitchFamily="34" charset="-128"/>
              </a:rPr>
              <a:t>: Given n,r</a:t>
            </a:r>
            <a:r>
              <a:rPr lang="en-US" altLang="en-US" sz="2800">
                <a:ea typeface="ＭＳ Ｐゴシック" panose="020B0600070205080204" pitchFamily="34" charset="-128"/>
                <a:sym typeface="Symbol" pitchFamily="2" charset="2"/>
              </a:rPr>
              <a:t></a:t>
            </a:r>
            <a:r>
              <a:rPr lang="en-US" altLang="en-US" sz="2800" i="1">
                <a:latin typeface="Algerian" pitchFamily="82" charset="0"/>
                <a:ea typeface="ＭＳ Ｐゴシック" panose="020B0600070205080204" pitchFamily="34" charset="-128"/>
                <a:sym typeface="Symbol" pitchFamily="2" charset="2"/>
              </a:rPr>
              <a:t>N</a:t>
            </a:r>
            <a:r>
              <a:rPr lang="en-US" altLang="en-US" sz="2800">
                <a:ea typeface="ＭＳ Ｐゴシック" panose="020B0600070205080204" pitchFamily="34" charset="-128"/>
              </a:rPr>
              <a:t>, define the set</a:t>
            </a:r>
          </a:p>
          <a:p>
            <a:pPr algn="ctr">
              <a:buFont typeface="Arial" panose="020B0604020202020204" pitchFamily="34" charset="0"/>
              <a:buNone/>
            </a:pPr>
            <a:r>
              <a:rPr lang="en-US" altLang="en-US" sz="2800">
                <a:ea typeface="ＭＳ Ｐゴシック" panose="020B0600070205080204" pitchFamily="34" charset="-128"/>
              </a:rPr>
              <a:t> n</a:t>
            </a:r>
            <a:r>
              <a:rPr lang="en-US" altLang="en-US" sz="2800" i="1">
                <a:latin typeface="Algerian" pitchFamily="82" charset="0"/>
                <a:ea typeface="ＭＳ Ｐゴシック" panose="020B0600070205080204" pitchFamily="34" charset="-128"/>
                <a:sym typeface="Symbol" pitchFamily="2" charset="2"/>
              </a:rPr>
              <a:t>Z </a:t>
            </a:r>
            <a:r>
              <a:rPr lang="en-US" altLang="en-US" sz="2800">
                <a:ea typeface="ＭＳ Ｐゴシック" panose="020B0600070205080204" pitchFamily="34" charset="-128"/>
              </a:rPr>
              <a:t>+ r</a:t>
            </a:r>
            <a:r>
              <a:rPr lang="en-US" altLang="en-US" sz="2800">
                <a:ea typeface="ＭＳ Ｐゴシック" panose="020B0600070205080204" pitchFamily="34" charset="-128"/>
                <a:sym typeface="Symbol" pitchFamily="2" charset="2"/>
              </a:rPr>
              <a:t> = { na + r | a </a:t>
            </a:r>
            <a:r>
              <a:rPr lang="en-US" altLang="en-US" sz="2800" i="1">
                <a:latin typeface="Algerian" pitchFamily="82" charset="0"/>
                <a:ea typeface="ＭＳ Ｐゴシック" panose="020B0600070205080204" pitchFamily="34" charset="-128"/>
                <a:sym typeface="Symbol" pitchFamily="2" charset="2"/>
              </a:rPr>
              <a:t>Z</a:t>
            </a:r>
            <a:r>
              <a:rPr lang="en-US" altLang="en-US" sz="2800">
                <a:ea typeface="ＭＳ Ｐゴシック" panose="020B0600070205080204" pitchFamily="34" charset="-128"/>
                <a:sym typeface="Symbol" pitchFamily="2" charset="2"/>
              </a:rPr>
              <a:t> }</a:t>
            </a:r>
          </a:p>
          <a:p>
            <a:pPr lvl="1"/>
            <a:r>
              <a:rPr lang="en-US" altLang="en-US" sz="2400">
                <a:ea typeface="ＭＳ Ｐゴシック" panose="020B0600070205080204" pitchFamily="34" charset="-128"/>
                <a:sym typeface="Symbol" pitchFamily="2" charset="2"/>
              </a:rPr>
              <a:t>For n=2, r=0, 2</a:t>
            </a:r>
            <a:r>
              <a:rPr lang="en-US" altLang="en-US" sz="2400" i="1">
                <a:latin typeface="Algerian" pitchFamily="82" charset="0"/>
                <a:ea typeface="ＭＳ Ｐゴシック" panose="020B0600070205080204" pitchFamily="34" charset="-128"/>
                <a:sym typeface="Symbol" pitchFamily="2" charset="2"/>
              </a:rPr>
              <a:t>Z </a:t>
            </a:r>
            <a:r>
              <a:rPr lang="en-US" altLang="en-US" sz="2400">
                <a:ea typeface="ＭＳ Ｐゴシック" panose="020B0600070205080204" pitchFamily="34" charset="-128"/>
              </a:rPr>
              <a:t>r</a:t>
            </a:r>
            <a:r>
              <a:rPr lang="en-US" altLang="en-US" sz="2400">
                <a:ea typeface="ＭＳ Ｐゴシック" panose="020B0600070205080204" pitchFamily="34" charset="-128"/>
                <a:sym typeface="Symbol" pitchFamily="2" charset="2"/>
              </a:rPr>
              <a:t>epresents the equivalence class of all even integers</a:t>
            </a:r>
          </a:p>
          <a:p>
            <a:pPr lvl="1"/>
            <a:r>
              <a:rPr lang="en-US" altLang="en-US" sz="2400">
                <a:ea typeface="ＭＳ Ｐゴシック" panose="020B0600070205080204" pitchFamily="34" charset="-128"/>
                <a:sym typeface="Symbol" pitchFamily="2" charset="2"/>
              </a:rPr>
              <a:t>What n, r give the class of all </a:t>
            </a:r>
            <a:r>
              <a:rPr lang="en-US" altLang="en-US" sz="2400" u="sng">
                <a:ea typeface="ＭＳ Ｐゴシック" panose="020B0600070205080204" pitchFamily="34" charset="-128"/>
                <a:sym typeface="Symbol" pitchFamily="2" charset="2"/>
              </a:rPr>
              <a:t>odd</a:t>
            </a:r>
            <a:r>
              <a:rPr lang="en-US" altLang="en-US" sz="2400">
                <a:ea typeface="ＭＳ Ｐゴシック" panose="020B0600070205080204" pitchFamily="34" charset="-128"/>
                <a:sym typeface="Symbol" pitchFamily="2" charset="2"/>
              </a:rPr>
              <a:t> integers?</a:t>
            </a:r>
          </a:p>
          <a:p>
            <a:pPr lvl="1"/>
            <a:r>
              <a:rPr lang="en-US" altLang="en-US" sz="2400">
                <a:ea typeface="ＭＳ Ｐゴシック" panose="020B0600070205080204" pitchFamily="34" charset="-128"/>
                <a:sym typeface="Symbol" pitchFamily="2" charset="2"/>
              </a:rPr>
              <a:t>For n=3, r=0, 3</a:t>
            </a:r>
            <a:r>
              <a:rPr lang="en-US" altLang="en-US" sz="2400" i="1">
                <a:latin typeface="Algerian" pitchFamily="82" charset="0"/>
                <a:ea typeface="ＭＳ Ｐゴシック" panose="020B0600070205080204" pitchFamily="34" charset="-128"/>
                <a:sym typeface="Symbol" pitchFamily="2" charset="2"/>
              </a:rPr>
              <a:t>Z </a:t>
            </a:r>
            <a:r>
              <a:rPr lang="en-US" altLang="en-US" sz="2400">
                <a:ea typeface="ＭＳ Ｐゴシック" panose="020B0600070205080204" pitchFamily="34" charset="-128"/>
              </a:rPr>
              <a:t>r</a:t>
            </a:r>
            <a:r>
              <a:rPr lang="en-US" altLang="en-US" sz="2400">
                <a:ea typeface="ＭＳ Ｐゴシック" panose="020B0600070205080204" pitchFamily="34" charset="-128"/>
                <a:sym typeface="Symbol" pitchFamily="2" charset="2"/>
              </a:rPr>
              <a:t>epresents the equivalence class of all integers divisible by 3</a:t>
            </a:r>
          </a:p>
          <a:p>
            <a:pPr lvl="1"/>
            <a:r>
              <a:rPr lang="en-US" altLang="en-US" sz="2400">
                <a:ea typeface="ＭＳ Ｐゴシック" panose="020B0600070205080204" pitchFamily="34" charset="-128"/>
                <a:sym typeface="Symbol" pitchFamily="2" charset="2"/>
              </a:rPr>
              <a:t>For n=3, r=1, 3</a:t>
            </a:r>
            <a:r>
              <a:rPr lang="en-US" altLang="en-US" sz="2400" i="1">
                <a:latin typeface="Algerian" pitchFamily="82" charset="0"/>
                <a:ea typeface="ＭＳ Ｐゴシック" panose="020B0600070205080204" pitchFamily="34" charset="-128"/>
                <a:sym typeface="Symbol" pitchFamily="2" charset="2"/>
              </a:rPr>
              <a:t>Z </a:t>
            </a:r>
            <a:r>
              <a:rPr lang="en-US" altLang="en-US" sz="2400">
                <a:ea typeface="ＭＳ Ｐゴシック" panose="020B0600070205080204" pitchFamily="34" charset="-128"/>
              </a:rPr>
              <a:t>r</a:t>
            </a:r>
            <a:r>
              <a:rPr lang="en-US" altLang="en-US" sz="2400">
                <a:ea typeface="ＭＳ Ｐゴシック" panose="020B0600070205080204" pitchFamily="34" charset="-128"/>
                <a:sym typeface="Symbol" pitchFamily="2" charset="2"/>
              </a:rPr>
              <a:t>epresents the equivalence class of all integers divisible by 3 with a </a:t>
            </a:r>
            <a:r>
              <a:rPr lang="en-US" altLang="en-US" sz="2400" u="sng">
                <a:ea typeface="ＭＳ Ｐゴシック" panose="020B0600070205080204" pitchFamily="34" charset="-128"/>
                <a:sym typeface="Symbol" pitchFamily="2" charset="2"/>
              </a:rPr>
              <a:t>remainder</a:t>
            </a:r>
            <a:r>
              <a:rPr lang="en-US" altLang="en-US" sz="2400">
                <a:ea typeface="ＭＳ Ｐゴシック" panose="020B0600070205080204" pitchFamily="34" charset="-128"/>
                <a:sym typeface="Symbol" pitchFamily="2" charset="2"/>
              </a:rPr>
              <a:t> of 1</a:t>
            </a:r>
          </a:p>
          <a:p>
            <a:pPr lvl="1"/>
            <a:r>
              <a:rPr lang="en-US" altLang="en-US" sz="2400">
                <a:ea typeface="ＭＳ Ｐゴシック" panose="020B0600070205080204" pitchFamily="34" charset="-128"/>
                <a:sym typeface="Symbol" pitchFamily="2" charset="2"/>
              </a:rPr>
              <a:t>In general, this relation defines equivalence classes that are, in fact, </a:t>
            </a:r>
            <a:r>
              <a:rPr lang="en-US" altLang="en-US" sz="2400" u="sng">
                <a:ea typeface="ＭＳ Ｐゴシック" panose="020B0600070205080204" pitchFamily="34" charset="-128"/>
                <a:sym typeface="Symbol" pitchFamily="2" charset="2"/>
              </a:rPr>
              <a:t>congruence classes</a:t>
            </a:r>
            <a:r>
              <a:rPr lang="en-US" altLang="en-US" sz="2400">
                <a:ea typeface="ＭＳ Ｐゴシック" panose="020B0600070205080204" pitchFamily="34" charset="-128"/>
                <a:sym typeface="Symbol" pitchFamily="2" charset="2"/>
              </a:rPr>
              <a:t> (See Section 3.4) </a:t>
            </a:r>
            <a:endParaRPr lang="en-US" altLang="en-US">
              <a:ea typeface="ＭＳ Ｐゴシック" panose="020B0600070205080204" pitchFamily="34" charset="-128"/>
              <a:sym typeface="Symbol" pitchFamily="2" charset="2"/>
            </a:endParaRPr>
          </a:p>
          <a:p>
            <a:pPr lvl="1"/>
            <a:endParaRPr lang="en-US" altLang="en-US">
              <a:ea typeface="ＭＳ Ｐゴシック" panose="020B0600070205080204" pitchFamily="34"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a:extLst>
              <a:ext uri="{FF2B5EF4-FFF2-40B4-BE49-F238E27FC236}">
                <a16:creationId xmlns:a16="http://schemas.microsoft.com/office/drawing/2014/main" id="{5C86FCCC-093F-6F47-B2E6-DDDAF4BF5578}"/>
              </a:ext>
            </a:extLst>
          </p:cNvPr>
          <p:cNvSpPr>
            <a:spLocks noGrp="1"/>
          </p:cNvSpPr>
          <p:nvPr>
            <p:ph type="title"/>
          </p:nvPr>
        </p:nvSpPr>
        <p:spPr/>
        <p:txBody>
          <a:bodyPr/>
          <a:lstStyle/>
          <a:p>
            <a:r>
              <a:rPr lang="en-US" altLang="en-US">
                <a:ea typeface="ＭＳ Ｐゴシック" panose="020B0600070205080204" pitchFamily="34" charset="-128"/>
              </a:rPr>
              <a:t>Properties: Reflexivity</a:t>
            </a:r>
          </a:p>
        </p:txBody>
      </p:sp>
      <p:sp>
        <p:nvSpPr>
          <p:cNvPr id="23554" name="Content Placeholder 2">
            <a:extLst>
              <a:ext uri="{FF2B5EF4-FFF2-40B4-BE49-F238E27FC236}">
                <a16:creationId xmlns:a16="http://schemas.microsoft.com/office/drawing/2014/main" id="{83785629-B71A-FB4B-ADF0-D00CE0103E22}"/>
              </a:ext>
            </a:extLst>
          </p:cNvPr>
          <p:cNvSpPr>
            <a:spLocks noGrp="1"/>
          </p:cNvSpPr>
          <p:nvPr>
            <p:ph idx="1"/>
          </p:nvPr>
        </p:nvSpPr>
        <p:spPr/>
        <p:txBody>
          <a:bodyPr/>
          <a:lstStyle/>
          <a:p>
            <a:r>
              <a:rPr lang="en-US" altLang="en-US">
                <a:ea typeface="ＭＳ Ｐゴシック" panose="020B0600070205080204" pitchFamily="34" charset="-128"/>
              </a:rPr>
              <a:t>In a relation on a set, if all ordered pairs (a,a) for every a</a:t>
            </a:r>
            <a:r>
              <a:rPr lang="en-US" altLang="en-US">
                <a:ea typeface="ＭＳ Ｐゴシック" panose="020B0600070205080204" pitchFamily="34" charset="-128"/>
                <a:sym typeface="Symbol" pitchFamily="2" charset="2"/>
              </a:rPr>
              <a:t>A appears in the relation, R is called reflexive</a:t>
            </a:r>
          </a:p>
          <a:p>
            <a:r>
              <a:rPr lang="en-US" altLang="en-US" b="1">
                <a:ea typeface="ＭＳ Ｐゴシック" panose="020B0600070205080204" pitchFamily="34" charset="-128"/>
                <a:sym typeface="Symbol" pitchFamily="2" charset="2"/>
              </a:rPr>
              <a:t>Definition</a:t>
            </a:r>
            <a:r>
              <a:rPr lang="en-US" altLang="en-US">
                <a:ea typeface="ＭＳ Ｐゴシック" panose="020B0600070205080204" pitchFamily="34" charset="-128"/>
                <a:sym typeface="Symbol" pitchFamily="2" charset="2"/>
              </a:rPr>
              <a:t>: A relation </a:t>
            </a:r>
            <a:r>
              <a:rPr lang="en-US" altLang="en-US" i="1">
                <a:ea typeface="ＭＳ Ｐゴシック" panose="020B0600070205080204" pitchFamily="34" charset="-128"/>
                <a:sym typeface="Symbol" pitchFamily="2" charset="2"/>
              </a:rPr>
              <a:t>R</a:t>
            </a:r>
            <a:r>
              <a:rPr lang="en-US" altLang="en-US">
                <a:solidFill>
                  <a:srgbClr val="FF0000"/>
                </a:solidFill>
                <a:ea typeface="ＭＳ Ｐゴシック" panose="020B0600070205080204" pitchFamily="34" charset="-128"/>
                <a:sym typeface="Symbol" pitchFamily="2" charset="2"/>
              </a:rPr>
              <a:t> on a set A</a:t>
            </a:r>
            <a:r>
              <a:rPr lang="en-US" altLang="en-US">
                <a:ea typeface="ＭＳ Ｐゴシック" panose="020B0600070205080204" pitchFamily="34" charset="-128"/>
                <a:sym typeface="Symbol" pitchFamily="2" charset="2"/>
              </a:rPr>
              <a:t> is called </a:t>
            </a:r>
            <a:r>
              <a:rPr lang="en-US" altLang="en-US" b="1">
                <a:solidFill>
                  <a:srgbClr val="FF0000"/>
                </a:solidFill>
                <a:ea typeface="ＭＳ Ｐゴシック" panose="020B0600070205080204" pitchFamily="34" charset="-128"/>
                <a:sym typeface="Symbol" pitchFamily="2" charset="2"/>
              </a:rPr>
              <a:t>reflexive </a:t>
            </a:r>
            <a:r>
              <a:rPr lang="en-US" altLang="en-US" i="1">
                <a:ea typeface="ＭＳ Ｐゴシック" panose="020B0600070205080204" pitchFamily="34" charset="-128"/>
                <a:sym typeface="Symbol" pitchFamily="2" charset="2"/>
              </a:rPr>
              <a:t>iff</a:t>
            </a:r>
          </a:p>
          <a:p>
            <a:pPr lvl="1" algn="ctr">
              <a:buFont typeface="Arial" panose="020B0604020202020204" pitchFamily="34" charset="0"/>
              <a:buNone/>
            </a:pPr>
            <a:r>
              <a:rPr lang="en-US" altLang="en-US" sz="3200">
                <a:ea typeface="ＭＳ Ｐゴシック" panose="020B0600070205080204" pitchFamily="34" charset="-128"/>
                <a:sym typeface="Symbol" pitchFamily="2" charset="2"/>
              </a:rPr>
              <a:t>aA (a,a)</a:t>
            </a:r>
            <a:r>
              <a:rPr lang="en-US" altLang="en-US" sz="3200" i="1">
                <a:ea typeface="ＭＳ Ｐゴシック" panose="020B0600070205080204" pitchFamily="34" charset="-128"/>
                <a:sym typeface="Symbol" pitchFamily="2" charset="2"/>
              </a:rPr>
              <a:t>R</a:t>
            </a:r>
            <a:endParaRPr lang="en-US" altLang="en-US" sz="3200" i="1">
              <a:ea typeface="ＭＳ Ｐゴシック" panose="020B0600070205080204" pitchFamily="34"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a:extLst>
              <a:ext uri="{FF2B5EF4-FFF2-40B4-BE49-F238E27FC236}">
                <a16:creationId xmlns:a16="http://schemas.microsoft.com/office/drawing/2014/main" id="{1F465B9B-D4CC-EA42-BC0D-CA45B94459D9}"/>
              </a:ext>
            </a:extLst>
          </p:cNvPr>
          <p:cNvSpPr>
            <a:spLocks noGrp="1"/>
          </p:cNvSpPr>
          <p:nvPr>
            <p:ph type="title"/>
          </p:nvPr>
        </p:nvSpPr>
        <p:spPr/>
        <p:txBody>
          <a:bodyPr/>
          <a:lstStyle/>
          <a:p>
            <a:r>
              <a:rPr lang="en-US" altLang="en-US">
                <a:ea typeface="ＭＳ Ｐゴシック" panose="020B0600070205080204" pitchFamily="34" charset="-128"/>
              </a:rPr>
              <a:t>Reflexivity: Examples</a:t>
            </a:r>
          </a:p>
        </p:txBody>
      </p:sp>
      <p:sp>
        <p:nvSpPr>
          <p:cNvPr id="24578" name="Content Placeholder 2">
            <a:extLst>
              <a:ext uri="{FF2B5EF4-FFF2-40B4-BE49-F238E27FC236}">
                <a16:creationId xmlns:a16="http://schemas.microsoft.com/office/drawing/2014/main" id="{36ECBAD9-5CC7-2E47-B53C-491FEE59379E}"/>
              </a:ext>
            </a:extLst>
          </p:cNvPr>
          <p:cNvSpPr>
            <a:spLocks noGrp="1"/>
          </p:cNvSpPr>
          <p:nvPr>
            <p:ph idx="1"/>
          </p:nvPr>
        </p:nvSpPr>
        <p:spPr>
          <a:xfrm>
            <a:off x="457200" y="1600200"/>
            <a:ext cx="8229600" cy="2057400"/>
          </a:xfrm>
        </p:spPr>
        <p:txBody>
          <a:bodyPr/>
          <a:lstStyle/>
          <a:p>
            <a:r>
              <a:rPr lang="en-US" altLang="en-US">
                <a:ea typeface="ＭＳ Ｐゴシック" panose="020B0600070205080204" pitchFamily="34" charset="-128"/>
              </a:rPr>
              <a:t>Recall the relations below, which is reflexive?</a:t>
            </a:r>
          </a:p>
          <a:p>
            <a:pPr lvl="1" algn="ctr">
              <a:buFont typeface="Arial" panose="020B0604020202020204" pitchFamily="34" charset="0"/>
              <a:buNone/>
            </a:pP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(a,b) | a </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b }</a:t>
            </a:r>
          </a:p>
          <a:p>
            <a:pPr lvl="1" algn="ctr">
              <a:buFont typeface="Arial" panose="020B0604020202020204" pitchFamily="34" charset="0"/>
              <a:buNone/>
            </a:pP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(a,b) | a,b</a:t>
            </a:r>
            <a:r>
              <a:rPr lang="en-US" altLang="en-US" sz="2400">
                <a:ea typeface="ＭＳ Ｐゴシック" panose="020B0600070205080204" pitchFamily="34" charset="-128"/>
                <a:sym typeface="Symbol" pitchFamily="2" charset="2"/>
              </a:rPr>
              <a:t></a:t>
            </a:r>
            <a:r>
              <a:rPr lang="en-US" altLang="en-US" sz="2400" i="1">
                <a:latin typeface="Algerian" pitchFamily="82" charset="0"/>
                <a:ea typeface="ＭＳ Ｐゴシック" panose="020B0600070205080204" pitchFamily="34" charset="-128"/>
                <a:sym typeface="Symbol" pitchFamily="2" charset="2"/>
              </a:rPr>
              <a:t>N</a:t>
            </a:r>
            <a:r>
              <a:rPr lang="en-US" altLang="en-US" sz="2400">
                <a:ea typeface="ＭＳ Ｐゴシック" panose="020B0600070205080204" pitchFamily="34" charset="-128"/>
                <a:sym typeface="Symbol" pitchFamily="2" charset="2"/>
              </a:rPr>
              <a:t>,  a/b</a:t>
            </a:r>
            <a:r>
              <a:rPr lang="en-US" altLang="en-US" sz="2400" i="1">
                <a:latin typeface="Algerian" pitchFamily="82" charset="0"/>
                <a:ea typeface="ＭＳ Ｐゴシック" panose="020B0600070205080204" pitchFamily="34" charset="-128"/>
                <a:sym typeface="Symbol" pitchFamily="2" charset="2"/>
              </a:rPr>
              <a:t>Z </a:t>
            </a:r>
            <a:r>
              <a:rPr lang="en-US" altLang="en-US" sz="2400">
                <a:ea typeface="ＭＳ Ｐゴシック" panose="020B0600070205080204" pitchFamily="34" charset="-128"/>
                <a:sym typeface="Symbol" pitchFamily="2" charset="2"/>
              </a:rPr>
              <a:t>}</a:t>
            </a:r>
          </a:p>
          <a:p>
            <a:pPr lvl="1" algn="ctr">
              <a:buFont typeface="Arial" panose="020B0604020202020204" pitchFamily="34" charset="0"/>
              <a:buNone/>
            </a:pPr>
            <a:r>
              <a:rPr lang="en-US" altLang="en-US" sz="2400">
                <a:ea typeface="ＭＳ Ｐゴシック" panose="020B0600070205080204" pitchFamily="34" charset="-128"/>
                <a:sym typeface="Symbol" pitchFamily="2" charset="2"/>
              </a:rPr>
              <a:t>R</a:t>
            </a:r>
            <a:r>
              <a:rPr lang="en-US" altLang="en-US" sz="2400" baseline="-25000">
                <a:ea typeface="ＭＳ Ｐゴシック" panose="020B0600070205080204" pitchFamily="34" charset="-128"/>
                <a:sym typeface="Symbol" pitchFamily="2" charset="2"/>
              </a:rPr>
              <a:t>3</a:t>
            </a:r>
            <a:r>
              <a:rPr lang="en-US" altLang="en-US" sz="2400">
                <a:ea typeface="ＭＳ Ｐゴシック" panose="020B0600070205080204" pitchFamily="34" charset="-128"/>
                <a:sym typeface="Symbol" pitchFamily="2" charset="2"/>
              </a:rPr>
              <a:t>={ (a,b) | a,b</a:t>
            </a:r>
            <a:r>
              <a:rPr lang="en-US" altLang="en-US" sz="2400" i="1">
                <a:latin typeface="Algerian" pitchFamily="82" charset="0"/>
                <a:ea typeface="ＭＳ Ｐゴシック" panose="020B0600070205080204" pitchFamily="34" charset="-128"/>
                <a:sym typeface="Symbol" pitchFamily="2" charset="2"/>
              </a:rPr>
              <a:t>N</a:t>
            </a:r>
            <a:r>
              <a:rPr lang="en-US" altLang="en-US" sz="2400">
                <a:ea typeface="ＭＳ Ｐゴシック" panose="020B0600070205080204" pitchFamily="34" charset="-128"/>
                <a:sym typeface="Symbol" pitchFamily="2" charset="2"/>
              </a:rPr>
              <a:t>, a-b=2 }</a:t>
            </a:r>
          </a:p>
          <a:p>
            <a:endParaRPr lang="en-US" altLang="en-US">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7340A07B-247A-6F4D-9F81-A82B6A844147}"/>
              </a:ext>
            </a:extLst>
          </p:cNvPr>
          <p:cNvSpPr txBox="1">
            <a:spLocks/>
          </p:cNvSpPr>
          <p:nvPr/>
        </p:nvSpPr>
        <p:spPr bwMode="auto">
          <a:xfrm>
            <a:off x="457200" y="39624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a:latin typeface="Calibri" panose="020F0502020204030204" pitchFamily="34" charset="0"/>
              </a:rPr>
              <a:t>R</a:t>
            </a:r>
            <a:r>
              <a:rPr lang="en-US" altLang="en-US" sz="3200" baseline="-25000">
                <a:latin typeface="Calibri" panose="020F0502020204030204" pitchFamily="34" charset="0"/>
              </a:rPr>
              <a:t>1</a:t>
            </a:r>
            <a:r>
              <a:rPr lang="en-US" altLang="en-US" sz="3200">
                <a:latin typeface="Calibri" panose="020F0502020204030204" pitchFamily="34" charset="0"/>
              </a:rPr>
              <a:t> is reflexive since for every a</a:t>
            </a:r>
            <a:r>
              <a:rPr lang="en-US" altLang="en-US" sz="3200">
                <a:latin typeface="Calibri" panose="020F0502020204030204" pitchFamily="34" charset="0"/>
                <a:sym typeface="Symbol" pitchFamily="2" charset="2"/>
              </a:rPr>
              <a:t></a:t>
            </a:r>
            <a:r>
              <a:rPr lang="en-US" altLang="en-US" sz="3200" i="1">
                <a:latin typeface="Algerian" pitchFamily="82" charset="0"/>
                <a:sym typeface="Symbol" pitchFamily="2" charset="2"/>
              </a:rPr>
              <a:t>N</a:t>
            </a:r>
            <a:r>
              <a:rPr lang="en-US" altLang="en-US" sz="3200">
                <a:latin typeface="Calibri" panose="020F0502020204030204" pitchFamily="34" charset="0"/>
                <a:sym typeface="Symbol" pitchFamily="2" charset="2"/>
              </a:rPr>
              <a:t>, </a:t>
            </a:r>
            <a:r>
              <a:rPr lang="en-US" altLang="en-US" sz="3200">
                <a:latin typeface="Calibri" panose="020F0502020204030204" pitchFamily="34" charset="0"/>
              </a:rPr>
              <a:t>a </a:t>
            </a:r>
            <a:r>
              <a:rPr lang="en-US" altLang="en-US" sz="3200">
                <a:latin typeface="Calibri" panose="020F0502020204030204" pitchFamily="34" charset="0"/>
                <a:sym typeface="Symbol" pitchFamily="2" charset="2"/>
              </a:rPr>
              <a:t> a</a:t>
            </a:r>
            <a:r>
              <a:rPr lang="en-US" altLang="en-US" sz="3200">
                <a:latin typeface="Calibri" panose="020F0502020204030204" pitchFamily="34" charset="0"/>
              </a:rPr>
              <a:t> </a:t>
            </a:r>
          </a:p>
        </p:txBody>
      </p:sp>
      <p:sp>
        <p:nvSpPr>
          <p:cNvPr id="5" name="Content Placeholder 2">
            <a:extLst>
              <a:ext uri="{FF2B5EF4-FFF2-40B4-BE49-F238E27FC236}">
                <a16:creationId xmlns:a16="http://schemas.microsoft.com/office/drawing/2014/main" id="{273196ED-9B05-2E44-8852-E6664480E1A3}"/>
              </a:ext>
            </a:extLst>
          </p:cNvPr>
          <p:cNvSpPr txBox="1">
            <a:spLocks/>
          </p:cNvSpPr>
          <p:nvPr/>
        </p:nvSpPr>
        <p:spPr bwMode="auto">
          <a:xfrm>
            <a:off x="457200" y="44196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a:latin typeface="Calibri" panose="020F0502020204030204" pitchFamily="34" charset="0"/>
              </a:rPr>
              <a:t>R</a:t>
            </a:r>
            <a:r>
              <a:rPr lang="en-US" altLang="en-US" sz="3200" baseline="-25000">
                <a:latin typeface="Calibri" panose="020F0502020204030204" pitchFamily="34" charset="0"/>
              </a:rPr>
              <a:t>2</a:t>
            </a:r>
            <a:r>
              <a:rPr lang="en-US" altLang="en-US" sz="3200">
                <a:latin typeface="Calibri" panose="020F0502020204030204" pitchFamily="34" charset="0"/>
              </a:rPr>
              <a:t> is reflexive since a/a=1 is an integer </a:t>
            </a:r>
          </a:p>
        </p:txBody>
      </p:sp>
      <p:sp>
        <p:nvSpPr>
          <p:cNvPr id="6" name="Content Placeholder 2">
            <a:extLst>
              <a:ext uri="{FF2B5EF4-FFF2-40B4-BE49-F238E27FC236}">
                <a16:creationId xmlns:a16="http://schemas.microsoft.com/office/drawing/2014/main" id="{E0366F1C-CD91-3C4E-8C18-52F6F47573B1}"/>
              </a:ext>
            </a:extLst>
          </p:cNvPr>
          <p:cNvSpPr txBox="1">
            <a:spLocks/>
          </p:cNvSpPr>
          <p:nvPr/>
        </p:nvSpPr>
        <p:spPr bwMode="auto">
          <a:xfrm>
            <a:off x="457200" y="49530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a:latin typeface="Calibri" panose="020F0502020204030204" pitchFamily="34" charset="0"/>
              </a:rPr>
              <a:t>R</a:t>
            </a:r>
            <a:r>
              <a:rPr lang="en-US" altLang="en-US" sz="3200" baseline="-25000">
                <a:latin typeface="Calibri" panose="020F0502020204030204" pitchFamily="34" charset="0"/>
              </a:rPr>
              <a:t>3</a:t>
            </a:r>
            <a:r>
              <a:rPr lang="en-US" altLang="en-US" sz="3200">
                <a:latin typeface="Calibri" panose="020F0502020204030204" pitchFamily="34" charset="0"/>
              </a:rPr>
              <a:t> is not reflexive since a-a=0 for every </a:t>
            </a:r>
            <a:r>
              <a:rPr lang="en-US" altLang="en-US" sz="3200"/>
              <a:t>a</a:t>
            </a:r>
            <a:r>
              <a:rPr lang="en-US" altLang="en-US" sz="3200">
                <a:sym typeface="Symbol" pitchFamily="2" charset="2"/>
              </a:rPr>
              <a:t></a:t>
            </a:r>
            <a:r>
              <a:rPr lang="en-US" altLang="en-US" sz="3200" i="1">
                <a:latin typeface="Algerian" pitchFamily="82" charset="0"/>
                <a:sym typeface="Symbol" pitchFamily="2" charset="2"/>
              </a:rPr>
              <a:t>N</a:t>
            </a:r>
            <a:r>
              <a:rPr lang="en-US" altLang="en-US" sz="3200">
                <a:latin typeface="Calibri" panose="020F050202020403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a:extLst>
              <a:ext uri="{FF2B5EF4-FFF2-40B4-BE49-F238E27FC236}">
                <a16:creationId xmlns:a16="http://schemas.microsoft.com/office/drawing/2014/main" id="{81A67D12-3101-AB47-A59F-83E21B984BDC}"/>
              </a:ext>
            </a:extLst>
          </p:cNvPr>
          <p:cNvSpPr>
            <a:spLocks noGrp="1"/>
          </p:cNvSpPr>
          <p:nvPr>
            <p:ph type="title"/>
          </p:nvPr>
        </p:nvSpPr>
        <p:spPr/>
        <p:txBody>
          <a:bodyPr/>
          <a:lstStyle/>
          <a:p>
            <a:r>
              <a:rPr lang="en-US" altLang="en-US">
                <a:ea typeface="ＭＳ Ｐゴシック" panose="020B0600070205080204" pitchFamily="34" charset="-128"/>
              </a:rPr>
              <a:t>Properties: Symmetry</a:t>
            </a:r>
          </a:p>
        </p:txBody>
      </p:sp>
      <p:sp>
        <p:nvSpPr>
          <p:cNvPr id="25602" name="Content Placeholder 2">
            <a:extLst>
              <a:ext uri="{FF2B5EF4-FFF2-40B4-BE49-F238E27FC236}">
                <a16:creationId xmlns:a16="http://schemas.microsoft.com/office/drawing/2014/main" id="{4258A686-719B-2D4E-A191-02B82DC29B8B}"/>
              </a:ext>
            </a:extLst>
          </p:cNvPr>
          <p:cNvSpPr>
            <a:spLocks noGrp="1"/>
          </p:cNvSpPr>
          <p:nvPr>
            <p:ph idx="1"/>
          </p:nvPr>
        </p:nvSpPr>
        <p:spPr/>
        <p:txBody>
          <a:bodyPr/>
          <a:lstStyle/>
          <a:p>
            <a:r>
              <a:rPr lang="en-US" altLang="en-US" b="1">
                <a:ea typeface="ＭＳ Ｐゴシック" panose="020B0600070205080204" pitchFamily="34" charset="-128"/>
              </a:rPr>
              <a:t>Definitions</a:t>
            </a:r>
            <a:endParaRPr lang="en-US" altLang="en-US">
              <a:ea typeface="ＭＳ Ｐゴシック" panose="020B0600070205080204" pitchFamily="34" charset="-128"/>
            </a:endParaRPr>
          </a:p>
          <a:p>
            <a:pPr lvl="1"/>
            <a:r>
              <a:rPr lang="en-US" altLang="en-US">
                <a:ea typeface="ＭＳ Ｐゴシック" panose="020B0600070205080204" pitchFamily="34" charset="-128"/>
              </a:rPr>
              <a:t>A relation R on a set A is called </a:t>
            </a:r>
            <a:r>
              <a:rPr lang="en-US" altLang="en-US" b="1">
                <a:solidFill>
                  <a:srgbClr val="FF0000"/>
                </a:solidFill>
                <a:ea typeface="ＭＳ Ｐゴシック" panose="020B0600070205080204" pitchFamily="34" charset="-128"/>
              </a:rPr>
              <a:t>symmetric </a:t>
            </a:r>
            <a:r>
              <a:rPr lang="en-US" altLang="en-US">
                <a:ea typeface="ＭＳ Ｐゴシック" panose="020B0600070205080204" pitchFamily="34" charset="-128"/>
              </a:rPr>
              <a:t>if</a:t>
            </a:r>
          </a:p>
          <a:p>
            <a:pPr algn="ctr">
              <a:buFont typeface="Arial" panose="020B0604020202020204" pitchFamily="34" charset="0"/>
              <a:buNone/>
            </a:pPr>
            <a:r>
              <a:rPr lang="en-US" altLang="en-US">
                <a:ea typeface="ＭＳ Ｐゴシック" panose="020B0600070205080204" pitchFamily="34" charset="-128"/>
              </a:rPr>
              <a:t>	</a:t>
            </a:r>
            <a:r>
              <a:rPr lang="en-US" altLang="en-US">
                <a:ea typeface="ＭＳ Ｐゴシック" panose="020B0600070205080204" pitchFamily="34" charset="-128"/>
                <a:sym typeface="Symbol" pitchFamily="2" charset="2"/>
              </a:rPr>
              <a:t>a,b  A ( </a:t>
            </a:r>
            <a:r>
              <a:rPr lang="en-US" altLang="en-US">
                <a:ea typeface="ＭＳ Ｐゴシック" panose="020B0600070205080204" pitchFamily="34" charset="-128"/>
              </a:rPr>
              <a:t>(b,a)</a:t>
            </a:r>
            <a:r>
              <a:rPr lang="en-US" altLang="en-US">
                <a:ea typeface="ＭＳ Ｐゴシック" panose="020B0600070205080204" pitchFamily="34" charset="-128"/>
                <a:sym typeface="Symbol" pitchFamily="2" charset="2"/>
              </a:rPr>
              <a:t></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  (a,b)</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 )</a:t>
            </a:r>
          </a:p>
          <a:p>
            <a:pPr lvl="1"/>
            <a:endParaRPr lang="en-US" altLang="en-US">
              <a:ea typeface="ＭＳ Ｐゴシック" panose="020B0600070205080204" pitchFamily="34" charset="-128"/>
            </a:endParaRPr>
          </a:p>
          <a:p>
            <a:pPr lvl="1"/>
            <a:r>
              <a:rPr lang="en-US" altLang="en-US">
                <a:ea typeface="ＭＳ Ｐゴシック" panose="020B0600070205080204" pitchFamily="34" charset="-128"/>
              </a:rPr>
              <a:t>A relation R on a set A is called </a:t>
            </a:r>
            <a:r>
              <a:rPr lang="en-US" altLang="en-US" b="1">
                <a:solidFill>
                  <a:srgbClr val="FF0000"/>
                </a:solidFill>
                <a:ea typeface="ＭＳ Ｐゴシック" panose="020B0600070205080204" pitchFamily="34" charset="-128"/>
              </a:rPr>
              <a:t>antisymmetric </a:t>
            </a:r>
            <a:r>
              <a:rPr lang="en-US" altLang="en-US">
                <a:ea typeface="ＭＳ Ｐゴシック" panose="020B0600070205080204" pitchFamily="34" charset="-128"/>
              </a:rPr>
              <a:t>if</a:t>
            </a:r>
          </a:p>
          <a:p>
            <a:pPr algn="ctr">
              <a:buFont typeface="Arial" panose="020B0604020202020204" pitchFamily="34" charset="0"/>
              <a:buNone/>
            </a:pPr>
            <a:r>
              <a:rPr lang="en-US" altLang="en-US">
                <a:ea typeface="ＭＳ Ｐゴシック" panose="020B0600070205080204" pitchFamily="34" charset="-128"/>
              </a:rPr>
              <a:t>	</a:t>
            </a:r>
            <a:r>
              <a:rPr lang="en-US" altLang="en-US">
                <a:ea typeface="ＭＳ Ｐゴシック" panose="020B0600070205080204" pitchFamily="34" charset="-128"/>
                <a:sym typeface="Symbol" pitchFamily="2" charset="2"/>
              </a:rPr>
              <a:t>a,b  A [ </a:t>
            </a:r>
            <a:r>
              <a:rPr lang="en-US" altLang="en-US">
                <a:ea typeface="ＭＳ Ｐゴシック" panose="020B0600070205080204" pitchFamily="34" charset="-128"/>
              </a:rPr>
              <a:t>(a,b)</a:t>
            </a:r>
            <a:r>
              <a:rPr lang="en-US" altLang="en-US">
                <a:ea typeface="ＭＳ Ｐゴシック" panose="020B0600070205080204" pitchFamily="34" charset="-128"/>
                <a:sym typeface="Symbol" pitchFamily="2" charset="2"/>
              </a:rPr>
              <a:t></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  (b,a)</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  a=b]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5164</TotalTime>
  <Words>4677</Words>
  <Application>Microsoft Macintosh PowerPoint</Application>
  <PresentationFormat>On-screen Show (4:3)</PresentationFormat>
  <Paragraphs>569</Paragraphs>
  <Slides>61</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61</vt:i4>
      </vt:variant>
    </vt:vector>
  </HeadingPairs>
  <TitlesOfParts>
    <vt:vector size="68" baseType="lpstr">
      <vt:lpstr>Algerian</vt:lpstr>
      <vt:lpstr>Arial</vt:lpstr>
      <vt:lpstr>Arial Narrow</vt:lpstr>
      <vt:lpstr>Calibri</vt:lpstr>
      <vt:lpstr>Consolas</vt:lpstr>
      <vt:lpstr>Office Theme</vt:lpstr>
      <vt:lpstr>Custom Design</vt:lpstr>
      <vt:lpstr>  Relations</vt:lpstr>
      <vt:lpstr>Outline</vt:lpstr>
      <vt:lpstr>Introduction</vt:lpstr>
      <vt:lpstr>Relations: Representation</vt:lpstr>
      <vt:lpstr>Relations on a Set</vt:lpstr>
      <vt:lpstr>Properties</vt:lpstr>
      <vt:lpstr>Properties: Reflexivity</vt:lpstr>
      <vt:lpstr>Reflexivity: Examples</vt:lpstr>
      <vt:lpstr>Properties: Symmetry</vt:lpstr>
      <vt:lpstr>Symmetry versus Antisymmetry</vt:lpstr>
      <vt:lpstr>Symmetric Relations: Example</vt:lpstr>
      <vt:lpstr>Properties: Transitivity</vt:lpstr>
      <vt:lpstr>Transitivity: Examples (1)</vt:lpstr>
      <vt:lpstr>Transitivity: Examples (2)</vt:lpstr>
      <vt:lpstr>More Properties</vt:lpstr>
      <vt:lpstr>Outline</vt:lpstr>
      <vt:lpstr>Combining Relations</vt:lpstr>
      <vt:lpstr>Combining Relations: Example</vt:lpstr>
      <vt:lpstr>Composite of Relations</vt:lpstr>
      <vt:lpstr>Powers of Relations</vt:lpstr>
      <vt:lpstr>Powers of Relations: Example</vt:lpstr>
      <vt:lpstr>Powers of Relations &amp; Transitivity</vt:lpstr>
      <vt:lpstr>Outline</vt:lpstr>
      <vt:lpstr>Representing Relations</vt:lpstr>
      <vt:lpstr>0-1 Matrices (1)</vt:lpstr>
      <vt:lpstr>0-1 Matrix (2)</vt:lpstr>
      <vt:lpstr>0-1 Matrix (3)</vt:lpstr>
      <vt:lpstr>0-1 Matrix (4)</vt:lpstr>
      <vt:lpstr>Matrix Representation: Example</vt:lpstr>
      <vt:lpstr>Using the Matrix Representation (1)</vt:lpstr>
      <vt:lpstr>Using the Matrix Representation (2)</vt:lpstr>
      <vt:lpstr>Matrix Representation: Example</vt:lpstr>
      <vt:lpstr>Matrix Representation: Combining Relations</vt:lpstr>
      <vt:lpstr>Combining Relations: Example</vt:lpstr>
      <vt:lpstr>Composing Relations: Example</vt:lpstr>
      <vt:lpstr>Composite Relations: Rn</vt:lpstr>
      <vt:lpstr>Directed Graphs Representation (1)</vt:lpstr>
      <vt:lpstr>Definition: Directed Graphs (2)</vt:lpstr>
      <vt:lpstr>Directed Graphs Representation (2)</vt:lpstr>
      <vt:lpstr>Using the Digraphs Representation (1)</vt:lpstr>
      <vt:lpstr>Using the Digraphs Representation (2)</vt:lpstr>
      <vt:lpstr>Outline</vt:lpstr>
      <vt:lpstr>Closures: Definitions</vt:lpstr>
      <vt:lpstr>Reflexive Closure</vt:lpstr>
      <vt:lpstr>Symmetric Closure</vt:lpstr>
      <vt:lpstr>Transitive Closure</vt:lpstr>
      <vt:lpstr>Warshall’s Algorithm: Key Ideas</vt:lpstr>
      <vt:lpstr>Warshall’s Algorithm</vt:lpstr>
      <vt:lpstr>Warshall’s Algorithm: Example</vt:lpstr>
      <vt:lpstr>Warshall Algorithm: Mechanically</vt:lpstr>
      <vt:lpstr>Outline</vt:lpstr>
      <vt:lpstr>Equivalence Relation</vt:lpstr>
      <vt:lpstr>Equivalence Class (1)</vt:lpstr>
      <vt:lpstr>Equivalence Class (2)</vt:lpstr>
      <vt:lpstr>Partitions  Partitions (1)  </vt:lpstr>
      <vt:lpstr>Partitions (2)</vt:lpstr>
      <vt:lpstr>Partitions: Visual Interpretation</vt:lpstr>
      <vt:lpstr>Equivalence Relations: Example 1</vt:lpstr>
      <vt:lpstr>Equivalence Relations: Example 2</vt:lpstr>
      <vt:lpstr>Equivalence Relations: Example 3</vt:lpstr>
      <vt:lpstr>Equivalence Relations: Example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Discrete Structures Introduction</dc:title>
  <dc:creator>choueiry</dc:creator>
  <cp:lastModifiedBy>Berthe Choueiry</cp:lastModifiedBy>
  <cp:revision>1107</cp:revision>
  <dcterms:created xsi:type="dcterms:W3CDTF">2012-02-24T17:52:52Z</dcterms:created>
  <dcterms:modified xsi:type="dcterms:W3CDTF">2022-01-28T07:19:33Z</dcterms:modified>
</cp:coreProperties>
</file>