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76" r:id="rId2"/>
    <p:sldMasterId id="2147483660" r:id="rId3"/>
  </p:sldMasterIdLst>
  <p:notesMasterIdLst>
    <p:notesMasterId r:id="rId58"/>
  </p:notesMasterIdLst>
  <p:handoutMasterIdLst>
    <p:handoutMasterId r:id="rId59"/>
  </p:handoutMasterIdLst>
  <p:sldIdLst>
    <p:sldId id="256" r:id="rId4"/>
    <p:sldId id="371" r:id="rId5"/>
    <p:sldId id="366" r:id="rId6"/>
    <p:sldId id="321" r:id="rId7"/>
    <p:sldId id="322" r:id="rId8"/>
    <p:sldId id="323" r:id="rId9"/>
    <p:sldId id="324" r:id="rId10"/>
    <p:sldId id="325" r:id="rId11"/>
    <p:sldId id="328" r:id="rId12"/>
    <p:sldId id="326" r:id="rId13"/>
    <p:sldId id="367" r:id="rId14"/>
    <p:sldId id="329" r:id="rId15"/>
    <p:sldId id="330" r:id="rId16"/>
    <p:sldId id="331" r:id="rId17"/>
    <p:sldId id="332" r:id="rId18"/>
    <p:sldId id="368" r:id="rId19"/>
    <p:sldId id="327" r:id="rId20"/>
    <p:sldId id="333" r:id="rId21"/>
    <p:sldId id="334" r:id="rId22"/>
    <p:sldId id="338" r:id="rId23"/>
    <p:sldId id="335" r:id="rId24"/>
    <p:sldId id="336" r:id="rId25"/>
    <p:sldId id="337" r:id="rId26"/>
    <p:sldId id="339" r:id="rId27"/>
    <p:sldId id="340" r:id="rId28"/>
    <p:sldId id="341" r:id="rId29"/>
    <p:sldId id="342" r:id="rId30"/>
    <p:sldId id="344" r:id="rId31"/>
    <p:sldId id="348" r:id="rId32"/>
    <p:sldId id="345" r:id="rId33"/>
    <p:sldId id="369" r:id="rId34"/>
    <p:sldId id="343" r:id="rId35"/>
    <p:sldId id="349" r:id="rId36"/>
    <p:sldId id="350" r:id="rId37"/>
    <p:sldId id="351" r:id="rId38"/>
    <p:sldId id="356" r:id="rId39"/>
    <p:sldId id="352" r:id="rId40"/>
    <p:sldId id="372" r:id="rId41"/>
    <p:sldId id="370" r:id="rId42"/>
    <p:sldId id="353" r:id="rId43"/>
    <p:sldId id="354" r:id="rId44"/>
    <p:sldId id="357" r:id="rId45"/>
    <p:sldId id="358" r:id="rId46"/>
    <p:sldId id="373" r:id="rId47"/>
    <p:sldId id="355" r:id="rId48"/>
    <p:sldId id="359" r:id="rId49"/>
    <p:sldId id="360" r:id="rId50"/>
    <p:sldId id="364" r:id="rId51"/>
    <p:sldId id="361" r:id="rId52"/>
    <p:sldId id="365" r:id="rId53"/>
    <p:sldId id="374" r:id="rId54"/>
    <p:sldId id="362" r:id="rId55"/>
    <p:sldId id="363" r:id="rId56"/>
    <p:sldId id="320" r:id="rId57"/>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microsoft.com/office/2016/11/relationships/changesInfo" Target="changesInfos/changesInfo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he Choueiry" userId="a0a34cf8-c512-4826-a48e-18e8ad82c21a" providerId="ADAL" clId="{1EAAE4CE-775F-0A46-81BA-85848CBD9A39}"/>
    <pc:docChg chg="modSld">
      <pc:chgData name="Berthe Choueiry" userId="a0a34cf8-c512-4826-a48e-18e8ad82c21a" providerId="ADAL" clId="{1EAAE4CE-775F-0A46-81BA-85848CBD9A39}" dt="2022-01-28T07:21:48.771" v="1" actId="20577"/>
      <pc:docMkLst>
        <pc:docMk/>
      </pc:docMkLst>
      <pc:sldChg chg="modSp mod">
        <pc:chgData name="Berthe Choueiry" userId="a0a34cf8-c512-4826-a48e-18e8ad82c21a" providerId="ADAL" clId="{1EAAE4CE-775F-0A46-81BA-85848CBD9A39}" dt="2022-01-28T07:21:48.771" v="1" actId="20577"/>
        <pc:sldMkLst>
          <pc:docMk/>
          <pc:sldMk cId="0" sldId="256"/>
        </pc:sldMkLst>
        <pc:spChg chg="mod">
          <ac:chgData name="Berthe Choueiry" userId="a0a34cf8-c512-4826-a48e-18e8ad82c21a" providerId="ADAL" clId="{1EAAE4CE-775F-0A46-81BA-85848CBD9A39}" dt="2022-01-28T07:21:48.771" v="1" actId="20577"/>
          <ac:spMkLst>
            <pc:docMk/>
            <pc:sldMk cId="0" sldId="256"/>
            <ac:spMk id="30722" creationId="{8466D23C-E564-3C4E-ACFB-E8918DBBDB4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A6E653-ADA8-3F44-9731-F66733CE4A86}"/>
              </a:ext>
            </a:extLst>
          </p:cNvPr>
          <p:cNvSpPr>
            <a:spLocks noGrp="1"/>
          </p:cNvSpPr>
          <p:nvPr>
            <p:ph type="hdr" sz="quarter"/>
          </p:nvPr>
        </p:nvSpPr>
        <p:spPr>
          <a:xfrm>
            <a:off x="0" y="0"/>
            <a:ext cx="3027363" cy="465138"/>
          </a:xfrm>
          <a:prstGeom prst="rect">
            <a:avLst/>
          </a:prstGeom>
        </p:spPr>
        <p:txBody>
          <a:bodyPr vert="horz" lIns="92951" tIns="46476" rIns="92951" bIns="46476" rtlCol="0"/>
          <a:lstStyle>
            <a:lvl1pPr algn="l" eaLnBrk="1" hangingPunct="1">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B22ECE59-E8C8-1F48-9348-57AADE73C19C}"/>
              </a:ext>
            </a:extLst>
          </p:cNvPr>
          <p:cNvSpPr>
            <a:spLocks noGrp="1"/>
          </p:cNvSpPr>
          <p:nvPr>
            <p:ph type="dt" sz="quarter" idx="1"/>
          </p:nvPr>
        </p:nvSpPr>
        <p:spPr>
          <a:xfrm>
            <a:off x="3956050" y="0"/>
            <a:ext cx="3027363" cy="465138"/>
          </a:xfrm>
          <a:prstGeom prst="rect">
            <a:avLst/>
          </a:prstGeom>
        </p:spPr>
        <p:txBody>
          <a:bodyPr vert="horz" wrap="square" lIns="92951" tIns="46476" rIns="92951" bIns="46476"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D0B6989F-FB59-CB4F-BA8E-2795B75733B8}" type="datetime1">
              <a:rPr lang="en-US" altLang="en-US"/>
              <a:pPr>
                <a:defRPr/>
              </a:pPr>
              <a:t>1/28/22</a:t>
            </a:fld>
            <a:endParaRPr lang="en-US" altLang="en-US"/>
          </a:p>
        </p:txBody>
      </p:sp>
      <p:sp>
        <p:nvSpPr>
          <p:cNvPr id="4" name="Footer Placeholder 3">
            <a:extLst>
              <a:ext uri="{FF2B5EF4-FFF2-40B4-BE49-F238E27FC236}">
                <a16:creationId xmlns:a16="http://schemas.microsoft.com/office/drawing/2014/main" id="{55E7095E-943B-4340-BF27-EFBDCA7F5E1F}"/>
              </a:ext>
            </a:extLst>
          </p:cNvPr>
          <p:cNvSpPr>
            <a:spLocks noGrp="1"/>
          </p:cNvSpPr>
          <p:nvPr>
            <p:ph type="ftr" sz="quarter" idx="2"/>
          </p:nvPr>
        </p:nvSpPr>
        <p:spPr>
          <a:xfrm>
            <a:off x="0" y="8816975"/>
            <a:ext cx="3027363" cy="465138"/>
          </a:xfrm>
          <a:prstGeom prst="rect">
            <a:avLst/>
          </a:prstGeom>
        </p:spPr>
        <p:txBody>
          <a:bodyPr vert="horz" lIns="92951" tIns="46476" rIns="92951" bIns="46476"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ABB153B-1090-934D-882C-4A88270567A5}"/>
              </a:ext>
            </a:extLst>
          </p:cNvPr>
          <p:cNvSpPr>
            <a:spLocks noGrp="1"/>
          </p:cNvSpPr>
          <p:nvPr>
            <p:ph type="sldNum" sz="quarter" idx="3"/>
          </p:nvPr>
        </p:nvSpPr>
        <p:spPr>
          <a:xfrm>
            <a:off x="3956050" y="8816975"/>
            <a:ext cx="3027363" cy="465138"/>
          </a:xfrm>
          <a:prstGeom prst="rect">
            <a:avLst/>
          </a:prstGeom>
        </p:spPr>
        <p:txBody>
          <a:bodyPr vert="horz" wrap="square" lIns="92951" tIns="46476" rIns="92951" bIns="4647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B6EBC23-B25E-D94D-B679-A91496C9563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923166-647E-1143-B1A8-6D5DBC5B4BB8}"/>
              </a:ext>
            </a:extLst>
          </p:cNvPr>
          <p:cNvSpPr>
            <a:spLocks noGrp="1"/>
          </p:cNvSpPr>
          <p:nvPr>
            <p:ph type="hdr" sz="quarter"/>
          </p:nvPr>
        </p:nvSpPr>
        <p:spPr>
          <a:xfrm>
            <a:off x="0" y="0"/>
            <a:ext cx="3027363" cy="463550"/>
          </a:xfrm>
          <a:prstGeom prst="rect">
            <a:avLst/>
          </a:prstGeom>
        </p:spPr>
        <p:txBody>
          <a:bodyPr vert="horz" lIns="91440" tIns="45720" rIns="91440" bIns="45720" rtlCol="0"/>
          <a:lstStyle>
            <a:lvl1pPr algn="l" eaLnBrk="1" hangingPunct="1">
              <a:defRPr sz="1200">
                <a:latin typeface="Arial" charset="0"/>
                <a:ea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5F6B609-DCFB-F645-947F-47651F257DCA}"/>
              </a:ext>
            </a:extLst>
          </p:cNvPr>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12AC8FB7-106F-F64F-B621-C0F8F65E8A66}" type="datetime1">
              <a:rPr lang="en-US" altLang="en-US"/>
              <a:pPr>
                <a:defRPr/>
              </a:pPr>
              <a:t>1/28/22</a:t>
            </a:fld>
            <a:endParaRPr lang="en-US" altLang="en-US"/>
          </a:p>
        </p:txBody>
      </p:sp>
      <p:sp>
        <p:nvSpPr>
          <p:cNvPr id="4" name="Slide Image Placeholder 3">
            <a:extLst>
              <a:ext uri="{FF2B5EF4-FFF2-40B4-BE49-F238E27FC236}">
                <a16:creationId xmlns:a16="http://schemas.microsoft.com/office/drawing/2014/main" id="{267F8486-6198-7E40-8445-49CBD224D8AA}"/>
              </a:ext>
            </a:extLst>
          </p:cNvPr>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F08EC4B-5D02-9F43-ADAF-B1AB9103F07B}"/>
              </a:ext>
            </a:extLst>
          </p:cNvPr>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5768CC2-E6DB-1344-A4FC-2A28B8280D13}"/>
              </a:ext>
            </a:extLst>
          </p:cNvPr>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eaLnBrk="1" hangingPunct="1">
              <a:defRPr sz="1200">
                <a:latin typeface="Arial" charset="0"/>
                <a:ea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1627FC1-1747-104E-B52D-2EDA85BDDA8B}"/>
              </a:ext>
            </a:extLst>
          </p:cNvPr>
          <p:cNvSpPr>
            <a:spLocks noGrp="1"/>
          </p:cNvSpPr>
          <p:nvPr>
            <p:ph type="sldNum" sz="quarter" idx="5"/>
          </p:nvPr>
        </p:nvSpPr>
        <p:spPr>
          <a:xfrm>
            <a:off x="3956050" y="8818563"/>
            <a:ext cx="3027363" cy="463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E7847400-07B7-8740-9367-C324BBE274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n! = \left\{\begin{array}{</a:t>
            </a:r>
            <a:r>
              <a:rPr lang="en-US" sz="1200" kern="1200" dirty="0" err="1">
                <a:solidFill>
                  <a:schemeClr val="tx1"/>
                </a:solidFill>
                <a:effectLst/>
                <a:latin typeface="+mn-lt"/>
                <a:ea typeface="ＭＳ Ｐゴシック" charset="-128"/>
                <a:cs typeface="ＭＳ Ｐゴシック" charset="-128"/>
              </a:rPr>
              <a:t>ll</a:t>
            </a:r>
            <a:r>
              <a:rPr lang="en-US" sz="1200" kern="1200" dirty="0">
                <a:solidFill>
                  <a:schemeClr val="tx1"/>
                </a:solidFill>
                <a:effectLst/>
                <a:latin typeface="+mn-lt"/>
                <a:ea typeface="ＭＳ Ｐゴシック" charset="-128"/>
                <a:cs typeface="ＭＳ Ｐゴシック" charset="-128"/>
              </a:rPr>
              <a:t>}1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{if\;}n=1\\</a:t>
            </a:r>
          </a:p>
          <a:p>
            <a:r>
              <a:rPr lang="en-US" sz="1200" kern="1200" dirty="0">
                <a:solidFill>
                  <a:schemeClr val="tx1"/>
                </a:solidFill>
                <a:effectLst/>
                <a:latin typeface="+mn-lt"/>
                <a:ea typeface="ＭＳ Ｐゴシック" charset="-128"/>
                <a:cs typeface="ＭＳ Ｐゴシック" charset="-128"/>
              </a:rPr>
              <a:t>n(n-1)!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 n&gt;1\end{array}\right.</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4</a:t>
            </a:fld>
            <a:endParaRPr lang="en-US" altLang="en-US"/>
          </a:p>
        </p:txBody>
      </p:sp>
    </p:spTree>
    <p:extLst>
      <p:ext uri="{BB962C8B-B14F-4D97-AF65-F5344CB8AC3E}">
        <p14:creationId xmlns:p14="http://schemas.microsoft.com/office/powerpoint/2010/main" val="1532636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n! = \left\{\begin{array}{</a:t>
            </a:r>
            <a:r>
              <a:rPr lang="en-US" sz="1200" kern="1200" dirty="0" err="1">
                <a:solidFill>
                  <a:schemeClr val="tx1"/>
                </a:solidFill>
                <a:effectLst/>
                <a:latin typeface="+mn-lt"/>
                <a:ea typeface="ＭＳ Ｐゴシック" charset="-128"/>
                <a:cs typeface="ＭＳ Ｐゴシック" charset="-128"/>
              </a:rPr>
              <a:t>ll</a:t>
            </a:r>
            <a:r>
              <a:rPr lang="en-US" sz="1200" kern="1200" dirty="0">
                <a:solidFill>
                  <a:schemeClr val="tx1"/>
                </a:solidFill>
                <a:effectLst/>
                <a:latin typeface="+mn-lt"/>
                <a:ea typeface="ＭＳ Ｐゴシック" charset="-128"/>
                <a:cs typeface="ＭＳ Ｐゴシック" charset="-128"/>
              </a:rPr>
              <a:t>}1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{if\;}n=1\\</a:t>
            </a:r>
          </a:p>
          <a:p>
            <a:r>
              <a:rPr lang="en-US" sz="1200" kern="1200" dirty="0">
                <a:solidFill>
                  <a:schemeClr val="tx1"/>
                </a:solidFill>
                <a:effectLst/>
                <a:latin typeface="+mn-lt"/>
                <a:ea typeface="ＭＳ Ｐゴシック" charset="-128"/>
                <a:cs typeface="ＭＳ Ｐゴシック" charset="-128"/>
              </a:rPr>
              <a:t>n(n-1)!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 n&gt;1\end{array}\right.</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6</a:t>
            </a:fld>
            <a:endParaRPr lang="en-US" altLang="en-US"/>
          </a:p>
        </p:txBody>
      </p:sp>
    </p:spTree>
    <p:extLst>
      <p:ext uri="{BB962C8B-B14F-4D97-AF65-F5344CB8AC3E}">
        <p14:creationId xmlns:p14="http://schemas.microsoft.com/office/powerpoint/2010/main" val="4177817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\begin{array}{l}</a:t>
            </a:r>
          </a:p>
          <a:p>
            <a:r>
              <a:rPr lang="en-US" sz="1200" kern="1200" dirty="0" err="1">
                <a:solidFill>
                  <a:schemeClr val="tx1"/>
                </a:solidFill>
                <a:effectLst/>
                <a:latin typeface="+mn-lt"/>
                <a:ea typeface="ＭＳ Ｐゴシック" charset="-128"/>
                <a:cs typeface="ＭＳ Ｐゴシック" charset="-128"/>
              </a:rPr>
              <a:t>f_n</a:t>
            </a:r>
            <a:r>
              <a:rPr lang="en-US" sz="1200" kern="1200" dirty="0">
                <a:solidFill>
                  <a:schemeClr val="tx1"/>
                </a:solidFill>
                <a:effectLst/>
                <a:latin typeface="+mn-lt"/>
                <a:ea typeface="ＭＳ Ｐゴシック" charset="-128"/>
                <a:cs typeface="ＭＳ Ｐゴシック" charset="-128"/>
              </a:rPr>
              <a:t> = f_{n-1} + f_{n-2}\\</a:t>
            </a:r>
          </a:p>
          <a:p>
            <a:r>
              <a:rPr lang="en-US" sz="1200" kern="1200" dirty="0">
                <a:solidFill>
                  <a:schemeClr val="tx1"/>
                </a:solidFill>
                <a:effectLst/>
                <a:latin typeface="+mn-lt"/>
                <a:ea typeface="ＭＳ Ｐゴシック" charset="-128"/>
                <a:cs typeface="ＭＳ Ｐゴシック" charset="-128"/>
              </a:rPr>
              <a:t>f_1 = 1\\</a:t>
            </a:r>
          </a:p>
          <a:p>
            <a:r>
              <a:rPr lang="en-US" sz="1200" kern="1200" dirty="0">
                <a:solidFill>
                  <a:schemeClr val="tx1"/>
                </a:solidFill>
                <a:effectLst/>
                <a:latin typeface="+mn-lt"/>
                <a:ea typeface="ＭＳ Ｐゴシック" charset="-128"/>
                <a:cs typeface="ＭＳ Ｐゴシック" charset="-128"/>
              </a:rPr>
              <a:t>f_0 =1</a:t>
            </a:r>
          </a:p>
          <a:p>
            <a:r>
              <a:rPr lang="en-US" sz="1200" kern="1200" dirty="0">
                <a:solidFill>
                  <a:schemeClr val="tx1"/>
                </a:solidFill>
                <a:effectLst/>
                <a:latin typeface="+mn-lt"/>
                <a:ea typeface="ＭＳ Ｐゴシック" charset="-128"/>
                <a:cs typeface="ＭＳ Ｐゴシック" charset="-128"/>
              </a:rPr>
              <a:t>\end{array}</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10</a:t>
            </a:fld>
            <a:endParaRPr lang="en-US" altLang="en-US"/>
          </a:p>
        </p:txBody>
      </p:sp>
    </p:spTree>
    <p:extLst>
      <p:ext uri="{BB962C8B-B14F-4D97-AF65-F5344CB8AC3E}">
        <p14:creationId xmlns:p14="http://schemas.microsoft.com/office/powerpoint/2010/main" val="873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FC5C0E4F-9890-1848-9188-A09B599669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C4269E2F-134D-7C48-A797-5E5F7383D3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7827" name="Slide Number Placeholder 3">
            <a:extLst>
              <a:ext uri="{FF2B5EF4-FFF2-40B4-BE49-F238E27FC236}">
                <a16:creationId xmlns:a16="http://schemas.microsoft.com/office/drawing/2014/main" id="{9C91FC0E-7772-034E-9839-8F9E90049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D7B750D-E997-8B44-8FB0-6B4E4D18A564}" type="slidenum">
              <a:rPr lang="en-US" altLang="en-US">
                <a:latin typeface="Arial" panose="020B0604020202020204" pitchFamily="34" charset="0"/>
              </a:rPr>
              <a:pPr>
                <a:spcBef>
                  <a:spcPct val="0"/>
                </a:spcBef>
              </a:pPr>
              <a:t>49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7CCA2AA-B2BE-804B-9BBE-8708B3BF306E}"/>
              </a:ext>
            </a:extLst>
          </p:cNvPr>
          <p:cNvSpPr>
            <a:spLocks noGrp="1"/>
          </p:cNvSpPr>
          <p:nvPr>
            <p:ph type="dt" sz="half" idx="10"/>
          </p:nvPr>
        </p:nvSpPr>
        <p:spPr/>
        <p:txBody>
          <a:bodyPr/>
          <a:lstStyle>
            <a:lvl1pPr>
              <a:defRPr smtClean="0"/>
            </a:lvl1pPr>
          </a:lstStyle>
          <a:p>
            <a:pPr>
              <a:defRPr/>
            </a:pPr>
            <a:fld id="{6E926FE5-6515-674C-B32A-D0C5C25BE027}"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CF1FFC6A-AF90-434C-B5F5-481DDC15342C}"/>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6A5E71D8-9A5F-E84E-9571-010705E339A4}"/>
              </a:ext>
            </a:extLst>
          </p:cNvPr>
          <p:cNvSpPr>
            <a:spLocks noGrp="1"/>
          </p:cNvSpPr>
          <p:nvPr>
            <p:ph type="sldNum" sz="quarter" idx="12"/>
          </p:nvPr>
        </p:nvSpPr>
        <p:spPr/>
        <p:txBody>
          <a:bodyPr/>
          <a:lstStyle>
            <a:lvl1pPr>
              <a:defRPr smtClean="0"/>
            </a:lvl1pPr>
          </a:lstStyle>
          <a:p>
            <a:pPr>
              <a:defRPr/>
            </a:pPr>
            <a:fld id="{EBB677CD-6520-0C41-9F63-FB87300CFCC0}" type="slidenum">
              <a:rPr lang="en-US" altLang="en-US"/>
              <a:pPr>
                <a:defRPr/>
              </a:pPr>
              <a:t>‹#›</a:t>
            </a:fld>
            <a:endParaRPr lang="en-US" altLang="en-US"/>
          </a:p>
        </p:txBody>
      </p:sp>
    </p:spTree>
    <p:extLst>
      <p:ext uri="{BB962C8B-B14F-4D97-AF65-F5344CB8AC3E}">
        <p14:creationId xmlns:p14="http://schemas.microsoft.com/office/powerpoint/2010/main" val="366446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D3DBFC-46A0-C545-B6F8-F2652E2AC97D}"/>
              </a:ext>
            </a:extLst>
          </p:cNvPr>
          <p:cNvSpPr>
            <a:spLocks noGrp="1"/>
          </p:cNvSpPr>
          <p:nvPr>
            <p:ph type="dt" sz="half" idx="10"/>
          </p:nvPr>
        </p:nvSpPr>
        <p:spPr/>
        <p:txBody>
          <a:bodyPr/>
          <a:lstStyle>
            <a:lvl1pPr>
              <a:defRPr/>
            </a:lvl1pPr>
          </a:lstStyle>
          <a:p>
            <a:pPr>
              <a:defRPr/>
            </a:pPr>
            <a:fld id="{C2E86763-6A6B-3545-9FDA-6B9096EFD2D8}"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7E3A114C-38F5-664E-A603-10303CC35E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75FB57-C06B-3E47-8C7D-2B937D2C2D8A}"/>
              </a:ext>
            </a:extLst>
          </p:cNvPr>
          <p:cNvSpPr>
            <a:spLocks noGrp="1"/>
          </p:cNvSpPr>
          <p:nvPr>
            <p:ph type="sldNum" sz="quarter" idx="12"/>
          </p:nvPr>
        </p:nvSpPr>
        <p:spPr/>
        <p:txBody>
          <a:bodyPr/>
          <a:lstStyle>
            <a:lvl1pPr>
              <a:defRPr/>
            </a:lvl1pPr>
          </a:lstStyle>
          <a:p>
            <a:pPr>
              <a:defRPr/>
            </a:pPr>
            <a:fld id="{D53EC2C8-7CCC-C540-BFB9-CDCFC0056201}" type="slidenum">
              <a:rPr lang="en-US" altLang="en-US"/>
              <a:pPr>
                <a:defRPr/>
              </a:pPr>
              <a:t>‹#›</a:t>
            </a:fld>
            <a:endParaRPr lang="en-US" altLang="en-US"/>
          </a:p>
        </p:txBody>
      </p:sp>
    </p:spTree>
    <p:extLst>
      <p:ext uri="{BB962C8B-B14F-4D97-AF65-F5344CB8AC3E}">
        <p14:creationId xmlns:p14="http://schemas.microsoft.com/office/powerpoint/2010/main" val="400316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F2551-C92C-C744-A73F-DB8EFC5F3106}"/>
              </a:ext>
            </a:extLst>
          </p:cNvPr>
          <p:cNvSpPr>
            <a:spLocks noGrp="1"/>
          </p:cNvSpPr>
          <p:nvPr>
            <p:ph type="dt" sz="half" idx="10"/>
          </p:nvPr>
        </p:nvSpPr>
        <p:spPr/>
        <p:txBody>
          <a:bodyPr/>
          <a:lstStyle>
            <a:lvl1pPr>
              <a:defRPr/>
            </a:lvl1pPr>
          </a:lstStyle>
          <a:p>
            <a:pPr>
              <a:defRPr/>
            </a:pPr>
            <a:fld id="{F9AC9845-F783-1640-BB79-7E16B00BDE82}"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0082DBAD-680E-4545-B092-C8D493DE29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0B140D-B761-9C4B-95FA-A58D229CEDCC}"/>
              </a:ext>
            </a:extLst>
          </p:cNvPr>
          <p:cNvSpPr>
            <a:spLocks noGrp="1"/>
          </p:cNvSpPr>
          <p:nvPr>
            <p:ph type="sldNum" sz="quarter" idx="12"/>
          </p:nvPr>
        </p:nvSpPr>
        <p:spPr/>
        <p:txBody>
          <a:bodyPr/>
          <a:lstStyle>
            <a:lvl1pPr>
              <a:defRPr/>
            </a:lvl1pPr>
          </a:lstStyle>
          <a:p>
            <a:pPr>
              <a:defRPr/>
            </a:pPr>
            <a:fld id="{76C61310-0198-1E42-9421-A9F4BE860759}" type="slidenum">
              <a:rPr lang="en-US" altLang="en-US"/>
              <a:pPr>
                <a:defRPr/>
              </a:pPr>
              <a:t>‹#›</a:t>
            </a:fld>
            <a:endParaRPr lang="en-US" altLang="en-US"/>
          </a:p>
        </p:txBody>
      </p:sp>
    </p:spTree>
    <p:extLst>
      <p:ext uri="{BB962C8B-B14F-4D97-AF65-F5344CB8AC3E}">
        <p14:creationId xmlns:p14="http://schemas.microsoft.com/office/powerpoint/2010/main" val="1812774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49118BF-ECDC-6D48-8F8D-90615684A99A}"/>
              </a:ext>
            </a:extLst>
          </p:cNvPr>
          <p:cNvSpPr>
            <a:spLocks noGrp="1"/>
          </p:cNvSpPr>
          <p:nvPr>
            <p:ph type="dt" sz="half" idx="10"/>
          </p:nvPr>
        </p:nvSpPr>
        <p:spPr/>
        <p:txBody>
          <a:bodyPr/>
          <a:lstStyle>
            <a:lvl1pPr>
              <a:defRPr/>
            </a:lvl1pPr>
          </a:lstStyle>
          <a:p>
            <a:pPr>
              <a:defRPr/>
            </a:pPr>
            <a:fld id="{2408CA3A-5FCE-2946-84B7-58B6E38B3246}"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CC4F593F-E86F-A84C-A352-0C002F955E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979F2AF-765A-624C-95CD-6966E3E63A50}"/>
              </a:ext>
            </a:extLst>
          </p:cNvPr>
          <p:cNvSpPr>
            <a:spLocks noGrp="1"/>
          </p:cNvSpPr>
          <p:nvPr>
            <p:ph type="sldNum" sz="quarter" idx="12"/>
          </p:nvPr>
        </p:nvSpPr>
        <p:spPr/>
        <p:txBody>
          <a:bodyPr/>
          <a:lstStyle>
            <a:lvl1pPr>
              <a:defRPr/>
            </a:lvl1pPr>
          </a:lstStyle>
          <a:p>
            <a:pPr>
              <a:defRPr/>
            </a:pPr>
            <a:fld id="{2C11EA46-DB3E-9645-882E-D57476C95A59}" type="slidenum">
              <a:rPr lang="en-US" altLang="en-US"/>
              <a:pPr>
                <a:defRPr/>
              </a:pPr>
              <a:t>‹#›</a:t>
            </a:fld>
            <a:endParaRPr lang="en-US" altLang="en-US"/>
          </a:p>
        </p:txBody>
      </p:sp>
    </p:spTree>
    <p:extLst>
      <p:ext uri="{BB962C8B-B14F-4D97-AF65-F5344CB8AC3E}">
        <p14:creationId xmlns:p14="http://schemas.microsoft.com/office/powerpoint/2010/main" val="426953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2FA2A-F782-2B46-80DD-E03F94C7E8AC}"/>
              </a:ext>
            </a:extLst>
          </p:cNvPr>
          <p:cNvSpPr>
            <a:spLocks noGrp="1"/>
          </p:cNvSpPr>
          <p:nvPr>
            <p:ph type="dt" sz="half" idx="10"/>
          </p:nvPr>
        </p:nvSpPr>
        <p:spPr/>
        <p:txBody>
          <a:bodyPr/>
          <a:lstStyle>
            <a:lvl1pPr>
              <a:defRPr/>
            </a:lvl1pPr>
          </a:lstStyle>
          <a:p>
            <a:pPr>
              <a:defRPr/>
            </a:pPr>
            <a:fld id="{4519AB62-20B7-1A49-B652-A2C70EF625A3}"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72178D9D-E845-9345-9BAF-971D5201B2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FA10B2-FC45-6340-AE45-43B7DA4846FF}"/>
              </a:ext>
            </a:extLst>
          </p:cNvPr>
          <p:cNvSpPr>
            <a:spLocks noGrp="1"/>
          </p:cNvSpPr>
          <p:nvPr>
            <p:ph type="sldNum" sz="quarter" idx="12"/>
          </p:nvPr>
        </p:nvSpPr>
        <p:spPr/>
        <p:txBody>
          <a:bodyPr/>
          <a:lstStyle>
            <a:lvl1pPr>
              <a:defRPr/>
            </a:lvl1pPr>
          </a:lstStyle>
          <a:p>
            <a:pPr>
              <a:defRPr/>
            </a:pPr>
            <a:fld id="{BD0E6BAD-FE2D-AE43-A9DF-D5D4BE5CC40B}" type="slidenum">
              <a:rPr lang="en-US" altLang="en-US"/>
              <a:pPr>
                <a:defRPr/>
              </a:pPr>
              <a:t>‹#›</a:t>
            </a:fld>
            <a:endParaRPr lang="en-US" altLang="en-US"/>
          </a:p>
        </p:txBody>
      </p:sp>
    </p:spTree>
    <p:extLst>
      <p:ext uri="{BB962C8B-B14F-4D97-AF65-F5344CB8AC3E}">
        <p14:creationId xmlns:p14="http://schemas.microsoft.com/office/powerpoint/2010/main" val="2568534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F95DAC-196C-8D4A-8F3E-BEFDC2F364D8}"/>
              </a:ext>
            </a:extLst>
          </p:cNvPr>
          <p:cNvSpPr>
            <a:spLocks noGrp="1"/>
          </p:cNvSpPr>
          <p:nvPr>
            <p:ph type="dt" sz="half" idx="10"/>
          </p:nvPr>
        </p:nvSpPr>
        <p:spPr/>
        <p:txBody>
          <a:bodyPr/>
          <a:lstStyle>
            <a:lvl1pPr>
              <a:defRPr/>
            </a:lvl1pPr>
          </a:lstStyle>
          <a:p>
            <a:pPr>
              <a:defRPr/>
            </a:pPr>
            <a:fld id="{43701433-A177-7C49-BE5E-15EDFD275D71}"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1E2E2AD2-D375-CB4C-BF43-8C58177846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FD9763-6BC3-474D-B765-F2A5055FEA12}"/>
              </a:ext>
            </a:extLst>
          </p:cNvPr>
          <p:cNvSpPr>
            <a:spLocks noGrp="1"/>
          </p:cNvSpPr>
          <p:nvPr>
            <p:ph type="sldNum" sz="quarter" idx="12"/>
          </p:nvPr>
        </p:nvSpPr>
        <p:spPr/>
        <p:txBody>
          <a:bodyPr/>
          <a:lstStyle>
            <a:lvl1pPr>
              <a:defRPr/>
            </a:lvl1pPr>
          </a:lstStyle>
          <a:p>
            <a:pPr>
              <a:defRPr/>
            </a:pPr>
            <a:fld id="{F7B5423B-777E-A341-B0B8-AB48FB3DCF5D}" type="slidenum">
              <a:rPr lang="en-US" altLang="en-US"/>
              <a:pPr>
                <a:defRPr/>
              </a:pPr>
              <a:t>‹#›</a:t>
            </a:fld>
            <a:endParaRPr lang="en-US" altLang="en-US"/>
          </a:p>
        </p:txBody>
      </p:sp>
    </p:spTree>
    <p:extLst>
      <p:ext uri="{BB962C8B-B14F-4D97-AF65-F5344CB8AC3E}">
        <p14:creationId xmlns:p14="http://schemas.microsoft.com/office/powerpoint/2010/main" val="2434279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01802E3-BD8E-1142-ACA9-62B1533587A3}"/>
              </a:ext>
            </a:extLst>
          </p:cNvPr>
          <p:cNvSpPr>
            <a:spLocks noGrp="1"/>
          </p:cNvSpPr>
          <p:nvPr>
            <p:ph type="dt" sz="half" idx="10"/>
          </p:nvPr>
        </p:nvSpPr>
        <p:spPr/>
        <p:txBody>
          <a:bodyPr/>
          <a:lstStyle>
            <a:lvl1pPr>
              <a:defRPr/>
            </a:lvl1pPr>
          </a:lstStyle>
          <a:p>
            <a:pPr>
              <a:defRPr/>
            </a:pPr>
            <a:fld id="{03D054B8-16B3-F04D-9640-EE2302E24E4F}"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5FE689AA-51EA-C841-9C65-AB4338F4A2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A4B163-553B-7C40-A028-4697AA5D41A8}"/>
              </a:ext>
            </a:extLst>
          </p:cNvPr>
          <p:cNvSpPr>
            <a:spLocks noGrp="1"/>
          </p:cNvSpPr>
          <p:nvPr>
            <p:ph type="sldNum" sz="quarter" idx="12"/>
          </p:nvPr>
        </p:nvSpPr>
        <p:spPr/>
        <p:txBody>
          <a:bodyPr/>
          <a:lstStyle>
            <a:lvl1pPr>
              <a:defRPr/>
            </a:lvl1pPr>
          </a:lstStyle>
          <a:p>
            <a:pPr>
              <a:defRPr/>
            </a:pPr>
            <a:fld id="{C9E56F94-7B41-9E49-97EC-71627AD54F8C}" type="slidenum">
              <a:rPr lang="en-US" altLang="en-US"/>
              <a:pPr>
                <a:defRPr/>
              </a:pPr>
              <a:t>‹#›</a:t>
            </a:fld>
            <a:endParaRPr lang="en-US" altLang="en-US"/>
          </a:p>
        </p:txBody>
      </p:sp>
    </p:spTree>
    <p:extLst>
      <p:ext uri="{BB962C8B-B14F-4D97-AF65-F5344CB8AC3E}">
        <p14:creationId xmlns:p14="http://schemas.microsoft.com/office/powerpoint/2010/main" val="4100256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F1CBF95-CA44-AF4D-AC1B-2C41C54D5816}"/>
              </a:ext>
            </a:extLst>
          </p:cNvPr>
          <p:cNvSpPr>
            <a:spLocks noGrp="1"/>
          </p:cNvSpPr>
          <p:nvPr>
            <p:ph type="dt" sz="half" idx="10"/>
          </p:nvPr>
        </p:nvSpPr>
        <p:spPr/>
        <p:txBody>
          <a:bodyPr/>
          <a:lstStyle>
            <a:lvl1pPr>
              <a:defRPr/>
            </a:lvl1pPr>
          </a:lstStyle>
          <a:p>
            <a:pPr>
              <a:defRPr/>
            </a:pPr>
            <a:fld id="{5ECCFDFD-F0A6-3741-AC34-7D4AC80AE75B}" type="datetime1">
              <a:rPr lang="en-US" altLang="en-US"/>
              <a:pPr>
                <a:defRPr/>
              </a:pPr>
              <a:t>1/28/22</a:t>
            </a:fld>
            <a:endParaRPr lang="en-US" altLang="en-US"/>
          </a:p>
        </p:txBody>
      </p:sp>
      <p:sp>
        <p:nvSpPr>
          <p:cNvPr id="8" name="Footer Placeholder 4">
            <a:extLst>
              <a:ext uri="{FF2B5EF4-FFF2-40B4-BE49-F238E27FC236}">
                <a16:creationId xmlns:a16="http://schemas.microsoft.com/office/drawing/2014/main" id="{9FC2FA8F-94E3-2A4F-97B2-18BF97F8BC4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B597176-9431-5942-88E4-84B94C9B01D6}"/>
              </a:ext>
            </a:extLst>
          </p:cNvPr>
          <p:cNvSpPr>
            <a:spLocks noGrp="1"/>
          </p:cNvSpPr>
          <p:nvPr>
            <p:ph type="sldNum" sz="quarter" idx="12"/>
          </p:nvPr>
        </p:nvSpPr>
        <p:spPr/>
        <p:txBody>
          <a:bodyPr/>
          <a:lstStyle>
            <a:lvl1pPr>
              <a:defRPr/>
            </a:lvl1pPr>
          </a:lstStyle>
          <a:p>
            <a:pPr>
              <a:defRPr/>
            </a:pPr>
            <a:fld id="{997614AC-F3EA-0C4F-8100-4C10EFCC3A69}" type="slidenum">
              <a:rPr lang="en-US" altLang="en-US"/>
              <a:pPr>
                <a:defRPr/>
              </a:pPr>
              <a:t>‹#›</a:t>
            </a:fld>
            <a:endParaRPr lang="en-US" altLang="en-US"/>
          </a:p>
        </p:txBody>
      </p:sp>
    </p:spTree>
    <p:extLst>
      <p:ext uri="{BB962C8B-B14F-4D97-AF65-F5344CB8AC3E}">
        <p14:creationId xmlns:p14="http://schemas.microsoft.com/office/powerpoint/2010/main" val="17675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AF0F5D5-46FB-3D44-9B0D-917CAF782328}"/>
              </a:ext>
            </a:extLst>
          </p:cNvPr>
          <p:cNvSpPr>
            <a:spLocks noGrp="1"/>
          </p:cNvSpPr>
          <p:nvPr>
            <p:ph type="dt" sz="half" idx="10"/>
          </p:nvPr>
        </p:nvSpPr>
        <p:spPr/>
        <p:txBody>
          <a:bodyPr/>
          <a:lstStyle>
            <a:lvl1pPr>
              <a:defRPr/>
            </a:lvl1pPr>
          </a:lstStyle>
          <a:p>
            <a:pPr>
              <a:defRPr/>
            </a:pPr>
            <a:fld id="{7FA5C991-B55F-5545-9003-86E4016B7C92}" type="datetime1">
              <a:rPr lang="en-US" altLang="en-US"/>
              <a:pPr>
                <a:defRPr/>
              </a:pPr>
              <a:t>1/28/22</a:t>
            </a:fld>
            <a:endParaRPr lang="en-US" altLang="en-US"/>
          </a:p>
        </p:txBody>
      </p:sp>
      <p:sp>
        <p:nvSpPr>
          <p:cNvPr id="4" name="Footer Placeholder 4">
            <a:extLst>
              <a:ext uri="{FF2B5EF4-FFF2-40B4-BE49-F238E27FC236}">
                <a16:creationId xmlns:a16="http://schemas.microsoft.com/office/drawing/2014/main" id="{210127C8-319B-644F-AB4C-1D5EBE42E8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F3D399-BC2A-B74A-B6EC-BDF71DCCF7DB}"/>
              </a:ext>
            </a:extLst>
          </p:cNvPr>
          <p:cNvSpPr>
            <a:spLocks noGrp="1"/>
          </p:cNvSpPr>
          <p:nvPr>
            <p:ph type="sldNum" sz="quarter" idx="12"/>
          </p:nvPr>
        </p:nvSpPr>
        <p:spPr/>
        <p:txBody>
          <a:bodyPr/>
          <a:lstStyle>
            <a:lvl1pPr>
              <a:defRPr/>
            </a:lvl1pPr>
          </a:lstStyle>
          <a:p>
            <a:pPr>
              <a:defRPr/>
            </a:pPr>
            <a:fld id="{2EE7CD1A-1A30-A242-98E8-B09DADC26C6F}" type="slidenum">
              <a:rPr lang="en-US" altLang="en-US"/>
              <a:pPr>
                <a:defRPr/>
              </a:pPr>
              <a:t>‹#›</a:t>
            </a:fld>
            <a:endParaRPr lang="en-US" altLang="en-US"/>
          </a:p>
        </p:txBody>
      </p:sp>
    </p:spTree>
    <p:extLst>
      <p:ext uri="{BB962C8B-B14F-4D97-AF65-F5344CB8AC3E}">
        <p14:creationId xmlns:p14="http://schemas.microsoft.com/office/powerpoint/2010/main" val="3040564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072645-D42B-2541-AF27-8BB682B5AB70}"/>
              </a:ext>
            </a:extLst>
          </p:cNvPr>
          <p:cNvSpPr>
            <a:spLocks noGrp="1"/>
          </p:cNvSpPr>
          <p:nvPr>
            <p:ph type="dt" sz="half" idx="10"/>
          </p:nvPr>
        </p:nvSpPr>
        <p:spPr/>
        <p:txBody>
          <a:bodyPr/>
          <a:lstStyle>
            <a:lvl1pPr>
              <a:defRPr/>
            </a:lvl1pPr>
          </a:lstStyle>
          <a:p>
            <a:pPr>
              <a:defRPr/>
            </a:pPr>
            <a:fld id="{19ECAD44-F10D-6D45-8EBE-8E2C5BB9ECF2}" type="datetime1">
              <a:rPr lang="en-US" altLang="en-US"/>
              <a:pPr>
                <a:defRPr/>
              </a:pPr>
              <a:t>1/28/22</a:t>
            </a:fld>
            <a:endParaRPr lang="en-US" altLang="en-US"/>
          </a:p>
        </p:txBody>
      </p:sp>
      <p:sp>
        <p:nvSpPr>
          <p:cNvPr id="3" name="Footer Placeholder 4">
            <a:extLst>
              <a:ext uri="{FF2B5EF4-FFF2-40B4-BE49-F238E27FC236}">
                <a16:creationId xmlns:a16="http://schemas.microsoft.com/office/drawing/2014/main" id="{9C623CFD-AED0-EE4B-A264-5A579147A7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AC0381A-5EE2-2F42-A313-2DB9F9936919}"/>
              </a:ext>
            </a:extLst>
          </p:cNvPr>
          <p:cNvSpPr>
            <a:spLocks noGrp="1"/>
          </p:cNvSpPr>
          <p:nvPr>
            <p:ph type="sldNum" sz="quarter" idx="12"/>
          </p:nvPr>
        </p:nvSpPr>
        <p:spPr/>
        <p:txBody>
          <a:bodyPr/>
          <a:lstStyle>
            <a:lvl1pPr>
              <a:defRPr/>
            </a:lvl1pPr>
          </a:lstStyle>
          <a:p>
            <a:pPr>
              <a:defRPr/>
            </a:pPr>
            <a:fld id="{C299D655-9028-E14E-A1F3-525C70926C56}" type="slidenum">
              <a:rPr lang="en-US" altLang="en-US"/>
              <a:pPr>
                <a:defRPr/>
              </a:pPr>
              <a:t>‹#›</a:t>
            </a:fld>
            <a:endParaRPr lang="en-US" altLang="en-US"/>
          </a:p>
        </p:txBody>
      </p:sp>
    </p:spTree>
    <p:extLst>
      <p:ext uri="{BB962C8B-B14F-4D97-AF65-F5344CB8AC3E}">
        <p14:creationId xmlns:p14="http://schemas.microsoft.com/office/powerpoint/2010/main" val="1266366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D2620C0-8893-8B4B-83BD-30362B8251E1}"/>
              </a:ext>
            </a:extLst>
          </p:cNvPr>
          <p:cNvSpPr>
            <a:spLocks noGrp="1"/>
          </p:cNvSpPr>
          <p:nvPr>
            <p:ph type="dt" sz="half" idx="10"/>
          </p:nvPr>
        </p:nvSpPr>
        <p:spPr/>
        <p:txBody>
          <a:bodyPr/>
          <a:lstStyle>
            <a:lvl1pPr>
              <a:defRPr/>
            </a:lvl1pPr>
          </a:lstStyle>
          <a:p>
            <a:pPr>
              <a:defRPr/>
            </a:pPr>
            <a:fld id="{68A0342B-BD02-4643-902F-14BF24AF4124}"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D0FEFF86-B892-9045-BA5E-B04E7F8DBA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F1DCAE7-A50B-9A44-8493-96FB0290058A}"/>
              </a:ext>
            </a:extLst>
          </p:cNvPr>
          <p:cNvSpPr>
            <a:spLocks noGrp="1"/>
          </p:cNvSpPr>
          <p:nvPr>
            <p:ph type="sldNum" sz="quarter" idx="12"/>
          </p:nvPr>
        </p:nvSpPr>
        <p:spPr/>
        <p:txBody>
          <a:bodyPr/>
          <a:lstStyle>
            <a:lvl1pPr>
              <a:defRPr/>
            </a:lvl1pPr>
          </a:lstStyle>
          <a:p>
            <a:pPr>
              <a:defRPr/>
            </a:pPr>
            <a:fld id="{E999A482-1969-5D4A-90E6-3CF7247917E6}" type="slidenum">
              <a:rPr lang="en-US" altLang="en-US"/>
              <a:pPr>
                <a:defRPr/>
              </a:pPr>
              <a:t>‹#›</a:t>
            </a:fld>
            <a:endParaRPr lang="en-US" altLang="en-US"/>
          </a:p>
        </p:txBody>
      </p:sp>
    </p:spTree>
    <p:extLst>
      <p:ext uri="{BB962C8B-B14F-4D97-AF65-F5344CB8AC3E}">
        <p14:creationId xmlns:p14="http://schemas.microsoft.com/office/powerpoint/2010/main" val="99668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3DCBE8-3BD5-1B4F-B7EB-817D34B31492}"/>
              </a:ext>
            </a:extLst>
          </p:cNvPr>
          <p:cNvSpPr txBox="1"/>
          <p:nvPr userDrawn="1"/>
        </p:nvSpPr>
        <p:spPr>
          <a:xfrm>
            <a:off x="3276600" y="6324600"/>
            <a:ext cx="2667000" cy="584200"/>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1400">
                <a:latin typeface="Calibri" charset="0"/>
              </a:rPr>
              <a:t>Recursion</a:t>
            </a:r>
          </a:p>
          <a:p>
            <a:pPr algn="ctr" eaLnBrk="1" hangingPunct="1">
              <a:defRPr/>
            </a:pPr>
            <a:endParaRPr lang="en-US" sz="1800">
              <a:latin typeface="Calibri" charset="0"/>
            </a:endParaRPr>
          </a:p>
        </p:txBody>
      </p:sp>
      <p:sp>
        <p:nvSpPr>
          <p:cNvPr id="5" name="TextBox 4">
            <a:extLst>
              <a:ext uri="{FF2B5EF4-FFF2-40B4-BE49-F238E27FC236}">
                <a16:creationId xmlns:a16="http://schemas.microsoft.com/office/drawing/2014/main" id="{ADD8E650-B287-814E-B9CE-2940255780B1}"/>
              </a:ext>
            </a:extLst>
          </p:cNvPr>
          <p:cNvSpPr txBox="1"/>
          <p:nvPr userDrawn="1"/>
        </p:nvSpPr>
        <p:spPr>
          <a:xfrm>
            <a:off x="4572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defRPr/>
            </a:pPr>
            <a:r>
              <a:rPr lang="en-US" sz="1400">
                <a:latin typeface="Calibri" charset="0"/>
              </a:rPr>
              <a:t>CSCE 235</a:t>
            </a:r>
            <a:endParaRPr lang="en-US" sz="1800">
              <a:latin typeface="Calibri" charset="0"/>
            </a:endParaRPr>
          </a:p>
        </p:txBody>
      </p:sp>
      <p:sp>
        <p:nvSpPr>
          <p:cNvPr id="6" name="TextBox 5">
            <a:extLst>
              <a:ext uri="{FF2B5EF4-FFF2-40B4-BE49-F238E27FC236}">
                <a16:creationId xmlns:a16="http://schemas.microsoft.com/office/drawing/2014/main" id="{6AF597EC-9A22-BB4A-942E-3B4A0EE52261}"/>
              </a:ext>
            </a:extLst>
          </p:cNvPr>
          <p:cNvSpPr txBox="1"/>
          <p:nvPr userDrawn="1"/>
        </p:nvSpPr>
        <p:spPr>
          <a:xfrm>
            <a:off x="6019800" y="6321425"/>
            <a:ext cx="2667000" cy="30797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27827844-6058-364F-9EAF-AD75694C3DE7}" type="slidenum">
              <a:rPr lang="en-US" altLang="en-US" sz="1400" smtClean="0">
                <a:latin typeface="Calibri" panose="020F0502020204030204" pitchFamily="34" charset="0"/>
                <a:cs typeface="Arial" panose="020B0604020202020204" pitchFamily="34" charset="0"/>
              </a:rPr>
              <a:pPr algn="r" eaLnBrk="1" hangingPunct="1">
                <a:defRPr/>
              </a:pPr>
              <a:t>‹#›</a:t>
            </a:fld>
            <a:endParaRPr lang="en-US" altLang="en-US" sz="1800">
              <a:latin typeface="Calibri" panose="020F050202020403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0E4696BB-FEC6-8646-9D75-7002D9A0EBB0}"/>
              </a:ext>
            </a:extLst>
          </p:cNvPr>
          <p:cNvCxnSpPr/>
          <p:nvPr userDrawn="1"/>
        </p:nvCxnSpPr>
        <p:spPr>
          <a:xfrm>
            <a:off x="457200" y="1371600"/>
            <a:ext cx="8229600" cy="0"/>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8196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23C529B-5CFF-D949-B456-06188199C374}"/>
              </a:ext>
            </a:extLst>
          </p:cNvPr>
          <p:cNvSpPr>
            <a:spLocks noGrp="1"/>
          </p:cNvSpPr>
          <p:nvPr>
            <p:ph type="dt" sz="half" idx="10"/>
          </p:nvPr>
        </p:nvSpPr>
        <p:spPr/>
        <p:txBody>
          <a:bodyPr/>
          <a:lstStyle>
            <a:lvl1pPr>
              <a:defRPr/>
            </a:lvl1pPr>
          </a:lstStyle>
          <a:p>
            <a:pPr>
              <a:defRPr/>
            </a:pPr>
            <a:fld id="{8834FFFC-182F-C243-B5B6-386068DE8DDE}"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027B2267-8FF3-3348-81C7-1D3544D531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0314547-570F-4A4A-93FC-034819D31EEC}"/>
              </a:ext>
            </a:extLst>
          </p:cNvPr>
          <p:cNvSpPr>
            <a:spLocks noGrp="1"/>
          </p:cNvSpPr>
          <p:nvPr>
            <p:ph type="sldNum" sz="quarter" idx="12"/>
          </p:nvPr>
        </p:nvSpPr>
        <p:spPr/>
        <p:txBody>
          <a:bodyPr/>
          <a:lstStyle>
            <a:lvl1pPr>
              <a:defRPr/>
            </a:lvl1pPr>
          </a:lstStyle>
          <a:p>
            <a:pPr>
              <a:defRPr/>
            </a:pPr>
            <a:fld id="{05DA1517-7F33-584D-A0B8-3CF9E0A1558E}" type="slidenum">
              <a:rPr lang="en-US" altLang="en-US"/>
              <a:pPr>
                <a:defRPr/>
              </a:pPr>
              <a:t>‹#›</a:t>
            </a:fld>
            <a:endParaRPr lang="en-US" altLang="en-US"/>
          </a:p>
        </p:txBody>
      </p:sp>
    </p:spTree>
    <p:extLst>
      <p:ext uri="{BB962C8B-B14F-4D97-AF65-F5344CB8AC3E}">
        <p14:creationId xmlns:p14="http://schemas.microsoft.com/office/powerpoint/2010/main" val="3994542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5D672-154B-8242-9133-F1B317EC2FDF}"/>
              </a:ext>
            </a:extLst>
          </p:cNvPr>
          <p:cNvSpPr>
            <a:spLocks noGrp="1"/>
          </p:cNvSpPr>
          <p:nvPr>
            <p:ph type="dt" sz="half" idx="10"/>
          </p:nvPr>
        </p:nvSpPr>
        <p:spPr/>
        <p:txBody>
          <a:bodyPr/>
          <a:lstStyle>
            <a:lvl1pPr>
              <a:defRPr/>
            </a:lvl1pPr>
          </a:lstStyle>
          <a:p>
            <a:pPr>
              <a:defRPr/>
            </a:pPr>
            <a:fld id="{55BF78E1-736B-3F46-A556-E8D31F415C07}"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1A2FA5C9-AB84-8344-AC4B-B96778148B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B9FFCA-44E4-3C42-81A3-D11E8E0FA56C}"/>
              </a:ext>
            </a:extLst>
          </p:cNvPr>
          <p:cNvSpPr>
            <a:spLocks noGrp="1"/>
          </p:cNvSpPr>
          <p:nvPr>
            <p:ph type="sldNum" sz="quarter" idx="12"/>
          </p:nvPr>
        </p:nvSpPr>
        <p:spPr/>
        <p:txBody>
          <a:bodyPr/>
          <a:lstStyle>
            <a:lvl1pPr>
              <a:defRPr/>
            </a:lvl1pPr>
          </a:lstStyle>
          <a:p>
            <a:pPr>
              <a:defRPr/>
            </a:pPr>
            <a:fld id="{EE79D94E-DF1A-B541-989A-1B4E70E32745}" type="slidenum">
              <a:rPr lang="en-US" altLang="en-US"/>
              <a:pPr>
                <a:defRPr/>
              </a:pPr>
              <a:t>‹#›</a:t>
            </a:fld>
            <a:endParaRPr lang="en-US" altLang="en-US"/>
          </a:p>
        </p:txBody>
      </p:sp>
    </p:spTree>
    <p:extLst>
      <p:ext uri="{BB962C8B-B14F-4D97-AF65-F5344CB8AC3E}">
        <p14:creationId xmlns:p14="http://schemas.microsoft.com/office/powerpoint/2010/main" val="1497822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0AEEE-3F84-E343-A80E-9ACBA8CF08FE}"/>
              </a:ext>
            </a:extLst>
          </p:cNvPr>
          <p:cNvSpPr>
            <a:spLocks noGrp="1"/>
          </p:cNvSpPr>
          <p:nvPr>
            <p:ph type="dt" sz="half" idx="10"/>
          </p:nvPr>
        </p:nvSpPr>
        <p:spPr/>
        <p:txBody>
          <a:bodyPr/>
          <a:lstStyle>
            <a:lvl1pPr>
              <a:defRPr/>
            </a:lvl1pPr>
          </a:lstStyle>
          <a:p>
            <a:pPr>
              <a:defRPr/>
            </a:pPr>
            <a:fld id="{04518BFC-2188-FD4B-ACC0-8717E575CF5A}"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73F884C5-66B8-6348-93F1-874DFCFB4F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E00C7B-81F9-8041-85B1-29E0CF90B0F8}"/>
              </a:ext>
            </a:extLst>
          </p:cNvPr>
          <p:cNvSpPr>
            <a:spLocks noGrp="1"/>
          </p:cNvSpPr>
          <p:nvPr>
            <p:ph type="sldNum" sz="quarter" idx="12"/>
          </p:nvPr>
        </p:nvSpPr>
        <p:spPr/>
        <p:txBody>
          <a:bodyPr/>
          <a:lstStyle>
            <a:lvl1pPr>
              <a:defRPr/>
            </a:lvl1pPr>
          </a:lstStyle>
          <a:p>
            <a:pPr>
              <a:defRPr/>
            </a:pPr>
            <a:fld id="{063E84DF-B017-3345-BBF7-4473F3F30018}" type="slidenum">
              <a:rPr lang="en-US" altLang="en-US"/>
              <a:pPr>
                <a:defRPr/>
              </a:pPr>
              <a:t>‹#›</a:t>
            </a:fld>
            <a:endParaRPr lang="en-US" altLang="en-US"/>
          </a:p>
        </p:txBody>
      </p:sp>
    </p:spTree>
    <p:extLst>
      <p:ext uri="{BB962C8B-B14F-4D97-AF65-F5344CB8AC3E}">
        <p14:creationId xmlns:p14="http://schemas.microsoft.com/office/powerpoint/2010/main" val="1329446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9AD55AC-C825-AF4B-898A-E58EF6C35888}"/>
              </a:ext>
            </a:extLst>
          </p:cNvPr>
          <p:cNvSpPr>
            <a:spLocks noGrp="1"/>
          </p:cNvSpPr>
          <p:nvPr>
            <p:ph type="dt" sz="half" idx="10"/>
          </p:nvPr>
        </p:nvSpPr>
        <p:spPr/>
        <p:txBody>
          <a:bodyPr/>
          <a:lstStyle>
            <a:lvl1pPr>
              <a:defRPr/>
            </a:lvl1pPr>
          </a:lstStyle>
          <a:p>
            <a:pPr>
              <a:defRPr/>
            </a:pPr>
            <a:fld id="{2E16E1C5-F2FE-C049-9EC5-DB69493167A2}"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2C9C1D25-AF14-2943-BDAB-42BAEFEEDC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3EC8DD-0271-1F44-9820-87E3EF1E26F7}"/>
              </a:ext>
            </a:extLst>
          </p:cNvPr>
          <p:cNvSpPr>
            <a:spLocks noGrp="1"/>
          </p:cNvSpPr>
          <p:nvPr>
            <p:ph type="sldNum" sz="quarter" idx="12"/>
          </p:nvPr>
        </p:nvSpPr>
        <p:spPr/>
        <p:txBody>
          <a:bodyPr/>
          <a:lstStyle>
            <a:lvl1pPr>
              <a:defRPr/>
            </a:lvl1pPr>
          </a:lstStyle>
          <a:p>
            <a:pPr>
              <a:defRPr/>
            </a:pPr>
            <a:fld id="{CF3FBB9C-7DB2-404F-8A77-C44785517CAC}" type="slidenum">
              <a:rPr lang="en-US" altLang="en-US"/>
              <a:pPr>
                <a:defRPr/>
              </a:pPr>
              <a:t>‹#›</a:t>
            </a:fld>
            <a:endParaRPr lang="en-US" altLang="en-US"/>
          </a:p>
        </p:txBody>
      </p:sp>
    </p:spTree>
    <p:extLst>
      <p:ext uri="{BB962C8B-B14F-4D97-AF65-F5344CB8AC3E}">
        <p14:creationId xmlns:p14="http://schemas.microsoft.com/office/powerpoint/2010/main" val="4271807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8F8A1-79EA-3043-8933-030EB7A33667}"/>
              </a:ext>
            </a:extLst>
          </p:cNvPr>
          <p:cNvSpPr>
            <a:spLocks noGrp="1"/>
          </p:cNvSpPr>
          <p:nvPr>
            <p:ph type="dt" sz="half" idx="10"/>
          </p:nvPr>
        </p:nvSpPr>
        <p:spPr/>
        <p:txBody>
          <a:bodyPr/>
          <a:lstStyle>
            <a:lvl1pPr>
              <a:defRPr smtClean="0"/>
            </a:lvl1pPr>
          </a:lstStyle>
          <a:p>
            <a:pPr>
              <a:defRPr/>
            </a:pPr>
            <a:fld id="{C8D5EB8E-5167-5349-9610-28EB6AC8B3AE}"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B6D36425-BDDD-7A4F-9A57-AE3B884EF9E7}"/>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E1E716B2-DF0B-E643-9EC8-D4855AE9642D}"/>
              </a:ext>
            </a:extLst>
          </p:cNvPr>
          <p:cNvSpPr>
            <a:spLocks noGrp="1"/>
          </p:cNvSpPr>
          <p:nvPr>
            <p:ph type="sldNum" sz="quarter" idx="12"/>
          </p:nvPr>
        </p:nvSpPr>
        <p:spPr/>
        <p:txBody>
          <a:bodyPr/>
          <a:lstStyle>
            <a:lvl1pPr>
              <a:defRPr smtClean="0"/>
            </a:lvl1pPr>
          </a:lstStyle>
          <a:p>
            <a:pPr>
              <a:defRPr/>
            </a:pPr>
            <a:fld id="{0485C5C9-F38F-3043-B84E-C0DE20580091}" type="slidenum">
              <a:rPr lang="en-US" altLang="en-US"/>
              <a:pPr>
                <a:defRPr/>
              </a:pPr>
              <a:t>‹#›</a:t>
            </a:fld>
            <a:endParaRPr lang="en-US" altLang="en-US"/>
          </a:p>
        </p:txBody>
      </p:sp>
    </p:spTree>
    <p:extLst>
      <p:ext uri="{BB962C8B-B14F-4D97-AF65-F5344CB8AC3E}">
        <p14:creationId xmlns:p14="http://schemas.microsoft.com/office/powerpoint/2010/main" val="33564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0F2D3-586A-6140-90DC-3CF291F2FD80}"/>
              </a:ext>
            </a:extLst>
          </p:cNvPr>
          <p:cNvSpPr>
            <a:spLocks noGrp="1"/>
          </p:cNvSpPr>
          <p:nvPr>
            <p:ph type="dt" sz="half" idx="10"/>
          </p:nvPr>
        </p:nvSpPr>
        <p:spPr/>
        <p:txBody>
          <a:bodyPr/>
          <a:lstStyle>
            <a:lvl1pPr>
              <a:defRPr/>
            </a:lvl1pPr>
          </a:lstStyle>
          <a:p>
            <a:pPr>
              <a:defRPr/>
            </a:pPr>
            <a:fld id="{61C1D650-C167-BD4E-9BFD-35A93BB26048}"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BA31B8AC-D42F-B74E-B634-53F041EDEE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EA3D2D-B361-F446-9007-B14D4C84D175}"/>
              </a:ext>
            </a:extLst>
          </p:cNvPr>
          <p:cNvSpPr>
            <a:spLocks noGrp="1"/>
          </p:cNvSpPr>
          <p:nvPr>
            <p:ph type="sldNum" sz="quarter" idx="12"/>
          </p:nvPr>
        </p:nvSpPr>
        <p:spPr/>
        <p:txBody>
          <a:bodyPr/>
          <a:lstStyle>
            <a:lvl1pPr>
              <a:defRPr/>
            </a:lvl1pPr>
          </a:lstStyle>
          <a:p>
            <a:pPr>
              <a:defRPr/>
            </a:pPr>
            <a:fld id="{46F143BF-4E72-DF4E-A77D-4F4AB86B4A7E}" type="slidenum">
              <a:rPr lang="en-US" altLang="en-US"/>
              <a:pPr>
                <a:defRPr/>
              </a:pPr>
              <a:t>‹#›</a:t>
            </a:fld>
            <a:endParaRPr lang="en-US" altLang="en-US"/>
          </a:p>
        </p:txBody>
      </p:sp>
    </p:spTree>
    <p:extLst>
      <p:ext uri="{BB962C8B-B14F-4D97-AF65-F5344CB8AC3E}">
        <p14:creationId xmlns:p14="http://schemas.microsoft.com/office/powerpoint/2010/main" val="339434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AE4EC-60A7-E547-B889-252E48784965}"/>
              </a:ext>
            </a:extLst>
          </p:cNvPr>
          <p:cNvSpPr>
            <a:spLocks noGrp="1"/>
          </p:cNvSpPr>
          <p:nvPr>
            <p:ph type="dt" sz="half" idx="10"/>
          </p:nvPr>
        </p:nvSpPr>
        <p:spPr/>
        <p:txBody>
          <a:bodyPr/>
          <a:lstStyle>
            <a:lvl1pPr>
              <a:defRPr/>
            </a:lvl1pPr>
          </a:lstStyle>
          <a:p>
            <a:pPr>
              <a:defRPr/>
            </a:pPr>
            <a:fld id="{044A0E3B-784E-7F44-AC7C-D9FCFC9E888C}"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712C352B-2321-E243-92A8-AE04EC9C6F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E974C9-EA92-9F44-A84A-7E6BEC94E53D}"/>
              </a:ext>
            </a:extLst>
          </p:cNvPr>
          <p:cNvSpPr>
            <a:spLocks noGrp="1"/>
          </p:cNvSpPr>
          <p:nvPr>
            <p:ph type="sldNum" sz="quarter" idx="12"/>
          </p:nvPr>
        </p:nvSpPr>
        <p:spPr/>
        <p:txBody>
          <a:bodyPr/>
          <a:lstStyle>
            <a:lvl1pPr>
              <a:defRPr/>
            </a:lvl1pPr>
          </a:lstStyle>
          <a:p>
            <a:pPr>
              <a:defRPr/>
            </a:pPr>
            <a:fld id="{64CE1550-BC9C-0444-91B0-22E187365EBF}" type="slidenum">
              <a:rPr lang="en-US" altLang="en-US"/>
              <a:pPr>
                <a:defRPr/>
              </a:pPr>
              <a:t>‹#›</a:t>
            </a:fld>
            <a:endParaRPr lang="en-US" altLang="en-US"/>
          </a:p>
        </p:txBody>
      </p:sp>
    </p:spTree>
    <p:extLst>
      <p:ext uri="{BB962C8B-B14F-4D97-AF65-F5344CB8AC3E}">
        <p14:creationId xmlns:p14="http://schemas.microsoft.com/office/powerpoint/2010/main" val="312746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17A5CE5-FC48-1A4D-B14F-E8819918C41F}"/>
              </a:ext>
            </a:extLst>
          </p:cNvPr>
          <p:cNvSpPr>
            <a:spLocks noGrp="1"/>
          </p:cNvSpPr>
          <p:nvPr>
            <p:ph type="dt" sz="half" idx="10"/>
          </p:nvPr>
        </p:nvSpPr>
        <p:spPr/>
        <p:txBody>
          <a:bodyPr/>
          <a:lstStyle>
            <a:lvl1pPr>
              <a:defRPr/>
            </a:lvl1pPr>
          </a:lstStyle>
          <a:p>
            <a:pPr>
              <a:defRPr/>
            </a:pPr>
            <a:fld id="{EBDE89AF-930E-8F47-AB26-20DAE97BDE98}"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5D202890-ED03-FF4B-857D-C2022585D2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4B7C294-A048-0E4B-B145-B637653FA6B6}"/>
              </a:ext>
            </a:extLst>
          </p:cNvPr>
          <p:cNvSpPr>
            <a:spLocks noGrp="1"/>
          </p:cNvSpPr>
          <p:nvPr>
            <p:ph type="sldNum" sz="quarter" idx="12"/>
          </p:nvPr>
        </p:nvSpPr>
        <p:spPr/>
        <p:txBody>
          <a:bodyPr/>
          <a:lstStyle>
            <a:lvl1pPr>
              <a:defRPr/>
            </a:lvl1pPr>
          </a:lstStyle>
          <a:p>
            <a:pPr>
              <a:defRPr/>
            </a:pPr>
            <a:fld id="{D0B56D41-A81D-C34A-AC81-CEBEF4A66044}" type="slidenum">
              <a:rPr lang="en-US" altLang="en-US"/>
              <a:pPr>
                <a:defRPr/>
              </a:pPr>
              <a:t>‹#›</a:t>
            </a:fld>
            <a:endParaRPr lang="en-US" altLang="en-US"/>
          </a:p>
        </p:txBody>
      </p:sp>
    </p:spTree>
    <p:extLst>
      <p:ext uri="{BB962C8B-B14F-4D97-AF65-F5344CB8AC3E}">
        <p14:creationId xmlns:p14="http://schemas.microsoft.com/office/powerpoint/2010/main" val="44486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E623536-FF79-9349-B498-76FE0C31BA1F}"/>
              </a:ext>
            </a:extLst>
          </p:cNvPr>
          <p:cNvSpPr>
            <a:spLocks noGrp="1"/>
          </p:cNvSpPr>
          <p:nvPr>
            <p:ph type="dt" sz="half" idx="10"/>
          </p:nvPr>
        </p:nvSpPr>
        <p:spPr/>
        <p:txBody>
          <a:bodyPr/>
          <a:lstStyle>
            <a:lvl1pPr>
              <a:defRPr/>
            </a:lvl1pPr>
          </a:lstStyle>
          <a:p>
            <a:pPr>
              <a:defRPr/>
            </a:pPr>
            <a:fld id="{3F11D11C-AEE4-1C4C-A3D2-E493E1C71874}" type="datetime1">
              <a:rPr lang="en-US" altLang="en-US"/>
              <a:pPr>
                <a:defRPr/>
              </a:pPr>
              <a:t>1/28/22</a:t>
            </a:fld>
            <a:endParaRPr lang="en-US" altLang="en-US"/>
          </a:p>
        </p:txBody>
      </p:sp>
      <p:sp>
        <p:nvSpPr>
          <p:cNvPr id="8" name="Footer Placeholder 4">
            <a:extLst>
              <a:ext uri="{FF2B5EF4-FFF2-40B4-BE49-F238E27FC236}">
                <a16:creationId xmlns:a16="http://schemas.microsoft.com/office/drawing/2014/main" id="{53246CA2-6071-0148-B090-370C7216D4E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21A4CC-0F0C-F742-BDFC-4AAAB7AB4E99}"/>
              </a:ext>
            </a:extLst>
          </p:cNvPr>
          <p:cNvSpPr>
            <a:spLocks noGrp="1"/>
          </p:cNvSpPr>
          <p:nvPr>
            <p:ph type="sldNum" sz="quarter" idx="12"/>
          </p:nvPr>
        </p:nvSpPr>
        <p:spPr/>
        <p:txBody>
          <a:bodyPr/>
          <a:lstStyle>
            <a:lvl1pPr>
              <a:defRPr/>
            </a:lvl1pPr>
          </a:lstStyle>
          <a:p>
            <a:pPr>
              <a:defRPr/>
            </a:pPr>
            <a:fld id="{A8D111EA-E460-6F45-BEBC-B819356D8825}" type="slidenum">
              <a:rPr lang="en-US" altLang="en-US"/>
              <a:pPr>
                <a:defRPr/>
              </a:pPr>
              <a:t>‹#›</a:t>
            </a:fld>
            <a:endParaRPr lang="en-US" altLang="en-US"/>
          </a:p>
        </p:txBody>
      </p:sp>
    </p:spTree>
    <p:extLst>
      <p:ext uri="{BB962C8B-B14F-4D97-AF65-F5344CB8AC3E}">
        <p14:creationId xmlns:p14="http://schemas.microsoft.com/office/powerpoint/2010/main" val="382084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C284AD-17B4-B64B-B155-51A872B251E2}"/>
              </a:ext>
            </a:extLst>
          </p:cNvPr>
          <p:cNvSpPr>
            <a:spLocks noGrp="1"/>
          </p:cNvSpPr>
          <p:nvPr>
            <p:ph type="dt" sz="half" idx="10"/>
          </p:nvPr>
        </p:nvSpPr>
        <p:spPr/>
        <p:txBody>
          <a:bodyPr/>
          <a:lstStyle>
            <a:lvl1pPr>
              <a:defRPr/>
            </a:lvl1pPr>
          </a:lstStyle>
          <a:p>
            <a:pPr>
              <a:defRPr/>
            </a:pPr>
            <a:fld id="{AF643F35-5D81-5546-A36F-FBCED0F4D160}" type="datetime1">
              <a:rPr lang="en-US" altLang="en-US"/>
              <a:pPr>
                <a:defRPr/>
              </a:pPr>
              <a:t>1/28/22</a:t>
            </a:fld>
            <a:endParaRPr lang="en-US" altLang="en-US"/>
          </a:p>
        </p:txBody>
      </p:sp>
      <p:sp>
        <p:nvSpPr>
          <p:cNvPr id="4" name="Footer Placeholder 4">
            <a:extLst>
              <a:ext uri="{FF2B5EF4-FFF2-40B4-BE49-F238E27FC236}">
                <a16:creationId xmlns:a16="http://schemas.microsoft.com/office/drawing/2014/main" id="{E60A091A-BAB6-6D40-BF00-B72310C5CA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A2FDC4A-752D-9B41-919D-E3169CCA41F8}"/>
              </a:ext>
            </a:extLst>
          </p:cNvPr>
          <p:cNvSpPr>
            <a:spLocks noGrp="1"/>
          </p:cNvSpPr>
          <p:nvPr>
            <p:ph type="sldNum" sz="quarter" idx="12"/>
          </p:nvPr>
        </p:nvSpPr>
        <p:spPr/>
        <p:txBody>
          <a:bodyPr/>
          <a:lstStyle>
            <a:lvl1pPr>
              <a:defRPr/>
            </a:lvl1pPr>
          </a:lstStyle>
          <a:p>
            <a:pPr>
              <a:defRPr/>
            </a:pPr>
            <a:fld id="{AB8F0881-D041-BB44-A7D5-2B0E748FF20E}" type="slidenum">
              <a:rPr lang="en-US" altLang="en-US"/>
              <a:pPr>
                <a:defRPr/>
              </a:pPr>
              <a:t>‹#›</a:t>
            </a:fld>
            <a:endParaRPr lang="en-US" altLang="en-US"/>
          </a:p>
        </p:txBody>
      </p:sp>
    </p:spTree>
    <p:extLst>
      <p:ext uri="{BB962C8B-B14F-4D97-AF65-F5344CB8AC3E}">
        <p14:creationId xmlns:p14="http://schemas.microsoft.com/office/powerpoint/2010/main" val="32298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C5D9A89-396C-0F44-963E-9918BA1A23A4}"/>
              </a:ext>
            </a:extLst>
          </p:cNvPr>
          <p:cNvSpPr>
            <a:spLocks noGrp="1"/>
          </p:cNvSpPr>
          <p:nvPr>
            <p:ph type="dt" sz="half" idx="10"/>
          </p:nvPr>
        </p:nvSpPr>
        <p:spPr/>
        <p:txBody>
          <a:bodyPr/>
          <a:lstStyle>
            <a:lvl1pPr>
              <a:defRPr/>
            </a:lvl1pPr>
          </a:lstStyle>
          <a:p>
            <a:pPr>
              <a:defRPr/>
            </a:pPr>
            <a:fld id="{2764171F-50AC-F448-B3A8-B61DB4C74FEC}" type="datetime1">
              <a:rPr lang="en-US" altLang="en-US"/>
              <a:pPr>
                <a:defRPr/>
              </a:pPr>
              <a:t>1/28/22</a:t>
            </a:fld>
            <a:endParaRPr lang="en-US" altLang="en-US"/>
          </a:p>
        </p:txBody>
      </p:sp>
      <p:sp>
        <p:nvSpPr>
          <p:cNvPr id="3" name="Footer Placeholder 4">
            <a:extLst>
              <a:ext uri="{FF2B5EF4-FFF2-40B4-BE49-F238E27FC236}">
                <a16:creationId xmlns:a16="http://schemas.microsoft.com/office/drawing/2014/main" id="{DD9589A8-8F46-5F4B-A1AB-4E9B55174F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3A57D9E-8164-2E4A-8DA9-5B90E3949312}"/>
              </a:ext>
            </a:extLst>
          </p:cNvPr>
          <p:cNvSpPr>
            <a:spLocks noGrp="1"/>
          </p:cNvSpPr>
          <p:nvPr>
            <p:ph type="sldNum" sz="quarter" idx="12"/>
          </p:nvPr>
        </p:nvSpPr>
        <p:spPr/>
        <p:txBody>
          <a:bodyPr/>
          <a:lstStyle>
            <a:lvl1pPr>
              <a:defRPr/>
            </a:lvl1pPr>
          </a:lstStyle>
          <a:p>
            <a:pPr>
              <a:defRPr/>
            </a:pPr>
            <a:fld id="{A4F9BAAE-D94C-4845-B96E-335A415D6F73}" type="slidenum">
              <a:rPr lang="en-US" altLang="en-US"/>
              <a:pPr>
                <a:defRPr/>
              </a:pPr>
              <a:t>‹#›</a:t>
            </a:fld>
            <a:endParaRPr lang="en-US" altLang="en-US"/>
          </a:p>
        </p:txBody>
      </p:sp>
    </p:spTree>
    <p:extLst>
      <p:ext uri="{BB962C8B-B14F-4D97-AF65-F5344CB8AC3E}">
        <p14:creationId xmlns:p14="http://schemas.microsoft.com/office/powerpoint/2010/main" val="361634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798EC29-A396-FA40-A67B-14076CF18032}"/>
              </a:ext>
            </a:extLst>
          </p:cNvPr>
          <p:cNvSpPr>
            <a:spLocks noGrp="1"/>
          </p:cNvSpPr>
          <p:nvPr>
            <p:ph type="dt" sz="half" idx="10"/>
          </p:nvPr>
        </p:nvSpPr>
        <p:spPr/>
        <p:txBody>
          <a:bodyPr/>
          <a:lstStyle>
            <a:lvl1pPr>
              <a:defRPr/>
            </a:lvl1pPr>
          </a:lstStyle>
          <a:p>
            <a:pPr>
              <a:defRPr/>
            </a:pPr>
            <a:fld id="{2418D02A-41EA-7A4E-9A73-97099370C51C}" type="datetime1">
              <a:rPr lang="en-US" altLang="en-US"/>
              <a:pPr>
                <a:defRPr/>
              </a:pPr>
              <a:t>1/28/22</a:t>
            </a:fld>
            <a:endParaRPr lang="en-US" altLang="en-US"/>
          </a:p>
        </p:txBody>
      </p:sp>
      <p:sp>
        <p:nvSpPr>
          <p:cNvPr id="6" name="Footer Placeholder 4">
            <a:extLst>
              <a:ext uri="{FF2B5EF4-FFF2-40B4-BE49-F238E27FC236}">
                <a16:creationId xmlns:a16="http://schemas.microsoft.com/office/drawing/2014/main" id="{885B10C2-FC84-654E-9200-8D5D5E5E92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23BEE-F82A-9B49-9058-5BEB296340D6}"/>
              </a:ext>
            </a:extLst>
          </p:cNvPr>
          <p:cNvSpPr>
            <a:spLocks noGrp="1"/>
          </p:cNvSpPr>
          <p:nvPr>
            <p:ph type="sldNum" sz="quarter" idx="12"/>
          </p:nvPr>
        </p:nvSpPr>
        <p:spPr/>
        <p:txBody>
          <a:bodyPr/>
          <a:lstStyle>
            <a:lvl1pPr>
              <a:defRPr/>
            </a:lvl1pPr>
          </a:lstStyle>
          <a:p>
            <a:pPr>
              <a:defRPr/>
            </a:pPr>
            <a:fld id="{FF05C02E-48A5-4E40-B843-39114950C911}" type="slidenum">
              <a:rPr lang="en-US" altLang="en-US"/>
              <a:pPr>
                <a:defRPr/>
              </a:pPr>
              <a:t>‹#›</a:t>
            </a:fld>
            <a:endParaRPr lang="en-US" altLang="en-US"/>
          </a:p>
        </p:txBody>
      </p:sp>
    </p:spTree>
    <p:extLst>
      <p:ext uri="{BB962C8B-B14F-4D97-AF65-F5344CB8AC3E}">
        <p14:creationId xmlns:p14="http://schemas.microsoft.com/office/powerpoint/2010/main" val="73825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B0C47DE-8774-1043-A8C5-D6003F353D2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FD5C195-CDB3-2944-B6C7-1365FE4174B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C9A65A7-3955-3B41-AB12-B0834EF6398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9DE2E636-9C82-9A40-8622-091AABDE1B68}"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A49CB605-AD10-E84D-A6F4-458FBCBA7D8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14C88697-9D1E-824D-9200-75182C9BC03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5243E9F8-EAF8-7043-9BF2-1678614F5C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8" r:id="rId1"/>
    <p:sldLayoutId id="2147484969" r:id="rId2"/>
    <p:sldLayoutId id="2147484947" r:id="rId3"/>
    <p:sldLayoutId id="2147484948" r:id="rId4"/>
    <p:sldLayoutId id="2147484949" r:id="rId5"/>
    <p:sldLayoutId id="2147484950" r:id="rId6"/>
    <p:sldLayoutId id="2147484951" r:id="rId7"/>
    <p:sldLayoutId id="2147484952" r:id="rId8"/>
    <p:sldLayoutId id="2147484953" r:id="rId9"/>
    <p:sldLayoutId id="2147484954" r:id="rId10"/>
    <p:sldLayoutId id="214748495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0D557CD0-16D8-564B-823D-F8B4DE79C2D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223F20E6-8286-A44D-BF3D-9DF88F273DF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6CD185D-5246-D14C-AF17-C879149752F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Arial" panose="020B0604020202020204" pitchFamily="34" charset="0"/>
              </a:defRPr>
            </a:lvl1pPr>
          </a:lstStyle>
          <a:p>
            <a:pPr>
              <a:defRPr/>
            </a:pPr>
            <a:fld id="{9ED8DF26-6088-8047-8FD2-072F8C4EA21C}"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C12963B3-4907-DE45-BA4A-37FCE4A4514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5FD7837-9E40-2948-82CE-5E80751C90D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panose="020B0604020202020204" pitchFamily="34" charset="0"/>
              </a:defRPr>
            </a:lvl1pPr>
          </a:lstStyle>
          <a:p>
            <a:pPr>
              <a:defRPr/>
            </a:pPr>
            <a:fld id="{7967936A-BCB1-404B-8F42-7A59AC157E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56"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le Placeholder 1">
            <a:extLst>
              <a:ext uri="{FF2B5EF4-FFF2-40B4-BE49-F238E27FC236}">
                <a16:creationId xmlns:a16="http://schemas.microsoft.com/office/drawing/2014/main" id="{E69963AA-2077-CD43-A88E-9BBF8A93815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Text Placeholder 2">
            <a:extLst>
              <a:ext uri="{FF2B5EF4-FFF2-40B4-BE49-F238E27FC236}">
                <a16:creationId xmlns:a16="http://schemas.microsoft.com/office/drawing/2014/main" id="{E3DE16FD-8546-4C46-A18C-5C5852F7AE8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E9EF988-E72C-0E46-98BA-249BB791251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3A32F009-CC5E-6B48-9311-72D1EBD38DA7}" type="datetime1">
              <a:rPr lang="en-US" altLang="en-US"/>
              <a:pPr>
                <a:defRPr/>
              </a:pPr>
              <a:t>1/28/22</a:t>
            </a:fld>
            <a:endParaRPr lang="en-US" altLang="en-US"/>
          </a:p>
        </p:txBody>
      </p:sp>
      <p:sp>
        <p:nvSpPr>
          <p:cNvPr id="5" name="Footer Placeholder 4">
            <a:extLst>
              <a:ext uri="{FF2B5EF4-FFF2-40B4-BE49-F238E27FC236}">
                <a16:creationId xmlns:a16="http://schemas.microsoft.com/office/drawing/2014/main" id="{6C4F1283-8581-984C-83BF-FEFDC08BEBE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C84F4D00-067E-4F49-87D5-97C5A656A23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638B49D3-B1EF-0243-BD3F-6260D223697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7" r:id="rId1"/>
    <p:sldLayoutId id="2147484970"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image" Target="../media/image5.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C86F185D-BA35-8746-B548-B7C6FA1B4B5B}"/>
              </a:ext>
            </a:extLst>
          </p:cNvPr>
          <p:cNvSpPr>
            <a:spLocks noGrp="1"/>
          </p:cNvSpPr>
          <p:nvPr>
            <p:ph type="ctrTitle"/>
          </p:nvPr>
        </p:nvSpPr>
        <p:spPr>
          <a:xfrm>
            <a:off x="685800" y="685800"/>
            <a:ext cx="7772400" cy="2914650"/>
          </a:xfrm>
        </p:spPr>
        <p:txBody>
          <a:bodyPr/>
          <a:lstStyle/>
          <a:p>
            <a:pPr eaLnBrk="1" hangingPunct="1"/>
            <a:br>
              <a:rPr lang="en-US" altLang="en-US" sz="3200" b="1">
                <a:ea typeface="ＭＳ Ｐゴシック" panose="020B0600070205080204" pitchFamily="34" charset="-128"/>
              </a:rPr>
            </a:br>
            <a:r>
              <a:rPr lang="en-US" altLang="en-US" b="1">
                <a:ea typeface="ＭＳ Ｐゴシック" panose="020B0600070205080204" pitchFamily="34" charset="-128"/>
              </a:rPr>
              <a:t> Recursion</a:t>
            </a:r>
            <a:endParaRPr lang="en-US" altLang="en-US" sz="4000">
              <a:solidFill>
                <a:srgbClr val="FF0000"/>
              </a:solidFill>
              <a:ea typeface="ＭＳ Ｐゴシック" panose="020B0600070205080204" pitchFamily="34" charset="-128"/>
            </a:endParaRPr>
          </a:p>
        </p:txBody>
      </p:sp>
      <p:sp>
        <p:nvSpPr>
          <p:cNvPr id="30722" name="Subtitle 2">
            <a:extLst>
              <a:ext uri="{FF2B5EF4-FFF2-40B4-BE49-F238E27FC236}">
                <a16:creationId xmlns:a16="http://schemas.microsoft.com/office/drawing/2014/main" id="{8466D23C-E564-3C4E-ACFB-E8918DBBDB4D}"/>
              </a:ext>
            </a:extLst>
          </p:cNvPr>
          <p:cNvSpPr>
            <a:spLocks noGrp="1"/>
          </p:cNvSpPr>
          <p:nvPr>
            <p:ph type="subTitle" idx="1"/>
          </p:nvPr>
        </p:nvSpPr>
        <p:spPr>
          <a:xfrm>
            <a:off x="1219200" y="3886200"/>
            <a:ext cx="6705600" cy="1752600"/>
          </a:xfrm>
        </p:spPr>
        <p:txBody>
          <a:bodyPr/>
          <a:lstStyle/>
          <a:p>
            <a:pPr eaLnBrk="1" hangingPunct="1">
              <a:lnSpc>
                <a:spcPct val="80000"/>
              </a:lnSpc>
            </a:pPr>
            <a:r>
              <a:rPr lang="en-US" altLang="en-US" sz="2500" b="1" dirty="0">
                <a:solidFill>
                  <a:srgbClr val="FF0000"/>
                </a:solidFill>
                <a:ea typeface="ＭＳ Ｐゴシック" panose="020B0600070205080204" pitchFamily="34" charset="-128"/>
              </a:rPr>
              <a:t>Sections 8.1 and 8.2 of Rosen</a:t>
            </a:r>
          </a:p>
          <a:p>
            <a:pPr eaLnBrk="1" hangingPunct="1">
              <a:lnSpc>
                <a:spcPct val="80000"/>
              </a:lnSpc>
            </a:pPr>
            <a:r>
              <a:rPr lang="en-US" altLang="en-US" sz="2000">
                <a:solidFill>
                  <a:schemeClr val="tx1"/>
                </a:solidFill>
                <a:ea typeface="ＭＳ Ｐゴシック" panose="020B0600070205080204" pitchFamily="34" charset="-128"/>
              </a:rPr>
              <a:t>Spring 2022</a:t>
            </a:r>
            <a:endParaRPr lang="en-US" altLang="en-US" sz="2000" dirty="0">
              <a:solidFill>
                <a:srgbClr val="898989"/>
              </a:solidFill>
              <a:ea typeface="ＭＳ Ｐゴシック" panose="020B0600070205080204" pitchFamily="34" charset="-128"/>
            </a:endParaRPr>
          </a:p>
          <a:p>
            <a:pPr eaLnBrk="1" hangingPunct="1">
              <a:lnSpc>
                <a:spcPct val="80000"/>
              </a:lnSpc>
            </a:pPr>
            <a:r>
              <a:rPr lang="en-US" altLang="en-US" sz="2000" dirty="0">
                <a:solidFill>
                  <a:schemeClr val="tx1"/>
                </a:solidFill>
                <a:ea typeface="ＭＳ Ｐゴシック" panose="020B0600070205080204" pitchFamily="34" charset="-128"/>
              </a:rPr>
              <a:t>CSCE 235H Introduction to Discrete Structures (Honors)</a:t>
            </a:r>
          </a:p>
          <a:p>
            <a:pPr eaLnBrk="1" hangingPunct="1">
              <a:lnSpc>
                <a:spcPct val="80000"/>
              </a:lnSpc>
            </a:pPr>
            <a:r>
              <a:rPr lang="en-US" altLang="en-US" sz="2000" dirty="0">
                <a:solidFill>
                  <a:schemeClr val="tx1"/>
                </a:solidFill>
                <a:ea typeface="ＭＳ Ｐゴシック" panose="020B0600070205080204" pitchFamily="34" charset="-128"/>
              </a:rPr>
              <a:t>Course web-page: </a:t>
            </a:r>
            <a:r>
              <a:rPr lang="en-US" altLang="en-US" sz="2000" dirty="0" err="1">
                <a:solidFill>
                  <a:schemeClr val="tx1"/>
                </a:solidFill>
                <a:ea typeface="ＭＳ Ｐゴシック" panose="020B0600070205080204" pitchFamily="34" charset="-128"/>
              </a:rPr>
              <a:t>cse.unl.edu</a:t>
            </a:r>
            <a:r>
              <a:rPr lang="en-US" altLang="en-US" sz="2000" dirty="0">
                <a:solidFill>
                  <a:schemeClr val="tx1"/>
                </a:solidFill>
                <a:ea typeface="ＭＳ Ｐゴシック" panose="020B0600070205080204" pitchFamily="34" charset="-128"/>
              </a:rPr>
              <a:t>/~cse235h</a:t>
            </a:r>
          </a:p>
          <a:p>
            <a:pPr eaLnBrk="1" hangingPunct="1">
              <a:lnSpc>
                <a:spcPct val="80000"/>
              </a:lnSpc>
            </a:pPr>
            <a:r>
              <a:rPr lang="en-US" altLang="en-US" sz="2000" b="1" dirty="0">
                <a:solidFill>
                  <a:srgbClr val="376092"/>
                </a:solidFill>
                <a:ea typeface="ＭＳ Ｐゴシック" panose="020B0600070205080204" pitchFamily="34" charset="-128"/>
              </a:rPr>
              <a:t>Questions</a:t>
            </a:r>
            <a:r>
              <a:rPr lang="en-US" altLang="en-US" sz="2000" dirty="0">
                <a:solidFill>
                  <a:schemeClr val="tx1"/>
                </a:solidFill>
                <a:ea typeface="ＭＳ Ｐゴシック" panose="020B0600070205080204" pitchFamily="34" charset="-128"/>
              </a:rPr>
              <a:t>: Piazza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AACB06F9-5175-F942-9D09-FE5A1373776E}"/>
              </a:ext>
            </a:extLst>
          </p:cNvPr>
          <p:cNvSpPr>
            <a:spLocks noGrp="1"/>
          </p:cNvSpPr>
          <p:nvPr>
            <p:ph type="title"/>
          </p:nvPr>
        </p:nvSpPr>
        <p:spPr/>
        <p:txBody>
          <a:bodyPr/>
          <a:lstStyle/>
          <a:p>
            <a:r>
              <a:rPr lang="en-US" altLang="en-US" dirty="0">
                <a:ea typeface="ＭＳ Ｐゴシック" panose="020B0600070205080204" pitchFamily="34" charset="-128"/>
              </a:rPr>
              <a:t>Recurrence Relations: Example</a:t>
            </a:r>
          </a:p>
        </p:txBody>
      </p:sp>
      <p:sp>
        <p:nvSpPr>
          <p:cNvPr id="38914" name="Content Placeholder 2">
            <a:extLst>
              <a:ext uri="{FF2B5EF4-FFF2-40B4-BE49-F238E27FC236}">
                <a16:creationId xmlns:a16="http://schemas.microsoft.com/office/drawing/2014/main" id="{099739FB-61EA-7E44-BDB9-059EAC8C6061}"/>
              </a:ext>
            </a:extLst>
          </p:cNvPr>
          <p:cNvSpPr>
            <a:spLocks noGrp="1"/>
          </p:cNvSpPr>
          <p:nvPr>
            <p:ph idx="1"/>
          </p:nvPr>
        </p:nvSpPr>
        <p:spPr>
          <a:xfrm>
            <a:off x="457200" y="1600200"/>
            <a:ext cx="8458200" cy="4525963"/>
          </a:xfrm>
        </p:spPr>
        <p:txBody>
          <a:bodyPr/>
          <a:lstStyle/>
          <a:p>
            <a:r>
              <a:rPr lang="en-US" altLang="en-US" sz="2800" dirty="0">
                <a:ea typeface="ＭＳ Ｐゴシック" panose="020B0600070205080204" pitchFamily="34" charset="-128"/>
              </a:rPr>
              <a:t>The Fibonacci numbers are defined by the recurrence</a:t>
            </a:r>
          </a:p>
          <a:p>
            <a:pPr lvl="2">
              <a:buFont typeface="Arial" panose="020B0604020202020204" pitchFamily="34" charset="0"/>
              <a:buNone/>
            </a:pPr>
            <a:r>
              <a:rPr lang="en-US" altLang="en-US" sz="2000" dirty="0">
                <a:ea typeface="ＭＳ Ｐゴシック" panose="020B0600070205080204" pitchFamily="34" charset="-128"/>
              </a:rPr>
              <a:t>	</a:t>
            </a:r>
            <a:r>
              <a:rPr lang="en-US" altLang="en-US" sz="2800" dirty="0">
                <a:ea typeface="ＭＳ Ｐゴシック" panose="020B0600070205080204" pitchFamily="34" charset="-128"/>
              </a:rPr>
              <a:t>F(n) = F(n-1) +F(n-2)</a:t>
            </a:r>
          </a:p>
          <a:p>
            <a:pPr lvl="2">
              <a:buFont typeface="Arial" panose="020B0604020202020204" pitchFamily="34" charset="0"/>
              <a:buNone/>
            </a:pPr>
            <a:r>
              <a:rPr lang="en-US" altLang="en-US" sz="2800" dirty="0">
                <a:ea typeface="ＭＳ Ｐゴシック" panose="020B0600070205080204" pitchFamily="34" charset="-128"/>
              </a:rPr>
              <a:t>	F(1) = 1</a:t>
            </a:r>
          </a:p>
          <a:p>
            <a:pPr lvl="2">
              <a:buFont typeface="Arial" panose="020B0604020202020204" pitchFamily="34" charset="0"/>
              <a:buNone/>
            </a:pPr>
            <a:r>
              <a:rPr lang="en-US" altLang="en-US" sz="2800" dirty="0">
                <a:ea typeface="ＭＳ Ｐゴシック" panose="020B0600070205080204" pitchFamily="34" charset="-128"/>
              </a:rPr>
              <a:t>	F(0) = 1</a:t>
            </a:r>
          </a:p>
          <a:p>
            <a:r>
              <a:rPr lang="en-US" altLang="en-US" sz="2800" dirty="0">
                <a:ea typeface="ＭＳ Ｐゴシック" panose="020B0600070205080204" pitchFamily="34" charset="-128"/>
              </a:rPr>
              <a:t>The solution to the Fibonacci recurrence is</a:t>
            </a:r>
          </a:p>
          <a:p>
            <a:pPr algn="ctr">
              <a:buFont typeface="Arial" panose="020B0604020202020204" pitchFamily="34" charset="0"/>
              <a:buNone/>
            </a:pPr>
            <a:r>
              <a:rPr lang="en-US" altLang="en-US" sz="2800" dirty="0">
                <a:ea typeface="ＭＳ Ｐゴシック" panose="020B0600070205080204" pitchFamily="34" charset="-128"/>
              </a:rPr>
              <a:t>  </a:t>
            </a:r>
          </a:p>
          <a:p>
            <a:pPr>
              <a:buFont typeface="Arial" panose="020B0604020202020204" pitchFamily="34" charset="0"/>
              <a:buNone/>
            </a:pPr>
            <a:endParaRPr lang="en-US" altLang="en-US" sz="2800" dirty="0">
              <a:ea typeface="ＭＳ Ｐゴシック" panose="020B0600070205080204" pitchFamily="34" charset="-128"/>
            </a:endParaRPr>
          </a:p>
          <a:p>
            <a:pPr>
              <a:buFont typeface="Arial" panose="020B0604020202020204" pitchFamily="34" charset="0"/>
              <a:buNone/>
            </a:pPr>
            <a:r>
              <a:rPr lang="en-US" altLang="en-US" sz="2800" dirty="0">
                <a:ea typeface="ＭＳ Ｐゴシック" panose="020B0600070205080204" pitchFamily="34" charset="-128"/>
              </a:rPr>
              <a:t>	(The solution is derived in your textbook.)</a:t>
            </a:r>
          </a:p>
        </p:txBody>
      </p:sp>
      <p:pic>
        <p:nvPicPr>
          <p:cNvPr id="38915" name="Picture 2" descr="latex-image-1.pdf">
            <a:extLst>
              <a:ext uri="{FF2B5EF4-FFF2-40B4-BE49-F238E27FC236}">
                <a16:creationId xmlns:a16="http://schemas.microsoft.com/office/drawing/2014/main" id="{0D51C58F-1D0C-1644-B9CD-DFE6B149359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294188"/>
            <a:ext cx="54864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34418CED-FA82-2E4A-952D-46073351C84E}"/>
              </a:ext>
            </a:extLst>
          </p:cNvPr>
          <p:cNvPicPr>
            <a:picLocks noChangeAspect="1"/>
          </p:cNvPicPr>
          <p:nvPr/>
        </p:nvPicPr>
        <p:blipFill>
          <a:blip r:embed="rId4"/>
          <a:stretch>
            <a:fillRect/>
          </a:stretch>
        </p:blipFill>
        <p:spPr>
          <a:xfrm>
            <a:off x="5029200" y="2252661"/>
            <a:ext cx="2971800" cy="130016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C3DB9993-4035-014A-AD33-9653156A4EFB}"/>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16387" name="Content Placeholder 2">
            <a:extLst>
              <a:ext uri="{FF2B5EF4-FFF2-40B4-BE49-F238E27FC236}">
                <a16:creationId xmlns:a16="http://schemas.microsoft.com/office/drawing/2014/main" id="{F39480FC-AE8A-9F4D-89BF-5939EA286DF8}"/>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b="1" dirty="0">
                <a:solidFill>
                  <a:srgbClr val="FF0000"/>
                </a:solidFill>
                <a:ea typeface="+mn-ea"/>
                <a:cs typeface="+mn-cs"/>
              </a:rPr>
              <a:t>Recurrence Relations</a:t>
            </a:r>
          </a:p>
          <a:p>
            <a:pPr lvl="1">
              <a:buFont typeface="Arial" charset="0"/>
              <a:buChar char="–"/>
              <a:defRPr/>
            </a:pPr>
            <a:r>
              <a:rPr lang="en-US" sz="1800" b="1" dirty="0">
                <a:solidFill>
                  <a:srgbClr val="FF0000"/>
                </a:solidFill>
                <a:ea typeface="+mn-ea"/>
              </a:rPr>
              <a:t>Definition, general form, initial conditions, terms</a:t>
            </a:r>
          </a:p>
          <a:p>
            <a:pPr>
              <a:buFont typeface="Arial" charset="0"/>
              <a:buChar char="•"/>
              <a:defRPr/>
            </a:pPr>
            <a:r>
              <a:rPr lang="en-US" sz="2000" b="1" dirty="0">
                <a:solidFill>
                  <a:schemeClr val="bg1">
                    <a:lumMod val="85000"/>
                  </a:schemeClr>
                </a:solidFill>
                <a:ea typeface="+mn-ea"/>
                <a:cs typeface="+mn-cs"/>
              </a:rPr>
              <a:t>Linear Homogeneous Recurrences</a:t>
            </a:r>
          </a:p>
          <a:p>
            <a:pPr lvl="1">
              <a:buFont typeface="Arial" charset="0"/>
              <a:buChar char="–"/>
              <a:defRPr/>
            </a:pPr>
            <a:r>
              <a:rPr lang="en-US" sz="1800" b="1" dirty="0">
                <a:solidFill>
                  <a:schemeClr val="bg1">
                    <a:lumMod val="85000"/>
                  </a:schemeClr>
                </a:solidFill>
                <a:ea typeface="+mn-ea"/>
              </a:rPr>
              <a:t>Form, solution, characteristic equation, characteristic polynomial, roots</a:t>
            </a:r>
          </a:p>
          <a:p>
            <a:pPr lvl="1">
              <a:buFont typeface="Arial" charset="0"/>
              <a:buChar char="–"/>
              <a:defRPr/>
            </a:pPr>
            <a:r>
              <a:rPr lang="en-US" sz="1800" b="1" dirty="0">
                <a:solidFill>
                  <a:schemeClr val="bg1">
                    <a:lumMod val="85000"/>
                  </a:schemeClr>
                </a:solidFill>
                <a:ea typeface="+mn-ea"/>
              </a:rPr>
              <a:t>Second order linear homogeneous recurrence</a:t>
            </a:r>
          </a:p>
          <a:p>
            <a:pPr lvl="2">
              <a:buFont typeface="Arial" charset="0"/>
              <a:buChar char="•"/>
              <a:defRPr/>
            </a:pPr>
            <a:r>
              <a:rPr lang="en-US" sz="1600" b="1" dirty="0">
                <a:solidFill>
                  <a:schemeClr val="bg1">
                    <a:lumMod val="85000"/>
                  </a:schemeClr>
                </a:solidFill>
                <a:ea typeface="+mn-ea"/>
              </a:rPr>
              <a:t>Double roots, solution, examples</a:t>
            </a:r>
          </a:p>
          <a:p>
            <a:pPr lvl="2">
              <a:buFont typeface="Arial" charset="0"/>
              <a:buChar char="•"/>
              <a:defRPr/>
            </a:pPr>
            <a:r>
              <a:rPr lang="en-US" sz="1600" b="1" dirty="0">
                <a:solidFill>
                  <a:schemeClr val="bg1">
                    <a:lumMod val="85000"/>
                  </a:schemeClr>
                </a:solidFill>
                <a:ea typeface="+mn-ea"/>
              </a:rPr>
              <a:t>Single root, example</a:t>
            </a:r>
          </a:p>
          <a:p>
            <a:pPr lvl="1">
              <a:buFont typeface="Arial" charset="0"/>
              <a:buChar char="–"/>
              <a:defRPr/>
            </a:pPr>
            <a:r>
              <a:rPr lang="en-US" sz="1800" b="1" dirty="0">
                <a:solidFill>
                  <a:schemeClr val="bg1">
                    <a:lumMod val="85000"/>
                  </a:schemeClr>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DD9D6784-DE47-8E45-957E-A93ABBF949F0}"/>
              </a:ext>
            </a:extLst>
          </p:cNvPr>
          <p:cNvSpPr>
            <a:spLocks noGrp="1"/>
          </p:cNvSpPr>
          <p:nvPr>
            <p:ph type="title"/>
          </p:nvPr>
        </p:nvSpPr>
        <p:spPr/>
        <p:txBody>
          <a:bodyPr/>
          <a:lstStyle/>
          <a:p>
            <a:r>
              <a:rPr lang="en-US" altLang="en-US" sz="4000">
                <a:ea typeface="ＭＳ Ｐゴシック" panose="020B0600070205080204" pitchFamily="34" charset="-128"/>
              </a:rPr>
              <a:t>Recurrence Relations: General Form</a:t>
            </a:r>
          </a:p>
        </p:txBody>
      </p:sp>
      <p:sp>
        <p:nvSpPr>
          <p:cNvPr id="40962" name="Content Placeholder 2">
            <a:extLst>
              <a:ext uri="{FF2B5EF4-FFF2-40B4-BE49-F238E27FC236}">
                <a16:creationId xmlns:a16="http://schemas.microsoft.com/office/drawing/2014/main" id="{F9617732-CBF4-4741-9114-938A2AA38959}"/>
              </a:ext>
            </a:extLst>
          </p:cNvPr>
          <p:cNvSpPr>
            <a:spLocks noGrp="1"/>
          </p:cNvSpPr>
          <p:nvPr>
            <p:ph idx="1"/>
          </p:nvPr>
        </p:nvSpPr>
        <p:spPr>
          <a:xfrm>
            <a:off x="457200" y="1600200"/>
            <a:ext cx="6629400" cy="4525963"/>
          </a:xfrm>
        </p:spPr>
        <p:txBody>
          <a:bodyPr/>
          <a:lstStyle/>
          <a:p>
            <a:r>
              <a:rPr lang="en-US" altLang="en-US" dirty="0">
                <a:ea typeface="ＭＳ Ｐゴシック" panose="020B0600070205080204" pitchFamily="34" charset="-128"/>
              </a:rPr>
              <a:t>More generally, recurrences can have the form</a:t>
            </a:r>
          </a:p>
          <a:p>
            <a:pPr>
              <a:buNone/>
              <a:tabLst>
                <a:tab pos="684213" algn="l"/>
              </a:tabLst>
            </a:pPr>
            <a:r>
              <a:rPr lang="en-US" altLang="en-US" dirty="0">
                <a:ea typeface="ＭＳ Ｐゴシック" panose="020B0600070205080204" pitchFamily="34" charset="-128"/>
              </a:rPr>
              <a:t>		T(n) = </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T(</a:t>
            </a:r>
            <a:r>
              <a:rPr lang="en-US" altLang="en-US" dirty="0">
                <a:solidFill>
                  <a:srgbClr val="00B0F0"/>
                </a:solidFill>
                <a:ea typeface="ＭＳ Ｐゴシック" panose="020B0600070205080204" pitchFamily="34" charset="-128"/>
              </a:rPr>
              <a:t>n-</a:t>
            </a:r>
            <a:r>
              <a:rPr lang="en-US" altLang="en-US" dirty="0">
                <a:solidFill>
                  <a:srgbClr val="00B0F0"/>
                </a:solidFill>
                <a:ea typeface="ＭＳ Ｐゴシック" panose="020B0600070205080204" pitchFamily="34" charset="-128"/>
                <a:sym typeface="Symbol" pitchFamily="2" charset="2"/>
              </a:rPr>
              <a:t></a:t>
            </a:r>
            <a:r>
              <a:rPr lang="en-US" altLang="en-US" dirty="0">
                <a:ea typeface="ＭＳ Ｐゴシック" panose="020B0600070205080204" pitchFamily="34" charset="-128"/>
              </a:rPr>
              <a:t>) + </a:t>
            </a:r>
            <a:r>
              <a:rPr lang="en-US" altLang="en-US" dirty="0">
                <a:solidFill>
                  <a:srgbClr val="FF0000"/>
                </a:solidFill>
                <a:ea typeface="ＭＳ Ｐゴシック" panose="020B0600070205080204" pitchFamily="34" charset="-128"/>
              </a:rPr>
              <a:t>f(n)</a:t>
            </a:r>
            <a:r>
              <a:rPr lang="en-US" altLang="en-US" dirty="0">
                <a:ea typeface="ＭＳ Ｐゴシック" panose="020B0600070205080204" pitchFamily="34" charset="-128"/>
              </a:rPr>
              <a:t>, T(</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 = c</a:t>
            </a:r>
          </a:p>
          <a:p>
            <a:pPr>
              <a:buFont typeface="Arial" panose="020B0604020202020204" pitchFamily="34" charset="0"/>
              <a:buNone/>
              <a:tabLst>
                <a:tab pos="684213" algn="l"/>
              </a:tabLst>
            </a:pPr>
            <a:r>
              <a:rPr lang="en-US" altLang="en-US" dirty="0">
                <a:ea typeface="ＭＳ Ｐゴシック" panose="020B0600070205080204" pitchFamily="34" charset="-128"/>
              </a:rPr>
              <a:t>	or</a:t>
            </a:r>
          </a:p>
          <a:p>
            <a:pPr>
              <a:buFont typeface="Arial" panose="020B0604020202020204" pitchFamily="34" charset="0"/>
              <a:buNone/>
              <a:tabLst>
                <a:tab pos="684213" algn="l"/>
              </a:tabLst>
            </a:pPr>
            <a:r>
              <a:rPr lang="en-US" altLang="en-US" dirty="0">
                <a:ea typeface="ＭＳ Ｐゴシック" panose="020B0600070205080204" pitchFamily="34" charset="-128"/>
              </a:rPr>
              <a:t>		T(n) = </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T(</a:t>
            </a:r>
            <a:r>
              <a:rPr lang="en-US" altLang="en-US" dirty="0">
                <a:solidFill>
                  <a:srgbClr val="00B0F0"/>
                </a:solidFill>
                <a:ea typeface="ＭＳ Ｐゴシック" panose="020B0600070205080204" pitchFamily="34" charset="-128"/>
              </a:rPr>
              <a:t>n/</a:t>
            </a:r>
            <a:r>
              <a:rPr lang="en-US" altLang="en-US" dirty="0">
                <a:solidFill>
                  <a:srgbClr val="00B0F0"/>
                </a:solidFill>
                <a:ea typeface="ＭＳ Ｐゴシック" panose="020B0600070205080204" pitchFamily="34" charset="-128"/>
                <a:sym typeface="Symbol" pitchFamily="2" charset="2"/>
              </a:rPr>
              <a:t></a:t>
            </a:r>
            <a:r>
              <a:rPr lang="en-US" altLang="en-US" dirty="0">
                <a:ea typeface="ＭＳ Ｐゴシック" panose="020B0600070205080204" pitchFamily="34" charset="-128"/>
              </a:rPr>
              <a:t>) + </a:t>
            </a:r>
            <a:r>
              <a:rPr lang="en-US" altLang="en-US" dirty="0">
                <a:solidFill>
                  <a:srgbClr val="FF0000"/>
                </a:solidFill>
                <a:ea typeface="ＭＳ Ｐゴシック" panose="020B0600070205080204" pitchFamily="34" charset="-128"/>
              </a:rPr>
              <a:t>f(n)</a:t>
            </a:r>
            <a:r>
              <a:rPr lang="en-US" altLang="en-US" dirty="0">
                <a:ea typeface="ＭＳ Ｐゴシック" panose="020B0600070205080204" pitchFamily="34" charset="-128"/>
              </a:rPr>
              <a:t>, T(</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 = c</a:t>
            </a:r>
          </a:p>
          <a:p>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Note that it may be necessary to define several T(</a:t>
            </a:r>
            <a:r>
              <a:rPr lang="en-US" altLang="en-US" sz="2800" dirty="0">
                <a:ea typeface="ＭＳ Ｐゴシック" panose="020B0600070205080204" pitchFamily="34" charset="-128"/>
                <a:sym typeface="Symbol" pitchFamily="2" charset="2"/>
              </a:rPr>
              <a:t>), which are the </a:t>
            </a:r>
            <a:r>
              <a:rPr lang="en-US" altLang="en-US" sz="2800" u="sng" dirty="0">
                <a:ea typeface="ＭＳ Ｐゴシック" panose="020B0600070205080204" pitchFamily="34" charset="-128"/>
                <a:sym typeface="Symbol" pitchFamily="2" charset="2"/>
              </a:rPr>
              <a:t>initial conditions</a:t>
            </a:r>
            <a:endParaRPr lang="en-US" altLang="en-US" sz="2800" u="sng"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p:txBody>
      </p:sp>
      <p:sp>
        <p:nvSpPr>
          <p:cNvPr id="4" name="Rectangle 3">
            <a:extLst>
              <a:ext uri="{FF2B5EF4-FFF2-40B4-BE49-F238E27FC236}">
                <a16:creationId xmlns:a16="http://schemas.microsoft.com/office/drawing/2014/main" id="{CE8B233F-668D-3145-9754-C8AF9F846D4F}"/>
              </a:ext>
            </a:extLst>
          </p:cNvPr>
          <p:cNvSpPr/>
          <p:nvPr/>
        </p:nvSpPr>
        <p:spPr>
          <a:xfrm>
            <a:off x="6629400" y="2362200"/>
            <a:ext cx="19050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558ED5"/>
                </a:solidFill>
                <a:ea typeface="ＭＳ Ｐゴシック" panose="020B0600070205080204" pitchFamily="34" charset="-128"/>
              </a:rPr>
              <a:t>Call on n-β</a:t>
            </a:r>
          </a:p>
          <a:p>
            <a:r>
              <a:rPr lang="en-US" dirty="0">
                <a:solidFill>
                  <a:srgbClr val="558ED5"/>
                </a:solidFill>
                <a:ea typeface="ＭＳ Ｐゴシック" panose="020B0600070205080204" pitchFamily="34" charset="-128"/>
              </a:rPr>
              <a:t>Call on n-β</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endParaRPr lang="en-US" dirty="0">
              <a:solidFill>
                <a:srgbClr val="558ED5"/>
              </a:solidFill>
              <a:ea typeface="ＭＳ Ｐゴシック" panose="020B0600070205080204" pitchFamily="34" charset="-128"/>
            </a:endParaRPr>
          </a:p>
        </p:txBody>
      </p:sp>
      <p:sp>
        <p:nvSpPr>
          <p:cNvPr id="5" name="TextBox 4">
            <a:extLst>
              <a:ext uri="{FF2B5EF4-FFF2-40B4-BE49-F238E27FC236}">
                <a16:creationId xmlns:a16="http://schemas.microsoft.com/office/drawing/2014/main" id="{DFF68B43-476A-EF4C-AAA1-0B306241A499}"/>
              </a:ext>
            </a:extLst>
          </p:cNvPr>
          <p:cNvSpPr txBox="1"/>
          <p:nvPr/>
        </p:nvSpPr>
        <p:spPr>
          <a:xfrm>
            <a:off x="6781800" y="1524000"/>
            <a:ext cx="1600200" cy="461665"/>
          </a:xfrm>
          <a:prstGeom prst="rect">
            <a:avLst/>
          </a:prstGeom>
          <a:noFill/>
        </p:spPr>
        <p:txBody>
          <a:bodyPr wrap="square" rtlCol="0">
            <a:spAutoFit/>
          </a:bodyPr>
          <a:lstStyle/>
          <a:p>
            <a:r>
              <a:rPr lang="en-US" dirty="0">
                <a:latin typeface="+mn-lt"/>
              </a:rPr>
              <a:t>Call on n</a:t>
            </a:r>
          </a:p>
        </p:txBody>
      </p:sp>
      <p:cxnSp>
        <p:nvCxnSpPr>
          <p:cNvPr id="6" name="Curved Connector 5">
            <a:extLst>
              <a:ext uri="{FF2B5EF4-FFF2-40B4-BE49-F238E27FC236}">
                <a16:creationId xmlns:a16="http://schemas.microsoft.com/office/drawing/2014/main" id="{2BAB2527-9B31-894B-9CE3-87E1461D896F}"/>
              </a:ext>
            </a:extLst>
          </p:cNvPr>
          <p:cNvCxnSpPr>
            <a:cxnSpLocks/>
            <a:endCxn id="4" idx="0"/>
          </p:cNvCxnSpPr>
          <p:nvPr/>
        </p:nvCxnSpPr>
        <p:spPr>
          <a:xfrm rot="16200000" flipV="1">
            <a:off x="7181850" y="2762250"/>
            <a:ext cx="1295400" cy="495300"/>
          </a:xfrm>
          <a:prstGeom prst="curvedConnector3">
            <a:avLst>
              <a:gd name="adj1" fmla="val 11764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urved Connector 6">
            <a:extLst>
              <a:ext uri="{FF2B5EF4-FFF2-40B4-BE49-F238E27FC236}">
                <a16:creationId xmlns:a16="http://schemas.microsoft.com/office/drawing/2014/main" id="{516E9A94-BBAB-2849-8FEB-F202CA913141}"/>
              </a:ext>
            </a:extLst>
          </p:cNvPr>
          <p:cNvCxnSpPr>
            <a:cxnSpLocks/>
            <a:endCxn id="4" idx="0"/>
          </p:cNvCxnSpPr>
          <p:nvPr/>
        </p:nvCxnSpPr>
        <p:spPr>
          <a:xfrm rot="16200000" flipV="1">
            <a:off x="6991350" y="2952750"/>
            <a:ext cx="1828800" cy="647700"/>
          </a:xfrm>
          <a:prstGeom prst="curvedConnector3">
            <a:avLst>
              <a:gd name="adj1" fmla="val 1181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3321D27-6BFA-A54D-ACFD-52C60F8EA489}"/>
              </a:ext>
            </a:extLst>
          </p:cNvPr>
          <p:cNvCxnSpPr>
            <a:cxnSpLocks/>
            <a:stCxn id="5" idx="2"/>
            <a:endCxn id="4" idx="0"/>
          </p:cNvCxnSpPr>
          <p:nvPr/>
        </p:nvCxnSpPr>
        <p:spPr>
          <a:xfrm>
            <a:off x="7581900" y="1985665"/>
            <a:ext cx="0" cy="376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765E5A63-93F4-5E48-9E9B-D4E3D4A43939}"/>
              </a:ext>
            </a:extLst>
          </p:cNvPr>
          <p:cNvSpPr>
            <a:spLocks noGrp="1"/>
          </p:cNvSpPr>
          <p:nvPr>
            <p:ph type="title"/>
          </p:nvPr>
        </p:nvSpPr>
        <p:spPr/>
        <p:txBody>
          <a:bodyPr/>
          <a:lstStyle/>
          <a:p>
            <a:r>
              <a:rPr lang="en-US" altLang="en-US" sz="3600">
                <a:ea typeface="ＭＳ Ｐゴシック" panose="020B0600070205080204" pitchFamily="34" charset="-128"/>
              </a:rPr>
              <a:t>Recurrence Relations: Initial Conditions</a:t>
            </a:r>
            <a:endParaRPr lang="en-US" altLang="en-US">
              <a:ea typeface="ＭＳ Ｐゴシック" panose="020B0600070205080204" pitchFamily="34" charset="-128"/>
            </a:endParaRPr>
          </a:p>
        </p:txBody>
      </p:sp>
      <p:sp>
        <p:nvSpPr>
          <p:cNvPr id="41986" name="Content Placeholder 2">
            <a:extLst>
              <a:ext uri="{FF2B5EF4-FFF2-40B4-BE49-F238E27FC236}">
                <a16:creationId xmlns:a16="http://schemas.microsoft.com/office/drawing/2014/main" id="{5E7B6EBF-6ADC-BD46-A35F-81A36C3A42D1}"/>
              </a:ext>
            </a:extLst>
          </p:cNvPr>
          <p:cNvSpPr>
            <a:spLocks noGrp="1"/>
          </p:cNvSpPr>
          <p:nvPr>
            <p:ph idx="1"/>
          </p:nvPr>
        </p:nvSpPr>
        <p:spPr/>
        <p:txBody>
          <a:bodyPr/>
          <a:lstStyle/>
          <a:p>
            <a:r>
              <a:rPr lang="en-US" altLang="en-US" sz="2000" dirty="0">
                <a:ea typeface="ＭＳ Ｐゴシック" panose="020B0600070205080204" pitchFamily="34" charset="-128"/>
              </a:rPr>
              <a:t>The initial conditions specify the values of the first few terms in the recurrence, which are necessary to uniquely determine the solution</a:t>
            </a:r>
          </a:p>
          <a:p>
            <a:r>
              <a:rPr lang="en-US" altLang="en-US" sz="2000" dirty="0">
                <a:ea typeface="ＭＳ Ｐゴシック" panose="020B0600070205080204" pitchFamily="34" charset="-128"/>
              </a:rPr>
              <a:t>In the Fibonacci numbers, we needed two initial conditions: </a:t>
            </a:r>
          </a:p>
          <a:p>
            <a:pPr algn="ctr">
              <a:buFont typeface="Arial" panose="020B0604020202020204" pitchFamily="34" charset="0"/>
              <a:buNone/>
            </a:pPr>
            <a:r>
              <a:rPr lang="en-US" altLang="en-US" sz="2000" dirty="0">
                <a:ea typeface="ＭＳ Ｐゴシック" panose="020B0600070205080204" pitchFamily="34" charset="-128"/>
              </a:rPr>
              <a:t>F(0)=F(1)=1</a:t>
            </a:r>
          </a:p>
          <a:p>
            <a:pPr>
              <a:buFont typeface="Arial" panose="020B0604020202020204" pitchFamily="34" charset="0"/>
              <a:buNone/>
            </a:pPr>
            <a:r>
              <a:rPr lang="en-US" altLang="en-US" sz="2000" dirty="0">
                <a:ea typeface="ＭＳ Ｐゴシック" panose="020B0600070205080204" pitchFamily="34" charset="-128"/>
              </a:rPr>
              <a:t>	because F(n) is defined by the two previous terms in the sequence</a:t>
            </a:r>
          </a:p>
          <a:p>
            <a:r>
              <a:rPr lang="en-US" altLang="en-US" sz="2000" dirty="0">
                <a:ea typeface="ＭＳ Ｐゴシック" panose="020B0600070205080204" pitchFamily="34" charset="-128"/>
              </a:rPr>
              <a:t>Initial conditions are also known as </a:t>
            </a:r>
            <a:r>
              <a:rPr lang="en-US" altLang="en-US" sz="2000" u="sng" dirty="0">
                <a:ea typeface="ＭＳ Ｐゴシック" panose="020B0600070205080204" pitchFamily="34" charset="-128"/>
              </a:rPr>
              <a:t>boundary conditions</a:t>
            </a: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From now on, we will use the subscript notation, so the Fibonacci numbers are:</a:t>
            </a:r>
          </a:p>
          <a:p>
            <a:pPr lvl="4">
              <a:buFont typeface="Arial" panose="020B0604020202020204" pitchFamily="34" charset="0"/>
              <a:buNone/>
            </a:pPr>
            <a:r>
              <a:rPr lang="en-US" altLang="en-US" sz="1800" dirty="0" err="1">
                <a:ea typeface="ＭＳ Ｐゴシック" panose="020B0600070205080204" pitchFamily="34" charset="-128"/>
              </a:rPr>
              <a:t>f</a:t>
            </a:r>
            <a:r>
              <a:rPr lang="en-US" altLang="en-US" sz="1800" baseline="-25000" dirty="0" err="1">
                <a:ea typeface="ＭＳ Ｐゴシック" panose="020B0600070205080204" pitchFamily="34" charset="-128"/>
              </a:rPr>
              <a:t>n</a:t>
            </a:r>
            <a:r>
              <a:rPr lang="en-US" altLang="en-US" sz="1800" baseline="-25000" dirty="0">
                <a:ea typeface="ＭＳ Ｐゴシック" panose="020B0600070205080204" pitchFamily="34" charset="-128"/>
              </a:rPr>
              <a:t> </a:t>
            </a:r>
            <a:r>
              <a:rPr lang="en-US" altLang="en-US" sz="1800" dirty="0">
                <a:ea typeface="ＭＳ Ｐゴシック" panose="020B0600070205080204" pitchFamily="34" charset="-128"/>
              </a:rPr>
              <a:t>=  f</a:t>
            </a:r>
            <a:r>
              <a:rPr lang="en-US" altLang="en-US" sz="1800" baseline="-25000" dirty="0">
                <a:ea typeface="ＭＳ Ｐゴシック" panose="020B0600070205080204" pitchFamily="34" charset="-128"/>
              </a:rPr>
              <a:t>n-1</a:t>
            </a:r>
            <a:r>
              <a:rPr lang="en-US" altLang="en-US" sz="1800" dirty="0">
                <a:ea typeface="ＭＳ Ｐゴシック" panose="020B0600070205080204" pitchFamily="34" charset="-128"/>
              </a:rPr>
              <a:t> + f</a:t>
            </a:r>
            <a:r>
              <a:rPr lang="en-US" altLang="en-US" sz="1800" baseline="-25000" dirty="0">
                <a:ea typeface="ＭＳ Ｐゴシック" panose="020B0600070205080204" pitchFamily="34" charset="-128"/>
              </a:rPr>
              <a:t>n-2</a:t>
            </a:r>
          </a:p>
          <a:p>
            <a:pPr lvl="4">
              <a:buFont typeface="Arial" panose="020B0604020202020204" pitchFamily="34" charset="0"/>
              <a:buNone/>
            </a:pPr>
            <a:r>
              <a:rPr lang="en-US" altLang="en-US" sz="1800" dirty="0">
                <a:ea typeface="ＭＳ Ｐゴシック" panose="020B0600070205080204" pitchFamily="34" charset="-128"/>
              </a:rPr>
              <a:t>f</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 = 1</a:t>
            </a:r>
          </a:p>
          <a:p>
            <a:pPr lvl="4">
              <a:buFont typeface="Arial" panose="020B0604020202020204" pitchFamily="34" charset="0"/>
              <a:buNone/>
            </a:pPr>
            <a:r>
              <a:rPr lang="en-US" altLang="en-US" sz="1800" dirty="0">
                <a:ea typeface="ＭＳ Ｐゴシック" panose="020B0600070205080204" pitchFamily="34" charset="-128"/>
              </a:rPr>
              <a:t>f</a:t>
            </a:r>
            <a:r>
              <a:rPr lang="en-US" altLang="en-US" sz="1800" baseline="-25000" dirty="0">
                <a:ea typeface="ＭＳ Ｐゴシック" panose="020B0600070205080204" pitchFamily="34" charset="-128"/>
              </a:rPr>
              <a:t>0 </a:t>
            </a:r>
            <a:r>
              <a:rPr lang="en-US" altLang="en-US" sz="1800" dirty="0">
                <a:ea typeface="ＭＳ Ｐゴシック" panose="020B0600070205080204" pitchFamily="34" charset="-128"/>
              </a:rPr>
              <a:t>=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9D3AC4CA-079C-EA40-8DCF-8CB9F64D0ADA}"/>
              </a:ext>
            </a:extLst>
          </p:cNvPr>
          <p:cNvSpPr>
            <a:spLocks noGrp="1"/>
          </p:cNvSpPr>
          <p:nvPr>
            <p:ph type="title"/>
          </p:nvPr>
        </p:nvSpPr>
        <p:spPr/>
        <p:txBody>
          <a:bodyPr/>
          <a:lstStyle/>
          <a:p>
            <a:r>
              <a:rPr lang="en-US" altLang="en-US">
                <a:ea typeface="ＭＳ Ｐゴシック" panose="020B0600070205080204" pitchFamily="34" charset="-128"/>
              </a:rPr>
              <a:t>Recurrence Relations: Terms</a:t>
            </a:r>
          </a:p>
        </p:txBody>
      </p:sp>
      <p:sp>
        <p:nvSpPr>
          <p:cNvPr id="43010" name="Content Placeholder 2">
            <a:extLst>
              <a:ext uri="{FF2B5EF4-FFF2-40B4-BE49-F238E27FC236}">
                <a16:creationId xmlns:a16="http://schemas.microsoft.com/office/drawing/2014/main" id="{A923E2D5-F3FE-C041-B556-868525957BF2}"/>
              </a:ext>
            </a:extLst>
          </p:cNvPr>
          <p:cNvSpPr>
            <a:spLocks noGrp="1"/>
          </p:cNvSpPr>
          <p:nvPr>
            <p:ph idx="1"/>
          </p:nvPr>
        </p:nvSpPr>
        <p:spPr>
          <a:xfrm>
            <a:off x="457200" y="1600200"/>
            <a:ext cx="5715000" cy="4525963"/>
          </a:xfrm>
        </p:spPr>
        <p:txBody>
          <a:bodyPr/>
          <a:lstStyle/>
          <a:p>
            <a:r>
              <a:rPr lang="en-US" altLang="en-US" sz="2400" dirty="0">
                <a:ea typeface="ＭＳ Ｐゴシック" panose="020B0600070205080204" pitchFamily="34" charset="-128"/>
              </a:rPr>
              <a:t>Recurrence relations have two parts: </a:t>
            </a:r>
          </a:p>
          <a:p>
            <a:pPr lvl="1"/>
            <a:r>
              <a:rPr lang="en-US" altLang="en-US" sz="2000" dirty="0">
                <a:solidFill>
                  <a:srgbClr val="558ED5"/>
                </a:solidFill>
                <a:ea typeface="ＭＳ Ｐゴシック" panose="020B0600070205080204" pitchFamily="34" charset="-128"/>
              </a:rPr>
              <a:t>recursive terms </a:t>
            </a:r>
            <a:r>
              <a:rPr lang="en-US" altLang="en-US" sz="2000" dirty="0">
                <a:ea typeface="ＭＳ Ｐゴシック" panose="020B0600070205080204" pitchFamily="34" charset="-128"/>
              </a:rPr>
              <a:t>and </a:t>
            </a:r>
          </a:p>
          <a:p>
            <a:pPr lvl="1"/>
            <a:r>
              <a:rPr lang="en-US" altLang="en-US" sz="2000" dirty="0">
                <a:solidFill>
                  <a:srgbClr val="FF0000"/>
                </a:solidFill>
                <a:ea typeface="ＭＳ Ｐゴシック" panose="020B0600070205080204" pitchFamily="34" charset="-128"/>
              </a:rPr>
              <a:t>non-recursive terms</a:t>
            </a:r>
          </a:p>
          <a:p>
            <a:pPr algn="ctr">
              <a:buFont typeface="Arial" panose="020B0604020202020204" pitchFamily="34" charset="0"/>
              <a:buNone/>
            </a:pPr>
            <a:r>
              <a:rPr lang="en-US" altLang="en-US" sz="2400" dirty="0">
                <a:ea typeface="ＭＳ Ｐゴシック" panose="020B0600070205080204" pitchFamily="34" charset="-128"/>
              </a:rPr>
              <a:t>T(n) = </a:t>
            </a:r>
            <a:r>
              <a:rPr lang="en-US" altLang="en-US" sz="2400" dirty="0">
                <a:solidFill>
                  <a:srgbClr val="558ED5"/>
                </a:solidFill>
                <a:ea typeface="ＭＳ Ｐゴシック" panose="020B0600070205080204" pitchFamily="34" charset="-128"/>
              </a:rPr>
              <a:t>2T(n-2)</a:t>
            </a:r>
            <a:r>
              <a:rPr lang="en-US" altLang="en-US" sz="2400" dirty="0">
                <a:ea typeface="ＭＳ Ｐゴシック" panose="020B0600070205080204" pitchFamily="34" charset="-128"/>
              </a:rPr>
              <a:t> + </a:t>
            </a:r>
            <a:r>
              <a:rPr lang="en-US" altLang="en-US" sz="2400" dirty="0">
                <a:solidFill>
                  <a:srgbClr val="FF0000"/>
                </a:solidFill>
                <a:ea typeface="ＭＳ Ｐゴシック" panose="020B0600070205080204" pitchFamily="34" charset="-128"/>
              </a:rPr>
              <a:t>n</a:t>
            </a:r>
            <a:r>
              <a:rPr lang="en-US" altLang="en-US" sz="2400" baseline="30000" dirty="0">
                <a:solidFill>
                  <a:srgbClr val="FF0000"/>
                </a:solidFill>
                <a:ea typeface="ＭＳ Ｐゴシック" panose="020B0600070205080204" pitchFamily="34" charset="-128"/>
              </a:rPr>
              <a:t>2</a:t>
            </a:r>
            <a:r>
              <a:rPr lang="en-US" altLang="en-US" sz="2400" dirty="0">
                <a:solidFill>
                  <a:srgbClr val="FF0000"/>
                </a:solidFill>
                <a:ea typeface="ＭＳ Ｐゴシック" panose="020B0600070205080204" pitchFamily="34" charset="-128"/>
              </a:rPr>
              <a:t> -10</a:t>
            </a:r>
          </a:p>
          <a:p>
            <a:r>
              <a:rPr lang="en-US" altLang="en-US" sz="2400" dirty="0">
                <a:solidFill>
                  <a:srgbClr val="558ED5"/>
                </a:solidFill>
                <a:ea typeface="ＭＳ Ｐゴシック" panose="020B0600070205080204" pitchFamily="34" charset="-128"/>
              </a:rPr>
              <a:t>Recursive terms</a:t>
            </a:r>
            <a:r>
              <a:rPr lang="en-US" altLang="en-US" sz="2400" dirty="0">
                <a:ea typeface="ＭＳ Ｐゴシック" panose="020B0600070205080204" pitchFamily="34" charset="-128"/>
              </a:rPr>
              <a:t> come from when an algorithms calls itself</a:t>
            </a:r>
          </a:p>
          <a:p>
            <a:r>
              <a:rPr lang="en-US" altLang="en-US" sz="2400" dirty="0">
                <a:solidFill>
                  <a:srgbClr val="FF0000"/>
                </a:solidFill>
                <a:ea typeface="ＭＳ Ｐゴシック" panose="020B0600070205080204" pitchFamily="34" charset="-128"/>
              </a:rPr>
              <a:t>Non-recursive</a:t>
            </a:r>
            <a:r>
              <a:rPr lang="en-US" altLang="en-US" sz="2400" dirty="0">
                <a:ea typeface="ＭＳ Ｐゴシック" panose="020B0600070205080204" pitchFamily="34" charset="-128"/>
              </a:rPr>
              <a:t> terms correspond to the non-recursive cost of the algorithm: work the algorithm performs within a function</a:t>
            </a:r>
          </a:p>
          <a:p>
            <a:r>
              <a:rPr lang="en-US" altLang="en-US" sz="2400" dirty="0">
                <a:ea typeface="ＭＳ Ｐゴシック" panose="020B0600070205080204" pitchFamily="34" charset="-128"/>
              </a:rPr>
              <a:t>We will see examples later.  First, we need to know how to </a:t>
            </a:r>
            <a:r>
              <a:rPr lang="en-US" altLang="en-US" sz="2400" u="sng" dirty="0">
                <a:ea typeface="ＭＳ Ｐゴシック" panose="020B0600070205080204" pitchFamily="34" charset="-128"/>
              </a:rPr>
              <a:t>solve</a:t>
            </a:r>
            <a:r>
              <a:rPr lang="en-US" altLang="en-US" sz="2400" dirty="0">
                <a:ea typeface="ＭＳ Ｐゴシック" panose="020B0600070205080204" pitchFamily="34" charset="-128"/>
              </a:rPr>
              <a:t> recurrences.</a:t>
            </a:r>
          </a:p>
        </p:txBody>
      </p:sp>
      <p:sp>
        <p:nvSpPr>
          <p:cNvPr id="2" name="Rectangle 1">
            <a:extLst>
              <a:ext uri="{FF2B5EF4-FFF2-40B4-BE49-F238E27FC236}">
                <a16:creationId xmlns:a16="http://schemas.microsoft.com/office/drawing/2014/main" id="{C74D0DE5-B3D8-3E45-BCFF-ABD39B52DF3F}"/>
              </a:ext>
            </a:extLst>
          </p:cNvPr>
          <p:cNvSpPr/>
          <p:nvPr/>
        </p:nvSpPr>
        <p:spPr>
          <a:xfrm>
            <a:off x="6629400" y="2362200"/>
            <a:ext cx="19050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558ED5"/>
                </a:solidFill>
                <a:ea typeface="ＭＳ Ｐゴシック" panose="020B0600070205080204" pitchFamily="34" charset="-128"/>
              </a:rPr>
              <a:t>Call on n-2</a:t>
            </a:r>
          </a:p>
          <a:p>
            <a:r>
              <a:rPr lang="en-US" dirty="0">
                <a:solidFill>
                  <a:srgbClr val="558ED5"/>
                </a:solidFill>
                <a:ea typeface="ＭＳ Ｐゴシック" panose="020B0600070205080204" pitchFamily="34" charset="-128"/>
              </a:rPr>
              <a:t>Call on n-2</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endParaRPr lang="en-US" dirty="0">
              <a:solidFill>
                <a:srgbClr val="558ED5"/>
              </a:solidFill>
              <a:ea typeface="ＭＳ Ｐゴシック" panose="020B0600070205080204" pitchFamily="34" charset="-128"/>
            </a:endParaRPr>
          </a:p>
        </p:txBody>
      </p:sp>
      <p:sp>
        <p:nvSpPr>
          <p:cNvPr id="7" name="TextBox 6">
            <a:extLst>
              <a:ext uri="{FF2B5EF4-FFF2-40B4-BE49-F238E27FC236}">
                <a16:creationId xmlns:a16="http://schemas.microsoft.com/office/drawing/2014/main" id="{2B330A22-02FD-4640-BEBF-0D82AC134DE7}"/>
              </a:ext>
            </a:extLst>
          </p:cNvPr>
          <p:cNvSpPr txBox="1"/>
          <p:nvPr/>
        </p:nvSpPr>
        <p:spPr>
          <a:xfrm>
            <a:off x="6781800" y="1524000"/>
            <a:ext cx="1600200" cy="461665"/>
          </a:xfrm>
          <a:prstGeom prst="rect">
            <a:avLst/>
          </a:prstGeom>
          <a:noFill/>
        </p:spPr>
        <p:txBody>
          <a:bodyPr wrap="square" rtlCol="0">
            <a:spAutoFit/>
          </a:bodyPr>
          <a:lstStyle/>
          <a:p>
            <a:r>
              <a:rPr lang="en-US" dirty="0">
                <a:latin typeface="+mn-lt"/>
              </a:rPr>
              <a:t>Call on n</a:t>
            </a:r>
          </a:p>
        </p:txBody>
      </p:sp>
      <p:cxnSp>
        <p:nvCxnSpPr>
          <p:cNvPr id="60" name="Curved Connector 59">
            <a:extLst>
              <a:ext uri="{FF2B5EF4-FFF2-40B4-BE49-F238E27FC236}">
                <a16:creationId xmlns:a16="http://schemas.microsoft.com/office/drawing/2014/main" id="{19B313AA-5EF3-2144-B77E-F2DA6EE6C48B}"/>
              </a:ext>
            </a:extLst>
          </p:cNvPr>
          <p:cNvCxnSpPr>
            <a:cxnSpLocks/>
            <a:endCxn id="2" idx="0"/>
          </p:cNvCxnSpPr>
          <p:nvPr/>
        </p:nvCxnSpPr>
        <p:spPr>
          <a:xfrm rot="16200000" flipV="1">
            <a:off x="7181850" y="2762250"/>
            <a:ext cx="1295400" cy="495300"/>
          </a:xfrm>
          <a:prstGeom prst="curvedConnector3">
            <a:avLst>
              <a:gd name="adj1" fmla="val 11764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urved Connector 64">
            <a:extLst>
              <a:ext uri="{FF2B5EF4-FFF2-40B4-BE49-F238E27FC236}">
                <a16:creationId xmlns:a16="http://schemas.microsoft.com/office/drawing/2014/main" id="{52A1CEE4-0BA4-C84B-89E4-21B9D2FB582F}"/>
              </a:ext>
            </a:extLst>
          </p:cNvPr>
          <p:cNvCxnSpPr>
            <a:cxnSpLocks/>
            <a:endCxn id="2" idx="0"/>
          </p:cNvCxnSpPr>
          <p:nvPr/>
        </p:nvCxnSpPr>
        <p:spPr>
          <a:xfrm rot="16200000" flipV="1">
            <a:off x="6991350" y="2952750"/>
            <a:ext cx="1828800" cy="647700"/>
          </a:xfrm>
          <a:prstGeom prst="curvedConnector3">
            <a:avLst>
              <a:gd name="adj1" fmla="val 1181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016" name="Straight Arrow Connector 43015">
            <a:extLst>
              <a:ext uri="{FF2B5EF4-FFF2-40B4-BE49-F238E27FC236}">
                <a16:creationId xmlns:a16="http://schemas.microsoft.com/office/drawing/2014/main" id="{71BA7732-D6F7-5047-8AED-75E039A6E3A0}"/>
              </a:ext>
            </a:extLst>
          </p:cNvPr>
          <p:cNvCxnSpPr>
            <a:cxnSpLocks/>
            <a:stCxn id="7" idx="2"/>
            <a:endCxn id="2" idx="0"/>
          </p:cNvCxnSpPr>
          <p:nvPr/>
        </p:nvCxnSpPr>
        <p:spPr>
          <a:xfrm>
            <a:off x="7581900" y="1985665"/>
            <a:ext cx="0" cy="376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5B769B33-54E0-1748-B46C-6A1641036C63}"/>
              </a:ext>
            </a:extLst>
          </p:cNvPr>
          <p:cNvSpPr>
            <a:spLocks noGrp="1"/>
          </p:cNvSpPr>
          <p:nvPr>
            <p:ph type="title"/>
          </p:nvPr>
        </p:nvSpPr>
        <p:spPr/>
        <p:txBody>
          <a:bodyPr/>
          <a:lstStyle/>
          <a:p>
            <a:r>
              <a:rPr lang="en-US" altLang="en-US">
                <a:ea typeface="ＭＳ Ｐゴシック" panose="020B0600070205080204" pitchFamily="34" charset="-128"/>
              </a:rPr>
              <a:t>Solving Recurrences</a:t>
            </a:r>
          </a:p>
        </p:txBody>
      </p:sp>
      <p:sp>
        <p:nvSpPr>
          <p:cNvPr id="44034" name="Content Placeholder 2">
            <a:extLst>
              <a:ext uri="{FF2B5EF4-FFF2-40B4-BE49-F238E27FC236}">
                <a16:creationId xmlns:a16="http://schemas.microsoft.com/office/drawing/2014/main" id="{2F51283D-13A8-594F-BDCC-243E5B1A1C68}"/>
              </a:ext>
            </a:extLst>
          </p:cNvPr>
          <p:cNvSpPr>
            <a:spLocks noGrp="1"/>
          </p:cNvSpPr>
          <p:nvPr>
            <p:ph idx="1"/>
          </p:nvPr>
        </p:nvSpPr>
        <p:spPr/>
        <p:txBody>
          <a:bodyPr/>
          <a:lstStyle/>
          <a:p>
            <a:r>
              <a:rPr lang="en-US" altLang="en-US" dirty="0">
                <a:ea typeface="ＭＳ Ｐゴシック" panose="020B0600070205080204" pitchFamily="34" charset="-128"/>
              </a:rPr>
              <a:t>There are several methods for solving recurrences</a:t>
            </a:r>
          </a:p>
          <a:p>
            <a:pPr lvl="1"/>
            <a:r>
              <a:rPr lang="en-US" altLang="en-US" dirty="0">
                <a:ea typeface="ＭＳ Ｐゴシック" panose="020B0600070205080204" pitchFamily="34" charset="-128"/>
              </a:rPr>
              <a:t>Characteristic Equations</a:t>
            </a:r>
          </a:p>
          <a:p>
            <a:pPr lvl="1"/>
            <a:r>
              <a:rPr lang="en-US" altLang="en-US" dirty="0">
                <a:ea typeface="ＭＳ Ｐゴシック" panose="020B0600070205080204" pitchFamily="34" charset="-128"/>
              </a:rPr>
              <a:t>Backward Substitution</a:t>
            </a:r>
          </a:p>
          <a:p>
            <a:pPr lvl="1"/>
            <a:r>
              <a:rPr lang="en-US" altLang="en-US" dirty="0">
                <a:ea typeface="ＭＳ Ｐゴシック" panose="020B0600070205080204" pitchFamily="34" charset="-128"/>
              </a:rPr>
              <a:t>Recurrence Trees</a:t>
            </a:r>
          </a:p>
          <a:p>
            <a:pPr lvl="1"/>
            <a:r>
              <a:rPr lang="en-US" altLang="en-US" dirty="0">
                <a:ea typeface="ＭＳ Ｐゴシック" panose="020B0600070205080204" pitchFamily="34" charset="-128"/>
              </a:rPr>
              <a:t>… Maple!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38BACA3E-9F0B-5F40-816A-0BE4B0C40E12}"/>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21507" name="Content Placeholder 2">
            <a:extLst>
              <a:ext uri="{FF2B5EF4-FFF2-40B4-BE49-F238E27FC236}">
                <a16:creationId xmlns:a16="http://schemas.microsoft.com/office/drawing/2014/main" id="{4165FF50-CD06-6442-BECB-F3D5053B8EA0}"/>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b="1" dirty="0">
                <a:solidFill>
                  <a:srgbClr val="FF0000"/>
                </a:solidFill>
                <a:ea typeface="+mn-ea"/>
                <a:cs typeface="+mn-cs"/>
              </a:rPr>
              <a:t>Linear Homogeneous Recurrences</a:t>
            </a:r>
          </a:p>
          <a:p>
            <a:pPr lvl="1">
              <a:buFont typeface="Arial" charset="0"/>
              <a:buChar char="–"/>
              <a:defRPr/>
            </a:pPr>
            <a:r>
              <a:rPr lang="en-US" sz="1800" b="1" dirty="0">
                <a:solidFill>
                  <a:srgbClr val="FF0000"/>
                </a:solidFill>
                <a:ea typeface="+mn-ea"/>
              </a:rPr>
              <a:t>Form, solution, characteristic equation, characteristic polynomial, roots</a:t>
            </a:r>
          </a:p>
          <a:p>
            <a:pPr lvl="1">
              <a:buFont typeface="Arial" charset="0"/>
              <a:buChar char="–"/>
              <a:defRPr/>
            </a:pPr>
            <a:r>
              <a:rPr lang="en-US" sz="1800" b="1" dirty="0">
                <a:solidFill>
                  <a:srgbClr val="FF0000"/>
                </a:solidFill>
                <a:ea typeface="+mn-ea"/>
              </a:rPr>
              <a:t>Second order linear homogeneous recurrence</a:t>
            </a:r>
          </a:p>
          <a:p>
            <a:pPr lvl="2">
              <a:buFont typeface="Arial" charset="0"/>
              <a:buChar char="•"/>
              <a:defRPr/>
            </a:pPr>
            <a:r>
              <a:rPr lang="en-US" sz="1600" b="1" dirty="0">
                <a:solidFill>
                  <a:srgbClr val="FF0000"/>
                </a:solidFill>
                <a:ea typeface="+mn-ea"/>
              </a:rPr>
              <a:t>Double roots, solution, examples</a:t>
            </a:r>
          </a:p>
          <a:p>
            <a:pPr lvl="2">
              <a:buFont typeface="Arial" charset="0"/>
              <a:buChar char="•"/>
              <a:defRPr/>
            </a:pPr>
            <a:r>
              <a:rPr lang="en-US" sz="1600" b="1" dirty="0">
                <a:solidFill>
                  <a:srgbClr val="FF0000"/>
                </a:solidFill>
                <a:ea typeface="+mn-ea"/>
              </a:rPr>
              <a:t>Single root, example</a:t>
            </a:r>
          </a:p>
          <a:p>
            <a:pPr lvl="1">
              <a:buFont typeface="Arial" charset="0"/>
              <a:buChar char="–"/>
              <a:defRPr/>
            </a:pPr>
            <a:r>
              <a:rPr lang="en-US" sz="1800" b="1" dirty="0">
                <a:solidFill>
                  <a:srgbClr val="FF0000"/>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210AA8C4-09CC-D14D-841F-CB5BA790D0E5}"/>
              </a:ext>
            </a:extLst>
          </p:cNvPr>
          <p:cNvSpPr>
            <a:spLocks noGrp="1"/>
          </p:cNvSpPr>
          <p:nvPr>
            <p:ph type="title"/>
          </p:nvPr>
        </p:nvSpPr>
        <p:spPr/>
        <p:txBody>
          <a:bodyPr/>
          <a:lstStyle/>
          <a:p>
            <a:r>
              <a:rPr lang="en-US" altLang="en-US">
                <a:ea typeface="ＭＳ Ｐゴシック" panose="020B0600070205080204" pitchFamily="34" charset="-128"/>
              </a:rPr>
              <a:t>Linear Homogeneous Recurrences</a:t>
            </a:r>
          </a:p>
        </p:txBody>
      </p:sp>
      <p:sp>
        <p:nvSpPr>
          <p:cNvPr id="46082" name="Content Placeholder 2">
            <a:extLst>
              <a:ext uri="{FF2B5EF4-FFF2-40B4-BE49-F238E27FC236}">
                <a16:creationId xmlns:a16="http://schemas.microsoft.com/office/drawing/2014/main" id="{C7381C89-F67D-1B4B-B429-87541CD62B6D}"/>
              </a:ext>
            </a:extLst>
          </p:cNvPr>
          <p:cNvSpPr>
            <a:spLocks noGrp="1"/>
          </p:cNvSpPr>
          <p:nvPr>
            <p:ph idx="1"/>
          </p:nvPr>
        </p:nvSpPr>
        <p:spPr/>
        <p:txBody>
          <a:bodyPr/>
          <a:lstStyle/>
          <a:p>
            <a:r>
              <a:rPr lang="en-US" altLang="en-US" sz="2000" b="1" dirty="0">
                <a:ea typeface="ＭＳ Ｐゴシック" panose="020B0600070205080204" pitchFamily="34" charset="-128"/>
              </a:rPr>
              <a:t>Definition</a:t>
            </a:r>
            <a:r>
              <a:rPr lang="en-US" altLang="en-US" sz="2000" dirty="0">
                <a:ea typeface="ＭＳ Ｐゴシック" panose="020B0600070205080204" pitchFamily="34" charset="-128"/>
              </a:rPr>
              <a:t>: A </a:t>
            </a:r>
            <a:r>
              <a:rPr lang="en-US" altLang="en-US" sz="2000" dirty="0">
                <a:solidFill>
                  <a:srgbClr val="FF0000"/>
                </a:solidFill>
                <a:ea typeface="ＭＳ Ｐゴシック" panose="020B0600070205080204" pitchFamily="34" charset="-128"/>
              </a:rPr>
              <a:t>linear homogeneous recurrence</a:t>
            </a:r>
            <a:r>
              <a:rPr lang="en-US" altLang="en-US" sz="2000" dirty="0">
                <a:ea typeface="ＭＳ Ｐゴシック" panose="020B0600070205080204" pitchFamily="34" charset="-128"/>
              </a:rPr>
              <a:t> relation of </a:t>
            </a:r>
            <a:r>
              <a:rPr lang="en-US" altLang="en-US" sz="2000" dirty="0">
                <a:solidFill>
                  <a:srgbClr val="FF0000"/>
                </a:solidFill>
                <a:ea typeface="ＭＳ Ｐゴシック" panose="020B0600070205080204" pitchFamily="34" charset="-128"/>
              </a:rPr>
              <a:t>degree k</a:t>
            </a:r>
            <a:r>
              <a:rPr lang="en-US" altLang="en-US" sz="2000" dirty="0">
                <a:ea typeface="ＭＳ Ｐゴシック" panose="020B0600070205080204" pitchFamily="34" charset="-128"/>
              </a:rPr>
              <a:t> with constant coefficients is a recurrence relation of the form</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 </a:t>
            </a:r>
            <a:r>
              <a:rPr lang="en-US" altLang="en-US" sz="2400" dirty="0" err="1">
                <a:ea typeface="ＭＳ Ｐゴシック" panose="020B0600070205080204" pitchFamily="34" charset="-128"/>
              </a:rPr>
              <a:t>c</a:t>
            </a:r>
            <a:r>
              <a:rPr lang="en-US" altLang="en-US" sz="2400" baseline="-25000" dirty="0" err="1">
                <a:ea typeface="ＭＳ Ｐゴシック" panose="020B0600070205080204" pitchFamily="34" charset="-128"/>
              </a:rPr>
              <a:t>k</a:t>
            </a:r>
            <a:r>
              <a:rPr lang="en-US" altLang="en-US" sz="2400" dirty="0" err="1">
                <a:ea typeface="ＭＳ Ｐゴシック" panose="020B0600070205080204" pitchFamily="34" charset="-128"/>
              </a:rPr>
              <a:t>a</a:t>
            </a:r>
            <a:r>
              <a:rPr lang="en-US" altLang="en-US" sz="2400" baseline="-25000" dirty="0" err="1">
                <a:ea typeface="ＭＳ Ｐゴシック" panose="020B0600070205080204" pitchFamily="34" charset="-128"/>
              </a:rPr>
              <a:t>n</a:t>
            </a:r>
            <a:r>
              <a:rPr lang="en-US" altLang="en-US" sz="2400" baseline="-25000" dirty="0">
                <a:ea typeface="ＭＳ Ｐゴシック" panose="020B0600070205080204" pitchFamily="34" charset="-128"/>
              </a:rPr>
              <a:t>-k</a:t>
            </a:r>
          </a:p>
          <a:p>
            <a:pPr>
              <a:buFont typeface="Arial" panose="020B0604020202020204" pitchFamily="34" charset="0"/>
              <a:buNone/>
            </a:pPr>
            <a:r>
              <a:rPr lang="en-US" altLang="en-US" sz="2000" dirty="0">
                <a:ea typeface="ＭＳ Ｐゴシック" panose="020B0600070205080204" pitchFamily="34" charset="-128"/>
              </a:rPr>
              <a:t>	with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 …, </a:t>
            </a:r>
            <a:r>
              <a:rPr lang="en-US" altLang="en-US" sz="2000" dirty="0" err="1">
                <a:ea typeface="ＭＳ Ｐゴシック" panose="020B0600070205080204" pitchFamily="34" charset="-128"/>
              </a:rPr>
              <a:t>c</a:t>
            </a:r>
            <a:r>
              <a:rPr lang="en-US" altLang="en-US" sz="2000" baseline="-25000" dirty="0" err="1">
                <a:ea typeface="ＭＳ Ｐゴシック" panose="020B0600070205080204" pitchFamily="34" charset="-128"/>
              </a:rPr>
              <a:t>k</a:t>
            </a:r>
            <a:r>
              <a:rPr lang="en-US" altLang="en-US" sz="2000" dirty="0" err="1">
                <a:ea typeface="ＭＳ Ｐゴシック" panose="020B0600070205080204" pitchFamily="34" charset="-128"/>
                <a:sym typeface="Symbol" pitchFamily="2" charset="2"/>
              </a:rPr>
              <a:t></a:t>
            </a:r>
            <a:r>
              <a:rPr lang="en-US" altLang="en-US" sz="2000" dirty="0" err="1">
                <a:latin typeface="Algerian" pitchFamily="82" charset="0"/>
                <a:ea typeface="ＭＳ Ｐゴシック" panose="020B0600070205080204" pitchFamily="34" charset="-128"/>
                <a:sym typeface="Symbol" pitchFamily="2" charset="2"/>
              </a:rPr>
              <a:t>R</a:t>
            </a:r>
            <a:r>
              <a:rPr lang="en-US" altLang="en-US" sz="2000" dirty="0">
                <a:ea typeface="ＭＳ Ｐゴシック" panose="020B0600070205080204" pitchFamily="34" charset="-128"/>
                <a:sym typeface="Symbol" pitchFamily="2" charset="2"/>
              </a:rPr>
              <a:t>,</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k</a:t>
            </a:r>
            <a:r>
              <a:rPr lang="en-US" altLang="en-US" sz="2000" dirty="0">
                <a:ea typeface="ＭＳ Ｐゴシック" panose="020B0600070205080204" pitchFamily="34" charset="-128"/>
                <a:sym typeface="Symbol" pitchFamily="2" charset="2"/>
              </a:rPr>
              <a:t></a:t>
            </a:r>
            <a:r>
              <a:rPr lang="en-US" altLang="en-US" sz="2000" dirty="0">
                <a:ea typeface="ＭＳ Ｐゴシック" panose="020B0600070205080204" pitchFamily="34" charset="-128"/>
              </a:rPr>
              <a:t> 0.</a:t>
            </a:r>
          </a:p>
          <a:p>
            <a:pPr marL="0" indent="0">
              <a:buNone/>
              <a:tabLst>
                <a:tab pos="339725" algn="l"/>
              </a:tabLst>
            </a:pPr>
            <a:r>
              <a:rPr lang="en-US" altLang="en-US" sz="2000" dirty="0">
                <a:ea typeface="ＭＳ Ｐゴシック" panose="020B0600070205080204" pitchFamily="34" charset="-128"/>
              </a:rPr>
              <a:t>	</a:t>
            </a:r>
          </a:p>
          <a:p>
            <a:pPr marL="0" indent="0">
              <a:buNone/>
              <a:tabLst>
                <a:tab pos="339725" algn="l"/>
              </a:tabLst>
            </a:pPr>
            <a:r>
              <a:rPr lang="en-US" altLang="en-US" sz="2000" dirty="0">
                <a:ea typeface="ＭＳ Ｐゴシック" panose="020B0600070205080204" pitchFamily="34" charset="-128"/>
              </a:rPr>
              <a:t>	Example:  a</a:t>
            </a:r>
            <a:r>
              <a:rPr lang="en-US" altLang="en-US" sz="2000" baseline="-25000" dirty="0">
                <a:ea typeface="ＭＳ Ｐゴシック" panose="020B0600070205080204" pitchFamily="34" charset="-128"/>
              </a:rPr>
              <a:t>n </a:t>
            </a:r>
            <a:r>
              <a:rPr lang="en-US" altLang="en-US" sz="2000" dirty="0">
                <a:ea typeface="ＭＳ Ｐゴシック" panose="020B0600070205080204" pitchFamily="34" charset="-128"/>
              </a:rPr>
              <a:t>= 2a</a:t>
            </a:r>
            <a:r>
              <a:rPr lang="en-US" altLang="en-US" sz="2000" baseline="-25000" dirty="0">
                <a:ea typeface="ＭＳ Ｐゴシック" panose="020B0600070205080204" pitchFamily="34" charset="-128"/>
              </a:rPr>
              <a:t>n-1 </a:t>
            </a:r>
            <a:r>
              <a:rPr lang="en-US" altLang="en-US" sz="2000" dirty="0">
                <a:ea typeface="ＭＳ Ｐゴシック" panose="020B0600070205080204" pitchFamily="34" charset="-128"/>
              </a:rPr>
              <a:t>- a</a:t>
            </a:r>
            <a:r>
              <a:rPr lang="en-US" altLang="en-US" sz="2000" baseline="-25000" dirty="0">
                <a:ea typeface="ＭＳ Ｐゴシック" panose="020B0600070205080204" pitchFamily="34" charset="-128"/>
              </a:rPr>
              <a:t>n-2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=2,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=-1</a:t>
            </a:r>
          </a:p>
          <a:p>
            <a:endParaRPr lang="en-US" altLang="en-US" sz="2000" u="sng" dirty="0">
              <a:ea typeface="ＭＳ Ｐゴシック" panose="020B0600070205080204" pitchFamily="34" charset="-128"/>
            </a:endParaRPr>
          </a:p>
          <a:p>
            <a:r>
              <a:rPr lang="en-US" altLang="en-US" sz="2000" u="sng" dirty="0">
                <a:ea typeface="ＭＳ Ｐゴシック" panose="020B0600070205080204" pitchFamily="34" charset="-128"/>
              </a:rPr>
              <a:t>Linear</a:t>
            </a:r>
            <a:r>
              <a:rPr lang="en-US" altLang="en-US" sz="2000" dirty="0">
                <a:ea typeface="ＭＳ Ｐゴシック" panose="020B0600070205080204" pitchFamily="34" charset="-128"/>
              </a:rPr>
              <a:t>: RHS is a sum of multiples of previous terms of the sequence (linear combination of previous terms).  The coefficients are all constants (not functions depending on n)</a:t>
            </a:r>
          </a:p>
          <a:p>
            <a:r>
              <a:rPr lang="en-US" altLang="en-US" sz="2000" u="sng" dirty="0">
                <a:ea typeface="ＭＳ Ｐゴシック" panose="020B0600070205080204" pitchFamily="34" charset="-128"/>
              </a:rPr>
              <a:t>Homogeneous</a:t>
            </a:r>
            <a:r>
              <a:rPr lang="en-US" altLang="en-US" sz="2000" dirty="0">
                <a:ea typeface="ＭＳ Ｐゴシック" panose="020B0600070205080204" pitchFamily="34" charset="-128"/>
              </a:rPr>
              <a:t>: no terms occur that are not multiples of </a:t>
            </a:r>
            <a:r>
              <a:rPr lang="en-US" altLang="en-US" sz="2000" dirty="0" err="1">
                <a:ea typeface="ＭＳ Ｐゴシック" panose="020B0600070205080204" pitchFamily="34" charset="-128"/>
              </a:rPr>
              <a:t>a</a:t>
            </a:r>
            <a:r>
              <a:rPr lang="en-US" altLang="en-US" sz="2000" baseline="-25000" dirty="0" err="1">
                <a:ea typeface="ＭＳ Ｐゴシック" panose="020B0600070205080204" pitchFamily="34" charset="-128"/>
              </a:rPr>
              <a:t>j</a:t>
            </a:r>
            <a:r>
              <a:rPr lang="en-US" altLang="en-US" sz="2000" dirty="0" err="1">
                <a:ea typeface="ＭＳ Ｐゴシック" panose="020B0600070205080204" pitchFamily="34" charset="-128"/>
              </a:rPr>
              <a:t>’</a:t>
            </a:r>
            <a:r>
              <a:rPr lang="en-US" altLang="ja-JP" sz="2000" dirty="0" err="1">
                <a:ea typeface="ＭＳ Ｐゴシック" panose="020B0600070205080204" pitchFamily="34" charset="-128"/>
              </a:rPr>
              <a:t>s</a:t>
            </a:r>
            <a:endParaRPr lang="en-US" altLang="ja-JP" sz="2000" dirty="0">
              <a:ea typeface="ＭＳ Ｐゴシック" panose="020B0600070205080204" pitchFamily="34" charset="-128"/>
            </a:endParaRPr>
          </a:p>
          <a:p>
            <a:r>
              <a:rPr lang="en-US" altLang="en-US" sz="2000" u="sng" dirty="0">
                <a:ea typeface="ＭＳ Ｐゴシック" panose="020B0600070205080204" pitchFamily="34" charset="-128"/>
              </a:rPr>
              <a:t>Degree k</a:t>
            </a:r>
            <a:r>
              <a:rPr lang="en-US" altLang="en-US" sz="2000" dirty="0">
                <a:ea typeface="ＭＳ Ｐゴシック" panose="020B0600070205080204" pitchFamily="34" charset="-128"/>
              </a:rPr>
              <a:t>: a</a:t>
            </a:r>
            <a:r>
              <a:rPr lang="en-US" altLang="en-US" sz="2000" baseline="-25000" dirty="0">
                <a:ea typeface="ＭＳ Ｐゴシック" panose="020B0600070205080204" pitchFamily="34" charset="-128"/>
              </a:rPr>
              <a:t>n</a:t>
            </a:r>
            <a:r>
              <a:rPr lang="en-US" altLang="en-US" sz="2000" dirty="0">
                <a:ea typeface="ＭＳ Ｐゴシック" panose="020B0600070205080204" pitchFamily="34" charset="-128"/>
              </a:rPr>
              <a:t> is expressed in terms of (n-k)</a:t>
            </a:r>
            <a:r>
              <a:rPr lang="en-US" altLang="en-US" sz="2000" baseline="30000" dirty="0" err="1">
                <a:ea typeface="ＭＳ Ｐゴシック" panose="020B0600070205080204" pitchFamily="34" charset="-128"/>
              </a:rPr>
              <a:t>th</a:t>
            </a:r>
            <a:r>
              <a:rPr lang="en-US" altLang="en-US" sz="2000" dirty="0">
                <a:ea typeface="ＭＳ Ｐゴシック" panose="020B0600070205080204" pitchFamily="34" charset="-128"/>
              </a:rPr>
              <a:t> term of the sequence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71DFD234-3527-7642-AAA5-D878E5CA45B5}"/>
              </a:ext>
            </a:extLst>
          </p:cNvPr>
          <p:cNvSpPr>
            <a:spLocks noGrp="1"/>
          </p:cNvSpPr>
          <p:nvPr>
            <p:ph type="title"/>
          </p:nvPr>
        </p:nvSpPr>
        <p:spPr>
          <a:xfrm>
            <a:off x="457200" y="228600"/>
            <a:ext cx="8229600" cy="1143000"/>
          </a:xfrm>
        </p:spPr>
        <p:txBody>
          <a:bodyPr/>
          <a:lstStyle/>
          <a:p>
            <a:r>
              <a:rPr lang="en-US" altLang="en-US" sz="2800">
                <a:ea typeface="ＭＳ Ｐゴシック" panose="020B0600070205080204" pitchFamily="34" charset="-128"/>
              </a:rPr>
              <a:t>Linear Homogeneous Recurrences: Examples</a:t>
            </a:r>
            <a:endParaRPr lang="en-US" altLang="en-US" sz="400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3C0D8268-7440-EE48-8A3E-27F8B0BC9EFA}"/>
              </a:ext>
            </a:extLst>
          </p:cNvPr>
          <p:cNvSpPr>
            <a:spLocks noGrp="1"/>
          </p:cNvSpPr>
          <p:nvPr>
            <p:ph idx="1"/>
          </p:nvPr>
        </p:nvSpPr>
        <p:spPr>
          <a:xfrm>
            <a:off x="457200" y="1554162"/>
            <a:ext cx="8229600" cy="4525963"/>
          </a:xfrm>
        </p:spPr>
        <p:txBody>
          <a:bodyPr/>
          <a:lstStyle/>
          <a:p>
            <a:r>
              <a:rPr lang="en-US" altLang="en-US" sz="2400" dirty="0">
                <a:ea typeface="ＭＳ Ｐゴシック" panose="020B0600070205080204" pitchFamily="34" charset="-128"/>
              </a:rPr>
              <a:t>The Fibonacci function is a linear homogeneous recurrence relation</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So are the following recurrence relations</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4a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+ 5a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+ 7a</a:t>
            </a:r>
            <a:r>
              <a:rPr lang="en-US" altLang="en-US" sz="2400" baseline="-25000" dirty="0">
                <a:ea typeface="ＭＳ Ｐゴシック" panose="020B0600070205080204" pitchFamily="34" charset="-128"/>
              </a:rPr>
              <a:t>n-3</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2a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+ 4a</a:t>
            </a:r>
            <a:r>
              <a:rPr lang="en-US" altLang="en-US" sz="2400" baseline="-25000" dirty="0">
                <a:ea typeface="ＭＳ Ｐゴシック" panose="020B0600070205080204" pitchFamily="34" charset="-128"/>
              </a:rPr>
              <a:t>n-4 </a:t>
            </a:r>
            <a:r>
              <a:rPr lang="en-US" altLang="en-US" sz="2400" dirty="0">
                <a:ea typeface="ＭＳ Ｐゴシック" panose="020B0600070205080204" pitchFamily="34" charset="-128"/>
              </a:rPr>
              <a:t> + 8a</a:t>
            </a:r>
            <a:r>
              <a:rPr lang="en-US" altLang="en-US" sz="2400" baseline="-25000" dirty="0">
                <a:ea typeface="ＭＳ Ｐゴシック" panose="020B0600070205080204" pitchFamily="34" charset="-128"/>
              </a:rPr>
              <a:t>n-8</a:t>
            </a:r>
          </a:p>
          <a:p>
            <a:pPr>
              <a:buFont typeface="Arial" panose="020B0604020202020204" pitchFamily="34" charset="0"/>
              <a:buNone/>
            </a:pPr>
            <a:r>
              <a:rPr lang="en-US" altLang="en-US" sz="2400" dirty="0">
                <a:ea typeface="ＭＳ Ｐゴシック" panose="020B0600070205080204" pitchFamily="34" charset="-128"/>
              </a:rPr>
              <a:t>	How many initial conditions do we need to specify for these relations?</a:t>
            </a:r>
          </a:p>
          <a:p>
            <a:pPr>
              <a:buFont typeface="Arial" panose="020B0604020202020204" pitchFamily="34" charset="0"/>
              <a:buNone/>
            </a:pP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So, how do </a:t>
            </a:r>
            <a:r>
              <a:rPr lang="en-US" altLang="en-US" sz="2400" u="sng" dirty="0">
                <a:ea typeface="ＭＳ Ｐゴシック" panose="020B0600070205080204" pitchFamily="34" charset="-128"/>
              </a:rPr>
              <a:t>solve</a:t>
            </a:r>
            <a:r>
              <a:rPr lang="en-US" altLang="en-US" sz="2400" dirty="0">
                <a:ea typeface="ＭＳ Ｐゴシック" panose="020B0600070205080204" pitchFamily="34" charset="-128"/>
              </a:rPr>
              <a:t> linear homogeneous recurrences?</a:t>
            </a:r>
          </a:p>
        </p:txBody>
      </p:sp>
      <p:sp>
        <p:nvSpPr>
          <p:cNvPr id="4" name="Content Placeholder 2">
            <a:extLst>
              <a:ext uri="{FF2B5EF4-FFF2-40B4-BE49-F238E27FC236}">
                <a16:creationId xmlns:a16="http://schemas.microsoft.com/office/drawing/2014/main" id="{53A1294F-7F54-844F-8678-E9964AC25AC6}"/>
              </a:ext>
            </a:extLst>
          </p:cNvPr>
          <p:cNvSpPr txBox="1">
            <a:spLocks/>
          </p:cNvSpPr>
          <p:nvPr/>
        </p:nvSpPr>
        <p:spPr bwMode="auto">
          <a:xfrm>
            <a:off x="838200" y="4906962"/>
            <a:ext cx="7391400" cy="6858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As many as the degree k: k = 3, 8 respectively</a:t>
            </a:r>
          </a:p>
        </p:txBody>
      </p:sp>
      <p:pic>
        <p:nvPicPr>
          <p:cNvPr id="5" name="Picture 4">
            <a:extLst>
              <a:ext uri="{FF2B5EF4-FFF2-40B4-BE49-F238E27FC236}">
                <a16:creationId xmlns:a16="http://schemas.microsoft.com/office/drawing/2014/main" id="{F430C2B9-CF13-174F-B68D-9BAE11368F68}"/>
              </a:ext>
            </a:extLst>
          </p:cNvPr>
          <p:cNvPicPr>
            <a:picLocks noChangeAspect="1"/>
          </p:cNvPicPr>
          <p:nvPr/>
        </p:nvPicPr>
        <p:blipFill>
          <a:blip r:embed="rId2"/>
          <a:stretch>
            <a:fillRect/>
          </a:stretch>
        </p:blipFill>
        <p:spPr>
          <a:xfrm>
            <a:off x="3048000" y="2057400"/>
            <a:ext cx="1785257" cy="7810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953A08CE-789E-5846-B48B-0149420C63A8}"/>
              </a:ext>
            </a:extLst>
          </p:cNvPr>
          <p:cNvSpPr>
            <a:spLocks noGrp="1"/>
          </p:cNvSpPr>
          <p:nvPr>
            <p:ph type="title"/>
          </p:nvPr>
        </p:nvSpPr>
        <p:spPr/>
        <p:txBody>
          <a:bodyPr/>
          <a:lstStyle/>
          <a:p>
            <a:r>
              <a:rPr lang="en-US" altLang="en-US" sz="3600">
                <a:ea typeface="ＭＳ Ｐゴシック" panose="020B0600070205080204" pitchFamily="34" charset="-128"/>
              </a:rPr>
              <a:t>Solving Linear Homogeneous Recurrences</a:t>
            </a:r>
          </a:p>
        </p:txBody>
      </p:sp>
      <p:sp>
        <p:nvSpPr>
          <p:cNvPr id="48130" name="Content Placeholder 2">
            <a:extLst>
              <a:ext uri="{FF2B5EF4-FFF2-40B4-BE49-F238E27FC236}">
                <a16:creationId xmlns:a16="http://schemas.microsoft.com/office/drawing/2014/main" id="{30B7F6E8-C513-544D-8578-C447D152FD28}"/>
              </a:ext>
            </a:extLst>
          </p:cNvPr>
          <p:cNvSpPr>
            <a:spLocks noGrp="1"/>
          </p:cNvSpPr>
          <p:nvPr>
            <p:ph idx="1"/>
          </p:nvPr>
        </p:nvSpPr>
        <p:spPr/>
        <p:txBody>
          <a:bodyPr/>
          <a:lstStyle/>
          <a:p>
            <a:r>
              <a:rPr lang="en-US" altLang="en-US" sz="2000" dirty="0">
                <a:ea typeface="ＭＳ Ｐゴシック" panose="020B0600070205080204" pitchFamily="34" charset="-128"/>
              </a:rPr>
              <a:t>We want a solution of the form a</a:t>
            </a:r>
            <a:r>
              <a:rPr lang="en-US" altLang="en-US" sz="2000" baseline="-25000" dirty="0">
                <a:ea typeface="ＭＳ Ｐゴシック" panose="020B0600070205080204" pitchFamily="34" charset="-128"/>
              </a:rPr>
              <a:t>n</a:t>
            </a:r>
            <a:r>
              <a:rPr lang="en-US" altLang="en-US" sz="2000" dirty="0">
                <a:ea typeface="ＭＳ Ｐゴシック" panose="020B0600070205080204" pitchFamily="34" charset="-128"/>
              </a:rPr>
              <a:t>=</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dirty="0">
                <a:ea typeface="ＭＳ Ｐゴシック" panose="020B0600070205080204" pitchFamily="34" charset="-128"/>
              </a:rPr>
              <a:t> where r is some real constant</a:t>
            </a:r>
          </a:p>
          <a:p>
            <a:r>
              <a:rPr lang="en-US" altLang="en-US" sz="2000" dirty="0">
                <a:ea typeface="ＭＳ Ｐゴシック" panose="020B0600070205080204" pitchFamily="34" charset="-128"/>
              </a:rPr>
              <a:t>We observe that </a:t>
            </a:r>
            <a:r>
              <a:rPr lang="en-US" altLang="en-US" sz="2000" dirty="0">
                <a:solidFill>
                  <a:srgbClr val="FF0000"/>
                </a:solidFill>
                <a:ea typeface="ＭＳ Ｐゴシック" panose="020B0600070205080204" pitchFamily="34" charset="-128"/>
              </a:rPr>
              <a:t>a</a:t>
            </a:r>
            <a:r>
              <a:rPr lang="en-US" altLang="en-US" sz="2000" baseline="-25000" dirty="0">
                <a:solidFill>
                  <a:srgbClr val="FF0000"/>
                </a:solidFill>
                <a:ea typeface="ＭＳ Ｐゴシック" panose="020B0600070205080204" pitchFamily="34" charset="-128"/>
              </a:rPr>
              <a:t>n</a:t>
            </a:r>
            <a:r>
              <a:rPr lang="en-US" altLang="en-US" sz="2000" dirty="0">
                <a:solidFill>
                  <a:srgbClr val="FF0000"/>
                </a:solidFill>
                <a:ea typeface="ＭＳ Ｐゴシック" panose="020B0600070205080204" pitchFamily="34" charset="-128"/>
              </a:rPr>
              <a:t>=</a:t>
            </a:r>
            <a:r>
              <a:rPr lang="en-US" altLang="en-US" sz="2000" dirty="0" err="1">
                <a:solidFill>
                  <a:srgbClr val="FF0000"/>
                </a:solidFill>
                <a:ea typeface="ＭＳ Ｐゴシック" panose="020B0600070205080204" pitchFamily="34" charset="-128"/>
              </a:rPr>
              <a:t>r</a:t>
            </a:r>
            <a:r>
              <a:rPr lang="en-US" altLang="en-US" sz="2000" baseline="30000" dirty="0" err="1">
                <a:solidFill>
                  <a:srgbClr val="FF0000"/>
                </a:solidFill>
                <a:ea typeface="ＭＳ Ｐゴシック" panose="020B0600070205080204" pitchFamily="34" charset="-128"/>
              </a:rPr>
              <a:t>n</a:t>
            </a:r>
            <a:r>
              <a:rPr lang="en-US" altLang="en-US" sz="2000" dirty="0">
                <a:ea typeface="ＭＳ Ｐゴシック" panose="020B0600070205080204" pitchFamily="34" charset="-128"/>
              </a:rPr>
              <a:t> is a solution to a linear homogeneous recurrence </a:t>
            </a:r>
            <a:r>
              <a:rPr lang="en-US" altLang="en-US" sz="2000" i="1" dirty="0">
                <a:ea typeface="ＭＳ Ｐゴシック" panose="020B0600070205080204" pitchFamily="34" charset="-128"/>
              </a:rPr>
              <a:t>if and only if </a:t>
            </a:r>
          </a:p>
          <a:p>
            <a:pPr algn="ctr">
              <a:buFont typeface="Arial" panose="020B0604020202020204" pitchFamily="34" charset="0"/>
              <a:buNone/>
            </a:pP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n-1</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n-2</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 + </a:t>
            </a:r>
            <a:r>
              <a:rPr lang="en-US" altLang="en-US" sz="2000" dirty="0" err="1">
                <a:ea typeface="ＭＳ Ｐゴシック" panose="020B0600070205080204" pitchFamily="34" charset="-128"/>
              </a:rPr>
              <a:t>c</a:t>
            </a:r>
            <a:r>
              <a:rPr lang="en-US" altLang="en-US" sz="2000" baseline="-25000" dirty="0" err="1">
                <a:ea typeface="ＭＳ Ｐゴシック" panose="020B0600070205080204" pitchFamily="34" charset="-128"/>
              </a:rPr>
              <a:t>k</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30000" dirty="0">
                <a:ea typeface="ＭＳ Ｐゴシック" panose="020B0600070205080204" pitchFamily="34" charset="-128"/>
              </a:rPr>
              <a:t>-k</a:t>
            </a: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We can now divide both sides by </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30000" dirty="0">
                <a:ea typeface="ＭＳ Ｐゴシック" panose="020B0600070205080204" pitchFamily="34" charset="-128"/>
              </a:rPr>
              <a:t>-k</a:t>
            </a:r>
            <a:r>
              <a:rPr lang="en-US" altLang="en-US" sz="2000" dirty="0">
                <a:ea typeface="ＭＳ Ｐゴシック" panose="020B0600070205080204" pitchFamily="34" charset="-128"/>
              </a:rPr>
              <a:t>, collect terms and we get a k-degree polynomial</a:t>
            </a:r>
          </a:p>
          <a:p>
            <a:pPr algn="ctr">
              <a:buFont typeface="Arial" panose="020B0604020202020204" pitchFamily="34" charset="0"/>
              <a:buNone/>
            </a:pP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k</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k-1</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k-2</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 - c</a:t>
            </a:r>
            <a:r>
              <a:rPr lang="en-US" altLang="en-US" sz="2000" baseline="-25000" dirty="0">
                <a:ea typeface="ＭＳ Ｐゴシック" panose="020B0600070205080204" pitchFamily="34" charset="-128"/>
              </a:rPr>
              <a:t>k</a:t>
            </a:r>
            <a:r>
              <a:rPr lang="en-US" altLang="en-US" sz="2000" dirty="0">
                <a:ea typeface="ＭＳ Ｐゴシック" panose="020B0600070205080204" pitchFamily="34" charset="-128"/>
              </a:rPr>
              <a:t> = 0</a:t>
            </a:r>
          </a:p>
          <a:p>
            <a:r>
              <a:rPr lang="en-US" altLang="en-US" sz="2000" dirty="0">
                <a:ea typeface="ＭＳ Ｐゴシック" panose="020B0600070205080204" pitchFamily="34" charset="-128"/>
              </a:rPr>
              <a:t>This equation is called the </a:t>
            </a:r>
            <a:r>
              <a:rPr lang="en-US" altLang="en-US" sz="2000" u="sng" dirty="0">
                <a:solidFill>
                  <a:srgbClr val="FF0000"/>
                </a:solidFill>
                <a:ea typeface="ＭＳ Ｐゴシック" panose="020B0600070205080204" pitchFamily="34" charset="-128"/>
              </a:rPr>
              <a:t>characteristic equation</a:t>
            </a:r>
            <a:r>
              <a:rPr lang="en-US" altLang="en-US" sz="2000" dirty="0">
                <a:ea typeface="ＭＳ Ｐゴシック" panose="020B0600070205080204" pitchFamily="34" charset="-128"/>
              </a:rPr>
              <a:t> of the recurrence relation</a:t>
            </a:r>
          </a:p>
          <a:p>
            <a:r>
              <a:rPr lang="en-US" altLang="en-US" sz="2000" dirty="0">
                <a:ea typeface="ＭＳ Ｐゴシック" panose="020B0600070205080204" pitchFamily="34" charset="-128"/>
              </a:rPr>
              <a:t>The roots of this polynomial are called the </a:t>
            </a:r>
            <a:r>
              <a:rPr lang="en-US" altLang="en-US" sz="2000" u="sng" dirty="0">
                <a:solidFill>
                  <a:srgbClr val="FF0000"/>
                </a:solidFill>
                <a:ea typeface="ＭＳ Ｐゴシック" panose="020B0600070205080204" pitchFamily="34" charset="-128"/>
              </a:rPr>
              <a:t>characteristics roots</a:t>
            </a:r>
            <a:r>
              <a:rPr lang="en-US" altLang="en-US" sz="2000" dirty="0">
                <a:ea typeface="ＭＳ Ｐゴシック" panose="020B0600070205080204" pitchFamily="34" charset="-128"/>
              </a:rPr>
              <a:t> of the recurrence relation. They can be used to find the solutions (if they exist) to the recurrence relation.  We will consider several cases.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80DD-AE2E-6A44-B460-58CD1612BEAC}"/>
              </a:ext>
            </a:extLst>
          </p:cNvPr>
          <p:cNvSpPr>
            <a:spLocks noGrp="1"/>
          </p:cNvSpPr>
          <p:nvPr>
            <p:ph type="title"/>
          </p:nvPr>
        </p:nvSpPr>
        <p:spPr/>
        <p:txBody>
          <a:bodyPr/>
          <a:lstStyle/>
          <a:p>
            <a:r>
              <a:rPr lang="en-US" dirty="0"/>
              <a:t>Recursion</a:t>
            </a:r>
          </a:p>
        </p:txBody>
      </p:sp>
      <p:sp>
        <p:nvSpPr>
          <p:cNvPr id="3" name="Content Placeholder 2">
            <a:extLst>
              <a:ext uri="{FF2B5EF4-FFF2-40B4-BE49-F238E27FC236}">
                <a16:creationId xmlns:a16="http://schemas.microsoft.com/office/drawing/2014/main" id="{8F94BE5B-CF7E-8A41-8A2F-9864D1F10D90}"/>
              </a:ext>
            </a:extLst>
          </p:cNvPr>
          <p:cNvSpPr>
            <a:spLocks noGrp="1"/>
          </p:cNvSpPr>
          <p:nvPr>
            <p:ph idx="1"/>
          </p:nvPr>
        </p:nvSpPr>
        <p:spPr>
          <a:xfrm>
            <a:off x="457200" y="1524000"/>
            <a:ext cx="8229600" cy="4525963"/>
          </a:xfrm>
        </p:spPr>
        <p:txBody>
          <a:bodyPr/>
          <a:lstStyle/>
          <a:p>
            <a:r>
              <a:rPr lang="en-US" dirty="0"/>
              <a:t>Introduce </a:t>
            </a:r>
            <a:r>
              <a:rPr lang="en-US" dirty="0">
                <a:solidFill>
                  <a:srgbClr val="C00000"/>
                </a:solidFill>
              </a:rPr>
              <a:t>recurrence</a:t>
            </a:r>
            <a:r>
              <a:rPr lang="en-US" dirty="0"/>
              <a:t> relation to express the cost of a </a:t>
            </a:r>
            <a:r>
              <a:rPr lang="en-US" dirty="0">
                <a:solidFill>
                  <a:srgbClr val="C00000"/>
                </a:solidFill>
              </a:rPr>
              <a:t>recursive</a:t>
            </a:r>
            <a:r>
              <a:rPr lang="en-US" dirty="0"/>
              <a:t> algorithm</a:t>
            </a:r>
          </a:p>
          <a:p>
            <a:r>
              <a:rPr lang="en-US" dirty="0"/>
              <a:t>Show that the solution of a recurrence relation is a </a:t>
            </a:r>
            <a:r>
              <a:rPr lang="en-US" dirty="0">
                <a:solidFill>
                  <a:srgbClr val="C00000"/>
                </a:solidFill>
              </a:rPr>
              <a:t>sequence</a:t>
            </a:r>
            <a:endParaRPr lang="en-US" dirty="0"/>
          </a:p>
        </p:txBody>
      </p:sp>
    </p:spTree>
    <p:extLst>
      <p:ext uri="{BB962C8B-B14F-4D97-AF65-F5344CB8AC3E}">
        <p14:creationId xmlns:p14="http://schemas.microsoft.com/office/powerpoint/2010/main" val="3461626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ADC2947A-6370-EF4E-AA06-651AEDC96428}"/>
              </a:ext>
            </a:extLst>
          </p:cNvPr>
          <p:cNvSpPr>
            <a:spLocks noGrp="1"/>
          </p:cNvSpPr>
          <p:nvPr>
            <p:ph type="title"/>
          </p:nvPr>
        </p:nvSpPr>
        <p:spPr/>
        <p:txBody>
          <a:bodyPr/>
          <a:lstStyle/>
          <a:p>
            <a:r>
              <a:rPr lang="en-US" altLang="en-US" sz="3200">
                <a:ea typeface="ＭＳ Ｐゴシック" panose="020B0600070205080204" pitchFamily="34" charset="-128"/>
              </a:rPr>
              <a:t>Second Order Linear Homogeneous Recurrences</a:t>
            </a:r>
          </a:p>
        </p:txBody>
      </p:sp>
      <p:sp>
        <p:nvSpPr>
          <p:cNvPr id="49154" name="Content Placeholder 2">
            <a:extLst>
              <a:ext uri="{FF2B5EF4-FFF2-40B4-BE49-F238E27FC236}">
                <a16:creationId xmlns:a16="http://schemas.microsoft.com/office/drawing/2014/main" id="{F6807CFB-5BE2-9349-90CB-AF7E66FCC1FA}"/>
              </a:ext>
            </a:extLst>
          </p:cNvPr>
          <p:cNvSpPr>
            <a:spLocks noGrp="1"/>
          </p:cNvSpPr>
          <p:nvPr>
            <p:ph idx="1"/>
          </p:nvPr>
        </p:nvSpPr>
        <p:spPr/>
        <p:txBody>
          <a:bodyPr/>
          <a:lstStyle/>
          <a:p>
            <a:r>
              <a:rPr lang="en-US" altLang="en-US" sz="2400" dirty="0">
                <a:ea typeface="ＭＳ Ｐゴシック" panose="020B0600070205080204" pitchFamily="34" charset="-128"/>
              </a:rPr>
              <a:t>A </a:t>
            </a:r>
            <a:r>
              <a:rPr lang="en-US" altLang="en-US" sz="2400" u="sng" dirty="0">
                <a:ea typeface="ＭＳ Ｐゴシック" panose="020B0600070205080204" pitchFamily="34" charset="-128"/>
              </a:rPr>
              <a:t>second order</a:t>
            </a:r>
            <a:r>
              <a:rPr lang="en-US" altLang="en-US" sz="2400" dirty="0">
                <a:ea typeface="ＭＳ Ｐゴシック" panose="020B0600070205080204" pitchFamily="34" charset="-128"/>
              </a:rPr>
              <a:t> (k=2) linear homogeneous recurrence is a recurrence of the form</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a:t>
            </a:r>
          </a:p>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1, page 462):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sym typeface="Symbol" pitchFamily="2" charset="2"/>
              </a:rPr>
              <a:t></a:t>
            </a:r>
            <a:r>
              <a:rPr lang="en-US" altLang="en-US" sz="2400" i="1"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r</a:t>
            </a:r>
            <a:r>
              <a:rPr lang="en-US" altLang="en-US" sz="2400" baseline="30000" dirty="0">
                <a:ea typeface="ＭＳ Ｐゴシック" panose="020B0600070205080204" pitchFamily="34" charset="-128"/>
              </a:rPr>
              <a:t>2</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=0 is the characteristic polynomial of a 2</a:t>
            </a:r>
            <a:r>
              <a:rPr lang="en-US" altLang="en-US" sz="2400" baseline="30000" dirty="0">
                <a:ea typeface="ＭＳ Ｐゴシック" panose="020B0600070205080204" pitchFamily="34" charset="-128"/>
              </a:rPr>
              <a:t>nd</a:t>
            </a:r>
            <a:r>
              <a:rPr lang="en-US" altLang="en-US" sz="2400" dirty="0">
                <a:ea typeface="ＭＳ Ｐゴシック" panose="020B0600070205080204" pitchFamily="34" charset="-128"/>
              </a:rPr>
              <a:t> order linear homogeneous recurrence that has two distinct* roots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then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if and only if </a:t>
            </a:r>
          </a:p>
          <a:p>
            <a:pPr algn="ctr">
              <a:buFont typeface="Arial" panose="020B0604020202020204" pitchFamily="34" charset="0"/>
              <a:buNone/>
            </a:pPr>
            <a:r>
              <a:rPr lang="en-US" altLang="en-US" sz="2400" dirty="0">
                <a:solidFill>
                  <a:srgbClr val="FF0000"/>
                </a:solidFill>
                <a:ea typeface="ＭＳ Ｐゴシック" panose="020B0600070205080204" pitchFamily="34" charset="-128"/>
              </a:rPr>
              <a:t>a</a:t>
            </a:r>
            <a:r>
              <a:rPr lang="en-US" altLang="en-US" sz="2400" baseline="-25000" dirty="0">
                <a:solidFill>
                  <a:srgbClr val="FF0000"/>
                </a:solidFill>
                <a:ea typeface="ＭＳ Ｐゴシック" panose="020B0600070205080204" pitchFamily="34" charset="-128"/>
              </a:rPr>
              <a:t>n</a:t>
            </a:r>
            <a:r>
              <a:rPr lang="en-US" altLang="en-US" sz="2400" dirty="0">
                <a:solidFill>
                  <a:srgbClr val="FF0000"/>
                </a:solidFill>
                <a:ea typeface="ＭＳ Ｐゴシック" panose="020B0600070205080204" pitchFamily="34" charset="-128"/>
              </a:rPr>
              <a:t>= </a:t>
            </a:r>
            <a:r>
              <a:rPr lang="en-US" altLang="en-US" sz="2400" dirty="0">
                <a:solidFill>
                  <a:srgbClr val="FF0000"/>
                </a:solidFill>
                <a:ea typeface="ＭＳ Ｐゴシック" panose="020B0600070205080204" pitchFamily="34" charset="-128"/>
                <a:sym typeface="Symbol" pitchFamily="2" charset="2"/>
              </a:rPr>
              <a:t></a:t>
            </a:r>
            <a:r>
              <a:rPr lang="en-US" altLang="en-US" sz="2400" baseline="-25000" dirty="0">
                <a:solidFill>
                  <a:srgbClr val="FF0000"/>
                </a:solidFill>
                <a:ea typeface="ＭＳ Ｐゴシック" panose="020B0600070205080204" pitchFamily="34" charset="-128"/>
              </a:rPr>
              <a:t>1</a:t>
            </a:r>
            <a:r>
              <a:rPr lang="en-US" altLang="en-US" sz="2400" dirty="0">
                <a:solidFill>
                  <a:srgbClr val="FF0000"/>
                </a:solidFill>
                <a:ea typeface="ＭＳ Ｐゴシック" panose="020B0600070205080204" pitchFamily="34" charset="-128"/>
              </a:rPr>
              <a:t>r</a:t>
            </a:r>
            <a:r>
              <a:rPr lang="en-US" altLang="en-US" sz="2400" baseline="-25000" dirty="0">
                <a:solidFill>
                  <a:srgbClr val="FF0000"/>
                </a:solidFill>
                <a:ea typeface="ＭＳ Ｐゴシック" panose="020B0600070205080204" pitchFamily="34" charset="-128"/>
              </a:rPr>
              <a:t>1</a:t>
            </a:r>
            <a:r>
              <a:rPr lang="en-US" altLang="en-US" sz="2400" baseline="30000" dirty="0">
                <a:solidFill>
                  <a:srgbClr val="FF0000"/>
                </a:solidFill>
                <a:ea typeface="ＭＳ Ｐゴシック" panose="020B0600070205080204" pitchFamily="34" charset="-128"/>
              </a:rPr>
              <a:t>n </a:t>
            </a:r>
            <a:r>
              <a:rPr lang="en-US" altLang="en-US" sz="2400" dirty="0">
                <a:solidFill>
                  <a:srgbClr val="FF0000"/>
                </a:solidFill>
                <a:ea typeface="ＭＳ Ｐゴシック" panose="020B0600070205080204" pitchFamily="34" charset="-128"/>
              </a:rPr>
              <a:t>+ </a:t>
            </a:r>
            <a:r>
              <a:rPr lang="en-US" altLang="en-US" sz="2400" dirty="0">
                <a:solidFill>
                  <a:srgbClr val="FF0000"/>
                </a:solidFill>
                <a:ea typeface="ＭＳ Ｐゴシック" panose="020B0600070205080204" pitchFamily="34" charset="-128"/>
                <a:sym typeface="Symbol" pitchFamily="2" charset="2"/>
              </a:rPr>
              <a:t></a:t>
            </a:r>
            <a:r>
              <a:rPr lang="en-US" altLang="en-US" sz="2400" baseline="-25000" dirty="0">
                <a:solidFill>
                  <a:srgbClr val="FF0000"/>
                </a:solidFill>
                <a:ea typeface="ＭＳ Ｐゴシック" panose="020B0600070205080204" pitchFamily="34" charset="-128"/>
              </a:rPr>
              <a:t>2</a:t>
            </a:r>
            <a:r>
              <a:rPr lang="en-US" altLang="en-US" sz="2400" dirty="0">
                <a:solidFill>
                  <a:srgbClr val="FF0000"/>
                </a:solidFill>
                <a:ea typeface="ＭＳ Ｐゴシック" panose="020B0600070205080204" pitchFamily="34" charset="-128"/>
              </a:rPr>
              <a:t>r</a:t>
            </a:r>
            <a:r>
              <a:rPr lang="en-US" altLang="en-US" sz="2400" baseline="-25000" dirty="0">
                <a:solidFill>
                  <a:srgbClr val="FF0000"/>
                </a:solidFill>
                <a:ea typeface="ＭＳ Ｐゴシック" panose="020B0600070205080204" pitchFamily="34" charset="-128"/>
              </a:rPr>
              <a:t>2</a:t>
            </a:r>
            <a:r>
              <a:rPr lang="en-US" altLang="en-US" sz="2400" baseline="30000" dirty="0">
                <a:solidFill>
                  <a:srgbClr val="FF0000"/>
                </a:solidFill>
                <a:ea typeface="ＭＳ Ｐゴシック" panose="020B0600070205080204" pitchFamily="34" charset="-128"/>
              </a:rPr>
              <a:t>n</a:t>
            </a: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are constants dependent upon the initial conditions</a:t>
            </a:r>
          </a:p>
          <a:p>
            <a:pPr>
              <a:buFont typeface="Arial" panose="020B0604020202020204" pitchFamily="34" charset="0"/>
              <a:buNone/>
            </a:pPr>
            <a:endParaRPr lang="en-US" altLang="en-US" sz="1400" dirty="0">
              <a:ea typeface="ＭＳ Ｐゴシック" panose="020B0600070205080204" pitchFamily="34" charset="-128"/>
            </a:endParaRPr>
          </a:p>
          <a:p>
            <a:pPr>
              <a:buFont typeface="Arial" panose="020B0604020202020204" pitchFamily="34" charset="0"/>
              <a:buNone/>
            </a:pPr>
            <a:r>
              <a:rPr lang="en-US" altLang="en-US" sz="2000" dirty="0">
                <a:ea typeface="ＭＳ Ｐゴシック" panose="020B0600070205080204" pitchFamily="34" charset="-128"/>
              </a:rPr>
              <a:t>* We discuss single root later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2229DC3B-28DB-CB4D-921E-06D828F64241}"/>
              </a:ext>
            </a:extLst>
          </p:cNvPr>
          <p:cNvSpPr>
            <a:spLocks noGrp="1"/>
          </p:cNvSpPr>
          <p:nvPr>
            <p:ph type="title"/>
          </p:nvPr>
        </p:nvSpPr>
        <p:spPr/>
        <p:txBody>
          <a:bodyPr/>
          <a:lstStyle/>
          <a:p>
            <a:r>
              <a:rPr lang="en-US" altLang="en-US" sz="3600">
                <a:ea typeface="ＭＳ Ｐゴシック" panose="020B0600070205080204" pitchFamily="34" charset="-128"/>
              </a:rPr>
              <a:t>Second Order Linear Homogeneous Recurrences: Example A (1)</a:t>
            </a:r>
          </a:p>
        </p:txBody>
      </p:sp>
      <p:sp>
        <p:nvSpPr>
          <p:cNvPr id="50178" name="Content Placeholder 2">
            <a:extLst>
              <a:ext uri="{FF2B5EF4-FFF2-40B4-BE49-F238E27FC236}">
                <a16:creationId xmlns:a16="http://schemas.microsoft.com/office/drawing/2014/main" id="{A93A9733-778F-1640-99B2-3FEE18D52CD8}"/>
              </a:ext>
            </a:extLst>
          </p:cNvPr>
          <p:cNvSpPr>
            <a:spLocks noGrp="1"/>
          </p:cNvSpPr>
          <p:nvPr>
            <p:ph idx="1"/>
          </p:nvPr>
        </p:nvSpPr>
        <p:spPr>
          <a:xfrm>
            <a:off x="457200" y="1447800"/>
            <a:ext cx="8229600" cy="1600200"/>
          </a:xfrm>
        </p:spPr>
        <p:txBody>
          <a:bodyPr/>
          <a:lstStyle/>
          <a:p>
            <a:r>
              <a:rPr lang="en-US" altLang="en-US" sz="2800" dirty="0">
                <a:ea typeface="ＭＳ Ｐゴシック" panose="020B0600070205080204" pitchFamily="34" charset="-128"/>
              </a:rPr>
              <a:t>Find a solution to</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 = 5a</a:t>
            </a:r>
            <a:r>
              <a:rPr lang="en-US" altLang="en-US" sz="2800" baseline="-25000" dirty="0">
                <a:ea typeface="ＭＳ Ｐゴシック" panose="020B0600070205080204" pitchFamily="34" charset="-128"/>
              </a:rPr>
              <a:t>n-1 </a:t>
            </a:r>
            <a:r>
              <a:rPr lang="en-US" altLang="en-US" sz="2800" dirty="0">
                <a:ea typeface="ＭＳ Ｐゴシック" panose="020B0600070205080204" pitchFamily="34" charset="-128"/>
              </a:rPr>
              <a:t>- 6a</a:t>
            </a:r>
            <a:r>
              <a:rPr lang="en-US" altLang="en-US" sz="2800" baseline="-25000" dirty="0">
                <a:ea typeface="ＭＳ Ｐゴシック" panose="020B0600070205080204" pitchFamily="34" charset="-128"/>
              </a:rPr>
              <a:t>n-2</a:t>
            </a:r>
          </a:p>
          <a:p>
            <a:pPr>
              <a:buFont typeface="Arial" panose="020B0604020202020204" pitchFamily="34" charset="0"/>
              <a:buNone/>
            </a:pPr>
            <a:r>
              <a:rPr lang="en-US" altLang="en-US" sz="2800" dirty="0">
                <a:ea typeface="ＭＳ Ｐゴシック" panose="020B0600070205080204" pitchFamily="34" charset="-128"/>
              </a:rPr>
              <a:t>	with initial conditions 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=1, 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=4</a:t>
            </a:r>
          </a:p>
          <a:p>
            <a:pPr>
              <a:buFont typeface="Arial" panose="020B0604020202020204" pitchFamily="34" charset="0"/>
              <a:buNone/>
            </a:pPr>
            <a:r>
              <a:rPr lang="en-US" altLang="en-US" sz="2800" dirty="0">
                <a:ea typeface="ＭＳ Ｐゴシック" panose="020B0600070205080204" pitchFamily="34" charset="-128"/>
              </a:rPr>
              <a:t> </a:t>
            </a:r>
          </a:p>
        </p:txBody>
      </p:sp>
      <p:sp>
        <p:nvSpPr>
          <p:cNvPr id="4" name="Content Placeholder 2">
            <a:extLst>
              <a:ext uri="{FF2B5EF4-FFF2-40B4-BE49-F238E27FC236}">
                <a16:creationId xmlns:a16="http://schemas.microsoft.com/office/drawing/2014/main" id="{8EFA2ADF-145A-E94A-A025-DE6C455AD78B}"/>
              </a:ext>
            </a:extLst>
          </p:cNvPr>
          <p:cNvSpPr txBox="1">
            <a:spLocks/>
          </p:cNvSpPr>
          <p:nvPr/>
        </p:nvSpPr>
        <p:spPr bwMode="auto">
          <a:xfrm>
            <a:off x="457200" y="2971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characteristic equation is</a:t>
            </a:r>
          </a:p>
          <a:p>
            <a:pPr algn="ctr">
              <a:buFont typeface="Arial" panose="020B0604020202020204" pitchFamily="34" charset="0"/>
              <a:buNone/>
            </a:pPr>
            <a:r>
              <a:rPr lang="en-US" altLang="en-US" sz="2800"/>
              <a:t>r</a:t>
            </a:r>
            <a:r>
              <a:rPr lang="en-US" altLang="en-US" sz="2800" baseline="30000"/>
              <a:t>2 </a:t>
            </a:r>
            <a:r>
              <a:rPr lang="en-US" altLang="en-US" sz="2800"/>
              <a:t>- 5r + 6 = 0</a:t>
            </a:r>
            <a:endParaRPr lang="en-US" altLang="en-US" sz="2800" baseline="-25000"/>
          </a:p>
          <a:p>
            <a:pPr>
              <a:buFont typeface="Arial" panose="020B0604020202020204" pitchFamily="34" charset="0"/>
              <a:buNone/>
            </a:pPr>
            <a:r>
              <a:rPr lang="en-US" altLang="en-US" sz="2800"/>
              <a:t>	</a:t>
            </a:r>
          </a:p>
        </p:txBody>
      </p:sp>
      <p:sp>
        <p:nvSpPr>
          <p:cNvPr id="5" name="Content Placeholder 2">
            <a:extLst>
              <a:ext uri="{FF2B5EF4-FFF2-40B4-BE49-F238E27FC236}">
                <a16:creationId xmlns:a16="http://schemas.microsoft.com/office/drawing/2014/main" id="{5EC7F76B-F519-9542-9B50-29B82CD652F0}"/>
              </a:ext>
            </a:extLst>
          </p:cNvPr>
          <p:cNvSpPr txBox="1">
            <a:spLocks/>
          </p:cNvSpPr>
          <p:nvPr/>
        </p:nvSpPr>
        <p:spPr bwMode="auto">
          <a:xfrm>
            <a:off x="457200" y="4038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roots are r</a:t>
            </a:r>
            <a:r>
              <a:rPr lang="en-US" altLang="en-US" sz="2800" baseline="-25000"/>
              <a:t>1</a:t>
            </a:r>
            <a:r>
              <a:rPr lang="en-US" altLang="en-US" sz="2800"/>
              <a:t>=2, r</a:t>
            </a:r>
            <a:r>
              <a:rPr lang="en-US" altLang="en-US" sz="2800" baseline="-25000"/>
              <a:t>2</a:t>
            </a:r>
            <a:r>
              <a:rPr lang="en-US" altLang="en-US" sz="2800"/>
              <a:t>=3</a:t>
            </a:r>
          </a:p>
          <a:p>
            <a:pPr algn="ctr">
              <a:buFont typeface="Arial" panose="020B0604020202020204" pitchFamily="34" charset="0"/>
              <a:buNone/>
            </a:pPr>
            <a:r>
              <a:rPr lang="en-US" altLang="en-US" sz="2800"/>
              <a:t>r</a:t>
            </a:r>
            <a:r>
              <a:rPr lang="en-US" altLang="en-US" sz="2800" baseline="30000"/>
              <a:t>2 </a:t>
            </a:r>
            <a:r>
              <a:rPr lang="en-US" altLang="en-US" sz="2800"/>
              <a:t>- 5r + 6 = (r-2)(r-3)</a:t>
            </a:r>
            <a:endParaRPr lang="en-US" altLang="en-US" sz="2800" baseline="-25000"/>
          </a:p>
          <a:p>
            <a:pPr>
              <a:buFont typeface="Arial" panose="020B0604020202020204" pitchFamily="34" charset="0"/>
              <a:buNone/>
            </a:pPr>
            <a:r>
              <a:rPr lang="en-US" altLang="en-US" sz="2800"/>
              <a:t>	</a:t>
            </a:r>
          </a:p>
        </p:txBody>
      </p:sp>
      <p:sp>
        <p:nvSpPr>
          <p:cNvPr id="6" name="Content Placeholder 2">
            <a:extLst>
              <a:ext uri="{FF2B5EF4-FFF2-40B4-BE49-F238E27FC236}">
                <a16:creationId xmlns:a16="http://schemas.microsoft.com/office/drawing/2014/main" id="{8FF68AB9-4972-8F49-910B-3B64FDDF276E}"/>
              </a:ext>
            </a:extLst>
          </p:cNvPr>
          <p:cNvSpPr txBox="1">
            <a:spLocks/>
          </p:cNvSpPr>
          <p:nvPr/>
        </p:nvSpPr>
        <p:spPr bwMode="auto">
          <a:xfrm>
            <a:off x="457200" y="5181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Using the 2</a:t>
            </a:r>
            <a:r>
              <a:rPr lang="en-US" altLang="en-US" sz="2800" baseline="30000"/>
              <a:t>nd</a:t>
            </a:r>
            <a:r>
              <a:rPr lang="en-US" altLang="en-US" sz="2800"/>
              <a:t> order theorem we have a solution</a:t>
            </a:r>
          </a:p>
          <a:p>
            <a:pPr algn="ctr">
              <a:buFontTx/>
              <a:buNone/>
            </a:pPr>
            <a:r>
              <a:rPr lang="en-US" altLang="en-US" sz="2800"/>
              <a:t>a</a:t>
            </a:r>
            <a:r>
              <a:rPr lang="en-US" altLang="en-US" sz="2800" baseline="-25000"/>
              <a:t>n</a:t>
            </a:r>
            <a:r>
              <a:rPr lang="en-US" altLang="en-US" sz="2800"/>
              <a:t> = </a:t>
            </a:r>
            <a:r>
              <a:rPr lang="en-US" altLang="en-US" sz="2800">
                <a:sym typeface="Symbol" pitchFamily="2" charset="2"/>
              </a:rPr>
              <a:t></a:t>
            </a:r>
            <a:r>
              <a:rPr lang="en-US" altLang="en-US" sz="2800" baseline="-25000"/>
              <a:t>1</a:t>
            </a:r>
            <a:r>
              <a:rPr lang="en-US" altLang="en-US" sz="2800"/>
              <a:t>2</a:t>
            </a:r>
            <a:r>
              <a:rPr lang="en-US" altLang="en-US" sz="2800" baseline="30000"/>
              <a:t>n </a:t>
            </a:r>
            <a:r>
              <a:rPr lang="en-US" altLang="en-US" sz="2800"/>
              <a:t>+ </a:t>
            </a:r>
            <a:r>
              <a:rPr lang="en-US" altLang="en-US" sz="2800">
                <a:sym typeface="Symbol" pitchFamily="2" charset="2"/>
              </a:rPr>
              <a:t></a:t>
            </a:r>
            <a:r>
              <a:rPr lang="en-US" altLang="en-US" sz="2800" baseline="-25000"/>
              <a:t>2</a:t>
            </a:r>
            <a:r>
              <a:rPr lang="en-US" altLang="en-US" sz="2800"/>
              <a:t>3</a:t>
            </a:r>
            <a:r>
              <a:rPr lang="en-US" altLang="en-US" sz="2800" baseline="30000"/>
              <a:t>n</a:t>
            </a:r>
            <a:endParaRPr lang="en-US" altLang="en-US" sz="2800" baseline="-25000"/>
          </a:p>
          <a:p>
            <a:pPr>
              <a:buFont typeface="Arial" panose="020B0604020202020204" pitchFamily="34" charset="0"/>
              <a:buNone/>
            </a:pPr>
            <a:r>
              <a:rPr lang="en-US" altLang="en-US"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62D4757B-2924-A44C-A022-38183883213B}"/>
              </a:ext>
            </a:extLst>
          </p:cNvPr>
          <p:cNvSpPr>
            <a:spLocks noGrp="1"/>
          </p:cNvSpPr>
          <p:nvPr>
            <p:ph type="title"/>
          </p:nvPr>
        </p:nvSpPr>
        <p:spPr/>
        <p:txBody>
          <a:bodyPr/>
          <a:lstStyle/>
          <a:p>
            <a:r>
              <a:rPr lang="en-US" altLang="en-US" sz="3200">
                <a:ea typeface="ＭＳ Ｐゴシック" panose="020B0600070205080204" pitchFamily="34" charset="-128"/>
              </a:rPr>
              <a:t>Second Order Linear Homogeneous Recurrences: Example A (2)</a:t>
            </a:r>
          </a:p>
        </p:txBody>
      </p:sp>
      <p:sp>
        <p:nvSpPr>
          <p:cNvPr id="51202" name="Content Placeholder 2">
            <a:extLst>
              <a:ext uri="{FF2B5EF4-FFF2-40B4-BE49-F238E27FC236}">
                <a16:creationId xmlns:a16="http://schemas.microsoft.com/office/drawing/2014/main" id="{24452DEB-6AF8-1345-882C-E11CB57E197D}"/>
              </a:ext>
            </a:extLst>
          </p:cNvPr>
          <p:cNvSpPr>
            <a:spLocks noGrp="1"/>
          </p:cNvSpPr>
          <p:nvPr>
            <p:ph idx="1"/>
          </p:nvPr>
        </p:nvSpPr>
        <p:spPr/>
        <p:txBody>
          <a:bodyPr/>
          <a:lstStyle/>
          <a:p>
            <a:r>
              <a:rPr lang="en-US" altLang="en-US" sz="2800" dirty="0">
                <a:ea typeface="ＭＳ Ｐゴシック" panose="020B0600070205080204" pitchFamily="34" charset="-128"/>
              </a:rPr>
              <a:t>Given the solution</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n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n </a:t>
            </a:r>
          </a:p>
          <a:p>
            <a:r>
              <a:rPr lang="en-US" altLang="en-US" sz="2800" dirty="0">
                <a:ea typeface="ＭＳ Ｐゴシック" panose="020B0600070205080204" pitchFamily="34" charset="-128"/>
              </a:rPr>
              <a:t>We plug in the two initial conditions to get a system of linear equations 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=1, 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=4</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0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0</a:t>
            </a:r>
            <a:endParaRPr lang="en-US" altLang="en-US" sz="2800" dirty="0">
              <a:ea typeface="ＭＳ Ｐゴシック" panose="020B0600070205080204" pitchFamily="34" charset="-128"/>
            </a:endParaRP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1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1</a:t>
            </a: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Thus:</a:t>
            </a:r>
          </a:p>
          <a:p>
            <a:pPr algn="ctr">
              <a:buFont typeface="Arial" panose="020B0604020202020204" pitchFamily="34" charset="0"/>
              <a:buNone/>
            </a:pPr>
            <a:r>
              <a:rPr lang="en-US" altLang="en-US" sz="2800" dirty="0">
                <a:ea typeface="ＭＳ Ｐゴシック" panose="020B0600070205080204" pitchFamily="34" charset="-128"/>
              </a:rPr>
              <a:t>1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baseline="30000" dirty="0">
                <a:ea typeface="ＭＳ Ｐゴシック" panose="020B0600070205080204" pitchFamily="34" charset="-128"/>
              </a:rPr>
              <a:t>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endParaRPr lang="en-US" altLang="en-US" sz="2800" dirty="0">
              <a:ea typeface="ＭＳ Ｐゴシック" panose="020B0600070205080204" pitchFamily="34" charset="-128"/>
            </a:endParaRPr>
          </a:p>
          <a:p>
            <a:pPr algn="ctr">
              <a:buFont typeface="Arial" panose="020B0604020202020204" pitchFamily="34" charset="0"/>
              <a:buNone/>
            </a:pPr>
            <a:r>
              <a:rPr lang="en-US" altLang="en-US" sz="2800" dirty="0">
                <a:ea typeface="ＭＳ Ｐゴシック" panose="020B0600070205080204" pitchFamily="34" charset="-128"/>
              </a:rPr>
              <a:t>4 = 2</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baseline="30000" dirty="0">
                <a:ea typeface="ＭＳ Ｐゴシック" panose="020B0600070205080204" pitchFamily="34" charset="-128"/>
              </a:rPr>
              <a:t> </a:t>
            </a:r>
            <a:r>
              <a:rPr lang="en-US" altLang="en-US" sz="2800" dirty="0">
                <a:ea typeface="ＭＳ Ｐゴシック" panose="020B0600070205080204" pitchFamily="34" charset="-128"/>
              </a:rPr>
              <a:t>+ 3</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endParaRPr lang="en-US" altLang="en-US" sz="2800" dirty="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258D9237-A860-814E-966C-6B4EAF85AEDA}"/>
              </a:ext>
            </a:extLst>
          </p:cNvPr>
          <p:cNvSpPr>
            <a:spLocks noGrp="1"/>
          </p:cNvSpPr>
          <p:nvPr>
            <p:ph type="title"/>
          </p:nvPr>
        </p:nvSpPr>
        <p:spPr/>
        <p:txBody>
          <a:bodyPr/>
          <a:lstStyle/>
          <a:p>
            <a:r>
              <a:rPr lang="en-US" altLang="en-US" sz="3600">
                <a:ea typeface="ＭＳ Ｐゴシック" panose="020B0600070205080204" pitchFamily="34" charset="-128"/>
              </a:rPr>
              <a:t>Second Order Linear Homogeneous Recurrences: Example A (3)</a:t>
            </a:r>
          </a:p>
        </p:txBody>
      </p:sp>
      <p:sp>
        <p:nvSpPr>
          <p:cNvPr id="52226" name="Content Placeholder 2">
            <a:extLst>
              <a:ext uri="{FF2B5EF4-FFF2-40B4-BE49-F238E27FC236}">
                <a16:creationId xmlns:a16="http://schemas.microsoft.com/office/drawing/2014/main" id="{501C41E1-AF7F-E142-B770-38C515AEB1D3}"/>
              </a:ext>
            </a:extLst>
          </p:cNvPr>
          <p:cNvSpPr>
            <a:spLocks noGrp="1"/>
          </p:cNvSpPr>
          <p:nvPr>
            <p:ph idx="1"/>
          </p:nvPr>
        </p:nvSpPr>
        <p:spPr/>
        <p:txBody>
          <a:bodyPr/>
          <a:lstStyle/>
          <a:p>
            <a:pPr algn="ctr">
              <a:buFont typeface="Arial" panose="020B0604020202020204" pitchFamily="34" charset="0"/>
              <a:buNone/>
            </a:pPr>
            <a:r>
              <a:rPr lang="en-US" altLang="en-US" sz="2000">
                <a:ea typeface="ＭＳ Ｐゴシック" panose="020B0600070205080204" pitchFamily="34" charset="-128"/>
              </a:rPr>
              <a:t>1 =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endParaRPr lang="en-US" altLang="en-US" sz="2000">
              <a:ea typeface="ＭＳ Ｐゴシック" panose="020B0600070205080204" pitchFamily="34" charset="-128"/>
            </a:endParaRPr>
          </a:p>
          <a:p>
            <a:pPr algn="ctr">
              <a:buFont typeface="Arial" panose="020B0604020202020204" pitchFamily="34" charset="0"/>
              <a:buNone/>
            </a:pPr>
            <a:r>
              <a:rPr lang="en-US" altLang="en-US" sz="2000">
                <a:ea typeface="ＭＳ Ｐゴシック" panose="020B0600070205080204" pitchFamily="34" charset="-128"/>
              </a:rPr>
              <a:t>4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endParaRPr lang="en-US" altLang="en-US" sz="2000">
              <a:ea typeface="ＭＳ Ｐゴシック" panose="020B0600070205080204" pitchFamily="34" charset="-128"/>
            </a:endParaRPr>
          </a:p>
          <a:p>
            <a:r>
              <a:rPr lang="en-US" altLang="en-US" sz="2400">
                <a:ea typeface="ＭＳ Ｐゴシック" panose="020B0600070205080204" pitchFamily="34" charset="-128"/>
              </a:rPr>
              <a:t>Solving for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rPr>
              <a:t>= (1</a:t>
            </a:r>
            <a:r>
              <a:rPr lang="en-US" altLang="en-US" sz="2400">
                <a:ea typeface="ＭＳ Ｐゴシック" panose="020B0600070205080204" pitchFamily="34" charset="-128"/>
                <a:sym typeface="Symbol" pitchFamily="2" charset="2"/>
              </a:rPr>
              <a:t> - </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we get</a:t>
            </a:r>
          </a:p>
          <a:p>
            <a:pPr algn="ctr">
              <a:buFont typeface="Arial" panose="020B0604020202020204" pitchFamily="34" charset="0"/>
              <a:buNone/>
            </a:pPr>
            <a:r>
              <a:rPr lang="en-US" altLang="en-US" sz="2400">
                <a:ea typeface="ＭＳ Ｐゴシック" panose="020B0600070205080204" pitchFamily="34" charset="-128"/>
              </a:rPr>
              <a:t> </a:t>
            </a:r>
            <a:r>
              <a:rPr lang="en-US" altLang="en-US" sz="2000">
                <a:ea typeface="ＭＳ Ｐゴシック" panose="020B0600070205080204" pitchFamily="34" charset="-128"/>
              </a:rPr>
              <a:t>4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pPr algn="ctr">
              <a:buFont typeface="Arial" panose="020B0604020202020204" pitchFamily="34" charset="0"/>
              <a:buNone/>
            </a:pPr>
            <a:r>
              <a:rPr lang="en-US" altLang="en-US" sz="2000">
                <a:ea typeface="ＭＳ Ｐゴシック" panose="020B0600070205080204" pitchFamily="34" charset="-128"/>
              </a:rPr>
              <a:t> 4 = 2(1-</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 + 3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pPr algn="ctr">
              <a:buFont typeface="Arial" panose="020B0604020202020204" pitchFamily="34" charset="0"/>
              <a:buNone/>
            </a:pPr>
            <a:r>
              <a:rPr lang="en-US" altLang="en-US" sz="2000">
                <a:ea typeface="ＭＳ Ｐゴシック" panose="020B0600070205080204" pitchFamily="34" charset="-128"/>
              </a:rPr>
              <a:t>4 = 2 - 2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 + 3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 </a:t>
            </a:r>
          </a:p>
          <a:p>
            <a:pPr algn="ctr">
              <a:buFont typeface="Arial" panose="020B0604020202020204" pitchFamily="34" charset="0"/>
              <a:buNone/>
            </a:pPr>
            <a:r>
              <a:rPr lang="en-US" altLang="en-US" sz="2000">
                <a:ea typeface="ＭＳ Ｐゴシック" panose="020B0600070205080204" pitchFamily="34" charset="-128"/>
              </a:rPr>
              <a:t>2 =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r>
              <a:rPr lang="en-US" altLang="en-US" sz="2400">
                <a:ea typeface="ＭＳ Ｐゴシック" panose="020B0600070205080204" pitchFamily="34" charset="-128"/>
                <a:sym typeface="Symbol" pitchFamily="2" charset="2"/>
              </a:rPr>
              <a:t>Substituting for </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a:t>
            </a:r>
            <a:r>
              <a:rPr lang="en-US" altLang="en-US" sz="2400" baseline="-25000">
                <a:ea typeface="ＭＳ Ｐゴシック" panose="020B0600070205080204" pitchFamily="34" charset="-128"/>
                <a:sym typeface="Symbol" pitchFamily="2" charset="2"/>
              </a:rPr>
              <a:t>1</a:t>
            </a:r>
            <a:r>
              <a:rPr lang="en-US" altLang="en-US" sz="2400">
                <a:ea typeface="ＭＳ Ｐゴシック" panose="020B0600070205080204" pitchFamily="34" charset="-128"/>
              </a:rPr>
              <a:t> = -1</a:t>
            </a:r>
            <a:endParaRPr lang="en-US" altLang="en-US" sz="2400" baseline="-25000">
              <a:ea typeface="ＭＳ Ｐゴシック" panose="020B0600070205080204" pitchFamily="34" charset="-128"/>
            </a:endParaRPr>
          </a:p>
          <a:p>
            <a:r>
              <a:rPr lang="en-US" altLang="en-US" sz="2400">
                <a:ea typeface="ＭＳ Ｐゴシック" panose="020B0600070205080204" pitchFamily="34" charset="-128"/>
              </a:rPr>
              <a:t>Putting it back together, we have</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2</a:t>
            </a:r>
            <a:r>
              <a:rPr lang="en-US" altLang="en-US" sz="2400" baseline="30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3</a:t>
            </a:r>
            <a:r>
              <a:rPr lang="en-US" altLang="en-US" sz="2400" baseline="30000">
                <a:ea typeface="ＭＳ Ｐゴシック" panose="020B0600070205080204" pitchFamily="34" charset="-128"/>
              </a:rPr>
              <a:t>n</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-1</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2</a:t>
            </a:r>
            <a:r>
              <a:rPr lang="en-US" altLang="en-US" sz="2400" baseline="30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2</a:t>
            </a:r>
            <a:r>
              <a:rPr lang="en-US" altLang="en-US" sz="2400">
                <a:ea typeface="ＭＳ Ｐゴシック" panose="020B0600070205080204" pitchFamily="34" charset="-128"/>
              </a:rPr>
              <a:t>3</a:t>
            </a:r>
            <a:r>
              <a:rPr lang="en-US" altLang="en-US" sz="2400" baseline="30000">
                <a:ea typeface="ＭＳ Ｐゴシック" panose="020B0600070205080204" pitchFamily="34" charset="-128"/>
              </a:rPr>
              <a:t>n</a:t>
            </a:r>
            <a:endParaRPr lang="en-US" altLang="en-US" sz="2400">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45A688E3-3FEE-2640-8BE8-69AE7FC73232}"/>
              </a:ext>
            </a:extLst>
          </p:cNvPr>
          <p:cNvSpPr>
            <a:spLocks noGrp="1"/>
          </p:cNvSpPr>
          <p:nvPr>
            <p:ph type="title"/>
          </p:nvPr>
        </p:nvSpPr>
        <p:spPr/>
        <p:txBody>
          <a:bodyPr/>
          <a:lstStyle/>
          <a:p>
            <a:r>
              <a:rPr lang="en-US" altLang="en-US" sz="4000">
                <a:ea typeface="ＭＳ Ｐゴシック" panose="020B0600070205080204" pitchFamily="34" charset="-128"/>
              </a:rPr>
              <a:t>Second Order Linear Homogeneous Recurrences: Example B (1)</a:t>
            </a:r>
          </a:p>
        </p:txBody>
      </p:sp>
      <p:sp>
        <p:nvSpPr>
          <p:cNvPr id="53250" name="Content Placeholder 2">
            <a:extLst>
              <a:ext uri="{FF2B5EF4-FFF2-40B4-BE49-F238E27FC236}">
                <a16:creationId xmlns:a16="http://schemas.microsoft.com/office/drawing/2014/main" id="{58BDECED-B528-6E49-A9C7-76E42B40D744}"/>
              </a:ext>
            </a:extLst>
          </p:cNvPr>
          <p:cNvSpPr>
            <a:spLocks noGrp="1"/>
          </p:cNvSpPr>
          <p:nvPr>
            <p:ph idx="1"/>
          </p:nvPr>
        </p:nvSpPr>
        <p:spPr>
          <a:xfrm>
            <a:off x="457200" y="1600200"/>
            <a:ext cx="8229600" cy="1371600"/>
          </a:xfrm>
        </p:spPr>
        <p:txBody>
          <a:bodyPr/>
          <a:lstStyle/>
          <a:p>
            <a:r>
              <a:rPr lang="en-US" altLang="en-US" sz="2400">
                <a:ea typeface="ＭＳ Ｐゴシック" panose="020B0600070205080204" pitchFamily="34" charset="-128"/>
              </a:rPr>
              <a:t>Solve the recurrence</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-2a</a:t>
            </a:r>
            <a:r>
              <a:rPr lang="en-US" altLang="en-US" sz="2400" baseline="-25000">
                <a:ea typeface="ＭＳ Ｐゴシック" panose="020B0600070205080204" pitchFamily="34" charset="-128"/>
              </a:rPr>
              <a:t>n-1 </a:t>
            </a:r>
            <a:r>
              <a:rPr lang="en-US" altLang="en-US" sz="2400">
                <a:ea typeface="ＭＳ Ｐゴシック" panose="020B0600070205080204" pitchFamily="34" charset="-128"/>
              </a:rPr>
              <a:t>+ 15a</a:t>
            </a:r>
            <a:r>
              <a:rPr lang="en-US" altLang="en-US" sz="2400" baseline="-25000">
                <a:ea typeface="ＭＳ Ｐゴシック" panose="020B0600070205080204" pitchFamily="34" charset="-128"/>
              </a:rPr>
              <a:t>n-2</a:t>
            </a:r>
          </a:p>
          <a:p>
            <a:pPr>
              <a:buFont typeface="Arial" panose="020B0604020202020204" pitchFamily="34" charset="0"/>
              <a:buNone/>
            </a:pPr>
            <a:r>
              <a:rPr lang="en-US" altLang="en-US" sz="2400">
                <a:ea typeface="ＭＳ Ｐゴシック" panose="020B0600070205080204" pitchFamily="34" charset="-128"/>
              </a:rPr>
              <a:t>	with initial conditions a</a:t>
            </a:r>
            <a:r>
              <a:rPr lang="en-US" altLang="en-US" sz="2400" baseline="-25000">
                <a:ea typeface="ＭＳ Ｐゴシック" panose="020B0600070205080204" pitchFamily="34" charset="-128"/>
              </a:rPr>
              <a:t>0</a:t>
            </a:r>
            <a:r>
              <a:rPr lang="en-US" altLang="en-US" sz="2400">
                <a:ea typeface="ＭＳ Ｐゴシック" panose="020B0600070205080204" pitchFamily="34" charset="-128"/>
              </a:rPr>
              <a:t>= 0,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1</a:t>
            </a:r>
            <a:endParaRPr lang="en-US" altLang="en-US" sz="2400" baseline="-25000">
              <a:ea typeface="ＭＳ Ｐゴシック" panose="020B0600070205080204" pitchFamily="34" charset="-128"/>
            </a:endParaRP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3F8A6D65-165D-4D40-966C-98EFF1945C63}"/>
              </a:ext>
            </a:extLst>
          </p:cNvPr>
          <p:cNvSpPr txBox="1">
            <a:spLocks/>
          </p:cNvSpPr>
          <p:nvPr/>
        </p:nvSpPr>
        <p:spPr bwMode="auto">
          <a:xfrm>
            <a:off x="457200" y="29718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If we did it right, we have</a:t>
            </a:r>
          </a:p>
          <a:p>
            <a:pPr algn="ctr">
              <a:buFont typeface="Arial" panose="020B0604020202020204" pitchFamily="34" charset="0"/>
              <a:buNone/>
            </a:pPr>
            <a:r>
              <a:rPr lang="en-US" altLang="en-US" sz="2400"/>
              <a:t>a</a:t>
            </a:r>
            <a:r>
              <a:rPr lang="en-US" altLang="en-US" sz="2400" baseline="-25000"/>
              <a:t>n</a:t>
            </a:r>
            <a:r>
              <a:rPr lang="en-US" altLang="en-US" sz="2400"/>
              <a:t> = 1/8 (3)</a:t>
            </a:r>
            <a:r>
              <a:rPr lang="en-US" altLang="en-US" sz="2400" baseline="30000"/>
              <a:t>n</a:t>
            </a:r>
            <a:r>
              <a:rPr lang="en-US" altLang="en-US" sz="2400" baseline="-25000"/>
              <a:t>  </a:t>
            </a:r>
            <a:r>
              <a:rPr lang="en-US" altLang="en-US" sz="2400"/>
              <a:t>- 1/8 (-5)</a:t>
            </a:r>
            <a:r>
              <a:rPr lang="en-US" altLang="en-US" sz="2400" baseline="30000"/>
              <a:t>n</a:t>
            </a:r>
            <a:endParaRPr lang="en-US" altLang="en-US" sz="2400" baseline="-25000"/>
          </a:p>
          <a:p>
            <a:endParaRPr lang="en-US" altLang="en-US"/>
          </a:p>
        </p:txBody>
      </p:sp>
      <p:sp>
        <p:nvSpPr>
          <p:cNvPr id="5" name="Content Placeholder 2">
            <a:extLst>
              <a:ext uri="{FF2B5EF4-FFF2-40B4-BE49-F238E27FC236}">
                <a16:creationId xmlns:a16="http://schemas.microsoft.com/office/drawing/2014/main" id="{359AF7A3-8AA9-4044-A597-A51EE7A238B8}"/>
              </a:ext>
            </a:extLst>
          </p:cNvPr>
          <p:cNvSpPr txBox="1">
            <a:spLocks/>
          </p:cNvSpPr>
          <p:nvPr/>
        </p:nvSpPr>
        <p:spPr bwMode="auto">
          <a:xfrm>
            <a:off x="457200" y="44196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To check ourselves, we verify a</a:t>
            </a:r>
            <a:r>
              <a:rPr lang="en-US" altLang="en-US" sz="2400" baseline="-25000"/>
              <a:t>0</a:t>
            </a:r>
            <a:r>
              <a:rPr lang="en-US" altLang="en-US" sz="2400"/>
              <a:t>, a</a:t>
            </a:r>
            <a:r>
              <a:rPr lang="en-US" altLang="en-US" sz="2400" baseline="-25000"/>
              <a:t>1</a:t>
            </a:r>
            <a:r>
              <a:rPr lang="en-US" altLang="en-US" sz="2400"/>
              <a:t>, we compute a</a:t>
            </a:r>
            <a:r>
              <a:rPr lang="en-US" altLang="en-US" sz="2400" baseline="-25000"/>
              <a:t>3</a:t>
            </a:r>
            <a:r>
              <a:rPr lang="en-US" altLang="en-US" sz="2400"/>
              <a:t> with both equations, then maybe a</a:t>
            </a:r>
            <a:r>
              <a:rPr lang="en-US" altLang="en-US" sz="2400" baseline="-25000"/>
              <a:t>4</a:t>
            </a:r>
            <a:r>
              <a:rPr lang="en-US" altLang="en-US" sz="2400"/>
              <a:t>, etc.</a:t>
            </a:r>
            <a:endParaRPr lang="en-US" altLang="en-US" sz="2400" baseline="-25000"/>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19629BA6-B1A3-1648-B2CE-678FE2F77490}"/>
              </a:ext>
            </a:extLst>
          </p:cNvPr>
          <p:cNvSpPr>
            <a:spLocks noGrp="1"/>
          </p:cNvSpPr>
          <p:nvPr>
            <p:ph type="title"/>
          </p:nvPr>
        </p:nvSpPr>
        <p:spPr/>
        <p:txBody>
          <a:bodyPr/>
          <a:lstStyle/>
          <a:p>
            <a:r>
              <a:rPr lang="en-US" altLang="en-US">
                <a:ea typeface="ＭＳ Ｐゴシック" panose="020B0600070205080204" pitchFamily="34" charset="-128"/>
              </a:rPr>
              <a:t>Single Root Case</a:t>
            </a:r>
          </a:p>
        </p:txBody>
      </p:sp>
      <p:sp>
        <p:nvSpPr>
          <p:cNvPr id="54274" name="Content Placeholder 2">
            <a:extLst>
              <a:ext uri="{FF2B5EF4-FFF2-40B4-BE49-F238E27FC236}">
                <a16:creationId xmlns:a16="http://schemas.microsoft.com/office/drawing/2014/main" id="{F61E483E-C7B2-EE43-9AC2-5AFC4FF19D08}"/>
              </a:ext>
            </a:extLst>
          </p:cNvPr>
          <p:cNvSpPr>
            <a:spLocks noGrp="1"/>
          </p:cNvSpPr>
          <p:nvPr>
            <p:ph idx="1"/>
          </p:nvPr>
        </p:nvSpPr>
        <p:spPr/>
        <p:txBody>
          <a:bodyPr/>
          <a:lstStyle/>
          <a:p>
            <a:r>
              <a:rPr lang="en-US" altLang="en-US" sz="2400" dirty="0">
                <a:ea typeface="ＭＳ Ｐゴシック" panose="020B0600070205080204" pitchFamily="34" charset="-128"/>
              </a:rPr>
              <a:t>We can apply the theorem if the roots are </a:t>
            </a:r>
            <a:r>
              <a:rPr lang="en-US" altLang="en-US" sz="2400" dirty="0" err="1">
                <a:ea typeface="ＭＳ Ｐゴシック" panose="020B0600070205080204" pitchFamily="34" charset="-128"/>
              </a:rPr>
              <a:t>distincts</a:t>
            </a:r>
            <a:r>
              <a:rPr lang="en-US" altLang="en-US" sz="2400" dirty="0">
                <a:ea typeface="ＭＳ Ｐゴシック" panose="020B0600070205080204" pitchFamily="34" charset="-128"/>
              </a:rPr>
              <a:t>, i.e.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p>
          <a:p>
            <a:r>
              <a:rPr lang="en-US" altLang="en-US" sz="2400" dirty="0">
                <a:ea typeface="ＭＳ Ｐゴシック" panose="020B0600070205080204" pitchFamily="34" charset="-128"/>
              </a:rPr>
              <a:t>If the roots are not distinct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we say that one characteristic root has multiplicity two.  In this case, we apply a different theorem</a:t>
            </a:r>
          </a:p>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(Theorem2, page 464)</a:t>
            </a:r>
          </a:p>
          <a:p>
            <a:pPr>
              <a:buFont typeface="Arial" panose="020B0604020202020204" pitchFamily="34" charset="0"/>
              <a:buNone/>
            </a:pPr>
            <a:r>
              <a:rPr lang="en-US" altLang="en-US" sz="2400" dirty="0">
                <a:ea typeface="ＭＳ Ｐゴシック" panose="020B0600070205080204" pitchFamily="34" charset="-128"/>
              </a:rPr>
              <a:t>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sym typeface="Symbol" pitchFamily="2" charset="2"/>
              </a:rPr>
              <a:t></a:t>
            </a:r>
            <a:r>
              <a:rPr lang="en-US" altLang="en-US" sz="2400"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r</a:t>
            </a:r>
            <a:r>
              <a:rPr lang="en-US" altLang="en-US" sz="2400" baseline="30000" dirty="0">
                <a:ea typeface="ＭＳ Ｐゴシック" panose="020B0600070205080204" pitchFamily="34" charset="-128"/>
              </a:rPr>
              <a:t>2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 - c</a:t>
            </a:r>
            <a:r>
              <a:rPr lang="en-US" altLang="en-US" sz="2400" baseline="-25000" dirty="0">
                <a:ea typeface="ＭＳ Ｐゴシック" panose="020B0600070205080204" pitchFamily="34" charset="-128"/>
              </a:rPr>
              <a:t>2 </a:t>
            </a:r>
            <a:r>
              <a:rPr lang="en-US" altLang="en-US" sz="2400" dirty="0">
                <a:ea typeface="ＭＳ Ｐゴシック" panose="020B0600070205080204" pitchFamily="34" charset="-128"/>
              </a:rPr>
              <a:t>= 0 has only one distinct root, r</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then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to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a:t>
            </a:r>
            <a:r>
              <a:rPr lang="en-US" altLang="en-US" sz="2400" dirty="0">
                <a:ea typeface="ＭＳ Ｐゴシック" panose="020B0600070205080204" pitchFamily="34" charset="-128"/>
              </a:rPr>
              <a:t> if and only if </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0</a:t>
            </a:r>
            <a:r>
              <a:rPr lang="en-US" altLang="en-US" sz="2400" baseline="30000" dirty="0">
                <a:ea typeface="ＭＳ Ｐゴシック" panose="020B0600070205080204" pitchFamily="34" charset="-128"/>
              </a:rPr>
              <a:t>n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2</a:t>
            </a:r>
            <a:r>
              <a:rPr lang="en-US" altLang="en-US" sz="2400" b="1" dirty="0">
                <a:solidFill>
                  <a:srgbClr val="FF0000"/>
                </a:solidFill>
                <a:ea typeface="ＭＳ Ｐゴシック" panose="020B0600070205080204" pitchFamily="34" charset="-128"/>
              </a:rPr>
              <a:t>n</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0</a:t>
            </a:r>
            <a:r>
              <a:rPr lang="en-US" altLang="en-US" sz="2400" baseline="30000" dirty="0">
                <a:ea typeface="ＭＳ Ｐゴシック" panose="020B0600070205080204" pitchFamily="34" charset="-128"/>
              </a:rPr>
              <a:t>n</a:t>
            </a: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are constants depending upon the initial conditions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7769EF0D-72D1-B24A-9A30-8C18DC4A7A4F}"/>
              </a:ext>
            </a:extLst>
          </p:cNvPr>
          <p:cNvSpPr>
            <a:spLocks noGrp="1"/>
          </p:cNvSpPr>
          <p:nvPr>
            <p:ph type="title"/>
          </p:nvPr>
        </p:nvSpPr>
        <p:spPr/>
        <p:txBody>
          <a:bodyPr/>
          <a:lstStyle/>
          <a:p>
            <a:r>
              <a:rPr lang="en-US" altLang="en-US">
                <a:ea typeface="ＭＳ Ｐゴシック" panose="020B0600070205080204" pitchFamily="34" charset="-128"/>
              </a:rPr>
              <a:t>Single Root Case: Example (1)</a:t>
            </a:r>
          </a:p>
        </p:txBody>
      </p:sp>
      <p:sp>
        <p:nvSpPr>
          <p:cNvPr id="55298" name="Content Placeholder 2">
            <a:extLst>
              <a:ext uri="{FF2B5EF4-FFF2-40B4-BE49-F238E27FC236}">
                <a16:creationId xmlns:a16="http://schemas.microsoft.com/office/drawing/2014/main" id="{C37E714C-A1CF-E94B-A3A2-F339CD87D63F}"/>
              </a:ext>
            </a:extLst>
          </p:cNvPr>
          <p:cNvSpPr>
            <a:spLocks noGrp="1"/>
          </p:cNvSpPr>
          <p:nvPr>
            <p:ph idx="1"/>
          </p:nvPr>
        </p:nvSpPr>
        <p:spPr>
          <a:xfrm>
            <a:off x="457200" y="1600200"/>
            <a:ext cx="8229600" cy="1524000"/>
          </a:xfrm>
        </p:spPr>
        <p:txBody>
          <a:bodyPr/>
          <a:lstStyle/>
          <a:p>
            <a:r>
              <a:rPr lang="en-US" altLang="en-US" sz="2800">
                <a:ea typeface="ＭＳ Ｐゴシック" panose="020B0600070205080204" pitchFamily="34" charset="-128"/>
              </a:rPr>
              <a:t>What is the solution to the recurrence relation</a:t>
            </a:r>
          </a:p>
          <a:p>
            <a:pPr algn="ctr">
              <a:buFont typeface="Arial" panose="020B0604020202020204" pitchFamily="34" charset="0"/>
              <a:buNone/>
            </a:pP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a:t>
            </a:r>
            <a:r>
              <a:rPr lang="en-US" altLang="en-US" sz="2800">
                <a:ea typeface="ＭＳ Ｐゴシック" panose="020B0600070205080204" pitchFamily="34" charset="-128"/>
              </a:rPr>
              <a:t> = 8a</a:t>
            </a:r>
            <a:r>
              <a:rPr lang="en-US" altLang="en-US" sz="2800" baseline="-25000">
                <a:ea typeface="ＭＳ Ｐゴシック" panose="020B0600070205080204" pitchFamily="34" charset="-128"/>
              </a:rPr>
              <a:t>n-1 </a:t>
            </a:r>
            <a:r>
              <a:rPr lang="en-US" altLang="en-US" sz="2800">
                <a:ea typeface="ＭＳ Ｐゴシック" panose="020B0600070205080204" pitchFamily="34" charset="-128"/>
              </a:rPr>
              <a:t>- 16a</a:t>
            </a:r>
            <a:r>
              <a:rPr lang="en-US" altLang="en-US" sz="2800" baseline="-25000">
                <a:ea typeface="ＭＳ Ｐゴシック" panose="020B0600070205080204" pitchFamily="34" charset="-128"/>
              </a:rPr>
              <a:t>n-2</a:t>
            </a:r>
          </a:p>
          <a:p>
            <a:pPr>
              <a:buFont typeface="Arial" panose="020B0604020202020204" pitchFamily="34" charset="0"/>
              <a:buNone/>
            </a:pPr>
            <a:r>
              <a:rPr lang="en-US" altLang="en-US" sz="2800">
                <a:ea typeface="ＭＳ Ｐゴシック" panose="020B0600070205080204" pitchFamily="34" charset="-128"/>
              </a:rPr>
              <a:t>	with initial conditions a</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 1, a</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 7?</a:t>
            </a:r>
          </a:p>
        </p:txBody>
      </p:sp>
      <p:sp>
        <p:nvSpPr>
          <p:cNvPr id="4" name="Content Placeholder 2">
            <a:extLst>
              <a:ext uri="{FF2B5EF4-FFF2-40B4-BE49-F238E27FC236}">
                <a16:creationId xmlns:a16="http://schemas.microsoft.com/office/drawing/2014/main" id="{BEF8BA22-0320-5843-B515-8755A8098DE1}"/>
              </a:ext>
            </a:extLst>
          </p:cNvPr>
          <p:cNvSpPr txBox="1">
            <a:spLocks/>
          </p:cNvSpPr>
          <p:nvPr/>
        </p:nvSpPr>
        <p:spPr bwMode="auto">
          <a:xfrm>
            <a:off x="381000" y="3048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characteristic equation is:</a:t>
            </a:r>
          </a:p>
          <a:p>
            <a:pPr algn="ctr">
              <a:buFont typeface="Arial" panose="020B0604020202020204" pitchFamily="34" charset="0"/>
              <a:buNone/>
            </a:pPr>
            <a:r>
              <a:rPr lang="en-US" altLang="en-US" sz="2800"/>
              <a:t>r</a:t>
            </a:r>
            <a:r>
              <a:rPr lang="en-US" altLang="en-US" sz="2800" baseline="30000"/>
              <a:t>2</a:t>
            </a:r>
            <a:r>
              <a:rPr lang="en-US" altLang="en-US" sz="2800"/>
              <a:t> – 8r + 16 = 0</a:t>
            </a:r>
            <a:endParaRPr lang="en-US" altLang="en-US" sz="2800" baseline="-25000"/>
          </a:p>
        </p:txBody>
      </p:sp>
      <p:sp>
        <p:nvSpPr>
          <p:cNvPr id="5" name="Content Placeholder 2">
            <a:extLst>
              <a:ext uri="{FF2B5EF4-FFF2-40B4-BE49-F238E27FC236}">
                <a16:creationId xmlns:a16="http://schemas.microsoft.com/office/drawing/2014/main" id="{248A7C7D-5193-B54B-A761-A746D4BEF5E0}"/>
              </a:ext>
            </a:extLst>
          </p:cNvPr>
          <p:cNvSpPr txBox="1">
            <a:spLocks/>
          </p:cNvSpPr>
          <p:nvPr/>
        </p:nvSpPr>
        <p:spPr bwMode="auto">
          <a:xfrm>
            <a:off x="381000" y="3962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Factoring gives us:</a:t>
            </a:r>
          </a:p>
          <a:p>
            <a:pPr algn="ctr">
              <a:buFont typeface="Arial" panose="020B0604020202020204" pitchFamily="34" charset="0"/>
              <a:buNone/>
            </a:pPr>
            <a:r>
              <a:rPr lang="en-US" altLang="en-US" sz="2800"/>
              <a:t>r</a:t>
            </a:r>
            <a:r>
              <a:rPr lang="en-US" altLang="en-US" sz="2800" baseline="30000"/>
              <a:t>2</a:t>
            </a:r>
            <a:r>
              <a:rPr lang="en-US" altLang="en-US" sz="2800"/>
              <a:t> – 8r + 16 = (r-4)(r-4), so r</a:t>
            </a:r>
            <a:r>
              <a:rPr lang="en-US" altLang="en-US" sz="2800" baseline="-25000"/>
              <a:t>0</a:t>
            </a:r>
            <a:r>
              <a:rPr lang="en-US" altLang="en-US" sz="2800"/>
              <a:t>=4</a:t>
            </a:r>
            <a:endParaRPr lang="en-US" altLang="en-US" sz="2800" baseline="-25000"/>
          </a:p>
        </p:txBody>
      </p:sp>
      <p:sp>
        <p:nvSpPr>
          <p:cNvPr id="6" name="Content Placeholder 2">
            <a:extLst>
              <a:ext uri="{FF2B5EF4-FFF2-40B4-BE49-F238E27FC236}">
                <a16:creationId xmlns:a16="http://schemas.microsoft.com/office/drawing/2014/main" id="{2099BC00-937D-A144-8FDC-5336384C1C67}"/>
              </a:ext>
            </a:extLst>
          </p:cNvPr>
          <p:cNvSpPr txBox="1">
            <a:spLocks/>
          </p:cNvSpPr>
          <p:nvPr/>
        </p:nvSpPr>
        <p:spPr bwMode="auto">
          <a:xfrm>
            <a:off x="381000" y="5105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dirty="0"/>
              <a:t>Applying the theorem we have the solution:</a:t>
            </a:r>
          </a:p>
          <a:p>
            <a:pPr algn="ctr">
              <a:buFontTx/>
              <a:buNone/>
            </a:pPr>
            <a:r>
              <a:rPr lang="en-US" altLang="en-US" sz="2800" dirty="0"/>
              <a:t>a</a:t>
            </a:r>
            <a:r>
              <a:rPr lang="en-US" altLang="en-US" sz="2800" baseline="-25000" dirty="0"/>
              <a:t>n</a:t>
            </a:r>
            <a:r>
              <a:rPr lang="en-US" altLang="en-US" sz="2800" dirty="0"/>
              <a:t>= </a:t>
            </a:r>
            <a:r>
              <a:rPr lang="en-US" altLang="en-US" sz="2800" dirty="0">
                <a:sym typeface="Symbol" pitchFamily="2" charset="2"/>
              </a:rPr>
              <a:t></a:t>
            </a:r>
            <a:r>
              <a:rPr lang="en-US" altLang="en-US" sz="2800" baseline="-25000" dirty="0"/>
              <a:t>1</a:t>
            </a:r>
            <a:r>
              <a:rPr lang="en-US" altLang="en-US" sz="2800" dirty="0"/>
              <a:t>(4)</a:t>
            </a:r>
            <a:r>
              <a:rPr lang="en-US" altLang="en-US" sz="2800" baseline="30000" dirty="0"/>
              <a:t>n </a:t>
            </a:r>
            <a:r>
              <a:rPr lang="en-US" altLang="en-US" sz="2800" dirty="0"/>
              <a:t>+ </a:t>
            </a:r>
            <a:r>
              <a:rPr lang="en-US" altLang="en-US" sz="2800" dirty="0">
                <a:sym typeface="Symbol" pitchFamily="2" charset="2"/>
              </a:rPr>
              <a:t></a:t>
            </a:r>
            <a:r>
              <a:rPr lang="en-US" altLang="en-US" sz="2800" baseline="-25000" dirty="0"/>
              <a:t>2</a:t>
            </a:r>
            <a:r>
              <a:rPr lang="en-US" altLang="en-US" sz="2800" dirty="0">
                <a:solidFill>
                  <a:srgbClr val="FF0000"/>
                </a:solidFill>
              </a:rPr>
              <a:t>n</a:t>
            </a:r>
            <a:r>
              <a:rPr lang="en-US" altLang="en-US" sz="2800" dirty="0"/>
              <a:t>(4)</a:t>
            </a:r>
            <a:r>
              <a:rPr lang="en-US" altLang="en-US" sz="2800" baseline="30000" dirty="0"/>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38496363-48B7-5A4A-BDC2-12D070202D80}"/>
              </a:ext>
            </a:extLst>
          </p:cNvPr>
          <p:cNvSpPr>
            <a:spLocks noGrp="1"/>
          </p:cNvSpPr>
          <p:nvPr>
            <p:ph type="title"/>
          </p:nvPr>
        </p:nvSpPr>
        <p:spPr/>
        <p:txBody>
          <a:bodyPr/>
          <a:lstStyle/>
          <a:p>
            <a:r>
              <a:rPr lang="en-US" altLang="en-US">
                <a:ea typeface="ＭＳ Ｐゴシック" panose="020B0600070205080204" pitchFamily="34" charset="-128"/>
              </a:rPr>
              <a:t>Single Root Case: Example (2)</a:t>
            </a:r>
          </a:p>
        </p:txBody>
      </p:sp>
      <p:sp>
        <p:nvSpPr>
          <p:cNvPr id="56322" name="Content Placeholder 2">
            <a:extLst>
              <a:ext uri="{FF2B5EF4-FFF2-40B4-BE49-F238E27FC236}">
                <a16:creationId xmlns:a16="http://schemas.microsoft.com/office/drawing/2014/main" id="{87C194D3-75B4-A448-BF6C-6A8F9B9A1AD5}"/>
              </a:ext>
            </a:extLst>
          </p:cNvPr>
          <p:cNvSpPr>
            <a:spLocks noGrp="1"/>
          </p:cNvSpPr>
          <p:nvPr>
            <p:ph idx="1"/>
          </p:nvPr>
        </p:nvSpPr>
        <p:spPr>
          <a:xfrm>
            <a:off x="457200" y="1600200"/>
            <a:ext cx="8229600" cy="685800"/>
          </a:xfrm>
        </p:spPr>
        <p:txBody>
          <a:bodyPr/>
          <a:lstStyle/>
          <a:p>
            <a:r>
              <a:rPr lang="en-US" altLang="en-US">
                <a:ea typeface="ＭＳ Ｐゴシック" panose="020B0600070205080204" pitchFamily="34" charset="-128"/>
              </a:rPr>
              <a:t>Given:          a</a:t>
            </a:r>
            <a:r>
              <a:rPr lang="en-US" altLang="en-US" baseline="-25000">
                <a:ea typeface="ＭＳ Ｐゴシック" panose="020B0600070205080204" pitchFamily="34" charset="-128"/>
              </a:rPr>
              <a:t>n</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t>
            </a:r>
            <a:r>
              <a:rPr lang="en-US" altLang="en-US" baseline="-25000">
                <a:ea typeface="ＭＳ Ｐゴシック" panose="020B0600070205080204" pitchFamily="34" charset="-128"/>
              </a:rPr>
              <a:t>1</a:t>
            </a:r>
            <a:r>
              <a:rPr lang="en-US" altLang="en-US">
                <a:ea typeface="ＭＳ Ｐゴシック" panose="020B0600070205080204" pitchFamily="34" charset="-128"/>
              </a:rPr>
              <a:t>(4)</a:t>
            </a:r>
            <a:r>
              <a:rPr lang="en-US" altLang="en-US" baseline="30000">
                <a:ea typeface="ＭＳ Ｐゴシック" panose="020B0600070205080204" pitchFamily="34" charset="-128"/>
              </a:rPr>
              <a:t>n </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t>
            </a:r>
            <a:r>
              <a:rPr lang="en-US" altLang="en-US" baseline="-25000">
                <a:ea typeface="ＭＳ Ｐゴシック" panose="020B0600070205080204" pitchFamily="34" charset="-128"/>
              </a:rPr>
              <a:t>2</a:t>
            </a:r>
            <a:r>
              <a:rPr lang="en-US" altLang="en-US">
                <a:ea typeface="ＭＳ Ｐゴシック" panose="020B0600070205080204" pitchFamily="34" charset="-128"/>
              </a:rPr>
              <a:t>n(4)</a:t>
            </a:r>
            <a:r>
              <a:rPr lang="en-US" altLang="en-US" baseline="30000">
                <a:ea typeface="ＭＳ Ｐゴシック" panose="020B0600070205080204" pitchFamily="34" charset="-128"/>
              </a:rPr>
              <a:t>n</a:t>
            </a: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EDB5048A-E96F-B943-B682-A9DF0455B679}"/>
              </a:ext>
            </a:extLst>
          </p:cNvPr>
          <p:cNvSpPr txBox="1">
            <a:spLocks/>
          </p:cNvSpPr>
          <p:nvPr/>
        </p:nvSpPr>
        <p:spPr bwMode="auto">
          <a:xfrm>
            <a:off x="457200" y="2209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Using the initial conditions, we get:</a:t>
            </a:r>
          </a:p>
          <a:p>
            <a:pPr algn="ctr">
              <a:buFontTx/>
              <a:buNone/>
            </a:pPr>
            <a:r>
              <a:rPr lang="en-US" altLang="en-US"/>
              <a:t>          a</a:t>
            </a:r>
            <a:r>
              <a:rPr lang="en-US" altLang="en-US" baseline="-25000"/>
              <a:t>0</a:t>
            </a:r>
            <a:r>
              <a:rPr lang="en-US" altLang="en-US"/>
              <a:t>= 1 = </a:t>
            </a:r>
            <a:r>
              <a:rPr lang="en-US" altLang="en-US">
                <a:sym typeface="Symbol" pitchFamily="2" charset="2"/>
              </a:rPr>
              <a:t></a:t>
            </a:r>
            <a:r>
              <a:rPr lang="en-US" altLang="en-US" baseline="-25000"/>
              <a:t>1</a:t>
            </a:r>
            <a:r>
              <a:rPr lang="en-US" altLang="en-US"/>
              <a:t>(4)</a:t>
            </a:r>
            <a:r>
              <a:rPr lang="en-US" altLang="en-US" baseline="30000"/>
              <a:t>0 </a:t>
            </a:r>
            <a:r>
              <a:rPr lang="en-US" altLang="en-US"/>
              <a:t>+ </a:t>
            </a:r>
            <a:r>
              <a:rPr lang="en-US" altLang="en-US">
                <a:sym typeface="Symbol" pitchFamily="2" charset="2"/>
              </a:rPr>
              <a:t></a:t>
            </a:r>
            <a:r>
              <a:rPr lang="en-US" altLang="en-US" baseline="-25000"/>
              <a:t>2</a:t>
            </a:r>
            <a:r>
              <a:rPr lang="en-US" altLang="en-US"/>
              <a:t>0(4)</a:t>
            </a:r>
            <a:r>
              <a:rPr lang="en-US" altLang="en-US" baseline="30000"/>
              <a:t>0 </a:t>
            </a:r>
            <a:r>
              <a:rPr lang="en-US" altLang="en-US"/>
              <a:t>= </a:t>
            </a:r>
            <a:r>
              <a:rPr lang="en-US" altLang="en-US">
                <a:sym typeface="Symbol" pitchFamily="2" charset="2"/>
              </a:rPr>
              <a:t></a:t>
            </a:r>
            <a:r>
              <a:rPr lang="en-US" altLang="en-US" baseline="-25000"/>
              <a:t>1</a:t>
            </a:r>
            <a:endParaRPr lang="en-US" altLang="en-US" baseline="30000"/>
          </a:p>
          <a:p>
            <a:pPr algn="ctr">
              <a:buFontTx/>
              <a:buNone/>
            </a:pPr>
            <a:r>
              <a:rPr lang="en-US" altLang="en-US"/>
              <a:t>a</a:t>
            </a:r>
            <a:r>
              <a:rPr lang="en-US" altLang="en-US" baseline="-25000"/>
              <a:t>1</a:t>
            </a:r>
            <a:r>
              <a:rPr lang="en-US" altLang="en-US"/>
              <a:t>= 7 = </a:t>
            </a:r>
            <a:r>
              <a:rPr lang="en-US" altLang="en-US">
                <a:sym typeface="Symbol" pitchFamily="2" charset="2"/>
              </a:rPr>
              <a:t></a:t>
            </a:r>
            <a:r>
              <a:rPr lang="en-US" altLang="en-US" baseline="-25000"/>
              <a:t>1</a:t>
            </a:r>
            <a:r>
              <a:rPr lang="en-US" altLang="en-US"/>
              <a:t>(4)</a:t>
            </a:r>
            <a:r>
              <a:rPr lang="en-US" altLang="en-US" baseline="30000"/>
              <a:t> </a:t>
            </a:r>
            <a:r>
              <a:rPr lang="en-US" altLang="en-US"/>
              <a:t>+ </a:t>
            </a:r>
            <a:r>
              <a:rPr lang="en-US" altLang="en-US">
                <a:sym typeface="Symbol" pitchFamily="2" charset="2"/>
              </a:rPr>
              <a:t></a:t>
            </a:r>
            <a:r>
              <a:rPr lang="en-US" altLang="en-US" baseline="-25000"/>
              <a:t>2</a:t>
            </a:r>
            <a:r>
              <a:rPr lang="en-US" altLang="en-US"/>
              <a:t>1(4)</a:t>
            </a:r>
            <a:r>
              <a:rPr lang="en-US" altLang="en-US" baseline="30000"/>
              <a:t>1 </a:t>
            </a:r>
            <a:r>
              <a:rPr lang="en-US" altLang="en-US"/>
              <a:t>= 4</a:t>
            </a:r>
            <a:r>
              <a:rPr lang="en-US" altLang="en-US">
                <a:sym typeface="Symbol" pitchFamily="2" charset="2"/>
              </a:rPr>
              <a:t></a:t>
            </a:r>
            <a:r>
              <a:rPr lang="en-US" altLang="en-US" baseline="-25000"/>
              <a:t>1</a:t>
            </a:r>
            <a:r>
              <a:rPr lang="en-US" altLang="en-US"/>
              <a:t> + 4</a:t>
            </a:r>
            <a:r>
              <a:rPr lang="en-US" altLang="en-US">
                <a:sym typeface="Symbol" pitchFamily="2" charset="2"/>
              </a:rPr>
              <a:t></a:t>
            </a:r>
            <a:r>
              <a:rPr lang="en-US" altLang="en-US" baseline="-25000"/>
              <a:t>2</a:t>
            </a:r>
            <a:endParaRPr lang="en-US" altLang="en-US" baseline="30000"/>
          </a:p>
          <a:p>
            <a:endParaRPr lang="en-US" altLang="en-US"/>
          </a:p>
        </p:txBody>
      </p:sp>
      <p:sp>
        <p:nvSpPr>
          <p:cNvPr id="5" name="Content Placeholder 2">
            <a:extLst>
              <a:ext uri="{FF2B5EF4-FFF2-40B4-BE49-F238E27FC236}">
                <a16:creationId xmlns:a16="http://schemas.microsoft.com/office/drawing/2014/main" id="{052CBD73-0E0F-1A43-A84E-C6BDA0562232}"/>
              </a:ext>
            </a:extLst>
          </p:cNvPr>
          <p:cNvSpPr txBox="1">
            <a:spLocks/>
          </p:cNvSpPr>
          <p:nvPr/>
        </p:nvSpPr>
        <p:spPr bwMode="auto">
          <a:xfrm>
            <a:off x="457200" y="3962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Thus: </a:t>
            </a:r>
            <a:r>
              <a:rPr lang="en-US" altLang="en-US" baseline="30000"/>
              <a:t> </a:t>
            </a:r>
            <a:r>
              <a:rPr lang="en-US" altLang="en-US"/>
              <a:t>= </a:t>
            </a:r>
            <a:r>
              <a:rPr lang="en-US" altLang="en-US">
                <a:sym typeface="Symbol" pitchFamily="2" charset="2"/>
              </a:rPr>
              <a:t></a:t>
            </a:r>
            <a:r>
              <a:rPr lang="en-US" altLang="en-US" baseline="-25000"/>
              <a:t>1</a:t>
            </a:r>
            <a:r>
              <a:rPr lang="en-US" altLang="en-US"/>
              <a:t> = 1, </a:t>
            </a:r>
            <a:r>
              <a:rPr lang="en-US" altLang="en-US">
                <a:sym typeface="Symbol" pitchFamily="2" charset="2"/>
              </a:rPr>
              <a:t></a:t>
            </a:r>
            <a:r>
              <a:rPr lang="en-US" altLang="en-US" baseline="-25000">
                <a:sym typeface="Symbol" pitchFamily="2" charset="2"/>
              </a:rPr>
              <a:t>2</a:t>
            </a:r>
            <a:r>
              <a:rPr lang="en-US" altLang="en-US"/>
              <a:t> = 3/4</a:t>
            </a:r>
            <a:endParaRPr lang="en-US" altLang="en-US" baseline="30000"/>
          </a:p>
          <a:p>
            <a:endParaRPr lang="en-US" altLang="en-US"/>
          </a:p>
        </p:txBody>
      </p:sp>
      <p:sp>
        <p:nvSpPr>
          <p:cNvPr id="6" name="Content Placeholder 2">
            <a:extLst>
              <a:ext uri="{FF2B5EF4-FFF2-40B4-BE49-F238E27FC236}">
                <a16:creationId xmlns:a16="http://schemas.microsoft.com/office/drawing/2014/main" id="{7A2E0535-9E1C-194F-AA4B-4246813DBA03}"/>
              </a:ext>
            </a:extLst>
          </p:cNvPr>
          <p:cNvSpPr txBox="1">
            <a:spLocks/>
          </p:cNvSpPr>
          <p:nvPr/>
        </p:nvSpPr>
        <p:spPr bwMode="auto">
          <a:xfrm>
            <a:off x="457200" y="4724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The solution is </a:t>
            </a:r>
          </a:p>
          <a:p>
            <a:pPr algn="ctr">
              <a:buFontTx/>
              <a:buNone/>
            </a:pPr>
            <a:r>
              <a:rPr lang="en-US" altLang="en-US"/>
              <a:t>a</a:t>
            </a:r>
            <a:r>
              <a:rPr lang="en-US" altLang="en-US" baseline="-25000"/>
              <a:t>n</a:t>
            </a:r>
            <a:r>
              <a:rPr lang="en-US" altLang="en-US"/>
              <a:t>= (4)</a:t>
            </a:r>
            <a:r>
              <a:rPr lang="en-US" altLang="en-US" baseline="30000"/>
              <a:t>n </a:t>
            </a:r>
            <a:r>
              <a:rPr lang="en-US" altLang="en-US"/>
              <a:t>+ </a:t>
            </a:r>
            <a:r>
              <a:rPr lang="en-US" altLang="en-US">
                <a:sym typeface="Symbol" pitchFamily="2" charset="2"/>
              </a:rPr>
              <a:t>¾ </a:t>
            </a:r>
            <a:r>
              <a:rPr lang="en-US" altLang="en-US"/>
              <a:t>n (4)</a:t>
            </a:r>
            <a:r>
              <a:rPr lang="en-US" altLang="en-US" baseline="30000"/>
              <a:t>n</a:t>
            </a:r>
          </a:p>
          <a:p>
            <a:endParaRPr lang="en-US" altLang="en-US"/>
          </a:p>
        </p:txBody>
      </p:sp>
      <p:sp>
        <p:nvSpPr>
          <p:cNvPr id="7" name="Content Placeholder 2">
            <a:extLst>
              <a:ext uri="{FF2B5EF4-FFF2-40B4-BE49-F238E27FC236}">
                <a16:creationId xmlns:a16="http://schemas.microsoft.com/office/drawing/2014/main" id="{7D28B144-AB4D-F648-9DB0-CE5C538C0E5D}"/>
              </a:ext>
            </a:extLst>
          </p:cNvPr>
          <p:cNvSpPr txBox="1">
            <a:spLocks/>
          </p:cNvSpPr>
          <p:nvPr/>
        </p:nvSpPr>
        <p:spPr bwMode="auto">
          <a:xfrm>
            <a:off x="457200" y="5791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Always check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D0C4069F-6EC5-164A-AD11-B5D8B7EC7A05}"/>
              </a:ext>
            </a:extLst>
          </p:cNvPr>
          <p:cNvSpPr>
            <a:spLocks noGrp="1"/>
          </p:cNvSpPr>
          <p:nvPr>
            <p:ph type="title"/>
          </p:nvPr>
        </p:nvSpPr>
        <p:spPr>
          <a:xfrm>
            <a:off x="457200" y="304800"/>
            <a:ext cx="8229600" cy="1143000"/>
          </a:xfrm>
        </p:spPr>
        <p:txBody>
          <a:bodyPr/>
          <a:lstStyle/>
          <a:p>
            <a:r>
              <a:rPr lang="en-US" altLang="en-US" sz="3600">
                <a:ea typeface="ＭＳ Ｐゴシック" panose="020B0600070205080204" pitchFamily="34" charset="-128"/>
              </a:rPr>
              <a:t>General Linear Homogeneous Recurrences</a:t>
            </a:r>
            <a:endParaRPr lang="en-US" altLang="en-US">
              <a:ea typeface="ＭＳ Ｐゴシック" panose="020B0600070205080204" pitchFamily="34" charset="-128"/>
            </a:endParaRPr>
          </a:p>
        </p:txBody>
      </p:sp>
      <p:sp>
        <p:nvSpPr>
          <p:cNvPr id="57346" name="Content Placeholder 2">
            <a:extLst>
              <a:ext uri="{FF2B5EF4-FFF2-40B4-BE49-F238E27FC236}">
                <a16:creationId xmlns:a16="http://schemas.microsoft.com/office/drawing/2014/main" id="{BFDE35A4-4E01-8049-9C4B-BD3726E0A327}"/>
              </a:ext>
            </a:extLst>
          </p:cNvPr>
          <p:cNvSpPr>
            <a:spLocks noGrp="1"/>
          </p:cNvSpPr>
          <p:nvPr>
            <p:ph idx="1"/>
          </p:nvPr>
        </p:nvSpPr>
        <p:spPr/>
        <p:txBody>
          <a:bodyPr/>
          <a:lstStyle/>
          <a:p>
            <a:r>
              <a:rPr lang="en-US" altLang="en-US" sz="2400">
                <a:ea typeface="ＭＳ Ｐゴシック" panose="020B0600070205080204" pitchFamily="34" charset="-128"/>
              </a:rPr>
              <a:t>There is a straightforward generalization of these cases to higher-order linear homogeneous recurrences</a:t>
            </a:r>
          </a:p>
          <a:p>
            <a:r>
              <a:rPr lang="en-US" altLang="en-US" sz="2400">
                <a:ea typeface="ＭＳ Ｐゴシック" panose="020B0600070205080204" pitchFamily="34" charset="-128"/>
              </a:rPr>
              <a:t>Essentially, we simply define higher degree polynomials</a:t>
            </a:r>
          </a:p>
          <a:p>
            <a:r>
              <a:rPr lang="en-US" altLang="en-US" sz="2400">
                <a:ea typeface="ＭＳ Ｐゴシック" panose="020B0600070205080204" pitchFamily="34" charset="-128"/>
              </a:rPr>
              <a:t>The roots of these polynomials lead to a general solution</a:t>
            </a:r>
          </a:p>
          <a:p>
            <a:r>
              <a:rPr lang="en-US" altLang="en-US" sz="2400">
                <a:ea typeface="ＭＳ Ｐゴシック" panose="020B0600070205080204" pitchFamily="34" charset="-128"/>
              </a:rPr>
              <a:t>The general solution contains coefficients that depend only on the initial conditions</a:t>
            </a:r>
          </a:p>
          <a:p>
            <a:r>
              <a:rPr lang="en-US" altLang="en-US" sz="2400">
                <a:ea typeface="ＭＳ Ｐゴシック" panose="020B0600070205080204" pitchFamily="34" charset="-128"/>
              </a:rPr>
              <a:t>In the general case, the coefficients form a </a:t>
            </a:r>
            <a:r>
              <a:rPr lang="en-US" altLang="en-US" sz="2400" u="sng">
                <a:ea typeface="ＭＳ Ｐゴシック" panose="020B0600070205080204" pitchFamily="34" charset="-128"/>
              </a:rPr>
              <a:t>system</a:t>
            </a:r>
            <a:r>
              <a:rPr lang="en-US" altLang="en-US" sz="2400">
                <a:ea typeface="ＭＳ Ｐゴシック" panose="020B0600070205080204" pitchFamily="34" charset="-128"/>
              </a:rPr>
              <a:t> of linear equalities</a:t>
            </a:r>
            <a:r>
              <a:rPr lang="en-US" altLang="en-US">
                <a:ea typeface="ＭＳ Ｐゴシック" panose="020B0600070205080204" pitchFamily="34" charset="-128"/>
              </a:rPr>
              <a:t> </a:t>
            </a:r>
          </a:p>
        </p:txBody>
      </p:sp>
      <p:cxnSp>
        <p:nvCxnSpPr>
          <p:cNvPr id="4" name="Straight Connector 3">
            <a:extLst>
              <a:ext uri="{FF2B5EF4-FFF2-40B4-BE49-F238E27FC236}">
                <a16:creationId xmlns:a16="http://schemas.microsoft.com/office/drawing/2014/main" id="{8D2D22D3-D9CA-CC4F-90C6-38FDC2CF7631}"/>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1127AF82-BAAD-5B44-A062-56C30CDDEF12}"/>
              </a:ext>
            </a:extLst>
          </p:cNvPr>
          <p:cNvSpPr>
            <a:spLocks noGrp="1"/>
          </p:cNvSpPr>
          <p:nvPr>
            <p:ph type="title"/>
          </p:nvPr>
        </p:nvSpPr>
        <p:spPr/>
        <p:txBody>
          <a:bodyPr/>
          <a:lstStyle/>
          <a:p>
            <a:r>
              <a:rPr lang="en-US" altLang="en-US" sz="3600">
                <a:ea typeface="ＭＳ Ｐゴシック" panose="020B0600070205080204" pitchFamily="34" charset="-128"/>
              </a:rPr>
              <a:t>General Linear Homogeneous Recurrences: Distinct Roots</a:t>
            </a:r>
          </a:p>
        </p:txBody>
      </p:sp>
      <p:sp>
        <p:nvSpPr>
          <p:cNvPr id="58370" name="Content Placeholder 2">
            <a:extLst>
              <a:ext uri="{FF2B5EF4-FFF2-40B4-BE49-F238E27FC236}">
                <a16:creationId xmlns:a16="http://schemas.microsoft.com/office/drawing/2014/main" id="{90B54230-D8FE-D74E-B7A2-FD43D6C856B0}"/>
              </a:ext>
            </a:extLst>
          </p:cNvPr>
          <p:cNvSpPr>
            <a:spLocks noGrp="1"/>
          </p:cNvSpPr>
          <p:nvPr>
            <p:ph idx="1"/>
          </p:nvPr>
        </p:nvSpPr>
        <p:spPr/>
        <p:txBody>
          <a:bodyPr/>
          <a:lstStyle/>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(Theorem 3, page 465)</a:t>
            </a:r>
          </a:p>
          <a:p>
            <a:pPr>
              <a:buFont typeface="Arial" panose="020B0604020202020204" pitchFamily="34" charset="0"/>
              <a:buNone/>
            </a:pPr>
            <a:r>
              <a:rPr lang="en-US" altLang="en-US" sz="2400">
                <a:ea typeface="ＭＳ Ｐゴシック" panose="020B0600070205080204" pitchFamily="34" charset="-128"/>
              </a:rPr>
              <a:t>	Let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,..,c</a:t>
            </a:r>
            <a:r>
              <a:rPr lang="en-US" altLang="en-US" sz="2400" baseline="-25000">
                <a:ea typeface="ＭＳ Ｐゴシック" panose="020B0600070205080204" pitchFamily="34" charset="-128"/>
              </a:rPr>
              <a:t>k </a:t>
            </a:r>
            <a:r>
              <a:rPr lang="en-US" altLang="en-US" sz="2400">
                <a:ea typeface="ＭＳ Ｐゴシック" panose="020B0600070205080204" pitchFamily="34" charset="-128"/>
                <a:sym typeface="Symbol" pitchFamily="2" charset="2"/>
              </a:rPr>
              <a:t></a:t>
            </a:r>
            <a:r>
              <a:rPr lang="en-US" altLang="en-US" sz="2400" i="1">
                <a:latin typeface="Algerian" pitchFamily="82" charset="0"/>
                <a:ea typeface="ＭＳ Ｐゴシック" panose="020B0600070205080204" pitchFamily="34" charset="-128"/>
              </a:rPr>
              <a:t>R</a:t>
            </a:r>
            <a:r>
              <a:rPr lang="en-US" altLang="en-US" sz="2400">
                <a:ea typeface="ＭＳ Ｐゴシック" panose="020B0600070205080204" pitchFamily="34" charset="-128"/>
              </a:rPr>
              <a:t>  and suppose that the characteristic equation </a:t>
            </a:r>
          </a:p>
          <a:p>
            <a:pPr algn="ctr">
              <a:buFont typeface="Arial" panose="020B0604020202020204" pitchFamily="34" charset="0"/>
              <a:buNone/>
            </a:pP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k-1</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k-2</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 - c</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 = 0</a:t>
            </a:r>
          </a:p>
          <a:p>
            <a:pPr>
              <a:buFont typeface="Arial" panose="020B0604020202020204" pitchFamily="34" charset="0"/>
              <a:buNone/>
            </a:pPr>
            <a:r>
              <a:rPr lang="en-US" altLang="en-US" sz="2400">
                <a:ea typeface="ＭＳ Ｐゴシック" panose="020B0600070205080204" pitchFamily="34" charset="-128"/>
              </a:rPr>
              <a:t>	 has </a:t>
            </a:r>
            <a:r>
              <a:rPr lang="en-US" altLang="en-US" sz="2400" u="sng">
                <a:ea typeface="ＭＳ Ｐゴシック" panose="020B0600070205080204" pitchFamily="34" charset="-128"/>
              </a:rPr>
              <a:t>k distinct roots</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  Then a sequence {a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is a solution of the recurrence relation</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n-1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n-2 </a:t>
            </a:r>
            <a:r>
              <a:rPr lang="en-US" altLang="en-US" sz="2400">
                <a:ea typeface="ＭＳ Ｐゴシック" panose="020B0600070205080204" pitchFamily="34" charset="-128"/>
              </a:rPr>
              <a:t>+ … + c</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n-k</a:t>
            </a:r>
          </a:p>
          <a:p>
            <a:pPr>
              <a:buFont typeface="Arial" panose="020B0604020202020204" pitchFamily="34" charset="0"/>
              <a:buNone/>
            </a:pPr>
            <a:r>
              <a:rPr lang="en-US" altLang="en-US" sz="2400">
                <a:ea typeface="ＭＳ Ｐゴシック" panose="020B0600070205080204" pitchFamily="34" charset="-128"/>
              </a:rPr>
              <a:t>	if and only if</a:t>
            </a:r>
          </a:p>
          <a:p>
            <a:pPr algn="ctr">
              <a:buFont typeface="Arial" panose="020B0604020202020204" pitchFamily="34" charset="0"/>
              <a:buNone/>
            </a:pPr>
            <a:r>
              <a:rPr lang="en-US" altLang="en-US" sz="2400">
                <a:ea typeface="ＭＳ Ｐゴシック" panose="020B0600070205080204" pitchFamily="34" charset="-128"/>
              </a:rPr>
              <a:t>	a</a:t>
            </a:r>
            <a:r>
              <a:rPr lang="en-US" altLang="en-US" sz="2400" baseline="-25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30000">
                <a:ea typeface="ＭＳ Ｐゴシック" panose="020B0600070205080204" pitchFamily="34" charset="-128"/>
              </a:rPr>
              <a:t>n</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baseline="30000">
                <a:ea typeface="ＭＳ Ｐゴシック" panose="020B0600070205080204" pitchFamily="34" charset="-128"/>
              </a:rPr>
              <a:t>n</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 +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k</a:t>
            </a:r>
            <a:r>
              <a:rPr lang="en-US" altLang="en-US" sz="2400" baseline="30000">
                <a:ea typeface="ＭＳ Ｐゴシック" panose="020B0600070205080204" pitchFamily="34" charset="-128"/>
              </a:rPr>
              <a:t>n</a:t>
            </a:r>
            <a:endParaRPr lang="en-US" altLang="en-US" sz="2400" baseline="-25000">
              <a:ea typeface="ＭＳ Ｐゴシック" panose="020B0600070205080204" pitchFamily="34" charset="-128"/>
            </a:endParaRPr>
          </a:p>
          <a:p>
            <a:pPr>
              <a:buFont typeface="Arial" panose="020B0604020202020204" pitchFamily="34" charset="0"/>
              <a:buNone/>
            </a:pPr>
            <a:r>
              <a:rPr lang="en-US" altLang="en-US" sz="2400">
                <a:ea typeface="ＭＳ Ｐゴシック" panose="020B0600070205080204" pitchFamily="34" charset="-128"/>
              </a:rPr>
              <a:t>	for n=0,1,2,… where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 are constants depending upon the initial conditions</a:t>
            </a:r>
          </a:p>
          <a:p>
            <a:endParaRPr lang="en-US" altLang="en-US" sz="2000">
              <a:ea typeface="ＭＳ Ｐゴシック" panose="020B0600070205080204" pitchFamily="34" charset="-128"/>
            </a:endParaRPr>
          </a:p>
          <a:p>
            <a:pPr>
              <a:buFont typeface="Arial" panose="020B0604020202020204" pitchFamily="34" charset="0"/>
              <a:buNone/>
            </a:pPr>
            <a:r>
              <a:rPr lang="en-US" altLang="en-US" sz="2000">
                <a:ea typeface="ＭＳ Ｐゴシック" panose="020B0600070205080204" pitchFamily="34" charset="-128"/>
              </a:rPr>
              <a:t>	</a:t>
            </a:r>
          </a:p>
        </p:txBody>
      </p:sp>
      <p:cxnSp>
        <p:nvCxnSpPr>
          <p:cNvPr id="4" name="Straight Connector 3">
            <a:extLst>
              <a:ext uri="{FF2B5EF4-FFF2-40B4-BE49-F238E27FC236}">
                <a16:creationId xmlns:a16="http://schemas.microsoft.com/office/drawing/2014/main" id="{65382F28-C80A-FC4B-B032-E720D2E0CE19}"/>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478F1E96-52A9-6646-A1E7-CDB260B38600}"/>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31746" name="Content Placeholder 2">
            <a:extLst>
              <a:ext uri="{FF2B5EF4-FFF2-40B4-BE49-F238E27FC236}">
                <a16:creationId xmlns:a16="http://schemas.microsoft.com/office/drawing/2014/main" id="{5320D1B2-F24D-4C45-97E2-5944DF77EE60}"/>
              </a:ext>
            </a:extLst>
          </p:cNvPr>
          <p:cNvSpPr>
            <a:spLocks noGrp="1"/>
          </p:cNvSpPr>
          <p:nvPr>
            <p:ph idx="1"/>
          </p:nvPr>
        </p:nvSpPr>
        <p:spPr/>
        <p:txBody>
          <a:bodyPr/>
          <a:lstStyle/>
          <a:p>
            <a:r>
              <a:rPr lang="en-US" altLang="en-US" sz="2000" dirty="0">
                <a:ea typeface="ＭＳ Ｐゴシック" panose="020B0600070205080204" pitchFamily="34" charset="-128"/>
              </a:rPr>
              <a:t>Introduction, Motivating Example</a:t>
            </a:r>
          </a:p>
          <a:p>
            <a:r>
              <a:rPr lang="en-US" altLang="en-US" sz="2000" dirty="0">
                <a:ea typeface="ＭＳ Ｐゴシック" panose="020B0600070205080204" pitchFamily="34" charset="-128"/>
              </a:rPr>
              <a:t>Recurrence Relations</a:t>
            </a:r>
          </a:p>
          <a:p>
            <a:pPr lvl="1"/>
            <a:r>
              <a:rPr lang="en-US" altLang="en-US" sz="1800" dirty="0">
                <a:ea typeface="ＭＳ Ｐゴシック" panose="020B0600070205080204" pitchFamily="34" charset="-128"/>
              </a:rPr>
              <a:t>Definition, general form, initial conditions, terms</a:t>
            </a:r>
          </a:p>
          <a:p>
            <a:r>
              <a:rPr lang="en-US" altLang="en-US" sz="2000" dirty="0">
                <a:ea typeface="ＭＳ Ｐゴシック" panose="020B0600070205080204" pitchFamily="34" charset="-128"/>
              </a:rPr>
              <a:t>Linear Homogeneous Recurrences</a:t>
            </a:r>
          </a:p>
          <a:p>
            <a:pPr lvl="1"/>
            <a:r>
              <a:rPr lang="en-US" altLang="en-US" sz="1800" dirty="0">
                <a:ea typeface="ＭＳ Ｐゴシック" panose="020B0600070205080204" pitchFamily="34" charset="-128"/>
              </a:rPr>
              <a:t>Form, solution, characteristic equation, characteristic polynomial, roots</a:t>
            </a:r>
          </a:p>
          <a:p>
            <a:pPr lvl="1"/>
            <a:r>
              <a:rPr lang="en-US" altLang="en-US" sz="1800" dirty="0">
                <a:ea typeface="ＭＳ Ｐゴシック" panose="020B0600070205080204" pitchFamily="34" charset="-128"/>
              </a:rPr>
              <a:t>Second order linear homogeneous recurrence</a:t>
            </a:r>
          </a:p>
          <a:p>
            <a:pPr lvl="2"/>
            <a:r>
              <a:rPr lang="en-US" altLang="en-US" sz="1600" dirty="0">
                <a:ea typeface="ＭＳ Ｐゴシック" panose="020B0600070205080204" pitchFamily="34" charset="-128"/>
              </a:rPr>
              <a:t>Double roots, solution, examples</a:t>
            </a:r>
          </a:p>
          <a:p>
            <a:pPr lvl="2"/>
            <a:r>
              <a:rPr lang="en-US" altLang="en-US" sz="1600" dirty="0">
                <a:ea typeface="ＭＳ Ｐゴシック" panose="020B0600070205080204" pitchFamily="34" charset="-128"/>
              </a:rPr>
              <a:t>Single root, example</a:t>
            </a:r>
          </a:p>
          <a:p>
            <a:pPr lvl="1"/>
            <a:r>
              <a:rPr lang="en-US" altLang="en-US" sz="1800" dirty="0">
                <a:solidFill>
                  <a:schemeClr val="bg1">
                    <a:lumMod val="75000"/>
                  </a:schemeClr>
                </a:solidFill>
                <a:ea typeface="ＭＳ Ｐゴシック" panose="020B0600070205080204" pitchFamily="34" charset="-128"/>
              </a:rPr>
              <a:t>General linear homogeneous recurrences: distinct roots, any multiplicity</a:t>
            </a:r>
          </a:p>
          <a:p>
            <a:r>
              <a:rPr lang="en-US" altLang="en-US" sz="2000" dirty="0">
                <a:solidFill>
                  <a:schemeClr val="bg1">
                    <a:lumMod val="75000"/>
                  </a:schemeClr>
                </a:solidFill>
                <a:ea typeface="ＭＳ Ｐゴシック" panose="020B0600070205080204" pitchFamily="34" charset="-128"/>
              </a:rPr>
              <a:t>Linear </a:t>
            </a:r>
            <a:r>
              <a:rPr lang="en-US" altLang="en-US" sz="2000" dirty="0" err="1">
                <a:solidFill>
                  <a:schemeClr val="bg1">
                    <a:lumMod val="75000"/>
                  </a:schemeClr>
                </a:solidFill>
                <a:ea typeface="ＭＳ Ｐゴシック" panose="020B0600070205080204" pitchFamily="34" charset="-128"/>
              </a:rPr>
              <a:t>Nonhomogenous</a:t>
            </a:r>
            <a:r>
              <a:rPr lang="en-US" altLang="en-US" sz="2000" dirty="0">
                <a:solidFill>
                  <a:schemeClr val="bg1">
                    <a:lumMod val="75000"/>
                  </a:schemeClr>
                </a:solidFill>
                <a:ea typeface="ＭＳ Ｐゴシック" panose="020B0600070205080204" pitchFamily="34" charset="-128"/>
              </a:rPr>
              <a:t> Recurrences</a:t>
            </a:r>
          </a:p>
          <a:p>
            <a:r>
              <a:rPr lang="en-US" altLang="en-US" sz="2000" dirty="0">
                <a:ea typeface="ＭＳ Ｐゴシック" panose="020B0600070205080204" pitchFamily="34" charset="-128"/>
              </a:rPr>
              <a:t>Other Methods</a:t>
            </a:r>
          </a:p>
          <a:p>
            <a:pPr lvl="1"/>
            <a:r>
              <a:rPr lang="en-US" altLang="en-US" sz="1600" dirty="0">
                <a:ea typeface="ＭＳ Ｐゴシック" panose="020B0600070205080204" pitchFamily="34" charset="-128"/>
              </a:rPr>
              <a:t>Backward substitution</a:t>
            </a:r>
          </a:p>
          <a:p>
            <a:pPr lvl="1"/>
            <a:r>
              <a:rPr lang="en-US" altLang="en-US" sz="1600" dirty="0">
                <a:ea typeface="ＭＳ Ｐゴシック" panose="020B0600070205080204" pitchFamily="34" charset="-128"/>
              </a:rPr>
              <a:t>Recurrence trees</a:t>
            </a:r>
          </a:p>
          <a:p>
            <a:pPr lvl="1"/>
            <a:r>
              <a:rPr lang="en-US" altLang="en-US" sz="1600" dirty="0">
                <a:ea typeface="ＭＳ Ｐゴシック" panose="020B0600070205080204" pitchFamily="34" charset="-128"/>
              </a:rPr>
              <a:t>Cheating with Maple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6D6A3F7A-AB1B-5946-9631-3766BAEE0C30}"/>
              </a:ext>
            </a:extLst>
          </p:cNvPr>
          <p:cNvSpPr>
            <a:spLocks noGrp="1"/>
          </p:cNvSpPr>
          <p:nvPr>
            <p:ph type="title"/>
          </p:nvPr>
        </p:nvSpPr>
        <p:spPr/>
        <p:txBody>
          <a:bodyPr/>
          <a:lstStyle/>
          <a:p>
            <a:r>
              <a:rPr lang="en-US" altLang="en-US" sz="3600">
                <a:ea typeface="ＭＳ Ｐゴシック" panose="020B0600070205080204" pitchFamily="34" charset="-128"/>
              </a:rPr>
              <a:t>General Linear Homogeneous Recurrences: Any Multiplicity</a:t>
            </a:r>
          </a:p>
        </p:txBody>
      </p:sp>
      <p:sp>
        <p:nvSpPr>
          <p:cNvPr id="59394" name="Content Placeholder 2">
            <a:extLst>
              <a:ext uri="{FF2B5EF4-FFF2-40B4-BE49-F238E27FC236}">
                <a16:creationId xmlns:a16="http://schemas.microsoft.com/office/drawing/2014/main" id="{E075FFB0-0CE6-864E-9D39-9FEE009171C0}"/>
              </a:ext>
            </a:extLst>
          </p:cNvPr>
          <p:cNvSpPr>
            <a:spLocks noGrp="1"/>
          </p:cNvSpPr>
          <p:nvPr>
            <p:ph idx="1"/>
          </p:nvPr>
        </p:nvSpPr>
        <p:spPr/>
        <p:txBody>
          <a:bodyPr/>
          <a:lstStyle/>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(Theorem 3, page 465)</a:t>
            </a:r>
          </a:p>
          <a:p>
            <a:pPr>
              <a:buFont typeface="Arial" panose="020B0604020202020204" pitchFamily="34" charset="0"/>
              <a:buNone/>
            </a:pPr>
            <a:r>
              <a:rPr lang="en-US" altLang="en-US" sz="2400">
                <a:ea typeface="ＭＳ Ｐゴシック" panose="020B0600070205080204" pitchFamily="34" charset="-128"/>
              </a:rPr>
              <a:t>	Let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,..,c</a:t>
            </a:r>
            <a:r>
              <a:rPr lang="en-US" altLang="en-US" sz="2400" baseline="-25000">
                <a:ea typeface="ＭＳ Ｐゴシック" panose="020B0600070205080204" pitchFamily="34" charset="-128"/>
              </a:rPr>
              <a:t>k </a:t>
            </a:r>
            <a:r>
              <a:rPr lang="en-US" altLang="en-US" sz="2400">
                <a:ea typeface="ＭＳ Ｐゴシック" panose="020B0600070205080204" pitchFamily="34" charset="-128"/>
                <a:sym typeface="Symbol" pitchFamily="2" charset="2"/>
              </a:rPr>
              <a:t></a:t>
            </a:r>
            <a:r>
              <a:rPr lang="en-US" altLang="en-US" sz="2400" i="1">
                <a:latin typeface="Algerian" pitchFamily="82" charset="0"/>
                <a:ea typeface="ＭＳ Ｐゴシック" panose="020B0600070205080204" pitchFamily="34" charset="-128"/>
              </a:rPr>
              <a:t>R</a:t>
            </a:r>
            <a:r>
              <a:rPr lang="en-US" altLang="en-US" sz="2400">
                <a:ea typeface="ＭＳ Ｐゴシック" panose="020B0600070205080204" pitchFamily="34" charset="-128"/>
              </a:rPr>
              <a:t> and suppose that the characteristic equation </a:t>
            </a:r>
          </a:p>
          <a:p>
            <a:pPr algn="ctr">
              <a:buFont typeface="Arial" panose="020B0604020202020204" pitchFamily="34" charset="0"/>
              <a:buNone/>
            </a:pP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k-1</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r</a:t>
            </a:r>
            <a:r>
              <a:rPr lang="en-US" altLang="en-US" sz="2400" baseline="30000">
                <a:ea typeface="ＭＳ Ｐゴシック" panose="020B0600070205080204" pitchFamily="34" charset="-128"/>
              </a:rPr>
              <a:t>k-2</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 - c</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 = 0</a:t>
            </a:r>
          </a:p>
          <a:p>
            <a:pPr>
              <a:buFont typeface="Arial" panose="020B0604020202020204" pitchFamily="34" charset="0"/>
              <a:buNone/>
            </a:pPr>
            <a:r>
              <a:rPr lang="en-US" altLang="en-US" sz="2400">
                <a:ea typeface="ＭＳ Ｐゴシック" panose="020B0600070205080204" pitchFamily="34" charset="-128"/>
              </a:rPr>
              <a:t>	 has t roots with multiplicities m</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…,m</a:t>
            </a:r>
            <a:r>
              <a:rPr lang="en-US" altLang="en-US" sz="2400" baseline="-25000">
                <a:ea typeface="ＭＳ Ｐゴシック" panose="020B0600070205080204" pitchFamily="34" charset="-128"/>
              </a:rPr>
              <a:t>t</a:t>
            </a:r>
            <a:r>
              <a:rPr lang="en-US" altLang="en-US" sz="2400">
                <a:ea typeface="ＭＳ Ｐゴシック" panose="020B0600070205080204" pitchFamily="34" charset="-128"/>
              </a:rPr>
              <a:t>.  Then a sequence {a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is a solution of the recurrence relation</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n-1 </a:t>
            </a:r>
            <a:r>
              <a:rPr lang="en-US" altLang="en-US" sz="2400">
                <a:ea typeface="ＭＳ Ｐゴシック" panose="020B0600070205080204" pitchFamily="34" charset="-128"/>
              </a:rPr>
              <a:t>+ c</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n-2 </a:t>
            </a:r>
            <a:r>
              <a:rPr lang="en-US" altLang="en-US" sz="2400">
                <a:ea typeface="ＭＳ Ｐゴシック" panose="020B0600070205080204" pitchFamily="34" charset="-128"/>
              </a:rPr>
              <a:t>+ … + c</a:t>
            </a:r>
            <a:r>
              <a:rPr lang="en-US" altLang="en-US" sz="2400" baseline="-25000">
                <a:ea typeface="ＭＳ Ｐゴシック" panose="020B0600070205080204" pitchFamily="34" charset="-128"/>
              </a:rPr>
              <a:t>k</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n-k</a:t>
            </a:r>
          </a:p>
          <a:p>
            <a:pPr>
              <a:buFont typeface="Arial" panose="020B0604020202020204" pitchFamily="34" charset="0"/>
              <a:buNone/>
            </a:pPr>
            <a:r>
              <a:rPr lang="en-US" altLang="en-US" sz="2400">
                <a:ea typeface="ＭＳ Ｐゴシック" panose="020B0600070205080204" pitchFamily="34" charset="-128"/>
              </a:rPr>
              <a:t>	if and only if   a</a:t>
            </a:r>
            <a:r>
              <a:rPr lang="en-US" altLang="en-US" sz="2400" baseline="-25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1,0</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baseline="-25000">
                <a:ea typeface="ＭＳ Ｐゴシック" panose="020B0600070205080204" pitchFamily="34" charset="-128"/>
              </a:rPr>
              <a:t>1,1</a:t>
            </a:r>
            <a:r>
              <a:rPr lang="en-US" altLang="en-US" sz="2400">
                <a:ea typeface="ＭＳ Ｐゴシック" panose="020B0600070205080204" pitchFamily="34" charset="-128"/>
                <a:sym typeface="Symbol" pitchFamily="2" charset="2"/>
              </a:rPr>
              <a:t>n + … + </a:t>
            </a:r>
            <a:r>
              <a:rPr lang="en-US" altLang="en-US" sz="2400" baseline="-25000">
                <a:ea typeface="ＭＳ Ｐゴシック" panose="020B0600070205080204" pitchFamily="34" charset="-128"/>
              </a:rPr>
              <a:t>1,m1-1</a:t>
            </a:r>
            <a:r>
              <a:rPr lang="en-US" altLang="en-US" sz="2400">
                <a:ea typeface="ＭＳ Ｐゴシック" panose="020B0600070205080204" pitchFamily="34" charset="-128"/>
                <a:sym typeface="Symbol" pitchFamily="2" charset="2"/>
              </a:rPr>
              <a:t>n</a:t>
            </a:r>
            <a:r>
              <a:rPr lang="en-US" altLang="en-US" sz="2400" baseline="30000">
                <a:ea typeface="ＭＳ Ｐゴシック" panose="020B0600070205080204" pitchFamily="34" charset="-128"/>
                <a:sym typeface="Symbol" pitchFamily="2" charset="2"/>
              </a:rPr>
              <a:t>m1-1</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30000">
                <a:ea typeface="ＭＳ Ｐゴシック" panose="020B0600070205080204" pitchFamily="34" charset="-128"/>
              </a:rPr>
              <a:t>n</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a:t>
            </a:r>
          </a:p>
          <a:p>
            <a:pPr>
              <a:buFont typeface="Arial" panose="020B0604020202020204" pitchFamily="34" charset="0"/>
              <a:buNone/>
            </a:pP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2,0</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baseline="-25000">
                <a:ea typeface="ＭＳ Ｐゴシック" panose="020B0600070205080204" pitchFamily="34" charset="-128"/>
                <a:sym typeface="Symbol" pitchFamily="2" charset="2"/>
              </a:rPr>
              <a:t>2</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n + … + </a:t>
            </a:r>
            <a:r>
              <a:rPr lang="en-US" altLang="en-US" sz="2400" baseline="-25000">
                <a:ea typeface="ＭＳ Ｐゴシック" panose="020B0600070205080204" pitchFamily="34" charset="-128"/>
                <a:sym typeface="Symbol" pitchFamily="2" charset="2"/>
              </a:rPr>
              <a:t>2</a:t>
            </a:r>
            <a:r>
              <a:rPr lang="en-US" altLang="en-US" sz="2400" baseline="-25000">
                <a:ea typeface="ＭＳ Ｐゴシック" panose="020B0600070205080204" pitchFamily="34" charset="-128"/>
              </a:rPr>
              <a:t>,m2-1</a:t>
            </a:r>
            <a:r>
              <a:rPr lang="en-US" altLang="en-US" sz="2400">
                <a:ea typeface="ＭＳ Ｐゴシック" panose="020B0600070205080204" pitchFamily="34" charset="-128"/>
                <a:sym typeface="Symbol" pitchFamily="2" charset="2"/>
              </a:rPr>
              <a:t>n</a:t>
            </a:r>
            <a:r>
              <a:rPr lang="en-US" altLang="en-US" sz="2400" baseline="30000">
                <a:ea typeface="ＭＳ Ｐゴシック" panose="020B0600070205080204" pitchFamily="34" charset="-128"/>
                <a:sym typeface="Symbol" pitchFamily="2" charset="2"/>
              </a:rPr>
              <a:t>m2-1</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baseline="30000">
                <a:ea typeface="ＭＳ Ｐゴシック" panose="020B0600070205080204" pitchFamily="34" charset="-128"/>
              </a:rPr>
              <a:t>n</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 ... </a:t>
            </a:r>
          </a:p>
          <a:p>
            <a:pPr>
              <a:buFont typeface="Arial" panose="020B0604020202020204" pitchFamily="34" charset="0"/>
              <a:buNone/>
            </a:pPr>
            <a:r>
              <a:rPr lang="en-US" altLang="en-US" sz="2400" baseline="30000">
                <a:ea typeface="ＭＳ Ｐゴシック" panose="020B0600070205080204" pitchFamily="34" charset="-128"/>
              </a:rPr>
              <a:t>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t,0</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baseline="-25000">
                <a:ea typeface="ＭＳ Ｐゴシック" panose="020B0600070205080204" pitchFamily="34" charset="-128"/>
                <a:sym typeface="Symbol" pitchFamily="2" charset="2"/>
              </a:rPr>
              <a:t>t</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n + … + </a:t>
            </a:r>
            <a:r>
              <a:rPr lang="en-US" altLang="en-US" sz="2400" baseline="-25000">
                <a:ea typeface="ＭＳ Ｐゴシック" panose="020B0600070205080204" pitchFamily="34" charset="-128"/>
                <a:sym typeface="Symbol" pitchFamily="2" charset="2"/>
              </a:rPr>
              <a:t>t</a:t>
            </a:r>
            <a:r>
              <a:rPr lang="en-US" altLang="en-US" sz="2400" baseline="-25000">
                <a:ea typeface="ＭＳ Ｐゴシック" panose="020B0600070205080204" pitchFamily="34" charset="-128"/>
              </a:rPr>
              <a:t>,mt-1</a:t>
            </a:r>
            <a:r>
              <a:rPr lang="en-US" altLang="en-US" sz="2400">
                <a:ea typeface="ＭＳ Ｐゴシック" panose="020B0600070205080204" pitchFamily="34" charset="-128"/>
                <a:sym typeface="Symbol" pitchFamily="2" charset="2"/>
              </a:rPr>
              <a:t>n</a:t>
            </a:r>
            <a:r>
              <a:rPr lang="en-US" altLang="en-US" sz="2400" baseline="30000">
                <a:ea typeface="ＭＳ Ｐゴシック" panose="020B0600070205080204" pitchFamily="34" charset="-128"/>
                <a:sym typeface="Symbol" pitchFamily="2" charset="2"/>
              </a:rPr>
              <a:t>mt-1</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 </a:t>
            </a: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t</a:t>
            </a:r>
            <a:r>
              <a:rPr lang="en-US" altLang="en-US" sz="2400" baseline="30000">
                <a:ea typeface="ＭＳ Ｐゴシック" panose="020B0600070205080204" pitchFamily="34" charset="-128"/>
              </a:rPr>
              <a:t>n</a:t>
            </a:r>
            <a:endParaRPr lang="en-US" altLang="en-US" sz="2400" baseline="-25000">
              <a:ea typeface="ＭＳ Ｐゴシック" panose="020B0600070205080204" pitchFamily="34" charset="-128"/>
            </a:endParaRPr>
          </a:p>
          <a:p>
            <a:pPr>
              <a:buFont typeface="Arial" panose="020B0604020202020204" pitchFamily="34" charset="0"/>
              <a:buNone/>
            </a:pPr>
            <a:r>
              <a:rPr lang="en-US" altLang="en-US" sz="2400">
                <a:ea typeface="ＭＳ Ｐゴシック" panose="020B0600070205080204" pitchFamily="34" charset="-128"/>
              </a:rPr>
              <a:t>	for n=0,1,2,… where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 are constants for 1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i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t and </a:t>
            </a:r>
          </a:p>
          <a:p>
            <a:pPr>
              <a:buFont typeface="Arial" panose="020B0604020202020204" pitchFamily="34" charset="0"/>
              <a:buNone/>
            </a:pPr>
            <a:r>
              <a:rPr lang="en-US" altLang="en-US" sz="2400">
                <a:ea typeface="ＭＳ Ｐゴシック" panose="020B0600070205080204" pitchFamily="34" charset="-128"/>
              </a:rPr>
              <a:t>     0</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j</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i</a:t>
            </a:r>
            <a:r>
              <a:rPr lang="en-US" altLang="en-US" sz="2400">
                <a:ea typeface="ＭＳ Ｐゴシック" panose="020B0600070205080204" pitchFamily="34" charset="-128"/>
              </a:rPr>
              <a:t>-1 depending upon the initial conditions</a:t>
            </a:r>
          </a:p>
        </p:txBody>
      </p:sp>
      <p:cxnSp>
        <p:nvCxnSpPr>
          <p:cNvPr id="4" name="Straight Connector 3">
            <a:extLst>
              <a:ext uri="{FF2B5EF4-FFF2-40B4-BE49-F238E27FC236}">
                <a16:creationId xmlns:a16="http://schemas.microsoft.com/office/drawing/2014/main" id="{8FE06D4E-70F9-7540-AC67-47212DEA0BE8}"/>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560F21D8-CC12-AC48-876B-2AD298DA169E}"/>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36867" name="Content Placeholder 2">
            <a:extLst>
              <a:ext uri="{FF2B5EF4-FFF2-40B4-BE49-F238E27FC236}">
                <a16:creationId xmlns:a16="http://schemas.microsoft.com/office/drawing/2014/main" id="{BA2237B1-E4C3-2444-B799-72E8886E3B4F}"/>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dirty="0">
                <a:solidFill>
                  <a:schemeClr val="bg1">
                    <a:lumMod val="85000"/>
                  </a:schemeClr>
                </a:solidFill>
                <a:ea typeface="+mn-ea"/>
                <a:cs typeface="+mn-cs"/>
              </a:rPr>
              <a:t>Linear Homogeneous Recurrences</a:t>
            </a:r>
          </a:p>
          <a:p>
            <a:pPr lvl="1">
              <a:buFont typeface="Arial" charset="0"/>
              <a:buChar char="–"/>
              <a:defRPr/>
            </a:pPr>
            <a:r>
              <a:rPr lang="en-US" sz="1800" dirty="0">
                <a:solidFill>
                  <a:schemeClr val="bg1">
                    <a:lumMod val="85000"/>
                  </a:schemeClr>
                </a:solidFill>
                <a:ea typeface="+mn-ea"/>
              </a:rPr>
              <a:t>Form, solution, characteristic equation, characteristic polynomial, roots</a:t>
            </a:r>
          </a:p>
          <a:p>
            <a:pPr lvl="1">
              <a:buFont typeface="Arial" charset="0"/>
              <a:buChar char="–"/>
              <a:defRPr/>
            </a:pPr>
            <a:r>
              <a:rPr lang="en-US" sz="1800" dirty="0">
                <a:solidFill>
                  <a:schemeClr val="bg1">
                    <a:lumMod val="85000"/>
                  </a:schemeClr>
                </a:solidFill>
                <a:ea typeface="+mn-ea"/>
              </a:rPr>
              <a:t>Second order linear homogeneous recurrence</a:t>
            </a:r>
          </a:p>
          <a:p>
            <a:pPr lvl="2">
              <a:buFont typeface="Arial" charset="0"/>
              <a:buChar char="•"/>
              <a:defRPr/>
            </a:pPr>
            <a:r>
              <a:rPr lang="en-US" sz="1600" dirty="0">
                <a:solidFill>
                  <a:schemeClr val="bg1">
                    <a:lumMod val="85000"/>
                  </a:schemeClr>
                </a:solidFill>
                <a:ea typeface="+mn-ea"/>
              </a:rPr>
              <a:t>Double roots, solution, examples</a:t>
            </a:r>
          </a:p>
          <a:p>
            <a:pPr lvl="2">
              <a:buFont typeface="Arial" charset="0"/>
              <a:buChar char="•"/>
              <a:defRPr/>
            </a:pPr>
            <a:r>
              <a:rPr lang="en-US" sz="1600" dirty="0">
                <a:solidFill>
                  <a:schemeClr val="bg1">
                    <a:lumMod val="85000"/>
                  </a:schemeClr>
                </a:solidFill>
                <a:ea typeface="+mn-ea"/>
              </a:rPr>
              <a:t>Single root, example</a:t>
            </a:r>
          </a:p>
          <a:p>
            <a:pPr lvl="1">
              <a:buFont typeface="Arial" charset="0"/>
              <a:buChar char="–"/>
              <a:defRPr/>
            </a:pPr>
            <a:r>
              <a:rPr lang="en-US" sz="1800" dirty="0">
                <a:solidFill>
                  <a:schemeClr val="bg1">
                    <a:lumMod val="85000"/>
                  </a:schemeClr>
                </a:solidFill>
                <a:ea typeface="+mn-ea"/>
              </a:rPr>
              <a:t>General linear homogeneous recurrences: distinct roots, any multiplicity</a:t>
            </a:r>
          </a:p>
          <a:p>
            <a:pPr>
              <a:buFont typeface="Arial" charset="0"/>
              <a:buChar char="•"/>
              <a:defRPr/>
            </a:pPr>
            <a:r>
              <a:rPr lang="en-US" sz="2000" b="1" dirty="0">
                <a:solidFill>
                  <a:srgbClr val="FF0000"/>
                </a:solidFill>
                <a:ea typeface="+mn-ea"/>
                <a:cs typeface="+mn-cs"/>
              </a:rPr>
              <a:t>Linear </a:t>
            </a:r>
            <a:r>
              <a:rPr lang="en-US" sz="2000" b="1" dirty="0" err="1">
                <a:solidFill>
                  <a:srgbClr val="FF0000"/>
                </a:solidFill>
                <a:ea typeface="+mn-ea"/>
                <a:cs typeface="+mn-cs"/>
              </a:rPr>
              <a:t>Nonhomogenous</a:t>
            </a:r>
            <a:r>
              <a:rPr lang="en-US" sz="2000" b="1" dirty="0">
                <a:solidFill>
                  <a:srgbClr val="FF0000"/>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3F594B2F-8E06-5D43-96ED-B7FC46B826A5}"/>
              </a:ext>
            </a:extLst>
          </p:cNvPr>
          <p:cNvSpPr>
            <a:spLocks noGrp="1"/>
          </p:cNvSpPr>
          <p:nvPr>
            <p:ph type="title"/>
          </p:nvPr>
        </p:nvSpPr>
        <p:spPr/>
        <p:txBody>
          <a:bodyPr/>
          <a:lstStyle/>
          <a:p>
            <a:r>
              <a:rPr lang="en-US" altLang="en-US" sz="4000">
                <a:ea typeface="ＭＳ Ｐゴシック" panose="020B0600070205080204" pitchFamily="34" charset="-128"/>
              </a:rPr>
              <a:t>Linear NonHomogeneous Recurrences</a:t>
            </a:r>
          </a:p>
        </p:txBody>
      </p:sp>
      <p:sp>
        <p:nvSpPr>
          <p:cNvPr id="61442" name="Content Placeholder 2">
            <a:extLst>
              <a:ext uri="{FF2B5EF4-FFF2-40B4-BE49-F238E27FC236}">
                <a16:creationId xmlns:a16="http://schemas.microsoft.com/office/drawing/2014/main" id="{3EF7E90A-1B4C-6044-81C1-237C3E78F267}"/>
              </a:ext>
            </a:extLst>
          </p:cNvPr>
          <p:cNvSpPr>
            <a:spLocks noGrp="1"/>
          </p:cNvSpPr>
          <p:nvPr>
            <p:ph idx="1"/>
          </p:nvPr>
        </p:nvSpPr>
        <p:spPr/>
        <p:txBody>
          <a:bodyPr/>
          <a:lstStyle/>
          <a:p>
            <a:r>
              <a:rPr lang="en-US" altLang="en-US" sz="2000">
                <a:ea typeface="ＭＳ Ｐゴシック" panose="020B0600070205080204" pitchFamily="34" charset="-128"/>
              </a:rPr>
              <a:t>For recursive algorithms, cost function are often not homogeneous because there is usually a non-recursive cost depending on the input size</a:t>
            </a:r>
          </a:p>
          <a:p>
            <a:r>
              <a:rPr lang="en-US" altLang="en-US" sz="2000">
                <a:ea typeface="ＭＳ Ｐゴシック" panose="020B0600070205080204" pitchFamily="34" charset="-128"/>
              </a:rPr>
              <a:t>Such a recurrence relation is called a linear </a:t>
            </a:r>
            <a:r>
              <a:rPr lang="en-US" altLang="en-US" sz="2000" u="sng">
                <a:ea typeface="ＭＳ Ｐゴシック" panose="020B0600070205080204" pitchFamily="34" charset="-128"/>
              </a:rPr>
              <a:t>non</a:t>
            </a:r>
            <a:r>
              <a:rPr lang="en-US" altLang="en-US" sz="2000">
                <a:ea typeface="ＭＳ Ｐゴシック" panose="020B0600070205080204" pitchFamily="34" charset="-128"/>
              </a:rPr>
              <a:t>homogeneous recurrence relation</a:t>
            </a:r>
          </a:p>
          <a:p>
            <a:r>
              <a:rPr lang="en-US" altLang="en-US" sz="2000">
                <a:ea typeface="ＭＳ Ｐゴシック" panose="020B0600070205080204" pitchFamily="34" charset="-128"/>
              </a:rPr>
              <a:t>Such functions are of the form</a:t>
            </a:r>
          </a:p>
          <a:p>
            <a:pPr algn="ctr">
              <a:buFont typeface="Arial" panose="020B0604020202020204" pitchFamily="34" charset="0"/>
              <a:buNone/>
            </a:pP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1</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n-1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2</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n-2 </a:t>
            </a:r>
            <a:r>
              <a:rPr lang="en-US" altLang="en-US" sz="1800">
                <a:ea typeface="ＭＳ Ｐゴシック" panose="020B0600070205080204" pitchFamily="34" charset="-128"/>
              </a:rPr>
              <a:t>+ … + c</a:t>
            </a:r>
            <a:r>
              <a:rPr lang="en-US" altLang="en-US" sz="1800" baseline="-25000">
                <a:ea typeface="ＭＳ Ｐゴシック" panose="020B0600070205080204" pitchFamily="34" charset="-128"/>
              </a:rPr>
              <a:t>k</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n-k</a:t>
            </a:r>
            <a:r>
              <a:rPr lang="en-US" altLang="en-US" sz="1800">
                <a:ea typeface="ＭＳ Ｐゴシック" panose="020B0600070205080204" pitchFamily="34" charset="-128"/>
              </a:rPr>
              <a:t> </a:t>
            </a:r>
            <a:r>
              <a:rPr lang="en-US" altLang="en-US" sz="1800" b="1">
                <a:solidFill>
                  <a:srgbClr val="FF0000"/>
                </a:solidFill>
                <a:ea typeface="ＭＳ Ｐゴシック" panose="020B0600070205080204" pitchFamily="34" charset="-128"/>
              </a:rPr>
              <a:t>+ f(n)</a:t>
            </a:r>
            <a:endParaRPr lang="en-US" altLang="en-US" sz="1800" b="1" baseline="-25000">
              <a:solidFill>
                <a:srgbClr val="FF0000"/>
              </a:solidFill>
              <a:ea typeface="ＭＳ Ｐゴシック" panose="020B0600070205080204" pitchFamily="34" charset="-128"/>
            </a:endParaRPr>
          </a:p>
          <a:p>
            <a:r>
              <a:rPr lang="en-US" altLang="en-US" sz="2000">
                <a:ea typeface="ＭＳ Ｐゴシック" panose="020B0600070205080204" pitchFamily="34" charset="-128"/>
              </a:rPr>
              <a:t>f(n) represents a non-recursive cost.  If we chop it off, we are left with</a:t>
            </a:r>
          </a:p>
          <a:p>
            <a:pPr algn="ctr">
              <a:buFont typeface="Arial" panose="020B0604020202020204" pitchFamily="34" charset="0"/>
              <a:buNone/>
            </a:pP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1</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n-1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2</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n-2 </a:t>
            </a:r>
            <a:r>
              <a:rPr lang="en-US" altLang="en-US" sz="1800">
                <a:ea typeface="ＭＳ Ｐゴシック" panose="020B0600070205080204" pitchFamily="34" charset="-128"/>
              </a:rPr>
              <a:t>+ … + c</a:t>
            </a:r>
            <a:r>
              <a:rPr lang="en-US" altLang="en-US" sz="1800" baseline="-25000">
                <a:ea typeface="ＭＳ Ｐゴシック" panose="020B0600070205080204" pitchFamily="34" charset="-128"/>
              </a:rPr>
              <a:t>k</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n-k</a:t>
            </a:r>
            <a:endParaRPr lang="en-US" altLang="en-US" sz="2000" b="1" baseline="-25000">
              <a:solidFill>
                <a:srgbClr val="FF0000"/>
              </a:solidFill>
              <a:ea typeface="ＭＳ Ｐゴシック" panose="020B0600070205080204" pitchFamily="34" charset="-128"/>
            </a:endParaRPr>
          </a:p>
          <a:p>
            <a:pPr>
              <a:buFont typeface="Arial" panose="020B0604020202020204" pitchFamily="34" charset="0"/>
              <a:buNone/>
            </a:pPr>
            <a:r>
              <a:rPr lang="en-US" altLang="en-US" sz="2000">
                <a:ea typeface="ＭＳ Ｐゴシック" panose="020B0600070205080204" pitchFamily="34" charset="-128"/>
              </a:rPr>
              <a:t>	which is the </a:t>
            </a:r>
            <a:r>
              <a:rPr lang="en-US" altLang="en-US" sz="2000" u="sng">
                <a:ea typeface="ＭＳ Ｐゴシック" panose="020B0600070205080204" pitchFamily="34" charset="-128"/>
              </a:rPr>
              <a:t>associated homogeneous recurrence relation</a:t>
            </a:r>
          </a:p>
          <a:p>
            <a:r>
              <a:rPr lang="en-US" altLang="en-US" sz="2000">
                <a:ea typeface="ＭＳ Ｐゴシック" panose="020B0600070205080204" pitchFamily="34" charset="-128"/>
              </a:rPr>
              <a:t>Every solution of a linear nonhomogeneous recurrence  relation is the sum of</a:t>
            </a:r>
          </a:p>
          <a:p>
            <a:pPr lvl="1"/>
            <a:r>
              <a:rPr lang="en-US" altLang="en-US" sz="1800">
                <a:ea typeface="ＭＳ Ｐゴシック" panose="020B0600070205080204" pitchFamily="34" charset="-128"/>
              </a:rPr>
              <a:t>a particular solution and </a:t>
            </a:r>
          </a:p>
          <a:p>
            <a:pPr lvl="1"/>
            <a:r>
              <a:rPr lang="en-US" altLang="en-US" sz="1800">
                <a:ea typeface="ＭＳ Ｐゴシック" panose="020B0600070205080204" pitchFamily="34" charset="-128"/>
              </a:rPr>
              <a:t>a solution to the associated linear homogeneous recurrence relation </a:t>
            </a:r>
          </a:p>
        </p:txBody>
      </p:sp>
      <p:cxnSp>
        <p:nvCxnSpPr>
          <p:cNvPr id="4" name="Straight Connector 3">
            <a:extLst>
              <a:ext uri="{FF2B5EF4-FFF2-40B4-BE49-F238E27FC236}">
                <a16:creationId xmlns:a16="http://schemas.microsoft.com/office/drawing/2014/main" id="{D98452BC-464C-4A4F-B532-48B25F7BB961}"/>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1E1C518D-4E5D-0D48-A881-7D625711DFF0}"/>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(1)</a:t>
            </a:r>
            <a:endParaRPr lang="en-US" altLang="en-US" sz="3200">
              <a:ea typeface="ＭＳ Ｐゴシック" panose="020B0600070205080204" pitchFamily="34" charset="-128"/>
            </a:endParaRPr>
          </a:p>
        </p:txBody>
      </p:sp>
      <p:sp>
        <p:nvSpPr>
          <p:cNvPr id="62466" name="Content Placeholder 2">
            <a:extLst>
              <a:ext uri="{FF2B5EF4-FFF2-40B4-BE49-F238E27FC236}">
                <a16:creationId xmlns:a16="http://schemas.microsoft.com/office/drawing/2014/main" id="{610D7F77-5F61-B14E-8B3B-B11C77E49580}"/>
              </a:ext>
            </a:extLst>
          </p:cNvPr>
          <p:cNvSpPr>
            <a:spLocks noGrp="1"/>
          </p:cNvSpPr>
          <p:nvPr>
            <p:ph idx="1"/>
          </p:nvPr>
        </p:nvSpPr>
        <p:spPr/>
        <p:txBody>
          <a:bodyPr/>
          <a:lstStyle/>
          <a:p>
            <a:r>
              <a:rPr lang="en-US" altLang="en-US" sz="2800" b="1">
                <a:ea typeface="ＭＳ Ｐゴシック" panose="020B0600070205080204" pitchFamily="34" charset="-128"/>
              </a:rPr>
              <a:t>Theorem</a:t>
            </a:r>
            <a:r>
              <a:rPr lang="en-US" altLang="en-US" sz="2800">
                <a:ea typeface="ＭＳ Ｐゴシック" panose="020B0600070205080204" pitchFamily="34" charset="-128"/>
              </a:rPr>
              <a:t> (Theorem 5, p468)</a:t>
            </a:r>
          </a:p>
          <a:p>
            <a:pPr>
              <a:buFont typeface="Arial" panose="020B0604020202020204" pitchFamily="34" charset="0"/>
              <a:buNone/>
            </a:pPr>
            <a:r>
              <a:rPr lang="en-US" altLang="en-US" sz="2800">
                <a:ea typeface="ＭＳ Ｐゴシック" panose="020B0600070205080204" pitchFamily="34" charset="-128"/>
              </a:rPr>
              <a:t>	If {a</a:t>
            </a:r>
            <a:r>
              <a:rPr lang="en-US" altLang="en-US" sz="2800" baseline="-25000">
                <a:ea typeface="ＭＳ Ｐゴシック" panose="020B0600070205080204" pitchFamily="34" charset="-128"/>
              </a:rPr>
              <a:t>n</a:t>
            </a:r>
            <a:r>
              <a:rPr lang="en-US" altLang="en-US" sz="2800" baseline="30000">
                <a:ea typeface="ＭＳ Ｐゴシック" panose="020B0600070205080204" pitchFamily="34" charset="-128"/>
              </a:rPr>
              <a:t>(p)</a:t>
            </a:r>
            <a:r>
              <a:rPr lang="en-US" altLang="en-US" sz="2800">
                <a:ea typeface="ＭＳ Ｐゴシック" panose="020B0600070205080204" pitchFamily="34" charset="-128"/>
              </a:rPr>
              <a:t>} is a particular solution of the nonhomogeneous linear recurrence relation with constant coefficients</a:t>
            </a:r>
          </a:p>
          <a:p>
            <a:pPr algn="ctr">
              <a:buFont typeface="Arial" panose="020B0604020202020204" pitchFamily="34" charset="0"/>
              <a:buNone/>
            </a:pP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n-1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n-2 </a:t>
            </a:r>
            <a:r>
              <a:rPr lang="en-US" altLang="en-US" sz="2800">
                <a:ea typeface="ＭＳ Ｐゴシック" panose="020B0600070205080204" pitchFamily="34" charset="-128"/>
              </a:rPr>
              <a:t>+ … + c</a:t>
            </a:r>
            <a:r>
              <a:rPr lang="en-US" altLang="en-US" sz="2800" baseline="-25000">
                <a:ea typeface="ＭＳ Ｐゴシック" panose="020B0600070205080204" pitchFamily="34" charset="-128"/>
              </a:rPr>
              <a:t>k</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n-k</a:t>
            </a:r>
            <a:r>
              <a:rPr lang="en-US" altLang="en-US" sz="2800">
                <a:ea typeface="ＭＳ Ｐゴシック" panose="020B0600070205080204" pitchFamily="34" charset="-128"/>
              </a:rPr>
              <a:t> </a:t>
            </a:r>
            <a:r>
              <a:rPr lang="en-US" altLang="en-US" sz="2800" b="1">
                <a:solidFill>
                  <a:srgbClr val="FF0000"/>
                </a:solidFill>
                <a:ea typeface="ＭＳ Ｐゴシック" panose="020B0600070205080204" pitchFamily="34" charset="-128"/>
              </a:rPr>
              <a:t>+ f(n)</a:t>
            </a:r>
            <a:endParaRPr lang="en-US" altLang="en-US" sz="2800">
              <a:ea typeface="ＭＳ Ｐゴシック" panose="020B0600070205080204" pitchFamily="34" charset="-128"/>
            </a:endParaRPr>
          </a:p>
          <a:p>
            <a:pPr>
              <a:buFont typeface="Arial" panose="020B0604020202020204" pitchFamily="34" charset="0"/>
              <a:buNone/>
            </a:pPr>
            <a:r>
              <a:rPr lang="en-US" altLang="en-US" sz="2800">
                <a:ea typeface="ＭＳ Ｐゴシック" panose="020B0600070205080204" pitchFamily="34" charset="-128"/>
              </a:rPr>
              <a:t>	then every solution is of the form  {a</a:t>
            </a:r>
            <a:r>
              <a:rPr lang="en-US" altLang="en-US" sz="2800" baseline="-25000">
                <a:ea typeface="ＭＳ Ｐゴシック" panose="020B0600070205080204" pitchFamily="34" charset="-128"/>
              </a:rPr>
              <a:t>n</a:t>
            </a:r>
            <a:r>
              <a:rPr lang="en-US" altLang="en-US" sz="2800" baseline="30000">
                <a:ea typeface="ＭＳ Ｐゴシック" panose="020B0600070205080204" pitchFamily="34" charset="-128"/>
              </a:rPr>
              <a:t>(p)</a:t>
            </a:r>
            <a:r>
              <a:rPr lang="en-US" altLang="en-US" sz="2800">
                <a:ea typeface="ＭＳ Ｐゴシック" panose="020B0600070205080204" pitchFamily="34" charset="-128"/>
              </a:rPr>
              <a:t> + a</a:t>
            </a:r>
            <a:r>
              <a:rPr lang="en-US" altLang="en-US" sz="2800" baseline="-25000">
                <a:ea typeface="ＭＳ Ｐゴシック" panose="020B0600070205080204" pitchFamily="34" charset="-128"/>
              </a:rPr>
              <a:t>n</a:t>
            </a:r>
            <a:r>
              <a:rPr lang="en-US" altLang="en-US" sz="2800" baseline="30000">
                <a:ea typeface="ＭＳ Ｐゴシック" panose="020B0600070205080204" pitchFamily="34" charset="-128"/>
              </a:rPr>
              <a:t>(h)</a:t>
            </a:r>
            <a:r>
              <a:rPr lang="en-US" altLang="en-US" sz="2800">
                <a:ea typeface="ＭＳ Ｐゴシック" panose="020B0600070205080204" pitchFamily="34" charset="-128"/>
              </a:rPr>
              <a:t>} where {a</a:t>
            </a:r>
            <a:r>
              <a:rPr lang="en-US" altLang="en-US" sz="2800" baseline="-25000">
                <a:ea typeface="ＭＳ Ｐゴシック" panose="020B0600070205080204" pitchFamily="34" charset="-128"/>
              </a:rPr>
              <a:t>n</a:t>
            </a:r>
            <a:r>
              <a:rPr lang="en-US" altLang="en-US" sz="2800" baseline="30000">
                <a:ea typeface="ＭＳ Ｐゴシック" panose="020B0600070205080204" pitchFamily="34" charset="-128"/>
              </a:rPr>
              <a:t>(h)</a:t>
            </a:r>
            <a:r>
              <a:rPr lang="en-US" altLang="en-US" sz="2800">
                <a:ea typeface="ＭＳ Ｐゴシック" panose="020B0600070205080204" pitchFamily="34" charset="-128"/>
              </a:rPr>
              <a:t>}  is a solution of the associated homogeneous recurrence relation</a:t>
            </a:r>
          </a:p>
          <a:p>
            <a:pPr algn="ctr">
              <a:buFont typeface="Arial" panose="020B0604020202020204" pitchFamily="34" charset="0"/>
              <a:buNone/>
            </a:pP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n-1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n-2 </a:t>
            </a:r>
            <a:r>
              <a:rPr lang="en-US" altLang="en-US" sz="2800">
                <a:ea typeface="ＭＳ Ｐゴシック" panose="020B0600070205080204" pitchFamily="34" charset="-128"/>
              </a:rPr>
              <a:t>+ … + c</a:t>
            </a:r>
            <a:r>
              <a:rPr lang="en-US" altLang="en-US" sz="2800" baseline="-25000">
                <a:ea typeface="ＭＳ Ｐゴシック" panose="020B0600070205080204" pitchFamily="34" charset="-128"/>
              </a:rPr>
              <a:t>k</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n-k</a:t>
            </a:r>
            <a:endParaRPr lang="en-US" altLang="en-US" sz="2800" b="1" baseline="-25000">
              <a:solidFill>
                <a:srgbClr val="FF0000"/>
              </a:solidFill>
              <a:ea typeface="ＭＳ Ｐゴシック" panose="020B0600070205080204" pitchFamily="34" charset="-128"/>
            </a:endParaRPr>
          </a:p>
          <a:p>
            <a:pPr>
              <a:buFont typeface="Arial" panose="020B0604020202020204" pitchFamily="34" charset="0"/>
              <a:buNone/>
            </a:pPr>
            <a:endParaRPr lang="en-US" altLang="en-US" sz="2800">
              <a:ea typeface="ＭＳ Ｐゴシック" panose="020B0600070205080204" pitchFamily="34" charset="-128"/>
            </a:endParaRPr>
          </a:p>
        </p:txBody>
      </p:sp>
      <p:cxnSp>
        <p:nvCxnSpPr>
          <p:cNvPr id="3" name="Straight Connector 2">
            <a:extLst>
              <a:ext uri="{FF2B5EF4-FFF2-40B4-BE49-F238E27FC236}">
                <a16:creationId xmlns:a16="http://schemas.microsoft.com/office/drawing/2014/main" id="{18818336-338C-474C-AF72-73ACC04C8CA4}"/>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F1D54A52-C823-5140-BD74-5033D5752881}"/>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(2)</a:t>
            </a:r>
            <a:endParaRPr lang="en-US" altLang="en-US" sz="3200">
              <a:ea typeface="ＭＳ Ｐゴシック" panose="020B0600070205080204" pitchFamily="34" charset="-128"/>
            </a:endParaRPr>
          </a:p>
        </p:txBody>
      </p:sp>
      <p:sp>
        <p:nvSpPr>
          <p:cNvPr id="63490" name="Content Placeholder 2">
            <a:extLst>
              <a:ext uri="{FF2B5EF4-FFF2-40B4-BE49-F238E27FC236}">
                <a16:creationId xmlns:a16="http://schemas.microsoft.com/office/drawing/2014/main" id="{6E9DF143-0F3B-B043-A137-3ADD8F4637B0}"/>
              </a:ext>
            </a:extLst>
          </p:cNvPr>
          <p:cNvSpPr>
            <a:spLocks noGrp="1"/>
          </p:cNvSpPr>
          <p:nvPr>
            <p:ph idx="1"/>
          </p:nvPr>
        </p:nvSpPr>
        <p:spPr/>
        <p:txBody>
          <a:bodyPr/>
          <a:lstStyle/>
          <a:p>
            <a:r>
              <a:rPr lang="en-US" altLang="en-US">
                <a:ea typeface="ＭＳ Ｐゴシック" panose="020B0600070205080204" pitchFamily="34" charset="-128"/>
              </a:rPr>
              <a:t>There is no general method for solving such relations.</a:t>
            </a:r>
          </a:p>
          <a:p>
            <a:r>
              <a:rPr lang="en-US" altLang="en-US">
                <a:ea typeface="ＭＳ Ｐゴシック" panose="020B0600070205080204" pitchFamily="34" charset="-128"/>
              </a:rPr>
              <a:t>However, we can solve them for special cases</a:t>
            </a:r>
          </a:p>
          <a:p>
            <a:r>
              <a:rPr lang="en-US" altLang="en-US">
                <a:ea typeface="ＭＳ Ｐゴシック" panose="020B0600070205080204" pitchFamily="34" charset="-128"/>
              </a:rPr>
              <a:t>In particular, if f(n) is </a:t>
            </a:r>
          </a:p>
          <a:p>
            <a:pPr lvl="1"/>
            <a:r>
              <a:rPr lang="en-US" altLang="en-US">
                <a:ea typeface="ＭＳ Ｐゴシック" panose="020B0600070205080204" pitchFamily="34" charset="-128"/>
              </a:rPr>
              <a:t>a polynomial function</a:t>
            </a:r>
          </a:p>
          <a:p>
            <a:pPr lvl="1"/>
            <a:r>
              <a:rPr lang="en-US" altLang="en-US">
                <a:ea typeface="ＭＳ Ｐゴシック" panose="020B0600070205080204" pitchFamily="34" charset="-128"/>
              </a:rPr>
              <a:t>exponential function, or</a:t>
            </a:r>
          </a:p>
          <a:p>
            <a:pPr lvl="1"/>
            <a:r>
              <a:rPr lang="en-US" altLang="en-US">
                <a:ea typeface="ＭＳ Ｐゴシック" panose="020B0600070205080204" pitchFamily="34" charset="-128"/>
              </a:rPr>
              <a:t>the product of a polynomial and exponential functions, </a:t>
            </a:r>
          </a:p>
          <a:p>
            <a:pPr>
              <a:buFont typeface="Arial" panose="020B0604020202020204" pitchFamily="34" charset="0"/>
              <a:buNone/>
            </a:pPr>
            <a:r>
              <a:rPr lang="en-US" altLang="en-US">
                <a:ea typeface="ＭＳ Ｐゴシック" panose="020B0600070205080204" pitchFamily="34" charset="-128"/>
              </a:rPr>
              <a:t>	then there is a general solution</a:t>
            </a:r>
          </a:p>
        </p:txBody>
      </p:sp>
      <p:cxnSp>
        <p:nvCxnSpPr>
          <p:cNvPr id="4" name="Straight Connector 3">
            <a:extLst>
              <a:ext uri="{FF2B5EF4-FFF2-40B4-BE49-F238E27FC236}">
                <a16:creationId xmlns:a16="http://schemas.microsoft.com/office/drawing/2014/main" id="{86C1EAFB-DE52-0445-8FD4-B26188DD69D4}"/>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6E9F787D-C81C-544C-81BE-C6396F2CC4C4}"/>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(3)</a:t>
            </a:r>
            <a:endParaRPr lang="en-US" altLang="en-US" sz="3200">
              <a:ea typeface="ＭＳ Ｐゴシック" panose="020B0600070205080204" pitchFamily="34" charset="-128"/>
            </a:endParaRPr>
          </a:p>
        </p:txBody>
      </p:sp>
      <p:sp>
        <p:nvSpPr>
          <p:cNvPr id="64514" name="Content Placeholder 2">
            <a:extLst>
              <a:ext uri="{FF2B5EF4-FFF2-40B4-BE49-F238E27FC236}">
                <a16:creationId xmlns:a16="http://schemas.microsoft.com/office/drawing/2014/main" id="{1F52A1F4-B08B-C549-9BC4-32B8AC93D2D9}"/>
              </a:ext>
            </a:extLst>
          </p:cNvPr>
          <p:cNvSpPr>
            <a:spLocks noGrp="1"/>
          </p:cNvSpPr>
          <p:nvPr>
            <p:ph idx="1"/>
          </p:nvPr>
        </p:nvSpPr>
        <p:spPr/>
        <p:txBody>
          <a:bodyPr/>
          <a:lstStyle/>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(Theorem 6, p469)</a:t>
            </a:r>
          </a:p>
          <a:p>
            <a:pPr>
              <a:buFont typeface="Arial" panose="020B0604020202020204" pitchFamily="34" charset="0"/>
              <a:buNone/>
            </a:pPr>
            <a:r>
              <a:rPr lang="en-US" altLang="en-US" sz="2400">
                <a:ea typeface="ＭＳ Ｐゴシック" panose="020B0600070205080204" pitchFamily="34" charset="-128"/>
              </a:rPr>
              <a:t>	</a:t>
            </a:r>
            <a:r>
              <a:rPr lang="en-US" altLang="en-US" sz="2800">
                <a:ea typeface="ＭＳ Ｐゴシック" panose="020B0600070205080204" pitchFamily="34" charset="-128"/>
              </a:rPr>
              <a:t>Suppose {a</a:t>
            </a:r>
            <a:r>
              <a:rPr lang="en-US" altLang="en-US" sz="2800" baseline="-25000">
                <a:ea typeface="ＭＳ Ｐゴシック" panose="020B0600070205080204" pitchFamily="34" charset="-128"/>
              </a:rPr>
              <a:t>n</a:t>
            </a:r>
            <a:r>
              <a:rPr lang="en-US" altLang="en-US" sz="2800">
                <a:ea typeface="ＭＳ Ｐゴシック" panose="020B0600070205080204" pitchFamily="34" charset="-128"/>
              </a:rPr>
              <a:t>} satisfies the linear nonhomogeneous recurrence relation</a:t>
            </a:r>
          </a:p>
          <a:p>
            <a:pPr algn="ctr">
              <a:buFont typeface="Arial" panose="020B0604020202020204" pitchFamily="34" charset="0"/>
              <a:buNone/>
            </a:pP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n-1 </a:t>
            </a:r>
            <a:r>
              <a:rPr lang="en-US" altLang="en-US" sz="2800">
                <a:ea typeface="ＭＳ Ｐゴシック" panose="020B0600070205080204" pitchFamily="34" charset="-128"/>
              </a:rPr>
              <a:t>+ c</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n-2 </a:t>
            </a:r>
            <a:r>
              <a:rPr lang="en-US" altLang="en-US" sz="2800">
                <a:ea typeface="ＭＳ Ｐゴシック" panose="020B0600070205080204" pitchFamily="34" charset="-128"/>
              </a:rPr>
              <a:t>+ … + c</a:t>
            </a:r>
            <a:r>
              <a:rPr lang="en-US" altLang="en-US" sz="2800" baseline="-25000">
                <a:ea typeface="ＭＳ Ｐゴシック" panose="020B0600070205080204" pitchFamily="34" charset="-128"/>
              </a:rPr>
              <a:t>k</a:t>
            </a: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n-k</a:t>
            </a:r>
            <a:r>
              <a:rPr lang="en-US" altLang="en-US" sz="2800">
                <a:ea typeface="ＭＳ Ｐゴシック" panose="020B0600070205080204" pitchFamily="34" charset="-128"/>
              </a:rPr>
              <a:t> </a:t>
            </a:r>
            <a:r>
              <a:rPr lang="en-US" altLang="en-US" sz="2800" b="1">
                <a:solidFill>
                  <a:srgbClr val="FF0000"/>
                </a:solidFill>
                <a:ea typeface="ＭＳ Ｐゴシック" panose="020B0600070205080204" pitchFamily="34" charset="-128"/>
              </a:rPr>
              <a:t>+ f(n)</a:t>
            </a:r>
            <a:endParaRPr lang="en-US" altLang="en-US" sz="2800">
              <a:ea typeface="ＭＳ Ｐゴシック" panose="020B0600070205080204" pitchFamily="34" charset="-128"/>
            </a:endParaRPr>
          </a:p>
          <a:p>
            <a:pPr>
              <a:buFont typeface="Arial" panose="020B0604020202020204" pitchFamily="34" charset="0"/>
              <a:buNone/>
            </a:pPr>
            <a:r>
              <a:rPr lang="en-US" altLang="en-US" sz="2800">
                <a:ea typeface="ＭＳ Ｐゴシック" panose="020B0600070205080204" pitchFamily="34" charset="-128"/>
              </a:rPr>
              <a:t>	 where c</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,c</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,..,c</a:t>
            </a:r>
            <a:r>
              <a:rPr lang="en-US" altLang="en-US" sz="2800" baseline="-25000">
                <a:ea typeface="ＭＳ Ｐゴシック" panose="020B0600070205080204" pitchFamily="34" charset="-128"/>
              </a:rPr>
              <a:t>k </a:t>
            </a:r>
            <a:r>
              <a:rPr lang="en-US" altLang="en-US" sz="2800">
                <a:ea typeface="ＭＳ Ｐゴシック" panose="020B0600070205080204" pitchFamily="34" charset="-128"/>
                <a:sym typeface="Symbol" pitchFamily="2" charset="2"/>
              </a:rPr>
              <a:t></a:t>
            </a:r>
            <a:r>
              <a:rPr lang="en-US" altLang="en-US" sz="2800" i="1">
                <a:ea typeface="ＭＳ Ｐゴシック" panose="020B0600070205080204" pitchFamily="34" charset="-128"/>
              </a:rPr>
              <a:t>R</a:t>
            </a:r>
            <a:r>
              <a:rPr lang="en-US" altLang="en-US" sz="2800">
                <a:ea typeface="ＭＳ Ｐゴシック" panose="020B0600070205080204" pitchFamily="34" charset="-128"/>
              </a:rPr>
              <a:t> and</a:t>
            </a:r>
          </a:p>
          <a:p>
            <a:pPr algn="ctr">
              <a:buFont typeface="Arial" panose="020B0604020202020204" pitchFamily="34" charset="0"/>
              <a:buNone/>
            </a:pPr>
            <a:r>
              <a:rPr lang="en-US" altLang="en-US" sz="2800">
                <a:ea typeface="ＭＳ Ｐゴシック" panose="020B0600070205080204" pitchFamily="34" charset="-128"/>
              </a:rPr>
              <a:t>f(n) = (b</a:t>
            </a:r>
            <a:r>
              <a:rPr lang="en-US" altLang="en-US" sz="2800" baseline="-25000">
                <a:ea typeface="ＭＳ Ｐゴシック" panose="020B0600070205080204" pitchFamily="34" charset="-128"/>
              </a:rPr>
              <a:t>t</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a:t>
            </a:r>
            <a:r>
              <a:rPr lang="en-US" altLang="en-US" sz="2800">
                <a:ea typeface="ＭＳ Ｐゴシック" panose="020B0600070205080204" pitchFamily="34" charset="-128"/>
              </a:rPr>
              <a:t> + b</a:t>
            </a:r>
            <a:r>
              <a:rPr lang="en-US" altLang="en-US" sz="2800" baseline="-25000">
                <a:ea typeface="ＭＳ Ｐゴシック" panose="020B0600070205080204" pitchFamily="34" charset="-128"/>
              </a:rPr>
              <a:t>t-1</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t-1</a:t>
            </a:r>
            <a:r>
              <a:rPr lang="en-US" altLang="en-US" sz="2800">
                <a:ea typeface="ＭＳ Ｐゴシック" panose="020B0600070205080204" pitchFamily="34" charset="-128"/>
              </a:rPr>
              <a:t> + .. + b</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n + b</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 s</a:t>
            </a:r>
            <a:r>
              <a:rPr lang="en-US" altLang="en-US" sz="2800" baseline="30000">
                <a:ea typeface="ＭＳ Ｐゴシック" panose="020B0600070205080204" pitchFamily="34" charset="-128"/>
              </a:rPr>
              <a:t>n</a:t>
            </a:r>
            <a:endParaRPr lang="en-US" altLang="en-US" sz="2800" b="1" baseline="30000">
              <a:solidFill>
                <a:srgbClr val="FF0000"/>
              </a:solidFill>
              <a:ea typeface="ＭＳ Ｐゴシック" panose="020B0600070205080204" pitchFamily="34" charset="-128"/>
            </a:endParaRPr>
          </a:p>
          <a:p>
            <a:pPr>
              <a:buFont typeface="Arial" panose="020B0604020202020204" pitchFamily="34" charset="0"/>
              <a:buNone/>
            </a:pPr>
            <a:r>
              <a:rPr lang="en-US" altLang="en-US" sz="2800">
                <a:ea typeface="ＭＳ Ｐゴシック" panose="020B0600070205080204" pitchFamily="34" charset="-128"/>
              </a:rPr>
              <a:t>	where b</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,b</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,..,b</a:t>
            </a:r>
            <a:r>
              <a:rPr lang="en-US" altLang="en-US" sz="2800" baseline="-25000">
                <a:ea typeface="ＭＳ Ｐゴシック" panose="020B0600070205080204" pitchFamily="34" charset="-128"/>
              </a:rPr>
              <a:t>n</a:t>
            </a:r>
            <a:r>
              <a:rPr lang="en-US" altLang="en-US" sz="2800">
                <a:ea typeface="ＭＳ Ｐゴシック" panose="020B0600070205080204" pitchFamily="34" charset="-128"/>
              </a:rPr>
              <a:t>,s</a:t>
            </a:r>
            <a:r>
              <a:rPr lang="en-US" altLang="en-US" sz="2800" baseline="-25000">
                <a:ea typeface="ＭＳ Ｐゴシック" panose="020B0600070205080204" pitchFamily="34" charset="-128"/>
              </a:rPr>
              <a:t> </a:t>
            </a:r>
            <a:r>
              <a:rPr lang="en-US" altLang="en-US" sz="2800">
                <a:ea typeface="ＭＳ Ｐゴシック" panose="020B0600070205080204" pitchFamily="34" charset="-128"/>
                <a:sym typeface="Symbol" pitchFamily="2" charset="2"/>
              </a:rPr>
              <a:t></a:t>
            </a:r>
            <a:r>
              <a:rPr lang="en-US" altLang="en-US" sz="2800" i="1">
                <a:latin typeface="Algerian" pitchFamily="82" charset="0"/>
                <a:ea typeface="ＭＳ Ｐゴシック" panose="020B0600070205080204" pitchFamily="34" charset="-128"/>
              </a:rPr>
              <a:t>R</a:t>
            </a:r>
          </a:p>
          <a:p>
            <a:pPr marL="857250" lvl="1" indent="-457200">
              <a:buFont typeface="Arial" panose="020B0604020202020204" pitchFamily="34" charset="0"/>
              <a:buNone/>
            </a:pPr>
            <a:r>
              <a:rPr lang="en-US" altLang="en-US">
                <a:ea typeface="ＭＳ Ｐゴシック" panose="020B0600070205080204" pitchFamily="34" charset="-128"/>
              </a:rPr>
              <a:t>                                                                     … continues</a:t>
            </a:r>
          </a:p>
        </p:txBody>
      </p:sp>
      <p:cxnSp>
        <p:nvCxnSpPr>
          <p:cNvPr id="4" name="Straight Connector 3">
            <a:extLst>
              <a:ext uri="{FF2B5EF4-FFF2-40B4-BE49-F238E27FC236}">
                <a16:creationId xmlns:a16="http://schemas.microsoft.com/office/drawing/2014/main" id="{89166BA5-7CD2-D44F-9514-4ECD9C8A1397}"/>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B7C7E2BA-0490-3A42-B75D-42C2A80A8B3B}"/>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(4)</a:t>
            </a:r>
            <a:endParaRPr lang="en-US" altLang="en-US" sz="3200">
              <a:ea typeface="ＭＳ Ｐゴシック" panose="020B0600070205080204" pitchFamily="34" charset="-128"/>
            </a:endParaRPr>
          </a:p>
        </p:txBody>
      </p:sp>
      <p:sp>
        <p:nvSpPr>
          <p:cNvPr id="65538" name="Content Placeholder 2">
            <a:extLst>
              <a:ext uri="{FF2B5EF4-FFF2-40B4-BE49-F238E27FC236}">
                <a16:creationId xmlns:a16="http://schemas.microsoft.com/office/drawing/2014/main" id="{A24502E3-3449-CD47-93BD-190609220555}"/>
              </a:ext>
            </a:extLst>
          </p:cNvPr>
          <p:cNvSpPr>
            <a:spLocks noGrp="1"/>
          </p:cNvSpPr>
          <p:nvPr>
            <p:ph idx="1"/>
          </p:nvPr>
        </p:nvSpPr>
        <p:spPr/>
        <p:txBody>
          <a:bodyPr/>
          <a:lstStyle/>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(Theorem 6, p469)… continued</a:t>
            </a:r>
          </a:p>
          <a:p>
            <a:pPr>
              <a:buFont typeface="Arial" panose="020B0604020202020204" pitchFamily="34" charset="0"/>
              <a:buNone/>
            </a:pPr>
            <a:r>
              <a:rPr lang="en-US" altLang="en-US" sz="2400">
                <a:ea typeface="ＭＳ Ｐゴシック" panose="020B0600070205080204" pitchFamily="34" charset="-128"/>
              </a:rPr>
              <a:t>	</a:t>
            </a:r>
            <a:r>
              <a:rPr lang="en-US" altLang="en-US" sz="2400" u="sng">
                <a:ea typeface="ＭＳ Ｐゴシック" panose="020B0600070205080204" pitchFamily="34" charset="-128"/>
              </a:rPr>
              <a:t>When s is not a root</a:t>
            </a:r>
            <a:r>
              <a:rPr lang="en-US" altLang="en-US" sz="2400">
                <a:ea typeface="ＭＳ Ｐゴシック" panose="020B0600070205080204" pitchFamily="34" charset="-128"/>
              </a:rPr>
              <a:t> of the characteristic equation of the associated linear homogeneous recurrence relation, there is a particular solution of the form</a:t>
            </a:r>
          </a:p>
          <a:p>
            <a:pPr algn="ctr">
              <a:buFont typeface="Arial" panose="020B0604020202020204" pitchFamily="34" charset="0"/>
              <a:buNone/>
            </a:pPr>
            <a:r>
              <a:rPr lang="en-US" altLang="en-US" sz="2800">
                <a:ea typeface="ＭＳ Ｐゴシック" panose="020B0600070205080204" pitchFamily="34" charset="-128"/>
              </a:rPr>
              <a:t>(p</a:t>
            </a:r>
            <a:r>
              <a:rPr lang="en-US" altLang="en-US" sz="2800" baseline="-25000">
                <a:ea typeface="ＭＳ Ｐゴシック" panose="020B0600070205080204" pitchFamily="34" charset="-128"/>
              </a:rPr>
              <a:t>t</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a:t>
            </a:r>
            <a:r>
              <a:rPr lang="en-US" altLang="en-US" sz="2800">
                <a:ea typeface="ＭＳ Ｐゴシック" panose="020B0600070205080204" pitchFamily="34" charset="-128"/>
              </a:rPr>
              <a:t>+ p</a:t>
            </a:r>
            <a:r>
              <a:rPr lang="en-US" altLang="en-US" sz="2800" baseline="-25000">
                <a:ea typeface="ＭＳ Ｐゴシック" panose="020B0600070205080204" pitchFamily="34" charset="-128"/>
              </a:rPr>
              <a:t>t-1</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t-1</a:t>
            </a:r>
            <a:r>
              <a:rPr lang="en-US" altLang="en-US" sz="2800">
                <a:ea typeface="ＭＳ Ｐゴシック" panose="020B0600070205080204" pitchFamily="34" charset="-128"/>
              </a:rPr>
              <a:t>+ … +p</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n + p</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 s</a:t>
            </a:r>
            <a:r>
              <a:rPr lang="en-US" altLang="en-US" sz="2800" baseline="30000">
                <a:ea typeface="ＭＳ Ｐゴシック" panose="020B0600070205080204" pitchFamily="34" charset="-128"/>
              </a:rPr>
              <a:t>n</a:t>
            </a:r>
          </a:p>
          <a:p>
            <a:pPr>
              <a:buFont typeface="Arial" panose="020B0604020202020204" pitchFamily="34" charset="0"/>
              <a:buNone/>
            </a:pPr>
            <a:r>
              <a:rPr lang="en-US" altLang="en-US" sz="2400">
                <a:ea typeface="ＭＳ Ｐゴシック" panose="020B0600070205080204" pitchFamily="34" charset="-128"/>
              </a:rPr>
              <a:t>	</a:t>
            </a:r>
            <a:r>
              <a:rPr lang="en-US" altLang="en-US" sz="2400" u="sng">
                <a:ea typeface="ＭＳ Ｐゴシック" panose="020B0600070205080204" pitchFamily="34" charset="-128"/>
              </a:rPr>
              <a:t>When s is a root</a:t>
            </a:r>
            <a:r>
              <a:rPr lang="en-US" altLang="en-US" sz="2400">
                <a:ea typeface="ＭＳ Ｐゴシック" panose="020B0600070205080204" pitchFamily="34" charset="-128"/>
              </a:rPr>
              <a:t> of this characteristic equation and its multiplicity is m, there is a particular solution of the form</a:t>
            </a:r>
          </a:p>
          <a:p>
            <a:pPr algn="ctr">
              <a:buFont typeface="Arial" panose="020B0604020202020204" pitchFamily="34" charset="0"/>
              <a:buNone/>
            </a:pP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m</a:t>
            </a:r>
            <a:r>
              <a:rPr lang="en-US" altLang="en-US" sz="2800">
                <a:ea typeface="ＭＳ Ｐゴシック" panose="020B0600070205080204" pitchFamily="34" charset="-128"/>
              </a:rPr>
              <a:t>(p</a:t>
            </a:r>
            <a:r>
              <a:rPr lang="en-US" altLang="en-US" sz="2800" baseline="-25000">
                <a:ea typeface="ＭＳ Ｐゴシック" panose="020B0600070205080204" pitchFamily="34" charset="-128"/>
              </a:rPr>
              <a:t>t</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a:t>
            </a:r>
            <a:r>
              <a:rPr lang="en-US" altLang="en-US" sz="2800">
                <a:ea typeface="ＭＳ Ｐゴシック" panose="020B0600070205080204" pitchFamily="34" charset="-128"/>
              </a:rPr>
              <a:t>+ p</a:t>
            </a:r>
            <a:r>
              <a:rPr lang="en-US" altLang="en-US" sz="2800" baseline="-25000">
                <a:ea typeface="ＭＳ Ｐゴシック" panose="020B0600070205080204" pitchFamily="34" charset="-128"/>
              </a:rPr>
              <a:t>t-1</a:t>
            </a:r>
            <a:r>
              <a:rPr lang="en-US" altLang="en-US" sz="2800">
                <a:ea typeface="ＭＳ Ｐゴシック" panose="020B0600070205080204" pitchFamily="34" charset="-128"/>
              </a:rPr>
              <a:t>n</a:t>
            </a:r>
            <a:r>
              <a:rPr lang="en-US" altLang="en-US" sz="2800" baseline="30000">
                <a:ea typeface="ＭＳ Ｐゴシック" panose="020B0600070205080204" pitchFamily="34" charset="-128"/>
              </a:rPr>
              <a:t>t-1</a:t>
            </a:r>
            <a:r>
              <a:rPr lang="en-US" altLang="en-US" sz="2800">
                <a:ea typeface="ＭＳ Ｐゴシック" panose="020B0600070205080204" pitchFamily="34" charset="-128"/>
              </a:rPr>
              <a:t>+ … +p</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n + p</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 s</a:t>
            </a:r>
            <a:r>
              <a:rPr lang="en-US" altLang="en-US" sz="2800" baseline="30000">
                <a:ea typeface="ＭＳ Ｐゴシック" panose="020B0600070205080204" pitchFamily="34" charset="-128"/>
              </a:rPr>
              <a:t>n</a:t>
            </a:r>
          </a:p>
          <a:p>
            <a:pPr>
              <a:buFont typeface="Arial" panose="020B0604020202020204" pitchFamily="34" charset="0"/>
              <a:buNone/>
            </a:pPr>
            <a:endParaRPr lang="en-US" altLang="en-US">
              <a:ea typeface="ＭＳ Ｐゴシック" panose="020B0600070205080204" pitchFamily="34" charset="-128"/>
            </a:endParaRPr>
          </a:p>
        </p:txBody>
      </p:sp>
      <p:cxnSp>
        <p:nvCxnSpPr>
          <p:cNvPr id="4" name="Straight Connector 3">
            <a:extLst>
              <a:ext uri="{FF2B5EF4-FFF2-40B4-BE49-F238E27FC236}">
                <a16:creationId xmlns:a16="http://schemas.microsoft.com/office/drawing/2014/main" id="{EFE85BE8-8256-CF4B-A53F-2D19F869B066}"/>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BC3F15E8-3A81-954A-9148-B2994BA6694C}"/>
              </a:ext>
            </a:extLst>
          </p:cNvPr>
          <p:cNvSpPr>
            <a:spLocks noGrp="1"/>
          </p:cNvSpPr>
          <p:nvPr>
            <p:ph type="title"/>
          </p:nvPr>
        </p:nvSpPr>
        <p:spPr/>
        <p:txBody>
          <a:bodyPr/>
          <a:lstStyle/>
          <a:p>
            <a:r>
              <a:rPr lang="en-US" altLang="en-US" sz="2800">
                <a:ea typeface="ＭＳ Ｐゴシック" panose="020B0600070205080204" pitchFamily="34" charset="-128"/>
              </a:rPr>
              <a:t>Linear NonHomogeneous Recurrences: Examples</a:t>
            </a:r>
          </a:p>
        </p:txBody>
      </p:sp>
      <p:sp>
        <p:nvSpPr>
          <p:cNvPr id="66562" name="Content Placeholder 2">
            <a:extLst>
              <a:ext uri="{FF2B5EF4-FFF2-40B4-BE49-F238E27FC236}">
                <a16:creationId xmlns:a16="http://schemas.microsoft.com/office/drawing/2014/main" id="{F51F83AF-ACCB-0B4B-9FD0-CF75F05DF651}"/>
              </a:ext>
            </a:extLst>
          </p:cNvPr>
          <p:cNvSpPr>
            <a:spLocks noGrp="1"/>
          </p:cNvSpPr>
          <p:nvPr>
            <p:ph idx="1"/>
          </p:nvPr>
        </p:nvSpPr>
        <p:spPr/>
        <p:txBody>
          <a:bodyPr/>
          <a:lstStyle/>
          <a:p>
            <a:r>
              <a:rPr lang="en-US" altLang="en-US" sz="2800">
                <a:ea typeface="ＭＳ Ｐゴシック" panose="020B0600070205080204" pitchFamily="34" charset="-128"/>
              </a:rPr>
              <a:t>The examples in the textbook are quite good (see pp467—470) and illustrate how to solve simple nonhomogeneous relations</a:t>
            </a:r>
          </a:p>
          <a:p>
            <a:r>
              <a:rPr lang="en-US" altLang="en-US" sz="2800">
                <a:ea typeface="ＭＳ Ｐゴシック" panose="020B0600070205080204" pitchFamily="34" charset="-128"/>
              </a:rPr>
              <a:t>We may go over more examples if time allows</a:t>
            </a:r>
          </a:p>
          <a:p>
            <a:r>
              <a:rPr lang="en-US" altLang="en-US" sz="2800">
                <a:ea typeface="ＭＳ Ｐゴシック" panose="020B0600070205080204" pitchFamily="34" charset="-128"/>
              </a:rPr>
              <a:t>Also read up on generating functions in Section 7.4 (though we may return to this subject)</a:t>
            </a:r>
          </a:p>
          <a:p>
            <a:r>
              <a:rPr lang="en-US" altLang="en-US" sz="2800">
                <a:ea typeface="ＭＳ Ｐゴシック" panose="020B0600070205080204" pitchFamily="34" charset="-128"/>
              </a:rPr>
              <a:t>However, there are alternate, more intuitive methods</a:t>
            </a:r>
          </a:p>
        </p:txBody>
      </p:sp>
      <p:cxnSp>
        <p:nvCxnSpPr>
          <p:cNvPr id="4" name="Straight Connector 3">
            <a:extLst>
              <a:ext uri="{FF2B5EF4-FFF2-40B4-BE49-F238E27FC236}">
                <a16:creationId xmlns:a16="http://schemas.microsoft.com/office/drawing/2014/main" id="{26A36875-FB26-2942-821C-85BFC6BDBB2C}"/>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BB07-8023-5D48-A677-D4538640E6D2}"/>
              </a:ext>
            </a:extLst>
          </p:cNvPr>
          <p:cNvSpPr>
            <a:spLocks noGrp="1"/>
          </p:cNvSpPr>
          <p:nvPr>
            <p:ph type="title"/>
          </p:nvPr>
        </p:nvSpPr>
        <p:spPr/>
        <p:txBody>
          <a:bodyPr/>
          <a:lstStyle/>
          <a:p>
            <a:r>
              <a:rPr lang="en-US" dirty="0"/>
              <a:t>Recursion: Review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37EC3D-DA7F-7C4F-883F-102063DE1926}"/>
                  </a:ext>
                </a:extLst>
              </p:cNvPr>
              <p:cNvSpPr>
                <a:spLocks noGrp="1"/>
              </p:cNvSpPr>
              <p:nvPr>
                <p:ph idx="1"/>
              </p:nvPr>
            </p:nvSpPr>
            <p:spPr/>
            <p:txBody>
              <a:bodyPr/>
              <a:lstStyle/>
              <a:p>
                <a:r>
                  <a:rPr lang="en-US" sz="2000" dirty="0"/>
                  <a:t>The cost of a recursive algorithm is modeled as a </a:t>
                </a:r>
                <a:r>
                  <a:rPr lang="en-US" sz="2000" dirty="0">
                    <a:solidFill>
                      <a:srgbClr val="FF0000"/>
                    </a:solidFill>
                  </a:rPr>
                  <a:t>recurrence</a:t>
                </a:r>
                <a:r>
                  <a:rPr lang="en-US" sz="2000" dirty="0"/>
                  <a:t> relation</a:t>
                </a:r>
              </a:p>
              <a:p>
                <a:pPr lvl="1"/>
                <a:r>
                  <a:rPr lang="en-US" sz="1800" dirty="0"/>
                  <a:t>The solution of a recurrence relation is a </a:t>
                </a:r>
                <a:r>
                  <a:rPr lang="en-US" sz="1800" dirty="0">
                    <a:solidFill>
                      <a:srgbClr val="FF0000"/>
                    </a:solidFill>
                  </a:rPr>
                  <a:t>sequence </a:t>
                </a:r>
              </a:p>
              <a:p>
                <a:pPr lvl="1"/>
                <a:r>
                  <a:rPr lang="en-US" sz="1800" dirty="0"/>
                  <a:t>A recurrence relation is defined using previous terms of the sequence</a:t>
                </a:r>
                <a:endParaRPr lang="en-US" sz="1600" dirty="0"/>
              </a:p>
              <a:p>
                <a:r>
                  <a:rPr lang="en-US" sz="2000" dirty="0"/>
                  <a:t>The recurrence relation has</a:t>
                </a:r>
              </a:p>
              <a:p>
                <a:pPr lvl="1"/>
                <a:r>
                  <a:rPr lang="en-US" sz="1800" dirty="0">
                    <a:solidFill>
                      <a:srgbClr val="FF0000"/>
                    </a:solidFill>
                  </a:rPr>
                  <a:t>Recursive</a:t>
                </a:r>
                <a:r>
                  <a:rPr lang="en-US" sz="1800" dirty="0"/>
                  <a:t> terms</a:t>
                </a:r>
              </a:p>
              <a:p>
                <a:pPr lvl="1"/>
                <a:r>
                  <a:rPr lang="en-US" sz="1800" dirty="0">
                    <a:solidFill>
                      <a:srgbClr val="FF0000"/>
                    </a:solidFill>
                  </a:rPr>
                  <a:t>Non-recursive</a:t>
                </a:r>
                <a:r>
                  <a:rPr lang="en-US" sz="1800" dirty="0"/>
                  <a:t> terms </a:t>
                </a:r>
              </a:p>
              <a:p>
                <a:pPr lvl="1"/>
                <a:r>
                  <a:rPr lang="en-US" sz="1800" dirty="0"/>
                  <a:t>Initial conditions, which uniquely determine the sequence</a:t>
                </a:r>
              </a:p>
              <a:p>
                <a:r>
                  <a:rPr lang="en-US" sz="2000" dirty="0"/>
                  <a:t>Linear homogeneous recurrence relation of degree </a:t>
                </a:r>
                <a14:m>
                  <m:oMath xmlns:m="http://schemas.openxmlformats.org/officeDocument/2006/math">
                    <m:r>
                      <a:rPr lang="en-US" sz="2000" i="1" dirty="0">
                        <a:latin typeface="Cambria Math" panose="02040503050406030204" pitchFamily="18" charset="0"/>
                      </a:rPr>
                      <m:t>𝑘</m:t>
                    </m:r>
                  </m:oMath>
                </a14:m>
                <a:endParaRPr lang="en-US" sz="2000" dirty="0"/>
              </a:p>
              <a:p>
                <a:pPr lvl="1"/>
                <a:r>
                  <a:rPr lang="en-US" sz="1800" dirty="0" err="1"/>
                  <a:t>Charateristic</a:t>
                </a:r>
                <a:r>
                  <a:rPr lang="en-US" sz="1800" dirty="0"/>
                  <a:t> equation, a polynomial of degree </a:t>
                </a:r>
                <a14:m>
                  <m:oMath xmlns:m="http://schemas.openxmlformats.org/officeDocument/2006/math">
                    <m:r>
                      <a:rPr lang="en-US" sz="1800" i="1" dirty="0">
                        <a:latin typeface="Cambria Math" panose="02040503050406030204" pitchFamily="18" charset="0"/>
                      </a:rPr>
                      <m:t>𝑘</m:t>
                    </m:r>
                  </m:oMath>
                </a14:m>
                <a:endParaRPr lang="en-US" sz="1800" dirty="0"/>
              </a:p>
              <a:p>
                <a:pPr lvl="1"/>
                <a:r>
                  <a:rPr lang="en-US" sz="1800" dirty="0"/>
                  <a:t>Requires </a:t>
                </a:r>
                <a14:m>
                  <m:oMath xmlns:m="http://schemas.openxmlformats.org/officeDocument/2006/math">
                    <m:r>
                      <a:rPr lang="en-US" sz="1800" i="1" dirty="0" smtClean="0">
                        <a:latin typeface="Cambria Math" panose="02040503050406030204" pitchFamily="18" charset="0"/>
                      </a:rPr>
                      <m:t>𝑘</m:t>
                    </m:r>
                    <m:r>
                      <a:rPr lang="en-US" sz="1800" i="1" dirty="0" smtClean="0">
                        <a:latin typeface="Cambria Math" panose="02040503050406030204" pitchFamily="18" charset="0"/>
                      </a:rPr>
                      <m:t> </m:t>
                    </m:r>
                  </m:oMath>
                </a14:m>
                <a:r>
                  <a:rPr lang="en-US" sz="1800" dirty="0"/>
                  <a:t>initial conditions</a:t>
                </a:r>
                <a:endParaRPr lang="en-US" sz="1600" dirty="0"/>
              </a:p>
              <a:p>
                <a:r>
                  <a:rPr lang="en-US" sz="2000" dirty="0"/>
                  <a:t>Solving second order linear homogeneous recurrence relation by finding the roots of the characteristic polynomial</a:t>
                </a:r>
              </a:p>
              <a:p>
                <a:pPr marL="457200" lvl="1" indent="0" algn="ctr">
                  <a:buNone/>
                </a:pPr>
                <a:r>
                  <a:rPr lang="en-US" altLang="en-US" sz="1800" dirty="0">
                    <a:ea typeface="ＭＳ Ｐゴシック" panose="020B0600070205080204" pitchFamily="34" charset="-128"/>
                  </a:rPr>
                  <a:t>a</a:t>
                </a:r>
                <a:r>
                  <a:rPr lang="en-US" altLang="en-US" sz="1800" baseline="-25000" dirty="0">
                    <a:ea typeface="ＭＳ Ｐゴシック" panose="020B0600070205080204" pitchFamily="34" charset="-128"/>
                  </a:rPr>
                  <a:t>n</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1</a:t>
                </a:r>
                <a:r>
                  <a:rPr lang="en-US" altLang="en-US" sz="1800" baseline="30000" dirty="0">
                    <a:ea typeface="ＭＳ Ｐゴシック" panose="020B0600070205080204" pitchFamily="34" charset="-128"/>
                  </a:rPr>
                  <a:t>n </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2</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2</a:t>
                </a:r>
                <a:r>
                  <a:rPr lang="en-US" altLang="en-US" sz="1800" baseline="30000" dirty="0">
                    <a:ea typeface="ＭＳ Ｐゴシック" panose="020B0600070205080204" pitchFamily="34" charset="-128"/>
                  </a:rPr>
                  <a:t>n</a:t>
                </a:r>
                <a:r>
                  <a:rPr lang="en-US" altLang="en-US" sz="1800" baseline="30000" dirty="0">
                    <a:solidFill>
                      <a:srgbClr val="FF0000"/>
                    </a:solidFill>
                    <a:ea typeface="ＭＳ Ｐゴシック" panose="020B0600070205080204" pitchFamily="34" charset="-128"/>
                  </a:rPr>
                  <a:t>		</a:t>
                </a:r>
                <a:r>
                  <a:rPr lang="en-US" altLang="en-US" sz="1800" dirty="0">
                    <a:ea typeface="ＭＳ Ｐゴシック" panose="020B0600070205080204" pitchFamily="34" charset="-128"/>
                  </a:rPr>
                  <a:t>a</a:t>
                </a:r>
                <a:r>
                  <a:rPr lang="en-US" altLang="en-US" sz="1800" baseline="-25000" dirty="0">
                    <a:ea typeface="ＭＳ Ｐゴシック" panose="020B0600070205080204" pitchFamily="34" charset="-128"/>
                  </a:rPr>
                  <a:t>n</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0</a:t>
                </a:r>
                <a:r>
                  <a:rPr lang="en-US" altLang="en-US" sz="1800" baseline="30000" dirty="0">
                    <a:ea typeface="ＭＳ Ｐゴシック" panose="020B0600070205080204" pitchFamily="34" charset="-128"/>
                  </a:rPr>
                  <a:t>n </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2</a:t>
                </a:r>
                <a:r>
                  <a:rPr lang="en-US" altLang="en-US" sz="1800" b="1" dirty="0">
                    <a:solidFill>
                      <a:srgbClr val="FF0000"/>
                    </a:solidFill>
                    <a:ea typeface="ＭＳ Ｐゴシック" panose="020B0600070205080204" pitchFamily="34" charset="-128"/>
                  </a:rPr>
                  <a:t>n</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0</a:t>
                </a:r>
                <a:r>
                  <a:rPr lang="en-US" altLang="en-US" sz="1800" baseline="30000" dirty="0">
                    <a:ea typeface="ＭＳ Ｐゴシック" panose="020B0600070205080204" pitchFamily="34" charset="-128"/>
                  </a:rPr>
                  <a:t>n</a:t>
                </a:r>
                <a:endParaRPr lang="en-US" altLang="en-US" sz="1600" baseline="30000" dirty="0">
                  <a:ea typeface="ＭＳ Ｐゴシック" panose="020B0600070205080204" pitchFamily="34" charset="-128"/>
                </a:endParaRPr>
              </a:p>
              <a:p>
                <a:pPr marL="457200" lvl="1" indent="0">
                  <a:buNone/>
                </a:pPr>
                <a:endParaRPr lang="en-US" altLang="en-US" sz="1600" baseline="30000" dirty="0">
                  <a:solidFill>
                    <a:srgbClr val="FF0000"/>
                  </a:solidFill>
                  <a:ea typeface="ＭＳ Ｐゴシック" panose="020B0600070205080204" pitchFamily="34" charset="-128"/>
                </a:endParaRPr>
              </a:p>
              <a:p>
                <a:pPr marL="457200" lvl="1" indent="0">
                  <a:buNone/>
                </a:pPr>
                <a:endParaRPr lang="en-US" sz="1600" dirty="0"/>
              </a:p>
            </p:txBody>
          </p:sp>
        </mc:Choice>
        <mc:Fallback xmlns="">
          <p:sp>
            <p:nvSpPr>
              <p:cNvPr id="3" name="Content Placeholder 2">
                <a:extLst>
                  <a:ext uri="{FF2B5EF4-FFF2-40B4-BE49-F238E27FC236}">
                    <a16:creationId xmlns:a16="http://schemas.microsoft.com/office/drawing/2014/main" id="{0537EC3D-DA7F-7C4F-883F-102063DE1926}"/>
                  </a:ext>
                </a:extLst>
              </p:cNvPr>
              <p:cNvSpPr>
                <a:spLocks noGrp="1" noRot="1" noChangeAspect="1" noMove="1" noResize="1" noEditPoints="1" noAdjustHandles="1" noChangeArrowheads="1" noChangeShapeType="1" noTextEdit="1"/>
              </p:cNvSpPr>
              <p:nvPr>
                <p:ph idx="1"/>
              </p:nvPr>
            </p:nvSpPr>
            <p:spPr>
              <a:blipFill>
                <a:blip r:embed="rId2"/>
                <a:stretch>
                  <a:fillRect l="-617" t="-56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A377A610-3982-B348-9CAD-5CF159CE8D82}"/>
              </a:ext>
            </a:extLst>
          </p:cNvPr>
          <p:cNvPicPr>
            <a:picLocks noChangeAspect="1"/>
          </p:cNvPicPr>
          <p:nvPr/>
        </p:nvPicPr>
        <p:blipFill>
          <a:blip r:embed="rId3"/>
          <a:stretch>
            <a:fillRect/>
          </a:stretch>
        </p:blipFill>
        <p:spPr>
          <a:xfrm>
            <a:off x="5715000" y="2743200"/>
            <a:ext cx="1752600" cy="766763"/>
          </a:xfrm>
          <a:prstGeom prst="rect">
            <a:avLst/>
          </a:prstGeom>
        </p:spPr>
      </p:pic>
    </p:spTree>
    <p:extLst>
      <p:ext uri="{BB962C8B-B14F-4D97-AF65-F5344CB8AC3E}">
        <p14:creationId xmlns:p14="http://schemas.microsoft.com/office/powerpoint/2010/main" val="1227121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33332F61-0480-4D4C-8D4C-C06296A4041E}"/>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44035" name="Content Placeholder 2">
            <a:extLst>
              <a:ext uri="{FF2B5EF4-FFF2-40B4-BE49-F238E27FC236}">
                <a16:creationId xmlns:a16="http://schemas.microsoft.com/office/drawing/2014/main" id="{C738F2F2-3A1B-1341-A174-0C2A440F8A21}"/>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dirty="0">
                <a:solidFill>
                  <a:schemeClr val="bg1">
                    <a:lumMod val="85000"/>
                  </a:schemeClr>
                </a:solidFill>
                <a:ea typeface="+mn-ea"/>
                <a:cs typeface="+mn-cs"/>
              </a:rPr>
              <a:t>Linear Homogeneous Recurrences</a:t>
            </a:r>
          </a:p>
          <a:p>
            <a:pPr lvl="1">
              <a:buFont typeface="Arial" charset="0"/>
              <a:buChar char="–"/>
              <a:defRPr/>
            </a:pPr>
            <a:r>
              <a:rPr lang="en-US" sz="1800" dirty="0">
                <a:solidFill>
                  <a:schemeClr val="bg1">
                    <a:lumMod val="85000"/>
                  </a:schemeClr>
                </a:solidFill>
                <a:ea typeface="+mn-ea"/>
              </a:rPr>
              <a:t>Form, solution, characteristic equation, characteristic polynomial, roots</a:t>
            </a:r>
          </a:p>
          <a:p>
            <a:pPr lvl="1">
              <a:buFont typeface="Arial" charset="0"/>
              <a:buChar char="–"/>
              <a:defRPr/>
            </a:pPr>
            <a:r>
              <a:rPr lang="en-US" sz="1800" dirty="0">
                <a:solidFill>
                  <a:schemeClr val="bg1">
                    <a:lumMod val="85000"/>
                  </a:schemeClr>
                </a:solidFill>
                <a:ea typeface="+mn-ea"/>
              </a:rPr>
              <a:t>Second order linear homogeneous recurrence</a:t>
            </a:r>
          </a:p>
          <a:p>
            <a:pPr lvl="2">
              <a:buFont typeface="Arial" charset="0"/>
              <a:buChar char="•"/>
              <a:defRPr/>
            </a:pPr>
            <a:r>
              <a:rPr lang="en-US" sz="1600" dirty="0">
                <a:solidFill>
                  <a:schemeClr val="bg1">
                    <a:lumMod val="85000"/>
                  </a:schemeClr>
                </a:solidFill>
                <a:ea typeface="+mn-ea"/>
              </a:rPr>
              <a:t>Double roots, solution, examples</a:t>
            </a:r>
          </a:p>
          <a:p>
            <a:pPr lvl="2">
              <a:buFont typeface="Arial" charset="0"/>
              <a:buChar char="•"/>
              <a:defRPr/>
            </a:pPr>
            <a:r>
              <a:rPr lang="en-US" sz="1600" dirty="0">
                <a:solidFill>
                  <a:schemeClr val="bg1">
                    <a:lumMod val="85000"/>
                  </a:schemeClr>
                </a:solidFill>
                <a:ea typeface="+mn-ea"/>
              </a:rPr>
              <a:t>Single root, example</a:t>
            </a:r>
          </a:p>
          <a:p>
            <a:pPr lvl="1">
              <a:buFont typeface="Arial" charset="0"/>
              <a:buChar char="–"/>
              <a:defRPr/>
            </a:pPr>
            <a:r>
              <a:rPr lang="en-US" sz="1800" dirty="0">
                <a:solidFill>
                  <a:schemeClr val="bg1">
                    <a:lumMod val="85000"/>
                  </a:schemeClr>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b="1" dirty="0">
                <a:solidFill>
                  <a:srgbClr val="FF0000"/>
                </a:solidFill>
                <a:ea typeface="+mn-ea"/>
                <a:cs typeface="+mn-cs"/>
              </a:rPr>
              <a:t>Other Methods</a:t>
            </a:r>
          </a:p>
          <a:p>
            <a:pPr lvl="1">
              <a:buFont typeface="Arial" charset="0"/>
              <a:buChar char="–"/>
              <a:defRPr/>
            </a:pPr>
            <a:r>
              <a:rPr lang="en-US" sz="1600" b="1" dirty="0">
                <a:solidFill>
                  <a:srgbClr val="FF0000"/>
                </a:solidFill>
                <a:ea typeface="+mn-ea"/>
              </a:rPr>
              <a:t>Backward substitution</a:t>
            </a:r>
          </a:p>
          <a:p>
            <a:pPr lvl="1">
              <a:buFont typeface="Arial" charset="0"/>
              <a:buChar char="–"/>
              <a:defRPr/>
            </a:pPr>
            <a:r>
              <a:rPr lang="en-US" sz="1600" b="1" dirty="0">
                <a:solidFill>
                  <a:srgbClr val="FF0000"/>
                </a:solidFill>
                <a:ea typeface="+mn-ea"/>
              </a:rPr>
              <a:t>Recurrence trees</a:t>
            </a:r>
          </a:p>
          <a:p>
            <a:pPr lvl="1">
              <a:buFont typeface="Arial" charset="0"/>
              <a:buChar char="–"/>
              <a:defRPr/>
            </a:pPr>
            <a:r>
              <a:rPr lang="en-US" sz="1600" b="1" dirty="0">
                <a:solidFill>
                  <a:srgbClr val="FF0000"/>
                </a:solidFill>
                <a:ea typeface="+mn-ea"/>
              </a:rPr>
              <a:t>Cheating with Maple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61D1F52-7B6B-1C43-B5AC-24D7919DAFD4}"/>
              </a:ext>
            </a:extLst>
          </p:cNvPr>
          <p:cNvSpPr>
            <a:spLocks noGrp="1"/>
          </p:cNvSpPr>
          <p:nvPr>
            <p:ph type="title"/>
          </p:nvPr>
        </p:nvSpPr>
        <p:spPr/>
        <p:txBody>
          <a:bodyPr/>
          <a:lstStyle/>
          <a:p>
            <a:r>
              <a:rPr lang="en-US" altLang="en-US">
                <a:ea typeface="ＭＳ Ｐゴシック" panose="020B0600070205080204" pitchFamily="34" charset="-128"/>
              </a:rPr>
              <a:t>Recursive Algorithms</a:t>
            </a:r>
          </a:p>
        </p:txBody>
      </p:sp>
      <p:sp>
        <p:nvSpPr>
          <p:cNvPr id="32770" name="Content Placeholder 2">
            <a:extLst>
              <a:ext uri="{FF2B5EF4-FFF2-40B4-BE49-F238E27FC236}">
                <a16:creationId xmlns:a16="http://schemas.microsoft.com/office/drawing/2014/main" id="{F3CBF241-4941-4341-BBC9-E4D72C596C53}"/>
              </a:ext>
            </a:extLst>
          </p:cNvPr>
          <p:cNvSpPr>
            <a:spLocks noGrp="1"/>
          </p:cNvSpPr>
          <p:nvPr>
            <p:ph idx="1"/>
          </p:nvPr>
        </p:nvSpPr>
        <p:spPr/>
        <p:txBody>
          <a:bodyPr/>
          <a:lstStyle/>
          <a:p>
            <a:r>
              <a:rPr lang="en-US" altLang="en-US" sz="2400" dirty="0">
                <a:ea typeface="ＭＳ Ｐゴシック" panose="020B0600070205080204" pitchFamily="34" charset="-128"/>
              </a:rPr>
              <a:t>A recursive function is one in which </a:t>
            </a:r>
            <a:r>
              <a:rPr lang="en-US" altLang="en-US" sz="2400" u="sng" dirty="0">
                <a:ea typeface="ＭＳ Ｐゴシック" panose="020B0600070205080204" pitchFamily="34" charset="-128"/>
              </a:rPr>
              <a:t>objects</a:t>
            </a:r>
            <a:r>
              <a:rPr lang="en-US" altLang="en-US" sz="2400" dirty="0">
                <a:ea typeface="ＭＳ Ｐゴシック" panose="020B0600070205080204" pitchFamily="34" charset="-128"/>
              </a:rPr>
              <a:t> are defined in terms of </a:t>
            </a:r>
            <a:r>
              <a:rPr lang="en-US" altLang="en-US" sz="2400" u="sng" dirty="0">
                <a:ea typeface="ＭＳ Ｐゴシック" panose="020B0600070205080204" pitchFamily="34" charset="-128"/>
              </a:rPr>
              <a:t>other objects </a:t>
            </a:r>
            <a:r>
              <a:rPr lang="en-US" altLang="en-US" sz="2400" dirty="0">
                <a:ea typeface="ＭＳ Ｐゴシック" panose="020B0600070205080204" pitchFamily="34" charset="-128"/>
              </a:rPr>
              <a:t>of the same type</a:t>
            </a:r>
          </a:p>
          <a:p>
            <a:endParaRPr lang="en-US" altLang="en-US" sz="2400" dirty="0">
              <a:ea typeface="ＭＳ Ｐゴシック" panose="020B0600070205080204" pitchFamily="34" charset="-128"/>
            </a:endParaRP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Advantages</a:t>
            </a:r>
          </a:p>
          <a:p>
            <a:pPr lvl="1"/>
            <a:r>
              <a:rPr lang="en-US" altLang="en-US" sz="2000" dirty="0">
                <a:ea typeface="ＭＳ Ｐゴシック" panose="020B0600070205080204" pitchFamily="34" charset="-128"/>
              </a:rPr>
              <a:t>Simplicity of code, easy to understand</a:t>
            </a:r>
          </a:p>
          <a:p>
            <a:r>
              <a:rPr lang="en-US" altLang="en-US" sz="2400" dirty="0">
                <a:ea typeface="ＭＳ Ｐゴシック" panose="020B0600070205080204" pitchFamily="34" charset="-128"/>
              </a:rPr>
              <a:t>Disadvantages</a:t>
            </a:r>
          </a:p>
          <a:p>
            <a:pPr lvl="1"/>
            <a:r>
              <a:rPr lang="en-US" altLang="en-US" sz="2000" dirty="0">
                <a:ea typeface="ＭＳ Ｐゴシック" panose="020B0600070205080204" pitchFamily="34" charset="-128"/>
              </a:rPr>
              <a:t>Memory, speed, possibly redundant work</a:t>
            </a:r>
          </a:p>
          <a:p>
            <a:r>
              <a:rPr lang="en-US" altLang="en-US" sz="2400" dirty="0">
                <a:ea typeface="ＭＳ Ｐゴシック" panose="020B0600070205080204" pitchFamily="34" charset="-128"/>
              </a:rPr>
              <a:t>Tail recursion offers a solution to the memory problem, but really, do we </a:t>
            </a:r>
            <a:r>
              <a:rPr lang="en-US" altLang="en-US" sz="2400" u="sng" dirty="0">
                <a:ea typeface="ＭＳ Ｐゴシック" panose="020B0600070205080204" pitchFamily="34" charset="-128"/>
              </a:rPr>
              <a:t>need</a:t>
            </a:r>
            <a:r>
              <a:rPr lang="en-US" altLang="en-US" sz="2400" dirty="0">
                <a:ea typeface="ＭＳ Ｐゴシック" panose="020B0600070205080204" pitchFamily="34" charset="-128"/>
              </a:rPr>
              <a:t> recursion?</a:t>
            </a:r>
          </a:p>
        </p:txBody>
      </p:sp>
      <p:pic>
        <p:nvPicPr>
          <p:cNvPr id="5" name="Picture 4">
            <a:extLst>
              <a:ext uri="{FF2B5EF4-FFF2-40B4-BE49-F238E27FC236}">
                <a16:creationId xmlns:a16="http://schemas.microsoft.com/office/drawing/2014/main" id="{EBD09C23-946E-8B4E-89F6-6168292A599D}"/>
              </a:ext>
            </a:extLst>
          </p:cNvPr>
          <p:cNvPicPr>
            <a:picLocks noChangeAspect="1"/>
          </p:cNvPicPr>
          <p:nvPr/>
        </p:nvPicPr>
        <p:blipFill>
          <a:blip r:embed="rId3"/>
          <a:stretch>
            <a:fillRect/>
          </a:stretch>
        </p:blipFill>
        <p:spPr>
          <a:xfrm>
            <a:off x="2362200" y="2514600"/>
            <a:ext cx="3593662" cy="742633"/>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C0C05692-9F6A-3D45-8D4D-29EA17B29A6F}"/>
              </a:ext>
            </a:extLst>
          </p:cNvPr>
          <p:cNvSpPr>
            <a:spLocks noGrp="1"/>
          </p:cNvSpPr>
          <p:nvPr>
            <p:ph type="title"/>
          </p:nvPr>
        </p:nvSpPr>
        <p:spPr/>
        <p:txBody>
          <a:bodyPr/>
          <a:lstStyle/>
          <a:p>
            <a:r>
              <a:rPr lang="en-US" altLang="en-US">
                <a:ea typeface="ＭＳ Ｐゴシック" panose="020B0600070205080204" pitchFamily="34" charset="-128"/>
              </a:rPr>
              <a:t>Other Methods</a:t>
            </a:r>
          </a:p>
        </p:txBody>
      </p:sp>
      <p:sp>
        <p:nvSpPr>
          <p:cNvPr id="68610" name="Content Placeholder 2">
            <a:extLst>
              <a:ext uri="{FF2B5EF4-FFF2-40B4-BE49-F238E27FC236}">
                <a16:creationId xmlns:a16="http://schemas.microsoft.com/office/drawing/2014/main" id="{375A7426-5D5A-BA41-857E-1D9AAB9E4E7D}"/>
              </a:ext>
            </a:extLst>
          </p:cNvPr>
          <p:cNvSpPr>
            <a:spLocks noGrp="1"/>
          </p:cNvSpPr>
          <p:nvPr>
            <p:ph idx="1"/>
          </p:nvPr>
        </p:nvSpPr>
        <p:spPr/>
        <p:txBody>
          <a:bodyPr/>
          <a:lstStyle/>
          <a:p>
            <a:r>
              <a:rPr lang="en-US" altLang="en-US" sz="2400" dirty="0">
                <a:ea typeface="ＭＳ Ｐゴシック" panose="020B0600070205080204" pitchFamily="34" charset="-128"/>
              </a:rPr>
              <a:t>When analyzing algorithms, linear homogeneous recurrences of order greater than 2 hardly ever arise in practice</a:t>
            </a:r>
          </a:p>
          <a:p>
            <a:r>
              <a:rPr lang="en-US" altLang="en-US" sz="2400" dirty="0">
                <a:ea typeface="ＭＳ Ｐゴシック" panose="020B0600070205080204" pitchFamily="34" charset="-128"/>
              </a:rPr>
              <a:t>We briefly describe two unfolding methods that work for a lot of cases</a:t>
            </a:r>
          </a:p>
          <a:p>
            <a:pPr lvl="1"/>
            <a:r>
              <a:rPr lang="en-US" altLang="en-US" sz="2000" u="sng" dirty="0">
                <a:solidFill>
                  <a:srgbClr val="FF0000"/>
                </a:solidFill>
                <a:ea typeface="ＭＳ Ｐゴシック" panose="020B0600070205080204" pitchFamily="34" charset="-128"/>
              </a:rPr>
              <a:t>Backward substitution</a:t>
            </a:r>
            <a:r>
              <a:rPr lang="en-US" altLang="en-US" sz="2000" dirty="0">
                <a:solidFill>
                  <a:srgbClr val="FF0000"/>
                </a:solidFill>
                <a:ea typeface="ＭＳ Ｐゴシック" panose="020B0600070205080204" pitchFamily="34" charset="-128"/>
              </a:rPr>
              <a:t>: this works exactly as its name suggests.  Starting from the equation itself, work backwards, substituting values of the function for previous ones</a:t>
            </a:r>
          </a:p>
          <a:p>
            <a:pPr lvl="1"/>
            <a:r>
              <a:rPr lang="en-US" altLang="en-US" sz="2000" u="sng" dirty="0">
                <a:ea typeface="ＭＳ Ｐゴシック" panose="020B0600070205080204" pitchFamily="34" charset="-128"/>
              </a:rPr>
              <a:t>Recurrence trees</a:t>
            </a:r>
            <a:r>
              <a:rPr lang="en-US" altLang="en-US" sz="2000" dirty="0">
                <a:ea typeface="ＭＳ Ｐゴシック" panose="020B0600070205080204" pitchFamily="34" charset="-128"/>
              </a:rPr>
              <a:t>: just as powerful, but perhaps more intuitive, this method involves mapping out the recurrence tree for an equation.  Starting from the equation, you unfold each recursive call to the function and calculate the non-recursive cost at each level of the tree.   Then, you find a general formula for each level and take a summation over all such levels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CB6ADD69-14CA-5B45-AB51-471AD6A2781E}"/>
              </a:ext>
            </a:extLst>
          </p:cNvPr>
          <p:cNvSpPr>
            <a:spLocks noGrp="1"/>
          </p:cNvSpPr>
          <p:nvPr>
            <p:ph type="title"/>
          </p:nvPr>
        </p:nvSpPr>
        <p:spPr/>
        <p:txBody>
          <a:bodyPr/>
          <a:lstStyle/>
          <a:p>
            <a:r>
              <a:rPr lang="en-US" altLang="en-US">
                <a:ea typeface="ＭＳ Ｐゴシック" panose="020B0600070205080204" pitchFamily="34" charset="-128"/>
              </a:rPr>
              <a:t>Backward Substitution: Example (1)</a:t>
            </a:r>
          </a:p>
        </p:txBody>
      </p:sp>
      <p:sp>
        <p:nvSpPr>
          <p:cNvPr id="69634" name="Content Placeholder 2">
            <a:extLst>
              <a:ext uri="{FF2B5EF4-FFF2-40B4-BE49-F238E27FC236}">
                <a16:creationId xmlns:a16="http://schemas.microsoft.com/office/drawing/2014/main" id="{C54F2FAD-75DD-144E-9E30-FCBC23386972}"/>
              </a:ext>
            </a:extLst>
          </p:cNvPr>
          <p:cNvSpPr>
            <a:spLocks noGrp="1"/>
          </p:cNvSpPr>
          <p:nvPr>
            <p:ph idx="1"/>
          </p:nvPr>
        </p:nvSpPr>
        <p:spPr>
          <a:xfrm>
            <a:off x="457200" y="1600200"/>
            <a:ext cx="8229600" cy="1219200"/>
          </a:xfrm>
        </p:spPr>
        <p:txBody>
          <a:bodyPr/>
          <a:lstStyle/>
          <a:p>
            <a:r>
              <a:rPr lang="en-US" altLang="en-US" sz="2400">
                <a:ea typeface="ＭＳ Ｐゴシック" panose="020B0600070205080204" pitchFamily="34" charset="-128"/>
              </a:rPr>
              <a:t>Give a solution to</a:t>
            </a:r>
          </a:p>
          <a:p>
            <a:pPr algn="ctr">
              <a:buFont typeface="Arial" panose="020B0604020202020204" pitchFamily="34" charset="0"/>
              <a:buNone/>
            </a:pPr>
            <a:r>
              <a:rPr lang="en-US" altLang="en-US" sz="2400">
                <a:ea typeface="ＭＳ Ｐゴシック" panose="020B0600070205080204" pitchFamily="34" charset="-128"/>
              </a:rPr>
              <a:t>T(n)= T(n-1) + 2n</a:t>
            </a:r>
          </a:p>
          <a:p>
            <a:pPr>
              <a:buFont typeface="Arial" panose="020B0604020202020204" pitchFamily="34" charset="0"/>
              <a:buNone/>
            </a:pPr>
            <a:r>
              <a:rPr lang="en-US" altLang="en-US" sz="2400">
                <a:ea typeface="ＭＳ Ｐゴシック" panose="020B0600070205080204" pitchFamily="34" charset="-128"/>
              </a:rPr>
              <a:t>	where T(1)=5</a:t>
            </a:r>
          </a:p>
        </p:txBody>
      </p:sp>
      <p:sp>
        <p:nvSpPr>
          <p:cNvPr id="4" name="Content Placeholder 2">
            <a:extLst>
              <a:ext uri="{FF2B5EF4-FFF2-40B4-BE49-F238E27FC236}">
                <a16:creationId xmlns:a16="http://schemas.microsoft.com/office/drawing/2014/main" id="{ABA7BA5C-1C12-6044-BD4A-D5074CCCCDEF}"/>
              </a:ext>
            </a:extLst>
          </p:cNvPr>
          <p:cNvSpPr txBox="1">
            <a:spLocks/>
          </p:cNvSpPr>
          <p:nvPr/>
        </p:nvSpPr>
        <p:spPr bwMode="auto">
          <a:xfrm>
            <a:off x="457200" y="3124200"/>
            <a:ext cx="8229600" cy="9144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We begin by unfolding the </a:t>
            </a:r>
            <a:r>
              <a:rPr lang="en-US" u="sng" dirty="0">
                <a:latin typeface="+mn-lt"/>
                <a:ea typeface="+mn-ea"/>
              </a:rPr>
              <a:t>recursion</a:t>
            </a:r>
            <a:r>
              <a:rPr lang="en-US" dirty="0">
                <a:latin typeface="+mn-lt"/>
                <a:ea typeface="+mn-ea"/>
              </a:rPr>
              <a:t> by a simple substitution of the function values</a:t>
            </a:r>
          </a:p>
        </p:txBody>
      </p:sp>
      <p:sp>
        <p:nvSpPr>
          <p:cNvPr id="5" name="Content Placeholder 2">
            <a:extLst>
              <a:ext uri="{FF2B5EF4-FFF2-40B4-BE49-F238E27FC236}">
                <a16:creationId xmlns:a16="http://schemas.microsoft.com/office/drawing/2014/main" id="{D9100CF2-F616-904F-B13C-4BA264D039A7}"/>
              </a:ext>
            </a:extLst>
          </p:cNvPr>
          <p:cNvSpPr txBox="1">
            <a:spLocks/>
          </p:cNvSpPr>
          <p:nvPr/>
        </p:nvSpPr>
        <p:spPr bwMode="auto">
          <a:xfrm>
            <a:off x="381000" y="4114800"/>
            <a:ext cx="8229600" cy="9144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We observe that</a:t>
            </a:r>
          </a:p>
          <a:p>
            <a:pPr marL="342900" indent="-342900" algn="ctr">
              <a:spcBef>
                <a:spcPct val="20000"/>
              </a:spcBef>
              <a:defRPr/>
            </a:pPr>
            <a:r>
              <a:rPr lang="en-US" dirty="0">
                <a:latin typeface="+mn-lt"/>
                <a:ea typeface="+mn-ea"/>
              </a:rPr>
              <a:t>T(n-1) = T((n-1) - 1) + 2(n-1) = T(n-2) + 2(n-1)</a:t>
            </a:r>
          </a:p>
        </p:txBody>
      </p:sp>
      <p:sp>
        <p:nvSpPr>
          <p:cNvPr id="6" name="Content Placeholder 2">
            <a:extLst>
              <a:ext uri="{FF2B5EF4-FFF2-40B4-BE49-F238E27FC236}">
                <a16:creationId xmlns:a16="http://schemas.microsoft.com/office/drawing/2014/main" id="{21982097-B527-144C-B144-09ED69A2674C}"/>
              </a:ext>
            </a:extLst>
          </p:cNvPr>
          <p:cNvSpPr txBox="1">
            <a:spLocks/>
          </p:cNvSpPr>
          <p:nvPr/>
        </p:nvSpPr>
        <p:spPr bwMode="auto">
          <a:xfrm>
            <a:off x="381000" y="5181600"/>
            <a:ext cx="8229600" cy="9144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Substituting into the original equation</a:t>
            </a:r>
          </a:p>
          <a:p>
            <a:pPr marL="342900" indent="-342900" algn="ctr">
              <a:spcBef>
                <a:spcPct val="20000"/>
              </a:spcBef>
              <a:defRPr/>
            </a:pPr>
            <a:r>
              <a:rPr lang="en-US" dirty="0">
                <a:latin typeface="+mn-lt"/>
                <a:ea typeface="+mn-ea"/>
              </a:rPr>
              <a:t>T(n)=T(n-2)+2(n-1)+2n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956F1F41-328F-F440-808D-44C495EB2D2A}"/>
              </a:ext>
            </a:extLst>
          </p:cNvPr>
          <p:cNvSpPr>
            <a:spLocks noGrp="1"/>
          </p:cNvSpPr>
          <p:nvPr>
            <p:ph type="title"/>
          </p:nvPr>
        </p:nvSpPr>
        <p:spPr/>
        <p:txBody>
          <a:bodyPr/>
          <a:lstStyle/>
          <a:p>
            <a:r>
              <a:rPr lang="en-US" altLang="en-US">
                <a:ea typeface="ＭＳ Ｐゴシック" panose="020B0600070205080204" pitchFamily="34" charset="-128"/>
              </a:rPr>
              <a:t>Backward Substitution: Example (2)</a:t>
            </a:r>
          </a:p>
        </p:txBody>
      </p:sp>
      <p:sp>
        <p:nvSpPr>
          <p:cNvPr id="70658" name="Content Placeholder 2">
            <a:extLst>
              <a:ext uri="{FF2B5EF4-FFF2-40B4-BE49-F238E27FC236}">
                <a16:creationId xmlns:a16="http://schemas.microsoft.com/office/drawing/2014/main" id="{D2FF416A-1DE1-6D45-A678-02931E70B04B}"/>
              </a:ext>
            </a:extLst>
          </p:cNvPr>
          <p:cNvSpPr>
            <a:spLocks noGrp="1"/>
          </p:cNvSpPr>
          <p:nvPr>
            <p:ph idx="1"/>
          </p:nvPr>
        </p:nvSpPr>
        <p:spPr>
          <a:xfrm>
            <a:off x="457200" y="1600200"/>
            <a:ext cx="8229600" cy="990600"/>
          </a:xfrm>
        </p:spPr>
        <p:txBody>
          <a:bodyPr/>
          <a:lstStyle/>
          <a:p>
            <a:r>
              <a:rPr lang="en-US" altLang="en-US" sz="2400">
                <a:ea typeface="ＭＳ Ｐゴシック" panose="020B0600070205080204" pitchFamily="34" charset="-128"/>
              </a:rPr>
              <a:t>If we continue to do that we get</a:t>
            </a:r>
          </a:p>
          <a:p>
            <a:pPr>
              <a:buFont typeface="Arial" panose="020B0604020202020204" pitchFamily="34" charset="0"/>
              <a:buNone/>
            </a:pPr>
            <a:r>
              <a:rPr lang="en-US" altLang="en-US" sz="2400">
                <a:ea typeface="ＭＳ Ｐゴシック" panose="020B0600070205080204" pitchFamily="34" charset="-128"/>
              </a:rPr>
              <a:t>	T(n) = T(n-2) + 2(n-1) + 2n</a:t>
            </a:r>
          </a:p>
          <a:p>
            <a:endParaRPr lang="en-US" altLang="en-US" sz="2400">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68913BC4-A9DD-8446-9E32-5E139178C8BD}"/>
              </a:ext>
            </a:extLst>
          </p:cNvPr>
          <p:cNvSpPr txBox="1">
            <a:spLocks/>
          </p:cNvSpPr>
          <p:nvPr/>
        </p:nvSpPr>
        <p:spPr bwMode="auto">
          <a:xfrm>
            <a:off x="381000" y="2514600"/>
            <a:ext cx="8229600" cy="6096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	 T(n) = T(n-3) + 2(n-2) + 2(n-1) + 2n</a:t>
            </a:r>
          </a:p>
        </p:txBody>
      </p:sp>
      <p:sp>
        <p:nvSpPr>
          <p:cNvPr id="7" name="Content Placeholder 2">
            <a:extLst>
              <a:ext uri="{FF2B5EF4-FFF2-40B4-BE49-F238E27FC236}">
                <a16:creationId xmlns:a16="http://schemas.microsoft.com/office/drawing/2014/main" id="{87AAB4E8-7680-AC43-866C-5D66AFD934E7}"/>
              </a:ext>
            </a:extLst>
          </p:cNvPr>
          <p:cNvSpPr txBox="1">
            <a:spLocks/>
          </p:cNvSpPr>
          <p:nvPr/>
        </p:nvSpPr>
        <p:spPr bwMode="auto">
          <a:xfrm>
            <a:off x="381000" y="3124200"/>
            <a:ext cx="8229600" cy="6096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	 T(n) = T(n-4) + </a:t>
            </a:r>
            <a:r>
              <a:rPr lang="en-US" dirty="0">
                <a:latin typeface="+mn-lt"/>
                <a:ea typeface="+mn-ea"/>
                <a:cs typeface="Arial" charset="0"/>
              </a:rPr>
              <a:t>2(n-3) + </a:t>
            </a:r>
            <a:r>
              <a:rPr lang="en-US" dirty="0">
                <a:latin typeface="+mn-lt"/>
                <a:ea typeface="+mn-ea"/>
              </a:rPr>
              <a:t>2(n-2) + 2(n-1) + 2n</a:t>
            </a:r>
          </a:p>
        </p:txBody>
      </p:sp>
      <p:sp>
        <p:nvSpPr>
          <p:cNvPr id="8" name="Content Placeholder 2">
            <a:extLst>
              <a:ext uri="{FF2B5EF4-FFF2-40B4-BE49-F238E27FC236}">
                <a16:creationId xmlns:a16="http://schemas.microsoft.com/office/drawing/2014/main" id="{F92D081B-38CA-3C4F-831A-A3503EB1D759}"/>
              </a:ext>
            </a:extLst>
          </p:cNvPr>
          <p:cNvSpPr txBox="1">
            <a:spLocks/>
          </p:cNvSpPr>
          <p:nvPr/>
        </p:nvSpPr>
        <p:spPr bwMode="auto">
          <a:xfrm>
            <a:off x="457200" y="3581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a:t>
            </a:r>
          </a:p>
        </p:txBody>
      </p:sp>
      <p:sp>
        <p:nvSpPr>
          <p:cNvPr id="9" name="Content Placeholder 2">
            <a:extLst>
              <a:ext uri="{FF2B5EF4-FFF2-40B4-BE49-F238E27FC236}">
                <a16:creationId xmlns:a16="http://schemas.microsoft.com/office/drawing/2014/main" id="{244596ED-FD43-7046-9352-CE9AA48494E6}"/>
              </a:ext>
            </a:extLst>
          </p:cNvPr>
          <p:cNvSpPr txBox="1">
            <a:spLocks/>
          </p:cNvSpPr>
          <p:nvPr/>
        </p:nvSpPr>
        <p:spPr bwMode="auto">
          <a:xfrm>
            <a:off x="381000" y="396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T(n) = T(n-i) + </a:t>
            </a:r>
            <a:r>
              <a:rPr lang="en-US" altLang="en-US" sz="2400">
                <a:sym typeface="Symbol" pitchFamily="2" charset="2"/>
              </a:rPr>
              <a:t></a:t>
            </a:r>
            <a:r>
              <a:rPr lang="en-US" altLang="en-US" sz="2400" baseline="-25000">
                <a:sym typeface="Symbol" pitchFamily="2" charset="2"/>
              </a:rPr>
              <a:t>j=0</a:t>
            </a:r>
            <a:r>
              <a:rPr lang="en-US" altLang="en-US" sz="2400" baseline="30000">
                <a:sym typeface="Symbol" pitchFamily="2" charset="2"/>
              </a:rPr>
              <a:t>i-1 </a:t>
            </a:r>
            <a:r>
              <a:rPr lang="en-US" altLang="en-US" sz="2400"/>
              <a:t>2(n - j)                 </a:t>
            </a:r>
            <a:r>
              <a:rPr lang="en-US" altLang="en-US" sz="1800" i="1"/>
              <a:t>function</a:t>
            </a:r>
            <a:r>
              <a:rPr lang="ja-JP" altLang="en-US" sz="1800" i="1"/>
              <a:t>’</a:t>
            </a:r>
            <a:r>
              <a:rPr lang="en-US" altLang="ja-JP" sz="1800" i="1"/>
              <a:t>s value at the i</a:t>
            </a:r>
            <a:r>
              <a:rPr lang="en-US" altLang="ja-JP" sz="1800" i="1" baseline="30000"/>
              <a:t>th</a:t>
            </a:r>
            <a:r>
              <a:rPr lang="en-US" altLang="ja-JP" sz="1800" i="1"/>
              <a:t> iteration</a:t>
            </a:r>
            <a:endParaRPr lang="en-US" altLang="en-US" sz="2800" i="1"/>
          </a:p>
        </p:txBody>
      </p:sp>
      <p:sp>
        <p:nvSpPr>
          <p:cNvPr id="10" name="Content Placeholder 2">
            <a:extLst>
              <a:ext uri="{FF2B5EF4-FFF2-40B4-BE49-F238E27FC236}">
                <a16:creationId xmlns:a16="http://schemas.microsoft.com/office/drawing/2014/main" id="{CB7B2CF2-1463-3E4C-B247-3723887A8D53}"/>
              </a:ext>
            </a:extLst>
          </p:cNvPr>
          <p:cNvSpPr txBox="1">
            <a:spLocks/>
          </p:cNvSpPr>
          <p:nvPr/>
        </p:nvSpPr>
        <p:spPr bwMode="auto">
          <a:xfrm>
            <a:off x="381000" y="44196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Solving the sum we get</a:t>
            </a:r>
          </a:p>
          <a:p>
            <a:pPr>
              <a:buFontTx/>
              <a:buNone/>
            </a:pPr>
            <a:r>
              <a:rPr lang="en-US" altLang="en-US" sz="2400"/>
              <a:t>     T(n) = T(n-i) + 2n(i-1) – 2(i-1)(i-1+1)/2 + 2n</a:t>
            </a:r>
          </a:p>
          <a:p>
            <a:pPr>
              <a:buFontTx/>
              <a:buNone/>
            </a:pPr>
            <a:r>
              <a:rPr lang="en-US" altLang="en-US" sz="2400"/>
              <a:t>	T(n) = T(n-i) + 2n(i-1) – i</a:t>
            </a:r>
            <a:r>
              <a:rPr lang="en-US" altLang="en-US" sz="2400" baseline="30000"/>
              <a:t>2</a:t>
            </a:r>
            <a:r>
              <a:rPr lang="en-US" altLang="en-US" sz="2400"/>
              <a:t> + i + 2n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ED26ECDF-BDBE-E84F-A2B0-E3048F7A222E}"/>
              </a:ext>
            </a:extLst>
          </p:cNvPr>
          <p:cNvSpPr>
            <a:spLocks noGrp="1"/>
          </p:cNvSpPr>
          <p:nvPr>
            <p:ph type="title"/>
          </p:nvPr>
        </p:nvSpPr>
        <p:spPr/>
        <p:txBody>
          <a:bodyPr/>
          <a:lstStyle/>
          <a:p>
            <a:r>
              <a:rPr lang="en-US" altLang="en-US">
                <a:ea typeface="ＭＳ Ｐゴシック" panose="020B0600070205080204" pitchFamily="34" charset="-128"/>
              </a:rPr>
              <a:t>Backward Substitution: Example (3)</a:t>
            </a:r>
          </a:p>
        </p:txBody>
      </p:sp>
      <p:sp>
        <p:nvSpPr>
          <p:cNvPr id="71682" name="Content Placeholder 2">
            <a:extLst>
              <a:ext uri="{FF2B5EF4-FFF2-40B4-BE49-F238E27FC236}">
                <a16:creationId xmlns:a16="http://schemas.microsoft.com/office/drawing/2014/main" id="{83DBED14-709D-D74F-8A49-B0078A94E088}"/>
              </a:ext>
            </a:extLst>
          </p:cNvPr>
          <p:cNvSpPr>
            <a:spLocks noGrp="1"/>
          </p:cNvSpPr>
          <p:nvPr>
            <p:ph idx="1"/>
          </p:nvPr>
        </p:nvSpPr>
        <p:spPr>
          <a:xfrm>
            <a:off x="457200" y="1600200"/>
            <a:ext cx="8229600" cy="990600"/>
          </a:xfrm>
        </p:spPr>
        <p:txBody>
          <a:bodyPr/>
          <a:lstStyle/>
          <a:p>
            <a:r>
              <a:rPr lang="en-US" altLang="en-US" sz="2400">
                <a:ea typeface="ＭＳ Ｐゴシック" panose="020B0600070205080204" pitchFamily="34" charset="-128"/>
              </a:rPr>
              <a:t>We want to get rid of the recursive term</a:t>
            </a:r>
          </a:p>
          <a:p>
            <a:pPr>
              <a:buFont typeface="Arial" panose="020B0604020202020204" pitchFamily="34" charset="0"/>
              <a:buNone/>
            </a:pPr>
            <a:r>
              <a:rPr lang="en-US" altLang="en-US" sz="2400">
                <a:ea typeface="ＭＳ Ｐゴシック" panose="020B0600070205080204" pitchFamily="34" charset="-128"/>
              </a:rPr>
              <a:t>	T(n) = T(n-i) + 2n(i-1) – i</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i + 2n</a:t>
            </a:r>
          </a:p>
        </p:txBody>
      </p:sp>
      <p:sp>
        <p:nvSpPr>
          <p:cNvPr id="4" name="Content Placeholder 2">
            <a:extLst>
              <a:ext uri="{FF2B5EF4-FFF2-40B4-BE49-F238E27FC236}">
                <a16:creationId xmlns:a16="http://schemas.microsoft.com/office/drawing/2014/main" id="{36617E91-FDC6-B444-841F-64125C507939}"/>
              </a:ext>
            </a:extLst>
          </p:cNvPr>
          <p:cNvSpPr txBox="1">
            <a:spLocks/>
          </p:cNvSpPr>
          <p:nvPr/>
        </p:nvSpPr>
        <p:spPr bwMode="auto">
          <a:xfrm>
            <a:off x="381000" y="2514600"/>
            <a:ext cx="8229600" cy="609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To do that, we need to know at what iteration we reach our based case, i.e. for what value of </a:t>
            </a:r>
            <a:r>
              <a:rPr lang="en-US" dirty="0" err="1">
                <a:latin typeface="+mn-lt"/>
                <a:ea typeface="+mn-ea"/>
              </a:rPr>
              <a:t>i</a:t>
            </a:r>
            <a:r>
              <a:rPr lang="en-US" dirty="0">
                <a:latin typeface="+mn-lt"/>
                <a:ea typeface="+mn-ea"/>
              </a:rPr>
              <a:t> can we use the initial condition T(1)=5?</a:t>
            </a:r>
          </a:p>
        </p:txBody>
      </p:sp>
      <p:sp>
        <p:nvSpPr>
          <p:cNvPr id="11" name="Content Placeholder 2">
            <a:extLst>
              <a:ext uri="{FF2B5EF4-FFF2-40B4-BE49-F238E27FC236}">
                <a16:creationId xmlns:a16="http://schemas.microsoft.com/office/drawing/2014/main" id="{EB1FB81E-DF5A-9C4D-85D4-AD9CDECDB09C}"/>
              </a:ext>
            </a:extLst>
          </p:cNvPr>
          <p:cNvSpPr txBox="1">
            <a:spLocks/>
          </p:cNvSpPr>
          <p:nvPr/>
        </p:nvSpPr>
        <p:spPr bwMode="auto">
          <a:xfrm>
            <a:off x="381000" y="3657600"/>
            <a:ext cx="8229600" cy="609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We get the base case when n-</a:t>
            </a:r>
            <a:r>
              <a:rPr lang="en-US" dirty="0" err="1">
                <a:latin typeface="+mn-lt"/>
                <a:ea typeface="+mn-ea"/>
              </a:rPr>
              <a:t>i</a:t>
            </a:r>
            <a:r>
              <a:rPr lang="en-US" dirty="0">
                <a:latin typeface="+mn-lt"/>
                <a:ea typeface="+mn-ea"/>
              </a:rPr>
              <a:t>=1 or </a:t>
            </a:r>
            <a:r>
              <a:rPr lang="en-US" dirty="0" err="1">
                <a:latin typeface="+mn-lt"/>
                <a:ea typeface="+mn-ea"/>
              </a:rPr>
              <a:t>i</a:t>
            </a:r>
            <a:r>
              <a:rPr lang="en-US" dirty="0">
                <a:latin typeface="+mn-lt"/>
                <a:ea typeface="+mn-ea"/>
              </a:rPr>
              <a:t>=n-1</a:t>
            </a:r>
          </a:p>
        </p:txBody>
      </p:sp>
      <p:sp>
        <p:nvSpPr>
          <p:cNvPr id="12" name="Content Placeholder 2">
            <a:extLst>
              <a:ext uri="{FF2B5EF4-FFF2-40B4-BE49-F238E27FC236}">
                <a16:creationId xmlns:a16="http://schemas.microsoft.com/office/drawing/2014/main" id="{7A223CF8-AEA9-EB43-874E-65916E6E4784}"/>
              </a:ext>
            </a:extLst>
          </p:cNvPr>
          <p:cNvSpPr txBox="1">
            <a:spLocks/>
          </p:cNvSpPr>
          <p:nvPr/>
        </p:nvSpPr>
        <p:spPr bwMode="auto">
          <a:xfrm>
            <a:off x="381000" y="4114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Substituting in the equation above we get</a:t>
            </a:r>
          </a:p>
          <a:p>
            <a:pPr>
              <a:buFontTx/>
              <a:buNone/>
            </a:pPr>
            <a:r>
              <a:rPr lang="en-US" altLang="en-US" sz="2400"/>
              <a:t>	T(n)  = 5 + 2n(n-1-1) – (n-1)</a:t>
            </a:r>
            <a:r>
              <a:rPr lang="en-US" altLang="en-US" sz="2400" baseline="30000"/>
              <a:t>2</a:t>
            </a:r>
            <a:r>
              <a:rPr lang="en-US" altLang="en-US" sz="2400"/>
              <a:t> + (n-1) + 2n </a:t>
            </a:r>
          </a:p>
        </p:txBody>
      </p:sp>
      <p:sp>
        <p:nvSpPr>
          <p:cNvPr id="13" name="Content Placeholder 2">
            <a:extLst>
              <a:ext uri="{FF2B5EF4-FFF2-40B4-BE49-F238E27FC236}">
                <a16:creationId xmlns:a16="http://schemas.microsoft.com/office/drawing/2014/main" id="{22A412A6-F635-0F4F-BD66-14329821639B}"/>
              </a:ext>
            </a:extLst>
          </p:cNvPr>
          <p:cNvSpPr txBox="1">
            <a:spLocks/>
          </p:cNvSpPr>
          <p:nvPr/>
        </p:nvSpPr>
        <p:spPr bwMode="auto">
          <a:xfrm>
            <a:off x="304800" y="5029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T(n)  = 5 + 2n(n-2) – (n</a:t>
            </a:r>
            <a:r>
              <a:rPr lang="en-US" altLang="en-US" sz="2400" baseline="30000"/>
              <a:t>2</a:t>
            </a:r>
            <a:r>
              <a:rPr lang="en-US" altLang="en-US" sz="2400"/>
              <a:t>-2n+1) + (n-1) + 2n = n</a:t>
            </a:r>
            <a:r>
              <a:rPr lang="en-US" altLang="en-US" sz="2400" baseline="30000"/>
              <a:t>2 </a:t>
            </a:r>
            <a:r>
              <a:rPr lang="en-US" altLang="en-US" sz="2400"/>
              <a:t>+ n + 3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9EED-AFF7-CA43-A86C-8DE0382ACA1D}"/>
              </a:ext>
            </a:extLst>
          </p:cNvPr>
          <p:cNvSpPr>
            <a:spLocks noGrp="1"/>
          </p:cNvSpPr>
          <p:nvPr>
            <p:ph type="title"/>
          </p:nvPr>
        </p:nvSpPr>
        <p:spPr/>
        <p:txBody>
          <a:bodyPr/>
          <a:lstStyle/>
          <a:p>
            <a:r>
              <a:rPr lang="en-US" dirty="0"/>
              <a:t>Backward Substitution</a:t>
            </a:r>
          </a:p>
        </p:txBody>
      </p:sp>
      <p:sp>
        <p:nvSpPr>
          <p:cNvPr id="3" name="Content Placeholder 2">
            <a:extLst>
              <a:ext uri="{FF2B5EF4-FFF2-40B4-BE49-F238E27FC236}">
                <a16:creationId xmlns:a16="http://schemas.microsoft.com/office/drawing/2014/main" id="{93328ADA-CBFD-C04B-B245-63ACB34B98CE}"/>
              </a:ext>
            </a:extLst>
          </p:cNvPr>
          <p:cNvSpPr>
            <a:spLocks noGrp="1"/>
          </p:cNvSpPr>
          <p:nvPr>
            <p:ph idx="1"/>
          </p:nvPr>
        </p:nvSpPr>
        <p:spPr/>
        <p:txBody>
          <a:bodyPr/>
          <a:lstStyle/>
          <a:p>
            <a:r>
              <a:rPr lang="en-US" altLang="en-US" dirty="0">
                <a:ea typeface="ＭＳ Ｐゴシック" panose="020B0600070205080204" pitchFamily="34" charset="-128"/>
              </a:rPr>
              <a:t>Starting from the equation itself, work backwards, substituting values of the function for previous ones</a:t>
            </a:r>
          </a:p>
          <a:p>
            <a:endParaRPr lang="en-US" dirty="0"/>
          </a:p>
        </p:txBody>
      </p:sp>
      <p:sp>
        <p:nvSpPr>
          <p:cNvPr id="4" name="Rectangle 3">
            <a:extLst>
              <a:ext uri="{FF2B5EF4-FFF2-40B4-BE49-F238E27FC236}">
                <a16:creationId xmlns:a16="http://schemas.microsoft.com/office/drawing/2014/main" id="{2BD77A13-D899-B34A-880B-98A5220934EC}"/>
              </a:ext>
            </a:extLst>
          </p:cNvPr>
          <p:cNvSpPr/>
          <p:nvPr/>
        </p:nvSpPr>
        <p:spPr>
          <a:xfrm>
            <a:off x="2057400" y="3429000"/>
            <a:ext cx="6172200" cy="1384995"/>
          </a:xfrm>
          <a:prstGeom prst="rect">
            <a:avLst/>
          </a:prstGeom>
        </p:spPr>
        <p:txBody>
          <a:bodyPr wrap="square">
            <a:spAutoFit/>
          </a:bodyPr>
          <a:lstStyle/>
          <a:p>
            <a:pPr>
              <a:buNone/>
              <a:tabLst>
                <a:tab pos="684213" algn="l"/>
              </a:tabLst>
            </a:pPr>
            <a:r>
              <a:rPr lang="en-US" altLang="en-US" sz="2800" dirty="0"/>
              <a:t>T(n) = </a:t>
            </a:r>
            <a:r>
              <a:rPr lang="en-US" altLang="en-US" sz="2800" dirty="0">
                <a:sym typeface="Symbol" pitchFamily="2" charset="2"/>
              </a:rPr>
              <a:t></a:t>
            </a:r>
            <a:r>
              <a:rPr lang="en-US" altLang="en-US" sz="2800" dirty="0"/>
              <a:t>T(</a:t>
            </a:r>
            <a:r>
              <a:rPr lang="en-US" altLang="en-US" sz="2800" dirty="0">
                <a:solidFill>
                  <a:srgbClr val="00B0F0"/>
                </a:solidFill>
              </a:rPr>
              <a:t>n-</a:t>
            </a:r>
            <a:r>
              <a:rPr lang="en-US" altLang="en-US" sz="2800" dirty="0">
                <a:solidFill>
                  <a:srgbClr val="00B0F0"/>
                </a:solidFill>
                <a:sym typeface="Symbol" pitchFamily="2" charset="2"/>
              </a:rPr>
              <a:t></a:t>
            </a:r>
            <a:r>
              <a:rPr lang="en-US" altLang="en-US" sz="2800" dirty="0"/>
              <a:t>) + f(n), T(</a:t>
            </a:r>
            <a:r>
              <a:rPr lang="en-US" altLang="en-US" sz="2800" dirty="0">
                <a:sym typeface="Symbol" pitchFamily="2" charset="2"/>
              </a:rPr>
              <a:t></a:t>
            </a:r>
            <a:r>
              <a:rPr lang="en-US" altLang="en-US" sz="2800" dirty="0"/>
              <a:t>) = c</a:t>
            </a:r>
          </a:p>
          <a:p>
            <a:pPr>
              <a:buFont typeface="Arial" panose="020B0604020202020204" pitchFamily="34" charset="0"/>
              <a:buNone/>
              <a:tabLst>
                <a:tab pos="684213" algn="l"/>
              </a:tabLst>
            </a:pPr>
            <a:r>
              <a:rPr lang="en-US" altLang="en-US" sz="2800" dirty="0"/>
              <a:t>		</a:t>
            </a:r>
          </a:p>
          <a:p>
            <a:pPr>
              <a:buFont typeface="Arial" panose="020B0604020202020204" pitchFamily="34" charset="0"/>
              <a:buNone/>
              <a:tabLst>
                <a:tab pos="684213" algn="l"/>
              </a:tabLst>
            </a:pPr>
            <a:r>
              <a:rPr lang="en-US" altLang="en-US" sz="2800" dirty="0"/>
              <a:t>T(n) = </a:t>
            </a:r>
            <a:r>
              <a:rPr lang="en-US" altLang="en-US" sz="2800" dirty="0">
                <a:sym typeface="Symbol" pitchFamily="2" charset="2"/>
              </a:rPr>
              <a:t></a:t>
            </a:r>
            <a:r>
              <a:rPr lang="en-US" altLang="en-US" sz="2800" dirty="0"/>
              <a:t>T(</a:t>
            </a:r>
            <a:r>
              <a:rPr lang="en-US" altLang="en-US" sz="2800" dirty="0">
                <a:solidFill>
                  <a:srgbClr val="00B0F0"/>
                </a:solidFill>
              </a:rPr>
              <a:t>n/</a:t>
            </a:r>
            <a:r>
              <a:rPr lang="en-US" altLang="en-US" sz="2800" dirty="0">
                <a:solidFill>
                  <a:srgbClr val="00B0F0"/>
                </a:solidFill>
                <a:sym typeface="Symbol" pitchFamily="2" charset="2"/>
              </a:rPr>
              <a:t></a:t>
            </a:r>
            <a:r>
              <a:rPr lang="en-US" altLang="en-US" sz="2800" dirty="0"/>
              <a:t>) + f(n), T(</a:t>
            </a:r>
            <a:r>
              <a:rPr lang="en-US" altLang="en-US" sz="2800" dirty="0">
                <a:sym typeface="Symbol" pitchFamily="2" charset="2"/>
              </a:rPr>
              <a:t></a:t>
            </a:r>
            <a:r>
              <a:rPr lang="en-US" altLang="en-US" sz="2800" dirty="0"/>
              <a:t>) = c</a:t>
            </a:r>
          </a:p>
        </p:txBody>
      </p:sp>
    </p:spTree>
    <p:extLst>
      <p:ext uri="{BB962C8B-B14F-4D97-AF65-F5344CB8AC3E}">
        <p14:creationId xmlns:p14="http://schemas.microsoft.com/office/powerpoint/2010/main" val="454162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43593567-EAFD-604E-8165-5C40A6A0E54A}"/>
              </a:ext>
            </a:extLst>
          </p:cNvPr>
          <p:cNvSpPr>
            <a:spLocks noGrp="1"/>
          </p:cNvSpPr>
          <p:nvPr>
            <p:ph type="title"/>
          </p:nvPr>
        </p:nvSpPr>
        <p:spPr/>
        <p:txBody>
          <a:bodyPr/>
          <a:lstStyle/>
          <a:p>
            <a:r>
              <a:rPr lang="en-US" altLang="en-US">
                <a:ea typeface="ＭＳ Ｐゴシック" panose="020B0600070205080204" pitchFamily="34" charset="-128"/>
              </a:rPr>
              <a:t>Recurrence Trees (1)</a:t>
            </a:r>
          </a:p>
        </p:txBody>
      </p:sp>
      <p:sp>
        <p:nvSpPr>
          <p:cNvPr id="72706" name="Content Placeholder 2">
            <a:extLst>
              <a:ext uri="{FF2B5EF4-FFF2-40B4-BE49-F238E27FC236}">
                <a16:creationId xmlns:a16="http://schemas.microsoft.com/office/drawing/2014/main" id="{8C839935-5E56-2E41-B331-739E589ED87E}"/>
              </a:ext>
            </a:extLst>
          </p:cNvPr>
          <p:cNvSpPr>
            <a:spLocks noGrp="1"/>
          </p:cNvSpPr>
          <p:nvPr>
            <p:ph idx="1"/>
          </p:nvPr>
        </p:nvSpPr>
        <p:spPr/>
        <p:txBody>
          <a:bodyPr/>
          <a:lstStyle/>
          <a:p>
            <a:r>
              <a:rPr lang="en-US" altLang="en-US" sz="2400">
                <a:ea typeface="ＭＳ Ｐゴシック" panose="020B0600070205080204" pitchFamily="34" charset="-128"/>
              </a:rPr>
              <a:t>When using recurrence trees, we graphically represent the recursion</a:t>
            </a:r>
          </a:p>
          <a:p>
            <a:r>
              <a:rPr lang="en-US" altLang="en-US" sz="2400">
                <a:ea typeface="ＭＳ Ｐゴシック" panose="020B0600070205080204" pitchFamily="34" charset="-128"/>
              </a:rPr>
              <a:t>Each node in the tree is an instance of the function.  As we progress downward, the size of the input decreases</a:t>
            </a:r>
          </a:p>
          <a:p>
            <a:r>
              <a:rPr lang="en-US" altLang="en-US" sz="2400">
                <a:ea typeface="ＭＳ Ｐゴシック" panose="020B0600070205080204" pitchFamily="34" charset="-128"/>
              </a:rPr>
              <a:t>The contribution of each level to the function is equivalent to the number of nodes at that level times the non-recursive cost on the size of the input at that level</a:t>
            </a:r>
          </a:p>
          <a:p>
            <a:r>
              <a:rPr lang="en-US" altLang="en-US" sz="2400">
                <a:ea typeface="ＭＳ Ｐゴシック" panose="020B0600070205080204" pitchFamily="34" charset="-128"/>
              </a:rPr>
              <a:t>The tree ends at the depth at which we reach the base case</a:t>
            </a:r>
          </a:p>
          <a:p>
            <a:r>
              <a:rPr lang="en-US" altLang="en-US" sz="2400">
                <a:ea typeface="ＭＳ Ｐゴシック" panose="020B0600070205080204" pitchFamily="34" charset="-128"/>
              </a:rPr>
              <a:t>As an example, we consider a recursive function of the form</a:t>
            </a:r>
          </a:p>
          <a:p>
            <a:pPr algn="ctr">
              <a:buFont typeface="Arial" panose="020B0604020202020204" pitchFamily="34" charset="0"/>
              <a:buNone/>
            </a:pPr>
            <a:r>
              <a:rPr lang="en-US" altLang="en-US" sz="2400">
                <a:ea typeface="ＭＳ Ｐゴシック" panose="020B0600070205080204" pitchFamily="34" charset="-128"/>
              </a:rPr>
              <a:t>T(n) =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T(n/</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 f(n),   T(</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 c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FC8BF687-C0C5-B549-B61F-919ECE06C1A3}"/>
              </a:ext>
            </a:extLst>
          </p:cNvPr>
          <p:cNvSpPr>
            <a:spLocks noGrp="1"/>
          </p:cNvSpPr>
          <p:nvPr>
            <p:ph type="title"/>
          </p:nvPr>
        </p:nvSpPr>
        <p:spPr/>
        <p:txBody>
          <a:bodyPr/>
          <a:lstStyle/>
          <a:p>
            <a:r>
              <a:rPr lang="en-US" altLang="en-US">
                <a:ea typeface="ＭＳ Ｐゴシック" panose="020B0600070205080204" pitchFamily="34" charset="-128"/>
              </a:rPr>
              <a:t>Recurrence Trees (2)</a:t>
            </a:r>
          </a:p>
        </p:txBody>
      </p:sp>
      <p:sp>
        <p:nvSpPr>
          <p:cNvPr id="73730" name="Content Placeholder 2">
            <a:extLst>
              <a:ext uri="{FF2B5EF4-FFF2-40B4-BE49-F238E27FC236}">
                <a16:creationId xmlns:a16="http://schemas.microsoft.com/office/drawing/2014/main" id="{C55A8C1C-4A69-9145-A232-1AE8425EF8DB}"/>
              </a:ext>
            </a:extLst>
          </p:cNvPr>
          <p:cNvSpPr>
            <a:spLocks noGrp="1"/>
          </p:cNvSpPr>
          <p:nvPr>
            <p:ph idx="1"/>
          </p:nvPr>
        </p:nvSpPr>
        <p:spPr>
          <a:xfrm>
            <a:off x="457200" y="1371600"/>
            <a:ext cx="1066800" cy="4754563"/>
          </a:xfrm>
        </p:spPr>
        <p:txBody>
          <a:bodyPr/>
          <a:lstStyle/>
          <a:p>
            <a:pPr>
              <a:buFont typeface="Arial" panose="020B0604020202020204" pitchFamily="34" charset="0"/>
              <a:buNone/>
            </a:pPr>
            <a:r>
              <a:rPr lang="en-US" altLang="en-US" sz="1800">
                <a:ea typeface="ＭＳ Ｐゴシック" panose="020B0600070205080204" pitchFamily="34" charset="-128"/>
              </a:rPr>
              <a:t>Iteration</a:t>
            </a:r>
          </a:p>
          <a:p>
            <a:pPr algn="ctr">
              <a:buFont typeface="Arial" panose="020B0604020202020204" pitchFamily="34" charset="0"/>
              <a:buNone/>
            </a:pPr>
            <a:r>
              <a:rPr lang="en-US" altLang="en-US" sz="1800">
                <a:ea typeface="ＭＳ Ｐゴシック" panose="020B0600070205080204" pitchFamily="34" charset="-128"/>
              </a:rPr>
              <a:t>0</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1</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2</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i</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log</a:t>
            </a:r>
            <a:r>
              <a:rPr lang="en-US" altLang="en-US" sz="1800" baseline="-25000">
                <a:ea typeface="ＭＳ Ｐゴシック" panose="020B0600070205080204" pitchFamily="34" charset="-128"/>
                <a:sym typeface="Symbol" pitchFamily="2" charset="2"/>
              </a:rPr>
              <a:t> </a:t>
            </a:r>
            <a:r>
              <a:rPr lang="en-US" altLang="en-US" sz="1800">
                <a:ea typeface="ＭＳ Ｐゴシック" panose="020B0600070205080204" pitchFamily="34" charset="-128"/>
              </a:rPr>
              <a:t>n</a:t>
            </a:r>
          </a:p>
          <a:p>
            <a:pPr>
              <a:buFont typeface="Arial" panose="020B0604020202020204" pitchFamily="34" charset="0"/>
              <a:buNone/>
            </a:pPr>
            <a:endParaRPr lang="en-US" altLang="en-US" sz="1800">
              <a:ea typeface="ＭＳ Ｐゴシック" panose="020B0600070205080204" pitchFamily="34" charset="-128"/>
            </a:endParaRPr>
          </a:p>
          <a:p>
            <a:pPr>
              <a:buFont typeface="Arial" panose="020B0604020202020204" pitchFamily="34" charset="0"/>
              <a:buNone/>
            </a:pPr>
            <a:endParaRPr lang="en-US" altLang="en-US" sz="1800">
              <a:ea typeface="ＭＳ Ｐゴシック" panose="020B0600070205080204" pitchFamily="34" charset="-128"/>
            </a:endParaRPr>
          </a:p>
        </p:txBody>
      </p:sp>
      <p:sp>
        <p:nvSpPr>
          <p:cNvPr id="4" name="Rectangle 3">
            <a:extLst>
              <a:ext uri="{FF2B5EF4-FFF2-40B4-BE49-F238E27FC236}">
                <a16:creationId xmlns:a16="http://schemas.microsoft.com/office/drawing/2014/main" id="{0F064F6F-B7DD-1D49-8BBD-54CB203B24D3}"/>
              </a:ext>
            </a:extLst>
          </p:cNvPr>
          <p:cNvSpPr/>
          <p:nvPr/>
        </p:nvSpPr>
        <p:spPr>
          <a:xfrm>
            <a:off x="3581400" y="16764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rgbClr val="FFFFFF"/>
                </a:solidFill>
                <a:ea typeface="ＭＳ Ｐゴシック" charset="0"/>
                <a:cs typeface="Arial" charset="0"/>
              </a:rPr>
              <a:t>T</a:t>
            </a:r>
            <a:r>
              <a:rPr lang="en-US" sz="1800">
                <a:solidFill>
                  <a:schemeClr val="tx1"/>
                </a:solidFill>
                <a:ea typeface="ＭＳ Ｐゴシック" charset="0"/>
                <a:cs typeface="Arial" charset="0"/>
              </a:rPr>
              <a:t>T(n)</a:t>
            </a:r>
            <a:endParaRPr lang="en-US" sz="1800">
              <a:solidFill>
                <a:srgbClr val="FFFFFF"/>
              </a:solidFill>
              <a:ea typeface="ＭＳ Ｐゴシック" charset="0"/>
              <a:cs typeface="Arial" charset="0"/>
            </a:endParaRPr>
          </a:p>
        </p:txBody>
      </p:sp>
      <p:sp>
        <p:nvSpPr>
          <p:cNvPr id="5" name="Rectangle 4">
            <a:extLst>
              <a:ext uri="{FF2B5EF4-FFF2-40B4-BE49-F238E27FC236}">
                <a16:creationId xmlns:a16="http://schemas.microsoft.com/office/drawing/2014/main" id="{64A1DA3A-CB8E-9946-8DEC-0E59D88FA4EC}"/>
              </a:ext>
            </a:extLst>
          </p:cNvPr>
          <p:cNvSpPr/>
          <p:nvPr/>
        </p:nvSpPr>
        <p:spPr>
          <a:xfrm>
            <a:off x="19050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7" name="Rectangle 6">
            <a:extLst>
              <a:ext uri="{FF2B5EF4-FFF2-40B4-BE49-F238E27FC236}">
                <a16:creationId xmlns:a16="http://schemas.microsoft.com/office/drawing/2014/main" id="{6862A289-BCEA-3144-87CA-3DB5978C3D34}"/>
              </a:ext>
            </a:extLst>
          </p:cNvPr>
          <p:cNvSpPr/>
          <p:nvPr/>
        </p:nvSpPr>
        <p:spPr>
          <a:xfrm>
            <a:off x="32004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8" name="Rectangle 7">
            <a:extLst>
              <a:ext uri="{FF2B5EF4-FFF2-40B4-BE49-F238E27FC236}">
                <a16:creationId xmlns:a16="http://schemas.microsoft.com/office/drawing/2014/main" id="{2EA1F617-5181-EC45-B8FA-1DFDF11C2F74}"/>
              </a:ext>
            </a:extLst>
          </p:cNvPr>
          <p:cNvSpPr/>
          <p:nvPr/>
        </p:nvSpPr>
        <p:spPr>
          <a:xfrm>
            <a:off x="59436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9" name="Rectangle 8">
            <a:extLst>
              <a:ext uri="{FF2B5EF4-FFF2-40B4-BE49-F238E27FC236}">
                <a16:creationId xmlns:a16="http://schemas.microsoft.com/office/drawing/2014/main" id="{20D53ADD-11E0-FB43-817C-B98E31CB4AEF}"/>
              </a:ext>
            </a:extLst>
          </p:cNvPr>
          <p:cNvSpPr/>
          <p:nvPr/>
        </p:nvSpPr>
        <p:spPr>
          <a:xfrm>
            <a:off x="4419600" y="25908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sp>
        <p:nvSpPr>
          <p:cNvPr id="10" name="Rectangle 9">
            <a:extLst>
              <a:ext uri="{FF2B5EF4-FFF2-40B4-BE49-F238E27FC236}">
                <a16:creationId xmlns:a16="http://schemas.microsoft.com/office/drawing/2014/main" id="{AC4E08F3-8B20-D34C-9529-0F442215A711}"/>
              </a:ext>
            </a:extLst>
          </p:cNvPr>
          <p:cNvSpPr/>
          <p:nvPr/>
        </p:nvSpPr>
        <p:spPr>
          <a:xfrm>
            <a:off x="12192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2" name="Rectangle 11">
            <a:extLst>
              <a:ext uri="{FF2B5EF4-FFF2-40B4-BE49-F238E27FC236}">
                <a16:creationId xmlns:a16="http://schemas.microsoft.com/office/drawing/2014/main" id="{E9E9E085-E6C4-7D4C-9C35-5DBAF32F6372}"/>
              </a:ext>
            </a:extLst>
          </p:cNvPr>
          <p:cNvSpPr/>
          <p:nvPr/>
        </p:nvSpPr>
        <p:spPr>
          <a:xfrm>
            <a:off x="31242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3" name="Rectangle 12">
            <a:extLst>
              <a:ext uri="{FF2B5EF4-FFF2-40B4-BE49-F238E27FC236}">
                <a16:creationId xmlns:a16="http://schemas.microsoft.com/office/drawing/2014/main" id="{2557AB87-5237-F64C-BA1D-DF82C29CFA54}"/>
              </a:ext>
            </a:extLst>
          </p:cNvPr>
          <p:cNvSpPr/>
          <p:nvPr/>
        </p:nvSpPr>
        <p:spPr>
          <a:xfrm>
            <a:off x="2057400" y="38100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sp>
        <p:nvSpPr>
          <p:cNvPr id="18" name="Rectangle 17">
            <a:extLst>
              <a:ext uri="{FF2B5EF4-FFF2-40B4-BE49-F238E27FC236}">
                <a16:creationId xmlns:a16="http://schemas.microsoft.com/office/drawing/2014/main" id="{F575B776-7DA0-DD41-8149-042784D21774}"/>
              </a:ext>
            </a:extLst>
          </p:cNvPr>
          <p:cNvSpPr/>
          <p:nvPr/>
        </p:nvSpPr>
        <p:spPr>
          <a:xfrm>
            <a:off x="48768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9" name="Rectangle 18">
            <a:extLst>
              <a:ext uri="{FF2B5EF4-FFF2-40B4-BE49-F238E27FC236}">
                <a16:creationId xmlns:a16="http://schemas.microsoft.com/office/drawing/2014/main" id="{5EFC0975-A638-374D-8F4C-01D55D356406}"/>
              </a:ext>
            </a:extLst>
          </p:cNvPr>
          <p:cNvSpPr/>
          <p:nvPr/>
        </p:nvSpPr>
        <p:spPr>
          <a:xfrm>
            <a:off x="68580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20" name="Rectangle 19">
            <a:extLst>
              <a:ext uri="{FF2B5EF4-FFF2-40B4-BE49-F238E27FC236}">
                <a16:creationId xmlns:a16="http://schemas.microsoft.com/office/drawing/2014/main" id="{C3D15B08-0259-604D-82FB-F0D30232BB43}"/>
              </a:ext>
            </a:extLst>
          </p:cNvPr>
          <p:cNvSpPr/>
          <p:nvPr/>
        </p:nvSpPr>
        <p:spPr>
          <a:xfrm>
            <a:off x="5715000" y="38100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cxnSp>
        <p:nvCxnSpPr>
          <p:cNvPr id="22" name="Straight Connector 21">
            <a:extLst>
              <a:ext uri="{FF2B5EF4-FFF2-40B4-BE49-F238E27FC236}">
                <a16:creationId xmlns:a16="http://schemas.microsoft.com/office/drawing/2014/main" id="{FBC5D43B-B7C2-C142-9428-3D7D801D2B26}"/>
              </a:ext>
            </a:extLst>
          </p:cNvPr>
          <p:cNvCxnSpPr>
            <a:stCxn id="4" idx="2"/>
            <a:endCxn id="5" idx="0"/>
          </p:cNvCxnSpPr>
          <p:nvPr/>
        </p:nvCxnSpPr>
        <p:spPr>
          <a:xfrm rot="5400000">
            <a:off x="2933700" y="1447800"/>
            <a:ext cx="609600" cy="1676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D5DB7E3-5B28-A942-BC6D-B4EC402F5586}"/>
              </a:ext>
            </a:extLst>
          </p:cNvPr>
          <p:cNvCxnSpPr>
            <a:stCxn id="4" idx="2"/>
            <a:endCxn id="7" idx="0"/>
          </p:cNvCxnSpPr>
          <p:nvPr/>
        </p:nvCxnSpPr>
        <p:spPr>
          <a:xfrm rot="5400000">
            <a:off x="3581400" y="2095500"/>
            <a:ext cx="6096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41D2704-AACC-044D-832F-2AD8505440C5}"/>
              </a:ext>
            </a:extLst>
          </p:cNvPr>
          <p:cNvCxnSpPr>
            <a:stCxn id="4" idx="2"/>
            <a:endCxn id="8" idx="0"/>
          </p:cNvCxnSpPr>
          <p:nvPr/>
        </p:nvCxnSpPr>
        <p:spPr>
          <a:xfrm rot="16200000" flipH="1">
            <a:off x="4953000" y="1104900"/>
            <a:ext cx="609600" cy="236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87970D2-8780-2F49-B911-0D65586A2FE6}"/>
              </a:ext>
            </a:extLst>
          </p:cNvPr>
          <p:cNvCxnSpPr>
            <a:stCxn id="8" idx="2"/>
            <a:endCxn id="18" idx="0"/>
          </p:cNvCxnSpPr>
          <p:nvPr/>
        </p:nvCxnSpPr>
        <p:spPr>
          <a:xfrm rot="5400000">
            <a:off x="5448300" y="2819400"/>
            <a:ext cx="9144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1C7FE10-E1B6-894A-B425-45CA4C349136}"/>
              </a:ext>
            </a:extLst>
          </p:cNvPr>
          <p:cNvCxnSpPr>
            <a:stCxn id="8" idx="2"/>
            <a:endCxn id="19" idx="0"/>
          </p:cNvCxnSpPr>
          <p:nvPr/>
        </p:nvCxnSpPr>
        <p:spPr>
          <a:xfrm rot="16200000" flipH="1">
            <a:off x="6438900" y="2895600"/>
            <a:ext cx="9144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C9EFBE4-6880-1644-AE7B-27FE247825EB}"/>
              </a:ext>
            </a:extLst>
          </p:cNvPr>
          <p:cNvCxnSpPr>
            <a:stCxn id="5" idx="2"/>
          </p:cNvCxnSpPr>
          <p:nvPr/>
        </p:nvCxnSpPr>
        <p:spPr>
          <a:xfrm rot="5400000">
            <a:off x="1619250" y="2952750"/>
            <a:ext cx="838200" cy="72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6AD89E4-9C7B-4F45-9E67-D3286492FE5C}"/>
              </a:ext>
            </a:extLst>
          </p:cNvPr>
          <p:cNvCxnSpPr>
            <a:stCxn id="5" idx="2"/>
            <a:endCxn id="12" idx="0"/>
          </p:cNvCxnSpPr>
          <p:nvPr/>
        </p:nvCxnSpPr>
        <p:spPr>
          <a:xfrm rot="16200000" flipH="1">
            <a:off x="2552700" y="2743200"/>
            <a:ext cx="91440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CAB98E9-CDF9-0D41-BF3F-68638AAC103A}"/>
              </a:ext>
            </a:extLst>
          </p:cNvPr>
          <p:cNvCxnSpPr>
            <a:stCxn id="7" idx="2"/>
          </p:cNvCxnSpPr>
          <p:nvPr/>
        </p:nvCxnSpPr>
        <p:spPr>
          <a:xfrm rot="5400000">
            <a:off x="3448050" y="2952750"/>
            <a:ext cx="3048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4148616-7B94-6E42-8C7B-942F2FFE0203}"/>
              </a:ext>
            </a:extLst>
          </p:cNvPr>
          <p:cNvCxnSpPr>
            <a:stCxn id="7" idx="2"/>
          </p:cNvCxnSpPr>
          <p:nvPr/>
        </p:nvCxnSpPr>
        <p:spPr>
          <a:xfrm rot="16200000" flipH="1">
            <a:off x="3600450" y="2990850"/>
            <a:ext cx="3810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751" name="Content Placeholder 2">
            <a:extLst>
              <a:ext uri="{FF2B5EF4-FFF2-40B4-BE49-F238E27FC236}">
                <a16:creationId xmlns:a16="http://schemas.microsoft.com/office/drawing/2014/main" id="{E848DCD2-6C66-3249-B7E4-FDC3468A5C43}"/>
              </a:ext>
            </a:extLst>
          </p:cNvPr>
          <p:cNvSpPr txBox="1">
            <a:spLocks/>
          </p:cNvSpPr>
          <p:nvPr/>
        </p:nvSpPr>
        <p:spPr bwMode="auto">
          <a:xfrm>
            <a:off x="7696200" y="1493838"/>
            <a:ext cx="1371600"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800"/>
              <a:t>Cost</a:t>
            </a:r>
          </a:p>
          <a:p>
            <a:pPr algn="ctr">
              <a:buFont typeface="Arial" panose="020B0604020202020204" pitchFamily="34" charset="0"/>
              <a:buNone/>
            </a:pPr>
            <a:r>
              <a:rPr lang="en-US" altLang="en-US" sz="1800"/>
              <a:t>f(n)</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f(n/)</a:t>
            </a: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a:t>
            </a:r>
            <a:r>
              <a:rPr lang="en-US" altLang="en-US" sz="1800" baseline="30000">
                <a:latin typeface="Arial" panose="020B0604020202020204" pitchFamily="34" charset="0"/>
                <a:sym typeface="Symbol" pitchFamily="2" charset="2"/>
              </a:rPr>
              <a:t>2</a:t>
            </a:r>
            <a:r>
              <a:rPr lang="en-US" altLang="en-US" sz="1800">
                <a:latin typeface="Arial" panose="020B0604020202020204" pitchFamily="34" charset="0"/>
                <a:sym typeface="Symbol" pitchFamily="2" charset="2"/>
              </a:rPr>
              <a:t>f(n/</a:t>
            </a:r>
            <a:r>
              <a:rPr lang="en-US" altLang="en-US" sz="1800" baseline="30000">
                <a:latin typeface="Arial" panose="020B0604020202020204" pitchFamily="34" charset="0"/>
                <a:sym typeface="Symbol" pitchFamily="2" charset="2"/>
              </a:rPr>
              <a:t>2</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lgn="ctr">
              <a:buFontTx/>
              <a:buNone/>
            </a:pPr>
            <a:r>
              <a:rPr lang="en-US" altLang="en-US" sz="1800">
                <a:latin typeface="Arial" panose="020B0604020202020204" pitchFamily="34" charset="0"/>
                <a:sym typeface="Symbol" pitchFamily="2" charset="2"/>
              </a:rPr>
              <a:t></a:t>
            </a:r>
            <a:r>
              <a:rPr lang="en-US" altLang="en-US" sz="1800" baseline="30000">
                <a:latin typeface="Arial" panose="020B0604020202020204" pitchFamily="34" charset="0"/>
                <a:sym typeface="Symbol" pitchFamily="2" charset="2"/>
              </a:rPr>
              <a:t>i </a:t>
            </a:r>
            <a:r>
              <a:rPr lang="en-US" altLang="en-US" sz="1800">
                <a:latin typeface="Arial" panose="020B0604020202020204" pitchFamily="34" charset="0"/>
                <a:sym typeface="Symbol" pitchFamily="2" charset="2"/>
              </a:rPr>
              <a:t>f(n/</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buFont typeface="Arial" panose="020B0604020202020204" pitchFamily="34" charset="0"/>
              <a:buNone/>
            </a:pPr>
            <a:endParaRPr lang="en-US" altLang="en-US" sz="1800"/>
          </a:p>
        </p:txBody>
      </p:sp>
      <p:graphicFrame>
        <p:nvGraphicFramePr>
          <p:cNvPr id="73752" name="Object 25">
            <a:extLst>
              <a:ext uri="{FF2B5EF4-FFF2-40B4-BE49-F238E27FC236}">
                <a16:creationId xmlns:a16="http://schemas.microsoft.com/office/drawing/2014/main" id="{0ED3BB9C-42CC-EC49-978D-555B2CA71A69}"/>
              </a:ext>
            </a:extLst>
          </p:cNvPr>
          <p:cNvGraphicFramePr>
            <a:graphicFrameLocks noChangeAspect="1"/>
          </p:cNvGraphicFramePr>
          <p:nvPr/>
        </p:nvGraphicFramePr>
        <p:xfrm>
          <a:off x="7508875" y="5715000"/>
          <a:ext cx="1482725" cy="377825"/>
        </p:xfrm>
        <a:graphic>
          <a:graphicData uri="http://schemas.openxmlformats.org/presentationml/2006/ole">
            <mc:AlternateContent xmlns:mc="http://schemas.openxmlformats.org/markup-compatibility/2006">
              <mc:Choice xmlns:v="urn:schemas-microsoft-com:vml" Requires="v">
                <p:oleObj spid="_x0000_s1025" name="Formula" r:id="rId3" imgW="5372100" imgH="1371600" progId="">
                  <p:embed/>
                </p:oleObj>
              </mc:Choice>
              <mc:Fallback>
                <p:oleObj name="Formula" r:id="rId3" imgW="5372100" imgH="1371600" progId="">
                  <p:embed/>
                  <p:pic>
                    <p:nvPicPr>
                      <p:cNvPr id="73752" name="Object 25">
                        <a:extLst>
                          <a:ext uri="{FF2B5EF4-FFF2-40B4-BE49-F238E27FC236}">
                            <a16:creationId xmlns:a16="http://schemas.microsoft.com/office/drawing/2014/main" id="{0ED3BB9C-42CC-EC49-978D-555B2CA71A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8875" y="5715000"/>
                        <a:ext cx="14827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C78A070F-B117-CB4C-ACE7-2B0DEE9A04F3}"/>
              </a:ext>
            </a:extLst>
          </p:cNvPr>
          <p:cNvSpPr>
            <a:spLocks noGrp="1"/>
          </p:cNvSpPr>
          <p:nvPr>
            <p:ph type="title"/>
          </p:nvPr>
        </p:nvSpPr>
        <p:spPr/>
        <p:txBody>
          <a:bodyPr/>
          <a:lstStyle/>
          <a:p>
            <a:r>
              <a:rPr lang="en-US" altLang="en-US">
                <a:ea typeface="ＭＳ Ｐゴシック" panose="020B0600070205080204" pitchFamily="34" charset="-128"/>
              </a:rPr>
              <a:t>Recurrence Trees (3)</a:t>
            </a:r>
          </a:p>
        </p:txBody>
      </p:sp>
      <p:sp>
        <p:nvSpPr>
          <p:cNvPr id="74754" name="Content Placeholder 2">
            <a:extLst>
              <a:ext uri="{FF2B5EF4-FFF2-40B4-BE49-F238E27FC236}">
                <a16:creationId xmlns:a16="http://schemas.microsoft.com/office/drawing/2014/main" id="{8BCB9DDE-EB7D-8D41-BED1-0AC883D42157}"/>
              </a:ext>
            </a:extLst>
          </p:cNvPr>
          <p:cNvSpPr>
            <a:spLocks noGrp="1"/>
          </p:cNvSpPr>
          <p:nvPr>
            <p:ph idx="1"/>
          </p:nvPr>
        </p:nvSpPr>
        <p:spPr/>
        <p:txBody>
          <a:bodyPr/>
          <a:lstStyle/>
          <a:p>
            <a:r>
              <a:rPr lang="en-US" altLang="en-US">
                <a:ea typeface="ＭＳ Ｐゴシック" panose="020B0600070205080204" pitchFamily="34" charset="-128"/>
              </a:rPr>
              <a:t>The total value of the function is the summation over all levels of the tree</a:t>
            </a: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Consider the following concrete example</a:t>
            </a:r>
          </a:p>
          <a:p>
            <a:pPr algn="ctr">
              <a:buFont typeface="Arial" panose="020B0604020202020204" pitchFamily="34" charset="0"/>
              <a:buNone/>
            </a:pPr>
            <a:r>
              <a:rPr lang="en-US" altLang="en-US">
                <a:ea typeface="ＭＳ Ｐゴシック" panose="020B0600070205080204" pitchFamily="34" charset="-128"/>
                <a:sym typeface="Symbol" pitchFamily="2" charset="2"/>
              </a:rPr>
              <a:t>T(n) = 2T(n/2) + n,   T(1)= 4</a:t>
            </a:r>
            <a:r>
              <a:rPr lang="en-US" altLang="en-US">
                <a:ea typeface="ＭＳ Ｐゴシック" panose="020B0600070205080204" pitchFamily="34" charset="-128"/>
              </a:rPr>
              <a:t> </a:t>
            </a:r>
          </a:p>
        </p:txBody>
      </p:sp>
      <p:graphicFrame>
        <p:nvGraphicFramePr>
          <p:cNvPr id="74755" name="Object 4">
            <a:extLst>
              <a:ext uri="{FF2B5EF4-FFF2-40B4-BE49-F238E27FC236}">
                <a16:creationId xmlns:a16="http://schemas.microsoft.com/office/drawing/2014/main" id="{524EB93A-2051-924C-A434-4DA8156F5C2B}"/>
              </a:ext>
            </a:extLst>
          </p:cNvPr>
          <p:cNvGraphicFramePr>
            <a:graphicFrameLocks noChangeAspect="1"/>
          </p:cNvGraphicFramePr>
          <p:nvPr/>
        </p:nvGraphicFramePr>
        <p:xfrm>
          <a:off x="2846388" y="2743200"/>
          <a:ext cx="3063875" cy="449263"/>
        </p:xfrm>
        <a:graphic>
          <a:graphicData uri="http://schemas.openxmlformats.org/presentationml/2006/ole">
            <mc:AlternateContent xmlns:mc="http://schemas.openxmlformats.org/markup-compatibility/2006">
              <mc:Choice xmlns:v="urn:schemas-microsoft-com:vml" Requires="v">
                <p:oleObj spid="_x0000_s2049" name="Formula" r:id="rId3" imgW="11125200" imgH="1638300" progId="">
                  <p:embed/>
                </p:oleObj>
              </mc:Choice>
              <mc:Fallback>
                <p:oleObj name="Formula" r:id="rId3" imgW="11125200" imgH="1638300" progId="">
                  <p:embed/>
                  <p:pic>
                    <p:nvPicPr>
                      <p:cNvPr id="74755" name="Object 4">
                        <a:extLst>
                          <a:ext uri="{FF2B5EF4-FFF2-40B4-BE49-F238E27FC236}">
                            <a16:creationId xmlns:a16="http://schemas.microsoft.com/office/drawing/2014/main" id="{524EB93A-2051-924C-A434-4DA8156F5C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388" y="2743200"/>
                        <a:ext cx="306387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4756" name="Picture 6" descr="latex-image-1.pdf">
            <a:extLst>
              <a:ext uri="{FF2B5EF4-FFF2-40B4-BE49-F238E27FC236}">
                <a16:creationId xmlns:a16="http://schemas.microsoft.com/office/drawing/2014/main" id="{9440E8AB-1BB7-DB46-8045-5D139A08EFE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429000"/>
            <a:ext cx="47625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2DD7F414-933A-9945-B335-01BB81F47322}"/>
              </a:ext>
            </a:extLst>
          </p:cNvPr>
          <p:cNvSpPr>
            <a:spLocks noGrp="1"/>
          </p:cNvSpPr>
          <p:nvPr>
            <p:ph type="title"/>
          </p:nvPr>
        </p:nvSpPr>
        <p:spPr/>
        <p:txBody>
          <a:bodyPr/>
          <a:lstStyle/>
          <a:p>
            <a:r>
              <a:rPr lang="en-US" altLang="en-US">
                <a:ea typeface="ＭＳ Ｐゴシック" panose="020B0600070205080204" pitchFamily="34" charset="-128"/>
              </a:rPr>
              <a:t>Recurrence Tree: Example (2)</a:t>
            </a:r>
          </a:p>
        </p:txBody>
      </p:sp>
      <p:sp>
        <p:nvSpPr>
          <p:cNvPr id="75778" name="Content Placeholder 2">
            <a:extLst>
              <a:ext uri="{FF2B5EF4-FFF2-40B4-BE49-F238E27FC236}">
                <a16:creationId xmlns:a16="http://schemas.microsoft.com/office/drawing/2014/main" id="{DAFA2FF3-B16B-064A-B296-C6FC4D8CA4F0}"/>
              </a:ext>
            </a:extLst>
          </p:cNvPr>
          <p:cNvSpPr>
            <a:spLocks noGrp="1"/>
          </p:cNvSpPr>
          <p:nvPr>
            <p:ph idx="1"/>
          </p:nvPr>
        </p:nvSpPr>
        <p:spPr>
          <a:xfrm>
            <a:off x="-76200" y="1371600"/>
            <a:ext cx="1066800" cy="4754563"/>
          </a:xfrm>
        </p:spPr>
        <p:txBody>
          <a:bodyPr/>
          <a:lstStyle/>
          <a:p>
            <a:pPr>
              <a:buFont typeface="Arial" panose="020B0604020202020204" pitchFamily="34" charset="0"/>
              <a:buNone/>
            </a:pPr>
            <a:r>
              <a:rPr lang="en-US" altLang="en-US" sz="1800">
                <a:ea typeface="ＭＳ Ｐゴシック" panose="020B0600070205080204" pitchFamily="34" charset="-128"/>
              </a:rPr>
              <a:t>Iteration</a:t>
            </a:r>
          </a:p>
          <a:p>
            <a:pPr algn="ctr">
              <a:buFont typeface="Arial" panose="020B0604020202020204" pitchFamily="34" charset="0"/>
              <a:buNone/>
            </a:pPr>
            <a:r>
              <a:rPr lang="en-US" altLang="en-US" sz="1800">
                <a:ea typeface="ＭＳ Ｐゴシック" panose="020B0600070205080204" pitchFamily="34" charset="-128"/>
              </a:rPr>
              <a:t>0</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1</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2</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i</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log</a:t>
            </a:r>
            <a:r>
              <a:rPr lang="en-US" altLang="en-US" sz="1800" baseline="-25000">
                <a:ea typeface="ＭＳ Ｐゴシック" panose="020B0600070205080204" pitchFamily="34" charset="-128"/>
                <a:sym typeface="Symbol" pitchFamily="2" charset="2"/>
              </a:rPr>
              <a:t>2 </a:t>
            </a:r>
            <a:r>
              <a:rPr lang="en-US" altLang="en-US" sz="1800">
                <a:ea typeface="ＭＳ Ｐゴシック" panose="020B0600070205080204" pitchFamily="34" charset="-128"/>
              </a:rPr>
              <a:t>n</a:t>
            </a:r>
          </a:p>
          <a:p>
            <a:pPr>
              <a:buFont typeface="Arial" panose="020B0604020202020204" pitchFamily="34" charset="0"/>
              <a:buNone/>
            </a:pPr>
            <a:endParaRPr lang="en-US" altLang="en-US" sz="1800">
              <a:ea typeface="ＭＳ Ｐゴシック" panose="020B0600070205080204" pitchFamily="34" charset="-128"/>
            </a:endParaRPr>
          </a:p>
          <a:p>
            <a:pPr>
              <a:buFont typeface="Arial" panose="020B0604020202020204" pitchFamily="34" charset="0"/>
              <a:buNone/>
            </a:pPr>
            <a:endParaRPr lang="en-US" altLang="en-US" sz="1800">
              <a:ea typeface="ＭＳ Ｐゴシック" panose="020B0600070205080204" pitchFamily="34" charset="-128"/>
            </a:endParaRPr>
          </a:p>
        </p:txBody>
      </p:sp>
      <p:sp>
        <p:nvSpPr>
          <p:cNvPr id="4" name="Rectangle 3">
            <a:extLst>
              <a:ext uri="{FF2B5EF4-FFF2-40B4-BE49-F238E27FC236}">
                <a16:creationId xmlns:a16="http://schemas.microsoft.com/office/drawing/2014/main" id="{91F85773-BCAC-DA42-8BAC-0278F6897834}"/>
              </a:ext>
            </a:extLst>
          </p:cNvPr>
          <p:cNvSpPr/>
          <p:nvPr/>
        </p:nvSpPr>
        <p:spPr>
          <a:xfrm>
            <a:off x="3581400" y="16764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p>
        </p:txBody>
      </p:sp>
      <p:sp>
        <p:nvSpPr>
          <p:cNvPr id="5" name="Rectangle 4">
            <a:extLst>
              <a:ext uri="{FF2B5EF4-FFF2-40B4-BE49-F238E27FC236}">
                <a16:creationId xmlns:a16="http://schemas.microsoft.com/office/drawing/2014/main" id="{3C300C11-DD07-454A-A553-966529BCA01A}"/>
              </a:ext>
            </a:extLst>
          </p:cNvPr>
          <p:cNvSpPr/>
          <p:nvPr/>
        </p:nvSpPr>
        <p:spPr>
          <a:xfrm>
            <a:off x="2057400" y="2362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2</a:t>
            </a:r>
            <a:r>
              <a:rPr lang="en-US" sz="1800" dirty="0">
                <a:solidFill>
                  <a:schemeClr val="tx1"/>
                </a:solidFill>
              </a:rPr>
              <a:t>)</a:t>
            </a:r>
          </a:p>
        </p:txBody>
      </p:sp>
      <p:sp>
        <p:nvSpPr>
          <p:cNvPr id="8" name="Rectangle 7">
            <a:extLst>
              <a:ext uri="{FF2B5EF4-FFF2-40B4-BE49-F238E27FC236}">
                <a16:creationId xmlns:a16="http://schemas.microsoft.com/office/drawing/2014/main" id="{BC992D90-EAE3-1B49-91FA-431EDC3E0C82}"/>
              </a:ext>
            </a:extLst>
          </p:cNvPr>
          <p:cNvSpPr/>
          <p:nvPr/>
        </p:nvSpPr>
        <p:spPr>
          <a:xfrm>
            <a:off x="5486400" y="2362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2</a:t>
            </a:r>
            <a:r>
              <a:rPr lang="en-US" sz="1800" dirty="0">
                <a:solidFill>
                  <a:schemeClr val="tx1"/>
                </a:solidFill>
              </a:rPr>
              <a:t>)</a:t>
            </a:r>
          </a:p>
        </p:txBody>
      </p:sp>
      <p:sp>
        <p:nvSpPr>
          <p:cNvPr id="10" name="Rectangle 9">
            <a:extLst>
              <a:ext uri="{FF2B5EF4-FFF2-40B4-BE49-F238E27FC236}">
                <a16:creationId xmlns:a16="http://schemas.microsoft.com/office/drawing/2014/main" id="{32CE5A4A-E9F0-1442-A2CD-76AEC252B458}"/>
              </a:ext>
            </a:extLst>
          </p:cNvPr>
          <p:cNvSpPr/>
          <p:nvPr/>
        </p:nvSpPr>
        <p:spPr>
          <a:xfrm>
            <a:off x="12192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2" name="Rectangle 11">
            <a:extLst>
              <a:ext uri="{FF2B5EF4-FFF2-40B4-BE49-F238E27FC236}">
                <a16:creationId xmlns:a16="http://schemas.microsoft.com/office/drawing/2014/main" id="{C056525C-21B8-5947-86F3-46C0F974088C}"/>
              </a:ext>
            </a:extLst>
          </p:cNvPr>
          <p:cNvSpPr/>
          <p:nvPr/>
        </p:nvSpPr>
        <p:spPr>
          <a:xfrm>
            <a:off x="29718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8" name="Rectangle 17">
            <a:extLst>
              <a:ext uri="{FF2B5EF4-FFF2-40B4-BE49-F238E27FC236}">
                <a16:creationId xmlns:a16="http://schemas.microsoft.com/office/drawing/2014/main" id="{0E0196CE-8592-B549-BA1D-DA9B76A97A63}"/>
              </a:ext>
            </a:extLst>
          </p:cNvPr>
          <p:cNvSpPr/>
          <p:nvPr/>
        </p:nvSpPr>
        <p:spPr>
          <a:xfrm>
            <a:off x="49530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9" name="Rectangle 18">
            <a:extLst>
              <a:ext uri="{FF2B5EF4-FFF2-40B4-BE49-F238E27FC236}">
                <a16:creationId xmlns:a16="http://schemas.microsoft.com/office/drawing/2014/main" id="{AC57DB14-45DC-A24D-8686-0EC9CA024921}"/>
              </a:ext>
            </a:extLst>
          </p:cNvPr>
          <p:cNvSpPr/>
          <p:nvPr/>
        </p:nvSpPr>
        <p:spPr>
          <a:xfrm>
            <a:off x="64008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cxnSp>
        <p:nvCxnSpPr>
          <p:cNvPr id="22" name="Straight Connector 21">
            <a:extLst>
              <a:ext uri="{FF2B5EF4-FFF2-40B4-BE49-F238E27FC236}">
                <a16:creationId xmlns:a16="http://schemas.microsoft.com/office/drawing/2014/main" id="{D167E265-5A30-614C-A112-6658CD97886D}"/>
              </a:ext>
            </a:extLst>
          </p:cNvPr>
          <p:cNvCxnSpPr>
            <a:stCxn id="4" idx="2"/>
            <a:endCxn id="5" idx="0"/>
          </p:cNvCxnSpPr>
          <p:nvPr/>
        </p:nvCxnSpPr>
        <p:spPr>
          <a:xfrm rot="5400000">
            <a:off x="3124200" y="1409700"/>
            <a:ext cx="3810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C3E5E47-69F7-E44D-8184-5E3A1C40B062}"/>
              </a:ext>
            </a:extLst>
          </p:cNvPr>
          <p:cNvCxnSpPr>
            <a:stCxn id="4" idx="2"/>
            <a:endCxn id="8" idx="0"/>
          </p:cNvCxnSpPr>
          <p:nvPr/>
        </p:nvCxnSpPr>
        <p:spPr>
          <a:xfrm rot="16200000" flipH="1">
            <a:off x="4838700" y="1219200"/>
            <a:ext cx="381000" cy="190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0EF1F16-7B7F-604C-98E0-9BAD53852691}"/>
              </a:ext>
            </a:extLst>
          </p:cNvPr>
          <p:cNvCxnSpPr>
            <a:stCxn id="8" idx="2"/>
            <a:endCxn id="18" idx="0"/>
          </p:cNvCxnSpPr>
          <p:nvPr/>
        </p:nvCxnSpPr>
        <p:spPr>
          <a:xfrm rot="5400000">
            <a:off x="5486400" y="2628900"/>
            <a:ext cx="4572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47BA795-95CF-E74D-8F5A-7B6D29F06254}"/>
              </a:ext>
            </a:extLst>
          </p:cNvPr>
          <p:cNvCxnSpPr>
            <a:stCxn id="8" idx="2"/>
            <a:endCxn id="19" idx="0"/>
          </p:cNvCxnSpPr>
          <p:nvPr/>
        </p:nvCxnSpPr>
        <p:spPr>
          <a:xfrm rot="16200000" flipH="1">
            <a:off x="6210300" y="2438400"/>
            <a:ext cx="4572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6EA0437-7710-CD41-991E-C1796C8B4DE7}"/>
              </a:ext>
            </a:extLst>
          </p:cNvPr>
          <p:cNvCxnSpPr>
            <a:stCxn id="5" idx="2"/>
            <a:endCxn id="10" idx="0"/>
          </p:cNvCxnSpPr>
          <p:nvPr/>
        </p:nvCxnSpPr>
        <p:spPr>
          <a:xfrm rot="5400000">
            <a:off x="1905000" y="2476500"/>
            <a:ext cx="457200" cy="83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EEE008A-D0EE-664E-A07F-71DB6DC7703B}"/>
              </a:ext>
            </a:extLst>
          </p:cNvPr>
          <p:cNvCxnSpPr>
            <a:stCxn id="5" idx="2"/>
            <a:endCxn id="12" idx="0"/>
          </p:cNvCxnSpPr>
          <p:nvPr/>
        </p:nvCxnSpPr>
        <p:spPr>
          <a:xfrm rot="16200000" flipH="1">
            <a:off x="2781300" y="2438400"/>
            <a:ext cx="4572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792" name="Content Placeholder 2">
            <a:extLst>
              <a:ext uri="{FF2B5EF4-FFF2-40B4-BE49-F238E27FC236}">
                <a16:creationId xmlns:a16="http://schemas.microsoft.com/office/drawing/2014/main" id="{0F4D4AF6-0C47-BE43-A738-ACA970FA5912}"/>
              </a:ext>
            </a:extLst>
          </p:cNvPr>
          <p:cNvSpPr txBox="1">
            <a:spLocks/>
          </p:cNvSpPr>
          <p:nvPr/>
        </p:nvSpPr>
        <p:spPr bwMode="auto">
          <a:xfrm>
            <a:off x="7696200" y="1493838"/>
            <a:ext cx="1371600"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800"/>
              <a:t>Cost</a:t>
            </a:r>
          </a:p>
          <a:p>
            <a:pPr algn="ctr">
              <a:buFont typeface="Arial" panose="020B0604020202020204" pitchFamily="34" charset="0"/>
              <a:buNone/>
            </a:pPr>
            <a:r>
              <a:rPr lang="en-US" altLang="en-US" sz="1800"/>
              <a:t>n</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n/2 +n/2</a:t>
            </a: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r>
              <a:rPr lang="en-US" altLang="en-US" sz="1800"/>
              <a:t>4. n/4</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8.n/8</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lgn="ctr">
              <a:buFontTx/>
              <a:buNone/>
            </a:pPr>
            <a:r>
              <a:rPr lang="en-US" altLang="en-US" sz="1800">
                <a:latin typeface="Arial" panose="020B0604020202020204" pitchFamily="34" charset="0"/>
                <a:sym typeface="Symbol" pitchFamily="2" charset="2"/>
              </a:rPr>
              <a:t>2</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(n/2</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buFont typeface="Arial" panose="020B0604020202020204" pitchFamily="34" charset="0"/>
              <a:buNone/>
            </a:pPr>
            <a:endParaRPr lang="en-US" altLang="en-US" sz="1800"/>
          </a:p>
        </p:txBody>
      </p:sp>
      <p:sp>
        <p:nvSpPr>
          <p:cNvPr id="27" name="Rectangle 26">
            <a:extLst>
              <a:ext uri="{FF2B5EF4-FFF2-40B4-BE49-F238E27FC236}">
                <a16:creationId xmlns:a16="http://schemas.microsoft.com/office/drawing/2014/main" id="{8E1E9703-3865-5943-8F5C-BEE822306BF4}"/>
              </a:ext>
            </a:extLst>
          </p:cNvPr>
          <p:cNvSpPr/>
          <p:nvPr/>
        </p:nvSpPr>
        <p:spPr>
          <a:xfrm>
            <a:off x="9144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6" name="Rectangle 45">
            <a:extLst>
              <a:ext uri="{FF2B5EF4-FFF2-40B4-BE49-F238E27FC236}">
                <a16:creationId xmlns:a16="http://schemas.microsoft.com/office/drawing/2014/main" id="{FF3C09C8-89D0-384E-8A36-E508488963DC}"/>
              </a:ext>
            </a:extLst>
          </p:cNvPr>
          <p:cNvSpPr/>
          <p:nvPr/>
        </p:nvSpPr>
        <p:spPr>
          <a:xfrm>
            <a:off x="18288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7" name="Rectangle 46">
            <a:extLst>
              <a:ext uri="{FF2B5EF4-FFF2-40B4-BE49-F238E27FC236}">
                <a16:creationId xmlns:a16="http://schemas.microsoft.com/office/drawing/2014/main" id="{FF572243-9887-0341-9F52-5C8E621F3EBD}"/>
              </a:ext>
            </a:extLst>
          </p:cNvPr>
          <p:cNvSpPr/>
          <p:nvPr/>
        </p:nvSpPr>
        <p:spPr>
          <a:xfrm>
            <a:off x="26670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8" name="Rectangle 47">
            <a:extLst>
              <a:ext uri="{FF2B5EF4-FFF2-40B4-BE49-F238E27FC236}">
                <a16:creationId xmlns:a16="http://schemas.microsoft.com/office/drawing/2014/main" id="{0DC4FD8C-0200-F748-AD8F-73EF84FFB1FC}"/>
              </a:ext>
            </a:extLst>
          </p:cNvPr>
          <p:cNvSpPr/>
          <p:nvPr/>
        </p:nvSpPr>
        <p:spPr>
          <a:xfrm>
            <a:off x="35052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9" name="Rectangle 48">
            <a:extLst>
              <a:ext uri="{FF2B5EF4-FFF2-40B4-BE49-F238E27FC236}">
                <a16:creationId xmlns:a16="http://schemas.microsoft.com/office/drawing/2014/main" id="{9D40F6C4-3321-3842-808D-0EE125537D17}"/>
              </a:ext>
            </a:extLst>
          </p:cNvPr>
          <p:cNvSpPr/>
          <p:nvPr/>
        </p:nvSpPr>
        <p:spPr>
          <a:xfrm>
            <a:off x="44196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0" name="Rectangle 49">
            <a:extLst>
              <a:ext uri="{FF2B5EF4-FFF2-40B4-BE49-F238E27FC236}">
                <a16:creationId xmlns:a16="http://schemas.microsoft.com/office/drawing/2014/main" id="{CEC876E4-E6C5-8C49-8455-0913CC84E49E}"/>
              </a:ext>
            </a:extLst>
          </p:cNvPr>
          <p:cNvSpPr/>
          <p:nvPr/>
        </p:nvSpPr>
        <p:spPr>
          <a:xfrm>
            <a:off x="53340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1" name="Rectangle 50">
            <a:extLst>
              <a:ext uri="{FF2B5EF4-FFF2-40B4-BE49-F238E27FC236}">
                <a16:creationId xmlns:a16="http://schemas.microsoft.com/office/drawing/2014/main" id="{713DA444-23B8-8046-B0D1-563EF1315A95}"/>
              </a:ext>
            </a:extLst>
          </p:cNvPr>
          <p:cNvSpPr/>
          <p:nvPr/>
        </p:nvSpPr>
        <p:spPr>
          <a:xfrm>
            <a:off x="62484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2" name="Rectangle 51">
            <a:extLst>
              <a:ext uri="{FF2B5EF4-FFF2-40B4-BE49-F238E27FC236}">
                <a16:creationId xmlns:a16="http://schemas.microsoft.com/office/drawing/2014/main" id="{E8A406C1-475B-3941-8E57-E9280D3622A5}"/>
              </a:ext>
            </a:extLst>
          </p:cNvPr>
          <p:cNvSpPr/>
          <p:nvPr/>
        </p:nvSpPr>
        <p:spPr>
          <a:xfrm>
            <a:off x="71628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cxnSp>
        <p:nvCxnSpPr>
          <p:cNvPr id="57" name="Straight Connector 56">
            <a:extLst>
              <a:ext uri="{FF2B5EF4-FFF2-40B4-BE49-F238E27FC236}">
                <a16:creationId xmlns:a16="http://schemas.microsoft.com/office/drawing/2014/main" id="{22C943C4-6BDE-4D42-8A94-7C67DE4D9805}"/>
              </a:ext>
            </a:extLst>
          </p:cNvPr>
          <p:cNvCxnSpPr>
            <a:stCxn id="10" idx="2"/>
            <a:endCxn id="27" idx="0"/>
          </p:cNvCxnSpPr>
          <p:nvPr/>
        </p:nvCxnSpPr>
        <p:spPr>
          <a:xfrm rot="5400000">
            <a:off x="12001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7A2A14D-E317-DE4D-9BB1-FD7FC431BDF1}"/>
              </a:ext>
            </a:extLst>
          </p:cNvPr>
          <p:cNvCxnSpPr>
            <a:stCxn id="10" idx="2"/>
            <a:endCxn id="46" idx="0"/>
          </p:cNvCxnSpPr>
          <p:nvPr/>
        </p:nvCxnSpPr>
        <p:spPr>
          <a:xfrm rot="16200000" flipH="1">
            <a:off x="1657350" y="3486150"/>
            <a:ext cx="6096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20CE87D-2BAA-6943-B729-329712D7574A}"/>
              </a:ext>
            </a:extLst>
          </p:cNvPr>
          <p:cNvCxnSpPr>
            <a:stCxn id="12" idx="2"/>
            <a:endCxn id="47" idx="0"/>
          </p:cNvCxnSpPr>
          <p:nvPr/>
        </p:nvCxnSpPr>
        <p:spPr>
          <a:xfrm rot="5400000">
            <a:off x="29527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A2DCB5D-4772-5E41-BE8C-6756272FDA0D}"/>
              </a:ext>
            </a:extLst>
          </p:cNvPr>
          <p:cNvCxnSpPr>
            <a:stCxn id="12" idx="2"/>
            <a:endCxn id="48" idx="0"/>
          </p:cNvCxnSpPr>
          <p:nvPr/>
        </p:nvCxnSpPr>
        <p:spPr>
          <a:xfrm rot="16200000" flipH="1">
            <a:off x="33718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362914-60CB-9C4D-B25E-945F101168E4}"/>
              </a:ext>
            </a:extLst>
          </p:cNvPr>
          <p:cNvCxnSpPr>
            <a:stCxn id="18" idx="2"/>
            <a:endCxn id="49" idx="0"/>
          </p:cNvCxnSpPr>
          <p:nvPr/>
        </p:nvCxnSpPr>
        <p:spPr>
          <a:xfrm rot="5400000">
            <a:off x="4819650" y="3409950"/>
            <a:ext cx="60960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925243-B2E2-1D46-BE2F-863C250A838D}"/>
              </a:ext>
            </a:extLst>
          </p:cNvPr>
          <p:cNvCxnSpPr>
            <a:stCxn id="18" idx="2"/>
            <a:endCxn id="50" idx="0"/>
          </p:cNvCxnSpPr>
          <p:nvPr/>
        </p:nvCxnSpPr>
        <p:spPr>
          <a:xfrm rot="16200000" flipH="1">
            <a:off x="5276850" y="3600450"/>
            <a:ext cx="60960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7D34AB5-73BA-8D42-ABE4-94BB7CECF45A}"/>
              </a:ext>
            </a:extLst>
          </p:cNvPr>
          <p:cNvCxnSpPr>
            <a:stCxn id="19" idx="2"/>
            <a:endCxn id="51" idx="0"/>
          </p:cNvCxnSpPr>
          <p:nvPr/>
        </p:nvCxnSpPr>
        <p:spPr>
          <a:xfrm rot="5400000">
            <a:off x="6457950" y="3600450"/>
            <a:ext cx="60960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A76FF32-334F-5A4C-A914-7988E808A72D}"/>
              </a:ext>
            </a:extLst>
          </p:cNvPr>
          <p:cNvCxnSpPr>
            <a:stCxn id="19" idx="2"/>
            <a:endCxn id="52" idx="0"/>
          </p:cNvCxnSpPr>
          <p:nvPr/>
        </p:nvCxnSpPr>
        <p:spPr>
          <a:xfrm rot="16200000" flipH="1">
            <a:off x="6915150" y="3409950"/>
            <a:ext cx="60960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5809" name="Object 34">
            <a:extLst>
              <a:ext uri="{FF2B5EF4-FFF2-40B4-BE49-F238E27FC236}">
                <a16:creationId xmlns:a16="http://schemas.microsoft.com/office/drawing/2014/main" id="{CE65E966-26B2-9742-B75D-584812D1C0FF}"/>
              </a:ext>
            </a:extLst>
          </p:cNvPr>
          <p:cNvGraphicFramePr>
            <a:graphicFrameLocks noChangeAspect="1"/>
          </p:cNvGraphicFramePr>
          <p:nvPr/>
        </p:nvGraphicFramePr>
        <p:xfrm>
          <a:off x="7577138" y="5707063"/>
          <a:ext cx="1490662" cy="388937"/>
        </p:xfrm>
        <a:graphic>
          <a:graphicData uri="http://schemas.openxmlformats.org/presentationml/2006/ole">
            <mc:AlternateContent xmlns:mc="http://schemas.openxmlformats.org/markup-compatibility/2006">
              <mc:Choice xmlns:v="urn:schemas-microsoft-com:vml" Requires="v">
                <p:oleObj spid="_x0000_s3073" name="Formula" r:id="rId3" imgW="5422900" imgH="1422400" progId="">
                  <p:embed/>
                </p:oleObj>
              </mc:Choice>
              <mc:Fallback>
                <p:oleObj name="Formula" r:id="rId3" imgW="5422900" imgH="1422400" progId="">
                  <p:embed/>
                  <p:pic>
                    <p:nvPicPr>
                      <p:cNvPr id="75809" name="Object 34">
                        <a:extLst>
                          <a:ext uri="{FF2B5EF4-FFF2-40B4-BE49-F238E27FC236}">
                            <a16:creationId xmlns:a16="http://schemas.microsoft.com/office/drawing/2014/main" id="{CE65E966-26B2-9742-B75D-584812D1C0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7138" y="5707063"/>
                        <a:ext cx="14906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6F9D2CC3-0E1A-FE43-B02F-13367D0DB4F5}"/>
              </a:ext>
            </a:extLst>
          </p:cNvPr>
          <p:cNvSpPr>
            <a:spLocks noGrp="1"/>
          </p:cNvSpPr>
          <p:nvPr>
            <p:ph type="title"/>
          </p:nvPr>
        </p:nvSpPr>
        <p:spPr/>
        <p:txBody>
          <a:bodyPr/>
          <a:lstStyle/>
          <a:p>
            <a:r>
              <a:rPr lang="en-US" altLang="en-US">
                <a:ea typeface="ＭＳ Ｐゴシック" panose="020B0600070205080204" pitchFamily="34" charset="-128"/>
              </a:rPr>
              <a:t>Recurrence Trees: Example (3)</a:t>
            </a:r>
          </a:p>
        </p:txBody>
      </p:sp>
      <p:sp>
        <p:nvSpPr>
          <p:cNvPr id="76802" name="Content Placeholder 2">
            <a:extLst>
              <a:ext uri="{FF2B5EF4-FFF2-40B4-BE49-F238E27FC236}">
                <a16:creationId xmlns:a16="http://schemas.microsoft.com/office/drawing/2014/main" id="{EA944603-8164-294A-B48D-9ED9BDF3175F}"/>
              </a:ext>
            </a:extLst>
          </p:cNvPr>
          <p:cNvSpPr>
            <a:spLocks noGrp="1"/>
          </p:cNvSpPr>
          <p:nvPr>
            <p:ph idx="1"/>
          </p:nvPr>
        </p:nvSpPr>
        <p:spPr/>
        <p:txBody>
          <a:bodyPr/>
          <a:lstStyle/>
          <a:p>
            <a:r>
              <a:rPr lang="en-US" altLang="en-US">
                <a:ea typeface="ＭＳ Ｐゴシック" panose="020B0600070205080204" pitchFamily="34" charset="-128"/>
              </a:rPr>
              <a:t>The value of the function is the summation of the value of all levels.</a:t>
            </a:r>
          </a:p>
          <a:p>
            <a:r>
              <a:rPr lang="en-US" altLang="en-US">
                <a:ea typeface="ＭＳ Ｐゴシック" panose="020B0600070205080204" pitchFamily="34" charset="-128"/>
              </a:rPr>
              <a:t>We treat the last level as a special case since its non-recursive cost is different</a:t>
            </a:r>
          </a:p>
        </p:txBody>
      </p:sp>
      <p:graphicFrame>
        <p:nvGraphicFramePr>
          <p:cNvPr id="76803" name="Object 4">
            <a:extLst>
              <a:ext uri="{FF2B5EF4-FFF2-40B4-BE49-F238E27FC236}">
                <a16:creationId xmlns:a16="http://schemas.microsoft.com/office/drawing/2014/main" id="{28DB8DF7-DB97-8548-93E6-F0D479EFA96B}"/>
              </a:ext>
            </a:extLst>
          </p:cNvPr>
          <p:cNvGraphicFramePr>
            <a:graphicFrameLocks noChangeAspect="1"/>
          </p:cNvGraphicFramePr>
          <p:nvPr/>
        </p:nvGraphicFramePr>
        <p:xfrm>
          <a:off x="1728788" y="3910013"/>
          <a:ext cx="5534025" cy="585787"/>
        </p:xfrm>
        <a:graphic>
          <a:graphicData uri="http://schemas.openxmlformats.org/presentationml/2006/ole">
            <mc:AlternateContent xmlns:mc="http://schemas.openxmlformats.org/markup-compatibility/2006">
              <mc:Choice xmlns:v="urn:schemas-microsoft-com:vml" Requires="v">
                <p:oleObj spid="_x0000_s4097" name="Formula" r:id="rId4" imgW="20104100" imgH="2133600" progId="">
                  <p:embed/>
                </p:oleObj>
              </mc:Choice>
              <mc:Fallback>
                <p:oleObj name="Formula" r:id="rId4" imgW="20104100" imgH="2133600" progId="">
                  <p:embed/>
                  <p:pic>
                    <p:nvPicPr>
                      <p:cNvPr id="76803" name="Object 4">
                        <a:extLst>
                          <a:ext uri="{FF2B5EF4-FFF2-40B4-BE49-F238E27FC236}">
                            <a16:creationId xmlns:a16="http://schemas.microsoft.com/office/drawing/2014/main" id="{28DB8DF7-DB97-8548-93E6-F0D479EFA9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788" y="3910013"/>
                        <a:ext cx="55340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4AB5835B-6213-E84F-AE73-CFD11C460319}"/>
              </a:ext>
            </a:extLst>
          </p:cNvPr>
          <p:cNvSpPr>
            <a:spLocks noGrp="1"/>
          </p:cNvSpPr>
          <p:nvPr>
            <p:ph type="title"/>
          </p:nvPr>
        </p:nvSpPr>
        <p:spPr/>
        <p:txBody>
          <a:bodyPr/>
          <a:lstStyle/>
          <a:p>
            <a:r>
              <a:rPr lang="en-US" altLang="en-US">
                <a:ea typeface="ＭＳ Ｐゴシック" panose="020B0600070205080204" pitchFamily="34" charset="-128"/>
              </a:rPr>
              <a:t>Recursive Algorithms: Analysis</a:t>
            </a:r>
          </a:p>
        </p:txBody>
      </p:sp>
      <p:sp>
        <p:nvSpPr>
          <p:cNvPr id="33794" name="Content Placeholder 2">
            <a:extLst>
              <a:ext uri="{FF2B5EF4-FFF2-40B4-BE49-F238E27FC236}">
                <a16:creationId xmlns:a16="http://schemas.microsoft.com/office/drawing/2014/main" id="{80CBD1F9-25F3-4B43-9409-EB84087A1670}"/>
              </a:ext>
            </a:extLst>
          </p:cNvPr>
          <p:cNvSpPr>
            <a:spLocks noGrp="1"/>
          </p:cNvSpPr>
          <p:nvPr>
            <p:ph idx="1"/>
          </p:nvPr>
        </p:nvSpPr>
        <p:spPr/>
        <p:txBody>
          <a:bodyPr/>
          <a:lstStyle/>
          <a:p>
            <a:r>
              <a:rPr lang="en-US" altLang="en-US">
                <a:ea typeface="ＭＳ Ｐゴシック" panose="020B0600070205080204" pitchFamily="34" charset="-128"/>
              </a:rPr>
              <a:t>We have already discussed how to analyze the running time of (iterative) algorithms</a:t>
            </a:r>
          </a:p>
          <a:p>
            <a:r>
              <a:rPr lang="en-US" altLang="en-US">
                <a:ea typeface="ＭＳ Ｐゴシック" panose="020B0600070205080204" pitchFamily="34" charset="-128"/>
              </a:rPr>
              <a:t>To analyze recursive algorithms, we require more sophisticated techniques</a:t>
            </a:r>
          </a:p>
          <a:p>
            <a:r>
              <a:rPr lang="en-US" altLang="en-US">
                <a:ea typeface="ＭＳ Ｐゴシック" panose="020B0600070205080204" pitchFamily="34" charset="-128"/>
              </a:rPr>
              <a:t>Specifically, we study how to define &amp; solve </a:t>
            </a:r>
            <a:r>
              <a:rPr lang="en-US" altLang="en-US" u="sng">
                <a:ea typeface="ＭＳ Ｐゴシック" panose="020B0600070205080204" pitchFamily="34" charset="-128"/>
              </a:rPr>
              <a:t>recurrence relations</a:t>
            </a:r>
            <a:r>
              <a:rPr lang="en-US" altLang="en-US">
                <a:ea typeface="ＭＳ Ｐゴシック" panose="020B0600070205080204" pitchFamily="34" charset="-128"/>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9267A183-B9CF-D140-88F5-F3094810D1BF}"/>
              </a:ext>
            </a:extLst>
          </p:cNvPr>
          <p:cNvSpPr>
            <a:spLocks noGrp="1"/>
          </p:cNvSpPr>
          <p:nvPr>
            <p:ph type="title"/>
          </p:nvPr>
        </p:nvSpPr>
        <p:spPr/>
        <p:txBody>
          <a:bodyPr/>
          <a:lstStyle/>
          <a:p>
            <a:r>
              <a:rPr lang="en-US" altLang="en-US">
                <a:ea typeface="ＭＳ Ｐゴシック" panose="020B0600070205080204" pitchFamily="34" charset="-128"/>
              </a:rPr>
              <a:t>Smoothness Rule</a:t>
            </a:r>
          </a:p>
        </p:txBody>
      </p:sp>
      <p:sp>
        <p:nvSpPr>
          <p:cNvPr id="78850" name="Content Placeholder 2">
            <a:extLst>
              <a:ext uri="{FF2B5EF4-FFF2-40B4-BE49-F238E27FC236}">
                <a16:creationId xmlns:a16="http://schemas.microsoft.com/office/drawing/2014/main" id="{43E47AFA-DF72-1E4B-B381-2A5309B7B503}"/>
              </a:ext>
            </a:extLst>
          </p:cNvPr>
          <p:cNvSpPr>
            <a:spLocks noGrp="1"/>
          </p:cNvSpPr>
          <p:nvPr>
            <p:ph idx="1"/>
          </p:nvPr>
        </p:nvSpPr>
        <p:spPr/>
        <p:txBody>
          <a:bodyPr/>
          <a:lstStyle/>
          <a:p>
            <a:r>
              <a:rPr lang="en-US" altLang="en-US" sz="2400">
                <a:ea typeface="ＭＳ Ｐゴシック" panose="020B0600070205080204" pitchFamily="34" charset="-128"/>
              </a:rPr>
              <a:t>In the previous example, we make the following assumption</a:t>
            </a:r>
          </a:p>
          <a:p>
            <a:pPr algn="ctr">
              <a:buFont typeface="Arial" panose="020B0604020202020204" pitchFamily="34" charset="0"/>
              <a:buNone/>
            </a:pPr>
            <a:r>
              <a:rPr lang="en-US" altLang="en-US" sz="2400">
                <a:ea typeface="ＭＳ Ｐゴシック" panose="020B0600070205080204" pitchFamily="34" charset="-128"/>
              </a:rPr>
              <a:t>	n has a power of two (n=2</a:t>
            </a:r>
            <a:r>
              <a:rPr lang="en-US" altLang="en-US" sz="2400" baseline="30000">
                <a:ea typeface="ＭＳ Ｐゴシック" panose="020B0600070205080204" pitchFamily="34" charset="-128"/>
              </a:rPr>
              <a:t>k</a:t>
            </a:r>
            <a:r>
              <a:rPr lang="en-US" altLang="en-US" sz="2400">
                <a:ea typeface="ＭＳ Ｐゴシック" panose="020B0600070205080204" pitchFamily="34" charset="-128"/>
              </a:rPr>
              <a:t>)</a:t>
            </a:r>
          </a:p>
          <a:p>
            <a:pPr>
              <a:buFont typeface="Arial" panose="020B0604020202020204" pitchFamily="34" charset="0"/>
              <a:buNone/>
            </a:pPr>
            <a:r>
              <a:rPr lang="en-US" altLang="en-US" sz="2400">
                <a:ea typeface="ＭＳ Ｐゴシック" panose="020B0600070205080204" pitchFamily="34" charset="-128"/>
              </a:rPr>
              <a:t>	This assumption is necessary to get a nice depth of log(n) and a full tree</a:t>
            </a:r>
          </a:p>
          <a:p>
            <a:r>
              <a:rPr lang="en-US" altLang="en-US" sz="2400">
                <a:ea typeface="ＭＳ Ｐゴシック" panose="020B0600070205080204" pitchFamily="34" charset="-128"/>
              </a:rPr>
              <a:t>We can restrict consideration to certain powers because of the smoothness rule, which is </a:t>
            </a:r>
            <a:r>
              <a:rPr lang="en-US" altLang="en-US" sz="2400" u="sng">
                <a:ea typeface="ＭＳ Ｐゴシック" panose="020B0600070205080204" pitchFamily="34" charset="-128"/>
              </a:rPr>
              <a:t>not</a:t>
            </a:r>
            <a:r>
              <a:rPr lang="en-US" altLang="en-US" sz="2400">
                <a:ea typeface="ＭＳ Ｐゴシック" panose="020B0600070205080204" pitchFamily="34" charset="-128"/>
              </a:rPr>
              <a:t> studied in this course. </a:t>
            </a:r>
          </a:p>
          <a:p>
            <a:r>
              <a:rPr lang="en-US" altLang="en-US" sz="2400">
                <a:ea typeface="ＭＳ Ｐゴシック" panose="020B0600070205080204" pitchFamily="34" charset="-128"/>
              </a:rPr>
              <a:t>For more information about that rule, consult pages 481—483 of the textbook </a:t>
            </a:r>
            <a:r>
              <a:rPr lang="ja-JP" altLang="en-US" sz="2400">
                <a:ea typeface="ＭＳ Ｐゴシック" panose="020B0600070205080204" pitchFamily="34" charset="-128"/>
              </a:rPr>
              <a:t>“</a:t>
            </a:r>
            <a:r>
              <a:rPr lang="en-US" altLang="ja-JP" sz="2400">
                <a:ea typeface="ＭＳ Ｐゴシック" panose="020B0600070205080204" pitchFamily="34" charset="-128"/>
              </a:rPr>
              <a:t>The Design &amp; Analysis of Algorithms</a:t>
            </a:r>
            <a:r>
              <a:rPr lang="ja-JP" altLang="en-US" sz="2400">
                <a:ea typeface="ＭＳ Ｐゴシック" panose="020B0600070205080204" pitchFamily="34" charset="-128"/>
              </a:rPr>
              <a:t>”</a:t>
            </a:r>
            <a:r>
              <a:rPr lang="en-US" altLang="ja-JP" sz="2400">
                <a:ea typeface="ＭＳ Ｐゴシック" panose="020B0600070205080204" pitchFamily="34" charset="-128"/>
              </a:rPr>
              <a:t> by Anany Levitin</a:t>
            </a:r>
            <a:endParaRPr lang="en-US" altLang="en-US" sz="2400">
              <a:ea typeface="ＭＳ Ｐゴシック" panose="020B0600070205080204" pitchFamily="34" charset="-128"/>
            </a:endParaRPr>
          </a:p>
        </p:txBody>
      </p:sp>
      <p:cxnSp>
        <p:nvCxnSpPr>
          <p:cNvPr id="4" name="Straight Connector 3">
            <a:extLst>
              <a:ext uri="{FF2B5EF4-FFF2-40B4-BE49-F238E27FC236}">
                <a16:creationId xmlns:a16="http://schemas.microsoft.com/office/drawing/2014/main" id="{22354F8C-9798-7948-B8FE-E6480E6BC580}"/>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C0C05692-9F6A-3D45-8D4D-29EA17B29A6F}"/>
              </a:ext>
            </a:extLst>
          </p:cNvPr>
          <p:cNvSpPr>
            <a:spLocks noGrp="1"/>
          </p:cNvSpPr>
          <p:nvPr>
            <p:ph type="title"/>
          </p:nvPr>
        </p:nvSpPr>
        <p:spPr/>
        <p:txBody>
          <a:bodyPr/>
          <a:lstStyle/>
          <a:p>
            <a:r>
              <a:rPr lang="en-US" altLang="en-US" sz="4000" dirty="0">
                <a:ea typeface="ＭＳ Ｐゴシック" panose="020B0600070205080204" pitchFamily="34" charset="-128"/>
              </a:rPr>
              <a:t>Review: Solving Recurrence Relations</a:t>
            </a:r>
          </a:p>
        </p:txBody>
      </p:sp>
      <p:sp>
        <p:nvSpPr>
          <p:cNvPr id="68610" name="Content Placeholder 2">
            <a:extLst>
              <a:ext uri="{FF2B5EF4-FFF2-40B4-BE49-F238E27FC236}">
                <a16:creationId xmlns:a16="http://schemas.microsoft.com/office/drawing/2014/main" id="{375A7426-5D5A-BA41-857E-1D9AAB9E4E7D}"/>
              </a:ext>
            </a:extLst>
          </p:cNvPr>
          <p:cNvSpPr>
            <a:spLocks noGrp="1"/>
          </p:cNvSpPr>
          <p:nvPr>
            <p:ph idx="1"/>
          </p:nvPr>
        </p:nvSpPr>
        <p:spPr/>
        <p:txBody>
          <a:bodyPr/>
          <a:lstStyle/>
          <a:p>
            <a:r>
              <a:rPr lang="en-US" altLang="en-US" sz="2400" dirty="0">
                <a:ea typeface="ＭＳ Ｐゴシック" panose="020B0600070205080204" pitchFamily="34" charset="-128"/>
              </a:rPr>
              <a:t>Second order linear homogeneous recurrences</a:t>
            </a:r>
          </a:p>
          <a:p>
            <a:r>
              <a:rPr lang="en-US" altLang="en-US" sz="2400" dirty="0">
                <a:ea typeface="ＭＳ Ｐゴシック" panose="020B0600070205080204" pitchFamily="34" charset="-128"/>
              </a:rPr>
              <a:t>Two unfolding methods that work for a lot of cases</a:t>
            </a:r>
          </a:p>
          <a:p>
            <a:pPr lvl="1"/>
            <a:r>
              <a:rPr lang="en-US" altLang="en-US" sz="2000" dirty="0">
                <a:solidFill>
                  <a:srgbClr val="C00000"/>
                </a:solidFill>
                <a:ea typeface="ＭＳ Ｐゴシック" panose="020B0600070205080204" pitchFamily="34" charset="-128"/>
              </a:rPr>
              <a:t>Backward substitution</a:t>
            </a:r>
            <a:r>
              <a:rPr lang="en-US" altLang="en-US" sz="2000" dirty="0">
                <a:ea typeface="ＭＳ Ｐゴシック" panose="020B0600070205080204" pitchFamily="34" charset="-128"/>
              </a:rPr>
              <a:t>: this works exactly as its name suggests.  Starting from the equation itself, work backwards, substituting values of the function for previous ones</a:t>
            </a:r>
          </a:p>
          <a:p>
            <a:pPr lvl="1"/>
            <a:r>
              <a:rPr lang="en-US" altLang="en-US" sz="2000" dirty="0">
                <a:solidFill>
                  <a:srgbClr val="C00000"/>
                </a:solidFill>
                <a:ea typeface="ＭＳ Ｐゴシック" panose="020B0600070205080204" pitchFamily="34" charset="-128"/>
              </a:rPr>
              <a:t>Recurrence trees</a:t>
            </a:r>
            <a:r>
              <a:rPr lang="en-US" altLang="en-US" sz="2000" dirty="0">
                <a:ea typeface="ＭＳ Ｐゴシック" panose="020B0600070205080204" pitchFamily="34" charset="-128"/>
              </a:rPr>
              <a:t>: just as powerful, but perhaps more intuitive, this method involves mapping out the recurrence tree for an equation.  Starting from the equation, you unfold each recursive call to the function and calculate the non-recursive cost at each level of the tree.   Then, you find a general formula for each level and take a summation over all such levels</a:t>
            </a:r>
          </a:p>
        </p:txBody>
      </p:sp>
    </p:spTree>
    <p:extLst>
      <p:ext uri="{BB962C8B-B14F-4D97-AF65-F5344CB8AC3E}">
        <p14:creationId xmlns:p14="http://schemas.microsoft.com/office/powerpoint/2010/main" val="821362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F036E584-BF2F-8640-8455-E277C3DE7E49}"/>
              </a:ext>
            </a:extLst>
          </p:cNvPr>
          <p:cNvSpPr>
            <a:spLocks noGrp="1"/>
          </p:cNvSpPr>
          <p:nvPr>
            <p:ph type="title"/>
          </p:nvPr>
        </p:nvSpPr>
        <p:spPr/>
        <p:txBody>
          <a:bodyPr/>
          <a:lstStyle/>
          <a:p>
            <a:r>
              <a:rPr lang="en-US" altLang="en-US">
                <a:ea typeface="ＭＳ Ｐゴシック" panose="020B0600070205080204" pitchFamily="34" charset="-128"/>
              </a:rPr>
              <a:t>How to Cheat with Maple (1)</a:t>
            </a:r>
          </a:p>
        </p:txBody>
      </p:sp>
      <p:sp>
        <p:nvSpPr>
          <p:cNvPr id="79874" name="Content Placeholder 2">
            <a:extLst>
              <a:ext uri="{FF2B5EF4-FFF2-40B4-BE49-F238E27FC236}">
                <a16:creationId xmlns:a16="http://schemas.microsoft.com/office/drawing/2014/main" id="{8026D3EE-82BB-4345-9097-96952A0D9BC0}"/>
              </a:ext>
            </a:extLst>
          </p:cNvPr>
          <p:cNvSpPr>
            <a:spLocks noGrp="1"/>
          </p:cNvSpPr>
          <p:nvPr>
            <p:ph idx="1"/>
          </p:nvPr>
        </p:nvSpPr>
        <p:spPr/>
        <p:txBody>
          <a:bodyPr/>
          <a:lstStyle/>
          <a:p>
            <a:r>
              <a:rPr lang="en-US" altLang="en-US" sz="2400" dirty="0">
                <a:ea typeface="ＭＳ Ｐゴシック" panose="020B0600070205080204" pitchFamily="34" charset="-128"/>
              </a:rPr>
              <a:t>Maple and other math tools are great resources.  However, they are no substitutes for knowing how to solve recurrences yourself</a:t>
            </a:r>
          </a:p>
          <a:p>
            <a:r>
              <a:rPr lang="en-US" altLang="en-US" sz="2400" dirty="0">
                <a:ea typeface="ＭＳ Ｐゴシック" panose="020B0600070205080204" pitchFamily="34" charset="-128"/>
              </a:rPr>
              <a:t>As such, you should only use Maple to check you answers</a:t>
            </a:r>
          </a:p>
          <a:p>
            <a:r>
              <a:rPr lang="en-US" altLang="en-US" sz="2400" dirty="0">
                <a:ea typeface="ＭＳ Ｐゴシック" panose="020B0600070205080204" pitchFamily="34" charset="-128"/>
              </a:rPr>
              <a:t>Recurrence relations can be solved using the </a:t>
            </a:r>
            <a:r>
              <a:rPr lang="en-US" altLang="en-US" sz="2400" dirty="0" err="1">
                <a:latin typeface="Courier New" panose="02070309020205020404" pitchFamily="49" charset="0"/>
                <a:ea typeface="ＭＳ Ｐゴシック" panose="020B0600070205080204" pitchFamily="34" charset="-128"/>
              </a:rPr>
              <a:t>rsolve</a:t>
            </a:r>
            <a:r>
              <a:rPr lang="en-US" altLang="en-US" sz="2400" dirty="0">
                <a:ea typeface="ＭＳ Ｐゴシック" panose="020B0600070205080204" pitchFamily="34" charset="-128"/>
              </a:rPr>
              <a:t> command and giving Maple the proper parameters</a:t>
            </a:r>
          </a:p>
          <a:p>
            <a:r>
              <a:rPr lang="en-US" altLang="en-US" sz="2400" dirty="0">
                <a:ea typeface="ＭＳ Ｐゴシック" panose="020B0600070205080204" pitchFamily="34" charset="-128"/>
              </a:rPr>
              <a:t>The arguments are essentially a comma-delimited list of equations</a:t>
            </a:r>
          </a:p>
          <a:p>
            <a:pPr lvl="1"/>
            <a:r>
              <a:rPr lang="en-US" altLang="en-US" sz="2000" dirty="0">
                <a:ea typeface="ＭＳ Ｐゴシック" panose="020B0600070205080204" pitchFamily="34" charset="-128"/>
              </a:rPr>
              <a:t>General and boundary conditions</a:t>
            </a:r>
          </a:p>
          <a:p>
            <a:pPr lvl="1"/>
            <a:r>
              <a:rPr lang="en-US" altLang="en-US" sz="2000" dirty="0">
                <a:ea typeface="ＭＳ Ｐゴシック" panose="020B0600070205080204" pitchFamily="34" charset="-128"/>
              </a:rPr>
              <a:t>Followed by the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name</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and variables of the function</a:t>
            </a:r>
            <a:endParaRPr lang="en-US" altLang="en-US" sz="2000" dirty="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874B9E30-F3A9-7E4F-A831-33ED0E6689F4}"/>
              </a:ext>
            </a:extLst>
          </p:cNvPr>
          <p:cNvSpPr>
            <a:spLocks noGrp="1"/>
          </p:cNvSpPr>
          <p:nvPr>
            <p:ph type="title"/>
          </p:nvPr>
        </p:nvSpPr>
        <p:spPr/>
        <p:txBody>
          <a:bodyPr/>
          <a:lstStyle/>
          <a:p>
            <a:r>
              <a:rPr lang="en-US" altLang="en-US">
                <a:ea typeface="ＭＳ Ｐゴシック" panose="020B0600070205080204" pitchFamily="34" charset="-128"/>
              </a:rPr>
              <a:t>How to Cheat with Maple (2)</a:t>
            </a:r>
          </a:p>
        </p:txBody>
      </p:sp>
      <p:sp>
        <p:nvSpPr>
          <p:cNvPr id="80898" name="Content Placeholder 2">
            <a:extLst>
              <a:ext uri="{FF2B5EF4-FFF2-40B4-BE49-F238E27FC236}">
                <a16:creationId xmlns:a16="http://schemas.microsoft.com/office/drawing/2014/main" id="{7574EDEB-976E-5D43-8A75-B6DDFB12C6EE}"/>
              </a:ext>
            </a:extLst>
          </p:cNvPr>
          <p:cNvSpPr>
            <a:spLocks noGrp="1"/>
          </p:cNvSpPr>
          <p:nvPr>
            <p:ph idx="1"/>
          </p:nvPr>
        </p:nvSpPr>
        <p:spPr/>
        <p:txBody>
          <a:bodyPr/>
          <a:lstStyle/>
          <a:p>
            <a:pP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&gt; </a:t>
            </a:r>
            <a:r>
              <a:rPr lang="en-US" altLang="en-US" sz="2000" dirty="0" err="1">
                <a:latin typeface="Courier New" panose="02070309020205020404" pitchFamily="49" charset="0"/>
                <a:ea typeface="ＭＳ Ｐゴシック" panose="020B0600070205080204" pitchFamily="34" charset="-128"/>
              </a:rPr>
              <a:t>rsolve</a:t>
            </a:r>
            <a:r>
              <a:rPr lang="en-US" altLang="en-US" sz="2000" dirty="0">
                <a:latin typeface="Courier New" panose="02070309020205020404" pitchFamily="49" charset="0"/>
                <a:ea typeface="ＭＳ Ｐゴシック" panose="020B0600070205080204" pitchFamily="34" charset="-128"/>
              </a:rPr>
              <a:t>({T(n)= T(n-1)+2*</a:t>
            </a:r>
            <a:r>
              <a:rPr lang="en-US" altLang="en-US" sz="2000" dirty="0" err="1">
                <a:latin typeface="Courier New" panose="02070309020205020404" pitchFamily="49" charset="0"/>
                <a:ea typeface="ＭＳ Ｐゴシック" panose="020B0600070205080204" pitchFamily="34" charset="-128"/>
              </a:rPr>
              <a:t>n,T</a:t>
            </a:r>
            <a:r>
              <a:rPr lang="en-US" altLang="en-US" sz="2000" dirty="0">
                <a:latin typeface="Courier New" panose="02070309020205020404" pitchFamily="49" charset="0"/>
                <a:ea typeface="ＭＳ Ｐゴシック" panose="020B0600070205080204" pitchFamily="34" charset="-128"/>
              </a:rPr>
              <a:t>(1)=5},T(n)); </a:t>
            </a:r>
          </a:p>
          <a:p>
            <a:pPr algn="ct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 1+2(n+1)(1/2n+1)-2n</a:t>
            </a:r>
          </a:p>
          <a:p>
            <a:r>
              <a:rPr lang="en-US" altLang="en-US" sz="2000" dirty="0">
                <a:ea typeface="ＭＳ Ｐゴシック" panose="020B0600070205080204" pitchFamily="34" charset="-128"/>
              </a:rPr>
              <a:t>You can clean up Maple’</a:t>
            </a:r>
            <a:r>
              <a:rPr lang="en-US" altLang="ja-JP" sz="2000" dirty="0">
                <a:ea typeface="ＭＳ Ｐゴシック" panose="020B0600070205080204" pitchFamily="34" charset="-128"/>
              </a:rPr>
              <a:t>s answer a bit by encapsulating it in the </a:t>
            </a:r>
            <a:r>
              <a:rPr lang="en-US" altLang="ja-JP" sz="2000" dirty="0">
                <a:latin typeface="Courier New" panose="02070309020205020404" pitchFamily="49" charset="0"/>
                <a:ea typeface="ＭＳ Ｐゴシック" panose="020B0600070205080204" pitchFamily="34" charset="-128"/>
              </a:rPr>
              <a:t>simplify</a:t>
            </a:r>
            <a:r>
              <a:rPr lang="en-US" altLang="ja-JP" sz="2000" dirty="0">
                <a:ea typeface="ＭＳ Ｐゴシック" panose="020B0600070205080204" pitchFamily="34" charset="-128"/>
              </a:rPr>
              <a:t> command</a:t>
            </a:r>
          </a:p>
          <a:p>
            <a:pPr>
              <a:buFont typeface="Arial" panose="020B0604020202020204" pitchFamily="34" charset="0"/>
              <a:buNone/>
            </a:pPr>
            <a:endParaRPr lang="en-US" altLang="en-US" sz="2000" dirty="0">
              <a:latin typeface="Courier New" panose="02070309020205020404" pitchFamily="49" charset="0"/>
              <a:ea typeface="ＭＳ Ｐゴシック" panose="020B0600070205080204" pitchFamily="34" charset="-128"/>
            </a:endParaRPr>
          </a:p>
          <a:p>
            <a:pP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&gt; simplify(</a:t>
            </a:r>
            <a:r>
              <a:rPr lang="en-US" altLang="en-US" sz="2000" dirty="0" err="1">
                <a:latin typeface="Courier New" panose="02070309020205020404" pitchFamily="49" charset="0"/>
                <a:ea typeface="ＭＳ Ｐゴシック" panose="020B0600070205080204" pitchFamily="34" charset="-128"/>
              </a:rPr>
              <a:t>rsolve</a:t>
            </a:r>
            <a:r>
              <a:rPr lang="en-US" altLang="en-US" sz="2000" dirty="0">
                <a:latin typeface="Courier New" panose="02070309020205020404" pitchFamily="49" charset="0"/>
                <a:ea typeface="ＭＳ Ｐゴシック" panose="020B0600070205080204" pitchFamily="34" charset="-128"/>
              </a:rPr>
              <a:t>({T(n)= T(n-1) + 2*n, T(1) = 5}, T(n))); </a:t>
            </a:r>
          </a:p>
          <a:p>
            <a:pPr algn="ct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3 + n</a:t>
            </a:r>
            <a:r>
              <a:rPr lang="en-US" altLang="en-US" sz="2000" baseline="30000" dirty="0">
                <a:latin typeface="Courier New" panose="02070309020205020404" pitchFamily="49" charset="0"/>
                <a:ea typeface="ＭＳ Ｐゴシック" panose="020B0600070205080204" pitchFamily="34" charset="-128"/>
              </a:rPr>
              <a:t>2 </a:t>
            </a:r>
            <a:r>
              <a:rPr lang="en-US" altLang="en-US" sz="2000" dirty="0">
                <a:latin typeface="Courier New" panose="02070309020205020404" pitchFamily="49" charset="0"/>
                <a:ea typeface="ＭＳ Ｐゴシック" panose="020B0600070205080204" pitchFamily="34" charset="-128"/>
              </a:rPr>
              <a:t>+ n</a:t>
            </a:r>
            <a:endParaRPr lang="en-US" altLang="en-US" sz="2000" dirty="0">
              <a:ea typeface="ＭＳ Ｐゴシック" panose="020B0600070205080204" pitchFamily="34" charset="-12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B347A04F-0BE1-0049-AD98-268ABE41291D}"/>
              </a:ext>
            </a:extLst>
          </p:cNvPr>
          <p:cNvSpPr>
            <a:spLocks noGrp="1"/>
          </p:cNvSpPr>
          <p:nvPr>
            <p:ph type="title"/>
          </p:nvPr>
        </p:nvSpPr>
        <p:spPr/>
        <p:txBody>
          <a:bodyPr/>
          <a:lstStyle/>
          <a:p>
            <a:r>
              <a:rPr lang="en-US" altLang="en-US">
                <a:ea typeface="ＭＳ Ｐゴシック" panose="020B0600070205080204" pitchFamily="34" charset="-128"/>
              </a:rPr>
              <a:t>Summary</a:t>
            </a:r>
          </a:p>
        </p:txBody>
      </p:sp>
      <p:sp>
        <p:nvSpPr>
          <p:cNvPr id="81922" name="Content Placeholder 2">
            <a:extLst>
              <a:ext uri="{FF2B5EF4-FFF2-40B4-BE49-F238E27FC236}">
                <a16:creationId xmlns:a16="http://schemas.microsoft.com/office/drawing/2014/main" id="{30989FCF-BBE7-AB43-9157-1A6A51CADD84}"/>
              </a:ext>
            </a:extLst>
          </p:cNvPr>
          <p:cNvSpPr>
            <a:spLocks noGrp="1"/>
          </p:cNvSpPr>
          <p:nvPr>
            <p:ph idx="1"/>
          </p:nvPr>
        </p:nvSpPr>
        <p:spPr/>
        <p:txBody>
          <a:bodyPr/>
          <a:lstStyle/>
          <a:p>
            <a:r>
              <a:rPr lang="en-US" altLang="en-US" sz="2000">
                <a:ea typeface="ＭＳ Ｐゴシック" panose="020B0600070205080204" pitchFamily="34" charset="-128"/>
              </a:rPr>
              <a:t>Introduction, Motivating Example</a:t>
            </a:r>
          </a:p>
          <a:p>
            <a:r>
              <a:rPr lang="en-US" altLang="en-US" sz="2000">
                <a:ea typeface="ＭＳ Ｐゴシック" panose="020B0600070205080204" pitchFamily="34" charset="-128"/>
              </a:rPr>
              <a:t>Recurrence Relations</a:t>
            </a:r>
          </a:p>
          <a:p>
            <a:pPr lvl="1"/>
            <a:r>
              <a:rPr lang="en-US" altLang="en-US" sz="1800">
                <a:ea typeface="ＭＳ Ｐゴシック" panose="020B0600070205080204" pitchFamily="34" charset="-128"/>
              </a:rPr>
              <a:t>Definition, general form, initial conditions, terms</a:t>
            </a:r>
          </a:p>
          <a:p>
            <a:r>
              <a:rPr lang="en-US" altLang="en-US" sz="2000">
                <a:ea typeface="ＭＳ Ｐゴシック" panose="020B0600070205080204" pitchFamily="34" charset="-128"/>
              </a:rPr>
              <a:t>Linear Homogeneous Recurrences</a:t>
            </a:r>
          </a:p>
          <a:p>
            <a:pPr lvl="1"/>
            <a:r>
              <a:rPr lang="en-US" altLang="en-US" sz="1800">
                <a:ea typeface="ＭＳ Ｐゴシック" panose="020B0600070205080204" pitchFamily="34" charset="-128"/>
              </a:rPr>
              <a:t>Form, solution, characteristic equation, characteristic polynomial, roots</a:t>
            </a:r>
          </a:p>
          <a:p>
            <a:pPr lvl="1"/>
            <a:r>
              <a:rPr lang="en-US" altLang="en-US" sz="1800">
                <a:ea typeface="ＭＳ Ｐゴシック" panose="020B0600070205080204" pitchFamily="34" charset="-128"/>
              </a:rPr>
              <a:t>Second order linear homogeneous recurrence</a:t>
            </a:r>
          </a:p>
          <a:p>
            <a:pPr lvl="2"/>
            <a:r>
              <a:rPr lang="en-US" altLang="en-US" sz="1600">
                <a:ea typeface="ＭＳ Ｐゴシック" panose="020B0600070205080204" pitchFamily="34" charset="-128"/>
              </a:rPr>
              <a:t>Double roots, solution, examples</a:t>
            </a:r>
          </a:p>
          <a:p>
            <a:pPr lvl="2"/>
            <a:r>
              <a:rPr lang="en-US" altLang="en-US" sz="1600">
                <a:ea typeface="ＭＳ Ｐゴシック" panose="020B0600070205080204" pitchFamily="34" charset="-128"/>
              </a:rPr>
              <a:t>Single root, example</a:t>
            </a:r>
          </a:p>
          <a:p>
            <a:pPr lvl="1"/>
            <a:r>
              <a:rPr lang="en-US" altLang="en-US" sz="1800">
                <a:ea typeface="ＭＳ Ｐゴシック" panose="020B0600070205080204" pitchFamily="34" charset="-128"/>
              </a:rPr>
              <a:t>General linear homogeneous recurrences: distinct roots, any multiplicity</a:t>
            </a:r>
          </a:p>
          <a:p>
            <a:r>
              <a:rPr lang="en-US" altLang="en-US" sz="2000">
                <a:ea typeface="ＭＳ Ｐゴシック" panose="020B0600070205080204" pitchFamily="34" charset="-128"/>
              </a:rPr>
              <a:t>Linear Nonhomogenous Recurrences</a:t>
            </a:r>
          </a:p>
          <a:p>
            <a:r>
              <a:rPr lang="en-US" altLang="en-US" sz="2000">
                <a:ea typeface="ＭＳ Ｐゴシック" panose="020B0600070205080204" pitchFamily="34" charset="-128"/>
              </a:rPr>
              <a:t>Other Methods</a:t>
            </a:r>
          </a:p>
          <a:p>
            <a:pPr lvl="1"/>
            <a:r>
              <a:rPr lang="en-US" altLang="en-US" sz="1600">
                <a:ea typeface="ＭＳ Ｐゴシック" panose="020B0600070205080204" pitchFamily="34" charset="-128"/>
              </a:rPr>
              <a:t>Backward substitution</a:t>
            </a:r>
          </a:p>
          <a:p>
            <a:pPr lvl="1"/>
            <a:r>
              <a:rPr lang="en-US" altLang="en-US" sz="1600">
                <a:ea typeface="ＭＳ Ｐゴシック" panose="020B0600070205080204" pitchFamily="34" charset="-128"/>
              </a:rPr>
              <a:t>Recurrence trees</a:t>
            </a:r>
          </a:p>
          <a:p>
            <a:pPr lvl="1"/>
            <a:r>
              <a:rPr lang="en-US" altLang="en-US" sz="1600">
                <a:ea typeface="ＭＳ Ｐゴシック" panose="020B0600070205080204" pitchFamily="34" charset="-128"/>
              </a:rPr>
              <a:t>Cheating with Maple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E43D4124-0707-C741-9DC5-51E03A504FA8}"/>
              </a:ext>
            </a:extLst>
          </p:cNvPr>
          <p:cNvSpPr>
            <a:spLocks noGrp="1"/>
          </p:cNvSpPr>
          <p:nvPr>
            <p:ph type="title"/>
          </p:nvPr>
        </p:nvSpPr>
        <p:spPr/>
        <p:txBody>
          <a:bodyPr/>
          <a:lstStyle/>
          <a:p>
            <a:r>
              <a:rPr lang="en-US" altLang="en-US">
                <a:ea typeface="ＭＳ Ｐゴシック" panose="020B0600070205080204" pitchFamily="34" charset="-128"/>
              </a:rPr>
              <a:t>Motivating Examples: Factorial</a:t>
            </a:r>
          </a:p>
        </p:txBody>
      </p:sp>
      <p:sp>
        <p:nvSpPr>
          <p:cNvPr id="34818" name="Content Placeholder 2">
            <a:extLst>
              <a:ext uri="{FF2B5EF4-FFF2-40B4-BE49-F238E27FC236}">
                <a16:creationId xmlns:a16="http://schemas.microsoft.com/office/drawing/2014/main" id="{E3C1FFE1-6582-994A-90FA-B24B83EDE1E4}"/>
              </a:ext>
            </a:extLst>
          </p:cNvPr>
          <p:cNvSpPr>
            <a:spLocks noGrp="1"/>
          </p:cNvSpPr>
          <p:nvPr>
            <p:ph idx="1"/>
          </p:nvPr>
        </p:nvSpPr>
        <p:spPr/>
        <p:txBody>
          <a:bodyPr/>
          <a:lstStyle/>
          <a:p>
            <a:r>
              <a:rPr lang="en-US" altLang="en-US" sz="2000" dirty="0">
                <a:ea typeface="ＭＳ Ｐゴシック" panose="020B0600070205080204" pitchFamily="34" charset="-128"/>
              </a:rPr>
              <a:t>Recall the factorial function:</a:t>
            </a:r>
          </a:p>
          <a:p>
            <a:endParaRPr lang="en-US" altLang="en-US" sz="2400" dirty="0">
              <a:ea typeface="ＭＳ Ｐゴシック" panose="020B0600070205080204" pitchFamily="34" charset="-128"/>
            </a:endParaRPr>
          </a:p>
          <a:p>
            <a:pPr marL="0" indent="0">
              <a:buNone/>
            </a:pPr>
            <a:endParaRPr lang="en-US" altLang="en-US" sz="2400" dirty="0">
              <a:ea typeface="ＭＳ Ｐゴシック" panose="020B0600070205080204" pitchFamily="34" charset="-128"/>
            </a:endParaRPr>
          </a:p>
          <a:p>
            <a:r>
              <a:rPr lang="en-US" altLang="en-US" sz="2000" dirty="0">
                <a:ea typeface="ＭＳ Ｐゴシック" panose="020B0600070205080204" pitchFamily="34" charset="-128"/>
              </a:rPr>
              <a:t>Consider the following (recursive) algorithm for computing n!</a:t>
            </a:r>
          </a:p>
          <a:p>
            <a:pPr lvl="2">
              <a:buNone/>
            </a:pPr>
            <a:r>
              <a:rPr lang="en-US" altLang="en-US" sz="1800" dirty="0">
                <a:latin typeface="Copperplate Gothic Light" panose="02000504000000020004" pitchFamily="2" charset="77"/>
                <a:ea typeface="ＭＳ Ｐゴシック" panose="020B0600070205080204" pitchFamily="34" charset="-128"/>
              </a:rPr>
              <a:t>Factorial</a:t>
            </a:r>
          </a:p>
          <a:p>
            <a:pPr lvl="2">
              <a:buNone/>
            </a:pPr>
            <a:r>
              <a:rPr lang="en-US" altLang="en-US" sz="1800" i="1" dirty="0">
                <a:ea typeface="ＭＳ Ｐゴシック" panose="020B0600070205080204" pitchFamily="34" charset="-128"/>
              </a:rPr>
              <a:t>Input</a:t>
            </a:r>
            <a:r>
              <a:rPr lang="en-US" altLang="en-US" sz="1800" dirty="0">
                <a:ea typeface="ＭＳ Ｐゴシック" panose="020B0600070205080204" pitchFamily="34" charset="-128"/>
              </a:rPr>
              <a:t>:  </a:t>
            </a:r>
            <a:r>
              <a:rPr lang="en-US" altLang="en-US" sz="1800" dirty="0" err="1">
                <a:ea typeface="ＭＳ Ｐゴシック" panose="020B0600070205080204" pitchFamily="34" charset="-128"/>
              </a:rPr>
              <a:t>n</a:t>
            </a:r>
            <a:r>
              <a:rPr lang="en-US" altLang="en-US" sz="1800" dirty="0" err="1">
                <a:ea typeface="ＭＳ Ｐゴシック" panose="020B0600070205080204" pitchFamily="34" charset="-128"/>
                <a:sym typeface="Symbol" pitchFamily="2" charset="2"/>
              </a:rPr>
              <a:t></a:t>
            </a:r>
            <a:r>
              <a:rPr lang="en-US" altLang="en-US" sz="1800" i="1" dirty="0" err="1">
                <a:latin typeface="Algerian" pitchFamily="82" charset="0"/>
                <a:ea typeface="ＭＳ Ｐゴシック" panose="020B0600070205080204" pitchFamily="34" charset="-128"/>
                <a:sym typeface="Symbol" pitchFamily="2" charset="2"/>
              </a:rPr>
              <a:t>N</a:t>
            </a:r>
            <a:endParaRPr lang="en-US" altLang="en-US" sz="1800" i="1" dirty="0">
              <a:latin typeface="Algerian" pitchFamily="82" charset="0"/>
              <a:ea typeface="ＭＳ Ｐゴシック" panose="020B0600070205080204" pitchFamily="34" charset="-128"/>
            </a:endParaRPr>
          </a:p>
          <a:p>
            <a:pPr lvl="2">
              <a:buNone/>
            </a:pPr>
            <a:r>
              <a:rPr lang="en-US" altLang="en-US" sz="1800" i="1" dirty="0">
                <a:ea typeface="ＭＳ Ｐゴシック" panose="020B0600070205080204" pitchFamily="34" charset="-128"/>
              </a:rPr>
              <a:t>Output</a:t>
            </a:r>
            <a:r>
              <a:rPr lang="en-US" altLang="en-US" sz="1800" dirty="0">
                <a:ea typeface="ＭＳ Ｐゴシック" panose="020B0600070205080204" pitchFamily="34" charset="-128"/>
              </a:rPr>
              <a:t>: n!</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If</a:t>
            </a:r>
            <a:r>
              <a:rPr lang="en-US" altLang="en-US" sz="1800" dirty="0">
                <a:ea typeface="ＭＳ Ｐゴシック" panose="020B0600070205080204" pitchFamily="34" charset="-128"/>
              </a:rPr>
              <a:t> (n=1) or (n=0) </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Then</a:t>
            </a: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Return</a:t>
            </a:r>
            <a:r>
              <a:rPr lang="en-US" altLang="en-US" sz="1800" dirty="0">
                <a:ea typeface="ＭＳ Ｐゴシック" panose="020B0600070205080204" pitchFamily="34" charset="-128"/>
              </a:rPr>
              <a:t> 1</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Else</a:t>
            </a: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Return</a:t>
            </a:r>
            <a:r>
              <a:rPr lang="en-US" altLang="en-US" sz="1800" dirty="0">
                <a:ea typeface="ＭＳ Ｐゴシック" panose="020B0600070205080204" pitchFamily="34" charset="-128"/>
              </a:rPr>
              <a:t> n </a:t>
            </a:r>
            <a:r>
              <a:rPr lang="en-US" altLang="en-US" sz="1800" dirty="0">
                <a:ea typeface="ＭＳ Ｐゴシック" panose="020B0600070205080204" pitchFamily="34" charset="-128"/>
                <a:sym typeface="Symbol" pitchFamily="2" charset="2"/>
              </a:rPr>
              <a:t> </a:t>
            </a:r>
            <a:r>
              <a:rPr lang="en-US" altLang="en-US" sz="1800" dirty="0">
                <a:latin typeface="Copperplate Gothic Light" panose="02000504000000020004" pitchFamily="2" charset="77"/>
                <a:ea typeface="ＭＳ Ｐゴシック" panose="020B0600070205080204" pitchFamily="34" charset="-128"/>
              </a:rPr>
              <a:t>Factorial</a:t>
            </a:r>
            <a:r>
              <a:rPr lang="en-US" altLang="en-US" sz="1800" dirty="0">
                <a:ea typeface="ＭＳ Ｐゴシック" panose="020B0600070205080204" pitchFamily="34" charset="-128"/>
              </a:rPr>
              <a:t>(n-1)</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Endif</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End</a:t>
            </a:r>
            <a:endParaRPr lang="en-US" altLang="en-US" sz="3600" dirty="0">
              <a:ea typeface="ＭＳ Ｐゴシック" panose="020B0600070205080204" pitchFamily="34" charset="-128"/>
            </a:endParaRPr>
          </a:p>
        </p:txBody>
      </p:sp>
      <p:pic>
        <p:nvPicPr>
          <p:cNvPr id="3" name="Picture 2">
            <a:extLst>
              <a:ext uri="{FF2B5EF4-FFF2-40B4-BE49-F238E27FC236}">
                <a16:creationId xmlns:a16="http://schemas.microsoft.com/office/drawing/2014/main" id="{66FF173F-6E45-9C4C-8147-1E11393D2A51}"/>
              </a:ext>
            </a:extLst>
          </p:cNvPr>
          <p:cNvPicPr>
            <a:picLocks noChangeAspect="1"/>
          </p:cNvPicPr>
          <p:nvPr/>
        </p:nvPicPr>
        <p:blipFill>
          <a:blip r:embed="rId3"/>
          <a:stretch>
            <a:fillRect/>
          </a:stretch>
        </p:blipFill>
        <p:spPr>
          <a:xfrm>
            <a:off x="2362200" y="1981200"/>
            <a:ext cx="3962400" cy="81883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E726AA5B-A150-ED40-AE5B-78B552EF53B0}"/>
              </a:ext>
            </a:extLst>
          </p:cNvPr>
          <p:cNvSpPr>
            <a:spLocks noGrp="1"/>
          </p:cNvSpPr>
          <p:nvPr>
            <p:ph type="title"/>
          </p:nvPr>
        </p:nvSpPr>
        <p:spPr/>
        <p:txBody>
          <a:bodyPr/>
          <a:lstStyle/>
          <a:p>
            <a:r>
              <a:rPr lang="en-US" altLang="en-US">
                <a:ea typeface="ＭＳ Ｐゴシック" panose="020B0600070205080204" pitchFamily="34" charset="-128"/>
              </a:rPr>
              <a:t>Factorial: Analysis</a:t>
            </a:r>
          </a:p>
        </p:txBody>
      </p:sp>
      <p:sp>
        <p:nvSpPr>
          <p:cNvPr id="35842" name="Content Placeholder 2">
            <a:extLst>
              <a:ext uri="{FF2B5EF4-FFF2-40B4-BE49-F238E27FC236}">
                <a16:creationId xmlns:a16="http://schemas.microsoft.com/office/drawing/2014/main" id="{0E5D5290-B284-BA4F-BFB5-1F93E4227C49}"/>
              </a:ext>
            </a:extLst>
          </p:cNvPr>
          <p:cNvSpPr>
            <a:spLocks noGrp="1"/>
          </p:cNvSpPr>
          <p:nvPr>
            <p:ph idx="1"/>
          </p:nvPr>
        </p:nvSpPr>
        <p:spPr>
          <a:xfrm>
            <a:off x="457200" y="1600200"/>
            <a:ext cx="8229600" cy="457200"/>
          </a:xfrm>
        </p:spPr>
        <p:txBody>
          <a:bodyPr/>
          <a:lstStyle/>
          <a:p>
            <a:pPr>
              <a:buFont typeface="Arial" panose="020B0604020202020204" pitchFamily="34" charset="0"/>
              <a:buNone/>
            </a:pPr>
            <a:r>
              <a:rPr lang="en-US" altLang="en-US" sz="2400">
                <a:ea typeface="ＭＳ Ｐゴシック" panose="020B0600070205080204" pitchFamily="34" charset="-128"/>
              </a:rPr>
              <a:t>How many multiplications M(x) does factorial perform?</a:t>
            </a:r>
          </a:p>
        </p:txBody>
      </p:sp>
      <p:sp>
        <p:nvSpPr>
          <p:cNvPr id="4" name="Content Placeholder 2">
            <a:extLst>
              <a:ext uri="{FF2B5EF4-FFF2-40B4-BE49-F238E27FC236}">
                <a16:creationId xmlns:a16="http://schemas.microsoft.com/office/drawing/2014/main" id="{E2AB05F1-A58F-AC45-8A3D-0A929F236B41}"/>
              </a:ext>
            </a:extLst>
          </p:cNvPr>
          <p:cNvSpPr txBox="1">
            <a:spLocks/>
          </p:cNvSpPr>
          <p:nvPr/>
        </p:nvSpPr>
        <p:spPr bwMode="auto">
          <a:xfrm>
            <a:off x="457200" y="2057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When n=1 we don’</a:t>
            </a:r>
            <a:r>
              <a:rPr lang="en-US" altLang="ja-JP" sz="2400"/>
              <a:t>t perform any</a:t>
            </a:r>
            <a:endParaRPr lang="en-US" altLang="en-US" sz="2400"/>
          </a:p>
        </p:txBody>
      </p:sp>
      <p:sp>
        <p:nvSpPr>
          <p:cNvPr id="5" name="Content Placeholder 2">
            <a:extLst>
              <a:ext uri="{FF2B5EF4-FFF2-40B4-BE49-F238E27FC236}">
                <a16:creationId xmlns:a16="http://schemas.microsoft.com/office/drawing/2014/main" id="{0AF2C8E9-2F4C-3448-8B80-AFEAA7539A4A}"/>
              </a:ext>
            </a:extLst>
          </p:cNvPr>
          <p:cNvSpPr txBox="1">
            <a:spLocks/>
          </p:cNvSpPr>
          <p:nvPr/>
        </p:nvSpPr>
        <p:spPr bwMode="auto">
          <a:xfrm>
            <a:off x="457200" y="2514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Otherwise, we perform one…</a:t>
            </a:r>
          </a:p>
        </p:txBody>
      </p:sp>
      <p:sp>
        <p:nvSpPr>
          <p:cNvPr id="6" name="Content Placeholder 2">
            <a:extLst>
              <a:ext uri="{FF2B5EF4-FFF2-40B4-BE49-F238E27FC236}">
                <a16:creationId xmlns:a16="http://schemas.microsoft.com/office/drawing/2014/main" id="{1ADE40EF-8FB8-A848-B469-81E0CD7FA593}"/>
              </a:ext>
            </a:extLst>
          </p:cNvPr>
          <p:cNvSpPr txBox="1">
            <a:spLocks/>
          </p:cNvSpPr>
          <p:nvPr/>
        </p:nvSpPr>
        <p:spPr bwMode="auto">
          <a:xfrm>
            <a:off x="457200" y="2895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dirty="0"/>
              <a:t>… </a:t>
            </a:r>
            <a:r>
              <a:rPr lang="en-US" altLang="en-US" sz="2400" u="sng" dirty="0"/>
              <a:t>plus</a:t>
            </a:r>
            <a:r>
              <a:rPr lang="en-US" altLang="en-US" sz="2400" dirty="0"/>
              <a:t> how ever many multiplications we perform in the recursive call </a:t>
            </a:r>
            <a:r>
              <a:rPr lang="en-US" altLang="en-US" sz="2400" dirty="0">
                <a:latin typeface="Copperplate Gothic Light" panose="02000504000000020004" pitchFamily="2" charset="77"/>
              </a:rPr>
              <a:t>Factorial</a:t>
            </a:r>
            <a:r>
              <a:rPr lang="en-US" altLang="en-US" sz="2400" dirty="0"/>
              <a:t>(n-1)</a:t>
            </a:r>
          </a:p>
        </p:txBody>
      </p:sp>
      <p:sp>
        <p:nvSpPr>
          <p:cNvPr id="7" name="Content Placeholder 2">
            <a:extLst>
              <a:ext uri="{FF2B5EF4-FFF2-40B4-BE49-F238E27FC236}">
                <a16:creationId xmlns:a16="http://schemas.microsoft.com/office/drawing/2014/main" id="{009139B2-9A17-1247-BA91-0D1FAFD9F038}"/>
              </a:ext>
            </a:extLst>
          </p:cNvPr>
          <p:cNvSpPr txBox="1">
            <a:spLocks/>
          </p:cNvSpPr>
          <p:nvPr/>
        </p:nvSpPr>
        <p:spPr bwMode="auto">
          <a:xfrm>
            <a:off x="457200" y="3733801"/>
            <a:ext cx="8229600" cy="1904999"/>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The number of multiplications can be expressed as a formula similar to the definition of n!</a:t>
            </a:r>
          </a:p>
          <a:p>
            <a:pPr marL="2628900" lvl="5" indent="-342900" eaLnBrk="0" hangingPunct="0">
              <a:spcBef>
                <a:spcPct val="20000"/>
              </a:spcBef>
              <a:defRPr/>
            </a:pPr>
            <a:r>
              <a:rPr lang="en-US" sz="2000" dirty="0"/>
              <a:t>M(1) = 0  </a:t>
            </a:r>
          </a:p>
          <a:p>
            <a:pPr marL="2628900" lvl="5" indent="-342900" eaLnBrk="0" hangingPunct="0">
              <a:spcBef>
                <a:spcPct val="20000"/>
              </a:spcBef>
              <a:defRPr/>
            </a:pPr>
            <a:r>
              <a:rPr lang="en-US" sz="2000" dirty="0">
                <a:latin typeface="+mn-lt"/>
                <a:ea typeface="+mn-ea"/>
              </a:rPr>
              <a:t>M(n) = 1 + M(n-1)</a:t>
            </a:r>
          </a:p>
        </p:txBody>
      </p:sp>
      <p:sp>
        <p:nvSpPr>
          <p:cNvPr id="8" name="Content Placeholder 2">
            <a:extLst>
              <a:ext uri="{FF2B5EF4-FFF2-40B4-BE49-F238E27FC236}">
                <a16:creationId xmlns:a16="http://schemas.microsoft.com/office/drawing/2014/main" id="{5CF509FE-FC24-9646-B318-8717B5FB3E3F}"/>
              </a:ext>
            </a:extLst>
          </p:cNvPr>
          <p:cNvSpPr txBox="1">
            <a:spLocks/>
          </p:cNvSpPr>
          <p:nvPr/>
        </p:nvSpPr>
        <p:spPr bwMode="auto">
          <a:xfrm>
            <a:off x="533400" y="5334000"/>
            <a:ext cx="8229600" cy="4572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This relation is a </a:t>
            </a:r>
            <a:r>
              <a:rPr lang="en-US" u="sng" dirty="0">
                <a:latin typeface="+mn-lt"/>
                <a:ea typeface="+mn-ea"/>
              </a:rPr>
              <a:t>recurrence relation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063052B-E468-7040-B138-6A0B350D46C1}"/>
              </a:ext>
            </a:extLst>
          </p:cNvPr>
          <p:cNvSpPr>
            <a:spLocks noGrp="1"/>
          </p:cNvSpPr>
          <p:nvPr>
            <p:ph type="title"/>
          </p:nvPr>
        </p:nvSpPr>
        <p:spPr/>
        <p:txBody>
          <a:bodyPr/>
          <a:lstStyle/>
          <a:p>
            <a:r>
              <a:rPr lang="en-US" altLang="en-US">
                <a:ea typeface="ＭＳ Ｐゴシック" panose="020B0600070205080204" pitchFamily="34" charset="-128"/>
              </a:rPr>
              <a:t>Recurrence Relations</a:t>
            </a:r>
          </a:p>
        </p:txBody>
      </p:sp>
      <p:sp>
        <p:nvSpPr>
          <p:cNvPr id="36866" name="Content Placeholder 2">
            <a:extLst>
              <a:ext uri="{FF2B5EF4-FFF2-40B4-BE49-F238E27FC236}">
                <a16:creationId xmlns:a16="http://schemas.microsoft.com/office/drawing/2014/main" id="{49E04F1C-FE79-224D-ADD2-8CFA76CFB679}"/>
              </a:ext>
            </a:extLst>
          </p:cNvPr>
          <p:cNvSpPr>
            <a:spLocks noGrp="1"/>
          </p:cNvSpPr>
          <p:nvPr>
            <p:ph idx="1"/>
          </p:nvPr>
        </p:nvSpPr>
        <p:spPr/>
        <p:txBody>
          <a:bodyPr/>
          <a:lstStyle/>
          <a:p>
            <a:r>
              <a:rPr lang="en-US" altLang="en-US" sz="2800" b="1" dirty="0">
                <a:ea typeface="ＭＳ Ｐゴシック" panose="020B0600070205080204" pitchFamily="34" charset="-128"/>
              </a:rPr>
              <a:t>Example</a:t>
            </a:r>
          </a:p>
          <a:p>
            <a:pPr lvl="1"/>
            <a:r>
              <a:rPr lang="en-US" altLang="en-US" sz="2400" dirty="0">
                <a:ea typeface="ＭＳ Ｐゴシック" panose="020B0600070205080204" pitchFamily="34" charset="-128"/>
              </a:rPr>
              <a:t>Consider the recurrence relation: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2a</a:t>
            </a:r>
            <a:r>
              <a:rPr lang="en-US" altLang="en-US" sz="2400" baseline="-25000" dirty="0">
                <a:solidFill>
                  <a:srgbClr val="C00000"/>
                </a:solidFill>
                <a:ea typeface="ＭＳ Ｐゴシック" panose="020B0600070205080204" pitchFamily="34" charset="-128"/>
              </a:rPr>
              <a:t>n-1</a:t>
            </a:r>
            <a:r>
              <a:rPr lang="en-US" altLang="en-US" sz="2400" dirty="0">
                <a:ea typeface="ＭＳ Ｐゴシック" panose="020B0600070205080204" pitchFamily="34" charset="-128"/>
              </a:rPr>
              <a:t>-a</a:t>
            </a:r>
            <a:r>
              <a:rPr lang="en-US" altLang="en-US" sz="2400" baseline="-25000" dirty="0">
                <a:solidFill>
                  <a:srgbClr val="C00000"/>
                </a:solidFill>
                <a:ea typeface="ＭＳ Ｐゴシック" panose="020B0600070205080204" pitchFamily="34" charset="-128"/>
              </a:rPr>
              <a:t>n-2</a:t>
            </a:r>
            <a:endParaRPr lang="en-US" altLang="en-US" sz="2400" b="1" dirty="0">
              <a:solidFill>
                <a:srgbClr val="C00000"/>
              </a:solidFill>
              <a:ea typeface="ＭＳ Ｐゴシック" panose="020B0600070205080204" pitchFamily="34" charset="-128"/>
            </a:endParaRPr>
          </a:p>
          <a:p>
            <a:pPr lvl="1"/>
            <a:r>
              <a:rPr lang="en-US" altLang="en-US" sz="2400" dirty="0">
                <a:ea typeface="ＭＳ Ｐゴシック" panose="020B0600070205080204" pitchFamily="34" charset="-128"/>
              </a:rPr>
              <a:t>Verify that the sequence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with 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3n is a solution</a:t>
            </a:r>
          </a:p>
          <a:p>
            <a:r>
              <a:rPr lang="en-US" altLang="en-US" sz="2800" b="1" dirty="0">
                <a:ea typeface="ＭＳ Ｐゴシック" panose="020B0600070205080204" pitchFamily="34" charset="-128"/>
              </a:rPr>
              <a:t>Definition</a:t>
            </a:r>
            <a:r>
              <a:rPr lang="en-US" altLang="en-US" sz="2800" dirty="0">
                <a:ea typeface="ＭＳ Ｐゴシック" panose="020B0600070205080204" pitchFamily="34" charset="-128"/>
              </a:rPr>
              <a:t>: A </a:t>
            </a:r>
            <a:r>
              <a:rPr lang="en-US" altLang="en-US" sz="2800" dirty="0">
                <a:solidFill>
                  <a:srgbClr val="C00000"/>
                </a:solidFill>
                <a:ea typeface="ＭＳ Ｐゴシック" panose="020B0600070205080204" pitchFamily="34" charset="-128"/>
              </a:rPr>
              <a:t>recurrence</a:t>
            </a:r>
            <a:r>
              <a:rPr lang="en-US" altLang="en-US" sz="2800" dirty="0">
                <a:ea typeface="ＭＳ Ｐゴシック" panose="020B0600070205080204" pitchFamily="34" charset="-128"/>
              </a:rPr>
              <a:t> relation for a </a:t>
            </a:r>
            <a:r>
              <a:rPr lang="en-US" altLang="en-US" sz="2400" dirty="0">
                <a:solidFill>
                  <a:srgbClr val="C00000"/>
                </a:solidFill>
                <a:ea typeface="ＭＳ Ｐゴシック" panose="020B0600070205080204" pitchFamily="34" charset="-128"/>
              </a:rPr>
              <a:t>sequence</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an equation that expresses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in terms of one or more of the previous terms in the sequence: a</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 a</a:t>
            </a:r>
            <a:r>
              <a:rPr lang="en-US" altLang="en-US" sz="2400" baseline="-25000" dirty="0">
                <a:ea typeface="ＭＳ Ｐゴシック" panose="020B0600070205080204" pitchFamily="34" charset="-128"/>
              </a:rPr>
              <a:t>n-1</a:t>
            </a:r>
          </a:p>
          <a:p>
            <a:pPr>
              <a:buFont typeface="Arial" panose="020B0604020202020204" pitchFamily="34" charset="0"/>
              <a:buNone/>
            </a:pPr>
            <a:r>
              <a:rPr lang="en-US" altLang="en-US" sz="2400" dirty="0">
                <a:ea typeface="ＭＳ Ｐゴシック" panose="020B0600070205080204" pitchFamily="34" charset="-128"/>
              </a:rPr>
              <a:t> 	for all integers n</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n</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where n</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is a nonnegative integer.</a:t>
            </a:r>
          </a:p>
          <a:p>
            <a:r>
              <a:rPr lang="en-US" altLang="en-US" sz="2400" dirty="0">
                <a:ea typeface="ＭＳ Ｐゴシック" panose="020B0600070205080204" pitchFamily="34" charset="-128"/>
              </a:rPr>
              <a:t>A sequence is called a </a:t>
            </a:r>
            <a:r>
              <a:rPr lang="en-US" altLang="en-US" sz="2400" dirty="0">
                <a:solidFill>
                  <a:srgbClr val="C00000"/>
                </a:solidFill>
                <a:ea typeface="ＭＳ Ｐゴシック" panose="020B0600070205080204" pitchFamily="34" charset="-128"/>
              </a:rPr>
              <a:t>solution</a:t>
            </a:r>
            <a:r>
              <a:rPr lang="en-US" altLang="en-US" sz="2400" dirty="0">
                <a:ea typeface="ＭＳ Ｐゴシック" panose="020B0600070205080204" pitchFamily="34" charset="-128"/>
              </a:rPr>
              <a:t> of a recurrence if its terms satisfy the recurrence relation</a:t>
            </a:r>
          </a:p>
          <a:p>
            <a:pPr>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EA46D3AD-EB12-5B40-8C57-26B1BEA22F9B}"/>
              </a:ext>
            </a:extLst>
          </p:cNvPr>
          <p:cNvSpPr>
            <a:spLocks noGrp="1"/>
          </p:cNvSpPr>
          <p:nvPr>
            <p:ph type="title"/>
          </p:nvPr>
        </p:nvSpPr>
        <p:spPr/>
        <p:txBody>
          <a:bodyPr/>
          <a:lstStyle/>
          <a:p>
            <a:r>
              <a:rPr lang="en-US" altLang="en-US">
                <a:ea typeface="ＭＳ Ｐゴシック" panose="020B0600070205080204" pitchFamily="34" charset="-128"/>
              </a:rPr>
              <a:t>Recurrence Relations: Solutions</a:t>
            </a:r>
          </a:p>
        </p:txBody>
      </p:sp>
      <p:sp>
        <p:nvSpPr>
          <p:cNvPr id="37890" name="Content Placeholder 2">
            <a:extLst>
              <a:ext uri="{FF2B5EF4-FFF2-40B4-BE49-F238E27FC236}">
                <a16:creationId xmlns:a16="http://schemas.microsoft.com/office/drawing/2014/main" id="{313C862E-072A-964D-9A68-93425B4125D3}"/>
              </a:ext>
            </a:extLst>
          </p:cNvPr>
          <p:cNvSpPr>
            <a:spLocks noGrp="1"/>
          </p:cNvSpPr>
          <p:nvPr>
            <p:ph idx="1"/>
          </p:nvPr>
        </p:nvSpPr>
        <p:spPr/>
        <p:txBody>
          <a:bodyPr/>
          <a:lstStyle/>
          <a:p>
            <a:r>
              <a:rPr lang="en-US" altLang="en-US" dirty="0">
                <a:ea typeface="ＭＳ Ｐゴシック" panose="020B0600070205080204" pitchFamily="34" charset="-128"/>
              </a:rPr>
              <a:t>Consider the recurrence relation 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=2a</a:t>
            </a:r>
            <a:r>
              <a:rPr lang="en-US" altLang="en-US" baseline="-25000" dirty="0">
                <a:ea typeface="ＭＳ Ｐゴシック" panose="020B0600070205080204" pitchFamily="34" charset="-128"/>
              </a:rPr>
              <a:t>n-1</a:t>
            </a:r>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n-2</a:t>
            </a:r>
          </a:p>
          <a:p>
            <a:r>
              <a:rPr lang="en-US" altLang="en-US" dirty="0">
                <a:ea typeface="ＭＳ Ｐゴシック" panose="020B0600070205080204" pitchFamily="34" charset="-128"/>
              </a:rPr>
              <a:t>It has the following sequences 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as solutions</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3n</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n+1</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=5</a:t>
            </a:r>
          </a:p>
          <a:p>
            <a:r>
              <a:rPr lang="en-US" altLang="en-US" dirty="0">
                <a:ea typeface="ＭＳ Ｐゴシック" panose="020B0600070205080204" pitchFamily="34" charset="-128"/>
              </a:rPr>
              <a:t>The initial conditions + recurrence relation </a:t>
            </a:r>
            <a:r>
              <a:rPr lang="en-US" altLang="en-US" dirty="0">
                <a:solidFill>
                  <a:srgbClr val="C00000"/>
                </a:solidFill>
                <a:ea typeface="ＭＳ Ｐゴシック" panose="020B0600070205080204" pitchFamily="34" charset="-128"/>
              </a:rPr>
              <a:t>uniquely</a:t>
            </a:r>
            <a:r>
              <a:rPr lang="en-US" altLang="en-US" dirty="0">
                <a:ea typeface="ＭＳ Ｐゴシック" panose="020B0600070205080204" pitchFamily="34" charset="-128"/>
              </a:rPr>
              <a:t> determine the sequence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16611</TotalTime>
  <Words>4738</Words>
  <Application>Microsoft Macintosh PowerPoint</Application>
  <PresentationFormat>On-screen Show (4:3)</PresentationFormat>
  <Paragraphs>567</Paragraphs>
  <Slides>54</Slides>
  <Notes>4</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54</vt:i4>
      </vt:variant>
    </vt:vector>
  </HeadingPairs>
  <TitlesOfParts>
    <vt:vector size="64" baseType="lpstr">
      <vt:lpstr>Algerian</vt:lpstr>
      <vt:lpstr>Arial</vt:lpstr>
      <vt:lpstr>Calibri</vt:lpstr>
      <vt:lpstr>Cambria Math</vt:lpstr>
      <vt:lpstr>Copperplate Gothic Light</vt:lpstr>
      <vt:lpstr>Courier New</vt:lpstr>
      <vt:lpstr>Office Theme</vt:lpstr>
      <vt:lpstr>1_Custom Design</vt:lpstr>
      <vt:lpstr>Custom Design</vt:lpstr>
      <vt:lpstr>Formula</vt:lpstr>
      <vt:lpstr>  Recursion</vt:lpstr>
      <vt:lpstr>Recursion</vt:lpstr>
      <vt:lpstr>Outline</vt:lpstr>
      <vt:lpstr>Recursive Algorithms</vt:lpstr>
      <vt:lpstr>Recursive Algorithms: Analysis</vt:lpstr>
      <vt:lpstr>Motivating Examples: Factorial</vt:lpstr>
      <vt:lpstr>Factorial: Analysis</vt:lpstr>
      <vt:lpstr>Recurrence Relations</vt:lpstr>
      <vt:lpstr>Recurrence Relations: Solutions</vt:lpstr>
      <vt:lpstr>Recurrence Relations: Example</vt:lpstr>
      <vt:lpstr>Outline</vt:lpstr>
      <vt:lpstr>Recurrence Relations: General Form</vt:lpstr>
      <vt:lpstr>Recurrence Relations: Initial Conditions</vt:lpstr>
      <vt:lpstr>Recurrence Relations: Terms</vt:lpstr>
      <vt:lpstr>Solving Recurrences</vt:lpstr>
      <vt:lpstr>Outline</vt:lpstr>
      <vt:lpstr>Linear Homogeneous Recurrences</vt:lpstr>
      <vt:lpstr>Linear Homogeneous Recurrences: Examples</vt:lpstr>
      <vt:lpstr>Solving Linear Homogeneous Recurrences</vt:lpstr>
      <vt:lpstr>Second Order Linear Homogeneous Recurrences</vt:lpstr>
      <vt:lpstr>Second Order Linear Homogeneous Recurrences: Example A (1)</vt:lpstr>
      <vt:lpstr>Second Order Linear Homogeneous Recurrences: Example A (2)</vt:lpstr>
      <vt:lpstr>Second Order Linear Homogeneous Recurrences: Example A (3)</vt:lpstr>
      <vt:lpstr>Second Order Linear Homogeneous Recurrences: Example B (1)</vt:lpstr>
      <vt:lpstr>Single Root Case</vt:lpstr>
      <vt:lpstr>Single Root Case: Example (1)</vt:lpstr>
      <vt:lpstr>Single Root Case: Example (2)</vt:lpstr>
      <vt:lpstr>General Linear Homogeneous Recurrences</vt:lpstr>
      <vt:lpstr>General Linear Homogeneous Recurrences: Distinct Roots</vt:lpstr>
      <vt:lpstr>General Linear Homogeneous Recurrences: Any Multiplicity</vt:lpstr>
      <vt:lpstr>Outline</vt:lpstr>
      <vt:lpstr>Linear NonHomogeneous Recurrences</vt:lpstr>
      <vt:lpstr>Solving Linear NonHomogeneous Recurrences (1)</vt:lpstr>
      <vt:lpstr>Solving Linear NonHomogeneous Recurrences (2)</vt:lpstr>
      <vt:lpstr>Solving Linear NonHomogeneous Recurrences (3)</vt:lpstr>
      <vt:lpstr>Solving Linear NonHomogeneous Recurrences (4)</vt:lpstr>
      <vt:lpstr>Linear NonHomogeneous Recurrences: Examples</vt:lpstr>
      <vt:lpstr>Recursion: Review</vt:lpstr>
      <vt:lpstr>Outline</vt:lpstr>
      <vt:lpstr>Other Methods</vt:lpstr>
      <vt:lpstr>Backward Substitution: Example (1)</vt:lpstr>
      <vt:lpstr>Backward Substitution: Example (2)</vt:lpstr>
      <vt:lpstr>Backward Substitution: Example (3)</vt:lpstr>
      <vt:lpstr>Backward Substitution</vt:lpstr>
      <vt:lpstr>Recurrence Trees (1)</vt:lpstr>
      <vt:lpstr>Recurrence Trees (2)</vt:lpstr>
      <vt:lpstr>Recurrence Trees (3)</vt:lpstr>
      <vt:lpstr>Recurrence Tree: Example (2)</vt:lpstr>
      <vt:lpstr>Recurrence Trees: Example (3)</vt:lpstr>
      <vt:lpstr>Smoothness Rule</vt:lpstr>
      <vt:lpstr>Review: Solving Recurrence Relations</vt:lpstr>
      <vt:lpstr>How to Cheat with Maple (1)</vt:lpstr>
      <vt:lpstr>How to Cheat with Maple (2)</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Discrete Structures Introduction</dc:title>
  <dc:creator>choueiry</dc:creator>
  <cp:lastModifiedBy>Berthe Choueiry</cp:lastModifiedBy>
  <cp:revision>1996</cp:revision>
  <dcterms:created xsi:type="dcterms:W3CDTF">2011-04-22T03:22:57Z</dcterms:created>
  <dcterms:modified xsi:type="dcterms:W3CDTF">2022-01-28T07:21:50Z</dcterms:modified>
</cp:coreProperties>
</file>