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176" r:id="rId2"/>
    <p:sldMasterId id="2147483660" r:id="rId3"/>
  </p:sldMasterIdLst>
  <p:notesMasterIdLst>
    <p:notesMasterId r:id="rId58"/>
  </p:notesMasterIdLst>
  <p:handoutMasterIdLst>
    <p:handoutMasterId r:id="rId59"/>
  </p:handoutMasterIdLst>
  <p:sldIdLst>
    <p:sldId id="256" r:id="rId4"/>
    <p:sldId id="371" r:id="rId5"/>
    <p:sldId id="366" r:id="rId6"/>
    <p:sldId id="321" r:id="rId7"/>
    <p:sldId id="322" r:id="rId8"/>
    <p:sldId id="323" r:id="rId9"/>
    <p:sldId id="324" r:id="rId10"/>
    <p:sldId id="325" r:id="rId11"/>
    <p:sldId id="328" r:id="rId12"/>
    <p:sldId id="326" r:id="rId13"/>
    <p:sldId id="367" r:id="rId14"/>
    <p:sldId id="329" r:id="rId15"/>
    <p:sldId id="330" r:id="rId16"/>
    <p:sldId id="331" r:id="rId17"/>
    <p:sldId id="332" r:id="rId18"/>
    <p:sldId id="368" r:id="rId19"/>
    <p:sldId id="327" r:id="rId20"/>
    <p:sldId id="333" r:id="rId21"/>
    <p:sldId id="334" r:id="rId22"/>
    <p:sldId id="338" r:id="rId23"/>
    <p:sldId id="335" r:id="rId24"/>
    <p:sldId id="336" r:id="rId25"/>
    <p:sldId id="337" r:id="rId26"/>
    <p:sldId id="339" r:id="rId27"/>
    <p:sldId id="340" r:id="rId28"/>
    <p:sldId id="341" r:id="rId29"/>
    <p:sldId id="342" r:id="rId30"/>
    <p:sldId id="344" r:id="rId31"/>
    <p:sldId id="348" r:id="rId32"/>
    <p:sldId id="345" r:id="rId33"/>
    <p:sldId id="369" r:id="rId34"/>
    <p:sldId id="343" r:id="rId35"/>
    <p:sldId id="349" r:id="rId36"/>
    <p:sldId id="350" r:id="rId37"/>
    <p:sldId id="351" r:id="rId38"/>
    <p:sldId id="356" r:id="rId39"/>
    <p:sldId id="352" r:id="rId40"/>
    <p:sldId id="372" r:id="rId41"/>
    <p:sldId id="370" r:id="rId42"/>
    <p:sldId id="353" r:id="rId43"/>
    <p:sldId id="354" r:id="rId44"/>
    <p:sldId id="357" r:id="rId45"/>
    <p:sldId id="358" r:id="rId46"/>
    <p:sldId id="373" r:id="rId47"/>
    <p:sldId id="355" r:id="rId48"/>
    <p:sldId id="359" r:id="rId49"/>
    <p:sldId id="360" r:id="rId50"/>
    <p:sldId id="364" r:id="rId51"/>
    <p:sldId id="361" r:id="rId52"/>
    <p:sldId id="365" r:id="rId53"/>
    <p:sldId id="374" r:id="rId54"/>
    <p:sldId id="362" r:id="rId55"/>
    <p:sldId id="363" r:id="rId56"/>
    <p:sldId id="320" r:id="rId57"/>
  </p:sldIdLst>
  <p:sldSz cx="9144000" cy="6858000" type="screen4x3"/>
  <p:notesSz cx="6985000" cy="92837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19" d="100"/>
          <a:sy n="119" d="100"/>
        </p:scale>
        <p:origin x="188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viewProps" Target="view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microsoft.com/office/2016/11/relationships/changesInfo" Target="changesInfos/changesInfo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he Choueiry" userId="a0a34cf8-c512-4826-a48e-18e8ad82c21a" providerId="ADAL" clId="{1EAAE4CE-775F-0A46-81BA-85848CBD9A39}"/>
    <pc:docChg chg="modSld">
      <pc:chgData name="Berthe Choueiry" userId="a0a34cf8-c512-4826-a48e-18e8ad82c21a" providerId="ADAL" clId="{1EAAE4CE-775F-0A46-81BA-85848CBD9A39}" dt="2022-01-28T07:21:48.771" v="1" actId="20577"/>
      <pc:docMkLst>
        <pc:docMk/>
      </pc:docMkLst>
      <pc:sldChg chg="modSp mod">
        <pc:chgData name="Berthe Choueiry" userId="a0a34cf8-c512-4826-a48e-18e8ad82c21a" providerId="ADAL" clId="{1EAAE4CE-775F-0A46-81BA-85848CBD9A39}" dt="2022-01-28T07:21:48.771" v="1" actId="20577"/>
        <pc:sldMkLst>
          <pc:docMk/>
          <pc:sldMk cId="0" sldId="256"/>
        </pc:sldMkLst>
        <pc:spChg chg="mod">
          <ac:chgData name="Berthe Choueiry" userId="a0a34cf8-c512-4826-a48e-18e8ad82c21a" providerId="ADAL" clId="{1EAAE4CE-775F-0A46-81BA-85848CBD9A39}" dt="2022-01-28T07:21:48.771" v="1" actId="20577"/>
          <ac:spMkLst>
            <pc:docMk/>
            <pc:sldMk cId="0" sldId="256"/>
            <ac:spMk id="30722" creationId="{8466D23C-E564-3C4E-ACFB-E8918DBBDB4D}"/>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A6E653-ADA8-3F44-9731-F66733CE4A86}"/>
              </a:ext>
            </a:extLst>
          </p:cNvPr>
          <p:cNvSpPr>
            <a:spLocks noGrp="1"/>
          </p:cNvSpPr>
          <p:nvPr>
            <p:ph type="hdr" sz="quarter"/>
          </p:nvPr>
        </p:nvSpPr>
        <p:spPr>
          <a:xfrm>
            <a:off x="0" y="0"/>
            <a:ext cx="3027363" cy="465138"/>
          </a:xfrm>
          <a:prstGeom prst="rect">
            <a:avLst/>
          </a:prstGeom>
        </p:spPr>
        <p:txBody>
          <a:bodyPr vert="horz" lIns="92951" tIns="46476" rIns="92951" bIns="46476" rtlCol="0"/>
          <a:lstStyle>
            <a:lvl1pPr algn="l" eaLnBrk="1" hangingPunct="1">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B22ECE59-E8C8-1F48-9348-57AADE73C19C}"/>
              </a:ext>
            </a:extLst>
          </p:cNvPr>
          <p:cNvSpPr>
            <a:spLocks noGrp="1"/>
          </p:cNvSpPr>
          <p:nvPr>
            <p:ph type="dt" sz="quarter" idx="1"/>
          </p:nvPr>
        </p:nvSpPr>
        <p:spPr>
          <a:xfrm>
            <a:off x="3956050" y="0"/>
            <a:ext cx="3027363" cy="465138"/>
          </a:xfrm>
          <a:prstGeom prst="rect">
            <a:avLst/>
          </a:prstGeom>
        </p:spPr>
        <p:txBody>
          <a:bodyPr vert="horz" wrap="square" lIns="92951" tIns="46476" rIns="92951" bIns="46476"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D0B6989F-FB59-CB4F-BA8E-2795B75733B8}" type="datetime1">
              <a:rPr lang="en-US" altLang="en-US"/>
              <a:pPr>
                <a:defRPr/>
              </a:pPr>
              <a:t>1/28/22</a:t>
            </a:fld>
            <a:endParaRPr lang="en-US" altLang="en-US"/>
          </a:p>
        </p:txBody>
      </p:sp>
      <p:sp>
        <p:nvSpPr>
          <p:cNvPr id="4" name="Footer Placeholder 3">
            <a:extLst>
              <a:ext uri="{FF2B5EF4-FFF2-40B4-BE49-F238E27FC236}">
                <a16:creationId xmlns:a16="http://schemas.microsoft.com/office/drawing/2014/main" id="{55E7095E-943B-4340-BF27-EFBDCA7F5E1F}"/>
              </a:ext>
            </a:extLst>
          </p:cNvPr>
          <p:cNvSpPr>
            <a:spLocks noGrp="1"/>
          </p:cNvSpPr>
          <p:nvPr>
            <p:ph type="ftr" sz="quarter" idx="2"/>
          </p:nvPr>
        </p:nvSpPr>
        <p:spPr>
          <a:xfrm>
            <a:off x="0" y="8816975"/>
            <a:ext cx="3027363" cy="465138"/>
          </a:xfrm>
          <a:prstGeom prst="rect">
            <a:avLst/>
          </a:prstGeom>
        </p:spPr>
        <p:txBody>
          <a:bodyPr vert="horz" lIns="92951" tIns="46476" rIns="92951" bIns="46476" rtlCol="0" anchor="b"/>
          <a:lstStyle>
            <a:lvl1pPr algn="l" eaLnBrk="1" hangingPunct="1">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ABB153B-1090-934D-882C-4A88270567A5}"/>
              </a:ext>
            </a:extLst>
          </p:cNvPr>
          <p:cNvSpPr>
            <a:spLocks noGrp="1"/>
          </p:cNvSpPr>
          <p:nvPr>
            <p:ph type="sldNum" sz="quarter" idx="3"/>
          </p:nvPr>
        </p:nvSpPr>
        <p:spPr>
          <a:xfrm>
            <a:off x="3956050" y="8816975"/>
            <a:ext cx="3027363" cy="465138"/>
          </a:xfrm>
          <a:prstGeom prst="rect">
            <a:avLst/>
          </a:prstGeom>
        </p:spPr>
        <p:txBody>
          <a:bodyPr vert="horz" wrap="square" lIns="92951" tIns="46476" rIns="92951" bIns="46476"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BB6EBC23-B25E-D94D-B679-A91496C9563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923166-647E-1143-B1A8-6D5DBC5B4BB8}"/>
              </a:ext>
            </a:extLst>
          </p:cNvPr>
          <p:cNvSpPr>
            <a:spLocks noGrp="1"/>
          </p:cNvSpPr>
          <p:nvPr>
            <p:ph type="hdr" sz="quarter"/>
          </p:nvPr>
        </p:nvSpPr>
        <p:spPr>
          <a:xfrm>
            <a:off x="0" y="0"/>
            <a:ext cx="3027363" cy="463550"/>
          </a:xfrm>
          <a:prstGeom prst="rect">
            <a:avLst/>
          </a:prstGeom>
        </p:spPr>
        <p:txBody>
          <a:bodyPr vert="horz" lIns="91440" tIns="45720" rIns="91440" bIns="45720" rtlCol="0"/>
          <a:lstStyle>
            <a:lvl1pPr algn="l" eaLnBrk="1" hangingPunct="1">
              <a:defRPr sz="1200">
                <a:latin typeface="Arial" charset="0"/>
                <a:ea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5F6B609-DCFB-F645-947F-47651F257DCA}"/>
              </a:ext>
            </a:extLst>
          </p:cNvPr>
          <p:cNvSpPr>
            <a:spLocks noGrp="1"/>
          </p:cNvSpPr>
          <p:nvPr>
            <p:ph type="dt"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12AC8FB7-106F-F64F-B621-C0F8F65E8A66}" type="datetime1">
              <a:rPr lang="en-US" altLang="en-US"/>
              <a:pPr>
                <a:defRPr/>
              </a:pPr>
              <a:t>1/28/22</a:t>
            </a:fld>
            <a:endParaRPr lang="en-US" altLang="en-US"/>
          </a:p>
        </p:txBody>
      </p:sp>
      <p:sp>
        <p:nvSpPr>
          <p:cNvPr id="4" name="Slide Image Placeholder 3">
            <a:extLst>
              <a:ext uri="{FF2B5EF4-FFF2-40B4-BE49-F238E27FC236}">
                <a16:creationId xmlns:a16="http://schemas.microsoft.com/office/drawing/2014/main" id="{267F8486-6198-7E40-8445-49CBD224D8AA}"/>
              </a:ext>
            </a:extLst>
          </p:cNvPr>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F08EC4B-5D02-9F43-ADAF-B1AB9103F07B}"/>
              </a:ext>
            </a:extLst>
          </p:cNvPr>
          <p:cNvSpPr>
            <a:spLocks noGrp="1"/>
          </p:cNvSpPr>
          <p:nvPr>
            <p:ph type="body" sz="quarter" idx="3"/>
          </p:nvPr>
        </p:nvSpPr>
        <p:spPr>
          <a:xfrm>
            <a:off x="698500" y="4410075"/>
            <a:ext cx="5588000" cy="41767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5768CC2-E6DB-1344-A4FC-2A28B8280D13}"/>
              </a:ext>
            </a:extLst>
          </p:cNvPr>
          <p:cNvSpPr>
            <a:spLocks noGrp="1"/>
          </p:cNvSpPr>
          <p:nvPr>
            <p:ph type="ftr" sz="quarter" idx="4"/>
          </p:nvPr>
        </p:nvSpPr>
        <p:spPr>
          <a:xfrm>
            <a:off x="0" y="8818563"/>
            <a:ext cx="3027363" cy="463550"/>
          </a:xfrm>
          <a:prstGeom prst="rect">
            <a:avLst/>
          </a:prstGeom>
        </p:spPr>
        <p:txBody>
          <a:bodyPr vert="horz" lIns="91440" tIns="45720" rIns="91440" bIns="45720" rtlCol="0" anchor="b"/>
          <a:lstStyle>
            <a:lvl1pPr algn="l" eaLnBrk="1" hangingPunct="1">
              <a:defRPr sz="1200">
                <a:latin typeface="Arial" charset="0"/>
                <a:ea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627FC1-1747-104E-B52D-2EDA85BDDA8B}"/>
              </a:ext>
            </a:extLst>
          </p:cNvPr>
          <p:cNvSpPr>
            <a:spLocks noGrp="1"/>
          </p:cNvSpPr>
          <p:nvPr>
            <p:ph type="sldNum" sz="quarter" idx="5"/>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E7847400-07B7-8740-9367-C324BBE274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n! = \left\{\begin{array}{</a:t>
            </a:r>
            <a:r>
              <a:rPr lang="en-US" sz="1200" kern="1200" dirty="0" err="1">
                <a:solidFill>
                  <a:schemeClr val="tx1"/>
                </a:solidFill>
                <a:effectLst/>
                <a:latin typeface="+mn-lt"/>
                <a:ea typeface="ＭＳ Ｐゴシック" charset="-128"/>
                <a:cs typeface="ＭＳ Ｐゴシック" charset="-128"/>
              </a:rPr>
              <a:t>ll</a:t>
            </a:r>
            <a:r>
              <a:rPr lang="en-US" sz="1200" kern="1200" dirty="0">
                <a:solidFill>
                  <a:schemeClr val="tx1"/>
                </a:solidFill>
                <a:effectLst/>
                <a:latin typeface="+mn-lt"/>
                <a:ea typeface="ＭＳ Ｐゴシック" charset="-128"/>
                <a:cs typeface="ＭＳ Ｐゴシック" charset="-128"/>
              </a:rPr>
              <a:t>}1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{if\;}n=1\\</a:t>
            </a:r>
          </a:p>
          <a:p>
            <a:r>
              <a:rPr lang="en-US" sz="1200" kern="1200" dirty="0">
                <a:solidFill>
                  <a:schemeClr val="tx1"/>
                </a:solidFill>
                <a:effectLst/>
                <a:latin typeface="+mn-lt"/>
                <a:ea typeface="ＭＳ Ｐゴシック" charset="-128"/>
                <a:cs typeface="ＭＳ Ｐゴシック" charset="-128"/>
              </a:rPr>
              <a:t>n(n-1)!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 n&gt;1\end{array}\right.</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4</a:t>
            </a:fld>
            <a:endParaRPr lang="en-US" altLang="en-US"/>
          </a:p>
        </p:txBody>
      </p:sp>
    </p:spTree>
    <p:extLst>
      <p:ext uri="{BB962C8B-B14F-4D97-AF65-F5344CB8AC3E}">
        <p14:creationId xmlns:p14="http://schemas.microsoft.com/office/powerpoint/2010/main" val="1532636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n! = \left\{\begin{array}{</a:t>
            </a:r>
            <a:r>
              <a:rPr lang="en-US" sz="1200" kern="1200" dirty="0" err="1">
                <a:solidFill>
                  <a:schemeClr val="tx1"/>
                </a:solidFill>
                <a:effectLst/>
                <a:latin typeface="+mn-lt"/>
                <a:ea typeface="ＭＳ Ｐゴシック" charset="-128"/>
                <a:cs typeface="ＭＳ Ｐゴシック" charset="-128"/>
              </a:rPr>
              <a:t>ll</a:t>
            </a:r>
            <a:r>
              <a:rPr lang="en-US" sz="1200" kern="1200" dirty="0">
                <a:solidFill>
                  <a:schemeClr val="tx1"/>
                </a:solidFill>
                <a:effectLst/>
                <a:latin typeface="+mn-lt"/>
                <a:ea typeface="ＭＳ Ｐゴシック" charset="-128"/>
                <a:cs typeface="ＭＳ Ｐゴシック" charset="-128"/>
              </a:rPr>
              <a:t>}1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{if\;}n=1\\</a:t>
            </a:r>
          </a:p>
          <a:p>
            <a:r>
              <a:rPr lang="en-US" sz="1200" kern="1200" dirty="0">
                <a:solidFill>
                  <a:schemeClr val="tx1"/>
                </a:solidFill>
                <a:effectLst/>
                <a:latin typeface="+mn-lt"/>
                <a:ea typeface="ＭＳ Ｐゴシック" charset="-128"/>
                <a:cs typeface="ＭＳ Ｐゴシック" charset="-128"/>
              </a:rPr>
              <a:t>n(n-1)!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 n&gt;1\end{array}\right.</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6</a:t>
            </a:fld>
            <a:endParaRPr lang="en-US" altLang="en-US"/>
          </a:p>
        </p:txBody>
      </p:sp>
    </p:spTree>
    <p:extLst>
      <p:ext uri="{BB962C8B-B14F-4D97-AF65-F5344CB8AC3E}">
        <p14:creationId xmlns:p14="http://schemas.microsoft.com/office/powerpoint/2010/main" val="4177817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\begin{array}{l}</a:t>
            </a:r>
          </a:p>
          <a:p>
            <a:r>
              <a:rPr lang="en-US" sz="1200" kern="1200" dirty="0" err="1">
                <a:solidFill>
                  <a:schemeClr val="tx1"/>
                </a:solidFill>
                <a:effectLst/>
                <a:latin typeface="+mn-lt"/>
                <a:ea typeface="ＭＳ Ｐゴシック" charset="-128"/>
                <a:cs typeface="ＭＳ Ｐゴシック" charset="-128"/>
              </a:rPr>
              <a:t>f_n</a:t>
            </a:r>
            <a:r>
              <a:rPr lang="en-US" sz="1200" kern="1200" dirty="0">
                <a:solidFill>
                  <a:schemeClr val="tx1"/>
                </a:solidFill>
                <a:effectLst/>
                <a:latin typeface="+mn-lt"/>
                <a:ea typeface="ＭＳ Ｐゴシック" charset="-128"/>
                <a:cs typeface="ＭＳ Ｐゴシック" charset="-128"/>
              </a:rPr>
              <a:t> = f_{n-1} + f_{n-2}\\</a:t>
            </a:r>
          </a:p>
          <a:p>
            <a:r>
              <a:rPr lang="en-US" sz="1200" kern="1200" dirty="0">
                <a:solidFill>
                  <a:schemeClr val="tx1"/>
                </a:solidFill>
                <a:effectLst/>
                <a:latin typeface="+mn-lt"/>
                <a:ea typeface="ＭＳ Ｐゴシック" charset="-128"/>
                <a:cs typeface="ＭＳ Ｐゴシック" charset="-128"/>
              </a:rPr>
              <a:t>f_1 = 1\\</a:t>
            </a:r>
          </a:p>
          <a:p>
            <a:r>
              <a:rPr lang="en-US" sz="1200" kern="1200" dirty="0">
                <a:solidFill>
                  <a:schemeClr val="tx1"/>
                </a:solidFill>
                <a:effectLst/>
                <a:latin typeface="+mn-lt"/>
                <a:ea typeface="ＭＳ Ｐゴシック" charset="-128"/>
                <a:cs typeface="ＭＳ Ｐゴシック" charset="-128"/>
              </a:rPr>
              <a:t>f_0 =1</a:t>
            </a:r>
          </a:p>
          <a:p>
            <a:r>
              <a:rPr lang="en-US" sz="1200" kern="1200" dirty="0">
                <a:solidFill>
                  <a:schemeClr val="tx1"/>
                </a:solidFill>
                <a:effectLst/>
                <a:latin typeface="+mn-lt"/>
                <a:ea typeface="ＭＳ Ｐゴシック" charset="-128"/>
                <a:cs typeface="ＭＳ Ｐゴシック" charset="-128"/>
              </a:rPr>
              <a:t>\end{array}</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10</a:t>
            </a:fld>
            <a:endParaRPr lang="en-US" altLang="en-US"/>
          </a:p>
        </p:txBody>
      </p:sp>
    </p:spTree>
    <p:extLst>
      <p:ext uri="{BB962C8B-B14F-4D97-AF65-F5344CB8AC3E}">
        <p14:creationId xmlns:p14="http://schemas.microsoft.com/office/powerpoint/2010/main" val="8733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FC5C0E4F-9890-1848-9188-A09B599669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Notes Placeholder 2">
            <a:extLst>
              <a:ext uri="{FF2B5EF4-FFF2-40B4-BE49-F238E27FC236}">
                <a16:creationId xmlns:a16="http://schemas.microsoft.com/office/drawing/2014/main" id="{C4269E2F-134D-7C48-A797-5E5F7383D3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77827" name="Slide Number Placeholder 3">
            <a:extLst>
              <a:ext uri="{FF2B5EF4-FFF2-40B4-BE49-F238E27FC236}">
                <a16:creationId xmlns:a16="http://schemas.microsoft.com/office/drawing/2014/main" id="{9C91FC0E-7772-034E-9839-8F9E90049B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AD7B750D-E997-8B44-8FB0-6B4E4D18A564}" type="slidenum">
              <a:rPr lang="en-US" altLang="en-US">
                <a:latin typeface="Arial" panose="020B0604020202020204" pitchFamily="34" charset="0"/>
              </a:rPr>
              <a:pPr>
                <a:spcBef>
                  <a:spcPct val="0"/>
                </a:spcBef>
              </a:pPr>
              <a:t>49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7CCA2AA-B2BE-804B-9BBE-8708B3BF306E}"/>
              </a:ext>
            </a:extLst>
          </p:cNvPr>
          <p:cNvSpPr>
            <a:spLocks noGrp="1"/>
          </p:cNvSpPr>
          <p:nvPr>
            <p:ph type="dt" sz="half" idx="10"/>
          </p:nvPr>
        </p:nvSpPr>
        <p:spPr/>
        <p:txBody>
          <a:bodyPr/>
          <a:lstStyle>
            <a:lvl1pPr>
              <a:defRPr smtClean="0"/>
            </a:lvl1pPr>
          </a:lstStyle>
          <a:p>
            <a:pPr>
              <a:defRPr/>
            </a:pPr>
            <a:fld id="{6E926FE5-6515-674C-B32A-D0C5C25BE027}"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CF1FFC6A-AF90-434C-B5F5-481DDC15342C}"/>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6A5E71D8-9A5F-E84E-9571-010705E339A4}"/>
              </a:ext>
            </a:extLst>
          </p:cNvPr>
          <p:cNvSpPr>
            <a:spLocks noGrp="1"/>
          </p:cNvSpPr>
          <p:nvPr>
            <p:ph type="sldNum" sz="quarter" idx="12"/>
          </p:nvPr>
        </p:nvSpPr>
        <p:spPr/>
        <p:txBody>
          <a:bodyPr/>
          <a:lstStyle>
            <a:lvl1pPr>
              <a:defRPr smtClean="0"/>
            </a:lvl1pPr>
          </a:lstStyle>
          <a:p>
            <a:pPr>
              <a:defRPr/>
            </a:pPr>
            <a:fld id="{EBB677CD-6520-0C41-9F63-FB87300CFCC0}" type="slidenum">
              <a:rPr lang="en-US" altLang="en-US"/>
              <a:pPr>
                <a:defRPr/>
              </a:pPr>
              <a:t>‹#›</a:t>
            </a:fld>
            <a:endParaRPr lang="en-US" altLang="en-US"/>
          </a:p>
        </p:txBody>
      </p:sp>
    </p:spTree>
    <p:extLst>
      <p:ext uri="{BB962C8B-B14F-4D97-AF65-F5344CB8AC3E}">
        <p14:creationId xmlns:p14="http://schemas.microsoft.com/office/powerpoint/2010/main" val="366446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CD3DBFC-46A0-C545-B6F8-F2652E2AC97D}"/>
              </a:ext>
            </a:extLst>
          </p:cNvPr>
          <p:cNvSpPr>
            <a:spLocks noGrp="1"/>
          </p:cNvSpPr>
          <p:nvPr>
            <p:ph type="dt" sz="half" idx="10"/>
          </p:nvPr>
        </p:nvSpPr>
        <p:spPr/>
        <p:txBody>
          <a:bodyPr/>
          <a:lstStyle>
            <a:lvl1pPr>
              <a:defRPr/>
            </a:lvl1pPr>
          </a:lstStyle>
          <a:p>
            <a:pPr>
              <a:defRPr/>
            </a:pPr>
            <a:fld id="{C2E86763-6A6B-3545-9FDA-6B9096EFD2D8}" type="datetime1">
              <a:rPr lang="en-US" altLang="en-US"/>
              <a:pPr>
                <a:defRPr/>
              </a:pPr>
              <a:t>1/28/22</a:t>
            </a:fld>
            <a:endParaRPr lang="en-US" altLang="en-US"/>
          </a:p>
        </p:txBody>
      </p:sp>
      <p:sp>
        <p:nvSpPr>
          <p:cNvPr id="6" name="Footer Placeholder 4">
            <a:extLst>
              <a:ext uri="{FF2B5EF4-FFF2-40B4-BE49-F238E27FC236}">
                <a16:creationId xmlns:a16="http://schemas.microsoft.com/office/drawing/2014/main" id="{7E3A114C-38F5-664E-A603-10303CC35E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B75FB57-C06B-3E47-8C7D-2B937D2C2D8A}"/>
              </a:ext>
            </a:extLst>
          </p:cNvPr>
          <p:cNvSpPr>
            <a:spLocks noGrp="1"/>
          </p:cNvSpPr>
          <p:nvPr>
            <p:ph type="sldNum" sz="quarter" idx="12"/>
          </p:nvPr>
        </p:nvSpPr>
        <p:spPr/>
        <p:txBody>
          <a:bodyPr/>
          <a:lstStyle>
            <a:lvl1pPr>
              <a:defRPr/>
            </a:lvl1pPr>
          </a:lstStyle>
          <a:p>
            <a:pPr>
              <a:defRPr/>
            </a:pPr>
            <a:fld id="{D53EC2C8-7CCC-C540-BFB9-CDCFC0056201}" type="slidenum">
              <a:rPr lang="en-US" altLang="en-US"/>
              <a:pPr>
                <a:defRPr/>
              </a:pPr>
              <a:t>‹#›</a:t>
            </a:fld>
            <a:endParaRPr lang="en-US" altLang="en-US"/>
          </a:p>
        </p:txBody>
      </p:sp>
    </p:spTree>
    <p:extLst>
      <p:ext uri="{BB962C8B-B14F-4D97-AF65-F5344CB8AC3E}">
        <p14:creationId xmlns:p14="http://schemas.microsoft.com/office/powerpoint/2010/main" val="400316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F2551-C92C-C744-A73F-DB8EFC5F3106}"/>
              </a:ext>
            </a:extLst>
          </p:cNvPr>
          <p:cNvSpPr>
            <a:spLocks noGrp="1"/>
          </p:cNvSpPr>
          <p:nvPr>
            <p:ph type="dt" sz="half" idx="10"/>
          </p:nvPr>
        </p:nvSpPr>
        <p:spPr/>
        <p:txBody>
          <a:bodyPr/>
          <a:lstStyle>
            <a:lvl1pPr>
              <a:defRPr/>
            </a:lvl1pPr>
          </a:lstStyle>
          <a:p>
            <a:pPr>
              <a:defRPr/>
            </a:pPr>
            <a:fld id="{F9AC9845-F783-1640-BB79-7E16B00BDE82}"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0082DBAD-680E-4545-B092-C8D493DE29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B140D-B761-9C4B-95FA-A58D229CEDCC}"/>
              </a:ext>
            </a:extLst>
          </p:cNvPr>
          <p:cNvSpPr>
            <a:spLocks noGrp="1"/>
          </p:cNvSpPr>
          <p:nvPr>
            <p:ph type="sldNum" sz="quarter" idx="12"/>
          </p:nvPr>
        </p:nvSpPr>
        <p:spPr/>
        <p:txBody>
          <a:bodyPr/>
          <a:lstStyle>
            <a:lvl1pPr>
              <a:defRPr/>
            </a:lvl1pPr>
          </a:lstStyle>
          <a:p>
            <a:pPr>
              <a:defRPr/>
            </a:pPr>
            <a:fld id="{76C61310-0198-1E42-9421-A9F4BE860759}" type="slidenum">
              <a:rPr lang="en-US" altLang="en-US"/>
              <a:pPr>
                <a:defRPr/>
              </a:pPr>
              <a:t>‹#›</a:t>
            </a:fld>
            <a:endParaRPr lang="en-US" altLang="en-US"/>
          </a:p>
        </p:txBody>
      </p:sp>
    </p:spTree>
    <p:extLst>
      <p:ext uri="{BB962C8B-B14F-4D97-AF65-F5344CB8AC3E}">
        <p14:creationId xmlns:p14="http://schemas.microsoft.com/office/powerpoint/2010/main" val="1812774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49118BF-ECDC-6D48-8F8D-90615684A99A}"/>
              </a:ext>
            </a:extLst>
          </p:cNvPr>
          <p:cNvSpPr>
            <a:spLocks noGrp="1"/>
          </p:cNvSpPr>
          <p:nvPr>
            <p:ph type="dt" sz="half" idx="10"/>
          </p:nvPr>
        </p:nvSpPr>
        <p:spPr/>
        <p:txBody>
          <a:bodyPr/>
          <a:lstStyle>
            <a:lvl1pPr>
              <a:defRPr/>
            </a:lvl1pPr>
          </a:lstStyle>
          <a:p>
            <a:pPr>
              <a:defRPr/>
            </a:pPr>
            <a:fld id="{2408CA3A-5FCE-2946-84B7-58B6E38B3246}"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CC4F593F-E86F-A84C-A352-0C002F955E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979F2AF-765A-624C-95CD-6966E3E63A50}"/>
              </a:ext>
            </a:extLst>
          </p:cNvPr>
          <p:cNvSpPr>
            <a:spLocks noGrp="1"/>
          </p:cNvSpPr>
          <p:nvPr>
            <p:ph type="sldNum" sz="quarter" idx="12"/>
          </p:nvPr>
        </p:nvSpPr>
        <p:spPr/>
        <p:txBody>
          <a:bodyPr/>
          <a:lstStyle>
            <a:lvl1pPr>
              <a:defRPr/>
            </a:lvl1pPr>
          </a:lstStyle>
          <a:p>
            <a:pPr>
              <a:defRPr/>
            </a:pPr>
            <a:fld id="{2C11EA46-DB3E-9645-882E-D57476C95A59}" type="slidenum">
              <a:rPr lang="en-US" altLang="en-US"/>
              <a:pPr>
                <a:defRPr/>
              </a:pPr>
              <a:t>‹#›</a:t>
            </a:fld>
            <a:endParaRPr lang="en-US" altLang="en-US"/>
          </a:p>
        </p:txBody>
      </p:sp>
    </p:spTree>
    <p:extLst>
      <p:ext uri="{BB962C8B-B14F-4D97-AF65-F5344CB8AC3E}">
        <p14:creationId xmlns:p14="http://schemas.microsoft.com/office/powerpoint/2010/main" val="4269533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02FA2A-F782-2B46-80DD-E03F94C7E8AC}"/>
              </a:ext>
            </a:extLst>
          </p:cNvPr>
          <p:cNvSpPr>
            <a:spLocks noGrp="1"/>
          </p:cNvSpPr>
          <p:nvPr>
            <p:ph type="dt" sz="half" idx="10"/>
          </p:nvPr>
        </p:nvSpPr>
        <p:spPr/>
        <p:txBody>
          <a:bodyPr/>
          <a:lstStyle>
            <a:lvl1pPr>
              <a:defRPr/>
            </a:lvl1pPr>
          </a:lstStyle>
          <a:p>
            <a:pPr>
              <a:defRPr/>
            </a:pPr>
            <a:fld id="{4519AB62-20B7-1A49-B652-A2C70EF625A3}"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72178D9D-E845-9345-9BAF-971D5201B2F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FA10B2-FC45-6340-AE45-43B7DA4846FF}"/>
              </a:ext>
            </a:extLst>
          </p:cNvPr>
          <p:cNvSpPr>
            <a:spLocks noGrp="1"/>
          </p:cNvSpPr>
          <p:nvPr>
            <p:ph type="sldNum" sz="quarter" idx="12"/>
          </p:nvPr>
        </p:nvSpPr>
        <p:spPr/>
        <p:txBody>
          <a:bodyPr/>
          <a:lstStyle>
            <a:lvl1pPr>
              <a:defRPr/>
            </a:lvl1pPr>
          </a:lstStyle>
          <a:p>
            <a:pPr>
              <a:defRPr/>
            </a:pPr>
            <a:fld id="{BD0E6BAD-FE2D-AE43-A9DF-D5D4BE5CC40B}" type="slidenum">
              <a:rPr lang="en-US" altLang="en-US"/>
              <a:pPr>
                <a:defRPr/>
              </a:pPr>
              <a:t>‹#›</a:t>
            </a:fld>
            <a:endParaRPr lang="en-US" altLang="en-US"/>
          </a:p>
        </p:txBody>
      </p:sp>
    </p:spTree>
    <p:extLst>
      <p:ext uri="{BB962C8B-B14F-4D97-AF65-F5344CB8AC3E}">
        <p14:creationId xmlns:p14="http://schemas.microsoft.com/office/powerpoint/2010/main" val="2568534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F95DAC-196C-8D4A-8F3E-BEFDC2F364D8}"/>
              </a:ext>
            </a:extLst>
          </p:cNvPr>
          <p:cNvSpPr>
            <a:spLocks noGrp="1"/>
          </p:cNvSpPr>
          <p:nvPr>
            <p:ph type="dt" sz="half" idx="10"/>
          </p:nvPr>
        </p:nvSpPr>
        <p:spPr/>
        <p:txBody>
          <a:bodyPr/>
          <a:lstStyle>
            <a:lvl1pPr>
              <a:defRPr/>
            </a:lvl1pPr>
          </a:lstStyle>
          <a:p>
            <a:pPr>
              <a:defRPr/>
            </a:pPr>
            <a:fld id="{43701433-A177-7C49-BE5E-15EDFD275D71}"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1E2E2AD2-D375-CB4C-BF43-8C58177846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FD9763-6BC3-474D-B765-F2A5055FEA12}"/>
              </a:ext>
            </a:extLst>
          </p:cNvPr>
          <p:cNvSpPr>
            <a:spLocks noGrp="1"/>
          </p:cNvSpPr>
          <p:nvPr>
            <p:ph type="sldNum" sz="quarter" idx="12"/>
          </p:nvPr>
        </p:nvSpPr>
        <p:spPr/>
        <p:txBody>
          <a:bodyPr/>
          <a:lstStyle>
            <a:lvl1pPr>
              <a:defRPr/>
            </a:lvl1pPr>
          </a:lstStyle>
          <a:p>
            <a:pPr>
              <a:defRPr/>
            </a:pPr>
            <a:fld id="{F7B5423B-777E-A341-B0B8-AB48FB3DCF5D}" type="slidenum">
              <a:rPr lang="en-US" altLang="en-US"/>
              <a:pPr>
                <a:defRPr/>
              </a:pPr>
              <a:t>‹#›</a:t>
            </a:fld>
            <a:endParaRPr lang="en-US" altLang="en-US"/>
          </a:p>
        </p:txBody>
      </p:sp>
    </p:spTree>
    <p:extLst>
      <p:ext uri="{BB962C8B-B14F-4D97-AF65-F5344CB8AC3E}">
        <p14:creationId xmlns:p14="http://schemas.microsoft.com/office/powerpoint/2010/main" val="2434279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01802E3-BD8E-1142-ACA9-62B1533587A3}"/>
              </a:ext>
            </a:extLst>
          </p:cNvPr>
          <p:cNvSpPr>
            <a:spLocks noGrp="1"/>
          </p:cNvSpPr>
          <p:nvPr>
            <p:ph type="dt" sz="half" idx="10"/>
          </p:nvPr>
        </p:nvSpPr>
        <p:spPr/>
        <p:txBody>
          <a:bodyPr/>
          <a:lstStyle>
            <a:lvl1pPr>
              <a:defRPr/>
            </a:lvl1pPr>
          </a:lstStyle>
          <a:p>
            <a:pPr>
              <a:defRPr/>
            </a:pPr>
            <a:fld id="{03D054B8-16B3-F04D-9640-EE2302E24E4F}" type="datetime1">
              <a:rPr lang="en-US" altLang="en-US"/>
              <a:pPr>
                <a:defRPr/>
              </a:pPr>
              <a:t>1/28/22</a:t>
            </a:fld>
            <a:endParaRPr lang="en-US" altLang="en-US"/>
          </a:p>
        </p:txBody>
      </p:sp>
      <p:sp>
        <p:nvSpPr>
          <p:cNvPr id="6" name="Footer Placeholder 4">
            <a:extLst>
              <a:ext uri="{FF2B5EF4-FFF2-40B4-BE49-F238E27FC236}">
                <a16:creationId xmlns:a16="http://schemas.microsoft.com/office/drawing/2014/main" id="{5FE689AA-51EA-C841-9C65-AB4338F4A2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BA4B163-553B-7C40-A028-4697AA5D41A8}"/>
              </a:ext>
            </a:extLst>
          </p:cNvPr>
          <p:cNvSpPr>
            <a:spLocks noGrp="1"/>
          </p:cNvSpPr>
          <p:nvPr>
            <p:ph type="sldNum" sz="quarter" idx="12"/>
          </p:nvPr>
        </p:nvSpPr>
        <p:spPr/>
        <p:txBody>
          <a:bodyPr/>
          <a:lstStyle>
            <a:lvl1pPr>
              <a:defRPr/>
            </a:lvl1pPr>
          </a:lstStyle>
          <a:p>
            <a:pPr>
              <a:defRPr/>
            </a:pPr>
            <a:fld id="{C9E56F94-7B41-9E49-97EC-71627AD54F8C}" type="slidenum">
              <a:rPr lang="en-US" altLang="en-US"/>
              <a:pPr>
                <a:defRPr/>
              </a:pPr>
              <a:t>‹#›</a:t>
            </a:fld>
            <a:endParaRPr lang="en-US" altLang="en-US"/>
          </a:p>
        </p:txBody>
      </p:sp>
    </p:spTree>
    <p:extLst>
      <p:ext uri="{BB962C8B-B14F-4D97-AF65-F5344CB8AC3E}">
        <p14:creationId xmlns:p14="http://schemas.microsoft.com/office/powerpoint/2010/main" val="4100256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F1CBF95-CA44-AF4D-AC1B-2C41C54D5816}"/>
              </a:ext>
            </a:extLst>
          </p:cNvPr>
          <p:cNvSpPr>
            <a:spLocks noGrp="1"/>
          </p:cNvSpPr>
          <p:nvPr>
            <p:ph type="dt" sz="half" idx="10"/>
          </p:nvPr>
        </p:nvSpPr>
        <p:spPr/>
        <p:txBody>
          <a:bodyPr/>
          <a:lstStyle>
            <a:lvl1pPr>
              <a:defRPr/>
            </a:lvl1pPr>
          </a:lstStyle>
          <a:p>
            <a:pPr>
              <a:defRPr/>
            </a:pPr>
            <a:fld id="{5ECCFDFD-F0A6-3741-AC34-7D4AC80AE75B}" type="datetime1">
              <a:rPr lang="en-US" altLang="en-US"/>
              <a:pPr>
                <a:defRPr/>
              </a:pPr>
              <a:t>1/28/22</a:t>
            </a:fld>
            <a:endParaRPr lang="en-US" altLang="en-US"/>
          </a:p>
        </p:txBody>
      </p:sp>
      <p:sp>
        <p:nvSpPr>
          <p:cNvPr id="8" name="Footer Placeholder 4">
            <a:extLst>
              <a:ext uri="{FF2B5EF4-FFF2-40B4-BE49-F238E27FC236}">
                <a16:creationId xmlns:a16="http://schemas.microsoft.com/office/drawing/2014/main" id="{9FC2FA8F-94E3-2A4F-97B2-18BF97F8BC4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B597176-9431-5942-88E4-84B94C9B01D6}"/>
              </a:ext>
            </a:extLst>
          </p:cNvPr>
          <p:cNvSpPr>
            <a:spLocks noGrp="1"/>
          </p:cNvSpPr>
          <p:nvPr>
            <p:ph type="sldNum" sz="quarter" idx="12"/>
          </p:nvPr>
        </p:nvSpPr>
        <p:spPr/>
        <p:txBody>
          <a:bodyPr/>
          <a:lstStyle>
            <a:lvl1pPr>
              <a:defRPr/>
            </a:lvl1pPr>
          </a:lstStyle>
          <a:p>
            <a:pPr>
              <a:defRPr/>
            </a:pPr>
            <a:fld id="{997614AC-F3EA-0C4F-8100-4C10EFCC3A69}" type="slidenum">
              <a:rPr lang="en-US" altLang="en-US"/>
              <a:pPr>
                <a:defRPr/>
              </a:pPr>
              <a:t>‹#›</a:t>
            </a:fld>
            <a:endParaRPr lang="en-US" altLang="en-US"/>
          </a:p>
        </p:txBody>
      </p:sp>
    </p:spTree>
    <p:extLst>
      <p:ext uri="{BB962C8B-B14F-4D97-AF65-F5344CB8AC3E}">
        <p14:creationId xmlns:p14="http://schemas.microsoft.com/office/powerpoint/2010/main" val="176759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AF0F5D5-46FB-3D44-9B0D-917CAF782328}"/>
              </a:ext>
            </a:extLst>
          </p:cNvPr>
          <p:cNvSpPr>
            <a:spLocks noGrp="1"/>
          </p:cNvSpPr>
          <p:nvPr>
            <p:ph type="dt" sz="half" idx="10"/>
          </p:nvPr>
        </p:nvSpPr>
        <p:spPr/>
        <p:txBody>
          <a:bodyPr/>
          <a:lstStyle>
            <a:lvl1pPr>
              <a:defRPr/>
            </a:lvl1pPr>
          </a:lstStyle>
          <a:p>
            <a:pPr>
              <a:defRPr/>
            </a:pPr>
            <a:fld id="{7FA5C991-B55F-5545-9003-86E4016B7C92}" type="datetime1">
              <a:rPr lang="en-US" altLang="en-US"/>
              <a:pPr>
                <a:defRPr/>
              </a:pPr>
              <a:t>1/28/22</a:t>
            </a:fld>
            <a:endParaRPr lang="en-US" altLang="en-US"/>
          </a:p>
        </p:txBody>
      </p:sp>
      <p:sp>
        <p:nvSpPr>
          <p:cNvPr id="4" name="Footer Placeholder 4">
            <a:extLst>
              <a:ext uri="{FF2B5EF4-FFF2-40B4-BE49-F238E27FC236}">
                <a16:creationId xmlns:a16="http://schemas.microsoft.com/office/drawing/2014/main" id="{210127C8-319B-644F-AB4C-1D5EBE42E85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6F3D399-BC2A-B74A-B6EC-BDF71DCCF7DB}"/>
              </a:ext>
            </a:extLst>
          </p:cNvPr>
          <p:cNvSpPr>
            <a:spLocks noGrp="1"/>
          </p:cNvSpPr>
          <p:nvPr>
            <p:ph type="sldNum" sz="quarter" idx="12"/>
          </p:nvPr>
        </p:nvSpPr>
        <p:spPr/>
        <p:txBody>
          <a:bodyPr/>
          <a:lstStyle>
            <a:lvl1pPr>
              <a:defRPr/>
            </a:lvl1pPr>
          </a:lstStyle>
          <a:p>
            <a:pPr>
              <a:defRPr/>
            </a:pPr>
            <a:fld id="{2EE7CD1A-1A30-A242-98E8-B09DADC26C6F}" type="slidenum">
              <a:rPr lang="en-US" altLang="en-US"/>
              <a:pPr>
                <a:defRPr/>
              </a:pPr>
              <a:t>‹#›</a:t>
            </a:fld>
            <a:endParaRPr lang="en-US" altLang="en-US"/>
          </a:p>
        </p:txBody>
      </p:sp>
    </p:spTree>
    <p:extLst>
      <p:ext uri="{BB962C8B-B14F-4D97-AF65-F5344CB8AC3E}">
        <p14:creationId xmlns:p14="http://schemas.microsoft.com/office/powerpoint/2010/main" val="3040564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072645-D42B-2541-AF27-8BB682B5AB70}"/>
              </a:ext>
            </a:extLst>
          </p:cNvPr>
          <p:cNvSpPr>
            <a:spLocks noGrp="1"/>
          </p:cNvSpPr>
          <p:nvPr>
            <p:ph type="dt" sz="half" idx="10"/>
          </p:nvPr>
        </p:nvSpPr>
        <p:spPr/>
        <p:txBody>
          <a:bodyPr/>
          <a:lstStyle>
            <a:lvl1pPr>
              <a:defRPr/>
            </a:lvl1pPr>
          </a:lstStyle>
          <a:p>
            <a:pPr>
              <a:defRPr/>
            </a:pPr>
            <a:fld id="{19ECAD44-F10D-6D45-8EBE-8E2C5BB9ECF2}" type="datetime1">
              <a:rPr lang="en-US" altLang="en-US"/>
              <a:pPr>
                <a:defRPr/>
              </a:pPr>
              <a:t>1/28/22</a:t>
            </a:fld>
            <a:endParaRPr lang="en-US" altLang="en-US"/>
          </a:p>
        </p:txBody>
      </p:sp>
      <p:sp>
        <p:nvSpPr>
          <p:cNvPr id="3" name="Footer Placeholder 4">
            <a:extLst>
              <a:ext uri="{FF2B5EF4-FFF2-40B4-BE49-F238E27FC236}">
                <a16:creationId xmlns:a16="http://schemas.microsoft.com/office/drawing/2014/main" id="{9C623CFD-AED0-EE4B-A264-5A579147A73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AC0381A-5EE2-2F42-A313-2DB9F9936919}"/>
              </a:ext>
            </a:extLst>
          </p:cNvPr>
          <p:cNvSpPr>
            <a:spLocks noGrp="1"/>
          </p:cNvSpPr>
          <p:nvPr>
            <p:ph type="sldNum" sz="quarter" idx="12"/>
          </p:nvPr>
        </p:nvSpPr>
        <p:spPr/>
        <p:txBody>
          <a:bodyPr/>
          <a:lstStyle>
            <a:lvl1pPr>
              <a:defRPr/>
            </a:lvl1pPr>
          </a:lstStyle>
          <a:p>
            <a:pPr>
              <a:defRPr/>
            </a:pPr>
            <a:fld id="{C299D655-9028-E14E-A1F3-525C70926C56}" type="slidenum">
              <a:rPr lang="en-US" altLang="en-US"/>
              <a:pPr>
                <a:defRPr/>
              </a:pPr>
              <a:t>‹#›</a:t>
            </a:fld>
            <a:endParaRPr lang="en-US" altLang="en-US"/>
          </a:p>
        </p:txBody>
      </p:sp>
    </p:spTree>
    <p:extLst>
      <p:ext uri="{BB962C8B-B14F-4D97-AF65-F5344CB8AC3E}">
        <p14:creationId xmlns:p14="http://schemas.microsoft.com/office/powerpoint/2010/main" val="1266366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D2620C0-8893-8B4B-83BD-30362B8251E1}"/>
              </a:ext>
            </a:extLst>
          </p:cNvPr>
          <p:cNvSpPr>
            <a:spLocks noGrp="1"/>
          </p:cNvSpPr>
          <p:nvPr>
            <p:ph type="dt" sz="half" idx="10"/>
          </p:nvPr>
        </p:nvSpPr>
        <p:spPr/>
        <p:txBody>
          <a:bodyPr/>
          <a:lstStyle>
            <a:lvl1pPr>
              <a:defRPr/>
            </a:lvl1pPr>
          </a:lstStyle>
          <a:p>
            <a:pPr>
              <a:defRPr/>
            </a:pPr>
            <a:fld id="{68A0342B-BD02-4643-902F-14BF24AF4124}" type="datetime1">
              <a:rPr lang="en-US" altLang="en-US"/>
              <a:pPr>
                <a:defRPr/>
              </a:pPr>
              <a:t>1/28/22</a:t>
            </a:fld>
            <a:endParaRPr lang="en-US" altLang="en-US"/>
          </a:p>
        </p:txBody>
      </p:sp>
      <p:sp>
        <p:nvSpPr>
          <p:cNvPr id="6" name="Footer Placeholder 4">
            <a:extLst>
              <a:ext uri="{FF2B5EF4-FFF2-40B4-BE49-F238E27FC236}">
                <a16:creationId xmlns:a16="http://schemas.microsoft.com/office/drawing/2014/main" id="{D0FEFF86-B892-9045-BA5E-B04E7F8DBA8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F1DCAE7-A50B-9A44-8493-96FB0290058A}"/>
              </a:ext>
            </a:extLst>
          </p:cNvPr>
          <p:cNvSpPr>
            <a:spLocks noGrp="1"/>
          </p:cNvSpPr>
          <p:nvPr>
            <p:ph type="sldNum" sz="quarter" idx="12"/>
          </p:nvPr>
        </p:nvSpPr>
        <p:spPr/>
        <p:txBody>
          <a:bodyPr/>
          <a:lstStyle>
            <a:lvl1pPr>
              <a:defRPr/>
            </a:lvl1pPr>
          </a:lstStyle>
          <a:p>
            <a:pPr>
              <a:defRPr/>
            </a:pPr>
            <a:fld id="{E999A482-1969-5D4A-90E6-3CF7247917E6}" type="slidenum">
              <a:rPr lang="en-US" altLang="en-US"/>
              <a:pPr>
                <a:defRPr/>
              </a:pPr>
              <a:t>‹#›</a:t>
            </a:fld>
            <a:endParaRPr lang="en-US" altLang="en-US"/>
          </a:p>
        </p:txBody>
      </p:sp>
    </p:spTree>
    <p:extLst>
      <p:ext uri="{BB962C8B-B14F-4D97-AF65-F5344CB8AC3E}">
        <p14:creationId xmlns:p14="http://schemas.microsoft.com/office/powerpoint/2010/main" val="99668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3DCBE8-3BD5-1B4F-B7EB-817D34B31492}"/>
              </a:ext>
            </a:extLst>
          </p:cNvPr>
          <p:cNvSpPr txBox="1"/>
          <p:nvPr userDrawn="1"/>
        </p:nvSpPr>
        <p:spPr>
          <a:xfrm>
            <a:off x="3276600" y="6324600"/>
            <a:ext cx="2667000" cy="584200"/>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Recursion</a:t>
            </a:r>
          </a:p>
          <a:p>
            <a:pPr algn="ctr" eaLnBrk="1" hangingPunct="1">
              <a:defRPr/>
            </a:pPr>
            <a:endParaRPr lang="en-US" sz="1800">
              <a:latin typeface="Calibri" charset="0"/>
            </a:endParaRPr>
          </a:p>
        </p:txBody>
      </p:sp>
      <p:sp>
        <p:nvSpPr>
          <p:cNvPr id="5" name="TextBox 4">
            <a:extLst>
              <a:ext uri="{FF2B5EF4-FFF2-40B4-BE49-F238E27FC236}">
                <a16:creationId xmlns:a16="http://schemas.microsoft.com/office/drawing/2014/main" id="{ADD8E650-B287-814E-B9CE-2940255780B1}"/>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6AF597EC-9A22-BB4A-942E-3B4A0EE5226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defRPr/>
            </a:pPr>
            <a:fld id="{27827844-6058-364F-9EAF-AD75694C3DE7}" type="slidenum">
              <a:rPr lang="en-US" altLang="en-US" sz="1400" smtClean="0">
                <a:latin typeface="Calibri" panose="020F0502020204030204" pitchFamily="34" charset="0"/>
                <a:cs typeface="Arial" panose="020B0604020202020204" pitchFamily="34" charset="0"/>
              </a:rPr>
              <a:pPr algn="r" eaLnBrk="1" hangingPunct="1">
                <a:defRPr/>
              </a:pPr>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0E4696BB-FEC6-8646-9D75-7002D9A0EBB0}"/>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8196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23C529B-5CFF-D949-B456-06188199C374}"/>
              </a:ext>
            </a:extLst>
          </p:cNvPr>
          <p:cNvSpPr>
            <a:spLocks noGrp="1"/>
          </p:cNvSpPr>
          <p:nvPr>
            <p:ph type="dt" sz="half" idx="10"/>
          </p:nvPr>
        </p:nvSpPr>
        <p:spPr/>
        <p:txBody>
          <a:bodyPr/>
          <a:lstStyle>
            <a:lvl1pPr>
              <a:defRPr/>
            </a:lvl1pPr>
          </a:lstStyle>
          <a:p>
            <a:pPr>
              <a:defRPr/>
            </a:pPr>
            <a:fld id="{8834FFFC-182F-C243-B5B6-386068DE8DDE}" type="datetime1">
              <a:rPr lang="en-US" altLang="en-US"/>
              <a:pPr>
                <a:defRPr/>
              </a:pPr>
              <a:t>1/28/22</a:t>
            </a:fld>
            <a:endParaRPr lang="en-US" altLang="en-US"/>
          </a:p>
        </p:txBody>
      </p:sp>
      <p:sp>
        <p:nvSpPr>
          <p:cNvPr id="6" name="Footer Placeholder 4">
            <a:extLst>
              <a:ext uri="{FF2B5EF4-FFF2-40B4-BE49-F238E27FC236}">
                <a16:creationId xmlns:a16="http://schemas.microsoft.com/office/drawing/2014/main" id="{027B2267-8FF3-3348-81C7-1D3544D5314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314547-570F-4A4A-93FC-034819D31EEC}"/>
              </a:ext>
            </a:extLst>
          </p:cNvPr>
          <p:cNvSpPr>
            <a:spLocks noGrp="1"/>
          </p:cNvSpPr>
          <p:nvPr>
            <p:ph type="sldNum" sz="quarter" idx="12"/>
          </p:nvPr>
        </p:nvSpPr>
        <p:spPr/>
        <p:txBody>
          <a:bodyPr/>
          <a:lstStyle>
            <a:lvl1pPr>
              <a:defRPr/>
            </a:lvl1pPr>
          </a:lstStyle>
          <a:p>
            <a:pPr>
              <a:defRPr/>
            </a:pPr>
            <a:fld id="{05DA1517-7F33-584D-A0B8-3CF9E0A1558E}" type="slidenum">
              <a:rPr lang="en-US" altLang="en-US"/>
              <a:pPr>
                <a:defRPr/>
              </a:pPr>
              <a:t>‹#›</a:t>
            </a:fld>
            <a:endParaRPr lang="en-US" altLang="en-US"/>
          </a:p>
        </p:txBody>
      </p:sp>
    </p:spTree>
    <p:extLst>
      <p:ext uri="{BB962C8B-B14F-4D97-AF65-F5344CB8AC3E}">
        <p14:creationId xmlns:p14="http://schemas.microsoft.com/office/powerpoint/2010/main" val="3994542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5D672-154B-8242-9133-F1B317EC2FDF}"/>
              </a:ext>
            </a:extLst>
          </p:cNvPr>
          <p:cNvSpPr>
            <a:spLocks noGrp="1"/>
          </p:cNvSpPr>
          <p:nvPr>
            <p:ph type="dt" sz="half" idx="10"/>
          </p:nvPr>
        </p:nvSpPr>
        <p:spPr/>
        <p:txBody>
          <a:bodyPr/>
          <a:lstStyle>
            <a:lvl1pPr>
              <a:defRPr/>
            </a:lvl1pPr>
          </a:lstStyle>
          <a:p>
            <a:pPr>
              <a:defRPr/>
            </a:pPr>
            <a:fld id="{55BF78E1-736B-3F46-A556-E8D31F415C07}"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1A2FA5C9-AB84-8344-AC4B-B96778148B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B9FFCA-44E4-3C42-81A3-D11E8E0FA56C}"/>
              </a:ext>
            </a:extLst>
          </p:cNvPr>
          <p:cNvSpPr>
            <a:spLocks noGrp="1"/>
          </p:cNvSpPr>
          <p:nvPr>
            <p:ph type="sldNum" sz="quarter" idx="12"/>
          </p:nvPr>
        </p:nvSpPr>
        <p:spPr/>
        <p:txBody>
          <a:bodyPr/>
          <a:lstStyle>
            <a:lvl1pPr>
              <a:defRPr/>
            </a:lvl1pPr>
          </a:lstStyle>
          <a:p>
            <a:pPr>
              <a:defRPr/>
            </a:pPr>
            <a:fld id="{EE79D94E-DF1A-B541-989A-1B4E70E32745}" type="slidenum">
              <a:rPr lang="en-US" altLang="en-US"/>
              <a:pPr>
                <a:defRPr/>
              </a:pPr>
              <a:t>‹#›</a:t>
            </a:fld>
            <a:endParaRPr lang="en-US" altLang="en-US"/>
          </a:p>
        </p:txBody>
      </p:sp>
    </p:spTree>
    <p:extLst>
      <p:ext uri="{BB962C8B-B14F-4D97-AF65-F5344CB8AC3E}">
        <p14:creationId xmlns:p14="http://schemas.microsoft.com/office/powerpoint/2010/main" val="1497822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10AEEE-3F84-E343-A80E-9ACBA8CF08FE}"/>
              </a:ext>
            </a:extLst>
          </p:cNvPr>
          <p:cNvSpPr>
            <a:spLocks noGrp="1"/>
          </p:cNvSpPr>
          <p:nvPr>
            <p:ph type="dt" sz="half" idx="10"/>
          </p:nvPr>
        </p:nvSpPr>
        <p:spPr/>
        <p:txBody>
          <a:bodyPr/>
          <a:lstStyle>
            <a:lvl1pPr>
              <a:defRPr/>
            </a:lvl1pPr>
          </a:lstStyle>
          <a:p>
            <a:pPr>
              <a:defRPr/>
            </a:pPr>
            <a:fld id="{04518BFC-2188-FD4B-ACC0-8717E575CF5A}"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73F884C5-66B8-6348-93F1-874DFCFB4F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AE00C7B-81F9-8041-85B1-29E0CF90B0F8}"/>
              </a:ext>
            </a:extLst>
          </p:cNvPr>
          <p:cNvSpPr>
            <a:spLocks noGrp="1"/>
          </p:cNvSpPr>
          <p:nvPr>
            <p:ph type="sldNum" sz="quarter" idx="12"/>
          </p:nvPr>
        </p:nvSpPr>
        <p:spPr/>
        <p:txBody>
          <a:bodyPr/>
          <a:lstStyle>
            <a:lvl1pPr>
              <a:defRPr/>
            </a:lvl1pPr>
          </a:lstStyle>
          <a:p>
            <a:pPr>
              <a:defRPr/>
            </a:pPr>
            <a:fld id="{063E84DF-B017-3345-BBF7-4473F3F30018}" type="slidenum">
              <a:rPr lang="en-US" altLang="en-US"/>
              <a:pPr>
                <a:defRPr/>
              </a:pPr>
              <a:t>‹#›</a:t>
            </a:fld>
            <a:endParaRPr lang="en-US" altLang="en-US"/>
          </a:p>
        </p:txBody>
      </p:sp>
    </p:spTree>
    <p:extLst>
      <p:ext uri="{BB962C8B-B14F-4D97-AF65-F5344CB8AC3E}">
        <p14:creationId xmlns:p14="http://schemas.microsoft.com/office/powerpoint/2010/main" val="13294460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9AD55AC-C825-AF4B-898A-E58EF6C35888}"/>
              </a:ext>
            </a:extLst>
          </p:cNvPr>
          <p:cNvSpPr>
            <a:spLocks noGrp="1"/>
          </p:cNvSpPr>
          <p:nvPr>
            <p:ph type="dt" sz="half" idx="10"/>
          </p:nvPr>
        </p:nvSpPr>
        <p:spPr/>
        <p:txBody>
          <a:bodyPr/>
          <a:lstStyle>
            <a:lvl1pPr>
              <a:defRPr/>
            </a:lvl1pPr>
          </a:lstStyle>
          <a:p>
            <a:pPr>
              <a:defRPr/>
            </a:pPr>
            <a:fld id="{2E16E1C5-F2FE-C049-9EC5-DB69493167A2}"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2C9C1D25-AF14-2943-BDAB-42BAEFEEDC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3EC8DD-0271-1F44-9820-87E3EF1E26F7}"/>
              </a:ext>
            </a:extLst>
          </p:cNvPr>
          <p:cNvSpPr>
            <a:spLocks noGrp="1"/>
          </p:cNvSpPr>
          <p:nvPr>
            <p:ph type="sldNum" sz="quarter" idx="12"/>
          </p:nvPr>
        </p:nvSpPr>
        <p:spPr/>
        <p:txBody>
          <a:bodyPr/>
          <a:lstStyle>
            <a:lvl1pPr>
              <a:defRPr/>
            </a:lvl1pPr>
          </a:lstStyle>
          <a:p>
            <a:pPr>
              <a:defRPr/>
            </a:pPr>
            <a:fld id="{CF3FBB9C-7DB2-404F-8A77-C44785517CAC}" type="slidenum">
              <a:rPr lang="en-US" altLang="en-US"/>
              <a:pPr>
                <a:defRPr/>
              </a:pPr>
              <a:t>‹#›</a:t>
            </a:fld>
            <a:endParaRPr lang="en-US" altLang="en-US"/>
          </a:p>
        </p:txBody>
      </p:sp>
    </p:spTree>
    <p:extLst>
      <p:ext uri="{BB962C8B-B14F-4D97-AF65-F5344CB8AC3E}">
        <p14:creationId xmlns:p14="http://schemas.microsoft.com/office/powerpoint/2010/main" val="4271807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D8F8A1-79EA-3043-8933-030EB7A33667}"/>
              </a:ext>
            </a:extLst>
          </p:cNvPr>
          <p:cNvSpPr>
            <a:spLocks noGrp="1"/>
          </p:cNvSpPr>
          <p:nvPr>
            <p:ph type="dt" sz="half" idx="10"/>
          </p:nvPr>
        </p:nvSpPr>
        <p:spPr/>
        <p:txBody>
          <a:bodyPr/>
          <a:lstStyle>
            <a:lvl1pPr>
              <a:defRPr smtClean="0"/>
            </a:lvl1pPr>
          </a:lstStyle>
          <a:p>
            <a:pPr>
              <a:defRPr/>
            </a:pPr>
            <a:fld id="{C8D5EB8E-5167-5349-9610-28EB6AC8B3AE}"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B6D36425-BDDD-7A4F-9A57-AE3B884EF9E7}"/>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1E716B2-DF0B-E643-9EC8-D4855AE9642D}"/>
              </a:ext>
            </a:extLst>
          </p:cNvPr>
          <p:cNvSpPr>
            <a:spLocks noGrp="1"/>
          </p:cNvSpPr>
          <p:nvPr>
            <p:ph type="sldNum" sz="quarter" idx="12"/>
          </p:nvPr>
        </p:nvSpPr>
        <p:spPr/>
        <p:txBody>
          <a:bodyPr/>
          <a:lstStyle>
            <a:lvl1pPr>
              <a:defRPr smtClean="0"/>
            </a:lvl1pPr>
          </a:lstStyle>
          <a:p>
            <a:pPr>
              <a:defRPr/>
            </a:pPr>
            <a:fld id="{0485C5C9-F38F-3043-B84E-C0DE20580091}" type="slidenum">
              <a:rPr lang="en-US" altLang="en-US"/>
              <a:pPr>
                <a:defRPr/>
              </a:pPr>
              <a:t>‹#›</a:t>
            </a:fld>
            <a:endParaRPr lang="en-US" altLang="en-US"/>
          </a:p>
        </p:txBody>
      </p:sp>
    </p:spTree>
    <p:extLst>
      <p:ext uri="{BB962C8B-B14F-4D97-AF65-F5344CB8AC3E}">
        <p14:creationId xmlns:p14="http://schemas.microsoft.com/office/powerpoint/2010/main" val="33564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0F2D3-586A-6140-90DC-3CF291F2FD80}"/>
              </a:ext>
            </a:extLst>
          </p:cNvPr>
          <p:cNvSpPr>
            <a:spLocks noGrp="1"/>
          </p:cNvSpPr>
          <p:nvPr>
            <p:ph type="dt" sz="half" idx="10"/>
          </p:nvPr>
        </p:nvSpPr>
        <p:spPr/>
        <p:txBody>
          <a:bodyPr/>
          <a:lstStyle>
            <a:lvl1pPr>
              <a:defRPr/>
            </a:lvl1pPr>
          </a:lstStyle>
          <a:p>
            <a:pPr>
              <a:defRPr/>
            </a:pPr>
            <a:fld id="{61C1D650-C167-BD4E-9BFD-35A93BB26048}"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BA31B8AC-D42F-B74E-B634-53F041EDEE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1EA3D2D-B361-F446-9007-B14D4C84D175}"/>
              </a:ext>
            </a:extLst>
          </p:cNvPr>
          <p:cNvSpPr>
            <a:spLocks noGrp="1"/>
          </p:cNvSpPr>
          <p:nvPr>
            <p:ph type="sldNum" sz="quarter" idx="12"/>
          </p:nvPr>
        </p:nvSpPr>
        <p:spPr/>
        <p:txBody>
          <a:bodyPr/>
          <a:lstStyle>
            <a:lvl1pPr>
              <a:defRPr/>
            </a:lvl1pPr>
          </a:lstStyle>
          <a:p>
            <a:pPr>
              <a:defRPr/>
            </a:pPr>
            <a:fld id="{46F143BF-4E72-DF4E-A77D-4F4AB86B4A7E}" type="slidenum">
              <a:rPr lang="en-US" altLang="en-US"/>
              <a:pPr>
                <a:defRPr/>
              </a:pPr>
              <a:t>‹#›</a:t>
            </a:fld>
            <a:endParaRPr lang="en-US" altLang="en-US"/>
          </a:p>
        </p:txBody>
      </p:sp>
    </p:spTree>
    <p:extLst>
      <p:ext uri="{BB962C8B-B14F-4D97-AF65-F5344CB8AC3E}">
        <p14:creationId xmlns:p14="http://schemas.microsoft.com/office/powerpoint/2010/main" val="3394349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AE4EC-60A7-E547-B889-252E48784965}"/>
              </a:ext>
            </a:extLst>
          </p:cNvPr>
          <p:cNvSpPr>
            <a:spLocks noGrp="1"/>
          </p:cNvSpPr>
          <p:nvPr>
            <p:ph type="dt" sz="half" idx="10"/>
          </p:nvPr>
        </p:nvSpPr>
        <p:spPr/>
        <p:txBody>
          <a:bodyPr/>
          <a:lstStyle>
            <a:lvl1pPr>
              <a:defRPr/>
            </a:lvl1pPr>
          </a:lstStyle>
          <a:p>
            <a:pPr>
              <a:defRPr/>
            </a:pPr>
            <a:fld id="{044A0E3B-784E-7F44-AC7C-D9FCFC9E888C}"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712C352B-2321-E243-92A8-AE04EC9C6F9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E974C9-EA92-9F44-A84A-7E6BEC94E53D}"/>
              </a:ext>
            </a:extLst>
          </p:cNvPr>
          <p:cNvSpPr>
            <a:spLocks noGrp="1"/>
          </p:cNvSpPr>
          <p:nvPr>
            <p:ph type="sldNum" sz="quarter" idx="12"/>
          </p:nvPr>
        </p:nvSpPr>
        <p:spPr/>
        <p:txBody>
          <a:bodyPr/>
          <a:lstStyle>
            <a:lvl1pPr>
              <a:defRPr/>
            </a:lvl1pPr>
          </a:lstStyle>
          <a:p>
            <a:pPr>
              <a:defRPr/>
            </a:pPr>
            <a:fld id="{64CE1550-BC9C-0444-91B0-22E187365EBF}" type="slidenum">
              <a:rPr lang="en-US" altLang="en-US"/>
              <a:pPr>
                <a:defRPr/>
              </a:pPr>
              <a:t>‹#›</a:t>
            </a:fld>
            <a:endParaRPr lang="en-US" altLang="en-US"/>
          </a:p>
        </p:txBody>
      </p:sp>
    </p:spTree>
    <p:extLst>
      <p:ext uri="{BB962C8B-B14F-4D97-AF65-F5344CB8AC3E}">
        <p14:creationId xmlns:p14="http://schemas.microsoft.com/office/powerpoint/2010/main" val="312746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17A5CE5-FC48-1A4D-B14F-E8819918C41F}"/>
              </a:ext>
            </a:extLst>
          </p:cNvPr>
          <p:cNvSpPr>
            <a:spLocks noGrp="1"/>
          </p:cNvSpPr>
          <p:nvPr>
            <p:ph type="dt" sz="half" idx="10"/>
          </p:nvPr>
        </p:nvSpPr>
        <p:spPr/>
        <p:txBody>
          <a:bodyPr/>
          <a:lstStyle>
            <a:lvl1pPr>
              <a:defRPr/>
            </a:lvl1pPr>
          </a:lstStyle>
          <a:p>
            <a:pPr>
              <a:defRPr/>
            </a:pPr>
            <a:fld id="{EBDE89AF-930E-8F47-AB26-20DAE97BDE98}" type="datetime1">
              <a:rPr lang="en-US" altLang="en-US"/>
              <a:pPr>
                <a:defRPr/>
              </a:pPr>
              <a:t>1/28/22</a:t>
            </a:fld>
            <a:endParaRPr lang="en-US" altLang="en-US"/>
          </a:p>
        </p:txBody>
      </p:sp>
      <p:sp>
        <p:nvSpPr>
          <p:cNvPr id="6" name="Footer Placeholder 4">
            <a:extLst>
              <a:ext uri="{FF2B5EF4-FFF2-40B4-BE49-F238E27FC236}">
                <a16:creationId xmlns:a16="http://schemas.microsoft.com/office/drawing/2014/main" id="{5D202890-ED03-FF4B-857D-C2022585D2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4B7C294-A048-0E4B-B145-B637653FA6B6}"/>
              </a:ext>
            </a:extLst>
          </p:cNvPr>
          <p:cNvSpPr>
            <a:spLocks noGrp="1"/>
          </p:cNvSpPr>
          <p:nvPr>
            <p:ph type="sldNum" sz="quarter" idx="12"/>
          </p:nvPr>
        </p:nvSpPr>
        <p:spPr/>
        <p:txBody>
          <a:bodyPr/>
          <a:lstStyle>
            <a:lvl1pPr>
              <a:defRPr/>
            </a:lvl1pPr>
          </a:lstStyle>
          <a:p>
            <a:pPr>
              <a:defRPr/>
            </a:pPr>
            <a:fld id="{D0B56D41-A81D-C34A-AC81-CEBEF4A66044}" type="slidenum">
              <a:rPr lang="en-US" altLang="en-US"/>
              <a:pPr>
                <a:defRPr/>
              </a:pPr>
              <a:t>‹#›</a:t>
            </a:fld>
            <a:endParaRPr lang="en-US" altLang="en-US"/>
          </a:p>
        </p:txBody>
      </p:sp>
    </p:spTree>
    <p:extLst>
      <p:ext uri="{BB962C8B-B14F-4D97-AF65-F5344CB8AC3E}">
        <p14:creationId xmlns:p14="http://schemas.microsoft.com/office/powerpoint/2010/main" val="444866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E623536-FF79-9349-B498-76FE0C31BA1F}"/>
              </a:ext>
            </a:extLst>
          </p:cNvPr>
          <p:cNvSpPr>
            <a:spLocks noGrp="1"/>
          </p:cNvSpPr>
          <p:nvPr>
            <p:ph type="dt" sz="half" idx="10"/>
          </p:nvPr>
        </p:nvSpPr>
        <p:spPr/>
        <p:txBody>
          <a:bodyPr/>
          <a:lstStyle>
            <a:lvl1pPr>
              <a:defRPr/>
            </a:lvl1pPr>
          </a:lstStyle>
          <a:p>
            <a:pPr>
              <a:defRPr/>
            </a:pPr>
            <a:fld id="{3F11D11C-AEE4-1C4C-A3D2-E493E1C71874}" type="datetime1">
              <a:rPr lang="en-US" altLang="en-US"/>
              <a:pPr>
                <a:defRPr/>
              </a:pPr>
              <a:t>1/28/22</a:t>
            </a:fld>
            <a:endParaRPr lang="en-US" altLang="en-US"/>
          </a:p>
        </p:txBody>
      </p:sp>
      <p:sp>
        <p:nvSpPr>
          <p:cNvPr id="8" name="Footer Placeholder 4">
            <a:extLst>
              <a:ext uri="{FF2B5EF4-FFF2-40B4-BE49-F238E27FC236}">
                <a16:creationId xmlns:a16="http://schemas.microsoft.com/office/drawing/2014/main" id="{53246CA2-6071-0148-B090-370C7216D4E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D21A4CC-0F0C-F742-BDFC-4AAAB7AB4E99}"/>
              </a:ext>
            </a:extLst>
          </p:cNvPr>
          <p:cNvSpPr>
            <a:spLocks noGrp="1"/>
          </p:cNvSpPr>
          <p:nvPr>
            <p:ph type="sldNum" sz="quarter" idx="12"/>
          </p:nvPr>
        </p:nvSpPr>
        <p:spPr/>
        <p:txBody>
          <a:bodyPr/>
          <a:lstStyle>
            <a:lvl1pPr>
              <a:defRPr/>
            </a:lvl1pPr>
          </a:lstStyle>
          <a:p>
            <a:pPr>
              <a:defRPr/>
            </a:pPr>
            <a:fld id="{A8D111EA-E460-6F45-BEBC-B819356D8825}" type="slidenum">
              <a:rPr lang="en-US" altLang="en-US"/>
              <a:pPr>
                <a:defRPr/>
              </a:pPr>
              <a:t>‹#›</a:t>
            </a:fld>
            <a:endParaRPr lang="en-US" altLang="en-US"/>
          </a:p>
        </p:txBody>
      </p:sp>
    </p:spTree>
    <p:extLst>
      <p:ext uri="{BB962C8B-B14F-4D97-AF65-F5344CB8AC3E}">
        <p14:creationId xmlns:p14="http://schemas.microsoft.com/office/powerpoint/2010/main" val="382084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DC284AD-17B4-B64B-B155-51A872B251E2}"/>
              </a:ext>
            </a:extLst>
          </p:cNvPr>
          <p:cNvSpPr>
            <a:spLocks noGrp="1"/>
          </p:cNvSpPr>
          <p:nvPr>
            <p:ph type="dt" sz="half" idx="10"/>
          </p:nvPr>
        </p:nvSpPr>
        <p:spPr/>
        <p:txBody>
          <a:bodyPr/>
          <a:lstStyle>
            <a:lvl1pPr>
              <a:defRPr/>
            </a:lvl1pPr>
          </a:lstStyle>
          <a:p>
            <a:pPr>
              <a:defRPr/>
            </a:pPr>
            <a:fld id="{AF643F35-5D81-5546-A36F-FBCED0F4D160}" type="datetime1">
              <a:rPr lang="en-US" altLang="en-US"/>
              <a:pPr>
                <a:defRPr/>
              </a:pPr>
              <a:t>1/28/22</a:t>
            </a:fld>
            <a:endParaRPr lang="en-US" altLang="en-US"/>
          </a:p>
        </p:txBody>
      </p:sp>
      <p:sp>
        <p:nvSpPr>
          <p:cNvPr id="4" name="Footer Placeholder 4">
            <a:extLst>
              <a:ext uri="{FF2B5EF4-FFF2-40B4-BE49-F238E27FC236}">
                <a16:creationId xmlns:a16="http://schemas.microsoft.com/office/drawing/2014/main" id="{E60A091A-BAB6-6D40-BF00-B72310C5CAD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A2FDC4A-752D-9B41-919D-E3169CCA41F8}"/>
              </a:ext>
            </a:extLst>
          </p:cNvPr>
          <p:cNvSpPr>
            <a:spLocks noGrp="1"/>
          </p:cNvSpPr>
          <p:nvPr>
            <p:ph type="sldNum" sz="quarter" idx="12"/>
          </p:nvPr>
        </p:nvSpPr>
        <p:spPr/>
        <p:txBody>
          <a:bodyPr/>
          <a:lstStyle>
            <a:lvl1pPr>
              <a:defRPr/>
            </a:lvl1pPr>
          </a:lstStyle>
          <a:p>
            <a:pPr>
              <a:defRPr/>
            </a:pPr>
            <a:fld id="{AB8F0881-D041-BB44-A7D5-2B0E748FF20E}" type="slidenum">
              <a:rPr lang="en-US" altLang="en-US"/>
              <a:pPr>
                <a:defRPr/>
              </a:pPr>
              <a:t>‹#›</a:t>
            </a:fld>
            <a:endParaRPr lang="en-US" altLang="en-US"/>
          </a:p>
        </p:txBody>
      </p:sp>
    </p:spTree>
    <p:extLst>
      <p:ext uri="{BB962C8B-B14F-4D97-AF65-F5344CB8AC3E}">
        <p14:creationId xmlns:p14="http://schemas.microsoft.com/office/powerpoint/2010/main" val="3229829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C5D9A89-396C-0F44-963E-9918BA1A23A4}"/>
              </a:ext>
            </a:extLst>
          </p:cNvPr>
          <p:cNvSpPr>
            <a:spLocks noGrp="1"/>
          </p:cNvSpPr>
          <p:nvPr>
            <p:ph type="dt" sz="half" idx="10"/>
          </p:nvPr>
        </p:nvSpPr>
        <p:spPr/>
        <p:txBody>
          <a:bodyPr/>
          <a:lstStyle>
            <a:lvl1pPr>
              <a:defRPr/>
            </a:lvl1pPr>
          </a:lstStyle>
          <a:p>
            <a:pPr>
              <a:defRPr/>
            </a:pPr>
            <a:fld id="{2764171F-50AC-F448-B3A8-B61DB4C74FEC}" type="datetime1">
              <a:rPr lang="en-US" altLang="en-US"/>
              <a:pPr>
                <a:defRPr/>
              </a:pPr>
              <a:t>1/28/22</a:t>
            </a:fld>
            <a:endParaRPr lang="en-US" altLang="en-US"/>
          </a:p>
        </p:txBody>
      </p:sp>
      <p:sp>
        <p:nvSpPr>
          <p:cNvPr id="3" name="Footer Placeholder 4">
            <a:extLst>
              <a:ext uri="{FF2B5EF4-FFF2-40B4-BE49-F238E27FC236}">
                <a16:creationId xmlns:a16="http://schemas.microsoft.com/office/drawing/2014/main" id="{DD9589A8-8F46-5F4B-A1AB-4E9B55174FD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3A57D9E-8164-2E4A-8DA9-5B90E3949312}"/>
              </a:ext>
            </a:extLst>
          </p:cNvPr>
          <p:cNvSpPr>
            <a:spLocks noGrp="1"/>
          </p:cNvSpPr>
          <p:nvPr>
            <p:ph type="sldNum" sz="quarter" idx="12"/>
          </p:nvPr>
        </p:nvSpPr>
        <p:spPr/>
        <p:txBody>
          <a:bodyPr/>
          <a:lstStyle>
            <a:lvl1pPr>
              <a:defRPr/>
            </a:lvl1pPr>
          </a:lstStyle>
          <a:p>
            <a:pPr>
              <a:defRPr/>
            </a:pPr>
            <a:fld id="{A4F9BAAE-D94C-4845-B96E-335A415D6F73}" type="slidenum">
              <a:rPr lang="en-US" altLang="en-US"/>
              <a:pPr>
                <a:defRPr/>
              </a:pPr>
              <a:t>‹#›</a:t>
            </a:fld>
            <a:endParaRPr lang="en-US" altLang="en-US"/>
          </a:p>
        </p:txBody>
      </p:sp>
    </p:spTree>
    <p:extLst>
      <p:ext uri="{BB962C8B-B14F-4D97-AF65-F5344CB8AC3E}">
        <p14:creationId xmlns:p14="http://schemas.microsoft.com/office/powerpoint/2010/main" val="3616345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798EC29-A396-FA40-A67B-14076CF18032}"/>
              </a:ext>
            </a:extLst>
          </p:cNvPr>
          <p:cNvSpPr>
            <a:spLocks noGrp="1"/>
          </p:cNvSpPr>
          <p:nvPr>
            <p:ph type="dt" sz="half" idx="10"/>
          </p:nvPr>
        </p:nvSpPr>
        <p:spPr/>
        <p:txBody>
          <a:bodyPr/>
          <a:lstStyle>
            <a:lvl1pPr>
              <a:defRPr/>
            </a:lvl1pPr>
          </a:lstStyle>
          <a:p>
            <a:pPr>
              <a:defRPr/>
            </a:pPr>
            <a:fld id="{2418D02A-41EA-7A4E-9A73-97099370C51C}" type="datetime1">
              <a:rPr lang="en-US" altLang="en-US"/>
              <a:pPr>
                <a:defRPr/>
              </a:pPr>
              <a:t>1/28/22</a:t>
            </a:fld>
            <a:endParaRPr lang="en-US" altLang="en-US"/>
          </a:p>
        </p:txBody>
      </p:sp>
      <p:sp>
        <p:nvSpPr>
          <p:cNvPr id="6" name="Footer Placeholder 4">
            <a:extLst>
              <a:ext uri="{FF2B5EF4-FFF2-40B4-BE49-F238E27FC236}">
                <a16:creationId xmlns:a16="http://schemas.microsoft.com/office/drawing/2014/main" id="{885B10C2-FC84-654E-9200-8D5D5E5E92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DB23BEE-F82A-9B49-9058-5BEB296340D6}"/>
              </a:ext>
            </a:extLst>
          </p:cNvPr>
          <p:cNvSpPr>
            <a:spLocks noGrp="1"/>
          </p:cNvSpPr>
          <p:nvPr>
            <p:ph type="sldNum" sz="quarter" idx="12"/>
          </p:nvPr>
        </p:nvSpPr>
        <p:spPr/>
        <p:txBody>
          <a:bodyPr/>
          <a:lstStyle>
            <a:lvl1pPr>
              <a:defRPr/>
            </a:lvl1pPr>
          </a:lstStyle>
          <a:p>
            <a:pPr>
              <a:defRPr/>
            </a:pPr>
            <a:fld id="{FF05C02E-48A5-4E40-B843-39114950C911}" type="slidenum">
              <a:rPr lang="en-US" altLang="en-US"/>
              <a:pPr>
                <a:defRPr/>
              </a:pPr>
              <a:t>‹#›</a:t>
            </a:fld>
            <a:endParaRPr lang="en-US" altLang="en-US"/>
          </a:p>
        </p:txBody>
      </p:sp>
    </p:spTree>
    <p:extLst>
      <p:ext uri="{BB962C8B-B14F-4D97-AF65-F5344CB8AC3E}">
        <p14:creationId xmlns:p14="http://schemas.microsoft.com/office/powerpoint/2010/main" val="73825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B0C47DE-8774-1043-A8C5-D6003F353D2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FD5C195-CDB3-2944-B6C7-1365FE4174B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C9A65A7-3955-3B41-AB12-B0834EF63983}"/>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9DE2E636-9C82-9A40-8622-091AABDE1B68}"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A49CB605-AD10-E84D-A6F4-458FBCBA7D8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4C88697-9D1E-824D-9200-75182C9BC03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5243E9F8-EAF8-7043-9BF2-1678614F5C1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8" r:id="rId1"/>
    <p:sldLayoutId id="2147484969" r:id="rId2"/>
    <p:sldLayoutId id="2147484947" r:id="rId3"/>
    <p:sldLayoutId id="2147484948" r:id="rId4"/>
    <p:sldLayoutId id="2147484949" r:id="rId5"/>
    <p:sldLayoutId id="2147484950" r:id="rId6"/>
    <p:sldLayoutId id="2147484951" r:id="rId7"/>
    <p:sldLayoutId id="2147484952" r:id="rId8"/>
    <p:sldLayoutId id="2147484953" r:id="rId9"/>
    <p:sldLayoutId id="2147484954" r:id="rId10"/>
    <p:sldLayoutId id="2147484955"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0D557CD0-16D8-564B-823D-F8B4DE79C2D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223F20E6-8286-A44D-BF3D-9DF88F273DF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6CD185D-5246-D14C-AF17-C879149752F5}"/>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cs typeface="Arial" panose="020B0604020202020204" pitchFamily="34" charset="0"/>
              </a:defRPr>
            </a:lvl1pPr>
          </a:lstStyle>
          <a:p>
            <a:pPr>
              <a:defRPr/>
            </a:pPr>
            <a:fld id="{9ED8DF26-6088-8047-8FD2-072F8C4EA21C}"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C12963B3-4907-DE45-BA4A-37FCE4A4514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mn-ea"/>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95FD7837-9E40-2948-82CE-5E80751C90D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cs typeface="Arial" panose="020B0604020202020204" pitchFamily="34" charset="0"/>
              </a:defRPr>
            </a:lvl1pPr>
          </a:lstStyle>
          <a:p>
            <a:pPr>
              <a:defRPr/>
            </a:pPr>
            <a:fld id="{7967936A-BCB1-404B-8F42-7A59AC157E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56" r:id="rId1"/>
    <p:sldLayoutId id="2147484957" r:id="rId2"/>
    <p:sldLayoutId id="2147484958" r:id="rId3"/>
    <p:sldLayoutId id="2147484959" r:id="rId4"/>
    <p:sldLayoutId id="2147484960" r:id="rId5"/>
    <p:sldLayoutId id="2147484961" r:id="rId6"/>
    <p:sldLayoutId id="2147484962" r:id="rId7"/>
    <p:sldLayoutId id="2147484963" r:id="rId8"/>
    <p:sldLayoutId id="2147484964" r:id="rId9"/>
    <p:sldLayoutId id="2147484965" r:id="rId10"/>
    <p:sldLayoutId id="2147484966"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02" name="Title Placeholder 1">
            <a:extLst>
              <a:ext uri="{FF2B5EF4-FFF2-40B4-BE49-F238E27FC236}">
                <a16:creationId xmlns:a16="http://schemas.microsoft.com/office/drawing/2014/main" id="{E69963AA-2077-CD43-A88E-9BBF8A93815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Text Placeholder 2">
            <a:extLst>
              <a:ext uri="{FF2B5EF4-FFF2-40B4-BE49-F238E27FC236}">
                <a16:creationId xmlns:a16="http://schemas.microsoft.com/office/drawing/2014/main" id="{E3DE16FD-8546-4C46-A18C-5C5852F7AE8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E9EF988-E72C-0E46-98BA-249BB791251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3A32F009-CC5E-6B48-9311-72D1EBD38DA7}" type="datetime1">
              <a:rPr lang="en-US" altLang="en-US"/>
              <a:pPr>
                <a:defRPr/>
              </a:pPr>
              <a:t>1/28/22</a:t>
            </a:fld>
            <a:endParaRPr lang="en-US" altLang="en-US"/>
          </a:p>
        </p:txBody>
      </p:sp>
      <p:sp>
        <p:nvSpPr>
          <p:cNvPr id="5" name="Footer Placeholder 4">
            <a:extLst>
              <a:ext uri="{FF2B5EF4-FFF2-40B4-BE49-F238E27FC236}">
                <a16:creationId xmlns:a16="http://schemas.microsoft.com/office/drawing/2014/main" id="{6C4F1283-8581-984C-83BF-FEFDC08BEBE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C84F4D00-067E-4F49-87D5-97C5A656A23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638B49D3-B1EF-0243-BD3F-6260D22369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7" r:id="rId1"/>
    <p:sldLayoutId id="2147484970"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image" Target="../media/image5.e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emf"/></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8.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C86F185D-BA35-8746-B548-B7C6FA1B4B5B}"/>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Recursion</a:t>
            </a:r>
            <a:endParaRPr lang="en-US" altLang="en-US" sz="4000">
              <a:solidFill>
                <a:srgbClr val="FF0000"/>
              </a:solidFill>
              <a:ea typeface="ＭＳ Ｐゴシック" panose="020B0600070205080204" pitchFamily="34" charset="-128"/>
            </a:endParaRPr>
          </a:p>
        </p:txBody>
      </p:sp>
      <p:sp>
        <p:nvSpPr>
          <p:cNvPr id="30722" name="Subtitle 2">
            <a:extLst>
              <a:ext uri="{FF2B5EF4-FFF2-40B4-BE49-F238E27FC236}">
                <a16:creationId xmlns:a16="http://schemas.microsoft.com/office/drawing/2014/main" id="{8466D23C-E564-3C4E-ACFB-E8918DBBDB4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Sections 8.1 and 8.2 of Rosen</a:t>
            </a:r>
          </a:p>
          <a:p>
            <a:pPr eaLnBrk="1" hangingPunct="1">
              <a:lnSpc>
                <a:spcPct val="80000"/>
              </a:lnSpc>
            </a:pPr>
            <a:r>
              <a:rPr lang="en-US" altLang="en-US" sz="2000">
                <a:solidFill>
                  <a:schemeClr val="tx1"/>
                </a:solidFill>
                <a:ea typeface="ＭＳ Ｐゴシック" panose="020B0600070205080204" pitchFamily="34" charset="-128"/>
              </a:rPr>
              <a:t>Spring 2022</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a:t>
            </a:r>
            <a:r>
              <a:rPr lang="en-US" altLang="en-US" sz="2000" dirty="0">
                <a:solidFill>
                  <a:schemeClr val="tx1"/>
                </a:solidFill>
                <a:ea typeface="ＭＳ Ｐゴシック" panose="020B0600070205080204" pitchFamily="34" charset="-128"/>
              </a:rPr>
              <a:t>: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AACB06F9-5175-F942-9D09-FE5A1373776E}"/>
              </a:ext>
            </a:extLst>
          </p:cNvPr>
          <p:cNvSpPr>
            <a:spLocks noGrp="1"/>
          </p:cNvSpPr>
          <p:nvPr>
            <p:ph type="title"/>
          </p:nvPr>
        </p:nvSpPr>
        <p:spPr/>
        <p:txBody>
          <a:bodyPr/>
          <a:lstStyle/>
          <a:p>
            <a:r>
              <a:rPr lang="en-US" altLang="en-US" dirty="0">
                <a:ea typeface="ＭＳ Ｐゴシック" panose="020B0600070205080204" pitchFamily="34" charset="-128"/>
              </a:rPr>
              <a:t>Recurrence Relations: Example</a:t>
            </a:r>
          </a:p>
        </p:txBody>
      </p:sp>
      <p:sp>
        <p:nvSpPr>
          <p:cNvPr id="38914" name="Content Placeholder 2">
            <a:extLst>
              <a:ext uri="{FF2B5EF4-FFF2-40B4-BE49-F238E27FC236}">
                <a16:creationId xmlns:a16="http://schemas.microsoft.com/office/drawing/2014/main" id="{099739FB-61EA-7E44-BDB9-059EAC8C6061}"/>
              </a:ext>
            </a:extLst>
          </p:cNvPr>
          <p:cNvSpPr>
            <a:spLocks noGrp="1"/>
          </p:cNvSpPr>
          <p:nvPr>
            <p:ph idx="1"/>
          </p:nvPr>
        </p:nvSpPr>
        <p:spPr>
          <a:xfrm>
            <a:off x="457200" y="1600200"/>
            <a:ext cx="8458200" cy="4525963"/>
          </a:xfrm>
        </p:spPr>
        <p:txBody>
          <a:bodyPr/>
          <a:lstStyle/>
          <a:p>
            <a:r>
              <a:rPr lang="en-US" altLang="en-US" sz="2800" dirty="0">
                <a:ea typeface="ＭＳ Ｐゴシック" panose="020B0600070205080204" pitchFamily="34" charset="-128"/>
              </a:rPr>
              <a:t>The Fibonacci numbers are defined by the recurrence</a:t>
            </a:r>
          </a:p>
          <a:p>
            <a:pPr lvl="2">
              <a:buFont typeface="Arial" panose="020B0604020202020204" pitchFamily="34" charset="0"/>
              <a:buNone/>
            </a:pPr>
            <a:r>
              <a:rPr lang="en-US" altLang="en-US" sz="2000" dirty="0">
                <a:ea typeface="ＭＳ Ｐゴシック" panose="020B0600070205080204" pitchFamily="34" charset="-128"/>
              </a:rPr>
              <a:t>	</a:t>
            </a:r>
            <a:r>
              <a:rPr lang="en-US" altLang="en-US" sz="2800" dirty="0">
                <a:ea typeface="ＭＳ Ｐゴシック" panose="020B0600070205080204" pitchFamily="34" charset="-128"/>
              </a:rPr>
              <a:t>F(n) = F(n-1) +F(n-2)</a:t>
            </a:r>
          </a:p>
          <a:p>
            <a:pPr lvl="2">
              <a:buFont typeface="Arial" panose="020B0604020202020204" pitchFamily="34" charset="0"/>
              <a:buNone/>
            </a:pPr>
            <a:r>
              <a:rPr lang="en-US" altLang="en-US" sz="2800" dirty="0">
                <a:ea typeface="ＭＳ Ｐゴシック" panose="020B0600070205080204" pitchFamily="34" charset="-128"/>
              </a:rPr>
              <a:t>	F(1) = 1</a:t>
            </a:r>
          </a:p>
          <a:p>
            <a:pPr lvl="2">
              <a:buFont typeface="Arial" panose="020B0604020202020204" pitchFamily="34" charset="0"/>
              <a:buNone/>
            </a:pPr>
            <a:r>
              <a:rPr lang="en-US" altLang="en-US" sz="2800" dirty="0">
                <a:ea typeface="ＭＳ Ｐゴシック" panose="020B0600070205080204" pitchFamily="34" charset="-128"/>
              </a:rPr>
              <a:t>	F(0) = 1</a:t>
            </a:r>
          </a:p>
          <a:p>
            <a:r>
              <a:rPr lang="en-US" altLang="en-US" sz="2800" dirty="0">
                <a:ea typeface="ＭＳ Ｐゴシック" panose="020B0600070205080204" pitchFamily="34" charset="-128"/>
              </a:rPr>
              <a:t>The solution to the Fibonacci recurrence is</a:t>
            </a:r>
          </a:p>
          <a:p>
            <a:pPr algn="ctr">
              <a:buFont typeface="Arial" panose="020B0604020202020204" pitchFamily="34" charset="0"/>
              <a:buNone/>
            </a:pPr>
            <a:r>
              <a:rPr lang="en-US" altLang="en-US" sz="2800" dirty="0">
                <a:ea typeface="ＭＳ Ｐゴシック" panose="020B0600070205080204" pitchFamily="34" charset="-128"/>
              </a:rPr>
              <a:t>  </a:t>
            </a:r>
          </a:p>
          <a:p>
            <a:pPr>
              <a:buFont typeface="Arial" panose="020B0604020202020204" pitchFamily="34" charset="0"/>
              <a:buNone/>
            </a:pPr>
            <a:endParaRPr lang="en-US" altLang="en-US" sz="2800" dirty="0">
              <a:ea typeface="ＭＳ Ｐゴシック" panose="020B0600070205080204" pitchFamily="34" charset="-128"/>
            </a:endParaRPr>
          </a:p>
          <a:p>
            <a:pPr>
              <a:buFont typeface="Arial" panose="020B0604020202020204" pitchFamily="34" charset="0"/>
              <a:buNone/>
            </a:pPr>
            <a:r>
              <a:rPr lang="en-US" altLang="en-US" sz="2800" dirty="0">
                <a:ea typeface="ＭＳ Ｐゴシック" panose="020B0600070205080204" pitchFamily="34" charset="-128"/>
              </a:rPr>
              <a:t>	(The solution is derived in your textbook.)</a:t>
            </a:r>
          </a:p>
        </p:txBody>
      </p:sp>
      <p:pic>
        <p:nvPicPr>
          <p:cNvPr id="38915" name="Picture 2" descr="latex-image-1.pdf">
            <a:extLst>
              <a:ext uri="{FF2B5EF4-FFF2-40B4-BE49-F238E27FC236}">
                <a16:creationId xmlns:a16="http://schemas.microsoft.com/office/drawing/2014/main" id="{0D51C58F-1D0C-1644-B9CD-DFE6B149359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294188"/>
            <a:ext cx="5486400"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34418CED-FA82-2E4A-952D-46073351C84E}"/>
              </a:ext>
            </a:extLst>
          </p:cNvPr>
          <p:cNvPicPr>
            <a:picLocks noChangeAspect="1"/>
          </p:cNvPicPr>
          <p:nvPr/>
        </p:nvPicPr>
        <p:blipFill>
          <a:blip r:embed="rId4"/>
          <a:stretch>
            <a:fillRect/>
          </a:stretch>
        </p:blipFill>
        <p:spPr>
          <a:xfrm>
            <a:off x="5029200" y="2252661"/>
            <a:ext cx="2971800" cy="130016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C3DB9993-4035-014A-AD33-9653156A4EFB}"/>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16387" name="Content Placeholder 2">
            <a:extLst>
              <a:ext uri="{FF2B5EF4-FFF2-40B4-BE49-F238E27FC236}">
                <a16:creationId xmlns:a16="http://schemas.microsoft.com/office/drawing/2014/main" id="{F39480FC-AE8A-9F4D-89BF-5939EA286DF8}"/>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b="1" dirty="0">
                <a:solidFill>
                  <a:srgbClr val="FF0000"/>
                </a:solidFill>
                <a:ea typeface="+mn-ea"/>
                <a:cs typeface="+mn-cs"/>
              </a:rPr>
              <a:t>Recurrence Relations</a:t>
            </a:r>
          </a:p>
          <a:p>
            <a:pPr lvl="1">
              <a:buFont typeface="Arial" charset="0"/>
              <a:buChar char="–"/>
              <a:defRPr/>
            </a:pPr>
            <a:r>
              <a:rPr lang="en-US" sz="1800" b="1" dirty="0">
                <a:solidFill>
                  <a:srgbClr val="FF0000"/>
                </a:solidFill>
                <a:ea typeface="+mn-ea"/>
              </a:rPr>
              <a:t>Definition, general form, initial conditions, terms</a:t>
            </a:r>
          </a:p>
          <a:p>
            <a:pPr>
              <a:buFont typeface="Arial" charset="0"/>
              <a:buChar char="•"/>
              <a:defRPr/>
            </a:pPr>
            <a:r>
              <a:rPr lang="en-US" sz="2000" b="1" dirty="0">
                <a:solidFill>
                  <a:schemeClr val="bg1">
                    <a:lumMod val="85000"/>
                  </a:schemeClr>
                </a:solidFill>
                <a:ea typeface="+mn-ea"/>
                <a:cs typeface="+mn-cs"/>
              </a:rPr>
              <a:t>Linear Homogeneous Recurrences</a:t>
            </a:r>
          </a:p>
          <a:p>
            <a:pPr lvl="1">
              <a:buFont typeface="Arial" charset="0"/>
              <a:buChar char="–"/>
              <a:defRPr/>
            </a:pPr>
            <a:r>
              <a:rPr lang="en-US" sz="1800" b="1" dirty="0">
                <a:solidFill>
                  <a:schemeClr val="bg1">
                    <a:lumMod val="85000"/>
                  </a:schemeClr>
                </a:solidFill>
                <a:ea typeface="+mn-ea"/>
              </a:rPr>
              <a:t>Form, solution, characteristic equation, characteristic polynomial, roots</a:t>
            </a:r>
          </a:p>
          <a:p>
            <a:pPr lvl="1">
              <a:buFont typeface="Arial" charset="0"/>
              <a:buChar char="–"/>
              <a:defRPr/>
            </a:pPr>
            <a:r>
              <a:rPr lang="en-US" sz="1800" b="1" dirty="0">
                <a:solidFill>
                  <a:schemeClr val="bg1">
                    <a:lumMod val="85000"/>
                  </a:schemeClr>
                </a:solidFill>
                <a:ea typeface="+mn-ea"/>
              </a:rPr>
              <a:t>Second order linear homogeneous recurrence</a:t>
            </a:r>
          </a:p>
          <a:p>
            <a:pPr lvl="2">
              <a:buFont typeface="Arial" charset="0"/>
              <a:buChar char="•"/>
              <a:defRPr/>
            </a:pPr>
            <a:r>
              <a:rPr lang="en-US" sz="1600" b="1" dirty="0">
                <a:solidFill>
                  <a:schemeClr val="bg1">
                    <a:lumMod val="85000"/>
                  </a:schemeClr>
                </a:solidFill>
                <a:ea typeface="+mn-ea"/>
              </a:rPr>
              <a:t>Double roots, solution, examples</a:t>
            </a:r>
          </a:p>
          <a:p>
            <a:pPr lvl="2">
              <a:buFont typeface="Arial" charset="0"/>
              <a:buChar char="•"/>
              <a:defRPr/>
            </a:pPr>
            <a:r>
              <a:rPr lang="en-US" sz="1600" b="1" dirty="0">
                <a:solidFill>
                  <a:schemeClr val="bg1">
                    <a:lumMod val="85000"/>
                  </a:schemeClr>
                </a:solidFill>
                <a:ea typeface="+mn-ea"/>
              </a:rPr>
              <a:t>Single root, example</a:t>
            </a:r>
          </a:p>
          <a:p>
            <a:pPr lvl="1">
              <a:buFont typeface="Arial" charset="0"/>
              <a:buChar char="–"/>
              <a:defRPr/>
            </a:pPr>
            <a:r>
              <a:rPr lang="en-US" sz="1800" b="1"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DD9D6784-DE47-8E45-957E-A93ABBF949F0}"/>
              </a:ext>
            </a:extLst>
          </p:cNvPr>
          <p:cNvSpPr>
            <a:spLocks noGrp="1"/>
          </p:cNvSpPr>
          <p:nvPr>
            <p:ph type="title"/>
          </p:nvPr>
        </p:nvSpPr>
        <p:spPr/>
        <p:txBody>
          <a:bodyPr/>
          <a:lstStyle/>
          <a:p>
            <a:r>
              <a:rPr lang="en-US" altLang="en-US" sz="4000">
                <a:ea typeface="ＭＳ Ｐゴシック" panose="020B0600070205080204" pitchFamily="34" charset="-128"/>
              </a:rPr>
              <a:t>Recurrence Relations: General Form</a:t>
            </a:r>
          </a:p>
        </p:txBody>
      </p:sp>
      <p:sp>
        <p:nvSpPr>
          <p:cNvPr id="40962" name="Content Placeholder 2">
            <a:extLst>
              <a:ext uri="{FF2B5EF4-FFF2-40B4-BE49-F238E27FC236}">
                <a16:creationId xmlns:a16="http://schemas.microsoft.com/office/drawing/2014/main" id="{F9617732-CBF4-4741-9114-938A2AA38959}"/>
              </a:ext>
            </a:extLst>
          </p:cNvPr>
          <p:cNvSpPr>
            <a:spLocks noGrp="1"/>
          </p:cNvSpPr>
          <p:nvPr>
            <p:ph idx="1"/>
          </p:nvPr>
        </p:nvSpPr>
        <p:spPr>
          <a:xfrm>
            <a:off x="457200" y="1600200"/>
            <a:ext cx="6629400" cy="4525963"/>
          </a:xfrm>
        </p:spPr>
        <p:txBody>
          <a:bodyPr/>
          <a:lstStyle/>
          <a:p>
            <a:r>
              <a:rPr lang="en-US" altLang="en-US" dirty="0">
                <a:ea typeface="ＭＳ Ｐゴシック" panose="020B0600070205080204" pitchFamily="34" charset="-128"/>
              </a:rPr>
              <a:t>More generally, recurrences can have the form</a:t>
            </a:r>
          </a:p>
          <a:p>
            <a:pPr>
              <a:buNone/>
              <a:tabLst>
                <a:tab pos="684213" algn="l"/>
              </a:tabLst>
            </a:pPr>
            <a:r>
              <a:rPr lang="en-US" altLang="en-US" dirty="0">
                <a:ea typeface="ＭＳ Ｐゴシック" panose="020B0600070205080204" pitchFamily="34" charset="-128"/>
              </a:rPr>
              <a:t>		T(n) =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T(</a:t>
            </a:r>
            <a:r>
              <a:rPr lang="en-US" altLang="en-US" dirty="0">
                <a:solidFill>
                  <a:srgbClr val="00B0F0"/>
                </a:solidFill>
                <a:ea typeface="ＭＳ Ｐゴシック" panose="020B0600070205080204" pitchFamily="34" charset="-128"/>
              </a:rPr>
              <a:t>n-</a:t>
            </a:r>
            <a:r>
              <a:rPr lang="en-US" altLang="en-US" dirty="0">
                <a:solidFill>
                  <a:srgbClr val="00B0F0"/>
                </a:solidFill>
                <a:ea typeface="ＭＳ Ｐゴシック" panose="020B0600070205080204" pitchFamily="34" charset="-128"/>
                <a:sym typeface="Symbol" pitchFamily="2" charset="2"/>
              </a:rPr>
              <a:t></a:t>
            </a:r>
            <a:r>
              <a:rPr lang="en-US" altLang="en-US" dirty="0">
                <a:ea typeface="ＭＳ Ｐゴシック" panose="020B0600070205080204" pitchFamily="34" charset="-128"/>
              </a:rPr>
              <a:t>) + </a:t>
            </a:r>
            <a:r>
              <a:rPr lang="en-US" altLang="en-US" dirty="0">
                <a:solidFill>
                  <a:srgbClr val="FF0000"/>
                </a:solidFill>
                <a:ea typeface="ＭＳ Ｐゴシック" panose="020B0600070205080204" pitchFamily="34" charset="-128"/>
              </a:rPr>
              <a:t>f(n)</a:t>
            </a:r>
            <a:r>
              <a:rPr lang="en-US" altLang="en-US" dirty="0">
                <a:ea typeface="ＭＳ Ｐゴシック" panose="020B0600070205080204" pitchFamily="34" charset="-128"/>
              </a:rPr>
              <a:t>, T(</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 c</a:t>
            </a:r>
          </a:p>
          <a:p>
            <a:pPr>
              <a:buFont typeface="Arial" panose="020B0604020202020204" pitchFamily="34" charset="0"/>
              <a:buNone/>
              <a:tabLst>
                <a:tab pos="684213" algn="l"/>
              </a:tabLst>
            </a:pPr>
            <a:r>
              <a:rPr lang="en-US" altLang="en-US" dirty="0">
                <a:ea typeface="ＭＳ Ｐゴシック" panose="020B0600070205080204" pitchFamily="34" charset="-128"/>
              </a:rPr>
              <a:t>	or</a:t>
            </a:r>
          </a:p>
          <a:p>
            <a:pPr>
              <a:buFont typeface="Arial" panose="020B0604020202020204" pitchFamily="34" charset="0"/>
              <a:buNone/>
              <a:tabLst>
                <a:tab pos="684213" algn="l"/>
              </a:tabLst>
            </a:pPr>
            <a:r>
              <a:rPr lang="en-US" altLang="en-US" dirty="0">
                <a:ea typeface="ＭＳ Ｐゴシック" panose="020B0600070205080204" pitchFamily="34" charset="-128"/>
              </a:rPr>
              <a:t>		T(n) =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T(</a:t>
            </a:r>
            <a:r>
              <a:rPr lang="en-US" altLang="en-US" dirty="0">
                <a:solidFill>
                  <a:srgbClr val="00B0F0"/>
                </a:solidFill>
                <a:ea typeface="ＭＳ Ｐゴシック" panose="020B0600070205080204" pitchFamily="34" charset="-128"/>
              </a:rPr>
              <a:t>n/</a:t>
            </a:r>
            <a:r>
              <a:rPr lang="en-US" altLang="en-US" dirty="0">
                <a:solidFill>
                  <a:srgbClr val="00B0F0"/>
                </a:solidFill>
                <a:ea typeface="ＭＳ Ｐゴシック" panose="020B0600070205080204" pitchFamily="34" charset="-128"/>
                <a:sym typeface="Symbol" pitchFamily="2" charset="2"/>
              </a:rPr>
              <a:t></a:t>
            </a:r>
            <a:r>
              <a:rPr lang="en-US" altLang="en-US" dirty="0">
                <a:ea typeface="ＭＳ Ｐゴシック" panose="020B0600070205080204" pitchFamily="34" charset="-128"/>
              </a:rPr>
              <a:t>) + </a:t>
            </a:r>
            <a:r>
              <a:rPr lang="en-US" altLang="en-US" dirty="0">
                <a:solidFill>
                  <a:srgbClr val="FF0000"/>
                </a:solidFill>
                <a:ea typeface="ＭＳ Ｐゴシック" panose="020B0600070205080204" pitchFamily="34" charset="-128"/>
              </a:rPr>
              <a:t>f(n)</a:t>
            </a:r>
            <a:r>
              <a:rPr lang="en-US" altLang="en-US" dirty="0">
                <a:ea typeface="ＭＳ Ｐゴシック" panose="020B0600070205080204" pitchFamily="34" charset="-128"/>
              </a:rPr>
              <a:t>, T(</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 c</a:t>
            </a:r>
          </a:p>
          <a:p>
            <a:endParaRPr lang="en-US" altLang="en-US" dirty="0">
              <a:ea typeface="ＭＳ Ｐゴシック" panose="020B0600070205080204" pitchFamily="34" charset="-128"/>
            </a:endParaRPr>
          </a:p>
          <a:p>
            <a:r>
              <a:rPr lang="en-US" altLang="en-US" sz="2800" dirty="0">
                <a:ea typeface="ＭＳ Ｐゴシック" panose="020B0600070205080204" pitchFamily="34" charset="-128"/>
              </a:rPr>
              <a:t>Note that it may be necessary to define several T(</a:t>
            </a:r>
            <a:r>
              <a:rPr lang="en-US" altLang="en-US" sz="2800" dirty="0">
                <a:ea typeface="ＭＳ Ｐゴシック" panose="020B0600070205080204" pitchFamily="34" charset="-128"/>
                <a:sym typeface="Symbol" pitchFamily="2" charset="2"/>
              </a:rPr>
              <a:t>), which are the </a:t>
            </a:r>
            <a:r>
              <a:rPr lang="en-US" altLang="en-US" sz="2800" u="sng" dirty="0">
                <a:ea typeface="ＭＳ Ｐゴシック" panose="020B0600070205080204" pitchFamily="34" charset="-128"/>
                <a:sym typeface="Symbol" pitchFamily="2" charset="2"/>
              </a:rPr>
              <a:t>initial conditions</a:t>
            </a:r>
            <a:endParaRPr lang="en-US" altLang="en-US" sz="2800" u="sng"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p:txBody>
      </p:sp>
      <p:sp>
        <p:nvSpPr>
          <p:cNvPr id="4" name="Rectangle 3">
            <a:extLst>
              <a:ext uri="{FF2B5EF4-FFF2-40B4-BE49-F238E27FC236}">
                <a16:creationId xmlns:a16="http://schemas.microsoft.com/office/drawing/2014/main" id="{CE8B233F-668D-3145-9754-C8AF9F846D4F}"/>
              </a:ext>
            </a:extLst>
          </p:cNvPr>
          <p:cNvSpPr/>
          <p:nvPr/>
        </p:nvSpPr>
        <p:spPr>
          <a:xfrm>
            <a:off x="6629400" y="2362200"/>
            <a:ext cx="19050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558ED5"/>
                </a:solidFill>
                <a:ea typeface="ＭＳ Ｐゴシック" panose="020B0600070205080204" pitchFamily="34" charset="-128"/>
              </a:rPr>
              <a:t>Call on n-β</a:t>
            </a:r>
          </a:p>
          <a:p>
            <a:r>
              <a:rPr lang="en-US" dirty="0">
                <a:solidFill>
                  <a:srgbClr val="558ED5"/>
                </a:solidFill>
                <a:ea typeface="ＭＳ Ｐゴシック" panose="020B0600070205080204" pitchFamily="34" charset="-128"/>
              </a:rPr>
              <a:t>Call on n-β</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endParaRPr lang="en-US" dirty="0">
              <a:solidFill>
                <a:srgbClr val="558ED5"/>
              </a:solidFill>
              <a:ea typeface="ＭＳ Ｐゴシック" panose="020B0600070205080204" pitchFamily="34" charset="-128"/>
            </a:endParaRPr>
          </a:p>
        </p:txBody>
      </p:sp>
      <p:sp>
        <p:nvSpPr>
          <p:cNvPr id="5" name="TextBox 4">
            <a:extLst>
              <a:ext uri="{FF2B5EF4-FFF2-40B4-BE49-F238E27FC236}">
                <a16:creationId xmlns:a16="http://schemas.microsoft.com/office/drawing/2014/main" id="{DFF68B43-476A-EF4C-AAA1-0B306241A499}"/>
              </a:ext>
            </a:extLst>
          </p:cNvPr>
          <p:cNvSpPr txBox="1"/>
          <p:nvPr/>
        </p:nvSpPr>
        <p:spPr>
          <a:xfrm>
            <a:off x="6781800" y="1524000"/>
            <a:ext cx="1600200" cy="461665"/>
          </a:xfrm>
          <a:prstGeom prst="rect">
            <a:avLst/>
          </a:prstGeom>
          <a:noFill/>
        </p:spPr>
        <p:txBody>
          <a:bodyPr wrap="square" rtlCol="0">
            <a:spAutoFit/>
          </a:bodyPr>
          <a:lstStyle/>
          <a:p>
            <a:r>
              <a:rPr lang="en-US" dirty="0">
                <a:latin typeface="+mn-lt"/>
              </a:rPr>
              <a:t>Call on n</a:t>
            </a:r>
          </a:p>
        </p:txBody>
      </p:sp>
      <p:cxnSp>
        <p:nvCxnSpPr>
          <p:cNvPr id="6" name="Curved Connector 5">
            <a:extLst>
              <a:ext uri="{FF2B5EF4-FFF2-40B4-BE49-F238E27FC236}">
                <a16:creationId xmlns:a16="http://schemas.microsoft.com/office/drawing/2014/main" id="{2BAB2527-9B31-894B-9CE3-87E1461D896F}"/>
              </a:ext>
            </a:extLst>
          </p:cNvPr>
          <p:cNvCxnSpPr>
            <a:cxnSpLocks/>
            <a:endCxn id="4" idx="0"/>
          </p:cNvCxnSpPr>
          <p:nvPr/>
        </p:nvCxnSpPr>
        <p:spPr>
          <a:xfrm rot="16200000" flipV="1">
            <a:off x="7181850" y="2762250"/>
            <a:ext cx="1295400" cy="495300"/>
          </a:xfrm>
          <a:prstGeom prst="curvedConnector3">
            <a:avLst>
              <a:gd name="adj1" fmla="val 1176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urved Connector 6">
            <a:extLst>
              <a:ext uri="{FF2B5EF4-FFF2-40B4-BE49-F238E27FC236}">
                <a16:creationId xmlns:a16="http://schemas.microsoft.com/office/drawing/2014/main" id="{516E9A94-BBAB-2849-8FEB-F202CA913141}"/>
              </a:ext>
            </a:extLst>
          </p:cNvPr>
          <p:cNvCxnSpPr>
            <a:cxnSpLocks/>
            <a:endCxn id="4" idx="0"/>
          </p:cNvCxnSpPr>
          <p:nvPr/>
        </p:nvCxnSpPr>
        <p:spPr>
          <a:xfrm rot="16200000" flipV="1">
            <a:off x="6991350" y="2952750"/>
            <a:ext cx="1828800" cy="647700"/>
          </a:xfrm>
          <a:prstGeom prst="curvedConnector3">
            <a:avLst>
              <a:gd name="adj1" fmla="val 1181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3321D27-6BFA-A54D-ACFD-52C60F8EA489}"/>
              </a:ext>
            </a:extLst>
          </p:cNvPr>
          <p:cNvCxnSpPr>
            <a:cxnSpLocks/>
            <a:stCxn id="5" idx="2"/>
            <a:endCxn id="4" idx="0"/>
          </p:cNvCxnSpPr>
          <p:nvPr/>
        </p:nvCxnSpPr>
        <p:spPr>
          <a:xfrm>
            <a:off x="7581900" y="1985665"/>
            <a:ext cx="0" cy="37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765E5A63-93F4-5E48-9E9B-D4E3D4A43939}"/>
              </a:ext>
            </a:extLst>
          </p:cNvPr>
          <p:cNvSpPr>
            <a:spLocks noGrp="1"/>
          </p:cNvSpPr>
          <p:nvPr>
            <p:ph type="title"/>
          </p:nvPr>
        </p:nvSpPr>
        <p:spPr/>
        <p:txBody>
          <a:bodyPr/>
          <a:lstStyle/>
          <a:p>
            <a:r>
              <a:rPr lang="en-US" altLang="en-US" sz="3600">
                <a:ea typeface="ＭＳ Ｐゴシック" panose="020B0600070205080204" pitchFamily="34" charset="-128"/>
              </a:rPr>
              <a:t>Recurrence Relations: Initial Conditions</a:t>
            </a:r>
            <a:endParaRPr lang="en-US" altLang="en-US">
              <a:ea typeface="ＭＳ Ｐゴシック" panose="020B0600070205080204" pitchFamily="34" charset="-128"/>
            </a:endParaRPr>
          </a:p>
        </p:txBody>
      </p:sp>
      <p:sp>
        <p:nvSpPr>
          <p:cNvPr id="41986" name="Content Placeholder 2">
            <a:extLst>
              <a:ext uri="{FF2B5EF4-FFF2-40B4-BE49-F238E27FC236}">
                <a16:creationId xmlns:a16="http://schemas.microsoft.com/office/drawing/2014/main" id="{5E7B6EBF-6ADC-BD46-A35F-81A36C3A42D1}"/>
              </a:ext>
            </a:extLst>
          </p:cNvPr>
          <p:cNvSpPr>
            <a:spLocks noGrp="1"/>
          </p:cNvSpPr>
          <p:nvPr>
            <p:ph idx="1"/>
          </p:nvPr>
        </p:nvSpPr>
        <p:spPr/>
        <p:txBody>
          <a:bodyPr/>
          <a:lstStyle/>
          <a:p>
            <a:r>
              <a:rPr lang="en-US" altLang="en-US" sz="2000" dirty="0">
                <a:ea typeface="ＭＳ Ｐゴシック" panose="020B0600070205080204" pitchFamily="34" charset="-128"/>
              </a:rPr>
              <a:t>The initial conditions specify the values of the first few terms in the recurrence, which are necessary to uniquely determine the solution</a:t>
            </a:r>
          </a:p>
          <a:p>
            <a:r>
              <a:rPr lang="en-US" altLang="en-US" sz="2000" dirty="0">
                <a:ea typeface="ＭＳ Ｐゴシック" panose="020B0600070205080204" pitchFamily="34" charset="-128"/>
              </a:rPr>
              <a:t>In the Fibonacci numbers, we needed two initial conditions: </a:t>
            </a:r>
          </a:p>
          <a:p>
            <a:pPr algn="ctr">
              <a:buFont typeface="Arial" panose="020B0604020202020204" pitchFamily="34" charset="0"/>
              <a:buNone/>
            </a:pPr>
            <a:r>
              <a:rPr lang="en-US" altLang="en-US" sz="2000" dirty="0">
                <a:ea typeface="ＭＳ Ｐゴシック" panose="020B0600070205080204" pitchFamily="34" charset="-128"/>
              </a:rPr>
              <a:t>F(0)=F(1)=1</a:t>
            </a:r>
          </a:p>
          <a:p>
            <a:pPr>
              <a:buFont typeface="Arial" panose="020B0604020202020204" pitchFamily="34" charset="0"/>
              <a:buNone/>
            </a:pPr>
            <a:r>
              <a:rPr lang="en-US" altLang="en-US" sz="2000" dirty="0">
                <a:ea typeface="ＭＳ Ｐゴシック" panose="020B0600070205080204" pitchFamily="34" charset="-128"/>
              </a:rPr>
              <a:t>	because F(n) is defined by the two previous terms in the sequence</a:t>
            </a:r>
          </a:p>
          <a:p>
            <a:r>
              <a:rPr lang="en-US" altLang="en-US" sz="2000" dirty="0">
                <a:ea typeface="ＭＳ Ｐゴシック" panose="020B0600070205080204" pitchFamily="34" charset="-128"/>
              </a:rPr>
              <a:t>Initial conditions are also known as </a:t>
            </a:r>
            <a:r>
              <a:rPr lang="en-US" altLang="en-US" sz="2000" u="sng" dirty="0">
                <a:ea typeface="ＭＳ Ｐゴシック" panose="020B0600070205080204" pitchFamily="34" charset="-128"/>
              </a:rPr>
              <a:t>boundary conditions</a:t>
            </a:r>
            <a:endParaRPr lang="en-US" altLang="en-US" sz="2000" dirty="0">
              <a:ea typeface="ＭＳ Ｐゴシック" panose="020B0600070205080204" pitchFamily="34" charset="-128"/>
            </a:endParaRPr>
          </a:p>
          <a:p>
            <a:r>
              <a:rPr lang="en-US" altLang="en-US" sz="2000" dirty="0">
                <a:ea typeface="ＭＳ Ｐゴシック" panose="020B0600070205080204" pitchFamily="34" charset="-128"/>
              </a:rPr>
              <a:t>From now on, we will use the subscript notation, so the Fibonacci numbers are:</a:t>
            </a:r>
          </a:p>
          <a:p>
            <a:pPr lvl="4">
              <a:buFont typeface="Arial" panose="020B0604020202020204" pitchFamily="34" charset="0"/>
              <a:buNone/>
            </a:pPr>
            <a:r>
              <a:rPr lang="en-US" altLang="en-US" sz="1800" dirty="0" err="1">
                <a:ea typeface="ＭＳ Ｐゴシック" panose="020B0600070205080204" pitchFamily="34" charset="-128"/>
              </a:rPr>
              <a:t>f</a:t>
            </a:r>
            <a:r>
              <a:rPr lang="en-US" altLang="en-US" sz="1800" baseline="-25000" dirty="0" err="1">
                <a:ea typeface="ＭＳ Ｐゴシック" panose="020B0600070205080204" pitchFamily="34" charset="-128"/>
              </a:rPr>
              <a:t>n</a:t>
            </a:r>
            <a:r>
              <a:rPr lang="en-US" altLang="en-US" sz="1800" baseline="-25000" dirty="0">
                <a:ea typeface="ＭＳ Ｐゴシック" panose="020B0600070205080204" pitchFamily="34" charset="-128"/>
              </a:rPr>
              <a:t> </a:t>
            </a:r>
            <a:r>
              <a:rPr lang="en-US" altLang="en-US" sz="1800" dirty="0">
                <a:ea typeface="ＭＳ Ｐゴシック" panose="020B0600070205080204" pitchFamily="34" charset="-128"/>
              </a:rPr>
              <a:t>=  f</a:t>
            </a:r>
            <a:r>
              <a:rPr lang="en-US" altLang="en-US" sz="1800" baseline="-25000" dirty="0">
                <a:ea typeface="ＭＳ Ｐゴシック" panose="020B0600070205080204" pitchFamily="34" charset="-128"/>
              </a:rPr>
              <a:t>n-1</a:t>
            </a:r>
            <a:r>
              <a:rPr lang="en-US" altLang="en-US" sz="1800" dirty="0">
                <a:ea typeface="ＭＳ Ｐゴシック" panose="020B0600070205080204" pitchFamily="34" charset="-128"/>
              </a:rPr>
              <a:t> + f</a:t>
            </a:r>
            <a:r>
              <a:rPr lang="en-US" altLang="en-US" sz="1800" baseline="-25000" dirty="0">
                <a:ea typeface="ＭＳ Ｐゴシック" panose="020B0600070205080204" pitchFamily="34" charset="-128"/>
              </a:rPr>
              <a:t>n-2</a:t>
            </a:r>
          </a:p>
          <a:p>
            <a:pPr lvl="4">
              <a:buFont typeface="Arial" panose="020B0604020202020204" pitchFamily="34" charset="0"/>
              <a:buNone/>
            </a:pPr>
            <a:r>
              <a:rPr lang="en-US" altLang="en-US" sz="1800" dirty="0">
                <a:ea typeface="ＭＳ Ｐゴシック" panose="020B0600070205080204" pitchFamily="34" charset="-128"/>
              </a:rPr>
              <a:t>f</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 = 1</a:t>
            </a:r>
          </a:p>
          <a:p>
            <a:pPr lvl="4">
              <a:buFont typeface="Arial" panose="020B0604020202020204" pitchFamily="34" charset="0"/>
              <a:buNone/>
            </a:pPr>
            <a:r>
              <a:rPr lang="en-US" altLang="en-US" sz="1800" dirty="0">
                <a:ea typeface="ＭＳ Ｐゴシック" panose="020B0600070205080204" pitchFamily="34" charset="-128"/>
              </a:rPr>
              <a:t>f</a:t>
            </a:r>
            <a:r>
              <a:rPr lang="en-US" altLang="en-US" sz="1800" baseline="-25000" dirty="0">
                <a:ea typeface="ＭＳ Ｐゴシック" panose="020B0600070205080204" pitchFamily="34" charset="-128"/>
              </a:rPr>
              <a:t>0 </a:t>
            </a:r>
            <a:r>
              <a:rPr lang="en-US" altLang="en-US" sz="1800" dirty="0">
                <a:ea typeface="ＭＳ Ｐゴシック" panose="020B0600070205080204" pitchFamily="34" charset="-128"/>
              </a:rPr>
              <a:t>=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D3AC4CA-079C-EA40-8DCF-8CB9F64D0ADA}"/>
              </a:ext>
            </a:extLst>
          </p:cNvPr>
          <p:cNvSpPr>
            <a:spLocks noGrp="1"/>
          </p:cNvSpPr>
          <p:nvPr>
            <p:ph type="title"/>
          </p:nvPr>
        </p:nvSpPr>
        <p:spPr/>
        <p:txBody>
          <a:bodyPr/>
          <a:lstStyle/>
          <a:p>
            <a:r>
              <a:rPr lang="en-US" altLang="en-US">
                <a:ea typeface="ＭＳ Ｐゴシック" panose="020B0600070205080204" pitchFamily="34" charset="-128"/>
              </a:rPr>
              <a:t>Recurrence Relations: Terms</a:t>
            </a:r>
          </a:p>
        </p:txBody>
      </p:sp>
      <p:sp>
        <p:nvSpPr>
          <p:cNvPr id="43010" name="Content Placeholder 2">
            <a:extLst>
              <a:ext uri="{FF2B5EF4-FFF2-40B4-BE49-F238E27FC236}">
                <a16:creationId xmlns:a16="http://schemas.microsoft.com/office/drawing/2014/main" id="{A923E2D5-F3FE-C041-B556-868525957BF2}"/>
              </a:ext>
            </a:extLst>
          </p:cNvPr>
          <p:cNvSpPr>
            <a:spLocks noGrp="1"/>
          </p:cNvSpPr>
          <p:nvPr>
            <p:ph idx="1"/>
          </p:nvPr>
        </p:nvSpPr>
        <p:spPr>
          <a:xfrm>
            <a:off x="457200" y="1600200"/>
            <a:ext cx="5715000" cy="4525963"/>
          </a:xfrm>
        </p:spPr>
        <p:txBody>
          <a:bodyPr/>
          <a:lstStyle/>
          <a:p>
            <a:r>
              <a:rPr lang="en-US" altLang="en-US" sz="2400" dirty="0">
                <a:ea typeface="ＭＳ Ｐゴシック" panose="020B0600070205080204" pitchFamily="34" charset="-128"/>
              </a:rPr>
              <a:t>Recurrence relations have two parts: </a:t>
            </a:r>
          </a:p>
          <a:p>
            <a:pPr lvl="1"/>
            <a:r>
              <a:rPr lang="en-US" altLang="en-US" sz="2000" dirty="0">
                <a:solidFill>
                  <a:srgbClr val="558ED5"/>
                </a:solidFill>
                <a:ea typeface="ＭＳ Ｐゴシック" panose="020B0600070205080204" pitchFamily="34" charset="-128"/>
              </a:rPr>
              <a:t>recursive terms </a:t>
            </a:r>
            <a:r>
              <a:rPr lang="en-US" altLang="en-US" sz="2000" dirty="0">
                <a:ea typeface="ＭＳ Ｐゴシック" panose="020B0600070205080204" pitchFamily="34" charset="-128"/>
              </a:rPr>
              <a:t>and </a:t>
            </a:r>
          </a:p>
          <a:p>
            <a:pPr lvl="1"/>
            <a:r>
              <a:rPr lang="en-US" altLang="en-US" sz="2000" dirty="0">
                <a:solidFill>
                  <a:srgbClr val="FF0000"/>
                </a:solidFill>
                <a:ea typeface="ＭＳ Ｐゴシック" panose="020B0600070205080204" pitchFamily="34" charset="-128"/>
              </a:rPr>
              <a:t>non-recursive terms</a:t>
            </a:r>
          </a:p>
          <a:p>
            <a:pPr algn="ctr">
              <a:buFont typeface="Arial" panose="020B0604020202020204" pitchFamily="34" charset="0"/>
              <a:buNone/>
            </a:pPr>
            <a:r>
              <a:rPr lang="en-US" altLang="en-US" sz="2400" dirty="0">
                <a:ea typeface="ＭＳ Ｐゴシック" panose="020B0600070205080204" pitchFamily="34" charset="-128"/>
              </a:rPr>
              <a:t>T(n) = </a:t>
            </a:r>
            <a:r>
              <a:rPr lang="en-US" altLang="en-US" sz="2400" dirty="0">
                <a:solidFill>
                  <a:srgbClr val="558ED5"/>
                </a:solidFill>
                <a:ea typeface="ＭＳ Ｐゴシック" panose="020B0600070205080204" pitchFamily="34" charset="-128"/>
              </a:rPr>
              <a:t>2T(n-2)</a:t>
            </a:r>
            <a:r>
              <a:rPr lang="en-US" altLang="en-US" sz="2400" dirty="0">
                <a:ea typeface="ＭＳ Ｐゴシック" panose="020B0600070205080204" pitchFamily="34" charset="-128"/>
              </a:rPr>
              <a:t> + </a:t>
            </a:r>
            <a:r>
              <a:rPr lang="en-US" altLang="en-US" sz="2400" dirty="0">
                <a:solidFill>
                  <a:srgbClr val="FF0000"/>
                </a:solidFill>
                <a:ea typeface="ＭＳ Ｐゴシック" panose="020B0600070205080204" pitchFamily="34" charset="-128"/>
              </a:rPr>
              <a:t>n</a:t>
            </a:r>
            <a:r>
              <a:rPr lang="en-US" altLang="en-US" sz="2400" baseline="30000" dirty="0">
                <a:solidFill>
                  <a:srgbClr val="FF0000"/>
                </a:solidFill>
                <a:ea typeface="ＭＳ Ｐゴシック" panose="020B0600070205080204" pitchFamily="34" charset="-128"/>
              </a:rPr>
              <a:t>2</a:t>
            </a:r>
            <a:r>
              <a:rPr lang="en-US" altLang="en-US" sz="2400" dirty="0">
                <a:solidFill>
                  <a:srgbClr val="FF0000"/>
                </a:solidFill>
                <a:ea typeface="ＭＳ Ｐゴシック" panose="020B0600070205080204" pitchFamily="34" charset="-128"/>
              </a:rPr>
              <a:t> -10</a:t>
            </a:r>
          </a:p>
          <a:p>
            <a:r>
              <a:rPr lang="en-US" altLang="en-US" sz="2400" dirty="0">
                <a:solidFill>
                  <a:srgbClr val="558ED5"/>
                </a:solidFill>
                <a:ea typeface="ＭＳ Ｐゴシック" panose="020B0600070205080204" pitchFamily="34" charset="-128"/>
              </a:rPr>
              <a:t>Recursive terms</a:t>
            </a:r>
            <a:r>
              <a:rPr lang="en-US" altLang="en-US" sz="2400" dirty="0">
                <a:ea typeface="ＭＳ Ｐゴシック" panose="020B0600070205080204" pitchFamily="34" charset="-128"/>
              </a:rPr>
              <a:t> come from when an algorithms calls itself</a:t>
            </a:r>
          </a:p>
          <a:p>
            <a:r>
              <a:rPr lang="en-US" altLang="en-US" sz="2400" dirty="0">
                <a:solidFill>
                  <a:srgbClr val="FF0000"/>
                </a:solidFill>
                <a:ea typeface="ＭＳ Ｐゴシック" panose="020B0600070205080204" pitchFamily="34" charset="-128"/>
              </a:rPr>
              <a:t>Non-recursive</a:t>
            </a:r>
            <a:r>
              <a:rPr lang="en-US" altLang="en-US" sz="2400" dirty="0">
                <a:ea typeface="ＭＳ Ｐゴシック" panose="020B0600070205080204" pitchFamily="34" charset="-128"/>
              </a:rPr>
              <a:t> terms correspond to the non-recursive cost of the algorithm: work the algorithm performs within a function</a:t>
            </a:r>
          </a:p>
          <a:p>
            <a:r>
              <a:rPr lang="en-US" altLang="en-US" sz="2400" dirty="0">
                <a:ea typeface="ＭＳ Ｐゴシック" panose="020B0600070205080204" pitchFamily="34" charset="-128"/>
              </a:rPr>
              <a:t>We will see examples later.  First, we need to know how to </a:t>
            </a:r>
            <a:r>
              <a:rPr lang="en-US" altLang="en-US" sz="2400" u="sng" dirty="0">
                <a:ea typeface="ＭＳ Ｐゴシック" panose="020B0600070205080204" pitchFamily="34" charset="-128"/>
              </a:rPr>
              <a:t>solve</a:t>
            </a:r>
            <a:r>
              <a:rPr lang="en-US" altLang="en-US" sz="2400" dirty="0">
                <a:ea typeface="ＭＳ Ｐゴシック" panose="020B0600070205080204" pitchFamily="34" charset="-128"/>
              </a:rPr>
              <a:t> recurrences.</a:t>
            </a:r>
          </a:p>
        </p:txBody>
      </p:sp>
      <p:sp>
        <p:nvSpPr>
          <p:cNvPr id="2" name="Rectangle 1">
            <a:extLst>
              <a:ext uri="{FF2B5EF4-FFF2-40B4-BE49-F238E27FC236}">
                <a16:creationId xmlns:a16="http://schemas.microsoft.com/office/drawing/2014/main" id="{C74D0DE5-B3D8-3E45-BCFF-ABD39B52DF3F}"/>
              </a:ext>
            </a:extLst>
          </p:cNvPr>
          <p:cNvSpPr/>
          <p:nvPr/>
        </p:nvSpPr>
        <p:spPr>
          <a:xfrm>
            <a:off x="6629400" y="2362200"/>
            <a:ext cx="19050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558ED5"/>
                </a:solidFill>
                <a:ea typeface="ＭＳ Ｐゴシック" panose="020B0600070205080204" pitchFamily="34" charset="-128"/>
              </a:rPr>
              <a:t>Call on n-2</a:t>
            </a:r>
          </a:p>
          <a:p>
            <a:r>
              <a:rPr lang="en-US" dirty="0">
                <a:solidFill>
                  <a:srgbClr val="558ED5"/>
                </a:solidFill>
                <a:ea typeface="ＭＳ Ｐゴシック" panose="020B0600070205080204" pitchFamily="34" charset="-128"/>
              </a:rPr>
              <a:t>Call on n-2</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endParaRPr lang="en-US" dirty="0">
              <a:solidFill>
                <a:srgbClr val="558ED5"/>
              </a:solidFill>
              <a:ea typeface="ＭＳ Ｐゴシック" panose="020B0600070205080204" pitchFamily="34" charset="-128"/>
            </a:endParaRPr>
          </a:p>
        </p:txBody>
      </p:sp>
      <p:sp>
        <p:nvSpPr>
          <p:cNvPr id="7" name="TextBox 6">
            <a:extLst>
              <a:ext uri="{FF2B5EF4-FFF2-40B4-BE49-F238E27FC236}">
                <a16:creationId xmlns:a16="http://schemas.microsoft.com/office/drawing/2014/main" id="{2B330A22-02FD-4640-BEBF-0D82AC134DE7}"/>
              </a:ext>
            </a:extLst>
          </p:cNvPr>
          <p:cNvSpPr txBox="1"/>
          <p:nvPr/>
        </p:nvSpPr>
        <p:spPr>
          <a:xfrm>
            <a:off x="6781800" y="1524000"/>
            <a:ext cx="1600200" cy="461665"/>
          </a:xfrm>
          <a:prstGeom prst="rect">
            <a:avLst/>
          </a:prstGeom>
          <a:noFill/>
        </p:spPr>
        <p:txBody>
          <a:bodyPr wrap="square" rtlCol="0">
            <a:spAutoFit/>
          </a:bodyPr>
          <a:lstStyle/>
          <a:p>
            <a:r>
              <a:rPr lang="en-US" dirty="0">
                <a:latin typeface="+mn-lt"/>
              </a:rPr>
              <a:t>Call on n</a:t>
            </a:r>
          </a:p>
        </p:txBody>
      </p:sp>
      <p:cxnSp>
        <p:nvCxnSpPr>
          <p:cNvPr id="60" name="Curved Connector 59">
            <a:extLst>
              <a:ext uri="{FF2B5EF4-FFF2-40B4-BE49-F238E27FC236}">
                <a16:creationId xmlns:a16="http://schemas.microsoft.com/office/drawing/2014/main" id="{19B313AA-5EF3-2144-B77E-F2DA6EE6C48B}"/>
              </a:ext>
            </a:extLst>
          </p:cNvPr>
          <p:cNvCxnSpPr>
            <a:cxnSpLocks/>
            <a:endCxn id="2" idx="0"/>
          </p:cNvCxnSpPr>
          <p:nvPr/>
        </p:nvCxnSpPr>
        <p:spPr>
          <a:xfrm rot="16200000" flipV="1">
            <a:off x="7181850" y="2762250"/>
            <a:ext cx="1295400" cy="495300"/>
          </a:xfrm>
          <a:prstGeom prst="curvedConnector3">
            <a:avLst>
              <a:gd name="adj1" fmla="val 1176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Curved Connector 64">
            <a:extLst>
              <a:ext uri="{FF2B5EF4-FFF2-40B4-BE49-F238E27FC236}">
                <a16:creationId xmlns:a16="http://schemas.microsoft.com/office/drawing/2014/main" id="{52A1CEE4-0BA4-C84B-89E4-21B9D2FB582F}"/>
              </a:ext>
            </a:extLst>
          </p:cNvPr>
          <p:cNvCxnSpPr>
            <a:cxnSpLocks/>
            <a:endCxn id="2" idx="0"/>
          </p:cNvCxnSpPr>
          <p:nvPr/>
        </p:nvCxnSpPr>
        <p:spPr>
          <a:xfrm rot="16200000" flipV="1">
            <a:off x="6991350" y="2952750"/>
            <a:ext cx="1828800" cy="647700"/>
          </a:xfrm>
          <a:prstGeom prst="curvedConnector3">
            <a:avLst>
              <a:gd name="adj1" fmla="val 1181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016" name="Straight Arrow Connector 43015">
            <a:extLst>
              <a:ext uri="{FF2B5EF4-FFF2-40B4-BE49-F238E27FC236}">
                <a16:creationId xmlns:a16="http://schemas.microsoft.com/office/drawing/2014/main" id="{71BA7732-D6F7-5047-8AED-75E039A6E3A0}"/>
              </a:ext>
            </a:extLst>
          </p:cNvPr>
          <p:cNvCxnSpPr>
            <a:cxnSpLocks/>
            <a:stCxn id="7" idx="2"/>
            <a:endCxn id="2" idx="0"/>
          </p:cNvCxnSpPr>
          <p:nvPr/>
        </p:nvCxnSpPr>
        <p:spPr>
          <a:xfrm>
            <a:off x="7581900" y="1985665"/>
            <a:ext cx="0" cy="37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5B769B33-54E0-1748-B46C-6A1641036C63}"/>
              </a:ext>
            </a:extLst>
          </p:cNvPr>
          <p:cNvSpPr>
            <a:spLocks noGrp="1"/>
          </p:cNvSpPr>
          <p:nvPr>
            <p:ph type="title"/>
          </p:nvPr>
        </p:nvSpPr>
        <p:spPr/>
        <p:txBody>
          <a:bodyPr/>
          <a:lstStyle/>
          <a:p>
            <a:r>
              <a:rPr lang="en-US" altLang="en-US">
                <a:ea typeface="ＭＳ Ｐゴシック" panose="020B0600070205080204" pitchFamily="34" charset="-128"/>
              </a:rPr>
              <a:t>Solving Recurrences</a:t>
            </a:r>
          </a:p>
        </p:txBody>
      </p:sp>
      <p:sp>
        <p:nvSpPr>
          <p:cNvPr id="44034" name="Content Placeholder 2">
            <a:extLst>
              <a:ext uri="{FF2B5EF4-FFF2-40B4-BE49-F238E27FC236}">
                <a16:creationId xmlns:a16="http://schemas.microsoft.com/office/drawing/2014/main" id="{2F51283D-13A8-594F-BDCC-243E5B1A1C68}"/>
              </a:ext>
            </a:extLst>
          </p:cNvPr>
          <p:cNvSpPr>
            <a:spLocks noGrp="1"/>
          </p:cNvSpPr>
          <p:nvPr>
            <p:ph idx="1"/>
          </p:nvPr>
        </p:nvSpPr>
        <p:spPr/>
        <p:txBody>
          <a:bodyPr/>
          <a:lstStyle/>
          <a:p>
            <a:r>
              <a:rPr lang="en-US" altLang="en-US" dirty="0">
                <a:ea typeface="ＭＳ Ｐゴシック" panose="020B0600070205080204" pitchFamily="34" charset="-128"/>
              </a:rPr>
              <a:t>There are several methods for solving recurrences</a:t>
            </a:r>
          </a:p>
          <a:p>
            <a:pPr lvl="1"/>
            <a:r>
              <a:rPr lang="en-US" altLang="en-US" dirty="0">
                <a:ea typeface="ＭＳ Ｐゴシック" panose="020B0600070205080204" pitchFamily="34" charset="-128"/>
              </a:rPr>
              <a:t>Characteristic Equations</a:t>
            </a:r>
          </a:p>
          <a:p>
            <a:pPr lvl="1"/>
            <a:r>
              <a:rPr lang="en-US" altLang="en-US" dirty="0">
                <a:ea typeface="ＭＳ Ｐゴシック" panose="020B0600070205080204" pitchFamily="34" charset="-128"/>
              </a:rPr>
              <a:t>Backward Substitution</a:t>
            </a:r>
          </a:p>
          <a:p>
            <a:pPr lvl="1"/>
            <a:r>
              <a:rPr lang="en-US" altLang="en-US" dirty="0">
                <a:ea typeface="ＭＳ Ｐゴシック" panose="020B0600070205080204" pitchFamily="34" charset="-128"/>
              </a:rPr>
              <a:t>Recurrence Trees</a:t>
            </a:r>
          </a:p>
          <a:p>
            <a:pPr lvl="1"/>
            <a:r>
              <a:rPr lang="en-US" altLang="en-US" dirty="0">
                <a:ea typeface="ＭＳ Ｐゴシック" panose="020B0600070205080204" pitchFamily="34" charset="-128"/>
              </a:rPr>
              <a:t>… Maple!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38BACA3E-9F0B-5F40-816A-0BE4B0C40E12}"/>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21507" name="Content Placeholder 2">
            <a:extLst>
              <a:ext uri="{FF2B5EF4-FFF2-40B4-BE49-F238E27FC236}">
                <a16:creationId xmlns:a16="http://schemas.microsoft.com/office/drawing/2014/main" id="{4165FF50-CD06-6442-BECB-F3D5053B8EA0}"/>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b="1" dirty="0">
                <a:solidFill>
                  <a:srgbClr val="FF0000"/>
                </a:solidFill>
                <a:ea typeface="+mn-ea"/>
                <a:cs typeface="+mn-cs"/>
              </a:rPr>
              <a:t>Linear Homogeneous Recurrences</a:t>
            </a:r>
          </a:p>
          <a:p>
            <a:pPr lvl="1">
              <a:buFont typeface="Arial" charset="0"/>
              <a:buChar char="–"/>
              <a:defRPr/>
            </a:pPr>
            <a:r>
              <a:rPr lang="en-US" sz="1800" b="1" dirty="0">
                <a:solidFill>
                  <a:srgbClr val="FF0000"/>
                </a:solidFill>
                <a:ea typeface="+mn-ea"/>
              </a:rPr>
              <a:t>Form, solution, characteristic equation, characteristic polynomial, roots</a:t>
            </a:r>
          </a:p>
          <a:p>
            <a:pPr lvl="1">
              <a:buFont typeface="Arial" charset="0"/>
              <a:buChar char="–"/>
              <a:defRPr/>
            </a:pPr>
            <a:r>
              <a:rPr lang="en-US" sz="1800" b="1" dirty="0">
                <a:solidFill>
                  <a:srgbClr val="FF0000"/>
                </a:solidFill>
                <a:ea typeface="+mn-ea"/>
              </a:rPr>
              <a:t>Second order linear homogeneous recurrence</a:t>
            </a:r>
          </a:p>
          <a:p>
            <a:pPr lvl="2">
              <a:buFont typeface="Arial" charset="0"/>
              <a:buChar char="•"/>
              <a:defRPr/>
            </a:pPr>
            <a:r>
              <a:rPr lang="en-US" sz="1600" b="1" dirty="0">
                <a:solidFill>
                  <a:srgbClr val="FF0000"/>
                </a:solidFill>
                <a:ea typeface="+mn-ea"/>
              </a:rPr>
              <a:t>Double roots, solution, examples</a:t>
            </a:r>
          </a:p>
          <a:p>
            <a:pPr lvl="2">
              <a:buFont typeface="Arial" charset="0"/>
              <a:buChar char="•"/>
              <a:defRPr/>
            </a:pPr>
            <a:r>
              <a:rPr lang="en-US" sz="1600" b="1" dirty="0">
                <a:solidFill>
                  <a:srgbClr val="FF0000"/>
                </a:solidFill>
                <a:ea typeface="+mn-ea"/>
              </a:rPr>
              <a:t>Single root, example</a:t>
            </a:r>
          </a:p>
          <a:p>
            <a:pPr lvl="1">
              <a:buFont typeface="Arial" charset="0"/>
              <a:buChar char="–"/>
              <a:defRPr/>
            </a:pPr>
            <a:r>
              <a:rPr lang="en-US" sz="1800" b="1" dirty="0">
                <a:solidFill>
                  <a:srgbClr val="FF0000"/>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210AA8C4-09CC-D14D-841F-CB5BA790D0E5}"/>
              </a:ext>
            </a:extLst>
          </p:cNvPr>
          <p:cNvSpPr>
            <a:spLocks noGrp="1"/>
          </p:cNvSpPr>
          <p:nvPr>
            <p:ph type="title"/>
          </p:nvPr>
        </p:nvSpPr>
        <p:spPr/>
        <p:txBody>
          <a:bodyPr/>
          <a:lstStyle/>
          <a:p>
            <a:r>
              <a:rPr lang="en-US" altLang="en-US">
                <a:ea typeface="ＭＳ Ｐゴシック" panose="020B0600070205080204" pitchFamily="34" charset="-128"/>
              </a:rPr>
              <a:t>Linear Homogeneous Recurrences</a:t>
            </a:r>
          </a:p>
        </p:txBody>
      </p:sp>
      <p:sp>
        <p:nvSpPr>
          <p:cNvPr id="46082" name="Content Placeholder 2">
            <a:extLst>
              <a:ext uri="{FF2B5EF4-FFF2-40B4-BE49-F238E27FC236}">
                <a16:creationId xmlns:a16="http://schemas.microsoft.com/office/drawing/2014/main" id="{C7381C89-F67D-1B4B-B429-87541CD62B6D}"/>
              </a:ext>
            </a:extLst>
          </p:cNvPr>
          <p:cNvSpPr>
            <a:spLocks noGrp="1"/>
          </p:cNvSpPr>
          <p:nvPr>
            <p:ph idx="1"/>
          </p:nvPr>
        </p:nvSpPr>
        <p:spPr/>
        <p:txBody>
          <a:bodyPr/>
          <a:lstStyle/>
          <a:p>
            <a:r>
              <a:rPr lang="en-US" altLang="en-US" sz="2000" b="1" dirty="0">
                <a:ea typeface="ＭＳ Ｐゴシック" panose="020B0600070205080204" pitchFamily="34" charset="-128"/>
              </a:rPr>
              <a:t>Definition</a:t>
            </a:r>
            <a:r>
              <a:rPr lang="en-US" altLang="en-US" sz="2000" dirty="0">
                <a:ea typeface="ＭＳ Ｐゴシック" panose="020B0600070205080204" pitchFamily="34" charset="-128"/>
              </a:rPr>
              <a:t>: A </a:t>
            </a:r>
            <a:r>
              <a:rPr lang="en-US" altLang="en-US" sz="2000" dirty="0">
                <a:solidFill>
                  <a:srgbClr val="FF0000"/>
                </a:solidFill>
                <a:ea typeface="ＭＳ Ｐゴシック" panose="020B0600070205080204" pitchFamily="34" charset="-128"/>
              </a:rPr>
              <a:t>linear homogeneous recurrence</a:t>
            </a:r>
            <a:r>
              <a:rPr lang="en-US" altLang="en-US" sz="2000" dirty="0">
                <a:ea typeface="ＭＳ Ｐゴシック" panose="020B0600070205080204" pitchFamily="34" charset="-128"/>
              </a:rPr>
              <a:t> relation of </a:t>
            </a:r>
            <a:r>
              <a:rPr lang="en-US" altLang="en-US" sz="2000" dirty="0">
                <a:solidFill>
                  <a:srgbClr val="FF0000"/>
                </a:solidFill>
                <a:ea typeface="ＭＳ Ｐゴシック" panose="020B0600070205080204" pitchFamily="34" charset="-128"/>
              </a:rPr>
              <a:t>degree k</a:t>
            </a:r>
            <a:r>
              <a:rPr lang="en-US" altLang="en-US" sz="2000" dirty="0">
                <a:ea typeface="ＭＳ Ｐゴシック" panose="020B0600070205080204" pitchFamily="34" charset="-128"/>
              </a:rPr>
              <a:t> with constant coefficients is a recurrence relation of the form</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 </a:t>
            </a:r>
            <a:r>
              <a:rPr lang="en-US" altLang="en-US" sz="2400" dirty="0" err="1">
                <a:ea typeface="ＭＳ Ｐゴシック" panose="020B0600070205080204" pitchFamily="34" charset="-128"/>
              </a:rPr>
              <a:t>c</a:t>
            </a:r>
            <a:r>
              <a:rPr lang="en-US" altLang="en-US" sz="2400" baseline="-25000" dirty="0" err="1">
                <a:ea typeface="ＭＳ Ｐゴシック" panose="020B0600070205080204" pitchFamily="34" charset="-128"/>
              </a:rPr>
              <a:t>k</a:t>
            </a:r>
            <a:r>
              <a:rPr lang="en-US" altLang="en-US" sz="2400" dirty="0" err="1">
                <a:ea typeface="ＭＳ Ｐゴシック" panose="020B0600070205080204" pitchFamily="34" charset="-128"/>
              </a:rPr>
              <a:t>a</a:t>
            </a:r>
            <a:r>
              <a:rPr lang="en-US" altLang="en-US" sz="2400" baseline="-25000" dirty="0" err="1">
                <a:ea typeface="ＭＳ Ｐゴシック" panose="020B0600070205080204" pitchFamily="34" charset="-128"/>
              </a:rPr>
              <a:t>n</a:t>
            </a:r>
            <a:r>
              <a:rPr lang="en-US" altLang="en-US" sz="2400" baseline="-25000" dirty="0">
                <a:ea typeface="ＭＳ Ｐゴシック" panose="020B0600070205080204" pitchFamily="34" charset="-128"/>
              </a:rPr>
              <a:t>-k</a:t>
            </a:r>
          </a:p>
          <a:p>
            <a:pPr>
              <a:buFont typeface="Arial" panose="020B0604020202020204" pitchFamily="34" charset="0"/>
              <a:buNone/>
            </a:pPr>
            <a:r>
              <a:rPr lang="en-US" altLang="en-US" sz="2000" dirty="0">
                <a:ea typeface="ＭＳ Ｐゴシック" panose="020B0600070205080204" pitchFamily="34" charset="-128"/>
              </a:rPr>
              <a:t>	with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 …, </a:t>
            </a:r>
            <a:r>
              <a:rPr lang="en-US" altLang="en-US" sz="2000" dirty="0" err="1">
                <a:ea typeface="ＭＳ Ｐゴシック" panose="020B0600070205080204" pitchFamily="34" charset="-128"/>
              </a:rPr>
              <a:t>c</a:t>
            </a:r>
            <a:r>
              <a:rPr lang="en-US" altLang="en-US" sz="2000" baseline="-25000" dirty="0" err="1">
                <a:ea typeface="ＭＳ Ｐゴシック" panose="020B0600070205080204" pitchFamily="34" charset="-128"/>
              </a:rPr>
              <a:t>k</a:t>
            </a:r>
            <a:r>
              <a:rPr lang="en-US" altLang="en-US" sz="2000" dirty="0" err="1">
                <a:ea typeface="ＭＳ Ｐゴシック" panose="020B0600070205080204" pitchFamily="34" charset="-128"/>
                <a:sym typeface="Symbol" pitchFamily="2" charset="2"/>
              </a:rPr>
              <a:t></a:t>
            </a:r>
            <a:r>
              <a:rPr lang="en-US" altLang="en-US" sz="2000" dirty="0" err="1">
                <a:latin typeface="Algerian" pitchFamily="82" charset="0"/>
                <a:ea typeface="ＭＳ Ｐゴシック" panose="020B0600070205080204" pitchFamily="34" charset="-128"/>
                <a:sym typeface="Symbol" pitchFamily="2" charset="2"/>
              </a:rPr>
              <a:t>R</a:t>
            </a:r>
            <a:r>
              <a:rPr lang="en-US" altLang="en-US" sz="2000" dirty="0">
                <a:ea typeface="ＭＳ Ｐゴシック" panose="020B0600070205080204" pitchFamily="34" charset="-128"/>
                <a:sym typeface="Symbol" pitchFamily="2" charset="2"/>
              </a:rPr>
              <a:t>,</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k</a:t>
            </a:r>
            <a:r>
              <a:rPr lang="en-US" altLang="en-US" sz="2000" dirty="0">
                <a:ea typeface="ＭＳ Ｐゴシック" panose="020B0600070205080204" pitchFamily="34" charset="-128"/>
                <a:sym typeface="Symbol" pitchFamily="2" charset="2"/>
              </a:rPr>
              <a:t></a:t>
            </a:r>
            <a:r>
              <a:rPr lang="en-US" altLang="en-US" sz="2000" dirty="0">
                <a:ea typeface="ＭＳ Ｐゴシック" panose="020B0600070205080204" pitchFamily="34" charset="-128"/>
              </a:rPr>
              <a:t> 0.</a:t>
            </a:r>
          </a:p>
          <a:p>
            <a:pPr marL="0" indent="0">
              <a:buNone/>
              <a:tabLst>
                <a:tab pos="339725" algn="l"/>
              </a:tabLst>
            </a:pPr>
            <a:r>
              <a:rPr lang="en-US" altLang="en-US" sz="2000" dirty="0">
                <a:ea typeface="ＭＳ Ｐゴシック" panose="020B0600070205080204" pitchFamily="34" charset="-128"/>
              </a:rPr>
              <a:t>	</a:t>
            </a:r>
          </a:p>
          <a:p>
            <a:pPr marL="0" indent="0">
              <a:buNone/>
              <a:tabLst>
                <a:tab pos="339725" algn="l"/>
              </a:tabLst>
            </a:pPr>
            <a:r>
              <a:rPr lang="en-US" altLang="en-US" sz="2000" dirty="0">
                <a:ea typeface="ＭＳ Ｐゴシック" panose="020B0600070205080204" pitchFamily="34" charset="-128"/>
              </a:rPr>
              <a:t>	Example:  a</a:t>
            </a:r>
            <a:r>
              <a:rPr lang="en-US" altLang="en-US" sz="2000" baseline="-25000" dirty="0">
                <a:ea typeface="ＭＳ Ｐゴシック" panose="020B0600070205080204" pitchFamily="34" charset="-128"/>
              </a:rPr>
              <a:t>n </a:t>
            </a:r>
            <a:r>
              <a:rPr lang="en-US" altLang="en-US" sz="2000" dirty="0">
                <a:ea typeface="ＭＳ Ｐゴシック" panose="020B0600070205080204" pitchFamily="34" charset="-128"/>
              </a:rPr>
              <a:t>= 2a</a:t>
            </a:r>
            <a:r>
              <a:rPr lang="en-US" altLang="en-US" sz="2000" baseline="-25000" dirty="0">
                <a:ea typeface="ＭＳ Ｐゴシック" panose="020B0600070205080204" pitchFamily="34" charset="-128"/>
              </a:rPr>
              <a:t>n-1 </a:t>
            </a:r>
            <a:r>
              <a:rPr lang="en-US" altLang="en-US" sz="2000" dirty="0">
                <a:ea typeface="ＭＳ Ｐゴシック" panose="020B0600070205080204" pitchFamily="34" charset="-128"/>
              </a:rPr>
              <a:t>- a</a:t>
            </a:r>
            <a:r>
              <a:rPr lang="en-US" altLang="en-US" sz="2000" baseline="-25000" dirty="0">
                <a:ea typeface="ＭＳ Ｐゴシック" panose="020B0600070205080204" pitchFamily="34" charset="-128"/>
              </a:rPr>
              <a:t>n-2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=2,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=-1</a:t>
            </a:r>
          </a:p>
          <a:p>
            <a:endParaRPr lang="en-US" altLang="en-US" sz="2000" u="sng" dirty="0">
              <a:ea typeface="ＭＳ Ｐゴシック" panose="020B0600070205080204" pitchFamily="34" charset="-128"/>
            </a:endParaRPr>
          </a:p>
          <a:p>
            <a:r>
              <a:rPr lang="en-US" altLang="en-US" sz="2000" u="sng" dirty="0">
                <a:ea typeface="ＭＳ Ｐゴシック" panose="020B0600070205080204" pitchFamily="34" charset="-128"/>
              </a:rPr>
              <a:t>Linear</a:t>
            </a:r>
            <a:r>
              <a:rPr lang="en-US" altLang="en-US" sz="2000" dirty="0">
                <a:ea typeface="ＭＳ Ｐゴシック" panose="020B0600070205080204" pitchFamily="34" charset="-128"/>
              </a:rPr>
              <a:t>: RHS is a sum of multiples of previous terms of the sequence (linear combination of previous terms).  The coefficients are all constants (not functions depending on n)</a:t>
            </a:r>
          </a:p>
          <a:p>
            <a:r>
              <a:rPr lang="en-US" altLang="en-US" sz="2000" u="sng" dirty="0">
                <a:ea typeface="ＭＳ Ｐゴシック" panose="020B0600070205080204" pitchFamily="34" charset="-128"/>
              </a:rPr>
              <a:t>Homogeneous</a:t>
            </a:r>
            <a:r>
              <a:rPr lang="en-US" altLang="en-US" sz="2000" dirty="0">
                <a:ea typeface="ＭＳ Ｐゴシック" panose="020B0600070205080204" pitchFamily="34" charset="-128"/>
              </a:rPr>
              <a:t>: no terms occur that are not multiples of </a:t>
            </a:r>
            <a:r>
              <a:rPr lang="en-US" altLang="en-US" sz="2000" dirty="0" err="1">
                <a:ea typeface="ＭＳ Ｐゴシック" panose="020B0600070205080204" pitchFamily="34" charset="-128"/>
              </a:rPr>
              <a:t>a</a:t>
            </a:r>
            <a:r>
              <a:rPr lang="en-US" altLang="en-US" sz="2000" baseline="-25000" dirty="0" err="1">
                <a:ea typeface="ＭＳ Ｐゴシック" panose="020B0600070205080204" pitchFamily="34" charset="-128"/>
              </a:rPr>
              <a:t>j</a:t>
            </a:r>
            <a:r>
              <a:rPr lang="en-US" altLang="en-US" sz="2000" dirty="0" err="1">
                <a:ea typeface="ＭＳ Ｐゴシック" panose="020B0600070205080204" pitchFamily="34" charset="-128"/>
              </a:rPr>
              <a:t>’</a:t>
            </a:r>
            <a:r>
              <a:rPr lang="en-US" altLang="ja-JP" sz="2000" dirty="0" err="1">
                <a:ea typeface="ＭＳ Ｐゴシック" panose="020B0600070205080204" pitchFamily="34" charset="-128"/>
              </a:rPr>
              <a:t>s</a:t>
            </a:r>
            <a:endParaRPr lang="en-US" altLang="ja-JP" sz="2000" dirty="0">
              <a:ea typeface="ＭＳ Ｐゴシック" panose="020B0600070205080204" pitchFamily="34" charset="-128"/>
            </a:endParaRPr>
          </a:p>
          <a:p>
            <a:r>
              <a:rPr lang="en-US" altLang="en-US" sz="2000" u="sng" dirty="0">
                <a:ea typeface="ＭＳ Ｐゴシック" panose="020B0600070205080204" pitchFamily="34" charset="-128"/>
              </a:rPr>
              <a:t>Degree k</a:t>
            </a:r>
            <a:r>
              <a:rPr lang="en-US" altLang="en-US" sz="2000" dirty="0">
                <a:ea typeface="ＭＳ Ｐゴシック" panose="020B0600070205080204" pitchFamily="34" charset="-128"/>
              </a:rPr>
              <a:t>: a</a:t>
            </a:r>
            <a:r>
              <a:rPr lang="en-US" altLang="en-US" sz="2000" baseline="-25000" dirty="0">
                <a:ea typeface="ＭＳ Ｐゴシック" panose="020B0600070205080204" pitchFamily="34" charset="-128"/>
              </a:rPr>
              <a:t>n</a:t>
            </a:r>
            <a:r>
              <a:rPr lang="en-US" altLang="en-US" sz="2000" dirty="0">
                <a:ea typeface="ＭＳ Ｐゴシック" panose="020B0600070205080204" pitchFamily="34" charset="-128"/>
              </a:rPr>
              <a:t> is expressed in terms of (n-k)</a:t>
            </a:r>
            <a:r>
              <a:rPr lang="en-US" altLang="en-US" sz="2000" baseline="30000" dirty="0" err="1">
                <a:ea typeface="ＭＳ Ｐゴシック" panose="020B0600070205080204" pitchFamily="34" charset="-128"/>
              </a:rPr>
              <a:t>th</a:t>
            </a:r>
            <a:r>
              <a:rPr lang="en-US" altLang="en-US" sz="2000" dirty="0">
                <a:ea typeface="ＭＳ Ｐゴシック" panose="020B0600070205080204" pitchFamily="34" charset="-128"/>
              </a:rPr>
              <a:t> term of the sequence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71DFD234-3527-7642-AAA5-D878E5CA45B5}"/>
              </a:ext>
            </a:extLst>
          </p:cNvPr>
          <p:cNvSpPr>
            <a:spLocks noGrp="1"/>
          </p:cNvSpPr>
          <p:nvPr>
            <p:ph type="title"/>
          </p:nvPr>
        </p:nvSpPr>
        <p:spPr>
          <a:xfrm>
            <a:off x="457200" y="228600"/>
            <a:ext cx="8229600" cy="1143000"/>
          </a:xfrm>
        </p:spPr>
        <p:txBody>
          <a:bodyPr/>
          <a:lstStyle/>
          <a:p>
            <a:r>
              <a:rPr lang="en-US" altLang="en-US" sz="2800">
                <a:ea typeface="ＭＳ Ｐゴシック" panose="020B0600070205080204" pitchFamily="34" charset="-128"/>
              </a:rPr>
              <a:t>Linear Homogeneous Recurrences: Examples</a:t>
            </a:r>
            <a:endParaRPr lang="en-US" altLang="en-US" sz="4000">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3C0D8268-7440-EE48-8A3E-27F8B0BC9EFA}"/>
              </a:ext>
            </a:extLst>
          </p:cNvPr>
          <p:cNvSpPr>
            <a:spLocks noGrp="1"/>
          </p:cNvSpPr>
          <p:nvPr>
            <p:ph idx="1"/>
          </p:nvPr>
        </p:nvSpPr>
        <p:spPr>
          <a:xfrm>
            <a:off x="457200" y="1554162"/>
            <a:ext cx="8229600" cy="4525963"/>
          </a:xfrm>
        </p:spPr>
        <p:txBody>
          <a:bodyPr/>
          <a:lstStyle/>
          <a:p>
            <a:r>
              <a:rPr lang="en-US" altLang="en-US" sz="2400" dirty="0">
                <a:ea typeface="ＭＳ Ｐゴシック" panose="020B0600070205080204" pitchFamily="34" charset="-128"/>
              </a:rPr>
              <a:t>The Fibonacci function is a linear homogeneous recurrence relation</a:t>
            </a:r>
          </a:p>
          <a:p>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So are the following recurrence relations</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4a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+ 5a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+ 7a</a:t>
            </a:r>
            <a:r>
              <a:rPr lang="en-US" altLang="en-US" sz="2400" baseline="-25000" dirty="0">
                <a:ea typeface="ＭＳ Ｐゴシック" panose="020B0600070205080204" pitchFamily="34" charset="-128"/>
              </a:rPr>
              <a:t>n-3</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2a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+ 4a</a:t>
            </a:r>
            <a:r>
              <a:rPr lang="en-US" altLang="en-US" sz="2400" baseline="-25000" dirty="0">
                <a:ea typeface="ＭＳ Ｐゴシック" panose="020B0600070205080204" pitchFamily="34" charset="-128"/>
              </a:rPr>
              <a:t>n-4 </a:t>
            </a:r>
            <a:r>
              <a:rPr lang="en-US" altLang="en-US" sz="2400" dirty="0">
                <a:ea typeface="ＭＳ Ｐゴシック" panose="020B0600070205080204" pitchFamily="34" charset="-128"/>
              </a:rPr>
              <a:t> + 8a</a:t>
            </a:r>
            <a:r>
              <a:rPr lang="en-US" altLang="en-US" sz="2400" baseline="-25000" dirty="0">
                <a:ea typeface="ＭＳ Ｐゴシック" panose="020B0600070205080204" pitchFamily="34" charset="-128"/>
              </a:rPr>
              <a:t>n-8</a:t>
            </a:r>
          </a:p>
          <a:p>
            <a:pPr>
              <a:buFont typeface="Arial" panose="020B0604020202020204" pitchFamily="34" charset="0"/>
              <a:buNone/>
            </a:pPr>
            <a:r>
              <a:rPr lang="en-US" altLang="en-US" sz="2400" dirty="0">
                <a:ea typeface="ＭＳ Ｐゴシック" panose="020B0600070205080204" pitchFamily="34" charset="-128"/>
              </a:rPr>
              <a:t>	How many initial conditions do we need to specify for these relations?</a:t>
            </a:r>
          </a:p>
          <a:p>
            <a:pPr>
              <a:buFont typeface="Arial" panose="020B0604020202020204" pitchFamily="34" charset="0"/>
              <a:buNone/>
            </a:pPr>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So, how do </a:t>
            </a:r>
            <a:r>
              <a:rPr lang="en-US" altLang="en-US" sz="2400" u="sng" dirty="0">
                <a:ea typeface="ＭＳ Ｐゴシック" panose="020B0600070205080204" pitchFamily="34" charset="-128"/>
              </a:rPr>
              <a:t>solve</a:t>
            </a:r>
            <a:r>
              <a:rPr lang="en-US" altLang="en-US" sz="2400" dirty="0">
                <a:ea typeface="ＭＳ Ｐゴシック" panose="020B0600070205080204" pitchFamily="34" charset="-128"/>
              </a:rPr>
              <a:t> linear homogeneous recurrences?</a:t>
            </a:r>
          </a:p>
        </p:txBody>
      </p:sp>
      <p:sp>
        <p:nvSpPr>
          <p:cNvPr id="4" name="Content Placeholder 2">
            <a:extLst>
              <a:ext uri="{FF2B5EF4-FFF2-40B4-BE49-F238E27FC236}">
                <a16:creationId xmlns:a16="http://schemas.microsoft.com/office/drawing/2014/main" id="{53A1294F-7F54-844F-8678-E9964AC25AC6}"/>
              </a:ext>
            </a:extLst>
          </p:cNvPr>
          <p:cNvSpPr txBox="1">
            <a:spLocks/>
          </p:cNvSpPr>
          <p:nvPr/>
        </p:nvSpPr>
        <p:spPr bwMode="auto">
          <a:xfrm>
            <a:off x="838200" y="4906962"/>
            <a:ext cx="7391400" cy="6858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As many as the degree k: k = 3, 8 respectively</a:t>
            </a:r>
          </a:p>
        </p:txBody>
      </p:sp>
      <p:pic>
        <p:nvPicPr>
          <p:cNvPr id="5" name="Picture 4">
            <a:extLst>
              <a:ext uri="{FF2B5EF4-FFF2-40B4-BE49-F238E27FC236}">
                <a16:creationId xmlns:a16="http://schemas.microsoft.com/office/drawing/2014/main" id="{F430C2B9-CF13-174F-B68D-9BAE11368F68}"/>
              </a:ext>
            </a:extLst>
          </p:cNvPr>
          <p:cNvPicPr>
            <a:picLocks noChangeAspect="1"/>
          </p:cNvPicPr>
          <p:nvPr/>
        </p:nvPicPr>
        <p:blipFill>
          <a:blip r:embed="rId2"/>
          <a:stretch>
            <a:fillRect/>
          </a:stretch>
        </p:blipFill>
        <p:spPr>
          <a:xfrm>
            <a:off x="3048000" y="2057400"/>
            <a:ext cx="1785257" cy="7810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953A08CE-789E-5846-B48B-0149420C63A8}"/>
              </a:ext>
            </a:extLst>
          </p:cNvPr>
          <p:cNvSpPr>
            <a:spLocks noGrp="1"/>
          </p:cNvSpPr>
          <p:nvPr>
            <p:ph type="title"/>
          </p:nvPr>
        </p:nvSpPr>
        <p:spPr/>
        <p:txBody>
          <a:bodyPr/>
          <a:lstStyle/>
          <a:p>
            <a:r>
              <a:rPr lang="en-US" altLang="en-US" sz="3600">
                <a:ea typeface="ＭＳ Ｐゴシック" panose="020B0600070205080204" pitchFamily="34" charset="-128"/>
              </a:rPr>
              <a:t>Solving Linear Homogeneous Recurrences</a:t>
            </a:r>
          </a:p>
        </p:txBody>
      </p:sp>
      <p:sp>
        <p:nvSpPr>
          <p:cNvPr id="48130" name="Content Placeholder 2">
            <a:extLst>
              <a:ext uri="{FF2B5EF4-FFF2-40B4-BE49-F238E27FC236}">
                <a16:creationId xmlns:a16="http://schemas.microsoft.com/office/drawing/2014/main" id="{30B7F6E8-C513-544D-8578-C447D152FD28}"/>
              </a:ext>
            </a:extLst>
          </p:cNvPr>
          <p:cNvSpPr>
            <a:spLocks noGrp="1"/>
          </p:cNvSpPr>
          <p:nvPr>
            <p:ph idx="1"/>
          </p:nvPr>
        </p:nvSpPr>
        <p:spPr/>
        <p:txBody>
          <a:bodyPr/>
          <a:lstStyle/>
          <a:p>
            <a:r>
              <a:rPr lang="en-US" altLang="en-US" sz="2000" dirty="0">
                <a:ea typeface="ＭＳ Ｐゴシック" panose="020B0600070205080204" pitchFamily="34" charset="-128"/>
              </a:rPr>
              <a:t>We want a solution of the form a</a:t>
            </a:r>
            <a:r>
              <a:rPr lang="en-US" altLang="en-US" sz="2000" baseline="-25000" dirty="0">
                <a:ea typeface="ＭＳ Ｐゴシック" panose="020B0600070205080204" pitchFamily="34" charset="-128"/>
              </a:rPr>
              <a:t>n</a:t>
            </a:r>
            <a:r>
              <a:rPr lang="en-US" altLang="en-US" sz="2000" dirty="0">
                <a:ea typeface="ＭＳ Ｐゴシック" panose="020B0600070205080204" pitchFamily="34" charset="-128"/>
              </a:rPr>
              <a:t>=</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dirty="0">
                <a:ea typeface="ＭＳ Ｐゴシック" panose="020B0600070205080204" pitchFamily="34" charset="-128"/>
              </a:rPr>
              <a:t> where r is some real constant</a:t>
            </a:r>
          </a:p>
          <a:p>
            <a:r>
              <a:rPr lang="en-US" altLang="en-US" sz="2000" dirty="0">
                <a:ea typeface="ＭＳ Ｐゴシック" panose="020B0600070205080204" pitchFamily="34" charset="-128"/>
              </a:rPr>
              <a:t>We observe that </a:t>
            </a:r>
            <a:r>
              <a:rPr lang="en-US" altLang="en-US" sz="2000" dirty="0">
                <a:solidFill>
                  <a:srgbClr val="FF0000"/>
                </a:solidFill>
                <a:ea typeface="ＭＳ Ｐゴシック" panose="020B0600070205080204" pitchFamily="34" charset="-128"/>
              </a:rPr>
              <a:t>a</a:t>
            </a:r>
            <a:r>
              <a:rPr lang="en-US" altLang="en-US" sz="2000" baseline="-25000" dirty="0">
                <a:solidFill>
                  <a:srgbClr val="FF0000"/>
                </a:solidFill>
                <a:ea typeface="ＭＳ Ｐゴシック" panose="020B0600070205080204" pitchFamily="34" charset="-128"/>
              </a:rPr>
              <a:t>n</a:t>
            </a:r>
            <a:r>
              <a:rPr lang="en-US" altLang="en-US" sz="2000" dirty="0">
                <a:solidFill>
                  <a:srgbClr val="FF0000"/>
                </a:solidFill>
                <a:ea typeface="ＭＳ Ｐゴシック" panose="020B0600070205080204" pitchFamily="34" charset="-128"/>
              </a:rPr>
              <a:t>=</a:t>
            </a:r>
            <a:r>
              <a:rPr lang="en-US" altLang="en-US" sz="2000" dirty="0" err="1">
                <a:solidFill>
                  <a:srgbClr val="FF0000"/>
                </a:solidFill>
                <a:ea typeface="ＭＳ Ｐゴシック" panose="020B0600070205080204" pitchFamily="34" charset="-128"/>
              </a:rPr>
              <a:t>r</a:t>
            </a:r>
            <a:r>
              <a:rPr lang="en-US" altLang="en-US" sz="2000" baseline="30000" dirty="0" err="1">
                <a:solidFill>
                  <a:srgbClr val="FF0000"/>
                </a:solidFill>
                <a:ea typeface="ＭＳ Ｐゴシック" panose="020B0600070205080204" pitchFamily="34" charset="-128"/>
              </a:rPr>
              <a:t>n</a:t>
            </a:r>
            <a:r>
              <a:rPr lang="en-US" altLang="en-US" sz="2000" dirty="0">
                <a:ea typeface="ＭＳ Ｐゴシック" panose="020B0600070205080204" pitchFamily="34" charset="-128"/>
              </a:rPr>
              <a:t> is a solution to a linear homogeneous recurrence </a:t>
            </a:r>
            <a:r>
              <a:rPr lang="en-US" altLang="en-US" sz="2000" i="1" dirty="0">
                <a:ea typeface="ＭＳ Ｐゴシック" panose="020B0600070205080204" pitchFamily="34" charset="-128"/>
              </a:rPr>
              <a:t>if and only if </a:t>
            </a:r>
          </a:p>
          <a:p>
            <a:pPr algn="ctr">
              <a:buFont typeface="Arial" panose="020B0604020202020204" pitchFamily="34" charset="0"/>
              <a:buNone/>
            </a:pP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n-1</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n-2</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 + </a:t>
            </a:r>
            <a:r>
              <a:rPr lang="en-US" altLang="en-US" sz="2000" dirty="0" err="1">
                <a:ea typeface="ＭＳ Ｐゴシック" panose="020B0600070205080204" pitchFamily="34" charset="-128"/>
              </a:rPr>
              <a:t>c</a:t>
            </a:r>
            <a:r>
              <a:rPr lang="en-US" altLang="en-US" sz="2000" baseline="-25000" dirty="0" err="1">
                <a:ea typeface="ＭＳ Ｐゴシック" panose="020B0600070205080204" pitchFamily="34" charset="-128"/>
              </a:rPr>
              <a:t>k</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30000" dirty="0">
                <a:ea typeface="ＭＳ Ｐゴシック" panose="020B0600070205080204" pitchFamily="34" charset="-128"/>
              </a:rPr>
              <a:t>-k</a:t>
            </a:r>
            <a:endParaRPr lang="en-US" altLang="en-US" sz="2000" dirty="0">
              <a:ea typeface="ＭＳ Ｐゴシック" panose="020B0600070205080204" pitchFamily="34" charset="-128"/>
            </a:endParaRPr>
          </a:p>
          <a:p>
            <a:r>
              <a:rPr lang="en-US" altLang="en-US" sz="2000" dirty="0">
                <a:ea typeface="ＭＳ Ｐゴシック" panose="020B0600070205080204" pitchFamily="34" charset="-128"/>
              </a:rPr>
              <a:t>We can now divide both sides by </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30000" dirty="0">
                <a:ea typeface="ＭＳ Ｐゴシック" panose="020B0600070205080204" pitchFamily="34" charset="-128"/>
              </a:rPr>
              <a:t>-k</a:t>
            </a:r>
            <a:r>
              <a:rPr lang="en-US" altLang="en-US" sz="2000" dirty="0">
                <a:ea typeface="ＭＳ Ｐゴシック" panose="020B0600070205080204" pitchFamily="34" charset="-128"/>
              </a:rPr>
              <a:t>, collect terms and we get a k-degree polynomial</a:t>
            </a:r>
          </a:p>
          <a:p>
            <a:pPr algn="ctr">
              <a:buFont typeface="Arial" panose="020B0604020202020204" pitchFamily="34" charset="0"/>
              <a:buNone/>
            </a:pP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k</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k-1</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k-2</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 - c</a:t>
            </a:r>
            <a:r>
              <a:rPr lang="en-US" altLang="en-US" sz="2000" baseline="-25000" dirty="0">
                <a:ea typeface="ＭＳ Ｐゴシック" panose="020B0600070205080204" pitchFamily="34" charset="-128"/>
              </a:rPr>
              <a:t>k</a:t>
            </a:r>
            <a:r>
              <a:rPr lang="en-US" altLang="en-US" sz="2000" dirty="0">
                <a:ea typeface="ＭＳ Ｐゴシック" panose="020B0600070205080204" pitchFamily="34" charset="-128"/>
              </a:rPr>
              <a:t> = 0</a:t>
            </a:r>
          </a:p>
          <a:p>
            <a:r>
              <a:rPr lang="en-US" altLang="en-US" sz="2000" dirty="0">
                <a:ea typeface="ＭＳ Ｐゴシック" panose="020B0600070205080204" pitchFamily="34" charset="-128"/>
              </a:rPr>
              <a:t>This equation is called the </a:t>
            </a:r>
            <a:r>
              <a:rPr lang="en-US" altLang="en-US" sz="2000" u="sng" dirty="0">
                <a:solidFill>
                  <a:srgbClr val="FF0000"/>
                </a:solidFill>
                <a:ea typeface="ＭＳ Ｐゴシック" panose="020B0600070205080204" pitchFamily="34" charset="-128"/>
              </a:rPr>
              <a:t>characteristic equation</a:t>
            </a:r>
            <a:r>
              <a:rPr lang="en-US" altLang="en-US" sz="2000" dirty="0">
                <a:ea typeface="ＭＳ Ｐゴシック" panose="020B0600070205080204" pitchFamily="34" charset="-128"/>
              </a:rPr>
              <a:t> of the recurrence relation</a:t>
            </a:r>
          </a:p>
          <a:p>
            <a:r>
              <a:rPr lang="en-US" altLang="en-US" sz="2000" dirty="0">
                <a:ea typeface="ＭＳ Ｐゴシック" panose="020B0600070205080204" pitchFamily="34" charset="-128"/>
              </a:rPr>
              <a:t>The roots of this polynomial are called the </a:t>
            </a:r>
            <a:r>
              <a:rPr lang="en-US" altLang="en-US" sz="2000" u="sng" dirty="0">
                <a:solidFill>
                  <a:srgbClr val="FF0000"/>
                </a:solidFill>
                <a:ea typeface="ＭＳ Ｐゴシック" panose="020B0600070205080204" pitchFamily="34" charset="-128"/>
              </a:rPr>
              <a:t>characteristics roots</a:t>
            </a:r>
            <a:r>
              <a:rPr lang="en-US" altLang="en-US" sz="2000" dirty="0">
                <a:ea typeface="ＭＳ Ｐゴシック" panose="020B0600070205080204" pitchFamily="34" charset="-128"/>
              </a:rPr>
              <a:t> of the recurrence relation. They can be used to find the solutions (if they exist) to the recurrence relation.  We will consider several cases.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880DD-AE2E-6A44-B460-58CD1612BEAC}"/>
              </a:ext>
            </a:extLst>
          </p:cNvPr>
          <p:cNvSpPr>
            <a:spLocks noGrp="1"/>
          </p:cNvSpPr>
          <p:nvPr>
            <p:ph type="title"/>
          </p:nvPr>
        </p:nvSpPr>
        <p:spPr/>
        <p:txBody>
          <a:bodyPr/>
          <a:lstStyle/>
          <a:p>
            <a:r>
              <a:rPr lang="en-US" dirty="0"/>
              <a:t>Recursion</a:t>
            </a:r>
          </a:p>
        </p:txBody>
      </p:sp>
      <p:sp>
        <p:nvSpPr>
          <p:cNvPr id="3" name="Content Placeholder 2">
            <a:extLst>
              <a:ext uri="{FF2B5EF4-FFF2-40B4-BE49-F238E27FC236}">
                <a16:creationId xmlns:a16="http://schemas.microsoft.com/office/drawing/2014/main" id="{8F94BE5B-CF7E-8A41-8A2F-9864D1F10D90}"/>
              </a:ext>
            </a:extLst>
          </p:cNvPr>
          <p:cNvSpPr>
            <a:spLocks noGrp="1"/>
          </p:cNvSpPr>
          <p:nvPr>
            <p:ph idx="1"/>
          </p:nvPr>
        </p:nvSpPr>
        <p:spPr>
          <a:xfrm>
            <a:off x="457200" y="1524000"/>
            <a:ext cx="8229600" cy="4525963"/>
          </a:xfrm>
        </p:spPr>
        <p:txBody>
          <a:bodyPr/>
          <a:lstStyle/>
          <a:p>
            <a:r>
              <a:rPr lang="en-US" dirty="0"/>
              <a:t>Introduce </a:t>
            </a:r>
            <a:r>
              <a:rPr lang="en-US" dirty="0">
                <a:solidFill>
                  <a:srgbClr val="C00000"/>
                </a:solidFill>
              </a:rPr>
              <a:t>recurrence</a:t>
            </a:r>
            <a:r>
              <a:rPr lang="en-US" dirty="0"/>
              <a:t> relation to express the cost of a </a:t>
            </a:r>
            <a:r>
              <a:rPr lang="en-US" dirty="0">
                <a:solidFill>
                  <a:srgbClr val="C00000"/>
                </a:solidFill>
              </a:rPr>
              <a:t>recursive</a:t>
            </a:r>
            <a:r>
              <a:rPr lang="en-US" dirty="0"/>
              <a:t> algorithm</a:t>
            </a:r>
          </a:p>
          <a:p>
            <a:r>
              <a:rPr lang="en-US" dirty="0"/>
              <a:t>Show that the solution of a recurrence relation is a </a:t>
            </a:r>
            <a:r>
              <a:rPr lang="en-US" dirty="0">
                <a:solidFill>
                  <a:srgbClr val="C00000"/>
                </a:solidFill>
              </a:rPr>
              <a:t>sequence</a:t>
            </a:r>
            <a:endParaRPr lang="en-US" dirty="0"/>
          </a:p>
        </p:txBody>
      </p:sp>
    </p:spTree>
    <p:extLst>
      <p:ext uri="{BB962C8B-B14F-4D97-AF65-F5344CB8AC3E}">
        <p14:creationId xmlns:p14="http://schemas.microsoft.com/office/powerpoint/2010/main" val="3461626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ADC2947A-6370-EF4E-AA06-651AEDC96428}"/>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a:t>
            </a:r>
          </a:p>
        </p:txBody>
      </p:sp>
      <p:sp>
        <p:nvSpPr>
          <p:cNvPr id="49154" name="Content Placeholder 2">
            <a:extLst>
              <a:ext uri="{FF2B5EF4-FFF2-40B4-BE49-F238E27FC236}">
                <a16:creationId xmlns:a16="http://schemas.microsoft.com/office/drawing/2014/main" id="{F6807CFB-5BE2-9349-90CB-AF7E66FCC1FA}"/>
              </a:ext>
            </a:extLst>
          </p:cNvPr>
          <p:cNvSpPr>
            <a:spLocks noGrp="1"/>
          </p:cNvSpPr>
          <p:nvPr>
            <p:ph idx="1"/>
          </p:nvPr>
        </p:nvSpPr>
        <p:spPr/>
        <p:txBody>
          <a:bodyPr/>
          <a:lstStyle/>
          <a:p>
            <a:r>
              <a:rPr lang="en-US" altLang="en-US" sz="2400" dirty="0">
                <a:ea typeface="ＭＳ Ｐゴシック" panose="020B0600070205080204" pitchFamily="34" charset="-128"/>
              </a:rPr>
              <a:t>A </a:t>
            </a:r>
            <a:r>
              <a:rPr lang="en-US" altLang="en-US" sz="2400" u="sng" dirty="0">
                <a:ea typeface="ＭＳ Ｐゴシック" panose="020B0600070205080204" pitchFamily="34" charset="-128"/>
              </a:rPr>
              <a:t>second order</a:t>
            </a:r>
            <a:r>
              <a:rPr lang="en-US" altLang="en-US" sz="2400" dirty="0">
                <a:ea typeface="ＭＳ Ｐゴシック" panose="020B0600070205080204" pitchFamily="34" charset="-128"/>
              </a:rPr>
              <a:t> (k=2) linear homogeneous recurrence is a recurrence of the form</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a:t>
            </a:r>
          </a:p>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1, page 462):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sym typeface="Symbol" pitchFamily="2" charset="2"/>
              </a:rPr>
              <a:t></a:t>
            </a:r>
            <a:r>
              <a:rPr lang="en-US" altLang="en-US" sz="2400" i="1"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r</a:t>
            </a:r>
            <a:r>
              <a:rPr lang="en-US" altLang="en-US" sz="2400" baseline="30000" dirty="0">
                <a:ea typeface="ＭＳ Ｐゴシック" panose="020B0600070205080204" pitchFamily="34" charset="-128"/>
              </a:rPr>
              <a:t>2</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=0 is the characteristic polynomial of a 2</a:t>
            </a:r>
            <a:r>
              <a:rPr lang="en-US" altLang="en-US" sz="2400" baseline="30000" dirty="0">
                <a:ea typeface="ＭＳ Ｐゴシック" panose="020B0600070205080204" pitchFamily="34" charset="-128"/>
              </a:rPr>
              <a:t>nd</a:t>
            </a:r>
            <a:r>
              <a:rPr lang="en-US" altLang="en-US" sz="2400" dirty="0">
                <a:ea typeface="ＭＳ Ｐゴシック" panose="020B0600070205080204" pitchFamily="34" charset="-128"/>
              </a:rPr>
              <a:t> order linear homogeneous recurrence that has two distinct* roots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then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if and only if </a:t>
            </a:r>
          </a:p>
          <a:p>
            <a:pPr algn="ctr">
              <a:buFont typeface="Arial" panose="020B0604020202020204" pitchFamily="34" charset="0"/>
              <a:buNone/>
            </a:pPr>
            <a:r>
              <a:rPr lang="en-US" altLang="en-US" sz="2400" dirty="0">
                <a:solidFill>
                  <a:srgbClr val="FF0000"/>
                </a:solidFill>
                <a:ea typeface="ＭＳ Ｐゴシック" panose="020B0600070205080204" pitchFamily="34" charset="-128"/>
              </a:rPr>
              <a:t>a</a:t>
            </a:r>
            <a:r>
              <a:rPr lang="en-US" altLang="en-US" sz="2400" baseline="-25000" dirty="0">
                <a:solidFill>
                  <a:srgbClr val="FF0000"/>
                </a:solidFill>
                <a:ea typeface="ＭＳ Ｐゴシック" panose="020B0600070205080204" pitchFamily="34" charset="-128"/>
              </a:rPr>
              <a:t>n</a:t>
            </a:r>
            <a:r>
              <a:rPr lang="en-US" altLang="en-US" sz="2400" dirty="0">
                <a:solidFill>
                  <a:srgbClr val="FF0000"/>
                </a:solidFill>
                <a:ea typeface="ＭＳ Ｐゴシック" panose="020B0600070205080204" pitchFamily="34" charset="-128"/>
              </a:rPr>
              <a:t>= </a:t>
            </a:r>
            <a:r>
              <a:rPr lang="en-US" altLang="en-US" sz="2400" dirty="0">
                <a:solidFill>
                  <a:srgbClr val="FF0000"/>
                </a:solidFill>
                <a:ea typeface="ＭＳ Ｐゴシック" panose="020B0600070205080204" pitchFamily="34" charset="-128"/>
                <a:sym typeface="Symbol" pitchFamily="2" charset="2"/>
              </a:rPr>
              <a:t></a:t>
            </a:r>
            <a:r>
              <a:rPr lang="en-US" altLang="en-US" sz="2400" baseline="-25000" dirty="0">
                <a:solidFill>
                  <a:srgbClr val="FF0000"/>
                </a:solidFill>
                <a:ea typeface="ＭＳ Ｐゴシック" panose="020B0600070205080204" pitchFamily="34" charset="-128"/>
              </a:rPr>
              <a:t>1</a:t>
            </a:r>
            <a:r>
              <a:rPr lang="en-US" altLang="en-US" sz="2400" dirty="0">
                <a:solidFill>
                  <a:srgbClr val="FF0000"/>
                </a:solidFill>
                <a:ea typeface="ＭＳ Ｐゴシック" panose="020B0600070205080204" pitchFamily="34" charset="-128"/>
              </a:rPr>
              <a:t>r</a:t>
            </a:r>
            <a:r>
              <a:rPr lang="en-US" altLang="en-US" sz="2400" baseline="-25000" dirty="0">
                <a:solidFill>
                  <a:srgbClr val="FF0000"/>
                </a:solidFill>
                <a:ea typeface="ＭＳ Ｐゴシック" panose="020B0600070205080204" pitchFamily="34" charset="-128"/>
              </a:rPr>
              <a:t>1</a:t>
            </a:r>
            <a:r>
              <a:rPr lang="en-US" altLang="en-US" sz="2400" baseline="30000" dirty="0">
                <a:solidFill>
                  <a:srgbClr val="FF0000"/>
                </a:solidFill>
                <a:ea typeface="ＭＳ Ｐゴシック" panose="020B0600070205080204" pitchFamily="34" charset="-128"/>
              </a:rPr>
              <a:t>n </a:t>
            </a:r>
            <a:r>
              <a:rPr lang="en-US" altLang="en-US" sz="2400" dirty="0">
                <a:solidFill>
                  <a:srgbClr val="FF0000"/>
                </a:solidFill>
                <a:ea typeface="ＭＳ Ｐゴシック" panose="020B0600070205080204" pitchFamily="34" charset="-128"/>
              </a:rPr>
              <a:t>+ </a:t>
            </a:r>
            <a:r>
              <a:rPr lang="en-US" altLang="en-US" sz="2400" dirty="0">
                <a:solidFill>
                  <a:srgbClr val="FF0000"/>
                </a:solidFill>
                <a:ea typeface="ＭＳ Ｐゴシック" panose="020B0600070205080204" pitchFamily="34" charset="-128"/>
                <a:sym typeface="Symbol" pitchFamily="2" charset="2"/>
              </a:rPr>
              <a:t></a:t>
            </a:r>
            <a:r>
              <a:rPr lang="en-US" altLang="en-US" sz="2400" baseline="-25000" dirty="0">
                <a:solidFill>
                  <a:srgbClr val="FF0000"/>
                </a:solidFill>
                <a:ea typeface="ＭＳ Ｐゴシック" panose="020B0600070205080204" pitchFamily="34" charset="-128"/>
              </a:rPr>
              <a:t>2</a:t>
            </a:r>
            <a:r>
              <a:rPr lang="en-US" altLang="en-US" sz="2400" dirty="0">
                <a:solidFill>
                  <a:srgbClr val="FF0000"/>
                </a:solidFill>
                <a:ea typeface="ＭＳ Ｐゴシック" panose="020B0600070205080204" pitchFamily="34" charset="-128"/>
              </a:rPr>
              <a:t>r</a:t>
            </a:r>
            <a:r>
              <a:rPr lang="en-US" altLang="en-US" sz="2400" baseline="-25000" dirty="0">
                <a:solidFill>
                  <a:srgbClr val="FF0000"/>
                </a:solidFill>
                <a:ea typeface="ＭＳ Ｐゴシック" panose="020B0600070205080204" pitchFamily="34" charset="-128"/>
              </a:rPr>
              <a:t>2</a:t>
            </a:r>
            <a:r>
              <a:rPr lang="en-US" altLang="en-US" sz="2400" baseline="30000" dirty="0">
                <a:solidFill>
                  <a:srgbClr val="FF0000"/>
                </a:solidFill>
                <a:ea typeface="ＭＳ Ｐゴシック" panose="020B0600070205080204" pitchFamily="34" charset="-128"/>
              </a:rPr>
              <a:t>n</a:t>
            </a: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are constants dependent upon the initial conditions</a:t>
            </a:r>
          </a:p>
          <a:p>
            <a:pPr>
              <a:buFont typeface="Arial" panose="020B0604020202020204" pitchFamily="34" charset="0"/>
              <a:buNone/>
            </a:pPr>
            <a:endParaRPr lang="en-US" altLang="en-US" sz="1400" dirty="0">
              <a:ea typeface="ＭＳ Ｐゴシック" panose="020B0600070205080204" pitchFamily="34" charset="-128"/>
            </a:endParaRPr>
          </a:p>
          <a:p>
            <a:pPr>
              <a:buFont typeface="Arial" panose="020B0604020202020204" pitchFamily="34" charset="0"/>
              <a:buNone/>
            </a:pPr>
            <a:r>
              <a:rPr lang="en-US" altLang="en-US" sz="2000" dirty="0">
                <a:ea typeface="ＭＳ Ｐゴシック" panose="020B0600070205080204" pitchFamily="34" charset="-128"/>
              </a:rPr>
              <a:t>* We discuss single root later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2229DC3B-28DB-CB4D-921E-06D828F64241}"/>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(1)</a:t>
            </a:r>
          </a:p>
        </p:txBody>
      </p:sp>
      <p:sp>
        <p:nvSpPr>
          <p:cNvPr id="50178" name="Content Placeholder 2">
            <a:extLst>
              <a:ext uri="{FF2B5EF4-FFF2-40B4-BE49-F238E27FC236}">
                <a16:creationId xmlns:a16="http://schemas.microsoft.com/office/drawing/2014/main" id="{A93A9733-778F-1640-99B2-3FEE18D52CD8}"/>
              </a:ext>
            </a:extLst>
          </p:cNvPr>
          <p:cNvSpPr>
            <a:spLocks noGrp="1"/>
          </p:cNvSpPr>
          <p:nvPr>
            <p:ph idx="1"/>
          </p:nvPr>
        </p:nvSpPr>
        <p:spPr>
          <a:xfrm>
            <a:off x="457200" y="1447800"/>
            <a:ext cx="8229600" cy="1600200"/>
          </a:xfrm>
        </p:spPr>
        <p:txBody>
          <a:bodyPr/>
          <a:lstStyle/>
          <a:p>
            <a:r>
              <a:rPr lang="en-US" altLang="en-US" sz="2800" dirty="0">
                <a:ea typeface="ＭＳ Ｐゴシック" panose="020B0600070205080204" pitchFamily="34" charset="-128"/>
              </a:rPr>
              <a:t>Find a solution to</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 5a</a:t>
            </a:r>
            <a:r>
              <a:rPr lang="en-US" altLang="en-US" sz="2800" baseline="-25000" dirty="0">
                <a:ea typeface="ＭＳ Ｐゴシック" panose="020B0600070205080204" pitchFamily="34" charset="-128"/>
              </a:rPr>
              <a:t>n-1 </a:t>
            </a:r>
            <a:r>
              <a:rPr lang="en-US" altLang="en-US" sz="2800" dirty="0">
                <a:ea typeface="ＭＳ Ｐゴシック" panose="020B0600070205080204" pitchFamily="34" charset="-128"/>
              </a:rPr>
              <a:t>- 6a</a:t>
            </a:r>
            <a:r>
              <a:rPr lang="en-US" altLang="en-US" sz="2800" baseline="-25000" dirty="0">
                <a:ea typeface="ＭＳ Ｐゴシック" panose="020B0600070205080204" pitchFamily="34" charset="-128"/>
              </a:rPr>
              <a:t>n-2</a:t>
            </a:r>
          </a:p>
          <a:p>
            <a:pPr>
              <a:buFont typeface="Arial" panose="020B0604020202020204" pitchFamily="34" charset="0"/>
              <a:buNone/>
            </a:pPr>
            <a:r>
              <a:rPr lang="en-US" altLang="en-US" sz="2800" dirty="0">
                <a:ea typeface="ＭＳ Ｐゴシック" panose="020B0600070205080204" pitchFamily="34" charset="-128"/>
              </a:rPr>
              <a:t>	with initial conditions 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=1, 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=4</a:t>
            </a:r>
          </a:p>
          <a:p>
            <a:pPr>
              <a:buFont typeface="Arial" panose="020B0604020202020204" pitchFamily="34" charset="0"/>
              <a:buNone/>
            </a:pPr>
            <a:r>
              <a:rPr lang="en-US" altLang="en-US" sz="2800" dirty="0">
                <a:ea typeface="ＭＳ Ｐゴシック" panose="020B0600070205080204" pitchFamily="34" charset="-128"/>
              </a:rPr>
              <a:t> </a:t>
            </a:r>
          </a:p>
        </p:txBody>
      </p:sp>
      <p:sp>
        <p:nvSpPr>
          <p:cNvPr id="4" name="Content Placeholder 2">
            <a:extLst>
              <a:ext uri="{FF2B5EF4-FFF2-40B4-BE49-F238E27FC236}">
                <a16:creationId xmlns:a16="http://schemas.microsoft.com/office/drawing/2014/main" id="{8EFA2ADF-145A-E94A-A025-DE6C455AD78B}"/>
              </a:ext>
            </a:extLst>
          </p:cNvPr>
          <p:cNvSpPr txBox="1">
            <a:spLocks/>
          </p:cNvSpPr>
          <p:nvPr/>
        </p:nvSpPr>
        <p:spPr bwMode="auto">
          <a:xfrm>
            <a:off x="457200" y="29718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 </a:t>
            </a:r>
            <a:r>
              <a:rPr lang="en-US" altLang="en-US" sz="2800"/>
              <a:t>- 5r + 6 = 0</a:t>
            </a:r>
            <a:endParaRPr lang="en-US" altLang="en-US" sz="2800" baseline="-25000"/>
          </a:p>
          <a:p>
            <a:pPr>
              <a:buFont typeface="Arial" panose="020B0604020202020204" pitchFamily="34" charset="0"/>
              <a:buNone/>
            </a:pPr>
            <a:r>
              <a:rPr lang="en-US" altLang="en-US" sz="2800"/>
              <a:t>	</a:t>
            </a:r>
          </a:p>
        </p:txBody>
      </p:sp>
      <p:sp>
        <p:nvSpPr>
          <p:cNvPr id="5" name="Content Placeholder 2">
            <a:extLst>
              <a:ext uri="{FF2B5EF4-FFF2-40B4-BE49-F238E27FC236}">
                <a16:creationId xmlns:a16="http://schemas.microsoft.com/office/drawing/2014/main" id="{5EC7F76B-F519-9542-9B50-29B82CD652F0}"/>
              </a:ext>
            </a:extLst>
          </p:cNvPr>
          <p:cNvSpPr txBox="1">
            <a:spLocks/>
          </p:cNvSpPr>
          <p:nvPr/>
        </p:nvSpPr>
        <p:spPr bwMode="auto">
          <a:xfrm>
            <a:off x="457200" y="4038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roots are r</a:t>
            </a:r>
            <a:r>
              <a:rPr lang="en-US" altLang="en-US" sz="2800" baseline="-25000"/>
              <a:t>1</a:t>
            </a:r>
            <a:r>
              <a:rPr lang="en-US" altLang="en-US" sz="2800"/>
              <a:t>=2, r</a:t>
            </a:r>
            <a:r>
              <a:rPr lang="en-US" altLang="en-US" sz="2800" baseline="-25000"/>
              <a:t>2</a:t>
            </a:r>
            <a:r>
              <a:rPr lang="en-US" altLang="en-US" sz="2800"/>
              <a:t>=3</a:t>
            </a:r>
          </a:p>
          <a:p>
            <a:pPr algn="ctr">
              <a:buFont typeface="Arial" panose="020B0604020202020204" pitchFamily="34" charset="0"/>
              <a:buNone/>
            </a:pPr>
            <a:r>
              <a:rPr lang="en-US" altLang="en-US" sz="2800"/>
              <a:t>r</a:t>
            </a:r>
            <a:r>
              <a:rPr lang="en-US" altLang="en-US" sz="2800" baseline="30000"/>
              <a:t>2 </a:t>
            </a:r>
            <a:r>
              <a:rPr lang="en-US" altLang="en-US" sz="2800"/>
              <a:t>- 5r + 6 = (r-2)(r-3)</a:t>
            </a:r>
            <a:endParaRPr lang="en-US" altLang="en-US" sz="2800" baseline="-25000"/>
          </a:p>
          <a:p>
            <a:pPr>
              <a:buFont typeface="Arial" panose="020B0604020202020204" pitchFamily="34" charset="0"/>
              <a:buNone/>
            </a:pPr>
            <a:r>
              <a:rPr lang="en-US" altLang="en-US" sz="2800"/>
              <a:t>	</a:t>
            </a:r>
          </a:p>
        </p:txBody>
      </p:sp>
      <p:sp>
        <p:nvSpPr>
          <p:cNvPr id="6" name="Content Placeholder 2">
            <a:extLst>
              <a:ext uri="{FF2B5EF4-FFF2-40B4-BE49-F238E27FC236}">
                <a16:creationId xmlns:a16="http://schemas.microsoft.com/office/drawing/2014/main" id="{8FF68AB9-4972-8F49-910B-3B64FDDF276E}"/>
              </a:ext>
            </a:extLst>
          </p:cNvPr>
          <p:cNvSpPr txBox="1">
            <a:spLocks/>
          </p:cNvSpPr>
          <p:nvPr/>
        </p:nvSpPr>
        <p:spPr bwMode="auto">
          <a:xfrm>
            <a:off x="457200" y="5181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Using the 2</a:t>
            </a:r>
            <a:r>
              <a:rPr lang="en-US" altLang="en-US" sz="2800" baseline="30000"/>
              <a:t>nd</a:t>
            </a:r>
            <a:r>
              <a:rPr lang="en-US" altLang="en-US" sz="2800"/>
              <a:t> order theorem we have a solution</a:t>
            </a:r>
          </a:p>
          <a:p>
            <a:pPr algn="ctr">
              <a:buFontTx/>
              <a:buNone/>
            </a:pPr>
            <a:r>
              <a:rPr lang="en-US" altLang="en-US" sz="2800"/>
              <a:t>a</a:t>
            </a:r>
            <a:r>
              <a:rPr lang="en-US" altLang="en-US" sz="2800" baseline="-25000"/>
              <a:t>n</a:t>
            </a:r>
            <a:r>
              <a:rPr lang="en-US" altLang="en-US" sz="2800"/>
              <a:t> = </a:t>
            </a:r>
            <a:r>
              <a:rPr lang="en-US" altLang="en-US" sz="2800">
                <a:sym typeface="Symbol" pitchFamily="2" charset="2"/>
              </a:rPr>
              <a:t></a:t>
            </a:r>
            <a:r>
              <a:rPr lang="en-US" altLang="en-US" sz="2800" baseline="-25000"/>
              <a:t>1</a:t>
            </a:r>
            <a:r>
              <a:rPr lang="en-US" altLang="en-US" sz="2800"/>
              <a:t>2</a:t>
            </a:r>
            <a:r>
              <a:rPr lang="en-US" altLang="en-US" sz="2800" baseline="30000"/>
              <a:t>n </a:t>
            </a:r>
            <a:r>
              <a:rPr lang="en-US" altLang="en-US" sz="2800"/>
              <a:t>+ </a:t>
            </a:r>
            <a:r>
              <a:rPr lang="en-US" altLang="en-US" sz="2800">
                <a:sym typeface="Symbol" pitchFamily="2" charset="2"/>
              </a:rPr>
              <a:t></a:t>
            </a:r>
            <a:r>
              <a:rPr lang="en-US" altLang="en-US" sz="2800" baseline="-25000"/>
              <a:t>2</a:t>
            </a:r>
            <a:r>
              <a:rPr lang="en-US" altLang="en-US" sz="2800"/>
              <a:t>3</a:t>
            </a:r>
            <a:r>
              <a:rPr lang="en-US" altLang="en-US" sz="2800" baseline="30000"/>
              <a:t>n</a:t>
            </a:r>
            <a:endParaRPr lang="en-US" altLang="en-US" sz="2800" baseline="-25000"/>
          </a:p>
          <a:p>
            <a:pPr>
              <a:buFont typeface="Arial" panose="020B0604020202020204" pitchFamily="34" charset="0"/>
              <a:buNone/>
            </a:pPr>
            <a:r>
              <a:rPr lang="en-US" altLang="en-US" sz="2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62D4757B-2924-A44C-A022-38183883213B}"/>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 Example A (2)</a:t>
            </a:r>
          </a:p>
        </p:txBody>
      </p:sp>
      <p:sp>
        <p:nvSpPr>
          <p:cNvPr id="51202" name="Content Placeholder 2">
            <a:extLst>
              <a:ext uri="{FF2B5EF4-FFF2-40B4-BE49-F238E27FC236}">
                <a16:creationId xmlns:a16="http://schemas.microsoft.com/office/drawing/2014/main" id="{24452DEB-6AF8-1345-882C-E11CB57E197D}"/>
              </a:ext>
            </a:extLst>
          </p:cNvPr>
          <p:cNvSpPr>
            <a:spLocks noGrp="1"/>
          </p:cNvSpPr>
          <p:nvPr>
            <p:ph idx="1"/>
          </p:nvPr>
        </p:nvSpPr>
        <p:spPr/>
        <p:txBody>
          <a:bodyPr/>
          <a:lstStyle/>
          <a:p>
            <a:r>
              <a:rPr lang="en-US" altLang="en-US" sz="2800" dirty="0">
                <a:ea typeface="ＭＳ Ｐゴシック" panose="020B0600070205080204" pitchFamily="34" charset="-128"/>
              </a:rPr>
              <a:t>Given the solution</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n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n </a:t>
            </a:r>
          </a:p>
          <a:p>
            <a:r>
              <a:rPr lang="en-US" altLang="en-US" sz="2800" dirty="0">
                <a:ea typeface="ＭＳ Ｐゴシック" panose="020B0600070205080204" pitchFamily="34" charset="-128"/>
              </a:rPr>
              <a:t>We plug in the two initial conditions to get a system of linear equations 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=1, 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=4</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0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0</a:t>
            </a:r>
            <a:endParaRPr lang="en-US" altLang="en-US" sz="2800" dirty="0">
              <a:ea typeface="ＭＳ Ｐゴシック" panose="020B0600070205080204" pitchFamily="34" charset="-128"/>
            </a:endParaRP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1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1</a:t>
            </a:r>
            <a:endParaRPr lang="en-US" altLang="en-US" sz="2800" dirty="0">
              <a:ea typeface="ＭＳ Ｐゴシック" panose="020B0600070205080204" pitchFamily="34" charset="-128"/>
            </a:endParaRPr>
          </a:p>
          <a:p>
            <a:r>
              <a:rPr lang="en-US" altLang="en-US" sz="2800" dirty="0">
                <a:ea typeface="ＭＳ Ｐゴシック" panose="020B0600070205080204" pitchFamily="34" charset="-128"/>
              </a:rPr>
              <a:t>Thus:</a:t>
            </a:r>
          </a:p>
          <a:p>
            <a:pPr algn="ctr">
              <a:buFont typeface="Arial" panose="020B0604020202020204" pitchFamily="34" charset="0"/>
              <a:buNone/>
            </a:pPr>
            <a:r>
              <a:rPr lang="en-US" altLang="en-US" sz="2800" dirty="0">
                <a:ea typeface="ＭＳ Ｐゴシック" panose="020B0600070205080204" pitchFamily="34" charset="-128"/>
              </a:rPr>
              <a:t>1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baseline="30000" dirty="0">
                <a:ea typeface="ＭＳ Ｐゴシック" panose="020B0600070205080204" pitchFamily="34" charset="-128"/>
              </a:rPr>
              <a:t>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endParaRPr lang="en-US" altLang="en-US" sz="2800" dirty="0">
              <a:ea typeface="ＭＳ Ｐゴシック" panose="020B0600070205080204" pitchFamily="34" charset="-128"/>
            </a:endParaRPr>
          </a:p>
          <a:p>
            <a:pPr algn="ctr">
              <a:buFont typeface="Arial" panose="020B0604020202020204" pitchFamily="34" charset="0"/>
              <a:buNone/>
            </a:pPr>
            <a:r>
              <a:rPr lang="en-US" altLang="en-US" sz="2800" dirty="0">
                <a:ea typeface="ＭＳ Ｐゴシック" panose="020B0600070205080204" pitchFamily="34" charset="-128"/>
              </a:rPr>
              <a:t>4 = 2</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baseline="30000" dirty="0">
                <a:ea typeface="ＭＳ Ｐゴシック" panose="020B0600070205080204" pitchFamily="34" charset="-128"/>
              </a:rPr>
              <a:t> </a:t>
            </a:r>
            <a:r>
              <a:rPr lang="en-US" altLang="en-US" sz="2800" dirty="0">
                <a:ea typeface="ＭＳ Ｐゴシック" panose="020B0600070205080204" pitchFamily="34" charset="-128"/>
              </a:rPr>
              <a:t>+ 3</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endParaRPr lang="en-US" altLang="en-US" sz="2800" dirty="0">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258D9237-A860-814E-966C-6B4EAF85AEDA}"/>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(3)</a:t>
            </a:r>
          </a:p>
        </p:txBody>
      </p:sp>
      <p:sp>
        <p:nvSpPr>
          <p:cNvPr id="52226" name="Content Placeholder 2">
            <a:extLst>
              <a:ext uri="{FF2B5EF4-FFF2-40B4-BE49-F238E27FC236}">
                <a16:creationId xmlns:a16="http://schemas.microsoft.com/office/drawing/2014/main" id="{501C41E1-AF7F-E142-B770-38C515AEB1D3}"/>
              </a:ext>
            </a:extLst>
          </p:cNvPr>
          <p:cNvSpPr>
            <a:spLocks noGrp="1"/>
          </p:cNvSpPr>
          <p:nvPr>
            <p:ph idx="1"/>
          </p:nvPr>
        </p:nvSpPr>
        <p:spPr/>
        <p:txBody>
          <a:bodyPr/>
          <a:lstStyle/>
          <a:p>
            <a:pPr algn="ctr">
              <a:buFont typeface="Arial" panose="020B0604020202020204" pitchFamily="34" charset="0"/>
              <a:buNone/>
            </a:pPr>
            <a:r>
              <a:rPr lang="en-US" altLang="en-US" sz="2000">
                <a:ea typeface="ＭＳ Ｐゴシック" panose="020B0600070205080204" pitchFamily="34" charset="-128"/>
              </a:rPr>
              <a:t>1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pPr algn="ctr">
              <a:buFont typeface="Arial" panose="020B0604020202020204" pitchFamily="34" charset="0"/>
              <a:buNone/>
            </a:pP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r>
              <a:rPr lang="en-US" altLang="en-US" sz="2400">
                <a:ea typeface="ＭＳ Ｐゴシック" panose="020B0600070205080204" pitchFamily="34" charset="-128"/>
              </a:rPr>
              <a:t>Solving for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 (1</a:t>
            </a:r>
            <a:r>
              <a:rPr lang="en-US" altLang="en-US" sz="2400">
                <a:ea typeface="ＭＳ Ｐゴシック" panose="020B0600070205080204" pitchFamily="34" charset="-128"/>
                <a:sym typeface="Symbol" pitchFamily="2" charset="2"/>
              </a:rPr>
              <a:t> - </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we get</a:t>
            </a:r>
          </a:p>
          <a:p>
            <a:pPr algn="ctr">
              <a:buFont typeface="Arial" panose="020B0604020202020204" pitchFamily="34" charset="0"/>
              <a:buNone/>
            </a:pPr>
            <a:r>
              <a:rPr lang="en-US" altLang="en-US" sz="2400">
                <a:ea typeface="ＭＳ Ｐゴシック" panose="020B0600070205080204" pitchFamily="34" charset="-128"/>
              </a:rPr>
              <a:t> </a:t>
            </a: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 4 = 2(1-</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4 = 2 - 2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 </a:t>
            </a:r>
          </a:p>
          <a:p>
            <a:pPr algn="ctr">
              <a:buFont typeface="Arial" panose="020B0604020202020204" pitchFamily="34" charset="0"/>
              <a:buNone/>
            </a:pPr>
            <a:r>
              <a:rPr lang="en-US" altLang="en-US" sz="2000">
                <a:ea typeface="ＭＳ Ｐゴシック" panose="020B0600070205080204" pitchFamily="34" charset="-128"/>
              </a:rPr>
              <a:t>2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r>
              <a:rPr lang="en-US" altLang="en-US" sz="2400">
                <a:ea typeface="ＭＳ Ｐゴシック" panose="020B0600070205080204" pitchFamily="34" charset="-128"/>
                <a:sym typeface="Symbol" pitchFamily="2" charset="2"/>
              </a:rPr>
              <a:t>Substituting for </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1</a:t>
            </a:r>
            <a:r>
              <a:rPr lang="en-US" altLang="en-US" sz="2400">
                <a:ea typeface="ＭＳ Ｐゴシック" panose="020B0600070205080204" pitchFamily="34" charset="-128"/>
              </a:rPr>
              <a:t> = -1</a:t>
            </a:r>
            <a:endParaRPr lang="en-US" altLang="en-US" sz="2400" baseline="-25000">
              <a:ea typeface="ＭＳ Ｐゴシック" panose="020B0600070205080204" pitchFamily="34" charset="-128"/>
            </a:endParaRPr>
          </a:p>
          <a:p>
            <a:r>
              <a:rPr lang="en-US" altLang="en-US" sz="2400">
                <a:ea typeface="ＭＳ Ｐゴシック" panose="020B0600070205080204" pitchFamily="34" charset="-128"/>
              </a:rPr>
              <a:t>Putting it back together, we have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-1</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endParaRPr lang="en-US" altLang="en-US" sz="240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45A688E3-3FEE-2640-8BE8-69AE7FC73232}"/>
              </a:ext>
            </a:extLst>
          </p:cNvPr>
          <p:cNvSpPr>
            <a:spLocks noGrp="1"/>
          </p:cNvSpPr>
          <p:nvPr>
            <p:ph type="title"/>
          </p:nvPr>
        </p:nvSpPr>
        <p:spPr/>
        <p:txBody>
          <a:bodyPr/>
          <a:lstStyle/>
          <a:p>
            <a:r>
              <a:rPr lang="en-US" altLang="en-US" sz="4000">
                <a:ea typeface="ＭＳ Ｐゴシック" panose="020B0600070205080204" pitchFamily="34" charset="-128"/>
              </a:rPr>
              <a:t>Second Order Linear Homogeneous Recurrences: Example B (1)</a:t>
            </a:r>
          </a:p>
        </p:txBody>
      </p:sp>
      <p:sp>
        <p:nvSpPr>
          <p:cNvPr id="53250" name="Content Placeholder 2">
            <a:extLst>
              <a:ext uri="{FF2B5EF4-FFF2-40B4-BE49-F238E27FC236}">
                <a16:creationId xmlns:a16="http://schemas.microsoft.com/office/drawing/2014/main" id="{58BDECED-B528-6E49-A9C7-76E42B40D744}"/>
              </a:ext>
            </a:extLst>
          </p:cNvPr>
          <p:cNvSpPr>
            <a:spLocks noGrp="1"/>
          </p:cNvSpPr>
          <p:nvPr>
            <p:ph idx="1"/>
          </p:nvPr>
        </p:nvSpPr>
        <p:spPr>
          <a:xfrm>
            <a:off x="457200" y="1600200"/>
            <a:ext cx="8229600" cy="1371600"/>
          </a:xfrm>
        </p:spPr>
        <p:txBody>
          <a:bodyPr/>
          <a:lstStyle/>
          <a:p>
            <a:r>
              <a:rPr lang="en-US" altLang="en-US" sz="2400">
                <a:ea typeface="ＭＳ Ｐゴシック" panose="020B0600070205080204" pitchFamily="34" charset="-128"/>
              </a:rPr>
              <a:t>Solve the recurrence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-2a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+ 15a</a:t>
            </a:r>
            <a:r>
              <a:rPr lang="en-US" altLang="en-US" sz="2400" baseline="-25000">
                <a:ea typeface="ＭＳ Ｐゴシック" panose="020B0600070205080204" pitchFamily="34" charset="-128"/>
              </a:rPr>
              <a:t>n-2</a:t>
            </a:r>
          </a:p>
          <a:p>
            <a:pPr>
              <a:buFont typeface="Arial" panose="020B0604020202020204" pitchFamily="34" charset="0"/>
              <a:buNone/>
            </a:pPr>
            <a:r>
              <a:rPr lang="en-US" altLang="en-US" sz="2400">
                <a:ea typeface="ＭＳ Ｐゴシック" panose="020B0600070205080204" pitchFamily="34" charset="-128"/>
              </a:rPr>
              <a:t>	with initial conditions a</a:t>
            </a:r>
            <a:r>
              <a:rPr lang="en-US" altLang="en-US" sz="2400" baseline="-25000">
                <a:ea typeface="ＭＳ Ｐゴシック" panose="020B0600070205080204" pitchFamily="34" charset="-128"/>
              </a:rPr>
              <a:t>0</a:t>
            </a:r>
            <a:r>
              <a:rPr lang="en-US" altLang="en-US" sz="2400">
                <a:ea typeface="ＭＳ Ｐゴシック" panose="020B0600070205080204" pitchFamily="34" charset="-128"/>
              </a:rPr>
              <a:t>= 0,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1</a:t>
            </a:r>
            <a:endParaRPr lang="en-US" altLang="en-US" sz="2400" baseline="-25000">
              <a:ea typeface="ＭＳ Ｐゴシック" panose="020B0600070205080204" pitchFamily="34" charset="-128"/>
            </a:endParaRP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3F8A6D65-165D-4D40-966C-98EFF1945C63}"/>
              </a:ext>
            </a:extLst>
          </p:cNvPr>
          <p:cNvSpPr txBox="1">
            <a:spLocks/>
          </p:cNvSpPr>
          <p:nvPr/>
        </p:nvSpPr>
        <p:spPr bwMode="auto">
          <a:xfrm>
            <a:off x="457200" y="29718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If we did it right, we have</a:t>
            </a:r>
          </a:p>
          <a:p>
            <a:pPr algn="ctr">
              <a:buFont typeface="Arial" panose="020B0604020202020204" pitchFamily="34" charset="0"/>
              <a:buNone/>
            </a:pPr>
            <a:r>
              <a:rPr lang="en-US" altLang="en-US" sz="2400"/>
              <a:t>a</a:t>
            </a:r>
            <a:r>
              <a:rPr lang="en-US" altLang="en-US" sz="2400" baseline="-25000"/>
              <a:t>n</a:t>
            </a:r>
            <a:r>
              <a:rPr lang="en-US" altLang="en-US" sz="2400"/>
              <a:t> = 1/8 (3)</a:t>
            </a:r>
            <a:r>
              <a:rPr lang="en-US" altLang="en-US" sz="2400" baseline="30000"/>
              <a:t>n</a:t>
            </a:r>
            <a:r>
              <a:rPr lang="en-US" altLang="en-US" sz="2400" baseline="-25000"/>
              <a:t>  </a:t>
            </a:r>
            <a:r>
              <a:rPr lang="en-US" altLang="en-US" sz="2400"/>
              <a:t>- 1/8 (-5)</a:t>
            </a:r>
            <a:r>
              <a:rPr lang="en-US" altLang="en-US" sz="2400" baseline="30000"/>
              <a:t>n</a:t>
            </a:r>
            <a:endParaRPr lang="en-US" altLang="en-US" sz="2400" baseline="-25000"/>
          </a:p>
          <a:p>
            <a:endParaRPr lang="en-US" altLang="en-US"/>
          </a:p>
        </p:txBody>
      </p:sp>
      <p:sp>
        <p:nvSpPr>
          <p:cNvPr id="5" name="Content Placeholder 2">
            <a:extLst>
              <a:ext uri="{FF2B5EF4-FFF2-40B4-BE49-F238E27FC236}">
                <a16:creationId xmlns:a16="http://schemas.microsoft.com/office/drawing/2014/main" id="{359AF7A3-8AA9-4044-A597-A51EE7A238B8}"/>
              </a:ext>
            </a:extLst>
          </p:cNvPr>
          <p:cNvSpPr txBox="1">
            <a:spLocks/>
          </p:cNvSpPr>
          <p:nvPr/>
        </p:nvSpPr>
        <p:spPr bwMode="auto">
          <a:xfrm>
            <a:off x="457200" y="44196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To check ourselves, we verify a</a:t>
            </a:r>
            <a:r>
              <a:rPr lang="en-US" altLang="en-US" sz="2400" baseline="-25000"/>
              <a:t>0</a:t>
            </a:r>
            <a:r>
              <a:rPr lang="en-US" altLang="en-US" sz="2400"/>
              <a:t>, a</a:t>
            </a:r>
            <a:r>
              <a:rPr lang="en-US" altLang="en-US" sz="2400" baseline="-25000"/>
              <a:t>1</a:t>
            </a:r>
            <a:r>
              <a:rPr lang="en-US" altLang="en-US" sz="2400"/>
              <a:t>, we compute a</a:t>
            </a:r>
            <a:r>
              <a:rPr lang="en-US" altLang="en-US" sz="2400" baseline="-25000"/>
              <a:t>3</a:t>
            </a:r>
            <a:r>
              <a:rPr lang="en-US" altLang="en-US" sz="2400"/>
              <a:t> with both equations, then maybe a</a:t>
            </a:r>
            <a:r>
              <a:rPr lang="en-US" altLang="en-US" sz="2400" baseline="-25000"/>
              <a:t>4</a:t>
            </a:r>
            <a:r>
              <a:rPr lang="en-US" altLang="en-US" sz="2400"/>
              <a:t>, etc.</a:t>
            </a:r>
            <a:endParaRPr lang="en-US" altLang="en-US" sz="2400" baseline="-25000"/>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19629BA6-B1A3-1648-B2CE-678FE2F77490}"/>
              </a:ext>
            </a:extLst>
          </p:cNvPr>
          <p:cNvSpPr>
            <a:spLocks noGrp="1"/>
          </p:cNvSpPr>
          <p:nvPr>
            <p:ph type="title"/>
          </p:nvPr>
        </p:nvSpPr>
        <p:spPr/>
        <p:txBody>
          <a:bodyPr/>
          <a:lstStyle/>
          <a:p>
            <a:r>
              <a:rPr lang="en-US" altLang="en-US">
                <a:ea typeface="ＭＳ Ｐゴシック" panose="020B0600070205080204" pitchFamily="34" charset="-128"/>
              </a:rPr>
              <a:t>Single Root Case</a:t>
            </a:r>
          </a:p>
        </p:txBody>
      </p:sp>
      <p:sp>
        <p:nvSpPr>
          <p:cNvPr id="54274" name="Content Placeholder 2">
            <a:extLst>
              <a:ext uri="{FF2B5EF4-FFF2-40B4-BE49-F238E27FC236}">
                <a16:creationId xmlns:a16="http://schemas.microsoft.com/office/drawing/2014/main" id="{F61E483E-C7B2-EE43-9AC2-5AFC4FF19D08}"/>
              </a:ext>
            </a:extLst>
          </p:cNvPr>
          <p:cNvSpPr>
            <a:spLocks noGrp="1"/>
          </p:cNvSpPr>
          <p:nvPr>
            <p:ph idx="1"/>
          </p:nvPr>
        </p:nvSpPr>
        <p:spPr/>
        <p:txBody>
          <a:bodyPr/>
          <a:lstStyle/>
          <a:p>
            <a:r>
              <a:rPr lang="en-US" altLang="en-US" sz="2400" dirty="0">
                <a:ea typeface="ＭＳ Ｐゴシック" panose="020B0600070205080204" pitchFamily="34" charset="-128"/>
              </a:rPr>
              <a:t>We can apply the theorem if the roots are </a:t>
            </a:r>
            <a:r>
              <a:rPr lang="en-US" altLang="en-US" sz="2400" dirty="0" err="1">
                <a:ea typeface="ＭＳ Ｐゴシック" panose="020B0600070205080204" pitchFamily="34" charset="-128"/>
              </a:rPr>
              <a:t>distincts</a:t>
            </a:r>
            <a:r>
              <a:rPr lang="en-US" altLang="en-US" sz="2400" dirty="0">
                <a:ea typeface="ＭＳ Ｐゴシック" panose="020B0600070205080204" pitchFamily="34" charset="-128"/>
              </a:rPr>
              <a:t>, i.e.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p>
          <a:p>
            <a:r>
              <a:rPr lang="en-US" altLang="en-US" sz="2400" dirty="0">
                <a:ea typeface="ＭＳ Ｐゴシック" panose="020B0600070205080204" pitchFamily="34" charset="-128"/>
              </a:rPr>
              <a:t>If the roots are not distinct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we say that one characteristic root has multiplicity two.  In this case, we apply a different theorem</a:t>
            </a:r>
          </a:p>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(Theorem2, page 464)</a:t>
            </a:r>
          </a:p>
          <a:p>
            <a:pPr>
              <a:buFont typeface="Arial" panose="020B0604020202020204" pitchFamily="34" charset="0"/>
              <a:buNone/>
            </a:pPr>
            <a:r>
              <a:rPr lang="en-US" altLang="en-US" sz="2400" dirty="0">
                <a:ea typeface="ＭＳ Ｐゴシック" panose="020B0600070205080204" pitchFamily="34" charset="-128"/>
              </a:rPr>
              <a:t>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sym typeface="Symbol" pitchFamily="2" charset="2"/>
              </a:rPr>
              <a:t></a:t>
            </a:r>
            <a:r>
              <a:rPr lang="en-US" altLang="en-US" sz="2400"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r</a:t>
            </a:r>
            <a:r>
              <a:rPr lang="en-US" altLang="en-US" sz="2400" baseline="30000" dirty="0">
                <a:ea typeface="ＭＳ Ｐゴシック" panose="020B0600070205080204" pitchFamily="34" charset="-128"/>
              </a:rPr>
              <a:t>2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 - c</a:t>
            </a:r>
            <a:r>
              <a:rPr lang="en-US" altLang="en-US" sz="2400" baseline="-25000" dirty="0">
                <a:ea typeface="ＭＳ Ｐゴシック" panose="020B0600070205080204" pitchFamily="34" charset="-128"/>
              </a:rPr>
              <a:t>2 </a:t>
            </a:r>
            <a:r>
              <a:rPr lang="en-US" altLang="en-US" sz="2400" dirty="0">
                <a:ea typeface="ＭＳ Ｐゴシック" panose="020B0600070205080204" pitchFamily="34" charset="-128"/>
              </a:rPr>
              <a:t>= 0 has only one distinct root, r</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then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to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a:t>
            </a:r>
            <a:r>
              <a:rPr lang="en-US" altLang="en-US" sz="2400" dirty="0">
                <a:ea typeface="ＭＳ Ｐゴシック" panose="020B0600070205080204" pitchFamily="34" charset="-128"/>
              </a:rPr>
              <a:t> if and only if </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0</a:t>
            </a:r>
            <a:r>
              <a:rPr lang="en-US" altLang="en-US" sz="2400" baseline="30000" dirty="0">
                <a:ea typeface="ＭＳ Ｐゴシック" panose="020B0600070205080204" pitchFamily="34" charset="-128"/>
              </a:rPr>
              <a:t>n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2</a:t>
            </a:r>
            <a:r>
              <a:rPr lang="en-US" altLang="en-US" sz="2400" b="1" dirty="0">
                <a:solidFill>
                  <a:srgbClr val="FF0000"/>
                </a:solidFill>
                <a:ea typeface="ＭＳ Ｐゴシック" panose="020B0600070205080204" pitchFamily="34" charset="-128"/>
              </a:rPr>
              <a:t>n</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0</a:t>
            </a:r>
            <a:r>
              <a:rPr lang="en-US" altLang="en-US" sz="2400" baseline="30000" dirty="0">
                <a:ea typeface="ＭＳ Ｐゴシック" panose="020B0600070205080204" pitchFamily="34" charset="-128"/>
              </a:rPr>
              <a:t>n</a:t>
            </a: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are constants depending upon the initial conditions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7769EF0D-72D1-B24A-9A30-8C18DC4A7A4F}"/>
              </a:ext>
            </a:extLst>
          </p:cNvPr>
          <p:cNvSpPr>
            <a:spLocks noGrp="1"/>
          </p:cNvSpPr>
          <p:nvPr>
            <p:ph type="title"/>
          </p:nvPr>
        </p:nvSpPr>
        <p:spPr/>
        <p:txBody>
          <a:bodyPr/>
          <a:lstStyle/>
          <a:p>
            <a:r>
              <a:rPr lang="en-US" altLang="en-US">
                <a:ea typeface="ＭＳ Ｐゴシック" panose="020B0600070205080204" pitchFamily="34" charset="-128"/>
              </a:rPr>
              <a:t>Single Root Case: Example (1)</a:t>
            </a:r>
          </a:p>
        </p:txBody>
      </p:sp>
      <p:sp>
        <p:nvSpPr>
          <p:cNvPr id="55298" name="Content Placeholder 2">
            <a:extLst>
              <a:ext uri="{FF2B5EF4-FFF2-40B4-BE49-F238E27FC236}">
                <a16:creationId xmlns:a16="http://schemas.microsoft.com/office/drawing/2014/main" id="{C37E714C-A1CF-E94B-A3A2-F339CD87D63F}"/>
              </a:ext>
            </a:extLst>
          </p:cNvPr>
          <p:cNvSpPr>
            <a:spLocks noGrp="1"/>
          </p:cNvSpPr>
          <p:nvPr>
            <p:ph idx="1"/>
          </p:nvPr>
        </p:nvSpPr>
        <p:spPr>
          <a:xfrm>
            <a:off x="457200" y="1600200"/>
            <a:ext cx="8229600" cy="1524000"/>
          </a:xfrm>
        </p:spPr>
        <p:txBody>
          <a:bodyPr/>
          <a:lstStyle/>
          <a:p>
            <a:r>
              <a:rPr lang="en-US" altLang="en-US" sz="2800">
                <a:ea typeface="ＭＳ Ｐゴシック" panose="020B0600070205080204" pitchFamily="34" charset="-128"/>
              </a:rPr>
              <a:t>What is the solution to the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 8a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- 16a</a:t>
            </a:r>
            <a:r>
              <a:rPr lang="en-US" altLang="en-US" sz="2800" baseline="-25000">
                <a:ea typeface="ＭＳ Ｐゴシック" panose="020B0600070205080204" pitchFamily="34" charset="-128"/>
              </a:rPr>
              <a:t>n-2</a:t>
            </a:r>
          </a:p>
          <a:p>
            <a:pPr>
              <a:buFont typeface="Arial" panose="020B0604020202020204" pitchFamily="34" charset="0"/>
              <a:buNone/>
            </a:pPr>
            <a:r>
              <a:rPr lang="en-US" altLang="en-US" sz="2800">
                <a:ea typeface="ＭＳ Ｐゴシック" panose="020B0600070205080204" pitchFamily="34" charset="-128"/>
              </a:rPr>
              <a:t>	with initial conditions 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1,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 7?</a:t>
            </a:r>
          </a:p>
        </p:txBody>
      </p:sp>
      <p:sp>
        <p:nvSpPr>
          <p:cNvPr id="4" name="Content Placeholder 2">
            <a:extLst>
              <a:ext uri="{FF2B5EF4-FFF2-40B4-BE49-F238E27FC236}">
                <a16:creationId xmlns:a16="http://schemas.microsoft.com/office/drawing/2014/main" id="{BEF8BA22-0320-5843-B515-8755A8098DE1}"/>
              </a:ext>
            </a:extLst>
          </p:cNvPr>
          <p:cNvSpPr txBox="1">
            <a:spLocks/>
          </p:cNvSpPr>
          <p:nvPr/>
        </p:nvSpPr>
        <p:spPr bwMode="auto">
          <a:xfrm>
            <a:off x="381000" y="3048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a:t>
            </a:r>
            <a:r>
              <a:rPr lang="en-US" altLang="en-US" sz="2800"/>
              <a:t> – 8r + 16 = 0</a:t>
            </a:r>
            <a:endParaRPr lang="en-US" altLang="en-US" sz="2800" baseline="-25000"/>
          </a:p>
        </p:txBody>
      </p:sp>
      <p:sp>
        <p:nvSpPr>
          <p:cNvPr id="5" name="Content Placeholder 2">
            <a:extLst>
              <a:ext uri="{FF2B5EF4-FFF2-40B4-BE49-F238E27FC236}">
                <a16:creationId xmlns:a16="http://schemas.microsoft.com/office/drawing/2014/main" id="{248A7C7D-5193-B54B-A761-A746D4BEF5E0}"/>
              </a:ext>
            </a:extLst>
          </p:cNvPr>
          <p:cNvSpPr txBox="1">
            <a:spLocks/>
          </p:cNvSpPr>
          <p:nvPr/>
        </p:nvSpPr>
        <p:spPr bwMode="auto">
          <a:xfrm>
            <a:off x="381000" y="3962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Factoring gives us:</a:t>
            </a:r>
          </a:p>
          <a:p>
            <a:pPr algn="ctr">
              <a:buFont typeface="Arial" panose="020B0604020202020204" pitchFamily="34" charset="0"/>
              <a:buNone/>
            </a:pPr>
            <a:r>
              <a:rPr lang="en-US" altLang="en-US" sz="2800"/>
              <a:t>r</a:t>
            </a:r>
            <a:r>
              <a:rPr lang="en-US" altLang="en-US" sz="2800" baseline="30000"/>
              <a:t>2</a:t>
            </a:r>
            <a:r>
              <a:rPr lang="en-US" altLang="en-US" sz="2800"/>
              <a:t> – 8r + 16 = (r-4)(r-4), so r</a:t>
            </a:r>
            <a:r>
              <a:rPr lang="en-US" altLang="en-US" sz="2800" baseline="-25000"/>
              <a:t>0</a:t>
            </a:r>
            <a:r>
              <a:rPr lang="en-US" altLang="en-US" sz="2800"/>
              <a:t>=4</a:t>
            </a:r>
            <a:endParaRPr lang="en-US" altLang="en-US" sz="2800" baseline="-25000"/>
          </a:p>
        </p:txBody>
      </p:sp>
      <p:sp>
        <p:nvSpPr>
          <p:cNvPr id="6" name="Content Placeholder 2">
            <a:extLst>
              <a:ext uri="{FF2B5EF4-FFF2-40B4-BE49-F238E27FC236}">
                <a16:creationId xmlns:a16="http://schemas.microsoft.com/office/drawing/2014/main" id="{2099BC00-937D-A144-8FDC-5336384C1C67}"/>
              </a:ext>
            </a:extLst>
          </p:cNvPr>
          <p:cNvSpPr txBox="1">
            <a:spLocks/>
          </p:cNvSpPr>
          <p:nvPr/>
        </p:nvSpPr>
        <p:spPr bwMode="auto">
          <a:xfrm>
            <a:off x="381000" y="5105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dirty="0"/>
              <a:t>Applying the theorem we have the solution:</a:t>
            </a:r>
          </a:p>
          <a:p>
            <a:pPr algn="ctr">
              <a:buFontTx/>
              <a:buNone/>
            </a:pPr>
            <a:r>
              <a:rPr lang="en-US" altLang="en-US" sz="2800" dirty="0"/>
              <a:t>a</a:t>
            </a:r>
            <a:r>
              <a:rPr lang="en-US" altLang="en-US" sz="2800" baseline="-25000" dirty="0"/>
              <a:t>n</a:t>
            </a:r>
            <a:r>
              <a:rPr lang="en-US" altLang="en-US" sz="2800" dirty="0"/>
              <a:t>= </a:t>
            </a:r>
            <a:r>
              <a:rPr lang="en-US" altLang="en-US" sz="2800" dirty="0">
                <a:sym typeface="Symbol" pitchFamily="2" charset="2"/>
              </a:rPr>
              <a:t></a:t>
            </a:r>
            <a:r>
              <a:rPr lang="en-US" altLang="en-US" sz="2800" baseline="-25000" dirty="0"/>
              <a:t>1</a:t>
            </a:r>
            <a:r>
              <a:rPr lang="en-US" altLang="en-US" sz="2800" dirty="0"/>
              <a:t>(4)</a:t>
            </a:r>
            <a:r>
              <a:rPr lang="en-US" altLang="en-US" sz="2800" baseline="30000" dirty="0"/>
              <a:t>n </a:t>
            </a:r>
            <a:r>
              <a:rPr lang="en-US" altLang="en-US" sz="2800" dirty="0"/>
              <a:t>+ </a:t>
            </a:r>
            <a:r>
              <a:rPr lang="en-US" altLang="en-US" sz="2800" dirty="0">
                <a:sym typeface="Symbol" pitchFamily="2" charset="2"/>
              </a:rPr>
              <a:t></a:t>
            </a:r>
            <a:r>
              <a:rPr lang="en-US" altLang="en-US" sz="2800" baseline="-25000" dirty="0"/>
              <a:t>2</a:t>
            </a:r>
            <a:r>
              <a:rPr lang="en-US" altLang="en-US" sz="2800" dirty="0">
                <a:solidFill>
                  <a:srgbClr val="FF0000"/>
                </a:solidFill>
              </a:rPr>
              <a:t>n</a:t>
            </a:r>
            <a:r>
              <a:rPr lang="en-US" altLang="en-US" sz="2800" dirty="0"/>
              <a:t>(4)</a:t>
            </a:r>
            <a:r>
              <a:rPr lang="en-US" altLang="en-US" sz="2800" baseline="30000" dirty="0"/>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38496363-48B7-5A4A-BDC2-12D070202D80}"/>
              </a:ext>
            </a:extLst>
          </p:cNvPr>
          <p:cNvSpPr>
            <a:spLocks noGrp="1"/>
          </p:cNvSpPr>
          <p:nvPr>
            <p:ph type="title"/>
          </p:nvPr>
        </p:nvSpPr>
        <p:spPr/>
        <p:txBody>
          <a:bodyPr/>
          <a:lstStyle/>
          <a:p>
            <a:r>
              <a:rPr lang="en-US" altLang="en-US">
                <a:ea typeface="ＭＳ Ｐゴシック" panose="020B0600070205080204" pitchFamily="34" charset="-128"/>
              </a:rPr>
              <a:t>Single Root Case: Example (2)</a:t>
            </a:r>
          </a:p>
        </p:txBody>
      </p:sp>
      <p:sp>
        <p:nvSpPr>
          <p:cNvPr id="56322" name="Content Placeholder 2">
            <a:extLst>
              <a:ext uri="{FF2B5EF4-FFF2-40B4-BE49-F238E27FC236}">
                <a16:creationId xmlns:a16="http://schemas.microsoft.com/office/drawing/2014/main" id="{87C194D3-75B4-A448-BF6C-6A8F9B9A1AD5}"/>
              </a:ext>
            </a:extLst>
          </p:cNvPr>
          <p:cNvSpPr>
            <a:spLocks noGrp="1"/>
          </p:cNvSpPr>
          <p:nvPr>
            <p:ph idx="1"/>
          </p:nvPr>
        </p:nvSpPr>
        <p:spPr>
          <a:xfrm>
            <a:off x="457200" y="1600200"/>
            <a:ext cx="8229600" cy="685800"/>
          </a:xfrm>
        </p:spPr>
        <p:txBody>
          <a:bodyPr/>
          <a:lstStyle/>
          <a:p>
            <a:r>
              <a:rPr lang="en-US" altLang="en-US">
                <a:ea typeface="ＭＳ Ｐゴシック" panose="020B0600070205080204" pitchFamily="34" charset="-128"/>
              </a:rPr>
              <a:t>Given:          a</a:t>
            </a:r>
            <a:r>
              <a:rPr lang="en-US" altLang="en-US" baseline="-25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1</a:t>
            </a:r>
            <a:r>
              <a:rPr lang="en-US" altLang="en-US">
                <a:ea typeface="ＭＳ Ｐゴシック" panose="020B0600070205080204" pitchFamily="34" charset="-128"/>
              </a:rPr>
              <a:t>(4)</a:t>
            </a:r>
            <a:r>
              <a:rPr lang="en-US" altLang="en-US" baseline="30000">
                <a:ea typeface="ＭＳ Ｐゴシック" panose="020B0600070205080204" pitchFamily="34" charset="-128"/>
              </a:rPr>
              <a:t>n </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2</a:t>
            </a:r>
            <a:r>
              <a:rPr lang="en-US" altLang="en-US">
                <a:ea typeface="ＭＳ Ｐゴシック" panose="020B0600070205080204" pitchFamily="34" charset="-128"/>
              </a:rPr>
              <a:t>n(4)</a:t>
            </a:r>
            <a:r>
              <a:rPr lang="en-US" altLang="en-US" baseline="30000">
                <a:ea typeface="ＭＳ Ｐゴシック" panose="020B0600070205080204" pitchFamily="34" charset="-128"/>
              </a:rPr>
              <a:t>n</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EDB5048A-E96F-B943-B682-A9DF0455B679}"/>
              </a:ext>
            </a:extLst>
          </p:cNvPr>
          <p:cNvSpPr txBox="1">
            <a:spLocks/>
          </p:cNvSpPr>
          <p:nvPr/>
        </p:nvSpPr>
        <p:spPr bwMode="auto">
          <a:xfrm>
            <a:off x="457200" y="2209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Using the initial conditions, we get:</a:t>
            </a:r>
          </a:p>
          <a:p>
            <a:pPr algn="ctr">
              <a:buFontTx/>
              <a:buNone/>
            </a:pPr>
            <a:r>
              <a:rPr lang="en-US" altLang="en-US"/>
              <a:t>          a</a:t>
            </a:r>
            <a:r>
              <a:rPr lang="en-US" altLang="en-US" baseline="-25000"/>
              <a:t>0</a:t>
            </a:r>
            <a:r>
              <a:rPr lang="en-US" altLang="en-US"/>
              <a:t>= 1 = </a:t>
            </a:r>
            <a:r>
              <a:rPr lang="en-US" altLang="en-US">
                <a:sym typeface="Symbol" pitchFamily="2" charset="2"/>
              </a:rPr>
              <a:t></a:t>
            </a:r>
            <a:r>
              <a:rPr lang="en-US" altLang="en-US" baseline="-25000"/>
              <a:t>1</a:t>
            </a:r>
            <a:r>
              <a:rPr lang="en-US" altLang="en-US"/>
              <a:t>(4)</a:t>
            </a:r>
            <a:r>
              <a:rPr lang="en-US" altLang="en-US" baseline="30000"/>
              <a:t>0 </a:t>
            </a:r>
            <a:r>
              <a:rPr lang="en-US" altLang="en-US"/>
              <a:t>+ </a:t>
            </a:r>
            <a:r>
              <a:rPr lang="en-US" altLang="en-US">
                <a:sym typeface="Symbol" pitchFamily="2" charset="2"/>
              </a:rPr>
              <a:t></a:t>
            </a:r>
            <a:r>
              <a:rPr lang="en-US" altLang="en-US" baseline="-25000"/>
              <a:t>2</a:t>
            </a:r>
            <a:r>
              <a:rPr lang="en-US" altLang="en-US"/>
              <a:t>0(4)</a:t>
            </a:r>
            <a:r>
              <a:rPr lang="en-US" altLang="en-US" baseline="30000"/>
              <a:t>0 </a:t>
            </a:r>
            <a:r>
              <a:rPr lang="en-US" altLang="en-US"/>
              <a:t>= </a:t>
            </a:r>
            <a:r>
              <a:rPr lang="en-US" altLang="en-US">
                <a:sym typeface="Symbol" pitchFamily="2" charset="2"/>
              </a:rPr>
              <a:t></a:t>
            </a:r>
            <a:r>
              <a:rPr lang="en-US" altLang="en-US" baseline="-25000"/>
              <a:t>1</a:t>
            </a:r>
            <a:endParaRPr lang="en-US" altLang="en-US" baseline="30000"/>
          </a:p>
          <a:p>
            <a:pPr algn="ctr">
              <a:buFontTx/>
              <a:buNone/>
            </a:pPr>
            <a:r>
              <a:rPr lang="en-US" altLang="en-US"/>
              <a:t>a</a:t>
            </a:r>
            <a:r>
              <a:rPr lang="en-US" altLang="en-US" baseline="-25000"/>
              <a:t>1</a:t>
            </a:r>
            <a:r>
              <a:rPr lang="en-US" altLang="en-US"/>
              <a:t>= 7 = </a:t>
            </a:r>
            <a:r>
              <a:rPr lang="en-US" altLang="en-US">
                <a:sym typeface="Symbol" pitchFamily="2" charset="2"/>
              </a:rPr>
              <a:t></a:t>
            </a:r>
            <a:r>
              <a:rPr lang="en-US" altLang="en-US" baseline="-25000"/>
              <a:t>1</a:t>
            </a:r>
            <a:r>
              <a:rPr lang="en-US" altLang="en-US"/>
              <a:t>(4)</a:t>
            </a:r>
            <a:r>
              <a:rPr lang="en-US" altLang="en-US" baseline="30000"/>
              <a:t> </a:t>
            </a:r>
            <a:r>
              <a:rPr lang="en-US" altLang="en-US"/>
              <a:t>+ </a:t>
            </a:r>
            <a:r>
              <a:rPr lang="en-US" altLang="en-US">
                <a:sym typeface="Symbol" pitchFamily="2" charset="2"/>
              </a:rPr>
              <a:t></a:t>
            </a:r>
            <a:r>
              <a:rPr lang="en-US" altLang="en-US" baseline="-25000"/>
              <a:t>2</a:t>
            </a:r>
            <a:r>
              <a:rPr lang="en-US" altLang="en-US"/>
              <a:t>1(4)</a:t>
            </a:r>
            <a:r>
              <a:rPr lang="en-US" altLang="en-US" baseline="30000"/>
              <a:t>1 </a:t>
            </a:r>
            <a:r>
              <a:rPr lang="en-US" altLang="en-US"/>
              <a:t>= 4</a:t>
            </a:r>
            <a:r>
              <a:rPr lang="en-US" altLang="en-US">
                <a:sym typeface="Symbol" pitchFamily="2" charset="2"/>
              </a:rPr>
              <a:t></a:t>
            </a:r>
            <a:r>
              <a:rPr lang="en-US" altLang="en-US" baseline="-25000"/>
              <a:t>1</a:t>
            </a:r>
            <a:r>
              <a:rPr lang="en-US" altLang="en-US"/>
              <a:t> + 4</a:t>
            </a:r>
            <a:r>
              <a:rPr lang="en-US" altLang="en-US">
                <a:sym typeface="Symbol" pitchFamily="2" charset="2"/>
              </a:rPr>
              <a:t></a:t>
            </a:r>
            <a:r>
              <a:rPr lang="en-US" altLang="en-US" baseline="-25000"/>
              <a:t>2</a:t>
            </a:r>
            <a:endParaRPr lang="en-US" altLang="en-US" baseline="30000"/>
          </a:p>
          <a:p>
            <a:endParaRPr lang="en-US" altLang="en-US"/>
          </a:p>
        </p:txBody>
      </p:sp>
      <p:sp>
        <p:nvSpPr>
          <p:cNvPr id="5" name="Content Placeholder 2">
            <a:extLst>
              <a:ext uri="{FF2B5EF4-FFF2-40B4-BE49-F238E27FC236}">
                <a16:creationId xmlns:a16="http://schemas.microsoft.com/office/drawing/2014/main" id="{052CBD73-0E0F-1A43-A84E-C6BDA0562232}"/>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Thus: </a:t>
            </a:r>
            <a:r>
              <a:rPr lang="en-US" altLang="en-US" baseline="30000"/>
              <a:t> </a:t>
            </a:r>
            <a:r>
              <a:rPr lang="en-US" altLang="en-US"/>
              <a:t>= </a:t>
            </a:r>
            <a:r>
              <a:rPr lang="en-US" altLang="en-US">
                <a:sym typeface="Symbol" pitchFamily="2" charset="2"/>
              </a:rPr>
              <a:t></a:t>
            </a:r>
            <a:r>
              <a:rPr lang="en-US" altLang="en-US" baseline="-25000"/>
              <a:t>1</a:t>
            </a:r>
            <a:r>
              <a:rPr lang="en-US" altLang="en-US"/>
              <a:t> = 1, </a:t>
            </a:r>
            <a:r>
              <a:rPr lang="en-US" altLang="en-US">
                <a:sym typeface="Symbol" pitchFamily="2" charset="2"/>
              </a:rPr>
              <a:t></a:t>
            </a:r>
            <a:r>
              <a:rPr lang="en-US" altLang="en-US" baseline="-25000">
                <a:sym typeface="Symbol" pitchFamily="2" charset="2"/>
              </a:rPr>
              <a:t>2</a:t>
            </a:r>
            <a:r>
              <a:rPr lang="en-US" altLang="en-US"/>
              <a:t> = 3/4</a:t>
            </a:r>
            <a:endParaRPr lang="en-US" altLang="en-US" baseline="30000"/>
          </a:p>
          <a:p>
            <a:endParaRPr lang="en-US" altLang="en-US"/>
          </a:p>
        </p:txBody>
      </p:sp>
      <p:sp>
        <p:nvSpPr>
          <p:cNvPr id="6" name="Content Placeholder 2">
            <a:extLst>
              <a:ext uri="{FF2B5EF4-FFF2-40B4-BE49-F238E27FC236}">
                <a16:creationId xmlns:a16="http://schemas.microsoft.com/office/drawing/2014/main" id="{7A2E0535-9E1C-194F-AA4B-4246813DBA03}"/>
              </a:ext>
            </a:extLst>
          </p:cNvPr>
          <p:cNvSpPr txBox="1">
            <a:spLocks/>
          </p:cNvSpPr>
          <p:nvPr/>
        </p:nvSpPr>
        <p:spPr bwMode="auto">
          <a:xfrm>
            <a:off x="457200" y="4724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The solution is </a:t>
            </a:r>
          </a:p>
          <a:p>
            <a:pPr algn="ctr">
              <a:buFontTx/>
              <a:buNone/>
            </a:pPr>
            <a:r>
              <a:rPr lang="en-US" altLang="en-US"/>
              <a:t>a</a:t>
            </a:r>
            <a:r>
              <a:rPr lang="en-US" altLang="en-US" baseline="-25000"/>
              <a:t>n</a:t>
            </a:r>
            <a:r>
              <a:rPr lang="en-US" altLang="en-US"/>
              <a:t>= (4)</a:t>
            </a:r>
            <a:r>
              <a:rPr lang="en-US" altLang="en-US" baseline="30000"/>
              <a:t>n </a:t>
            </a:r>
            <a:r>
              <a:rPr lang="en-US" altLang="en-US"/>
              <a:t>+ </a:t>
            </a:r>
            <a:r>
              <a:rPr lang="en-US" altLang="en-US">
                <a:sym typeface="Symbol" pitchFamily="2" charset="2"/>
              </a:rPr>
              <a:t>¾ </a:t>
            </a:r>
            <a:r>
              <a:rPr lang="en-US" altLang="en-US"/>
              <a:t>n (4)</a:t>
            </a:r>
            <a:r>
              <a:rPr lang="en-US" altLang="en-US" baseline="30000"/>
              <a:t>n</a:t>
            </a:r>
          </a:p>
          <a:p>
            <a:endParaRPr lang="en-US" altLang="en-US"/>
          </a:p>
        </p:txBody>
      </p:sp>
      <p:sp>
        <p:nvSpPr>
          <p:cNvPr id="7" name="Content Placeholder 2">
            <a:extLst>
              <a:ext uri="{FF2B5EF4-FFF2-40B4-BE49-F238E27FC236}">
                <a16:creationId xmlns:a16="http://schemas.microsoft.com/office/drawing/2014/main" id="{7D28B144-AB4D-F648-9DB0-CE5C538C0E5D}"/>
              </a:ext>
            </a:extLst>
          </p:cNvPr>
          <p:cNvSpPr txBox="1">
            <a:spLocks/>
          </p:cNvSpPr>
          <p:nvPr/>
        </p:nvSpPr>
        <p:spPr bwMode="auto">
          <a:xfrm>
            <a:off x="457200" y="57912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Always check yourself…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D0C4069F-6EC5-164A-AD11-B5D8B7EC7A05}"/>
              </a:ext>
            </a:extLst>
          </p:cNvPr>
          <p:cNvSpPr>
            <a:spLocks noGrp="1"/>
          </p:cNvSpPr>
          <p:nvPr>
            <p:ph type="title"/>
          </p:nvPr>
        </p:nvSpPr>
        <p:spPr>
          <a:xfrm>
            <a:off x="457200" y="304800"/>
            <a:ext cx="8229600" cy="1143000"/>
          </a:xfrm>
        </p:spPr>
        <p:txBody>
          <a:bodyPr/>
          <a:lstStyle/>
          <a:p>
            <a:r>
              <a:rPr lang="en-US" altLang="en-US" sz="3600">
                <a:ea typeface="ＭＳ Ｐゴシック" panose="020B0600070205080204" pitchFamily="34" charset="-128"/>
              </a:rPr>
              <a:t>General Linear Homogeneous Recurrences</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BFDE35A4-4E01-8049-9C4B-BD3726E0A327}"/>
              </a:ext>
            </a:extLst>
          </p:cNvPr>
          <p:cNvSpPr>
            <a:spLocks noGrp="1"/>
          </p:cNvSpPr>
          <p:nvPr>
            <p:ph idx="1"/>
          </p:nvPr>
        </p:nvSpPr>
        <p:spPr/>
        <p:txBody>
          <a:bodyPr/>
          <a:lstStyle/>
          <a:p>
            <a:r>
              <a:rPr lang="en-US" altLang="en-US" sz="2400">
                <a:ea typeface="ＭＳ Ｐゴシック" panose="020B0600070205080204" pitchFamily="34" charset="-128"/>
              </a:rPr>
              <a:t>There is a straightforward generalization of these cases to higher-order linear homogeneous recurrences</a:t>
            </a:r>
          </a:p>
          <a:p>
            <a:r>
              <a:rPr lang="en-US" altLang="en-US" sz="2400">
                <a:ea typeface="ＭＳ Ｐゴシック" panose="020B0600070205080204" pitchFamily="34" charset="-128"/>
              </a:rPr>
              <a:t>Essentially, we simply define higher degree polynomials</a:t>
            </a:r>
          </a:p>
          <a:p>
            <a:r>
              <a:rPr lang="en-US" altLang="en-US" sz="2400">
                <a:ea typeface="ＭＳ Ｐゴシック" panose="020B0600070205080204" pitchFamily="34" charset="-128"/>
              </a:rPr>
              <a:t>The roots of these polynomials lead to a general solution</a:t>
            </a:r>
          </a:p>
          <a:p>
            <a:r>
              <a:rPr lang="en-US" altLang="en-US" sz="2400">
                <a:ea typeface="ＭＳ Ｐゴシック" panose="020B0600070205080204" pitchFamily="34" charset="-128"/>
              </a:rPr>
              <a:t>The general solution contains coefficients that depend only on the initial conditions</a:t>
            </a:r>
          </a:p>
          <a:p>
            <a:r>
              <a:rPr lang="en-US" altLang="en-US" sz="2400">
                <a:ea typeface="ＭＳ Ｐゴシック" panose="020B0600070205080204" pitchFamily="34" charset="-128"/>
              </a:rPr>
              <a:t>In the general case, the coefficients form a </a:t>
            </a:r>
            <a:r>
              <a:rPr lang="en-US" altLang="en-US" sz="2400" u="sng">
                <a:ea typeface="ＭＳ Ｐゴシック" panose="020B0600070205080204" pitchFamily="34" charset="-128"/>
              </a:rPr>
              <a:t>system</a:t>
            </a:r>
            <a:r>
              <a:rPr lang="en-US" altLang="en-US" sz="2400">
                <a:ea typeface="ＭＳ Ｐゴシック" panose="020B0600070205080204" pitchFamily="34" charset="-128"/>
              </a:rPr>
              <a:t> of linear equalities</a:t>
            </a:r>
            <a:r>
              <a:rPr lang="en-US" altLang="en-US">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8D2D22D3-D9CA-CC4F-90C6-38FDC2CF763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1127AF82-BAAD-5B44-A062-56C30CDDEF12}"/>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Distinct Roots</a:t>
            </a:r>
          </a:p>
        </p:txBody>
      </p:sp>
      <p:sp>
        <p:nvSpPr>
          <p:cNvPr id="58370" name="Content Placeholder 2">
            <a:extLst>
              <a:ext uri="{FF2B5EF4-FFF2-40B4-BE49-F238E27FC236}">
                <a16:creationId xmlns:a16="http://schemas.microsoft.com/office/drawing/2014/main" id="{90B54230-D8FE-D74E-B7A2-FD43D6C856B0}"/>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3, page 465)</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k </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k-2</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 0</a:t>
            </a:r>
          </a:p>
          <a:p>
            <a:pPr>
              <a:buFont typeface="Arial" panose="020B0604020202020204" pitchFamily="34" charset="0"/>
              <a:buNone/>
            </a:pPr>
            <a:r>
              <a:rPr lang="en-US" altLang="en-US" sz="2400">
                <a:ea typeface="ＭＳ Ｐゴシック" panose="020B0600070205080204" pitchFamily="34" charset="-128"/>
              </a:rPr>
              <a:t>	 has </a:t>
            </a:r>
            <a:r>
              <a:rPr lang="en-US" altLang="en-US" sz="2400" u="sng">
                <a:ea typeface="ＭＳ Ｐゴシック" panose="020B0600070205080204" pitchFamily="34" charset="-128"/>
              </a:rPr>
              <a:t>k distinct roots</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Then a sequence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if and only if</a:t>
            </a:r>
          </a:p>
          <a:p>
            <a:pPr algn="ctr">
              <a:buFont typeface="Arial" panose="020B0604020202020204" pitchFamily="34" charset="0"/>
              <a:buNone/>
            </a:pPr>
            <a:r>
              <a:rPr lang="en-US" altLang="en-US" sz="2400">
                <a:ea typeface="ＭＳ Ｐゴシック" panose="020B0600070205080204" pitchFamily="34" charset="-128"/>
              </a:rPr>
              <a:t>	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k</a:t>
            </a:r>
            <a:r>
              <a:rPr lang="en-US" altLang="en-US" sz="2400" baseline="30000">
                <a:ea typeface="ＭＳ Ｐゴシック" panose="020B0600070205080204" pitchFamily="34" charset="-128"/>
              </a:rPr>
              <a:t>n</a:t>
            </a:r>
            <a:endParaRPr lang="en-US" altLang="en-US" sz="2400" baseline="-25000">
              <a:ea typeface="ＭＳ Ｐゴシック" panose="020B0600070205080204" pitchFamily="34" charset="-128"/>
            </a:endParaRP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are constants depending upon the initial conditions</a:t>
            </a:r>
          </a:p>
          <a:p>
            <a:endParaRPr lang="en-US" altLang="en-US" sz="2000">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65382F28-C80A-FC4B-B032-E720D2E0CE19}"/>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478F1E96-52A9-6646-A1E7-CDB260B38600}"/>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1746" name="Content Placeholder 2">
            <a:extLst>
              <a:ext uri="{FF2B5EF4-FFF2-40B4-BE49-F238E27FC236}">
                <a16:creationId xmlns:a16="http://schemas.microsoft.com/office/drawing/2014/main" id="{5320D1B2-F24D-4C45-97E2-5944DF77EE60}"/>
              </a:ext>
            </a:extLst>
          </p:cNvPr>
          <p:cNvSpPr>
            <a:spLocks noGrp="1"/>
          </p:cNvSpPr>
          <p:nvPr>
            <p:ph idx="1"/>
          </p:nvPr>
        </p:nvSpPr>
        <p:spPr/>
        <p:txBody>
          <a:bodyPr/>
          <a:lstStyle/>
          <a:p>
            <a:r>
              <a:rPr lang="en-US" altLang="en-US" sz="2000" dirty="0">
                <a:ea typeface="ＭＳ Ｐゴシック" panose="020B0600070205080204" pitchFamily="34" charset="-128"/>
              </a:rPr>
              <a:t>Introduction, Motivating Example</a:t>
            </a:r>
          </a:p>
          <a:p>
            <a:r>
              <a:rPr lang="en-US" altLang="en-US" sz="2000" dirty="0">
                <a:ea typeface="ＭＳ Ｐゴシック" panose="020B0600070205080204" pitchFamily="34" charset="-128"/>
              </a:rPr>
              <a:t>Recurrence Relations</a:t>
            </a:r>
          </a:p>
          <a:p>
            <a:pPr lvl="1"/>
            <a:r>
              <a:rPr lang="en-US" altLang="en-US" sz="1800" dirty="0">
                <a:ea typeface="ＭＳ Ｐゴシック" panose="020B0600070205080204" pitchFamily="34" charset="-128"/>
              </a:rPr>
              <a:t>Definition, general form, initial conditions, terms</a:t>
            </a:r>
          </a:p>
          <a:p>
            <a:r>
              <a:rPr lang="en-US" altLang="en-US" sz="2000" dirty="0">
                <a:ea typeface="ＭＳ Ｐゴシック" panose="020B0600070205080204" pitchFamily="34" charset="-128"/>
              </a:rPr>
              <a:t>Linear Homogeneous Recurrences</a:t>
            </a:r>
          </a:p>
          <a:p>
            <a:pPr lvl="1"/>
            <a:r>
              <a:rPr lang="en-US" altLang="en-US" sz="1800" dirty="0">
                <a:ea typeface="ＭＳ Ｐゴシック" panose="020B0600070205080204" pitchFamily="34" charset="-128"/>
              </a:rPr>
              <a:t>Form, solution, characteristic equation, characteristic polynomial, roots</a:t>
            </a:r>
          </a:p>
          <a:p>
            <a:pPr lvl="1"/>
            <a:r>
              <a:rPr lang="en-US" altLang="en-US" sz="1800" dirty="0">
                <a:ea typeface="ＭＳ Ｐゴシック" panose="020B0600070205080204" pitchFamily="34" charset="-128"/>
              </a:rPr>
              <a:t>Second order linear homogeneous recurrence</a:t>
            </a:r>
          </a:p>
          <a:p>
            <a:pPr lvl="2"/>
            <a:r>
              <a:rPr lang="en-US" altLang="en-US" sz="1600" dirty="0">
                <a:ea typeface="ＭＳ Ｐゴシック" panose="020B0600070205080204" pitchFamily="34" charset="-128"/>
              </a:rPr>
              <a:t>Double roots, solution, examples</a:t>
            </a:r>
          </a:p>
          <a:p>
            <a:pPr lvl="2"/>
            <a:r>
              <a:rPr lang="en-US" altLang="en-US" sz="1600" dirty="0">
                <a:ea typeface="ＭＳ Ｐゴシック" panose="020B0600070205080204" pitchFamily="34" charset="-128"/>
              </a:rPr>
              <a:t>Single root, example</a:t>
            </a:r>
          </a:p>
          <a:p>
            <a:pPr lvl="1"/>
            <a:r>
              <a:rPr lang="en-US" altLang="en-US" sz="1800" dirty="0">
                <a:solidFill>
                  <a:schemeClr val="bg1">
                    <a:lumMod val="75000"/>
                  </a:schemeClr>
                </a:solidFill>
                <a:ea typeface="ＭＳ Ｐゴシック" panose="020B0600070205080204" pitchFamily="34" charset="-128"/>
              </a:rPr>
              <a:t>General linear homogeneous recurrences: distinct roots, any multiplicity</a:t>
            </a:r>
          </a:p>
          <a:p>
            <a:r>
              <a:rPr lang="en-US" altLang="en-US" sz="2000" dirty="0">
                <a:solidFill>
                  <a:schemeClr val="bg1">
                    <a:lumMod val="75000"/>
                  </a:schemeClr>
                </a:solidFill>
                <a:ea typeface="ＭＳ Ｐゴシック" panose="020B0600070205080204" pitchFamily="34" charset="-128"/>
              </a:rPr>
              <a:t>Linear </a:t>
            </a:r>
            <a:r>
              <a:rPr lang="en-US" altLang="en-US" sz="2000" dirty="0" err="1">
                <a:solidFill>
                  <a:schemeClr val="bg1">
                    <a:lumMod val="75000"/>
                  </a:schemeClr>
                </a:solidFill>
                <a:ea typeface="ＭＳ Ｐゴシック" panose="020B0600070205080204" pitchFamily="34" charset="-128"/>
              </a:rPr>
              <a:t>Nonhomogenous</a:t>
            </a:r>
            <a:r>
              <a:rPr lang="en-US" altLang="en-US" sz="2000" dirty="0">
                <a:solidFill>
                  <a:schemeClr val="bg1">
                    <a:lumMod val="75000"/>
                  </a:schemeClr>
                </a:solidFill>
                <a:ea typeface="ＭＳ Ｐゴシック" panose="020B0600070205080204" pitchFamily="34" charset="-128"/>
              </a:rPr>
              <a:t> Recurrences</a:t>
            </a:r>
          </a:p>
          <a:p>
            <a:r>
              <a:rPr lang="en-US" altLang="en-US" sz="2000" dirty="0">
                <a:ea typeface="ＭＳ Ｐゴシック" panose="020B0600070205080204" pitchFamily="34" charset="-128"/>
              </a:rPr>
              <a:t>Other Methods</a:t>
            </a:r>
          </a:p>
          <a:p>
            <a:pPr lvl="1"/>
            <a:r>
              <a:rPr lang="en-US" altLang="en-US" sz="1600" dirty="0">
                <a:ea typeface="ＭＳ Ｐゴシック" panose="020B0600070205080204" pitchFamily="34" charset="-128"/>
              </a:rPr>
              <a:t>Backward substitution</a:t>
            </a:r>
          </a:p>
          <a:p>
            <a:pPr lvl="1"/>
            <a:r>
              <a:rPr lang="en-US" altLang="en-US" sz="1600" dirty="0">
                <a:ea typeface="ＭＳ Ｐゴシック" panose="020B0600070205080204" pitchFamily="34" charset="-128"/>
              </a:rPr>
              <a:t>Recurrence trees</a:t>
            </a:r>
          </a:p>
          <a:p>
            <a:pPr lvl="1"/>
            <a:r>
              <a:rPr lang="en-US" altLang="en-US" sz="1600" dirty="0">
                <a:ea typeface="ＭＳ Ｐゴシック" panose="020B0600070205080204" pitchFamily="34" charset="-128"/>
              </a:rPr>
              <a:t>Cheating with Maple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6D6A3F7A-AB1B-5946-9631-3766BAEE0C30}"/>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Any Multiplicity</a:t>
            </a:r>
          </a:p>
        </p:txBody>
      </p:sp>
      <p:sp>
        <p:nvSpPr>
          <p:cNvPr id="59394" name="Content Placeholder 2">
            <a:extLst>
              <a:ext uri="{FF2B5EF4-FFF2-40B4-BE49-F238E27FC236}">
                <a16:creationId xmlns:a16="http://schemas.microsoft.com/office/drawing/2014/main" id="{E075FFB0-0CE6-864E-9D39-9FEE009171C0}"/>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3, page 465)</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k </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k-2</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 0</a:t>
            </a:r>
          </a:p>
          <a:p>
            <a:pPr>
              <a:buFont typeface="Arial" panose="020B0604020202020204" pitchFamily="34" charset="0"/>
              <a:buNone/>
            </a:pPr>
            <a:r>
              <a:rPr lang="en-US" altLang="en-US" sz="2400">
                <a:ea typeface="ＭＳ Ｐゴシック" panose="020B0600070205080204" pitchFamily="34" charset="-128"/>
              </a:rPr>
              <a:t>	 has t roots with multiplicities m</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…,m</a:t>
            </a:r>
            <a:r>
              <a:rPr lang="en-US" altLang="en-US" sz="2400" baseline="-25000">
                <a:ea typeface="ＭＳ Ｐゴシック" panose="020B0600070205080204" pitchFamily="34" charset="-128"/>
              </a:rPr>
              <a:t>t</a:t>
            </a:r>
            <a:r>
              <a:rPr lang="en-US" altLang="en-US" sz="2400">
                <a:ea typeface="ＭＳ Ｐゴシック" panose="020B0600070205080204" pitchFamily="34" charset="-128"/>
              </a:rPr>
              <a:t>.  Then a sequence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if and only if   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rPr>
              <a:t>1,1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rPr>
              <a:t>1,m1-1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m1-1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a:t>
            </a:r>
          </a:p>
          <a:p>
            <a:pPr>
              <a:buFont typeface="Arial" panose="020B0604020202020204" pitchFamily="34" charset="0"/>
              <a:buNone/>
            </a:pP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2</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sym typeface="Symbol" pitchFamily="2" charset="2"/>
              </a:rPr>
              <a:t>2</a:t>
            </a:r>
            <a:r>
              <a:rPr lang="en-US" altLang="en-US" sz="2400" baseline="-25000">
                <a:ea typeface="ＭＳ Ｐゴシック" panose="020B0600070205080204" pitchFamily="34" charset="-128"/>
              </a:rPr>
              <a:t>,m2-1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m2-1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a:t>
            </a:r>
          </a:p>
          <a:p>
            <a:pPr>
              <a:buFont typeface="Arial" panose="020B0604020202020204" pitchFamily="34" charset="0"/>
              <a:buNone/>
            </a:pPr>
            <a:r>
              <a:rPr lang="en-US" altLang="en-US" sz="2400" baseline="30000">
                <a:ea typeface="ＭＳ Ｐゴシック" panose="020B0600070205080204" pitchFamily="34" charset="-128"/>
              </a:rPr>
              <a:t>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t,0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sym typeface="Symbol" pitchFamily="2" charset="2"/>
              </a:rPr>
              <a:t>t</a:t>
            </a:r>
            <a:r>
              <a:rPr lang="en-US" altLang="en-US" sz="2400" baseline="-25000">
                <a:ea typeface="ＭＳ Ｐゴシック" panose="020B0600070205080204" pitchFamily="34" charset="-128"/>
              </a:rPr>
              <a:t>,mt-1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mt-1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t</a:t>
            </a:r>
            <a:r>
              <a:rPr lang="en-US" altLang="en-US" sz="2400" baseline="30000">
                <a:ea typeface="ＭＳ Ｐゴシック" panose="020B0600070205080204" pitchFamily="34" charset="-128"/>
              </a:rPr>
              <a:t>n</a:t>
            </a:r>
            <a:endParaRPr lang="en-US" altLang="en-US" sz="2400" baseline="-25000">
              <a:ea typeface="ＭＳ Ｐゴシック" panose="020B0600070205080204" pitchFamily="34" charset="-128"/>
            </a:endParaRP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 are constants for 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i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t and </a:t>
            </a:r>
          </a:p>
          <a:p>
            <a:pPr>
              <a:buFont typeface="Arial" panose="020B0604020202020204" pitchFamily="34" charset="0"/>
              <a:buNone/>
            </a:pPr>
            <a:r>
              <a:rPr lang="en-US" altLang="en-US" sz="2400">
                <a:ea typeface="ＭＳ Ｐゴシック" panose="020B0600070205080204" pitchFamily="34" charset="-128"/>
              </a:rPr>
              <a:t>     0</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j</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a:t>
            </a:r>
            <a:r>
              <a:rPr lang="en-US" altLang="en-US" sz="2400">
                <a:ea typeface="ＭＳ Ｐゴシック" panose="020B0600070205080204" pitchFamily="34" charset="-128"/>
              </a:rPr>
              <a:t>-1 depending upon the initial conditions</a:t>
            </a:r>
          </a:p>
        </p:txBody>
      </p:sp>
      <p:cxnSp>
        <p:nvCxnSpPr>
          <p:cNvPr id="4" name="Straight Connector 3">
            <a:extLst>
              <a:ext uri="{FF2B5EF4-FFF2-40B4-BE49-F238E27FC236}">
                <a16:creationId xmlns:a16="http://schemas.microsoft.com/office/drawing/2014/main" id="{8FE06D4E-70F9-7540-AC67-47212DEA0BE8}"/>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560F21D8-CC12-AC48-876B-2AD298DA169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6867" name="Content Placeholder 2">
            <a:extLst>
              <a:ext uri="{FF2B5EF4-FFF2-40B4-BE49-F238E27FC236}">
                <a16:creationId xmlns:a16="http://schemas.microsoft.com/office/drawing/2014/main" id="{BA2237B1-E4C3-2444-B799-72E8886E3B4F}"/>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b="1" dirty="0">
                <a:solidFill>
                  <a:srgbClr val="FF0000"/>
                </a:solidFill>
                <a:ea typeface="+mn-ea"/>
                <a:cs typeface="+mn-cs"/>
              </a:rPr>
              <a:t>Linear </a:t>
            </a:r>
            <a:r>
              <a:rPr lang="en-US" sz="2000" b="1" dirty="0" err="1">
                <a:solidFill>
                  <a:srgbClr val="FF0000"/>
                </a:solidFill>
                <a:ea typeface="+mn-ea"/>
                <a:cs typeface="+mn-cs"/>
              </a:rPr>
              <a:t>Nonhomogenous</a:t>
            </a:r>
            <a:r>
              <a:rPr lang="en-US" sz="2000" b="1" dirty="0">
                <a:solidFill>
                  <a:srgbClr val="FF0000"/>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3F594B2F-8E06-5D43-96ED-B7FC46B826A5}"/>
              </a:ext>
            </a:extLst>
          </p:cNvPr>
          <p:cNvSpPr>
            <a:spLocks noGrp="1"/>
          </p:cNvSpPr>
          <p:nvPr>
            <p:ph type="title"/>
          </p:nvPr>
        </p:nvSpPr>
        <p:spPr/>
        <p:txBody>
          <a:bodyPr/>
          <a:lstStyle/>
          <a:p>
            <a:r>
              <a:rPr lang="en-US" altLang="en-US" sz="4000">
                <a:ea typeface="ＭＳ Ｐゴシック" panose="020B0600070205080204" pitchFamily="34" charset="-128"/>
              </a:rPr>
              <a:t>Linear NonHomogeneous Recurrences</a:t>
            </a:r>
          </a:p>
        </p:txBody>
      </p:sp>
      <p:sp>
        <p:nvSpPr>
          <p:cNvPr id="61442" name="Content Placeholder 2">
            <a:extLst>
              <a:ext uri="{FF2B5EF4-FFF2-40B4-BE49-F238E27FC236}">
                <a16:creationId xmlns:a16="http://schemas.microsoft.com/office/drawing/2014/main" id="{3EF7E90A-1B4C-6044-81C1-237C3E78F267}"/>
              </a:ext>
            </a:extLst>
          </p:cNvPr>
          <p:cNvSpPr>
            <a:spLocks noGrp="1"/>
          </p:cNvSpPr>
          <p:nvPr>
            <p:ph idx="1"/>
          </p:nvPr>
        </p:nvSpPr>
        <p:spPr/>
        <p:txBody>
          <a:bodyPr/>
          <a:lstStyle/>
          <a:p>
            <a:r>
              <a:rPr lang="en-US" altLang="en-US" sz="2000">
                <a:ea typeface="ＭＳ Ｐゴシック" panose="020B0600070205080204" pitchFamily="34" charset="-128"/>
              </a:rPr>
              <a:t>For recursive algorithms, cost function are often not homogeneous because there is usually a non-recursive cost depending on the input size</a:t>
            </a:r>
          </a:p>
          <a:p>
            <a:r>
              <a:rPr lang="en-US" altLang="en-US" sz="2000">
                <a:ea typeface="ＭＳ Ｐゴシック" panose="020B0600070205080204" pitchFamily="34" charset="-128"/>
              </a:rPr>
              <a:t>Such a recurrence relation is called a linear </a:t>
            </a:r>
            <a:r>
              <a:rPr lang="en-US" altLang="en-US" sz="2000" u="sng">
                <a:ea typeface="ＭＳ Ｐゴシック" panose="020B0600070205080204" pitchFamily="34" charset="-128"/>
              </a:rPr>
              <a:t>non</a:t>
            </a:r>
            <a:r>
              <a:rPr lang="en-US" altLang="en-US" sz="2000">
                <a:ea typeface="ＭＳ Ｐゴシック" panose="020B0600070205080204" pitchFamily="34" charset="-128"/>
              </a:rPr>
              <a:t>homogeneous recurrence relation</a:t>
            </a:r>
          </a:p>
          <a:p>
            <a:r>
              <a:rPr lang="en-US" altLang="en-US" sz="2000">
                <a:ea typeface="ＭＳ Ｐゴシック" panose="020B0600070205080204" pitchFamily="34" charset="-128"/>
              </a:rPr>
              <a:t>Such functions are of the form</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r>
              <a:rPr lang="en-US" altLang="en-US" sz="1800">
                <a:ea typeface="ＭＳ Ｐゴシック" panose="020B0600070205080204" pitchFamily="34" charset="-128"/>
              </a:rPr>
              <a:t> </a:t>
            </a:r>
            <a:r>
              <a:rPr lang="en-US" altLang="en-US" sz="1800" b="1">
                <a:solidFill>
                  <a:srgbClr val="FF0000"/>
                </a:solidFill>
                <a:ea typeface="ＭＳ Ｐゴシック" panose="020B0600070205080204" pitchFamily="34" charset="-128"/>
              </a:rPr>
              <a:t>+ f(n)</a:t>
            </a:r>
            <a:endParaRPr lang="en-US" altLang="en-US" sz="1800" b="1" baseline="-25000">
              <a:solidFill>
                <a:srgbClr val="FF0000"/>
              </a:solidFill>
              <a:ea typeface="ＭＳ Ｐゴシック" panose="020B0600070205080204" pitchFamily="34" charset="-128"/>
            </a:endParaRPr>
          </a:p>
          <a:p>
            <a:r>
              <a:rPr lang="en-US" altLang="en-US" sz="2000">
                <a:ea typeface="ＭＳ Ｐゴシック" panose="020B0600070205080204" pitchFamily="34" charset="-128"/>
              </a:rPr>
              <a:t>f(n) represents a non-recursive cost.  If we chop it off, we are left with</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endParaRPr lang="en-US" altLang="en-US" sz="2000" b="1" baseline="-25000">
              <a:solidFill>
                <a:srgbClr val="FF0000"/>
              </a:solidFill>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which is the </a:t>
            </a:r>
            <a:r>
              <a:rPr lang="en-US" altLang="en-US" sz="2000" u="sng">
                <a:ea typeface="ＭＳ Ｐゴシック" panose="020B0600070205080204" pitchFamily="34" charset="-128"/>
              </a:rPr>
              <a:t>associated homogeneous recurrence relation</a:t>
            </a:r>
          </a:p>
          <a:p>
            <a:r>
              <a:rPr lang="en-US" altLang="en-US" sz="2000">
                <a:ea typeface="ＭＳ Ｐゴシック" panose="020B0600070205080204" pitchFamily="34" charset="-128"/>
              </a:rPr>
              <a:t>Every solution of a linear nonhomogeneous recurrence  relation is the sum of</a:t>
            </a:r>
          </a:p>
          <a:p>
            <a:pPr lvl="1"/>
            <a:r>
              <a:rPr lang="en-US" altLang="en-US" sz="1800">
                <a:ea typeface="ＭＳ Ｐゴシック" panose="020B0600070205080204" pitchFamily="34" charset="-128"/>
              </a:rPr>
              <a:t>a particular solution and </a:t>
            </a:r>
          </a:p>
          <a:p>
            <a:pPr lvl="1"/>
            <a:r>
              <a:rPr lang="en-US" altLang="en-US" sz="1800">
                <a:ea typeface="ＭＳ Ｐゴシック" panose="020B0600070205080204" pitchFamily="34" charset="-128"/>
              </a:rPr>
              <a:t>a solution to the associated linear homogeneous recurrence relation </a:t>
            </a:r>
          </a:p>
        </p:txBody>
      </p:sp>
      <p:cxnSp>
        <p:nvCxnSpPr>
          <p:cNvPr id="4" name="Straight Connector 3">
            <a:extLst>
              <a:ext uri="{FF2B5EF4-FFF2-40B4-BE49-F238E27FC236}">
                <a16:creationId xmlns:a16="http://schemas.microsoft.com/office/drawing/2014/main" id="{D98452BC-464C-4A4F-B532-48B25F7BB96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1E1C518D-4E5D-0D48-A881-7D625711DFF0}"/>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(1)</a:t>
            </a:r>
            <a:endParaRPr lang="en-US" altLang="en-US" sz="3200">
              <a:ea typeface="ＭＳ Ｐゴシック" panose="020B0600070205080204" pitchFamily="34" charset="-128"/>
            </a:endParaRPr>
          </a:p>
        </p:txBody>
      </p:sp>
      <p:sp>
        <p:nvSpPr>
          <p:cNvPr id="62466" name="Content Placeholder 2">
            <a:extLst>
              <a:ext uri="{FF2B5EF4-FFF2-40B4-BE49-F238E27FC236}">
                <a16:creationId xmlns:a16="http://schemas.microsoft.com/office/drawing/2014/main" id="{610D7F77-5F61-B14E-8B3B-B11C77E49580}"/>
              </a:ext>
            </a:extLst>
          </p:cNvPr>
          <p:cNvSpPr>
            <a:spLocks noGrp="1"/>
          </p:cNvSpPr>
          <p:nvPr>
            <p:ph idx="1"/>
          </p:nvPr>
        </p:nvSpPr>
        <p:spPr/>
        <p:txBody>
          <a:bodyPr/>
          <a:lstStyle/>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(Theorem 5, p468)</a:t>
            </a:r>
          </a:p>
          <a:p>
            <a:pPr>
              <a:buFont typeface="Arial" panose="020B0604020202020204" pitchFamily="34" charset="0"/>
              <a:buNone/>
            </a:pPr>
            <a:r>
              <a:rPr lang="en-US" altLang="en-US" sz="2800">
                <a:ea typeface="ＭＳ Ｐゴシック" panose="020B0600070205080204" pitchFamily="34" charset="-128"/>
              </a:rPr>
              <a:t>	If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(p)</a:t>
            </a:r>
            <a:r>
              <a:rPr lang="en-US" altLang="en-US" sz="2800">
                <a:ea typeface="ＭＳ Ｐゴシック" panose="020B0600070205080204" pitchFamily="34" charset="-128"/>
              </a:rPr>
              <a:t>} is a particular solution of the nonhomogeneous linear recurrence relation with constant coefficients</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r>
              <a:rPr lang="en-US" altLang="en-US" sz="2800">
                <a:ea typeface="ＭＳ Ｐゴシック" panose="020B0600070205080204" pitchFamily="34" charset="-128"/>
              </a:rPr>
              <a:t> </a:t>
            </a:r>
            <a:r>
              <a:rPr lang="en-US" altLang="en-US" sz="2800" b="1">
                <a:solidFill>
                  <a:srgbClr val="FF0000"/>
                </a:solidFill>
                <a:ea typeface="ＭＳ Ｐゴシック" panose="020B0600070205080204" pitchFamily="34" charset="-128"/>
              </a:rPr>
              <a:t>+ f(n)</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then every solution is of the form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(p)</a:t>
            </a:r>
            <a:r>
              <a:rPr lang="en-US" altLang="en-US" sz="2800">
                <a:ea typeface="ＭＳ Ｐゴシック" panose="020B0600070205080204" pitchFamily="34" charset="-128"/>
              </a:rPr>
              <a:t> +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(h)</a:t>
            </a:r>
            <a:r>
              <a:rPr lang="en-US" altLang="en-US" sz="2800">
                <a:ea typeface="ＭＳ Ｐゴシック" panose="020B0600070205080204" pitchFamily="34" charset="-128"/>
              </a:rPr>
              <a:t>} where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(h)</a:t>
            </a:r>
            <a:r>
              <a:rPr lang="en-US" altLang="en-US" sz="2800">
                <a:ea typeface="ＭＳ Ｐゴシック" panose="020B0600070205080204" pitchFamily="34" charset="-128"/>
              </a:rPr>
              <a:t>}  is a solution of the associated homogeneous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endParaRPr lang="en-US" altLang="en-US" sz="2800" b="1" baseline="-25000">
              <a:solidFill>
                <a:srgbClr val="FF0000"/>
              </a:solidFill>
              <a:ea typeface="ＭＳ Ｐゴシック" panose="020B0600070205080204" pitchFamily="34" charset="-128"/>
            </a:endParaRPr>
          </a:p>
          <a:p>
            <a:pPr>
              <a:buFont typeface="Arial" panose="020B0604020202020204" pitchFamily="34" charset="0"/>
              <a:buNone/>
            </a:pPr>
            <a:endParaRPr lang="en-US" altLang="en-US" sz="2800">
              <a:ea typeface="ＭＳ Ｐゴシック" panose="020B0600070205080204" pitchFamily="34" charset="-128"/>
            </a:endParaRPr>
          </a:p>
        </p:txBody>
      </p:sp>
      <p:cxnSp>
        <p:nvCxnSpPr>
          <p:cNvPr id="3" name="Straight Connector 2">
            <a:extLst>
              <a:ext uri="{FF2B5EF4-FFF2-40B4-BE49-F238E27FC236}">
                <a16:creationId xmlns:a16="http://schemas.microsoft.com/office/drawing/2014/main" id="{18818336-338C-474C-AF72-73ACC04C8CA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F1D54A52-C823-5140-BD74-5033D5752881}"/>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(2)</a:t>
            </a:r>
            <a:endParaRPr lang="en-US" altLang="en-US" sz="3200">
              <a:ea typeface="ＭＳ Ｐゴシック" panose="020B0600070205080204" pitchFamily="34" charset="-128"/>
            </a:endParaRPr>
          </a:p>
        </p:txBody>
      </p:sp>
      <p:sp>
        <p:nvSpPr>
          <p:cNvPr id="63490" name="Content Placeholder 2">
            <a:extLst>
              <a:ext uri="{FF2B5EF4-FFF2-40B4-BE49-F238E27FC236}">
                <a16:creationId xmlns:a16="http://schemas.microsoft.com/office/drawing/2014/main" id="{6E9DF143-0F3B-B043-A137-3ADD8F4637B0}"/>
              </a:ext>
            </a:extLst>
          </p:cNvPr>
          <p:cNvSpPr>
            <a:spLocks noGrp="1"/>
          </p:cNvSpPr>
          <p:nvPr>
            <p:ph idx="1"/>
          </p:nvPr>
        </p:nvSpPr>
        <p:spPr/>
        <p:txBody>
          <a:bodyPr/>
          <a:lstStyle/>
          <a:p>
            <a:r>
              <a:rPr lang="en-US" altLang="en-US">
                <a:ea typeface="ＭＳ Ｐゴシック" panose="020B0600070205080204" pitchFamily="34" charset="-128"/>
              </a:rPr>
              <a:t>There is no general method for solving such relations.</a:t>
            </a:r>
          </a:p>
          <a:p>
            <a:r>
              <a:rPr lang="en-US" altLang="en-US">
                <a:ea typeface="ＭＳ Ｐゴシック" panose="020B0600070205080204" pitchFamily="34" charset="-128"/>
              </a:rPr>
              <a:t>However, we can solve them for special cases</a:t>
            </a:r>
          </a:p>
          <a:p>
            <a:r>
              <a:rPr lang="en-US" altLang="en-US">
                <a:ea typeface="ＭＳ Ｐゴシック" panose="020B0600070205080204" pitchFamily="34" charset="-128"/>
              </a:rPr>
              <a:t>In particular, if f(n) is </a:t>
            </a:r>
          </a:p>
          <a:p>
            <a:pPr lvl="1"/>
            <a:r>
              <a:rPr lang="en-US" altLang="en-US">
                <a:ea typeface="ＭＳ Ｐゴシック" panose="020B0600070205080204" pitchFamily="34" charset="-128"/>
              </a:rPr>
              <a:t>a polynomial function</a:t>
            </a:r>
          </a:p>
          <a:p>
            <a:pPr lvl="1"/>
            <a:r>
              <a:rPr lang="en-US" altLang="en-US">
                <a:ea typeface="ＭＳ Ｐゴシック" panose="020B0600070205080204" pitchFamily="34" charset="-128"/>
              </a:rPr>
              <a:t>exponential function, or</a:t>
            </a:r>
          </a:p>
          <a:p>
            <a:pPr lvl="1"/>
            <a:r>
              <a:rPr lang="en-US" altLang="en-US">
                <a:ea typeface="ＭＳ Ｐゴシック" panose="020B0600070205080204" pitchFamily="34" charset="-128"/>
              </a:rPr>
              <a:t>the product of a polynomial and exponential functions, </a:t>
            </a:r>
          </a:p>
          <a:p>
            <a:pPr>
              <a:buFont typeface="Arial" panose="020B0604020202020204" pitchFamily="34" charset="0"/>
              <a:buNone/>
            </a:pPr>
            <a:r>
              <a:rPr lang="en-US" altLang="en-US">
                <a:ea typeface="ＭＳ Ｐゴシック" panose="020B0600070205080204" pitchFamily="34" charset="-128"/>
              </a:rPr>
              <a:t>	then there is a general solution</a:t>
            </a:r>
          </a:p>
        </p:txBody>
      </p:sp>
      <p:cxnSp>
        <p:nvCxnSpPr>
          <p:cNvPr id="4" name="Straight Connector 3">
            <a:extLst>
              <a:ext uri="{FF2B5EF4-FFF2-40B4-BE49-F238E27FC236}">
                <a16:creationId xmlns:a16="http://schemas.microsoft.com/office/drawing/2014/main" id="{86C1EAFB-DE52-0445-8FD4-B26188DD69D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6E9F787D-C81C-544C-81BE-C6396F2CC4C4}"/>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(3)</a:t>
            </a:r>
            <a:endParaRPr lang="en-US" altLang="en-US" sz="3200">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1F52A1F4-B08B-C549-9BC4-32B8AC93D2D9}"/>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6, p469)</a:t>
            </a:r>
          </a:p>
          <a:p>
            <a:pPr>
              <a:buFont typeface="Arial" panose="020B0604020202020204" pitchFamily="34" charset="0"/>
              <a:buNone/>
            </a:pPr>
            <a:r>
              <a:rPr lang="en-US" altLang="en-US" sz="2400">
                <a:ea typeface="ＭＳ Ｐゴシック" panose="020B0600070205080204" pitchFamily="34" charset="-128"/>
              </a:rPr>
              <a:t>	</a:t>
            </a:r>
            <a:r>
              <a:rPr lang="en-US" altLang="en-US" sz="2800">
                <a:ea typeface="ＭＳ Ｐゴシック" panose="020B0600070205080204" pitchFamily="34" charset="-128"/>
              </a:rPr>
              <a:t>Suppose {a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satisfies the linear nonhomogeneous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r>
              <a:rPr lang="en-US" altLang="en-US" sz="2800">
                <a:ea typeface="ＭＳ Ｐゴシック" panose="020B0600070205080204" pitchFamily="34" charset="-128"/>
              </a:rPr>
              <a:t> </a:t>
            </a:r>
            <a:r>
              <a:rPr lang="en-US" altLang="en-US" sz="2800" b="1">
                <a:solidFill>
                  <a:srgbClr val="FF0000"/>
                </a:solidFill>
                <a:ea typeface="ＭＳ Ｐゴシック" panose="020B0600070205080204" pitchFamily="34" charset="-128"/>
              </a:rPr>
              <a:t>+ f(n)</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where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,..,c</a:t>
            </a:r>
            <a:r>
              <a:rPr lang="en-US" altLang="en-US" sz="2800" baseline="-25000">
                <a:ea typeface="ＭＳ Ｐゴシック" panose="020B0600070205080204" pitchFamily="34" charset="-128"/>
              </a:rPr>
              <a:t>k </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rPr>
              <a:t>R</a:t>
            </a:r>
            <a:r>
              <a:rPr lang="en-US" altLang="en-US" sz="2800">
                <a:ea typeface="ＭＳ Ｐゴシック" panose="020B0600070205080204" pitchFamily="34" charset="-128"/>
              </a:rPr>
              <a:t> and</a:t>
            </a:r>
          </a:p>
          <a:p>
            <a:pPr algn="ctr">
              <a:buFont typeface="Arial" panose="020B0604020202020204" pitchFamily="34" charset="0"/>
              <a:buNone/>
            </a:pPr>
            <a:r>
              <a:rPr lang="en-US" altLang="en-US" sz="2800">
                <a:ea typeface="ＭＳ Ｐゴシック" panose="020B0600070205080204" pitchFamily="34" charset="-128"/>
              </a:rPr>
              <a:t>f(n) = (b</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 b</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 + b</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b</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endParaRPr lang="en-US" altLang="en-US" sz="2800" b="1" baseline="30000">
              <a:solidFill>
                <a:srgbClr val="FF0000"/>
              </a:solidFill>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where b</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,b</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,..,b</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,s</a:t>
            </a:r>
            <a:r>
              <a:rPr lang="en-US" altLang="en-US" sz="2800" baseline="-250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rPr>
              <a:t>R</a:t>
            </a:r>
          </a:p>
          <a:p>
            <a:pPr marL="857250" lvl="1" indent="-457200">
              <a:buFont typeface="Arial" panose="020B0604020202020204" pitchFamily="34" charset="0"/>
              <a:buNone/>
            </a:pPr>
            <a:r>
              <a:rPr lang="en-US" altLang="en-US">
                <a:ea typeface="ＭＳ Ｐゴシック" panose="020B0600070205080204" pitchFamily="34" charset="-128"/>
              </a:rPr>
              <a:t>                                                                     … continues</a:t>
            </a:r>
          </a:p>
        </p:txBody>
      </p:sp>
      <p:cxnSp>
        <p:nvCxnSpPr>
          <p:cNvPr id="4" name="Straight Connector 3">
            <a:extLst>
              <a:ext uri="{FF2B5EF4-FFF2-40B4-BE49-F238E27FC236}">
                <a16:creationId xmlns:a16="http://schemas.microsoft.com/office/drawing/2014/main" id="{89166BA5-7CD2-D44F-9514-4ECD9C8A1397}"/>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B7C7E2BA-0490-3A42-B75D-42C2A80A8B3B}"/>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(4)</a:t>
            </a:r>
            <a:endParaRPr lang="en-US" altLang="en-US" sz="3200">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A24502E3-3449-CD47-93BD-190609220555}"/>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6, p469)… continued</a:t>
            </a:r>
          </a:p>
          <a:p>
            <a:pPr>
              <a:buFont typeface="Arial" panose="020B0604020202020204" pitchFamily="34" charset="0"/>
              <a:buNone/>
            </a:pPr>
            <a:r>
              <a:rPr lang="en-US" altLang="en-US" sz="2400">
                <a:ea typeface="ＭＳ Ｐゴシック" panose="020B0600070205080204" pitchFamily="34" charset="-128"/>
              </a:rPr>
              <a:t>	</a:t>
            </a:r>
            <a:r>
              <a:rPr lang="en-US" altLang="en-US" sz="2400" u="sng">
                <a:ea typeface="ＭＳ Ｐゴシック" panose="020B0600070205080204" pitchFamily="34" charset="-128"/>
              </a:rPr>
              <a:t>When s is not a root</a:t>
            </a:r>
            <a:r>
              <a:rPr lang="en-US" altLang="en-US" sz="2400">
                <a:ea typeface="ＭＳ Ｐゴシック" panose="020B0600070205080204" pitchFamily="34" charset="-128"/>
              </a:rPr>
              <a:t> of the characteristic equation of the associated linear homogeneous recurrence relation, there is a particular solution of the form</a:t>
            </a:r>
          </a:p>
          <a:p>
            <a:pPr algn="ctr">
              <a:buFont typeface="Arial" panose="020B0604020202020204" pitchFamily="34" charset="0"/>
              <a:buNone/>
            </a:pPr>
            <a:r>
              <a:rPr lang="en-US" altLang="en-US" sz="2800">
                <a:ea typeface="ＭＳ Ｐゴシック" panose="020B0600070205080204" pitchFamily="34" charset="-128"/>
              </a:rPr>
              <a:t>(p</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p</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+p</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p</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p>
          <a:p>
            <a:pPr>
              <a:buFont typeface="Arial" panose="020B0604020202020204" pitchFamily="34" charset="0"/>
              <a:buNone/>
            </a:pPr>
            <a:r>
              <a:rPr lang="en-US" altLang="en-US" sz="2400">
                <a:ea typeface="ＭＳ Ｐゴシック" panose="020B0600070205080204" pitchFamily="34" charset="-128"/>
              </a:rPr>
              <a:t>	</a:t>
            </a:r>
            <a:r>
              <a:rPr lang="en-US" altLang="en-US" sz="2400" u="sng">
                <a:ea typeface="ＭＳ Ｐゴシック" panose="020B0600070205080204" pitchFamily="34" charset="-128"/>
              </a:rPr>
              <a:t>When s is a root</a:t>
            </a:r>
            <a:r>
              <a:rPr lang="en-US" altLang="en-US" sz="2400">
                <a:ea typeface="ＭＳ Ｐゴシック" panose="020B0600070205080204" pitchFamily="34" charset="-128"/>
              </a:rPr>
              <a:t> of this characteristic equation and its multiplicity is m, there is a particular solution of the form</a:t>
            </a:r>
          </a:p>
          <a:p>
            <a:pPr algn="ctr">
              <a:buFont typeface="Arial" panose="020B0604020202020204" pitchFamily="34" charset="0"/>
              <a:buNone/>
            </a:pP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m</a:t>
            </a:r>
            <a:r>
              <a:rPr lang="en-US" altLang="en-US" sz="2800">
                <a:ea typeface="ＭＳ Ｐゴシック" panose="020B0600070205080204" pitchFamily="34" charset="-128"/>
              </a:rPr>
              <a:t>(p</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p</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+p</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p</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p>
          <a:p>
            <a:pPr>
              <a:buFont typeface="Arial" panose="020B0604020202020204" pitchFamily="34" charset="0"/>
              <a:buNone/>
            </a:pPr>
            <a:endParaRPr lang="en-US" altLang="en-US">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EFE85BE8-8256-CF4B-A53F-2D19F869B066}"/>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BC3F15E8-3A81-954A-9148-B2994BA6694C}"/>
              </a:ext>
            </a:extLst>
          </p:cNvPr>
          <p:cNvSpPr>
            <a:spLocks noGrp="1"/>
          </p:cNvSpPr>
          <p:nvPr>
            <p:ph type="title"/>
          </p:nvPr>
        </p:nvSpPr>
        <p:spPr/>
        <p:txBody>
          <a:bodyPr/>
          <a:lstStyle/>
          <a:p>
            <a:r>
              <a:rPr lang="en-US" altLang="en-US" sz="2800">
                <a:ea typeface="ＭＳ Ｐゴシック" panose="020B0600070205080204" pitchFamily="34" charset="-128"/>
              </a:rPr>
              <a:t>Linear NonHomogeneous Recurrences: Examples</a:t>
            </a:r>
          </a:p>
        </p:txBody>
      </p:sp>
      <p:sp>
        <p:nvSpPr>
          <p:cNvPr id="66562" name="Content Placeholder 2">
            <a:extLst>
              <a:ext uri="{FF2B5EF4-FFF2-40B4-BE49-F238E27FC236}">
                <a16:creationId xmlns:a16="http://schemas.microsoft.com/office/drawing/2014/main" id="{F51F83AF-ACCB-0B4B-9FD0-CF75F05DF651}"/>
              </a:ext>
            </a:extLst>
          </p:cNvPr>
          <p:cNvSpPr>
            <a:spLocks noGrp="1"/>
          </p:cNvSpPr>
          <p:nvPr>
            <p:ph idx="1"/>
          </p:nvPr>
        </p:nvSpPr>
        <p:spPr/>
        <p:txBody>
          <a:bodyPr/>
          <a:lstStyle/>
          <a:p>
            <a:r>
              <a:rPr lang="en-US" altLang="en-US" sz="2800">
                <a:ea typeface="ＭＳ Ｐゴシック" panose="020B0600070205080204" pitchFamily="34" charset="-128"/>
              </a:rPr>
              <a:t>The examples in the textbook are quite good (see pp467—470) and illustrate how to solve simple nonhomogeneous relations</a:t>
            </a:r>
          </a:p>
          <a:p>
            <a:r>
              <a:rPr lang="en-US" altLang="en-US" sz="2800">
                <a:ea typeface="ＭＳ Ｐゴシック" panose="020B0600070205080204" pitchFamily="34" charset="-128"/>
              </a:rPr>
              <a:t>We may go over more examples if time allows</a:t>
            </a:r>
          </a:p>
          <a:p>
            <a:r>
              <a:rPr lang="en-US" altLang="en-US" sz="2800">
                <a:ea typeface="ＭＳ Ｐゴシック" panose="020B0600070205080204" pitchFamily="34" charset="-128"/>
              </a:rPr>
              <a:t>Also read up on generating functions in Section 7.4 (though we may return to this subject)</a:t>
            </a:r>
          </a:p>
          <a:p>
            <a:r>
              <a:rPr lang="en-US" altLang="en-US" sz="2800">
                <a:ea typeface="ＭＳ Ｐゴシック" panose="020B0600070205080204" pitchFamily="34" charset="-128"/>
              </a:rPr>
              <a:t>However, there are alternate, more intuitive methods</a:t>
            </a:r>
          </a:p>
        </p:txBody>
      </p:sp>
      <p:cxnSp>
        <p:nvCxnSpPr>
          <p:cNvPr id="4" name="Straight Connector 3">
            <a:extLst>
              <a:ext uri="{FF2B5EF4-FFF2-40B4-BE49-F238E27FC236}">
                <a16:creationId xmlns:a16="http://schemas.microsoft.com/office/drawing/2014/main" id="{26A36875-FB26-2942-821C-85BFC6BDBB2C}"/>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3BB07-8023-5D48-A677-D4538640E6D2}"/>
              </a:ext>
            </a:extLst>
          </p:cNvPr>
          <p:cNvSpPr>
            <a:spLocks noGrp="1"/>
          </p:cNvSpPr>
          <p:nvPr>
            <p:ph type="title"/>
          </p:nvPr>
        </p:nvSpPr>
        <p:spPr/>
        <p:txBody>
          <a:bodyPr/>
          <a:lstStyle/>
          <a:p>
            <a:r>
              <a:rPr lang="en-US" dirty="0"/>
              <a:t>Recursion: Review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37EC3D-DA7F-7C4F-883F-102063DE1926}"/>
                  </a:ext>
                </a:extLst>
              </p:cNvPr>
              <p:cNvSpPr>
                <a:spLocks noGrp="1"/>
              </p:cNvSpPr>
              <p:nvPr>
                <p:ph idx="1"/>
              </p:nvPr>
            </p:nvSpPr>
            <p:spPr/>
            <p:txBody>
              <a:bodyPr/>
              <a:lstStyle/>
              <a:p>
                <a:r>
                  <a:rPr lang="en-US" sz="2000" dirty="0"/>
                  <a:t>The cost of a recursive algorithm is modeled as a </a:t>
                </a:r>
                <a:r>
                  <a:rPr lang="en-US" sz="2000" dirty="0">
                    <a:solidFill>
                      <a:srgbClr val="FF0000"/>
                    </a:solidFill>
                  </a:rPr>
                  <a:t>recurrence</a:t>
                </a:r>
                <a:r>
                  <a:rPr lang="en-US" sz="2000" dirty="0"/>
                  <a:t> relation</a:t>
                </a:r>
              </a:p>
              <a:p>
                <a:pPr lvl="1"/>
                <a:r>
                  <a:rPr lang="en-US" sz="1800" dirty="0"/>
                  <a:t>The solution of a recurrence relation is a </a:t>
                </a:r>
                <a:r>
                  <a:rPr lang="en-US" sz="1800" dirty="0">
                    <a:solidFill>
                      <a:srgbClr val="FF0000"/>
                    </a:solidFill>
                  </a:rPr>
                  <a:t>sequence </a:t>
                </a:r>
              </a:p>
              <a:p>
                <a:pPr lvl="1"/>
                <a:r>
                  <a:rPr lang="en-US" sz="1800" dirty="0"/>
                  <a:t>A recurrence relation is defined using previous terms of the sequence</a:t>
                </a:r>
                <a:endParaRPr lang="en-US" sz="1600" dirty="0"/>
              </a:p>
              <a:p>
                <a:r>
                  <a:rPr lang="en-US" sz="2000" dirty="0"/>
                  <a:t>The recurrence relation has</a:t>
                </a:r>
              </a:p>
              <a:p>
                <a:pPr lvl="1"/>
                <a:r>
                  <a:rPr lang="en-US" sz="1800" dirty="0">
                    <a:solidFill>
                      <a:srgbClr val="FF0000"/>
                    </a:solidFill>
                  </a:rPr>
                  <a:t>Recursive</a:t>
                </a:r>
                <a:r>
                  <a:rPr lang="en-US" sz="1800" dirty="0"/>
                  <a:t> terms</a:t>
                </a:r>
              </a:p>
              <a:p>
                <a:pPr lvl="1"/>
                <a:r>
                  <a:rPr lang="en-US" sz="1800" dirty="0">
                    <a:solidFill>
                      <a:srgbClr val="FF0000"/>
                    </a:solidFill>
                  </a:rPr>
                  <a:t>Non-recursive</a:t>
                </a:r>
                <a:r>
                  <a:rPr lang="en-US" sz="1800" dirty="0"/>
                  <a:t> terms </a:t>
                </a:r>
              </a:p>
              <a:p>
                <a:pPr lvl="1"/>
                <a:r>
                  <a:rPr lang="en-US" sz="1800" dirty="0"/>
                  <a:t>Initial conditions, which uniquely determine the sequence</a:t>
                </a:r>
              </a:p>
              <a:p>
                <a:r>
                  <a:rPr lang="en-US" sz="2000" dirty="0"/>
                  <a:t>Linear homogeneous recurrence relation of degree </a:t>
                </a:r>
                <a14:m>
                  <m:oMath xmlns:m="http://schemas.openxmlformats.org/officeDocument/2006/math">
                    <m:r>
                      <a:rPr lang="en-US" sz="2000" i="1" dirty="0">
                        <a:latin typeface="Cambria Math" panose="02040503050406030204" pitchFamily="18" charset="0"/>
                      </a:rPr>
                      <m:t>𝑘</m:t>
                    </m:r>
                  </m:oMath>
                </a14:m>
                <a:endParaRPr lang="en-US" sz="2000" dirty="0"/>
              </a:p>
              <a:p>
                <a:pPr lvl="1"/>
                <a:r>
                  <a:rPr lang="en-US" sz="1800" dirty="0" err="1"/>
                  <a:t>Charateristic</a:t>
                </a:r>
                <a:r>
                  <a:rPr lang="en-US" sz="1800" dirty="0"/>
                  <a:t> equation, a polynomial of degree </a:t>
                </a:r>
                <a14:m>
                  <m:oMath xmlns:m="http://schemas.openxmlformats.org/officeDocument/2006/math">
                    <m:r>
                      <a:rPr lang="en-US" sz="1800" i="1" dirty="0">
                        <a:latin typeface="Cambria Math" panose="02040503050406030204" pitchFamily="18" charset="0"/>
                      </a:rPr>
                      <m:t>𝑘</m:t>
                    </m:r>
                  </m:oMath>
                </a14:m>
                <a:endParaRPr lang="en-US" sz="1800" dirty="0"/>
              </a:p>
              <a:p>
                <a:pPr lvl="1"/>
                <a:r>
                  <a:rPr lang="en-US" sz="1800" dirty="0"/>
                  <a:t>Requires </a:t>
                </a:r>
                <a14:m>
                  <m:oMath xmlns:m="http://schemas.openxmlformats.org/officeDocument/2006/math">
                    <m:r>
                      <a:rPr lang="en-US" sz="1800" i="1" dirty="0" smtClean="0">
                        <a:latin typeface="Cambria Math" panose="02040503050406030204" pitchFamily="18" charset="0"/>
                      </a:rPr>
                      <m:t>𝑘</m:t>
                    </m:r>
                    <m:r>
                      <a:rPr lang="en-US" sz="1800" i="1" dirty="0" smtClean="0">
                        <a:latin typeface="Cambria Math" panose="02040503050406030204" pitchFamily="18" charset="0"/>
                      </a:rPr>
                      <m:t> </m:t>
                    </m:r>
                  </m:oMath>
                </a14:m>
                <a:r>
                  <a:rPr lang="en-US" sz="1800" dirty="0"/>
                  <a:t>initial conditions</a:t>
                </a:r>
                <a:endParaRPr lang="en-US" sz="1600" dirty="0"/>
              </a:p>
              <a:p>
                <a:r>
                  <a:rPr lang="en-US" sz="2000" dirty="0"/>
                  <a:t>Solving second order linear homogeneous recurrence relation by finding the roots of the characteristic polynomial</a:t>
                </a:r>
              </a:p>
              <a:p>
                <a:pPr marL="457200" lvl="1" indent="0" algn="ctr">
                  <a:buNone/>
                </a:pPr>
                <a:r>
                  <a:rPr lang="en-US" altLang="en-US" sz="1800" dirty="0">
                    <a:ea typeface="ＭＳ Ｐゴシック" panose="020B0600070205080204" pitchFamily="34" charset="-128"/>
                  </a:rPr>
                  <a:t>a</a:t>
                </a:r>
                <a:r>
                  <a:rPr lang="en-US" altLang="en-US" sz="1800" baseline="-25000"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1</a:t>
                </a:r>
                <a:r>
                  <a:rPr lang="en-US" altLang="en-US" sz="1800" baseline="30000" dirty="0">
                    <a:ea typeface="ＭＳ Ｐゴシック" panose="020B0600070205080204" pitchFamily="34" charset="-128"/>
                  </a:rPr>
                  <a:t>n </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2</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2</a:t>
                </a:r>
                <a:r>
                  <a:rPr lang="en-US" altLang="en-US" sz="1800" baseline="30000" dirty="0">
                    <a:ea typeface="ＭＳ Ｐゴシック" panose="020B0600070205080204" pitchFamily="34" charset="-128"/>
                  </a:rPr>
                  <a:t>n</a:t>
                </a:r>
                <a:r>
                  <a:rPr lang="en-US" altLang="en-US" sz="1800" baseline="30000" dirty="0">
                    <a:solidFill>
                      <a:srgbClr val="FF0000"/>
                    </a:solidFill>
                    <a:ea typeface="ＭＳ Ｐゴシック" panose="020B0600070205080204" pitchFamily="34" charset="-128"/>
                  </a:rPr>
                  <a:t>		</a:t>
                </a:r>
                <a:r>
                  <a:rPr lang="en-US" altLang="en-US" sz="1800" dirty="0">
                    <a:ea typeface="ＭＳ Ｐゴシック" panose="020B0600070205080204" pitchFamily="34" charset="-128"/>
                  </a:rPr>
                  <a:t>a</a:t>
                </a:r>
                <a:r>
                  <a:rPr lang="en-US" altLang="en-US" sz="1800" baseline="-25000"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0</a:t>
                </a:r>
                <a:r>
                  <a:rPr lang="en-US" altLang="en-US" sz="1800" baseline="30000" dirty="0">
                    <a:ea typeface="ＭＳ Ｐゴシック" panose="020B0600070205080204" pitchFamily="34" charset="-128"/>
                  </a:rPr>
                  <a:t>n </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2</a:t>
                </a:r>
                <a:r>
                  <a:rPr lang="en-US" altLang="en-US" sz="1800" b="1" dirty="0">
                    <a:solidFill>
                      <a:srgbClr val="FF0000"/>
                    </a:solidFill>
                    <a:ea typeface="ＭＳ Ｐゴシック" panose="020B0600070205080204" pitchFamily="34" charset="-128"/>
                  </a:rPr>
                  <a:t>n</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0</a:t>
                </a:r>
                <a:r>
                  <a:rPr lang="en-US" altLang="en-US" sz="1800" baseline="30000" dirty="0">
                    <a:ea typeface="ＭＳ Ｐゴシック" panose="020B0600070205080204" pitchFamily="34" charset="-128"/>
                  </a:rPr>
                  <a:t>n</a:t>
                </a:r>
                <a:endParaRPr lang="en-US" altLang="en-US" sz="1600" baseline="30000" dirty="0">
                  <a:ea typeface="ＭＳ Ｐゴシック" panose="020B0600070205080204" pitchFamily="34" charset="-128"/>
                </a:endParaRPr>
              </a:p>
              <a:p>
                <a:pPr marL="457200" lvl="1" indent="0">
                  <a:buNone/>
                </a:pPr>
                <a:endParaRPr lang="en-US" altLang="en-US" sz="1600" baseline="30000" dirty="0">
                  <a:solidFill>
                    <a:srgbClr val="FF0000"/>
                  </a:solidFill>
                  <a:ea typeface="ＭＳ Ｐゴシック" panose="020B0600070205080204" pitchFamily="34" charset="-128"/>
                </a:endParaRPr>
              </a:p>
              <a:p>
                <a:pPr marL="457200" lvl="1" indent="0">
                  <a:buNone/>
                </a:pPr>
                <a:endParaRPr lang="en-US" sz="1600" dirty="0"/>
              </a:p>
            </p:txBody>
          </p:sp>
        </mc:Choice>
        <mc:Fallback xmlns="">
          <p:sp>
            <p:nvSpPr>
              <p:cNvPr id="3" name="Content Placeholder 2">
                <a:extLst>
                  <a:ext uri="{FF2B5EF4-FFF2-40B4-BE49-F238E27FC236}">
                    <a16:creationId xmlns:a16="http://schemas.microsoft.com/office/drawing/2014/main" id="{0537EC3D-DA7F-7C4F-883F-102063DE1926}"/>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A377A610-3982-B348-9CAD-5CF159CE8D82}"/>
              </a:ext>
            </a:extLst>
          </p:cNvPr>
          <p:cNvPicPr>
            <a:picLocks noChangeAspect="1"/>
          </p:cNvPicPr>
          <p:nvPr/>
        </p:nvPicPr>
        <p:blipFill>
          <a:blip r:embed="rId3"/>
          <a:stretch>
            <a:fillRect/>
          </a:stretch>
        </p:blipFill>
        <p:spPr>
          <a:xfrm>
            <a:off x="5715000" y="2743200"/>
            <a:ext cx="1752600" cy="766763"/>
          </a:xfrm>
          <a:prstGeom prst="rect">
            <a:avLst/>
          </a:prstGeom>
        </p:spPr>
      </p:pic>
    </p:spTree>
    <p:extLst>
      <p:ext uri="{BB962C8B-B14F-4D97-AF65-F5344CB8AC3E}">
        <p14:creationId xmlns:p14="http://schemas.microsoft.com/office/powerpoint/2010/main" val="12271210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33332F61-0480-4D4C-8D4C-C06296A4041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44035" name="Content Placeholder 2">
            <a:extLst>
              <a:ext uri="{FF2B5EF4-FFF2-40B4-BE49-F238E27FC236}">
                <a16:creationId xmlns:a16="http://schemas.microsoft.com/office/drawing/2014/main" id="{C738F2F2-3A1B-1341-A174-0C2A440F8A21}"/>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b="1" dirty="0">
                <a:solidFill>
                  <a:srgbClr val="FF0000"/>
                </a:solidFill>
                <a:ea typeface="+mn-ea"/>
                <a:cs typeface="+mn-cs"/>
              </a:rPr>
              <a:t>Other Methods</a:t>
            </a:r>
          </a:p>
          <a:p>
            <a:pPr lvl="1">
              <a:buFont typeface="Arial" charset="0"/>
              <a:buChar char="–"/>
              <a:defRPr/>
            </a:pPr>
            <a:r>
              <a:rPr lang="en-US" sz="1600" b="1" dirty="0">
                <a:solidFill>
                  <a:srgbClr val="FF0000"/>
                </a:solidFill>
                <a:ea typeface="+mn-ea"/>
              </a:rPr>
              <a:t>Backward substitution</a:t>
            </a:r>
          </a:p>
          <a:p>
            <a:pPr lvl="1">
              <a:buFont typeface="Arial" charset="0"/>
              <a:buChar char="–"/>
              <a:defRPr/>
            </a:pPr>
            <a:r>
              <a:rPr lang="en-US" sz="1600" b="1" dirty="0">
                <a:solidFill>
                  <a:srgbClr val="FF0000"/>
                </a:solidFill>
                <a:ea typeface="+mn-ea"/>
              </a:rPr>
              <a:t>Recurrence trees</a:t>
            </a:r>
          </a:p>
          <a:p>
            <a:pPr lvl="1">
              <a:buFont typeface="Arial" charset="0"/>
              <a:buChar char="–"/>
              <a:defRPr/>
            </a:pPr>
            <a:r>
              <a:rPr lang="en-US" sz="1600" b="1" dirty="0">
                <a:solidFill>
                  <a:srgbClr val="FF0000"/>
                </a:solidFill>
                <a:ea typeface="+mn-ea"/>
              </a:rPr>
              <a:t>Cheating with Maple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61D1F52-7B6B-1C43-B5AC-24D7919DAFD4}"/>
              </a:ext>
            </a:extLst>
          </p:cNvPr>
          <p:cNvSpPr>
            <a:spLocks noGrp="1"/>
          </p:cNvSpPr>
          <p:nvPr>
            <p:ph type="title"/>
          </p:nvPr>
        </p:nvSpPr>
        <p:spPr/>
        <p:txBody>
          <a:bodyPr/>
          <a:lstStyle/>
          <a:p>
            <a:r>
              <a:rPr lang="en-US" altLang="en-US">
                <a:ea typeface="ＭＳ Ｐゴシック" panose="020B0600070205080204" pitchFamily="34" charset="-128"/>
              </a:rPr>
              <a:t>Recursive Algorithms</a:t>
            </a:r>
          </a:p>
        </p:txBody>
      </p:sp>
      <p:sp>
        <p:nvSpPr>
          <p:cNvPr id="32770" name="Content Placeholder 2">
            <a:extLst>
              <a:ext uri="{FF2B5EF4-FFF2-40B4-BE49-F238E27FC236}">
                <a16:creationId xmlns:a16="http://schemas.microsoft.com/office/drawing/2014/main" id="{F3CBF241-4941-4341-BBC9-E4D72C596C53}"/>
              </a:ext>
            </a:extLst>
          </p:cNvPr>
          <p:cNvSpPr>
            <a:spLocks noGrp="1"/>
          </p:cNvSpPr>
          <p:nvPr>
            <p:ph idx="1"/>
          </p:nvPr>
        </p:nvSpPr>
        <p:spPr/>
        <p:txBody>
          <a:bodyPr/>
          <a:lstStyle/>
          <a:p>
            <a:r>
              <a:rPr lang="en-US" altLang="en-US" sz="2400" dirty="0">
                <a:ea typeface="ＭＳ Ｐゴシック" panose="020B0600070205080204" pitchFamily="34" charset="-128"/>
              </a:rPr>
              <a:t>A recursive function is one in which </a:t>
            </a:r>
            <a:r>
              <a:rPr lang="en-US" altLang="en-US" sz="2400" u="sng" dirty="0">
                <a:ea typeface="ＭＳ Ｐゴシック" panose="020B0600070205080204" pitchFamily="34" charset="-128"/>
              </a:rPr>
              <a:t>objects</a:t>
            </a:r>
            <a:r>
              <a:rPr lang="en-US" altLang="en-US" sz="2400" dirty="0">
                <a:ea typeface="ＭＳ Ｐゴシック" panose="020B0600070205080204" pitchFamily="34" charset="-128"/>
              </a:rPr>
              <a:t> are defined in terms of </a:t>
            </a:r>
            <a:r>
              <a:rPr lang="en-US" altLang="en-US" sz="2400" u="sng" dirty="0">
                <a:ea typeface="ＭＳ Ｐゴシック" panose="020B0600070205080204" pitchFamily="34" charset="-128"/>
              </a:rPr>
              <a:t>other objects </a:t>
            </a:r>
            <a:r>
              <a:rPr lang="en-US" altLang="en-US" sz="2400" dirty="0">
                <a:ea typeface="ＭＳ Ｐゴシック" panose="020B0600070205080204" pitchFamily="34" charset="-128"/>
              </a:rPr>
              <a:t>of the same type</a:t>
            </a:r>
          </a:p>
          <a:p>
            <a:endParaRPr lang="en-US" altLang="en-US" sz="2400" dirty="0">
              <a:ea typeface="ＭＳ Ｐゴシック" panose="020B0600070205080204" pitchFamily="34" charset="-128"/>
            </a:endParaRPr>
          </a:p>
          <a:p>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Advantages</a:t>
            </a:r>
          </a:p>
          <a:p>
            <a:pPr lvl="1"/>
            <a:r>
              <a:rPr lang="en-US" altLang="en-US" sz="2000" dirty="0">
                <a:ea typeface="ＭＳ Ｐゴシック" panose="020B0600070205080204" pitchFamily="34" charset="-128"/>
              </a:rPr>
              <a:t>Simplicity of code, easy to understand</a:t>
            </a:r>
          </a:p>
          <a:p>
            <a:r>
              <a:rPr lang="en-US" altLang="en-US" sz="2400" dirty="0">
                <a:ea typeface="ＭＳ Ｐゴシック" panose="020B0600070205080204" pitchFamily="34" charset="-128"/>
              </a:rPr>
              <a:t>Disadvantages</a:t>
            </a:r>
          </a:p>
          <a:p>
            <a:pPr lvl="1"/>
            <a:r>
              <a:rPr lang="en-US" altLang="en-US" sz="2000" dirty="0">
                <a:ea typeface="ＭＳ Ｐゴシック" panose="020B0600070205080204" pitchFamily="34" charset="-128"/>
              </a:rPr>
              <a:t>Memory, speed, possibly redundant work</a:t>
            </a:r>
          </a:p>
          <a:p>
            <a:r>
              <a:rPr lang="en-US" altLang="en-US" sz="2400" dirty="0">
                <a:ea typeface="ＭＳ Ｐゴシック" panose="020B0600070205080204" pitchFamily="34" charset="-128"/>
              </a:rPr>
              <a:t>Tail recursion offers a solution to the memory problem, but really, do we </a:t>
            </a:r>
            <a:r>
              <a:rPr lang="en-US" altLang="en-US" sz="2400" u="sng" dirty="0">
                <a:ea typeface="ＭＳ Ｐゴシック" panose="020B0600070205080204" pitchFamily="34" charset="-128"/>
              </a:rPr>
              <a:t>need</a:t>
            </a:r>
            <a:r>
              <a:rPr lang="en-US" altLang="en-US" sz="2400" dirty="0">
                <a:ea typeface="ＭＳ Ｐゴシック" panose="020B0600070205080204" pitchFamily="34" charset="-128"/>
              </a:rPr>
              <a:t> recursion?</a:t>
            </a:r>
          </a:p>
        </p:txBody>
      </p:sp>
      <p:pic>
        <p:nvPicPr>
          <p:cNvPr id="5" name="Picture 4">
            <a:extLst>
              <a:ext uri="{FF2B5EF4-FFF2-40B4-BE49-F238E27FC236}">
                <a16:creationId xmlns:a16="http://schemas.microsoft.com/office/drawing/2014/main" id="{EBD09C23-946E-8B4E-89F6-6168292A599D}"/>
              </a:ext>
            </a:extLst>
          </p:cNvPr>
          <p:cNvPicPr>
            <a:picLocks noChangeAspect="1"/>
          </p:cNvPicPr>
          <p:nvPr/>
        </p:nvPicPr>
        <p:blipFill>
          <a:blip r:embed="rId3"/>
          <a:stretch>
            <a:fillRect/>
          </a:stretch>
        </p:blipFill>
        <p:spPr>
          <a:xfrm>
            <a:off x="2362200" y="2514600"/>
            <a:ext cx="3593662" cy="742633"/>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a:ea typeface="ＭＳ Ｐゴシック" panose="020B0600070205080204" pitchFamily="34" charset="-128"/>
              </a:rPr>
              <a:t>Other Methods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dirty="0">
                <a:ea typeface="ＭＳ Ｐゴシック" panose="020B0600070205080204" pitchFamily="34" charset="-128"/>
              </a:rPr>
              <a:t>When analyzing algorithms, linear homogeneous recurrences of order greater than 2 hardly ever arise in practice</a:t>
            </a:r>
          </a:p>
          <a:p>
            <a:r>
              <a:rPr lang="en-US" altLang="en-US" sz="2400" dirty="0">
                <a:ea typeface="ＭＳ Ｐゴシック" panose="020B0600070205080204" pitchFamily="34" charset="-128"/>
              </a:rPr>
              <a:t>We briefly describe two unfolding methods that work for a lot of cases</a:t>
            </a:r>
          </a:p>
          <a:p>
            <a:pPr lvl="1"/>
            <a:r>
              <a:rPr lang="en-US" altLang="en-US" sz="2000" u="sng" dirty="0">
                <a:solidFill>
                  <a:srgbClr val="FF0000"/>
                </a:solidFill>
                <a:ea typeface="ＭＳ Ｐゴシック" panose="020B0600070205080204" pitchFamily="34" charset="-128"/>
              </a:rPr>
              <a:t>Backward substitution</a:t>
            </a:r>
            <a:r>
              <a:rPr lang="en-US" altLang="en-US" sz="2000" dirty="0">
                <a:solidFill>
                  <a:srgbClr val="FF0000"/>
                </a:solidFill>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u="sng" dirty="0">
                <a:ea typeface="ＭＳ Ｐゴシック" panose="020B0600070205080204" pitchFamily="34" charset="-128"/>
              </a:rPr>
              <a:t>Recurrence trees</a:t>
            </a:r>
            <a:r>
              <a:rPr lang="en-US" altLang="en-US" sz="2000" dirty="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CB6ADD69-14CA-5B45-AB51-471AD6A2781E}"/>
              </a:ext>
            </a:extLst>
          </p:cNvPr>
          <p:cNvSpPr>
            <a:spLocks noGrp="1"/>
          </p:cNvSpPr>
          <p:nvPr>
            <p:ph type="title"/>
          </p:nvPr>
        </p:nvSpPr>
        <p:spPr/>
        <p:txBody>
          <a:bodyPr/>
          <a:lstStyle/>
          <a:p>
            <a:r>
              <a:rPr lang="en-US" altLang="en-US">
                <a:ea typeface="ＭＳ Ｐゴシック" panose="020B0600070205080204" pitchFamily="34" charset="-128"/>
              </a:rPr>
              <a:t>Backward Substitution: Example (1)</a:t>
            </a:r>
          </a:p>
        </p:txBody>
      </p:sp>
      <p:sp>
        <p:nvSpPr>
          <p:cNvPr id="69634" name="Content Placeholder 2">
            <a:extLst>
              <a:ext uri="{FF2B5EF4-FFF2-40B4-BE49-F238E27FC236}">
                <a16:creationId xmlns:a16="http://schemas.microsoft.com/office/drawing/2014/main" id="{C54F2FAD-75DD-144E-9E30-FCBC23386972}"/>
              </a:ext>
            </a:extLst>
          </p:cNvPr>
          <p:cNvSpPr>
            <a:spLocks noGrp="1"/>
          </p:cNvSpPr>
          <p:nvPr>
            <p:ph idx="1"/>
          </p:nvPr>
        </p:nvSpPr>
        <p:spPr>
          <a:xfrm>
            <a:off x="457200" y="1600200"/>
            <a:ext cx="8229600" cy="1219200"/>
          </a:xfrm>
        </p:spPr>
        <p:txBody>
          <a:bodyPr/>
          <a:lstStyle/>
          <a:p>
            <a:r>
              <a:rPr lang="en-US" altLang="en-US" sz="2400">
                <a:ea typeface="ＭＳ Ｐゴシック" panose="020B0600070205080204" pitchFamily="34" charset="-128"/>
              </a:rPr>
              <a:t>Give a solution to</a:t>
            </a:r>
          </a:p>
          <a:p>
            <a:pPr algn="ctr">
              <a:buFont typeface="Arial" panose="020B0604020202020204" pitchFamily="34" charset="0"/>
              <a:buNone/>
            </a:pPr>
            <a:r>
              <a:rPr lang="en-US" altLang="en-US" sz="2400">
                <a:ea typeface="ＭＳ Ｐゴシック" panose="020B0600070205080204" pitchFamily="34" charset="-128"/>
              </a:rPr>
              <a:t>T(n)= T(n-1) + 2n</a:t>
            </a:r>
          </a:p>
          <a:p>
            <a:pPr>
              <a:buFont typeface="Arial" panose="020B0604020202020204" pitchFamily="34" charset="0"/>
              <a:buNone/>
            </a:pPr>
            <a:r>
              <a:rPr lang="en-US" altLang="en-US" sz="2400">
                <a:ea typeface="ＭＳ Ｐゴシック" panose="020B0600070205080204" pitchFamily="34" charset="-128"/>
              </a:rPr>
              <a:t>	where T(1)=5</a:t>
            </a:r>
          </a:p>
        </p:txBody>
      </p:sp>
      <p:sp>
        <p:nvSpPr>
          <p:cNvPr id="4" name="Content Placeholder 2">
            <a:extLst>
              <a:ext uri="{FF2B5EF4-FFF2-40B4-BE49-F238E27FC236}">
                <a16:creationId xmlns:a16="http://schemas.microsoft.com/office/drawing/2014/main" id="{ABA7BA5C-1C12-6044-BD4A-D5074CCCCDEF}"/>
              </a:ext>
            </a:extLst>
          </p:cNvPr>
          <p:cNvSpPr txBox="1">
            <a:spLocks/>
          </p:cNvSpPr>
          <p:nvPr/>
        </p:nvSpPr>
        <p:spPr bwMode="auto">
          <a:xfrm>
            <a:off x="457200" y="3124200"/>
            <a:ext cx="8229600" cy="9144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We begin by unfolding the </a:t>
            </a:r>
            <a:r>
              <a:rPr lang="en-US" u="sng" dirty="0">
                <a:latin typeface="+mn-lt"/>
                <a:ea typeface="+mn-ea"/>
              </a:rPr>
              <a:t>recursion</a:t>
            </a:r>
            <a:r>
              <a:rPr lang="en-US" dirty="0">
                <a:latin typeface="+mn-lt"/>
                <a:ea typeface="+mn-ea"/>
              </a:rPr>
              <a:t> by a simple substitution of the function values</a:t>
            </a:r>
          </a:p>
        </p:txBody>
      </p:sp>
      <p:sp>
        <p:nvSpPr>
          <p:cNvPr id="5" name="Content Placeholder 2">
            <a:extLst>
              <a:ext uri="{FF2B5EF4-FFF2-40B4-BE49-F238E27FC236}">
                <a16:creationId xmlns:a16="http://schemas.microsoft.com/office/drawing/2014/main" id="{D9100CF2-F616-904F-B13C-4BA264D039A7}"/>
              </a:ext>
            </a:extLst>
          </p:cNvPr>
          <p:cNvSpPr txBox="1">
            <a:spLocks/>
          </p:cNvSpPr>
          <p:nvPr/>
        </p:nvSpPr>
        <p:spPr bwMode="auto">
          <a:xfrm>
            <a:off x="381000" y="41148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observe that</a:t>
            </a:r>
          </a:p>
          <a:p>
            <a:pPr marL="342900" indent="-342900" algn="ctr">
              <a:spcBef>
                <a:spcPct val="20000"/>
              </a:spcBef>
              <a:defRPr/>
            </a:pPr>
            <a:r>
              <a:rPr lang="en-US" dirty="0">
                <a:latin typeface="+mn-lt"/>
                <a:ea typeface="+mn-ea"/>
              </a:rPr>
              <a:t>T(n-1) = T((n-1) - 1) + 2(n-1) = T(n-2) + 2(n-1)</a:t>
            </a:r>
          </a:p>
        </p:txBody>
      </p:sp>
      <p:sp>
        <p:nvSpPr>
          <p:cNvPr id="6" name="Content Placeholder 2">
            <a:extLst>
              <a:ext uri="{FF2B5EF4-FFF2-40B4-BE49-F238E27FC236}">
                <a16:creationId xmlns:a16="http://schemas.microsoft.com/office/drawing/2014/main" id="{21982097-B527-144C-B144-09ED69A2674C}"/>
              </a:ext>
            </a:extLst>
          </p:cNvPr>
          <p:cNvSpPr txBox="1">
            <a:spLocks/>
          </p:cNvSpPr>
          <p:nvPr/>
        </p:nvSpPr>
        <p:spPr bwMode="auto">
          <a:xfrm>
            <a:off x="381000" y="51816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Substituting into the original equation</a:t>
            </a:r>
          </a:p>
          <a:p>
            <a:pPr marL="342900" indent="-342900" algn="ctr">
              <a:spcBef>
                <a:spcPct val="20000"/>
              </a:spcBef>
              <a:defRPr/>
            </a:pPr>
            <a:r>
              <a:rPr lang="en-US" dirty="0">
                <a:latin typeface="+mn-lt"/>
                <a:ea typeface="+mn-ea"/>
              </a:rPr>
              <a:t>T(n)=T(n-2)+2(n-1)+2n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956F1F41-328F-F440-808D-44C495EB2D2A}"/>
              </a:ext>
            </a:extLst>
          </p:cNvPr>
          <p:cNvSpPr>
            <a:spLocks noGrp="1"/>
          </p:cNvSpPr>
          <p:nvPr>
            <p:ph type="title"/>
          </p:nvPr>
        </p:nvSpPr>
        <p:spPr/>
        <p:txBody>
          <a:bodyPr/>
          <a:lstStyle/>
          <a:p>
            <a:r>
              <a:rPr lang="en-US" altLang="en-US">
                <a:ea typeface="ＭＳ Ｐゴシック" panose="020B0600070205080204" pitchFamily="34" charset="-128"/>
              </a:rPr>
              <a:t>Backward Substitution: Example (2)</a:t>
            </a:r>
          </a:p>
        </p:txBody>
      </p:sp>
      <p:sp>
        <p:nvSpPr>
          <p:cNvPr id="70658" name="Content Placeholder 2">
            <a:extLst>
              <a:ext uri="{FF2B5EF4-FFF2-40B4-BE49-F238E27FC236}">
                <a16:creationId xmlns:a16="http://schemas.microsoft.com/office/drawing/2014/main" id="{D2FF416A-1DE1-6D45-A678-02931E70B04B}"/>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If we continue to do that we get</a:t>
            </a:r>
          </a:p>
          <a:p>
            <a:pPr>
              <a:buFont typeface="Arial" panose="020B0604020202020204" pitchFamily="34" charset="0"/>
              <a:buNone/>
            </a:pPr>
            <a:r>
              <a:rPr lang="en-US" altLang="en-US" sz="2400">
                <a:ea typeface="ＭＳ Ｐゴシック" panose="020B0600070205080204" pitchFamily="34" charset="-128"/>
              </a:rPr>
              <a:t>	T(n) = T(n-2) + 2(n-1) + 2n</a:t>
            </a:r>
          </a:p>
          <a:p>
            <a:endParaRPr lang="en-US" altLang="en-US" sz="2400">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68913BC4-A9DD-8446-9E32-5E139178C8BD}"/>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T(n-3) + 2(n-2) + 2(n-1) + 2n</a:t>
            </a:r>
          </a:p>
        </p:txBody>
      </p:sp>
      <p:sp>
        <p:nvSpPr>
          <p:cNvPr id="7" name="Content Placeholder 2">
            <a:extLst>
              <a:ext uri="{FF2B5EF4-FFF2-40B4-BE49-F238E27FC236}">
                <a16:creationId xmlns:a16="http://schemas.microsoft.com/office/drawing/2014/main" id="{87AAB4E8-7680-AC43-866C-5D66AFD934E7}"/>
              </a:ext>
            </a:extLst>
          </p:cNvPr>
          <p:cNvSpPr txBox="1">
            <a:spLocks/>
          </p:cNvSpPr>
          <p:nvPr/>
        </p:nvSpPr>
        <p:spPr bwMode="auto">
          <a:xfrm>
            <a:off x="381000" y="31242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T(n-4) + </a:t>
            </a:r>
            <a:r>
              <a:rPr lang="en-US" dirty="0">
                <a:latin typeface="+mn-lt"/>
                <a:ea typeface="+mn-ea"/>
                <a:cs typeface="Arial" charset="0"/>
              </a:rPr>
              <a:t>2(n-3) + </a:t>
            </a:r>
            <a:r>
              <a:rPr lang="en-US" dirty="0">
                <a:latin typeface="+mn-lt"/>
                <a:ea typeface="+mn-ea"/>
              </a:rPr>
              <a:t>2(n-2) + 2(n-1) + 2n</a:t>
            </a:r>
          </a:p>
        </p:txBody>
      </p:sp>
      <p:sp>
        <p:nvSpPr>
          <p:cNvPr id="8" name="Content Placeholder 2">
            <a:extLst>
              <a:ext uri="{FF2B5EF4-FFF2-40B4-BE49-F238E27FC236}">
                <a16:creationId xmlns:a16="http://schemas.microsoft.com/office/drawing/2014/main" id="{F92D081B-38CA-3C4F-831A-A3503EB1D759}"/>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a:t>
            </a:r>
          </a:p>
        </p:txBody>
      </p:sp>
      <p:sp>
        <p:nvSpPr>
          <p:cNvPr id="9" name="Content Placeholder 2">
            <a:extLst>
              <a:ext uri="{FF2B5EF4-FFF2-40B4-BE49-F238E27FC236}">
                <a16:creationId xmlns:a16="http://schemas.microsoft.com/office/drawing/2014/main" id="{244596ED-FD43-7046-9352-CE9AA48494E6}"/>
              </a:ext>
            </a:extLst>
          </p:cNvPr>
          <p:cNvSpPr txBox="1">
            <a:spLocks/>
          </p:cNvSpPr>
          <p:nvPr/>
        </p:nvSpPr>
        <p:spPr bwMode="auto">
          <a:xfrm>
            <a:off x="381000" y="3962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T(n-i) + </a:t>
            </a:r>
            <a:r>
              <a:rPr lang="en-US" altLang="en-US" sz="2400">
                <a:sym typeface="Symbol" pitchFamily="2" charset="2"/>
              </a:rPr>
              <a:t></a:t>
            </a:r>
            <a:r>
              <a:rPr lang="en-US" altLang="en-US" sz="2400" baseline="-25000">
                <a:sym typeface="Symbol" pitchFamily="2" charset="2"/>
              </a:rPr>
              <a:t>j=0</a:t>
            </a:r>
            <a:r>
              <a:rPr lang="en-US" altLang="en-US" sz="2400" baseline="30000">
                <a:sym typeface="Symbol" pitchFamily="2" charset="2"/>
              </a:rPr>
              <a:t>i-1 </a:t>
            </a:r>
            <a:r>
              <a:rPr lang="en-US" altLang="en-US" sz="2400"/>
              <a:t>2(n - j)                 </a:t>
            </a:r>
            <a:r>
              <a:rPr lang="en-US" altLang="en-US" sz="1800" i="1"/>
              <a:t>function</a:t>
            </a:r>
            <a:r>
              <a:rPr lang="ja-JP" altLang="en-US" sz="1800" i="1"/>
              <a:t>’</a:t>
            </a:r>
            <a:r>
              <a:rPr lang="en-US" altLang="ja-JP" sz="1800" i="1"/>
              <a:t>s value at the i</a:t>
            </a:r>
            <a:r>
              <a:rPr lang="en-US" altLang="ja-JP" sz="1800" i="1" baseline="30000"/>
              <a:t>th</a:t>
            </a:r>
            <a:r>
              <a:rPr lang="en-US" altLang="ja-JP" sz="1800" i="1"/>
              <a:t> iteration</a:t>
            </a:r>
            <a:endParaRPr lang="en-US" altLang="en-US" sz="2800" i="1"/>
          </a:p>
        </p:txBody>
      </p:sp>
      <p:sp>
        <p:nvSpPr>
          <p:cNvPr id="10" name="Content Placeholder 2">
            <a:extLst>
              <a:ext uri="{FF2B5EF4-FFF2-40B4-BE49-F238E27FC236}">
                <a16:creationId xmlns:a16="http://schemas.microsoft.com/office/drawing/2014/main" id="{CB7B2CF2-1463-3E4C-B247-3723887A8D53}"/>
              </a:ext>
            </a:extLst>
          </p:cNvPr>
          <p:cNvSpPr txBox="1">
            <a:spLocks/>
          </p:cNvSpPr>
          <p:nvPr/>
        </p:nvSpPr>
        <p:spPr bwMode="auto">
          <a:xfrm>
            <a:off x="381000" y="441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Solving the sum we get</a:t>
            </a:r>
          </a:p>
          <a:p>
            <a:pPr>
              <a:buFontTx/>
              <a:buNone/>
            </a:pPr>
            <a:r>
              <a:rPr lang="en-US" altLang="en-US" sz="2400"/>
              <a:t>     T(n) = T(n-i) + 2n(i-1) – 2(i-1)(i-1+1)/2 + 2n</a:t>
            </a:r>
          </a:p>
          <a:p>
            <a:pPr>
              <a:buFontTx/>
              <a:buNone/>
            </a:pPr>
            <a:r>
              <a:rPr lang="en-US" altLang="en-US" sz="2400"/>
              <a:t>	T(n) = T(n-i) + 2n(i-1) – i</a:t>
            </a:r>
            <a:r>
              <a:rPr lang="en-US" altLang="en-US" sz="2400" baseline="30000"/>
              <a:t>2</a:t>
            </a:r>
            <a:r>
              <a:rPr lang="en-US" altLang="en-US" sz="2400"/>
              <a:t> + i + 2n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ED26ECDF-BDBE-E84F-A2B0-E3048F7A222E}"/>
              </a:ext>
            </a:extLst>
          </p:cNvPr>
          <p:cNvSpPr>
            <a:spLocks noGrp="1"/>
          </p:cNvSpPr>
          <p:nvPr>
            <p:ph type="title"/>
          </p:nvPr>
        </p:nvSpPr>
        <p:spPr/>
        <p:txBody>
          <a:bodyPr/>
          <a:lstStyle/>
          <a:p>
            <a:r>
              <a:rPr lang="en-US" altLang="en-US">
                <a:ea typeface="ＭＳ Ｐゴシック" panose="020B0600070205080204" pitchFamily="34" charset="-128"/>
              </a:rPr>
              <a:t>Backward Substitution: Example (3)</a:t>
            </a:r>
          </a:p>
        </p:txBody>
      </p:sp>
      <p:sp>
        <p:nvSpPr>
          <p:cNvPr id="71682" name="Content Placeholder 2">
            <a:extLst>
              <a:ext uri="{FF2B5EF4-FFF2-40B4-BE49-F238E27FC236}">
                <a16:creationId xmlns:a16="http://schemas.microsoft.com/office/drawing/2014/main" id="{83DBED14-709D-D74F-8A49-B0078A94E088}"/>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We want to get rid of the recursive term</a:t>
            </a:r>
          </a:p>
          <a:p>
            <a:pPr>
              <a:buFont typeface="Arial" panose="020B0604020202020204" pitchFamily="34" charset="0"/>
              <a:buNone/>
            </a:pPr>
            <a:r>
              <a:rPr lang="en-US" altLang="en-US" sz="2400">
                <a:ea typeface="ＭＳ Ｐゴシック" panose="020B0600070205080204" pitchFamily="34" charset="-128"/>
              </a:rPr>
              <a:t>	T(n) = T(n-i) + 2n(i-1) – i</a:t>
            </a:r>
            <a:r>
              <a:rPr lang="en-US" altLang="en-US" sz="2400" baseline="30000">
                <a:ea typeface="ＭＳ Ｐゴシック" panose="020B0600070205080204" pitchFamily="34" charset="-128"/>
              </a:rPr>
              <a:t>2</a:t>
            </a:r>
            <a:r>
              <a:rPr lang="en-US" altLang="en-US" sz="2400">
                <a:ea typeface="ＭＳ Ｐゴシック" panose="020B0600070205080204" pitchFamily="34" charset="-128"/>
              </a:rPr>
              <a:t> + i + 2n</a:t>
            </a:r>
          </a:p>
        </p:txBody>
      </p:sp>
      <p:sp>
        <p:nvSpPr>
          <p:cNvPr id="4" name="Content Placeholder 2">
            <a:extLst>
              <a:ext uri="{FF2B5EF4-FFF2-40B4-BE49-F238E27FC236}">
                <a16:creationId xmlns:a16="http://schemas.microsoft.com/office/drawing/2014/main" id="{36617E91-FDC6-B444-841F-64125C507939}"/>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To do that, we need to know at what iteration we reach our based case, i.e. for what value of </a:t>
            </a:r>
            <a:r>
              <a:rPr lang="en-US" dirty="0" err="1">
                <a:latin typeface="+mn-lt"/>
                <a:ea typeface="+mn-ea"/>
              </a:rPr>
              <a:t>i</a:t>
            </a:r>
            <a:r>
              <a:rPr lang="en-US" dirty="0">
                <a:latin typeface="+mn-lt"/>
                <a:ea typeface="+mn-ea"/>
              </a:rPr>
              <a:t> can we use the initial condition T(1)=5?</a:t>
            </a:r>
          </a:p>
        </p:txBody>
      </p:sp>
      <p:sp>
        <p:nvSpPr>
          <p:cNvPr id="11" name="Content Placeholder 2">
            <a:extLst>
              <a:ext uri="{FF2B5EF4-FFF2-40B4-BE49-F238E27FC236}">
                <a16:creationId xmlns:a16="http://schemas.microsoft.com/office/drawing/2014/main" id="{EB1FB81E-DF5A-9C4D-85D4-AD9CDECDB09C}"/>
              </a:ext>
            </a:extLst>
          </p:cNvPr>
          <p:cNvSpPr txBox="1">
            <a:spLocks/>
          </p:cNvSpPr>
          <p:nvPr/>
        </p:nvSpPr>
        <p:spPr bwMode="auto">
          <a:xfrm>
            <a:off x="381000" y="3657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get the base case when n-</a:t>
            </a:r>
            <a:r>
              <a:rPr lang="en-US" dirty="0" err="1">
                <a:latin typeface="+mn-lt"/>
                <a:ea typeface="+mn-ea"/>
              </a:rPr>
              <a:t>i</a:t>
            </a:r>
            <a:r>
              <a:rPr lang="en-US" dirty="0">
                <a:latin typeface="+mn-lt"/>
                <a:ea typeface="+mn-ea"/>
              </a:rPr>
              <a:t>=1 or </a:t>
            </a:r>
            <a:r>
              <a:rPr lang="en-US" dirty="0" err="1">
                <a:latin typeface="+mn-lt"/>
                <a:ea typeface="+mn-ea"/>
              </a:rPr>
              <a:t>i</a:t>
            </a:r>
            <a:r>
              <a:rPr lang="en-US" dirty="0">
                <a:latin typeface="+mn-lt"/>
                <a:ea typeface="+mn-ea"/>
              </a:rPr>
              <a:t>=n-1</a:t>
            </a:r>
          </a:p>
        </p:txBody>
      </p:sp>
      <p:sp>
        <p:nvSpPr>
          <p:cNvPr id="12" name="Content Placeholder 2">
            <a:extLst>
              <a:ext uri="{FF2B5EF4-FFF2-40B4-BE49-F238E27FC236}">
                <a16:creationId xmlns:a16="http://schemas.microsoft.com/office/drawing/2014/main" id="{7A223CF8-AEA9-EB43-874E-65916E6E4784}"/>
              </a:ext>
            </a:extLst>
          </p:cNvPr>
          <p:cNvSpPr txBox="1">
            <a:spLocks/>
          </p:cNvSpPr>
          <p:nvPr/>
        </p:nvSpPr>
        <p:spPr bwMode="auto">
          <a:xfrm>
            <a:off x="3810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Substituting in the equation above we get</a:t>
            </a:r>
          </a:p>
          <a:p>
            <a:pPr>
              <a:buFontTx/>
              <a:buNone/>
            </a:pPr>
            <a:r>
              <a:rPr lang="en-US" altLang="en-US" sz="2400"/>
              <a:t>	T(n)  = 5 + 2n(n-1-1) – (n-1)</a:t>
            </a:r>
            <a:r>
              <a:rPr lang="en-US" altLang="en-US" sz="2400" baseline="30000"/>
              <a:t>2</a:t>
            </a:r>
            <a:r>
              <a:rPr lang="en-US" altLang="en-US" sz="2400"/>
              <a:t> + (n-1) + 2n </a:t>
            </a:r>
          </a:p>
        </p:txBody>
      </p:sp>
      <p:sp>
        <p:nvSpPr>
          <p:cNvPr id="13" name="Content Placeholder 2">
            <a:extLst>
              <a:ext uri="{FF2B5EF4-FFF2-40B4-BE49-F238E27FC236}">
                <a16:creationId xmlns:a16="http://schemas.microsoft.com/office/drawing/2014/main" id="{22A412A6-F635-0F4F-BD66-14329821639B}"/>
              </a:ext>
            </a:extLst>
          </p:cNvPr>
          <p:cNvSpPr txBox="1">
            <a:spLocks/>
          </p:cNvSpPr>
          <p:nvPr/>
        </p:nvSpPr>
        <p:spPr bwMode="auto">
          <a:xfrm>
            <a:off x="304800" y="50292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5 + 2n(n-2) – (n</a:t>
            </a:r>
            <a:r>
              <a:rPr lang="en-US" altLang="en-US" sz="2400" baseline="30000"/>
              <a:t>2</a:t>
            </a:r>
            <a:r>
              <a:rPr lang="en-US" altLang="en-US" sz="2400"/>
              <a:t>-2n+1) + (n-1) + 2n = n</a:t>
            </a:r>
            <a:r>
              <a:rPr lang="en-US" altLang="en-US" sz="2400" baseline="30000"/>
              <a:t>2 </a:t>
            </a:r>
            <a:r>
              <a:rPr lang="en-US" altLang="en-US" sz="2400"/>
              <a:t>+ n + 3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p:bldP spid="1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F9EED-AFF7-CA43-A86C-8DE0382ACA1D}"/>
              </a:ext>
            </a:extLst>
          </p:cNvPr>
          <p:cNvSpPr>
            <a:spLocks noGrp="1"/>
          </p:cNvSpPr>
          <p:nvPr>
            <p:ph type="title"/>
          </p:nvPr>
        </p:nvSpPr>
        <p:spPr/>
        <p:txBody>
          <a:bodyPr/>
          <a:lstStyle/>
          <a:p>
            <a:r>
              <a:rPr lang="en-US" dirty="0"/>
              <a:t>Backward Substitution</a:t>
            </a:r>
          </a:p>
        </p:txBody>
      </p:sp>
      <p:sp>
        <p:nvSpPr>
          <p:cNvPr id="3" name="Content Placeholder 2">
            <a:extLst>
              <a:ext uri="{FF2B5EF4-FFF2-40B4-BE49-F238E27FC236}">
                <a16:creationId xmlns:a16="http://schemas.microsoft.com/office/drawing/2014/main" id="{93328ADA-CBFD-C04B-B245-63ACB34B98CE}"/>
              </a:ext>
            </a:extLst>
          </p:cNvPr>
          <p:cNvSpPr>
            <a:spLocks noGrp="1"/>
          </p:cNvSpPr>
          <p:nvPr>
            <p:ph idx="1"/>
          </p:nvPr>
        </p:nvSpPr>
        <p:spPr/>
        <p:txBody>
          <a:bodyPr/>
          <a:lstStyle/>
          <a:p>
            <a:r>
              <a:rPr lang="en-US" altLang="en-US" dirty="0">
                <a:ea typeface="ＭＳ Ｐゴシック" panose="020B0600070205080204" pitchFamily="34" charset="-128"/>
              </a:rPr>
              <a:t>Starting from the equation itself, work backwards, substituting values of the function for previous ones</a:t>
            </a:r>
          </a:p>
          <a:p>
            <a:endParaRPr lang="en-US" dirty="0"/>
          </a:p>
        </p:txBody>
      </p:sp>
      <p:sp>
        <p:nvSpPr>
          <p:cNvPr id="4" name="Rectangle 3">
            <a:extLst>
              <a:ext uri="{FF2B5EF4-FFF2-40B4-BE49-F238E27FC236}">
                <a16:creationId xmlns:a16="http://schemas.microsoft.com/office/drawing/2014/main" id="{2BD77A13-D899-B34A-880B-98A5220934EC}"/>
              </a:ext>
            </a:extLst>
          </p:cNvPr>
          <p:cNvSpPr/>
          <p:nvPr/>
        </p:nvSpPr>
        <p:spPr>
          <a:xfrm>
            <a:off x="2057400" y="3429000"/>
            <a:ext cx="6172200" cy="1384995"/>
          </a:xfrm>
          <a:prstGeom prst="rect">
            <a:avLst/>
          </a:prstGeom>
        </p:spPr>
        <p:txBody>
          <a:bodyPr wrap="square">
            <a:spAutoFit/>
          </a:bodyPr>
          <a:lstStyle/>
          <a:p>
            <a:pPr>
              <a:buNone/>
              <a:tabLst>
                <a:tab pos="684213" algn="l"/>
              </a:tabLst>
            </a:pPr>
            <a:r>
              <a:rPr lang="en-US" altLang="en-US" sz="2800" dirty="0"/>
              <a:t>T(n) = </a:t>
            </a:r>
            <a:r>
              <a:rPr lang="en-US" altLang="en-US" sz="2800" dirty="0">
                <a:sym typeface="Symbol" pitchFamily="2" charset="2"/>
              </a:rPr>
              <a:t></a:t>
            </a:r>
            <a:r>
              <a:rPr lang="en-US" altLang="en-US" sz="2800" dirty="0"/>
              <a:t>T(</a:t>
            </a:r>
            <a:r>
              <a:rPr lang="en-US" altLang="en-US" sz="2800" dirty="0">
                <a:solidFill>
                  <a:srgbClr val="00B0F0"/>
                </a:solidFill>
              </a:rPr>
              <a:t>n-</a:t>
            </a:r>
            <a:r>
              <a:rPr lang="en-US" altLang="en-US" sz="2800" dirty="0">
                <a:solidFill>
                  <a:srgbClr val="00B0F0"/>
                </a:solidFill>
                <a:sym typeface="Symbol" pitchFamily="2" charset="2"/>
              </a:rPr>
              <a:t></a:t>
            </a:r>
            <a:r>
              <a:rPr lang="en-US" altLang="en-US" sz="2800" dirty="0"/>
              <a:t>) + f(n), T(</a:t>
            </a:r>
            <a:r>
              <a:rPr lang="en-US" altLang="en-US" sz="2800" dirty="0">
                <a:sym typeface="Symbol" pitchFamily="2" charset="2"/>
              </a:rPr>
              <a:t></a:t>
            </a:r>
            <a:r>
              <a:rPr lang="en-US" altLang="en-US" sz="2800" dirty="0"/>
              <a:t>) = c</a:t>
            </a:r>
          </a:p>
          <a:p>
            <a:pPr>
              <a:buFont typeface="Arial" panose="020B0604020202020204" pitchFamily="34" charset="0"/>
              <a:buNone/>
              <a:tabLst>
                <a:tab pos="684213" algn="l"/>
              </a:tabLst>
            </a:pPr>
            <a:r>
              <a:rPr lang="en-US" altLang="en-US" sz="2800" dirty="0"/>
              <a:t>		</a:t>
            </a:r>
          </a:p>
          <a:p>
            <a:pPr>
              <a:buFont typeface="Arial" panose="020B0604020202020204" pitchFamily="34" charset="0"/>
              <a:buNone/>
              <a:tabLst>
                <a:tab pos="684213" algn="l"/>
              </a:tabLst>
            </a:pPr>
            <a:r>
              <a:rPr lang="en-US" altLang="en-US" sz="2800" dirty="0"/>
              <a:t>T(n) = </a:t>
            </a:r>
            <a:r>
              <a:rPr lang="en-US" altLang="en-US" sz="2800" dirty="0">
                <a:sym typeface="Symbol" pitchFamily="2" charset="2"/>
              </a:rPr>
              <a:t></a:t>
            </a:r>
            <a:r>
              <a:rPr lang="en-US" altLang="en-US" sz="2800" dirty="0"/>
              <a:t>T(</a:t>
            </a:r>
            <a:r>
              <a:rPr lang="en-US" altLang="en-US" sz="2800" dirty="0">
                <a:solidFill>
                  <a:srgbClr val="00B0F0"/>
                </a:solidFill>
              </a:rPr>
              <a:t>n/</a:t>
            </a:r>
            <a:r>
              <a:rPr lang="en-US" altLang="en-US" sz="2800" dirty="0">
                <a:solidFill>
                  <a:srgbClr val="00B0F0"/>
                </a:solidFill>
                <a:sym typeface="Symbol" pitchFamily="2" charset="2"/>
              </a:rPr>
              <a:t></a:t>
            </a:r>
            <a:r>
              <a:rPr lang="en-US" altLang="en-US" sz="2800" dirty="0"/>
              <a:t>) + f(n), T(</a:t>
            </a:r>
            <a:r>
              <a:rPr lang="en-US" altLang="en-US" sz="2800" dirty="0">
                <a:sym typeface="Symbol" pitchFamily="2" charset="2"/>
              </a:rPr>
              <a:t></a:t>
            </a:r>
            <a:r>
              <a:rPr lang="en-US" altLang="en-US" sz="2800" dirty="0"/>
              <a:t>) = c</a:t>
            </a:r>
          </a:p>
        </p:txBody>
      </p:sp>
    </p:spTree>
    <p:extLst>
      <p:ext uri="{BB962C8B-B14F-4D97-AF65-F5344CB8AC3E}">
        <p14:creationId xmlns:p14="http://schemas.microsoft.com/office/powerpoint/2010/main" val="4541627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43593567-EAFD-604E-8165-5C40A6A0E54A}"/>
              </a:ext>
            </a:extLst>
          </p:cNvPr>
          <p:cNvSpPr>
            <a:spLocks noGrp="1"/>
          </p:cNvSpPr>
          <p:nvPr>
            <p:ph type="title"/>
          </p:nvPr>
        </p:nvSpPr>
        <p:spPr/>
        <p:txBody>
          <a:bodyPr/>
          <a:lstStyle/>
          <a:p>
            <a:r>
              <a:rPr lang="en-US" altLang="en-US">
                <a:ea typeface="ＭＳ Ｐゴシック" panose="020B0600070205080204" pitchFamily="34" charset="-128"/>
              </a:rPr>
              <a:t>Recurrence Trees (1)</a:t>
            </a:r>
          </a:p>
        </p:txBody>
      </p:sp>
      <p:sp>
        <p:nvSpPr>
          <p:cNvPr id="72706" name="Content Placeholder 2">
            <a:extLst>
              <a:ext uri="{FF2B5EF4-FFF2-40B4-BE49-F238E27FC236}">
                <a16:creationId xmlns:a16="http://schemas.microsoft.com/office/drawing/2014/main" id="{8C839935-5E56-2E41-B331-739E589ED87E}"/>
              </a:ext>
            </a:extLst>
          </p:cNvPr>
          <p:cNvSpPr>
            <a:spLocks noGrp="1"/>
          </p:cNvSpPr>
          <p:nvPr>
            <p:ph idx="1"/>
          </p:nvPr>
        </p:nvSpPr>
        <p:spPr/>
        <p:txBody>
          <a:bodyPr/>
          <a:lstStyle/>
          <a:p>
            <a:r>
              <a:rPr lang="en-US" altLang="en-US" sz="2400">
                <a:ea typeface="ＭＳ Ｐゴシック" panose="020B0600070205080204" pitchFamily="34" charset="-128"/>
              </a:rPr>
              <a:t>When using recurrence trees, we graphically represent the recursion</a:t>
            </a:r>
          </a:p>
          <a:p>
            <a:r>
              <a:rPr lang="en-US" altLang="en-US" sz="2400">
                <a:ea typeface="ＭＳ Ｐゴシック" panose="020B0600070205080204" pitchFamily="34" charset="-128"/>
              </a:rPr>
              <a:t>Each node in the tree is an instance of the function.  As we progress downward, the size of the input decreases</a:t>
            </a:r>
          </a:p>
          <a:p>
            <a:r>
              <a:rPr lang="en-US" altLang="en-US" sz="2400">
                <a:ea typeface="ＭＳ Ｐゴシック" panose="020B0600070205080204" pitchFamily="34" charset="-128"/>
              </a:rPr>
              <a:t>The contribution of each level to the function is equivalent to the number of nodes at that level times the non-recursive cost on the size of the input at that level</a:t>
            </a:r>
          </a:p>
          <a:p>
            <a:r>
              <a:rPr lang="en-US" altLang="en-US" sz="2400">
                <a:ea typeface="ＭＳ Ｐゴシック" panose="020B0600070205080204" pitchFamily="34" charset="-128"/>
              </a:rPr>
              <a:t>The tree ends at the depth at which we reach the base case</a:t>
            </a:r>
          </a:p>
          <a:p>
            <a:r>
              <a:rPr lang="en-US" altLang="en-US" sz="2400">
                <a:ea typeface="ＭＳ Ｐゴシック" panose="020B0600070205080204" pitchFamily="34" charset="-128"/>
              </a:rPr>
              <a:t>As an example, we consider a recursive function of the form</a:t>
            </a:r>
          </a:p>
          <a:p>
            <a:pPr algn="ctr">
              <a:buFont typeface="Arial" panose="020B0604020202020204" pitchFamily="34" charset="0"/>
              <a:buNone/>
            </a:pPr>
            <a:r>
              <a:rPr lang="en-US" altLang="en-US" sz="2400">
                <a:ea typeface="ＭＳ Ｐゴシック" panose="020B0600070205080204" pitchFamily="34" charset="-128"/>
              </a:rPr>
              <a:t>T(n) =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T(n/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f(n),   T(</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c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FC8BF687-C0C5-B549-B61F-919ECE06C1A3}"/>
              </a:ext>
            </a:extLst>
          </p:cNvPr>
          <p:cNvSpPr>
            <a:spLocks noGrp="1"/>
          </p:cNvSpPr>
          <p:nvPr>
            <p:ph type="title"/>
          </p:nvPr>
        </p:nvSpPr>
        <p:spPr/>
        <p:txBody>
          <a:bodyPr/>
          <a:lstStyle/>
          <a:p>
            <a:r>
              <a:rPr lang="en-US" altLang="en-US">
                <a:ea typeface="ＭＳ Ｐゴシック" panose="020B0600070205080204" pitchFamily="34" charset="-128"/>
              </a:rPr>
              <a:t>Recurrence Trees (2)</a:t>
            </a:r>
          </a:p>
        </p:txBody>
      </p:sp>
      <p:sp>
        <p:nvSpPr>
          <p:cNvPr id="73730" name="Content Placeholder 2">
            <a:extLst>
              <a:ext uri="{FF2B5EF4-FFF2-40B4-BE49-F238E27FC236}">
                <a16:creationId xmlns:a16="http://schemas.microsoft.com/office/drawing/2014/main" id="{C55A8C1C-4A69-9145-A232-1AE8425EF8DB}"/>
              </a:ext>
            </a:extLst>
          </p:cNvPr>
          <p:cNvSpPr>
            <a:spLocks noGrp="1"/>
          </p:cNvSpPr>
          <p:nvPr>
            <p:ph idx="1"/>
          </p:nvPr>
        </p:nvSpPr>
        <p:spPr>
          <a:xfrm>
            <a:off x="457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0F064F6F-B7DD-1D49-8BBD-54CB203B24D3}"/>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rgbClr val="FFFFFF"/>
                </a:solidFill>
                <a:ea typeface="ＭＳ Ｐゴシック" charset="0"/>
                <a:cs typeface="Arial" charset="0"/>
              </a:rPr>
              <a:t>T</a:t>
            </a:r>
            <a:r>
              <a:rPr lang="en-US" sz="1800">
                <a:solidFill>
                  <a:schemeClr val="tx1"/>
                </a:solidFill>
                <a:ea typeface="ＭＳ Ｐゴシック" charset="0"/>
                <a:cs typeface="Arial" charset="0"/>
              </a:rPr>
              <a:t>T(n)</a:t>
            </a:r>
            <a:endParaRPr lang="en-US" sz="1800">
              <a:solidFill>
                <a:srgbClr val="FFFFFF"/>
              </a:solidFill>
              <a:ea typeface="ＭＳ Ｐゴシック" charset="0"/>
              <a:cs typeface="Arial" charset="0"/>
            </a:endParaRPr>
          </a:p>
        </p:txBody>
      </p:sp>
      <p:sp>
        <p:nvSpPr>
          <p:cNvPr id="5" name="Rectangle 4">
            <a:extLst>
              <a:ext uri="{FF2B5EF4-FFF2-40B4-BE49-F238E27FC236}">
                <a16:creationId xmlns:a16="http://schemas.microsoft.com/office/drawing/2014/main" id="{64A1DA3A-CB8E-9946-8DEC-0E59D88FA4EC}"/>
              </a:ext>
            </a:extLst>
          </p:cNvPr>
          <p:cNvSpPr/>
          <p:nvPr/>
        </p:nvSpPr>
        <p:spPr>
          <a:xfrm>
            <a:off x="19050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7" name="Rectangle 6">
            <a:extLst>
              <a:ext uri="{FF2B5EF4-FFF2-40B4-BE49-F238E27FC236}">
                <a16:creationId xmlns:a16="http://schemas.microsoft.com/office/drawing/2014/main" id="{6862A289-BCEA-3144-87CA-3DB5978C3D34}"/>
              </a:ext>
            </a:extLst>
          </p:cNvPr>
          <p:cNvSpPr/>
          <p:nvPr/>
        </p:nvSpPr>
        <p:spPr>
          <a:xfrm>
            <a:off x="32004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8" name="Rectangle 7">
            <a:extLst>
              <a:ext uri="{FF2B5EF4-FFF2-40B4-BE49-F238E27FC236}">
                <a16:creationId xmlns:a16="http://schemas.microsoft.com/office/drawing/2014/main" id="{2EA1F617-5181-EC45-B8FA-1DFDF11C2F74}"/>
              </a:ext>
            </a:extLst>
          </p:cNvPr>
          <p:cNvSpPr/>
          <p:nvPr/>
        </p:nvSpPr>
        <p:spPr>
          <a:xfrm>
            <a:off x="59436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9" name="Rectangle 8">
            <a:extLst>
              <a:ext uri="{FF2B5EF4-FFF2-40B4-BE49-F238E27FC236}">
                <a16:creationId xmlns:a16="http://schemas.microsoft.com/office/drawing/2014/main" id="{20D53ADD-11E0-FB43-817C-B98E31CB4AEF}"/>
              </a:ext>
            </a:extLst>
          </p:cNvPr>
          <p:cNvSpPr/>
          <p:nvPr/>
        </p:nvSpPr>
        <p:spPr>
          <a:xfrm>
            <a:off x="4419600" y="25908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0" name="Rectangle 9">
            <a:extLst>
              <a:ext uri="{FF2B5EF4-FFF2-40B4-BE49-F238E27FC236}">
                <a16:creationId xmlns:a16="http://schemas.microsoft.com/office/drawing/2014/main" id="{AC4E08F3-8B20-D34C-9529-0F442215A711}"/>
              </a:ext>
            </a:extLst>
          </p:cNvPr>
          <p:cNvSpPr/>
          <p:nvPr/>
        </p:nvSpPr>
        <p:spPr>
          <a:xfrm>
            <a:off x="1219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2" name="Rectangle 11">
            <a:extLst>
              <a:ext uri="{FF2B5EF4-FFF2-40B4-BE49-F238E27FC236}">
                <a16:creationId xmlns:a16="http://schemas.microsoft.com/office/drawing/2014/main" id="{E9E9E085-E6C4-7D4C-9C35-5DBAF32F6372}"/>
              </a:ext>
            </a:extLst>
          </p:cNvPr>
          <p:cNvSpPr/>
          <p:nvPr/>
        </p:nvSpPr>
        <p:spPr>
          <a:xfrm>
            <a:off x="3124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3" name="Rectangle 12">
            <a:extLst>
              <a:ext uri="{FF2B5EF4-FFF2-40B4-BE49-F238E27FC236}">
                <a16:creationId xmlns:a16="http://schemas.microsoft.com/office/drawing/2014/main" id="{2557AB87-5237-F64C-BA1D-DF82C29CFA54}"/>
              </a:ext>
            </a:extLst>
          </p:cNvPr>
          <p:cNvSpPr/>
          <p:nvPr/>
        </p:nvSpPr>
        <p:spPr>
          <a:xfrm>
            <a:off x="20574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8" name="Rectangle 17">
            <a:extLst>
              <a:ext uri="{FF2B5EF4-FFF2-40B4-BE49-F238E27FC236}">
                <a16:creationId xmlns:a16="http://schemas.microsoft.com/office/drawing/2014/main" id="{F575B776-7DA0-DD41-8149-042784D21774}"/>
              </a:ext>
            </a:extLst>
          </p:cNvPr>
          <p:cNvSpPr/>
          <p:nvPr/>
        </p:nvSpPr>
        <p:spPr>
          <a:xfrm>
            <a:off x="48768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9" name="Rectangle 18">
            <a:extLst>
              <a:ext uri="{FF2B5EF4-FFF2-40B4-BE49-F238E27FC236}">
                <a16:creationId xmlns:a16="http://schemas.microsoft.com/office/drawing/2014/main" id="{5EFC0975-A638-374D-8F4C-01D55D356406}"/>
              </a:ext>
            </a:extLst>
          </p:cNvPr>
          <p:cNvSpPr/>
          <p:nvPr/>
        </p:nvSpPr>
        <p:spPr>
          <a:xfrm>
            <a:off x="68580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20" name="Rectangle 19">
            <a:extLst>
              <a:ext uri="{FF2B5EF4-FFF2-40B4-BE49-F238E27FC236}">
                <a16:creationId xmlns:a16="http://schemas.microsoft.com/office/drawing/2014/main" id="{C3D15B08-0259-604D-82FB-F0D30232BB43}"/>
              </a:ext>
            </a:extLst>
          </p:cNvPr>
          <p:cNvSpPr/>
          <p:nvPr/>
        </p:nvSpPr>
        <p:spPr>
          <a:xfrm>
            <a:off x="57150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cxnSp>
        <p:nvCxnSpPr>
          <p:cNvPr id="22" name="Straight Connector 21">
            <a:extLst>
              <a:ext uri="{FF2B5EF4-FFF2-40B4-BE49-F238E27FC236}">
                <a16:creationId xmlns:a16="http://schemas.microsoft.com/office/drawing/2014/main" id="{FBC5D43B-B7C2-C142-9428-3D7D801D2B26}"/>
              </a:ext>
            </a:extLst>
          </p:cNvPr>
          <p:cNvCxnSpPr>
            <a:stCxn id="4" idx="2"/>
            <a:endCxn id="5" idx="0"/>
          </p:cNvCxnSpPr>
          <p:nvPr/>
        </p:nvCxnSpPr>
        <p:spPr>
          <a:xfrm rot="5400000">
            <a:off x="2933700" y="1447800"/>
            <a:ext cx="609600" cy="167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D5DB7E3-5B28-A942-BC6D-B4EC402F5586}"/>
              </a:ext>
            </a:extLst>
          </p:cNvPr>
          <p:cNvCxnSpPr>
            <a:stCxn id="4" idx="2"/>
            <a:endCxn id="7" idx="0"/>
          </p:cNvCxnSpPr>
          <p:nvPr/>
        </p:nvCxnSpPr>
        <p:spPr>
          <a:xfrm rot="5400000">
            <a:off x="3581400" y="2095500"/>
            <a:ext cx="6096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41D2704-AACC-044D-832F-2AD8505440C5}"/>
              </a:ext>
            </a:extLst>
          </p:cNvPr>
          <p:cNvCxnSpPr>
            <a:stCxn id="4" idx="2"/>
            <a:endCxn id="8" idx="0"/>
          </p:cNvCxnSpPr>
          <p:nvPr/>
        </p:nvCxnSpPr>
        <p:spPr>
          <a:xfrm rot="16200000" flipH="1">
            <a:off x="4953000" y="1104900"/>
            <a:ext cx="609600" cy="2362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7970D2-8780-2F49-B911-0D65586A2FE6}"/>
              </a:ext>
            </a:extLst>
          </p:cNvPr>
          <p:cNvCxnSpPr>
            <a:stCxn id="8" idx="2"/>
            <a:endCxn id="18" idx="0"/>
          </p:cNvCxnSpPr>
          <p:nvPr/>
        </p:nvCxnSpPr>
        <p:spPr>
          <a:xfrm rot="5400000">
            <a:off x="5448300" y="2819400"/>
            <a:ext cx="914400" cy="1066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1C7FE10-E1B6-894A-B425-45CA4C349136}"/>
              </a:ext>
            </a:extLst>
          </p:cNvPr>
          <p:cNvCxnSpPr>
            <a:stCxn id="8" idx="2"/>
            <a:endCxn id="19" idx="0"/>
          </p:cNvCxnSpPr>
          <p:nvPr/>
        </p:nvCxnSpPr>
        <p:spPr>
          <a:xfrm rot="16200000" flipH="1">
            <a:off x="6438900" y="2895600"/>
            <a:ext cx="9144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C9EFBE4-6880-1644-AE7B-27FE247825EB}"/>
              </a:ext>
            </a:extLst>
          </p:cNvPr>
          <p:cNvCxnSpPr>
            <a:stCxn id="5" idx="2"/>
          </p:cNvCxnSpPr>
          <p:nvPr/>
        </p:nvCxnSpPr>
        <p:spPr>
          <a:xfrm rot="5400000">
            <a:off x="1619250" y="2952750"/>
            <a:ext cx="838200" cy="723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6AD89E4-9C7B-4F45-9E67-D3286492FE5C}"/>
              </a:ext>
            </a:extLst>
          </p:cNvPr>
          <p:cNvCxnSpPr>
            <a:stCxn id="5" idx="2"/>
            <a:endCxn id="12" idx="0"/>
          </p:cNvCxnSpPr>
          <p:nvPr/>
        </p:nvCxnSpPr>
        <p:spPr>
          <a:xfrm rot="16200000" flipH="1">
            <a:off x="2552700" y="2743200"/>
            <a:ext cx="91440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CAB98E9-CDF9-0D41-BF3F-68638AAC103A}"/>
              </a:ext>
            </a:extLst>
          </p:cNvPr>
          <p:cNvCxnSpPr>
            <a:stCxn id="7" idx="2"/>
          </p:cNvCxnSpPr>
          <p:nvPr/>
        </p:nvCxnSpPr>
        <p:spPr>
          <a:xfrm rot="5400000">
            <a:off x="3448050" y="2952750"/>
            <a:ext cx="3048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4148616-7B94-6E42-8C7B-942F2FFE0203}"/>
              </a:ext>
            </a:extLst>
          </p:cNvPr>
          <p:cNvCxnSpPr>
            <a:stCxn id="7" idx="2"/>
          </p:cNvCxnSpPr>
          <p:nvPr/>
        </p:nvCxnSpPr>
        <p:spPr>
          <a:xfrm rot="16200000" flipH="1">
            <a:off x="3600450" y="2990850"/>
            <a:ext cx="3810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3751" name="Content Placeholder 2">
            <a:extLst>
              <a:ext uri="{FF2B5EF4-FFF2-40B4-BE49-F238E27FC236}">
                <a16:creationId xmlns:a16="http://schemas.microsoft.com/office/drawing/2014/main" id="{E848DCD2-6C66-3249-B7E4-FDC3468A5C43}"/>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f(n)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f(n/)</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i </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graphicFrame>
        <p:nvGraphicFramePr>
          <p:cNvPr id="73752" name="Object 25">
            <a:extLst>
              <a:ext uri="{FF2B5EF4-FFF2-40B4-BE49-F238E27FC236}">
                <a16:creationId xmlns:a16="http://schemas.microsoft.com/office/drawing/2014/main" id="{0ED3BB9C-42CC-EC49-978D-555B2CA71A69}"/>
              </a:ext>
            </a:extLst>
          </p:cNvPr>
          <p:cNvGraphicFramePr>
            <a:graphicFrameLocks noChangeAspect="1"/>
          </p:cNvGraphicFramePr>
          <p:nvPr/>
        </p:nvGraphicFramePr>
        <p:xfrm>
          <a:off x="7508875" y="5715000"/>
          <a:ext cx="1482725" cy="377825"/>
        </p:xfrm>
        <a:graphic>
          <a:graphicData uri="http://schemas.openxmlformats.org/presentationml/2006/ole">
            <mc:AlternateContent xmlns:mc="http://schemas.openxmlformats.org/markup-compatibility/2006">
              <mc:Choice xmlns:v="urn:schemas-microsoft-com:vml" Requires="v">
                <p:oleObj spid="_x0000_s1025" name="Formula" r:id="rId3" imgW="5372100" imgH="1371600" progId="">
                  <p:embed/>
                </p:oleObj>
              </mc:Choice>
              <mc:Fallback>
                <p:oleObj name="Formula" r:id="rId3" imgW="5372100" imgH="1371600" progId="">
                  <p:embed/>
                  <p:pic>
                    <p:nvPicPr>
                      <p:cNvPr id="73752" name="Object 25">
                        <a:extLst>
                          <a:ext uri="{FF2B5EF4-FFF2-40B4-BE49-F238E27FC236}">
                            <a16:creationId xmlns:a16="http://schemas.microsoft.com/office/drawing/2014/main" id="{0ED3BB9C-42CC-EC49-978D-555B2CA71A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8875" y="5715000"/>
                        <a:ext cx="14827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C78A070F-B117-CB4C-ACE7-2B0DEE9A04F3}"/>
              </a:ext>
            </a:extLst>
          </p:cNvPr>
          <p:cNvSpPr>
            <a:spLocks noGrp="1"/>
          </p:cNvSpPr>
          <p:nvPr>
            <p:ph type="title"/>
          </p:nvPr>
        </p:nvSpPr>
        <p:spPr/>
        <p:txBody>
          <a:bodyPr/>
          <a:lstStyle/>
          <a:p>
            <a:r>
              <a:rPr lang="en-US" altLang="en-US">
                <a:ea typeface="ＭＳ Ｐゴシック" panose="020B0600070205080204" pitchFamily="34" charset="-128"/>
              </a:rPr>
              <a:t>Recurrence Trees (3)</a:t>
            </a:r>
          </a:p>
        </p:txBody>
      </p:sp>
      <p:sp>
        <p:nvSpPr>
          <p:cNvPr id="74754" name="Content Placeholder 2">
            <a:extLst>
              <a:ext uri="{FF2B5EF4-FFF2-40B4-BE49-F238E27FC236}">
                <a16:creationId xmlns:a16="http://schemas.microsoft.com/office/drawing/2014/main" id="{8BCB9DDE-EB7D-8D41-BED1-0AC883D42157}"/>
              </a:ext>
            </a:extLst>
          </p:cNvPr>
          <p:cNvSpPr>
            <a:spLocks noGrp="1"/>
          </p:cNvSpPr>
          <p:nvPr>
            <p:ph idx="1"/>
          </p:nvPr>
        </p:nvSpPr>
        <p:spPr/>
        <p:txBody>
          <a:bodyPr/>
          <a:lstStyle/>
          <a:p>
            <a:r>
              <a:rPr lang="en-US" altLang="en-US">
                <a:ea typeface="ＭＳ Ｐゴシック" panose="020B0600070205080204" pitchFamily="34" charset="-128"/>
              </a:rPr>
              <a:t>The total value of the function is the summation over all levels of the tree</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Consider the following concrete example</a:t>
            </a:r>
          </a:p>
          <a:p>
            <a:pPr algn="ctr">
              <a:buFont typeface="Arial" panose="020B0604020202020204" pitchFamily="34" charset="0"/>
              <a:buNone/>
            </a:pPr>
            <a:r>
              <a:rPr lang="en-US" altLang="en-US">
                <a:ea typeface="ＭＳ Ｐゴシック" panose="020B0600070205080204" pitchFamily="34" charset="-128"/>
                <a:sym typeface="Symbol" pitchFamily="2" charset="2"/>
              </a:rPr>
              <a:t>T(n) = 2T(n/2) + n,   T(1)= 4</a:t>
            </a:r>
            <a:r>
              <a:rPr lang="en-US" altLang="en-US">
                <a:ea typeface="ＭＳ Ｐゴシック" panose="020B0600070205080204" pitchFamily="34" charset="-128"/>
              </a:rPr>
              <a:t> </a:t>
            </a:r>
          </a:p>
        </p:txBody>
      </p:sp>
      <p:graphicFrame>
        <p:nvGraphicFramePr>
          <p:cNvPr id="74755" name="Object 4">
            <a:extLst>
              <a:ext uri="{FF2B5EF4-FFF2-40B4-BE49-F238E27FC236}">
                <a16:creationId xmlns:a16="http://schemas.microsoft.com/office/drawing/2014/main" id="{524EB93A-2051-924C-A434-4DA8156F5C2B}"/>
              </a:ext>
            </a:extLst>
          </p:cNvPr>
          <p:cNvGraphicFramePr>
            <a:graphicFrameLocks noChangeAspect="1"/>
          </p:cNvGraphicFramePr>
          <p:nvPr/>
        </p:nvGraphicFramePr>
        <p:xfrm>
          <a:off x="2846388" y="2743200"/>
          <a:ext cx="3063875" cy="449263"/>
        </p:xfrm>
        <a:graphic>
          <a:graphicData uri="http://schemas.openxmlformats.org/presentationml/2006/ole">
            <mc:AlternateContent xmlns:mc="http://schemas.openxmlformats.org/markup-compatibility/2006">
              <mc:Choice xmlns:v="urn:schemas-microsoft-com:vml" Requires="v">
                <p:oleObj spid="_x0000_s2049" name="Formula" r:id="rId3" imgW="11125200" imgH="1638300" progId="">
                  <p:embed/>
                </p:oleObj>
              </mc:Choice>
              <mc:Fallback>
                <p:oleObj name="Formula" r:id="rId3" imgW="11125200" imgH="1638300" progId="">
                  <p:embed/>
                  <p:pic>
                    <p:nvPicPr>
                      <p:cNvPr id="74755" name="Object 4">
                        <a:extLst>
                          <a:ext uri="{FF2B5EF4-FFF2-40B4-BE49-F238E27FC236}">
                            <a16:creationId xmlns:a16="http://schemas.microsoft.com/office/drawing/2014/main" id="{524EB93A-2051-924C-A434-4DA8156F5C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2743200"/>
                        <a:ext cx="30638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74756" name="Picture 6" descr="latex-image-1.pdf">
            <a:extLst>
              <a:ext uri="{FF2B5EF4-FFF2-40B4-BE49-F238E27FC236}">
                <a16:creationId xmlns:a16="http://schemas.microsoft.com/office/drawing/2014/main" id="{9440E8AB-1BB7-DB46-8045-5D139A08EFE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429000"/>
            <a:ext cx="47625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2DD7F414-933A-9945-B335-01BB81F47322}"/>
              </a:ext>
            </a:extLst>
          </p:cNvPr>
          <p:cNvSpPr>
            <a:spLocks noGrp="1"/>
          </p:cNvSpPr>
          <p:nvPr>
            <p:ph type="title"/>
          </p:nvPr>
        </p:nvSpPr>
        <p:spPr/>
        <p:txBody>
          <a:bodyPr/>
          <a:lstStyle/>
          <a:p>
            <a:r>
              <a:rPr lang="en-US" altLang="en-US">
                <a:ea typeface="ＭＳ Ｐゴシック" panose="020B0600070205080204" pitchFamily="34" charset="-128"/>
              </a:rPr>
              <a:t>Recurrence Tree: Example (2)</a:t>
            </a:r>
          </a:p>
        </p:txBody>
      </p:sp>
      <p:sp>
        <p:nvSpPr>
          <p:cNvPr id="75778" name="Content Placeholder 2">
            <a:extLst>
              <a:ext uri="{FF2B5EF4-FFF2-40B4-BE49-F238E27FC236}">
                <a16:creationId xmlns:a16="http://schemas.microsoft.com/office/drawing/2014/main" id="{DAFA2FF3-B16B-064A-B296-C6FC4D8CA4F0}"/>
              </a:ext>
            </a:extLst>
          </p:cNvPr>
          <p:cNvSpPr>
            <a:spLocks noGrp="1"/>
          </p:cNvSpPr>
          <p:nvPr>
            <p:ph idx="1"/>
          </p:nvPr>
        </p:nvSpPr>
        <p:spPr>
          <a:xfrm>
            <a:off x="-76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2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91F85773-BCAC-DA42-8BAC-0278F6897834}"/>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p>
        </p:txBody>
      </p:sp>
      <p:sp>
        <p:nvSpPr>
          <p:cNvPr id="5" name="Rectangle 4">
            <a:extLst>
              <a:ext uri="{FF2B5EF4-FFF2-40B4-BE49-F238E27FC236}">
                <a16:creationId xmlns:a16="http://schemas.microsoft.com/office/drawing/2014/main" id="{3C300C11-DD07-454A-A553-966529BCA01A}"/>
              </a:ext>
            </a:extLst>
          </p:cNvPr>
          <p:cNvSpPr/>
          <p:nvPr/>
        </p:nvSpPr>
        <p:spPr>
          <a:xfrm>
            <a:off x="2057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8" name="Rectangle 7">
            <a:extLst>
              <a:ext uri="{FF2B5EF4-FFF2-40B4-BE49-F238E27FC236}">
                <a16:creationId xmlns:a16="http://schemas.microsoft.com/office/drawing/2014/main" id="{BC992D90-EAE3-1B49-91FA-431EDC3E0C82}"/>
              </a:ext>
            </a:extLst>
          </p:cNvPr>
          <p:cNvSpPr/>
          <p:nvPr/>
        </p:nvSpPr>
        <p:spPr>
          <a:xfrm>
            <a:off x="5486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10" name="Rectangle 9">
            <a:extLst>
              <a:ext uri="{FF2B5EF4-FFF2-40B4-BE49-F238E27FC236}">
                <a16:creationId xmlns:a16="http://schemas.microsoft.com/office/drawing/2014/main" id="{32CE5A4A-E9F0-1442-A2CD-76AEC252B458}"/>
              </a:ext>
            </a:extLst>
          </p:cNvPr>
          <p:cNvSpPr/>
          <p:nvPr/>
        </p:nvSpPr>
        <p:spPr>
          <a:xfrm>
            <a:off x="12192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2" name="Rectangle 11">
            <a:extLst>
              <a:ext uri="{FF2B5EF4-FFF2-40B4-BE49-F238E27FC236}">
                <a16:creationId xmlns:a16="http://schemas.microsoft.com/office/drawing/2014/main" id="{C056525C-21B8-5947-86F3-46C0F974088C}"/>
              </a:ext>
            </a:extLst>
          </p:cNvPr>
          <p:cNvSpPr/>
          <p:nvPr/>
        </p:nvSpPr>
        <p:spPr>
          <a:xfrm>
            <a:off x="2971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8" name="Rectangle 17">
            <a:extLst>
              <a:ext uri="{FF2B5EF4-FFF2-40B4-BE49-F238E27FC236}">
                <a16:creationId xmlns:a16="http://schemas.microsoft.com/office/drawing/2014/main" id="{0E0196CE-8592-B549-BA1D-DA9B76A97A63}"/>
              </a:ext>
            </a:extLst>
          </p:cNvPr>
          <p:cNvSpPr/>
          <p:nvPr/>
        </p:nvSpPr>
        <p:spPr>
          <a:xfrm>
            <a:off x="49530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9" name="Rectangle 18">
            <a:extLst>
              <a:ext uri="{FF2B5EF4-FFF2-40B4-BE49-F238E27FC236}">
                <a16:creationId xmlns:a16="http://schemas.microsoft.com/office/drawing/2014/main" id="{AC57DB14-45DC-A24D-8686-0EC9CA024921}"/>
              </a:ext>
            </a:extLst>
          </p:cNvPr>
          <p:cNvSpPr/>
          <p:nvPr/>
        </p:nvSpPr>
        <p:spPr>
          <a:xfrm>
            <a:off x="6400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cxnSp>
        <p:nvCxnSpPr>
          <p:cNvPr id="22" name="Straight Connector 21">
            <a:extLst>
              <a:ext uri="{FF2B5EF4-FFF2-40B4-BE49-F238E27FC236}">
                <a16:creationId xmlns:a16="http://schemas.microsoft.com/office/drawing/2014/main" id="{D167E265-5A30-614C-A112-6658CD97886D}"/>
              </a:ext>
            </a:extLst>
          </p:cNvPr>
          <p:cNvCxnSpPr>
            <a:stCxn id="4" idx="2"/>
            <a:endCxn id="5" idx="0"/>
          </p:cNvCxnSpPr>
          <p:nvPr/>
        </p:nvCxnSpPr>
        <p:spPr>
          <a:xfrm rot="5400000">
            <a:off x="3124200" y="1409700"/>
            <a:ext cx="381000" cy="152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C3E5E47-69F7-E44D-8184-5E3A1C40B062}"/>
              </a:ext>
            </a:extLst>
          </p:cNvPr>
          <p:cNvCxnSpPr>
            <a:stCxn id="4" idx="2"/>
            <a:endCxn id="8" idx="0"/>
          </p:cNvCxnSpPr>
          <p:nvPr/>
        </p:nvCxnSpPr>
        <p:spPr>
          <a:xfrm rot="16200000" flipH="1">
            <a:off x="4838700" y="1219200"/>
            <a:ext cx="381000" cy="190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0EF1F16-7B7F-604C-98E0-9BAD53852691}"/>
              </a:ext>
            </a:extLst>
          </p:cNvPr>
          <p:cNvCxnSpPr>
            <a:stCxn id="8" idx="2"/>
            <a:endCxn id="18" idx="0"/>
          </p:cNvCxnSpPr>
          <p:nvPr/>
        </p:nvCxnSpPr>
        <p:spPr>
          <a:xfrm rot="5400000">
            <a:off x="5486400" y="2628900"/>
            <a:ext cx="457200" cy="533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47BA795-95CF-E74D-8F5A-7B6D29F06254}"/>
              </a:ext>
            </a:extLst>
          </p:cNvPr>
          <p:cNvCxnSpPr>
            <a:stCxn id="8" idx="2"/>
            <a:endCxn id="19" idx="0"/>
          </p:cNvCxnSpPr>
          <p:nvPr/>
        </p:nvCxnSpPr>
        <p:spPr>
          <a:xfrm rot="16200000" flipH="1">
            <a:off x="6210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6EA0437-7710-CD41-991E-C1796C8B4DE7}"/>
              </a:ext>
            </a:extLst>
          </p:cNvPr>
          <p:cNvCxnSpPr>
            <a:stCxn id="5" idx="2"/>
            <a:endCxn id="10" idx="0"/>
          </p:cNvCxnSpPr>
          <p:nvPr/>
        </p:nvCxnSpPr>
        <p:spPr>
          <a:xfrm rot="5400000">
            <a:off x="1905000" y="2476500"/>
            <a:ext cx="45720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EEE008A-D0EE-664E-A07F-71DB6DC7703B}"/>
              </a:ext>
            </a:extLst>
          </p:cNvPr>
          <p:cNvCxnSpPr>
            <a:stCxn id="5" idx="2"/>
            <a:endCxn id="12" idx="0"/>
          </p:cNvCxnSpPr>
          <p:nvPr/>
        </p:nvCxnSpPr>
        <p:spPr>
          <a:xfrm rot="16200000" flipH="1">
            <a:off x="2781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792" name="Content Placeholder 2">
            <a:extLst>
              <a:ext uri="{FF2B5EF4-FFF2-40B4-BE49-F238E27FC236}">
                <a16:creationId xmlns:a16="http://schemas.microsoft.com/office/drawing/2014/main" id="{0F4D4AF6-0C47-BE43-A738-ACA970FA5912}"/>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n/2 +n/2</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r>
              <a:rPr lang="en-US" altLang="en-US" sz="1800"/>
              <a:t>4. n/4</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8.n/8</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(n/2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sp>
        <p:nvSpPr>
          <p:cNvPr id="27" name="Rectangle 26">
            <a:extLst>
              <a:ext uri="{FF2B5EF4-FFF2-40B4-BE49-F238E27FC236}">
                <a16:creationId xmlns:a16="http://schemas.microsoft.com/office/drawing/2014/main" id="{8E1E9703-3865-5943-8F5C-BEE822306BF4}"/>
              </a:ext>
            </a:extLst>
          </p:cNvPr>
          <p:cNvSpPr/>
          <p:nvPr/>
        </p:nvSpPr>
        <p:spPr>
          <a:xfrm>
            <a:off x="914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6" name="Rectangle 45">
            <a:extLst>
              <a:ext uri="{FF2B5EF4-FFF2-40B4-BE49-F238E27FC236}">
                <a16:creationId xmlns:a16="http://schemas.microsoft.com/office/drawing/2014/main" id="{FF3C09C8-89D0-384E-8A36-E508488963DC}"/>
              </a:ext>
            </a:extLst>
          </p:cNvPr>
          <p:cNvSpPr/>
          <p:nvPr/>
        </p:nvSpPr>
        <p:spPr>
          <a:xfrm>
            <a:off x="1828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7" name="Rectangle 46">
            <a:extLst>
              <a:ext uri="{FF2B5EF4-FFF2-40B4-BE49-F238E27FC236}">
                <a16:creationId xmlns:a16="http://schemas.microsoft.com/office/drawing/2014/main" id="{FF572243-9887-0341-9F52-5C8E621F3EBD}"/>
              </a:ext>
            </a:extLst>
          </p:cNvPr>
          <p:cNvSpPr/>
          <p:nvPr/>
        </p:nvSpPr>
        <p:spPr>
          <a:xfrm>
            <a:off x="2667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8" name="Rectangle 47">
            <a:extLst>
              <a:ext uri="{FF2B5EF4-FFF2-40B4-BE49-F238E27FC236}">
                <a16:creationId xmlns:a16="http://schemas.microsoft.com/office/drawing/2014/main" id="{0DC4FD8C-0200-F748-AD8F-73EF84FFB1FC}"/>
              </a:ext>
            </a:extLst>
          </p:cNvPr>
          <p:cNvSpPr/>
          <p:nvPr/>
        </p:nvSpPr>
        <p:spPr>
          <a:xfrm>
            <a:off x="35052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9" name="Rectangle 48">
            <a:extLst>
              <a:ext uri="{FF2B5EF4-FFF2-40B4-BE49-F238E27FC236}">
                <a16:creationId xmlns:a16="http://schemas.microsoft.com/office/drawing/2014/main" id="{9D40F6C4-3321-3842-808D-0EE125537D17}"/>
              </a:ext>
            </a:extLst>
          </p:cNvPr>
          <p:cNvSpPr/>
          <p:nvPr/>
        </p:nvSpPr>
        <p:spPr>
          <a:xfrm>
            <a:off x="44196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0" name="Rectangle 49">
            <a:extLst>
              <a:ext uri="{FF2B5EF4-FFF2-40B4-BE49-F238E27FC236}">
                <a16:creationId xmlns:a16="http://schemas.microsoft.com/office/drawing/2014/main" id="{CEC876E4-E6C5-8C49-8455-0913CC84E49E}"/>
              </a:ext>
            </a:extLst>
          </p:cNvPr>
          <p:cNvSpPr/>
          <p:nvPr/>
        </p:nvSpPr>
        <p:spPr>
          <a:xfrm>
            <a:off x="5334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1" name="Rectangle 50">
            <a:extLst>
              <a:ext uri="{FF2B5EF4-FFF2-40B4-BE49-F238E27FC236}">
                <a16:creationId xmlns:a16="http://schemas.microsoft.com/office/drawing/2014/main" id="{713DA444-23B8-8046-B0D1-563EF1315A95}"/>
              </a:ext>
            </a:extLst>
          </p:cNvPr>
          <p:cNvSpPr/>
          <p:nvPr/>
        </p:nvSpPr>
        <p:spPr>
          <a:xfrm>
            <a:off x="6248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2" name="Rectangle 51">
            <a:extLst>
              <a:ext uri="{FF2B5EF4-FFF2-40B4-BE49-F238E27FC236}">
                <a16:creationId xmlns:a16="http://schemas.microsoft.com/office/drawing/2014/main" id="{E8A406C1-475B-3941-8E57-E9280D3622A5}"/>
              </a:ext>
            </a:extLst>
          </p:cNvPr>
          <p:cNvSpPr/>
          <p:nvPr/>
        </p:nvSpPr>
        <p:spPr>
          <a:xfrm>
            <a:off x="7162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cxnSp>
        <p:nvCxnSpPr>
          <p:cNvPr id="57" name="Straight Connector 56">
            <a:extLst>
              <a:ext uri="{FF2B5EF4-FFF2-40B4-BE49-F238E27FC236}">
                <a16:creationId xmlns:a16="http://schemas.microsoft.com/office/drawing/2014/main" id="{22C943C4-6BDE-4D42-8A94-7C67DE4D9805}"/>
              </a:ext>
            </a:extLst>
          </p:cNvPr>
          <p:cNvCxnSpPr>
            <a:stCxn id="10" idx="2"/>
            <a:endCxn id="27" idx="0"/>
          </p:cNvCxnSpPr>
          <p:nvPr/>
        </p:nvCxnSpPr>
        <p:spPr>
          <a:xfrm rot="5400000">
            <a:off x="12001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7A2A14D-E317-DE4D-9BB1-FD7FC431BDF1}"/>
              </a:ext>
            </a:extLst>
          </p:cNvPr>
          <p:cNvCxnSpPr>
            <a:stCxn id="10" idx="2"/>
            <a:endCxn id="46" idx="0"/>
          </p:cNvCxnSpPr>
          <p:nvPr/>
        </p:nvCxnSpPr>
        <p:spPr>
          <a:xfrm rot="16200000" flipH="1">
            <a:off x="1657350" y="3486150"/>
            <a:ext cx="609600"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20CE87D-2BAA-6943-B729-329712D7574A}"/>
              </a:ext>
            </a:extLst>
          </p:cNvPr>
          <p:cNvCxnSpPr>
            <a:stCxn id="12" idx="2"/>
            <a:endCxn id="47" idx="0"/>
          </p:cNvCxnSpPr>
          <p:nvPr/>
        </p:nvCxnSpPr>
        <p:spPr>
          <a:xfrm rot="5400000">
            <a:off x="29527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A2DCB5D-4772-5E41-BE8C-6756272FDA0D}"/>
              </a:ext>
            </a:extLst>
          </p:cNvPr>
          <p:cNvCxnSpPr>
            <a:stCxn id="12" idx="2"/>
            <a:endCxn id="48" idx="0"/>
          </p:cNvCxnSpPr>
          <p:nvPr/>
        </p:nvCxnSpPr>
        <p:spPr>
          <a:xfrm rot="16200000" flipH="1">
            <a:off x="33718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C362914-60CB-9C4D-B25E-945F101168E4}"/>
              </a:ext>
            </a:extLst>
          </p:cNvPr>
          <p:cNvCxnSpPr>
            <a:stCxn id="18" idx="2"/>
            <a:endCxn id="49" idx="0"/>
          </p:cNvCxnSpPr>
          <p:nvPr/>
        </p:nvCxnSpPr>
        <p:spPr>
          <a:xfrm rot="5400000">
            <a:off x="48196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4925243-B2E2-1D46-BE2F-863C250A838D}"/>
              </a:ext>
            </a:extLst>
          </p:cNvPr>
          <p:cNvCxnSpPr>
            <a:stCxn id="18" idx="2"/>
            <a:endCxn id="50" idx="0"/>
          </p:cNvCxnSpPr>
          <p:nvPr/>
        </p:nvCxnSpPr>
        <p:spPr>
          <a:xfrm rot="16200000" flipH="1">
            <a:off x="52768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7D34AB5-73BA-8D42-ABE4-94BB7CECF45A}"/>
              </a:ext>
            </a:extLst>
          </p:cNvPr>
          <p:cNvCxnSpPr>
            <a:stCxn id="19" idx="2"/>
            <a:endCxn id="51" idx="0"/>
          </p:cNvCxnSpPr>
          <p:nvPr/>
        </p:nvCxnSpPr>
        <p:spPr>
          <a:xfrm rot="5400000">
            <a:off x="64579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A76FF32-334F-5A4C-A914-7988E808A72D}"/>
              </a:ext>
            </a:extLst>
          </p:cNvPr>
          <p:cNvCxnSpPr>
            <a:stCxn id="19" idx="2"/>
            <a:endCxn id="52" idx="0"/>
          </p:cNvCxnSpPr>
          <p:nvPr/>
        </p:nvCxnSpPr>
        <p:spPr>
          <a:xfrm rot="16200000" flipH="1">
            <a:off x="69151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5809" name="Object 34">
            <a:extLst>
              <a:ext uri="{FF2B5EF4-FFF2-40B4-BE49-F238E27FC236}">
                <a16:creationId xmlns:a16="http://schemas.microsoft.com/office/drawing/2014/main" id="{CE65E966-26B2-9742-B75D-584812D1C0FF}"/>
              </a:ext>
            </a:extLst>
          </p:cNvPr>
          <p:cNvGraphicFramePr>
            <a:graphicFrameLocks noChangeAspect="1"/>
          </p:cNvGraphicFramePr>
          <p:nvPr/>
        </p:nvGraphicFramePr>
        <p:xfrm>
          <a:off x="7577138" y="5707063"/>
          <a:ext cx="1490662" cy="388937"/>
        </p:xfrm>
        <a:graphic>
          <a:graphicData uri="http://schemas.openxmlformats.org/presentationml/2006/ole">
            <mc:AlternateContent xmlns:mc="http://schemas.openxmlformats.org/markup-compatibility/2006">
              <mc:Choice xmlns:v="urn:schemas-microsoft-com:vml" Requires="v">
                <p:oleObj spid="_x0000_s3073" name="Formula" r:id="rId3" imgW="5422900" imgH="1422400" progId="">
                  <p:embed/>
                </p:oleObj>
              </mc:Choice>
              <mc:Fallback>
                <p:oleObj name="Formula" r:id="rId3" imgW="5422900" imgH="1422400" progId="">
                  <p:embed/>
                  <p:pic>
                    <p:nvPicPr>
                      <p:cNvPr id="75809" name="Object 34">
                        <a:extLst>
                          <a:ext uri="{FF2B5EF4-FFF2-40B4-BE49-F238E27FC236}">
                            <a16:creationId xmlns:a16="http://schemas.microsoft.com/office/drawing/2014/main" id="{CE65E966-26B2-9742-B75D-584812D1C0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7138" y="5707063"/>
                        <a:ext cx="1490662"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6F9D2CC3-0E1A-FE43-B02F-13367D0DB4F5}"/>
              </a:ext>
            </a:extLst>
          </p:cNvPr>
          <p:cNvSpPr>
            <a:spLocks noGrp="1"/>
          </p:cNvSpPr>
          <p:nvPr>
            <p:ph type="title"/>
          </p:nvPr>
        </p:nvSpPr>
        <p:spPr/>
        <p:txBody>
          <a:bodyPr/>
          <a:lstStyle/>
          <a:p>
            <a:r>
              <a:rPr lang="en-US" altLang="en-US">
                <a:ea typeface="ＭＳ Ｐゴシック" panose="020B0600070205080204" pitchFamily="34" charset="-128"/>
              </a:rPr>
              <a:t>Recurrence Trees: Example (3)</a:t>
            </a:r>
          </a:p>
        </p:txBody>
      </p:sp>
      <p:sp>
        <p:nvSpPr>
          <p:cNvPr id="76802" name="Content Placeholder 2">
            <a:extLst>
              <a:ext uri="{FF2B5EF4-FFF2-40B4-BE49-F238E27FC236}">
                <a16:creationId xmlns:a16="http://schemas.microsoft.com/office/drawing/2014/main" id="{EA944603-8164-294A-B48D-9ED9BDF3175F}"/>
              </a:ext>
            </a:extLst>
          </p:cNvPr>
          <p:cNvSpPr>
            <a:spLocks noGrp="1"/>
          </p:cNvSpPr>
          <p:nvPr>
            <p:ph idx="1"/>
          </p:nvPr>
        </p:nvSpPr>
        <p:spPr/>
        <p:txBody>
          <a:bodyPr/>
          <a:lstStyle/>
          <a:p>
            <a:r>
              <a:rPr lang="en-US" altLang="en-US">
                <a:ea typeface="ＭＳ Ｐゴシック" panose="020B0600070205080204" pitchFamily="34" charset="-128"/>
              </a:rPr>
              <a:t>The value of the function is the summation of the value of all levels.</a:t>
            </a:r>
          </a:p>
          <a:p>
            <a:r>
              <a:rPr lang="en-US" altLang="en-US">
                <a:ea typeface="ＭＳ Ｐゴシック" panose="020B0600070205080204" pitchFamily="34" charset="-128"/>
              </a:rPr>
              <a:t>We treat the last level as a special case since its non-recursive cost is different</a:t>
            </a:r>
          </a:p>
        </p:txBody>
      </p:sp>
      <p:graphicFrame>
        <p:nvGraphicFramePr>
          <p:cNvPr id="76803" name="Object 4">
            <a:extLst>
              <a:ext uri="{FF2B5EF4-FFF2-40B4-BE49-F238E27FC236}">
                <a16:creationId xmlns:a16="http://schemas.microsoft.com/office/drawing/2014/main" id="{28DB8DF7-DB97-8548-93E6-F0D479EFA96B}"/>
              </a:ext>
            </a:extLst>
          </p:cNvPr>
          <p:cNvGraphicFramePr>
            <a:graphicFrameLocks noChangeAspect="1"/>
          </p:cNvGraphicFramePr>
          <p:nvPr/>
        </p:nvGraphicFramePr>
        <p:xfrm>
          <a:off x="1728788" y="3910013"/>
          <a:ext cx="5534025" cy="585787"/>
        </p:xfrm>
        <a:graphic>
          <a:graphicData uri="http://schemas.openxmlformats.org/presentationml/2006/ole">
            <mc:AlternateContent xmlns:mc="http://schemas.openxmlformats.org/markup-compatibility/2006">
              <mc:Choice xmlns:v="urn:schemas-microsoft-com:vml" Requires="v">
                <p:oleObj spid="_x0000_s4097" name="Formula" r:id="rId4" imgW="20104100" imgH="2133600" progId="">
                  <p:embed/>
                </p:oleObj>
              </mc:Choice>
              <mc:Fallback>
                <p:oleObj name="Formula" r:id="rId4" imgW="20104100" imgH="2133600" progId="">
                  <p:embed/>
                  <p:pic>
                    <p:nvPicPr>
                      <p:cNvPr id="76803" name="Object 4">
                        <a:extLst>
                          <a:ext uri="{FF2B5EF4-FFF2-40B4-BE49-F238E27FC236}">
                            <a16:creationId xmlns:a16="http://schemas.microsoft.com/office/drawing/2014/main" id="{28DB8DF7-DB97-8548-93E6-F0D479EFA96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788" y="3910013"/>
                        <a:ext cx="55340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4AB5835B-6213-E84F-AE73-CFD11C460319}"/>
              </a:ext>
            </a:extLst>
          </p:cNvPr>
          <p:cNvSpPr>
            <a:spLocks noGrp="1"/>
          </p:cNvSpPr>
          <p:nvPr>
            <p:ph type="title"/>
          </p:nvPr>
        </p:nvSpPr>
        <p:spPr/>
        <p:txBody>
          <a:bodyPr/>
          <a:lstStyle/>
          <a:p>
            <a:r>
              <a:rPr lang="en-US" altLang="en-US">
                <a:ea typeface="ＭＳ Ｐゴシック" panose="020B0600070205080204" pitchFamily="34" charset="-128"/>
              </a:rPr>
              <a:t>Recursive Algorithms: Analysis</a:t>
            </a:r>
          </a:p>
        </p:txBody>
      </p:sp>
      <p:sp>
        <p:nvSpPr>
          <p:cNvPr id="33794" name="Content Placeholder 2">
            <a:extLst>
              <a:ext uri="{FF2B5EF4-FFF2-40B4-BE49-F238E27FC236}">
                <a16:creationId xmlns:a16="http://schemas.microsoft.com/office/drawing/2014/main" id="{80CBD1F9-25F3-4B43-9409-EB84087A1670}"/>
              </a:ext>
            </a:extLst>
          </p:cNvPr>
          <p:cNvSpPr>
            <a:spLocks noGrp="1"/>
          </p:cNvSpPr>
          <p:nvPr>
            <p:ph idx="1"/>
          </p:nvPr>
        </p:nvSpPr>
        <p:spPr/>
        <p:txBody>
          <a:bodyPr/>
          <a:lstStyle/>
          <a:p>
            <a:r>
              <a:rPr lang="en-US" altLang="en-US">
                <a:ea typeface="ＭＳ Ｐゴシック" panose="020B0600070205080204" pitchFamily="34" charset="-128"/>
              </a:rPr>
              <a:t>We have already discussed how to analyze the running time of (iterative) algorithms</a:t>
            </a:r>
          </a:p>
          <a:p>
            <a:r>
              <a:rPr lang="en-US" altLang="en-US">
                <a:ea typeface="ＭＳ Ｐゴシック" panose="020B0600070205080204" pitchFamily="34" charset="-128"/>
              </a:rPr>
              <a:t>To analyze recursive algorithms, we require more sophisticated techniques</a:t>
            </a:r>
          </a:p>
          <a:p>
            <a:r>
              <a:rPr lang="en-US" altLang="en-US">
                <a:ea typeface="ＭＳ Ｐゴシック" panose="020B0600070205080204" pitchFamily="34" charset="-128"/>
              </a:rPr>
              <a:t>Specifically, we study how to define &amp; solve </a:t>
            </a:r>
            <a:r>
              <a:rPr lang="en-US" altLang="en-US" u="sng">
                <a:ea typeface="ＭＳ Ｐゴシック" panose="020B0600070205080204" pitchFamily="34" charset="-128"/>
              </a:rPr>
              <a:t>recurrence relations</a:t>
            </a:r>
            <a:r>
              <a:rPr lang="en-US" altLang="en-US">
                <a:ea typeface="ＭＳ Ｐゴシック" panose="020B0600070205080204" pitchFamily="34" charset="-128"/>
              </a:rPr>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a:extLst>
              <a:ext uri="{FF2B5EF4-FFF2-40B4-BE49-F238E27FC236}">
                <a16:creationId xmlns:a16="http://schemas.microsoft.com/office/drawing/2014/main" id="{9267A183-B9CF-D140-88F5-F3094810D1BF}"/>
              </a:ext>
            </a:extLst>
          </p:cNvPr>
          <p:cNvSpPr>
            <a:spLocks noGrp="1"/>
          </p:cNvSpPr>
          <p:nvPr>
            <p:ph type="title"/>
          </p:nvPr>
        </p:nvSpPr>
        <p:spPr/>
        <p:txBody>
          <a:bodyPr/>
          <a:lstStyle/>
          <a:p>
            <a:r>
              <a:rPr lang="en-US" altLang="en-US">
                <a:ea typeface="ＭＳ Ｐゴシック" panose="020B0600070205080204" pitchFamily="34" charset="-128"/>
              </a:rPr>
              <a:t>Smoothness Rule</a:t>
            </a:r>
          </a:p>
        </p:txBody>
      </p:sp>
      <p:sp>
        <p:nvSpPr>
          <p:cNvPr id="78850" name="Content Placeholder 2">
            <a:extLst>
              <a:ext uri="{FF2B5EF4-FFF2-40B4-BE49-F238E27FC236}">
                <a16:creationId xmlns:a16="http://schemas.microsoft.com/office/drawing/2014/main" id="{43E47AFA-DF72-1E4B-B381-2A5309B7B503}"/>
              </a:ext>
            </a:extLst>
          </p:cNvPr>
          <p:cNvSpPr>
            <a:spLocks noGrp="1"/>
          </p:cNvSpPr>
          <p:nvPr>
            <p:ph idx="1"/>
          </p:nvPr>
        </p:nvSpPr>
        <p:spPr/>
        <p:txBody>
          <a:bodyPr/>
          <a:lstStyle/>
          <a:p>
            <a:r>
              <a:rPr lang="en-US" altLang="en-US" sz="2400">
                <a:ea typeface="ＭＳ Ｐゴシック" panose="020B0600070205080204" pitchFamily="34" charset="-128"/>
              </a:rPr>
              <a:t>In the previous example, we make the following assumption</a:t>
            </a:r>
          </a:p>
          <a:p>
            <a:pPr algn="ctr">
              <a:buFont typeface="Arial" panose="020B0604020202020204" pitchFamily="34" charset="0"/>
              <a:buNone/>
            </a:pPr>
            <a:r>
              <a:rPr lang="en-US" altLang="en-US" sz="2400">
                <a:ea typeface="ＭＳ Ｐゴシック" panose="020B0600070205080204" pitchFamily="34" charset="-128"/>
              </a:rPr>
              <a:t>	n has a power of two (n=2</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p>
          <a:p>
            <a:pPr>
              <a:buFont typeface="Arial" panose="020B0604020202020204" pitchFamily="34" charset="0"/>
              <a:buNone/>
            </a:pPr>
            <a:r>
              <a:rPr lang="en-US" altLang="en-US" sz="2400">
                <a:ea typeface="ＭＳ Ｐゴシック" panose="020B0600070205080204" pitchFamily="34" charset="-128"/>
              </a:rPr>
              <a:t>	This assumption is necessary to get a nice depth of log(n) and a full tree</a:t>
            </a:r>
          </a:p>
          <a:p>
            <a:r>
              <a:rPr lang="en-US" altLang="en-US" sz="2400">
                <a:ea typeface="ＭＳ Ｐゴシック" panose="020B0600070205080204" pitchFamily="34" charset="-128"/>
              </a:rPr>
              <a:t>We can restrict consideration to certain powers because of the smoothness rule, which is </a:t>
            </a:r>
            <a:r>
              <a:rPr lang="en-US" altLang="en-US" sz="2400" u="sng">
                <a:ea typeface="ＭＳ Ｐゴシック" panose="020B0600070205080204" pitchFamily="34" charset="-128"/>
              </a:rPr>
              <a:t>not</a:t>
            </a:r>
            <a:r>
              <a:rPr lang="en-US" altLang="en-US" sz="2400">
                <a:ea typeface="ＭＳ Ｐゴシック" panose="020B0600070205080204" pitchFamily="34" charset="-128"/>
              </a:rPr>
              <a:t> studied in this course. </a:t>
            </a:r>
          </a:p>
          <a:p>
            <a:r>
              <a:rPr lang="en-US" altLang="en-US" sz="2400">
                <a:ea typeface="ＭＳ Ｐゴシック" panose="020B0600070205080204" pitchFamily="34" charset="-128"/>
              </a:rPr>
              <a:t>For more information about that rule, consult pages 481—483 of the textbook </a:t>
            </a:r>
            <a:r>
              <a:rPr lang="ja-JP" altLang="en-US" sz="2400">
                <a:ea typeface="ＭＳ Ｐゴシック" panose="020B0600070205080204" pitchFamily="34" charset="-128"/>
              </a:rPr>
              <a:t>“</a:t>
            </a:r>
            <a:r>
              <a:rPr lang="en-US" altLang="ja-JP" sz="2400">
                <a:ea typeface="ＭＳ Ｐゴシック" panose="020B0600070205080204" pitchFamily="34" charset="-128"/>
              </a:rPr>
              <a:t>The Design &amp; Analysis of Algorithms</a:t>
            </a:r>
            <a:r>
              <a:rPr lang="ja-JP" altLang="en-US" sz="2400">
                <a:ea typeface="ＭＳ Ｐゴシック" panose="020B0600070205080204" pitchFamily="34" charset="-128"/>
              </a:rPr>
              <a:t>”</a:t>
            </a:r>
            <a:r>
              <a:rPr lang="en-US" altLang="ja-JP" sz="2400">
                <a:ea typeface="ＭＳ Ｐゴシック" panose="020B0600070205080204" pitchFamily="34" charset="-128"/>
              </a:rPr>
              <a:t> by Anany Levitin</a:t>
            </a:r>
            <a:endParaRPr lang="en-US" altLang="en-US" sz="2400">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22354F8C-9798-7948-B8FE-E6480E6BC580}"/>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sz="4000" dirty="0">
                <a:ea typeface="ＭＳ Ｐゴシック" panose="020B0600070205080204" pitchFamily="34" charset="-128"/>
              </a:rPr>
              <a:t>Review: Solving Recurrence Relations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dirty="0">
                <a:ea typeface="ＭＳ Ｐゴシック" panose="020B0600070205080204" pitchFamily="34" charset="-128"/>
              </a:rPr>
              <a:t>Second order linear homogeneous recurrences</a:t>
            </a:r>
          </a:p>
          <a:p>
            <a:r>
              <a:rPr lang="en-US" altLang="en-US" sz="2400" dirty="0">
                <a:ea typeface="ＭＳ Ｐゴシック" panose="020B0600070205080204" pitchFamily="34" charset="-128"/>
              </a:rPr>
              <a:t>Two unfolding methods that work for a lot of cases</a:t>
            </a:r>
          </a:p>
          <a:p>
            <a:pPr lvl="1"/>
            <a:r>
              <a:rPr lang="en-US" altLang="en-US" sz="2000" dirty="0">
                <a:solidFill>
                  <a:srgbClr val="C00000"/>
                </a:solidFill>
                <a:ea typeface="ＭＳ Ｐゴシック" panose="020B0600070205080204" pitchFamily="34" charset="-128"/>
              </a:rPr>
              <a:t>Backward substitution</a:t>
            </a:r>
            <a:r>
              <a:rPr lang="en-US" altLang="en-US" sz="2000" dirty="0">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dirty="0">
                <a:solidFill>
                  <a:srgbClr val="C00000"/>
                </a:solidFill>
                <a:ea typeface="ＭＳ Ｐゴシック" panose="020B0600070205080204" pitchFamily="34" charset="-128"/>
              </a:rPr>
              <a:t>Recurrence trees</a:t>
            </a:r>
            <a:r>
              <a:rPr lang="en-US" altLang="en-US" sz="2000" dirty="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extLst>
      <p:ext uri="{BB962C8B-B14F-4D97-AF65-F5344CB8AC3E}">
        <p14:creationId xmlns:p14="http://schemas.microsoft.com/office/powerpoint/2010/main" val="8213629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a:extLst>
              <a:ext uri="{FF2B5EF4-FFF2-40B4-BE49-F238E27FC236}">
                <a16:creationId xmlns:a16="http://schemas.microsoft.com/office/drawing/2014/main" id="{F036E584-BF2F-8640-8455-E277C3DE7E49}"/>
              </a:ext>
            </a:extLst>
          </p:cNvPr>
          <p:cNvSpPr>
            <a:spLocks noGrp="1"/>
          </p:cNvSpPr>
          <p:nvPr>
            <p:ph type="title"/>
          </p:nvPr>
        </p:nvSpPr>
        <p:spPr/>
        <p:txBody>
          <a:bodyPr/>
          <a:lstStyle/>
          <a:p>
            <a:r>
              <a:rPr lang="en-US" altLang="en-US">
                <a:ea typeface="ＭＳ Ｐゴシック" panose="020B0600070205080204" pitchFamily="34" charset="-128"/>
              </a:rPr>
              <a:t>How to Cheat with Maple (1)</a:t>
            </a:r>
          </a:p>
        </p:txBody>
      </p:sp>
      <p:sp>
        <p:nvSpPr>
          <p:cNvPr id="79874" name="Content Placeholder 2">
            <a:extLst>
              <a:ext uri="{FF2B5EF4-FFF2-40B4-BE49-F238E27FC236}">
                <a16:creationId xmlns:a16="http://schemas.microsoft.com/office/drawing/2014/main" id="{8026D3EE-82BB-4345-9097-96952A0D9BC0}"/>
              </a:ext>
            </a:extLst>
          </p:cNvPr>
          <p:cNvSpPr>
            <a:spLocks noGrp="1"/>
          </p:cNvSpPr>
          <p:nvPr>
            <p:ph idx="1"/>
          </p:nvPr>
        </p:nvSpPr>
        <p:spPr/>
        <p:txBody>
          <a:bodyPr/>
          <a:lstStyle/>
          <a:p>
            <a:r>
              <a:rPr lang="en-US" altLang="en-US" sz="2400" dirty="0">
                <a:ea typeface="ＭＳ Ｐゴシック" panose="020B0600070205080204" pitchFamily="34" charset="-128"/>
              </a:rPr>
              <a:t>Maple and other math tools are great resources.  However, they are no substitutes for knowing how to solve recurrences yourself</a:t>
            </a:r>
          </a:p>
          <a:p>
            <a:r>
              <a:rPr lang="en-US" altLang="en-US" sz="2400" dirty="0">
                <a:ea typeface="ＭＳ Ｐゴシック" panose="020B0600070205080204" pitchFamily="34" charset="-128"/>
              </a:rPr>
              <a:t>As such, you should only use Maple to check you answers</a:t>
            </a:r>
          </a:p>
          <a:p>
            <a:r>
              <a:rPr lang="en-US" altLang="en-US" sz="2400" dirty="0">
                <a:ea typeface="ＭＳ Ｐゴシック" panose="020B0600070205080204" pitchFamily="34" charset="-128"/>
              </a:rPr>
              <a:t>Recurrence relations can be solved using the </a:t>
            </a:r>
            <a:r>
              <a:rPr lang="en-US" altLang="en-US" sz="2400" dirty="0" err="1">
                <a:latin typeface="Courier New" panose="02070309020205020404" pitchFamily="49" charset="0"/>
                <a:ea typeface="ＭＳ Ｐゴシック" panose="020B0600070205080204" pitchFamily="34" charset="-128"/>
              </a:rPr>
              <a:t>rsolve</a:t>
            </a:r>
            <a:r>
              <a:rPr lang="en-US" altLang="en-US" sz="2400" dirty="0">
                <a:ea typeface="ＭＳ Ｐゴシック" panose="020B0600070205080204" pitchFamily="34" charset="-128"/>
              </a:rPr>
              <a:t> command and giving Maple the proper parameters</a:t>
            </a:r>
          </a:p>
          <a:p>
            <a:r>
              <a:rPr lang="en-US" altLang="en-US" sz="2400" dirty="0">
                <a:ea typeface="ＭＳ Ｐゴシック" panose="020B0600070205080204" pitchFamily="34" charset="-128"/>
              </a:rPr>
              <a:t>The arguments are essentially a comma-delimited list of equations</a:t>
            </a:r>
          </a:p>
          <a:p>
            <a:pPr lvl="1"/>
            <a:r>
              <a:rPr lang="en-US" altLang="en-US" sz="2000" dirty="0">
                <a:ea typeface="ＭＳ Ｐゴシック" panose="020B0600070205080204" pitchFamily="34" charset="-128"/>
              </a:rPr>
              <a:t>General and boundary conditions</a:t>
            </a:r>
          </a:p>
          <a:p>
            <a:pPr lvl="1"/>
            <a:r>
              <a:rPr lang="en-US" altLang="en-US" sz="2000" dirty="0">
                <a:ea typeface="ＭＳ Ｐゴシック" panose="020B0600070205080204" pitchFamily="34" charset="-128"/>
              </a:rPr>
              <a:t>Followed by the </a:t>
            </a:r>
            <a:r>
              <a:rPr lang="ja-JP" altLang="en-US" sz="2000">
                <a:ea typeface="ＭＳ Ｐゴシック" panose="020B0600070205080204" pitchFamily="34" charset="-128"/>
              </a:rPr>
              <a:t>‘</a:t>
            </a:r>
            <a:r>
              <a:rPr lang="en-US" altLang="ja-JP" sz="2000" dirty="0">
                <a:ea typeface="ＭＳ Ｐゴシック" panose="020B0600070205080204" pitchFamily="34" charset="-128"/>
              </a:rPr>
              <a:t>name</a:t>
            </a:r>
            <a:r>
              <a:rPr lang="ja-JP" altLang="en-US" sz="2000">
                <a:ea typeface="ＭＳ Ｐゴシック" panose="020B0600070205080204" pitchFamily="34" charset="-128"/>
              </a:rPr>
              <a:t>’</a:t>
            </a:r>
            <a:r>
              <a:rPr lang="en-US" altLang="ja-JP" sz="2000" dirty="0">
                <a:ea typeface="ＭＳ Ｐゴシック" panose="020B0600070205080204" pitchFamily="34" charset="-128"/>
              </a:rPr>
              <a:t> and variables of the function</a:t>
            </a:r>
            <a:endParaRPr lang="en-US" altLang="en-US" sz="2000" dirty="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a:extLst>
              <a:ext uri="{FF2B5EF4-FFF2-40B4-BE49-F238E27FC236}">
                <a16:creationId xmlns:a16="http://schemas.microsoft.com/office/drawing/2014/main" id="{874B9E30-F3A9-7E4F-A831-33ED0E6689F4}"/>
              </a:ext>
            </a:extLst>
          </p:cNvPr>
          <p:cNvSpPr>
            <a:spLocks noGrp="1"/>
          </p:cNvSpPr>
          <p:nvPr>
            <p:ph type="title"/>
          </p:nvPr>
        </p:nvSpPr>
        <p:spPr/>
        <p:txBody>
          <a:bodyPr/>
          <a:lstStyle/>
          <a:p>
            <a:r>
              <a:rPr lang="en-US" altLang="en-US">
                <a:ea typeface="ＭＳ Ｐゴシック" panose="020B0600070205080204" pitchFamily="34" charset="-128"/>
              </a:rPr>
              <a:t>How to Cheat with Maple (2)</a:t>
            </a:r>
          </a:p>
        </p:txBody>
      </p:sp>
      <p:sp>
        <p:nvSpPr>
          <p:cNvPr id="80898" name="Content Placeholder 2">
            <a:extLst>
              <a:ext uri="{FF2B5EF4-FFF2-40B4-BE49-F238E27FC236}">
                <a16:creationId xmlns:a16="http://schemas.microsoft.com/office/drawing/2014/main" id="{7574EDEB-976E-5D43-8A75-B6DDFB12C6EE}"/>
              </a:ext>
            </a:extLst>
          </p:cNvPr>
          <p:cNvSpPr>
            <a:spLocks noGrp="1"/>
          </p:cNvSpPr>
          <p:nvPr>
            <p:ph idx="1"/>
          </p:nvPr>
        </p:nvSpPr>
        <p:spPr/>
        <p:txBody>
          <a:bodyPr/>
          <a:lstStyle/>
          <a:p>
            <a:pP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&gt; </a:t>
            </a:r>
            <a:r>
              <a:rPr lang="en-US" altLang="en-US" sz="2000" dirty="0" err="1">
                <a:latin typeface="Courier New" panose="02070309020205020404" pitchFamily="49" charset="0"/>
                <a:ea typeface="ＭＳ Ｐゴシック" panose="020B0600070205080204" pitchFamily="34" charset="-128"/>
              </a:rPr>
              <a:t>rsolve</a:t>
            </a:r>
            <a:r>
              <a:rPr lang="en-US" altLang="en-US" sz="2000" dirty="0">
                <a:latin typeface="Courier New" panose="02070309020205020404" pitchFamily="49" charset="0"/>
                <a:ea typeface="ＭＳ Ｐゴシック" panose="020B0600070205080204" pitchFamily="34" charset="-128"/>
              </a:rPr>
              <a:t>({T(n)= T(n-1)+2*</a:t>
            </a:r>
            <a:r>
              <a:rPr lang="en-US" altLang="en-US" sz="2000" dirty="0" err="1">
                <a:latin typeface="Courier New" panose="02070309020205020404" pitchFamily="49" charset="0"/>
                <a:ea typeface="ＭＳ Ｐゴシック" panose="020B0600070205080204" pitchFamily="34" charset="-128"/>
              </a:rPr>
              <a:t>n,T</a:t>
            </a:r>
            <a:r>
              <a:rPr lang="en-US" altLang="en-US" sz="2000" dirty="0">
                <a:latin typeface="Courier New" panose="02070309020205020404" pitchFamily="49" charset="0"/>
                <a:ea typeface="ＭＳ Ｐゴシック" panose="020B0600070205080204" pitchFamily="34" charset="-128"/>
              </a:rPr>
              <a:t>(1)=5},T(n)); </a:t>
            </a:r>
          </a:p>
          <a:p>
            <a:pPr algn="ct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 1+2(n+1)(1/2n+1)-2n</a:t>
            </a:r>
          </a:p>
          <a:p>
            <a:r>
              <a:rPr lang="en-US" altLang="en-US" sz="2000" dirty="0">
                <a:ea typeface="ＭＳ Ｐゴシック" panose="020B0600070205080204" pitchFamily="34" charset="-128"/>
              </a:rPr>
              <a:t>You can clean up Maple’</a:t>
            </a:r>
            <a:r>
              <a:rPr lang="en-US" altLang="ja-JP" sz="2000" dirty="0">
                <a:ea typeface="ＭＳ Ｐゴシック" panose="020B0600070205080204" pitchFamily="34" charset="-128"/>
              </a:rPr>
              <a:t>s answer a bit by encapsulating it in the </a:t>
            </a:r>
            <a:r>
              <a:rPr lang="en-US" altLang="ja-JP" sz="2000" dirty="0">
                <a:latin typeface="Courier New" panose="02070309020205020404" pitchFamily="49" charset="0"/>
                <a:ea typeface="ＭＳ Ｐゴシック" panose="020B0600070205080204" pitchFamily="34" charset="-128"/>
              </a:rPr>
              <a:t>simplify</a:t>
            </a:r>
            <a:r>
              <a:rPr lang="en-US" altLang="ja-JP" sz="2000" dirty="0">
                <a:ea typeface="ＭＳ Ｐゴシック" panose="020B0600070205080204" pitchFamily="34" charset="-128"/>
              </a:rPr>
              <a:t> command</a:t>
            </a:r>
          </a:p>
          <a:p>
            <a:pPr>
              <a:buFont typeface="Arial" panose="020B0604020202020204" pitchFamily="34" charset="0"/>
              <a:buNone/>
            </a:pPr>
            <a:endParaRPr lang="en-US" altLang="en-US" sz="2000" dirty="0">
              <a:latin typeface="Courier New" panose="02070309020205020404" pitchFamily="49" charset="0"/>
              <a:ea typeface="ＭＳ Ｐゴシック" panose="020B0600070205080204" pitchFamily="34" charset="-128"/>
            </a:endParaRPr>
          </a:p>
          <a:p>
            <a:pP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&gt; simplify(</a:t>
            </a:r>
            <a:r>
              <a:rPr lang="en-US" altLang="en-US" sz="2000" dirty="0" err="1">
                <a:latin typeface="Courier New" panose="02070309020205020404" pitchFamily="49" charset="0"/>
                <a:ea typeface="ＭＳ Ｐゴシック" panose="020B0600070205080204" pitchFamily="34" charset="-128"/>
              </a:rPr>
              <a:t>rsolve</a:t>
            </a:r>
            <a:r>
              <a:rPr lang="en-US" altLang="en-US" sz="2000" dirty="0">
                <a:latin typeface="Courier New" panose="02070309020205020404" pitchFamily="49" charset="0"/>
                <a:ea typeface="ＭＳ Ｐゴシック" panose="020B0600070205080204" pitchFamily="34" charset="-128"/>
              </a:rPr>
              <a:t>({T(n)= T(n-1) + 2*n, T(1) = 5}, T(n))); </a:t>
            </a:r>
          </a:p>
          <a:p>
            <a:pPr algn="ct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3 + n</a:t>
            </a:r>
            <a:r>
              <a:rPr lang="en-US" altLang="en-US" sz="2000" baseline="30000" dirty="0">
                <a:latin typeface="Courier New" panose="02070309020205020404" pitchFamily="49" charset="0"/>
                <a:ea typeface="ＭＳ Ｐゴシック" panose="020B0600070205080204" pitchFamily="34" charset="-128"/>
              </a:rPr>
              <a:t>2 </a:t>
            </a:r>
            <a:r>
              <a:rPr lang="en-US" altLang="en-US" sz="2000" dirty="0">
                <a:latin typeface="Courier New" panose="02070309020205020404" pitchFamily="49" charset="0"/>
                <a:ea typeface="ＭＳ Ｐゴシック" panose="020B0600070205080204" pitchFamily="34" charset="-128"/>
              </a:rPr>
              <a:t>+ n</a:t>
            </a:r>
            <a:endParaRPr lang="en-US" altLang="en-US" sz="2000" dirty="0">
              <a:ea typeface="ＭＳ Ｐゴシック" panose="020B0600070205080204" pitchFamily="34" charset="-12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B347A04F-0BE1-0049-AD98-268ABE41291D}"/>
              </a:ext>
            </a:extLst>
          </p:cNvPr>
          <p:cNvSpPr>
            <a:spLocks noGrp="1"/>
          </p:cNvSpPr>
          <p:nvPr>
            <p:ph type="title"/>
          </p:nvPr>
        </p:nvSpPr>
        <p:spPr/>
        <p:txBody>
          <a:bodyPr/>
          <a:lstStyle/>
          <a:p>
            <a:r>
              <a:rPr lang="en-US" altLang="en-US">
                <a:ea typeface="ＭＳ Ｐゴシック" panose="020B0600070205080204" pitchFamily="34" charset="-128"/>
              </a:rPr>
              <a:t>Summary</a:t>
            </a:r>
          </a:p>
        </p:txBody>
      </p:sp>
      <p:sp>
        <p:nvSpPr>
          <p:cNvPr id="81922" name="Content Placeholder 2">
            <a:extLst>
              <a:ext uri="{FF2B5EF4-FFF2-40B4-BE49-F238E27FC236}">
                <a16:creationId xmlns:a16="http://schemas.microsoft.com/office/drawing/2014/main" id="{30989FCF-BBE7-AB43-9157-1A6A51CADD84}"/>
              </a:ext>
            </a:extLst>
          </p:cNvPr>
          <p:cNvSpPr>
            <a:spLocks noGrp="1"/>
          </p:cNvSpPr>
          <p:nvPr>
            <p:ph idx="1"/>
          </p:nvPr>
        </p:nvSpPr>
        <p:spPr/>
        <p:txBody>
          <a:bodyPr/>
          <a:lstStyle/>
          <a:p>
            <a:r>
              <a:rPr lang="en-US" altLang="en-US" sz="2000">
                <a:ea typeface="ＭＳ Ｐゴシック" panose="020B0600070205080204" pitchFamily="34" charset="-128"/>
              </a:rPr>
              <a:t>Introduction, Motivating Example</a:t>
            </a:r>
          </a:p>
          <a:p>
            <a:r>
              <a:rPr lang="en-US" altLang="en-US" sz="2000">
                <a:ea typeface="ＭＳ Ｐゴシック" panose="020B0600070205080204" pitchFamily="34" charset="-128"/>
              </a:rPr>
              <a:t>Recurrence Relations</a:t>
            </a:r>
          </a:p>
          <a:p>
            <a:pPr lvl="1"/>
            <a:r>
              <a:rPr lang="en-US" altLang="en-US" sz="1800">
                <a:ea typeface="ＭＳ Ｐゴシック" panose="020B0600070205080204" pitchFamily="34" charset="-128"/>
              </a:rPr>
              <a:t>Definition, general form, initial conditions, terms</a:t>
            </a:r>
          </a:p>
          <a:p>
            <a:r>
              <a:rPr lang="en-US" altLang="en-US" sz="2000">
                <a:ea typeface="ＭＳ Ｐゴシック" panose="020B0600070205080204" pitchFamily="34" charset="-128"/>
              </a:rPr>
              <a:t>Linear Homogeneous Recurrences</a:t>
            </a:r>
          </a:p>
          <a:p>
            <a:pPr lvl="1"/>
            <a:r>
              <a:rPr lang="en-US" altLang="en-US" sz="1800">
                <a:ea typeface="ＭＳ Ｐゴシック" panose="020B0600070205080204" pitchFamily="34" charset="-128"/>
              </a:rPr>
              <a:t>Form, solution, characteristic equation, characteristic polynomial, roots</a:t>
            </a:r>
          </a:p>
          <a:p>
            <a:pPr lvl="1"/>
            <a:r>
              <a:rPr lang="en-US" altLang="en-US" sz="1800">
                <a:ea typeface="ＭＳ Ｐゴシック" panose="020B0600070205080204" pitchFamily="34" charset="-128"/>
              </a:rPr>
              <a:t>Second order linear homogeneous recurrence</a:t>
            </a:r>
          </a:p>
          <a:p>
            <a:pPr lvl="2"/>
            <a:r>
              <a:rPr lang="en-US" altLang="en-US" sz="1600">
                <a:ea typeface="ＭＳ Ｐゴシック" panose="020B0600070205080204" pitchFamily="34" charset="-128"/>
              </a:rPr>
              <a:t>Double roots, solution, examples</a:t>
            </a:r>
          </a:p>
          <a:p>
            <a:pPr lvl="2"/>
            <a:r>
              <a:rPr lang="en-US" altLang="en-US" sz="1600">
                <a:ea typeface="ＭＳ Ｐゴシック" panose="020B0600070205080204" pitchFamily="34" charset="-128"/>
              </a:rPr>
              <a:t>Single root, example</a:t>
            </a:r>
          </a:p>
          <a:p>
            <a:pPr lvl="1"/>
            <a:r>
              <a:rPr lang="en-US" altLang="en-US" sz="1800">
                <a:ea typeface="ＭＳ Ｐゴシック" panose="020B0600070205080204" pitchFamily="34" charset="-128"/>
              </a:rPr>
              <a:t>General linear homogeneous recurrences: distinct roots, any multiplicity</a:t>
            </a:r>
          </a:p>
          <a:p>
            <a:r>
              <a:rPr lang="en-US" altLang="en-US" sz="2000">
                <a:ea typeface="ＭＳ Ｐゴシック" panose="020B0600070205080204" pitchFamily="34" charset="-128"/>
              </a:rPr>
              <a:t>Linear Nonhomogenous Recurrences</a:t>
            </a:r>
          </a:p>
          <a:p>
            <a:r>
              <a:rPr lang="en-US" altLang="en-US" sz="2000">
                <a:ea typeface="ＭＳ Ｐゴシック" panose="020B0600070205080204" pitchFamily="34" charset="-128"/>
              </a:rPr>
              <a:t>Other Methods</a:t>
            </a:r>
          </a:p>
          <a:p>
            <a:pPr lvl="1"/>
            <a:r>
              <a:rPr lang="en-US" altLang="en-US" sz="1600">
                <a:ea typeface="ＭＳ Ｐゴシック" panose="020B0600070205080204" pitchFamily="34" charset="-128"/>
              </a:rPr>
              <a:t>Backward substitution</a:t>
            </a:r>
          </a:p>
          <a:p>
            <a:pPr lvl="1"/>
            <a:r>
              <a:rPr lang="en-US" altLang="en-US" sz="1600">
                <a:ea typeface="ＭＳ Ｐゴシック" panose="020B0600070205080204" pitchFamily="34" charset="-128"/>
              </a:rPr>
              <a:t>Recurrence trees</a:t>
            </a:r>
          </a:p>
          <a:p>
            <a:pPr lvl="1"/>
            <a:r>
              <a:rPr lang="en-US" altLang="en-US" sz="1600">
                <a:ea typeface="ＭＳ Ｐゴシック" panose="020B0600070205080204" pitchFamily="34" charset="-128"/>
              </a:rPr>
              <a:t>Cheating with Maple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E43D4124-0707-C741-9DC5-51E03A504FA8}"/>
              </a:ext>
            </a:extLst>
          </p:cNvPr>
          <p:cNvSpPr>
            <a:spLocks noGrp="1"/>
          </p:cNvSpPr>
          <p:nvPr>
            <p:ph type="title"/>
          </p:nvPr>
        </p:nvSpPr>
        <p:spPr/>
        <p:txBody>
          <a:bodyPr/>
          <a:lstStyle/>
          <a:p>
            <a:r>
              <a:rPr lang="en-US" altLang="en-US">
                <a:ea typeface="ＭＳ Ｐゴシック" panose="020B0600070205080204" pitchFamily="34" charset="-128"/>
              </a:rPr>
              <a:t>Motivating Examples: Factorial</a:t>
            </a:r>
          </a:p>
        </p:txBody>
      </p:sp>
      <p:sp>
        <p:nvSpPr>
          <p:cNvPr id="34818" name="Content Placeholder 2">
            <a:extLst>
              <a:ext uri="{FF2B5EF4-FFF2-40B4-BE49-F238E27FC236}">
                <a16:creationId xmlns:a16="http://schemas.microsoft.com/office/drawing/2014/main" id="{E3C1FFE1-6582-994A-90FA-B24B83EDE1E4}"/>
              </a:ext>
            </a:extLst>
          </p:cNvPr>
          <p:cNvSpPr>
            <a:spLocks noGrp="1"/>
          </p:cNvSpPr>
          <p:nvPr>
            <p:ph idx="1"/>
          </p:nvPr>
        </p:nvSpPr>
        <p:spPr/>
        <p:txBody>
          <a:bodyPr/>
          <a:lstStyle/>
          <a:p>
            <a:r>
              <a:rPr lang="en-US" altLang="en-US" sz="2000" dirty="0">
                <a:ea typeface="ＭＳ Ｐゴシック" panose="020B0600070205080204" pitchFamily="34" charset="-128"/>
              </a:rPr>
              <a:t>Recall the factorial function:</a:t>
            </a:r>
          </a:p>
          <a:p>
            <a:endParaRPr lang="en-US" altLang="en-US" sz="2400" dirty="0">
              <a:ea typeface="ＭＳ Ｐゴシック" panose="020B0600070205080204" pitchFamily="34" charset="-128"/>
            </a:endParaRPr>
          </a:p>
          <a:p>
            <a:pPr marL="0" indent="0">
              <a:buNone/>
            </a:pPr>
            <a:endParaRPr lang="en-US" altLang="en-US" sz="2400" dirty="0">
              <a:ea typeface="ＭＳ Ｐゴシック" panose="020B0600070205080204" pitchFamily="34" charset="-128"/>
            </a:endParaRPr>
          </a:p>
          <a:p>
            <a:r>
              <a:rPr lang="en-US" altLang="en-US" sz="2000" dirty="0">
                <a:ea typeface="ＭＳ Ｐゴシック" panose="020B0600070205080204" pitchFamily="34" charset="-128"/>
              </a:rPr>
              <a:t>Consider the following (recursive) algorithm for computing n!</a:t>
            </a:r>
          </a:p>
          <a:p>
            <a:pPr lvl="2">
              <a:buNone/>
            </a:pPr>
            <a:r>
              <a:rPr lang="en-US" altLang="en-US" sz="1800" dirty="0">
                <a:latin typeface="Copperplate Gothic Light" panose="02000504000000020004" pitchFamily="2" charset="77"/>
                <a:ea typeface="ＭＳ Ｐゴシック" panose="020B0600070205080204" pitchFamily="34" charset="-128"/>
              </a:rPr>
              <a:t>Factorial</a:t>
            </a:r>
          </a:p>
          <a:p>
            <a:pPr lvl="2">
              <a:buNone/>
            </a:pPr>
            <a:r>
              <a:rPr lang="en-US" altLang="en-US" sz="1800" i="1" dirty="0">
                <a:ea typeface="ＭＳ Ｐゴシック" panose="020B0600070205080204" pitchFamily="34" charset="-128"/>
              </a:rPr>
              <a:t>Input</a:t>
            </a:r>
            <a:r>
              <a:rPr lang="en-US" altLang="en-US" sz="1800" dirty="0">
                <a:ea typeface="ＭＳ Ｐゴシック" panose="020B0600070205080204" pitchFamily="34" charset="-128"/>
              </a:rPr>
              <a:t>:  </a:t>
            </a:r>
            <a:r>
              <a:rPr lang="en-US" altLang="en-US" sz="1800" dirty="0" err="1">
                <a:ea typeface="ＭＳ Ｐゴシック" panose="020B0600070205080204" pitchFamily="34" charset="-128"/>
              </a:rPr>
              <a:t>n</a:t>
            </a:r>
            <a:r>
              <a:rPr lang="en-US" altLang="en-US" sz="1800" dirty="0" err="1">
                <a:ea typeface="ＭＳ Ｐゴシック" panose="020B0600070205080204" pitchFamily="34" charset="-128"/>
                <a:sym typeface="Symbol" pitchFamily="2" charset="2"/>
              </a:rPr>
              <a:t></a:t>
            </a:r>
            <a:r>
              <a:rPr lang="en-US" altLang="en-US" sz="1800" i="1" dirty="0" err="1">
                <a:latin typeface="Algerian" pitchFamily="82" charset="0"/>
                <a:ea typeface="ＭＳ Ｐゴシック" panose="020B0600070205080204" pitchFamily="34" charset="-128"/>
                <a:sym typeface="Symbol" pitchFamily="2" charset="2"/>
              </a:rPr>
              <a:t>N</a:t>
            </a:r>
            <a:endParaRPr lang="en-US" altLang="en-US" sz="1800" i="1" dirty="0">
              <a:latin typeface="Algerian" pitchFamily="82" charset="0"/>
              <a:ea typeface="ＭＳ Ｐゴシック" panose="020B0600070205080204" pitchFamily="34" charset="-128"/>
            </a:endParaRPr>
          </a:p>
          <a:p>
            <a:pPr lvl="2">
              <a:buNone/>
            </a:pPr>
            <a:r>
              <a:rPr lang="en-US" altLang="en-US" sz="1800" i="1" dirty="0">
                <a:ea typeface="ＭＳ Ｐゴシック" panose="020B0600070205080204" pitchFamily="34" charset="-128"/>
              </a:rPr>
              <a:t>Output</a:t>
            </a:r>
            <a:r>
              <a:rPr lang="en-US" altLang="en-US" sz="1800" dirty="0">
                <a:ea typeface="ＭＳ Ｐゴシック" panose="020B0600070205080204" pitchFamily="34" charset="-128"/>
              </a:rPr>
              <a:t>: n!</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If</a:t>
            </a:r>
            <a:r>
              <a:rPr lang="en-US" altLang="en-US" sz="1800" dirty="0">
                <a:ea typeface="ＭＳ Ｐゴシック" panose="020B0600070205080204" pitchFamily="34" charset="-128"/>
              </a:rPr>
              <a:t> (n=1) or (n=0) </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Then</a:t>
            </a: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Return</a:t>
            </a:r>
            <a:r>
              <a:rPr lang="en-US" altLang="en-US" sz="1800" dirty="0">
                <a:ea typeface="ＭＳ Ｐゴシック" panose="020B0600070205080204" pitchFamily="34" charset="-128"/>
              </a:rPr>
              <a:t> 1</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Else</a:t>
            </a: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Return</a:t>
            </a:r>
            <a:r>
              <a:rPr lang="en-US" altLang="en-US" sz="1800" dirty="0">
                <a:ea typeface="ＭＳ Ｐゴシック" panose="020B0600070205080204" pitchFamily="34" charset="-128"/>
              </a:rPr>
              <a:t> n </a:t>
            </a:r>
            <a:r>
              <a:rPr lang="en-US" altLang="en-US" sz="1800" dirty="0">
                <a:ea typeface="ＭＳ Ｐゴシック" panose="020B0600070205080204" pitchFamily="34" charset="-128"/>
                <a:sym typeface="Symbol" pitchFamily="2" charset="2"/>
              </a:rPr>
              <a:t> </a:t>
            </a:r>
            <a:r>
              <a:rPr lang="en-US" altLang="en-US" sz="1800" dirty="0">
                <a:latin typeface="Copperplate Gothic Light" panose="02000504000000020004" pitchFamily="2" charset="77"/>
                <a:ea typeface="ＭＳ Ｐゴシック" panose="020B0600070205080204" pitchFamily="34" charset="-128"/>
              </a:rPr>
              <a:t>Factorial</a:t>
            </a:r>
            <a:r>
              <a:rPr lang="en-US" altLang="en-US" sz="1800" dirty="0">
                <a:ea typeface="ＭＳ Ｐゴシック" panose="020B0600070205080204" pitchFamily="34" charset="-128"/>
              </a:rPr>
              <a:t>(n-1)</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Endif</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End</a:t>
            </a:r>
            <a:endParaRPr lang="en-US" altLang="en-US" sz="3600" dirty="0">
              <a:ea typeface="ＭＳ Ｐゴシック" panose="020B0600070205080204" pitchFamily="34" charset="-128"/>
            </a:endParaRPr>
          </a:p>
        </p:txBody>
      </p:sp>
      <p:pic>
        <p:nvPicPr>
          <p:cNvPr id="3" name="Picture 2">
            <a:extLst>
              <a:ext uri="{FF2B5EF4-FFF2-40B4-BE49-F238E27FC236}">
                <a16:creationId xmlns:a16="http://schemas.microsoft.com/office/drawing/2014/main" id="{66FF173F-6E45-9C4C-8147-1E11393D2A51}"/>
              </a:ext>
            </a:extLst>
          </p:cNvPr>
          <p:cNvPicPr>
            <a:picLocks noChangeAspect="1"/>
          </p:cNvPicPr>
          <p:nvPr/>
        </p:nvPicPr>
        <p:blipFill>
          <a:blip r:embed="rId3"/>
          <a:stretch>
            <a:fillRect/>
          </a:stretch>
        </p:blipFill>
        <p:spPr>
          <a:xfrm>
            <a:off x="2362200" y="1981200"/>
            <a:ext cx="3962400" cy="81883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726AA5B-A150-ED40-AE5B-78B552EF53B0}"/>
              </a:ext>
            </a:extLst>
          </p:cNvPr>
          <p:cNvSpPr>
            <a:spLocks noGrp="1"/>
          </p:cNvSpPr>
          <p:nvPr>
            <p:ph type="title"/>
          </p:nvPr>
        </p:nvSpPr>
        <p:spPr/>
        <p:txBody>
          <a:bodyPr/>
          <a:lstStyle/>
          <a:p>
            <a:r>
              <a:rPr lang="en-US" altLang="en-US">
                <a:ea typeface="ＭＳ Ｐゴシック" panose="020B0600070205080204" pitchFamily="34" charset="-128"/>
              </a:rPr>
              <a:t>Factorial: Analysis</a:t>
            </a:r>
          </a:p>
        </p:txBody>
      </p:sp>
      <p:sp>
        <p:nvSpPr>
          <p:cNvPr id="35842" name="Content Placeholder 2">
            <a:extLst>
              <a:ext uri="{FF2B5EF4-FFF2-40B4-BE49-F238E27FC236}">
                <a16:creationId xmlns:a16="http://schemas.microsoft.com/office/drawing/2014/main" id="{0E5D5290-B284-BA4F-BFB5-1F93E4227C49}"/>
              </a:ext>
            </a:extLst>
          </p:cNvPr>
          <p:cNvSpPr>
            <a:spLocks noGrp="1"/>
          </p:cNvSpPr>
          <p:nvPr>
            <p:ph idx="1"/>
          </p:nvPr>
        </p:nvSpPr>
        <p:spPr>
          <a:xfrm>
            <a:off x="457200" y="1600200"/>
            <a:ext cx="8229600" cy="457200"/>
          </a:xfrm>
        </p:spPr>
        <p:txBody>
          <a:bodyPr/>
          <a:lstStyle/>
          <a:p>
            <a:pPr>
              <a:buFont typeface="Arial" panose="020B0604020202020204" pitchFamily="34" charset="0"/>
              <a:buNone/>
            </a:pPr>
            <a:r>
              <a:rPr lang="en-US" altLang="en-US" sz="2400">
                <a:ea typeface="ＭＳ Ｐゴシック" panose="020B0600070205080204" pitchFamily="34" charset="-128"/>
              </a:rPr>
              <a:t>How many multiplications M(x) does factorial perform?</a:t>
            </a:r>
          </a:p>
        </p:txBody>
      </p:sp>
      <p:sp>
        <p:nvSpPr>
          <p:cNvPr id="4" name="Content Placeholder 2">
            <a:extLst>
              <a:ext uri="{FF2B5EF4-FFF2-40B4-BE49-F238E27FC236}">
                <a16:creationId xmlns:a16="http://schemas.microsoft.com/office/drawing/2014/main" id="{E2AB05F1-A58F-AC45-8A3D-0A929F236B41}"/>
              </a:ext>
            </a:extLst>
          </p:cNvPr>
          <p:cNvSpPr txBox="1">
            <a:spLocks/>
          </p:cNvSpPr>
          <p:nvPr/>
        </p:nvSpPr>
        <p:spPr bwMode="auto">
          <a:xfrm>
            <a:off x="457200" y="20574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When n=1 we don’</a:t>
            </a:r>
            <a:r>
              <a:rPr lang="en-US" altLang="ja-JP" sz="2400"/>
              <a:t>t perform any</a:t>
            </a:r>
            <a:endParaRPr lang="en-US" altLang="en-US" sz="2400"/>
          </a:p>
        </p:txBody>
      </p:sp>
      <p:sp>
        <p:nvSpPr>
          <p:cNvPr id="5" name="Content Placeholder 2">
            <a:extLst>
              <a:ext uri="{FF2B5EF4-FFF2-40B4-BE49-F238E27FC236}">
                <a16:creationId xmlns:a16="http://schemas.microsoft.com/office/drawing/2014/main" id="{0AF2C8E9-2F4C-3448-8B80-AFEAA7539A4A}"/>
              </a:ext>
            </a:extLst>
          </p:cNvPr>
          <p:cNvSpPr txBox="1">
            <a:spLocks/>
          </p:cNvSpPr>
          <p:nvPr/>
        </p:nvSpPr>
        <p:spPr bwMode="auto">
          <a:xfrm>
            <a:off x="457200" y="2514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Otherwise, we perform one…</a:t>
            </a:r>
          </a:p>
        </p:txBody>
      </p:sp>
      <p:sp>
        <p:nvSpPr>
          <p:cNvPr id="6" name="Content Placeholder 2">
            <a:extLst>
              <a:ext uri="{FF2B5EF4-FFF2-40B4-BE49-F238E27FC236}">
                <a16:creationId xmlns:a16="http://schemas.microsoft.com/office/drawing/2014/main" id="{1ADE40EF-8FB8-A848-B469-81E0CD7FA593}"/>
              </a:ext>
            </a:extLst>
          </p:cNvPr>
          <p:cNvSpPr txBox="1">
            <a:spLocks/>
          </p:cNvSpPr>
          <p:nvPr/>
        </p:nvSpPr>
        <p:spPr bwMode="auto">
          <a:xfrm>
            <a:off x="457200" y="2895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dirty="0"/>
              <a:t>… </a:t>
            </a:r>
            <a:r>
              <a:rPr lang="en-US" altLang="en-US" sz="2400" u="sng" dirty="0"/>
              <a:t>plus</a:t>
            </a:r>
            <a:r>
              <a:rPr lang="en-US" altLang="en-US" sz="2400" dirty="0"/>
              <a:t> how ever many multiplications we perform in the recursive call </a:t>
            </a:r>
            <a:r>
              <a:rPr lang="en-US" altLang="en-US" sz="2400" dirty="0">
                <a:latin typeface="Copperplate Gothic Light" panose="02000504000000020004" pitchFamily="2" charset="77"/>
              </a:rPr>
              <a:t>Factorial</a:t>
            </a:r>
            <a:r>
              <a:rPr lang="en-US" altLang="en-US" sz="2400" dirty="0"/>
              <a:t>(n-1)</a:t>
            </a:r>
          </a:p>
        </p:txBody>
      </p:sp>
      <p:sp>
        <p:nvSpPr>
          <p:cNvPr id="7" name="Content Placeholder 2">
            <a:extLst>
              <a:ext uri="{FF2B5EF4-FFF2-40B4-BE49-F238E27FC236}">
                <a16:creationId xmlns:a16="http://schemas.microsoft.com/office/drawing/2014/main" id="{009139B2-9A17-1247-BA91-0D1FAFD9F038}"/>
              </a:ext>
            </a:extLst>
          </p:cNvPr>
          <p:cNvSpPr txBox="1">
            <a:spLocks/>
          </p:cNvSpPr>
          <p:nvPr/>
        </p:nvSpPr>
        <p:spPr bwMode="auto">
          <a:xfrm>
            <a:off x="457200" y="3733801"/>
            <a:ext cx="8229600" cy="1904999"/>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The number of multiplications can be expressed as a formula similar to the definition of n!</a:t>
            </a:r>
          </a:p>
          <a:p>
            <a:pPr marL="2628900" lvl="5" indent="-342900" eaLnBrk="0" hangingPunct="0">
              <a:spcBef>
                <a:spcPct val="20000"/>
              </a:spcBef>
              <a:defRPr/>
            </a:pPr>
            <a:r>
              <a:rPr lang="en-US" sz="2000" dirty="0"/>
              <a:t>M(1) = 0  </a:t>
            </a:r>
          </a:p>
          <a:p>
            <a:pPr marL="2628900" lvl="5" indent="-342900" eaLnBrk="0" hangingPunct="0">
              <a:spcBef>
                <a:spcPct val="20000"/>
              </a:spcBef>
              <a:defRPr/>
            </a:pPr>
            <a:r>
              <a:rPr lang="en-US" sz="2000" dirty="0">
                <a:latin typeface="+mn-lt"/>
                <a:ea typeface="+mn-ea"/>
              </a:rPr>
              <a:t>M(n) = 1 + M(n-1)</a:t>
            </a:r>
          </a:p>
        </p:txBody>
      </p:sp>
      <p:sp>
        <p:nvSpPr>
          <p:cNvPr id="8" name="Content Placeholder 2">
            <a:extLst>
              <a:ext uri="{FF2B5EF4-FFF2-40B4-BE49-F238E27FC236}">
                <a16:creationId xmlns:a16="http://schemas.microsoft.com/office/drawing/2014/main" id="{5CF509FE-FC24-9646-B318-8717B5FB3E3F}"/>
              </a:ext>
            </a:extLst>
          </p:cNvPr>
          <p:cNvSpPr txBox="1">
            <a:spLocks/>
          </p:cNvSpPr>
          <p:nvPr/>
        </p:nvSpPr>
        <p:spPr bwMode="auto">
          <a:xfrm>
            <a:off x="533400" y="5334000"/>
            <a:ext cx="8229600" cy="4572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This relation is a </a:t>
            </a:r>
            <a:r>
              <a:rPr lang="en-US" u="sng" dirty="0">
                <a:latin typeface="+mn-lt"/>
                <a:ea typeface="+mn-ea"/>
              </a:rPr>
              <a:t>recurrence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6063052B-E468-7040-B138-6A0B350D46C1}"/>
              </a:ext>
            </a:extLst>
          </p:cNvPr>
          <p:cNvSpPr>
            <a:spLocks noGrp="1"/>
          </p:cNvSpPr>
          <p:nvPr>
            <p:ph type="title"/>
          </p:nvPr>
        </p:nvSpPr>
        <p:spPr/>
        <p:txBody>
          <a:bodyPr/>
          <a:lstStyle/>
          <a:p>
            <a:r>
              <a:rPr lang="en-US" altLang="en-US">
                <a:ea typeface="ＭＳ Ｐゴシック" panose="020B0600070205080204" pitchFamily="34" charset="-128"/>
              </a:rPr>
              <a:t>Recurrence Relations</a:t>
            </a:r>
          </a:p>
        </p:txBody>
      </p:sp>
      <p:sp>
        <p:nvSpPr>
          <p:cNvPr id="36866" name="Content Placeholder 2">
            <a:extLst>
              <a:ext uri="{FF2B5EF4-FFF2-40B4-BE49-F238E27FC236}">
                <a16:creationId xmlns:a16="http://schemas.microsoft.com/office/drawing/2014/main" id="{49E04F1C-FE79-224D-ADD2-8CFA76CFB679}"/>
              </a:ext>
            </a:extLst>
          </p:cNvPr>
          <p:cNvSpPr>
            <a:spLocks noGrp="1"/>
          </p:cNvSpPr>
          <p:nvPr>
            <p:ph idx="1"/>
          </p:nvPr>
        </p:nvSpPr>
        <p:spPr/>
        <p:txBody>
          <a:bodyPr/>
          <a:lstStyle/>
          <a:p>
            <a:r>
              <a:rPr lang="en-US" altLang="en-US" sz="2800" b="1" dirty="0">
                <a:ea typeface="ＭＳ Ｐゴシック" panose="020B0600070205080204" pitchFamily="34" charset="-128"/>
              </a:rPr>
              <a:t>Example</a:t>
            </a:r>
          </a:p>
          <a:p>
            <a:pPr lvl="1"/>
            <a:r>
              <a:rPr lang="en-US" altLang="en-US" sz="2400" dirty="0">
                <a:ea typeface="ＭＳ Ｐゴシック" panose="020B0600070205080204" pitchFamily="34" charset="-128"/>
              </a:rPr>
              <a:t>Consider the recurrence relation: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2a</a:t>
            </a:r>
            <a:r>
              <a:rPr lang="en-US" altLang="en-US" sz="2400" baseline="-25000" dirty="0">
                <a:solidFill>
                  <a:srgbClr val="C00000"/>
                </a:solidFill>
                <a:ea typeface="ＭＳ Ｐゴシック" panose="020B0600070205080204" pitchFamily="34" charset="-128"/>
              </a:rPr>
              <a:t>n-1</a:t>
            </a:r>
            <a:r>
              <a:rPr lang="en-US" altLang="en-US" sz="2400" dirty="0">
                <a:ea typeface="ＭＳ Ｐゴシック" panose="020B0600070205080204" pitchFamily="34" charset="-128"/>
              </a:rPr>
              <a:t>-a</a:t>
            </a:r>
            <a:r>
              <a:rPr lang="en-US" altLang="en-US" sz="2400" baseline="-25000" dirty="0">
                <a:solidFill>
                  <a:srgbClr val="C00000"/>
                </a:solidFill>
                <a:ea typeface="ＭＳ Ｐゴシック" panose="020B0600070205080204" pitchFamily="34" charset="-128"/>
              </a:rPr>
              <a:t>n-2</a:t>
            </a:r>
            <a:endParaRPr lang="en-US" altLang="en-US" sz="2400" b="1" dirty="0">
              <a:solidFill>
                <a:srgbClr val="C00000"/>
              </a:solidFill>
              <a:ea typeface="ＭＳ Ｐゴシック" panose="020B0600070205080204" pitchFamily="34" charset="-128"/>
            </a:endParaRPr>
          </a:p>
          <a:p>
            <a:pPr lvl="1"/>
            <a:r>
              <a:rPr lang="en-US" altLang="en-US" sz="2400" dirty="0">
                <a:ea typeface="ＭＳ Ｐゴシック" panose="020B0600070205080204" pitchFamily="34" charset="-128"/>
              </a:rPr>
              <a:t>Verify that the sequence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with 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3n is a solution</a:t>
            </a:r>
          </a:p>
          <a:p>
            <a:r>
              <a:rPr lang="en-US" altLang="en-US" sz="2800" b="1" dirty="0">
                <a:ea typeface="ＭＳ Ｐゴシック" panose="020B0600070205080204" pitchFamily="34" charset="-128"/>
              </a:rPr>
              <a:t>Definition</a:t>
            </a:r>
            <a:r>
              <a:rPr lang="en-US" altLang="en-US" sz="2800" dirty="0">
                <a:ea typeface="ＭＳ Ｐゴシック" panose="020B0600070205080204" pitchFamily="34" charset="-128"/>
              </a:rPr>
              <a:t>: A </a:t>
            </a:r>
            <a:r>
              <a:rPr lang="en-US" altLang="en-US" sz="2800" dirty="0">
                <a:solidFill>
                  <a:srgbClr val="C00000"/>
                </a:solidFill>
                <a:ea typeface="ＭＳ Ｐゴシック" panose="020B0600070205080204" pitchFamily="34" charset="-128"/>
              </a:rPr>
              <a:t>recurrence</a:t>
            </a:r>
            <a:r>
              <a:rPr lang="en-US" altLang="en-US" sz="2800" dirty="0">
                <a:ea typeface="ＭＳ Ｐゴシック" panose="020B0600070205080204" pitchFamily="34" charset="-128"/>
              </a:rPr>
              <a:t> relation for a </a:t>
            </a:r>
            <a:r>
              <a:rPr lang="en-US" altLang="en-US" sz="2400" dirty="0">
                <a:solidFill>
                  <a:srgbClr val="C00000"/>
                </a:solidFill>
                <a:ea typeface="ＭＳ Ｐゴシック" panose="020B0600070205080204" pitchFamily="34" charset="-128"/>
              </a:rPr>
              <a:t>sequence</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an equation that expresses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in terms of one or more of the previous terms in the sequence: a</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 a</a:t>
            </a:r>
            <a:r>
              <a:rPr lang="en-US" altLang="en-US" sz="2400" baseline="-25000" dirty="0">
                <a:ea typeface="ＭＳ Ｐゴシック" panose="020B0600070205080204" pitchFamily="34" charset="-128"/>
              </a:rPr>
              <a:t>n-1</a:t>
            </a:r>
          </a:p>
          <a:p>
            <a:pPr>
              <a:buFont typeface="Arial" panose="020B0604020202020204" pitchFamily="34" charset="0"/>
              <a:buNone/>
            </a:pPr>
            <a:r>
              <a:rPr lang="en-US" altLang="en-US" sz="2400" dirty="0">
                <a:ea typeface="ＭＳ Ｐゴシック" panose="020B0600070205080204" pitchFamily="34" charset="-128"/>
              </a:rPr>
              <a:t> 	for all integers n</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n</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where n</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is a nonnegative integer.</a:t>
            </a:r>
          </a:p>
          <a:p>
            <a:r>
              <a:rPr lang="en-US" altLang="en-US" sz="2400" dirty="0">
                <a:ea typeface="ＭＳ Ｐゴシック" panose="020B0600070205080204" pitchFamily="34" charset="-128"/>
              </a:rPr>
              <a:t>A sequence is called a </a:t>
            </a:r>
            <a:r>
              <a:rPr lang="en-US" altLang="en-US" sz="2400" dirty="0">
                <a:solidFill>
                  <a:srgbClr val="C00000"/>
                </a:solidFill>
                <a:ea typeface="ＭＳ Ｐゴシック" panose="020B0600070205080204" pitchFamily="34" charset="-128"/>
              </a:rPr>
              <a:t>solution</a:t>
            </a:r>
            <a:r>
              <a:rPr lang="en-US" altLang="en-US" sz="2400" dirty="0">
                <a:ea typeface="ＭＳ Ｐゴシック" panose="020B0600070205080204" pitchFamily="34" charset="-128"/>
              </a:rPr>
              <a:t> of a recurrence if its terms satisfy the recurrence relation</a:t>
            </a:r>
          </a:p>
          <a:p>
            <a:pPr>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EA46D3AD-EB12-5B40-8C57-26B1BEA22F9B}"/>
              </a:ext>
            </a:extLst>
          </p:cNvPr>
          <p:cNvSpPr>
            <a:spLocks noGrp="1"/>
          </p:cNvSpPr>
          <p:nvPr>
            <p:ph type="title"/>
          </p:nvPr>
        </p:nvSpPr>
        <p:spPr/>
        <p:txBody>
          <a:bodyPr/>
          <a:lstStyle/>
          <a:p>
            <a:r>
              <a:rPr lang="en-US" altLang="en-US">
                <a:ea typeface="ＭＳ Ｐゴシック" panose="020B0600070205080204" pitchFamily="34" charset="-128"/>
              </a:rPr>
              <a:t>Recurrence Relations: Solutions</a:t>
            </a:r>
          </a:p>
        </p:txBody>
      </p:sp>
      <p:sp>
        <p:nvSpPr>
          <p:cNvPr id="37890" name="Content Placeholder 2">
            <a:extLst>
              <a:ext uri="{FF2B5EF4-FFF2-40B4-BE49-F238E27FC236}">
                <a16:creationId xmlns:a16="http://schemas.microsoft.com/office/drawing/2014/main" id="{313C862E-072A-964D-9A68-93425B4125D3}"/>
              </a:ext>
            </a:extLst>
          </p:cNvPr>
          <p:cNvSpPr>
            <a:spLocks noGrp="1"/>
          </p:cNvSpPr>
          <p:nvPr>
            <p:ph idx="1"/>
          </p:nvPr>
        </p:nvSpPr>
        <p:spPr/>
        <p:txBody>
          <a:bodyPr/>
          <a:lstStyle/>
          <a:p>
            <a:r>
              <a:rPr lang="en-US" altLang="en-US" dirty="0">
                <a:ea typeface="ＭＳ Ｐゴシック" panose="020B0600070205080204" pitchFamily="34" charset="-128"/>
              </a:rPr>
              <a:t>Consider the recurrence relation 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=2a</a:t>
            </a:r>
            <a:r>
              <a:rPr lang="en-US" altLang="en-US" baseline="-25000" dirty="0">
                <a:ea typeface="ＭＳ Ｐゴシック" panose="020B0600070205080204" pitchFamily="34" charset="-128"/>
              </a:rPr>
              <a:t>n-1</a:t>
            </a:r>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n-2</a:t>
            </a:r>
          </a:p>
          <a:p>
            <a:r>
              <a:rPr lang="en-US" altLang="en-US" dirty="0">
                <a:ea typeface="ＭＳ Ｐゴシック" panose="020B0600070205080204" pitchFamily="34" charset="-128"/>
              </a:rPr>
              <a:t>It has the following sequences 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as solutions</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3n</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n+1</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=5</a:t>
            </a:r>
          </a:p>
          <a:p>
            <a:r>
              <a:rPr lang="en-US" altLang="en-US" dirty="0">
                <a:ea typeface="ＭＳ Ｐゴシック" panose="020B0600070205080204" pitchFamily="34" charset="-128"/>
              </a:rPr>
              <a:t>The initial conditions + recurrence relation </a:t>
            </a:r>
            <a:r>
              <a:rPr lang="en-US" altLang="en-US" dirty="0">
                <a:solidFill>
                  <a:srgbClr val="C00000"/>
                </a:solidFill>
                <a:ea typeface="ＭＳ Ｐゴシック" panose="020B0600070205080204" pitchFamily="34" charset="-128"/>
              </a:rPr>
              <a:t>uniquely</a:t>
            </a:r>
            <a:r>
              <a:rPr lang="en-US" altLang="en-US" dirty="0">
                <a:ea typeface="ＭＳ Ｐゴシック" panose="020B0600070205080204" pitchFamily="34" charset="-128"/>
              </a:rPr>
              <a:t> determine the sequence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16611</TotalTime>
  <Words>4738</Words>
  <Application>Microsoft Macintosh PowerPoint</Application>
  <PresentationFormat>On-screen Show (4:3)</PresentationFormat>
  <Paragraphs>567</Paragraphs>
  <Slides>54</Slides>
  <Notes>4</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54</vt:i4>
      </vt:variant>
    </vt:vector>
  </HeadingPairs>
  <TitlesOfParts>
    <vt:vector size="64" baseType="lpstr">
      <vt:lpstr>Algerian</vt:lpstr>
      <vt:lpstr>Arial</vt:lpstr>
      <vt:lpstr>Calibri</vt:lpstr>
      <vt:lpstr>Cambria Math</vt:lpstr>
      <vt:lpstr>Copperplate Gothic Light</vt:lpstr>
      <vt:lpstr>Courier New</vt:lpstr>
      <vt:lpstr>Office Theme</vt:lpstr>
      <vt:lpstr>1_Custom Design</vt:lpstr>
      <vt:lpstr>Custom Design</vt:lpstr>
      <vt:lpstr>Formula</vt:lpstr>
      <vt:lpstr>  Recursion</vt:lpstr>
      <vt:lpstr>Recursion</vt:lpstr>
      <vt:lpstr>Outline</vt:lpstr>
      <vt:lpstr>Recursive Algorithms</vt:lpstr>
      <vt:lpstr>Recursive Algorithms: Analysis</vt:lpstr>
      <vt:lpstr>Motivating Examples: Factorial</vt:lpstr>
      <vt:lpstr>Factorial: Analysis</vt:lpstr>
      <vt:lpstr>Recurrence Relations</vt:lpstr>
      <vt:lpstr>Recurrence Relations: Solutions</vt:lpstr>
      <vt:lpstr>Recurrence Relations: Example</vt:lpstr>
      <vt:lpstr>Outline</vt:lpstr>
      <vt:lpstr>Recurrence Relations: General Form</vt:lpstr>
      <vt:lpstr>Recurrence Relations: Initial Conditions</vt:lpstr>
      <vt:lpstr>Recurrence Relations: Terms</vt:lpstr>
      <vt:lpstr>Solving Recurrences</vt:lpstr>
      <vt:lpstr>Outline</vt:lpstr>
      <vt:lpstr>Linear Homogeneous Recurrences</vt:lpstr>
      <vt:lpstr>Linear Homogeneous Recurrences: Examples</vt:lpstr>
      <vt:lpstr>Solving Linear Homogeneous Recurrences</vt:lpstr>
      <vt:lpstr>Second Order Linear Homogeneous Recurrences</vt:lpstr>
      <vt:lpstr>Second Order Linear Homogeneous Recurrences: Example A (1)</vt:lpstr>
      <vt:lpstr>Second Order Linear Homogeneous Recurrences: Example A (2)</vt:lpstr>
      <vt:lpstr>Second Order Linear Homogeneous Recurrences: Example A (3)</vt:lpstr>
      <vt:lpstr>Second Order Linear Homogeneous Recurrences: Example B (1)</vt:lpstr>
      <vt:lpstr>Single Root Case</vt:lpstr>
      <vt:lpstr>Single Root Case: Example (1)</vt:lpstr>
      <vt:lpstr>Single Root Case: Example (2)</vt:lpstr>
      <vt:lpstr>General Linear Homogeneous Recurrences</vt:lpstr>
      <vt:lpstr>General Linear Homogeneous Recurrences: Distinct Roots</vt:lpstr>
      <vt:lpstr>General Linear Homogeneous Recurrences: Any Multiplicity</vt:lpstr>
      <vt:lpstr>Outline</vt:lpstr>
      <vt:lpstr>Linear NonHomogeneous Recurrences</vt:lpstr>
      <vt:lpstr>Solving Linear NonHomogeneous Recurrences (1)</vt:lpstr>
      <vt:lpstr>Solving Linear NonHomogeneous Recurrences (2)</vt:lpstr>
      <vt:lpstr>Solving Linear NonHomogeneous Recurrences (3)</vt:lpstr>
      <vt:lpstr>Solving Linear NonHomogeneous Recurrences (4)</vt:lpstr>
      <vt:lpstr>Linear NonHomogeneous Recurrences: Examples</vt:lpstr>
      <vt:lpstr>Recursion: Review</vt:lpstr>
      <vt:lpstr>Outline</vt:lpstr>
      <vt:lpstr>Other Methods</vt:lpstr>
      <vt:lpstr>Backward Substitution: Example (1)</vt:lpstr>
      <vt:lpstr>Backward Substitution: Example (2)</vt:lpstr>
      <vt:lpstr>Backward Substitution: Example (3)</vt:lpstr>
      <vt:lpstr>Backward Substitution</vt:lpstr>
      <vt:lpstr>Recurrence Trees (1)</vt:lpstr>
      <vt:lpstr>Recurrence Trees (2)</vt:lpstr>
      <vt:lpstr>Recurrence Trees (3)</vt:lpstr>
      <vt:lpstr>Recurrence Tree: Example (2)</vt:lpstr>
      <vt:lpstr>Recurrence Trees: Example (3)</vt:lpstr>
      <vt:lpstr>Smoothness Rule</vt:lpstr>
      <vt:lpstr>Review: Solving Recurrence Relations</vt:lpstr>
      <vt:lpstr>How to Cheat with Maple (1)</vt:lpstr>
      <vt:lpstr>How to Cheat with Maple (2)</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Berthe Choueiry</cp:lastModifiedBy>
  <cp:revision>1996</cp:revision>
  <dcterms:created xsi:type="dcterms:W3CDTF">2011-04-22T03:22:57Z</dcterms:created>
  <dcterms:modified xsi:type="dcterms:W3CDTF">2022-01-28T07:21:50Z</dcterms:modified>
</cp:coreProperties>
</file>