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308" r:id="rId4"/>
    <p:sldId id="309" r:id="rId5"/>
    <p:sldId id="310" r:id="rId6"/>
    <p:sldId id="320" r:id="rId7"/>
    <p:sldId id="311" r:id="rId8"/>
    <p:sldId id="312" r:id="rId9"/>
    <p:sldId id="313" r:id="rId10"/>
    <p:sldId id="314" r:id="rId11"/>
    <p:sldId id="346" r:id="rId12"/>
    <p:sldId id="344" r:id="rId13"/>
    <p:sldId id="315" r:id="rId14"/>
    <p:sldId id="316" r:id="rId15"/>
    <p:sldId id="317" r:id="rId16"/>
    <p:sldId id="318" r:id="rId17"/>
    <p:sldId id="319" r:id="rId18"/>
    <p:sldId id="321" r:id="rId19"/>
    <p:sldId id="322" r:id="rId20"/>
    <p:sldId id="323" r:id="rId21"/>
    <p:sldId id="324" r:id="rId22"/>
    <p:sldId id="325" r:id="rId23"/>
    <p:sldId id="326" r:id="rId24"/>
    <p:sldId id="327" r:id="rId25"/>
    <p:sldId id="328" r:id="rId26"/>
    <p:sldId id="330" r:id="rId27"/>
    <p:sldId id="335" r:id="rId28"/>
    <p:sldId id="332" r:id="rId29"/>
    <p:sldId id="345" r:id="rId30"/>
    <p:sldId id="333" r:id="rId31"/>
    <p:sldId id="334" r:id="rId32"/>
    <p:sldId id="331" r:id="rId33"/>
    <p:sldId id="336" r:id="rId34"/>
    <p:sldId id="340" r:id="rId35"/>
    <p:sldId id="343" r:id="rId36"/>
    <p:sldId id="337" r:id="rId37"/>
    <p:sldId id="338" r:id="rId38"/>
    <p:sldId id="339" r:id="rId39"/>
    <p:sldId id="341" r:id="rId40"/>
    <p:sldId id="342" r:id="rId41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74"/>
  </p:normalViewPr>
  <p:slideViewPr>
    <p:cSldViewPr>
      <p:cViewPr varScale="1">
        <p:scale>
          <a:sx n="119" d="100"/>
          <a:sy n="119" d="100"/>
        </p:scale>
        <p:origin x="1888" y="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presProps" Target="presProps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viewProps" Target="viewProps.xml"/><Relationship Id="rId8" Type="http://schemas.openxmlformats.org/officeDocument/2006/relationships/slide" Target="slides/slide6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microsoft.com/office/2016/11/relationships/changesInfo" Target="changesInfos/changesInfo1.xml"/><Relationship Id="rId20" Type="http://schemas.openxmlformats.org/officeDocument/2006/relationships/slide" Target="slides/slide18.xml"/><Relationship Id="rId41" Type="http://schemas.openxmlformats.org/officeDocument/2006/relationships/slide" Target="slides/slide39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erthe Choueiry" userId="a0a34cf8-c512-4826-a48e-18e8ad82c21a" providerId="ADAL" clId="{DB2C493C-67BD-D74D-A3F4-4EB13862F264}"/>
    <pc:docChg chg="undo custSel modSld">
      <pc:chgData name="Berthe Choueiry" userId="a0a34cf8-c512-4826-a48e-18e8ad82c21a" providerId="ADAL" clId="{DB2C493C-67BD-D74D-A3F4-4EB13862F264}" dt="2022-01-28T07:14:02.014" v="221"/>
      <pc:docMkLst>
        <pc:docMk/>
      </pc:docMkLst>
      <pc:sldChg chg="modSp mod">
        <pc:chgData name="Berthe Choueiry" userId="a0a34cf8-c512-4826-a48e-18e8ad82c21a" providerId="ADAL" clId="{DB2C493C-67BD-D74D-A3F4-4EB13862F264}" dt="2022-01-28T06:59:40.478" v="1" actId="20577"/>
        <pc:sldMkLst>
          <pc:docMk/>
          <pc:sldMk cId="0" sldId="256"/>
        </pc:sldMkLst>
        <pc:spChg chg="mod">
          <ac:chgData name="Berthe Choueiry" userId="a0a34cf8-c512-4826-a48e-18e8ad82c21a" providerId="ADAL" clId="{DB2C493C-67BD-D74D-A3F4-4EB13862F264}" dt="2022-01-28T06:59:40.478" v="1" actId="20577"/>
          <ac:spMkLst>
            <pc:docMk/>
            <pc:sldMk cId="0" sldId="256"/>
            <ac:spMk id="16386" creationId="{32A50AA4-71AD-9240-8A70-3F9CE8C58799}"/>
          </ac:spMkLst>
        </pc:spChg>
      </pc:sldChg>
      <pc:sldChg chg="addSp modSp mod">
        <pc:chgData name="Berthe Choueiry" userId="a0a34cf8-c512-4826-a48e-18e8ad82c21a" providerId="ADAL" clId="{DB2C493C-67BD-D74D-A3F4-4EB13862F264}" dt="2022-01-28T07:11:52.857" v="204" actId="1038"/>
        <pc:sldMkLst>
          <pc:docMk/>
          <pc:sldMk cId="0" sldId="322"/>
        </pc:sldMkLst>
        <pc:spChg chg="mod">
          <ac:chgData name="Berthe Choueiry" userId="a0a34cf8-c512-4826-a48e-18e8ad82c21a" providerId="ADAL" clId="{DB2C493C-67BD-D74D-A3F4-4EB13862F264}" dt="2022-01-28T07:10:30.168" v="104" actId="20577"/>
          <ac:spMkLst>
            <pc:docMk/>
            <pc:sldMk cId="0" sldId="322"/>
            <ac:spMk id="33794" creationId="{A9701960-B415-BE4D-9E81-3B2250788C49}"/>
          </ac:spMkLst>
        </pc:spChg>
        <pc:picChg chg="add mod">
          <ac:chgData name="Berthe Choueiry" userId="a0a34cf8-c512-4826-a48e-18e8ad82c21a" providerId="ADAL" clId="{DB2C493C-67BD-D74D-A3F4-4EB13862F264}" dt="2022-01-28T07:11:52.857" v="204" actId="1038"/>
          <ac:picMkLst>
            <pc:docMk/>
            <pc:sldMk cId="0" sldId="322"/>
            <ac:picMk id="2" creationId="{EB0DBBE6-17A5-E740-A46C-CFF932597465}"/>
          </ac:picMkLst>
        </pc:picChg>
      </pc:sldChg>
      <pc:sldChg chg="modSp">
        <pc:chgData name="Berthe Choueiry" userId="a0a34cf8-c512-4826-a48e-18e8ad82c21a" providerId="ADAL" clId="{DB2C493C-67BD-D74D-A3F4-4EB13862F264}" dt="2022-01-28T07:12:45.047" v="206" actId="16959"/>
        <pc:sldMkLst>
          <pc:docMk/>
          <pc:sldMk cId="0" sldId="327"/>
        </pc:sldMkLst>
        <pc:spChg chg="mod">
          <ac:chgData name="Berthe Choueiry" userId="a0a34cf8-c512-4826-a48e-18e8ad82c21a" providerId="ADAL" clId="{DB2C493C-67BD-D74D-A3F4-4EB13862F264}" dt="2022-01-28T07:12:45.047" v="206" actId="16959"/>
          <ac:spMkLst>
            <pc:docMk/>
            <pc:sldMk cId="0" sldId="327"/>
            <ac:spMk id="4" creationId="{5C6EF693-B801-6947-A01E-B69850566553}"/>
          </ac:spMkLst>
        </pc:spChg>
      </pc:sldChg>
      <pc:sldChg chg="modSp mod">
        <pc:chgData name="Berthe Choueiry" userId="a0a34cf8-c512-4826-a48e-18e8ad82c21a" providerId="ADAL" clId="{DB2C493C-67BD-D74D-A3F4-4EB13862F264}" dt="2022-01-28T07:13:48.339" v="220" actId="2711"/>
        <pc:sldMkLst>
          <pc:docMk/>
          <pc:sldMk cId="0" sldId="328"/>
        </pc:sldMkLst>
        <pc:spChg chg="mod">
          <ac:chgData name="Berthe Choueiry" userId="a0a34cf8-c512-4826-a48e-18e8ad82c21a" providerId="ADAL" clId="{DB2C493C-67BD-D74D-A3F4-4EB13862F264}" dt="2022-01-28T07:13:05.601" v="208" actId="16959"/>
          <ac:spMkLst>
            <pc:docMk/>
            <pc:sldMk cId="0" sldId="328"/>
            <ac:spMk id="4" creationId="{FA7CC9AE-31FE-194D-A106-AEF3CE2B8473}"/>
          </ac:spMkLst>
        </pc:spChg>
        <pc:spChg chg="mod">
          <ac:chgData name="Berthe Choueiry" userId="a0a34cf8-c512-4826-a48e-18e8ad82c21a" providerId="ADAL" clId="{DB2C493C-67BD-D74D-A3F4-4EB13862F264}" dt="2022-01-28T07:13:48.339" v="220" actId="2711"/>
          <ac:spMkLst>
            <pc:docMk/>
            <pc:sldMk cId="0" sldId="328"/>
            <ac:spMk id="39938" creationId="{C317924A-569B-EE44-9037-5A31A989835B}"/>
          </ac:spMkLst>
        </pc:spChg>
      </pc:sldChg>
      <pc:sldChg chg="modSp">
        <pc:chgData name="Berthe Choueiry" userId="a0a34cf8-c512-4826-a48e-18e8ad82c21a" providerId="ADAL" clId="{DB2C493C-67BD-D74D-A3F4-4EB13862F264}" dt="2022-01-28T07:14:02.014" v="221"/>
        <pc:sldMkLst>
          <pc:docMk/>
          <pc:sldMk cId="0" sldId="330"/>
        </pc:sldMkLst>
        <pc:spChg chg="mod">
          <ac:chgData name="Berthe Choueiry" userId="a0a34cf8-c512-4826-a48e-18e8ad82c21a" providerId="ADAL" clId="{DB2C493C-67BD-D74D-A3F4-4EB13862F264}" dt="2022-01-28T07:14:02.014" v="221"/>
          <ac:spMkLst>
            <pc:docMk/>
            <pc:sldMk cId="0" sldId="330"/>
            <ac:spMk id="40962" creationId="{AA95BBDB-4861-194E-9090-2CA8DB6039DE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E52688-12A5-C44F-B8AB-CF8C7A9C55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5685B63-1577-F94D-B61A-3D5C2CADF5F8}" type="datetime1">
              <a:rPr lang="en-US" altLang="en-US"/>
              <a:pPr>
                <a:defRPr/>
              </a:pPr>
              <a:t>1/28/22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AE8041-8EE6-C74F-936D-54B4C5C7A0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CSCE 235, Fall 2008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E6FE67-D535-684F-BA12-111887DC5D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12C3D4D-4D64-1C41-BDBE-4A45451A9A1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737034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3902FF07-EAF5-4542-B26A-7F5B93EEF7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9D5881-2C83-154C-B388-F85A8DD4E1C3}" type="datetime1">
              <a:rPr lang="en-US" altLang="en-US"/>
              <a:pPr>
                <a:defRPr/>
              </a:pPr>
              <a:t>1/28/22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4BC075B3-AE21-FF4A-AC78-6FFDAA1C5B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268E9E06-1F5C-6A4A-A9CF-6D6D80E28F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ED4610-028F-D840-AFAE-E2988D6BF89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751456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ACC7D8-F9A5-024E-8A5E-DEFD35EB7C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6C409F-B0EB-0847-A9C6-E4C1D697698D}" type="datetime1">
              <a:rPr lang="en-US" altLang="en-US"/>
              <a:pPr>
                <a:defRPr/>
              </a:pPr>
              <a:t>1/28/22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FF24D5-A64C-A545-84A6-D90F0E0C06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94159C-743E-874D-8023-7092FCF7DA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9A26CE-C771-ED4F-B492-B25DAA1A587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107631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80508C-07AE-1E4F-A133-D9FC256306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16C62A-DE5E-3947-8ED2-205AA0A4F258}" type="datetime1">
              <a:rPr lang="en-US" altLang="en-US"/>
              <a:pPr>
                <a:defRPr/>
              </a:pPr>
              <a:t>1/28/22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32120F-7CF4-FE43-9EB3-D2D279C7CC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93BA2D-C656-6C4A-ADFD-06FCC9ECF8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09578B-DCFE-0D42-91B4-A396AC357E2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2470471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6C6AD3-8A91-1A47-882F-3E2B816247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9C0D8FF-702C-174C-8D97-BCD36694E396}" type="datetime1">
              <a:rPr lang="en-US" altLang="en-US"/>
              <a:pPr>
                <a:defRPr/>
              </a:pPr>
              <a:t>1/28/22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33A7B1-BBC1-084D-9887-FFCD03B91B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CSCE 235, Fall 2008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63F74D-55AD-4745-9713-B7147FD900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14CCE23-1DC8-F145-ACAE-C4E8600348B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27069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6F384ADD-4013-EE49-B72B-A174B97EF899}"/>
              </a:ext>
            </a:extLst>
          </p:cNvPr>
          <p:cNvSpPr txBox="1"/>
          <p:nvPr userDrawn="1"/>
        </p:nvSpPr>
        <p:spPr>
          <a:xfrm>
            <a:off x="3276600" y="6324600"/>
            <a:ext cx="2667000" cy="307975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en-US" sz="1400">
                <a:latin typeface="Calibri" charset="0"/>
              </a:rPr>
              <a:t>Predicate Logic and Quantifiers</a:t>
            </a:r>
            <a:endParaRPr lang="en-US" sz="1800">
              <a:latin typeface="Calibri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995539C-D02E-7D40-931C-AB695ECACED1}"/>
              </a:ext>
            </a:extLst>
          </p:cNvPr>
          <p:cNvSpPr txBox="1"/>
          <p:nvPr userDrawn="1"/>
        </p:nvSpPr>
        <p:spPr>
          <a:xfrm>
            <a:off x="457200" y="6324600"/>
            <a:ext cx="2667000" cy="307975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en-US" sz="1400" dirty="0">
                <a:latin typeface="Calibri" charset="0"/>
              </a:rPr>
              <a:t>CSCE 235H</a:t>
            </a:r>
            <a:endParaRPr lang="en-US" sz="1800" dirty="0">
              <a:latin typeface="Calibri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19AD95D-96A0-8F4C-AD85-14EB5274DB1E}"/>
              </a:ext>
            </a:extLst>
          </p:cNvPr>
          <p:cNvSpPr txBox="1"/>
          <p:nvPr userDrawn="1"/>
        </p:nvSpPr>
        <p:spPr>
          <a:xfrm>
            <a:off x="6019800" y="6321425"/>
            <a:ext cx="2667000" cy="307975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>
              <a:defRPr/>
            </a:pPr>
            <a:fld id="{0002FC39-4CC1-E94C-AD9C-6EAB0BA4FC55}" type="slidenum">
              <a:rPr lang="en-US" altLang="en-US" sz="1400" smtClean="0">
                <a:latin typeface="Calibri" panose="020F0502020204030204" pitchFamily="34" charset="0"/>
                <a:cs typeface="Arial" panose="020B0604020202020204" pitchFamily="34" charset="0"/>
              </a:rPr>
              <a:pPr algn="r" eaLnBrk="1" hangingPunct="1">
                <a:defRPr/>
              </a:pPr>
              <a:t>‹#›</a:t>
            </a:fld>
            <a:endParaRPr lang="en-US" altLang="en-US" sz="180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07222022-6201-FA4C-99E0-F51A1F7449A8}"/>
              </a:ext>
            </a:extLst>
          </p:cNvPr>
          <p:cNvCxnSpPr/>
          <p:nvPr userDrawn="1"/>
        </p:nvCxnSpPr>
        <p:spPr>
          <a:xfrm>
            <a:off x="457200" y="1371600"/>
            <a:ext cx="8229600" cy="0"/>
          </a:xfrm>
          <a:prstGeom prst="line">
            <a:avLst/>
          </a:prstGeom>
          <a:ln w="38100" cap="rnd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4098298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2EA623-B2D7-DE40-A55B-E141BE9D54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8FF9A4-CAE9-8943-ADEA-B7749633073F}" type="datetime1">
              <a:rPr lang="en-US" altLang="en-US"/>
              <a:pPr>
                <a:defRPr/>
              </a:pPr>
              <a:t>1/28/22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536B4D-B4AD-A346-8825-429839B060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26D561-46BD-DB4A-9FB4-A86A6CFD44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B81830-2022-0649-9B7A-3CF93DE8E6C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96000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D4C615-73EE-3746-BAC0-74EB9C37AC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E2DAB9-B272-164E-B137-E2CC90E80524}" type="datetime1">
              <a:rPr lang="en-US" altLang="en-US"/>
              <a:pPr>
                <a:defRPr/>
              </a:pPr>
              <a:t>1/28/22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4755A6-99F7-5D4D-A4A6-8109C5786A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1BF022-2341-E64A-8BAE-DA8109CEF3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6FA234-649C-4F49-8BCB-323F5B6C0DB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122149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BA268CA5-BFB3-7B4E-B368-B822DEC72D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6BF75E-1246-C849-BE3A-2C1578BA9D28}" type="datetime1">
              <a:rPr lang="en-US" altLang="en-US"/>
              <a:pPr>
                <a:defRPr/>
              </a:pPr>
              <a:t>1/28/22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191ED53A-5DB7-1D42-81C7-84D1284D91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1A83BAF6-42EC-0841-A61D-C6043F2BDC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D999B3-34B7-8948-9E92-7E48C3C40D3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081760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F95F37CE-E6F9-AB4C-8236-7904CFDFE1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50BC99-8ADA-E242-AC68-5935373C6844}" type="datetime1">
              <a:rPr lang="en-US" altLang="en-US"/>
              <a:pPr>
                <a:defRPr/>
              </a:pPr>
              <a:t>1/28/22</a:t>
            </a:fld>
            <a:endParaRPr lang="en-US" alt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55328963-B9A2-664B-A100-CD1887E5CC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455139F-C467-4148-88B8-52062641C0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7BF1CC-1F5C-6142-9A1E-A0B022755B7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292992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BCADDADA-0DB0-BC47-A655-1DE8C9C720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615907-B0D9-D94B-A2AC-F1044A4540EC}" type="datetime1">
              <a:rPr lang="en-US" altLang="en-US"/>
              <a:pPr>
                <a:defRPr/>
              </a:pPr>
              <a:t>1/28/22</a:t>
            </a:fld>
            <a:endParaRPr lang="en-US" alt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81924D06-17E3-D046-9B22-4E3A17775B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5B494765-5D9D-044F-8134-9E9A98A427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57AC95-36E8-3B4A-8CA7-977FB407817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194731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85C4D398-6431-EB42-BE0E-22BFC02909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E26233-70BF-F440-A141-195291BAC491}" type="datetime1">
              <a:rPr lang="en-US" altLang="en-US"/>
              <a:pPr>
                <a:defRPr/>
              </a:pPr>
              <a:t>1/28/22</a:t>
            </a:fld>
            <a:endParaRPr lang="en-US" alt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B3969E0D-57A6-7642-85CA-07179D2356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726EC312-0B02-3741-8B8A-0C885CC98F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78F6D8-B767-BF41-94A0-DF11DA82111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504145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C6233349-7EDA-DF40-89F2-7C9AB026BA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FF1B34-AF6A-0D46-8DA1-422E3A7DCFE7}" type="datetime1">
              <a:rPr lang="en-US" altLang="en-US"/>
              <a:pPr>
                <a:defRPr/>
              </a:pPr>
              <a:t>1/28/22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593B0C1F-FB3B-2742-B5E0-3C7BC48C00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E1E0592-F2DA-5E4C-8A54-723ECC55A1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28AF16-3BD9-2846-B239-B7C01560D42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019732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F39C3426-D7B7-2E44-99D0-FF61C8CA8B8B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7F04B57D-3F07-D748-9BF5-81999AFEEF6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BE0F5C-FA7A-444D-857E-94E61977044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solidFill>
                  <a:srgbClr val="898989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BE30E665-9F49-AD47-B615-A6336D801726}" type="datetime1">
              <a:rPr lang="en-US" altLang="en-US"/>
              <a:pPr>
                <a:defRPr/>
              </a:pPr>
              <a:t>1/28/22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F4B881-45F7-6C41-9276-99D532C3CBE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D45556-E2E1-5F46-A291-CA62E511F45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976267D5-CA1F-1B49-924E-D6D522B9D3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29" r:id="rId1"/>
    <p:sldLayoutId id="2147484030" r:id="rId2"/>
    <p:sldLayoutId id="2147484019" r:id="rId3"/>
    <p:sldLayoutId id="2147484020" r:id="rId4"/>
    <p:sldLayoutId id="2147484021" r:id="rId5"/>
    <p:sldLayoutId id="2147484022" r:id="rId6"/>
    <p:sldLayoutId id="2147484023" r:id="rId7"/>
    <p:sldLayoutId id="2147484024" r:id="rId8"/>
    <p:sldLayoutId id="2147484025" r:id="rId9"/>
    <p:sldLayoutId id="2147484026" r:id="rId10"/>
    <p:sldLayoutId id="2147484027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Placeholder 1">
            <a:extLst>
              <a:ext uri="{FF2B5EF4-FFF2-40B4-BE49-F238E27FC236}">
                <a16:creationId xmlns:a16="http://schemas.microsoft.com/office/drawing/2014/main" id="{305A1BF0-E4F7-D44B-A801-3F1AD449FA7D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3315" name="Text Placeholder 2">
            <a:extLst>
              <a:ext uri="{FF2B5EF4-FFF2-40B4-BE49-F238E27FC236}">
                <a16:creationId xmlns:a16="http://schemas.microsoft.com/office/drawing/2014/main" id="{A8522F80-A97A-B34B-88C7-15ED4618CFA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6ED10A-FECA-D346-8D14-B36E7319A8C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solidFill>
                  <a:srgbClr val="898989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BCFAE23F-8F9F-EF4C-A81E-95FEF576A7C5}" type="datetime1">
              <a:rPr lang="en-US" altLang="en-US"/>
              <a:pPr>
                <a:defRPr/>
              </a:pPr>
              <a:t>1/28/22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BCAAB1-172D-9948-AF17-71D2766EAB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A2707D-1B33-0649-B102-902FC877EC4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3EA9C016-97CF-6E44-860B-3CECA84C34D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28" r:id="rId1"/>
    <p:sldLayoutId id="2147484031" r:id="rId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itle 1">
            <a:extLst>
              <a:ext uri="{FF2B5EF4-FFF2-40B4-BE49-F238E27FC236}">
                <a16:creationId xmlns:a16="http://schemas.microsoft.com/office/drawing/2014/main" id="{11664EAF-10EB-2642-86A4-12B7FFF00EB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685800"/>
            <a:ext cx="7772400" cy="2914650"/>
          </a:xfrm>
        </p:spPr>
        <p:txBody>
          <a:bodyPr/>
          <a:lstStyle/>
          <a:p>
            <a:pPr eaLnBrk="1" hangingPunct="1"/>
            <a:br>
              <a:rPr lang="en-US" altLang="en-US" sz="3200" b="1">
                <a:ea typeface="ＭＳ Ｐゴシック" panose="020B0600070205080204" pitchFamily="34" charset="-128"/>
              </a:rPr>
            </a:br>
            <a:r>
              <a:rPr lang="en-US" altLang="en-US" b="1">
                <a:ea typeface="ＭＳ Ｐゴシック" panose="020B0600070205080204" pitchFamily="34" charset="-128"/>
              </a:rPr>
              <a:t> Predicate Logic and Quantifies</a:t>
            </a:r>
            <a:endParaRPr lang="en-US" altLang="en-US" sz="4000">
              <a:ea typeface="ＭＳ Ｐゴシック" panose="020B0600070205080204" pitchFamily="34" charset="-128"/>
            </a:endParaRPr>
          </a:p>
        </p:txBody>
      </p:sp>
      <p:sp>
        <p:nvSpPr>
          <p:cNvPr id="16386" name="Subtitle 2">
            <a:extLst>
              <a:ext uri="{FF2B5EF4-FFF2-40B4-BE49-F238E27FC236}">
                <a16:creationId xmlns:a16="http://schemas.microsoft.com/office/drawing/2014/main" id="{32A50AA4-71AD-9240-8A70-3F9CE8C5879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19200" y="3886200"/>
            <a:ext cx="6705600" cy="17526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z="2500" b="1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Sections 1.4  and 1.5 of Rosen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000" dirty="0">
                <a:solidFill>
                  <a:schemeClr val="tx1"/>
                </a:solidFill>
                <a:ea typeface="ＭＳ Ｐゴシック" panose="020B0600070205080204" pitchFamily="34" charset="-128"/>
              </a:rPr>
              <a:t>Spring 2022</a:t>
            </a:r>
            <a:endParaRPr lang="en-US" altLang="en-US" sz="2000" dirty="0">
              <a:solidFill>
                <a:srgbClr val="898989"/>
              </a:solidFill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80000"/>
              </a:lnSpc>
            </a:pPr>
            <a:r>
              <a:rPr lang="en-US" altLang="en-US" sz="2000" dirty="0">
                <a:solidFill>
                  <a:schemeClr val="tx1"/>
                </a:solidFill>
                <a:ea typeface="ＭＳ Ｐゴシック" panose="020B0600070205080204" pitchFamily="34" charset="-128"/>
              </a:rPr>
              <a:t>CSCE 235H Introduction to Discrete Structures (Honors)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000" dirty="0">
                <a:solidFill>
                  <a:schemeClr val="tx1"/>
                </a:solidFill>
                <a:ea typeface="ＭＳ Ｐゴシック" panose="020B0600070205080204" pitchFamily="34" charset="-128"/>
              </a:rPr>
              <a:t>Course web-page: </a:t>
            </a:r>
            <a:r>
              <a:rPr lang="en-US" altLang="en-US" sz="2000" dirty="0" err="1">
                <a:solidFill>
                  <a:schemeClr val="tx1"/>
                </a:solidFill>
                <a:ea typeface="ＭＳ Ｐゴシック" panose="020B0600070205080204" pitchFamily="34" charset="-128"/>
              </a:rPr>
              <a:t>cse.unl.edu</a:t>
            </a:r>
            <a:r>
              <a:rPr lang="en-US" altLang="en-US" sz="2000" dirty="0">
                <a:solidFill>
                  <a:schemeClr val="tx1"/>
                </a:solidFill>
                <a:ea typeface="ＭＳ Ｐゴシック" panose="020B0600070205080204" pitchFamily="34" charset="-128"/>
              </a:rPr>
              <a:t>/~cse235h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000" dirty="0">
                <a:solidFill>
                  <a:schemeClr val="tx1"/>
                </a:solidFill>
                <a:ea typeface="ＭＳ Ｐゴシック" panose="020B0600070205080204" pitchFamily="34" charset="-128"/>
              </a:rPr>
              <a:t>All questions: Piazza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Title 1">
            <a:extLst>
              <a:ext uri="{FF2B5EF4-FFF2-40B4-BE49-F238E27FC236}">
                <a16:creationId xmlns:a16="http://schemas.microsoft.com/office/drawing/2014/main" id="{94E6A6E5-3AF1-EF4E-BC1A-3017DDBCCC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Alert</a:t>
            </a:r>
          </a:p>
        </p:txBody>
      </p:sp>
      <p:sp>
        <p:nvSpPr>
          <p:cNvPr id="25602" name="Content Placeholder 2">
            <a:extLst>
              <a:ext uri="{FF2B5EF4-FFF2-40B4-BE49-F238E27FC236}">
                <a16:creationId xmlns:a16="http://schemas.microsoft.com/office/drawing/2014/main" id="{5E8F1CC4-9592-3D42-A0F1-A406271A6C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Propositional Logic (PL)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Sentential logic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Boolean logic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Zero order logic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First Order Logic (FOL)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Predicate logic (PL)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itle 1">
            <a:extLst>
              <a:ext uri="{FF2B5EF4-FFF2-40B4-BE49-F238E27FC236}">
                <a16:creationId xmlns:a16="http://schemas.microsoft.com/office/drawing/2014/main" id="{EC346A46-3F7D-224B-A70B-EC4EBC130F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Outline</a:t>
            </a:r>
          </a:p>
        </p:txBody>
      </p:sp>
      <p:sp>
        <p:nvSpPr>
          <p:cNvPr id="7171" name="Content Placeholder 2">
            <a:extLst>
              <a:ext uri="{FF2B5EF4-FFF2-40B4-BE49-F238E27FC236}">
                <a16:creationId xmlns:a16="http://schemas.microsoft.com/office/drawing/2014/main" id="{8201FFA3-1749-6340-8075-DB9F000CFD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charset="0"/>
              <a:buChar char="•"/>
              <a:defRPr/>
            </a:pPr>
            <a:r>
              <a:rPr lang="en-US" sz="2800" dirty="0">
                <a:solidFill>
                  <a:schemeClr val="bg1">
                    <a:lumMod val="65000"/>
                  </a:schemeClr>
                </a:solidFill>
                <a:ea typeface="+mn-ea"/>
                <a:cs typeface="+mn-cs"/>
              </a:rPr>
              <a:t>Introduction</a:t>
            </a:r>
          </a:p>
          <a:p>
            <a:pPr>
              <a:buFont typeface="Arial" charset="0"/>
              <a:buChar char="•"/>
              <a:defRPr/>
            </a:pPr>
            <a:r>
              <a:rPr lang="en-US" sz="2800" dirty="0">
                <a:solidFill>
                  <a:schemeClr val="bg1">
                    <a:lumMod val="65000"/>
                  </a:schemeClr>
                </a:solidFill>
                <a:ea typeface="+mn-ea"/>
                <a:cs typeface="+mn-cs"/>
              </a:rPr>
              <a:t>Terminology:</a:t>
            </a:r>
          </a:p>
          <a:p>
            <a:pPr lvl="1">
              <a:buFont typeface="Arial" charset="0"/>
              <a:buChar char="–"/>
              <a:defRPr/>
            </a:pPr>
            <a:r>
              <a:rPr lang="en-US" sz="2400" dirty="0">
                <a:solidFill>
                  <a:schemeClr val="bg1">
                    <a:lumMod val="65000"/>
                  </a:schemeClr>
                </a:solidFill>
                <a:ea typeface="+mn-ea"/>
              </a:rPr>
              <a:t>Propositional functions; arguments; </a:t>
            </a:r>
            <a:r>
              <a:rPr lang="en-US" sz="2400" dirty="0" err="1">
                <a:solidFill>
                  <a:schemeClr val="bg1">
                    <a:lumMod val="65000"/>
                  </a:schemeClr>
                </a:solidFill>
                <a:ea typeface="+mn-ea"/>
              </a:rPr>
              <a:t>arity</a:t>
            </a:r>
            <a:r>
              <a:rPr lang="en-US" sz="2400" dirty="0">
                <a:solidFill>
                  <a:schemeClr val="bg1">
                    <a:lumMod val="65000"/>
                  </a:schemeClr>
                </a:solidFill>
                <a:ea typeface="+mn-ea"/>
              </a:rPr>
              <a:t>; universe of discourse</a:t>
            </a:r>
          </a:p>
          <a:p>
            <a:pPr>
              <a:buFont typeface="Arial" charset="0"/>
              <a:buChar char="•"/>
              <a:defRPr/>
            </a:pPr>
            <a:r>
              <a:rPr lang="en-US" sz="2800" b="1" dirty="0">
                <a:solidFill>
                  <a:srgbClr val="C00000"/>
                </a:solidFill>
                <a:ea typeface="+mn-ea"/>
                <a:cs typeface="+mn-cs"/>
              </a:rPr>
              <a:t>Quantifiers</a:t>
            </a:r>
          </a:p>
          <a:p>
            <a:pPr lvl="1">
              <a:buFont typeface="Arial" charset="0"/>
              <a:buChar char="–"/>
              <a:defRPr/>
            </a:pPr>
            <a:r>
              <a:rPr lang="en-US" sz="2400" b="1" dirty="0">
                <a:solidFill>
                  <a:srgbClr val="C00000"/>
                </a:solidFill>
                <a:ea typeface="+mn-ea"/>
              </a:rPr>
              <a:t>Definition; using, mixing, negating them</a:t>
            </a:r>
          </a:p>
          <a:p>
            <a:pPr>
              <a:buFont typeface="Arial" charset="0"/>
              <a:buChar char="•"/>
              <a:defRPr/>
            </a:pPr>
            <a:r>
              <a:rPr lang="en-US" sz="2800" dirty="0">
                <a:solidFill>
                  <a:schemeClr val="bg1">
                    <a:lumMod val="65000"/>
                  </a:schemeClr>
                </a:solidFill>
                <a:ea typeface="+mn-ea"/>
                <a:cs typeface="+mn-cs"/>
              </a:rPr>
              <a:t>Logic Programming (Prolog)</a:t>
            </a:r>
          </a:p>
          <a:p>
            <a:pPr>
              <a:buFont typeface="Arial" charset="0"/>
              <a:buChar char="•"/>
              <a:defRPr/>
            </a:pPr>
            <a:r>
              <a:rPr lang="en-US" sz="2800" dirty="0">
                <a:solidFill>
                  <a:schemeClr val="bg1">
                    <a:lumMod val="65000"/>
                  </a:schemeClr>
                </a:solidFill>
                <a:ea typeface="+mn-ea"/>
                <a:cs typeface="+mn-cs"/>
              </a:rPr>
              <a:t>Transcribing English to Logic</a:t>
            </a:r>
          </a:p>
          <a:p>
            <a:pPr>
              <a:buFont typeface="Arial" charset="0"/>
              <a:buChar char="•"/>
              <a:defRPr/>
            </a:pPr>
            <a:r>
              <a:rPr lang="en-US" sz="2800" dirty="0">
                <a:solidFill>
                  <a:schemeClr val="bg1">
                    <a:lumMod val="65000"/>
                  </a:schemeClr>
                </a:solidFill>
                <a:ea typeface="+mn-ea"/>
                <a:cs typeface="+mn-cs"/>
              </a:rPr>
              <a:t>More exercises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itle 1">
            <a:extLst>
              <a:ext uri="{FF2B5EF4-FFF2-40B4-BE49-F238E27FC236}">
                <a16:creationId xmlns:a16="http://schemas.microsoft.com/office/drawing/2014/main" id="{12465DF3-BB69-FF44-9B46-CD07B4A1F2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Quantifiers: Introduction</a:t>
            </a:r>
          </a:p>
        </p:txBody>
      </p:sp>
      <p:sp>
        <p:nvSpPr>
          <p:cNvPr id="27650" name="Content Placeholder 2">
            <a:extLst>
              <a:ext uri="{FF2B5EF4-FFF2-40B4-BE49-F238E27FC236}">
                <a16:creationId xmlns:a16="http://schemas.microsoft.com/office/drawing/2014/main" id="{9693E081-1862-8446-BACD-42BCAAC978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400">
                <a:ea typeface="ＭＳ Ｐゴシック" panose="020B0600070205080204" pitchFamily="34" charset="-128"/>
              </a:rPr>
              <a:t>The statement </a:t>
            </a:r>
            <a:r>
              <a:rPr lang="ja-JP" altLang="en-US" sz="2400">
                <a:ea typeface="ＭＳ Ｐゴシック" panose="020B0600070205080204" pitchFamily="34" charset="-128"/>
              </a:rPr>
              <a:t>‘</a:t>
            </a:r>
            <a:r>
              <a:rPr lang="en-US" altLang="ja-JP" sz="2400" i="1">
                <a:ea typeface="ＭＳ Ｐゴシック" panose="020B0600070205080204" pitchFamily="34" charset="-128"/>
              </a:rPr>
              <a:t>x&gt;3</a:t>
            </a:r>
            <a:r>
              <a:rPr lang="ja-JP" altLang="en-US" sz="2400" i="1">
                <a:ea typeface="ＭＳ Ｐゴシック" panose="020B0600070205080204" pitchFamily="34" charset="-128"/>
              </a:rPr>
              <a:t>’</a:t>
            </a:r>
            <a:r>
              <a:rPr lang="en-US" altLang="ja-JP" sz="2400" i="1">
                <a:ea typeface="ＭＳ Ｐゴシック" panose="020B0600070205080204" pitchFamily="34" charset="-128"/>
              </a:rPr>
              <a:t> </a:t>
            </a:r>
            <a:r>
              <a:rPr lang="en-US" altLang="ja-JP" sz="2400">
                <a:ea typeface="ＭＳ Ｐゴシック" panose="020B0600070205080204" pitchFamily="34" charset="-128"/>
              </a:rPr>
              <a:t>is not a proposition</a:t>
            </a:r>
          </a:p>
          <a:p>
            <a:r>
              <a:rPr lang="en-US" altLang="en-US" sz="2400">
                <a:ea typeface="ＭＳ Ｐゴシック" panose="020B0600070205080204" pitchFamily="34" charset="-128"/>
              </a:rPr>
              <a:t>It becomes a proposition 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</a:rPr>
              <a:t>When we assign values to the argument: </a:t>
            </a:r>
            <a:r>
              <a:rPr lang="ja-JP" altLang="en-US" sz="2000">
                <a:ea typeface="ＭＳ Ｐゴシック" panose="020B0600070205080204" pitchFamily="34" charset="-128"/>
              </a:rPr>
              <a:t>‘</a:t>
            </a:r>
            <a:r>
              <a:rPr lang="en-US" altLang="ja-JP" sz="2000">
                <a:ea typeface="ＭＳ Ｐゴシック" panose="020B0600070205080204" pitchFamily="34" charset="-128"/>
              </a:rPr>
              <a:t>4&gt;3</a:t>
            </a:r>
            <a:r>
              <a:rPr lang="ja-JP" altLang="en-US" sz="2000">
                <a:ea typeface="ＭＳ Ｐゴシック" panose="020B0600070205080204" pitchFamily="34" charset="-128"/>
              </a:rPr>
              <a:t>’</a:t>
            </a:r>
            <a:r>
              <a:rPr lang="en-US" altLang="ja-JP" sz="2000">
                <a:ea typeface="ＭＳ Ｐゴシック" panose="020B0600070205080204" pitchFamily="34" charset="-128"/>
              </a:rPr>
              <a:t> is  true, </a:t>
            </a:r>
            <a:r>
              <a:rPr lang="ja-JP" altLang="en-US" sz="2000">
                <a:ea typeface="ＭＳ Ｐゴシック" panose="020B0600070205080204" pitchFamily="34" charset="-128"/>
              </a:rPr>
              <a:t>‘</a:t>
            </a:r>
            <a:r>
              <a:rPr lang="en-US" altLang="ja-JP" sz="2000">
                <a:ea typeface="ＭＳ Ｐゴシック" panose="020B0600070205080204" pitchFamily="34" charset="-128"/>
              </a:rPr>
              <a:t>2&lt;3</a:t>
            </a:r>
            <a:r>
              <a:rPr lang="ja-JP" altLang="en-US" sz="2000">
                <a:ea typeface="ＭＳ Ｐゴシック" panose="020B0600070205080204" pitchFamily="34" charset="-128"/>
              </a:rPr>
              <a:t>’</a:t>
            </a:r>
            <a:r>
              <a:rPr lang="en-US" altLang="ja-JP" sz="2000">
                <a:ea typeface="ＭＳ Ｐゴシック" panose="020B0600070205080204" pitchFamily="34" charset="-128"/>
              </a:rPr>
              <a:t> is false, or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</a:rPr>
              <a:t>When we quantify the statement</a:t>
            </a:r>
          </a:p>
          <a:p>
            <a:r>
              <a:rPr lang="en-US" altLang="en-US" sz="2400">
                <a:ea typeface="ＭＳ Ｐゴシック" panose="020B0600070205080204" pitchFamily="34" charset="-128"/>
              </a:rPr>
              <a:t>Two quantifiers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</a:rPr>
              <a:t>Universal quantifier 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</a:t>
            </a:r>
            <a:r>
              <a:rPr lang="en-US" altLang="en-US" sz="2000">
                <a:ea typeface="ＭＳ Ｐゴシック" panose="020B0600070205080204" pitchFamily="34" charset="-128"/>
              </a:rPr>
              <a:t>                                                                        </a:t>
            </a:r>
            <a:r>
              <a:rPr lang="en-US" altLang="en-US" sz="2000">
                <a:solidFill>
                  <a:srgbClr val="A6A6A6"/>
                </a:solidFill>
                <a:ea typeface="ＭＳ Ｐゴシック" panose="020B0600070205080204" pitchFamily="34" charset="-128"/>
              </a:rPr>
              <a:t>$\forall$</a:t>
            </a:r>
          </a:p>
          <a:p>
            <a:pPr lvl="1">
              <a:buFont typeface="Arial" panose="020B0604020202020204" pitchFamily="34" charset="0"/>
              <a:buNone/>
            </a:pPr>
            <a:r>
              <a:rPr lang="en-US" altLang="en-US" sz="2000">
                <a:ea typeface="ＭＳ Ｐゴシック" panose="020B0600070205080204" pitchFamily="34" charset="-128"/>
              </a:rPr>
              <a:t>	the proposition is true for </a:t>
            </a:r>
            <a:r>
              <a:rPr lang="en-US" altLang="en-US" sz="2000">
                <a:solidFill>
                  <a:srgbClr val="FF0000"/>
                </a:solidFill>
                <a:ea typeface="ＭＳ Ｐゴシック" panose="020B0600070205080204" pitchFamily="34" charset="-128"/>
              </a:rPr>
              <a:t>all </a:t>
            </a:r>
            <a:r>
              <a:rPr lang="en-US" altLang="en-US" sz="2000">
                <a:ea typeface="ＭＳ Ｐゴシック" panose="020B0600070205080204" pitchFamily="34" charset="-128"/>
              </a:rPr>
              <a:t>possible values in the universe of discourse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</a:rPr>
              <a:t>Existential quantifier 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                                                                     </a:t>
            </a:r>
            <a:r>
              <a:rPr lang="en-US" altLang="en-US" sz="2000">
                <a:solidFill>
                  <a:srgbClr val="A6A6A6"/>
                </a:solidFill>
                <a:ea typeface="ＭＳ Ｐゴシック" panose="020B0600070205080204" pitchFamily="34" charset="-128"/>
              </a:rPr>
              <a:t>$\exists$</a:t>
            </a:r>
          </a:p>
          <a:p>
            <a:pPr lvl="1">
              <a:buFont typeface="Arial" panose="020B0604020202020204" pitchFamily="34" charset="0"/>
              <a:buNone/>
            </a:pPr>
            <a:r>
              <a:rPr lang="en-US" altLang="en-US" sz="2000">
                <a:ea typeface="ＭＳ Ｐゴシック" panose="020B0600070205080204" pitchFamily="34" charset="-128"/>
              </a:rPr>
              <a:t>	the proposition is true for </a:t>
            </a:r>
            <a:r>
              <a:rPr lang="en-US" altLang="en-US" sz="2000">
                <a:solidFill>
                  <a:srgbClr val="FF0000"/>
                </a:solidFill>
                <a:ea typeface="ＭＳ Ｐゴシック" panose="020B0600070205080204" pitchFamily="34" charset="-128"/>
              </a:rPr>
              <a:t>some </a:t>
            </a:r>
            <a:r>
              <a:rPr lang="en-US" altLang="en-US" sz="2000">
                <a:ea typeface="ＭＳ Ｐゴシック" panose="020B0600070205080204" pitchFamily="34" charset="-128"/>
              </a:rPr>
              <a:t>value(s) in the universe of discourse</a:t>
            </a:r>
          </a:p>
          <a:p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Title 1">
            <a:extLst>
              <a:ext uri="{FF2B5EF4-FFF2-40B4-BE49-F238E27FC236}">
                <a16:creationId xmlns:a16="http://schemas.microsoft.com/office/drawing/2014/main" id="{F2BF6B28-CC68-E645-A1F8-0C9B7464B8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Universal Quantifier: Definition</a:t>
            </a:r>
          </a:p>
        </p:txBody>
      </p:sp>
      <p:sp>
        <p:nvSpPr>
          <p:cNvPr id="28674" name="Content Placeholder 2">
            <a:extLst>
              <a:ext uri="{FF2B5EF4-FFF2-40B4-BE49-F238E27FC236}">
                <a16:creationId xmlns:a16="http://schemas.microsoft.com/office/drawing/2014/main" id="{6D00335A-173B-7041-9939-329D18888F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 b="1">
                <a:ea typeface="ＭＳ Ｐゴシック" panose="020B0600070205080204" pitchFamily="34" charset="-128"/>
              </a:rPr>
              <a:t>Definition</a:t>
            </a:r>
            <a:r>
              <a:rPr lang="en-US" altLang="en-US" sz="2800">
                <a:ea typeface="ＭＳ Ｐゴシック" panose="020B0600070205080204" pitchFamily="34" charset="-128"/>
              </a:rPr>
              <a:t>: The universal quantification of a predicate </a:t>
            </a:r>
            <a:r>
              <a:rPr lang="en-US" altLang="en-US" sz="2800" i="1">
                <a:ea typeface="ＭＳ Ｐゴシック" panose="020B0600070205080204" pitchFamily="34" charset="-128"/>
              </a:rPr>
              <a:t>P</a:t>
            </a:r>
            <a:r>
              <a:rPr lang="en-US" altLang="en-US" sz="2800">
                <a:ea typeface="ＭＳ Ｐゴシック" panose="020B0600070205080204" pitchFamily="34" charset="-128"/>
              </a:rPr>
              <a:t>(</a:t>
            </a:r>
            <a:r>
              <a:rPr lang="en-US" altLang="en-US" sz="2800" i="1">
                <a:ea typeface="ＭＳ Ｐゴシック" panose="020B0600070205080204" pitchFamily="34" charset="-128"/>
              </a:rPr>
              <a:t>x</a:t>
            </a:r>
            <a:r>
              <a:rPr lang="en-US" altLang="en-US" sz="2800">
                <a:ea typeface="ＭＳ Ｐゴシック" panose="020B0600070205080204" pitchFamily="34" charset="-128"/>
              </a:rPr>
              <a:t>) is the proposition </a:t>
            </a:r>
            <a:r>
              <a:rPr lang="ja-JP" altLang="en-US" sz="2800">
                <a:ea typeface="ＭＳ Ｐゴシック" panose="020B0600070205080204" pitchFamily="34" charset="-128"/>
              </a:rPr>
              <a:t>‘</a:t>
            </a:r>
            <a:r>
              <a:rPr lang="en-US" altLang="ja-JP" sz="2800" i="1" u="sng">
                <a:ea typeface="ＭＳ Ｐゴシック" panose="020B0600070205080204" pitchFamily="34" charset="-128"/>
              </a:rPr>
              <a:t>P</a:t>
            </a:r>
            <a:r>
              <a:rPr lang="en-US" altLang="ja-JP" sz="2800" u="sng">
                <a:ea typeface="ＭＳ Ｐゴシック" panose="020B0600070205080204" pitchFamily="34" charset="-128"/>
              </a:rPr>
              <a:t>(</a:t>
            </a:r>
            <a:r>
              <a:rPr lang="en-US" altLang="ja-JP" sz="2800" i="1" u="sng">
                <a:ea typeface="ＭＳ Ｐゴシック" panose="020B0600070205080204" pitchFamily="34" charset="-128"/>
              </a:rPr>
              <a:t>x</a:t>
            </a:r>
            <a:r>
              <a:rPr lang="en-US" altLang="ja-JP" sz="2800" u="sng">
                <a:ea typeface="ＭＳ Ｐゴシック" panose="020B0600070205080204" pitchFamily="34" charset="-128"/>
              </a:rPr>
              <a:t>) is true for all values of </a:t>
            </a:r>
            <a:r>
              <a:rPr lang="en-US" altLang="ja-JP" sz="2800" i="1" u="sng">
                <a:ea typeface="ＭＳ Ｐゴシック" panose="020B0600070205080204" pitchFamily="34" charset="-128"/>
              </a:rPr>
              <a:t>x</a:t>
            </a:r>
            <a:r>
              <a:rPr lang="en-US" altLang="ja-JP" sz="2800" u="sng">
                <a:ea typeface="ＭＳ Ｐゴシック" panose="020B0600070205080204" pitchFamily="34" charset="-128"/>
              </a:rPr>
              <a:t> in the universe of discourse.</a:t>
            </a:r>
            <a:r>
              <a:rPr lang="ja-JP" altLang="en-US" sz="2800">
                <a:ea typeface="ＭＳ Ｐゴシック" panose="020B0600070205080204" pitchFamily="34" charset="-128"/>
              </a:rPr>
              <a:t>’</a:t>
            </a:r>
            <a:r>
              <a:rPr lang="en-US" altLang="ja-JP" sz="2800">
                <a:ea typeface="ＭＳ Ｐゴシック" panose="020B0600070205080204" pitchFamily="34" charset="-128"/>
              </a:rPr>
              <a:t>  We use the notation: </a:t>
            </a:r>
            <a:r>
              <a:rPr lang="en-US" altLang="ja-JP" sz="2800">
                <a:ea typeface="ＭＳ Ｐゴシック" panose="020B0600070205080204" pitchFamily="34" charset="-128"/>
                <a:sym typeface="Symbol" pitchFamily="2" charset="2"/>
              </a:rPr>
              <a:t> </a:t>
            </a:r>
            <a:r>
              <a:rPr lang="en-US" altLang="ja-JP" sz="2800" i="1">
                <a:ea typeface="ＭＳ Ｐゴシック" panose="020B0600070205080204" pitchFamily="34" charset="-128"/>
                <a:sym typeface="Symbol" pitchFamily="2" charset="2"/>
              </a:rPr>
              <a:t>x</a:t>
            </a:r>
            <a:r>
              <a:rPr lang="en-US" altLang="ja-JP" sz="2800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ja-JP" sz="2800" i="1">
                <a:ea typeface="ＭＳ Ｐゴシック" panose="020B0600070205080204" pitchFamily="34" charset="-128"/>
              </a:rPr>
              <a:t>P</a:t>
            </a:r>
            <a:r>
              <a:rPr lang="en-US" altLang="ja-JP" sz="2800">
                <a:ea typeface="ＭＳ Ｐゴシック" panose="020B0600070205080204" pitchFamily="34" charset="-128"/>
              </a:rPr>
              <a:t>(</a:t>
            </a:r>
            <a:r>
              <a:rPr lang="en-US" altLang="ja-JP" sz="2800" i="1">
                <a:ea typeface="ＭＳ Ｐゴシック" panose="020B0600070205080204" pitchFamily="34" charset="-128"/>
              </a:rPr>
              <a:t>x</a:t>
            </a:r>
            <a:r>
              <a:rPr lang="en-US" altLang="ja-JP" sz="2800">
                <a:ea typeface="ＭＳ Ｐゴシック" panose="020B0600070205080204" pitchFamily="34" charset="-128"/>
              </a:rPr>
              <a:t>), which is read </a:t>
            </a:r>
            <a:r>
              <a:rPr lang="ja-JP" altLang="en-US" sz="2800">
                <a:ea typeface="ＭＳ Ｐゴシック" panose="020B0600070205080204" pitchFamily="34" charset="-128"/>
              </a:rPr>
              <a:t>‘</a:t>
            </a:r>
            <a:r>
              <a:rPr lang="en-US" altLang="ja-JP" sz="2800">
                <a:ea typeface="ＭＳ Ｐゴシック" panose="020B0600070205080204" pitchFamily="34" charset="-128"/>
              </a:rPr>
              <a:t>for all </a:t>
            </a:r>
            <a:r>
              <a:rPr lang="en-US" altLang="ja-JP" sz="2800" i="1">
                <a:ea typeface="ＭＳ Ｐゴシック" panose="020B0600070205080204" pitchFamily="34" charset="-128"/>
              </a:rPr>
              <a:t>x</a:t>
            </a:r>
            <a:r>
              <a:rPr lang="ja-JP" altLang="en-US" sz="2800">
                <a:ea typeface="ＭＳ Ｐゴシック" panose="020B0600070205080204" pitchFamily="34" charset="-128"/>
              </a:rPr>
              <a:t>’</a:t>
            </a:r>
            <a:r>
              <a:rPr lang="en-US" altLang="ja-JP" sz="2800">
                <a:ea typeface="ＭＳ Ｐゴシック" panose="020B0600070205080204" pitchFamily="34" charset="-128"/>
              </a:rPr>
              <a:t>.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If the universe of discourse is finite, say {</a:t>
            </a:r>
            <a:r>
              <a:rPr lang="en-US" altLang="en-US" sz="2800" i="1">
                <a:ea typeface="ＭＳ Ｐゴシック" panose="020B0600070205080204" pitchFamily="34" charset="-128"/>
              </a:rPr>
              <a:t>n</a:t>
            </a:r>
            <a:r>
              <a:rPr lang="en-US" altLang="en-US" sz="2800" i="1" baseline="-25000">
                <a:ea typeface="ＭＳ Ｐゴシック" panose="020B0600070205080204" pitchFamily="34" charset="-128"/>
              </a:rPr>
              <a:t>1</a:t>
            </a:r>
            <a:r>
              <a:rPr lang="en-US" altLang="en-US" sz="2800">
                <a:ea typeface="ＭＳ Ｐゴシック" panose="020B0600070205080204" pitchFamily="34" charset="-128"/>
              </a:rPr>
              <a:t>,</a:t>
            </a:r>
            <a:r>
              <a:rPr lang="en-US" altLang="en-US" sz="2800" i="1">
                <a:ea typeface="ＭＳ Ｐゴシック" panose="020B0600070205080204" pitchFamily="34" charset="-128"/>
              </a:rPr>
              <a:t>n</a:t>
            </a:r>
            <a:r>
              <a:rPr lang="en-US" altLang="en-US" sz="2800" i="1" baseline="-25000">
                <a:ea typeface="ＭＳ Ｐゴシック" panose="020B0600070205080204" pitchFamily="34" charset="-128"/>
              </a:rPr>
              <a:t>2</a:t>
            </a:r>
            <a:r>
              <a:rPr lang="en-US" altLang="en-US" sz="2800">
                <a:ea typeface="ＭＳ Ｐゴシック" panose="020B0600070205080204" pitchFamily="34" charset="-128"/>
              </a:rPr>
              <a:t>,…,</a:t>
            </a:r>
            <a:r>
              <a:rPr lang="en-US" altLang="en-US" sz="2800" i="1">
                <a:ea typeface="ＭＳ Ｐゴシック" panose="020B0600070205080204" pitchFamily="34" charset="-128"/>
              </a:rPr>
              <a:t>n</a:t>
            </a:r>
            <a:r>
              <a:rPr lang="en-US" altLang="en-US" sz="2800" i="1" baseline="-25000">
                <a:ea typeface="ＭＳ Ｐゴシック" panose="020B0600070205080204" pitchFamily="34" charset="-128"/>
              </a:rPr>
              <a:t>k</a:t>
            </a:r>
            <a:r>
              <a:rPr lang="en-US" altLang="en-US" sz="2800">
                <a:ea typeface="ＭＳ Ｐゴシック" panose="020B0600070205080204" pitchFamily="34" charset="-128"/>
              </a:rPr>
              <a:t>}, then the universal quantifier is simply the conjunction of the propositions over all the elements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 </a:t>
            </a:r>
            <a:r>
              <a:rPr lang="en-US" altLang="en-US" sz="2800" i="1">
                <a:ea typeface="ＭＳ Ｐゴシック" panose="020B0600070205080204" pitchFamily="34" charset="-128"/>
                <a:sym typeface="Symbol" pitchFamily="2" charset="2"/>
              </a:rPr>
              <a:t>x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sz="2800" i="1">
                <a:ea typeface="ＭＳ Ｐゴシック" panose="020B0600070205080204" pitchFamily="34" charset="-128"/>
              </a:rPr>
              <a:t>P</a:t>
            </a:r>
            <a:r>
              <a:rPr lang="en-US" altLang="en-US" sz="2800">
                <a:ea typeface="ＭＳ Ｐゴシック" panose="020B0600070205080204" pitchFamily="34" charset="-128"/>
              </a:rPr>
              <a:t>(</a:t>
            </a:r>
            <a:r>
              <a:rPr lang="en-US" altLang="en-US" sz="2800" i="1">
                <a:ea typeface="ＭＳ Ｐゴシック" panose="020B0600070205080204" pitchFamily="34" charset="-128"/>
              </a:rPr>
              <a:t>x</a:t>
            </a:r>
            <a:r>
              <a:rPr lang="en-US" altLang="en-US" sz="2800">
                <a:ea typeface="ＭＳ Ｐゴシック" panose="020B0600070205080204" pitchFamily="34" charset="-128"/>
              </a:rPr>
              <a:t>) 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 </a:t>
            </a:r>
            <a:r>
              <a:rPr lang="en-US" altLang="en-US" sz="2800" i="1">
                <a:ea typeface="ＭＳ Ｐゴシック" panose="020B0600070205080204" pitchFamily="34" charset="-128"/>
              </a:rPr>
              <a:t>P</a:t>
            </a:r>
            <a:r>
              <a:rPr lang="en-US" altLang="en-US" sz="2800">
                <a:ea typeface="ＭＳ Ｐゴシック" panose="020B0600070205080204" pitchFamily="34" charset="-128"/>
              </a:rPr>
              <a:t>(</a:t>
            </a:r>
            <a:r>
              <a:rPr lang="en-US" altLang="en-US" sz="2800" i="1">
                <a:ea typeface="ＭＳ Ｐゴシック" panose="020B0600070205080204" pitchFamily="34" charset="-128"/>
              </a:rPr>
              <a:t>n</a:t>
            </a:r>
            <a:r>
              <a:rPr lang="en-US" altLang="en-US" sz="2800" i="1" baseline="-25000">
                <a:ea typeface="ＭＳ Ｐゴシック" panose="020B0600070205080204" pitchFamily="34" charset="-128"/>
              </a:rPr>
              <a:t>1</a:t>
            </a:r>
            <a:r>
              <a:rPr lang="en-US" altLang="en-US" sz="2800">
                <a:ea typeface="ＭＳ Ｐゴシック" panose="020B0600070205080204" pitchFamily="34" charset="-128"/>
              </a:rPr>
              <a:t>) 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</a:t>
            </a:r>
            <a:r>
              <a:rPr lang="en-US" altLang="en-US" sz="2800">
                <a:ea typeface="ＭＳ Ｐゴシック" panose="020B0600070205080204" pitchFamily="34" charset="-128"/>
              </a:rPr>
              <a:t> </a:t>
            </a:r>
            <a:r>
              <a:rPr lang="en-US" altLang="en-US" sz="2800" i="1">
                <a:ea typeface="ＭＳ Ｐゴシック" panose="020B0600070205080204" pitchFamily="34" charset="-128"/>
              </a:rPr>
              <a:t>P</a:t>
            </a:r>
            <a:r>
              <a:rPr lang="en-US" altLang="en-US" sz="2800">
                <a:ea typeface="ＭＳ Ｐゴシック" panose="020B0600070205080204" pitchFamily="34" charset="-128"/>
              </a:rPr>
              <a:t>(</a:t>
            </a:r>
            <a:r>
              <a:rPr lang="en-US" altLang="en-US" sz="2800" i="1">
                <a:ea typeface="ＭＳ Ｐゴシック" panose="020B0600070205080204" pitchFamily="34" charset="-128"/>
              </a:rPr>
              <a:t>n</a:t>
            </a:r>
            <a:r>
              <a:rPr lang="en-US" altLang="en-US" sz="2800" i="1" baseline="-25000">
                <a:ea typeface="ＭＳ Ｐゴシック" panose="020B0600070205080204" pitchFamily="34" charset="-128"/>
              </a:rPr>
              <a:t>2</a:t>
            </a:r>
            <a:r>
              <a:rPr lang="en-US" altLang="en-US" sz="2800">
                <a:ea typeface="ＭＳ Ｐゴシック" panose="020B0600070205080204" pitchFamily="34" charset="-128"/>
              </a:rPr>
              <a:t>) 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 </a:t>
            </a:r>
            <a:r>
              <a:rPr lang="en-US" altLang="en-US" sz="2800">
                <a:ea typeface="ＭＳ Ｐゴシック" panose="020B0600070205080204" pitchFamily="34" charset="-128"/>
              </a:rPr>
              <a:t>…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 </a:t>
            </a:r>
            <a:r>
              <a:rPr lang="en-US" altLang="en-US" sz="2800">
                <a:ea typeface="ＭＳ Ｐゴシック" panose="020B0600070205080204" pitchFamily="34" charset="-128"/>
              </a:rPr>
              <a:t> </a:t>
            </a:r>
            <a:r>
              <a:rPr lang="en-US" altLang="en-US" sz="2800" i="1">
                <a:ea typeface="ＭＳ Ｐゴシック" panose="020B0600070205080204" pitchFamily="34" charset="-128"/>
              </a:rPr>
              <a:t>P</a:t>
            </a:r>
            <a:r>
              <a:rPr lang="en-US" altLang="en-US" sz="2800">
                <a:ea typeface="ＭＳ Ｐゴシック" panose="020B0600070205080204" pitchFamily="34" charset="-128"/>
              </a:rPr>
              <a:t>(</a:t>
            </a:r>
            <a:r>
              <a:rPr lang="en-US" altLang="en-US" sz="2800" i="1">
                <a:ea typeface="ＭＳ Ｐゴシック" panose="020B0600070205080204" pitchFamily="34" charset="-128"/>
              </a:rPr>
              <a:t>n</a:t>
            </a:r>
            <a:r>
              <a:rPr lang="en-US" altLang="en-US" sz="2800" i="1" baseline="-25000">
                <a:ea typeface="ＭＳ Ｐゴシック" panose="020B0600070205080204" pitchFamily="34" charset="-128"/>
              </a:rPr>
              <a:t>k</a:t>
            </a:r>
            <a:r>
              <a:rPr lang="en-US" altLang="en-US" sz="2800">
                <a:ea typeface="ＭＳ Ｐゴシック" panose="020B0600070205080204" pitchFamily="34" charset="-128"/>
              </a:rPr>
              <a:t>) </a:t>
            </a:r>
          </a:p>
          <a:p>
            <a:endParaRPr lang="en-US" altLang="en-US" sz="280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Title 1">
            <a:extLst>
              <a:ext uri="{FF2B5EF4-FFF2-40B4-BE49-F238E27FC236}">
                <a16:creationId xmlns:a16="http://schemas.microsoft.com/office/drawing/2014/main" id="{8E791CD2-5299-7C43-BE29-58FD3F82A9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Universal Quantifier: Example 1</a:t>
            </a:r>
          </a:p>
        </p:txBody>
      </p:sp>
      <p:sp>
        <p:nvSpPr>
          <p:cNvPr id="29698" name="Content Placeholder 2">
            <a:extLst>
              <a:ext uri="{FF2B5EF4-FFF2-40B4-BE49-F238E27FC236}">
                <a16:creationId xmlns:a16="http://schemas.microsoft.com/office/drawing/2014/main" id="{628D9FD2-DE17-234B-9C27-3ED6205E38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371600"/>
            <a:ext cx="8382000" cy="4525963"/>
          </a:xfrm>
        </p:spPr>
        <p:txBody>
          <a:bodyPr/>
          <a:lstStyle/>
          <a:p>
            <a:r>
              <a:rPr lang="en-US" altLang="en-US" sz="2400">
                <a:ea typeface="ＭＳ Ｐゴシック" panose="020B0600070205080204" pitchFamily="34" charset="-128"/>
              </a:rPr>
              <a:t>Let </a:t>
            </a:r>
          </a:p>
          <a:p>
            <a:pPr lvl="1"/>
            <a:r>
              <a:rPr lang="en-US" altLang="en-US" sz="2000" i="1">
                <a:ea typeface="ＭＳ Ｐゴシック" panose="020B0600070205080204" pitchFamily="34" charset="-128"/>
              </a:rPr>
              <a:t>P</a:t>
            </a:r>
            <a:r>
              <a:rPr lang="en-US" altLang="en-US" sz="2000">
                <a:ea typeface="ＭＳ Ｐゴシック" panose="020B0600070205080204" pitchFamily="34" charset="-128"/>
              </a:rPr>
              <a:t>(</a:t>
            </a:r>
            <a:r>
              <a:rPr lang="en-US" altLang="en-US" sz="2000" i="1">
                <a:ea typeface="ＭＳ Ｐゴシック" panose="020B0600070205080204" pitchFamily="34" charset="-128"/>
              </a:rPr>
              <a:t>x</a:t>
            </a:r>
            <a:r>
              <a:rPr lang="en-US" altLang="en-US" sz="2000">
                <a:ea typeface="ＭＳ Ｐゴシック" panose="020B0600070205080204" pitchFamily="34" charset="-128"/>
              </a:rPr>
              <a:t>): </a:t>
            </a:r>
            <a:r>
              <a:rPr lang="ja-JP" altLang="en-US" sz="2000">
                <a:ea typeface="ＭＳ Ｐゴシック" panose="020B0600070205080204" pitchFamily="34" charset="-128"/>
              </a:rPr>
              <a:t>‘</a:t>
            </a:r>
            <a:r>
              <a:rPr lang="en-US" altLang="ja-JP" sz="2000" i="1">
                <a:ea typeface="ＭＳ Ｐゴシック" panose="020B0600070205080204" pitchFamily="34" charset="-128"/>
              </a:rPr>
              <a:t>x</a:t>
            </a:r>
            <a:r>
              <a:rPr lang="en-US" altLang="ja-JP" sz="2000">
                <a:ea typeface="ＭＳ Ｐゴシック" panose="020B0600070205080204" pitchFamily="34" charset="-128"/>
              </a:rPr>
              <a:t> must take a discrete mathematics course</a:t>
            </a:r>
            <a:r>
              <a:rPr lang="ja-JP" altLang="en-US" sz="2000">
                <a:ea typeface="ＭＳ Ｐゴシック" panose="020B0600070205080204" pitchFamily="34" charset="-128"/>
              </a:rPr>
              <a:t>’</a:t>
            </a:r>
            <a:r>
              <a:rPr lang="en-US" altLang="ja-JP" sz="2000">
                <a:ea typeface="ＭＳ Ｐゴシック" panose="020B0600070205080204" pitchFamily="34" charset="-128"/>
              </a:rPr>
              <a:t> and </a:t>
            </a:r>
          </a:p>
          <a:p>
            <a:pPr lvl="1"/>
            <a:r>
              <a:rPr lang="en-US" altLang="en-US" sz="2000" i="1">
                <a:ea typeface="ＭＳ Ｐゴシック" panose="020B0600070205080204" pitchFamily="34" charset="-128"/>
              </a:rPr>
              <a:t>Q</a:t>
            </a:r>
            <a:r>
              <a:rPr lang="en-US" altLang="en-US" sz="2000">
                <a:ea typeface="ＭＳ Ｐゴシック" panose="020B0600070205080204" pitchFamily="34" charset="-128"/>
              </a:rPr>
              <a:t>(</a:t>
            </a:r>
            <a:r>
              <a:rPr lang="en-US" altLang="en-US" sz="2000" i="1">
                <a:ea typeface="ＭＳ Ｐゴシック" panose="020B0600070205080204" pitchFamily="34" charset="-128"/>
              </a:rPr>
              <a:t>x</a:t>
            </a:r>
            <a:r>
              <a:rPr lang="en-US" altLang="en-US" sz="2000">
                <a:ea typeface="ＭＳ Ｐゴシック" panose="020B0600070205080204" pitchFamily="34" charset="-128"/>
              </a:rPr>
              <a:t>): </a:t>
            </a:r>
            <a:r>
              <a:rPr lang="ja-JP" altLang="en-US" sz="2000">
                <a:ea typeface="ＭＳ Ｐゴシック" panose="020B0600070205080204" pitchFamily="34" charset="-128"/>
              </a:rPr>
              <a:t>‘</a:t>
            </a:r>
            <a:r>
              <a:rPr lang="en-US" altLang="ja-JP" sz="2000" i="1">
                <a:ea typeface="ＭＳ Ｐゴシック" panose="020B0600070205080204" pitchFamily="34" charset="-128"/>
              </a:rPr>
              <a:t>x </a:t>
            </a:r>
            <a:r>
              <a:rPr lang="en-US" altLang="ja-JP" sz="2000">
                <a:ea typeface="ＭＳ Ｐゴシック" panose="020B0600070205080204" pitchFamily="34" charset="-128"/>
              </a:rPr>
              <a:t>is a CS student.</a:t>
            </a:r>
            <a:r>
              <a:rPr lang="ja-JP" altLang="en-US" sz="2000">
                <a:ea typeface="ＭＳ Ｐゴシック" panose="020B0600070205080204" pitchFamily="34" charset="-128"/>
              </a:rPr>
              <a:t>’</a:t>
            </a:r>
            <a:endParaRPr lang="en-US" altLang="ja-JP" sz="2000">
              <a:ea typeface="ＭＳ Ｐゴシック" panose="020B0600070205080204" pitchFamily="34" charset="-128"/>
            </a:endParaRPr>
          </a:p>
          <a:p>
            <a:r>
              <a:rPr lang="en-US" altLang="en-US" sz="2400">
                <a:ea typeface="ＭＳ Ｐゴシック" panose="020B0600070205080204" pitchFamily="34" charset="-128"/>
              </a:rPr>
              <a:t>The universe of discourse for both </a:t>
            </a:r>
            <a:r>
              <a:rPr lang="en-US" altLang="en-US" sz="2400" i="1">
                <a:ea typeface="ＭＳ Ｐゴシック" panose="020B0600070205080204" pitchFamily="34" charset="-128"/>
              </a:rPr>
              <a:t>P</a:t>
            </a:r>
            <a:r>
              <a:rPr lang="en-US" altLang="en-US" sz="2400">
                <a:ea typeface="ＭＳ Ｐゴシック" panose="020B0600070205080204" pitchFamily="34" charset="-128"/>
              </a:rPr>
              <a:t>(</a:t>
            </a:r>
            <a:r>
              <a:rPr lang="en-US" altLang="en-US" sz="2400" i="1">
                <a:ea typeface="ＭＳ Ｐゴシック" panose="020B0600070205080204" pitchFamily="34" charset="-128"/>
              </a:rPr>
              <a:t>x</a:t>
            </a:r>
            <a:r>
              <a:rPr lang="en-US" altLang="en-US" sz="2400">
                <a:ea typeface="ＭＳ Ｐゴシック" panose="020B0600070205080204" pitchFamily="34" charset="-128"/>
              </a:rPr>
              <a:t>) and </a:t>
            </a:r>
            <a:r>
              <a:rPr lang="en-US" altLang="en-US" sz="2400" i="1">
                <a:ea typeface="ＭＳ Ｐゴシック" panose="020B0600070205080204" pitchFamily="34" charset="-128"/>
              </a:rPr>
              <a:t>Q</a:t>
            </a:r>
            <a:r>
              <a:rPr lang="en-US" altLang="en-US" sz="2400">
                <a:ea typeface="ＭＳ Ｐゴシック" panose="020B0600070205080204" pitchFamily="34" charset="-128"/>
              </a:rPr>
              <a:t>(</a:t>
            </a:r>
            <a:r>
              <a:rPr lang="en-US" altLang="en-US" sz="2400" i="1">
                <a:ea typeface="ＭＳ Ｐゴシック" panose="020B0600070205080204" pitchFamily="34" charset="-128"/>
              </a:rPr>
              <a:t>x</a:t>
            </a:r>
            <a:r>
              <a:rPr lang="en-US" altLang="en-US" sz="2400">
                <a:ea typeface="ＭＳ Ｐゴシック" panose="020B0600070205080204" pitchFamily="34" charset="-128"/>
              </a:rPr>
              <a:t>) is all UNL students.</a:t>
            </a:r>
          </a:p>
          <a:p>
            <a:r>
              <a:rPr lang="en-US" altLang="en-US" sz="2400">
                <a:ea typeface="ＭＳ Ｐゴシック" panose="020B0600070205080204" pitchFamily="34" charset="-128"/>
              </a:rPr>
              <a:t>Express the statements: </a:t>
            </a:r>
          </a:p>
          <a:p>
            <a:pPr lvl="1"/>
            <a:r>
              <a:rPr lang="ja-JP" altLang="en-US" sz="2000">
                <a:ea typeface="ＭＳ Ｐゴシック" panose="020B0600070205080204" pitchFamily="34" charset="-128"/>
              </a:rPr>
              <a:t>“</a:t>
            </a:r>
            <a:r>
              <a:rPr lang="en-US" altLang="ja-JP" sz="2000">
                <a:ea typeface="ＭＳ Ｐゴシック" panose="020B0600070205080204" pitchFamily="34" charset="-128"/>
              </a:rPr>
              <a:t>Every CS student must take a discrete mathematics course.</a:t>
            </a:r>
            <a:r>
              <a:rPr lang="ja-JP" altLang="en-US" sz="2000">
                <a:ea typeface="ＭＳ Ｐゴシック" panose="020B0600070205080204" pitchFamily="34" charset="-128"/>
              </a:rPr>
              <a:t>”</a:t>
            </a:r>
            <a:endParaRPr lang="en-US" altLang="ja-JP" sz="2000">
              <a:ea typeface="ＭＳ Ｐゴシック" panose="020B0600070205080204" pitchFamily="34" charset="-128"/>
            </a:endParaRPr>
          </a:p>
          <a:p>
            <a:pPr lvl="1"/>
            <a:endParaRPr lang="en-US" altLang="en-US" sz="2000">
              <a:ea typeface="ＭＳ Ｐゴシック" panose="020B0600070205080204" pitchFamily="34" charset="-128"/>
            </a:endParaRPr>
          </a:p>
          <a:p>
            <a:pPr lvl="1"/>
            <a:r>
              <a:rPr lang="ja-JP" altLang="en-US" sz="2000">
                <a:ea typeface="ＭＳ Ｐゴシック" panose="020B0600070205080204" pitchFamily="34" charset="-128"/>
              </a:rPr>
              <a:t>“</a:t>
            </a:r>
            <a:r>
              <a:rPr lang="en-US" altLang="ja-JP" sz="2000">
                <a:ea typeface="ＭＳ Ｐゴシック" panose="020B0600070205080204" pitchFamily="34" charset="-128"/>
              </a:rPr>
              <a:t>Everybody must take a discrete mathematics course or be a CS student.</a:t>
            </a:r>
            <a:r>
              <a:rPr lang="ja-JP" altLang="en-US" sz="2000">
                <a:ea typeface="ＭＳ Ｐゴシック" panose="020B0600070205080204" pitchFamily="34" charset="-128"/>
              </a:rPr>
              <a:t>”</a:t>
            </a:r>
            <a:endParaRPr lang="en-US" altLang="ja-JP" sz="2000">
              <a:ea typeface="ＭＳ Ｐゴシック" panose="020B0600070205080204" pitchFamily="34" charset="-128"/>
            </a:endParaRPr>
          </a:p>
          <a:p>
            <a:pPr lvl="1"/>
            <a:r>
              <a:rPr lang="ja-JP" altLang="en-US" sz="2000">
                <a:ea typeface="ＭＳ Ｐゴシック" panose="020B0600070205080204" pitchFamily="34" charset="-128"/>
              </a:rPr>
              <a:t>“</a:t>
            </a:r>
            <a:r>
              <a:rPr lang="en-US" altLang="ja-JP" sz="2000">
                <a:ea typeface="ＭＳ Ｐゴシック" panose="020B0600070205080204" pitchFamily="34" charset="-128"/>
              </a:rPr>
              <a:t>Everybody must take a discrete mathematics course and be a CS student.</a:t>
            </a:r>
            <a:r>
              <a:rPr lang="ja-JP" altLang="en-US" sz="2000">
                <a:ea typeface="ＭＳ Ｐゴシック" panose="020B0600070205080204" pitchFamily="34" charset="-128"/>
              </a:rPr>
              <a:t>”</a:t>
            </a:r>
            <a:endParaRPr lang="en-US" altLang="ja-JP" sz="2000">
              <a:ea typeface="ＭＳ Ｐゴシック" panose="020B0600070205080204" pitchFamily="34" charset="-128"/>
            </a:endParaRPr>
          </a:p>
          <a:p>
            <a:pPr>
              <a:buFont typeface="Arial" panose="020B0604020202020204" pitchFamily="34" charset="0"/>
              <a:buNone/>
            </a:pPr>
            <a:endParaRPr lang="en-US" altLang="en-US" sz="2400">
              <a:ea typeface="ＭＳ Ｐゴシック" panose="020B0600070205080204" pitchFamily="34" charset="-128"/>
            </a:endParaRPr>
          </a:p>
          <a:p>
            <a:endParaRPr lang="en-US" altLang="en-US" sz="2400">
              <a:ea typeface="ＭＳ Ｐゴシック" panose="020B0600070205080204" pitchFamily="34" charset="-128"/>
            </a:endParaRPr>
          </a:p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B2819F9-25D2-0243-8655-C62413D6FF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19400" y="4114800"/>
            <a:ext cx="21336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panose="020B0604020202020204" pitchFamily="34" charset="0"/>
                <a:sym typeface="Symbol" pitchFamily="2" charset="2"/>
              </a:rPr>
              <a:t> </a:t>
            </a:r>
            <a:r>
              <a:rPr lang="en-US" altLang="en-US" sz="1800" i="1">
                <a:latin typeface="Arial" panose="020B0604020202020204" pitchFamily="34" charset="0"/>
                <a:sym typeface="Symbol" pitchFamily="2" charset="2"/>
              </a:rPr>
              <a:t>x</a:t>
            </a:r>
            <a:r>
              <a:rPr lang="en-US" altLang="en-US" sz="1800">
                <a:latin typeface="Arial" panose="020B0604020202020204" pitchFamily="34" charset="0"/>
                <a:sym typeface="Symbol" pitchFamily="2" charset="2"/>
              </a:rPr>
              <a:t> </a:t>
            </a:r>
            <a:r>
              <a:rPr lang="en-US" altLang="en-US" sz="1800" i="1">
                <a:latin typeface="Arial" panose="020B0604020202020204" pitchFamily="34" charset="0"/>
                <a:sym typeface="Symbol" pitchFamily="2" charset="2"/>
              </a:rPr>
              <a:t>Q</a:t>
            </a:r>
            <a:r>
              <a:rPr lang="en-US" altLang="en-US" sz="1800">
                <a:latin typeface="Arial" panose="020B0604020202020204" pitchFamily="34" charset="0"/>
              </a:rPr>
              <a:t>(</a:t>
            </a:r>
            <a:r>
              <a:rPr lang="en-US" altLang="en-US" sz="1800" i="1">
                <a:latin typeface="Arial" panose="020B0604020202020204" pitchFamily="34" charset="0"/>
              </a:rPr>
              <a:t>x</a:t>
            </a:r>
            <a:r>
              <a:rPr lang="en-US" altLang="en-US" sz="1800">
                <a:latin typeface="Arial" panose="020B0604020202020204" pitchFamily="34" charset="0"/>
              </a:rPr>
              <a:t>) </a:t>
            </a:r>
            <a:r>
              <a:rPr lang="en-US" altLang="en-US" sz="1800">
                <a:latin typeface="Arial" panose="020B0604020202020204" pitchFamily="34" charset="0"/>
                <a:sym typeface="Symbol" pitchFamily="2" charset="2"/>
              </a:rPr>
              <a:t> </a:t>
            </a:r>
            <a:r>
              <a:rPr lang="en-US" altLang="en-US" sz="1800" i="1">
                <a:latin typeface="Arial" panose="020B0604020202020204" pitchFamily="34" charset="0"/>
              </a:rPr>
              <a:t>P</a:t>
            </a:r>
            <a:r>
              <a:rPr lang="en-US" altLang="en-US" sz="1800">
                <a:latin typeface="Arial" panose="020B0604020202020204" pitchFamily="34" charset="0"/>
              </a:rPr>
              <a:t>(</a:t>
            </a:r>
            <a:r>
              <a:rPr lang="en-US" altLang="en-US" sz="1800" i="1">
                <a:latin typeface="Arial" panose="020B0604020202020204" pitchFamily="34" charset="0"/>
              </a:rPr>
              <a:t>x</a:t>
            </a:r>
            <a:r>
              <a:rPr lang="en-US" altLang="en-US" sz="1800">
                <a:latin typeface="Arial" panose="020B0604020202020204" pitchFamily="34" charset="0"/>
              </a:rPr>
              <a:t>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C07008A-B448-DD40-A595-2B1C5732DF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19400" y="4800600"/>
            <a:ext cx="21336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panose="020B0604020202020204" pitchFamily="34" charset="0"/>
                <a:sym typeface="Symbol" pitchFamily="2" charset="2"/>
              </a:rPr>
              <a:t> </a:t>
            </a:r>
            <a:r>
              <a:rPr lang="en-US" altLang="en-US" sz="1800" i="1">
                <a:latin typeface="Arial" panose="020B0604020202020204" pitchFamily="34" charset="0"/>
                <a:sym typeface="Symbol" pitchFamily="2" charset="2"/>
              </a:rPr>
              <a:t>x</a:t>
            </a:r>
            <a:r>
              <a:rPr lang="en-US" altLang="en-US" sz="1800">
                <a:latin typeface="Arial" panose="020B0604020202020204" pitchFamily="34" charset="0"/>
                <a:sym typeface="Symbol" pitchFamily="2" charset="2"/>
              </a:rPr>
              <a:t>  ( </a:t>
            </a:r>
            <a:r>
              <a:rPr lang="en-US" altLang="en-US" sz="1800" i="1">
                <a:latin typeface="Arial" panose="020B0604020202020204" pitchFamily="34" charset="0"/>
              </a:rPr>
              <a:t>P</a:t>
            </a:r>
            <a:r>
              <a:rPr lang="en-US" altLang="en-US" sz="1800">
                <a:latin typeface="Arial" panose="020B0604020202020204" pitchFamily="34" charset="0"/>
              </a:rPr>
              <a:t>(</a:t>
            </a:r>
            <a:r>
              <a:rPr lang="en-US" altLang="en-US" sz="1800" i="1">
                <a:latin typeface="Arial" panose="020B0604020202020204" pitchFamily="34" charset="0"/>
              </a:rPr>
              <a:t>x</a:t>
            </a:r>
            <a:r>
              <a:rPr lang="en-US" altLang="en-US" sz="1800">
                <a:latin typeface="Arial" panose="020B0604020202020204" pitchFamily="34" charset="0"/>
              </a:rPr>
              <a:t>) </a:t>
            </a:r>
            <a:r>
              <a:rPr lang="en-US" altLang="en-US" sz="1800">
                <a:latin typeface="Arial" panose="020B0604020202020204" pitchFamily="34" charset="0"/>
                <a:sym typeface="Symbol" pitchFamily="2" charset="2"/>
              </a:rPr>
              <a:t> Q(x) )</a:t>
            </a: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18CAEA7-E358-4745-9751-502F735566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19400" y="5497513"/>
            <a:ext cx="21336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panose="020B0604020202020204" pitchFamily="34" charset="0"/>
                <a:sym typeface="Symbol" pitchFamily="2" charset="2"/>
              </a:rPr>
              <a:t> </a:t>
            </a:r>
            <a:r>
              <a:rPr lang="en-US" altLang="en-US" sz="1800" i="1">
                <a:latin typeface="Arial" panose="020B0604020202020204" pitchFamily="34" charset="0"/>
                <a:sym typeface="Symbol" pitchFamily="2" charset="2"/>
              </a:rPr>
              <a:t>x</a:t>
            </a:r>
            <a:r>
              <a:rPr lang="en-US" altLang="en-US" sz="1800">
                <a:latin typeface="Arial" panose="020B0604020202020204" pitchFamily="34" charset="0"/>
                <a:sym typeface="Symbol" pitchFamily="2" charset="2"/>
              </a:rPr>
              <a:t> ( </a:t>
            </a:r>
            <a:r>
              <a:rPr lang="en-US" altLang="en-US" sz="1800" i="1">
                <a:latin typeface="Arial" panose="020B0604020202020204" pitchFamily="34" charset="0"/>
              </a:rPr>
              <a:t>P</a:t>
            </a:r>
            <a:r>
              <a:rPr lang="en-US" altLang="en-US" sz="1800">
                <a:latin typeface="Arial" panose="020B0604020202020204" pitchFamily="34" charset="0"/>
              </a:rPr>
              <a:t>(</a:t>
            </a:r>
            <a:r>
              <a:rPr lang="en-US" altLang="en-US" sz="1800" i="1">
                <a:latin typeface="Arial" panose="020B0604020202020204" pitchFamily="34" charset="0"/>
              </a:rPr>
              <a:t>x</a:t>
            </a:r>
            <a:r>
              <a:rPr lang="en-US" altLang="en-US" sz="1800">
                <a:latin typeface="Arial" panose="020B0604020202020204" pitchFamily="34" charset="0"/>
              </a:rPr>
              <a:t>) </a:t>
            </a:r>
            <a:r>
              <a:rPr lang="en-US" altLang="en-US" sz="1800">
                <a:latin typeface="Arial" panose="020B0604020202020204" pitchFamily="34" charset="0"/>
                <a:sym typeface="Symbol" pitchFamily="2" charset="2"/>
              </a:rPr>
              <a:t> Q(x) )</a:t>
            </a: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68856BD-4FF1-114B-BFBC-F85EACB0C7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5848350"/>
            <a:ext cx="55626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marL="0" lvl="1"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latin typeface="Arial" panose="020B0604020202020204" pitchFamily="34" charset="0"/>
              </a:rPr>
              <a:t>Are these statements true or false at UNL?</a:t>
            </a:r>
            <a:endParaRPr lang="en-US" altLang="en-US" sz="1800"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Title 1">
            <a:extLst>
              <a:ext uri="{FF2B5EF4-FFF2-40B4-BE49-F238E27FC236}">
                <a16:creationId xmlns:a16="http://schemas.microsoft.com/office/drawing/2014/main" id="{F186FE8F-36B8-8241-984C-DF3845F436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Universal Quantifier: Example 2</a:t>
            </a:r>
          </a:p>
        </p:txBody>
      </p:sp>
      <p:sp>
        <p:nvSpPr>
          <p:cNvPr id="30722" name="Content Placeholder 2">
            <a:extLst>
              <a:ext uri="{FF2B5EF4-FFF2-40B4-BE49-F238E27FC236}">
                <a16:creationId xmlns:a16="http://schemas.microsoft.com/office/drawing/2014/main" id="{72716690-E521-EC49-8795-2AFE5BFF5E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Express in FOL the statement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ja-JP" altLang="en-US">
                <a:ea typeface="ＭＳ Ｐゴシック" panose="020B0600070205080204" pitchFamily="34" charset="-128"/>
              </a:rPr>
              <a:t>‘</a:t>
            </a:r>
            <a:r>
              <a:rPr lang="en-US" altLang="ja-JP">
                <a:ea typeface="ＭＳ Ｐゴシック" panose="020B0600070205080204" pitchFamily="34" charset="-128"/>
              </a:rPr>
              <a:t>for every </a:t>
            </a:r>
            <a:r>
              <a:rPr lang="en-US" altLang="ja-JP" i="1">
                <a:ea typeface="ＭＳ Ｐゴシック" panose="020B0600070205080204" pitchFamily="34" charset="-128"/>
              </a:rPr>
              <a:t>x</a:t>
            </a:r>
            <a:r>
              <a:rPr lang="en-US" altLang="ja-JP">
                <a:ea typeface="ＭＳ Ｐゴシック" panose="020B0600070205080204" pitchFamily="34" charset="-128"/>
              </a:rPr>
              <a:t> and every </a:t>
            </a:r>
            <a:r>
              <a:rPr lang="en-US" altLang="ja-JP" i="1">
                <a:ea typeface="ＭＳ Ｐゴシック" panose="020B0600070205080204" pitchFamily="34" charset="-128"/>
              </a:rPr>
              <a:t>y</a:t>
            </a:r>
            <a:r>
              <a:rPr lang="en-US" altLang="ja-JP">
                <a:ea typeface="ＭＳ Ｐゴシック" panose="020B0600070205080204" pitchFamily="34" charset="-128"/>
              </a:rPr>
              <a:t>, </a:t>
            </a:r>
            <a:r>
              <a:rPr lang="en-US" altLang="ja-JP" i="1">
                <a:ea typeface="ＭＳ Ｐゴシック" panose="020B0600070205080204" pitchFamily="34" charset="-128"/>
              </a:rPr>
              <a:t>x</a:t>
            </a:r>
            <a:r>
              <a:rPr lang="en-US" altLang="ja-JP">
                <a:ea typeface="ＭＳ Ｐゴシック" panose="020B0600070205080204" pitchFamily="34" charset="-128"/>
              </a:rPr>
              <a:t>+</a:t>
            </a:r>
            <a:r>
              <a:rPr lang="en-US" altLang="ja-JP" i="1">
                <a:ea typeface="ＭＳ Ｐゴシック" panose="020B0600070205080204" pitchFamily="34" charset="-128"/>
              </a:rPr>
              <a:t>y</a:t>
            </a:r>
            <a:r>
              <a:rPr lang="en-US" altLang="ja-JP">
                <a:ea typeface="ＭＳ Ｐゴシック" panose="020B0600070205080204" pitchFamily="34" charset="-128"/>
              </a:rPr>
              <a:t>&gt;10</a:t>
            </a:r>
            <a:r>
              <a:rPr lang="ja-JP" altLang="en-US">
                <a:ea typeface="ＭＳ Ｐゴシック" panose="020B0600070205080204" pitchFamily="34" charset="-128"/>
              </a:rPr>
              <a:t>’</a:t>
            </a:r>
            <a:endParaRPr lang="en-US" altLang="ja-JP">
              <a:ea typeface="ＭＳ Ｐゴシック" panose="020B0600070205080204" pitchFamily="34" charset="-128"/>
            </a:endParaRPr>
          </a:p>
          <a:p>
            <a:r>
              <a:rPr lang="en-US" altLang="en-US">
                <a:ea typeface="ＭＳ Ｐゴシック" panose="020B0600070205080204" pitchFamily="34" charset="-128"/>
              </a:rPr>
              <a:t>Answer:</a:t>
            </a:r>
          </a:p>
          <a:p>
            <a:pPr marL="971550" lvl="1" indent="-514350">
              <a:buFont typeface="Calibri" panose="020F0502020204030204" pitchFamily="34" charset="0"/>
              <a:buAutoNum type="arabicPeriod"/>
            </a:pPr>
            <a:r>
              <a:rPr lang="en-US" altLang="en-US">
                <a:ea typeface="ＭＳ Ｐゴシック" panose="020B0600070205080204" pitchFamily="34" charset="-128"/>
              </a:rPr>
              <a:t>Let </a:t>
            </a:r>
            <a:r>
              <a:rPr lang="en-US" altLang="en-US" i="1">
                <a:ea typeface="ＭＳ Ｐゴシック" panose="020B0600070205080204" pitchFamily="34" charset="-128"/>
              </a:rPr>
              <a:t>P</a:t>
            </a:r>
            <a:r>
              <a:rPr lang="en-US" altLang="en-US">
                <a:ea typeface="ＭＳ Ｐゴシック" panose="020B0600070205080204" pitchFamily="34" charset="-128"/>
              </a:rPr>
              <a:t>(</a:t>
            </a:r>
            <a:r>
              <a:rPr lang="en-US" altLang="en-US" i="1">
                <a:ea typeface="ＭＳ Ｐゴシック" panose="020B0600070205080204" pitchFamily="34" charset="-128"/>
              </a:rPr>
              <a:t>x</a:t>
            </a:r>
            <a:r>
              <a:rPr lang="en-US" altLang="en-US">
                <a:ea typeface="ＭＳ Ｐゴシック" panose="020B0600070205080204" pitchFamily="34" charset="-128"/>
              </a:rPr>
              <a:t>,</a:t>
            </a:r>
            <a:r>
              <a:rPr lang="en-US" altLang="en-US" i="1">
                <a:ea typeface="ＭＳ Ｐゴシック" panose="020B0600070205080204" pitchFamily="34" charset="-128"/>
              </a:rPr>
              <a:t>y</a:t>
            </a:r>
            <a:r>
              <a:rPr lang="en-US" altLang="en-US">
                <a:ea typeface="ＭＳ Ｐゴシック" panose="020B0600070205080204" pitchFamily="34" charset="-128"/>
              </a:rPr>
              <a:t>) be the statement </a:t>
            </a:r>
            <a:r>
              <a:rPr lang="en-US" altLang="en-US" i="1">
                <a:ea typeface="ＭＳ Ｐゴシック" panose="020B0600070205080204" pitchFamily="34" charset="-128"/>
              </a:rPr>
              <a:t>x</a:t>
            </a:r>
            <a:r>
              <a:rPr lang="en-US" altLang="en-US">
                <a:ea typeface="ＭＳ Ｐゴシック" panose="020B0600070205080204" pitchFamily="34" charset="-128"/>
              </a:rPr>
              <a:t>+</a:t>
            </a:r>
            <a:r>
              <a:rPr lang="en-US" altLang="en-US" i="1">
                <a:ea typeface="ＭＳ Ｐゴシック" panose="020B0600070205080204" pitchFamily="34" charset="-128"/>
              </a:rPr>
              <a:t>y</a:t>
            </a:r>
            <a:r>
              <a:rPr lang="en-US" altLang="en-US">
                <a:ea typeface="ＭＳ Ｐゴシック" panose="020B0600070205080204" pitchFamily="34" charset="-128"/>
              </a:rPr>
              <a:t>&gt;10</a:t>
            </a:r>
          </a:p>
          <a:p>
            <a:pPr marL="971550" lvl="1" indent="-514350">
              <a:buFont typeface="Calibri" panose="020F0502020204030204" pitchFamily="34" charset="0"/>
              <a:buAutoNum type="arabicPeriod"/>
            </a:pPr>
            <a:r>
              <a:rPr lang="en-US" altLang="en-US">
                <a:ea typeface="ＭＳ Ｐゴシック" panose="020B0600070205080204" pitchFamily="34" charset="-128"/>
              </a:rPr>
              <a:t>Where the universe of discourse for </a:t>
            </a:r>
            <a:r>
              <a:rPr lang="en-US" altLang="en-US" i="1">
                <a:ea typeface="ＭＳ Ｐゴシック" panose="020B0600070205080204" pitchFamily="34" charset="-128"/>
              </a:rPr>
              <a:t>x</a:t>
            </a:r>
            <a:r>
              <a:rPr lang="en-US" altLang="en-US">
                <a:ea typeface="ＭＳ Ｐゴシック" panose="020B0600070205080204" pitchFamily="34" charset="-128"/>
              </a:rPr>
              <a:t>, </a:t>
            </a:r>
            <a:r>
              <a:rPr lang="en-US" altLang="en-US" i="1">
                <a:ea typeface="ＭＳ Ｐゴシック" panose="020B0600070205080204" pitchFamily="34" charset="-128"/>
              </a:rPr>
              <a:t>y</a:t>
            </a:r>
            <a:r>
              <a:rPr lang="en-US" altLang="en-US">
                <a:ea typeface="ＭＳ Ｐゴシック" panose="020B0600070205080204" pitchFamily="34" charset="-128"/>
              </a:rPr>
              <a:t> is the set of integers</a:t>
            </a:r>
          </a:p>
          <a:p>
            <a:pPr marL="971550" lvl="1" indent="-514350">
              <a:buFont typeface="Calibri" panose="020F0502020204030204" pitchFamily="34" charset="0"/>
              <a:buAutoNum type="arabicPeriod"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The statement is: </a:t>
            </a:r>
            <a:r>
              <a:rPr lang="en-US" altLang="en-US" i="1">
                <a:ea typeface="ＭＳ Ｐゴシック" panose="020B0600070205080204" pitchFamily="34" charset="-128"/>
                <a:sym typeface="Symbol" pitchFamily="2" charset="2"/>
              </a:rPr>
              <a:t>x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</a:t>
            </a:r>
            <a:r>
              <a:rPr lang="en-US" altLang="en-US" i="1">
                <a:ea typeface="ＭＳ Ｐゴシック" panose="020B0600070205080204" pitchFamily="34" charset="-128"/>
                <a:sym typeface="Symbol" pitchFamily="2" charset="2"/>
              </a:rPr>
              <a:t>y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i="1">
                <a:ea typeface="ＭＳ Ｐゴシック" panose="020B0600070205080204" pitchFamily="34" charset="-128"/>
                <a:sym typeface="Symbol" pitchFamily="2" charset="2"/>
              </a:rPr>
              <a:t>P</a:t>
            </a:r>
            <a:r>
              <a:rPr lang="en-US" altLang="en-US">
                <a:ea typeface="ＭＳ Ｐゴシック" panose="020B0600070205080204" pitchFamily="34" charset="-128"/>
              </a:rPr>
              <a:t>(</a:t>
            </a:r>
            <a:r>
              <a:rPr lang="en-US" altLang="en-US" i="1">
                <a:ea typeface="ＭＳ Ｐゴシック" panose="020B0600070205080204" pitchFamily="34" charset="-128"/>
              </a:rPr>
              <a:t>x,y</a:t>
            </a:r>
            <a:r>
              <a:rPr lang="en-US" altLang="en-US">
                <a:ea typeface="ＭＳ Ｐゴシック" panose="020B0600070205080204" pitchFamily="34" charset="-128"/>
              </a:rPr>
              <a:t>)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Shorthand: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</a:t>
            </a:r>
            <a:r>
              <a:rPr lang="en-US" altLang="en-US" i="1">
                <a:ea typeface="ＭＳ Ｐゴシック" panose="020B0600070205080204" pitchFamily="34" charset="-128"/>
                <a:sym typeface="Symbol" pitchFamily="2" charset="2"/>
              </a:rPr>
              <a:t>x,y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i="1">
                <a:ea typeface="ＭＳ Ｐゴシック" panose="020B0600070205080204" pitchFamily="34" charset="-128"/>
                <a:sym typeface="Symbol" pitchFamily="2" charset="2"/>
              </a:rPr>
              <a:t>P</a:t>
            </a:r>
            <a:r>
              <a:rPr lang="en-US" altLang="en-US">
                <a:ea typeface="ＭＳ Ｐゴシック" panose="020B0600070205080204" pitchFamily="34" charset="-128"/>
              </a:rPr>
              <a:t>(</a:t>
            </a:r>
            <a:r>
              <a:rPr lang="en-US" altLang="en-US" i="1">
                <a:ea typeface="ＭＳ Ｐゴシック" panose="020B0600070205080204" pitchFamily="34" charset="-128"/>
              </a:rPr>
              <a:t>x,y</a:t>
            </a:r>
            <a:r>
              <a:rPr lang="en-US" altLang="en-US">
                <a:ea typeface="ＭＳ Ｐゴシック" panose="020B0600070205080204" pitchFamily="34" charset="-128"/>
              </a:rPr>
              <a:t>)</a:t>
            </a:r>
          </a:p>
          <a:p>
            <a:pPr marL="971550" lvl="1" indent="-514350"/>
            <a:endParaRPr lang="en-US" altLang="en-US">
              <a:ea typeface="ＭＳ Ｐゴシック" panose="020B0600070205080204" pitchFamily="34" charset="-128"/>
            </a:endParaRPr>
          </a:p>
          <a:p>
            <a:pPr marL="971550" lvl="1" indent="-514350"/>
            <a:endParaRPr lang="en-US" altLang="en-US">
              <a:ea typeface="ＭＳ Ｐゴシック" panose="020B0600070205080204" pitchFamily="34" charset="-128"/>
            </a:endParaRPr>
          </a:p>
          <a:p>
            <a:pPr>
              <a:buFont typeface="Arial" panose="020B0604020202020204" pitchFamily="34" charset="0"/>
              <a:buNone/>
            </a:pPr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Title 1">
            <a:extLst>
              <a:ext uri="{FF2B5EF4-FFF2-40B4-BE49-F238E27FC236}">
                <a16:creationId xmlns:a16="http://schemas.microsoft.com/office/drawing/2014/main" id="{60C56141-2E4B-614C-BE15-58FA6F10EE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Existential Quantifier: Definition</a:t>
            </a:r>
          </a:p>
        </p:txBody>
      </p:sp>
      <p:sp>
        <p:nvSpPr>
          <p:cNvPr id="31746" name="Content Placeholder 2">
            <a:extLst>
              <a:ext uri="{FF2B5EF4-FFF2-40B4-BE49-F238E27FC236}">
                <a16:creationId xmlns:a16="http://schemas.microsoft.com/office/drawing/2014/main" id="{AD2BF0BA-AE23-284B-AF59-CFCD061D80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 b="1">
                <a:ea typeface="ＭＳ Ｐゴシック" panose="020B0600070205080204" pitchFamily="34" charset="-128"/>
              </a:rPr>
              <a:t>Definition</a:t>
            </a:r>
            <a:r>
              <a:rPr lang="en-US" altLang="en-US" sz="2800">
                <a:ea typeface="ＭＳ Ｐゴシック" panose="020B0600070205080204" pitchFamily="34" charset="-128"/>
              </a:rPr>
              <a:t>: The existential  quantification of a predicate </a:t>
            </a:r>
            <a:r>
              <a:rPr lang="en-US" altLang="en-US" sz="2800" i="1">
                <a:ea typeface="ＭＳ Ｐゴシック" panose="020B0600070205080204" pitchFamily="34" charset="-128"/>
              </a:rPr>
              <a:t>P</a:t>
            </a:r>
            <a:r>
              <a:rPr lang="en-US" altLang="en-US" sz="2800">
                <a:ea typeface="ＭＳ Ｐゴシック" panose="020B0600070205080204" pitchFamily="34" charset="-128"/>
              </a:rPr>
              <a:t>(</a:t>
            </a:r>
            <a:r>
              <a:rPr lang="en-US" altLang="en-US" sz="2800" i="1">
                <a:ea typeface="ＭＳ Ｐゴシック" panose="020B0600070205080204" pitchFamily="34" charset="-128"/>
              </a:rPr>
              <a:t>x</a:t>
            </a:r>
            <a:r>
              <a:rPr lang="en-US" altLang="en-US" sz="2800">
                <a:ea typeface="ＭＳ Ｐゴシック" panose="020B0600070205080204" pitchFamily="34" charset="-128"/>
              </a:rPr>
              <a:t>) is the proposition </a:t>
            </a:r>
            <a:r>
              <a:rPr lang="ja-JP" altLang="en-US" sz="2800">
                <a:ea typeface="ＭＳ Ｐゴシック" panose="020B0600070205080204" pitchFamily="34" charset="-128"/>
              </a:rPr>
              <a:t>‘</a:t>
            </a:r>
            <a:r>
              <a:rPr lang="en-US" altLang="ja-JP" sz="2800" u="sng">
                <a:ea typeface="ＭＳ Ｐゴシック" panose="020B0600070205080204" pitchFamily="34" charset="-128"/>
              </a:rPr>
              <a:t>There exists a value x in the universe of discourse  such that </a:t>
            </a:r>
            <a:r>
              <a:rPr lang="en-US" altLang="ja-JP" sz="2800" i="1" u="sng">
                <a:ea typeface="ＭＳ Ｐゴシック" panose="020B0600070205080204" pitchFamily="34" charset="-128"/>
              </a:rPr>
              <a:t>P</a:t>
            </a:r>
            <a:r>
              <a:rPr lang="en-US" altLang="ja-JP" sz="2800" u="sng">
                <a:ea typeface="ＭＳ Ｐゴシック" panose="020B0600070205080204" pitchFamily="34" charset="-128"/>
              </a:rPr>
              <a:t>(</a:t>
            </a:r>
            <a:r>
              <a:rPr lang="en-US" altLang="ja-JP" sz="2800" i="1" u="sng">
                <a:ea typeface="ＭＳ Ｐゴシック" panose="020B0600070205080204" pitchFamily="34" charset="-128"/>
              </a:rPr>
              <a:t>x</a:t>
            </a:r>
            <a:r>
              <a:rPr lang="en-US" altLang="ja-JP" sz="2800" u="sng">
                <a:ea typeface="ＭＳ Ｐゴシック" panose="020B0600070205080204" pitchFamily="34" charset="-128"/>
              </a:rPr>
              <a:t>) is true</a:t>
            </a:r>
            <a:r>
              <a:rPr lang="ja-JP" altLang="en-US" sz="2800">
                <a:ea typeface="ＭＳ Ｐゴシック" panose="020B0600070205080204" pitchFamily="34" charset="-128"/>
              </a:rPr>
              <a:t>’</a:t>
            </a:r>
            <a:r>
              <a:rPr lang="en-US" altLang="ja-JP" sz="2800">
                <a:ea typeface="ＭＳ Ｐゴシック" panose="020B0600070205080204" pitchFamily="34" charset="-128"/>
              </a:rPr>
              <a:t> 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Notation: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 </a:t>
            </a:r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x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sz="2400" i="1">
                <a:ea typeface="ＭＳ Ｐゴシック" panose="020B0600070205080204" pitchFamily="34" charset="-128"/>
              </a:rPr>
              <a:t>P</a:t>
            </a:r>
            <a:r>
              <a:rPr lang="en-US" altLang="en-US" sz="2400">
                <a:ea typeface="ＭＳ Ｐゴシック" panose="020B0600070205080204" pitchFamily="34" charset="-128"/>
              </a:rPr>
              <a:t>(</a:t>
            </a:r>
            <a:r>
              <a:rPr lang="en-US" altLang="en-US" sz="2400" i="1">
                <a:ea typeface="ＭＳ Ｐゴシック" panose="020B0600070205080204" pitchFamily="34" charset="-128"/>
              </a:rPr>
              <a:t>x</a:t>
            </a:r>
            <a:r>
              <a:rPr lang="en-US" altLang="en-US" sz="2400">
                <a:ea typeface="ＭＳ Ｐゴシック" panose="020B0600070205080204" pitchFamily="34" charset="-128"/>
              </a:rPr>
              <a:t>)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Reads: </a:t>
            </a:r>
            <a:r>
              <a:rPr lang="ja-JP" altLang="en-US" sz="2400">
                <a:ea typeface="ＭＳ Ｐゴシック" panose="020B0600070205080204" pitchFamily="34" charset="-128"/>
              </a:rPr>
              <a:t>‘</a:t>
            </a:r>
            <a:r>
              <a:rPr lang="en-US" altLang="ja-JP" sz="2400">
                <a:ea typeface="ＭＳ Ｐゴシック" panose="020B0600070205080204" pitchFamily="34" charset="-128"/>
              </a:rPr>
              <a:t>there exists </a:t>
            </a:r>
            <a:r>
              <a:rPr lang="en-US" altLang="ja-JP" sz="2400" i="1">
                <a:ea typeface="ＭＳ Ｐゴシック" panose="020B0600070205080204" pitchFamily="34" charset="-128"/>
              </a:rPr>
              <a:t>x</a:t>
            </a:r>
            <a:r>
              <a:rPr lang="ja-JP" altLang="en-US" sz="2400">
                <a:ea typeface="ＭＳ Ｐゴシック" panose="020B0600070205080204" pitchFamily="34" charset="-128"/>
              </a:rPr>
              <a:t>’</a:t>
            </a:r>
            <a:endParaRPr lang="en-US" altLang="ja-JP" sz="2400">
              <a:ea typeface="ＭＳ Ｐゴシック" panose="020B0600070205080204" pitchFamily="34" charset="-128"/>
            </a:endParaRPr>
          </a:p>
          <a:p>
            <a:r>
              <a:rPr lang="en-US" altLang="en-US" sz="2800">
                <a:ea typeface="ＭＳ Ｐゴシック" panose="020B0600070205080204" pitchFamily="34" charset="-128"/>
              </a:rPr>
              <a:t>If the universe of discourse is finite, say {</a:t>
            </a:r>
            <a:r>
              <a:rPr lang="en-US" altLang="en-US" sz="2800" i="1">
                <a:ea typeface="ＭＳ Ｐゴシック" panose="020B0600070205080204" pitchFamily="34" charset="-128"/>
              </a:rPr>
              <a:t>n</a:t>
            </a:r>
            <a:r>
              <a:rPr lang="en-US" altLang="en-US" sz="2800" i="1" baseline="-25000">
                <a:ea typeface="ＭＳ Ｐゴシック" panose="020B0600070205080204" pitchFamily="34" charset="-128"/>
              </a:rPr>
              <a:t>1</a:t>
            </a:r>
            <a:r>
              <a:rPr lang="en-US" altLang="en-US" sz="2800">
                <a:ea typeface="ＭＳ Ｐゴシック" panose="020B0600070205080204" pitchFamily="34" charset="-128"/>
              </a:rPr>
              <a:t>,</a:t>
            </a:r>
            <a:r>
              <a:rPr lang="en-US" altLang="en-US" sz="2800" i="1">
                <a:ea typeface="ＭＳ Ｐゴシック" panose="020B0600070205080204" pitchFamily="34" charset="-128"/>
              </a:rPr>
              <a:t>n</a:t>
            </a:r>
            <a:r>
              <a:rPr lang="en-US" altLang="en-US" sz="2800" i="1" baseline="-25000">
                <a:ea typeface="ＭＳ Ｐゴシック" panose="020B0600070205080204" pitchFamily="34" charset="-128"/>
              </a:rPr>
              <a:t>2</a:t>
            </a:r>
            <a:r>
              <a:rPr lang="en-US" altLang="en-US" sz="2800">
                <a:ea typeface="ＭＳ Ｐゴシック" panose="020B0600070205080204" pitchFamily="34" charset="-128"/>
              </a:rPr>
              <a:t>,…,</a:t>
            </a:r>
            <a:r>
              <a:rPr lang="en-US" altLang="en-US" sz="2800" i="1">
                <a:ea typeface="ＭＳ Ｐゴシック" panose="020B0600070205080204" pitchFamily="34" charset="-128"/>
              </a:rPr>
              <a:t>n</a:t>
            </a:r>
            <a:r>
              <a:rPr lang="en-US" altLang="en-US" sz="2800" i="1" baseline="-25000">
                <a:ea typeface="ＭＳ Ｐゴシック" panose="020B0600070205080204" pitchFamily="34" charset="-128"/>
              </a:rPr>
              <a:t>k</a:t>
            </a:r>
            <a:r>
              <a:rPr lang="en-US" altLang="en-US" sz="2800">
                <a:ea typeface="ＭＳ Ｐゴシック" panose="020B0600070205080204" pitchFamily="34" charset="-128"/>
              </a:rPr>
              <a:t>}, then the existential quantifier is simply the </a:t>
            </a:r>
            <a:r>
              <a:rPr lang="en-US" altLang="en-US" sz="2800" u="sng">
                <a:ea typeface="ＭＳ Ｐゴシック" panose="020B0600070205080204" pitchFamily="34" charset="-128"/>
              </a:rPr>
              <a:t>disjunction</a:t>
            </a:r>
            <a:r>
              <a:rPr lang="en-US" altLang="en-US" sz="2800">
                <a:ea typeface="ＭＳ Ｐゴシック" panose="020B0600070205080204" pitchFamily="34" charset="-128"/>
              </a:rPr>
              <a:t> of the propositions over all the elements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 </a:t>
            </a:r>
            <a:r>
              <a:rPr lang="en-US" altLang="en-US" sz="2800" i="1">
                <a:ea typeface="ＭＳ Ｐゴシック" panose="020B0600070205080204" pitchFamily="34" charset="-128"/>
                <a:sym typeface="Symbol" pitchFamily="2" charset="2"/>
              </a:rPr>
              <a:t>x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sz="2800" i="1">
                <a:ea typeface="ＭＳ Ｐゴシック" panose="020B0600070205080204" pitchFamily="34" charset="-128"/>
              </a:rPr>
              <a:t>P</a:t>
            </a:r>
            <a:r>
              <a:rPr lang="en-US" altLang="en-US" sz="2800">
                <a:ea typeface="ＭＳ Ｐゴシック" panose="020B0600070205080204" pitchFamily="34" charset="-128"/>
              </a:rPr>
              <a:t>(</a:t>
            </a:r>
            <a:r>
              <a:rPr lang="en-US" altLang="en-US" sz="2800" i="1">
                <a:ea typeface="ＭＳ Ｐゴシック" panose="020B0600070205080204" pitchFamily="34" charset="-128"/>
              </a:rPr>
              <a:t>x</a:t>
            </a:r>
            <a:r>
              <a:rPr lang="en-US" altLang="en-US" sz="2800">
                <a:ea typeface="ＭＳ Ｐゴシック" panose="020B0600070205080204" pitchFamily="34" charset="-128"/>
              </a:rPr>
              <a:t>) 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  </a:t>
            </a:r>
            <a:r>
              <a:rPr lang="en-US" altLang="en-US" sz="2800" i="1">
                <a:ea typeface="ＭＳ Ｐゴシック" panose="020B0600070205080204" pitchFamily="34" charset="-128"/>
              </a:rPr>
              <a:t>P</a:t>
            </a:r>
            <a:r>
              <a:rPr lang="en-US" altLang="en-US" sz="2800">
                <a:ea typeface="ＭＳ Ｐゴシック" panose="020B0600070205080204" pitchFamily="34" charset="-128"/>
              </a:rPr>
              <a:t>(</a:t>
            </a:r>
            <a:r>
              <a:rPr lang="en-US" altLang="en-US" sz="2800" i="1">
                <a:ea typeface="ＭＳ Ｐゴシック" panose="020B0600070205080204" pitchFamily="34" charset="-128"/>
              </a:rPr>
              <a:t>n</a:t>
            </a:r>
            <a:r>
              <a:rPr lang="en-US" altLang="en-US" sz="2800" i="1" baseline="-25000">
                <a:ea typeface="ＭＳ Ｐゴシック" panose="020B0600070205080204" pitchFamily="34" charset="-128"/>
              </a:rPr>
              <a:t>1</a:t>
            </a:r>
            <a:r>
              <a:rPr lang="en-US" altLang="en-US" sz="2800">
                <a:ea typeface="ＭＳ Ｐゴシック" panose="020B0600070205080204" pitchFamily="34" charset="-128"/>
              </a:rPr>
              <a:t>) 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</a:t>
            </a:r>
            <a:r>
              <a:rPr lang="en-US" altLang="en-US" sz="2800">
                <a:ea typeface="ＭＳ Ｐゴシック" panose="020B0600070205080204" pitchFamily="34" charset="-128"/>
              </a:rPr>
              <a:t> </a:t>
            </a:r>
            <a:r>
              <a:rPr lang="en-US" altLang="en-US" sz="2800" i="1">
                <a:ea typeface="ＭＳ Ｐゴシック" panose="020B0600070205080204" pitchFamily="34" charset="-128"/>
              </a:rPr>
              <a:t>P</a:t>
            </a:r>
            <a:r>
              <a:rPr lang="en-US" altLang="en-US" sz="2800">
                <a:ea typeface="ＭＳ Ｐゴシック" panose="020B0600070205080204" pitchFamily="34" charset="-128"/>
              </a:rPr>
              <a:t>(</a:t>
            </a:r>
            <a:r>
              <a:rPr lang="en-US" altLang="en-US" sz="2800" i="1">
                <a:ea typeface="ＭＳ Ｐゴシック" panose="020B0600070205080204" pitchFamily="34" charset="-128"/>
              </a:rPr>
              <a:t>n</a:t>
            </a:r>
            <a:r>
              <a:rPr lang="en-US" altLang="en-US" sz="2800" i="1" baseline="-25000">
                <a:ea typeface="ＭＳ Ｐゴシック" panose="020B0600070205080204" pitchFamily="34" charset="-128"/>
              </a:rPr>
              <a:t>2</a:t>
            </a:r>
            <a:r>
              <a:rPr lang="en-US" altLang="en-US" sz="2800">
                <a:ea typeface="ＭＳ Ｐゴシック" panose="020B0600070205080204" pitchFamily="34" charset="-128"/>
              </a:rPr>
              <a:t>) 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  </a:t>
            </a:r>
            <a:r>
              <a:rPr lang="en-US" altLang="en-US" sz="2800">
                <a:ea typeface="ＭＳ Ｐゴシック" panose="020B0600070205080204" pitchFamily="34" charset="-128"/>
              </a:rPr>
              <a:t>…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  </a:t>
            </a:r>
            <a:r>
              <a:rPr lang="en-US" altLang="en-US" sz="2800">
                <a:ea typeface="ＭＳ Ｐゴシック" panose="020B0600070205080204" pitchFamily="34" charset="-128"/>
              </a:rPr>
              <a:t> </a:t>
            </a:r>
            <a:r>
              <a:rPr lang="en-US" altLang="en-US" sz="2800" i="1">
                <a:ea typeface="ＭＳ Ｐゴシック" panose="020B0600070205080204" pitchFamily="34" charset="-128"/>
              </a:rPr>
              <a:t>P</a:t>
            </a:r>
            <a:r>
              <a:rPr lang="en-US" altLang="en-US" sz="2800">
                <a:ea typeface="ＭＳ Ｐゴシック" panose="020B0600070205080204" pitchFamily="34" charset="-128"/>
              </a:rPr>
              <a:t>(</a:t>
            </a:r>
            <a:r>
              <a:rPr lang="en-US" altLang="en-US" sz="2800" i="1">
                <a:ea typeface="ＭＳ Ｐゴシック" panose="020B0600070205080204" pitchFamily="34" charset="-128"/>
              </a:rPr>
              <a:t>n</a:t>
            </a:r>
            <a:r>
              <a:rPr lang="en-US" altLang="en-US" sz="2800" i="1" baseline="-25000">
                <a:ea typeface="ＭＳ Ｐゴシック" panose="020B0600070205080204" pitchFamily="34" charset="-128"/>
              </a:rPr>
              <a:t>k</a:t>
            </a:r>
            <a:r>
              <a:rPr lang="en-US" altLang="en-US" sz="2800">
                <a:ea typeface="ＭＳ Ｐゴシック" panose="020B0600070205080204" pitchFamily="34" charset="-128"/>
              </a:rPr>
              <a:t>) </a:t>
            </a:r>
          </a:p>
          <a:p>
            <a:endParaRPr lang="en-US" altLang="en-US" sz="280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itle 1">
            <a:extLst>
              <a:ext uri="{FF2B5EF4-FFF2-40B4-BE49-F238E27FC236}">
                <a16:creationId xmlns:a16="http://schemas.microsoft.com/office/drawing/2014/main" id="{A43F080F-6597-FC47-A023-2E1ED6CF6E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Existential Quantifier: Example 1</a:t>
            </a:r>
          </a:p>
        </p:txBody>
      </p:sp>
      <p:sp>
        <p:nvSpPr>
          <p:cNvPr id="32770" name="Content Placeholder 2">
            <a:extLst>
              <a:ext uri="{FF2B5EF4-FFF2-40B4-BE49-F238E27FC236}">
                <a16:creationId xmlns:a16="http://schemas.microsoft.com/office/drawing/2014/main" id="{7455B80C-E594-C544-9A03-104F89DF41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Let </a:t>
            </a:r>
            <a:r>
              <a:rPr lang="en-US" altLang="en-US" i="1">
                <a:ea typeface="ＭＳ Ｐゴシック" panose="020B0600070205080204" pitchFamily="34" charset="-128"/>
              </a:rPr>
              <a:t>P</a:t>
            </a:r>
            <a:r>
              <a:rPr lang="en-US" altLang="en-US">
                <a:ea typeface="ＭＳ Ｐゴシック" panose="020B0600070205080204" pitchFamily="34" charset="-128"/>
              </a:rPr>
              <a:t>(</a:t>
            </a:r>
            <a:r>
              <a:rPr lang="en-US" altLang="en-US" i="1">
                <a:ea typeface="ＭＳ Ｐゴシック" panose="020B0600070205080204" pitchFamily="34" charset="-128"/>
              </a:rPr>
              <a:t>x,y</a:t>
            </a:r>
            <a:r>
              <a:rPr lang="en-US" altLang="en-US">
                <a:ea typeface="ＭＳ Ｐゴシック" panose="020B0600070205080204" pitchFamily="34" charset="-128"/>
              </a:rPr>
              <a:t>) denote the statement </a:t>
            </a:r>
            <a:r>
              <a:rPr lang="ja-JP" altLang="en-US">
                <a:ea typeface="ＭＳ Ｐゴシック" panose="020B0600070205080204" pitchFamily="34" charset="-128"/>
              </a:rPr>
              <a:t>‘</a:t>
            </a:r>
            <a:r>
              <a:rPr lang="en-US" altLang="ja-JP">
                <a:ea typeface="ＭＳ Ｐゴシック" panose="020B0600070205080204" pitchFamily="34" charset="-128"/>
              </a:rPr>
              <a:t>x+y=5</a:t>
            </a:r>
            <a:r>
              <a:rPr lang="ja-JP" altLang="en-US">
                <a:ea typeface="ＭＳ Ｐゴシック" panose="020B0600070205080204" pitchFamily="34" charset="-128"/>
              </a:rPr>
              <a:t>’</a:t>
            </a:r>
            <a:endParaRPr lang="en-US" altLang="ja-JP">
              <a:ea typeface="ＭＳ Ｐゴシック" panose="020B0600070205080204" pitchFamily="34" charset="-128"/>
            </a:endParaRPr>
          </a:p>
          <a:p>
            <a:r>
              <a:rPr lang="en-US" altLang="en-US">
                <a:ea typeface="ＭＳ Ｐゴシック" panose="020B0600070205080204" pitchFamily="34" charset="-128"/>
              </a:rPr>
              <a:t>What does the expression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</a:t>
            </a:r>
            <a:r>
              <a:rPr lang="en-US" altLang="en-US" i="1">
                <a:ea typeface="ＭＳ Ｐゴシック" panose="020B0600070205080204" pitchFamily="34" charset="-128"/>
                <a:sym typeface="Symbol" pitchFamily="2" charset="2"/>
              </a:rPr>
              <a:t>x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</a:t>
            </a:r>
            <a:r>
              <a:rPr lang="en-US" altLang="en-US" i="1">
                <a:ea typeface="ＭＳ Ｐゴシック" panose="020B0600070205080204" pitchFamily="34" charset="-128"/>
                <a:sym typeface="Symbol" pitchFamily="2" charset="2"/>
              </a:rPr>
              <a:t>y </a:t>
            </a:r>
            <a:r>
              <a:rPr lang="en-US" altLang="en-US" i="1">
                <a:ea typeface="ＭＳ Ｐゴシック" panose="020B0600070205080204" pitchFamily="34" charset="-128"/>
              </a:rPr>
              <a:t>P</a:t>
            </a:r>
            <a:r>
              <a:rPr lang="en-US" altLang="en-US">
                <a:ea typeface="ＭＳ Ｐゴシック" panose="020B0600070205080204" pitchFamily="34" charset="-128"/>
              </a:rPr>
              <a:t>(</a:t>
            </a:r>
            <a:r>
              <a:rPr lang="en-US" altLang="en-US" i="1">
                <a:ea typeface="ＭＳ Ｐゴシック" panose="020B0600070205080204" pitchFamily="34" charset="-128"/>
              </a:rPr>
              <a:t>x,y</a:t>
            </a:r>
            <a:r>
              <a:rPr lang="en-US" altLang="en-US">
                <a:ea typeface="ＭＳ Ｐゴシック" panose="020B0600070205080204" pitchFamily="34" charset="-128"/>
              </a:rPr>
              <a:t>) mean?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Which universe(s) of discourse make it true?</a:t>
            </a:r>
          </a:p>
          <a:p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Title 1">
            <a:extLst>
              <a:ext uri="{FF2B5EF4-FFF2-40B4-BE49-F238E27FC236}">
                <a16:creationId xmlns:a16="http://schemas.microsoft.com/office/drawing/2014/main" id="{FF776AEA-38A6-0440-BA77-1EA7346E2E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Existential Quantifier: Example 2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3794" name="Content Placeholder 2">
                <a:extLst>
                  <a:ext uri="{FF2B5EF4-FFF2-40B4-BE49-F238E27FC236}">
                    <a16:creationId xmlns:a16="http://schemas.microsoft.com/office/drawing/2014/main" id="{A9701960-B415-BE4D-9E81-3B2250788C49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57200" y="1371600"/>
                <a:ext cx="8229600" cy="4525963"/>
              </a:xfrm>
            </p:spPr>
            <p:txBody>
              <a:bodyPr/>
              <a:lstStyle/>
              <a:p>
                <a:r>
                  <a:rPr lang="en-US" altLang="en-US" sz="2400" dirty="0">
                    <a:ea typeface="ＭＳ Ｐゴシック" panose="020B0600070205080204" pitchFamily="34" charset="-128"/>
                  </a:rPr>
                  <a:t>Express formally the statement </a:t>
                </a:r>
              </a:p>
              <a:p>
                <a:pPr algn="ctr">
                  <a:buFont typeface="Arial" panose="020B0604020202020204" pitchFamily="34" charset="0"/>
                  <a:buNone/>
                </a:pPr>
                <a:r>
                  <a:rPr lang="ja-JP" altLang="en-US" sz="2400">
                    <a:ea typeface="ＭＳ Ｐゴシック" panose="020B0600070205080204" pitchFamily="34" charset="-128"/>
                  </a:rPr>
                  <a:t>‘</a:t>
                </a:r>
                <a:r>
                  <a:rPr lang="en-US" altLang="ja-JP" sz="2400" dirty="0">
                    <a:ea typeface="ＭＳ Ｐゴシック" panose="020B0600070205080204" pitchFamily="34" charset="-128"/>
                  </a:rPr>
                  <a:t>there exists a real solution to </a:t>
                </a:r>
                <a:r>
                  <a:rPr lang="en-US" altLang="ja-JP" sz="2400" i="1" dirty="0">
                    <a:ea typeface="ＭＳ Ｐゴシック" panose="020B0600070205080204" pitchFamily="34" charset="-128"/>
                  </a:rPr>
                  <a:t>ax</a:t>
                </a:r>
                <a:r>
                  <a:rPr lang="en-US" altLang="ja-JP" sz="2400" baseline="30000" dirty="0">
                    <a:ea typeface="ＭＳ Ｐゴシック" panose="020B0600070205080204" pitchFamily="34" charset="-128"/>
                  </a:rPr>
                  <a:t>2</a:t>
                </a:r>
                <a:r>
                  <a:rPr lang="en-US" altLang="ja-JP" sz="2400" dirty="0">
                    <a:ea typeface="ＭＳ Ｐゴシック" panose="020B0600070205080204" pitchFamily="34" charset="-128"/>
                  </a:rPr>
                  <a:t>+</a:t>
                </a:r>
                <a:r>
                  <a:rPr lang="en-US" altLang="ja-JP" sz="2400" i="1" dirty="0">
                    <a:ea typeface="ＭＳ Ｐゴシック" panose="020B0600070205080204" pitchFamily="34" charset="-128"/>
                  </a:rPr>
                  <a:t>bx</a:t>
                </a:r>
                <a:r>
                  <a:rPr lang="en-US" altLang="ja-JP" sz="2400" dirty="0">
                    <a:ea typeface="ＭＳ Ｐゴシック" panose="020B0600070205080204" pitchFamily="34" charset="-128"/>
                  </a:rPr>
                  <a:t>-</a:t>
                </a:r>
                <a:r>
                  <a:rPr lang="en-US" altLang="ja-JP" sz="2400" i="1" dirty="0">
                    <a:ea typeface="ＭＳ Ｐゴシック" panose="020B0600070205080204" pitchFamily="34" charset="-128"/>
                  </a:rPr>
                  <a:t>c</a:t>
                </a:r>
                <a:r>
                  <a:rPr lang="en-US" altLang="ja-JP" sz="2400" dirty="0">
                    <a:ea typeface="ＭＳ Ｐゴシック" panose="020B0600070205080204" pitchFamily="34" charset="-128"/>
                  </a:rPr>
                  <a:t>=0</a:t>
                </a:r>
                <a:r>
                  <a:rPr lang="ja-JP" altLang="en-US" sz="2400">
                    <a:ea typeface="ＭＳ Ｐゴシック" panose="020B0600070205080204" pitchFamily="34" charset="-128"/>
                  </a:rPr>
                  <a:t>’</a:t>
                </a:r>
                <a:endParaRPr lang="en-US" altLang="ja-JP" sz="2400" dirty="0">
                  <a:ea typeface="ＭＳ Ｐゴシック" panose="020B0600070205080204" pitchFamily="34" charset="-128"/>
                </a:endParaRPr>
              </a:p>
              <a:p>
                <a:r>
                  <a:rPr lang="en-US" altLang="en-US" sz="2400" dirty="0">
                    <a:ea typeface="ＭＳ Ｐゴシック" panose="020B0600070205080204" pitchFamily="34" charset="-128"/>
                  </a:rPr>
                  <a:t>Answer:</a:t>
                </a:r>
              </a:p>
              <a:p>
                <a:pPr marL="914400" lvl="1" indent="-457200">
                  <a:buFont typeface="Calibri" panose="020F0502020204030204" pitchFamily="34" charset="0"/>
                  <a:buAutoNum type="arabicPeriod"/>
                </a:pPr>
                <a:r>
                  <a:rPr lang="en-US" altLang="en-US" sz="2000" dirty="0">
                    <a:ea typeface="ＭＳ Ｐゴシック" panose="020B0600070205080204" pitchFamily="34" charset="-128"/>
                  </a:rPr>
                  <a:t>Let </a:t>
                </a:r>
                <a:r>
                  <a:rPr lang="en-US" altLang="en-US" sz="2000" i="1" dirty="0">
                    <a:ea typeface="ＭＳ Ｐゴシック" panose="020B0600070205080204" pitchFamily="34" charset="-128"/>
                  </a:rPr>
                  <a:t>P</a:t>
                </a:r>
                <a:r>
                  <a:rPr lang="en-US" altLang="en-US" sz="2000" dirty="0">
                    <a:ea typeface="ＭＳ Ｐゴシック" panose="020B0600070205080204" pitchFamily="34" charset="-128"/>
                  </a:rPr>
                  <a:t>(</a:t>
                </a:r>
                <a:r>
                  <a:rPr lang="en-US" altLang="en-US" sz="2000" i="1" dirty="0">
                    <a:ea typeface="ＭＳ Ｐゴシック" panose="020B0600070205080204" pitchFamily="34" charset="-128"/>
                  </a:rPr>
                  <a:t>x)</a:t>
                </a:r>
                <a:r>
                  <a:rPr lang="en-US" altLang="en-US" sz="2000" dirty="0">
                    <a:ea typeface="ＭＳ Ｐゴシック" panose="020B0600070205080204" pitchFamily="34" charset="-128"/>
                  </a:rPr>
                  <a:t> be the statement </a:t>
                </a:r>
                <a14:m>
                  <m:oMath xmlns:m="http://schemas.openxmlformats.org/officeDocument/2006/math">
                    <m:r>
                      <a:rPr lang="en-US" altLang="en-US" sz="2000" b="0" i="1" smtClean="0">
                        <a:latin typeface="Cambria Math" panose="02040503050406030204" pitchFamily="18" charset="0"/>
                        <a:ea typeface="ＭＳ Ｐゴシック" panose="020B0600070205080204" pitchFamily="34" charset="-128"/>
                      </a:rPr>
                      <m:t>𝑥</m:t>
                    </m:r>
                    <m:r>
                      <a:rPr lang="en-US" altLang="en-US" sz="2000" b="0" i="1" smtClean="0">
                        <a:latin typeface="Cambria Math" panose="02040503050406030204" pitchFamily="18" charset="0"/>
                        <a:ea typeface="ＭＳ Ｐゴシック" panose="020B0600070205080204" pitchFamily="34" charset="-128"/>
                      </a:rPr>
                      <m:t>=</m:t>
                    </m:r>
                    <m:f>
                      <m:fPr>
                        <m:ctrlPr>
                          <a:rPr lang="en-US" altLang="en-US" sz="2000" b="0" i="1" smtClean="0"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</a:rPr>
                        </m:ctrlPr>
                      </m:fPr>
                      <m:num>
                        <m:r>
                          <a:rPr lang="en-US" altLang="en-US" sz="2000" i="1"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</a:rPr>
                          <m:t>−</m:t>
                        </m:r>
                        <m:r>
                          <a:rPr lang="en-US" altLang="en-US" sz="2000" i="1"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</a:rPr>
                          <m:t>𝑏</m:t>
                        </m:r>
                        <m:r>
                          <a:rPr lang="en-US" altLang="en-US" sz="2000" i="1"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</a:rPr>
                          <m:t>±</m:t>
                        </m:r>
                        <m:rad>
                          <m:radPr>
                            <m:degHide m:val="on"/>
                            <m:ctrlPr>
                              <a:rPr lang="en-US" altLang="en-US" sz="2000" i="1">
                                <a:latin typeface="Cambria Math" panose="02040503050406030204" pitchFamily="18" charset="0"/>
                                <a:ea typeface="ＭＳ Ｐゴシック" panose="020B0600070205080204" pitchFamily="34" charset="-128"/>
                              </a:rPr>
                            </m:ctrlPr>
                          </m:radPr>
                          <m:deg/>
                          <m:e>
                            <m:sSup>
                              <m:sSupPr>
                                <m:ctrlPr>
                                  <a:rPr lang="en-US" altLang="en-US" sz="2000" b="0" i="1" smtClean="0">
                                    <a:latin typeface="Cambria Math" panose="02040503050406030204" pitchFamily="18" charset="0"/>
                                    <a:ea typeface="ＭＳ Ｐゴシック" panose="020B0600070205080204" pitchFamily="34" charset="-128"/>
                                  </a:rPr>
                                </m:ctrlPr>
                              </m:sSupPr>
                              <m:e>
                                <m:r>
                                  <a:rPr lang="en-US" altLang="en-US" sz="2000" b="0" i="1" smtClean="0">
                                    <a:latin typeface="Cambria Math" panose="02040503050406030204" pitchFamily="18" charset="0"/>
                                    <a:ea typeface="ＭＳ Ｐゴシック" panose="020B0600070205080204" pitchFamily="34" charset="-128"/>
                                  </a:rPr>
                                  <m:t>𝑏</m:t>
                                </m:r>
                              </m:e>
                              <m:sup>
                                <m:r>
                                  <a:rPr lang="en-US" altLang="en-US" sz="2000" b="0" i="1" smtClean="0">
                                    <a:latin typeface="Cambria Math" panose="02040503050406030204" pitchFamily="18" charset="0"/>
                                    <a:ea typeface="ＭＳ Ｐゴシック" panose="020B0600070205080204" pitchFamily="34" charset="-128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en-US" altLang="en-US" sz="2000" b="0" i="1" smtClean="0">
                                <a:latin typeface="Cambria Math" panose="02040503050406030204" pitchFamily="18" charset="0"/>
                                <a:ea typeface="ＭＳ Ｐゴシック" panose="020B0600070205080204" pitchFamily="34" charset="-128"/>
                              </a:rPr>
                              <m:t>−4</m:t>
                            </m:r>
                            <m:r>
                              <a:rPr lang="en-US" altLang="en-US" sz="2000" b="0" i="1" smtClean="0">
                                <a:latin typeface="Cambria Math" panose="02040503050406030204" pitchFamily="18" charset="0"/>
                                <a:ea typeface="ＭＳ Ｐゴシック" panose="020B0600070205080204" pitchFamily="34" charset="-128"/>
                              </a:rPr>
                              <m:t>𝑎𝑐</m:t>
                            </m:r>
                          </m:e>
                        </m:rad>
                      </m:num>
                      <m:den>
                        <m:r>
                          <a:rPr lang="en-US" altLang="en-US" sz="2000" b="0" i="1" smtClean="0"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</a:rPr>
                          <m:t>2</m:t>
                        </m:r>
                      </m:den>
                    </m:f>
                  </m:oMath>
                </a14:m>
                <a:endParaRPr lang="en-US" altLang="en-US" sz="2000" b="0" dirty="0">
                  <a:ea typeface="ＭＳ Ｐゴシック" panose="020B0600070205080204" pitchFamily="34" charset="-128"/>
                </a:endParaRPr>
              </a:p>
              <a:p>
                <a:pPr marL="914400" lvl="1" indent="-457200">
                  <a:buFont typeface="Calibri" panose="020F0502020204030204" pitchFamily="34" charset="0"/>
                  <a:buAutoNum type="arabicPeriod"/>
                </a:pPr>
                <a:r>
                  <a:rPr lang="en-US" altLang="en-US" sz="2000" dirty="0">
                    <a:ea typeface="ＭＳ Ｐゴシック" panose="020B0600070205080204" pitchFamily="34" charset="-128"/>
                    <a:sym typeface="Symbol" pitchFamily="2" charset="2"/>
                  </a:rPr>
                  <a:t>Where the universe of discourse for </a:t>
                </a:r>
                <a:r>
                  <a:rPr lang="en-US" altLang="en-US" sz="2000" i="1" dirty="0">
                    <a:ea typeface="ＭＳ Ｐゴシック" panose="020B0600070205080204" pitchFamily="34" charset="-128"/>
                    <a:sym typeface="Symbol" pitchFamily="2" charset="2"/>
                  </a:rPr>
                  <a:t>x</a:t>
                </a:r>
                <a:r>
                  <a:rPr lang="en-US" altLang="en-US" sz="2000" dirty="0">
                    <a:ea typeface="ＭＳ Ｐゴシック" panose="020B0600070205080204" pitchFamily="34" charset="-128"/>
                    <a:sym typeface="Symbol" pitchFamily="2" charset="2"/>
                  </a:rPr>
                  <a:t> is the set of </a:t>
                </a:r>
                <a:r>
                  <a:rPr lang="en-US" altLang="en-US" sz="2000" u="sng" dirty="0">
                    <a:ea typeface="ＭＳ Ｐゴシック" panose="020B0600070205080204" pitchFamily="34" charset="-128"/>
                    <a:sym typeface="Symbol" pitchFamily="2" charset="2"/>
                  </a:rPr>
                  <a:t>real numbers</a:t>
                </a:r>
                <a:r>
                  <a:rPr lang="en-US" altLang="en-US" sz="2000" dirty="0">
                    <a:ea typeface="ＭＳ Ｐゴシック" panose="020B0600070205080204" pitchFamily="34" charset="-128"/>
                    <a:sym typeface="Symbol" pitchFamily="2" charset="2"/>
                  </a:rPr>
                  <a:t>.  Note here that </a:t>
                </a:r>
                <a:r>
                  <a:rPr lang="en-US" altLang="en-US" sz="2000" i="1" dirty="0">
                    <a:ea typeface="ＭＳ Ｐゴシック" panose="020B0600070205080204" pitchFamily="34" charset="-128"/>
                    <a:sym typeface="Symbol" pitchFamily="2" charset="2"/>
                  </a:rPr>
                  <a:t>a</a:t>
                </a:r>
                <a:r>
                  <a:rPr lang="en-US" altLang="en-US" sz="2000" dirty="0">
                    <a:ea typeface="ＭＳ Ｐゴシック" panose="020B0600070205080204" pitchFamily="34" charset="-128"/>
                    <a:sym typeface="Symbol" pitchFamily="2" charset="2"/>
                  </a:rPr>
                  <a:t>, </a:t>
                </a:r>
                <a:r>
                  <a:rPr lang="en-US" altLang="en-US" sz="2000" i="1" dirty="0">
                    <a:ea typeface="ＭＳ Ｐゴシック" panose="020B0600070205080204" pitchFamily="34" charset="-128"/>
                    <a:sym typeface="Symbol" pitchFamily="2" charset="2"/>
                  </a:rPr>
                  <a:t>b</a:t>
                </a:r>
                <a:r>
                  <a:rPr lang="en-US" altLang="en-US" sz="2000" dirty="0">
                    <a:ea typeface="ＭＳ Ｐゴシック" panose="020B0600070205080204" pitchFamily="34" charset="-128"/>
                    <a:sym typeface="Symbol" pitchFamily="2" charset="2"/>
                  </a:rPr>
                  <a:t>, </a:t>
                </a:r>
                <a:r>
                  <a:rPr lang="en-US" altLang="en-US" sz="2000" i="1" dirty="0">
                    <a:ea typeface="ＭＳ Ｐゴシック" panose="020B0600070205080204" pitchFamily="34" charset="-128"/>
                    <a:sym typeface="Symbol" pitchFamily="2" charset="2"/>
                  </a:rPr>
                  <a:t>c</a:t>
                </a:r>
                <a:r>
                  <a:rPr lang="en-US" altLang="en-US" sz="2000" dirty="0">
                    <a:ea typeface="ＭＳ Ｐゴシック" panose="020B0600070205080204" pitchFamily="34" charset="-128"/>
                    <a:sym typeface="Symbol" pitchFamily="2" charset="2"/>
                  </a:rPr>
                  <a:t> are fixed constants.</a:t>
                </a:r>
              </a:p>
              <a:p>
                <a:pPr marL="914400" lvl="1" indent="-457200">
                  <a:buFont typeface="Calibri" panose="020F0502020204030204" pitchFamily="34" charset="0"/>
                  <a:buAutoNum type="arabicPeriod"/>
                </a:pPr>
                <a:r>
                  <a:rPr lang="en-US" altLang="en-US" sz="2000" dirty="0">
                    <a:ea typeface="ＭＳ Ｐゴシック" panose="020B0600070205080204" pitchFamily="34" charset="-128"/>
                    <a:sym typeface="Symbol" pitchFamily="2" charset="2"/>
                  </a:rPr>
                  <a:t>The statement can be expressed as </a:t>
                </a:r>
                <a:r>
                  <a:rPr lang="en-US" altLang="en-US" sz="2000" i="1" dirty="0">
                    <a:ea typeface="ＭＳ Ｐゴシック" panose="020B0600070205080204" pitchFamily="34" charset="-128"/>
                    <a:sym typeface="Symbol" pitchFamily="2" charset="2"/>
                  </a:rPr>
                  <a:t>x</a:t>
                </a:r>
                <a:r>
                  <a:rPr lang="en-US" altLang="en-US" sz="2000" dirty="0">
                    <a:ea typeface="ＭＳ Ｐゴシック" panose="020B0600070205080204" pitchFamily="34" charset="-128"/>
                    <a:sym typeface="Symbol" pitchFamily="2" charset="2"/>
                  </a:rPr>
                  <a:t> </a:t>
                </a:r>
                <a:r>
                  <a:rPr lang="en-US" altLang="en-US" sz="2000" i="1" dirty="0">
                    <a:ea typeface="ＭＳ Ｐゴシック" panose="020B0600070205080204" pitchFamily="34" charset="-128"/>
                  </a:rPr>
                  <a:t>P</a:t>
                </a:r>
                <a:r>
                  <a:rPr lang="en-US" altLang="en-US" sz="2000" dirty="0">
                    <a:ea typeface="ＭＳ Ｐゴシック" panose="020B0600070205080204" pitchFamily="34" charset="-128"/>
                  </a:rPr>
                  <a:t>(</a:t>
                </a:r>
                <a:r>
                  <a:rPr lang="en-US" altLang="en-US" sz="2000" i="1" dirty="0">
                    <a:ea typeface="ＭＳ Ｐゴシック" panose="020B0600070205080204" pitchFamily="34" charset="-128"/>
                  </a:rPr>
                  <a:t>x</a:t>
                </a:r>
                <a:r>
                  <a:rPr lang="en-US" altLang="en-US" sz="2000" dirty="0">
                    <a:ea typeface="ＭＳ Ｐゴシック" panose="020B0600070205080204" pitchFamily="34" charset="-128"/>
                  </a:rPr>
                  <a:t>)</a:t>
                </a:r>
              </a:p>
              <a:p>
                <a:r>
                  <a:rPr lang="en-US" altLang="en-US" sz="2400" dirty="0">
                    <a:ea typeface="ＭＳ Ｐゴシック" panose="020B0600070205080204" pitchFamily="34" charset="-128"/>
                  </a:rPr>
                  <a:t>What is the truth value of </a:t>
                </a:r>
                <a:r>
                  <a:rPr lang="en-US" altLang="en-US" sz="2400" dirty="0">
                    <a:ea typeface="ＭＳ Ｐゴシック" panose="020B0600070205080204" pitchFamily="34" charset="-128"/>
                    <a:sym typeface="Symbol" pitchFamily="2" charset="2"/>
                  </a:rPr>
                  <a:t></a:t>
                </a:r>
                <a:r>
                  <a:rPr lang="en-US" altLang="en-US" sz="2400" i="1" dirty="0">
                    <a:ea typeface="ＭＳ Ｐゴシック" panose="020B0600070205080204" pitchFamily="34" charset="-128"/>
                    <a:sym typeface="Symbol" pitchFamily="2" charset="2"/>
                  </a:rPr>
                  <a:t>x</a:t>
                </a:r>
                <a:r>
                  <a:rPr lang="en-US" altLang="en-US" sz="2400" dirty="0">
                    <a:ea typeface="ＭＳ Ｐゴシック" panose="020B0600070205080204" pitchFamily="34" charset="-128"/>
                    <a:sym typeface="Symbol" pitchFamily="2" charset="2"/>
                  </a:rPr>
                  <a:t> </a:t>
                </a:r>
                <a:r>
                  <a:rPr lang="en-US" altLang="en-US" sz="2400" i="1" dirty="0">
                    <a:ea typeface="ＭＳ Ｐゴシック" panose="020B0600070205080204" pitchFamily="34" charset="-128"/>
                  </a:rPr>
                  <a:t>P</a:t>
                </a:r>
                <a:r>
                  <a:rPr lang="en-US" altLang="en-US" sz="2400" dirty="0">
                    <a:ea typeface="ＭＳ Ｐゴシック" panose="020B0600070205080204" pitchFamily="34" charset="-128"/>
                  </a:rPr>
                  <a:t>(</a:t>
                </a:r>
                <a:r>
                  <a:rPr lang="en-US" altLang="en-US" sz="2400" i="1" dirty="0">
                    <a:ea typeface="ＭＳ Ｐゴシック" panose="020B0600070205080204" pitchFamily="34" charset="-128"/>
                  </a:rPr>
                  <a:t>x</a:t>
                </a:r>
                <a:r>
                  <a:rPr lang="en-US" altLang="en-US" sz="2400" dirty="0">
                    <a:ea typeface="ＭＳ Ｐゴシック" panose="020B0600070205080204" pitchFamily="34" charset="-128"/>
                  </a:rPr>
                  <a:t>), where </a:t>
                </a:r>
                <a:r>
                  <a:rPr lang="en-US" altLang="en-US" sz="2400" dirty="0" err="1">
                    <a:ea typeface="ＭＳ Ｐゴシック" panose="020B0600070205080204" pitchFamily="34" charset="-128"/>
                  </a:rPr>
                  <a:t>UoD</a:t>
                </a:r>
                <a:r>
                  <a:rPr lang="en-US" altLang="en-US" sz="2400" dirty="0">
                    <a:ea typeface="ＭＳ Ｐゴシック" panose="020B0600070205080204" pitchFamily="34" charset="-128"/>
                  </a:rPr>
                  <a:t> is </a:t>
                </a:r>
                <a14:m>
                  <m:oMath xmlns:m="http://schemas.openxmlformats.org/officeDocument/2006/math">
                    <m:r>
                      <a:rPr lang="en-US" altLang="en-US" sz="24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ℝ</m:t>
                    </m:r>
                  </m:oMath>
                </a14:m>
                <a:r>
                  <a:rPr lang="en-US" altLang="en-US" sz="2400" dirty="0">
                    <a:ea typeface="ＭＳ Ｐゴシック" panose="020B0600070205080204" pitchFamily="34" charset="-128"/>
                  </a:rPr>
                  <a:t>?</a:t>
                </a:r>
              </a:p>
              <a:p>
                <a:pPr marL="914400" lvl="1" indent="-457200"/>
                <a:r>
                  <a:rPr lang="en-US" altLang="en-US" sz="2000" dirty="0">
                    <a:ea typeface="ＭＳ Ｐゴシック" panose="020B0600070205080204" pitchFamily="34" charset="-128"/>
                  </a:rPr>
                  <a:t>It is false.  When </a:t>
                </a:r>
                <a:r>
                  <a:rPr lang="en-US" altLang="en-US" sz="2000" i="1" dirty="0">
                    <a:ea typeface="ＭＳ Ｐゴシック" panose="020B0600070205080204" pitchFamily="34" charset="-128"/>
                    <a:sym typeface="Symbol" pitchFamily="2" charset="2"/>
                  </a:rPr>
                  <a:t>b</a:t>
                </a:r>
                <a:r>
                  <a:rPr lang="en-US" altLang="en-US" sz="2000" baseline="30000" dirty="0">
                    <a:ea typeface="ＭＳ Ｐゴシック" panose="020B0600070205080204" pitchFamily="34" charset="-128"/>
                    <a:sym typeface="Symbol" pitchFamily="2" charset="2"/>
                  </a:rPr>
                  <a:t>2</a:t>
                </a:r>
                <a:r>
                  <a:rPr lang="en-US" altLang="en-US" sz="2000" dirty="0">
                    <a:ea typeface="ＭＳ Ｐゴシック" panose="020B0600070205080204" pitchFamily="34" charset="-128"/>
                    <a:sym typeface="Symbol" pitchFamily="2" charset="2"/>
                  </a:rPr>
                  <a:t>&lt;4</a:t>
                </a:r>
                <a:r>
                  <a:rPr lang="en-US" altLang="en-US" sz="2000" i="1" dirty="0">
                    <a:ea typeface="ＭＳ Ｐゴシック" panose="020B0600070205080204" pitchFamily="34" charset="-128"/>
                    <a:sym typeface="Symbol" pitchFamily="2" charset="2"/>
                  </a:rPr>
                  <a:t>ac, </a:t>
                </a:r>
                <a:r>
                  <a:rPr lang="en-US" altLang="en-US" sz="2000" dirty="0">
                    <a:ea typeface="ＭＳ Ｐゴシック" panose="020B0600070205080204" pitchFamily="34" charset="-128"/>
                    <a:sym typeface="Symbol" pitchFamily="2" charset="2"/>
                  </a:rPr>
                  <a:t>there are no real number x that can satisfy the predicate</a:t>
                </a:r>
              </a:p>
              <a:p>
                <a:r>
                  <a:rPr lang="en-US" altLang="en-US" sz="2400" dirty="0">
                    <a:ea typeface="ＭＳ Ｐゴシック" panose="020B0600070205080204" pitchFamily="34" charset="-128"/>
                    <a:sym typeface="Symbol" pitchFamily="2" charset="2"/>
                  </a:rPr>
                  <a:t>What can we do so that </a:t>
                </a:r>
                <a:r>
                  <a:rPr lang="en-US" altLang="en-US" sz="2400" i="1" dirty="0">
                    <a:ea typeface="ＭＳ Ｐゴシック" panose="020B0600070205080204" pitchFamily="34" charset="-128"/>
                    <a:sym typeface="Symbol" pitchFamily="2" charset="2"/>
                  </a:rPr>
                  <a:t>x</a:t>
                </a:r>
                <a:r>
                  <a:rPr lang="en-US" altLang="en-US" sz="2400" dirty="0">
                    <a:ea typeface="ＭＳ Ｐゴシック" panose="020B0600070205080204" pitchFamily="34" charset="-128"/>
                    <a:sym typeface="Symbol" pitchFamily="2" charset="2"/>
                  </a:rPr>
                  <a:t> </a:t>
                </a:r>
                <a:r>
                  <a:rPr lang="en-US" altLang="en-US" sz="2400" i="1" dirty="0">
                    <a:ea typeface="ＭＳ Ｐゴシック" panose="020B0600070205080204" pitchFamily="34" charset="-128"/>
                  </a:rPr>
                  <a:t>P</a:t>
                </a:r>
                <a:r>
                  <a:rPr lang="en-US" altLang="en-US" sz="2400" dirty="0">
                    <a:ea typeface="ＭＳ Ｐゴシック" panose="020B0600070205080204" pitchFamily="34" charset="-128"/>
                  </a:rPr>
                  <a:t>(</a:t>
                </a:r>
                <a:r>
                  <a:rPr lang="en-US" altLang="en-US" sz="2400" i="1" dirty="0">
                    <a:ea typeface="ＭＳ Ｐゴシック" panose="020B0600070205080204" pitchFamily="34" charset="-128"/>
                  </a:rPr>
                  <a:t>x</a:t>
                </a:r>
                <a:r>
                  <a:rPr lang="en-US" altLang="en-US" sz="2400" dirty="0">
                    <a:ea typeface="ＭＳ Ｐゴシック" panose="020B0600070205080204" pitchFamily="34" charset="-128"/>
                  </a:rPr>
                  <a:t>)</a:t>
                </a:r>
                <a:r>
                  <a:rPr lang="en-US" altLang="en-US" sz="2400" dirty="0">
                    <a:ea typeface="ＭＳ Ｐゴシック" panose="020B0600070205080204" pitchFamily="34" charset="-128"/>
                    <a:sym typeface="Symbol" pitchFamily="2" charset="2"/>
                  </a:rPr>
                  <a:t>is true?</a:t>
                </a:r>
              </a:p>
              <a:p>
                <a:pPr marL="914400" lvl="1" indent="-457200"/>
                <a:r>
                  <a:rPr lang="en-US" altLang="en-US" sz="2000" dirty="0">
                    <a:ea typeface="ＭＳ Ｐゴシック" panose="020B0600070205080204" pitchFamily="34" charset="-128"/>
                    <a:sym typeface="Symbol" pitchFamily="2" charset="2"/>
                  </a:rPr>
                  <a:t>Change the universe of discourse to the complex numbers, </a:t>
                </a:r>
                <a:endParaRPr lang="en-US" altLang="en-US" sz="2400" b="1" dirty="0">
                  <a:ea typeface="ＭＳ Ｐゴシック" panose="020B0600070205080204" pitchFamily="34" charset="-128"/>
                  <a:sym typeface="Symbol" pitchFamily="2" charset="2"/>
                </a:endParaRPr>
              </a:p>
              <a:p>
                <a:pPr marL="914400" lvl="1" indent="-457200"/>
                <a:endParaRPr lang="en-US" altLang="en-US" sz="2000" dirty="0">
                  <a:ea typeface="ＭＳ Ｐゴシック" panose="020B0600070205080204" pitchFamily="34" charset="-128"/>
                </a:endParaRPr>
              </a:p>
            </p:txBody>
          </p:sp>
        </mc:Choice>
        <mc:Fallback>
          <p:sp>
            <p:nvSpPr>
              <p:cNvPr id="33794" name="Content Placeholder 2">
                <a:extLst>
                  <a:ext uri="{FF2B5EF4-FFF2-40B4-BE49-F238E27FC236}">
                    <a16:creationId xmlns:a16="http://schemas.microsoft.com/office/drawing/2014/main" id="{A9701960-B415-BE4D-9E81-3B2250788C4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371600"/>
                <a:ext cx="8229600" cy="4525963"/>
              </a:xfrm>
              <a:blipFill>
                <a:blip r:embed="rId2"/>
                <a:stretch>
                  <a:fillRect l="-1080" t="-1120" b="-1008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" name="Picture 1">
            <a:extLst>
              <a:ext uri="{FF2B5EF4-FFF2-40B4-BE49-F238E27FC236}">
                <a16:creationId xmlns:a16="http://schemas.microsoft.com/office/drawing/2014/main" id="{EB0DBBE6-17A5-E740-A46C-CFF93259746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14138" y="5918200"/>
            <a:ext cx="234462" cy="254000"/>
          </a:xfrm>
          <a:prstGeom prst="rect">
            <a:avLst/>
          </a:prstGeo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Title 1">
            <a:extLst>
              <a:ext uri="{FF2B5EF4-FFF2-40B4-BE49-F238E27FC236}">
                <a16:creationId xmlns:a16="http://schemas.microsoft.com/office/drawing/2014/main" id="{6E42115C-0A50-0840-AB07-961F770B4A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Quantifiers: Truth values</a:t>
            </a:r>
          </a:p>
        </p:txBody>
      </p:sp>
      <p:sp>
        <p:nvSpPr>
          <p:cNvPr id="34818" name="Content Placeholder 2">
            <a:extLst>
              <a:ext uri="{FF2B5EF4-FFF2-40B4-BE49-F238E27FC236}">
                <a16:creationId xmlns:a16="http://schemas.microsoft.com/office/drawing/2014/main" id="{04DA452B-7CF6-994D-AA97-56F65B7891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In general, when are quantified statements true or false?</a:t>
            </a:r>
          </a:p>
          <a:p>
            <a:pPr>
              <a:buFont typeface="Arial" panose="020B0604020202020204" pitchFamily="34" charset="0"/>
              <a:buNone/>
            </a:pPr>
            <a:endParaRPr lang="en-US" altLang="en-US">
              <a:ea typeface="ＭＳ Ｐゴシック" panose="020B0600070205080204" pitchFamily="34" charset="-128"/>
            </a:endParaRPr>
          </a:p>
          <a:p>
            <a:pPr>
              <a:buFont typeface="Arial" panose="020B0604020202020204" pitchFamily="34" charset="0"/>
              <a:buNone/>
            </a:pPr>
            <a:endParaRPr lang="en-US" altLang="en-US">
              <a:ea typeface="ＭＳ Ｐゴシック" panose="020B0600070205080204" pitchFamily="34" charset="-128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F0ABD4F1-98A5-3B46-B82E-D148004C2750}"/>
              </a:ext>
            </a:extLst>
          </p:cNvPr>
          <p:cNvGraphicFramePr>
            <a:graphicFrameLocks noGrp="1"/>
          </p:cNvGraphicFramePr>
          <p:nvPr/>
        </p:nvGraphicFramePr>
        <p:xfrm>
          <a:off x="685800" y="3124200"/>
          <a:ext cx="7543800" cy="2103438"/>
        </p:xfrm>
        <a:graphic>
          <a:graphicData uri="http://schemas.openxmlformats.org/drawingml/2006/table">
            <a:tbl>
              <a:tblPr/>
              <a:tblGrid>
                <a:gridCol w="1524000">
                  <a:extLst>
                    <a:ext uri="{9D8B030D-6E8A-4147-A177-3AD203B41FA5}">
                      <a16:colId xmlns:a16="http://schemas.microsoft.com/office/drawing/2014/main" val="2073274072"/>
                    </a:ext>
                  </a:extLst>
                </a:gridCol>
                <a:gridCol w="2971800">
                  <a:extLst>
                    <a:ext uri="{9D8B030D-6E8A-4147-A177-3AD203B41FA5}">
                      <a16:colId xmlns:a16="http://schemas.microsoft.com/office/drawing/2014/main" val="1833217715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1884910718"/>
                    </a:ext>
                  </a:extLst>
                </a:gridCol>
              </a:tblGrid>
              <a:tr h="457274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Statement</a:t>
                      </a:r>
                    </a:p>
                  </a:txBody>
                  <a:tcPr marT="45733" marB="45733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True when…</a:t>
                      </a:r>
                    </a:p>
                  </a:txBody>
                  <a:tcPr marT="45733" marB="45733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False when...</a:t>
                      </a:r>
                    </a:p>
                  </a:txBody>
                  <a:tcPr marT="45733" marB="45733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8872297"/>
                  </a:ext>
                </a:extLst>
              </a:tr>
              <a:tr h="82308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  <a:sym typeface="Symbol" pitchFamily="2" charset="2"/>
                        </a:rPr>
                        <a:t></a:t>
                      </a:r>
                      <a:r>
                        <a:rPr kumimoji="0" lang="en-US" alt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x</a:t>
                      </a: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  <a:sym typeface="Symbol" pitchFamily="2" charset="2"/>
                        </a:rPr>
                        <a:t> </a:t>
                      </a:r>
                      <a:r>
                        <a:rPr kumimoji="0" lang="en-US" alt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P</a:t>
                      </a: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(</a:t>
                      </a:r>
                      <a:r>
                        <a:rPr kumimoji="0" lang="en-US" alt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x</a:t>
                      </a: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)</a:t>
                      </a:r>
                    </a:p>
                  </a:txBody>
                  <a:tcPr marT="45733" marB="45733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P</a:t>
                      </a: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(</a:t>
                      </a:r>
                      <a:r>
                        <a:rPr kumimoji="0" lang="en-US" alt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x</a:t>
                      </a: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) is true for every </a:t>
                      </a:r>
                      <a:r>
                        <a:rPr kumimoji="0" lang="en-US" alt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  <a:sym typeface="Symbol" pitchFamily="2" charset="2"/>
                        </a:rPr>
                        <a:t>x</a:t>
                      </a:r>
                      <a:endParaRPr kumimoji="0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34" charset="-128"/>
                        <a:cs typeface="Arial" panose="020B0604020202020204" pitchFamily="34" charset="0"/>
                      </a:endParaRPr>
                    </a:p>
                  </a:txBody>
                  <a:tcPr marT="45733" marB="45733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There is an</a:t>
                      </a:r>
                      <a:r>
                        <a:rPr kumimoji="0" lang="en-US" alt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 x </a:t>
                      </a: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for which</a:t>
                      </a:r>
                      <a:r>
                        <a:rPr kumimoji="0" lang="en-US" alt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 P</a:t>
                      </a: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(</a:t>
                      </a:r>
                      <a:r>
                        <a:rPr kumimoji="0" lang="en-US" alt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x</a:t>
                      </a: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) is false</a:t>
                      </a:r>
                    </a:p>
                  </a:txBody>
                  <a:tcPr marT="45733" marB="45733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79458165"/>
                  </a:ext>
                </a:extLst>
              </a:tr>
              <a:tr h="82308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  <a:sym typeface="Symbol" pitchFamily="2" charset="2"/>
                        </a:rPr>
                        <a:t></a:t>
                      </a:r>
                      <a:r>
                        <a:rPr kumimoji="0" lang="en-US" alt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x</a:t>
                      </a: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  <a:sym typeface="Symbol" pitchFamily="2" charset="2"/>
                        </a:rPr>
                        <a:t> </a:t>
                      </a:r>
                      <a:r>
                        <a:rPr kumimoji="0" lang="en-US" alt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P</a:t>
                      </a: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(</a:t>
                      </a:r>
                      <a:r>
                        <a:rPr kumimoji="0" lang="en-US" alt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x</a:t>
                      </a: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)</a:t>
                      </a:r>
                    </a:p>
                  </a:txBody>
                  <a:tcPr marT="45733" marB="45733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There is an</a:t>
                      </a:r>
                      <a:r>
                        <a:rPr kumimoji="0" lang="en-US" alt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 x </a:t>
                      </a: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for which</a:t>
                      </a:r>
                      <a:r>
                        <a:rPr kumimoji="0" lang="en-US" alt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 P</a:t>
                      </a: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(</a:t>
                      </a:r>
                      <a:r>
                        <a:rPr kumimoji="0" lang="en-US" alt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x</a:t>
                      </a: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) is true</a:t>
                      </a:r>
                    </a:p>
                  </a:txBody>
                  <a:tcPr marT="45733" marB="45733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P</a:t>
                      </a: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(</a:t>
                      </a:r>
                      <a:r>
                        <a:rPr kumimoji="0" lang="en-US" alt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x</a:t>
                      </a: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) is false for every </a:t>
                      </a:r>
                      <a:r>
                        <a:rPr kumimoji="0" lang="en-US" alt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  <a:sym typeface="Symbol" pitchFamily="2" charset="2"/>
                        </a:rPr>
                        <a:t>x</a:t>
                      </a:r>
                      <a:endParaRPr kumimoji="0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34" charset="-128"/>
                        <a:cs typeface="Arial" panose="020B0604020202020204" pitchFamily="34" charset="0"/>
                      </a:endParaRPr>
                    </a:p>
                  </a:txBody>
                  <a:tcPr marT="45733" marB="45733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61411131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1">
            <a:extLst>
              <a:ext uri="{FF2B5EF4-FFF2-40B4-BE49-F238E27FC236}">
                <a16:creationId xmlns:a16="http://schemas.microsoft.com/office/drawing/2014/main" id="{3BA537CB-C40E-F14A-8FD0-D744293009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Outline</a:t>
            </a:r>
          </a:p>
        </p:txBody>
      </p:sp>
      <p:sp>
        <p:nvSpPr>
          <p:cNvPr id="17410" name="Content Placeholder 2">
            <a:extLst>
              <a:ext uri="{FF2B5EF4-FFF2-40B4-BE49-F238E27FC236}">
                <a16:creationId xmlns:a16="http://schemas.microsoft.com/office/drawing/2014/main" id="{96FC1367-F545-B349-86E5-DD8CB01F28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>
                <a:ea typeface="ＭＳ Ｐゴシック" panose="020B0600070205080204" pitchFamily="34" charset="-128"/>
              </a:rPr>
              <a:t>Introduction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Terminology: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Propositional functions; arguments; arity; universe of discourse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Quantifiers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Definition; using, mixing, negating them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Logic Programming (Prolog)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Transcribing English to Logic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More exercises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Title 1">
            <a:extLst>
              <a:ext uri="{FF2B5EF4-FFF2-40B4-BE49-F238E27FC236}">
                <a16:creationId xmlns:a16="http://schemas.microsoft.com/office/drawing/2014/main" id="{C59CF268-D9B6-044D-B8FA-08CA0FB643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Mixing quantifiers (1)</a:t>
            </a:r>
          </a:p>
        </p:txBody>
      </p:sp>
      <p:sp>
        <p:nvSpPr>
          <p:cNvPr id="35842" name="Content Placeholder 2">
            <a:extLst>
              <a:ext uri="{FF2B5EF4-FFF2-40B4-BE49-F238E27FC236}">
                <a16:creationId xmlns:a16="http://schemas.microsoft.com/office/drawing/2014/main" id="{62703B3A-524A-DA43-BB14-22A2D1C218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>
                <a:ea typeface="ＭＳ Ｐゴシック" panose="020B0600070205080204" pitchFamily="34" charset="-128"/>
              </a:rPr>
              <a:t>Existential and universal quantifiers can be used together to quantify a propositional predicate.  For example: </a:t>
            </a:r>
            <a:endParaRPr lang="en-US" altLang="en-US" sz="2800">
              <a:ea typeface="ＭＳ Ｐゴシック" panose="020B0600070205080204" pitchFamily="34" charset="-128"/>
              <a:sym typeface="Symbol" pitchFamily="2" charset="2"/>
            </a:endParaRP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</a:t>
            </a:r>
            <a:r>
              <a:rPr lang="en-US" altLang="en-US" sz="2800" i="1">
                <a:ea typeface="ＭＳ Ｐゴシック" panose="020B0600070205080204" pitchFamily="34" charset="-128"/>
                <a:sym typeface="Symbol" pitchFamily="2" charset="2"/>
              </a:rPr>
              <a:t>x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 </a:t>
            </a:r>
            <a:r>
              <a:rPr lang="en-US" altLang="en-US" sz="2800" i="1">
                <a:ea typeface="ＭＳ Ｐゴシック" panose="020B0600070205080204" pitchFamily="34" charset="-128"/>
                <a:sym typeface="Symbol" pitchFamily="2" charset="2"/>
              </a:rPr>
              <a:t>y </a:t>
            </a:r>
            <a:r>
              <a:rPr lang="en-US" altLang="en-US" sz="2800" i="1">
                <a:ea typeface="ＭＳ Ｐゴシック" panose="020B0600070205080204" pitchFamily="34" charset="-128"/>
              </a:rPr>
              <a:t>P</a:t>
            </a:r>
            <a:r>
              <a:rPr lang="en-US" altLang="en-US" sz="2800">
                <a:ea typeface="ＭＳ Ｐゴシック" panose="020B0600070205080204" pitchFamily="34" charset="-128"/>
              </a:rPr>
              <a:t>(</a:t>
            </a:r>
            <a:r>
              <a:rPr lang="en-US" altLang="en-US" sz="2800" i="1">
                <a:ea typeface="ＭＳ Ｐゴシック" panose="020B0600070205080204" pitchFamily="34" charset="-128"/>
              </a:rPr>
              <a:t>x,y</a:t>
            </a:r>
            <a:r>
              <a:rPr lang="en-US" altLang="en-US" sz="2800">
                <a:ea typeface="ＭＳ Ｐゴシック" panose="020B0600070205080204" pitchFamily="34" charset="-128"/>
              </a:rPr>
              <a:t>)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    is perfectly valid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Alert: 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The quantifiers must be read from left to right 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The order of the quantifiers is important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</a:t>
            </a:r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x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 </a:t>
            </a:r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y </a:t>
            </a:r>
            <a:r>
              <a:rPr lang="en-US" altLang="en-US" sz="2400" i="1">
                <a:ea typeface="ＭＳ Ｐゴシック" panose="020B0600070205080204" pitchFamily="34" charset="-128"/>
              </a:rPr>
              <a:t>P</a:t>
            </a:r>
            <a:r>
              <a:rPr lang="en-US" altLang="en-US" sz="2400">
                <a:ea typeface="ＭＳ Ｐゴシック" panose="020B0600070205080204" pitchFamily="34" charset="-128"/>
              </a:rPr>
              <a:t>(</a:t>
            </a:r>
            <a:r>
              <a:rPr lang="en-US" altLang="en-US" sz="2400" i="1">
                <a:ea typeface="ＭＳ Ｐゴシック" panose="020B0600070205080204" pitchFamily="34" charset="-128"/>
              </a:rPr>
              <a:t>x,y</a:t>
            </a:r>
            <a:r>
              <a:rPr lang="en-US" altLang="en-US" sz="2400">
                <a:ea typeface="ＭＳ Ｐゴシック" panose="020B0600070205080204" pitchFamily="34" charset="-128"/>
              </a:rPr>
              <a:t>) is not equivalent to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</a:t>
            </a:r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y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</a:t>
            </a:r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x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sz="2400" i="1">
                <a:ea typeface="ＭＳ Ｐゴシック" panose="020B0600070205080204" pitchFamily="34" charset="-128"/>
              </a:rPr>
              <a:t>P</a:t>
            </a:r>
            <a:r>
              <a:rPr lang="en-US" altLang="en-US" sz="2400">
                <a:ea typeface="ＭＳ Ｐゴシック" panose="020B0600070205080204" pitchFamily="34" charset="-128"/>
              </a:rPr>
              <a:t>(</a:t>
            </a:r>
            <a:r>
              <a:rPr lang="en-US" altLang="en-US" sz="2400" i="1">
                <a:ea typeface="ＭＳ Ｐゴシック" panose="020B0600070205080204" pitchFamily="34" charset="-128"/>
              </a:rPr>
              <a:t>x,y</a:t>
            </a:r>
            <a:r>
              <a:rPr lang="en-US" altLang="en-US" sz="2400">
                <a:ea typeface="ＭＳ Ｐゴシック" panose="020B0600070205080204" pitchFamily="34" charset="-128"/>
              </a:rPr>
              <a:t>)</a:t>
            </a:r>
          </a:p>
          <a:p>
            <a:endParaRPr lang="en-US" altLang="en-US">
              <a:ea typeface="ＭＳ Ｐゴシック" panose="020B0600070205080204" pitchFamily="34" charset="-128"/>
            </a:endParaRPr>
          </a:p>
          <a:p>
            <a:pPr>
              <a:buFont typeface="Arial" panose="020B0604020202020204" pitchFamily="34" charset="0"/>
              <a:buNone/>
            </a:pPr>
            <a:endParaRPr lang="en-US" altLang="en-US">
              <a:ea typeface="ＭＳ Ｐゴシック" panose="020B0600070205080204" pitchFamily="34" charset="-128"/>
            </a:endParaRPr>
          </a:p>
          <a:p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Title 1">
            <a:extLst>
              <a:ext uri="{FF2B5EF4-FFF2-40B4-BE49-F238E27FC236}">
                <a16:creationId xmlns:a16="http://schemas.microsoft.com/office/drawing/2014/main" id="{4B9144DD-1235-1D41-B8BD-80F08657E1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Mixing quantifiers (2)</a:t>
            </a:r>
          </a:p>
        </p:txBody>
      </p:sp>
      <p:sp>
        <p:nvSpPr>
          <p:cNvPr id="36866" name="Content Placeholder 2">
            <a:extLst>
              <a:ext uri="{FF2B5EF4-FFF2-40B4-BE49-F238E27FC236}">
                <a16:creationId xmlns:a16="http://schemas.microsoft.com/office/drawing/2014/main" id="{D48C3DDC-E7E6-F744-A3AC-C46CCB12A7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525963"/>
          </a:xfrm>
        </p:spPr>
        <p:txBody>
          <a:bodyPr/>
          <a:lstStyle/>
          <a:p>
            <a:r>
              <a:rPr lang="en-US" altLang="en-US" sz="2800">
                <a:ea typeface="ＭＳ Ｐゴシック" panose="020B0600070205080204" pitchFamily="34" charset="-128"/>
              </a:rPr>
              <a:t>Consider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</a:t>
            </a:r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x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 </a:t>
            </a:r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y Loves </a:t>
            </a:r>
            <a:r>
              <a:rPr lang="en-US" altLang="en-US" sz="2400">
                <a:ea typeface="ＭＳ Ｐゴシック" panose="020B0600070205080204" pitchFamily="34" charset="-128"/>
              </a:rPr>
              <a:t>(</a:t>
            </a:r>
            <a:r>
              <a:rPr lang="en-US" altLang="en-US" sz="2400" i="1">
                <a:ea typeface="ＭＳ Ｐゴシック" panose="020B0600070205080204" pitchFamily="34" charset="-128"/>
              </a:rPr>
              <a:t>x,y</a:t>
            </a:r>
            <a:r>
              <a:rPr lang="en-US" altLang="en-US" sz="2400">
                <a:ea typeface="ＭＳ Ｐゴシック" panose="020B0600070205080204" pitchFamily="34" charset="-128"/>
              </a:rPr>
              <a:t>): Everybody loves somebody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</a:t>
            </a:r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y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</a:t>
            </a:r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x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Loves</a:t>
            </a:r>
            <a:r>
              <a:rPr lang="en-US" altLang="en-US" sz="2400">
                <a:ea typeface="ＭＳ Ｐゴシック" panose="020B0600070205080204" pitchFamily="34" charset="-128"/>
              </a:rPr>
              <a:t>(</a:t>
            </a:r>
            <a:r>
              <a:rPr lang="en-US" altLang="en-US" sz="2400" i="1">
                <a:ea typeface="ＭＳ Ｐゴシック" panose="020B0600070205080204" pitchFamily="34" charset="-128"/>
              </a:rPr>
              <a:t>x,y</a:t>
            </a:r>
            <a:r>
              <a:rPr lang="en-US" altLang="en-US" sz="2400">
                <a:ea typeface="ＭＳ Ｐゴシック" panose="020B0600070205080204" pitchFamily="34" charset="-128"/>
              </a:rPr>
              <a:t>): There is someone loved by everyone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The two expressions do not mean the same thing</a:t>
            </a:r>
          </a:p>
          <a:p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(</a:t>
            </a:r>
            <a:r>
              <a:rPr lang="en-US" altLang="en-US" sz="2800" i="1">
                <a:ea typeface="ＭＳ Ｐゴシック" panose="020B0600070205080204" pitchFamily="34" charset="-128"/>
                <a:sym typeface="Symbol" pitchFamily="2" charset="2"/>
              </a:rPr>
              <a:t>y 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</a:t>
            </a:r>
            <a:r>
              <a:rPr lang="en-US" altLang="en-US" sz="2800" i="1">
                <a:ea typeface="ＭＳ Ｐゴシック" panose="020B0600070205080204" pitchFamily="34" charset="-128"/>
                <a:sym typeface="Symbol" pitchFamily="2" charset="2"/>
              </a:rPr>
              <a:t>x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sz="2800" i="1">
                <a:ea typeface="ＭＳ Ｐゴシック" panose="020B0600070205080204" pitchFamily="34" charset="-128"/>
                <a:sym typeface="Symbol" pitchFamily="2" charset="2"/>
              </a:rPr>
              <a:t>Loves</a:t>
            </a:r>
            <a:r>
              <a:rPr lang="en-US" altLang="en-US" sz="2800">
                <a:ea typeface="ＭＳ Ｐゴシック" panose="020B0600070205080204" pitchFamily="34" charset="-128"/>
              </a:rPr>
              <a:t>(</a:t>
            </a:r>
            <a:r>
              <a:rPr lang="en-US" altLang="en-US" sz="2800" i="1">
                <a:ea typeface="ＭＳ Ｐゴシック" panose="020B0600070205080204" pitchFamily="34" charset="-128"/>
              </a:rPr>
              <a:t>x,y</a:t>
            </a:r>
            <a:r>
              <a:rPr lang="en-US" altLang="en-US" sz="2800">
                <a:ea typeface="ＭＳ Ｐゴシック" panose="020B0600070205080204" pitchFamily="34" charset="-128"/>
              </a:rPr>
              <a:t>)) 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 </a:t>
            </a:r>
            <a:r>
              <a:rPr lang="en-US" altLang="en-US" sz="2800">
                <a:ea typeface="ＭＳ Ｐゴシック" panose="020B0600070205080204" pitchFamily="34" charset="-128"/>
              </a:rPr>
              <a:t>(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</a:t>
            </a:r>
            <a:r>
              <a:rPr lang="en-US" altLang="en-US" sz="2800" i="1">
                <a:ea typeface="ＭＳ Ｐゴシック" panose="020B0600070205080204" pitchFamily="34" charset="-128"/>
                <a:sym typeface="Symbol" pitchFamily="2" charset="2"/>
              </a:rPr>
              <a:t>x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 </a:t>
            </a:r>
            <a:r>
              <a:rPr lang="en-US" altLang="en-US" sz="2800" i="1">
                <a:ea typeface="ＭＳ Ｐゴシック" panose="020B0600070205080204" pitchFamily="34" charset="-128"/>
                <a:sym typeface="Symbol" pitchFamily="2" charset="2"/>
              </a:rPr>
              <a:t>y Loves </a:t>
            </a:r>
            <a:r>
              <a:rPr lang="en-US" altLang="en-US" sz="2800">
                <a:ea typeface="ＭＳ Ｐゴシック" panose="020B0600070205080204" pitchFamily="34" charset="-128"/>
              </a:rPr>
              <a:t>(</a:t>
            </a:r>
            <a:r>
              <a:rPr lang="en-US" altLang="en-US" sz="2800" i="1">
                <a:ea typeface="ＭＳ Ｐゴシック" panose="020B0600070205080204" pitchFamily="34" charset="-128"/>
              </a:rPr>
              <a:t>x,y</a:t>
            </a:r>
            <a:r>
              <a:rPr lang="en-US" altLang="en-US" sz="2800">
                <a:ea typeface="ＭＳ Ｐゴシック" panose="020B0600070205080204" pitchFamily="34" charset="-128"/>
              </a:rPr>
              <a:t>)) 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	but the converse does not hold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However, you can commute similar quantifiers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</a:t>
            </a:r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x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 </a:t>
            </a:r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y P</a:t>
            </a:r>
            <a:r>
              <a:rPr lang="en-US" altLang="en-US" sz="2400">
                <a:ea typeface="ＭＳ Ｐゴシック" panose="020B0600070205080204" pitchFamily="34" charset="-128"/>
              </a:rPr>
              <a:t>(</a:t>
            </a:r>
            <a:r>
              <a:rPr lang="en-US" altLang="en-US" sz="2400" i="1">
                <a:ea typeface="ＭＳ Ｐゴシック" panose="020B0600070205080204" pitchFamily="34" charset="-128"/>
              </a:rPr>
              <a:t>x,y</a:t>
            </a:r>
            <a:r>
              <a:rPr lang="en-US" altLang="en-US" sz="2400">
                <a:ea typeface="ＭＳ Ｐゴシック" panose="020B0600070205080204" pitchFamily="34" charset="-128"/>
              </a:rPr>
              <a:t>) is equivalent to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</a:t>
            </a:r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y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 </a:t>
            </a:r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x P</a:t>
            </a:r>
            <a:r>
              <a:rPr lang="en-US" altLang="en-US" sz="2400">
                <a:ea typeface="ＭＳ Ｐゴシック" panose="020B0600070205080204" pitchFamily="34" charset="-128"/>
              </a:rPr>
              <a:t>(</a:t>
            </a:r>
            <a:r>
              <a:rPr lang="en-US" altLang="en-US" sz="2400" i="1">
                <a:ea typeface="ＭＳ Ｐゴシック" panose="020B0600070205080204" pitchFamily="34" charset="-128"/>
              </a:rPr>
              <a:t>x,y</a:t>
            </a:r>
            <a:r>
              <a:rPr lang="en-US" altLang="en-US" sz="2400">
                <a:ea typeface="ＭＳ Ｐゴシック" panose="020B0600070205080204" pitchFamily="34" charset="-128"/>
              </a:rPr>
              <a:t>)  (thus,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</a:t>
            </a:r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x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,</a:t>
            </a:r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y P</a:t>
            </a:r>
            <a:r>
              <a:rPr lang="en-US" altLang="en-US" sz="2400">
                <a:ea typeface="ＭＳ Ｐゴシック" panose="020B0600070205080204" pitchFamily="34" charset="-128"/>
              </a:rPr>
              <a:t>(</a:t>
            </a:r>
            <a:r>
              <a:rPr lang="en-US" altLang="en-US" sz="2400" i="1">
                <a:ea typeface="ＭＳ Ｐゴシック" panose="020B0600070205080204" pitchFamily="34" charset="-128"/>
              </a:rPr>
              <a:t>x,y</a:t>
            </a:r>
            <a:r>
              <a:rPr lang="en-US" altLang="en-US" sz="2400">
                <a:ea typeface="ＭＳ Ｐゴシック" panose="020B0600070205080204" pitchFamily="34" charset="-128"/>
              </a:rPr>
              <a:t>))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</a:t>
            </a:r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x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 </a:t>
            </a:r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y P</a:t>
            </a:r>
            <a:r>
              <a:rPr lang="en-US" altLang="en-US" sz="2400">
                <a:ea typeface="ＭＳ Ｐゴシック" panose="020B0600070205080204" pitchFamily="34" charset="-128"/>
              </a:rPr>
              <a:t>(</a:t>
            </a:r>
            <a:r>
              <a:rPr lang="en-US" altLang="en-US" sz="2400" i="1">
                <a:ea typeface="ＭＳ Ｐゴシック" panose="020B0600070205080204" pitchFamily="34" charset="-128"/>
              </a:rPr>
              <a:t>x,y</a:t>
            </a:r>
            <a:r>
              <a:rPr lang="en-US" altLang="en-US" sz="2400">
                <a:ea typeface="ＭＳ Ｐゴシック" panose="020B0600070205080204" pitchFamily="34" charset="-128"/>
              </a:rPr>
              <a:t>) is equivalent to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</a:t>
            </a:r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y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 </a:t>
            </a:r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x P</a:t>
            </a:r>
            <a:r>
              <a:rPr lang="en-US" altLang="en-US" sz="2400">
                <a:ea typeface="ＭＳ Ｐゴシック" panose="020B0600070205080204" pitchFamily="34" charset="-128"/>
              </a:rPr>
              <a:t>(</a:t>
            </a:r>
            <a:r>
              <a:rPr lang="en-US" altLang="en-US" sz="2400" i="1">
                <a:ea typeface="ＭＳ Ｐゴシック" panose="020B0600070205080204" pitchFamily="34" charset="-128"/>
              </a:rPr>
              <a:t>x,y</a:t>
            </a:r>
            <a:r>
              <a:rPr lang="en-US" altLang="en-US" sz="2400">
                <a:ea typeface="ＭＳ Ｐゴシック" panose="020B0600070205080204" pitchFamily="34" charset="-128"/>
              </a:rPr>
              <a:t>)  (thus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x,</a:t>
            </a:r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y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 P</a:t>
            </a:r>
            <a:r>
              <a:rPr lang="en-US" altLang="en-US" sz="2400">
                <a:ea typeface="ＭＳ Ｐゴシック" panose="020B0600070205080204" pitchFamily="34" charset="-128"/>
              </a:rPr>
              <a:t>(</a:t>
            </a:r>
            <a:r>
              <a:rPr lang="en-US" altLang="en-US" sz="2400" i="1">
                <a:ea typeface="ＭＳ Ｐゴシック" panose="020B0600070205080204" pitchFamily="34" charset="-128"/>
              </a:rPr>
              <a:t>x,y</a:t>
            </a:r>
            <a:r>
              <a:rPr lang="en-US" altLang="en-US" sz="2400">
                <a:ea typeface="ＭＳ Ｐゴシック" panose="020B0600070205080204" pitchFamily="34" charset="-128"/>
              </a:rPr>
              <a:t>))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Title 1">
            <a:extLst>
              <a:ext uri="{FF2B5EF4-FFF2-40B4-BE49-F238E27FC236}">
                <a16:creationId xmlns:a16="http://schemas.microsoft.com/office/drawing/2014/main" id="{5CE4560F-AF69-9641-B077-A701B0E512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Mixing Quantifiers: Truth values</a:t>
            </a:r>
          </a:p>
        </p:txBody>
      </p:sp>
      <p:sp>
        <p:nvSpPr>
          <p:cNvPr id="37890" name="Content Placeholder 2">
            <a:extLst>
              <a:ext uri="{FF2B5EF4-FFF2-40B4-BE49-F238E27FC236}">
                <a16:creationId xmlns:a16="http://schemas.microsoft.com/office/drawing/2014/main" id="{491206BC-210C-824B-9AC9-CF74884BC0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39B13DAF-5048-924A-A6D4-826B60576296}"/>
              </a:ext>
            </a:extLst>
          </p:cNvPr>
          <p:cNvGraphicFramePr>
            <a:graphicFrameLocks noGrp="1"/>
          </p:cNvGraphicFramePr>
          <p:nvPr/>
        </p:nvGraphicFramePr>
        <p:xfrm>
          <a:off x="228600" y="1600200"/>
          <a:ext cx="8686800" cy="4343401"/>
        </p:xfrm>
        <a:graphic>
          <a:graphicData uri="http://schemas.openxmlformats.org/drawingml/2006/table">
            <a:tbl>
              <a:tblPr/>
              <a:tblGrid>
                <a:gridCol w="17541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226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099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730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Statement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True when...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False when...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842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</a:t>
                      </a:r>
                      <a:r>
                        <a:rPr kumimoji="0" 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x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</a:t>
                      </a:r>
                      <a:r>
                        <a:rPr kumimoji="0" 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y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 </a:t>
                      </a:r>
                      <a:r>
                        <a:rPr kumimoji="0" 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P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(</a:t>
                      </a:r>
                      <a:r>
                        <a:rPr kumimoji="0" 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x,y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P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(</a:t>
                      </a:r>
                      <a:r>
                        <a:rPr kumimoji="0" 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x,y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) is true for every pair </a:t>
                      </a:r>
                      <a:r>
                        <a:rPr kumimoji="0" 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x,y</a:t>
                      </a: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There is at least one</a:t>
                      </a:r>
                      <a:r>
                        <a:rPr kumimoji="0" 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 pair x,y 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for which</a:t>
                      </a:r>
                      <a:r>
                        <a:rPr kumimoji="0" 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 P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(</a:t>
                      </a:r>
                      <a:r>
                        <a:rPr kumimoji="0" 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x,y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) is false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509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</a:t>
                      </a:r>
                      <a:r>
                        <a:rPr kumimoji="0" 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x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</a:t>
                      </a:r>
                      <a:r>
                        <a:rPr kumimoji="0" 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y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 </a:t>
                      </a:r>
                      <a:r>
                        <a:rPr kumimoji="0" 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P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(</a:t>
                      </a:r>
                      <a:r>
                        <a:rPr kumimoji="0" 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x,y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For every x, there is a </a:t>
                      </a:r>
                      <a:r>
                        <a:rPr kumimoji="0" 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y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 for which </a:t>
                      </a:r>
                      <a:r>
                        <a:rPr kumimoji="0" 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P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(</a:t>
                      </a:r>
                      <a:r>
                        <a:rPr kumimoji="0" 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x,y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) is true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There is an </a:t>
                      </a:r>
                      <a:r>
                        <a:rPr kumimoji="0" 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x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 for which </a:t>
                      </a:r>
                      <a:r>
                        <a:rPr kumimoji="0" 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P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(</a:t>
                      </a:r>
                      <a:r>
                        <a:rPr kumimoji="0" 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x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,</a:t>
                      </a:r>
                      <a:r>
                        <a:rPr kumimoji="0" 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y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) is false for every </a:t>
                      </a:r>
                      <a:r>
                        <a:rPr kumimoji="0" 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y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509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</a:t>
                      </a:r>
                      <a:r>
                        <a:rPr kumimoji="0" 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x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</a:t>
                      </a:r>
                      <a:r>
                        <a:rPr kumimoji="0" 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y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 </a:t>
                      </a:r>
                      <a:r>
                        <a:rPr kumimoji="0" 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P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(</a:t>
                      </a:r>
                      <a:r>
                        <a:rPr kumimoji="0" 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x,y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There is an</a:t>
                      </a:r>
                      <a:r>
                        <a:rPr kumimoji="0" 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 x 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for which</a:t>
                      </a:r>
                      <a:r>
                        <a:rPr kumimoji="0" 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 P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(</a:t>
                      </a:r>
                      <a:r>
                        <a:rPr kumimoji="0" 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x,y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) is true for every </a:t>
                      </a:r>
                      <a:r>
                        <a:rPr kumimoji="0" 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y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For every </a:t>
                      </a:r>
                      <a:r>
                        <a:rPr kumimoji="0" 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x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, there is a </a:t>
                      </a:r>
                      <a:r>
                        <a:rPr kumimoji="0" 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y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 for which </a:t>
                      </a:r>
                      <a:r>
                        <a:rPr kumimoji="0" 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P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(</a:t>
                      </a:r>
                      <a:r>
                        <a:rPr kumimoji="0" 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x,y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) is false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842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xy</a:t>
                      </a:r>
                      <a:r>
                        <a:rPr kumimoji="0" 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P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(</a:t>
                      </a:r>
                      <a:r>
                        <a:rPr kumimoji="0" 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x,y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There is at least one pair </a:t>
                      </a:r>
                      <a:r>
                        <a:rPr kumimoji="0" 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x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,</a:t>
                      </a:r>
                      <a:r>
                        <a:rPr kumimoji="0" 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y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 for which </a:t>
                      </a:r>
                      <a:r>
                        <a:rPr kumimoji="0" 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P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(</a:t>
                      </a:r>
                      <a:r>
                        <a:rPr kumimoji="0" 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x,y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) is true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P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(</a:t>
                      </a:r>
                      <a:r>
                        <a:rPr kumimoji="0" 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x,y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) is false for every pair </a:t>
                      </a:r>
                      <a:r>
                        <a:rPr kumimoji="0" 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x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,</a:t>
                      </a:r>
                      <a:r>
                        <a:rPr kumimoji="0" 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y</a:t>
                      </a: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Title 1">
            <a:extLst>
              <a:ext uri="{FF2B5EF4-FFF2-40B4-BE49-F238E27FC236}">
                <a16:creationId xmlns:a16="http://schemas.microsoft.com/office/drawing/2014/main" id="{AE55A781-DDC0-F84A-B1AC-A366E8D2E7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Mixing Quantifiers: Example (1)</a:t>
            </a:r>
          </a:p>
        </p:txBody>
      </p:sp>
      <p:sp>
        <p:nvSpPr>
          <p:cNvPr id="38914" name="Content Placeholder 2">
            <a:extLst>
              <a:ext uri="{FF2B5EF4-FFF2-40B4-BE49-F238E27FC236}">
                <a16:creationId xmlns:a16="http://schemas.microsoft.com/office/drawing/2014/main" id="{AB43AFD3-4AFF-6745-8306-63AC3E709A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Express, in predicate logic, the statement that there is an infinite number of integers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Answer: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5C6EF693-B801-6947-A01E-B6985056655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57200" y="3429000"/>
                <a:ext cx="8229600" cy="270033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914400" indent="-4572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lvl="1" eaLnBrk="1" hangingPunct="1">
                  <a:lnSpc>
                    <a:spcPct val="150000"/>
                  </a:lnSpc>
                  <a:spcBef>
                    <a:spcPct val="0"/>
                  </a:spcBef>
                  <a:buFont typeface="Calibri" panose="020F0502020204030204" pitchFamily="34" charset="0"/>
                  <a:buAutoNum type="arabicPeriod"/>
                </a:pPr>
                <a:r>
                  <a:rPr lang="en-US" altLang="en-US" sz="2400" dirty="0">
                    <a:latin typeface="Arial" panose="020B0604020202020204" pitchFamily="34" charset="0"/>
                  </a:rPr>
                  <a:t> Let </a:t>
                </a:r>
                <a:r>
                  <a:rPr lang="en-US" altLang="en-US" sz="2400" i="1" dirty="0">
                    <a:latin typeface="Arial" panose="020B0604020202020204" pitchFamily="34" charset="0"/>
                  </a:rPr>
                  <a:t>P</a:t>
                </a:r>
                <a:r>
                  <a:rPr lang="en-US" altLang="en-US" sz="2400" dirty="0">
                    <a:latin typeface="Arial" panose="020B0604020202020204" pitchFamily="34" charset="0"/>
                  </a:rPr>
                  <a:t>(</a:t>
                </a:r>
                <a:r>
                  <a:rPr lang="en-US" altLang="en-US" sz="2400" i="1" dirty="0" err="1">
                    <a:latin typeface="Arial" panose="020B0604020202020204" pitchFamily="34" charset="0"/>
                  </a:rPr>
                  <a:t>x</a:t>
                </a:r>
                <a:r>
                  <a:rPr lang="en-US" altLang="en-US" sz="2400" dirty="0" err="1">
                    <a:latin typeface="Arial" panose="020B0604020202020204" pitchFamily="34" charset="0"/>
                  </a:rPr>
                  <a:t>,</a:t>
                </a:r>
                <a:r>
                  <a:rPr lang="en-US" altLang="en-US" sz="2400" i="1" dirty="0" err="1">
                    <a:latin typeface="Arial" panose="020B0604020202020204" pitchFamily="34" charset="0"/>
                  </a:rPr>
                  <a:t>y</a:t>
                </a:r>
                <a:r>
                  <a:rPr lang="en-US" altLang="en-US" sz="2400" i="1" dirty="0">
                    <a:latin typeface="Arial" panose="020B0604020202020204" pitchFamily="34" charset="0"/>
                  </a:rPr>
                  <a:t>) </a:t>
                </a:r>
                <a:r>
                  <a:rPr lang="en-US" altLang="en-US" sz="2400" dirty="0">
                    <a:latin typeface="Arial" panose="020B0604020202020204" pitchFamily="34" charset="0"/>
                  </a:rPr>
                  <a:t>be the statement that </a:t>
                </a:r>
                <a:r>
                  <a:rPr lang="en-US" altLang="en-US" sz="2400" i="1" dirty="0">
                    <a:latin typeface="Arial" panose="020B0604020202020204" pitchFamily="34" charset="0"/>
                  </a:rPr>
                  <a:t>x</a:t>
                </a:r>
                <a:r>
                  <a:rPr lang="en-US" altLang="en-US" sz="2400" dirty="0">
                    <a:latin typeface="Arial" panose="020B0604020202020204" pitchFamily="34" charset="0"/>
                  </a:rPr>
                  <a:t>&lt;</a:t>
                </a:r>
                <a:r>
                  <a:rPr lang="en-US" altLang="en-US" sz="2400" i="1" dirty="0">
                    <a:latin typeface="Arial" panose="020B0604020202020204" pitchFamily="34" charset="0"/>
                  </a:rPr>
                  <a:t>y</a:t>
                </a:r>
              </a:p>
              <a:p>
                <a:pPr lvl="1" eaLnBrk="1" hangingPunct="1">
                  <a:lnSpc>
                    <a:spcPct val="150000"/>
                  </a:lnSpc>
                  <a:spcBef>
                    <a:spcPct val="0"/>
                  </a:spcBef>
                  <a:buFont typeface="Calibri" panose="020F0502020204030204" pitchFamily="34" charset="0"/>
                  <a:buAutoNum type="arabicPeriod"/>
                </a:pPr>
                <a:r>
                  <a:rPr lang="en-US" altLang="en-US" sz="2400" dirty="0">
                    <a:latin typeface="Arial" panose="020B0604020202020204" pitchFamily="34" charset="0"/>
                  </a:rPr>
                  <a:t> Let the universe of discourse be the integers, </a:t>
                </a:r>
                <a14:m>
                  <m:oMath xmlns:m="http://schemas.openxmlformats.org/officeDocument/2006/math">
                    <m:r>
                      <a:rPr lang="en-US" altLang="en-US" sz="24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ℤ</m:t>
                    </m:r>
                  </m:oMath>
                </a14:m>
                <a:endParaRPr lang="en-US" altLang="en-US" sz="2400" i="1" dirty="0">
                  <a:latin typeface="Castellar" pitchFamily="18" charset="0"/>
                </a:endParaRPr>
              </a:p>
              <a:p>
                <a:pPr lvl="1" eaLnBrk="1" hangingPunct="1">
                  <a:lnSpc>
                    <a:spcPct val="150000"/>
                  </a:lnSpc>
                  <a:spcBef>
                    <a:spcPct val="0"/>
                  </a:spcBef>
                  <a:buFont typeface="Calibri" panose="020F0502020204030204" pitchFamily="34" charset="0"/>
                  <a:buAutoNum type="arabicPeriod"/>
                </a:pPr>
                <a:r>
                  <a:rPr lang="en-US" altLang="en-US" sz="2400" dirty="0">
                    <a:latin typeface="Arial" panose="020B0604020202020204" pitchFamily="34" charset="0"/>
                  </a:rPr>
                  <a:t> The statement can be expressed by the following</a:t>
                </a:r>
              </a:p>
              <a:p>
                <a:pPr lvl="1" algn="ctr" eaLnBrk="1" hangingPunct="1">
                  <a:lnSpc>
                    <a:spcPct val="15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en-US" sz="2400" dirty="0">
                    <a:latin typeface="Arial" panose="020B0604020202020204" pitchFamily="34" charset="0"/>
                    <a:sym typeface="Symbol" pitchFamily="2" charset="2"/>
                  </a:rPr>
                  <a:t></a:t>
                </a:r>
                <a:r>
                  <a:rPr lang="en-US" altLang="en-US" sz="2400" i="1" dirty="0">
                    <a:latin typeface="Arial" panose="020B0604020202020204" pitchFamily="34" charset="0"/>
                  </a:rPr>
                  <a:t>x </a:t>
                </a:r>
                <a:r>
                  <a:rPr lang="en-US" altLang="en-US" sz="2400" dirty="0">
                    <a:latin typeface="Arial" panose="020B0604020202020204" pitchFamily="34" charset="0"/>
                    <a:sym typeface="Symbol" pitchFamily="2" charset="2"/>
                  </a:rPr>
                  <a:t></a:t>
                </a:r>
                <a:r>
                  <a:rPr lang="en-US" altLang="en-US" sz="2400" i="1" dirty="0">
                    <a:latin typeface="Arial" panose="020B0604020202020204" pitchFamily="34" charset="0"/>
                    <a:sym typeface="Symbol" pitchFamily="2" charset="2"/>
                  </a:rPr>
                  <a:t>y</a:t>
                </a:r>
                <a:r>
                  <a:rPr lang="en-US" altLang="en-US" sz="2400" dirty="0">
                    <a:latin typeface="Arial" panose="020B0604020202020204" pitchFamily="34" charset="0"/>
                    <a:sym typeface="Symbol" pitchFamily="2" charset="2"/>
                  </a:rPr>
                  <a:t> </a:t>
                </a:r>
                <a:r>
                  <a:rPr lang="en-US" altLang="en-US" sz="2400" i="1" dirty="0">
                    <a:latin typeface="Arial" panose="020B0604020202020204" pitchFamily="34" charset="0"/>
                  </a:rPr>
                  <a:t>P</a:t>
                </a:r>
                <a:r>
                  <a:rPr lang="en-US" altLang="en-US" sz="2400" dirty="0">
                    <a:latin typeface="Arial" panose="020B0604020202020204" pitchFamily="34" charset="0"/>
                  </a:rPr>
                  <a:t>(</a:t>
                </a:r>
                <a:r>
                  <a:rPr lang="en-US" altLang="en-US" sz="2400" i="1" dirty="0" err="1">
                    <a:latin typeface="Arial" panose="020B0604020202020204" pitchFamily="34" charset="0"/>
                  </a:rPr>
                  <a:t>x,y</a:t>
                </a:r>
                <a:r>
                  <a:rPr lang="en-US" altLang="en-US" sz="2400" dirty="0">
                    <a:latin typeface="Arial" panose="020B0604020202020204" pitchFamily="34" charset="0"/>
                  </a:rPr>
                  <a:t>)</a:t>
                </a:r>
              </a:p>
              <a:p>
                <a:pPr eaLnBrk="1" hangingPunct="1">
                  <a:lnSpc>
                    <a:spcPct val="150000"/>
                  </a:lnSpc>
                  <a:spcBef>
                    <a:spcPct val="0"/>
                  </a:spcBef>
                  <a:buFontTx/>
                  <a:buNone/>
                </a:pPr>
                <a:endParaRPr lang="en-US" altLang="en-US" sz="1800" dirty="0">
                  <a:latin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5C6EF693-B801-6947-A01E-B6985056655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57200" y="3429000"/>
                <a:ext cx="8229600" cy="2700338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Title 1">
            <a:extLst>
              <a:ext uri="{FF2B5EF4-FFF2-40B4-BE49-F238E27FC236}">
                <a16:creationId xmlns:a16="http://schemas.microsoft.com/office/drawing/2014/main" id="{3989BC62-9762-BC4B-9811-F5BDE136E1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Mixing Quantifiers: Example (2)</a:t>
            </a:r>
          </a:p>
        </p:txBody>
      </p:sp>
      <p:sp>
        <p:nvSpPr>
          <p:cNvPr id="39938" name="Content Placeholder 2">
            <a:extLst>
              <a:ext uri="{FF2B5EF4-FFF2-40B4-BE49-F238E27FC236}">
                <a16:creationId xmlns:a16="http://schemas.microsoft.com/office/drawing/2014/main" id="{C317924A-569B-EE44-9037-5A31A98983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Express the </a:t>
            </a:r>
            <a:r>
              <a:rPr lang="en-US" altLang="en-US" i="1" dirty="0">
                <a:ea typeface="ＭＳ Ｐゴシック" panose="020B0600070205080204" pitchFamily="34" charset="-128"/>
              </a:rPr>
              <a:t>commutative law of addition</a:t>
            </a:r>
            <a:r>
              <a:rPr lang="en-US" altLang="en-US" dirty="0">
                <a:ea typeface="ＭＳ Ｐゴシック" panose="020B0600070205080204" pitchFamily="34" charset="-128"/>
              </a:rPr>
              <a:t> for </a:t>
            </a:r>
            <a:r>
              <a:rPr lang="en-US" altLang="en-US" i="1" dirty="0">
                <a:latin typeface="Castellar" pitchFamily="18" charset="0"/>
                <a:ea typeface="ＭＳ Ｐゴシック" panose="020B0600070205080204" pitchFamily="34" charset="-128"/>
              </a:rPr>
              <a:t>R</a:t>
            </a:r>
            <a:endParaRPr lang="en-US" altLang="en-US" dirty="0">
              <a:ea typeface="ＭＳ Ｐゴシック" panose="020B0600070205080204" pitchFamily="34" charset="-128"/>
            </a:endParaRPr>
          </a:p>
          <a:p>
            <a:r>
              <a:rPr lang="en-US" altLang="en-US" dirty="0">
                <a:ea typeface="ＭＳ Ｐゴシック" panose="020B0600070205080204" pitchFamily="34" charset="-128"/>
              </a:rPr>
              <a:t>We want to express that for every pair of reals, </a:t>
            </a:r>
            <a:r>
              <a:rPr lang="en-US" altLang="en-US" i="1" dirty="0" err="1">
                <a:ea typeface="ＭＳ Ｐゴシック" panose="020B0600070205080204" pitchFamily="34" charset="-128"/>
              </a:rPr>
              <a:t>x,y</a:t>
            </a:r>
            <a:r>
              <a:rPr lang="en-US" altLang="en-US" i="1" dirty="0">
                <a:ea typeface="ＭＳ Ｐゴシック" panose="020B0600070205080204" pitchFamily="34" charset="-128"/>
              </a:rPr>
              <a:t>,</a:t>
            </a:r>
            <a:r>
              <a:rPr lang="en-US" altLang="en-US" dirty="0">
                <a:ea typeface="ＭＳ Ｐゴシック" panose="020B0600070205080204" pitchFamily="34" charset="-128"/>
              </a:rPr>
              <a:t> the following holds: </a:t>
            </a:r>
            <a:r>
              <a:rPr lang="en-US" altLang="en-US" i="1" dirty="0" err="1">
                <a:ea typeface="ＭＳ Ｐゴシック" panose="020B0600070205080204" pitchFamily="34" charset="-128"/>
              </a:rPr>
              <a:t>x</a:t>
            </a:r>
            <a:r>
              <a:rPr lang="en-US" altLang="en-US" dirty="0" err="1">
                <a:ea typeface="ＭＳ Ｐゴシック" panose="020B0600070205080204" pitchFamily="34" charset="-128"/>
              </a:rPr>
              <a:t>+</a:t>
            </a:r>
            <a:r>
              <a:rPr lang="en-US" altLang="en-US" i="1" dirty="0" err="1">
                <a:ea typeface="ＭＳ Ｐゴシック" panose="020B0600070205080204" pitchFamily="34" charset="-128"/>
              </a:rPr>
              <a:t>y</a:t>
            </a:r>
            <a:r>
              <a:rPr lang="en-US" altLang="en-US" dirty="0">
                <a:ea typeface="ＭＳ Ｐゴシック" panose="020B0600070205080204" pitchFamily="34" charset="-128"/>
              </a:rPr>
              <a:t>=</a:t>
            </a:r>
            <a:r>
              <a:rPr lang="en-US" altLang="en-US" i="1" dirty="0" err="1">
                <a:ea typeface="ＭＳ Ｐゴシック" panose="020B0600070205080204" pitchFamily="34" charset="-128"/>
              </a:rPr>
              <a:t>y</a:t>
            </a:r>
            <a:r>
              <a:rPr lang="en-US" altLang="en-US" dirty="0" err="1">
                <a:ea typeface="ＭＳ Ｐゴシック" panose="020B0600070205080204" pitchFamily="34" charset="-128"/>
              </a:rPr>
              <a:t>+</a:t>
            </a:r>
            <a:r>
              <a:rPr lang="en-US" altLang="en-US" i="1" dirty="0" err="1">
                <a:ea typeface="ＭＳ Ｐゴシック" panose="020B0600070205080204" pitchFamily="34" charset="-128"/>
              </a:rPr>
              <a:t>x</a:t>
            </a:r>
            <a:endParaRPr lang="en-US" altLang="en-US" i="1" dirty="0">
              <a:ea typeface="ＭＳ Ｐゴシック" panose="020B0600070205080204" pitchFamily="34" charset="-128"/>
            </a:endParaRPr>
          </a:p>
          <a:p>
            <a:r>
              <a:rPr lang="en-US" altLang="en-US" dirty="0">
                <a:ea typeface="ＭＳ Ｐゴシック" panose="020B0600070205080204" pitchFamily="34" charset="-128"/>
              </a:rPr>
              <a:t>Answer: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FA7CC9AE-31FE-194D-A106-AEF3CE2B847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09600" y="3581400"/>
                <a:ext cx="8153400" cy="286226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marL="914400" lvl="1" indent="-457200" eaLnBrk="1" hangingPunct="1">
                  <a:lnSpc>
                    <a:spcPct val="150000"/>
                  </a:lnSpc>
                  <a:buFont typeface="+mj-lt"/>
                  <a:buAutoNum type="arabicPeriod"/>
                  <a:defRPr/>
                </a:pPr>
                <a:r>
                  <a:rPr lang="en-US" sz="2400" dirty="0">
                    <a:latin typeface="Arial" charset="0"/>
                    <a:ea typeface="Arial" charset="0"/>
                    <a:cs typeface="Arial" charset="0"/>
                  </a:rPr>
                  <a:t> Let </a:t>
                </a:r>
                <a:r>
                  <a:rPr lang="en-US" sz="2400" i="1" dirty="0" err="1">
                    <a:latin typeface="Arial" charset="0"/>
                    <a:ea typeface="Arial" charset="0"/>
                    <a:cs typeface="Arial" charset="0"/>
                  </a:rPr>
                  <a:t>P</a:t>
                </a:r>
                <a:r>
                  <a:rPr lang="en-US" sz="2400" dirty="0" err="1">
                    <a:latin typeface="Arial" charset="0"/>
                    <a:ea typeface="Arial" charset="0"/>
                    <a:cs typeface="Arial" charset="0"/>
                  </a:rPr>
                  <a:t>(</a:t>
                </a:r>
                <a:r>
                  <a:rPr lang="en-US" sz="2400" i="1" dirty="0" err="1">
                    <a:latin typeface="Arial" charset="0"/>
                    <a:ea typeface="Arial" charset="0"/>
                    <a:cs typeface="Arial" charset="0"/>
                  </a:rPr>
                  <a:t>x</a:t>
                </a:r>
                <a:r>
                  <a:rPr lang="en-US" sz="2400" dirty="0" err="1">
                    <a:latin typeface="Arial" charset="0"/>
                    <a:ea typeface="Arial" charset="0"/>
                    <a:cs typeface="Arial" charset="0"/>
                  </a:rPr>
                  <a:t>,</a:t>
                </a:r>
                <a:r>
                  <a:rPr lang="en-US" sz="2400" i="1" dirty="0" err="1">
                    <a:latin typeface="Arial" charset="0"/>
                    <a:ea typeface="Arial" charset="0"/>
                    <a:cs typeface="Arial" charset="0"/>
                  </a:rPr>
                  <a:t>y</a:t>
                </a:r>
                <a:r>
                  <a:rPr lang="en-US" sz="2400" i="1" dirty="0">
                    <a:latin typeface="Arial" charset="0"/>
                    <a:ea typeface="Arial" charset="0"/>
                    <a:cs typeface="Arial" charset="0"/>
                  </a:rPr>
                  <a:t>) </a:t>
                </a:r>
                <a:r>
                  <a:rPr lang="en-US" sz="2400" dirty="0">
                    <a:latin typeface="Arial" charset="0"/>
                    <a:ea typeface="Arial" charset="0"/>
                    <a:cs typeface="Arial" charset="0"/>
                  </a:rPr>
                  <a:t>be the statement that </a:t>
                </a:r>
                <a:r>
                  <a:rPr lang="en-US" sz="2400" i="1" dirty="0" err="1">
                    <a:latin typeface="Arial" charset="0"/>
                    <a:ea typeface="Arial" charset="0"/>
                    <a:cs typeface="Arial" charset="0"/>
                  </a:rPr>
                  <a:t>x</a:t>
                </a:r>
                <a:r>
                  <a:rPr lang="en-US" sz="2400" dirty="0" err="1">
                    <a:latin typeface="Arial" charset="0"/>
                    <a:ea typeface="Arial" charset="0"/>
                    <a:cs typeface="Arial" charset="0"/>
                  </a:rPr>
                  <a:t>+</a:t>
                </a:r>
                <a:r>
                  <a:rPr lang="en-US" sz="2400" i="1" dirty="0" err="1">
                    <a:latin typeface="Arial" charset="0"/>
                    <a:ea typeface="Arial" charset="0"/>
                    <a:cs typeface="Arial" charset="0"/>
                  </a:rPr>
                  <a:t>y</a:t>
                </a:r>
                <a:endParaRPr lang="en-US" sz="2400" i="1" dirty="0">
                  <a:latin typeface="Arial" charset="0"/>
                  <a:ea typeface="Arial" charset="0"/>
                  <a:cs typeface="Arial" charset="0"/>
                </a:endParaRPr>
              </a:p>
              <a:p>
                <a:pPr marL="914400" lvl="1" indent="-457200" eaLnBrk="1" hangingPunct="1">
                  <a:lnSpc>
                    <a:spcPct val="150000"/>
                  </a:lnSpc>
                  <a:buFont typeface="+mj-lt"/>
                  <a:buAutoNum type="arabicPeriod"/>
                  <a:defRPr/>
                </a:pPr>
                <a:r>
                  <a:rPr lang="en-US" sz="2400" dirty="0">
                    <a:latin typeface="Arial" charset="0"/>
                    <a:ea typeface="Arial" charset="0"/>
                    <a:cs typeface="Arial" charset="0"/>
                  </a:rPr>
                  <a:t> Let the universe of discourse be the </a:t>
                </a:r>
                <a:r>
                  <a:rPr lang="en-US" sz="2400" dirty="0" err="1">
                    <a:latin typeface="Arial" charset="0"/>
                    <a:ea typeface="Arial" charset="0"/>
                    <a:cs typeface="Arial" charset="0"/>
                  </a:rPr>
                  <a:t>reals</a:t>
                </a:r>
                <a:r>
                  <a:rPr lang="en-US" sz="2400" dirty="0">
                    <a:latin typeface="Arial" charset="0"/>
                    <a:ea typeface="Arial" charset="0"/>
                    <a:cs typeface="Arial" charset="0"/>
                  </a:rPr>
                  <a:t>, </a:t>
                </a:r>
                <a14:m>
                  <m:oMath xmlns:m="http://schemas.openxmlformats.org/officeDocument/2006/math">
                    <m:r>
                      <a:rPr lang="en-US" sz="24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charset="0"/>
                      </a:rPr>
                      <m:t>ℝ</m:t>
                    </m:r>
                  </m:oMath>
                </a14:m>
                <a:endParaRPr lang="en-US" sz="2400" i="1" dirty="0">
                  <a:latin typeface="Castellar" pitchFamily="18" charset="0"/>
                  <a:ea typeface="Arial" charset="0"/>
                  <a:cs typeface="Arial" charset="0"/>
                </a:endParaRPr>
              </a:p>
              <a:p>
                <a:pPr marL="914400" lvl="1" indent="-457200" eaLnBrk="1" hangingPunct="1">
                  <a:lnSpc>
                    <a:spcPct val="150000"/>
                  </a:lnSpc>
                  <a:buFont typeface="+mj-lt"/>
                  <a:buAutoNum type="arabicPeriod"/>
                  <a:defRPr/>
                </a:pPr>
                <a:r>
                  <a:rPr lang="en-US" sz="2400" dirty="0">
                    <a:latin typeface="Arial" charset="0"/>
                    <a:ea typeface="Arial" charset="0"/>
                    <a:cs typeface="Arial" charset="0"/>
                  </a:rPr>
                  <a:t> The statement can be expressed by the following</a:t>
                </a:r>
              </a:p>
              <a:p>
                <a:pPr lvl="1" algn="ctr" eaLnBrk="1" hangingPunct="1">
                  <a:lnSpc>
                    <a:spcPct val="150000"/>
                  </a:lnSpc>
                  <a:defRPr/>
                </a:pPr>
                <a:r>
                  <a:rPr lang="en-US" sz="2400" dirty="0" err="1">
                    <a:latin typeface="Arial" charset="0"/>
                    <a:ea typeface="Arial" charset="0"/>
                    <a:cs typeface="Arial" charset="0"/>
                    <a:sym typeface="Symbol" charset="2"/>
                  </a:rPr>
                  <a:t></a:t>
                </a:r>
                <a:r>
                  <a:rPr lang="en-US" sz="2400" i="1" dirty="0" err="1">
                    <a:latin typeface="Arial" charset="0"/>
                    <a:ea typeface="Arial" charset="0"/>
                    <a:cs typeface="Arial" charset="0"/>
                  </a:rPr>
                  <a:t>x</a:t>
                </a:r>
                <a:r>
                  <a:rPr lang="en-US" sz="2400" i="1" dirty="0">
                    <a:latin typeface="Arial" charset="0"/>
                    <a:ea typeface="Arial" charset="0"/>
                    <a:cs typeface="Arial" charset="0"/>
                  </a:rPr>
                  <a:t> </a:t>
                </a:r>
                <a:r>
                  <a:rPr lang="en-US" sz="2400" dirty="0" err="1">
                    <a:latin typeface="Arial" charset="0"/>
                    <a:ea typeface="Arial" charset="0"/>
                    <a:cs typeface="Arial" charset="0"/>
                    <a:sym typeface="Symbol" charset="2"/>
                  </a:rPr>
                  <a:t></a:t>
                </a:r>
                <a:r>
                  <a:rPr lang="en-US" sz="2400" i="1" dirty="0" err="1">
                    <a:latin typeface="Arial" charset="0"/>
                    <a:ea typeface="Arial" charset="0"/>
                    <a:cs typeface="Arial" charset="0"/>
                    <a:sym typeface="Symbol" charset="2"/>
                  </a:rPr>
                  <a:t>y</a:t>
                </a:r>
                <a:r>
                  <a:rPr lang="en-US" sz="2400" dirty="0">
                    <a:latin typeface="Arial" charset="0"/>
                    <a:ea typeface="Arial" charset="0"/>
                    <a:cs typeface="Arial" charset="0"/>
                    <a:sym typeface="Symbol" charset="2"/>
                  </a:rPr>
                  <a:t> (</a:t>
                </a:r>
                <a:r>
                  <a:rPr lang="en-US" sz="2400" i="1" dirty="0" err="1">
                    <a:latin typeface="Arial" charset="0"/>
                    <a:ea typeface="Arial" charset="0"/>
                    <a:cs typeface="Arial" charset="0"/>
                  </a:rPr>
                  <a:t>P</a:t>
                </a:r>
                <a:r>
                  <a:rPr lang="en-US" sz="2400" dirty="0" err="1">
                    <a:latin typeface="Arial" charset="0"/>
                    <a:ea typeface="Arial" charset="0"/>
                    <a:cs typeface="Arial" charset="0"/>
                  </a:rPr>
                  <a:t>(</a:t>
                </a:r>
                <a:r>
                  <a:rPr lang="en-US" sz="2400" i="1" dirty="0" err="1">
                    <a:latin typeface="Arial" charset="0"/>
                    <a:ea typeface="Arial" charset="0"/>
                    <a:cs typeface="Arial" charset="0"/>
                  </a:rPr>
                  <a:t>x,y</a:t>
                </a:r>
                <a:r>
                  <a:rPr lang="en-US" sz="2400" dirty="0">
                    <a:latin typeface="Arial" charset="0"/>
                    <a:ea typeface="Arial" charset="0"/>
                    <a:cs typeface="Arial" charset="0"/>
                  </a:rPr>
                  <a:t>)</a:t>
                </a:r>
                <a:r>
                  <a:rPr lang="en-US" i="1" dirty="0">
                    <a:latin typeface="Arial" charset="0"/>
                    <a:ea typeface="Arial" charset="0"/>
                    <a:cs typeface="Arial" charset="0"/>
                  </a:rPr>
                  <a:t> </a:t>
                </a:r>
                <a:r>
                  <a:rPr lang="en-US" i="1" dirty="0" err="1">
                    <a:latin typeface="Arial" charset="0"/>
                    <a:ea typeface="Arial" charset="0"/>
                    <a:cs typeface="Arial" charset="0"/>
                    <a:sym typeface="Symbol" charset="2"/>
                  </a:rPr>
                  <a:t></a:t>
                </a:r>
                <a:r>
                  <a:rPr lang="en-US" sz="2400" dirty="0" err="1">
                    <a:latin typeface="Arial" charset="0"/>
                    <a:ea typeface="Arial" charset="0"/>
                    <a:cs typeface="Arial" charset="0"/>
                    <a:sym typeface="Symbol" charset="2"/>
                  </a:rPr>
                  <a:t></a:t>
                </a:r>
                <a:r>
                  <a:rPr lang="en-US" i="1" dirty="0">
                    <a:latin typeface="Arial" charset="0"/>
                    <a:ea typeface="Arial" charset="0"/>
                    <a:cs typeface="Arial" charset="0"/>
                    <a:sym typeface="Symbol" charset="2"/>
                  </a:rPr>
                  <a:t> </a:t>
                </a:r>
                <a:r>
                  <a:rPr lang="en-US" sz="2400" i="1" dirty="0" err="1">
                    <a:latin typeface="Arial" charset="0"/>
                    <a:ea typeface="Arial" charset="0"/>
                    <a:cs typeface="Arial" charset="0"/>
                  </a:rPr>
                  <a:t>P</a:t>
                </a:r>
                <a:r>
                  <a:rPr lang="en-US" sz="2400" dirty="0" err="1">
                    <a:latin typeface="Arial" charset="0"/>
                    <a:ea typeface="Arial" charset="0"/>
                    <a:cs typeface="Arial" charset="0"/>
                  </a:rPr>
                  <a:t>(</a:t>
                </a:r>
                <a:r>
                  <a:rPr lang="en-US" sz="2400" i="1" dirty="0" err="1">
                    <a:latin typeface="Arial" charset="0"/>
                    <a:ea typeface="Arial" charset="0"/>
                    <a:cs typeface="Arial" charset="0"/>
                  </a:rPr>
                  <a:t>y,x</a:t>
                </a:r>
                <a:r>
                  <a:rPr lang="en-US" sz="2400" dirty="0">
                    <a:latin typeface="Arial" charset="0"/>
                    <a:ea typeface="Arial" charset="0"/>
                    <a:cs typeface="Arial" charset="0"/>
                  </a:rPr>
                  <a:t>))</a:t>
                </a:r>
              </a:p>
              <a:p>
                <a:pPr lvl="2" eaLnBrk="1" hangingPunct="1">
                  <a:lnSpc>
                    <a:spcPct val="150000"/>
                  </a:lnSpc>
                  <a:defRPr/>
                </a:pPr>
                <a:r>
                  <a:rPr lang="en-US" sz="2400" dirty="0">
                    <a:latin typeface="Arial" charset="0"/>
                    <a:ea typeface="Arial" charset="0"/>
                    <a:cs typeface="Arial" charset="0"/>
                    <a:sym typeface="Symbol" charset="2"/>
                  </a:rPr>
                  <a:t>Alternatively, </a:t>
                </a:r>
                <a:r>
                  <a:rPr lang="en-US" sz="2400" dirty="0" err="1">
                    <a:latin typeface="Arial" charset="0"/>
                    <a:ea typeface="Arial" charset="0"/>
                    <a:cs typeface="Arial" charset="0"/>
                    <a:sym typeface="Symbol" charset="2"/>
                  </a:rPr>
                  <a:t></a:t>
                </a:r>
                <a:r>
                  <a:rPr lang="en-US" sz="2400" i="1" dirty="0" err="1">
                    <a:latin typeface="Arial" charset="0"/>
                    <a:ea typeface="Arial" charset="0"/>
                    <a:cs typeface="Arial" charset="0"/>
                  </a:rPr>
                  <a:t>x</a:t>
                </a:r>
                <a:r>
                  <a:rPr lang="en-US" sz="2400" i="1" dirty="0">
                    <a:latin typeface="Arial" charset="0"/>
                    <a:ea typeface="Arial" charset="0"/>
                    <a:cs typeface="Arial" charset="0"/>
                  </a:rPr>
                  <a:t> </a:t>
                </a:r>
                <a:r>
                  <a:rPr lang="en-US" sz="2400" dirty="0" err="1">
                    <a:latin typeface="Arial" charset="0"/>
                    <a:ea typeface="Arial" charset="0"/>
                    <a:cs typeface="Arial" charset="0"/>
                    <a:sym typeface="Symbol" charset="2"/>
                  </a:rPr>
                  <a:t></a:t>
                </a:r>
                <a:r>
                  <a:rPr lang="en-US" sz="2400" i="1" dirty="0" err="1">
                    <a:latin typeface="Arial" charset="0"/>
                    <a:ea typeface="Arial" charset="0"/>
                    <a:cs typeface="Arial" charset="0"/>
                    <a:sym typeface="Symbol" charset="2"/>
                  </a:rPr>
                  <a:t>y</a:t>
                </a:r>
                <a:r>
                  <a:rPr lang="en-US" sz="2400" dirty="0">
                    <a:latin typeface="Arial" charset="0"/>
                    <a:ea typeface="Arial" charset="0"/>
                    <a:cs typeface="Arial" charset="0"/>
                    <a:sym typeface="Symbol" charset="2"/>
                  </a:rPr>
                  <a:t> (</a:t>
                </a:r>
                <a:r>
                  <a:rPr lang="en-US" sz="2400" i="1" dirty="0" err="1">
                    <a:latin typeface="Arial" charset="0"/>
                    <a:ea typeface="Arial" charset="0"/>
                    <a:cs typeface="Arial" charset="0"/>
                  </a:rPr>
                  <a:t>x+y</a:t>
                </a:r>
                <a:r>
                  <a:rPr lang="en-US" sz="2400" dirty="0">
                    <a:latin typeface="Arial" charset="0"/>
                    <a:ea typeface="Arial" charset="0"/>
                    <a:cs typeface="Arial" charset="0"/>
                  </a:rPr>
                  <a:t> =</a:t>
                </a:r>
                <a:r>
                  <a:rPr lang="en-US" sz="2400" i="1" dirty="0">
                    <a:latin typeface="Arial" charset="0"/>
                    <a:ea typeface="Arial" charset="0"/>
                    <a:cs typeface="Arial" charset="0"/>
                  </a:rPr>
                  <a:t> </a:t>
                </a:r>
                <a:r>
                  <a:rPr lang="en-US" sz="2400" i="1" dirty="0" err="1">
                    <a:latin typeface="Arial" charset="0"/>
                    <a:ea typeface="Arial" charset="0"/>
                    <a:cs typeface="Arial" charset="0"/>
                  </a:rPr>
                  <a:t>y+x</a:t>
                </a:r>
                <a:r>
                  <a:rPr lang="en-US" sz="2400" dirty="0">
                    <a:latin typeface="Arial" charset="0"/>
                    <a:ea typeface="Arial" charset="0"/>
                    <a:cs typeface="Arial" charset="0"/>
                  </a:rPr>
                  <a:t>)</a:t>
                </a:r>
              </a:p>
            </p:txBody>
          </p:sp>
        </mc:Choice>
        <mc:Fallback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FA7CC9AE-31FE-194D-A106-AEF3CE2B847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09600" y="3581400"/>
                <a:ext cx="8153400" cy="2862263"/>
              </a:xfrm>
              <a:prstGeom prst="rect">
                <a:avLst/>
              </a:prstGeom>
              <a:blipFill>
                <a:blip r:embed="rId2"/>
                <a:stretch>
                  <a:fillRect b="-1327"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Title 1">
            <a:extLst>
              <a:ext uri="{FF2B5EF4-FFF2-40B4-BE49-F238E27FC236}">
                <a16:creationId xmlns:a16="http://schemas.microsoft.com/office/drawing/2014/main" id="{5295A556-2667-ED41-B751-B4BFB7519F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Mixing Quantifiers: Example (3)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0962" name="Content Placeholder 2">
                <a:extLst>
                  <a:ext uri="{FF2B5EF4-FFF2-40B4-BE49-F238E27FC236}">
                    <a16:creationId xmlns:a16="http://schemas.microsoft.com/office/drawing/2014/main" id="{AA95BBDB-4861-194E-9090-2CA8DB6039DE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altLang="en-US" sz="2800" dirty="0">
                    <a:ea typeface="ＭＳ Ｐゴシック" panose="020B0600070205080204" pitchFamily="34" charset="-128"/>
                  </a:rPr>
                  <a:t>Express the multiplicative </a:t>
                </a:r>
                <a:r>
                  <a:rPr lang="en-US" altLang="en-US" sz="2800" i="1" dirty="0">
                    <a:ea typeface="ＭＳ Ｐゴシック" panose="020B0600070205080204" pitchFamily="34" charset="-128"/>
                  </a:rPr>
                  <a:t>law </a:t>
                </a:r>
                <a:r>
                  <a:rPr lang="en-US" altLang="en-US" sz="2800" dirty="0">
                    <a:ea typeface="ＭＳ Ｐゴシック" panose="020B0600070205080204" pitchFamily="34" charset="-128"/>
                  </a:rPr>
                  <a:t>for nonzero </a:t>
                </a:r>
              </a:p>
              <a:p>
                <a:pPr>
                  <a:buNone/>
                </a:pPr>
                <a:r>
                  <a:rPr lang="en-US" altLang="en-US" sz="2800" dirty="0">
                    <a:ea typeface="ＭＳ Ｐゴシック" panose="020B0600070205080204" pitchFamily="34" charset="-128"/>
                  </a:rPr>
                  <a:t>	reals </a:t>
                </a:r>
                <a14:m>
                  <m:oMath xmlns:m="http://schemas.openxmlformats.org/officeDocument/2006/math">
                    <m:r>
                      <a:rPr lang="en-US" sz="2800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charset="0"/>
                      </a:rPr>
                      <m:t>ℝ</m:t>
                    </m:r>
                  </m:oMath>
                </a14:m>
                <a:r>
                  <a:rPr lang="en-US" altLang="en-US" sz="2800" dirty="0">
                    <a:ea typeface="ＭＳ Ｐゴシック" panose="020B0600070205080204" pitchFamily="34" charset="-128"/>
                  </a:rPr>
                  <a:t> </a:t>
                </a:r>
                <a:r>
                  <a:rPr lang="en-US" altLang="en-US" sz="2800" i="1" dirty="0">
                    <a:ea typeface="ＭＳ Ｐゴシック" panose="020B0600070205080204" pitchFamily="34" charset="-128"/>
                  </a:rPr>
                  <a:t>\ </a:t>
                </a:r>
                <a:r>
                  <a:rPr lang="en-US" altLang="en-US" sz="2800" dirty="0">
                    <a:ea typeface="ＭＳ Ｐゴシック" panose="020B0600070205080204" pitchFamily="34" charset="-128"/>
                  </a:rPr>
                  <a:t>{0} (i.e., every nonzero real has an inverse)</a:t>
                </a:r>
              </a:p>
              <a:p>
                <a:r>
                  <a:rPr lang="en-US" altLang="en-US" sz="2800" dirty="0">
                    <a:ea typeface="ＭＳ Ｐゴシック" panose="020B0600070205080204" pitchFamily="34" charset="-128"/>
                  </a:rPr>
                  <a:t>We want to express that for every real number </a:t>
                </a:r>
                <a:r>
                  <a:rPr lang="en-US" altLang="en-US" sz="2800" i="1" dirty="0">
                    <a:ea typeface="ＭＳ Ｐゴシック" panose="020B0600070205080204" pitchFamily="34" charset="-128"/>
                  </a:rPr>
                  <a:t>x</a:t>
                </a:r>
                <a:r>
                  <a:rPr lang="en-US" altLang="en-US" sz="2800" dirty="0">
                    <a:ea typeface="ＭＳ Ｐゴシック" panose="020B0600070205080204" pitchFamily="34" charset="-128"/>
                  </a:rPr>
                  <a:t>, there exists a real number </a:t>
                </a:r>
                <a:r>
                  <a:rPr lang="en-US" altLang="en-US" sz="2800" i="1" dirty="0">
                    <a:ea typeface="ＭＳ Ｐゴシック" panose="020B0600070205080204" pitchFamily="34" charset="-128"/>
                  </a:rPr>
                  <a:t>y</a:t>
                </a:r>
                <a:r>
                  <a:rPr lang="en-US" altLang="en-US" sz="2800" dirty="0">
                    <a:ea typeface="ＭＳ Ｐゴシック" panose="020B0600070205080204" pitchFamily="34" charset="-128"/>
                  </a:rPr>
                  <a:t> such that </a:t>
                </a:r>
                <a:r>
                  <a:rPr lang="en-US" altLang="en-US" sz="2800" i="1" dirty="0" err="1">
                    <a:ea typeface="ＭＳ Ｐゴシック" panose="020B0600070205080204" pitchFamily="34" charset="-128"/>
                  </a:rPr>
                  <a:t>xy</a:t>
                </a:r>
                <a:r>
                  <a:rPr lang="en-US" altLang="en-US" sz="2800" dirty="0">
                    <a:ea typeface="ＭＳ Ｐゴシック" panose="020B0600070205080204" pitchFamily="34" charset="-128"/>
                  </a:rPr>
                  <a:t>=1</a:t>
                </a:r>
              </a:p>
              <a:p>
                <a:r>
                  <a:rPr lang="en-US" altLang="en-US" sz="2800" dirty="0">
                    <a:ea typeface="ＭＳ Ｐゴシック" panose="020B0600070205080204" pitchFamily="34" charset="-128"/>
                  </a:rPr>
                  <a:t>Answer:</a:t>
                </a:r>
              </a:p>
              <a:p>
                <a:pPr>
                  <a:buFont typeface="Arial" panose="020B0604020202020204" pitchFamily="34" charset="0"/>
                  <a:buNone/>
                </a:pPr>
                <a:endParaRPr lang="en-US" altLang="en-US" sz="2800" dirty="0">
                  <a:ea typeface="ＭＳ Ｐゴシック" panose="020B0600070205080204" pitchFamily="34" charset="-128"/>
                </a:endParaRPr>
              </a:p>
            </p:txBody>
          </p:sp>
        </mc:Choice>
        <mc:Fallback>
          <p:sp>
            <p:nvSpPr>
              <p:cNvPr id="40962" name="Content Placeholder 2">
                <a:extLst>
                  <a:ext uri="{FF2B5EF4-FFF2-40B4-BE49-F238E27FC236}">
                    <a16:creationId xmlns:a16="http://schemas.microsoft.com/office/drawing/2014/main" id="{AA95BBDB-4861-194E-9090-2CA8DB6039D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389" t="-168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Rectangle 6">
            <a:extLst>
              <a:ext uri="{FF2B5EF4-FFF2-40B4-BE49-F238E27FC236}">
                <a16:creationId xmlns:a16="http://schemas.microsoft.com/office/drawing/2014/main" id="{7ACCC347-8AEF-884E-9A32-E8DC53D5B9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3994150"/>
            <a:ext cx="8153400" cy="577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lvl="1" algn="ctr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en-US" sz="2400">
                <a:latin typeface="Arial" panose="020B0604020202020204" pitchFamily="34" charset="0"/>
                <a:sym typeface="Symbol" pitchFamily="2" charset="2"/>
              </a:rPr>
              <a:t></a:t>
            </a:r>
            <a:r>
              <a:rPr lang="en-US" altLang="en-US" sz="2400" i="1">
                <a:latin typeface="Arial" panose="020B0604020202020204" pitchFamily="34" charset="0"/>
              </a:rPr>
              <a:t>x </a:t>
            </a:r>
            <a:r>
              <a:rPr lang="en-US" altLang="en-US" sz="2400">
                <a:latin typeface="Arial" panose="020B0604020202020204" pitchFamily="34" charset="0"/>
                <a:sym typeface="Symbol" pitchFamily="2" charset="2"/>
              </a:rPr>
              <a:t></a:t>
            </a:r>
            <a:r>
              <a:rPr lang="en-US" altLang="en-US" sz="2400" i="1">
                <a:latin typeface="Arial" panose="020B0604020202020204" pitchFamily="34" charset="0"/>
                <a:sym typeface="Symbol" pitchFamily="2" charset="2"/>
              </a:rPr>
              <a:t>y</a:t>
            </a:r>
            <a:r>
              <a:rPr lang="en-US" altLang="en-US" sz="2400">
                <a:latin typeface="Arial" panose="020B0604020202020204" pitchFamily="34" charset="0"/>
                <a:sym typeface="Symbol" pitchFamily="2" charset="2"/>
              </a:rPr>
              <a:t> (</a:t>
            </a:r>
            <a:r>
              <a:rPr lang="en-US" altLang="en-US" sz="2400" i="1">
                <a:latin typeface="Arial" panose="020B0604020202020204" pitchFamily="34" charset="0"/>
              </a:rPr>
              <a:t>x</a:t>
            </a:r>
            <a:r>
              <a:rPr lang="en-US" altLang="en-US" sz="2400" i="1">
                <a:latin typeface="Arial" panose="020B0604020202020204" pitchFamily="34" charset="0"/>
                <a:sym typeface="Symbol" pitchFamily="2" charset="2"/>
              </a:rPr>
              <a:t>y</a:t>
            </a:r>
            <a:r>
              <a:rPr lang="en-US" altLang="en-US" sz="2400">
                <a:latin typeface="Arial" panose="020B0604020202020204" pitchFamily="34" charset="0"/>
                <a:sym typeface="Symbol" pitchFamily="2" charset="2"/>
              </a:rPr>
              <a:t> </a:t>
            </a:r>
            <a:r>
              <a:rPr lang="en-US" altLang="en-US" sz="2400">
                <a:latin typeface="Arial" panose="020B0604020202020204" pitchFamily="34" charset="0"/>
              </a:rPr>
              <a:t>=</a:t>
            </a:r>
            <a:r>
              <a:rPr lang="en-US" altLang="en-US" sz="2400" i="1">
                <a:latin typeface="Arial" panose="020B0604020202020204" pitchFamily="34" charset="0"/>
              </a:rPr>
              <a:t> </a:t>
            </a:r>
            <a:r>
              <a:rPr lang="en-US" altLang="en-US" sz="2400">
                <a:latin typeface="Arial" panose="020B0604020202020204" pitchFamily="34" charset="0"/>
              </a:rPr>
              <a:t>1)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Title 1">
            <a:extLst>
              <a:ext uri="{FF2B5EF4-FFF2-40B4-BE49-F238E27FC236}">
                <a16:creationId xmlns:a16="http://schemas.microsoft.com/office/drawing/2014/main" id="{35319D5B-0457-BC48-9B44-EF33D61F26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Mixing Quantifiers: Example (4)</a:t>
            </a:r>
            <a:br>
              <a:rPr lang="en-US" altLang="en-US">
                <a:ea typeface="ＭＳ Ｐゴシック" panose="020B0600070205080204" pitchFamily="34" charset="-128"/>
              </a:rPr>
            </a:br>
            <a:r>
              <a:rPr lang="en-US" altLang="en-US" sz="2400">
                <a:ea typeface="ＭＳ Ｐゴシック" panose="020B0600070205080204" pitchFamily="34" charset="-128"/>
              </a:rPr>
              <a:t>false mathematical statement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41986" name="Content Placeholder 2">
            <a:extLst>
              <a:ext uri="{FF2B5EF4-FFF2-40B4-BE49-F238E27FC236}">
                <a16:creationId xmlns:a16="http://schemas.microsoft.com/office/drawing/2014/main" id="{336ADB1A-4B04-7548-A928-966A58D1AE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Does commutativity </a:t>
            </a:r>
            <a:r>
              <a:rPr lang="en-US" altLang="en-US">
                <a:ea typeface="ＭＳ Ｐゴシック" panose="020B0600070205080204" pitchFamily="34" charset="-128"/>
              </a:rPr>
              <a:t>for subtraction </a:t>
            </a:r>
            <a:r>
              <a:rPr lang="en-US" altLang="en-US" dirty="0">
                <a:ea typeface="ＭＳ Ｐゴシック" panose="020B0600070205080204" pitchFamily="34" charset="-128"/>
              </a:rPr>
              <a:t>hold over the reals? </a:t>
            </a:r>
          </a:p>
          <a:p>
            <a:r>
              <a:rPr lang="en-US" altLang="en-US" dirty="0">
                <a:ea typeface="ＭＳ Ｐゴシック" panose="020B0600070205080204" pitchFamily="34" charset="-128"/>
              </a:rPr>
              <a:t>That is: does </a:t>
            </a:r>
            <a:r>
              <a:rPr lang="en-US" altLang="en-US" i="1" dirty="0">
                <a:ea typeface="ＭＳ Ｐゴシック" panose="020B0600070205080204" pitchFamily="34" charset="-128"/>
              </a:rPr>
              <a:t>x</a:t>
            </a:r>
            <a:r>
              <a:rPr lang="en-US" altLang="en-US" dirty="0">
                <a:ea typeface="ＭＳ Ｐゴシック" panose="020B0600070205080204" pitchFamily="34" charset="-128"/>
              </a:rPr>
              <a:t>-</a:t>
            </a:r>
            <a:r>
              <a:rPr lang="en-US" altLang="en-US" i="1" dirty="0">
                <a:ea typeface="ＭＳ Ｐゴシック" panose="020B0600070205080204" pitchFamily="34" charset="-128"/>
              </a:rPr>
              <a:t>y</a:t>
            </a:r>
            <a:r>
              <a:rPr lang="en-US" altLang="en-US" dirty="0">
                <a:ea typeface="ＭＳ Ｐゴシック" panose="020B0600070205080204" pitchFamily="34" charset="-128"/>
              </a:rPr>
              <a:t>=</a:t>
            </a:r>
            <a:r>
              <a:rPr lang="en-US" altLang="en-US" i="1" dirty="0">
                <a:ea typeface="ＭＳ Ｐゴシック" panose="020B0600070205080204" pitchFamily="34" charset="-128"/>
              </a:rPr>
              <a:t>y</a:t>
            </a:r>
            <a:r>
              <a:rPr lang="en-US" altLang="en-US" dirty="0">
                <a:ea typeface="ＭＳ Ｐゴシック" panose="020B0600070205080204" pitchFamily="34" charset="-128"/>
              </a:rPr>
              <a:t>-</a:t>
            </a:r>
            <a:r>
              <a:rPr lang="en-US" altLang="en-US" i="1" dirty="0">
                <a:ea typeface="ＭＳ Ｐゴシック" panose="020B0600070205080204" pitchFamily="34" charset="-128"/>
              </a:rPr>
              <a:t>x</a:t>
            </a:r>
            <a:r>
              <a:rPr lang="en-US" altLang="en-US" dirty="0">
                <a:ea typeface="ＭＳ Ｐゴシック" panose="020B0600070205080204" pitchFamily="34" charset="-128"/>
              </a:rPr>
              <a:t> for all pairs </a:t>
            </a:r>
            <a:r>
              <a:rPr lang="en-US" altLang="en-US" i="1" dirty="0" err="1">
                <a:ea typeface="ＭＳ Ｐゴシック" panose="020B0600070205080204" pitchFamily="34" charset="-128"/>
              </a:rPr>
              <a:t>x</a:t>
            </a:r>
            <a:r>
              <a:rPr lang="en-US" altLang="en-US" dirty="0" err="1">
                <a:ea typeface="ＭＳ Ｐゴシック" panose="020B0600070205080204" pitchFamily="34" charset="-128"/>
              </a:rPr>
              <a:t>,</a:t>
            </a:r>
            <a:r>
              <a:rPr lang="en-US" altLang="en-US" i="1" dirty="0" err="1">
                <a:ea typeface="ＭＳ Ｐゴシック" panose="020B0600070205080204" pitchFamily="34" charset="-128"/>
              </a:rPr>
              <a:t>y</a:t>
            </a:r>
            <a:r>
              <a:rPr lang="en-US" altLang="en-US" dirty="0">
                <a:ea typeface="ＭＳ Ｐゴシック" panose="020B0600070205080204" pitchFamily="34" charset="-128"/>
              </a:rPr>
              <a:t> in </a:t>
            </a:r>
            <a:r>
              <a:rPr lang="en-US" altLang="en-US" i="1" dirty="0">
                <a:latin typeface="Castellar" pitchFamily="18" charset="0"/>
                <a:ea typeface="ＭＳ Ｐゴシック" panose="020B0600070205080204" pitchFamily="34" charset="-128"/>
              </a:rPr>
              <a:t>R</a:t>
            </a:r>
            <a:r>
              <a:rPr lang="en-US" altLang="en-US" dirty="0">
                <a:ea typeface="ＭＳ Ｐゴシック" panose="020B0600070205080204" pitchFamily="34" charset="-128"/>
              </a:rPr>
              <a:t>?</a:t>
            </a:r>
          </a:p>
          <a:p>
            <a:r>
              <a:rPr lang="en-US" altLang="en-US" dirty="0">
                <a:ea typeface="ＭＳ Ｐゴシック" panose="020B0600070205080204" pitchFamily="34" charset="-128"/>
              </a:rPr>
              <a:t>Express using quantifiers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4B81792-C88F-8640-A8BA-A18B53CC6D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3994150"/>
            <a:ext cx="8153400" cy="577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lvl="1" algn="ctr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en-US" sz="2400">
                <a:latin typeface="Arial" panose="020B0604020202020204" pitchFamily="34" charset="0"/>
                <a:sym typeface="Symbol" pitchFamily="2" charset="2"/>
              </a:rPr>
              <a:t></a:t>
            </a:r>
            <a:r>
              <a:rPr lang="en-US" altLang="en-US" sz="2400" i="1">
                <a:latin typeface="Arial" panose="020B0604020202020204" pitchFamily="34" charset="0"/>
              </a:rPr>
              <a:t>x </a:t>
            </a:r>
            <a:r>
              <a:rPr lang="en-US" altLang="en-US" sz="2400">
                <a:latin typeface="Arial" panose="020B0604020202020204" pitchFamily="34" charset="0"/>
                <a:sym typeface="Symbol" pitchFamily="2" charset="2"/>
              </a:rPr>
              <a:t></a:t>
            </a:r>
            <a:r>
              <a:rPr lang="en-US" altLang="en-US" sz="2400" i="1">
                <a:latin typeface="Arial" panose="020B0604020202020204" pitchFamily="34" charset="0"/>
                <a:sym typeface="Symbol" pitchFamily="2" charset="2"/>
              </a:rPr>
              <a:t>y</a:t>
            </a:r>
            <a:r>
              <a:rPr lang="en-US" altLang="en-US" sz="2400">
                <a:latin typeface="Arial" panose="020B0604020202020204" pitchFamily="34" charset="0"/>
                <a:sym typeface="Symbol" pitchFamily="2" charset="2"/>
              </a:rPr>
              <a:t> (</a:t>
            </a:r>
            <a:r>
              <a:rPr lang="en-US" altLang="en-US" sz="2400" i="1">
                <a:latin typeface="Arial" panose="020B0604020202020204" pitchFamily="34" charset="0"/>
              </a:rPr>
              <a:t>x-</a:t>
            </a:r>
            <a:r>
              <a:rPr lang="en-US" altLang="en-US" sz="2400" i="1">
                <a:latin typeface="Arial" panose="020B0604020202020204" pitchFamily="34" charset="0"/>
                <a:sym typeface="Symbol" pitchFamily="2" charset="2"/>
              </a:rPr>
              <a:t>y</a:t>
            </a:r>
            <a:r>
              <a:rPr lang="en-US" altLang="en-US" sz="2400">
                <a:latin typeface="Arial" panose="020B0604020202020204" pitchFamily="34" charset="0"/>
                <a:sym typeface="Symbol" pitchFamily="2" charset="2"/>
              </a:rPr>
              <a:t> </a:t>
            </a:r>
            <a:r>
              <a:rPr lang="en-US" altLang="en-US" sz="2400">
                <a:latin typeface="Arial" panose="020B0604020202020204" pitchFamily="34" charset="0"/>
              </a:rPr>
              <a:t>=</a:t>
            </a:r>
            <a:r>
              <a:rPr lang="en-US" altLang="en-US" sz="2400" i="1">
                <a:latin typeface="Arial" panose="020B0604020202020204" pitchFamily="34" charset="0"/>
              </a:rPr>
              <a:t> </a:t>
            </a:r>
            <a:r>
              <a:rPr lang="en-US" altLang="en-US" sz="2400" i="1">
                <a:latin typeface="Arial" panose="020B0604020202020204" pitchFamily="34" charset="0"/>
                <a:sym typeface="Symbol" pitchFamily="2" charset="2"/>
              </a:rPr>
              <a:t>y</a:t>
            </a:r>
            <a:r>
              <a:rPr lang="en-US" altLang="en-US" sz="2400" i="1">
                <a:latin typeface="Arial" panose="020B0604020202020204" pitchFamily="34" charset="0"/>
              </a:rPr>
              <a:t>-x</a:t>
            </a:r>
            <a:r>
              <a:rPr lang="en-US" altLang="en-US" sz="2400">
                <a:latin typeface="Arial" panose="020B0604020202020204" pitchFamily="34" charset="0"/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Title 1">
            <a:extLst>
              <a:ext uri="{FF2B5EF4-FFF2-40B4-BE49-F238E27FC236}">
                <a16:creationId xmlns:a16="http://schemas.microsoft.com/office/drawing/2014/main" id="{5B774AE1-3BBA-9A44-8D27-74B6C6AC47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Mixing Quantifiers: Example (5)</a:t>
            </a:r>
          </a:p>
        </p:txBody>
      </p:sp>
      <p:sp>
        <p:nvSpPr>
          <p:cNvPr id="43010" name="Content Placeholder 2">
            <a:extLst>
              <a:ext uri="{FF2B5EF4-FFF2-40B4-BE49-F238E27FC236}">
                <a16:creationId xmlns:a16="http://schemas.microsoft.com/office/drawing/2014/main" id="{44D9A747-ADE1-1D47-A872-59ADD8527C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400">
                <a:ea typeface="ＭＳ Ｐゴシック" panose="020B0600070205080204" pitchFamily="34" charset="-128"/>
              </a:rPr>
              <a:t>Express the statement as a logical expression: 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</a:rPr>
              <a:t>“</a:t>
            </a:r>
            <a:r>
              <a:rPr lang="en-US" altLang="ja-JP" sz="2000">
                <a:solidFill>
                  <a:srgbClr val="FF0000"/>
                </a:solidFill>
                <a:ea typeface="ＭＳ Ｐゴシック" panose="020B0600070205080204" pitchFamily="34" charset="-128"/>
              </a:rPr>
              <a:t>There is</a:t>
            </a:r>
            <a:r>
              <a:rPr lang="en-US" altLang="ja-JP" sz="2000">
                <a:ea typeface="ＭＳ Ｐゴシック" panose="020B0600070205080204" pitchFamily="34" charset="-128"/>
              </a:rPr>
              <a:t> a number x such that 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</a:rPr>
              <a:t>when it is </a:t>
            </a:r>
            <a:r>
              <a:rPr lang="en-US" altLang="en-US" sz="2000">
                <a:solidFill>
                  <a:srgbClr val="008000"/>
                </a:solidFill>
                <a:ea typeface="ＭＳ Ｐゴシック" panose="020B0600070205080204" pitchFamily="34" charset="-128"/>
              </a:rPr>
              <a:t>added </a:t>
            </a:r>
            <a:r>
              <a:rPr lang="en-US" altLang="en-US" sz="2000">
                <a:ea typeface="ＭＳ Ｐゴシック" panose="020B0600070205080204" pitchFamily="34" charset="-128"/>
              </a:rPr>
              <a:t>to </a:t>
            </a:r>
            <a:r>
              <a:rPr lang="en-US" altLang="en-US" sz="2000">
                <a:solidFill>
                  <a:srgbClr val="FF0000"/>
                </a:solidFill>
                <a:ea typeface="ＭＳ Ｐゴシック" panose="020B0600070205080204" pitchFamily="34" charset="-128"/>
              </a:rPr>
              <a:t>any number</a:t>
            </a:r>
            <a:r>
              <a:rPr lang="en-US" altLang="en-US" sz="2000">
                <a:ea typeface="ＭＳ Ｐゴシック" panose="020B0600070205080204" pitchFamily="34" charset="-128"/>
              </a:rPr>
              <a:t>, the result is that number and 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</a:rPr>
              <a:t>if it is </a:t>
            </a:r>
            <a:r>
              <a:rPr lang="en-US" altLang="en-US" sz="2000">
                <a:solidFill>
                  <a:srgbClr val="008000"/>
                </a:solidFill>
                <a:ea typeface="ＭＳ Ｐゴシック" panose="020B0600070205080204" pitchFamily="34" charset="-128"/>
              </a:rPr>
              <a:t>multiplied </a:t>
            </a:r>
            <a:r>
              <a:rPr lang="en-US" altLang="en-US" sz="2000">
                <a:ea typeface="ＭＳ Ｐゴシック" panose="020B0600070205080204" pitchFamily="34" charset="-128"/>
              </a:rPr>
              <a:t>by </a:t>
            </a:r>
            <a:r>
              <a:rPr lang="en-US" altLang="en-US" sz="2000">
                <a:solidFill>
                  <a:srgbClr val="FF0000"/>
                </a:solidFill>
                <a:ea typeface="ＭＳ Ｐゴシック" panose="020B0600070205080204" pitchFamily="34" charset="-128"/>
              </a:rPr>
              <a:t>any number</a:t>
            </a:r>
            <a:r>
              <a:rPr lang="en-US" altLang="en-US" sz="2000">
                <a:ea typeface="ＭＳ Ｐゴシック" panose="020B0600070205080204" pitchFamily="34" charset="-128"/>
              </a:rPr>
              <a:t>, the result is x”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Answer: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7F3E898D-8C5A-BB48-9852-65C44F3F91AA}"/>
              </a:ext>
            </a:extLst>
          </p:cNvPr>
          <p:cNvSpPr txBox="1">
            <a:spLocks/>
          </p:cNvSpPr>
          <p:nvPr/>
        </p:nvSpPr>
        <p:spPr bwMode="auto">
          <a:xfrm>
            <a:off x="533400" y="3627438"/>
            <a:ext cx="8229600" cy="2773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8001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lvl="2"/>
            <a:r>
              <a:rPr lang="en-US" altLang="en-US">
                <a:sym typeface="Symbol" pitchFamily="2" charset="2"/>
              </a:rPr>
              <a:t>Let </a:t>
            </a:r>
            <a:r>
              <a:rPr lang="en-US" altLang="en-US" i="1">
                <a:solidFill>
                  <a:srgbClr val="008000"/>
                </a:solidFill>
                <a:sym typeface="Symbol" pitchFamily="2" charset="2"/>
              </a:rPr>
              <a:t>P</a:t>
            </a:r>
            <a:r>
              <a:rPr lang="en-US" altLang="en-US">
                <a:solidFill>
                  <a:srgbClr val="008000"/>
                </a:solidFill>
                <a:sym typeface="Symbol" pitchFamily="2" charset="2"/>
              </a:rPr>
              <a:t>(</a:t>
            </a:r>
            <a:r>
              <a:rPr lang="en-US" altLang="en-US" i="1">
                <a:solidFill>
                  <a:srgbClr val="008000"/>
                </a:solidFill>
                <a:latin typeface="Arial" panose="020B0604020202020204" pitchFamily="34" charset="0"/>
              </a:rPr>
              <a:t>x,</a:t>
            </a:r>
            <a:r>
              <a:rPr lang="en-US" altLang="en-US" i="1">
                <a:solidFill>
                  <a:srgbClr val="008000"/>
                </a:solidFill>
                <a:latin typeface="Arial" panose="020B0604020202020204" pitchFamily="34" charset="0"/>
                <a:sym typeface="Symbol" pitchFamily="2" charset="2"/>
              </a:rPr>
              <a:t>y</a:t>
            </a:r>
            <a:r>
              <a:rPr lang="en-US" altLang="en-US" i="1">
                <a:latin typeface="Arial" panose="020B0604020202020204" pitchFamily="34" charset="0"/>
                <a:sym typeface="Symbol" pitchFamily="2" charset="2"/>
              </a:rPr>
              <a:t>)</a:t>
            </a:r>
            <a:r>
              <a:rPr lang="en-US" altLang="en-US">
                <a:latin typeface="Arial" panose="020B0604020202020204" pitchFamily="34" charset="0"/>
                <a:sym typeface="Symbol" pitchFamily="2" charset="2"/>
              </a:rPr>
              <a:t> be the expression </a:t>
            </a:r>
            <a:r>
              <a:rPr lang="ja-JP" altLang="en-US">
                <a:latin typeface="Arial" panose="020B0604020202020204" pitchFamily="34" charset="0"/>
                <a:sym typeface="Symbol" pitchFamily="2" charset="2"/>
              </a:rPr>
              <a:t>“</a:t>
            </a:r>
            <a:r>
              <a:rPr lang="en-US" altLang="ja-JP" i="1">
                <a:latin typeface="Arial" panose="020B0604020202020204" pitchFamily="34" charset="0"/>
                <a:sym typeface="Symbol" pitchFamily="2" charset="2"/>
              </a:rPr>
              <a:t>x</a:t>
            </a:r>
            <a:r>
              <a:rPr lang="en-US" altLang="ja-JP">
                <a:latin typeface="Arial" panose="020B0604020202020204" pitchFamily="34" charset="0"/>
                <a:sym typeface="Symbol" pitchFamily="2" charset="2"/>
              </a:rPr>
              <a:t>+</a:t>
            </a:r>
            <a:r>
              <a:rPr lang="en-US" altLang="ja-JP" i="1">
                <a:latin typeface="Arial" panose="020B0604020202020204" pitchFamily="34" charset="0"/>
                <a:sym typeface="Symbol" pitchFamily="2" charset="2"/>
              </a:rPr>
              <a:t>y</a:t>
            </a:r>
            <a:r>
              <a:rPr lang="en-US" altLang="ja-JP">
                <a:latin typeface="Arial" panose="020B0604020202020204" pitchFamily="34" charset="0"/>
                <a:sym typeface="Symbol" pitchFamily="2" charset="2"/>
              </a:rPr>
              <a:t>=</a:t>
            </a:r>
            <a:r>
              <a:rPr lang="en-US" altLang="ja-JP" i="1">
                <a:latin typeface="Arial" panose="020B0604020202020204" pitchFamily="34" charset="0"/>
                <a:sym typeface="Symbol" pitchFamily="2" charset="2"/>
              </a:rPr>
              <a:t>y</a:t>
            </a:r>
            <a:r>
              <a:rPr lang="ja-JP" altLang="en-US">
                <a:latin typeface="Arial" panose="020B0604020202020204" pitchFamily="34" charset="0"/>
                <a:sym typeface="Symbol" pitchFamily="2" charset="2"/>
              </a:rPr>
              <a:t>”</a:t>
            </a:r>
            <a:endParaRPr lang="en-US" altLang="ja-JP">
              <a:sym typeface="Symbol" pitchFamily="2" charset="2"/>
            </a:endParaRPr>
          </a:p>
          <a:p>
            <a:pPr lvl="2"/>
            <a:r>
              <a:rPr lang="en-US" altLang="en-US">
                <a:latin typeface="Arial" panose="020B0604020202020204" pitchFamily="34" charset="0"/>
                <a:sym typeface="Symbol" pitchFamily="2" charset="2"/>
              </a:rPr>
              <a:t>Let </a:t>
            </a:r>
            <a:r>
              <a:rPr lang="en-US" altLang="en-US" i="1">
                <a:solidFill>
                  <a:srgbClr val="008000"/>
                </a:solidFill>
                <a:latin typeface="Arial" panose="020B0604020202020204" pitchFamily="34" charset="0"/>
                <a:sym typeface="Symbol" pitchFamily="2" charset="2"/>
              </a:rPr>
              <a:t>Q</a:t>
            </a:r>
            <a:r>
              <a:rPr lang="en-US" altLang="en-US">
                <a:solidFill>
                  <a:srgbClr val="008000"/>
                </a:solidFill>
                <a:latin typeface="Arial" panose="020B0604020202020204" pitchFamily="34" charset="0"/>
                <a:sym typeface="Symbol" pitchFamily="2" charset="2"/>
              </a:rPr>
              <a:t>(</a:t>
            </a:r>
            <a:r>
              <a:rPr lang="en-US" altLang="en-US" i="1">
                <a:solidFill>
                  <a:srgbClr val="008000"/>
                </a:solidFill>
                <a:latin typeface="Arial" panose="020B0604020202020204" pitchFamily="34" charset="0"/>
              </a:rPr>
              <a:t>x,</a:t>
            </a:r>
            <a:r>
              <a:rPr lang="en-US" altLang="en-US" i="1">
                <a:solidFill>
                  <a:srgbClr val="008000"/>
                </a:solidFill>
                <a:latin typeface="Arial" panose="020B0604020202020204" pitchFamily="34" charset="0"/>
                <a:sym typeface="Symbol" pitchFamily="2" charset="2"/>
              </a:rPr>
              <a:t>y)</a:t>
            </a:r>
            <a:r>
              <a:rPr lang="en-US" altLang="en-US">
                <a:latin typeface="Arial" panose="020B0604020202020204" pitchFamily="34" charset="0"/>
                <a:sym typeface="Symbol" pitchFamily="2" charset="2"/>
              </a:rPr>
              <a:t> be the expression </a:t>
            </a:r>
            <a:r>
              <a:rPr lang="ja-JP" altLang="en-US">
                <a:latin typeface="Arial" panose="020B0604020202020204" pitchFamily="34" charset="0"/>
                <a:sym typeface="Symbol" pitchFamily="2" charset="2"/>
              </a:rPr>
              <a:t>“</a:t>
            </a:r>
            <a:r>
              <a:rPr lang="en-US" altLang="ja-JP" i="1">
                <a:latin typeface="Arial" panose="020B0604020202020204" pitchFamily="34" charset="0"/>
                <a:sym typeface="Symbol" pitchFamily="2" charset="2"/>
              </a:rPr>
              <a:t>xy</a:t>
            </a:r>
            <a:r>
              <a:rPr lang="en-US" altLang="ja-JP">
                <a:latin typeface="Arial" panose="020B0604020202020204" pitchFamily="34" charset="0"/>
                <a:sym typeface="Symbol" pitchFamily="2" charset="2"/>
              </a:rPr>
              <a:t>=</a:t>
            </a:r>
            <a:r>
              <a:rPr lang="en-US" altLang="ja-JP" i="1">
                <a:latin typeface="Arial" panose="020B0604020202020204" pitchFamily="34" charset="0"/>
                <a:sym typeface="Symbol" pitchFamily="2" charset="2"/>
              </a:rPr>
              <a:t>x</a:t>
            </a:r>
            <a:r>
              <a:rPr lang="ja-JP" altLang="en-US">
                <a:latin typeface="Arial" panose="020B0604020202020204" pitchFamily="34" charset="0"/>
                <a:sym typeface="Symbol" pitchFamily="2" charset="2"/>
              </a:rPr>
              <a:t>”</a:t>
            </a:r>
            <a:endParaRPr lang="en-US" altLang="ja-JP">
              <a:latin typeface="Arial" panose="020B0604020202020204" pitchFamily="34" charset="0"/>
              <a:sym typeface="Symbol" pitchFamily="2" charset="2"/>
            </a:endParaRPr>
          </a:p>
          <a:p>
            <a:pPr lvl="2"/>
            <a:r>
              <a:rPr lang="en-US" altLang="en-US">
                <a:latin typeface="Arial" panose="020B0604020202020204" pitchFamily="34" charset="0"/>
                <a:sym typeface="Symbol" pitchFamily="2" charset="2"/>
              </a:rPr>
              <a:t>The universe of discourse is </a:t>
            </a:r>
            <a:r>
              <a:rPr lang="en-US" altLang="en-US" i="1">
                <a:latin typeface="Castellar" pitchFamily="18" charset="0"/>
              </a:rPr>
              <a:t>N,Z,R,Q</a:t>
            </a:r>
            <a:r>
              <a:rPr lang="en-US" altLang="en-US" i="1">
                <a:latin typeface="Arial" panose="020B0604020202020204" pitchFamily="34" charset="0"/>
              </a:rPr>
              <a:t> (but not </a:t>
            </a:r>
            <a:r>
              <a:rPr lang="en-US" altLang="en-US" i="1">
                <a:latin typeface="Castellar" pitchFamily="18" charset="0"/>
              </a:rPr>
              <a:t>Z</a:t>
            </a:r>
            <a:r>
              <a:rPr lang="en-US" altLang="en-US" i="1" baseline="30000">
                <a:latin typeface="Castellar" pitchFamily="18" charset="0"/>
              </a:rPr>
              <a:t>+</a:t>
            </a:r>
            <a:r>
              <a:rPr lang="en-US" altLang="en-US" i="1">
                <a:latin typeface="Arial" panose="020B0604020202020204" pitchFamily="34" charset="0"/>
              </a:rPr>
              <a:t>)</a:t>
            </a:r>
            <a:endParaRPr lang="en-US" altLang="en-US">
              <a:latin typeface="Arial" panose="020B0604020202020204" pitchFamily="34" charset="0"/>
              <a:sym typeface="Symbol" pitchFamily="2" charset="2"/>
            </a:endParaRPr>
          </a:p>
          <a:p>
            <a:pPr lvl="2"/>
            <a:r>
              <a:rPr lang="en-US" altLang="en-US">
                <a:latin typeface="Arial" panose="020B0604020202020204" pitchFamily="34" charset="0"/>
                <a:sym typeface="Symbol" pitchFamily="2" charset="2"/>
              </a:rPr>
              <a:t>Then the expression is:</a:t>
            </a:r>
          </a:p>
          <a:p>
            <a:pPr lvl="2" algn="ctr">
              <a:buFontTx/>
              <a:buNone/>
            </a:pPr>
            <a:r>
              <a:rPr lang="en-US" altLang="en-US">
                <a:latin typeface="Arial" panose="020B0604020202020204" pitchFamily="34" charset="0"/>
                <a:sym typeface="Symbol" pitchFamily="2" charset="2"/>
              </a:rPr>
              <a:t></a:t>
            </a:r>
            <a:r>
              <a:rPr lang="en-US" altLang="en-US" i="1">
                <a:latin typeface="Arial" panose="020B0604020202020204" pitchFamily="34" charset="0"/>
              </a:rPr>
              <a:t>x </a:t>
            </a:r>
            <a:r>
              <a:rPr lang="en-US" altLang="en-US">
                <a:latin typeface="Arial" panose="020B0604020202020204" pitchFamily="34" charset="0"/>
                <a:sym typeface="Symbol" pitchFamily="2" charset="2"/>
              </a:rPr>
              <a:t></a:t>
            </a:r>
            <a:r>
              <a:rPr lang="en-US" altLang="en-US" i="1">
                <a:latin typeface="Arial" panose="020B0604020202020204" pitchFamily="34" charset="0"/>
                <a:sym typeface="Symbol" pitchFamily="2" charset="2"/>
              </a:rPr>
              <a:t>y</a:t>
            </a:r>
            <a:r>
              <a:rPr lang="en-US" altLang="en-US">
                <a:latin typeface="Arial" panose="020B0604020202020204" pitchFamily="34" charset="0"/>
                <a:sym typeface="Symbol" pitchFamily="2" charset="2"/>
              </a:rPr>
              <a:t> </a:t>
            </a:r>
            <a:r>
              <a:rPr lang="en-US" altLang="en-US" i="1">
                <a:latin typeface="Arial" panose="020B0604020202020204" pitchFamily="34" charset="0"/>
                <a:sym typeface="Symbol" pitchFamily="2" charset="2"/>
              </a:rPr>
              <a:t>P</a:t>
            </a:r>
            <a:r>
              <a:rPr lang="en-US" altLang="en-US">
                <a:latin typeface="Arial" panose="020B0604020202020204" pitchFamily="34" charset="0"/>
                <a:sym typeface="Symbol" pitchFamily="2" charset="2"/>
              </a:rPr>
              <a:t>(</a:t>
            </a:r>
            <a:r>
              <a:rPr lang="en-US" altLang="en-US" i="1">
                <a:latin typeface="Arial" panose="020B0604020202020204" pitchFamily="34" charset="0"/>
              </a:rPr>
              <a:t>x,</a:t>
            </a:r>
            <a:r>
              <a:rPr lang="en-US" altLang="en-US" i="1">
                <a:latin typeface="Arial" panose="020B0604020202020204" pitchFamily="34" charset="0"/>
                <a:sym typeface="Symbol" pitchFamily="2" charset="2"/>
              </a:rPr>
              <a:t>y) </a:t>
            </a:r>
            <a:r>
              <a:rPr lang="en-US" altLang="en-US">
                <a:latin typeface="Arial" panose="020B0604020202020204" pitchFamily="34" charset="0"/>
                <a:sym typeface="Symbol" pitchFamily="2" charset="2"/>
              </a:rPr>
              <a:t> </a:t>
            </a:r>
            <a:r>
              <a:rPr lang="en-US" altLang="en-US" i="1">
                <a:latin typeface="Arial" panose="020B0604020202020204" pitchFamily="34" charset="0"/>
                <a:sym typeface="Symbol" pitchFamily="2" charset="2"/>
              </a:rPr>
              <a:t>Q</a:t>
            </a:r>
            <a:r>
              <a:rPr lang="en-US" altLang="en-US">
                <a:latin typeface="Arial" panose="020B0604020202020204" pitchFamily="34" charset="0"/>
                <a:sym typeface="Symbol" pitchFamily="2" charset="2"/>
              </a:rPr>
              <a:t>(</a:t>
            </a:r>
            <a:r>
              <a:rPr lang="en-US" altLang="en-US" i="1">
                <a:latin typeface="Arial" panose="020B0604020202020204" pitchFamily="34" charset="0"/>
              </a:rPr>
              <a:t>x,</a:t>
            </a:r>
            <a:r>
              <a:rPr lang="en-US" altLang="en-US" i="1">
                <a:latin typeface="Arial" panose="020B0604020202020204" pitchFamily="34" charset="0"/>
                <a:sym typeface="Symbol" pitchFamily="2" charset="2"/>
              </a:rPr>
              <a:t>y)</a:t>
            </a:r>
            <a:endParaRPr lang="en-US" altLang="en-US">
              <a:latin typeface="Arial" panose="020B0604020202020204" pitchFamily="34" charset="0"/>
              <a:sym typeface="Symbol" pitchFamily="2" charset="2"/>
            </a:endParaRPr>
          </a:p>
          <a:p>
            <a:pPr lvl="2">
              <a:buFontTx/>
              <a:buNone/>
            </a:pPr>
            <a:r>
              <a:rPr lang="en-US" altLang="en-US">
                <a:sym typeface="Symbol" pitchFamily="2" charset="2"/>
              </a:rPr>
              <a:t>	Alternatively: 	</a:t>
            </a:r>
            <a:r>
              <a:rPr lang="en-US" altLang="en-US" i="1"/>
              <a:t>x </a:t>
            </a:r>
            <a:r>
              <a:rPr lang="en-US" altLang="en-US">
                <a:sym typeface="Symbol" pitchFamily="2" charset="2"/>
              </a:rPr>
              <a:t></a:t>
            </a:r>
            <a:r>
              <a:rPr lang="en-US" altLang="en-US" i="1">
                <a:sym typeface="Symbol" pitchFamily="2" charset="2"/>
              </a:rPr>
              <a:t>y</a:t>
            </a:r>
            <a:r>
              <a:rPr lang="en-US" altLang="en-US">
                <a:sym typeface="Symbol" pitchFamily="2" charset="2"/>
              </a:rPr>
              <a:t> (</a:t>
            </a:r>
            <a:r>
              <a:rPr lang="en-US" altLang="en-US" i="1">
                <a:sym typeface="Symbol" pitchFamily="2" charset="2"/>
              </a:rPr>
              <a:t>x</a:t>
            </a:r>
            <a:r>
              <a:rPr lang="en-US" altLang="en-US">
                <a:sym typeface="Symbol" pitchFamily="2" charset="2"/>
              </a:rPr>
              <a:t>+</a:t>
            </a:r>
            <a:r>
              <a:rPr lang="en-US" altLang="en-US" i="1">
                <a:sym typeface="Symbol" pitchFamily="2" charset="2"/>
              </a:rPr>
              <a:t>y</a:t>
            </a:r>
            <a:r>
              <a:rPr lang="en-US" altLang="en-US">
                <a:sym typeface="Symbol" pitchFamily="2" charset="2"/>
              </a:rPr>
              <a:t>=</a:t>
            </a:r>
            <a:r>
              <a:rPr lang="en-US" altLang="en-US" i="1">
                <a:sym typeface="Symbol" pitchFamily="2" charset="2"/>
              </a:rPr>
              <a:t>y</a:t>
            </a:r>
            <a:r>
              <a:rPr lang="en-US" altLang="en-US">
                <a:sym typeface="Symbol" pitchFamily="2" charset="2"/>
              </a:rPr>
              <a:t>)  (</a:t>
            </a:r>
            <a:r>
              <a:rPr lang="en-US" altLang="en-US" i="1"/>
              <a:t>x</a:t>
            </a:r>
            <a:r>
              <a:rPr lang="en-US" altLang="en-US" i="1">
                <a:sym typeface="Symbol" pitchFamily="2" charset="2"/>
              </a:rPr>
              <a:t>y</a:t>
            </a:r>
            <a:r>
              <a:rPr lang="en-US" altLang="en-US">
                <a:sym typeface="Symbol" pitchFamily="2" charset="2"/>
              </a:rPr>
              <a:t> </a:t>
            </a:r>
            <a:r>
              <a:rPr lang="en-US" altLang="en-US"/>
              <a:t>=</a:t>
            </a:r>
            <a:r>
              <a:rPr lang="en-US" altLang="en-US" i="1"/>
              <a:t> x)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Title 1">
            <a:extLst>
              <a:ext uri="{FF2B5EF4-FFF2-40B4-BE49-F238E27FC236}">
                <a16:creationId xmlns:a16="http://schemas.microsoft.com/office/drawing/2014/main" id="{0CFB1412-3510-B949-9454-FA09AA1B37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Outline</a:t>
            </a:r>
          </a:p>
        </p:txBody>
      </p:sp>
      <p:sp>
        <p:nvSpPr>
          <p:cNvPr id="7171" name="Content Placeholder 2">
            <a:extLst>
              <a:ext uri="{FF2B5EF4-FFF2-40B4-BE49-F238E27FC236}">
                <a16:creationId xmlns:a16="http://schemas.microsoft.com/office/drawing/2014/main" id="{E53406CB-38B9-044B-952C-5246613130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charset="0"/>
              <a:buChar char="•"/>
              <a:defRPr/>
            </a:pPr>
            <a:r>
              <a:rPr lang="en-US" sz="2800" dirty="0">
                <a:solidFill>
                  <a:schemeClr val="bg1">
                    <a:lumMod val="65000"/>
                  </a:schemeClr>
                </a:solidFill>
                <a:ea typeface="+mn-ea"/>
                <a:cs typeface="+mn-cs"/>
              </a:rPr>
              <a:t>Introduction</a:t>
            </a:r>
          </a:p>
          <a:p>
            <a:pPr>
              <a:buFont typeface="Arial" charset="0"/>
              <a:buChar char="•"/>
              <a:defRPr/>
            </a:pPr>
            <a:r>
              <a:rPr lang="en-US" sz="2800" dirty="0">
                <a:solidFill>
                  <a:schemeClr val="bg1">
                    <a:lumMod val="65000"/>
                  </a:schemeClr>
                </a:solidFill>
                <a:ea typeface="+mn-ea"/>
                <a:cs typeface="+mn-cs"/>
              </a:rPr>
              <a:t>Terminology:</a:t>
            </a:r>
          </a:p>
          <a:p>
            <a:pPr lvl="1">
              <a:buFont typeface="Arial" charset="0"/>
              <a:buChar char="–"/>
              <a:defRPr/>
            </a:pPr>
            <a:r>
              <a:rPr lang="en-US" sz="2400" dirty="0">
                <a:solidFill>
                  <a:schemeClr val="bg1">
                    <a:lumMod val="65000"/>
                  </a:schemeClr>
                </a:solidFill>
                <a:ea typeface="+mn-ea"/>
              </a:rPr>
              <a:t>Propositional functions; arguments; </a:t>
            </a:r>
            <a:r>
              <a:rPr lang="en-US" sz="2400" dirty="0" err="1">
                <a:solidFill>
                  <a:schemeClr val="bg1">
                    <a:lumMod val="65000"/>
                  </a:schemeClr>
                </a:solidFill>
                <a:ea typeface="+mn-ea"/>
              </a:rPr>
              <a:t>arity</a:t>
            </a:r>
            <a:r>
              <a:rPr lang="en-US" sz="2400" dirty="0">
                <a:solidFill>
                  <a:schemeClr val="bg1">
                    <a:lumMod val="65000"/>
                  </a:schemeClr>
                </a:solidFill>
                <a:ea typeface="+mn-ea"/>
              </a:rPr>
              <a:t>; universe of discourse</a:t>
            </a:r>
          </a:p>
          <a:p>
            <a:pPr>
              <a:buFont typeface="Arial" charset="0"/>
              <a:buChar char="•"/>
              <a:defRPr/>
            </a:pPr>
            <a:r>
              <a:rPr lang="en-US" sz="2800" b="1" dirty="0">
                <a:solidFill>
                  <a:srgbClr val="C00000"/>
                </a:solidFill>
                <a:ea typeface="+mn-ea"/>
                <a:cs typeface="+mn-cs"/>
              </a:rPr>
              <a:t>Quantifiers</a:t>
            </a:r>
          </a:p>
          <a:p>
            <a:pPr lvl="1">
              <a:buFont typeface="Arial" charset="0"/>
              <a:buChar char="–"/>
              <a:defRPr/>
            </a:pPr>
            <a:r>
              <a:rPr lang="en-US" sz="2400" dirty="0">
                <a:solidFill>
                  <a:schemeClr val="bg1">
                    <a:lumMod val="65000"/>
                  </a:schemeClr>
                </a:solidFill>
                <a:ea typeface="+mn-ea"/>
              </a:rPr>
              <a:t>Definition; using, mixing,</a:t>
            </a:r>
            <a:r>
              <a:rPr lang="en-US" sz="2400" b="1" dirty="0">
                <a:solidFill>
                  <a:srgbClr val="C00000"/>
                </a:solidFill>
                <a:ea typeface="+mn-ea"/>
              </a:rPr>
              <a:t> biding, negating them</a:t>
            </a:r>
          </a:p>
          <a:p>
            <a:pPr>
              <a:buFont typeface="Arial" charset="0"/>
              <a:buChar char="•"/>
              <a:defRPr/>
            </a:pPr>
            <a:r>
              <a:rPr lang="en-US" sz="2800" dirty="0">
                <a:solidFill>
                  <a:schemeClr val="bg1">
                    <a:lumMod val="65000"/>
                  </a:schemeClr>
                </a:solidFill>
                <a:ea typeface="+mn-ea"/>
                <a:cs typeface="+mn-cs"/>
              </a:rPr>
              <a:t>Logic Programming (Prolog)</a:t>
            </a:r>
          </a:p>
          <a:p>
            <a:pPr>
              <a:buFont typeface="Arial" charset="0"/>
              <a:buChar char="•"/>
              <a:defRPr/>
            </a:pPr>
            <a:r>
              <a:rPr lang="en-US" sz="2800" dirty="0">
                <a:solidFill>
                  <a:schemeClr val="bg1">
                    <a:lumMod val="65000"/>
                  </a:schemeClr>
                </a:solidFill>
                <a:ea typeface="+mn-ea"/>
                <a:cs typeface="+mn-cs"/>
              </a:rPr>
              <a:t>Transcribing English to Logic</a:t>
            </a:r>
          </a:p>
          <a:p>
            <a:pPr>
              <a:buFont typeface="Arial" charset="0"/>
              <a:buChar char="•"/>
              <a:defRPr/>
            </a:pPr>
            <a:r>
              <a:rPr lang="en-US" sz="2800" dirty="0">
                <a:solidFill>
                  <a:schemeClr val="bg1">
                    <a:lumMod val="65000"/>
                  </a:schemeClr>
                </a:solidFill>
                <a:ea typeface="+mn-ea"/>
                <a:cs typeface="+mn-cs"/>
              </a:rPr>
              <a:t>More exercises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Title 1">
            <a:extLst>
              <a:ext uri="{FF2B5EF4-FFF2-40B4-BE49-F238E27FC236}">
                <a16:creationId xmlns:a16="http://schemas.microsoft.com/office/drawing/2014/main" id="{FE30D6F7-D59D-784C-88D4-BB7FDFCB23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Binding Variables</a:t>
            </a:r>
          </a:p>
        </p:txBody>
      </p:sp>
      <p:sp>
        <p:nvSpPr>
          <p:cNvPr id="45058" name="Content Placeholder 2">
            <a:extLst>
              <a:ext uri="{FF2B5EF4-FFF2-40B4-BE49-F238E27FC236}">
                <a16:creationId xmlns:a16="http://schemas.microsoft.com/office/drawing/2014/main" id="{F743DD03-8D61-C640-AC36-155CF6407B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>
                <a:ea typeface="ＭＳ Ｐゴシック" panose="020B0600070205080204" pitchFamily="34" charset="-128"/>
              </a:rPr>
              <a:t>When a quantifier is used on a variable </a:t>
            </a:r>
            <a:r>
              <a:rPr lang="en-US" altLang="en-US" sz="2800" i="1">
                <a:ea typeface="ＭＳ Ｐゴシック" panose="020B0600070205080204" pitchFamily="34" charset="-128"/>
              </a:rPr>
              <a:t>x</a:t>
            </a:r>
            <a:r>
              <a:rPr lang="en-US" altLang="en-US" sz="2800">
                <a:ea typeface="ＭＳ Ｐゴシック" panose="020B0600070205080204" pitchFamily="34" charset="-128"/>
              </a:rPr>
              <a:t>, we say that </a:t>
            </a:r>
            <a:r>
              <a:rPr lang="en-US" altLang="en-US" sz="2800" i="1">
                <a:ea typeface="ＭＳ Ｐゴシック" panose="020B0600070205080204" pitchFamily="34" charset="-128"/>
              </a:rPr>
              <a:t>x</a:t>
            </a:r>
            <a:r>
              <a:rPr lang="en-US" altLang="en-US" sz="2800">
                <a:ea typeface="ＭＳ Ｐゴシック" panose="020B0600070205080204" pitchFamily="34" charset="-128"/>
              </a:rPr>
              <a:t> is </a:t>
            </a:r>
            <a:r>
              <a:rPr lang="en-US" altLang="en-US" sz="2800" u="sng">
                <a:ea typeface="ＭＳ Ｐゴシック" panose="020B0600070205080204" pitchFamily="34" charset="-128"/>
              </a:rPr>
              <a:t>bound</a:t>
            </a:r>
            <a:endParaRPr lang="en-US" altLang="en-US" sz="2800">
              <a:ea typeface="ＭＳ Ｐゴシック" panose="020B0600070205080204" pitchFamily="34" charset="-128"/>
            </a:endParaRPr>
          </a:p>
          <a:p>
            <a:r>
              <a:rPr lang="en-US" altLang="en-US" sz="2800">
                <a:ea typeface="ＭＳ Ｐゴシック" panose="020B0600070205080204" pitchFamily="34" charset="-128"/>
              </a:rPr>
              <a:t>If no quantifier is used on a variable in a predicate statement, the variable is called </a:t>
            </a:r>
            <a:r>
              <a:rPr lang="en-US" altLang="en-US" sz="2800" u="sng">
                <a:ea typeface="ＭＳ Ｐゴシック" panose="020B0600070205080204" pitchFamily="34" charset="-128"/>
              </a:rPr>
              <a:t>free</a:t>
            </a:r>
            <a:endParaRPr lang="en-US" altLang="en-US" sz="2800">
              <a:ea typeface="ＭＳ Ｐゴシック" panose="020B0600070205080204" pitchFamily="34" charset="-128"/>
            </a:endParaRPr>
          </a:p>
          <a:p>
            <a:r>
              <a:rPr lang="en-US" altLang="en-US" sz="2800">
                <a:ea typeface="ＭＳ Ｐゴシック" panose="020B0600070205080204" pitchFamily="34" charset="-128"/>
              </a:rPr>
              <a:t>Examples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In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</a:t>
            </a:r>
            <a:r>
              <a:rPr lang="en-US" altLang="en-US" sz="2400" i="1">
                <a:ea typeface="ＭＳ Ｐゴシック" panose="020B0600070205080204" pitchFamily="34" charset="-128"/>
              </a:rPr>
              <a:t>x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</a:t>
            </a:r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yP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(</a:t>
            </a:r>
            <a:r>
              <a:rPr lang="en-US" altLang="en-US" sz="2400" i="1">
                <a:ea typeface="ＭＳ Ｐゴシック" panose="020B0600070205080204" pitchFamily="34" charset="-128"/>
              </a:rPr>
              <a:t>x,</a:t>
            </a:r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y),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both </a:t>
            </a:r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x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 and </a:t>
            </a:r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y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 are bound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In </a:t>
            </a:r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xP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(</a:t>
            </a:r>
            <a:r>
              <a:rPr lang="en-US" altLang="en-US" sz="2400" i="1">
                <a:ea typeface="ＭＳ Ｐゴシック" panose="020B0600070205080204" pitchFamily="34" charset="-128"/>
              </a:rPr>
              <a:t>x,</a:t>
            </a:r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y), x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 is bound but </a:t>
            </a:r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y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 is free</a:t>
            </a:r>
          </a:p>
          <a:p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A statement is called a </a:t>
            </a:r>
            <a:r>
              <a:rPr lang="en-US" altLang="en-US" sz="2800" u="sng">
                <a:ea typeface="ＭＳ Ｐゴシック" panose="020B0600070205080204" pitchFamily="34" charset="-128"/>
                <a:sym typeface="Symbol" pitchFamily="2" charset="2"/>
              </a:rPr>
              <a:t>well-formed formula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, when all variables are properly quantified</a:t>
            </a:r>
            <a:endParaRPr lang="en-US" altLang="en-US" sz="2800">
              <a:ea typeface="ＭＳ Ｐゴシック" panose="020B0600070205080204" pitchFamily="34" charset="-128"/>
            </a:endParaRPr>
          </a:p>
          <a:p>
            <a:endParaRPr lang="en-US" altLang="en-US" sz="280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1">
            <a:extLst>
              <a:ext uri="{FF2B5EF4-FFF2-40B4-BE49-F238E27FC236}">
                <a16:creationId xmlns:a16="http://schemas.microsoft.com/office/drawing/2014/main" id="{0A4C40E7-3834-C349-B4A5-2B2226586E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Introduction</a:t>
            </a:r>
          </a:p>
        </p:txBody>
      </p:sp>
      <p:sp>
        <p:nvSpPr>
          <p:cNvPr id="18434" name="Content Placeholder 2">
            <a:extLst>
              <a:ext uri="{FF2B5EF4-FFF2-40B4-BE49-F238E27FC236}">
                <a16:creationId xmlns:a16="http://schemas.microsoft.com/office/drawing/2014/main" id="{D0E5903F-7DE1-1148-AE33-35BB5D8447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525963"/>
          </a:xfrm>
        </p:spPr>
        <p:txBody>
          <a:bodyPr/>
          <a:lstStyle/>
          <a:p>
            <a:r>
              <a:rPr lang="en-US" altLang="en-US" sz="2400">
                <a:ea typeface="ＭＳ Ｐゴシック" panose="020B0600070205080204" pitchFamily="34" charset="-128"/>
              </a:rPr>
              <a:t>Consider the statements: 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 sz="2400" i="1">
                <a:ea typeface="ＭＳ Ｐゴシック" panose="020B0600070205080204" pitchFamily="34" charset="-128"/>
              </a:rPr>
              <a:t>x</a:t>
            </a:r>
            <a:r>
              <a:rPr lang="en-US" altLang="en-US" sz="2400">
                <a:ea typeface="ＭＳ Ｐゴシック" panose="020B0600070205080204" pitchFamily="34" charset="-128"/>
              </a:rPr>
              <a:t>&gt;3, </a:t>
            </a:r>
            <a:r>
              <a:rPr lang="en-US" altLang="en-US" sz="2400" i="1">
                <a:ea typeface="ＭＳ Ｐゴシック" panose="020B0600070205080204" pitchFamily="34" charset="-128"/>
              </a:rPr>
              <a:t>x</a:t>
            </a:r>
            <a:r>
              <a:rPr lang="en-US" altLang="en-US" sz="2400">
                <a:ea typeface="ＭＳ Ｐゴシック" panose="020B0600070205080204" pitchFamily="34" charset="-128"/>
              </a:rPr>
              <a:t>=</a:t>
            </a:r>
            <a:r>
              <a:rPr lang="en-US" altLang="en-US" sz="2400" i="1">
                <a:ea typeface="ＭＳ Ｐゴシック" panose="020B0600070205080204" pitchFamily="34" charset="-128"/>
              </a:rPr>
              <a:t>y</a:t>
            </a:r>
            <a:r>
              <a:rPr lang="en-US" altLang="en-US" sz="2400">
                <a:ea typeface="ＭＳ Ｐゴシック" panose="020B0600070205080204" pitchFamily="34" charset="-128"/>
              </a:rPr>
              <a:t>+3, </a:t>
            </a:r>
            <a:r>
              <a:rPr lang="en-US" altLang="en-US" sz="2400" i="1">
                <a:ea typeface="ＭＳ Ｐゴシック" panose="020B0600070205080204" pitchFamily="34" charset="-128"/>
              </a:rPr>
              <a:t>x</a:t>
            </a:r>
            <a:r>
              <a:rPr lang="en-US" altLang="en-US" sz="2400">
                <a:ea typeface="ＭＳ Ｐゴシック" panose="020B0600070205080204" pitchFamily="34" charset="-128"/>
              </a:rPr>
              <a:t>+</a:t>
            </a:r>
            <a:r>
              <a:rPr lang="en-US" altLang="en-US" sz="2400" i="1">
                <a:ea typeface="ＭＳ Ｐゴシック" panose="020B0600070205080204" pitchFamily="34" charset="-128"/>
              </a:rPr>
              <a:t>y</a:t>
            </a:r>
            <a:r>
              <a:rPr lang="en-US" altLang="en-US" sz="2400">
                <a:ea typeface="ＭＳ Ｐゴシック" panose="020B0600070205080204" pitchFamily="34" charset="-128"/>
              </a:rPr>
              <a:t>=</a:t>
            </a:r>
            <a:r>
              <a:rPr lang="en-US" altLang="en-US" sz="2400" i="1">
                <a:ea typeface="ＭＳ Ｐゴシック" panose="020B0600070205080204" pitchFamily="34" charset="-128"/>
              </a:rPr>
              <a:t>z</a:t>
            </a:r>
          </a:p>
          <a:p>
            <a:r>
              <a:rPr lang="en-US" altLang="en-US" sz="2400">
                <a:ea typeface="ＭＳ Ｐゴシック" panose="020B0600070205080204" pitchFamily="34" charset="-128"/>
              </a:rPr>
              <a:t>The symbols &gt;, +, = denote relations between </a:t>
            </a:r>
            <a:r>
              <a:rPr lang="en-US" altLang="en-US" sz="2400" i="1">
                <a:ea typeface="ＭＳ Ｐゴシック" panose="020B0600070205080204" pitchFamily="34" charset="-128"/>
              </a:rPr>
              <a:t>x</a:t>
            </a:r>
            <a:r>
              <a:rPr lang="en-US" altLang="en-US" sz="2400">
                <a:ea typeface="ＭＳ Ｐゴシック" panose="020B0600070205080204" pitchFamily="34" charset="-128"/>
              </a:rPr>
              <a:t> and 3, </a:t>
            </a:r>
            <a:r>
              <a:rPr lang="en-US" altLang="en-US" sz="2400" i="1">
                <a:ea typeface="ＭＳ Ｐゴシック" panose="020B0600070205080204" pitchFamily="34" charset="-128"/>
              </a:rPr>
              <a:t>x</a:t>
            </a:r>
            <a:r>
              <a:rPr lang="en-US" altLang="en-US" sz="2400">
                <a:ea typeface="ＭＳ Ｐゴシック" panose="020B0600070205080204" pitchFamily="34" charset="-128"/>
              </a:rPr>
              <a:t>, </a:t>
            </a:r>
            <a:r>
              <a:rPr lang="en-US" altLang="en-US" sz="2400" i="1">
                <a:ea typeface="ＭＳ Ｐゴシック" panose="020B0600070205080204" pitchFamily="34" charset="-128"/>
              </a:rPr>
              <a:t>y</a:t>
            </a:r>
            <a:r>
              <a:rPr lang="en-US" altLang="en-US" sz="2400">
                <a:ea typeface="ＭＳ Ｐゴシック" panose="020B0600070205080204" pitchFamily="34" charset="-128"/>
              </a:rPr>
              <a:t>, and 4, and </a:t>
            </a:r>
            <a:r>
              <a:rPr lang="en-US" altLang="en-US" sz="2400" i="1">
                <a:ea typeface="ＭＳ Ｐゴシック" panose="020B0600070205080204" pitchFamily="34" charset="-128"/>
              </a:rPr>
              <a:t>x</a:t>
            </a:r>
            <a:r>
              <a:rPr lang="en-US" altLang="en-US" sz="2400">
                <a:ea typeface="ＭＳ Ｐゴシック" panose="020B0600070205080204" pitchFamily="34" charset="-128"/>
              </a:rPr>
              <a:t>,</a:t>
            </a:r>
            <a:r>
              <a:rPr lang="en-US" altLang="en-US" sz="2400" i="1">
                <a:ea typeface="ＭＳ Ｐゴシック" panose="020B0600070205080204" pitchFamily="34" charset="-128"/>
              </a:rPr>
              <a:t>y</a:t>
            </a:r>
            <a:r>
              <a:rPr lang="en-US" altLang="en-US" sz="2400">
                <a:ea typeface="ＭＳ Ｐゴシック" panose="020B0600070205080204" pitchFamily="34" charset="-128"/>
              </a:rPr>
              <a:t>, and </a:t>
            </a:r>
            <a:r>
              <a:rPr lang="en-US" altLang="en-US" sz="2400" i="1">
                <a:ea typeface="ＭＳ Ｐゴシック" panose="020B0600070205080204" pitchFamily="34" charset="-128"/>
              </a:rPr>
              <a:t>z</a:t>
            </a:r>
            <a:r>
              <a:rPr lang="en-US" altLang="en-US" sz="2400">
                <a:ea typeface="ＭＳ Ｐゴシック" panose="020B0600070205080204" pitchFamily="34" charset="-128"/>
              </a:rPr>
              <a:t>, respectively</a:t>
            </a:r>
          </a:p>
          <a:p>
            <a:r>
              <a:rPr lang="en-US" altLang="en-US" sz="2400">
                <a:ea typeface="ＭＳ Ｐゴシック" panose="020B0600070205080204" pitchFamily="34" charset="-128"/>
              </a:rPr>
              <a:t>These relations may hold or not hold depending on the values that </a:t>
            </a:r>
            <a:r>
              <a:rPr lang="en-US" altLang="en-US" sz="2400" i="1">
                <a:ea typeface="ＭＳ Ｐゴシック" panose="020B0600070205080204" pitchFamily="34" charset="-128"/>
              </a:rPr>
              <a:t>x</a:t>
            </a:r>
            <a:r>
              <a:rPr lang="en-US" altLang="en-US" sz="2400">
                <a:ea typeface="ＭＳ Ｐゴシック" panose="020B0600070205080204" pitchFamily="34" charset="-128"/>
              </a:rPr>
              <a:t>, </a:t>
            </a:r>
            <a:r>
              <a:rPr lang="en-US" altLang="en-US" sz="2400" i="1">
                <a:ea typeface="ＭＳ Ｐゴシック" panose="020B0600070205080204" pitchFamily="34" charset="-128"/>
              </a:rPr>
              <a:t>y</a:t>
            </a:r>
            <a:r>
              <a:rPr lang="en-US" altLang="en-US" sz="2400">
                <a:ea typeface="ＭＳ Ｐゴシック" panose="020B0600070205080204" pitchFamily="34" charset="-128"/>
              </a:rPr>
              <a:t>, and </a:t>
            </a:r>
            <a:r>
              <a:rPr lang="en-US" altLang="en-US" sz="2400" i="1">
                <a:ea typeface="ＭＳ Ｐゴシック" panose="020B0600070205080204" pitchFamily="34" charset="-128"/>
              </a:rPr>
              <a:t>z</a:t>
            </a:r>
            <a:r>
              <a:rPr lang="en-US" altLang="en-US" sz="2400">
                <a:ea typeface="ＭＳ Ｐゴシック" panose="020B0600070205080204" pitchFamily="34" charset="-128"/>
              </a:rPr>
              <a:t> may take.</a:t>
            </a:r>
          </a:p>
          <a:p>
            <a:r>
              <a:rPr lang="en-US" altLang="en-US" sz="2400">
                <a:ea typeface="ＭＳ Ｐゴシック" panose="020B0600070205080204" pitchFamily="34" charset="-128"/>
              </a:rPr>
              <a:t>A </a:t>
            </a:r>
            <a:r>
              <a:rPr lang="en-US" altLang="en-US" sz="2400" b="1" u="sng">
                <a:ea typeface="ＭＳ Ｐゴシック" panose="020B0600070205080204" pitchFamily="34" charset="-128"/>
              </a:rPr>
              <a:t>predicate</a:t>
            </a:r>
            <a:r>
              <a:rPr lang="en-US" altLang="en-US" sz="2400">
                <a:ea typeface="ＭＳ Ｐゴシック" panose="020B0600070205080204" pitchFamily="34" charset="-128"/>
              </a:rPr>
              <a:t> is a property that is affirmed or denied about the subject (in logic, we say </a:t>
            </a:r>
            <a:r>
              <a:rPr lang="ja-JP" altLang="en-US" sz="2400">
                <a:ea typeface="ＭＳ Ｐゴシック" panose="020B0600070205080204" pitchFamily="34" charset="-128"/>
              </a:rPr>
              <a:t>‘</a:t>
            </a:r>
            <a:r>
              <a:rPr lang="en-US" altLang="ja-JP" sz="2400" b="1">
                <a:ea typeface="ＭＳ Ｐゴシック" panose="020B0600070205080204" pitchFamily="34" charset="-128"/>
              </a:rPr>
              <a:t>variable</a:t>
            </a:r>
            <a:r>
              <a:rPr lang="ja-JP" altLang="en-US" sz="2400">
                <a:ea typeface="ＭＳ Ｐゴシック" panose="020B0600070205080204" pitchFamily="34" charset="-128"/>
              </a:rPr>
              <a:t>’</a:t>
            </a:r>
            <a:r>
              <a:rPr lang="en-US" altLang="ja-JP" sz="2400">
                <a:ea typeface="ＭＳ Ｐゴシック" panose="020B0600070205080204" pitchFamily="34" charset="-128"/>
              </a:rPr>
              <a:t> or </a:t>
            </a:r>
            <a:r>
              <a:rPr lang="ja-JP" altLang="en-US" sz="2400">
                <a:ea typeface="ＭＳ Ｐゴシック" panose="020B0600070205080204" pitchFamily="34" charset="-128"/>
              </a:rPr>
              <a:t>‘</a:t>
            </a:r>
            <a:r>
              <a:rPr lang="en-US" altLang="ja-JP" sz="2400" b="1">
                <a:ea typeface="ＭＳ Ｐゴシック" panose="020B0600070205080204" pitchFamily="34" charset="-128"/>
              </a:rPr>
              <a:t>argument</a:t>
            </a:r>
            <a:r>
              <a:rPr lang="ja-JP" altLang="en-US" sz="2400">
                <a:ea typeface="ＭＳ Ｐゴシック" panose="020B0600070205080204" pitchFamily="34" charset="-128"/>
              </a:rPr>
              <a:t>’</a:t>
            </a:r>
            <a:r>
              <a:rPr lang="en-US" altLang="ja-JP" sz="2400">
                <a:ea typeface="ＭＳ Ｐゴシック" panose="020B0600070205080204" pitchFamily="34" charset="-128"/>
              </a:rPr>
              <a:t>) of a statement</a:t>
            </a:r>
          </a:p>
          <a:p>
            <a:r>
              <a:rPr lang="en-US" altLang="en-US" sz="2400">
                <a:ea typeface="ＭＳ Ｐゴシック" panose="020B0600070205080204" pitchFamily="34" charset="-128"/>
              </a:rPr>
              <a:t>Consider the statement : </a:t>
            </a:r>
            <a:r>
              <a:rPr lang="ja-JP" altLang="en-US" sz="2400">
                <a:ea typeface="ＭＳ Ｐゴシック" panose="020B0600070205080204" pitchFamily="34" charset="-128"/>
              </a:rPr>
              <a:t>‘</a:t>
            </a:r>
            <a:r>
              <a:rPr lang="en-US" altLang="ja-JP" sz="2400" i="1">
                <a:ea typeface="ＭＳ Ｐゴシック" panose="020B0600070205080204" pitchFamily="34" charset="-128"/>
              </a:rPr>
              <a:t>x</a:t>
            </a:r>
            <a:r>
              <a:rPr lang="en-US" altLang="ja-JP" sz="2400">
                <a:ea typeface="ＭＳ Ｐゴシック" panose="020B0600070205080204" pitchFamily="34" charset="-128"/>
              </a:rPr>
              <a:t> is greater than 3</a:t>
            </a:r>
            <a:r>
              <a:rPr lang="ja-JP" altLang="en-US" sz="2400">
                <a:ea typeface="ＭＳ Ｐゴシック" panose="020B0600070205080204" pitchFamily="34" charset="-128"/>
              </a:rPr>
              <a:t>’</a:t>
            </a:r>
            <a:endParaRPr lang="en-US" altLang="ja-JP" sz="2400">
              <a:ea typeface="ＭＳ Ｐゴシック" panose="020B0600070205080204" pitchFamily="34" charset="-128"/>
            </a:endParaRPr>
          </a:p>
          <a:p>
            <a:pPr lvl="1"/>
            <a:r>
              <a:rPr lang="ja-JP" altLang="en-US" sz="2000" i="1">
                <a:ea typeface="ＭＳ Ｐゴシック" panose="020B0600070205080204" pitchFamily="34" charset="-128"/>
              </a:rPr>
              <a:t>‘</a:t>
            </a:r>
            <a:r>
              <a:rPr lang="en-US" altLang="ja-JP" sz="2000" i="1">
                <a:ea typeface="ＭＳ Ｐゴシック" panose="020B0600070205080204" pitchFamily="34" charset="-128"/>
              </a:rPr>
              <a:t>x</a:t>
            </a:r>
            <a:r>
              <a:rPr lang="ja-JP" altLang="en-US" sz="2000" i="1">
                <a:ea typeface="ＭＳ Ｐゴシック" panose="020B0600070205080204" pitchFamily="34" charset="-128"/>
              </a:rPr>
              <a:t>’</a:t>
            </a:r>
            <a:r>
              <a:rPr lang="en-US" altLang="ja-JP" sz="2000">
                <a:ea typeface="ＭＳ Ｐゴシック" panose="020B0600070205080204" pitchFamily="34" charset="-128"/>
              </a:rPr>
              <a:t> is the subject</a:t>
            </a:r>
          </a:p>
          <a:p>
            <a:pPr lvl="1"/>
            <a:r>
              <a:rPr lang="ja-JP" altLang="en-US" sz="2000">
                <a:ea typeface="ＭＳ Ｐゴシック" panose="020B0600070205080204" pitchFamily="34" charset="-128"/>
              </a:rPr>
              <a:t>‘</a:t>
            </a:r>
            <a:r>
              <a:rPr lang="en-US" altLang="ja-JP" sz="2000">
                <a:ea typeface="ＭＳ Ｐゴシック" panose="020B0600070205080204" pitchFamily="34" charset="-128"/>
              </a:rPr>
              <a:t>is greater than 3</a:t>
            </a:r>
            <a:r>
              <a:rPr lang="ja-JP" altLang="en-US" sz="2000">
                <a:ea typeface="ＭＳ Ｐゴシック" panose="020B0600070205080204" pitchFamily="34" charset="-128"/>
              </a:rPr>
              <a:t>’</a:t>
            </a:r>
            <a:r>
              <a:rPr lang="en-US" altLang="ja-JP" sz="2000">
                <a:ea typeface="ＭＳ Ｐゴシック" panose="020B0600070205080204" pitchFamily="34" charset="-128"/>
              </a:rPr>
              <a:t> is the predicate</a:t>
            </a:r>
            <a:endParaRPr lang="en-US" altLang="en-US" sz="200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Title 1">
            <a:extLst>
              <a:ext uri="{FF2B5EF4-FFF2-40B4-BE49-F238E27FC236}">
                <a16:creationId xmlns:a16="http://schemas.microsoft.com/office/drawing/2014/main" id="{5EDD30CB-4E1F-C24D-A3B6-B410CCFC0A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Binding Variables: Scope</a:t>
            </a:r>
          </a:p>
        </p:txBody>
      </p:sp>
      <p:sp>
        <p:nvSpPr>
          <p:cNvPr id="46082" name="Content Placeholder 2">
            <a:extLst>
              <a:ext uri="{FF2B5EF4-FFF2-40B4-BE49-F238E27FC236}">
                <a16:creationId xmlns:a16="http://schemas.microsoft.com/office/drawing/2014/main" id="{56978F04-DA87-674D-81C5-2E9012CACA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The set of all variables bound by a common quantifier is called the </a:t>
            </a:r>
            <a:r>
              <a:rPr lang="en-US" altLang="en-US" u="sng">
                <a:ea typeface="ＭＳ Ｐゴシック" panose="020B0600070205080204" pitchFamily="34" charset="-128"/>
              </a:rPr>
              <a:t>scope</a:t>
            </a:r>
            <a:r>
              <a:rPr lang="en-US" altLang="en-US">
                <a:ea typeface="ＭＳ Ｐゴシック" panose="020B0600070205080204" pitchFamily="34" charset="-128"/>
              </a:rPr>
              <a:t> of the quantifier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For example, in the expression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</a:t>
            </a:r>
            <a:r>
              <a:rPr lang="en-US" altLang="en-US" i="1">
                <a:ea typeface="ＭＳ Ｐゴシック" panose="020B0600070205080204" pitchFamily="34" charset="-128"/>
              </a:rPr>
              <a:t>x,y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</a:t>
            </a:r>
            <a:r>
              <a:rPr lang="en-US" altLang="en-US" i="1">
                <a:ea typeface="ＭＳ Ｐゴシック" panose="020B0600070205080204" pitchFamily="34" charset="-128"/>
                <a:sym typeface="Symbol" pitchFamily="2" charset="2"/>
              </a:rPr>
              <a:t>zP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(</a:t>
            </a:r>
            <a:r>
              <a:rPr lang="en-US" altLang="en-US" i="1">
                <a:ea typeface="ＭＳ Ｐゴシック" panose="020B0600070205080204" pitchFamily="34" charset="-128"/>
              </a:rPr>
              <a:t>x,</a:t>
            </a:r>
            <a:r>
              <a:rPr lang="en-US" altLang="en-US" i="1">
                <a:ea typeface="ＭＳ Ｐゴシック" panose="020B0600070205080204" pitchFamily="34" charset="-128"/>
                <a:sym typeface="Symbol" pitchFamily="2" charset="2"/>
              </a:rPr>
              <a:t>y,z,c)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What is the scope of existential quantifier? 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What is the scope of universal quantifier?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What are the bound variables?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What are the free variables?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Is the expression a well-formed formula?</a:t>
            </a:r>
            <a:endParaRPr lang="en-US" altLang="en-US" i="1">
              <a:ea typeface="ＭＳ Ｐゴシック" panose="020B0600070205080204" pitchFamily="34" charset="-128"/>
            </a:endParaRPr>
          </a:p>
          <a:p>
            <a:pPr lvl="1">
              <a:buFont typeface="Arial" panose="020B0604020202020204" pitchFamily="34" charset="0"/>
              <a:buNone/>
            </a:pPr>
            <a:endParaRPr lang="en-US" altLang="en-US" i="1">
              <a:ea typeface="ＭＳ Ｐゴシック" panose="020B0600070205080204" pitchFamily="34" charset="-128"/>
            </a:endParaRPr>
          </a:p>
          <a:p>
            <a:pPr lvl="1"/>
            <a:endParaRPr lang="en-US" altLang="en-US" i="1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Title 1">
            <a:extLst>
              <a:ext uri="{FF2B5EF4-FFF2-40B4-BE49-F238E27FC236}">
                <a16:creationId xmlns:a16="http://schemas.microsoft.com/office/drawing/2014/main" id="{265B89BB-0565-8D4E-B24D-AD12197A1D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Negation</a:t>
            </a:r>
          </a:p>
        </p:txBody>
      </p:sp>
      <p:sp>
        <p:nvSpPr>
          <p:cNvPr id="47106" name="Content Placeholder 2">
            <a:extLst>
              <a:ext uri="{FF2B5EF4-FFF2-40B4-BE49-F238E27FC236}">
                <a16:creationId xmlns:a16="http://schemas.microsoft.com/office/drawing/2014/main" id="{8E159B35-84BD-B24C-900B-2EBFC23031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>
                <a:ea typeface="ＭＳ Ｐゴシック" panose="020B0600070205080204" pitchFamily="34" charset="-128"/>
              </a:rPr>
              <a:t>We can use negation with quantified expressions as we used them with propositions</a:t>
            </a:r>
          </a:p>
          <a:p>
            <a:r>
              <a:rPr lang="en-US" altLang="en-US" sz="2800" b="1">
                <a:ea typeface="ＭＳ Ｐゴシック" panose="020B0600070205080204" pitchFamily="34" charset="-128"/>
              </a:rPr>
              <a:t>Lemma</a:t>
            </a:r>
            <a:r>
              <a:rPr lang="en-US" altLang="en-US" sz="2800">
                <a:ea typeface="ＭＳ Ｐゴシック" panose="020B0600070205080204" pitchFamily="34" charset="-128"/>
              </a:rPr>
              <a:t>:  Let </a:t>
            </a:r>
            <a:r>
              <a:rPr lang="en-US" altLang="en-US" sz="2800" i="1">
                <a:ea typeface="ＭＳ Ｐゴシック" panose="020B0600070205080204" pitchFamily="34" charset="-128"/>
              </a:rPr>
              <a:t>P</a:t>
            </a:r>
            <a:r>
              <a:rPr lang="en-US" altLang="en-US" sz="2800">
                <a:ea typeface="ＭＳ Ｐゴシック" panose="020B0600070205080204" pitchFamily="34" charset="-128"/>
              </a:rPr>
              <a:t>(</a:t>
            </a:r>
            <a:r>
              <a:rPr lang="en-US" altLang="en-US" sz="2800" i="1">
                <a:ea typeface="ＭＳ Ｐゴシック" panose="020B0600070205080204" pitchFamily="34" charset="-128"/>
              </a:rPr>
              <a:t>x</a:t>
            </a:r>
            <a:r>
              <a:rPr lang="en-US" altLang="en-US" sz="2800">
                <a:ea typeface="ＭＳ Ｐゴシック" panose="020B0600070205080204" pitchFamily="34" charset="-128"/>
              </a:rPr>
              <a:t>) be a predicate.  Then the followings hold:</a:t>
            </a:r>
          </a:p>
          <a:p>
            <a:pPr lvl="1" algn="ctr">
              <a:buFont typeface="Arial" panose="020B0604020202020204" pitchFamily="34" charset="0"/>
              <a:buNone/>
            </a:pP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(</a:t>
            </a:r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x P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(</a:t>
            </a:r>
            <a:r>
              <a:rPr lang="en-US" altLang="en-US" sz="2400" i="1">
                <a:ea typeface="ＭＳ Ｐゴシック" panose="020B0600070205080204" pitchFamily="34" charset="-128"/>
              </a:rPr>
              <a:t>x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))</a:t>
            </a:r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</a:t>
            </a:r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</a:t>
            </a:r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x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</a:t>
            </a:r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P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(</a:t>
            </a:r>
            <a:r>
              <a:rPr lang="en-US" altLang="en-US" sz="2400" i="1">
                <a:ea typeface="ＭＳ Ｐゴシック" panose="020B0600070205080204" pitchFamily="34" charset="-128"/>
              </a:rPr>
              <a:t>x</a:t>
            </a:r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)</a:t>
            </a:r>
          </a:p>
          <a:p>
            <a:pPr lvl="1" algn="ctr">
              <a:buFont typeface="Symbol" pitchFamily="2" charset="2"/>
              <a:buChar char="Ø"/>
            </a:pP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(</a:t>
            </a:r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x P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(</a:t>
            </a:r>
            <a:r>
              <a:rPr lang="en-US" altLang="en-US" sz="2400" i="1">
                <a:ea typeface="ＭＳ Ｐゴシック" panose="020B0600070205080204" pitchFamily="34" charset="-128"/>
              </a:rPr>
              <a:t>x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))</a:t>
            </a:r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</a:t>
            </a:r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</a:t>
            </a:r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x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</a:t>
            </a:r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P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(</a:t>
            </a:r>
            <a:r>
              <a:rPr lang="en-US" altLang="en-US" sz="2400" i="1">
                <a:ea typeface="ＭＳ Ｐゴシック" panose="020B0600070205080204" pitchFamily="34" charset="-128"/>
              </a:rPr>
              <a:t>x</a:t>
            </a:r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)</a:t>
            </a:r>
          </a:p>
          <a:p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This is essentially the quantified version of De Morgan</a:t>
            </a:r>
            <a:r>
              <a:rPr lang="ja-JP" altLang="en-US" sz="2800">
                <a:ea typeface="ＭＳ Ｐゴシック" panose="020B0600070205080204" pitchFamily="34" charset="-128"/>
                <a:sym typeface="Symbol" pitchFamily="2" charset="2"/>
              </a:rPr>
              <a:t>’</a:t>
            </a:r>
            <a:r>
              <a:rPr lang="en-US" altLang="ja-JP" sz="2800">
                <a:ea typeface="ＭＳ Ｐゴシック" panose="020B0600070205080204" pitchFamily="34" charset="-128"/>
                <a:sym typeface="Symbol" pitchFamily="2" charset="2"/>
              </a:rPr>
              <a:t>s Law (when the universe of discourse is finite, this is exactly De Morgan</a:t>
            </a:r>
            <a:r>
              <a:rPr lang="ja-JP" altLang="en-US" sz="2800">
                <a:ea typeface="ＭＳ Ｐゴシック" panose="020B0600070205080204" pitchFamily="34" charset="-128"/>
                <a:sym typeface="Symbol" pitchFamily="2" charset="2"/>
              </a:rPr>
              <a:t>’</a:t>
            </a:r>
            <a:r>
              <a:rPr lang="en-US" altLang="ja-JP" sz="2800">
                <a:ea typeface="ＭＳ Ｐゴシック" panose="020B0600070205080204" pitchFamily="34" charset="-128"/>
                <a:sym typeface="Symbol" pitchFamily="2" charset="2"/>
              </a:rPr>
              <a:t>s Law)</a:t>
            </a:r>
            <a:endParaRPr lang="en-US" altLang="ja-JP" sz="2800">
              <a:ea typeface="ＭＳ Ｐゴシック" panose="020B0600070205080204" pitchFamily="34" charset="-128"/>
            </a:endParaRPr>
          </a:p>
          <a:p>
            <a:pPr lvl="1" algn="ctr">
              <a:buFont typeface="Arial" panose="020B0604020202020204" pitchFamily="34" charset="0"/>
              <a:buNone/>
            </a:pPr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Title 1">
            <a:extLst>
              <a:ext uri="{FF2B5EF4-FFF2-40B4-BE49-F238E27FC236}">
                <a16:creationId xmlns:a16="http://schemas.microsoft.com/office/drawing/2014/main" id="{56DBA9DA-67B0-294B-8813-6006E697B7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Negation: Truth </a:t>
            </a:r>
          </a:p>
        </p:txBody>
      </p:sp>
      <p:sp>
        <p:nvSpPr>
          <p:cNvPr id="48130" name="Content Placeholder 2">
            <a:extLst>
              <a:ext uri="{FF2B5EF4-FFF2-40B4-BE49-F238E27FC236}">
                <a16:creationId xmlns:a16="http://schemas.microsoft.com/office/drawing/2014/main" id="{4813073C-6DFF-CB46-A9AB-0C0F143350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762000"/>
          </a:xfrm>
        </p:spPr>
        <p:txBody>
          <a:bodyPr/>
          <a:lstStyle/>
          <a:p>
            <a:pPr algn="ctr">
              <a:buFont typeface="Arial" panose="020B0604020202020204" pitchFamily="34" charset="0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Truth Values of Negated Quantifiers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C63D99AE-DF36-034B-9C05-DBE317A6A355}"/>
              </a:ext>
            </a:extLst>
          </p:cNvPr>
          <p:cNvGraphicFramePr>
            <a:graphicFrameLocks noGrp="1"/>
          </p:cNvGraphicFramePr>
          <p:nvPr/>
        </p:nvGraphicFramePr>
        <p:xfrm>
          <a:off x="533400" y="2590800"/>
          <a:ext cx="8077200" cy="2103438"/>
        </p:xfrm>
        <a:graphic>
          <a:graphicData uri="http://schemas.openxmlformats.org/drawingml/2006/table">
            <a:tbl>
              <a:tblPr/>
              <a:tblGrid>
                <a:gridCol w="1631950">
                  <a:extLst>
                    <a:ext uri="{9D8B030D-6E8A-4147-A177-3AD203B41FA5}">
                      <a16:colId xmlns:a16="http://schemas.microsoft.com/office/drawing/2014/main" val="716482083"/>
                    </a:ext>
                  </a:extLst>
                </a:gridCol>
                <a:gridCol w="3181350">
                  <a:extLst>
                    <a:ext uri="{9D8B030D-6E8A-4147-A177-3AD203B41FA5}">
                      <a16:colId xmlns:a16="http://schemas.microsoft.com/office/drawing/2014/main" val="2065424792"/>
                    </a:ext>
                  </a:extLst>
                </a:gridCol>
                <a:gridCol w="3263900">
                  <a:extLst>
                    <a:ext uri="{9D8B030D-6E8A-4147-A177-3AD203B41FA5}">
                      <a16:colId xmlns:a16="http://schemas.microsoft.com/office/drawing/2014/main" val="1942303564"/>
                    </a:ext>
                  </a:extLst>
                </a:gridCol>
              </a:tblGrid>
              <a:tr h="457274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Statement</a:t>
                      </a:r>
                    </a:p>
                  </a:txBody>
                  <a:tcPr marT="45733" marB="45733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True when…</a:t>
                      </a:r>
                    </a:p>
                  </a:txBody>
                  <a:tcPr marT="45733" marB="45733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False when...</a:t>
                      </a:r>
                    </a:p>
                  </a:txBody>
                  <a:tcPr marT="45733" marB="45733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7540096"/>
                  </a:ext>
                </a:extLst>
              </a:tr>
              <a:tr h="82308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  <a:sym typeface="Symbol" pitchFamily="2" charset="2"/>
                        </a:rPr>
                        <a:t></a:t>
                      </a:r>
                      <a:r>
                        <a:rPr kumimoji="0" lang="en-US" alt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x</a:t>
                      </a: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  <a:sym typeface="Symbol" pitchFamily="2" charset="2"/>
                        </a:rPr>
                        <a:t> </a:t>
                      </a:r>
                      <a:r>
                        <a:rPr kumimoji="0" lang="en-US" alt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P</a:t>
                      </a: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(</a:t>
                      </a:r>
                      <a:r>
                        <a:rPr kumimoji="0" lang="en-US" alt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x</a:t>
                      </a: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) </a:t>
                      </a: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  <a:sym typeface="Symbol" pitchFamily="2" charset="2"/>
                        </a:rPr>
                        <a:t></a:t>
                      </a:r>
                      <a:endParaRPr kumimoji="0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34" charset="-128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  <a:sym typeface="Symbol" pitchFamily="2" charset="2"/>
                        </a:rPr>
                        <a:t></a:t>
                      </a:r>
                      <a:r>
                        <a:rPr kumimoji="0" lang="en-US" alt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x</a:t>
                      </a: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  <a:sym typeface="Symbol" pitchFamily="2" charset="2"/>
                        </a:rPr>
                        <a:t> </a:t>
                      </a:r>
                      <a:r>
                        <a:rPr kumimoji="0" lang="en-US" alt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P</a:t>
                      </a: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(</a:t>
                      </a:r>
                      <a:r>
                        <a:rPr kumimoji="0" lang="en-US" alt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x</a:t>
                      </a: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)</a:t>
                      </a:r>
                    </a:p>
                  </a:txBody>
                  <a:tcPr marT="45733" marB="45733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P</a:t>
                      </a: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(</a:t>
                      </a:r>
                      <a:r>
                        <a:rPr kumimoji="0" lang="en-US" alt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x</a:t>
                      </a: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) is false for every </a:t>
                      </a:r>
                      <a:r>
                        <a:rPr kumimoji="0" lang="en-US" alt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  <a:sym typeface="Symbol" pitchFamily="2" charset="2"/>
                        </a:rPr>
                        <a:t>x</a:t>
                      </a:r>
                      <a:endParaRPr kumimoji="0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34" charset="-128"/>
                        <a:cs typeface="Arial" panose="020B0604020202020204" pitchFamily="34" charset="0"/>
                      </a:endParaRPr>
                    </a:p>
                  </a:txBody>
                  <a:tcPr marT="45733" marB="45733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There is an</a:t>
                      </a:r>
                      <a:r>
                        <a:rPr kumimoji="0" lang="en-US" alt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 x </a:t>
                      </a: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for which</a:t>
                      </a:r>
                      <a:r>
                        <a:rPr kumimoji="0" lang="en-US" alt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 P</a:t>
                      </a: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(</a:t>
                      </a:r>
                      <a:r>
                        <a:rPr kumimoji="0" lang="en-US" alt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x</a:t>
                      </a: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) is true</a:t>
                      </a:r>
                    </a:p>
                  </a:txBody>
                  <a:tcPr marT="45733" marB="45733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3844044"/>
                  </a:ext>
                </a:extLst>
              </a:tr>
              <a:tr h="82308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  <a:sym typeface="Symbol" pitchFamily="2" charset="2"/>
                        </a:rPr>
                        <a:t></a:t>
                      </a:r>
                      <a:r>
                        <a:rPr kumimoji="0" lang="en-US" alt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x</a:t>
                      </a: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  <a:sym typeface="Symbol" pitchFamily="2" charset="2"/>
                        </a:rPr>
                        <a:t> </a:t>
                      </a:r>
                      <a:r>
                        <a:rPr kumimoji="0" lang="en-US" alt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P</a:t>
                      </a: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(</a:t>
                      </a:r>
                      <a:r>
                        <a:rPr kumimoji="0" lang="en-US" alt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x</a:t>
                      </a: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) </a:t>
                      </a: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  <a:sym typeface="Symbol" pitchFamily="2" charset="2"/>
                        </a:rPr>
                        <a:t></a:t>
                      </a:r>
                      <a:endParaRPr kumimoji="0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34" charset="-128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  <a:sym typeface="Symbol" pitchFamily="2" charset="2"/>
                        </a:rPr>
                        <a:t></a:t>
                      </a:r>
                      <a:r>
                        <a:rPr kumimoji="0" lang="en-US" alt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x</a:t>
                      </a: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  <a:sym typeface="Symbol" pitchFamily="2" charset="2"/>
                        </a:rPr>
                        <a:t> </a:t>
                      </a:r>
                      <a:r>
                        <a:rPr kumimoji="0" lang="en-US" alt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P</a:t>
                      </a: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(</a:t>
                      </a:r>
                      <a:r>
                        <a:rPr kumimoji="0" lang="en-US" alt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x</a:t>
                      </a: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)</a:t>
                      </a:r>
                    </a:p>
                  </a:txBody>
                  <a:tcPr marT="45733" marB="45733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There is an</a:t>
                      </a:r>
                      <a:r>
                        <a:rPr kumimoji="0" lang="en-US" alt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 x </a:t>
                      </a: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for which</a:t>
                      </a:r>
                      <a:r>
                        <a:rPr kumimoji="0" lang="en-US" alt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 P</a:t>
                      </a: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(</a:t>
                      </a:r>
                      <a:r>
                        <a:rPr kumimoji="0" lang="en-US" alt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x</a:t>
                      </a: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) is false</a:t>
                      </a:r>
                    </a:p>
                  </a:txBody>
                  <a:tcPr marT="45733" marB="45733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P</a:t>
                      </a: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(</a:t>
                      </a:r>
                      <a:r>
                        <a:rPr kumimoji="0" lang="en-US" alt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x</a:t>
                      </a: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) is true for every </a:t>
                      </a:r>
                      <a:r>
                        <a:rPr kumimoji="0" lang="en-US" alt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  <a:sym typeface="Symbol" pitchFamily="2" charset="2"/>
                        </a:rPr>
                        <a:t>x</a:t>
                      </a:r>
                      <a:endParaRPr kumimoji="0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34" charset="-128"/>
                        <a:cs typeface="Arial" panose="020B0604020202020204" pitchFamily="34" charset="0"/>
                      </a:endParaRPr>
                    </a:p>
                  </a:txBody>
                  <a:tcPr marT="45733" marB="45733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60239971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Title 1">
            <a:extLst>
              <a:ext uri="{FF2B5EF4-FFF2-40B4-BE49-F238E27FC236}">
                <a16:creationId xmlns:a16="http://schemas.microsoft.com/office/drawing/2014/main" id="{A3BD91E0-4DF0-8749-A32F-31E9BBA4D1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Negation: Example</a:t>
            </a:r>
          </a:p>
        </p:txBody>
      </p:sp>
      <p:sp>
        <p:nvSpPr>
          <p:cNvPr id="49154" name="Content Placeholder 2">
            <a:extLst>
              <a:ext uri="{FF2B5EF4-FFF2-40B4-BE49-F238E27FC236}">
                <a16:creationId xmlns:a16="http://schemas.microsoft.com/office/drawing/2014/main" id="{6019FE00-EFC7-FD42-8B15-45EB0B7C96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Rewrite the following expression, pushing negation inward: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 </a:t>
            </a:r>
            <a:r>
              <a:rPr lang="en-US" altLang="en-US" i="1">
                <a:ea typeface="ＭＳ Ｐゴシック" panose="020B0600070205080204" pitchFamily="34" charset="-128"/>
              </a:rPr>
              <a:t>x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( </a:t>
            </a:r>
            <a:r>
              <a:rPr lang="en-US" altLang="en-US" i="1">
                <a:ea typeface="ＭＳ Ｐゴシック" panose="020B0600070205080204" pitchFamily="34" charset="-128"/>
                <a:sym typeface="Symbol" pitchFamily="2" charset="2"/>
              </a:rPr>
              <a:t>y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</a:t>
            </a:r>
            <a:r>
              <a:rPr lang="en-US" altLang="en-US" i="1">
                <a:ea typeface="ＭＳ Ｐゴシック" panose="020B0600070205080204" pitchFamily="34" charset="-128"/>
              </a:rPr>
              <a:t>z</a:t>
            </a:r>
            <a:r>
              <a:rPr lang="en-US" altLang="en-US" i="1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i="1">
                <a:ea typeface="ＭＳ Ｐゴシック" panose="020B0600070205080204" pitchFamily="34" charset="-128"/>
              </a:rPr>
              <a:t>P</a:t>
            </a:r>
            <a:r>
              <a:rPr lang="en-US" altLang="en-US">
                <a:ea typeface="ＭＳ Ｐゴシック" panose="020B0600070205080204" pitchFamily="34" charset="-128"/>
              </a:rPr>
              <a:t>(</a:t>
            </a:r>
            <a:r>
              <a:rPr lang="en-US" altLang="en-US" i="1">
                <a:ea typeface="ＭＳ Ｐゴシック" panose="020B0600070205080204" pitchFamily="34" charset="-128"/>
              </a:rPr>
              <a:t>x,y,z</a:t>
            </a:r>
            <a:r>
              <a:rPr lang="en-US" altLang="en-US">
                <a:ea typeface="ＭＳ Ｐゴシック" panose="020B0600070205080204" pitchFamily="34" charset="-128"/>
              </a:rPr>
              <a:t>)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 </a:t>
            </a:r>
            <a:r>
              <a:rPr lang="en-US" altLang="en-US" i="1">
                <a:ea typeface="ＭＳ Ｐゴシック" panose="020B0600070205080204" pitchFamily="34" charset="-128"/>
              </a:rPr>
              <a:t> z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</a:t>
            </a:r>
            <a:r>
              <a:rPr lang="en-US" altLang="en-US" i="1">
                <a:ea typeface="ＭＳ Ｐゴシック" panose="020B0600070205080204" pitchFamily="34" charset="-128"/>
              </a:rPr>
              <a:t>y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i="1">
                <a:ea typeface="ＭＳ Ｐゴシック" panose="020B0600070205080204" pitchFamily="34" charset="-128"/>
              </a:rPr>
              <a:t>P</a:t>
            </a:r>
            <a:r>
              <a:rPr lang="en-US" altLang="en-US">
                <a:ea typeface="ＭＳ Ｐゴシック" panose="020B0600070205080204" pitchFamily="34" charset="-128"/>
              </a:rPr>
              <a:t>(</a:t>
            </a:r>
            <a:r>
              <a:rPr lang="en-US" altLang="en-US" i="1">
                <a:ea typeface="ＭＳ Ｐゴシック" panose="020B0600070205080204" pitchFamily="34" charset="-128"/>
              </a:rPr>
              <a:t>x,y,z</a:t>
            </a:r>
            <a:r>
              <a:rPr lang="en-US" altLang="en-US">
                <a:ea typeface="ＭＳ Ｐゴシック" panose="020B0600070205080204" pitchFamily="34" charset="-128"/>
              </a:rPr>
              <a:t>))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Answer:</a:t>
            </a:r>
          </a:p>
          <a:p>
            <a:pPr>
              <a:buFont typeface="Arial" panose="020B0604020202020204" pitchFamily="34" charset="0"/>
              <a:buNone/>
            </a:pPr>
            <a:endParaRPr lang="en-US" altLang="en-US">
              <a:ea typeface="ＭＳ Ｐゴシック" panose="020B0600070205080204" pitchFamily="34" charset="-128"/>
            </a:endParaRPr>
          </a:p>
          <a:p>
            <a:endParaRPr lang="en-US" altLang="en-US">
              <a:ea typeface="ＭＳ Ｐゴシック" panose="020B0600070205080204" pitchFamily="34" charset="-128"/>
            </a:endParaRPr>
          </a:p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C6F00DD2-5FC4-874B-84EE-887BFB1BA5D3}"/>
              </a:ext>
            </a:extLst>
          </p:cNvPr>
          <p:cNvSpPr txBox="1">
            <a:spLocks/>
          </p:cNvSpPr>
          <p:nvPr/>
        </p:nvSpPr>
        <p:spPr bwMode="auto">
          <a:xfrm>
            <a:off x="457200" y="3886200"/>
            <a:ext cx="8229600" cy="944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spcBef>
                <a:spcPct val="20000"/>
              </a:spcBef>
              <a:defRPr/>
            </a:pPr>
            <a:r>
              <a:rPr lang="en-US" sz="3200" dirty="0">
                <a:latin typeface="Arial" charset="0"/>
                <a:ea typeface="+mn-ea"/>
                <a:cs typeface="Arial" charset="0"/>
                <a:sym typeface="Symbol"/>
              </a:rPr>
              <a:t></a:t>
            </a:r>
            <a:r>
              <a:rPr lang="en-US" sz="3200" i="1" dirty="0">
                <a:latin typeface="+mn-lt"/>
                <a:ea typeface="+mn-ea"/>
              </a:rPr>
              <a:t>x</a:t>
            </a:r>
            <a:r>
              <a:rPr lang="en-US" sz="3200" dirty="0">
                <a:latin typeface="+mn-lt"/>
                <a:ea typeface="+mn-ea"/>
                <a:sym typeface="Symbol"/>
              </a:rPr>
              <a:t> (</a:t>
            </a:r>
            <a:r>
              <a:rPr lang="en-US" sz="3200" dirty="0">
                <a:latin typeface="Arial" charset="0"/>
                <a:ea typeface="+mn-ea"/>
                <a:cs typeface="Arial" charset="0"/>
                <a:sym typeface="Symbol"/>
              </a:rPr>
              <a:t></a:t>
            </a:r>
            <a:r>
              <a:rPr lang="en-US" sz="3200" i="1" dirty="0">
                <a:latin typeface="+mn-lt"/>
                <a:ea typeface="+mn-ea"/>
                <a:sym typeface="Symbol"/>
              </a:rPr>
              <a:t>y</a:t>
            </a:r>
            <a:r>
              <a:rPr lang="en-US" sz="3200" dirty="0">
                <a:latin typeface="+mn-lt"/>
                <a:ea typeface="+mn-ea"/>
                <a:sym typeface="Symbol"/>
              </a:rPr>
              <a:t> </a:t>
            </a:r>
            <a:r>
              <a:rPr lang="en-US" sz="3200" dirty="0">
                <a:latin typeface="Arial" charset="0"/>
                <a:ea typeface="+mn-ea"/>
                <a:cs typeface="Arial" charset="0"/>
                <a:sym typeface="Symbol"/>
              </a:rPr>
              <a:t></a:t>
            </a:r>
            <a:r>
              <a:rPr lang="en-US" sz="3200" i="1" dirty="0">
                <a:latin typeface="+mn-lt"/>
                <a:ea typeface="+mn-ea"/>
              </a:rPr>
              <a:t>z</a:t>
            </a:r>
            <a:r>
              <a:rPr lang="en-US" sz="3200" i="1" dirty="0">
                <a:latin typeface="+mn-lt"/>
                <a:ea typeface="+mn-ea"/>
                <a:sym typeface="Symbol"/>
              </a:rPr>
              <a:t> </a:t>
            </a:r>
            <a:r>
              <a:rPr lang="en-US" sz="3200" dirty="0">
                <a:latin typeface="Arial" charset="0"/>
                <a:ea typeface="+mn-ea"/>
                <a:cs typeface="Arial" charset="0"/>
                <a:sym typeface="Symbol"/>
              </a:rPr>
              <a:t></a:t>
            </a:r>
            <a:r>
              <a:rPr lang="en-US" sz="3200" i="1" dirty="0">
                <a:latin typeface="+mn-lt"/>
                <a:ea typeface="+mn-ea"/>
              </a:rPr>
              <a:t>P</a:t>
            </a:r>
            <a:r>
              <a:rPr lang="en-US" sz="3200" dirty="0">
                <a:latin typeface="+mn-lt"/>
                <a:ea typeface="+mn-ea"/>
              </a:rPr>
              <a:t>(</a:t>
            </a:r>
            <a:r>
              <a:rPr lang="en-US" sz="3200" i="1" dirty="0" err="1">
                <a:latin typeface="+mn-lt"/>
                <a:ea typeface="+mn-ea"/>
              </a:rPr>
              <a:t>x,y,z</a:t>
            </a:r>
            <a:r>
              <a:rPr lang="en-US" sz="3200">
                <a:latin typeface="+mn-lt"/>
                <a:ea typeface="+mn-ea"/>
              </a:rPr>
              <a:t>) </a:t>
            </a:r>
            <a:r>
              <a:rPr lang="en-US" sz="3200">
                <a:latin typeface="+mn-lt"/>
                <a:ea typeface="+mn-ea"/>
                <a:sym typeface="Symbol"/>
              </a:rPr>
              <a:t> </a:t>
            </a:r>
            <a:r>
              <a:rPr lang="en-US" sz="3200" dirty="0">
                <a:latin typeface="Arial" charset="0"/>
                <a:ea typeface="+mn-ea"/>
                <a:cs typeface="Arial" charset="0"/>
                <a:sym typeface="Symbol"/>
              </a:rPr>
              <a:t></a:t>
            </a:r>
            <a:r>
              <a:rPr lang="en-US" sz="3200" i="1" dirty="0">
                <a:latin typeface="+mn-lt"/>
                <a:ea typeface="+mn-ea"/>
              </a:rPr>
              <a:t>z</a:t>
            </a:r>
            <a:r>
              <a:rPr lang="en-US" sz="3200" dirty="0">
                <a:latin typeface="+mn-lt"/>
                <a:ea typeface="+mn-ea"/>
                <a:sym typeface="Symbol"/>
              </a:rPr>
              <a:t> </a:t>
            </a:r>
            <a:r>
              <a:rPr lang="en-US" sz="3200" dirty="0">
                <a:latin typeface="Arial" charset="0"/>
                <a:ea typeface="+mn-ea"/>
                <a:cs typeface="Arial" charset="0"/>
                <a:sym typeface="Symbol"/>
              </a:rPr>
              <a:t></a:t>
            </a:r>
            <a:r>
              <a:rPr lang="en-US" sz="3200" i="1" dirty="0">
                <a:latin typeface="+mn-lt"/>
                <a:ea typeface="+mn-ea"/>
              </a:rPr>
              <a:t>y</a:t>
            </a:r>
            <a:r>
              <a:rPr lang="en-US" sz="3200" dirty="0">
                <a:latin typeface="+mn-lt"/>
                <a:ea typeface="+mn-ea"/>
                <a:sym typeface="Symbol"/>
              </a:rPr>
              <a:t> </a:t>
            </a:r>
            <a:r>
              <a:rPr lang="en-US" sz="3200" dirty="0">
                <a:latin typeface="Arial" charset="0"/>
                <a:ea typeface="+mn-ea"/>
                <a:cs typeface="Arial" charset="0"/>
                <a:sym typeface="Symbol"/>
              </a:rPr>
              <a:t></a:t>
            </a:r>
            <a:r>
              <a:rPr lang="en-US" sz="3200" i="1" dirty="0">
                <a:latin typeface="+mn-lt"/>
                <a:ea typeface="+mn-ea"/>
              </a:rPr>
              <a:t>P</a:t>
            </a:r>
            <a:r>
              <a:rPr lang="en-US" sz="3200" dirty="0">
                <a:latin typeface="+mn-lt"/>
                <a:ea typeface="+mn-ea"/>
              </a:rPr>
              <a:t>(</a:t>
            </a:r>
            <a:r>
              <a:rPr lang="en-US" sz="3200" i="1" dirty="0" err="1">
                <a:latin typeface="+mn-lt"/>
                <a:ea typeface="+mn-ea"/>
              </a:rPr>
              <a:t>x,y,z</a:t>
            </a:r>
            <a:r>
              <a:rPr lang="en-US" sz="3200" dirty="0">
                <a:latin typeface="+mn-lt"/>
                <a:ea typeface="+mn-ea"/>
              </a:rPr>
              <a:t>))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Title 1">
            <a:extLst>
              <a:ext uri="{FF2B5EF4-FFF2-40B4-BE49-F238E27FC236}">
                <a16:creationId xmlns:a16="http://schemas.microsoft.com/office/drawing/2014/main" id="{C2817767-284D-E545-AA90-D043345067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Outline</a:t>
            </a:r>
          </a:p>
        </p:txBody>
      </p:sp>
      <p:sp>
        <p:nvSpPr>
          <p:cNvPr id="7171" name="Content Placeholder 2">
            <a:extLst>
              <a:ext uri="{FF2B5EF4-FFF2-40B4-BE49-F238E27FC236}">
                <a16:creationId xmlns:a16="http://schemas.microsoft.com/office/drawing/2014/main" id="{351DA4A3-2094-6842-8F7E-006F732577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charset="0"/>
              <a:buChar char="•"/>
              <a:defRPr/>
            </a:pPr>
            <a:r>
              <a:rPr lang="en-US" sz="2800" dirty="0">
                <a:solidFill>
                  <a:schemeClr val="bg1">
                    <a:lumMod val="65000"/>
                  </a:schemeClr>
                </a:solidFill>
                <a:ea typeface="+mn-ea"/>
                <a:cs typeface="+mn-cs"/>
              </a:rPr>
              <a:t>Introduction</a:t>
            </a:r>
          </a:p>
          <a:p>
            <a:pPr>
              <a:buFont typeface="Arial" charset="0"/>
              <a:buChar char="•"/>
              <a:defRPr/>
            </a:pPr>
            <a:r>
              <a:rPr lang="en-US" sz="2800" dirty="0">
                <a:solidFill>
                  <a:schemeClr val="bg1">
                    <a:lumMod val="65000"/>
                  </a:schemeClr>
                </a:solidFill>
                <a:ea typeface="+mn-ea"/>
                <a:cs typeface="+mn-cs"/>
              </a:rPr>
              <a:t>Terminology:</a:t>
            </a:r>
          </a:p>
          <a:p>
            <a:pPr lvl="1">
              <a:buFont typeface="Arial" charset="0"/>
              <a:buChar char="–"/>
              <a:defRPr/>
            </a:pPr>
            <a:r>
              <a:rPr lang="en-US" sz="2400" dirty="0">
                <a:solidFill>
                  <a:schemeClr val="bg1">
                    <a:lumMod val="65000"/>
                  </a:schemeClr>
                </a:solidFill>
                <a:ea typeface="+mn-ea"/>
              </a:rPr>
              <a:t>Propositional functions; arguments; </a:t>
            </a:r>
            <a:r>
              <a:rPr lang="en-US" sz="2400" dirty="0" err="1">
                <a:solidFill>
                  <a:schemeClr val="bg1">
                    <a:lumMod val="65000"/>
                  </a:schemeClr>
                </a:solidFill>
                <a:ea typeface="+mn-ea"/>
              </a:rPr>
              <a:t>arity</a:t>
            </a:r>
            <a:r>
              <a:rPr lang="en-US" sz="2400" dirty="0">
                <a:solidFill>
                  <a:schemeClr val="bg1">
                    <a:lumMod val="65000"/>
                  </a:schemeClr>
                </a:solidFill>
                <a:ea typeface="+mn-ea"/>
              </a:rPr>
              <a:t>; universe of discourse</a:t>
            </a:r>
          </a:p>
          <a:p>
            <a:pPr>
              <a:buFont typeface="Arial" charset="0"/>
              <a:buChar char="•"/>
              <a:defRPr/>
            </a:pPr>
            <a:r>
              <a:rPr lang="en-US" sz="2800" dirty="0">
                <a:solidFill>
                  <a:schemeClr val="bg1">
                    <a:lumMod val="65000"/>
                  </a:schemeClr>
                </a:solidFill>
                <a:ea typeface="+mn-ea"/>
                <a:cs typeface="+mn-cs"/>
              </a:rPr>
              <a:t>Quantifiers</a:t>
            </a:r>
          </a:p>
          <a:p>
            <a:pPr lvl="1">
              <a:buFont typeface="Arial" charset="0"/>
              <a:buChar char="–"/>
              <a:defRPr/>
            </a:pPr>
            <a:r>
              <a:rPr lang="en-US" sz="2400" dirty="0">
                <a:solidFill>
                  <a:schemeClr val="bg1">
                    <a:lumMod val="65000"/>
                  </a:schemeClr>
                </a:solidFill>
                <a:ea typeface="+mn-ea"/>
              </a:rPr>
              <a:t>Definition; using, mixing, negating them</a:t>
            </a:r>
          </a:p>
          <a:p>
            <a:pPr>
              <a:buFont typeface="Arial" charset="0"/>
              <a:buChar char="•"/>
              <a:defRPr/>
            </a:pPr>
            <a:r>
              <a:rPr lang="en-US" sz="2800" b="1" dirty="0">
                <a:solidFill>
                  <a:srgbClr val="C00000"/>
                </a:solidFill>
                <a:ea typeface="+mn-ea"/>
                <a:cs typeface="+mn-cs"/>
              </a:rPr>
              <a:t>Logic Programming (Prolog)</a:t>
            </a:r>
          </a:p>
          <a:p>
            <a:pPr>
              <a:buFont typeface="Arial" charset="0"/>
              <a:buChar char="•"/>
              <a:defRPr/>
            </a:pPr>
            <a:r>
              <a:rPr lang="en-US" sz="2800" b="1" dirty="0">
                <a:solidFill>
                  <a:srgbClr val="C00000"/>
                </a:solidFill>
                <a:ea typeface="+mn-ea"/>
                <a:cs typeface="+mn-cs"/>
              </a:rPr>
              <a:t>Transcribing English to Logic</a:t>
            </a:r>
          </a:p>
          <a:p>
            <a:pPr>
              <a:buFont typeface="Arial" charset="0"/>
              <a:buChar char="•"/>
              <a:defRPr/>
            </a:pPr>
            <a:r>
              <a:rPr lang="en-US" sz="2800" b="1" dirty="0">
                <a:solidFill>
                  <a:srgbClr val="C00000"/>
                </a:solidFill>
                <a:ea typeface="+mn-ea"/>
                <a:cs typeface="+mn-cs"/>
              </a:rPr>
              <a:t>More exercises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Title 1">
            <a:extLst>
              <a:ext uri="{FF2B5EF4-FFF2-40B4-BE49-F238E27FC236}">
                <a16:creationId xmlns:a16="http://schemas.microsoft.com/office/drawing/2014/main" id="{ADBD6FD5-FDA8-B74E-BD4C-BA1FA2D93F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Prolog (1)</a:t>
            </a:r>
          </a:p>
        </p:txBody>
      </p:sp>
      <p:sp>
        <p:nvSpPr>
          <p:cNvPr id="51202" name="Content Placeholder 2">
            <a:extLst>
              <a:ext uri="{FF2B5EF4-FFF2-40B4-BE49-F238E27FC236}">
                <a16:creationId xmlns:a16="http://schemas.microsoft.com/office/drawing/2014/main" id="{C088029F-8EBF-C742-AF66-CC374D771B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Prolog (Programming in Logic) 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is a programming language 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based on (a restricted form of) Predicate Logic (a.k.a. Predicate Calculus and FOL)  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It was developed 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by the logicians of the Artificial Intelligence community 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for symbolic reasoning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Title 1">
            <a:extLst>
              <a:ext uri="{FF2B5EF4-FFF2-40B4-BE49-F238E27FC236}">
                <a16:creationId xmlns:a16="http://schemas.microsoft.com/office/drawing/2014/main" id="{67B204A7-0430-2C4D-BC81-7CEA771F29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Prolog (2)</a:t>
            </a:r>
          </a:p>
        </p:txBody>
      </p:sp>
      <p:sp>
        <p:nvSpPr>
          <p:cNvPr id="52226" name="Content Placeholder 2">
            <a:extLst>
              <a:ext uri="{FF2B5EF4-FFF2-40B4-BE49-F238E27FC236}">
                <a16:creationId xmlns:a16="http://schemas.microsoft.com/office/drawing/2014/main" id="{D0D17D6D-FD82-BB4C-AC08-CE209B8FEB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000">
                <a:ea typeface="ＭＳ Ｐゴシック" panose="020B0600070205080204" pitchFamily="34" charset="-128"/>
              </a:rPr>
              <a:t>Prolog allows the users to express facts and rules</a:t>
            </a:r>
          </a:p>
          <a:p>
            <a:r>
              <a:rPr lang="en-US" altLang="en-US" sz="2000">
                <a:ea typeface="ＭＳ Ｐゴシック" panose="020B0600070205080204" pitchFamily="34" charset="-128"/>
              </a:rPr>
              <a:t>Facts are propositional functions: </a:t>
            </a:r>
          </a:p>
          <a:p>
            <a:pPr lvl="1"/>
            <a:r>
              <a:rPr lang="en-US" altLang="en-US" sz="1800">
                <a:ea typeface="ＭＳ Ｐゴシック" panose="020B0600070205080204" pitchFamily="34" charset="-128"/>
              </a:rPr>
              <a:t>student(mia), </a:t>
            </a:r>
          </a:p>
          <a:p>
            <a:pPr lvl="1"/>
            <a:r>
              <a:rPr lang="en-US" altLang="en-US" sz="1800">
                <a:ea typeface="ＭＳ Ｐゴシック" panose="020B0600070205080204" pitchFamily="34" charset="-128"/>
              </a:rPr>
              <a:t>enrolled(mia,cse235), </a:t>
            </a:r>
          </a:p>
          <a:p>
            <a:pPr lvl="1"/>
            <a:r>
              <a:rPr lang="en-US" altLang="en-US" sz="1800">
                <a:ea typeface="ＭＳ Ｐゴシック" panose="020B0600070205080204" pitchFamily="34" charset="-128"/>
              </a:rPr>
              <a:t>instructor(patel,cse235), etc.</a:t>
            </a:r>
          </a:p>
          <a:p>
            <a:r>
              <a:rPr lang="en-US" altLang="en-US" sz="2000">
                <a:ea typeface="ＭＳ Ｐゴシック" panose="020B0600070205080204" pitchFamily="34" charset="-128"/>
              </a:rPr>
              <a:t>Rules are implications with conjunctions: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sz="2000">
                <a:ea typeface="ＭＳ Ｐゴシック" panose="020B0600070205080204" pitchFamily="34" charset="-128"/>
              </a:rPr>
              <a:t>	teaches(X,Y) :- instructor(X,Z), enrolled(Y,Z)</a:t>
            </a:r>
          </a:p>
          <a:p>
            <a:r>
              <a:rPr lang="en-US" altLang="en-US" sz="2000">
                <a:ea typeface="ＭＳ Ｐゴシック" panose="020B0600070205080204" pitchFamily="34" charset="-128"/>
              </a:rPr>
              <a:t>Prolog answers queries such as: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sz="2000">
                <a:ea typeface="ＭＳ Ｐゴシック" panose="020B0600070205080204" pitchFamily="34" charset="-128"/>
              </a:rPr>
              <a:t>	?enrolled(mia,cse235)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sz="2000">
                <a:ea typeface="ＭＳ Ｐゴシック" panose="020B0600070205080204" pitchFamily="34" charset="-128"/>
              </a:rPr>
              <a:t>	?enrolled(X,cse476)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sz="2000">
                <a:ea typeface="ＭＳ Ｐゴシック" panose="020B0600070205080204" pitchFamily="34" charset="-128"/>
              </a:rPr>
              <a:t>	?teaches(X,mia)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sz="2000">
                <a:ea typeface="ＭＳ Ｐゴシック" panose="020B0600070205080204" pitchFamily="34" charset="-128"/>
              </a:rPr>
              <a:t>	by binding variables and doing theorem proving (i.e., applying inference rules) as we will see in Section 1.5</a:t>
            </a:r>
          </a:p>
          <a:p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Title 1">
            <a:extLst>
              <a:ext uri="{FF2B5EF4-FFF2-40B4-BE49-F238E27FC236}">
                <a16:creationId xmlns:a16="http://schemas.microsoft.com/office/drawing/2014/main" id="{A138F3F5-D32C-A648-9401-8CC67FE199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English into Logic</a:t>
            </a:r>
          </a:p>
        </p:txBody>
      </p:sp>
      <p:sp>
        <p:nvSpPr>
          <p:cNvPr id="53250" name="Content Placeholder 2">
            <a:extLst>
              <a:ext uri="{FF2B5EF4-FFF2-40B4-BE49-F238E27FC236}">
                <a16:creationId xmlns:a16="http://schemas.microsoft.com/office/drawing/2014/main" id="{49D2BC0F-ED6E-D249-86EC-037494BF57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400">
                <a:ea typeface="ＭＳ Ｐゴシック" panose="020B0600070205080204" pitchFamily="34" charset="-128"/>
              </a:rPr>
              <a:t>Logic is more precise than English</a:t>
            </a:r>
          </a:p>
          <a:p>
            <a:r>
              <a:rPr lang="en-US" altLang="en-US" sz="2400">
                <a:ea typeface="ＭＳ Ｐゴシック" panose="020B0600070205080204" pitchFamily="34" charset="-128"/>
              </a:rPr>
              <a:t>Transcribing English into Logic and vice versa can be tricky</a:t>
            </a:r>
          </a:p>
          <a:p>
            <a:r>
              <a:rPr lang="en-US" altLang="en-US" sz="2400">
                <a:ea typeface="ＭＳ Ｐゴシック" panose="020B0600070205080204" pitchFamily="34" charset="-128"/>
              </a:rPr>
              <a:t>When writing statements with quantifiers, usually the correct meaning is conveyed with the following combinations:</a:t>
            </a:r>
          </a:p>
          <a:p>
            <a:pPr lvl="1">
              <a:buFont typeface="Arial" panose="020B0604020202020204" pitchFamily="34" charset="0"/>
              <a:buNone/>
            </a:pPr>
            <a:r>
              <a:rPr lang="en-US" altLang="en-US" sz="2000" b="1">
                <a:solidFill>
                  <a:srgbClr val="C00000"/>
                </a:solidFill>
                <a:ea typeface="ＭＳ Ｐゴシック" panose="020B0600070205080204" pitchFamily="34" charset="-128"/>
              </a:rPr>
              <a:t>Use </a:t>
            </a:r>
            <a:r>
              <a:rPr lang="en-US" altLang="en-US" sz="2000" b="1">
                <a:solidFill>
                  <a:srgbClr val="C00000"/>
                </a:solidFill>
                <a:ea typeface="ＭＳ Ｐゴシック" panose="020B0600070205080204" pitchFamily="34" charset="-128"/>
                <a:sym typeface="Symbol" pitchFamily="2" charset="2"/>
              </a:rPr>
              <a:t> with </a:t>
            </a:r>
          </a:p>
          <a:p>
            <a:pPr lvl="1">
              <a:buFont typeface="Arial" panose="020B0604020202020204" pitchFamily="34" charset="0"/>
              <a:buNone/>
            </a:pP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 </a:t>
            </a:r>
            <a:r>
              <a:rPr lang="en-US" altLang="en-US" sz="2000" i="1">
                <a:ea typeface="ＭＳ Ｐゴシック" panose="020B0600070205080204" pitchFamily="34" charset="-128"/>
                <a:sym typeface="Symbol" pitchFamily="2" charset="2"/>
              </a:rPr>
              <a:t>x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sz="2000" i="1">
                <a:ea typeface="ＭＳ Ｐゴシック" panose="020B0600070205080204" pitchFamily="34" charset="-128"/>
                <a:sym typeface="Symbol" pitchFamily="2" charset="2"/>
              </a:rPr>
              <a:t>Lion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(</a:t>
            </a:r>
            <a:r>
              <a:rPr lang="en-US" altLang="en-US" sz="2000" i="1">
                <a:ea typeface="ＭＳ Ｐゴシック" panose="020B0600070205080204" pitchFamily="34" charset="-128"/>
                <a:sym typeface="Symbol" pitchFamily="2" charset="2"/>
              </a:rPr>
              <a:t>x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)  </a:t>
            </a:r>
            <a:r>
              <a:rPr lang="en-US" altLang="en-US" sz="2000" i="1">
                <a:ea typeface="ＭＳ Ｐゴシック" panose="020B0600070205080204" pitchFamily="34" charset="-128"/>
                <a:sym typeface="Symbol" pitchFamily="2" charset="2"/>
              </a:rPr>
              <a:t>Fierce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(</a:t>
            </a:r>
            <a:r>
              <a:rPr lang="en-US" altLang="en-US" sz="2000" i="1">
                <a:ea typeface="ＭＳ Ｐゴシック" panose="020B0600070205080204" pitchFamily="34" charset="-128"/>
                <a:sym typeface="Symbol" pitchFamily="2" charset="2"/>
              </a:rPr>
              <a:t>x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): Every lion is fierce</a:t>
            </a:r>
            <a:endParaRPr lang="en-US" altLang="en-US" sz="2000">
              <a:ea typeface="ＭＳ Ｐゴシック" panose="020B0600070205080204" pitchFamily="34" charset="-128"/>
            </a:endParaRPr>
          </a:p>
          <a:p>
            <a:pPr lvl="1">
              <a:buFont typeface="Arial" panose="020B0604020202020204" pitchFamily="34" charset="0"/>
              <a:buNone/>
            </a:pP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 </a:t>
            </a:r>
            <a:r>
              <a:rPr lang="en-US" altLang="en-US" sz="2000" i="1">
                <a:ea typeface="ＭＳ Ｐゴシック" panose="020B0600070205080204" pitchFamily="34" charset="-128"/>
                <a:sym typeface="Symbol" pitchFamily="2" charset="2"/>
              </a:rPr>
              <a:t>x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sz="2000" i="1">
                <a:ea typeface="ＭＳ Ｐゴシック" panose="020B0600070205080204" pitchFamily="34" charset="-128"/>
                <a:sym typeface="Symbol" pitchFamily="2" charset="2"/>
              </a:rPr>
              <a:t>Lion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(</a:t>
            </a:r>
            <a:r>
              <a:rPr lang="en-US" altLang="en-US" sz="2000" i="1">
                <a:ea typeface="ＭＳ Ｐゴシック" panose="020B0600070205080204" pitchFamily="34" charset="-128"/>
                <a:sym typeface="Symbol" pitchFamily="2" charset="2"/>
              </a:rPr>
              <a:t>x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)   </a:t>
            </a:r>
            <a:r>
              <a:rPr lang="en-US" altLang="en-US" sz="2000" i="1">
                <a:ea typeface="ＭＳ Ｐゴシック" panose="020B0600070205080204" pitchFamily="34" charset="-128"/>
                <a:sym typeface="Symbol" pitchFamily="2" charset="2"/>
              </a:rPr>
              <a:t>Fierce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(</a:t>
            </a:r>
            <a:r>
              <a:rPr lang="en-US" altLang="en-US" sz="2000" i="1">
                <a:ea typeface="ＭＳ Ｐゴシック" panose="020B0600070205080204" pitchFamily="34" charset="-128"/>
                <a:sym typeface="Symbol" pitchFamily="2" charset="2"/>
              </a:rPr>
              <a:t>x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): Everyone is a lion and everyone is fierce</a:t>
            </a:r>
          </a:p>
          <a:p>
            <a:pPr lvl="1">
              <a:buFont typeface="Arial" panose="020B0604020202020204" pitchFamily="34" charset="0"/>
              <a:buNone/>
            </a:pPr>
            <a:r>
              <a:rPr lang="en-US" altLang="en-US" sz="2000" b="1">
                <a:solidFill>
                  <a:srgbClr val="C00000"/>
                </a:solidFill>
                <a:ea typeface="ＭＳ Ｐゴシック" panose="020B0600070205080204" pitchFamily="34" charset="-128"/>
                <a:sym typeface="Symbol" pitchFamily="2" charset="2"/>
              </a:rPr>
              <a:t>Use  with </a:t>
            </a:r>
          </a:p>
          <a:p>
            <a:pPr lvl="1">
              <a:buFont typeface="Arial" panose="020B0604020202020204" pitchFamily="34" charset="0"/>
              <a:buNone/>
            </a:pP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  </a:t>
            </a:r>
            <a:r>
              <a:rPr lang="en-US" altLang="en-US" sz="2000" i="1">
                <a:ea typeface="ＭＳ Ｐゴシック" panose="020B0600070205080204" pitchFamily="34" charset="-128"/>
                <a:sym typeface="Symbol" pitchFamily="2" charset="2"/>
              </a:rPr>
              <a:t>x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sz="2000" i="1">
                <a:ea typeface="ＭＳ Ｐゴシック" panose="020B0600070205080204" pitchFamily="34" charset="-128"/>
                <a:sym typeface="Symbol" pitchFamily="2" charset="2"/>
              </a:rPr>
              <a:t>Lion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(</a:t>
            </a:r>
            <a:r>
              <a:rPr lang="en-US" altLang="en-US" sz="2000" i="1">
                <a:ea typeface="ＭＳ Ｐゴシック" panose="020B0600070205080204" pitchFamily="34" charset="-128"/>
                <a:sym typeface="Symbol" pitchFamily="2" charset="2"/>
              </a:rPr>
              <a:t>x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)  </a:t>
            </a:r>
            <a:r>
              <a:rPr lang="en-US" altLang="en-US" sz="2000" i="1">
                <a:ea typeface="ＭＳ Ｐゴシック" panose="020B0600070205080204" pitchFamily="34" charset="-128"/>
                <a:sym typeface="Symbol" pitchFamily="2" charset="2"/>
              </a:rPr>
              <a:t>Vegan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(</a:t>
            </a:r>
            <a:r>
              <a:rPr lang="en-US" altLang="en-US" sz="2000" i="1">
                <a:ea typeface="ＭＳ Ｐゴシック" panose="020B0600070205080204" pitchFamily="34" charset="-128"/>
                <a:sym typeface="Symbol" pitchFamily="2" charset="2"/>
              </a:rPr>
              <a:t>x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): Holds when you have at least one vegan lion</a:t>
            </a:r>
          </a:p>
          <a:p>
            <a:pPr lvl="1">
              <a:buFont typeface="Arial" panose="020B0604020202020204" pitchFamily="34" charset="0"/>
              <a:buNone/>
            </a:pP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  </a:t>
            </a:r>
            <a:r>
              <a:rPr lang="en-US" altLang="en-US" sz="2000" i="1">
                <a:ea typeface="ＭＳ Ｐゴシック" panose="020B0600070205080204" pitchFamily="34" charset="-128"/>
                <a:sym typeface="Symbol" pitchFamily="2" charset="2"/>
              </a:rPr>
              <a:t>x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sz="2000" i="1">
                <a:ea typeface="ＭＳ Ｐゴシック" panose="020B0600070205080204" pitchFamily="34" charset="-128"/>
                <a:sym typeface="Symbol" pitchFamily="2" charset="2"/>
              </a:rPr>
              <a:t>Lion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(</a:t>
            </a:r>
            <a:r>
              <a:rPr lang="en-US" altLang="en-US" sz="2000" i="1">
                <a:ea typeface="ＭＳ Ｐゴシック" panose="020B0600070205080204" pitchFamily="34" charset="-128"/>
                <a:sym typeface="Symbol" pitchFamily="2" charset="2"/>
              </a:rPr>
              <a:t>x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)  </a:t>
            </a:r>
            <a:r>
              <a:rPr lang="en-US" altLang="en-US" sz="2000" i="1">
                <a:ea typeface="ＭＳ Ｐゴシック" panose="020B0600070205080204" pitchFamily="34" charset="-128"/>
                <a:sym typeface="Symbol" pitchFamily="2" charset="2"/>
              </a:rPr>
              <a:t>Vegan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(</a:t>
            </a:r>
            <a:r>
              <a:rPr lang="en-US" altLang="en-US" sz="2000" i="1">
                <a:ea typeface="ＭＳ Ｐゴシック" panose="020B0600070205080204" pitchFamily="34" charset="-128"/>
                <a:sym typeface="Symbol" pitchFamily="2" charset="2"/>
              </a:rPr>
              <a:t>x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):  Holds when you have vegan people in the universe of discourse (even though there is no vegan lion in the universe of discourse )</a:t>
            </a:r>
            <a:endParaRPr lang="en-US" altLang="en-US" sz="200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Title 1">
            <a:extLst>
              <a:ext uri="{FF2B5EF4-FFF2-40B4-BE49-F238E27FC236}">
                <a16:creationId xmlns:a16="http://schemas.microsoft.com/office/drawing/2014/main" id="{AEBF61DC-A939-B140-B352-E97B599129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More Exercises (1)</a:t>
            </a:r>
          </a:p>
        </p:txBody>
      </p:sp>
      <p:sp>
        <p:nvSpPr>
          <p:cNvPr id="54274" name="Content Placeholder 2">
            <a:extLst>
              <a:ext uri="{FF2B5EF4-FFF2-40B4-BE49-F238E27FC236}">
                <a16:creationId xmlns:a16="http://schemas.microsoft.com/office/drawing/2014/main" id="{F67CEC56-68FF-0A47-A02D-8ED745503E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Let P(x,y) denote </a:t>
            </a:r>
            <a:r>
              <a:rPr lang="ja-JP" altLang="en-US">
                <a:ea typeface="ＭＳ Ｐゴシック" panose="020B0600070205080204" pitchFamily="34" charset="-128"/>
              </a:rPr>
              <a:t>‘</a:t>
            </a:r>
            <a:r>
              <a:rPr lang="en-US" altLang="ja-JP">
                <a:ea typeface="ＭＳ Ｐゴシック" panose="020B0600070205080204" pitchFamily="34" charset="-128"/>
              </a:rPr>
              <a:t>x is a factor of y</a:t>
            </a:r>
            <a:r>
              <a:rPr lang="ja-JP" altLang="en-US">
                <a:ea typeface="ＭＳ Ｐゴシック" panose="020B0600070205080204" pitchFamily="34" charset="-128"/>
              </a:rPr>
              <a:t>’</a:t>
            </a:r>
            <a:r>
              <a:rPr lang="en-US" altLang="ja-JP">
                <a:ea typeface="ＭＳ Ｐゴシック" panose="020B0600070205080204" pitchFamily="34" charset="-128"/>
              </a:rPr>
              <a:t> where</a:t>
            </a:r>
          </a:p>
          <a:p>
            <a:pPr lvl="1"/>
            <a:r>
              <a:rPr lang="en-US" altLang="en-US" i="1">
                <a:ea typeface="ＭＳ Ｐゴシック" panose="020B0600070205080204" pitchFamily="34" charset="-128"/>
              </a:rPr>
              <a:t>x</a:t>
            </a:r>
            <a:r>
              <a:rPr lang="en-US" altLang="en-US">
                <a:ea typeface="ＭＳ Ｐゴシック" panose="020B0600070205080204" pitchFamily="34" charset="-128"/>
              </a:rPr>
              <a:t>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</a:t>
            </a:r>
            <a:r>
              <a:rPr lang="en-US" altLang="en-US">
                <a:ea typeface="ＭＳ Ｐゴシック" panose="020B0600070205080204" pitchFamily="34" charset="-128"/>
              </a:rPr>
              <a:t> {1,2,3,…} and </a:t>
            </a:r>
            <a:r>
              <a:rPr lang="en-US" altLang="en-US" i="1">
                <a:ea typeface="ＭＳ Ｐゴシック" panose="020B0600070205080204" pitchFamily="34" charset="-128"/>
              </a:rPr>
              <a:t>y</a:t>
            </a:r>
            <a:r>
              <a:rPr lang="en-US" altLang="en-US">
                <a:ea typeface="ＭＳ Ｐゴシック" panose="020B0600070205080204" pitchFamily="34" charset="-128"/>
              </a:rPr>
              <a:t>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</a:t>
            </a:r>
            <a:r>
              <a:rPr lang="en-US" altLang="en-US">
                <a:ea typeface="ＭＳ Ｐゴシック" panose="020B0600070205080204" pitchFamily="34" charset="-128"/>
              </a:rPr>
              <a:t> {2,3,4,…}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Let </a:t>
            </a:r>
            <a:r>
              <a:rPr lang="en-US" altLang="en-US" i="1">
                <a:ea typeface="ＭＳ Ｐゴシック" panose="020B0600070205080204" pitchFamily="34" charset="-128"/>
              </a:rPr>
              <a:t>Q</a:t>
            </a:r>
            <a:r>
              <a:rPr lang="en-US" altLang="en-US">
                <a:ea typeface="ＭＳ Ｐゴシック" panose="020B0600070205080204" pitchFamily="34" charset="-128"/>
              </a:rPr>
              <a:t>(</a:t>
            </a:r>
            <a:r>
              <a:rPr lang="en-US" altLang="en-US" i="1">
                <a:ea typeface="ＭＳ Ｐゴシック" panose="020B0600070205080204" pitchFamily="34" charset="-128"/>
              </a:rPr>
              <a:t>x</a:t>
            </a:r>
            <a:r>
              <a:rPr lang="en-US" altLang="en-US">
                <a:ea typeface="ＭＳ Ｐゴシック" panose="020B0600070205080204" pitchFamily="34" charset="-128"/>
              </a:rPr>
              <a:t>,</a:t>
            </a:r>
            <a:r>
              <a:rPr lang="en-US" altLang="en-US" i="1">
                <a:ea typeface="ＭＳ Ｐゴシック" panose="020B0600070205080204" pitchFamily="34" charset="-128"/>
              </a:rPr>
              <a:t>y</a:t>
            </a:r>
            <a:r>
              <a:rPr lang="en-US" altLang="en-US">
                <a:ea typeface="ＭＳ Ｐゴシック" panose="020B0600070205080204" pitchFamily="34" charset="-128"/>
              </a:rPr>
              <a:t>) denote: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</a:t>
            </a:r>
            <a:r>
              <a:rPr lang="en-US" altLang="en-US" i="1">
                <a:ea typeface="ＭＳ Ｐゴシック" panose="020B0600070205080204" pitchFamily="34" charset="-128"/>
              </a:rPr>
              <a:t>x,y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i="1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[</a:t>
            </a:r>
            <a:r>
              <a:rPr lang="en-US" altLang="en-US" i="1">
                <a:ea typeface="ＭＳ Ｐゴシック" panose="020B0600070205080204" pitchFamily="34" charset="-128"/>
              </a:rPr>
              <a:t>P</a:t>
            </a:r>
            <a:r>
              <a:rPr lang="en-US" altLang="en-US">
                <a:ea typeface="ＭＳ Ｐゴシック" panose="020B0600070205080204" pitchFamily="34" charset="-128"/>
              </a:rPr>
              <a:t>(</a:t>
            </a:r>
            <a:r>
              <a:rPr lang="en-US" altLang="en-US" i="1">
                <a:ea typeface="ＭＳ Ｐゴシック" panose="020B0600070205080204" pitchFamily="34" charset="-128"/>
              </a:rPr>
              <a:t>x,y)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 (</a:t>
            </a:r>
            <a:r>
              <a:rPr lang="en-US" altLang="en-US" i="1">
                <a:ea typeface="ＭＳ Ｐゴシック" panose="020B0600070205080204" pitchFamily="34" charset="-128"/>
                <a:sym typeface="Symbol" pitchFamily="2" charset="2"/>
              </a:rPr>
              <a:t>x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=</a:t>
            </a:r>
            <a:r>
              <a:rPr lang="en-US" altLang="en-US" i="1">
                <a:ea typeface="ＭＳ Ｐゴシック" panose="020B0600070205080204" pitchFamily="34" charset="-128"/>
                <a:sym typeface="Symbol" pitchFamily="2" charset="2"/>
              </a:rPr>
              <a:t>y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)  (</a:t>
            </a:r>
            <a:r>
              <a:rPr lang="en-US" altLang="en-US" i="1">
                <a:ea typeface="ＭＳ Ｐゴシック" panose="020B0600070205080204" pitchFamily="34" charset="-128"/>
                <a:sym typeface="Symbol" pitchFamily="2" charset="2"/>
              </a:rPr>
              <a:t>x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=1)]</a:t>
            </a:r>
          </a:p>
          <a:p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Question: When is </a:t>
            </a:r>
            <a:r>
              <a:rPr lang="en-US" altLang="en-US" i="1">
                <a:ea typeface="ＭＳ Ｐゴシック" panose="020B0600070205080204" pitchFamily="34" charset="-128"/>
              </a:rPr>
              <a:t>Q</a:t>
            </a:r>
            <a:r>
              <a:rPr lang="en-US" altLang="en-US">
                <a:ea typeface="ＭＳ Ｐゴシック" panose="020B0600070205080204" pitchFamily="34" charset="-128"/>
              </a:rPr>
              <a:t>(</a:t>
            </a:r>
            <a:r>
              <a:rPr lang="en-US" altLang="en-US" i="1">
                <a:ea typeface="ＭＳ Ｐゴシック" panose="020B0600070205080204" pitchFamily="34" charset="-128"/>
              </a:rPr>
              <a:t>x</a:t>
            </a:r>
            <a:r>
              <a:rPr lang="en-US" altLang="en-US">
                <a:ea typeface="ＭＳ Ｐゴシック" panose="020B0600070205080204" pitchFamily="34" charset="-128"/>
              </a:rPr>
              <a:t>,</a:t>
            </a:r>
            <a:r>
              <a:rPr lang="en-US" altLang="en-US" i="1">
                <a:ea typeface="ＭＳ Ｐゴシック" panose="020B0600070205080204" pitchFamily="34" charset="-128"/>
              </a:rPr>
              <a:t>y</a:t>
            </a:r>
            <a:r>
              <a:rPr lang="en-US" altLang="en-US">
                <a:ea typeface="ＭＳ Ｐゴシック" panose="020B0600070205080204" pitchFamily="34" charset="-128"/>
              </a:rPr>
              <a:t>) true?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Title 1">
            <a:extLst>
              <a:ext uri="{FF2B5EF4-FFF2-40B4-BE49-F238E27FC236}">
                <a16:creationId xmlns:a16="http://schemas.microsoft.com/office/drawing/2014/main" id="{BCE52698-A762-3C41-BEC0-ECA719CB61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Alert… </a:t>
            </a:r>
          </a:p>
        </p:txBody>
      </p:sp>
      <p:sp>
        <p:nvSpPr>
          <p:cNvPr id="55298" name="Content Placeholder 2">
            <a:extLst>
              <a:ext uri="{FF2B5EF4-FFF2-40B4-BE49-F238E27FC236}">
                <a16:creationId xmlns:a16="http://schemas.microsoft.com/office/drawing/2014/main" id="{72A4037E-B3E9-A441-B445-AFEBC178C4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1219200"/>
          </a:xfrm>
        </p:spPr>
        <p:txBody>
          <a:bodyPr/>
          <a:lstStyle/>
          <a:p>
            <a:r>
              <a:rPr lang="en-US" altLang="en-US" sz="2400">
                <a:ea typeface="ＭＳ Ｐゴシック" panose="020B0600070205080204" pitchFamily="34" charset="-128"/>
              </a:rPr>
              <a:t>Some students wonder if: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</a:t>
            </a:r>
            <a:r>
              <a:rPr lang="en-US" altLang="en-US" sz="2400" i="1">
                <a:ea typeface="ＭＳ Ｐゴシック" panose="020B0600070205080204" pitchFamily="34" charset="-128"/>
              </a:rPr>
              <a:t>x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,</a:t>
            </a:r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y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sz="2400" i="1">
                <a:ea typeface="ＭＳ Ｐゴシック" panose="020B0600070205080204" pitchFamily="34" charset="-128"/>
              </a:rPr>
              <a:t>P</a:t>
            </a:r>
            <a:r>
              <a:rPr lang="en-US" altLang="en-US" sz="2400">
                <a:ea typeface="ＭＳ Ｐゴシック" panose="020B0600070205080204" pitchFamily="34" charset="-128"/>
              </a:rPr>
              <a:t>(</a:t>
            </a:r>
            <a:r>
              <a:rPr lang="en-US" altLang="en-US" sz="2400" i="1">
                <a:ea typeface="ＭＳ Ｐゴシック" panose="020B0600070205080204" pitchFamily="34" charset="-128"/>
              </a:rPr>
              <a:t>x,y</a:t>
            </a:r>
            <a:r>
              <a:rPr lang="en-US" altLang="en-US" sz="2400">
                <a:ea typeface="ＭＳ Ｐゴシック" panose="020B0600070205080204" pitchFamily="34" charset="-128"/>
              </a:rPr>
              <a:t>) 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 (</a:t>
            </a:r>
            <a:r>
              <a:rPr lang="en-US" altLang="en-US" sz="2400" i="1">
                <a:ea typeface="ＭＳ Ｐゴシック" panose="020B0600070205080204" pitchFamily="34" charset="-128"/>
              </a:rPr>
              <a:t>x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sz="2400" i="1">
                <a:ea typeface="ＭＳ Ｐゴシック" panose="020B0600070205080204" pitchFamily="34" charset="-128"/>
              </a:rPr>
              <a:t>P</a:t>
            </a:r>
            <a:r>
              <a:rPr lang="en-US" altLang="en-US" sz="2400">
                <a:ea typeface="ＭＳ Ｐゴシック" panose="020B0600070205080204" pitchFamily="34" charset="-128"/>
              </a:rPr>
              <a:t>(</a:t>
            </a:r>
            <a:r>
              <a:rPr lang="en-US" altLang="en-US" sz="2400" i="1">
                <a:ea typeface="ＭＳ Ｐゴシック" panose="020B0600070205080204" pitchFamily="34" charset="-128"/>
              </a:rPr>
              <a:t>x,y</a:t>
            </a:r>
            <a:r>
              <a:rPr lang="en-US" altLang="en-US" sz="2400">
                <a:ea typeface="ＭＳ Ｐゴシック" panose="020B0600070205080204" pitchFamily="34" charset="-128"/>
              </a:rPr>
              <a:t>))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 (</a:t>
            </a:r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y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sz="2400" i="1">
                <a:ea typeface="ＭＳ Ｐゴシック" panose="020B0600070205080204" pitchFamily="34" charset="-128"/>
              </a:rPr>
              <a:t>P</a:t>
            </a:r>
            <a:r>
              <a:rPr lang="en-US" altLang="en-US" sz="2400">
                <a:ea typeface="ＭＳ Ｐゴシック" panose="020B0600070205080204" pitchFamily="34" charset="-128"/>
              </a:rPr>
              <a:t>(</a:t>
            </a:r>
            <a:r>
              <a:rPr lang="en-US" altLang="en-US" sz="2400" i="1">
                <a:ea typeface="ＭＳ Ｐゴシック" panose="020B0600070205080204" pitchFamily="34" charset="-128"/>
              </a:rPr>
              <a:t>x,y</a:t>
            </a:r>
            <a:r>
              <a:rPr lang="en-US" altLang="en-US" sz="2400">
                <a:ea typeface="ＭＳ Ｐゴシック" panose="020B0600070205080204" pitchFamily="34" charset="-128"/>
              </a:rPr>
              <a:t>))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A1D11F0-1BC4-914C-9C99-31AB4777FB07}"/>
              </a:ext>
            </a:extLst>
          </p:cNvPr>
          <p:cNvSpPr txBox="1">
            <a:spLocks/>
          </p:cNvSpPr>
          <p:nvPr/>
        </p:nvSpPr>
        <p:spPr bwMode="auto">
          <a:xfrm>
            <a:off x="457200" y="2713038"/>
            <a:ext cx="8229600" cy="3382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US" sz="2400" dirty="0">
                <a:latin typeface="+mn-lt"/>
                <a:ea typeface="+mn-ea"/>
              </a:rPr>
              <a:t>This is certainly not true.  </a:t>
            </a:r>
          </a:p>
          <a:p>
            <a:pPr marL="742950" lvl="1" indent="-285750">
              <a:spcBef>
                <a:spcPct val="20000"/>
              </a:spcBef>
              <a:buFont typeface="Arial" charset="0"/>
              <a:buChar char="–"/>
              <a:defRPr/>
            </a:pPr>
            <a:r>
              <a:rPr lang="en-US" sz="2000" dirty="0">
                <a:latin typeface="+mn-lt"/>
                <a:ea typeface="+mn-ea"/>
              </a:rPr>
              <a:t>In the left-hand side, both </a:t>
            </a:r>
            <a:r>
              <a:rPr lang="en-US" sz="2000" dirty="0" err="1">
                <a:latin typeface="+mn-lt"/>
                <a:ea typeface="+mn-ea"/>
              </a:rPr>
              <a:t>x,y</a:t>
            </a:r>
            <a:r>
              <a:rPr lang="en-US" sz="2000" dirty="0">
                <a:latin typeface="+mn-lt"/>
                <a:ea typeface="+mn-ea"/>
              </a:rPr>
              <a:t> are bound.  </a:t>
            </a:r>
          </a:p>
          <a:p>
            <a:pPr marL="742950" lvl="1" indent="-285750">
              <a:spcBef>
                <a:spcPct val="20000"/>
              </a:spcBef>
              <a:buFont typeface="Arial" charset="0"/>
              <a:buChar char="–"/>
              <a:defRPr/>
            </a:pPr>
            <a:r>
              <a:rPr lang="en-US" sz="2000" dirty="0">
                <a:latin typeface="+mn-lt"/>
                <a:ea typeface="+mn-ea"/>
              </a:rPr>
              <a:t>In the right-hand side, </a:t>
            </a:r>
          </a:p>
          <a:p>
            <a:pPr marL="1143000" lvl="2" indent="-228600"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US" dirty="0">
                <a:latin typeface="+mn-lt"/>
                <a:ea typeface="+mn-ea"/>
              </a:rPr>
              <a:t>In the first predicate, </a:t>
            </a:r>
            <a:r>
              <a:rPr lang="en-US" i="1" dirty="0">
                <a:latin typeface="+mn-lt"/>
                <a:ea typeface="+mn-ea"/>
              </a:rPr>
              <a:t>x</a:t>
            </a:r>
            <a:r>
              <a:rPr lang="en-US" dirty="0">
                <a:latin typeface="+mn-lt"/>
                <a:ea typeface="+mn-ea"/>
              </a:rPr>
              <a:t> is bound and </a:t>
            </a:r>
            <a:r>
              <a:rPr lang="en-US" i="1" dirty="0">
                <a:latin typeface="+mn-lt"/>
                <a:ea typeface="+mn-ea"/>
              </a:rPr>
              <a:t>y</a:t>
            </a:r>
            <a:r>
              <a:rPr lang="en-US" dirty="0">
                <a:latin typeface="+mn-lt"/>
                <a:ea typeface="+mn-ea"/>
              </a:rPr>
              <a:t> is free</a:t>
            </a:r>
          </a:p>
          <a:p>
            <a:pPr marL="1143000" lvl="2" indent="-228600"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US" dirty="0">
                <a:latin typeface="+mn-lt"/>
                <a:ea typeface="+mn-ea"/>
              </a:rPr>
              <a:t>In the second predicate, </a:t>
            </a:r>
            <a:r>
              <a:rPr lang="en-US" i="1" dirty="0">
                <a:latin typeface="+mn-lt"/>
                <a:ea typeface="+mn-ea"/>
              </a:rPr>
              <a:t>y</a:t>
            </a:r>
            <a:r>
              <a:rPr lang="en-US" dirty="0">
                <a:latin typeface="+mn-lt"/>
                <a:ea typeface="+mn-ea"/>
              </a:rPr>
              <a:t> is bound and </a:t>
            </a:r>
            <a:r>
              <a:rPr lang="en-US" i="1" dirty="0">
                <a:latin typeface="+mn-lt"/>
                <a:ea typeface="+mn-ea"/>
              </a:rPr>
              <a:t>x</a:t>
            </a:r>
            <a:r>
              <a:rPr lang="en-US" dirty="0">
                <a:latin typeface="+mn-lt"/>
                <a:ea typeface="+mn-ea"/>
              </a:rPr>
              <a:t> is free</a:t>
            </a:r>
          </a:p>
          <a:p>
            <a:pPr marL="1143000" lvl="2" indent="-228600"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US" dirty="0">
                <a:latin typeface="+mn-lt"/>
                <a:ea typeface="+mn-ea"/>
              </a:rPr>
              <a:t>Thus, the left-hand side is a proposition, but the right-hand side is not.  They cannot be equivalent</a:t>
            </a:r>
          </a:p>
          <a:p>
            <a:pPr marL="342900" indent="-342900"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US" sz="2400" dirty="0">
                <a:latin typeface="+mn-lt"/>
                <a:ea typeface="+mn-ea"/>
              </a:rPr>
              <a:t>All variables that occur in a propositional function must be bound to turn it into a proposition</a:t>
            </a:r>
            <a:r>
              <a:rPr lang="en-US" sz="3200" dirty="0">
                <a:latin typeface="+mn-lt"/>
                <a:ea typeface="+mn-ea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le 1">
            <a:extLst>
              <a:ext uri="{FF2B5EF4-FFF2-40B4-BE49-F238E27FC236}">
                <a16:creationId xmlns:a16="http://schemas.microsoft.com/office/drawing/2014/main" id="{09204D7A-5CA4-3048-8B4F-AA99B4A206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Propositional Functions (1)</a:t>
            </a:r>
          </a:p>
        </p:txBody>
      </p:sp>
      <p:sp>
        <p:nvSpPr>
          <p:cNvPr id="19458" name="Content Placeholder 2">
            <a:extLst>
              <a:ext uri="{FF2B5EF4-FFF2-40B4-BE49-F238E27FC236}">
                <a16:creationId xmlns:a16="http://schemas.microsoft.com/office/drawing/2014/main" id="{EF88088A-4043-8C44-8AE7-32512C0455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>
                <a:ea typeface="ＭＳ Ｐゴシック" panose="020B0600070205080204" pitchFamily="34" charset="-128"/>
              </a:rPr>
              <a:t>To write in Predicate Logic </a:t>
            </a:r>
            <a:r>
              <a:rPr lang="ja-JP" altLang="en-US" sz="2800">
                <a:ea typeface="ＭＳ Ｐゴシック" panose="020B0600070205080204" pitchFamily="34" charset="-128"/>
              </a:rPr>
              <a:t>‘</a:t>
            </a:r>
            <a:r>
              <a:rPr lang="en-US" altLang="ja-JP" sz="2800" i="1">
                <a:ea typeface="ＭＳ Ｐゴシック" panose="020B0600070205080204" pitchFamily="34" charset="-128"/>
              </a:rPr>
              <a:t>x</a:t>
            </a:r>
            <a:r>
              <a:rPr lang="en-US" altLang="ja-JP" sz="2800">
                <a:ea typeface="ＭＳ Ｐゴシック" panose="020B0600070205080204" pitchFamily="34" charset="-128"/>
              </a:rPr>
              <a:t> is greater than 3</a:t>
            </a:r>
            <a:r>
              <a:rPr lang="ja-JP" altLang="en-US" sz="2800">
                <a:ea typeface="ＭＳ Ｐゴシック" panose="020B0600070205080204" pitchFamily="34" charset="-128"/>
              </a:rPr>
              <a:t>’</a:t>
            </a:r>
            <a:endParaRPr lang="en-US" altLang="ja-JP" sz="2800">
              <a:ea typeface="ＭＳ Ｐゴシック" panose="020B0600070205080204" pitchFamily="34" charset="-128"/>
            </a:endParaRP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We introduce a functional symbol for the </a:t>
            </a:r>
            <a:r>
              <a:rPr lang="en-US" altLang="en-US" sz="2400" b="1">
                <a:ea typeface="ＭＳ Ｐゴシック" panose="020B0600070205080204" pitchFamily="34" charset="-128"/>
              </a:rPr>
              <a:t>predicate </a:t>
            </a:r>
            <a:r>
              <a:rPr lang="en-US" altLang="en-US" sz="2400">
                <a:ea typeface="ＭＳ Ｐゴシック" panose="020B0600070205080204" pitchFamily="34" charset="-128"/>
              </a:rPr>
              <a:t>and</a:t>
            </a:r>
            <a:endParaRPr lang="en-US" altLang="en-US" sz="2400" b="1">
              <a:ea typeface="ＭＳ Ｐゴシック" panose="020B0600070205080204" pitchFamily="34" charset="-128"/>
            </a:endParaRP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Put the subject as an </a:t>
            </a:r>
            <a:r>
              <a:rPr lang="en-US" altLang="en-US" sz="2400" b="1">
                <a:ea typeface="ＭＳ Ｐゴシック" panose="020B0600070205080204" pitchFamily="34" charset="-128"/>
              </a:rPr>
              <a:t>argument</a:t>
            </a:r>
            <a:r>
              <a:rPr lang="en-US" altLang="en-US" sz="2400">
                <a:ea typeface="ＭＳ Ｐゴシック" panose="020B0600070205080204" pitchFamily="34" charset="-128"/>
              </a:rPr>
              <a:t> (to the functional symbol): </a:t>
            </a:r>
            <a:r>
              <a:rPr lang="en-US" altLang="en-US" sz="2400" i="1">
                <a:ea typeface="ＭＳ Ｐゴシック" panose="020B0600070205080204" pitchFamily="34" charset="-128"/>
              </a:rPr>
              <a:t>P</a:t>
            </a:r>
            <a:r>
              <a:rPr lang="en-US" altLang="en-US" sz="2400">
                <a:ea typeface="ＭＳ Ｐゴシック" panose="020B0600070205080204" pitchFamily="34" charset="-128"/>
              </a:rPr>
              <a:t>(</a:t>
            </a:r>
            <a:r>
              <a:rPr lang="en-US" altLang="en-US" sz="2400" i="1">
                <a:ea typeface="ＭＳ Ｐゴシック" panose="020B0600070205080204" pitchFamily="34" charset="-128"/>
              </a:rPr>
              <a:t>x</a:t>
            </a:r>
            <a:r>
              <a:rPr lang="en-US" altLang="en-US" sz="2400">
                <a:ea typeface="ＭＳ Ｐゴシック" panose="020B0600070205080204" pitchFamily="34" charset="-128"/>
              </a:rPr>
              <a:t>)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Terminology</a:t>
            </a:r>
          </a:p>
          <a:p>
            <a:pPr lvl="1"/>
            <a:r>
              <a:rPr lang="en-US" altLang="en-US" i="1">
                <a:ea typeface="ＭＳ Ｐゴシック" panose="020B0600070205080204" pitchFamily="34" charset="-128"/>
              </a:rPr>
              <a:t>P</a:t>
            </a:r>
            <a:r>
              <a:rPr lang="en-US" altLang="en-US">
                <a:ea typeface="ＭＳ Ｐゴシック" panose="020B0600070205080204" pitchFamily="34" charset="-128"/>
              </a:rPr>
              <a:t>(</a:t>
            </a:r>
            <a:r>
              <a:rPr lang="en-US" altLang="en-US" i="1">
                <a:ea typeface="ＭＳ Ｐゴシック" panose="020B0600070205080204" pitchFamily="34" charset="-128"/>
              </a:rPr>
              <a:t>x</a:t>
            </a:r>
            <a:r>
              <a:rPr lang="en-US" altLang="en-US">
                <a:ea typeface="ＭＳ Ｐゴシック" panose="020B0600070205080204" pitchFamily="34" charset="-128"/>
              </a:rPr>
              <a:t>) is a statement</a:t>
            </a:r>
          </a:p>
          <a:p>
            <a:pPr lvl="1"/>
            <a:r>
              <a:rPr lang="en-US" altLang="en-US" i="1">
                <a:ea typeface="ＭＳ Ｐゴシック" panose="020B0600070205080204" pitchFamily="34" charset="-128"/>
              </a:rPr>
              <a:t>P </a:t>
            </a:r>
            <a:r>
              <a:rPr lang="en-US" altLang="en-US">
                <a:ea typeface="ＭＳ Ｐゴシック" panose="020B0600070205080204" pitchFamily="34" charset="-128"/>
              </a:rPr>
              <a:t>is a predicate or propositional function</a:t>
            </a:r>
            <a:endParaRPr lang="en-US" altLang="en-US" i="1">
              <a:ea typeface="ＭＳ Ｐゴシック" panose="020B0600070205080204" pitchFamily="34" charset="-128"/>
            </a:endParaRPr>
          </a:p>
          <a:p>
            <a:pPr lvl="1"/>
            <a:r>
              <a:rPr lang="en-US" altLang="en-US" i="1">
                <a:ea typeface="ＭＳ Ｐゴシック" panose="020B0600070205080204" pitchFamily="34" charset="-128"/>
              </a:rPr>
              <a:t>x </a:t>
            </a:r>
            <a:r>
              <a:rPr lang="en-US" altLang="en-US">
                <a:ea typeface="ＭＳ Ｐゴシック" panose="020B0600070205080204" pitchFamily="34" charset="-128"/>
              </a:rPr>
              <a:t>as an argument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P(Bob) is a proposition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le 1">
            <a:extLst>
              <a:ext uri="{FF2B5EF4-FFF2-40B4-BE49-F238E27FC236}">
                <a16:creationId xmlns:a16="http://schemas.microsoft.com/office/drawing/2014/main" id="{D24D96AB-B988-D04A-9B93-69DD66262E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Propositional Functions (2)</a:t>
            </a:r>
          </a:p>
        </p:txBody>
      </p:sp>
      <p:sp>
        <p:nvSpPr>
          <p:cNvPr id="20482" name="Content Placeholder 2">
            <a:extLst>
              <a:ext uri="{FF2B5EF4-FFF2-40B4-BE49-F238E27FC236}">
                <a16:creationId xmlns:a16="http://schemas.microsoft.com/office/drawing/2014/main" id="{2702B55A-83F5-2644-8ECA-0E04A44291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>
                <a:ea typeface="ＭＳ Ｐゴシック" panose="020B0600070205080204" pitchFamily="34" charset="-128"/>
              </a:rPr>
              <a:t>Examples: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Father(x): unary predicate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Brother(x,y): binary predicate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Sum(x,y,z): ternary predicate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P(x,y,z,t): n-ary predicate</a:t>
            </a:r>
          </a:p>
          <a:p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le 1">
            <a:extLst>
              <a:ext uri="{FF2B5EF4-FFF2-40B4-BE49-F238E27FC236}">
                <a16:creationId xmlns:a16="http://schemas.microsoft.com/office/drawing/2014/main" id="{D3ACC6D4-9051-D74B-97E2-1866C75C20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Propositional Functions (3)</a:t>
            </a:r>
          </a:p>
        </p:txBody>
      </p:sp>
      <p:sp>
        <p:nvSpPr>
          <p:cNvPr id="21506" name="Content Placeholder 2">
            <a:extLst>
              <a:ext uri="{FF2B5EF4-FFF2-40B4-BE49-F238E27FC236}">
                <a16:creationId xmlns:a16="http://schemas.microsoft.com/office/drawing/2014/main" id="{BCAD82C7-433B-B548-975C-AC887BD2D6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 b="1">
                <a:ea typeface="ＭＳ Ｐゴシック" panose="020B0600070205080204" pitchFamily="34" charset="-128"/>
              </a:rPr>
              <a:t>Definition:</a:t>
            </a:r>
            <a:r>
              <a:rPr lang="en-US" altLang="en-US" sz="2800">
                <a:ea typeface="ＭＳ Ｐゴシック" panose="020B0600070205080204" pitchFamily="34" charset="-128"/>
              </a:rPr>
              <a:t>  A statement of the form </a:t>
            </a:r>
            <a:r>
              <a:rPr lang="en-US" altLang="en-US" sz="2800" i="1">
                <a:ea typeface="ＭＳ Ｐゴシック" panose="020B0600070205080204" pitchFamily="34" charset="-128"/>
              </a:rPr>
              <a:t>P</a:t>
            </a:r>
            <a:r>
              <a:rPr lang="en-US" altLang="en-US" sz="2800">
                <a:ea typeface="ＭＳ Ｐゴシック" panose="020B0600070205080204" pitchFamily="34" charset="-128"/>
              </a:rPr>
              <a:t>(</a:t>
            </a:r>
            <a:r>
              <a:rPr lang="en-US" altLang="en-US" sz="2800" i="1">
                <a:ea typeface="ＭＳ Ｐゴシック" panose="020B0600070205080204" pitchFamily="34" charset="-128"/>
              </a:rPr>
              <a:t>x</a:t>
            </a:r>
            <a:r>
              <a:rPr lang="en-US" altLang="en-US" sz="2800" baseline="-25000">
                <a:ea typeface="ＭＳ Ｐゴシック" panose="020B0600070205080204" pitchFamily="34" charset="-128"/>
              </a:rPr>
              <a:t>1</a:t>
            </a:r>
            <a:r>
              <a:rPr lang="en-US" altLang="en-US" sz="2800">
                <a:ea typeface="ＭＳ Ｐゴシック" panose="020B0600070205080204" pitchFamily="34" charset="-128"/>
              </a:rPr>
              <a:t>,</a:t>
            </a:r>
            <a:r>
              <a:rPr lang="en-US" altLang="en-US" sz="2800" i="1">
                <a:ea typeface="ＭＳ Ｐゴシック" panose="020B0600070205080204" pitchFamily="34" charset="-128"/>
              </a:rPr>
              <a:t>x</a:t>
            </a:r>
            <a:r>
              <a:rPr lang="en-US" altLang="en-US" sz="2800" baseline="-25000">
                <a:ea typeface="ＭＳ Ｐゴシック" panose="020B0600070205080204" pitchFamily="34" charset="-128"/>
              </a:rPr>
              <a:t>2</a:t>
            </a:r>
            <a:r>
              <a:rPr lang="en-US" altLang="en-US" sz="2800">
                <a:ea typeface="ＭＳ Ｐゴシック" panose="020B0600070205080204" pitchFamily="34" charset="-128"/>
              </a:rPr>
              <a:t>,…, </a:t>
            </a:r>
            <a:r>
              <a:rPr lang="en-US" altLang="en-US" sz="2800" i="1">
                <a:ea typeface="ＭＳ Ｐゴシック" panose="020B0600070205080204" pitchFamily="34" charset="-128"/>
              </a:rPr>
              <a:t>x</a:t>
            </a:r>
            <a:r>
              <a:rPr lang="en-US" altLang="en-US" sz="2800" i="1" baseline="-25000">
                <a:ea typeface="ＭＳ Ｐゴシック" panose="020B0600070205080204" pitchFamily="34" charset="-128"/>
              </a:rPr>
              <a:t>n</a:t>
            </a:r>
            <a:r>
              <a:rPr lang="en-US" altLang="en-US" sz="2800">
                <a:ea typeface="ＭＳ Ｐゴシック" panose="020B0600070205080204" pitchFamily="34" charset="-128"/>
              </a:rPr>
              <a:t>) is the value of the propositional symbol </a:t>
            </a:r>
            <a:r>
              <a:rPr lang="en-US" altLang="en-US" sz="2800" i="1">
                <a:ea typeface="ＭＳ Ｐゴシック" panose="020B0600070205080204" pitchFamily="34" charset="-128"/>
              </a:rPr>
              <a:t>P</a:t>
            </a:r>
            <a:r>
              <a:rPr lang="en-US" altLang="en-US" sz="2800">
                <a:ea typeface="ＭＳ Ｐゴシック" panose="020B0600070205080204" pitchFamily="34" charset="-128"/>
              </a:rPr>
              <a:t>.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Here:  </a:t>
            </a:r>
            <a:r>
              <a:rPr lang="en-US" altLang="en-US" sz="2400">
                <a:ea typeface="ＭＳ Ｐゴシック" panose="020B0600070205080204" pitchFamily="34" charset="-128"/>
              </a:rPr>
              <a:t>(</a:t>
            </a:r>
            <a:r>
              <a:rPr lang="en-US" altLang="en-US" sz="2400" i="1">
                <a:ea typeface="ＭＳ Ｐゴシック" panose="020B0600070205080204" pitchFamily="34" charset="-128"/>
              </a:rPr>
              <a:t>x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1</a:t>
            </a:r>
            <a:r>
              <a:rPr lang="en-US" altLang="en-US" sz="2400">
                <a:ea typeface="ＭＳ Ｐゴシック" panose="020B0600070205080204" pitchFamily="34" charset="-128"/>
              </a:rPr>
              <a:t>,</a:t>
            </a:r>
            <a:r>
              <a:rPr lang="en-US" altLang="en-US" sz="2400" i="1">
                <a:ea typeface="ＭＳ Ｐゴシック" panose="020B0600070205080204" pitchFamily="34" charset="-128"/>
              </a:rPr>
              <a:t>x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2</a:t>
            </a:r>
            <a:r>
              <a:rPr lang="en-US" altLang="en-US" sz="2400">
                <a:ea typeface="ＭＳ Ｐゴシック" panose="020B0600070205080204" pitchFamily="34" charset="-128"/>
              </a:rPr>
              <a:t>,…, </a:t>
            </a:r>
            <a:r>
              <a:rPr lang="en-US" altLang="en-US" sz="2400" i="1">
                <a:ea typeface="ＭＳ Ｐゴシック" panose="020B0600070205080204" pitchFamily="34" charset="-128"/>
              </a:rPr>
              <a:t>x</a:t>
            </a:r>
            <a:r>
              <a:rPr lang="en-US" altLang="en-US" sz="2400" i="1" baseline="-25000">
                <a:ea typeface="ＭＳ Ｐゴシック" panose="020B0600070205080204" pitchFamily="34" charset="-128"/>
              </a:rPr>
              <a:t>n</a:t>
            </a:r>
            <a:r>
              <a:rPr lang="en-US" altLang="en-US" sz="2400">
                <a:ea typeface="ＭＳ Ｐゴシック" panose="020B0600070205080204" pitchFamily="34" charset="-128"/>
              </a:rPr>
              <a:t>) is an </a:t>
            </a:r>
            <a:r>
              <a:rPr lang="en-US" altLang="en-US" sz="2400" i="1">
                <a:ea typeface="ＭＳ Ｐゴシック" panose="020B0600070205080204" pitchFamily="34" charset="-128"/>
              </a:rPr>
              <a:t>n</a:t>
            </a:r>
            <a:r>
              <a:rPr lang="en-US" altLang="en-US" sz="2400">
                <a:ea typeface="ＭＳ Ｐゴシック" panose="020B0600070205080204" pitchFamily="34" charset="-128"/>
              </a:rPr>
              <a:t>-tuple and </a:t>
            </a:r>
            <a:r>
              <a:rPr lang="en-US" altLang="en-US" sz="2400" i="1">
                <a:ea typeface="ＭＳ Ｐゴシック" panose="020B0600070205080204" pitchFamily="34" charset="-128"/>
              </a:rPr>
              <a:t>P</a:t>
            </a:r>
            <a:r>
              <a:rPr lang="en-US" altLang="en-US" sz="2400">
                <a:ea typeface="ＭＳ Ｐゴシック" panose="020B0600070205080204" pitchFamily="34" charset="-128"/>
              </a:rPr>
              <a:t> is a predicate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We can think of a propositional function as a function that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Evaluates to true or false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Takes one or more arguments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Expresses a predicate involving the argument(s)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Becomes a </a:t>
            </a:r>
            <a:r>
              <a:rPr lang="en-US" altLang="en-US" sz="2400">
                <a:solidFill>
                  <a:srgbClr val="3366FF"/>
                </a:solidFill>
                <a:ea typeface="ＭＳ Ｐゴシック" panose="020B0600070205080204" pitchFamily="34" charset="-128"/>
              </a:rPr>
              <a:t>proposition </a:t>
            </a:r>
            <a:r>
              <a:rPr lang="en-US" altLang="en-US" sz="2400">
                <a:ea typeface="ＭＳ Ｐゴシック" panose="020B0600070205080204" pitchFamily="34" charset="-128"/>
              </a:rPr>
              <a:t>when values are assigned to the arguments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itle 1">
            <a:extLst>
              <a:ext uri="{FF2B5EF4-FFF2-40B4-BE49-F238E27FC236}">
                <a16:creationId xmlns:a16="http://schemas.microsoft.com/office/drawing/2014/main" id="{98942F21-5D7F-BC48-8D2E-BD627869F9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Propositional Functions: Example</a:t>
            </a:r>
          </a:p>
        </p:txBody>
      </p:sp>
      <p:sp>
        <p:nvSpPr>
          <p:cNvPr id="22530" name="Content Placeholder 2">
            <a:extLst>
              <a:ext uri="{FF2B5EF4-FFF2-40B4-BE49-F238E27FC236}">
                <a16:creationId xmlns:a16="http://schemas.microsoft.com/office/drawing/2014/main" id="{501B9E63-4A13-024C-901D-1E1C9B2A63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Let </a:t>
            </a:r>
            <a:r>
              <a:rPr lang="en-US" altLang="en-US" i="1">
                <a:ea typeface="ＭＳ Ｐゴシック" panose="020B0600070205080204" pitchFamily="34" charset="-128"/>
              </a:rPr>
              <a:t>Q</a:t>
            </a:r>
            <a:r>
              <a:rPr lang="en-US" altLang="en-US">
                <a:ea typeface="ＭＳ Ｐゴシック" panose="020B0600070205080204" pitchFamily="34" charset="-128"/>
              </a:rPr>
              <a:t>(</a:t>
            </a:r>
            <a:r>
              <a:rPr lang="en-US" altLang="en-US" i="1">
                <a:ea typeface="ＭＳ Ｐゴシック" panose="020B0600070205080204" pitchFamily="34" charset="-128"/>
              </a:rPr>
              <a:t>x</a:t>
            </a:r>
            <a:r>
              <a:rPr lang="en-US" altLang="en-US">
                <a:ea typeface="ＭＳ Ｐゴシック" panose="020B0600070205080204" pitchFamily="34" charset="-128"/>
              </a:rPr>
              <a:t>,</a:t>
            </a:r>
            <a:r>
              <a:rPr lang="en-US" altLang="en-US" i="1">
                <a:ea typeface="ＭＳ Ｐゴシック" panose="020B0600070205080204" pitchFamily="34" charset="-128"/>
              </a:rPr>
              <a:t>y</a:t>
            </a:r>
            <a:r>
              <a:rPr lang="en-US" altLang="en-US">
                <a:ea typeface="ＭＳ Ｐゴシック" panose="020B0600070205080204" pitchFamily="34" charset="-128"/>
              </a:rPr>
              <a:t>,</a:t>
            </a:r>
            <a:r>
              <a:rPr lang="en-US" altLang="en-US" i="1">
                <a:ea typeface="ＭＳ Ｐゴシック" panose="020B0600070205080204" pitchFamily="34" charset="-128"/>
              </a:rPr>
              <a:t>z</a:t>
            </a:r>
            <a:r>
              <a:rPr lang="en-US" altLang="en-US">
                <a:ea typeface="ＭＳ Ｐゴシック" panose="020B0600070205080204" pitchFamily="34" charset="-128"/>
              </a:rPr>
              <a:t>) denote the statement </a:t>
            </a:r>
            <a:r>
              <a:rPr lang="ja-JP" altLang="en-US">
                <a:ea typeface="ＭＳ Ｐゴシック" panose="020B0600070205080204" pitchFamily="34" charset="-128"/>
              </a:rPr>
              <a:t>‘</a:t>
            </a:r>
            <a:r>
              <a:rPr lang="en-US" altLang="ja-JP" i="1">
                <a:ea typeface="ＭＳ Ｐゴシック" panose="020B0600070205080204" pitchFamily="34" charset="-128"/>
              </a:rPr>
              <a:t>x</a:t>
            </a:r>
            <a:r>
              <a:rPr lang="en-US" altLang="ja-JP" baseline="30000">
                <a:ea typeface="ＭＳ Ｐゴシック" panose="020B0600070205080204" pitchFamily="34" charset="-128"/>
              </a:rPr>
              <a:t>2</a:t>
            </a:r>
            <a:r>
              <a:rPr lang="en-US" altLang="ja-JP">
                <a:ea typeface="ＭＳ Ｐゴシック" panose="020B0600070205080204" pitchFamily="34" charset="-128"/>
              </a:rPr>
              <a:t>+</a:t>
            </a:r>
            <a:r>
              <a:rPr lang="en-US" altLang="ja-JP" i="1">
                <a:ea typeface="ＭＳ Ｐゴシック" panose="020B0600070205080204" pitchFamily="34" charset="-128"/>
              </a:rPr>
              <a:t>y</a:t>
            </a:r>
            <a:r>
              <a:rPr lang="en-US" altLang="ja-JP" baseline="30000">
                <a:ea typeface="ＭＳ Ｐゴシック" panose="020B0600070205080204" pitchFamily="34" charset="-128"/>
              </a:rPr>
              <a:t>2</a:t>
            </a:r>
            <a:r>
              <a:rPr lang="en-US" altLang="ja-JP">
                <a:ea typeface="ＭＳ Ｐゴシック" panose="020B0600070205080204" pitchFamily="34" charset="-128"/>
              </a:rPr>
              <a:t>=</a:t>
            </a:r>
            <a:r>
              <a:rPr lang="en-US" altLang="ja-JP" i="1">
                <a:ea typeface="ＭＳ Ｐゴシック" panose="020B0600070205080204" pitchFamily="34" charset="-128"/>
              </a:rPr>
              <a:t>z</a:t>
            </a:r>
            <a:r>
              <a:rPr lang="en-US" altLang="ja-JP" baseline="30000">
                <a:ea typeface="ＭＳ Ｐゴシック" panose="020B0600070205080204" pitchFamily="34" charset="-128"/>
              </a:rPr>
              <a:t>2</a:t>
            </a:r>
            <a:r>
              <a:rPr lang="ja-JP" altLang="en-US">
                <a:ea typeface="ＭＳ Ｐゴシック" panose="020B0600070205080204" pitchFamily="34" charset="-128"/>
              </a:rPr>
              <a:t>’</a:t>
            </a:r>
            <a:endParaRPr lang="en-US" altLang="ja-JP">
              <a:ea typeface="ＭＳ Ｐゴシック" panose="020B0600070205080204" pitchFamily="34" charset="-128"/>
            </a:endParaRP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What is the truth value of </a:t>
            </a:r>
            <a:r>
              <a:rPr lang="en-US" altLang="en-US" i="1">
                <a:ea typeface="ＭＳ Ｐゴシック" panose="020B0600070205080204" pitchFamily="34" charset="-128"/>
              </a:rPr>
              <a:t>Q</a:t>
            </a:r>
            <a:r>
              <a:rPr lang="en-US" altLang="en-US">
                <a:ea typeface="ＭＳ Ｐゴシック" panose="020B0600070205080204" pitchFamily="34" charset="-128"/>
              </a:rPr>
              <a:t>(3,4,5)?</a:t>
            </a:r>
          </a:p>
          <a:p>
            <a:pPr lvl="1">
              <a:buFont typeface="Arial" panose="020B0604020202020204" pitchFamily="34" charset="0"/>
              <a:buNone/>
            </a:pPr>
            <a:endParaRPr lang="en-US" altLang="en-US">
              <a:ea typeface="ＭＳ Ｐゴシック" panose="020B0600070205080204" pitchFamily="34" charset="-128"/>
            </a:endParaRP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What is the truth value of </a:t>
            </a:r>
            <a:r>
              <a:rPr lang="en-US" altLang="en-US" i="1">
                <a:ea typeface="ＭＳ Ｐゴシック" panose="020B0600070205080204" pitchFamily="34" charset="-128"/>
              </a:rPr>
              <a:t>Q</a:t>
            </a:r>
            <a:r>
              <a:rPr lang="en-US" altLang="en-US">
                <a:ea typeface="ＭＳ Ｐゴシック" panose="020B0600070205080204" pitchFamily="34" charset="-128"/>
              </a:rPr>
              <a:t>(2,2,3)?</a:t>
            </a:r>
          </a:p>
          <a:p>
            <a:pPr lvl="1"/>
            <a:endParaRPr lang="en-US" altLang="en-US">
              <a:ea typeface="ＭＳ Ｐゴシック" panose="020B0600070205080204" pitchFamily="34" charset="-128"/>
            </a:endParaRP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How many values of (</a:t>
            </a:r>
            <a:r>
              <a:rPr lang="en-US" altLang="en-US" i="1">
                <a:ea typeface="ＭＳ Ｐゴシック" panose="020B0600070205080204" pitchFamily="34" charset="-128"/>
              </a:rPr>
              <a:t>x</a:t>
            </a:r>
            <a:r>
              <a:rPr lang="en-US" altLang="en-US">
                <a:ea typeface="ＭＳ Ｐゴシック" panose="020B0600070205080204" pitchFamily="34" charset="-128"/>
              </a:rPr>
              <a:t>,</a:t>
            </a:r>
            <a:r>
              <a:rPr lang="en-US" altLang="en-US" i="1">
                <a:ea typeface="ＭＳ Ｐゴシック" panose="020B0600070205080204" pitchFamily="34" charset="-128"/>
              </a:rPr>
              <a:t>y</a:t>
            </a:r>
            <a:r>
              <a:rPr lang="en-US" altLang="en-US">
                <a:ea typeface="ＭＳ Ｐゴシック" panose="020B0600070205080204" pitchFamily="34" charset="-128"/>
              </a:rPr>
              <a:t>,</a:t>
            </a:r>
            <a:r>
              <a:rPr lang="en-US" altLang="en-US" i="1">
                <a:ea typeface="ＭＳ Ｐゴシック" panose="020B0600070205080204" pitchFamily="34" charset="-128"/>
              </a:rPr>
              <a:t>z</a:t>
            </a:r>
            <a:r>
              <a:rPr lang="en-US" altLang="en-US">
                <a:ea typeface="ＭＳ Ｐゴシック" panose="020B0600070205080204" pitchFamily="34" charset="-128"/>
              </a:rPr>
              <a:t>) make the predicate true?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4580D2A-E1AC-454B-8AAE-79A65CA91B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9200" y="2754313"/>
            <a:ext cx="22098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i="1">
                <a:latin typeface="Arial" panose="020B0604020202020204" pitchFamily="34" charset="0"/>
              </a:rPr>
              <a:t>Q</a:t>
            </a:r>
            <a:r>
              <a:rPr lang="en-US" altLang="en-US" sz="1800">
                <a:latin typeface="Arial" panose="020B0604020202020204" pitchFamily="34" charset="0"/>
              </a:rPr>
              <a:t>(3,4,5) is true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4234F2B-40D4-5D46-A160-5ED1DFBB58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5268913"/>
            <a:ext cx="68580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There are infinitely many values that make the proposition true, how many right triangles are there?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6B9DCBD-242D-C949-A038-4C2DEA0D91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1600" y="3810000"/>
            <a:ext cx="22098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i="1">
                <a:latin typeface="Arial" panose="020B0604020202020204" pitchFamily="34" charset="0"/>
              </a:rPr>
              <a:t>Q</a:t>
            </a:r>
            <a:r>
              <a:rPr lang="en-US" altLang="en-US" sz="1800">
                <a:latin typeface="Arial" panose="020B0604020202020204" pitchFamily="34" charset="0"/>
              </a:rPr>
              <a:t>(2,3,3) is false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1">
            <a:extLst>
              <a:ext uri="{FF2B5EF4-FFF2-40B4-BE49-F238E27FC236}">
                <a16:creationId xmlns:a16="http://schemas.microsoft.com/office/drawing/2014/main" id="{4684B9C1-F2A2-1D40-A9A9-462872F162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Universe of Discourse</a:t>
            </a:r>
          </a:p>
        </p:txBody>
      </p:sp>
      <p:sp>
        <p:nvSpPr>
          <p:cNvPr id="23554" name="Content Placeholder 2">
            <a:extLst>
              <a:ext uri="{FF2B5EF4-FFF2-40B4-BE49-F238E27FC236}">
                <a16:creationId xmlns:a16="http://schemas.microsoft.com/office/drawing/2014/main" id="{785E6DF4-20EF-7743-BD27-FB3960DBB7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Consider the statement </a:t>
            </a:r>
            <a:r>
              <a:rPr lang="ja-JP" altLang="en-US">
                <a:ea typeface="ＭＳ Ｐゴシック" panose="020B0600070205080204" pitchFamily="34" charset="-128"/>
              </a:rPr>
              <a:t>‘</a:t>
            </a:r>
            <a:r>
              <a:rPr lang="en-US" altLang="ja-JP" i="1">
                <a:ea typeface="ＭＳ Ｐゴシック" panose="020B0600070205080204" pitchFamily="34" charset="-128"/>
              </a:rPr>
              <a:t>x</a:t>
            </a:r>
            <a:r>
              <a:rPr lang="en-US" altLang="ja-JP">
                <a:ea typeface="ＭＳ Ｐゴシック" panose="020B0600070205080204" pitchFamily="34" charset="-128"/>
              </a:rPr>
              <a:t>&gt;3</a:t>
            </a:r>
            <a:r>
              <a:rPr lang="ja-JP" altLang="en-US">
                <a:ea typeface="ＭＳ Ｐゴシック" panose="020B0600070205080204" pitchFamily="34" charset="-128"/>
              </a:rPr>
              <a:t>’</a:t>
            </a:r>
            <a:r>
              <a:rPr lang="en-US" altLang="ja-JP">
                <a:ea typeface="ＭＳ Ｐゴシック" panose="020B0600070205080204" pitchFamily="34" charset="-128"/>
              </a:rPr>
              <a:t>, does it make sense to assign to </a:t>
            </a:r>
            <a:r>
              <a:rPr lang="en-US" altLang="ja-JP" i="1">
                <a:ea typeface="ＭＳ Ｐゴシック" panose="020B0600070205080204" pitchFamily="34" charset="-128"/>
              </a:rPr>
              <a:t>x</a:t>
            </a:r>
            <a:r>
              <a:rPr lang="en-US" altLang="ja-JP">
                <a:ea typeface="ＭＳ Ｐゴシック" panose="020B0600070205080204" pitchFamily="34" charset="-128"/>
              </a:rPr>
              <a:t> the value </a:t>
            </a:r>
            <a:r>
              <a:rPr lang="ja-JP" altLang="en-US">
                <a:ea typeface="ＭＳ Ｐゴシック" panose="020B0600070205080204" pitchFamily="34" charset="-128"/>
              </a:rPr>
              <a:t>‘</a:t>
            </a:r>
            <a:r>
              <a:rPr lang="en-US" altLang="ja-JP">
                <a:ea typeface="ＭＳ Ｐゴシック" panose="020B0600070205080204" pitchFamily="34" charset="-128"/>
              </a:rPr>
              <a:t>blue</a:t>
            </a:r>
            <a:r>
              <a:rPr lang="ja-JP" altLang="en-US">
                <a:ea typeface="ＭＳ Ｐゴシック" panose="020B0600070205080204" pitchFamily="34" charset="-128"/>
              </a:rPr>
              <a:t>’</a:t>
            </a:r>
            <a:r>
              <a:rPr lang="en-US" altLang="ja-JP">
                <a:ea typeface="ＭＳ Ｐゴシック" panose="020B0600070205080204" pitchFamily="34" charset="-128"/>
              </a:rPr>
              <a:t>?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Intuitively, the </a:t>
            </a:r>
            <a:r>
              <a:rPr lang="en-US" altLang="en-US" b="1" u="sng">
                <a:ea typeface="ＭＳ Ｐゴシック" panose="020B0600070205080204" pitchFamily="34" charset="-128"/>
              </a:rPr>
              <a:t>universe of discourse</a:t>
            </a:r>
            <a:r>
              <a:rPr lang="en-US" altLang="en-US">
                <a:ea typeface="ＭＳ Ｐゴシック" panose="020B0600070205080204" pitchFamily="34" charset="-128"/>
              </a:rPr>
              <a:t> is the set of all things we wish to talk about; that is the set of all objects that we can sensibly assign to a variable in a propositional function.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What would be the universe of discourse for the propositional function below be: 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EnrolledCSE235(x)=</a:t>
            </a:r>
            <a:r>
              <a:rPr lang="ja-JP" altLang="en-US" sz="2800">
                <a:ea typeface="ＭＳ Ｐゴシック" panose="020B0600070205080204" pitchFamily="34" charset="-128"/>
              </a:rPr>
              <a:t>‘</a:t>
            </a:r>
            <a:r>
              <a:rPr lang="en-US" altLang="ja-JP" sz="2800">
                <a:ea typeface="ＭＳ Ｐゴシック" panose="020B0600070205080204" pitchFamily="34" charset="-128"/>
              </a:rPr>
              <a:t>x is enrolled in CSE235</a:t>
            </a:r>
            <a:r>
              <a:rPr lang="ja-JP" altLang="en-US" sz="2800">
                <a:ea typeface="ＭＳ Ｐゴシック" panose="020B0600070205080204" pitchFamily="34" charset="-128"/>
              </a:rPr>
              <a:t>’</a:t>
            </a:r>
            <a:r>
              <a:rPr lang="en-US" altLang="ja-JP" sz="2800">
                <a:ea typeface="ＭＳ Ｐゴシック" panose="020B0600070205080204" pitchFamily="34" charset="-128"/>
              </a:rPr>
              <a:t> </a:t>
            </a:r>
            <a:endParaRPr lang="en-US" altLang="en-US" sz="280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itle 1">
            <a:extLst>
              <a:ext uri="{FF2B5EF4-FFF2-40B4-BE49-F238E27FC236}">
                <a16:creationId xmlns:a16="http://schemas.microsoft.com/office/drawing/2014/main" id="{9BB3DC57-F339-C247-A1B1-F38108A7EF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200">
                <a:ea typeface="ＭＳ Ｐゴシック" panose="020B0600070205080204" pitchFamily="34" charset="-128"/>
              </a:rPr>
              <a:t>Universe of Discourse: Multivariate functions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24578" name="Content Placeholder 2">
            <a:extLst>
              <a:ext uri="{FF2B5EF4-FFF2-40B4-BE49-F238E27FC236}">
                <a16:creationId xmlns:a16="http://schemas.microsoft.com/office/drawing/2014/main" id="{FD0F3005-6B16-F947-B8D0-F4AF0D5BCB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>
                <a:ea typeface="ＭＳ Ｐゴシック" panose="020B0600070205080204" pitchFamily="34" charset="-128"/>
              </a:rPr>
              <a:t>Each variable in an </a:t>
            </a:r>
            <a:r>
              <a:rPr lang="en-US" altLang="en-US" sz="2800" i="1">
                <a:ea typeface="ＭＳ Ｐゴシック" panose="020B0600070205080204" pitchFamily="34" charset="-128"/>
              </a:rPr>
              <a:t>n</a:t>
            </a:r>
            <a:r>
              <a:rPr lang="en-US" altLang="en-US" sz="2800">
                <a:ea typeface="ＭＳ Ｐゴシック" panose="020B0600070205080204" pitchFamily="34" charset="-128"/>
              </a:rPr>
              <a:t>-tuple (i.e., each argument) may have a different universe of discourse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Consider an </a:t>
            </a:r>
            <a:r>
              <a:rPr lang="en-US" altLang="en-US" sz="2800" i="1">
                <a:ea typeface="ＭＳ Ｐゴシック" panose="020B0600070205080204" pitchFamily="34" charset="-128"/>
              </a:rPr>
              <a:t>n</a:t>
            </a:r>
            <a:r>
              <a:rPr lang="en-US" altLang="en-US" sz="2800">
                <a:ea typeface="ＭＳ Ｐゴシック" panose="020B0600070205080204" pitchFamily="34" charset="-128"/>
              </a:rPr>
              <a:t>-ary predicate </a:t>
            </a:r>
            <a:r>
              <a:rPr lang="en-US" altLang="en-US" sz="2800" i="1">
                <a:ea typeface="ＭＳ Ｐゴシック" panose="020B0600070205080204" pitchFamily="34" charset="-128"/>
              </a:rPr>
              <a:t>P</a:t>
            </a:r>
            <a:r>
              <a:rPr lang="en-US" altLang="en-US" sz="2800">
                <a:ea typeface="ＭＳ Ｐゴシック" panose="020B0600070205080204" pitchFamily="34" charset="-128"/>
              </a:rPr>
              <a:t>: 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 sz="2400" i="1">
                <a:ea typeface="ＭＳ Ｐゴシック" panose="020B0600070205080204" pitchFamily="34" charset="-128"/>
              </a:rPr>
              <a:t>P</a:t>
            </a:r>
            <a:r>
              <a:rPr lang="en-US" altLang="en-US" sz="2400">
                <a:ea typeface="ＭＳ Ｐゴシック" panose="020B0600070205080204" pitchFamily="34" charset="-128"/>
              </a:rPr>
              <a:t>(</a:t>
            </a:r>
            <a:r>
              <a:rPr lang="en-US" altLang="en-US" sz="2400" i="1">
                <a:ea typeface="ＭＳ Ｐゴシック" panose="020B0600070205080204" pitchFamily="34" charset="-128"/>
              </a:rPr>
              <a:t>r</a:t>
            </a:r>
            <a:r>
              <a:rPr lang="en-US" altLang="en-US" sz="2400">
                <a:ea typeface="ＭＳ Ｐゴシック" panose="020B0600070205080204" pitchFamily="34" charset="-128"/>
              </a:rPr>
              <a:t>,</a:t>
            </a:r>
            <a:r>
              <a:rPr lang="en-US" altLang="en-US" sz="2400" i="1">
                <a:ea typeface="ＭＳ Ｐゴシック" panose="020B0600070205080204" pitchFamily="34" charset="-128"/>
              </a:rPr>
              <a:t>g</a:t>
            </a:r>
            <a:r>
              <a:rPr lang="en-US" altLang="en-US" sz="2400">
                <a:ea typeface="ＭＳ Ｐゴシック" panose="020B0600070205080204" pitchFamily="34" charset="-128"/>
              </a:rPr>
              <a:t>,</a:t>
            </a:r>
            <a:r>
              <a:rPr lang="en-US" altLang="en-US" sz="2400" i="1">
                <a:ea typeface="ＭＳ Ｐゴシック" panose="020B0600070205080204" pitchFamily="34" charset="-128"/>
              </a:rPr>
              <a:t>b</a:t>
            </a:r>
            <a:r>
              <a:rPr lang="en-US" altLang="en-US" sz="2400">
                <a:ea typeface="ＭＳ Ｐゴシック" panose="020B0600070205080204" pitchFamily="34" charset="-128"/>
              </a:rPr>
              <a:t>,</a:t>
            </a:r>
            <a:r>
              <a:rPr lang="en-US" altLang="en-US" sz="2400" i="1">
                <a:ea typeface="ＭＳ Ｐゴシック" panose="020B0600070205080204" pitchFamily="34" charset="-128"/>
              </a:rPr>
              <a:t>c</a:t>
            </a:r>
            <a:r>
              <a:rPr lang="en-US" altLang="en-US" sz="2400">
                <a:ea typeface="ＭＳ Ｐゴシック" panose="020B0600070205080204" pitchFamily="34" charset="-128"/>
              </a:rPr>
              <a:t>)= </a:t>
            </a:r>
            <a:r>
              <a:rPr lang="ja-JP" altLang="en-US" sz="2400">
                <a:ea typeface="ＭＳ Ｐゴシック" panose="020B0600070205080204" pitchFamily="34" charset="-128"/>
              </a:rPr>
              <a:t>‘</a:t>
            </a:r>
            <a:r>
              <a:rPr lang="en-US" altLang="ja-JP" sz="2400">
                <a:ea typeface="ＭＳ Ｐゴシック" panose="020B0600070205080204" pitchFamily="34" charset="-128"/>
              </a:rPr>
              <a:t>The </a:t>
            </a:r>
            <a:r>
              <a:rPr lang="en-US" altLang="ja-JP" sz="2400" i="1">
                <a:ea typeface="ＭＳ Ｐゴシック" panose="020B0600070205080204" pitchFamily="34" charset="-128"/>
              </a:rPr>
              <a:t>rgb</a:t>
            </a:r>
            <a:r>
              <a:rPr lang="en-US" altLang="ja-JP" sz="2400">
                <a:ea typeface="ＭＳ Ｐゴシック" panose="020B0600070205080204" pitchFamily="34" charset="-128"/>
              </a:rPr>
              <a:t>-values of the color </a:t>
            </a:r>
            <a:r>
              <a:rPr lang="en-US" altLang="ja-JP" sz="2400" i="1">
                <a:ea typeface="ＭＳ Ｐゴシック" panose="020B0600070205080204" pitchFamily="34" charset="-128"/>
              </a:rPr>
              <a:t>c</a:t>
            </a:r>
            <a:r>
              <a:rPr lang="en-US" altLang="ja-JP" sz="2400">
                <a:ea typeface="ＭＳ Ｐゴシック" panose="020B0600070205080204" pitchFamily="34" charset="-128"/>
              </a:rPr>
              <a:t> is (</a:t>
            </a:r>
            <a:r>
              <a:rPr lang="en-US" altLang="ja-JP" sz="2400" i="1">
                <a:ea typeface="ＭＳ Ｐゴシック" panose="020B0600070205080204" pitchFamily="34" charset="-128"/>
              </a:rPr>
              <a:t>r</a:t>
            </a:r>
            <a:r>
              <a:rPr lang="en-US" altLang="ja-JP" sz="2400">
                <a:ea typeface="ＭＳ Ｐゴシック" panose="020B0600070205080204" pitchFamily="34" charset="-128"/>
              </a:rPr>
              <a:t>,</a:t>
            </a:r>
            <a:r>
              <a:rPr lang="en-US" altLang="ja-JP" sz="2400" i="1">
                <a:ea typeface="ＭＳ Ｐゴシック" panose="020B0600070205080204" pitchFamily="34" charset="-128"/>
              </a:rPr>
              <a:t>g</a:t>
            </a:r>
            <a:r>
              <a:rPr lang="en-US" altLang="ja-JP" sz="2400">
                <a:ea typeface="ＭＳ Ｐゴシック" panose="020B0600070205080204" pitchFamily="34" charset="-128"/>
              </a:rPr>
              <a:t>,</a:t>
            </a:r>
            <a:r>
              <a:rPr lang="en-US" altLang="ja-JP" sz="2400" i="1">
                <a:ea typeface="ＭＳ Ｐゴシック" panose="020B0600070205080204" pitchFamily="34" charset="-128"/>
              </a:rPr>
              <a:t>b</a:t>
            </a:r>
            <a:r>
              <a:rPr lang="en-US" altLang="ja-JP" sz="2400">
                <a:ea typeface="ＭＳ Ｐゴシック" panose="020B0600070205080204" pitchFamily="34" charset="-128"/>
              </a:rPr>
              <a:t>)</a:t>
            </a:r>
            <a:r>
              <a:rPr lang="ja-JP" altLang="en-US" sz="2400">
                <a:ea typeface="ＭＳ Ｐゴシック" panose="020B0600070205080204" pitchFamily="34" charset="-128"/>
              </a:rPr>
              <a:t>’</a:t>
            </a:r>
            <a:endParaRPr lang="en-US" altLang="ja-JP" sz="2400">
              <a:ea typeface="ＭＳ Ｐゴシック" panose="020B0600070205080204" pitchFamily="34" charset="-128"/>
            </a:endParaRPr>
          </a:p>
          <a:p>
            <a:r>
              <a:rPr lang="en-US" altLang="en-US" sz="2400">
                <a:ea typeface="ＭＳ Ｐゴシック" panose="020B0600070205080204" pitchFamily="34" charset="-128"/>
              </a:rPr>
              <a:t>Example, what is the truth value of </a:t>
            </a:r>
          </a:p>
          <a:p>
            <a:pPr lvl="1"/>
            <a:r>
              <a:rPr lang="en-US" altLang="en-US" sz="2000" i="1">
                <a:ea typeface="ＭＳ Ｐゴシック" panose="020B0600070205080204" pitchFamily="34" charset="-128"/>
              </a:rPr>
              <a:t>P</a:t>
            </a:r>
            <a:r>
              <a:rPr lang="en-US" altLang="en-US" sz="2000">
                <a:ea typeface="ＭＳ Ｐゴシック" panose="020B0600070205080204" pitchFamily="34" charset="-128"/>
              </a:rPr>
              <a:t>(255,0,0,</a:t>
            </a:r>
            <a:r>
              <a:rPr lang="en-US" altLang="en-US" sz="2000" i="1">
                <a:ea typeface="ＭＳ Ｐゴシック" panose="020B0600070205080204" pitchFamily="34" charset="-128"/>
              </a:rPr>
              <a:t>red</a:t>
            </a:r>
            <a:r>
              <a:rPr lang="en-US" altLang="en-US" sz="2000">
                <a:ea typeface="ＭＳ Ｐゴシック" panose="020B0600070205080204" pitchFamily="34" charset="-128"/>
              </a:rPr>
              <a:t>)</a:t>
            </a:r>
          </a:p>
          <a:p>
            <a:pPr lvl="1"/>
            <a:r>
              <a:rPr lang="en-US" altLang="en-US" sz="2000" i="1">
                <a:ea typeface="ＭＳ Ｐゴシック" panose="020B0600070205080204" pitchFamily="34" charset="-128"/>
              </a:rPr>
              <a:t>P</a:t>
            </a:r>
            <a:r>
              <a:rPr lang="en-US" altLang="en-US" sz="2000">
                <a:ea typeface="ＭＳ Ｐゴシック" panose="020B0600070205080204" pitchFamily="34" charset="-128"/>
              </a:rPr>
              <a:t>(</a:t>
            </a:r>
            <a:r>
              <a:rPr lang="en-US" altLang="en-US" sz="2000" u="sng">
                <a:ea typeface="ＭＳ Ｐゴシック" panose="020B0600070205080204" pitchFamily="34" charset="-128"/>
              </a:rPr>
              <a:t>0,0,255,</a:t>
            </a:r>
            <a:r>
              <a:rPr lang="en-US" altLang="en-US" sz="2000" i="1">
                <a:ea typeface="ＭＳ Ｐゴシック" panose="020B0600070205080204" pitchFamily="34" charset="-128"/>
              </a:rPr>
              <a:t>green</a:t>
            </a:r>
            <a:r>
              <a:rPr lang="en-US" altLang="en-US" sz="2000">
                <a:ea typeface="ＭＳ Ｐゴシック" panose="020B0600070205080204" pitchFamily="34" charset="-128"/>
              </a:rPr>
              <a:t>)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What are the universes of discourse of (</a:t>
            </a:r>
            <a:r>
              <a:rPr lang="en-US" altLang="en-US" sz="2800" i="1">
                <a:ea typeface="ＭＳ Ｐゴシック" panose="020B0600070205080204" pitchFamily="34" charset="-128"/>
              </a:rPr>
              <a:t>r</a:t>
            </a:r>
            <a:r>
              <a:rPr lang="en-US" altLang="en-US" sz="2800">
                <a:ea typeface="ＭＳ Ｐゴシック" panose="020B0600070205080204" pitchFamily="34" charset="-128"/>
              </a:rPr>
              <a:t>,</a:t>
            </a:r>
            <a:r>
              <a:rPr lang="en-US" altLang="en-US" sz="2800" i="1">
                <a:ea typeface="ＭＳ Ｐゴシック" panose="020B0600070205080204" pitchFamily="34" charset="-128"/>
              </a:rPr>
              <a:t>g</a:t>
            </a:r>
            <a:r>
              <a:rPr lang="en-US" altLang="en-US" sz="2800">
                <a:ea typeface="ＭＳ Ｐゴシック" panose="020B0600070205080204" pitchFamily="34" charset="-128"/>
              </a:rPr>
              <a:t>,</a:t>
            </a:r>
            <a:r>
              <a:rPr lang="en-US" altLang="en-US" sz="2800" i="1">
                <a:ea typeface="ＭＳ Ｐゴシック" panose="020B0600070205080204" pitchFamily="34" charset="-128"/>
              </a:rPr>
              <a:t>b</a:t>
            </a:r>
            <a:r>
              <a:rPr lang="en-US" altLang="en-US" sz="2800">
                <a:ea typeface="ＭＳ Ｐゴシック" panose="020B0600070205080204" pitchFamily="34" charset="-128"/>
              </a:rPr>
              <a:t>,</a:t>
            </a:r>
            <a:r>
              <a:rPr lang="en-US" altLang="en-US" sz="2800" i="1">
                <a:ea typeface="ＭＳ Ｐゴシック" panose="020B0600070205080204" pitchFamily="34" charset="-128"/>
              </a:rPr>
              <a:t>c</a:t>
            </a:r>
            <a:r>
              <a:rPr lang="en-US" altLang="en-US" sz="2800">
                <a:ea typeface="ＭＳ Ｐゴシック" panose="020B0600070205080204" pitchFamily="34" charset="-128"/>
              </a:rPr>
              <a:t>)? </a:t>
            </a:r>
          </a:p>
          <a:p>
            <a:pPr lvl="1"/>
            <a:endParaRPr lang="en-US" altLang="en-US" sz="240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1731</TotalTime>
  <Words>3350</Words>
  <Application>Microsoft Macintosh PowerPoint</Application>
  <PresentationFormat>On-screen Show (4:3)</PresentationFormat>
  <Paragraphs>334</Paragraphs>
  <Slides>39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39</vt:i4>
      </vt:variant>
    </vt:vector>
  </HeadingPairs>
  <TitlesOfParts>
    <vt:vector size="46" baseType="lpstr">
      <vt:lpstr>Arial</vt:lpstr>
      <vt:lpstr>Calibri</vt:lpstr>
      <vt:lpstr>Cambria Math</vt:lpstr>
      <vt:lpstr>Castellar</vt:lpstr>
      <vt:lpstr>Symbol</vt:lpstr>
      <vt:lpstr>Office Theme</vt:lpstr>
      <vt:lpstr>Custom Design</vt:lpstr>
      <vt:lpstr>  Predicate Logic and Quantifies</vt:lpstr>
      <vt:lpstr>Outline</vt:lpstr>
      <vt:lpstr>Introduction</vt:lpstr>
      <vt:lpstr>Propositional Functions (1)</vt:lpstr>
      <vt:lpstr>Propositional Functions (2)</vt:lpstr>
      <vt:lpstr>Propositional Functions (3)</vt:lpstr>
      <vt:lpstr>Propositional Functions: Example</vt:lpstr>
      <vt:lpstr>Universe of Discourse</vt:lpstr>
      <vt:lpstr>Universe of Discourse: Multivariate functions</vt:lpstr>
      <vt:lpstr>Alert</vt:lpstr>
      <vt:lpstr>Outline</vt:lpstr>
      <vt:lpstr>Quantifiers: Introduction</vt:lpstr>
      <vt:lpstr>Universal Quantifier: Definition</vt:lpstr>
      <vt:lpstr>Universal Quantifier: Example 1</vt:lpstr>
      <vt:lpstr>Universal Quantifier: Example 2</vt:lpstr>
      <vt:lpstr>Existential Quantifier: Definition</vt:lpstr>
      <vt:lpstr>Existential Quantifier: Example 1</vt:lpstr>
      <vt:lpstr>Existential Quantifier: Example 2</vt:lpstr>
      <vt:lpstr>Quantifiers: Truth values</vt:lpstr>
      <vt:lpstr>Mixing quantifiers (1)</vt:lpstr>
      <vt:lpstr>Mixing quantifiers (2)</vt:lpstr>
      <vt:lpstr>Mixing Quantifiers: Truth values</vt:lpstr>
      <vt:lpstr>Mixing Quantifiers: Example (1)</vt:lpstr>
      <vt:lpstr>Mixing Quantifiers: Example (2)</vt:lpstr>
      <vt:lpstr>Mixing Quantifiers: Example (3)</vt:lpstr>
      <vt:lpstr>Mixing Quantifiers: Example (4) false mathematical statement</vt:lpstr>
      <vt:lpstr>Mixing Quantifiers: Example (5)</vt:lpstr>
      <vt:lpstr>Outline</vt:lpstr>
      <vt:lpstr>Binding Variables</vt:lpstr>
      <vt:lpstr>Binding Variables: Scope</vt:lpstr>
      <vt:lpstr>Negation</vt:lpstr>
      <vt:lpstr>Negation: Truth </vt:lpstr>
      <vt:lpstr>Negation: Example</vt:lpstr>
      <vt:lpstr>Outline</vt:lpstr>
      <vt:lpstr>Prolog (1)</vt:lpstr>
      <vt:lpstr>Prolog (2)</vt:lpstr>
      <vt:lpstr>English into Logic</vt:lpstr>
      <vt:lpstr>More Exercises (1)</vt:lpstr>
      <vt:lpstr>Alert…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Discrete Structures Introduction</dc:title>
  <dc:creator>choueiry</dc:creator>
  <cp:lastModifiedBy>Berthe Choueiry</cp:lastModifiedBy>
  <cp:revision>290</cp:revision>
  <dcterms:created xsi:type="dcterms:W3CDTF">2012-01-23T04:55:48Z</dcterms:created>
  <dcterms:modified xsi:type="dcterms:W3CDTF">2022-01-28T07:14:34Z</dcterms:modified>
</cp:coreProperties>
</file>