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33" r:id="rId4"/>
    <p:sldId id="346" r:id="rId5"/>
    <p:sldId id="335" r:id="rId6"/>
    <p:sldId id="338" r:id="rId7"/>
    <p:sldId id="334" r:id="rId8"/>
    <p:sldId id="336" r:id="rId9"/>
    <p:sldId id="349" r:id="rId10"/>
    <p:sldId id="339" r:id="rId11"/>
    <p:sldId id="340" r:id="rId12"/>
    <p:sldId id="353" r:id="rId13"/>
    <p:sldId id="341" r:id="rId14"/>
    <p:sldId id="345" r:id="rId15"/>
    <p:sldId id="344" r:id="rId16"/>
    <p:sldId id="337" r:id="rId17"/>
    <p:sldId id="360" r:id="rId18"/>
    <p:sldId id="361" r:id="rId19"/>
    <p:sldId id="362" r:id="rId20"/>
    <p:sldId id="347" r:id="rId21"/>
    <p:sldId id="355" r:id="rId22"/>
    <p:sldId id="356" r:id="rId23"/>
    <p:sldId id="357" r:id="rId24"/>
    <p:sldId id="358" r:id="rId25"/>
    <p:sldId id="359" r:id="rId26"/>
    <p:sldId id="350" r:id="rId27"/>
    <p:sldId id="343" r:id="rId28"/>
    <p:sldId id="351" r:id="rId29"/>
    <p:sldId id="352" r:id="rId30"/>
    <p:sldId id="342" r:id="rId31"/>
    <p:sldId id="354" r:id="rId32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66"/>
  </p:normalViewPr>
  <p:slideViewPr>
    <p:cSldViewPr snapToGrid="0">
      <p:cViewPr varScale="1">
        <p:scale>
          <a:sx n="98" d="100"/>
          <a:sy n="98" d="100"/>
        </p:scale>
        <p:origin x="1288" y="184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5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30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5" Type="http://schemas.openxmlformats.org/officeDocument/2006/relationships/slide" Target="slides/slide20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F1524078-9676-E449-86C2-E97CC83BE7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0159311F-B443-AA47-8FCB-DFAA0CE55C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640AFFDD-594B-454A-B880-447B4D0352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3FDF1FAF-2195-DE45-AEEF-F3C7217559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smtClean="0"/>
            </a:lvl1pPr>
          </a:lstStyle>
          <a:p>
            <a:pPr>
              <a:defRPr/>
            </a:pPr>
            <a:fld id="{A09D4EF2-44DF-DE48-BC3C-E77E891EB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8650FC-46BD-7E48-8346-ABBD32224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AAEC02-A07F-1847-9200-C932D3C5C2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92D84BE-CD48-EF40-8361-B77219E53D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20AC09B-D3B7-0E4A-BC0F-417BED7942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7FD7606-F71E-DD42-81C4-9E1BE97783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8EE11C2-BCE1-E64F-801A-F5C5E9735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smtClean="0"/>
            </a:lvl1pPr>
          </a:lstStyle>
          <a:p>
            <a:pPr>
              <a:defRPr/>
            </a:pPr>
            <a:fld id="{1CEC0CA2-3D8C-5D4B-A298-9C51591C00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CD90-0C57-8C47-B3BD-A6DE993A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8C5FE-5805-D54C-9D05-7F41AA6E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CDE8-BB13-3A4D-A739-D7CB2C6F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20B3E-0739-8849-BB48-1523D27834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65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8FA5-1F6E-814B-A49F-B2A05EF1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C65BB-FD17-764B-9831-308C9F21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A752C-A00A-4C41-AF0B-E9473AB1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0C829-73DA-464F-9BB4-C29F0D44CA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529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E7EC3-817D-1C4F-BF2D-717C6036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D1126-877A-DC4D-ADF9-858ED727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077BC-E0EB-9848-BDFB-63031166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33F20-261B-1147-ABA9-A8A7EDE06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108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52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2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3833-17AC-694E-93EB-D36E71F8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561-36F9-6148-AF90-C4CA5E01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E79BF-56C6-BE4D-B6BE-2BB39A4A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ADF73-14C3-DE40-BB39-4F3EB6A885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76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F11070-4DB2-4D49-BB30-FB45EC01A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4DDBC-9B95-A240-BC5B-D4929D720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9586C-9B52-0746-8840-BC9A3190FA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28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E7C03-E0B2-FA4F-91CA-7957D030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B02C2-1AA0-3440-9F8F-693ECF61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F3AD-31CC-6549-B325-4E01473C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0DA32A-8DE6-894A-89FF-7B039D0649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049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CB48E-B9B7-7244-AA5B-71B1CBC5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3C99-3CF3-854C-924F-C837DB3B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22D59-BDE3-5F4D-8165-C84B92FF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2DA01-984B-194B-BDEA-9EF2BDB5CB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3F57D-0ECC-0548-A4F3-33258505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C2EBD-1296-A44E-B108-B7E9EE7D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301BD-2AE5-3D48-835B-84ED91E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623FC-CEFB-234E-BBF4-AE3F76F80B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10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E32F8-FA6D-D846-95AA-02E461B6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C6D8D-9DA9-2542-BBCE-ACE1B67A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D172-34A6-424D-A721-867DF880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FF4FE-6CAA-F442-898D-410DFFD24B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676B6-8A70-2B4E-B982-CE88A28D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B4F8B-B475-EC4D-A234-5D91FE44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4F8BF-750B-F74B-8D28-F5F27CA5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B3CF9-79D6-C740-A82B-F502164E48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53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8EB5-9835-DA48-A461-5D82CEA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1FA08-233F-0A44-94AC-D19CE625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64E-DF62-D34D-B740-374E5BED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6CF22-5ABA-3F43-8167-40E4943C62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D03E1-B1F5-8549-A216-9FF5EB8C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AC716-081C-FA45-93F3-C9FB4A0C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DC86-AD57-9241-A719-4B3C5CE0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181110-9F17-F546-9698-E4A451E1B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78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67AE23-7E7E-AA47-B51C-09D032C9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663E8D-8539-6D44-A842-809B5011E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D1515A5D-37F8-BC4B-95EA-3C42420BD6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/>
              <a:t>March 26, 2008</a:t>
            </a:r>
            <a:endParaRPr lang="en-US" altLang="zh-CN"/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5998D164-438A-EA49-ACBB-F4033E7548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8D450A92-A5B6-954C-BA7E-3A40FBBA5D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222CAC2-29C4-9F4A-88C0-6DCC91EB54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0AC02409-7A4D-3E46-8C47-577AABCB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EC97B4A-353D-D84F-A20C-DD8B1F694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9" descr="UNL logo">
            <a:extLst>
              <a:ext uri="{FF2B5EF4-FFF2-40B4-BE49-F238E27FC236}">
                <a16:creationId xmlns:a16="http://schemas.microsoft.com/office/drawing/2014/main" id="{5EAB4472-529E-2A48-BF6F-DF657834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>
            <a:extLst>
              <a:ext uri="{FF2B5EF4-FFF2-40B4-BE49-F238E27FC236}">
                <a16:creationId xmlns:a16="http://schemas.microsoft.com/office/drawing/2014/main" id="{F639632D-3511-FE4E-A47E-303D1C0A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480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>
                <a:solidFill>
                  <a:srgbClr val="3A65BC"/>
                </a:solidFill>
              </a:rPr>
              <a:t>Foundations of Constraint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se.unl.edu/~choueiry/Documents/BreakouMorris1993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126E8B51-5DE0-CD43-B73E-A7757BC15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960B2F1-8E1C-A148-9F7E-7DC7601F0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63E755-83CA-DA4E-9E4F-992798254AA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B2B562F-8DF1-3D46-9F09-DD98BF078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85913"/>
            <a:ext cx="8229600" cy="3349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Foundations of Constraint Processing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CSCE421/821, Spring 2019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www.cse.unl.edu/~choueiry/S19-421-821/</a:t>
            </a: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Berthe Y. Choueiry (Shu-we-ri)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Avery Hall, Room 360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Tel: +1(402)472-5444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2D8DD9B-0FFE-2144-939E-7C594440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4175"/>
            <a:ext cx="76342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3366CC"/>
                </a:solidFill>
                <a:latin typeface="Arial" panose="020B0604020202020204" pitchFamily="34" charset="0"/>
              </a:rPr>
              <a:t>Local Search</a:t>
            </a:r>
            <a:endParaRPr lang="en-US" altLang="en-US" sz="4400">
              <a:solidFill>
                <a:srgbClr val="3366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>
            <a:extLst>
              <a:ext uri="{FF2B5EF4-FFF2-40B4-BE49-F238E27FC236}">
                <a16:creationId xmlns:a16="http://schemas.microsoft.com/office/drawing/2014/main" id="{7CF10A36-794D-D24A-AFA9-E67599A19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21F42F29-E9C1-324C-9851-581CB7CA1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5A347-759A-C340-8FF8-A8B324BC74FD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5D0DB9-4546-874F-ACB0-E0756696C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Main types of local search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2AEAED1-F376-D54C-9153-D1DD43580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endParaRPr lang="en-US" altLang="en-US" sz="360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b="1"/>
              <a:t>Greedy</a:t>
            </a:r>
            <a:r>
              <a:rPr lang="en-US" altLang="en-US"/>
              <a:t>:</a:t>
            </a:r>
          </a:p>
          <a:p>
            <a:pPr marL="838200" lvl="1" indent="-381000" eaLnBrk="1" hangingPunct="1"/>
            <a:r>
              <a:rPr lang="en-US" altLang="en-US"/>
              <a:t>Use a heuristic to determine the best move</a:t>
            </a:r>
          </a:p>
          <a:p>
            <a:pPr marL="838200" lvl="1" indent="-381000" eaLnBrk="1" hangingPunct="1">
              <a:buFontTx/>
              <a:buNone/>
            </a:pPr>
            <a:endParaRPr lang="en-US" altLang="en-US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b="1"/>
              <a:t>Stochastic (improvement)</a:t>
            </a:r>
            <a:endParaRPr lang="en-US" altLang="en-US"/>
          </a:p>
          <a:p>
            <a:pPr marL="838200" lvl="1" indent="-381000" eaLnBrk="1" hangingPunct="1"/>
            <a:r>
              <a:rPr lang="en-US" altLang="en-US"/>
              <a:t>Sometimes (randomly) disobey the heuristic</a:t>
            </a:r>
          </a:p>
          <a:p>
            <a:pPr marL="457200" indent="-457200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E71D28BF-5516-C745-9146-A34647023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43B74DBD-6A9C-0A41-A5FB-5ED1AE2B9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BF9F24-6D4F-A64C-8194-8AF9CEC376AC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94099CB-6798-8446-B514-DF200F3A8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local search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33F8FFC-115E-EE4D-A2BA-0B53F5487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 any given point, </a:t>
            </a:r>
          </a:p>
          <a:p>
            <a:pPr lvl="1" eaLnBrk="1" hangingPunct="1"/>
            <a:r>
              <a:rPr lang="en-US" altLang="en-US"/>
              <a:t>make the </a:t>
            </a:r>
            <a:r>
              <a:rPr lang="en-US" altLang="en-US" b="1"/>
              <a:t>best</a:t>
            </a:r>
            <a:r>
              <a:rPr lang="en-US" altLang="en-US"/>
              <a:t> decision you can given the information you have and proceed. </a:t>
            </a:r>
          </a:p>
          <a:p>
            <a:pPr lvl="1" eaLnBrk="1" hangingPunct="1"/>
            <a:r>
              <a:rPr lang="en-US" altLang="en-US"/>
              <a:t>Typically, move to the state that minimizes the number of broken constraints</a:t>
            </a:r>
          </a:p>
          <a:p>
            <a:pPr eaLnBrk="1" hangingPunct="1"/>
            <a:r>
              <a:rPr lang="en-US" altLang="en-US"/>
              <a:t>Example: </a:t>
            </a:r>
          </a:p>
          <a:p>
            <a:pPr lvl="1" eaLnBrk="1" hangingPunct="1"/>
            <a:r>
              <a:rPr lang="en-US" altLang="en-US"/>
              <a:t>hill climbing (a.k.a. gradient descent/ascent)</a:t>
            </a:r>
          </a:p>
          <a:p>
            <a:pPr lvl="1" eaLnBrk="1" hangingPunct="1"/>
            <a:r>
              <a:rPr lang="en-US" altLang="en-US"/>
              <a:t>Local beam search: keep track of </a:t>
            </a:r>
            <a:r>
              <a:rPr lang="en-US" altLang="en-US" i="1"/>
              <a:t>k</a:t>
            </a:r>
            <a:r>
              <a:rPr lang="en-US" altLang="en-US"/>
              <a:t> states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>
            <a:extLst>
              <a:ext uri="{FF2B5EF4-FFF2-40B4-BE49-F238E27FC236}">
                <a16:creationId xmlns:a16="http://schemas.microsoft.com/office/drawing/2014/main" id="{4F39290A-75D3-7241-8B82-9490F9CC3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DF07E5FA-EC5D-5A42-9B47-ECBE321F8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14C629-DE65-624C-9BA2-647AD6E0C0F4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7EFAEF3-5AD5-9341-AED3-1B88BDEA6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local search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1B21FA5-5302-4149-A60C-341923D09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1833562"/>
          </a:xfrm>
        </p:spPr>
        <p:txBody>
          <a:bodyPr/>
          <a:lstStyle/>
          <a:p>
            <a:pPr eaLnBrk="1" hangingPunct="1"/>
            <a:r>
              <a:rPr lang="en-US" altLang="en-US" sz="2800"/>
              <a:t>Problems: </a:t>
            </a:r>
          </a:p>
          <a:p>
            <a:pPr lvl="1" eaLnBrk="1" hangingPunct="1"/>
            <a:r>
              <a:rPr lang="en-US" altLang="en-US" sz="2400"/>
              <a:t>local optima (stuck), </a:t>
            </a:r>
          </a:p>
          <a:p>
            <a:pPr lvl="1" eaLnBrk="1" hangingPunct="1"/>
            <a:r>
              <a:rPr lang="en-US" altLang="en-US" sz="2400"/>
              <a:t>plateau (errant), </a:t>
            </a:r>
          </a:p>
          <a:p>
            <a:pPr lvl="1" eaLnBrk="1" hangingPunct="1"/>
            <a:r>
              <a:rPr lang="en-US" altLang="en-US" sz="2400"/>
              <a:t>ridge (oscillates from side to side, slow progress) </a:t>
            </a: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27653" name="Picture 4" descr="hill-climbing">
            <a:extLst>
              <a:ext uri="{FF2B5EF4-FFF2-40B4-BE49-F238E27FC236}">
                <a16:creationId xmlns:a16="http://schemas.microsoft.com/office/drawing/2014/main" id="{DE3AF03E-5ACC-8944-B0F1-3DDF944B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173413"/>
            <a:ext cx="44116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ridge">
            <a:extLst>
              <a:ext uri="{FF2B5EF4-FFF2-40B4-BE49-F238E27FC236}">
                <a16:creationId xmlns:a16="http://schemas.microsoft.com/office/drawing/2014/main" id="{1A16CE6E-4EEB-2C4D-A50A-6C0D0716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054350"/>
            <a:ext cx="27463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>
            <a:extLst>
              <a:ext uri="{FF2B5EF4-FFF2-40B4-BE49-F238E27FC236}">
                <a16:creationId xmlns:a16="http://schemas.microsoft.com/office/drawing/2014/main" id="{3ABE8C54-BB24-004E-BE22-8D07FEF95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1264E2A1-2C59-BD4D-AB19-F687406A8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A44BC1-6A16-0B4F-A765-AA4B86D8E381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F761FE9-C877-7F4B-A060-62FC9F671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Stochastic Local Search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6475CB7-1268-A947-8610-1BA61D4C5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Sometimes (randomly) move to a state that is not the best: use randomization to escape local optimum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Examples: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RandomWalk (stochastic noise)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Tabu Search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Simulated Annealing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Generic algorithms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Breakout method (constraint weighting)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ERA (multi-agent search)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>
            <a:extLst>
              <a:ext uri="{FF2B5EF4-FFF2-40B4-BE49-F238E27FC236}">
                <a16:creationId xmlns:a16="http://schemas.microsoft.com/office/drawing/2014/main" id="{C4CADF04-3E81-FC4A-AF2E-DE75D573C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C746A3B-FD39-F141-95AD-794D8A3AA9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960C19-0C3A-E948-8B1F-21FA0E6C6DAC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488FA9DF-EEFD-4945-81CF-47106F5D1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Simulated Annealing: idea</a:t>
            </a:r>
          </a:p>
        </p:txBody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09F015EB-6946-C54D-84EE-9E454217C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Analogy to physics:</a:t>
            </a:r>
          </a:p>
          <a:p>
            <a:pPr lvl="1" eaLnBrk="1" hangingPunct="1"/>
            <a:r>
              <a:rPr lang="en-US" altLang="en-US" sz="2400"/>
              <a:t>Process of gradually cooling a liquid until it freezes</a:t>
            </a:r>
          </a:p>
          <a:p>
            <a:pPr lvl="1" eaLnBrk="1" hangingPunct="1"/>
            <a:r>
              <a:rPr lang="en-US" altLang="en-US" sz="2400"/>
              <a:t>If temperature is lowered sufficiently slowly, material will attain lowest-energy configuration (perfect order)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Basic idea: </a:t>
            </a:r>
          </a:p>
          <a:p>
            <a:pPr lvl="1" eaLnBrk="1" hangingPunct="1"/>
            <a:r>
              <a:rPr lang="en-US" altLang="en-US" sz="2400"/>
              <a:t>When stuck in a local optimum, allow few steps towards less good neighbors to escape the local maximum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7216ADAE-E5D3-074B-9E0F-1F031F756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C9B5509D-2F64-AE4B-8966-E2CD2E781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2C87D8-7C69-E34C-A549-A6B199FD0E8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4FA39B5-81DC-AA40-80BF-876D72257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Simulated Annealing: </a:t>
            </a:r>
            <a:r>
              <a:rPr lang="en-US" altLang="en-US" sz="3200"/>
              <a:t>Mechanism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4B6BC95-2872-764F-801D-53BC2785E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62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Start from any state at random, start countdown and loop until time is over: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Pick up a neighbor at random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Set d = quality of neighbor – quality of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If d&gt;0 (there is improvement)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Then move to neighbor &amp; restart countdown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Else, move to neighbor with a transition probability  </a:t>
            </a:r>
            <a:r>
              <a:rPr lang="en-US" altLang="en-US" sz="1800" i="1"/>
              <a:t>p</a:t>
            </a:r>
            <a:r>
              <a:rPr lang="en-US" altLang="en-US" sz="1800"/>
              <a:t>&lt;1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Transition probability proportional to e</a:t>
            </a:r>
            <a:r>
              <a:rPr lang="en-US" altLang="en-US" sz="2400" baseline="30000"/>
              <a:t>d/t </a:t>
            </a:r>
            <a:r>
              <a:rPr lang="en-US" altLang="en-US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 is negative, and t is time countdown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As times passes, less and less likely to make the move towards unattractive neighbors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Under some </a:t>
            </a:r>
            <a:r>
              <a:rPr lang="en-US" altLang="en-US" sz="2400" u="sng"/>
              <a:t>very</a:t>
            </a:r>
            <a:r>
              <a:rPr lang="en-US" altLang="en-US" sz="2400"/>
              <a:t> restrictive assumptions, guaranteed to find optimum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>
            <a:extLst>
              <a:ext uri="{FF2B5EF4-FFF2-40B4-BE49-F238E27FC236}">
                <a16:creationId xmlns:a16="http://schemas.microsoft.com/office/drawing/2014/main" id="{2E069BBC-2258-DA41-8E47-94AFFD3FB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CB30DACE-1BCF-8042-BC3D-BC3E6FD50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FB23B6-5F54-CB47-894A-35FBACDFBD8A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DE63110-6808-5043-ACA6-12F4F8EFC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5FAD946-3133-4044-8338-3E8F8636C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Non-systematic and non-exhaustive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Liable to getting stuck in local optima  (optima/minima)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Non-deterministic: </a:t>
            </a:r>
          </a:p>
          <a:p>
            <a:pPr lvl="1" eaLnBrk="1" hangingPunct="1"/>
            <a:r>
              <a:rPr lang="en-US" altLang="en-US" sz="2000"/>
              <a:t>outcome may depend on where you start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Typically, heavy tailed: </a:t>
            </a:r>
          </a:p>
          <a:p>
            <a:pPr lvl="1" eaLnBrk="1" hangingPunct="1"/>
            <a:r>
              <a:rPr lang="en-US" altLang="en-US" sz="2000"/>
              <a:t>probability of improving solution as time goes by quickly becomes small but does not die out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9625215-3CD7-074A-B1F4-5F3988D61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51F92F73-28AF-1243-AE81-8353D6835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Basic step: Combinations two complete assignments (parents) to generate offsprings</a:t>
            </a:r>
          </a:p>
          <a:p>
            <a:r>
              <a:rPr lang="en-US" altLang="en-US" sz="2400"/>
              <a:t>Mechanism</a:t>
            </a:r>
          </a:p>
          <a:p>
            <a:pPr lvl="1"/>
            <a:r>
              <a:rPr lang="en-US" altLang="en-US" sz="2000"/>
              <a:t>Starts from an initial population</a:t>
            </a:r>
          </a:p>
          <a:p>
            <a:pPr lvl="1"/>
            <a:r>
              <a:rPr lang="en-US" altLang="en-US" sz="2000"/>
              <a:t>Encodes assignments in a compact manner (a string)</a:t>
            </a:r>
          </a:p>
          <a:p>
            <a:pPr lvl="1"/>
            <a:r>
              <a:rPr lang="en-US" altLang="en-US" sz="2000"/>
              <a:t>Combines partial solutions to generate new solutions (next generation)</a:t>
            </a: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70715CD2-25D8-4843-9099-59B5B35994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C81A4B44-B8C0-D247-B385-EEFF0481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217489-A4CE-E84A-9BF9-C9AA2CED297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graphicFrame>
        <p:nvGraphicFramePr>
          <p:cNvPr id="32773" name="Object 2">
            <a:extLst>
              <a:ext uri="{FF2B5EF4-FFF2-40B4-BE49-F238E27FC236}">
                <a16:creationId xmlns:a16="http://schemas.microsoft.com/office/drawing/2014/main" id="{884CB2A8-E1F6-9C4C-AE25-25785D8EBD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6975" y="4008438"/>
          <a:ext cx="60674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Acrobat Document" r:id="rId3" imgW="9093200" imgH="2667000" progId="AcroExch.Document.7">
                  <p:embed/>
                </p:oleObj>
              </mc:Choice>
              <mc:Fallback>
                <p:oleObj name="Acrobat Document" r:id="rId3" imgW="9093200" imgH="2667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008438"/>
                        <a:ext cx="60674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D5862B0-4B6B-D840-B05D-0F88B0CE4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 (2)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ECDABE6-C3A3-1140-84E6-336CF54292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136900"/>
            <a:ext cx="8229600" cy="2654300"/>
          </a:xfrm>
        </p:spPr>
        <p:txBody>
          <a:bodyPr/>
          <a:lstStyle/>
          <a:p>
            <a:r>
              <a:rPr lang="en-US" altLang="en-US" sz="2000"/>
              <a:t>Fitness Function ranks a state’s quality, assigns probability for selection</a:t>
            </a:r>
          </a:p>
          <a:p>
            <a:r>
              <a:rPr lang="en-US" altLang="en-US" sz="2000"/>
              <a:t>Selection randomly chooses pairs for combination depending on fitness</a:t>
            </a:r>
          </a:p>
          <a:p>
            <a:r>
              <a:rPr lang="en-US" altLang="en-US" sz="2000"/>
              <a:t>Crossover point randomly chosen for two individuals, offsprings are generated</a:t>
            </a:r>
          </a:p>
          <a:p>
            <a:r>
              <a:rPr lang="en-US" altLang="en-US" sz="2000"/>
              <a:t>Mutation randomly changes a state</a:t>
            </a: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B154D9FF-A064-A24D-82A4-9EF0F8AD5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17F3E46-DEBD-F24D-925C-C66C67644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E9773-3A96-684F-B684-C80A28CAEC43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graphicFrame>
        <p:nvGraphicFramePr>
          <p:cNvPr id="33797" name="Object 2">
            <a:extLst>
              <a:ext uri="{FF2B5EF4-FFF2-40B4-BE49-F238E27FC236}">
                <a16:creationId xmlns:a16="http://schemas.microsoft.com/office/drawing/2014/main" id="{4B4CCBEC-F6C5-A947-B837-4E41E8B79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7838" y="1273175"/>
          <a:ext cx="53435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Acrobat Document" r:id="rId3" imgW="7150100" imgH="2171700" progId="AcroExch.Document.7">
                  <p:embed/>
                </p:oleObj>
              </mc:Choice>
              <mc:Fallback>
                <p:oleObj name="Acrobat Document" r:id="rId3" imgW="7150100" imgH="21717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1273175"/>
                        <a:ext cx="534352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D1040452-6B6D-AC4A-A356-6C5AD424A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1403E7F5-6361-8246-B118-ACBF7616A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3497B4-C71A-C346-BCF1-DB04BD839CDC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F843424-CBAE-E14A-A82A-7939CCED0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8FD5BA3-13C8-A44C-97EF-816C2994D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 b="1">
                <a:solidFill>
                  <a:srgbClr val="CC0202"/>
                </a:solidFill>
              </a:rPr>
              <a:t>Main</a:t>
            </a:r>
            <a:r>
              <a:rPr lang="en-US" altLang="en-US" b="1">
                <a:solidFill>
                  <a:srgbClr val="CC0000"/>
                </a:solidFill>
              </a:rPr>
              <a:t> types: greedy &amp; stochastic</a:t>
            </a:r>
          </a:p>
          <a:p>
            <a:pPr lvl="1" eaLnBrk="1" hangingPunct="1"/>
            <a:r>
              <a:rPr lang="en-US" altLang="en-US" sz="2400" b="1">
                <a:solidFill>
                  <a:srgbClr val="7F7F7F"/>
                </a:solidFill>
              </a:rPr>
              <a:t>Greedy: </a:t>
            </a:r>
            <a:r>
              <a:rPr lang="en-US" altLang="en-US" sz="2000" b="1">
                <a:solidFill>
                  <a:srgbClr val="7F7F7F"/>
                </a:solidFill>
              </a:rPr>
              <a:t>hill climbing, local beam</a:t>
            </a:r>
            <a:endParaRPr lang="en-US" altLang="en-US" sz="2400" b="1">
              <a:solidFill>
                <a:srgbClr val="7F7F7F"/>
              </a:solidFill>
            </a:endParaRPr>
          </a:p>
          <a:p>
            <a:pPr lvl="1" eaLnBrk="1" hangingPunct="1"/>
            <a:r>
              <a:rPr lang="en-US" altLang="en-US" sz="2400" b="1">
                <a:solidFill>
                  <a:srgbClr val="7F7F7F"/>
                </a:solidFill>
              </a:rPr>
              <a:t>Stochastic:</a:t>
            </a:r>
            <a:endParaRPr lang="en-US" altLang="en-US" b="1">
              <a:solidFill>
                <a:srgbClr val="7F7F7F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7F7F7F"/>
                </a:solidFill>
              </a:rPr>
              <a:t>RandomWalk (stochastic noise), Tabu Search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solidFill>
                  <a:srgbClr val="7F7F7F"/>
                </a:solidFill>
              </a:rPr>
              <a:t>Simulated AnnealingGeneric algorithms, </a:t>
            </a:r>
            <a:r>
              <a:rPr lang="en-US" altLang="en-US" sz="2000">
                <a:solidFill>
                  <a:srgbClr val="CC0202"/>
                </a:solidFill>
              </a:rPr>
              <a:t>Breakout method (constraint weighting), ERA (multi-agent search)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>
            <a:extLst>
              <a:ext uri="{FF2B5EF4-FFF2-40B4-BE49-F238E27FC236}">
                <a16:creationId xmlns:a16="http://schemas.microsoft.com/office/drawing/2014/main" id="{BCB80EAA-6668-D742-A629-AD84E9D33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CAD58CF-BBA4-A54D-B6FD-0D6E5F186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D047B9-76AE-0547-8BE4-DC69AA7B8E4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5F63870-462A-DD42-ABC4-69BA2C014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sources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0BEACE8-22DB-3047-A5B0-5692F9268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Required reading</a:t>
            </a:r>
            <a:endParaRPr lang="en-US" altLang="en-US" sz="24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Dechter: Chapter 7, Section 7.1 and 7.2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Recommended</a:t>
            </a:r>
            <a:endParaRPr lang="en-US" altLang="en-US" sz="24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R. Bartak’s online guide:  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http://kti.ms.mff.cuni.cz/~bartak/constraints/stochastic.html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AIMA: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</a:t>
            </a:r>
            <a:r>
              <a:rPr lang="en-US" altLang="en-US" sz="2000"/>
              <a:t>Section 4.4 (1</a:t>
            </a:r>
            <a:r>
              <a:rPr lang="en-US" altLang="en-US" sz="2000" baseline="30000"/>
              <a:t>st</a:t>
            </a:r>
            <a:r>
              <a:rPr lang="en-US" altLang="en-US" sz="2000"/>
              <a:t> edition) Section 4.3 (2</a:t>
            </a:r>
            <a:r>
              <a:rPr lang="en-US" altLang="en-US" sz="2000" baseline="30000"/>
              <a:t>nd</a:t>
            </a:r>
            <a:r>
              <a:rPr lang="en-US" altLang="en-US" sz="2000"/>
              <a:t> edition)</a:t>
            </a:r>
            <a:r>
              <a:rPr lang="en-US" altLang="en-US" sz="2400"/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Paul Morris 93: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hlinkClick r:id="rId2" action="ppaction://hlinkfile"/>
              </a:rPr>
              <a:t>The Breakout Method for Escaping From Local Minima</a:t>
            </a:r>
            <a:endParaRPr lang="en-US" alt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	AAAI 1993, pages 40—45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>
            <a:extLst>
              <a:ext uri="{FF2B5EF4-FFF2-40B4-BE49-F238E27FC236}">
                <a16:creationId xmlns:a16="http://schemas.microsoft.com/office/drawing/2014/main" id="{23285B89-6845-A144-A2A3-C34E2B50A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621CFEC1-5291-E04A-BE90-278617220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EE98C0-CEEA-0845-8F1A-402E8950E67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8BA349F-A321-724C-9478-C1B68BACE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Breakout strategies        </a:t>
            </a:r>
            <a:r>
              <a:rPr lang="en-US" altLang="en-US" sz="2800"/>
              <a:t>[Bresina]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1EFEE9D-B1FE-1043-AAB2-0EE5F4CE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 the weights of the broken constraints so that they are less likely to be broken in subsequent iterations</a:t>
            </a:r>
          </a:p>
          <a:p>
            <a:pPr eaLnBrk="1" hangingPunct="1"/>
            <a:r>
              <a:rPr lang="en-US" altLang="en-US"/>
              <a:t>Quite effective for recovering from local optima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">
            <a:extLst>
              <a:ext uri="{FF2B5EF4-FFF2-40B4-BE49-F238E27FC236}">
                <a16:creationId xmlns:a16="http://schemas.microsoft.com/office/drawing/2014/main" id="{638DA97A-92B6-B643-B2F2-86A2D5B2FC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F0E1EB18-2C8B-3C48-A5ED-ACF0B297A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5AA353-88CF-414E-A2C3-6F806C4BC3E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A0970CC-ABFF-184C-AC51-61692AF18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pPr eaLnBrk="1" hangingPunct="1">
              <a:tabLst>
                <a:tab pos="8293100" algn="r"/>
              </a:tabLst>
            </a:pPr>
            <a:r>
              <a:rPr lang="en-US" altLang="en-US" sz="4000"/>
              <a:t>ERA: </a:t>
            </a:r>
            <a:r>
              <a:rPr lang="en-US" altLang="en-US" sz="2800"/>
              <a:t>Environment, Rules, Agents	</a:t>
            </a:r>
            <a:r>
              <a:rPr lang="en-US" altLang="en-US" sz="2000" b="0"/>
              <a:t>[Liu et al, AIJ 02]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AF17BAA-6F9D-7440-9610-788B395E8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Environment is an </a:t>
            </a:r>
            <a:r>
              <a:rPr lang="en-US" altLang="en-US" sz="2800" i="1"/>
              <a:t>n </a:t>
            </a:r>
            <a:r>
              <a:rPr lang="en-US" altLang="en-US" sz="2800"/>
              <a:t>× </a:t>
            </a:r>
            <a:r>
              <a:rPr lang="en-US" altLang="en-US" sz="2800" i="1"/>
              <a:t>a</a:t>
            </a:r>
            <a:r>
              <a:rPr lang="en-US" altLang="en-US" sz="2800"/>
              <a:t> board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variable is an agent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position on board is a value of a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Agent moves in a row on 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position records the number of violations caused by the fact that agents are occupying other positions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Agents try to occupy positions where no constraints are broken (zero position)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Agents move according to reactive rules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5">
            <a:extLst>
              <a:ext uri="{FF2B5EF4-FFF2-40B4-BE49-F238E27FC236}">
                <a16:creationId xmlns:a16="http://schemas.microsoft.com/office/drawing/2014/main" id="{48BFBE4E-B518-6A4F-9E11-D24A49F3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1D100E51-7A5E-BE47-8890-D226319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BC67ED-301B-384A-9E38-486F73CB2534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69FFB8D-FA21-3C45-BE96-F02014279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1000" algn="r"/>
              </a:tabLst>
            </a:pPr>
            <a:r>
              <a:rPr lang="en-US" altLang="en-US" sz="4000"/>
              <a:t>Reactive rules	 </a:t>
            </a:r>
            <a:r>
              <a:rPr lang="en-US" altLang="en-US" sz="2000" b="0"/>
              <a:t>[Liu et al, AIJ 02]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988392D-733F-DC4D-A332-DBFD4899AD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87438"/>
            <a:ext cx="8140700" cy="2316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/>
              <a:t>Reactive rules</a:t>
            </a:r>
            <a:r>
              <a:rPr lang="en-US" altLang="zh-CN" sz="2800"/>
              <a:t>: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CN" sz="2400" i="1">
                <a:latin typeface="Times New Roman" panose="02020603050405020304" pitchFamily="18" charset="0"/>
              </a:rPr>
              <a:t>Least-move</a:t>
            </a:r>
            <a:r>
              <a:rPr lang="en-US" altLang="zh-CN" sz="2400">
                <a:latin typeface="Times New Roman" panose="02020603050405020304" pitchFamily="18" charset="0"/>
              </a:rPr>
              <a:t>: choose a position with the min. violation value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CN" sz="2400" i="1">
                <a:latin typeface="Times New Roman" panose="02020603050405020304" pitchFamily="18" charset="0"/>
              </a:rPr>
              <a:t>Better-move</a:t>
            </a:r>
            <a:r>
              <a:rPr lang="en-US" altLang="zh-CN" sz="2400">
                <a:latin typeface="Times New Roman" panose="02020603050405020304" pitchFamily="18" charset="0"/>
              </a:rPr>
              <a:t>: choose a position with a smaller violation value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CN" sz="2400" i="1">
                <a:latin typeface="Times New Roman" panose="02020603050405020304" pitchFamily="18" charset="0"/>
              </a:rPr>
              <a:t>Random-move</a:t>
            </a:r>
            <a:r>
              <a:rPr lang="en-US" altLang="zh-CN" sz="2400">
                <a:latin typeface="Times New Roman" panose="02020603050405020304" pitchFamily="18" charset="0"/>
              </a:rPr>
              <a:t>: randomly choose a position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None/>
            </a:pPr>
            <a:r>
              <a:rPr lang="en-US" altLang="zh-CN" sz="2000" b="1" i="1">
                <a:solidFill>
                  <a:srgbClr val="0000CC"/>
                </a:solidFill>
                <a:latin typeface="Times New Roman" panose="02020603050405020304" pitchFamily="18" charset="0"/>
              </a:rPr>
              <a:t>Combinations of these basic rules form different behaviors.</a:t>
            </a:r>
            <a:endParaRPr lang="en-US" altLang="en-US" sz="2400"/>
          </a:p>
        </p:txBody>
      </p:sp>
      <p:graphicFrame>
        <p:nvGraphicFramePr>
          <p:cNvPr id="37893" name="Object 13">
            <a:extLst>
              <a:ext uri="{FF2B5EF4-FFF2-40B4-BE49-F238E27FC236}">
                <a16:creationId xmlns:a16="http://schemas.microsoft.com/office/drawing/2014/main" id="{D1811283-9C9B-8C4F-8402-EE9FECE1C29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817563" y="3409950"/>
          <a:ext cx="7145337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SmartDraw" r:id="rId3" imgW="37744400" imgH="13106400" progId="SmartDraw.2">
                  <p:embed/>
                </p:oleObj>
              </mc:Choice>
              <mc:Fallback>
                <p:oleObj name="SmartDraw" r:id="rId3" imgW="37744400" imgH="13106400" progId="SmartDraw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409950"/>
                        <a:ext cx="7145337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CC9A7077-194D-3148-8FAE-E4FAB94A3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CD815065-E02B-3449-A317-BE6D2C2B5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35F330-246E-9F45-A13E-3FBA564CD2D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F52A62B-00E2-6C49-BE5D-FED57B07D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Big picture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7B509EC-D934-4741-BA1A-92AFC4841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7950200" algn="r"/>
              </a:tabLst>
            </a:pPr>
            <a:r>
              <a:rPr lang="en-US" altLang="en-US" sz="2800"/>
              <a:t>Agents do not communicate but share a common context</a:t>
            </a:r>
          </a:p>
          <a:p>
            <a:pPr eaLnBrk="1" hangingPunct="1">
              <a:tabLst>
                <a:tab pos="7950200" algn="r"/>
              </a:tabLst>
            </a:pPr>
            <a:r>
              <a:rPr lang="en-US" altLang="en-US" sz="2800"/>
              <a:t>Agents keep kicking each other out of their comfortable positions until every one is happy</a:t>
            </a:r>
          </a:p>
          <a:p>
            <a:pPr eaLnBrk="1" hangingPunct="1">
              <a:tabLst>
                <a:tab pos="7950200" algn="r"/>
              </a:tabLst>
            </a:pPr>
            <a:r>
              <a:rPr lang="en-US" altLang="en-US" sz="2800"/>
              <a:t>Charecterization:	</a:t>
            </a:r>
            <a:r>
              <a:rPr lang="en-US" altLang="en-US" sz="2000" b="1">
                <a:solidFill>
                  <a:srgbClr val="3366CC"/>
                </a:solidFill>
              </a:rPr>
              <a:t>[Hui Zou, 2003]</a:t>
            </a:r>
          </a:p>
          <a:p>
            <a:pPr lvl="1" eaLnBrk="1" hangingPunct="1">
              <a:tabLst>
                <a:tab pos="7950200" algn="r"/>
              </a:tabLst>
            </a:pPr>
            <a:r>
              <a:rPr lang="en-US" altLang="en-US" sz="2400"/>
              <a:t>Amazingly effective in solving very tight but solvable instances</a:t>
            </a:r>
          </a:p>
          <a:p>
            <a:pPr lvl="1" eaLnBrk="1" hangingPunct="1">
              <a:tabLst>
                <a:tab pos="7950200" algn="r"/>
              </a:tabLst>
            </a:pPr>
            <a:r>
              <a:rPr lang="en-US" altLang="en-US" sz="2400"/>
              <a:t>Unstable in over-constrained cases</a:t>
            </a:r>
          </a:p>
          <a:p>
            <a:pPr lvl="2" eaLnBrk="1" hangingPunct="1">
              <a:tabLst>
                <a:tab pos="7950200" algn="r"/>
              </a:tabLst>
            </a:pPr>
            <a:r>
              <a:rPr lang="en-US" altLang="en-US" sz="2000"/>
              <a:t>Agents keep kicking each other out (livelock)</a:t>
            </a:r>
          </a:p>
          <a:p>
            <a:pPr lvl="2" eaLnBrk="1" hangingPunct="1">
              <a:tabLst>
                <a:tab pos="7950200" algn="r"/>
              </a:tabLst>
            </a:pPr>
            <a:r>
              <a:rPr lang="en-US" altLang="en-US" sz="2000"/>
              <a:t>Livelocks may be exploited to identify bottlenecks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2668D52A-8571-6A47-9EFB-5687525C7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0ECB1D5-ACED-D146-B690-FF741179B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19ED74-D79D-3D4E-8930-4B4BA1F8B7A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C1960FC-6664-EB43-985C-F7FF9A8FD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ERA performance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46DA4C2-A36D-9940-BC4A-2F18532DA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39941" name="Object 11">
            <a:extLst>
              <a:ext uri="{FF2B5EF4-FFF2-40B4-BE49-F238E27FC236}">
                <a16:creationId xmlns:a16="http://schemas.microsoft.com/office/drawing/2014/main" id="{5235CDCB-6E94-CF4A-B169-808E881D2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606800"/>
          <a:ext cx="4343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Chart" r:id="rId3" imgW="6184900" imgH="2578100" progId="Excel.Chart.8">
                  <p:embed/>
                </p:oleObj>
              </mc:Choice>
              <mc:Fallback>
                <p:oleObj name="Chart" r:id="rId3" imgW="6184900" imgH="2578100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06800"/>
                        <a:ext cx="43434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12">
            <a:extLst>
              <a:ext uri="{FF2B5EF4-FFF2-40B4-BE49-F238E27FC236}">
                <a16:creationId xmlns:a16="http://schemas.microsoft.com/office/drawing/2014/main" id="{3B662543-1055-F441-A57A-C24CC216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718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ERA performance on solvable instances</a:t>
            </a:r>
          </a:p>
        </p:txBody>
      </p:sp>
      <p:sp>
        <p:nvSpPr>
          <p:cNvPr id="39943" name="Text Box 13">
            <a:extLst>
              <a:ext uri="{FF2B5EF4-FFF2-40B4-BE49-F238E27FC236}">
                <a16:creationId xmlns:a16="http://schemas.microsoft.com/office/drawing/2014/main" id="{A6A29EBF-BF2D-EE41-A6A3-CC93B3F4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ERA performance on unsolvable instances</a:t>
            </a:r>
          </a:p>
        </p:txBody>
      </p:sp>
      <p:sp>
        <p:nvSpPr>
          <p:cNvPr id="39944" name="Text Box 14">
            <a:extLst>
              <a:ext uri="{FF2B5EF4-FFF2-40B4-BE49-F238E27FC236}">
                <a16:creationId xmlns:a16="http://schemas.microsoft.com/office/drawing/2014/main" id="{5FF5111C-302C-8E46-8E12-EA2C8FF02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025650"/>
            <a:ext cx="4038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2400" u="sng">
                <a:latin typeface="Arial" panose="020B0604020202020204" pitchFamily="34" charset="0"/>
              </a:rPr>
              <a:t>Observation</a:t>
            </a:r>
            <a:r>
              <a:rPr lang="en-US" altLang="zh-CN" sz="18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zh-CN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</a:rPr>
              <a:t>Solvable vs. unsolvable instances: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stable on solvable instances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oscillates on unsolvable cases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i="1">
              <a:latin typeface="Times New Roman" panose="02020603050405020304" pitchFamily="18" charset="0"/>
            </a:endParaRPr>
          </a:p>
        </p:txBody>
      </p:sp>
      <p:graphicFrame>
        <p:nvGraphicFramePr>
          <p:cNvPr id="39945" name="Object 15">
            <a:extLst>
              <a:ext uri="{FF2B5EF4-FFF2-40B4-BE49-F238E27FC236}">
                <a16:creationId xmlns:a16="http://schemas.microsoft.com/office/drawing/2014/main" id="{FCE38D5A-0659-9749-B963-7EDB624EB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212850"/>
          <a:ext cx="44196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Chart" r:id="rId5" imgW="6184900" imgH="2578100" progId="Excel.Chart.8">
                  <p:embed/>
                </p:oleObj>
              </mc:Choice>
              <mc:Fallback>
                <p:oleObj name="Chart" r:id="rId5" imgW="6184900" imgH="2578100" progId="Excel.Char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2850"/>
                        <a:ext cx="44196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>
            <a:extLst>
              <a:ext uri="{FF2B5EF4-FFF2-40B4-BE49-F238E27FC236}">
                <a16:creationId xmlns:a16="http://schemas.microsoft.com/office/drawing/2014/main" id="{CFBF4DA6-7C51-384D-84BC-7D2698F68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AE60D73E-B7D1-5D44-A71C-668DC782E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6CF619-5077-CC47-B14D-3593514623D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09C6823-6674-1941-AAF2-F85FA179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Agent’s movement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AEA88A58-EF8A-B24A-9008-C2B31A0E2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403350"/>
          <a:ext cx="4267200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SmartDraw" r:id="rId3" imgW="35496500" imgH="25069800" progId="SmartDraw.2">
                  <p:embed/>
                </p:oleObj>
              </mc:Choice>
              <mc:Fallback>
                <p:oleObj name="SmartDraw" r:id="rId3" imgW="35496500" imgH="250698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03350"/>
                        <a:ext cx="4267200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>
            <a:extLst>
              <a:ext uri="{FF2B5EF4-FFF2-40B4-BE49-F238E27FC236}">
                <a16:creationId xmlns:a16="http://schemas.microsoft.com/office/drawing/2014/main" id="{E9A01A37-FD7D-9A48-AD7C-03744B12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66825"/>
            <a:ext cx="3429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US" altLang="zh-CN" sz="1000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u="sng">
                <a:latin typeface="Arial" panose="020B0604020202020204" pitchFamily="34" charset="0"/>
              </a:rPr>
              <a:t>Motion of agents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variable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stable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constant</a:t>
            </a:r>
          </a:p>
          <a:p>
            <a:pPr lvl="2" eaLnBrk="1" hangingPunct="1">
              <a:spcBef>
                <a:spcPct val="0"/>
              </a:spcBef>
              <a:buClrTx/>
            </a:pPr>
            <a:endParaRPr lang="en-US" altLang="zh-CN" sz="9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u="sng">
                <a:latin typeface="Arial" panose="020B0604020202020204" pitchFamily="34" charset="0"/>
              </a:rPr>
              <a:t>Observations</a:t>
            </a:r>
            <a:r>
              <a:rPr lang="en-US" altLang="zh-CN" sz="2000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221190" name="Group 6">
            <a:extLst>
              <a:ext uri="{FF2B5EF4-FFF2-40B4-BE49-F238E27FC236}">
                <a16:creationId xmlns:a16="http://schemas.microsoft.com/office/drawing/2014/main" id="{12D27FDB-8314-5246-9E30-F036A6CCEF1F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3402013"/>
          <a:ext cx="3124200" cy="1311275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charset="-122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Solvable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Unsolvable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Variable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None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Most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Stable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A few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A few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Constant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Most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None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0349B89A-353F-A546-833C-D4ED0BF3F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FD4B26B-3966-C840-B361-4C525E270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09EEAC-05B4-1347-AAE0-61B85B8DD05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2F31B56-2280-F442-8D7E-7A0E6F5C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9438B80-F3EE-8E49-AF76-5DABDF862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Main types: greedy &amp; stochastic</a:t>
            </a:r>
          </a:p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>
            <a:extLst>
              <a:ext uri="{FF2B5EF4-FFF2-40B4-BE49-F238E27FC236}">
                <a16:creationId xmlns:a16="http://schemas.microsoft.com/office/drawing/2014/main" id="{3EFF257B-6B24-354A-869D-714988E26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000A61C5-798B-4349-BBFB-B452EDF1B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F69449-9E19-584B-8BC2-1E2D76B5691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9DBBA48-911F-754E-9346-6EE492BBE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Random restart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DFE41E7-8B8F-5D4B-9E55-F8B475C69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Principle</a:t>
            </a:r>
          </a:p>
          <a:p>
            <a:pPr lvl="1" eaLnBrk="1" hangingPunct="1"/>
            <a:r>
              <a:rPr lang="en-US" altLang="en-US" sz="2400"/>
              <a:t>When no progress is made, restart from a new randomly selected state</a:t>
            </a:r>
          </a:p>
          <a:p>
            <a:pPr lvl="1" eaLnBrk="1" hangingPunct="1"/>
            <a:r>
              <a:rPr lang="en-US" altLang="en-US" sz="2400"/>
              <a:t>Save best results found so far (anytime algorithm)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Repeat random restart</a:t>
            </a:r>
          </a:p>
          <a:p>
            <a:pPr lvl="1" eaLnBrk="1" hangingPunct="1"/>
            <a:r>
              <a:rPr lang="en-US" altLang="en-US" sz="2400"/>
              <a:t>For a fixed number of iterations</a:t>
            </a:r>
          </a:p>
          <a:p>
            <a:pPr lvl="1" eaLnBrk="1" hangingPunct="1"/>
            <a:r>
              <a:rPr lang="en-US" altLang="en-US" sz="2400"/>
              <a:t>Until best results have not been improved on for a certain number of iterations.  E.g., Geometric law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76868FE6-F6A2-BA4A-8378-77BE1C553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0FF1FB1-A8D4-6D48-B2A6-150B7E1BC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1C9556-5418-E344-8FDC-490E80480CD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4BA97F7-D8E3-EB46-B796-86D92B5B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390B475-7C7D-3F43-9297-61A418A47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Main types: greedy &amp; stochastic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Evaluation methods</a:t>
            </a:r>
          </a:p>
          <a:p>
            <a:pPr eaLnBrk="1" hangingPunct="1"/>
            <a:endParaRPr lang="en-US" altLang="en-US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7C31F683-69CB-4A40-B620-2879438DCF23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November 2, 2005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4559E5F8-0728-6F4D-8F89-101150617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33FB01E9-D0E6-FE41-A41E-726BCD9D0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FE92E0-58FE-A340-A9E5-3B13BFFBE703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3F1AD3C2-6B4E-AA44-BEA2-ED8063D2F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Evaluation: empirical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C869BB51-57D2-3446-B638-7072E4AAB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4100"/>
            <a:ext cx="8229600" cy="4856163"/>
          </a:xfrm>
        </p:spPr>
        <p:txBody>
          <a:bodyPr/>
          <a:lstStyle/>
          <a:p>
            <a:pPr eaLnBrk="1" hangingPunct="1"/>
            <a:r>
              <a:rPr lang="en-US" altLang="en-US" sz="3600"/>
              <a:t>Test on </a:t>
            </a:r>
          </a:p>
          <a:p>
            <a:pPr lvl="1" eaLnBrk="1" hangingPunct="1"/>
            <a:r>
              <a:rPr lang="en-US" altLang="en-US"/>
              <a:t>a given problem </a:t>
            </a:r>
            <a:r>
              <a:rPr lang="en-US" altLang="en-US" u="sng"/>
              <a:t>instance</a:t>
            </a:r>
          </a:p>
          <a:p>
            <a:pPr lvl="1" eaLnBrk="1" hangingPunct="1"/>
            <a:r>
              <a:rPr lang="en-US" altLang="en-US"/>
              <a:t>an ensemble of problem </a:t>
            </a:r>
            <a:r>
              <a:rPr lang="en-US" altLang="en-US" u="sng"/>
              <a:t>instances</a:t>
            </a:r>
            <a:r>
              <a:rPr lang="en-US" altLang="en-US"/>
              <a:t> (representative of a population</a:t>
            </a:r>
            <a:r>
              <a:rPr lang="en-US" altLang="en-US" sz="3200"/>
              <a:t>)</a:t>
            </a:r>
            <a:endParaRPr lang="en-US" altLang="en-US" sz="4000"/>
          </a:p>
          <a:p>
            <a:pPr eaLnBrk="1" hangingPunct="1"/>
            <a:r>
              <a:rPr lang="en-US" altLang="en-US" sz="3600"/>
              <a:t>Experiment</a:t>
            </a:r>
          </a:p>
          <a:p>
            <a:pPr lvl="1" eaLnBrk="1" hangingPunct="1"/>
            <a:r>
              <a:rPr lang="en-US" altLang="en-US"/>
              <a:t>Run the algorithm thousands of times</a:t>
            </a:r>
          </a:p>
          <a:p>
            <a:pPr lvl="1" eaLnBrk="1" hangingPunct="1"/>
            <a:r>
              <a:rPr lang="en-US" altLang="en-US"/>
              <a:t>Measure some metric as a </a:t>
            </a:r>
            <a:r>
              <a:rPr lang="en-US" altLang="en-US" u="sng">
                <a:solidFill>
                  <a:srgbClr val="CC0000"/>
                </a:solidFill>
              </a:rPr>
              <a:t>random variable</a:t>
            </a:r>
            <a:r>
              <a:rPr lang="en-US" altLang="en-US"/>
              <a:t> (e.g., the time needed to find a solution)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>
            <a:extLst>
              <a:ext uri="{FF2B5EF4-FFF2-40B4-BE49-F238E27FC236}">
                <a16:creationId xmlns:a16="http://schemas.microsoft.com/office/drawing/2014/main" id="{EE95DF49-D709-B040-BDA8-1B399500E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B0C338BD-A838-E64E-8FD8-5265C59CA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99F644-DA52-284D-A583-3E2129C77F3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671DEF4-930D-104E-BD52-6AABB08CA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Solving CSPs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11A1B14-42C2-EC4A-9EEF-B4BC8356B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/>
              <a:t>CSPs are typically solved with a combination of</a:t>
            </a:r>
          </a:p>
          <a:p>
            <a:pPr marL="457200" indent="-457200" eaLnBrk="1" hangingPunct="1">
              <a:buFontTx/>
              <a:buNone/>
            </a:pPr>
            <a:endParaRPr lang="en-US" altLang="en-US" sz="280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/>
              <a:t>Constraint propagation (inference)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/>
              <a:t>Search (conditioning)</a:t>
            </a:r>
          </a:p>
          <a:p>
            <a:pPr marL="838200" lvl="1" indent="-381000" eaLnBrk="1" hangingPunct="1">
              <a:buFontTx/>
              <a:buChar char="•"/>
            </a:pPr>
            <a:r>
              <a:rPr lang="en-US" altLang="en-US" sz="2400"/>
              <a:t>Backtrack search</a:t>
            </a:r>
          </a:p>
          <a:p>
            <a:pPr marL="838200" lvl="1" indent="-381000" eaLnBrk="1" hangingPunct="1">
              <a:buFontTx/>
              <a:buChar char="•"/>
            </a:pPr>
            <a:r>
              <a:rPr lang="en-US" altLang="en-US" sz="2400"/>
              <a:t>Local search</a:t>
            </a:r>
          </a:p>
          <a:p>
            <a:pPr marL="457200" indent="-457200" eaLnBrk="1" hangingPunct="1">
              <a:buFontTx/>
              <a:buNone/>
            </a:pPr>
            <a:endParaRPr lang="en-US" altLang="en-US" sz="2800"/>
          </a:p>
          <a:p>
            <a:pPr marL="457200" indent="-457200" eaLnBrk="1" hangingPunct="1">
              <a:buFontTx/>
              <a:buNone/>
            </a:pPr>
            <a:r>
              <a:rPr lang="en-US" altLang="en-US" sz="2800"/>
              <a:t>We focus on </a:t>
            </a:r>
            <a:r>
              <a:rPr lang="en-US" altLang="en-US" sz="2800">
                <a:solidFill>
                  <a:srgbClr val="CC0000"/>
                </a:solidFill>
              </a:rPr>
              <a:t>local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5F1F3AC1-2A69-0D43-B897-758750396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00177FB6-EADF-F341-96A5-6AFC2D789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F81376-13D5-5143-95B7-347CD0F889C3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46083" name="Picture 5" descr="PDF">
            <a:extLst>
              <a:ext uri="{FF2B5EF4-FFF2-40B4-BE49-F238E27FC236}">
                <a16:creationId xmlns:a16="http://schemas.microsoft.com/office/drawing/2014/main" id="{4FE630A0-B4E0-8648-AC08-D6E5E2DC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578225"/>
            <a:ext cx="3263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CDF">
            <a:extLst>
              <a:ext uri="{FF2B5EF4-FFF2-40B4-BE49-F238E27FC236}">
                <a16:creationId xmlns:a16="http://schemas.microsoft.com/office/drawing/2014/main" id="{56F2CAF3-1C61-624C-AB61-6383060C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803650"/>
            <a:ext cx="3978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>
            <a:extLst>
              <a:ext uri="{FF2B5EF4-FFF2-40B4-BE49-F238E27FC236}">
                <a16:creationId xmlns:a16="http://schemas.microsoft.com/office/drawing/2014/main" id="{962D9180-56AC-A84B-B644-743C1D536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techniques </a:t>
            </a:r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7C317D6-12B6-DC4D-A6F4-C31CE56D9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2925763"/>
          </a:xfrm>
        </p:spPr>
        <p:txBody>
          <a:bodyPr/>
          <a:lstStyle/>
          <a:p>
            <a:pPr eaLnBrk="1" hangingPunct="1"/>
            <a:r>
              <a:rPr lang="en-US" altLang="en-US"/>
              <a:t>Provide</a:t>
            </a:r>
          </a:p>
          <a:p>
            <a:pPr lvl="1" eaLnBrk="1" hangingPunct="1"/>
            <a:r>
              <a:rPr lang="en-US" altLang="en-US" sz="2400"/>
              <a:t>The </a:t>
            </a:r>
            <a:r>
              <a:rPr lang="en-US" altLang="en-US" sz="2400" i="1" u="sng"/>
              <a:t>probability distribution function</a:t>
            </a:r>
            <a:r>
              <a:rPr lang="en-US" altLang="en-US" sz="2400"/>
              <a:t> (approximated by the number of runs that took a given time to find a solution)</a:t>
            </a:r>
          </a:p>
          <a:p>
            <a:pPr lvl="1" eaLnBrk="1" hangingPunct="1"/>
            <a:r>
              <a:rPr lang="en-US" altLang="en-US" sz="2400"/>
              <a:t>The </a:t>
            </a:r>
            <a:r>
              <a:rPr lang="en-US" altLang="en-US" sz="2400" i="1" u="sng"/>
              <a:t>cumulative distribution function</a:t>
            </a:r>
            <a:r>
              <a:rPr lang="en-US" altLang="en-US" sz="2400"/>
              <a:t> (approximated by the number of runs that found a solution within a given time)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4">
            <a:extLst>
              <a:ext uri="{FF2B5EF4-FFF2-40B4-BE49-F238E27FC236}">
                <a16:creationId xmlns:a16="http://schemas.microsoft.com/office/drawing/2014/main" id="{3B292E5C-F90C-0D48-A911-A54DE2304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00AC6D7F-4B96-254E-85F9-D2C368BB2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C98EF0-50EE-3B4A-B269-EAD570FE726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6BEC45B-ADB3-0A4C-B8F6-4F62D95B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techniques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8DBAC5-1A98-084B-8A70-8486E4E3E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2163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Compare algorithms’ performance using statistical tests (for confidence levels)</a:t>
            </a:r>
            <a:endParaRPr lang="en-US" altLang="en-US" sz="2800" b="1" i="1" u="sng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t-test: assumes normal distribution of the measured metrics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Nonparametric tests do not. Some match pairs, some do not.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>
                <a:solidFill>
                  <a:srgbClr val="CC0000"/>
                </a:solidFill>
              </a:rPr>
              <a:t>Consult/work with a statistician</a:t>
            </a:r>
            <a:endParaRPr lang="en-US" altLang="en-US" sz="2800"/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F2AD6C7B-838B-7B4D-AA5E-5C8534385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7400" y="3325813"/>
          <a:ext cx="403225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Chart" r:id="rId3" imgW="11722100" imgH="6934200" progId="Excel.Chart.8">
                  <p:embed/>
                </p:oleObj>
              </mc:Choice>
              <mc:Fallback>
                <p:oleObj name="Chart" r:id="rId3" imgW="11722100" imgH="69342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325813"/>
                        <a:ext cx="403225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>
            <a:extLst>
              <a:ext uri="{FF2B5EF4-FFF2-40B4-BE49-F238E27FC236}">
                <a16:creationId xmlns:a16="http://schemas.microsoft.com/office/drawing/2014/main" id="{17C8CFC6-6AD9-014A-8DCD-3C77178FD5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3308350"/>
          <a:ext cx="4445000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Chart" r:id="rId5" imgW="11264900" imgH="6451600" progId="Excel.Chart.8">
                  <p:embed/>
                </p:oleObj>
              </mc:Choice>
              <mc:Fallback>
                <p:oleObj name="Chart" r:id="rId5" imgW="11264900" imgH="64516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308350"/>
                        <a:ext cx="4445000" cy="256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>
            <a:extLst>
              <a:ext uri="{FF2B5EF4-FFF2-40B4-BE49-F238E27FC236}">
                <a16:creationId xmlns:a16="http://schemas.microsoft.com/office/drawing/2014/main" id="{0FFAEC49-E1F3-204A-97FE-89A05B413F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22E48E9-37A2-BB4A-A454-C1342E8B1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57493-792A-654E-AB74-10ADD501CAB4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505CEB9F-781D-D947-93A8-0F383E48F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E45A636F-192D-7441-B74C-B0FCE51C5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General principle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Main types: greedy &amp; stochastic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0086EEC4-2AE2-2E4C-898A-6C2B4A725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97A5FBE9-0056-6C44-8D62-FDC14415F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7CE6D5-E73C-A74F-BFEF-40962CEEB87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EF13C51-BD20-F547-AC15-77311C081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Backtrack search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FACC798-5671-6946-927E-F7628054C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20100" cy="4437063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/>
              <a:t>Properties</a:t>
            </a:r>
            <a:endParaRPr lang="en-US" altLang="en-US" sz="2400"/>
          </a:p>
          <a:p>
            <a:pPr marL="838200" lvl="1" indent="-381000" eaLnBrk="1" hangingPunct="1"/>
            <a:r>
              <a:rPr lang="en-US" altLang="en-US" sz="2000"/>
              <a:t>Systematic and exhaustive </a:t>
            </a:r>
          </a:p>
          <a:p>
            <a:pPr marL="838200" lvl="1" indent="-381000" eaLnBrk="1" hangingPunct="1"/>
            <a:r>
              <a:rPr lang="en-US" altLang="en-US" sz="2000"/>
              <a:t>Deterministic or heuristic</a:t>
            </a:r>
          </a:p>
          <a:p>
            <a:pPr marL="838200" lvl="1" indent="-381000" eaLnBrk="1" hangingPunct="1"/>
            <a:r>
              <a:rPr lang="en-US" altLang="en-US" sz="2000"/>
              <a:t>Sound and complete</a:t>
            </a:r>
            <a:r>
              <a:rPr lang="en-US" altLang="en-US" sz="2400"/>
              <a:t> </a:t>
            </a:r>
          </a:p>
          <a:p>
            <a:pPr marL="457200" indent="-457200" eaLnBrk="1" hangingPunct="1"/>
            <a:r>
              <a:rPr lang="en-US" altLang="en-US" sz="2400" b="1"/>
              <a:t>Shortcomings</a:t>
            </a:r>
            <a:endParaRPr lang="en-US" altLang="en-US" sz="2400"/>
          </a:p>
          <a:p>
            <a:pPr marL="838200" lvl="1" indent="-381000" eaLnBrk="1" hangingPunct="1"/>
            <a:r>
              <a:rPr lang="en-US" altLang="en-US" sz="2000"/>
              <a:t>worst-case time complexity prohibitive</a:t>
            </a:r>
          </a:p>
          <a:p>
            <a:pPr marL="838200" lvl="1" indent="-381000" eaLnBrk="1" hangingPunct="1"/>
            <a:r>
              <a:rPr lang="en-US" altLang="en-US" sz="2000"/>
              <a:t>often unable to solve large problems.  Thus, theoretical soundness and completeness do not mean much in practice</a:t>
            </a:r>
            <a:endParaRPr lang="en-US" altLang="en-US" sz="1800"/>
          </a:p>
          <a:p>
            <a:pPr marL="457200" indent="-457200" eaLnBrk="1" hangingPunct="1"/>
            <a:r>
              <a:rPr lang="en-US" altLang="en-US" sz="2400" b="1"/>
              <a:t>Idea</a:t>
            </a:r>
            <a:r>
              <a:rPr lang="en-US" altLang="en-US" sz="2400"/>
              <a:t> </a:t>
            </a:r>
          </a:p>
          <a:p>
            <a:pPr marL="838200" lvl="1" indent="-381000" eaLnBrk="1" hangingPunct="1"/>
            <a:r>
              <a:rPr lang="en-US" altLang="en-US" sz="2000"/>
              <a:t>Use approximations: sacrifice soundness and/or completeness</a:t>
            </a:r>
          </a:p>
          <a:p>
            <a:pPr marL="838200" lvl="1" indent="-381000" eaLnBrk="1" hangingPunct="1"/>
            <a:r>
              <a:rPr lang="en-US" altLang="en-US" sz="2000"/>
              <a:t>Can </a:t>
            </a:r>
            <a:r>
              <a:rPr lang="en-US" altLang="en-US" sz="2000" u="sng"/>
              <a:t>quickly</a:t>
            </a:r>
            <a:r>
              <a:rPr lang="en-US" altLang="en-US" sz="2000"/>
              <a:t> solve </a:t>
            </a:r>
            <a:r>
              <a:rPr lang="en-US" altLang="en-US" sz="2000" u="sng"/>
              <a:t>very</a:t>
            </a:r>
            <a:r>
              <a:rPr lang="en-US" altLang="en-US" sz="2000"/>
              <a:t> large problems (that have many solutions)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>
            <a:extLst>
              <a:ext uri="{FF2B5EF4-FFF2-40B4-BE49-F238E27FC236}">
                <a16:creationId xmlns:a16="http://schemas.microsoft.com/office/drawing/2014/main" id="{1A06CD77-5DCF-7444-9C7A-42E6577D3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D9725114-E0A6-264B-8B8F-9C834A27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C3B0EB-23D3-D049-923B-E50E06A3B86E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21507" name="Picture 5" descr="landscape">
            <a:extLst>
              <a:ext uri="{FF2B5EF4-FFF2-40B4-BE49-F238E27FC236}">
                <a16:creationId xmlns:a16="http://schemas.microsoft.com/office/drawing/2014/main" id="{ADD05105-E741-3846-B249-01C0D1DD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127125"/>
            <a:ext cx="3613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3325BBB5-759C-3349-AAC2-3307337DE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search: the picture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5137F6E5-14AC-6E41-9EC2-87E8240DB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States are laid up on a surface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 quality/cost is its height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 space forms a landscape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Optimum state: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maximizes solution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minimizes solution cost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Move around from state to state and try to reach the optimum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Exploration restricted to neighboring states, thus ‘local’ search </a:t>
            </a:r>
            <a:r>
              <a:rPr lang="en-US" altLang="en-US" sz="2400"/>
              <a:t>(ref. Holger &amp; Hoos)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7E153088-A353-C44D-8742-57F35BFD3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4152E2B8-87AC-2E4F-B30B-642813926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71C310-04BF-8942-9783-4BC43488468E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538DD74-9D63-7745-A8A5-F9F14E683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 of a local search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09D32E5-A694-ED4E-A1C6-359BE368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/>
              <a:t>State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is a complete assignment of values to variables, a possibly inconsistent solution</a:t>
            </a:r>
          </a:p>
          <a:p>
            <a:pPr eaLnBrk="1" hangingPunct="1"/>
            <a:r>
              <a:rPr lang="en-US" altLang="en-US" sz="2400"/>
              <a:t>Possible </a:t>
            </a:r>
            <a:r>
              <a:rPr lang="en-US" altLang="en-US" sz="2400" b="1" u="sng"/>
              <a:t>moves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are modifications to the current state, typically by changing the value of a </a:t>
            </a:r>
            <a:r>
              <a:rPr lang="en-US" altLang="en-US" sz="2000" u="sng"/>
              <a:t>single</a:t>
            </a:r>
            <a:r>
              <a:rPr lang="en-US" altLang="en-US" sz="2000"/>
              <a:t> variable.  Thus, ‘local’ repair (ref. Dechter)</a:t>
            </a:r>
          </a:p>
          <a:p>
            <a:pPr lvl="1" eaLnBrk="1" hangingPunct="1"/>
            <a:r>
              <a:rPr lang="en-US" altLang="en-US" sz="2000"/>
              <a:t>Examples: </a:t>
            </a:r>
          </a:p>
          <a:p>
            <a:pPr lvl="2" eaLnBrk="1" hangingPunct="1"/>
            <a:r>
              <a:rPr lang="en-US" altLang="en-US" sz="1800"/>
              <a:t>SAT: Flipping the value of a Boolean variable (GSAT), </a:t>
            </a:r>
          </a:p>
          <a:p>
            <a:pPr lvl="2" eaLnBrk="1" hangingPunct="1"/>
            <a:r>
              <a:rPr lang="en-US" altLang="en-US" sz="1800"/>
              <a:t>CSPs: Min-conflict heuristic (variations)</a:t>
            </a:r>
          </a:p>
          <a:p>
            <a:pPr eaLnBrk="1" hangingPunct="1"/>
            <a:r>
              <a:rPr lang="en-US" altLang="en-US" sz="2400" b="1" u="sng"/>
              <a:t>Evaluation</a:t>
            </a:r>
            <a:r>
              <a:rPr lang="en-US" altLang="en-US" sz="2400" u="sng"/>
              <a:t> (cost) </a:t>
            </a:r>
            <a:r>
              <a:rPr lang="en-US" altLang="en-US" sz="2400" b="1" u="sng"/>
              <a:t>function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rates the quality of a state, typically in the number of violated constraints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>
            <a:extLst>
              <a:ext uri="{FF2B5EF4-FFF2-40B4-BE49-F238E27FC236}">
                <a16:creationId xmlns:a16="http://schemas.microsoft.com/office/drawing/2014/main" id="{3A75F07D-B240-EC40-86F8-C957B5286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922F577C-2773-6B40-B314-A11B24236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80AA74-8130-0047-A2C8-014FD5CD6BA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4F9A4C8-3536-A64E-9BA1-968F2E8D8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Generic Mechanism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D59028-3154-C54E-AEE0-784623A54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Cost function</a:t>
            </a:r>
            <a:r>
              <a:rPr lang="en-US" altLang="en-US" sz="2400"/>
              <a:t>: number of broken constraints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General principle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Start with a </a:t>
            </a:r>
            <a:r>
              <a:rPr lang="en-US" altLang="en-US" sz="2000" u="sng"/>
              <a:t>full</a:t>
            </a:r>
            <a:r>
              <a:rPr lang="en-US" altLang="en-US" sz="2000"/>
              <a:t> but </a:t>
            </a:r>
            <a:r>
              <a:rPr lang="en-US" altLang="en-US" sz="2000" u="sng"/>
              <a:t>arbitrary</a:t>
            </a:r>
            <a:r>
              <a:rPr lang="en-US" altLang="en-US" sz="2000"/>
              <a:t> assignment of values to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Reduce inconsistencies by local repairs   (</a:t>
            </a:r>
            <a:r>
              <a:rPr lang="en-US" altLang="en-US" sz="2000" i="1"/>
              <a:t>heuristic</a:t>
            </a:r>
            <a:r>
              <a:rPr lang="en-US" altLang="en-US" sz="20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Repeat until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A solution is found                                       (</a:t>
            </a:r>
            <a:r>
              <a:rPr lang="en-US" altLang="en-US" sz="1800" i="1"/>
              <a:t>global minimum</a:t>
            </a:r>
            <a:r>
              <a:rPr lang="en-US" altLang="en-US" sz="18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The solution cannot be repaired                 (</a:t>
            </a:r>
            <a:r>
              <a:rPr lang="en-US" altLang="en-US" sz="1800" i="1"/>
              <a:t>local minimum</a:t>
            </a:r>
            <a:r>
              <a:rPr lang="en-US" altLang="en-US" sz="1800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…  You run out of patience                         (</a:t>
            </a:r>
            <a:r>
              <a:rPr lang="en-US" altLang="en-US" sz="1800">
                <a:latin typeface="Courier New" panose="02070309020205020404" pitchFamily="49" charset="0"/>
              </a:rPr>
              <a:t>max-tries</a:t>
            </a:r>
            <a:r>
              <a:rPr lang="en-US" altLang="en-US" sz="1800"/>
              <a:t>)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A.k.a.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Iterative repair (decision problems)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Iterative improvement (optimization problems)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>
            <a:extLst>
              <a:ext uri="{FF2B5EF4-FFF2-40B4-BE49-F238E27FC236}">
                <a16:creationId xmlns:a16="http://schemas.microsoft.com/office/drawing/2014/main" id="{DB427121-3BC0-BF48-9877-CB2DE3675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91CB2DD4-0FC2-BD4E-8222-58FE6554A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468CEB-4E9C-9A41-9BCA-6F6B2B2C05C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345A9A5-7C91-4042-98E7-F802F2533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26BEE61-1E77-534C-94F3-3B3C50855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 b="1">
                <a:solidFill>
                  <a:srgbClr val="CC0202"/>
                </a:solidFill>
              </a:rPr>
              <a:t>Main</a:t>
            </a:r>
            <a:r>
              <a:rPr lang="en-US" altLang="en-US" b="1">
                <a:solidFill>
                  <a:srgbClr val="CC0000"/>
                </a:solidFill>
              </a:rPr>
              <a:t> types: greedy &amp; stochastic</a:t>
            </a:r>
          </a:p>
          <a:p>
            <a:pPr lvl="1" eaLnBrk="1" hangingPunct="1"/>
            <a:r>
              <a:rPr lang="en-US" altLang="en-US" sz="2400" b="1">
                <a:solidFill>
                  <a:srgbClr val="CC0000"/>
                </a:solidFill>
              </a:rPr>
              <a:t>Greedy: </a:t>
            </a:r>
            <a:r>
              <a:rPr lang="en-US" altLang="en-US" sz="2000" b="1">
                <a:solidFill>
                  <a:srgbClr val="CC0000"/>
                </a:solidFill>
              </a:rPr>
              <a:t>hill climbing, local beam</a:t>
            </a:r>
            <a:endParaRPr lang="en-US" altLang="en-US" sz="2400" b="1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 sz="2400" b="1">
                <a:solidFill>
                  <a:srgbClr val="CC0000"/>
                </a:solidFill>
              </a:rPr>
              <a:t>Stochastic:</a:t>
            </a:r>
            <a:endParaRPr lang="en-US" altLang="en-US" b="1">
              <a:solidFill>
                <a:srgbClr val="CC020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CC0202"/>
                </a:solidFill>
              </a:rPr>
              <a:t>RandomWalk (stochastic noise), Tabu Search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solidFill>
                  <a:srgbClr val="CC0202"/>
                </a:solidFill>
              </a:rPr>
              <a:t>Simulated AnnealingGeneric algorithms, Breakout method (constraint weighting), ERA (multi-agent search)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\\Cselab6-29\c$\My Documents\04-421-821\Templates\ConSystLabLectureTemplate.ppt</Template>
  <TotalTime>11940</TotalTime>
  <Words>1537</Words>
  <Application>Microsoft Macintosh PowerPoint</Application>
  <PresentationFormat>On-screen Show (4:3)</PresentationFormat>
  <Paragraphs>315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宋体</vt:lpstr>
      <vt:lpstr>Helvetica</vt:lpstr>
      <vt:lpstr>Courier New</vt:lpstr>
      <vt:lpstr>Wingdings</vt:lpstr>
      <vt:lpstr>Times New Roman</vt:lpstr>
      <vt:lpstr>ConSystLabLectureTemplate</vt:lpstr>
      <vt:lpstr>Adobe Acrobat Document</vt:lpstr>
      <vt:lpstr>SmartDraw Drawing</vt:lpstr>
      <vt:lpstr>Microsoft Excel Chart</vt:lpstr>
      <vt:lpstr>PowerPoint Presentation</vt:lpstr>
      <vt:lpstr>Lecture sources</vt:lpstr>
      <vt:lpstr>Solving CSPs</vt:lpstr>
      <vt:lpstr>Outline</vt:lpstr>
      <vt:lpstr>Backtrack search</vt:lpstr>
      <vt:lpstr>Local search: the picture</vt:lpstr>
      <vt:lpstr>Components of a local search</vt:lpstr>
      <vt:lpstr>Generic Mechanism</vt:lpstr>
      <vt:lpstr>Outline</vt:lpstr>
      <vt:lpstr>Main types of local search</vt:lpstr>
      <vt:lpstr>Greedy local search</vt:lpstr>
      <vt:lpstr>Greedy local search</vt:lpstr>
      <vt:lpstr>Stochastic Local Search</vt:lpstr>
      <vt:lpstr>Simulated Annealing: idea</vt:lpstr>
      <vt:lpstr>Simulated Annealing: Mechanism</vt:lpstr>
      <vt:lpstr>Properties</vt:lpstr>
      <vt:lpstr>Genetic Algorithms</vt:lpstr>
      <vt:lpstr>Genetic Algorithm (2)</vt:lpstr>
      <vt:lpstr>Outline</vt:lpstr>
      <vt:lpstr>Breakout strategies        [Bresina]</vt:lpstr>
      <vt:lpstr>ERA: Environment, Rules, Agents [Liu et al, AIJ 02]</vt:lpstr>
      <vt:lpstr>Reactive rules  [Liu et al, AIJ 02]</vt:lpstr>
      <vt:lpstr>Big picture</vt:lpstr>
      <vt:lpstr>ERA performance</vt:lpstr>
      <vt:lpstr>Agent’s movement</vt:lpstr>
      <vt:lpstr>Outline</vt:lpstr>
      <vt:lpstr>Random restart</vt:lpstr>
      <vt:lpstr>Outline</vt:lpstr>
      <vt:lpstr>Evaluation: empirical</vt:lpstr>
      <vt:lpstr>Comparing techniques </vt:lpstr>
      <vt:lpstr>Comparing techniques</vt:lpstr>
    </vt:vector>
  </TitlesOfParts>
  <Company>Anderson Speciality Woods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Microsoft Office User</cp:lastModifiedBy>
  <cp:revision>609</cp:revision>
  <dcterms:created xsi:type="dcterms:W3CDTF">2012-11-14T20:33:09Z</dcterms:created>
  <dcterms:modified xsi:type="dcterms:W3CDTF">2019-01-07T01:24:57Z</dcterms:modified>
</cp:coreProperties>
</file>