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71" r:id="rId2"/>
    <p:sldId id="272" r:id="rId3"/>
    <p:sldId id="275" r:id="rId4"/>
    <p:sldId id="274" r:id="rId5"/>
    <p:sldId id="295" r:id="rId6"/>
    <p:sldId id="260" r:id="rId7"/>
    <p:sldId id="277" r:id="rId8"/>
    <p:sldId id="276" r:id="rId9"/>
    <p:sldId id="266" r:id="rId10"/>
    <p:sldId id="267" r:id="rId11"/>
  </p:sldIdLst>
  <p:sldSz cx="9144000" cy="6858000" type="screen4x3"/>
  <p:notesSz cx="6985000" cy="92837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6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0.xml"/><Relationship Id="rId2" Type="http://schemas.openxmlformats.org/officeDocument/2006/relationships/slide" Target="slides/slide9.xml"/><Relationship Id="rId1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20A6E4A-A6C0-AE45-B06A-CAD87A4894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1BCB86A-D7FA-FB43-BD70-A4B035CDA61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algn="r"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989A9D49-6C84-664A-98AD-7AC2301E11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73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BC38EEE4-BFB1-724A-A64F-AD4A38A2C50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18563"/>
            <a:ext cx="302736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18A82A18-1A02-A240-9798-B45B17787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B9E79C2-CF72-9E41-B75C-58AC13BFD8B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8B7DDE6-0F15-4B48-9835-59A324F3669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>
            <a:lvl1pPr algn="r"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9838CDBA-0F75-334F-A657-1DFFB5B2379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0819323-BE71-7246-9299-0AFBC88CE21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10075"/>
            <a:ext cx="5588000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3765F76-20FE-7B4A-87DE-2FF7672969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defTabSz="93023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37DC5B4-7EC8-934C-94D2-EAF64E4715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16975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64" tIns="46482" rIns="92964" bIns="46482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BE3F3A85-C259-504B-ABD8-29EF815B0F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33BE5250-90F2-AB4F-B5E3-EF3FA9B468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D3CFFA9C-922F-FD48-BA59-7E46F2896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50C4B6C5-CD78-8C43-ABB5-E725959EA1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28688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1076C2FB-59BE-8D4D-B5CE-06FB322E28A0}" type="slidenum">
              <a:rPr lang="en-US" altLang="zh-CN" smtClean="0"/>
              <a:pPr/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84A14-2C94-AF4F-95F2-7684BDFAC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 14, 200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370E0-0C55-BF45-8F48-43AD26148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0D9E0-7BCD-5648-81F9-6FACFE95D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E7D88-9156-2C4B-AEB3-77997ED6C2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315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710EA6C-3BCA-3046-B411-ADBA47412A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4C88B0A-3637-5742-871B-6CA80B4563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B58E2-4CAA-8848-824E-5A73431D71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1735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FAC1B-1726-AA45-8F71-F4AF3B4A7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76AF6-F084-1641-95B2-70114BD3A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1E21D-A437-3F4D-B52D-FADD6A91D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1E38C-AAFE-584F-8550-236EE99D67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07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8EB41-9C95-D048-952E-B746872FF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A0097-651A-8C46-844E-614CB6A04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7E0DC-AF42-9344-AB0A-6901556F0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D2C4C-99FB-3842-9807-ADEBB89E0E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875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F08A6A-054B-6B44-BB70-13BEEA850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D89D3-9909-134F-97AD-18C55012A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CE1243-46F4-FE4F-A2BF-B1FA1CF8A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4EB08-48CF-7E4E-9843-22A4FA34AF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341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2820E6-FD6A-9143-870E-6001031D9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 14, 2008</a:t>
            </a:r>
          </a:p>
          <a:p>
            <a:pPr>
              <a:defRPr/>
            </a:pPr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2FD6C3-0483-114A-AF1F-76C8A3B68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270721-4A9C-8343-9B03-E1571B2C2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AE15F-A450-644B-9BCE-E771BADEFE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525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7F0FFD0-3F9B-4240-BE83-B5B157327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 14, 2008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87ABEBB-E8D0-024C-95EB-6B77657CFE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4BF4887-337A-EB4F-9E19-B424C00056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9B4E0-271F-CB43-95CB-471BE9706E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899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F2993-5DFA-2241-9959-096301662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/>
              <a:t>Jan 14, 2008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52BB5-E301-B746-B7E8-6AC284000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78164-0506-084E-9FA2-A6163C88C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2E0E0-7E69-2644-807B-5000B00715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7961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06055-4DEE-AD40-A0C6-88E0A6514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 22,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CD225A-2676-1F40-9F8B-7F0953A09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48D5A-25A4-C44C-9604-1C103A8C5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4F425-F1A5-CF4B-B33B-5AAB19C952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9886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24F2F35-8E51-BE43-AC5D-6B059A2AA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BA60CE-C04D-0944-BD82-14610474D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CE6788A4-903E-9C4A-90A0-8A40589FEA0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Jan 12, 2009</a:t>
            </a:r>
            <a:endParaRPr lang="en-US" altLang="zh-CN"/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6883226A-BD7C-A14A-A31B-D330D67179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Course Administration</a:t>
            </a:r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41DA7340-FA0B-B646-A881-9B7029B1EC9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057F57D-BB56-744B-965F-C0F0A753F9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479D45B9-C5F6-394C-8804-30F368693B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4373779A-4153-1F46-A381-789E832888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3" name="Picture 9" descr="UNL logo">
            <a:extLst>
              <a:ext uri="{FF2B5EF4-FFF2-40B4-BE49-F238E27FC236}">
                <a16:creationId xmlns:a16="http://schemas.microsoft.com/office/drawing/2014/main" id="{B699937D-48ED-3A44-A83F-A86EBF60E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0">
            <a:extLst>
              <a:ext uri="{FF2B5EF4-FFF2-40B4-BE49-F238E27FC236}">
                <a16:creationId xmlns:a16="http://schemas.microsoft.com/office/drawing/2014/main" id="{583FA346-8D07-AE47-8EC2-789C8155A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Processing, CSCE 421/821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iazza.com/unl/spring2021/csce421821/" TargetMode="External"/><Relationship Id="rId7" Type="http://schemas.openxmlformats.org/officeDocument/2006/relationships/hyperlink" Target="http://cse.unl.edu/~choueiry/S21-421-821/catch.html" TargetMode="External"/><Relationship Id="rId2" Type="http://schemas.openxmlformats.org/officeDocument/2006/relationships/hyperlink" Target="http://cse.unl.edu/~choueiry/S21-421-82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e.unl.edu/~choueiry/S21-421-821/email/email.html" TargetMode="External"/><Relationship Id="rId5" Type="http://schemas.openxmlformats.org/officeDocument/2006/relationships/hyperlink" Target="http://cse.unl.edu/~choueiry/S21-421-821/wiki.html" TargetMode="External"/><Relationship Id="rId4" Type="http://schemas.openxmlformats.org/officeDocument/2006/relationships/hyperlink" Target="http://cse.unl.edu/~cse421/handin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Footer Placeholder 4">
            <a:extLst>
              <a:ext uri="{FF2B5EF4-FFF2-40B4-BE49-F238E27FC236}">
                <a16:creationId xmlns:a16="http://schemas.microsoft.com/office/drawing/2014/main" id="{CA4BE385-70FC-C449-9BA1-9760EFEE47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B6907FF3-4606-4145-A93D-E60458BCDF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F5EE6F-D290-D840-A79F-4412567EB4CE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CC709DE7-0A4B-BB46-924C-66C716830E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22263"/>
            <a:ext cx="8229600" cy="485775"/>
          </a:xfrm>
        </p:spPr>
        <p:txBody>
          <a:bodyPr/>
          <a:lstStyle/>
          <a:p>
            <a:pPr eaLnBrk="1" hangingPunct="1"/>
            <a:r>
              <a:rPr lang="en-US" altLang="en-US"/>
              <a:t>Welcome</a:t>
            </a:r>
            <a:endParaRPr lang="en-US" altLang="en-US" sz="2800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86258E69-088B-F94F-9EE6-55BCFF9FD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50925"/>
            <a:ext cx="8001000" cy="46640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Course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Foundations of Constraint Processing, CSCE 421/821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Instructor</a:t>
            </a:r>
            <a:endParaRPr lang="en-US" altLang="en-US" sz="2400" b="1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Berthe Y. </a:t>
            </a:r>
            <a:r>
              <a:rPr lang="en-US" altLang="en-US" sz="2000" dirty="0" err="1"/>
              <a:t>Choueiry</a:t>
            </a:r>
            <a:r>
              <a:rPr lang="en-US" altLang="en-US" sz="2000" dirty="0"/>
              <a:t> (Shu-we-</a:t>
            </a:r>
            <a:r>
              <a:rPr lang="en-US" altLang="en-US" sz="2000" dirty="0" err="1"/>
              <a:t>ri</a:t>
            </a:r>
            <a:r>
              <a:rPr lang="en-US" altLang="en-US" sz="2000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Class:  Mon/Wed/Fri 3:30—4:20 @ </a:t>
            </a:r>
            <a:r>
              <a:rPr lang="en-US" altLang="en-US" sz="2000" dirty="0" err="1"/>
              <a:t>AvH</a:t>
            </a:r>
            <a:r>
              <a:rPr lang="en-US" altLang="en-US" sz="2000" dirty="0"/>
              <a:t> 110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Recitation:  Wed 4:30-5:20 @ </a:t>
            </a:r>
            <a:r>
              <a:rPr lang="en-US" altLang="en-US" sz="2000" dirty="0" err="1"/>
              <a:t>AvH</a:t>
            </a:r>
            <a:r>
              <a:rPr lang="en-US" altLang="en-US" sz="2000" dirty="0"/>
              <a:t> 110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Office hour: Mon/Fri 4:30—5:30 @ </a:t>
            </a:r>
            <a:r>
              <a:rPr lang="en-US" altLang="en-US" sz="2000" dirty="0" err="1"/>
              <a:t>AvH</a:t>
            </a:r>
            <a:r>
              <a:rPr lang="en-US" altLang="en-US" sz="2000" dirty="0"/>
              <a:t> 259 or Zoom room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No GTA/UTA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Footer Placeholder 4">
            <a:extLst>
              <a:ext uri="{FF2B5EF4-FFF2-40B4-BE49-F238E27FC236}">
                <a16:creationId xmlns:a16="http://schemas.microsoft.com/office/drawing/2014/main" id="{3644610A-9C93-CE45-828B-4C1F660E32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462066EB-1F9C-9441-8430-068B8D4B8F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1AC5459-0F07-E94A-965F-53C2C5DBD34D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0867EDED-CBC7-E347-AE10-C7196BE291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More resources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E2FD394D-8382-DE49-9840-BE5170365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5438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Web</a:t>
            </a:r>
            <a:endParaRPr lang="en-US" altLang="en-US" sz="36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Check links: </a:t>
            </a:r>
            <a:r>
              <a:rPr lang="en-US" altLang="en-US" sz="2000" dirty="0" err="1">
                <a:solidFill>
                  <a:schemeClr val="accent2"/>
                </a:solidFill>
                <a:latin typeface="Arial Unicode MS" panose="020B0604020202020204" pitchFamily="34" charset="-128"/>
              </a:rPr>
              <a:t>www.cse.unl.edu</a:t>
            </a:r>
            <a:r>
              <a:rPr lang="en-US" altLang="en-US" sz="2000" dirty="0">
                <a:solidFill>
                  <a:schemeClr val="accent2"/>
                </a:solidFill>
                <a:latin typeface="Arial Unicode MS" panose="020B0604020202020204" pitchFamily="34" charset="-128"/>
              </a:rPr>
              <a:t>/~</a:t>
            </a:r>
            <a:r>
              <a:rPr lang="en-US" altLang="en-US" sz="2000" dirty="0" err="1">
                <a:solidFill>
                  <a:schemeClr val="accent2"/>
                </a:solidFill>
                <a:latin typeface="Arial Unicode MS" panose="020B0604020202020204" pitchFamily="34" charset="-128"/>
              </a:rPr>
              <a:t>choueiry</a:t>
            </a:r>
            <a:r>
              <a:rPr lang="en-US" altLang="en-US" sz="2000" dirty="0">
                <a:solidFill>
                  <a:schemeClr val="accent2"/>
                </a:solidFill>
                <a:latin typeface="Arial Unicode MS" panose="020B0604020202020204" pitchFamily="34" charset="-128"/>
              </a:rPr>
              <a:t>/S21-421-821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Benchmark problems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Association for Constraint Programming</a:t>
            </a:r>
            <a:endParaRPr lang="en-US" altLang="en-US" sz="1600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Conferences</a:t>
            </a:r>
            <a:r>
              <a:rPr lang="en-US" altLang="en-US" sz="2400" dirty="0">
                <a:solidFill>
                  <a:srgbClr val="000000"/>
                </a:solidFill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CP, AIOR, IJCAI, ECAI, NCAI (AAAI), FLAIRS...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Workshops in parallel to conferences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Journals</a:t>
            </a:r>
            <a:endParaRPr lang="en-US" altLang="en-US" sz="2400" dirty="0">
              <a:solidFill>
                <a:srgbClr val="00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Constraints, AIJ, JACM, Annals of </a:t>
            </a:r>
            <a:r>
              <a:rPr lang="en-US" altLang="en-US" sz="2400" dirty="0" err="1">
                <a:solidFill>
                  <a:srgbClr val="000000"/>
                </a:solidFill>
              </a:rPr>
              <a:t>AI+Math</a:t>
            </a:r>
            <a:r>
              <a:rPr lang="en-US" altLang="en-US" sz="2400" dirty="0">
                <a:solidFill>
                  <a:srgbClr val="000000"/>
                </a:solidFill>
              </a:rPr>
              <a:t>, etc.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Footer Placeholder 4">
            <a:extLst>
              <a:ext uri="{FF2B5EF4-FFF2-40B4-BE49-F238E27FC236}">
                <a16:creationId xmlns:a16="http://schemas.microsoft.com/office/drawing/2014/main" id="{5EF59407-A932-A248-AB5B-8CAB9896AB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7AE0C091-AD61-0C4F-98D8-1B70270CB4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F7B9BDD-BEF8-0644-B060-57729FBAA6A9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4765B38D-64EA-5345-B0AE-7C05102039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Pre-requisites </a:t>
            </a:r>
            <a:r>
              <a:rPr lang="en-US" altLang="en-US" sz="3600" b="0"/>
              <a:t> 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22C016FB-D030-9846-89E1-5805470B3F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534400" cy="4525963"/>
          </a:xfrm>
        </p:spPr>
        <p:txBody>
          <a:bodyPr/>
          <a:lstStyle/>
          <a:p>
            <a:pPr eaLnBrk="1" hangingPunct="1"/>
            <a:r>
              <a:rPr lang="en-US" altLang="en-US" sz="2400"/>
              <a:t>Pre-requisites </a:t>
            </a:r>
          </a:p>
          <a:p>
            <a:pPr lvl="1" eaLnBrk="1" hangingPunct="1"/>
            <a:r>
              <a:rPr lang="en-US" altLang="en-US" sz="2000">
                <a:solidFill>
                  <a:srgbClr val="FF0000"/>
                </a:solidFill>
              </a:rPr>
              <a:t>Contact instructor </a:t>
            </a:r>
          </a:p>
          <a:p>
            <a:pPr eaLnBrk="1" hangingPunct="1"/>
            <a:r>
              <a:rPr lang="en-US" altLang="en-US" sz="2400"/>
              <a:t>Track</a:t>
            </a:r>
          </a:p>
          <a:p>
            <a:pPr lvl="1" eaLnBrk="1" hangingPunct="1"/>
            <a:r>
              <a:rPr lang="en-US" altLang="en-US" sz="2000"/>
              <a:t>Undergrads</a:t>
            </a:r>
          </a:p>
          <a:p>
            <a:pPr lvl="2" eaLnBrk="1" hangingPunct="1"/>
            <a:r>
              <a:rPr lang="en-US" altLang="en-US" sz="1800"/>
              <a:t>CS: Foundations, AI</a:t>
            </a:r>
          </a:p>
          <a:p>
            <a:pPr lvl="2" eaLnBrk="1" hangingPunct="1"/>
            <a:r>
              <a:rPr lang="en-US" altLang="en-US" sz="1800"/>
              <a:t>CE: Applications</a:t>
            </a:r>
          </a:p>
          <a:p>
            <a:pPr lvl="1" eaLnBrk="1" hangingPunct="1"/>
            <a:r>
              <a:rPr lang="en-US" altLang="en-US" sz="2000"/>
              <a:t>Grad CS students: Theory track</a:t>
            </a:r>
          </a:p>
          <a:p>
            <a:pPr eaLnBrk="1" hangingPunct="1"/>
            <a:r>
              <a:rPr lang="en-US" altLang="en-US" sz="2400"/>
              <a:t>3 credit-hours</a:t>
            </a:r>
          </a:p>
          <a:p>
            <a:pPr lvl="1" eaLnBrk="1" hangingPunct="1"/>
            <a:r>
              <a:rPr lang="en-US" altLang="en-US" sz="2000"/>
              <a:t>Intensive course</a:t>
            </a:r>
          </a:p>
          <a:p>
            <a:pPr lvl="1" eaLnBrk="1" hangingPunct="1"/>
            <a:r>
              <a:rPr lang="en-US" altLang="en-US" sz="2000"/>
              <a:t>Students: Committed, motivated, collegial, independent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Footer Placeholder 4">
            <a:extLst>
              <a:ext uri="{FF2B5EF4-FFF2-40B4-BE49-F238E27FC236}">
                <a16:creationId xmlns:a16="http://schemas.microsoft.com/office/drawing/2014/main" id="{728E7DE4-9543-B347-8867-BA0BA1F49C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B966099B-1C40-CD4E-A4C8-A88B72B46F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B24B461-93F8-2348-991C-A6F83B68FD53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A7E51D0F-76F5-DE4C-86FE-DBC6240119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68300"/>
            <a:ext cx="7772400" cy="411163"/>
          </a:xfrm>
        </p:spPr>
        <p:txBody>
          <a:bodyPr/>
          <a:lstStyle/>
          <a:p>
            <a:pPr eaLnBrk="1" hangingPunct="1"/>
            <a:r>
              <a:rPr lang="en-US" altLang="en-US"/>
              <a:t>Communications</a:t>
            </a:r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3B2F3880-30B5-144D-8DBB-B879785C43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2"/>
              </a:rPr>
              <a:t>Course </a:t>
            </a:r>
            <a:r>
              <a:rPr lang="en-US" altLang="en-US" sz="2000" dirty="0" err="1">
                <a:hlinkClick r:id="rId2"/>
              </a:rPr>
              <a:t>WebPage</a:t>
            </a:r>
            <a:r>
              <a:rPr lang="en-US" altLang="en-US" sz="2000" dirty="0"/>
              <a:t>: handouts &amp; detailed schedule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Canvas: for grades. Check regularly and alert us about grading errors within 7 calendar days.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3"/>
              </a:rPr>
              <a:t>Piazza</a:t>
            </a:r>
            <a:r>
              <a:rPr lang="en-US" altLang="en-US" sz="2000" dirty="0"/>
              <a:t>: For a quick response, send your questions to Piazza.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4"/>
              </a:rPr>
              <a:t>handin</a:t>
            </a:r>
            <a:r>
              <a:rPr lang="en-US" altLang="en-US" sz="2000" dirty="0"/>
              <a:t>: homework, projects, reports, etc.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5"/>
              </a:rPr>
              <a:t>Wiki</a:t>
            </a:r>
            <a:r>
              <a:rPr lang="en-US" altLang="en-US" sz="2000" dirty="0"/>
              <a:t>: You can upload the Excel file of the results of your homework on the wiki and check the results of others so that you can debug your code.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6"/>
              </a:rPr>
              <a:t>Anonymous Suggestion Box </a:t>
            </a:r>
            <a:r>
              <a:rPr lang="en-US" altLang="en-US" sz="2000" dirty="0"/>
              <a:t>(also via Piazza)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>
                <a:hlinkClick r:id="rId7"/>
              </a:rPr>
              <a:t>Your Catch</a:t>
            </a:r>
            <a:r>
              <a:rPr lang="en-US" altLang="en-US" sz="2000" dirty="0"/>
              <a:t>: Share your ideas and good pointers with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/>
              <a:t>Good pointers will be listed on the web under “Your catch”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Footer Placeholder 4">
            <a:extLst>
              <a:ext uri="{FF2B5EF4-FFF2-40B4-BE49-F238E27FC236}">
                <a16:creationId xmlns:a16="http://schemas.microsoft.com/office/drawing/2014/main" id="{DBE7C01D-723E-6F4C-8E7F-A76963211D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7C886688-E5D7-B34C-B396-920D3AE771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302309-60ED-704F-B2BE-69CD2547DD63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10630B96-B895-D747-AF71-0A0F018ECB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Expectations I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3AB8FE6-5050-124B-97AF-2EFFFC2B02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Mastery of pre-requisite's material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Effort outside classroom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9 hours of work outside classroom, if you have pre-requisites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If you spend more time, </a:t>
            </a:r>
            <a:r>
              <a:rPr lang="en-US" altLang="en-US" sz="2400" dirty="0">
                <a:solidFill>
                  <a:srgbClr val="FF0000"/>
                </a:solidFill>
              </a:rPr>
              <a:t>let me know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Attendance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Attendance of lectures (</a:t>
            </a:r>
            <a:r>
              <a:rPr lang="en-US" altLang="en-US" sz="2400" dirty="0">
                <a:solidFill>
                  <a:srgbClr val="FF0000"/>
                </a:solidFill>
              </a:rPr>
              <a:t>&amp; </a:t>
            </a:r>
            <a:r>
              <a:rPr lang="en-US" altLang="en-US" sz="2400" dirty="0"/>
              <a:t>recitation) is mandatory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Absence: </a:t>
            </a:r>
            <a:r>
              <a:rPr lang="en-US" altLang="en-US" sz="2400" dirty="0">
                <a:solidFill>
                  <a:srgbClr val="FF0000"/>
                </a:solidFill>
              </a:rPr>
              <a:t>maximum</a:t>
            </a:r>
            <a:r>
              <a:rPr lang="en-US" altLang="en-US" sz="2400" dirty="0"/>
              <a:t> 6 sessions (including recitation)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rgbClr val="FF0000"/>
                </a:solidFill>
              </a:rPr>
              <a:t>Prior notification (Piazza) of absence is mandatory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Footer Placeholder 4">
            <a:extLst>
              <a:ext uri="{FF2B5EF4-FFF2-40B4-BE49-F238E27FC236}">
                <a16:creationId xmlns:a16="http://schemas.microsoft.com/office/drawing/2014/main" id="{8C20A455-0E35-3640-A248-68F1DDAFC6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0F9AD435-AC86-2749-B52F-2EF9EC653D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A7E7978-FC4F-D94B-AF4E-878FEFCC8859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9BC6529-8F18-634E-B5C2-73092E9B6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430213"/>
          </a:xfrm>
        </p:spPr>
        <p:txBody>
          <a:bodyPr/>
          <a:lstStyle/>
          <a:p>
            <a:pPr eaLnBrk="1" hangingPunct="1"/>
            <a:r>
              <a:rPr lang="en-US" altLang="en-US"/>
              <a:t>Expectations 2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E15891D-BB53-A54E-86B4-300034DF62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Collaboration policy </a:t>
            </a:r>
          </a:p>
          <a:p>
            <a:pPr lvl="1" eaLnBrk="1" hangingPunct="1"/>
            <a:r>
              <a:rPr lang="en-US" altLang="en-US" sz="2000" dirty="0"/>
              <a:t>Do </a:t>
            </a:r>
            <a:r>
              <a:rPr lang="en-US" altLang="en-US" sz="2000" dirty="0">
                <a:solidFill>
                  <a:srgbClr val="FF0000"/>
                </a:solidFill>
              </a:rPr>
              <a:t>discuss everything</a:t>
            </a:r>
            <a:r>
              <a:rPr lang="en-US" altLang="en-US" sz="2000" dirty="0"/>
              <a:t> with others</a:t>
            </a:r>
          </a:p>
          <a:p>
            <a:pPr lvl="1" eaLnBrk="1" hangingPunct="1"/>
            <a:r>
              <a:rPr lang="en-US" altLang="en-US" sz="2000" dirty="0"/>
              <a:t>But</a:t>
            </a:r>
            <a:r>
              <a:rPr lang="en-US" altLang="en-US" sz="2000" dirty="0">
                <a:solidFill>
                  <a:srgbClr val="FF0000"/>
                </a:solidFill>
              </a:rPr>
              <a:t> do it</a:t>
            </a:r>
            <a:r>
              <a:rPr lang="en-US" altLang="en-US" sz="2000" dirty="0"/>
              <a:t> on your own</a:t>
            </a:r>
          </a:p>
          <a:p>
            <a:pPr lvl="1" eaLnBrk="1" hangingPunct="1"/>
            <a:r>
              <a:rPr lang="en-US" altLang="en-US" sz="2000" dirty="0"/>
              <a:t>Always acknowledge sources &amp; help received</a:t>
            </a:r>
          </a:p>
          <a:p>
            <a:pPr lvl="1" eaLnBrk="1" hangingPunct="1"/>
            <a:r>
              <a:rPr lang="en-US" altLang="en-US" sz="2000" dirty="0"/>
              <a:t>Wiki page is set up for exchanging information</a:t>
            </a:r>
          </a:p>
          <a:p>
            <a:pPr eaLnBrk="1" hangingPunct="1"/>
            <a:r>
              <a:rPr lang="en-US" altLang="en-US" sz="2400" dirty="0"/>
              <a:t>Prompt response to notifications</a:t>
            </a:r>
          </a:p>
          <a:p>
            <a:pPr lvl="1" eaLnBrk="1" hangingPunct="1"/>
            <a:r>
              <a:rPr lang="en-US" altLang="en-US" sz="2000" dirty="0"/>
              <a:t>Piazza</a:t>
            </a:r>
          </a:p>
          <a:p>
            <a:pPr lvl="1" eaLnBrk="1" hangingPunct="1"/>
            <a:r>
              <a:rPr lang="en-US" altLang="en-US" sz="2000" dirty="0"/>
              <a:t>Posted on web: 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dirty="0" err="1">
                <a:latin typeface="Courier" pitchFamily="2" charset="0"/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latin typeface="Courier" pitchFamily="2" charset="0"/>
                <a:ea typeface="ＭＳ Ｐゴシック" panose="020B0600070205080204" pitchFamily="34" charset="-128"/>
              </a:rPr>
              <a:t>/~cse421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dirty="0" err="1">
                <a:latin typeface="Courier" pitchFamily="2" charset="0"/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latin typeface="Courier" pitchFamily="2" charset="0"/>
                <a:ea typeface="ＭＳ Ｐゴシック" panose="020B0600070205080204" pitchFamily="34" charset="-128"/>
              </a:rPr>
              <a:t>/~</a:t>
            </a:r>
            <a:r>
              <a:rPr lang="en-US" altLang="en-US" sz="2000" dirty="0" err="1">
                <a:latin typeface="Courier" pitchFamily="2" charset="0"/>
                <a:ea typeface="ＭＳ Ｐゴシック" panose="020B0600070205080204" pitchFamily="34" charset="-128"/>
              </a:rPr>
              <a:t>choueiry</a:t>
            </a:r>
            <a:r>
              <a:rPr lang="en-US" altLang="en-US" sz="2000" dirty="0">
                <a:latin typeface="Courier" pitchFamily="2" charset="0"/>
                <a:ea typeface="ＭＳ Ｐゴシック" panose="020B0600070205080204" pitchFamily="34" charset="-128"/>
              </a:rPr>
              <a:t>/S21-421-821/</a:t>
            </a:r>
            <a:endParaRPr lang="en-US" altLang="en-US" sz="1600" dirty="0">
              <a:latin typeface="Courier" pitchFamily="2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400" dirty="0"/>
              <a:t>If you drop the class, let me know ASAP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Footer Placeholder 4">
            <a:extLst>
              <a:ext uri="{FF2B5EF4-FFF2-40B4-BE49-F238E27FC236}">
                <a16:creationId xmlns:a16="http://schemas.microsoft.com/office/drawing/2014/main" id="{2A2AD61C-D1D0-304C-839E-0130E118BC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EC2DC5D0-4E46-534C-95B0-8EA33EACDA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68AE5A9-C1E8-C54A-AA80-8107284809F7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F17A98D-C3E3-7846-9C36-66333DDC55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Grading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2885FE4B-29DE-874D-89D1-92DFAE5FB2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8486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Pretest: 2%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Class participation: 8%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Quizzes: 40%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Assignments: 50%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Programming and </a:t>
            </a:r>
            <a:r>
              <a:rPr lang="en-US" altLang="en-US" sz="1800" dirty="0" err="1"/>
              <a:t>pen+paper</a:t>
            </a:r>
            <a:endParaRPr lang="en-US" altLang="en-US" sz="18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Turned-in 	on due date, before lecture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Delay </a:t>
            </a:r>
            <a:r>
              <a:rPr lang="en-US" altLang="en-US" sz="1800" dirty="0" err="1"/>
              <a:t>penality</a:t>
            </a:r>
            <a:r>
              <a:rPr lang="en-US" altLang="en-US" sz="1800" dirty="0"/>
              <a:t>: 20% per day, starting first minute after deadline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/>
              <a:t>You may use any programming language acceptable to GTA’s 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ym typeface="Symbol" pitchFamily="2" charset="2"/>
              </a:rPr>
              <a:t> </a:t>
            </a:r>
            <a:r>
              <a:rPr lang="en-US" altLang="en-US" sz="2000" dirty="0"/>
              <a:t>mid-term</a:t>
            </a:r>
            <a:r>
              <a:rPr lang="en-US" altLang="en-US" sz="2000" b="1" dirty="0"/>
              <a:t> </a:t>
            </a:r>
            <a:r>
              <a:rPr lang="en-US" altLang="en-US" sz="2000" b="1" dirty="0">
                <a:sym typeface="Symbol" pitchFamily="2" charset="2"/>
              </a:rPr>
              <a:t>   </a:t>
            </a:r>
            <a:r>
              <a:rPr lang="en-US" altLang="en-US" sz="2000" dirty="0"/>
              <a:t>final</a:t>
            </a:r>
            <a:r>
              <a:rPr lang="en-US" altLang="en-US" sz="2000" b="1" dirty="0"/>
              <a:t> </a:t>
            </a:r>
            <a:r>
              <a:rPr lang="en-US" altLang="en-US" sz="2000" b="1" dirty="0">
                <a:sym typeface="Symbol" pitchFamily="2" charset="2"/>
              </a:rPr>
              <a:t>   </a:t>
            </a:r>
            <a:r>
              <a:rPr lang="en-US" altLang="en-US" sz="2000" dirty="0"/>
              <a:t>project</a:t>
            </a:r>
          </a:p>
          <a:p>
            <a:pPr eaLnBrk="1" hangingPunct="1">
              <a:lnSpc>
                <a:spcPct val="80000"/>
              </a:lnSpc>
            </a:pPr>
            <a:endParaRPr lang="en-US" altLang="en-US" sz="22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200" dirty="0"/>
              <a:t>Grades will be posted on Blackboard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Footer Placeholder 4">
            <a:extLst>
              <a:ext uri="{FF2B5EF4-FFF2-40B4-BE49-F238E27FC236}">
                <a16:creationId xmlns:a16="http://schemas.microsoft.com/office/drawing/2014/main" id="{C75A81C5-B3D8-2847-99B5-8722D93B1F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048C6C37-B284-6441-9614-7885CDF4A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DCE6043-5F9B-864F-BDAA-DA19188FF57E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DFF8976-E2AD-4441-9649-0BFA4F0F1A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Improving your grades</a:t>
            </a:r>
            <a:endParaRPr lang="en-US" altLang="en-US" sz="3600" b="0" dirty="0">
              <a:solidFill>
                <a:srgbClr val="FF0000"/>
              </a:solidFill>
            </a:endParaRP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531369C4-E2E2-B045-8867-046C5581CD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8486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18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Collect bonus points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Prepare glossaries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Find bugs in slides, in lectures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Fill the course evaluation @ end of course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/>
              <a:t>Be vocal in class, solve “riddles”, etc.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Do extra work: Write a critical summary of research papers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dirty="0"/>
              <a:t>Each summary up to 5 points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dirty="0"/>
              <a:t>Max 4 summaries per students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dirty="0"/>
              <a:t>Two summaries by Friday, March 26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600" dirty="0"/>
              <a:t>Two summaries by Friday, April 23</a:t>
            </a:r>
            <a:endParaRPr lang="en-US" alt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Footer Placeholder 4">
            <a:extLst>
              <a:ext uri="{FF2B5EF4-FFF2-40B4-BE49-F238E27FC236}">
                <a16:creationId xmlns:a16="http://schemas.microsoft.com/office/drawing/2014/main" id="{07991BD7-AAE5-2A4D-AEA2-636371E6DA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A79C7D7D-13A0-B24E-A066-C7F3DB723E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61169BA-5240-EB41-BEFB-648F53E00E54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AEB824BC-6909-AD41-A312-88EF825690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2563"/>
            <a:ext cx="8229600" cy="884237"/>
          </a:xfrm>
        </p:spPr>
        <p:txBody>
          <a:bodyPr/>
          <a:lstStyle/>
          <a:p>
            <a:pPr eaLnBrk="1" hangingPunct="1"/>
            <a:r>
              <a:rPr lang="en-US" altLang="en-US"/>
              <a:t>Important dates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30E0747A-ED96-4F47-9B86-539BC5BE6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0772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</a:rPr>
              <a:t>Regularly check schedule on the web (3 times/week or more)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b="1" dirty="0"/>
              <a:t>Fri, Jan 19</a:t>
            </a:r>
            <a:r>
              <a:rPr lang="en-US" altLang="en-US" sz="1800" dirty="0"/>
              <a:t>: Pretest over 235 material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b="1" dirty="0"/>
              <a:t>Fri, March 26</a:t>
            </a:r>
            <a:r>
              <a:rPr lang="en-US" altLang="en-US" sz="1800" dirty="0"/>
              <a:t>:  First deadline for extra-credit work: 2 summaries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b="1" dirty="0"/>
              <a:t>Fri, April 23</a:t>
            </a:r>
            <a:r>
              <a:rPr lang="en-US" altLang="en-US" sz="1800" dirty="0"/>
              <a:t>: Second deadline for extra-credit work: 2 summaries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1800" b="1" dirty="0"/>
              <a:t>No dead week</a:t>
            </a:r>
          </a:p>
          <a:p>
            <a:pPr eaLnBrk="1" hangingPunct="1">
              <a:lnSpc>
                <a:spcPct val="150000"/>
              </a:lnSpc>
            </a:pPr>
            <a:endParaRPr lang="en-US" altLang="en-US" sz="1800" dirty="0"/>
          </a:p>
          <a:p>
            <a:pPr eaLnBrk="1" hangingPunct="1">
              <a:lnSpc>
                <a:spcPct val="80000"/>
              </a:lnSpc>
            </a:pPr>
            <a:endParaRPr lang="en-US" alt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Footer Placeholder 4">
            <a:extLst>
              <a:ext uri="{FF2B5EF4-FFF2-40B4-BE49-F238E27FC236}">
                <a16:creationId xmlns:a16="http://schemas.microsoft.com/office/drawing/2014/main" id="{C433BD96-DB5B-FB4E-908F-AD01F5E9B71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Course Administration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693D2205-3253-F14D-B3BC-BF227B59C6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7D72FF-8528-CE45-8B64-697147ABBACD}" type="slidenum">
              <a:rPr lang="en-US" altLang="zh-CN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AD21F86E-85A8-5B4A-A183-34C5D40E86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22263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/>
              <a:t>Course material</a:t>
            </a:r>
            <a:endParaRPr lang="en-US" altLang="en-US" sz="5400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AF7F7FB1-6FB0-B540-915E-A93AACEB5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Content of the course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Introduction: definition and practical examples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Foundations and basic mechanisms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Advanced solving techniques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Extensions to the problem definition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Alternative approaches to solving the problem</a:t>
            </a:r>
          </a:p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Course support</a:t>
            </a:r>
            <a:endParaRPr lang="en-US" altLang="en-US" sz="2000">
              <a:solidFill>
                <a:srgbClr val="000000"/>
              </a:solidFill>
            </a:endParaRP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New textbook by Dechter (available at bookstore).  Will not be followed linearly, but should be used for reference.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Book by Tsang (on reserve at LL, available on-line, out of print)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Constraint Networks, ebook by Lecoutre @ http://iris.unl.edu</a:t>
            </a:r>
          </a:p>
          <a:p>
            <a:pPr lvl="1" eaLnBrk="1" hangingPunct="1"/>
            <a:r>
              <a:rPr lang="en-US" altLang="en-US" sz="1800">
                <a:solidFill>
                  <a:srgbClr val="000000"/>
                </a:solidFill>
              </a:rPr>
              <a:t>Papers from:  WWW, course web-page, library, electronic reserves, instructor, http://citeseer.ist.psu.edu/, 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3931</TotalTime>
  <Words>709</Words>
  <Application>Microsoft Macintosh PowerPoint</Application>
  <PresentationFormat>On-screen Show (4:3)</PresentationFormat>
  <Paragraphs>125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 Unicode MS</vt:lpstr>
      <vt:lpstr>Arial</vt:lpstr>
      <vt:lpstr>Courier</vt:lpstr>
      <vt:lpstr>Courier New</vt:lpstr>
      <vt:lpstr>Helvetica</vt:lpstr>
      <vt:lpstr>ConSystLabLectureTemplate</vt:lpstr>
      <vt:lpstr>Welcome</vt:lpstr>
      <vt:lpstr>Pre-requisites  </vt:lpstr>
      <vt:lpstr>Communications</vt:lpstr>
      <vt:lpstr>Expectations I</vt:lpstr>
      <vt:lpstr>Expectations 2</vt:lpstr>
      <vt:lpstr>Grading</vt:lpstr>
      <vt:lpstr>Improving your grades</vt:lpstr>
      <vt:lpstr>Important dates</vt:lpstr>
      <vt:lpstr>Course material</vt:lpstr>
      <vt:lpstr>More resources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Microsoft Office User</cp:lastModifiedBy>
  <cp:revision>442</cp:revision>
  <cp:lastPrinted>2014-08-25T20:04:52Z</cp:lastPrinted>
  <dcterms:created xsi:type="dcterms:W3CDTF">2012-08-20T20:05:20Z</dcterms:created>
  <dcterms:modified xsi:type="dcterms:W3CDTF">2021-01-29T17:13:09Z</dcterms:modified>
</cp:coreProperties>
</file>