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0"/>
  </p:notesMasterIdLst>
  <p:handoutMasterIdLst>
    <p:handoutMasterId r:id="rId51"/>
  </p:handoutMasterIdLst>
  <p:sldIdLst>
    <p:sldId id="256" r:id="rId3"/>
    <p:sldId id="439" r:id="rId4"/>
    <p:sldId id="440" r:id="rId5"/>
    <p:sldId id="358" r:id="rId6"/>
    <p:sldId id="394" r:id="rId7"/>
    <p:sldId id="395" r:id="rId8"/>
    <p:sldId id="397" r:id="rId9"/>
    <p:sldId id="398" r:id="rId10"/>
    <p:sldId id="399" r:id="rId11"/>
    <p:sldId id="400" r:id="rId12"/>
    <p:sldId id="401" r:id="rId13"/>
    <p:sldId id="402" r:id="rId14"/>
    <p:sldId id="403" r:id="rId15"/>
    <p:sldId id="404" r:id="rId16"/>
    <p:sldId id="405" r:id="rId17"/>
    <p:sldId id="408" r:id="rId18"/>
    <p:sldId id="406" r:id="rId19"/>
    <p:sldId id="407" r:id="rId20"/>
    <p:sldId id="409" r:id="rId21"/>
    <p:sldId id="410" r:id="rId22"/>
    <p:sldId id="411" r:id="rId23"/>
    <p:sldId id="438" r:id="rId24"/>
    <p:sldId id="412" r:id="rId25"/>
    <p:sldId id="413" r:id="rId26"/>
    <p:sldId id="414" r:id="rId27"/>
    <p:sldId id="415" r:id="rId28"/>
    <p:sldId id="437" r:id="rId29"/>
    <p:sldId id="416" r:id="rId30"/>
    <p:sldId id="417" r:id="rId31"/>
    <p:sldId id="418" r:id="rId32"/>
    <p:sldId id="419" r:id="rId33"/>
    <p:sldId id="420" r:id="rId34"/>
    <p:sldId id="421" r:id="rId35"/>
    <p:sldId id="436" r:id="rId36"/>
    <p:sldId id="422" r:id="rId37"/>
    <p:sldId id="423" r:id="rId38"/>
    <p:sldId id="424" r:id="rId39"/>
    <p:sldId id="425" r:id="rId40"/>
    <p:sldId id="426" r:id="rId41"/>
    <p:sldId id="427" r:id="rId42"/>
    <p:sldId id="428" r:id="rId43"/>
    <p:sldId id="429" r:id="rId44"/>
    <p:sldId id="430" r:id="rId45"/>
    <p:sldId id="431" r:id="rId46"/>
    <p:sldId id="432" r:id="rId47"/>
    <p:sldId id="435" r:id="rId48"/>
    <p:sldId id="433" r:id="rId49"/>
  </p:sldIdLst>
  <p:sldSz cx="9144000" cy="6858000" type="screen4x3"/>
  <p:notesSz cx="7188200" cy="9448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/>
    <p:restoredTop sz="94541"/>
  </p:normalViewPr>
  <p:slideViewPr>
    <p:cSldViewPr snapToGrid="0">
      <p:cViewPr varScale="1">
        <p:scale>
          <a:sx n="119" d="100"/>
          <a:sy n="119" d="100"/>
        </p:scale>
        <p:origin x="188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3CBBE61-4DAE-7F42-A140-3444F998E4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C0E406-43D2-9941-82C4-616762F2F73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76821AC7-2ABB-1543-BEC6-E9E84D83E6E4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D6BC91-ABBB-0B48-9A8C-AD9393DED81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5DE60B-CCB8-7648-9756-41EAF2AB936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BE0BA3C3-8E0A-9843-8D13-1130648EA8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2264A92-ECDE-B94B-A48A-DEE63A52DE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97CDD8-256F-564C-AF15-F670B726264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0AC44B7C-4446-1140-8B73-49BF81CB2871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AB6ACAC-D6F5-E04D-93B6-3AE6C3053C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231900" y="708025"/>
            <a:ext cx="4724400" cy="354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C8A0A8A-5C44-BA4A-B72B-B2B6E7BF3F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19138" y="4487863"/>
            <a:ext cx="5749925" cy="4252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599A5B-4D42-FD4B-B6CB-952B4F7BCD5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B9FAE4-E9EF-7F42-BA81-AB3CC5671F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C63D3752-58DC-8D44-A2F4-232F93E77A3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937589-4E3B-8B47-9A2A-AD9FEE09A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1C653B-3794-704F-8A63-FB8832CF0053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A2999-C3F7-194F-9A88-7A0F59012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34779-70F5-4C43-A40D-D32F387BA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A8A23B-A917-294C-A506-2196177F30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6819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5809ABB-727C-9A4B-A0B9-9F7402977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32681C-3D1B-A74B-80DC-875517F57834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9680693-CA06-5249-8C96-D832C7CE8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EF9A24E-1077-2A45-9CBC-91A592EB2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46969D-EE52-784B-AB39-2ED793627E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9073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9A2543-9519-BE45-A213-5A1782CD4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D1AE6C-EC77-6D41-9D58-4AB3A6506272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0EC5F8-F156-6E41-A3E3-3AF5C7961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4C8CA1-8257-6A42-888C-2233359F4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C6E0D7-F033-0C45-A9CB-324A4D0C2C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50586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A2ED95-CB12-D948-882B-832C0BD0F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01E4FE-F82F-DD47-B2CA-167696C31194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41948E-493C-804D-8233-9728682E0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828D7-9C68-534D-8C3A-E6D252E7D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9B3D7D-E73C-504D-BEC2-93E672A3F1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42332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D249F6-E713-4248-B6CC-6E15F1C59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E7208B-27BB-9B4E-8540-8DE21FCCA472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3AEB89-27F5-5142-A16A-7D0C3A021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AE9150-F24C-DC4B-B12C-FBF17DA0A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CF5EE4-58FA-B84B-BD78-3A2AD23958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699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97722DC-16D4-424B-92E4-DCE606BA333F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Sets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7E7B2B-F1E4-F848-8D63-CF9BC5ADE081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E88886-6C9C-2948-BF0A-BF577B9D6470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E221EFC1-6335-9B4E-AF96-B742A7DC9604}" type="slidenum">
              <a:rPr lang="en-US" altLang="en-US" sz="140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/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649FC28-04F0-D040-BAC8-FF2A9A72F622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31426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BAC339-9FC6-5145-AD1D-A933A0563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62BC2E-033C-8A43-A3AE-766385CBC6EF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7E101A-2C53-E14C-A374-D4F001332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150F3F-EE66-A649-AF6E-C66BB3EA6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AA0A2B-F8B4-B348-A7CF-AAD7F779A2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9339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56CD4-A09F-654B-A860-5D83ECC30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19F32B-B4A4-6244-97D3-D7252CFF1F32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4F512-59DA-E942-83CB-4DE242CE7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C8A523-0569-ED41-8469-482FFE24C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B36A1B-93B2-2A4F-985B-A17B4DF08A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6162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4CC2C61-66CA-FC4A-B7A9-0174CA44A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81B58D-1551-2940-83BD-6E812C1B9A05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0095EED-CF78-1547-8A2B-DB61DC265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154E991-CFA4-DF46-8DF4-E2E0879B0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B88282-1DB1-1843-8952-9510057893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6228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5DE025C-9032-5849-BF80-9B284759A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2FB906-8C4B-6149-95E5-308ABE454E74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23A6968-B718-914B-A2BF-FCF1B0085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E469A7A-646D-3540-95C9-59E932F01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6A2F14-250E-764F-9082-0BF2D5D324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4747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405D446-22CA-1240-9884-42AAE1E60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F5DE6-C6F6-9147-823E-9C5CB92F5642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6C93EB8-6D08-0844-A944-C9BE67A97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39CF5CA-8CC7-CF45-A377-99B41841A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19552E-1639-0842-A05E-D02354DC13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3103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555E06D-BF5B-8543-93C3-CAFC2ED9E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E7BC19-C3DC-0D4D-926E-1F8E30F04DA8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3218369-01CF-D741-BEDB-086B4145F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A1F58A9-364A-6D41-9C19-DBD2B2A80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48A53D-A8B1-874C-9A36-5F30AE6D99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7050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9EE5DF0-E46A-6A43-BE53-7D6D82AD4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9DA493-DEE2-0644-B657-8FA90540D905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C754D0B-F8FF-F94E-8B6A-1BCD7FC92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CDFF01A-6ADB-5C43-AA71-9802B833B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044406-7405-274B-88B2-C2A8E6A05D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3578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77C9FC4E-8639-454D-BCA7-9E686B5E7B8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2AD281F-00BB-B04F-9176-137AC2219BC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6222D6-E084-3245-802E-ED7E9E1B75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67857A8-02D0-5946-84F9-D18CB232B5B6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0B7F33-375F-1449-B8DE-BE64D6310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88451-BF64-F246-B4F6-D2FDACD00A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95A01C20-9F9B-5D4E-AA81-D76999E7308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5" r:id="rId1"/>
    <p:sldLayoutId id="2147484206" r:id="rId2"/>
    <p:sldLayoutId id="2147484195" r:id="rId3"/>
    <p:sldLayoutId id="2147484196" r:id="rId4"/>
    <p:sldLayoutId id="2147484197" r:id="rId5"/>
    <p:sldLayoutId id="2147484198" r:id="rId6"/>
    <p:sldLayoutId id="2147484199" r:id="rId7"/>
    <p:sldLayoutId id="2147484200" r:id="rId8"/>
    <p:sldLayoutId id="2147484201" r:id="rId9"/>
    <p:sldLayoutId id="2147484202" r:id="rId10"/>
    <p:sldLayoutId id="21474842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95991157-2922-C846-9B11-AEC758C1492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D5983BD0-FE12-5E46-A272-ABF9D4B5C2A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AC1614-93D1-704A-800D-DD0A2BE5AC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4A5044D-D312-6642-9D60-FF67D7FCED30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EBD9C8-4A1F-DD4F-9308-5704EFDD53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6108D-7064-9741-AF3E-64C2BA2CA9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E8DE116-DDA7-6844-8EDF-4D27DE6DB50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4" r:id="rId1"/>
    <p:sldLayoutId id="2147484207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B7801B5C-17FE-A340-AF9D-D25DF6CC5D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Sets</a:t>
            </a:r>
            <a:endParaRPr lang="en-US" altLang="en-US" sz="40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8434" name="Subtitle 2">
            <a:extLst>
              <a:ext uri="{FF2B5EF4-FFF2-40B4-BE49-F238E27FC236}">
                <a16:creationId xmlns:a16="http://schemas.microsoft.com/office/drawing/2014/main" id="{994C21B6-026F-C74C-AAF5-6369259BB8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Sections 2.1 and 2.2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2021</a:t>
            </a:r>
            <a:endParaRPr lang="en-US" altLang="en-US" sz="20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Questions: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3FE87B12-133B-A64E-8D58-23B37A276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Venn Diagram: Example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6AF02642-6CE0-AB47-AB4F-263E1CECA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 set can be represented graphically using a Venn Diagram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18FCA6F-EDDC-394D-AD20-CA49182467B0}"/>
              </a:ext>
            </a:extLst>
          </p:cNvPr>
          <p:cNvSpPr/>
          <p:nvPr/>
        </p:nvSpPr>
        <p:spPr>
          <a:xfrm>
            <a:off x="1295400" y="2743200"/>
            <a:ext cx="6858000" cy="3429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27652" name="TextBox 4">
            <a:extLst>
              <a:ext uri="{FF2B5EF4-FFF2-40B4-BE49-F238E27FC236}">
                <a16:creationId xmlns:a16="http://schemas.microsoft.com/office/drawing/2014/main" id="{4C5DBA66-E3AB-9341-BA59-523E32BCB8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819400"/>
            <a:ext cx="5334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b="1" i="1"/>
              <a:t>U</a:t>
            </a:r>
            <a:endParaRPr lang="en-US" altLang="en-US" sz="1800" b="1" i="1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85B9D5C-2973-AE49-BE4A-2A615BA7EEFC}"/>
              </a:ext>
            </a:extLst>
          </p:cNvPr>
          <p:cNvSpPr/>
          <p:nvPr/>
        </p:nvSpPr>
        <p:spPr>
          <a:xfrm>
            <a:off x="2743200" y="2895600"/>
            <a:ext cx="2209800" cy="2133600"/>
          </a:xfrm>
          <a:prstGeom prst="ellipse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45E9FFE-3E27-924E-B2D7-33E6ADE9C8AC}"/>
              </a:ext>
            </a:extLst>
          </p:cNvPr>
          <p:cNvSpPr/>
          <p:nvPr/>
        </p:nvSpPr>
        <p:spPr>
          <a:xfrm>
            <a:off x="4114800" y="2895600"/>
            <a:ext cx="2362200" cy="2133600"/>
          </a:xfrm>
          <a:prstGeom prst="ellipse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60F450-54C5-1C4E-ACA6-04CD7EF05C85}"/>
              </a:ext>
            </a:extLst>
          </p:cNvPr>
          <p:cNvSpPr/>
          <p:nvPr/>
        </p:nvSpPr>
        <p:spPr>
          <a:xfrm>
            <a:off x="3429000" y="4038600"/>
            <a:ext cx="2590800" cy="2057400"/>
          </a:xfrm>
          <a:prstGeom prst="ellipse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656" name="TextBox 8">
            <a:extLst>
              <a:ext uri="{FF2B5EF4-FFF2-40B4-BE49-F238E27FC236}">
                <a16:creationId xmlns:a16="http://schemas.microsoft.com/office/drawing/2014/main" id="{90422EEF-FC7A-A94D-B102-4B394F4EE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876800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a</a:t>
            </a:r>
            <a:endParaRPr lang="en-US" altLang="en-US" sz="1800"/>
          </a:p>
        </p:txBody>
      </p:sp>
      <p:sp>
        <p:nvSpPr>
          <p:cNvPr id="27657" name="TextBox 9">
            <a:extLst>
              <a:ext uri="{FF2B5EF4-FFF2-40B4-BE49-F238E27FC236}">
                <a16:creationId xmlns:a16="http://schemas.microsoft.com/office/drawing/2014/main" id="{7EC13D49-0B7A-7A4E-8FBC-D3C2C2AC3E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209925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x</a:t>
            </a:r>
            <a:endParaRPr lang="en-US" altLang="en-US" sz="1800"/>
          </a:p>
        </p:txBody>
      </p:sp>
      <p:sp>
        <p:nvSpPr>
          <p:cNvPr id="27658" name="TextBox 10">
            <a:extLst>
              <a:ext uri="{FF2B5EF4-FFF2-40B4-BE49-F238E27FC236}">
                <a16:creationId xmlns:a16="http://schemas.microsoft.com/office/drawing/2014/main" id="{1D60F1BD-472A-D84A-9171-9588FB1ACB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3362325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y</a:t>
            </a:r>
            <a:endParaRPr lang="en-US" altLang="en-US" sz="1800"/>
          </a:p>
        </p:txBody>
      </p:sp>
      <p:sp>
        <p:nvSpPr>
          <p:cNvPr id="27659" name="TextBox 11">
            <a:extLst>
              <a:ext uri="{FF2B5EF4-FFF2-40B4-BE49-F238E27FC236}">
                <a16:creationId xmlns:a16="http://schemas.microsoft.com/office/drawing/2014/main" id="{4D6294CF-473B-4942-A4DA-3A6F1A873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4048125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z</a:t>
            </a:r>
            <a:endParaRPr lang="en-US" altLang="en-US" sz="180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5E7748D-7234-4547-98AE-A7738DAF0976}"/>
              </a:ext>
            </a:extLst>
          </p:cNvPr>
          <p:cNvSpPr/>
          <p:nvPr/>
        </p:nvSpPr>
        <p:spPr>
          <a:xfrm>
            <a:off x="2057400" y="5029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17FBA99-A208-8342-BCD5-B623FD330761}"/>
              </a:ext>
            </a:extLst>
          </p:cNvPr>
          <p:cNvSpPr/>
          <p:nvPr/>
        </p:nvSpPr>
        <p:spPr>
          <a:xfrm>
            <a:off x="3276600" y="3429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AAC4B24-4C97-8A46-8CF7-436E6B930D90}"/>
              </a:ext>
            </a:extLst>
          </p:cNvPr>
          <p:cNvSpPr/>
          <p:nvPr/>
        </p:nvSpPr>
        <p:spPr>
          <a:xfrm>
            <a:off x="4343400" y="36576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167D241-A435-604B-BE8F-4083A91D2A6B}"/>
              </a:ext>
            </a:extLst>
          </p:cNvPr>
          <p:cNvSpPr/>
          <p:nvPr/>
        </p:nvSpPr>
        <p:spPr>
          <a:xfrm>
            <a:off x="4419600" y="4267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664" name="TextBox 16">
            <a:extLst>
              <a:ext uri="{FF2B5EF4-FFF2-40B4-BE49-F238E27FC236}">
                <a16:creationId xmlns:a16="http://schemas.microsoft.com/office/drawing/2014/main" id="{BF72F934-9643-AE42-ACC4-7FB1E420F9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8100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sp>
        <p:nvSpPr>
          <p:cNvPr id="27665" name="TextBox 17">
            <a:extLst>
              <a:ext uri="{FF2B5EF4-FFF2-40B4-BE49-F238E27FC236}">
                <a16:creationId xmlns:a16="http://schemas.microsoft.com/office/drawing/2014/main" id="{A663F328-D8D8-DD4E-8071-40B466A3CC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53340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C</a:t>
            </a:r>
            <a:endParaRPr lang="en-US" altLang="en-US" sz="1800" i="1"/>
          </a:p>
        </p:txBody>
      </p:sp>
      <p:sp>
        <p:nvSpPr>
          <p:cNvPr id="27666" name="TextBox 18">
            <a:extLst>
              <a:ext uri="{FF2B5EF4-FFF2-40B4-BE49-F238E27FC236}">
                <a16:creationId xmlns:a16="http://schemas.microsoft.com/office/drawing/2014/main" id="{407D7471-DFD7-F54A-9412-E3CB7FB1FD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4290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B</a:t>
            </a:r>
            <a:endParaRPr lang="en-US" altLang="en-US" sz="1800" i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EBDC335C-A2F1-D843-9E40-D46E6C1BD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More Terminology and Notation (1)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556B7F73-68FB-5B48-BD34-6C43F34B8E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A set that has no elements is called the </a:t>
            </a:r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empty set</a:t>
            </a:r>
            <a:r>
              <a:rPr lang="en-US" altLang="en-US" sz="2800">
                <a:ea typeface="ＭＳ Ｐゴシック" panose="020B0600070205080204" pitchFamily="34" charset="-128"/>
              </a:rPr>
              <a:t> or </a:t>
            </a:r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null set</a:t>
            </a:r>
            <a:r>
              <a:rPr lang="en-US" altLang="en-US" sz="2800">
                <a:ea typeface="ＭＳ Ｐゴシック" panose="020B0600070205080204" pitchFamily="34" charset="-128"/>
              </a:rPr>
              <a:t> and is denoted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                          </a:t>
            </a:r>
            <a:r>
              <a:rPr lang="en-US" altLang="en-US" sz="28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$\emptyset$</a:t>
            </a:r>
            <a:endParaRPr lang="en-US" altLang="en-US" sz="2800">
              <a:solidFill>
                <a:srgbClr val="A6A6A6"/>
              </a:solidFill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A set that has one element is called a </a:t>
            </a:r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singleton set</a:t>
            </a:r>
            <a:r>
              <a:rPr lang="en-US" altLang="en-US" sz="2800">
                <a:ea typeface="ＭＳ Ｐゴシック" panose="020B0600070205080204" pitchFamily="34" charset="-128"/>
              </a:rPr>
              <a:t>. 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For example: {a}, with brackets, is a singleton set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a, without brackets, is an element of the set {a}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Note the subtlety in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  {}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The left-hand side is the empty set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The right hand-side is a singleton set, and a set containing a set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A9DA66F4-1C79-4049-9D9D-94EA35F7A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More Terminology and Notation (2)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C860E41D-0439-304F-A2F7-B74CFC4DC7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A is said to be a </a:t>
            </a:r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subset </a:t>
            </a:r>
            <a:r>
              <a:rPr lang="en-US" altLang="en-US">
                <a:ea typeface="ＭＳ Ｐゴシック" panose="020B0600070205080204" pitchFamily="34" charset="-128"/>
              </a:rPr>
              <a:t>of B, and we write A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 B, if and only if every element of A is also an element of B                 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$\subseteq$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That is, we have the equivalence: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A  B    x (x  A  x  B)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D20BCE42-A822-7C42-A880-C7AD6F255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More Terminology and Notation (3)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B112E4D6-8918-9547-8398-FCD9C00ABE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Theorem</a:t>
            </a:r>
            <a:r>
              <a:rPr lang="en-US" altLang="en-US">
                <a:ea typeface="ＭＳ Ｐゴシック" panose="020B0600070205080204" pitchFamily="34" charset="-128"/>
              </a:rPr>
              <a:t>: For any set S             </a:t>
            </a:r>
            <a:r>
              <a:rPr lang="en-US" altLang="en-US" sz="2400" i="1">
                <a:ea typeface="ＭＳ Ｐゴシック" panose="020B0600070205080204" pitchFamily="34" charset="-128"/>
              </a:rPr>
              <a:t>Theorem 1, page 120</a:t>
            </a:r>
            <a:endParaRPr lang="en-US" altLang="en-US" i="1">
              <a:ea typeface="ＭＳ Ｐゴシック" panose="020B0600070205080204" pitchFamily="34" charset="-128"/>
            </a:endParaRP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  S and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S  S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The proof is in the book, an excellent example of a vacuous proof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B4D41272-17F5-024D-B910-226F43BD9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More Terminology and Notation (4)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63FCE0-47CC-BB46-BFBF-AA819C452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b="1" dirty="0">
                <a:ea typeface="+mn-ea"/>
                <a:cs typeface="+mn-cs"/>
              </a:rPr>
              <a:t>Definition</a:t>
            </a:r>
            <a:r>
              <a:rPr lang="en-US" dirty="0">
                <a:ea typeface="+mn-ea"/>
                <a:cs typeface="+mn-cs"/>
              </a:rPr>
              <a:t>:  A set A that is a subset of a set B is called a </a:t>
            </a:r>
            <a:r>
              <a:rPr lang="en-US" b="1" dirty="0">
                <a:solidFill>
                  <a:srgbClr val="FF0000"/>
                </a:solidFill>
                <a:ea typeface="+mn-ea"/>
                <a:cs typeface="+mn-cs"/>
              </a:rPr>
              <a:t>proper subset</a:t>
            </a:r>
            <a:r>
              <a:rPr lang="en-US" dirty="0">
                <a:ea typeface="+mn-ea"/>
                <a:cs typeface="+mn-cs"/>
              </a:rPr>
              <a:t> if A </a:t>
            </a:r>
            <a:r>
              <a:rPr lang="en-US" dirty="0">
                <a:ea typeface="+mn-ea"/>
                <a:cs typeface="+mn-cs"/>
                <a:sym typeface="Symbol"/>
              </a:rPr>
              <a:t> </a:t>
            </a:r>
            <a:r>
              <a:rPr lang="en-US" dirty="0">
                <a:ea typeface="+mn-ea"/>
                <a:cs typeface="+mn-cs"/>
              </a:rPr>
              <a:t>B.  </a:t>
            </a: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That is there is an element </a:t>
            </a:r>
            <a:r>
              <a:rPr lang="en-US" dirty="0" err="1">
                <a:ea typeface="+mn-ea"/>
                <a:cs typeface="+mn-cs"/>
              </a:rPr>
              <a:t>x</a:t>
            </a:r>
            <a:r>
              <a:rPr lang="en-US" dirty="0" err="1">
                <a:ea typeface="+mn-ea"/>
                <a:cs typeface="+mn-cs"/>
                <a:sym typeface="Symbol"/>
              </a:rPr>
              <a:t></a:t>
            </a:r>
            <a:r>
              <a:rPr lang="en-US" dirty="0" err="1">
                <a:ea typeface="+mn-ea"/>
                <a:cs typeface="+mn-cs"/>
              </a:rPr>
              <a:t>B</a:t>
            </a:r>
            <a:r>
              <a:rPr lang="en-US" dirty="0">
                <a:ea typeface="+mn-ea"/>
                <a:cs typeface="+mn-cs"/>
              </a:rPr>
              <a:t> such that </a:t>
            </a:r>
            <a:r>
              <a:rPr lang="en-US" dirty="0" err="1">
                <a:ea typeface="+mn-ea"/>
                <a:cs typeface="+mn-cs"/>
              </a:rPr>
              <a:t>x</a:t>
            </a:r>
            <a:r>
              <a:rPr lang="en-US" dirty="0" err="1">
                <a:ea typeface="+mn-ea"/>
                <a:cs typeface="+mn-cs"/>
                <a:sym typeface="Symbol"/>
              </a:rPr>
              <a:t></a:t>
            </a:r>
            <a:r>
              <a:rPr lang="en-US" dirty="0" err="1">
                <a:ea typeface="+mn-ea"/>
                <a:cs typeface="+mn-cs"/>
              </a:rPr>
              <a:t>A</a:t>
            </a:r>
            <a:endParaRPr lang="en-US" dirty="0">
              <a:ea typeface="+mn-ea"/>
              <a:cs typeface="+mn-cs"/>
            </a:endParaRP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We write: A </a:t>
            </a:r>
            <a:r>
              <a:rPr lang="en-US" dirty="0">
                <a:ea typeface="+mn-ea"/>
                <a:cs typeface="+mn-cs"/>
                <a:sym typeface="Symbol"/>
              </a:rPr>
              <a:t> </a:t>
            </a:r>
            <a:r>
              <a:rPr lang="en-US" dirty="0">
                <a:ea typeface="+mn-ea"/>
                <a:cs typeface="+mn-cs"/>
              </a:rPr>
              <a:t>B, A </a:t>
            </a:r>
            <a:r>
              <a:rPr lang="en-US" dirty="0">
                <a:ea typeface="+mn-ea"/>
                <a:cs typeface="+mn-cs"/>
                <a:sym typeface="Symbol"/>
              </a:rPr>
              <a:t> </a:t>
            </a:r>
            <a:r>
              <a:rPr lang="en-US" dirty="0">
                <a:ea typeface="+mn-ea"/>
                <a:cs typeface="+mn-cs"/>
              </a:rPr>
              <a:t>B </a:t>
            </a:r>
            <a:r>
              <a:rPr lang="en-US" dirty="0">
                <a:ea typeface="+mn-ea"/>
                <a:cs typeface="+mn-cs"/>
                <a:sym typeface="Symbol"/>
              </a:rPr>
              <a:t>           </a:t>
            </a: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  <a:sym typeface="Symbol"/>
              </a:rPr>
              <a:t>In </a:t>
            </a:r>
            <a:r>
              <a:rPr lang="en-US" dirty="0" err="1">
                <a:ea typeface="+mn-ea"/>
                <a:cs typeface="+mn-cs"/>
                <a:sym typeface="Symbol"/>
              </a:rPr>
              <a:t>LaTex</a:t>
            </a:r>
            <a:r>
              <a:rPr lang="en-US" dirty="0">
                <a:ea typeface="+mn-ea"/>
                <a:cs typeface="+mn-cs"/>
                <a:sym typeface="Symbol"/>
              </a:rPr>
              <a:t>: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  <a:sym typeface="Symbol"/>
              </a:rPr>
              <a:t>$\subset$, $\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  <a:sym typeface="Symbol"/>
              </a:rPr>
              <a:t>subsetneq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  <a:sym typeface="Symbol"/>
              </a:rPr>
              <a:t>$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A41B330-E4FE-4742-829A-2C0EE8337F8A}"/>
              </a:ext>
            </a:extLst>
          </p:cNvPr>
          <p:cNvCxnSpPr/>
          <p:nvPr/>
        </p:nvCxnSpPr>
        <p:spPr>
          <a:xfrm>
            <a:off x="4038600" y="3733800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2DC56C8-04F6-064E-94F4-08B4A8A8F55A}"/>
              </a:ext>
            </a:extLst>
          </p:cNvPr>
          <p:cNvCxnSpPr/>
          <p:nvPr/>
        </p:nvCxnSpPr>
        <p:spPr>
          <a:xfrm rot="5400000">
            <a:off x="4114800" y="3657600"/>
            <a:ext cx="15240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1E2E6C34-E7D6-BA43-82F5-025BB3755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More Terminology and Notation (5)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2ACF97AA-255F-5D44-8A99-67F304F33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Sets can be elements of other sets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Examples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 = {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</a:t>
            </a:r>
            <a:r>
              <a:rPr lang="en-US" altLang="en-US">
                <a:ea typeface="ＭＳ Ｐゴシック" panose="020B0600070205080204" pitchFamily="34" charset="-128"/>
              </a:rPr>
              <a:t>,{a},{b},{a,b},c}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={{1},{2,4,8},{3},{6},4,5,6}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60865897-7C02-B644-93BD-1406AB6F2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More Terminology and Notation (6)</a:t>
            </a: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95EBB3EF-53C5-4B40-B7CF-6CD568477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If there are exactly n distinct elements in a set S, with n a nonnegative integer, we say that: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 is a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finite set</a:t>
            </a:r>
            <a:r>
              <a:rPr lang="en-US" altLang="en-US">
                <a:ea typeface="ＭＳ Ｐゴシック" panose="020B0600070205080204" pitchFamily="34" charset="-128"/>
              </a:rPr>
              <a:t>, and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cardinality</a:t>
            </a:r>
            <a:r>
              <a:rPr lang="en-US" altLang="en-US">
                <a:ea typeface="ＭＳ Ｐゴシック" panose="020B0600070205080204" pitchFamily="34" charset="-128"/>
              </a:rPr>
              <a:t> of S is n.  Notation: |S| = n.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A set that is not finite is said to be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infinite</a:t>
            </a:r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74DF7BEB-783B-BE48-9D94-B7740C3A6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More Terminology and Notation (7)</a:t>
            </a: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7C286B59-349A-AE4A-9DE9-93A4DE5FBA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Let B = {x | (x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100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</a:t>
            </a:r>
            <a:r>
              <a:rPr lang="en-US" altLang="en-US">
                <a:ea typeface="ＭＳ Ｐゴシック" panose="020B0600070205080204" pitchFamily="34" charset="-128"/>
              </a:rPr>
              <a:t> (x is prime)}, the cardinality of B is |B|=25 because there are 25 primes less than or equal to 100.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 cardinality of the empty set is |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</a:t>
            </a:r>
            <a:r>
              <a:rPr lang="en-US" altLang="en-US">
                <a:ea typeface="ＭＳ Ｐゴシック" panose="020B0600070205080204" pitchFamily="34" charset="-128"/>
              </a:rPr>
              <a:t>|=0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 sets 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 are all infinite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289910D6-360F-A746-80A5-28AF67AB7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Proving Equivalence (1)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3405937C-6DE2-114C-B695-18F7DE0CF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You may be asked to show that a set is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a subset of,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proper subset of, or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equal to another set.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To prove that A is a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subset </a:t>
            </a:r>
            <a:r>
              <a:rPr lang="en-US" altLang="en-US" sz="2400">
                <a:ea typeface="ＭＳ Ｐゴシック" panose="020B0600070205080204" pitchFamily="34" charset="-128"/>
              </a:rPr>
              <a:t>of B, use the equivalence discussed earlier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  B   x(xA  xB)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To prove that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A  B it is enough to show that for an arbitrary (nonspecific) element x, xA implies that x is also in B.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Any proof method can be used.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To prove that A is a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proper subset</a:t>
            </a:r>
            <a:r>
              <a:rPr lang="en-US" altLang="en-US" sz="2400">
                <a:ea typeface="ＭＳ Ｐゴシック" panose="020B0600070205080204" pitchFamily="34" charset="-128"/>
              </a:rPr>
              <a:t> of B, you must prove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A is a subset of B </a:t>
            </a:r>
            <a:r>
              <a:rPr lang="en-US" altLang="en-US" sz="2000" b="1">
                <a:solidFill>
                  <a:srgbClr val="FF0000"/>
                </a:solidFill>
                <a:ea typeface="ＭＳ Ｐゴシック" panose="020B0600070205080204" pitchFamily="34" charset="-128"/>
              </a:rPr>
              <a:t>and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x (xB)  (xA)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1B4F066F-693E-2444-8FB2-C8BD5D3D1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Proving Equivalence (2)</a:t>
            </a: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7B588942-7EC2-2049-A6DE-77EC4F001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Finally to show that two sets are 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equal</a:t>
            </a:r>
            <a:r>
              <a:rPr lang="en-US" altLang="en-US" sz="2800">
                <a:ea typeface="ＭＳ Ｐゴシック" panose="020B0600070205080204" pitchFamily="34" charset="-128"/>
              </a:rPr>
              <a:t>, it is sufficient to show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independently </a:t>
            </a:r>
            <a:r>
              <a:rPr lang="en-US" altLang="en-US" sz="2800">
                <a:ea typeface="ＭＳ Ｐゴシック" panose="020B0600070205080204" pitchFamily="34" charset="-128"/>
              </a:rPr>
              <a:t>(much like a biconditional) that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  B and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B  A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Logically speaking, you must show the following quantified statements: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(x (xA  xB))  (x (xB  xA))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	we will see an example later..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478AC59E-D758-514A-81FB-80F9503D9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Notation and LaTeX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1843CCB1-E656-184D-97EC-266750AC4D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A set is a collection of objects. 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For example: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S = {s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,s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,s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3</a:t>
            </a:r>
            <a:r>
              <a:rPr lang="en-US" altLang="en-US" sz="2000">
                <a:ea typeface="ＭＳ Ｐゴシック" panose="020B0600070205080204" pitchFamily="34" charset="-128"/>
              </a:rPr>
              <a:t>,…,s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000">
                <a:ea typeface="ＭＳ Ｐゴシック" panose="020B0600070205080204" pitchFamily="34" charset="-128"/>
              </a:rPr>
              <a:t>} is a finite set of n elements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S = {s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,s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,s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3</a:t>
            </a:r>
            <a:r>
              <a:rPr lang="en-US" altLang="en-US" sz="2000">
                <a:ea typeface="ＭＳ Ｐゴシック" panose="020B0600070205080204" pitchFamily="34" charset="-128"/>
              </a:rPr>
              <a:t>,…} is a infinite set of elements.</a:t>
            </a:r>
            <a:endParaRPr lang="en-US" altLang="en-US" sz="2000">
              <a:solidFill>
                <a:srgbClr val="7F7F7F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s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 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>
                <a:ea typeface="ＭＳ Ｐゴシック" panose="020B0600070205080204" pitchFamily="34" charset="-128"/>
              </a:rPr>
              <a:t> S  denotes that the object s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 </a:t>
            </a:r>
            <a:r>
              <a:rPr lang="en-US" altLang="en-US" sz="2400">
                <a:ea typeface="ＭＳ Ｐゴシック" panose="020B0600070205080204" pitchFamily="34" charset="-128"/>
              </a:rPr>
              <a:t>is an element of the set 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s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 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</a:t>
            </a:r>
            <a:r>
              <a:rPr lang="en-US" altLang="en-US" sz="2400">
                <a:ea typeface="ＭＳ Ｐゴシック" panose="020B0600070205080204" pitchFamily="34" charset="-128"/>
              </a:rPr>
              <a:t> S  denotes that the object s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 </a:t>
            </a:r>
            <a:r>
              <a:rPr lang="en-US" altLang="en-US" sz="2400">
                <a:ea typeface="ＭＳ Ｐゴシック" panose="020B0600070205080204" pitchFamily="34" charset="-128"/>
              </a:rPr>
              <a:t>is not an element of the set 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LaTex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>
                <a:solidFill>
                  <a:srgbClr val="7F7F7F"/>
                </a:solidFill>
                <a:ea typeface="ＭＳ Ｐゴシック" panose="020B0600070205080204" pitchFamily="34" charset="-128"/>
              </a:rPr>
              <a:t>$</a:t>
            </a:r>
            <a:r>
              <a:rPr lang="en-US" altLang="en-US" sz="2000">
                <a:ea typeface="ＭＳ Ｐゴシック" panose="020B0600070205080204" pitchFamily="34" charset="-128"/>
              </a:rPr>
              <a:t>S=\{s_1,s_2,s_3, \ldots,s_n\}$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$s_i \in S$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$si \notin S$</a:t>
            </a:r>
            <a:endParaRPr lang="en-US" altLang="en-US" sz="3200">
              <a:solidFill>
                <a:srgbClr val="7F7F7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F9B26E66-D395-5B41-ACB8-4648CB032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Power Set (1)</a:t>
            </a:r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D105E7FC-E87F-F749-9311-EB9C71E9E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power set of a set S, denoted P(S), is the set of all subsets of S.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Examples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Let A={a,b,c}, P(A)={</a:t>
            </a:r>
            <a:r>
              <a:rPr lang="en-US" altLang="en-US" sz="2400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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,{a},{b},{c},{a,b},{b,c},{a,c},</a:t>
            </a:r>
            <a:r>
              <a:rPr lang="en-US" altLang="en-US" sz="2400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{a,b,c}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}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Let A={{a,b},c}, P(A)={</a:t>
            </a:r>
            <a:r>
              <a:rPr lang="en-US" altLang="en-US" sz="2400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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,{{a,b}},{c},</a:t>
            </a:r>
            <a:r>
              <a:rPr lang="en-US" altLang="en-US" sz="2400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{{a,b},c}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}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Note: the empty set  and the set itself are always elements of the power set.  This fact follows from Theorem 1 (Rosen, page 120).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4183097D-29C3-944C-8008-B37263890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Power Set (2)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7ED413B5-1777-9049-913D-1332944101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power set is a fundamental combinatorial object useful when considering all possible combinations of elements of a set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Fact</a:t>
            </a:r>
            <a:r>
              <a:rPr lang="en-US" altLang="en-US">
                <a:ea typeface="ＭＳ Ｐゴシック" panose="020B0600070205080204" pitchFamily="34" charset="-128"/>
              </a:rPr>
              <a:t>: Let S be a set such that |S|=n, then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|P(S)| = 2</a:t>
            </a:r>
            <a:r>
              <a:rPr lang="en-US" altLang="en-US" baseline="30000">
                <a:ea typeface="ＭＳ Ｐゴシック" panose="020B0600070205080204" pitchFamily="34" charset="-128"/>
              </a:rPr>
              <a:t>n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17D558B7-3AEE-E94B-B784-2D06E7114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C7A49DD2-5B34-564E-910B-899220D00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7F7F7F"/>
                </a:solidFill>
                <a:ea typeface="ＭＳ Ｐゴシック" panose="020B0600070205080204" pitchFamily="34" charset="-128"/>
              </a:rPr>
              <a:t>Definitions: set, element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7F7F7F"/>
                </a:solidFill>
                <a:ea typeface="ＭＳ Ｐゴシック" panose="020B0600070205080204" pitchFamily="34" charset="-128"/>
              </a:rPr>
              <a:t>Terminology and notation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600">
                <a:solidFill>
                  <a:srgbClr val="7F7F7F"/>
                </a:solidFill>
                <a:ea typeface="ＭＳ Ｐゴシック" panose="020B0600070205080204" pitchFamily="34" charset="-128"/>
              </a:rPr>
              <a:t>Set equal, multi-set, bag, set builder, intension, extension, Venn Diagram (representation), empty set, singleton set, subset, proper subset, finite/infinite set, cardinality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7F7F7F"/>
                </a:solidFill>
                <a:ea typeface="ＭＳ Ｐゴシック" panose="020B0600070205080204" pitchFamily="34" charset="-128"/>
              </a:rPr>
              <a:t>Proving equivalences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7F7F7F"/>
                </a:solidFill>
                <a:ea typeface="ＭＳ Ｐゴシック" panose="020B0600070205080204" pitchFamily="34" charset="-128"/>
              </a:rPr>
              <a:t>Power set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>
                <a:solidFill>
                  <a:srgbClr val="FF0000"/>
                </a:solidFill>
                <a:ea typeface="ＭＳ Ｐゴシック" panose="020B0600070205080204" pitchFamily="34" charset="-128"/>
              </a:rPr>
              <a:t>Tuples (ordered pair)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>
                <a:solidFill>
                  <a:srgbClr val="FF0000"/>
                </a:solidFill>
                <a:ea typeface="ＭＳ Ｐゴシック" panose="020B0600070205080204" pitchFamily="34" charset="-128"/>
              </a:rPr>
              <a:t>Cartesian Product (a.k.a. Cross product), relation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>
                <a:solidFill>
                  <a:srgbClr val="FF0000"/>
                </a:solidFill>
                <a:ea typeface="ＭＳ Ｐゴシック" panose="020B0600070205080204" pitchFamily="34" charset="-128"/>
              </a:rPr>
              <a:t>Quantifiers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Set Operations (union, intersection, complement, difference), Disjoint sets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Set equivalences (cheat sheet or Table 1, page 130)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500">
                <a:ea typeface="ＭＳ Ｐゴシック" panose="020B0600070205080204" pitchFamily="34" charset="-128"/>
              </a:rPr>
              <a:t>Inclusion in both directions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500">
                <a:ea typeface="ＭＳ Ｐゴシック" panose="020B0600070205080204" pitchFamily="34" charset="-128"/>
              </a:rPr>
              <a:t> Using membership tables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Generalized Unions and Intersection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Computer Representation of Sets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5F30CA30-EB69-8F4A-A2AB-51122179B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Tuples (1)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5DD4C654-1C2E-944B-AF82-A1E7282525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Sometimes we need to consider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ordered </a:t>
            </a:r>
            <a:r>
              <a:rPr lang="en-US" altLang="en-US">
                <a:ea typeface="ＭＳ Ｐゴシック" panose="020B0600070205080204" pitchFamily="34" charset="-128"/>
              </a:rPr>
              <a:t>collections of objects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ordered n-tuple (a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,a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,…,a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) is the ordered collection with the element a</a:t>
            </a:r>
            <a:r>
              <a:rPr lang="en-US" altLang="en-US" baseline="-25000">
                <a:ea typeface="ＭＳ Ｐゴシック" panose="020B0600070205080204" pitchFamily="34" charset="-128"/>
              </a:rPr>
              <a:t>i</a:t>
            </a:r>
            <a:r>
              <a:rPr lang="en-US" altLang="en-US">
                <a:ea typeface="ＭＳ Ｐゴシック" panose="020B0600070205080204" pitchFamily="34" charset="-128"/>
              </a:rPr>
              <a:t> being the i-th element for i=1,2,…,n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Two ordered n-tuples (a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,a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,…,a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) and (b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,b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,…,b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) are equal iff for every i=1,2,…,n we have a</a:t>
            </a:r>
            <a:r>
              <a:rPr lang="en-US" altLang="en-US" baseline="-25000">
                <a:ea typeface="ＭＳ Ｐゴシック" panose="020B0600070205080204" pitchFamily="34" charset="-128"/>
              </a:rPr>
              <a:t>i</a:t>
            </a:r>
            <a:r>
              <a:rPr lang="en-US" altLang="en-US">
                <a:ea typeface="ＭＳ Ｐゴシック" panose="020B0600070205080204" pitchFamily="34" charset="-128"/>
              </a:rPr>
              <a:t>=b</a:t>
            </a:r>
            <a:r>
              <a:rPr lang="en-US" altLang="en-US" baseline="-25000">
                <a:ea typeface="ＭＳ Ｐゴシック" panose="020B0600070205080204" pitchFamily="34" charset="-128"/>
              </a:rPr>
              <a:t>i</a:t>
            </a:r>
            <a:r>
              <a:rPr lang="en-US" altLang="en-US">
                <a:ea typeface="ＭＳ Ｐゴシック" panose="020B0600070205080204" pitchFamily="34" charset="-128"/>
              </a:rPr>
              <a:t> (a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,a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,…,a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  <a:endParaRPr lang="en-US" altLang="en-US" baseline="-25000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A 2-tuple (n=2) is called an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ordered pair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095CBF0E-C380-1543-8BDA-FED52CCD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Cartesian Product (1)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A0BE4D1C-4049-384A-B610-65E0F0EA4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400">
                <a:ea typeface="ＭＳ Ｐゴシック" panose="020B0600070205080204" pitchFamily="34" charset="-128"/>
              </a:rPr>
              <a:t>: Let A and B be two sets.  The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Cartesian product</a:t>
            </a:r>
            <a:r>
              <a:rPr lang="en-US" altLang="en-US" sz="2400">
                <a:ea typeface="ＭＳ Ｐゴシック" panose="020B0600070205080204" pitchFamily="34" charset="-128"/>
              </a:rPr>
              <a:t> of A and B, denoted AxB, is the set of all ordered pairs (a,b) where a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>
                <a:ea typeface="ＭＳ Ｐゴシック" panose="020B0600070205080204" pitchFamily="34" charset="-128"/>
              </a:rPr>
              <a:t>A and b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>
                <a:ea typeface="ＭＳ Ｐゴシック" panose="020B0600070205080204" pitchFamily="34" charset="-128"/>
              </a:rPr>
              <a:t>B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AxB = { (a,b) | (a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>
                <a:ea typeface="ＭＳ Ｐゴシック" panose="020B0600070205080204" pitchFamily="34" charset="-128"/>
              </a:rPr>
              <a:t>A)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 sz="2400">
                <a:ea typeface="ＭＳ Ｐゴシック" panose="020B0600070205080204" pitchFamily="34" charset="-128"/>
              </a:rPr>
              <a:t> (b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 </a:t>
            </a:r>
            <a:r>
              <a:rPr lang="en-US" altLang="en-US" sz="2400">
                <a:ea typeface="ＭＳ Ｐゴシック" panose="020B0600070205080204" pitchFamily="34" charset="-128"/>
              </a:rPr>
              <a:t>B) }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 Cartesian product is also known as the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cross product</a:t>
            </a:r>
          </a:p>
          <a:p>
            <a:r>
              <a:rPr lang="en-US" altLang="en-US" sz="24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400">
                <a:ea typeface="ＭＳ Ｐゴシック" panose="020B0600070205080204" pitchFamily="34" charset="-128"/>
              </a:rPr>
              <a:t>: A subset of a Cartesian product, R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 </a:t>
            </a:r>
            <a:r>
              <a:rPr lang="en-US" altLang="en-US" sz="2400">
                <a:ea typeface="ＭＳ Ｐゴシック" panose="020B0600070205080204" pitchFamily="34" charset="-128"/>
              </a:rPr>
              <a:t>AxB is called a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relation</a:t>
            </a:r>
            <a:r>
              <a:rPr lang="en-US" altLang="en-US" sz="2400">
                <a:ea typeface="ＭＳ Ｐゴシック" panose="020B0600070205080204" pitchFamily="34" charset="-128"/>
              </a:rPr>
              <a:t>.  We will talk more about relations in the next set of slides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Note: AxB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</a:t>
            </a:r>
            <a:r>
              <a:rPr lang="en-US" altLang="en-US" sz="2400">
                <a:ea typeface="ＭＳ Ｐゴシック" panose="020B0600070205080204" pitchFamily="34" charset="-128"/>
              </a:rPr>
              <a:t> BxA unless A=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</a:t>
            </a:r>
            <a:r>
              <a:rPr lang="en-US" altLang="en-US" sz="2400">
                <a:ea typeface="ＭＳ Ｐゴシック" panose="020B0600070205080204" pitchFamily="34" charset="-128"/>
              </a:rPr>
              <a:t> or B=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</a:t>
            </a:r>
            <a:r>
              <a:rPr lang="en-US" altLang="en-US" sz="2400">
                <a:ea typeface="ＭＳ Ｐゴシック" panose="020B0600070205080204" pitchFamily="34" charset="-128"/>
              </a:rPr>
              <a:t> or A=B.  Find a counter example to prove this.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E9CA9B15-ECC9-7B48-9A40-35A534033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Cartesian Product (2)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DF2F339D-9197-894E-8234-7EF073E5FA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Cartesian Products can be generalized for any n-tuple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Cartesian product of n sets, A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,A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 …, A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, denoted A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</a:t>
            </a: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</a:t>
            </a:r>
            <a:r>
              <a:rPr lang="en-US" altLang="en-US">
                <a:ea typeface="ＭＳ Ｐゴシック" panose="020B0600070205080204" pitchFamily="34" charset="-128"/>
              </a:rPr>
              <a:t>…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</a:t>
            </a: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, is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</a:t>
            </a:r>
            <a:r>
              <a:rPr lang="en-US" altLang="en-US" sz="2800">
                <a:ea typeface="ＭＳ Ｐゴシック" panose="020B0600070205080204" pitchFamily="34" charset="-128"/>
              </a:rPr>
              <a:t>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</a:t>
            </a:r>
            <a:r>
              <a:rPr lang="en-US" altLang="en-US" sz="2800">
                <a:ea typeface="ＭＳ Ｐゴシック" panose="020B0600070205080204" pitchFamily="34" charset="-128"/>
              </a:rPr>
              <a:t>…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</a:t>
            </a:r>
            <a:r>
              <a:rPr lang="en-US" altLang="en-US" sz="2800">
                <a:ea typeface="ＭＳ Ｐゴシック" panose="020B0600070205080204" pitchFamily="34" charset="-128"/>
              </a:rPr>
              <a:t>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n </a:t>
            </a:r>
            <a:r>
              <a:rPr lang="en-US" altLang="en-US" sz="2800">
                <a:ea typeface="ＭＳ Ｐゴシック" panose="020B0600070205080204" pitchFamily="34" charset="-128"/>
              </a:rPr>
              <a:t>={ (a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,a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,…,a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) | 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i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 sz="2800">
                <a:ea typeface="ＭＳ Ｐゴシック" panose="020B0600070205080204" pitchFamily="34" charset="-128"/>
              </a:rPr>
              <a:t>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800">
                <a:ea typeface="ＭＳ Ｐゴシック" panose="020B0600070205080204" pitchFamily="34" charset="-128"/>
              </a:rPr>
              <a:t> for i=1,2,…,n}</a:t>
            </a:r>
          </a:p>
          <a:p>
            <a:pPr algn="ctr">
              <a:buFont typeface="Arial" panose="020B0604020202020204" pitchFamily="34" charset="0"/>
              <a:buNone/>
            </a:pPr>
            <a:endParaRPr lang="en-US" altLang="en-US" sz="2000">
              <a:ea typeface="ＭＳ Ｐゴシック" panose="020B0600070205080204" pitchFamily="34" charset="-128"/>
            </a:endParaRPr>
          </a:p>
          <a:p>
            <a:pPr algn="ctr">
              <a:buFont typeface="Arial" panose="020B0604020202020204" pitchFamily="34" charset="0"/>
              <a:buNone/>
            </a:pPr>
            <a:endParaRPr lang="en-US" altLang="en-US" sz="2000">
              <a:ea typeface="ＭＳ Ｐゴシック" panose="020B0600070205080204" pitchFamily="34" charset="-128"/>
            </a:endParaRPr>
          </a:p>
          <a:p>
            <a:pPr algn="ctr">
              <a:buFont typeface="Arial" panose="020B0604020202020204" pitchFamily="34" charset="0"/>
              <a:buNone/>
            </a:pPr>
            <a:endParaRPr lang="en-US" altLang="en-US" sz="2000">
              <a:ea typeface="ＭＳ Ｐゴシック" panose="020B0600070205080204" pitchFamily="34" charset="-128"/>
            </a:endParaRPr>
          </a:p>
          <a:p>
            <a:pPr algn="ctr">
              <a:buFont typeface="Arial" panose="020B0604020202020204" pitchFamily="34" charset="0"/>
              <a:buNone/>
            </a:pPr>
            <a:endParaRPr lang="en-US" altLang="en-US" sz="2000">
              <a:ea typeface="ＭＳ Ｐゴシック" panose="020B0600070205080204" pitchFamily="34" charset="-128"/>
            </a:endParaRP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000">
                <a:solidFill>
                  <a:srgbClr val="7F7F7F"/>
                </a:solidFill>
                <a:ea typeface="ＭＳ Ｐゴシック" panose="020B0600070205080204" pitchFamily="34" charset="-128"/>
              </a:rPr>
              <a:t>\prod\limits_{i=1}^n A_i = A_1 \times A_2 \times \ldots \times A_n</a:t>
            </a:r>
          </a:p>
        </p:txBody>
      </p:sp>
      <p:pic>
        <p:nvPicPr>
          <p:cNvPr id="43011" name="Picture 2" descr="latex-image-1.pdf">
            <a:extLst>
              <a:ext uri="{FF2B5EF4-FFF2-40B4-BE49-F238E27FC236}">
                <a16:creationId xmlns:a16="http://schemas.microsoft.com/office/drawing/2014/main" id="{FFC34704-EA35-064A-8321-07F53BDCCD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1100" y="4559300"/>
            <a:ext cx="4564063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5A482720-5D4D-2642-A6E3-543E66B3A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Notation with Quantifiers</a:t>
            </a:r>
          </a:p>
        </p:txBody>
      </p:sp>
      <p:sp>
        <p:nvSpPr>
          <p:cNvPr id="44034" name="Content Placeholder 2">
            <a:extLst>
              <a:ext uri="{FF2B5EF4-FFF2-40B4-BE49-F238E27FC236}">
                <a16:creationId xmlns:a16="http://schemas.microsoft.com/office/drawing/2014/main" id="{9FCB20B1-B652-E540-A805-B1DBCF9CC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Whenever we wrote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xP(x) or xP(x), we specified the universe of discourse using explicit English language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Now we can simplify things using </a:t>
            </a:r>
            <a:r>
              <a:rPr lang="en-US" altLang="en-US" sz="2800" u="sng">
                <a:ea typeface="ＭＳ Ｐゴシック" panose="020B0600070205080204" pitchFamily="34" charset="-128"/>
                <a:sym typeface="Symbol" pitchFamily="2" charset="2"/>
              </a:rPr>
              <a:t>set notation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!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Example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 x  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(x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0)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  x  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2400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(x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=1)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Also mixing quantifiers: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a,b,c  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 x  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sz="2400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(ax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+bx+c=0)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DF6060A2-DB75-A549-A301-8A9739EC8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45058" name="Content Placeholder 2">
            <a:extLst>
              <a:ext uri="{FF2B5EF4-FFF2-40B4-BE49-F238E27FC236}">
                <a16:creationId xmlns:a16="http://schemas.microsoft.com/office/drawing/2014/main" id="{1CBADB5A-2BF7-F24E-ACC5-AD45AEED4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Definitions: set, element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Terminology and notation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500">
                <a:solidFill>
                  <a:srgbClr val="BFBFBF"/>
                </a:solidFill>
                <a:ea typeface="ＭＳ Ｐゴシック" panose="020B0600070205080204" pitchFamily="34" charset="-128"/>
              </a:rPr>
              <a:t>Set equal, multi-set, bag, set builder, intension, extension, Venn Diagram (representation), empty set, singleton set, subset, proper subset, finite/infinite set, cardinality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Proving equivalences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Power set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Tuples (ordered pair)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Cartesian Product (a.k.a. Cross product), relation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Quantifiers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FF0000"/>
                </a:solidFill>
                <a:ea typeface="ＭＳ Ｐゴシック" panose="020B0600070205080204" pitchFamily="34" charset="-128"/>
              </a:rPr>
              <a:t>Set Operations (union, intersection, complement, difference), Disjoint sets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FF0000"/>
                </a:solidFill>
                <a:ea typeface="ＭＳ Ｐゴシック" panose="020B0600070205080204" pitchFamily="34" charset="-128"/>
              </a:rPr>
              <a:t>Set equivalences (cheat sheet or Table 1, page 130)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500">
                <a:solidFill>
                  <a:srgbClr val="FF0000"/>
                </a:solidFill>
                <a:ea typeface="ＭＳ Ｐゴシック" panose="020B0600070205080204" pitchFamily="34" charset="-128"/>
              </a:rPr>
              <a:t>Inclusion in both directions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500">
                <a:solidFill>
                  <a:srgbClr val="FF0000"/>
                </a:solidFill>
                <a:ea typeface="ＭＳ Ｐゴシック" panose="020B0600070205080204" pitchFamily="34" charset="-128"/>
              </a:rPr>
              <a:t> Using membership tables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FF0000"/>
                </a:solidFill>
                <a:ea typeface="ＭＳ Ｐゴシック" panose="020B0600070205080204" pitchFamily="34" charset="-128"/>
              </a:rPr>
              <a:t>Generalized Unions and Intersection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FF0000"/>
                </a:solidFill>
                <a:ea typeface="ＭＳ Ｐゴシック" panose="020B0600070205080204" pitchFamily="34" charset="-128"/>
              </a:rPr>
              <a:t>Computer Representation of Sets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56B36C1C-ACCE-9140-AEE0-C09772C58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 Operations</a:t>
            </a:r>
          </a:p>
        </p:txBody>
      </p:sp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FD3D7BCC-55B1-A840-904B-7E111DF5D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447800"/>
            <a:ext cx="86360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Arithmetic operators (+,-,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 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</a:t>
            </a:r>
            <a:r>
              <a:rPr lang="en-US" altLang="en-US">
                <a:ea typeface="ＭＳ Ｐゴシック" panose="020B0600070205080204" pitchFamily="34" charset="-128"/>
              </a:rPr>
              <a:t>) can be used on pairs of numbers to give us new numbers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Similarly, set operators exist and act on two sets to give us new sets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Union                                                                              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$\cup$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Intersection                                                                    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$\cap$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Set difference                                                      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$\setminus$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Set complement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                                                   $\overline{S}$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Generalized union                                                   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$\bigcup$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Generalized intersection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                                            $\bigcap$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A96412FD-F1B4-4447-8DDE-367400087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 Operators: Union</a:t>
            </a:r>
          </a:p>
        </p:txBody>
      </p:sp>
      <p:sp>
        <p:nvSpPr>
          <p:cNvPr id="47106" name="Content Placeholder 2">
            <a:extLst>
              <a:ext uri="{FF2B5EF4-FFF2-40B4-BE49-F238E27FC236}">
                <a16:creationId xmlns:a16="http://schemas.microsoft.com/office/drawing/2014/main" id="{89A00D14-978B-CF45-BFC5-70F40B17C8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union </a:t>
            </a:r>
            <a:r>
              <a:rPr lang="en-US" altLang="en-US">
                <a:ea typeface="ＭＳ Ｐゴシック" panose="020B0600070205080204" pitchFamily="34" charset="-128"/>
              </a:rPr>
              <a:t>of two sets A and B is the set that contains all elements in A, B, or both.  We write: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B = { x | </a:t>
            </a:r>
            <a:r>
              <a:rPr lang="en-US" altLang="en-US">
                <a:ea typeface="ＭＳ Ｐゴシック" panose="020B0600070205080204" pitchFamily="34" charset="-128"/>
              </a:rPr>
              <a:t>(x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>
                <a:ea typeface="ＭＳ Ｐゴシック" panose="020B0600070205080204" pitchFamily="34" charset="-128"/>
              </a:rPr>
              <a:t>A)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(x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 </a:t>
            </a:r>
            <a:r>
              <a:rPr lang="en-US" altLang="en-US">
                <a:ea typeface="ＭＳ Ｐゴシック" panose="020B0600070205080204" pitchFamily="34" charset="-128"/>
              </a:rPr>
              <a:t>B) }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A8580B-F1BB-CA46-A33E-5A3D00F92A86}"/>
              </a:ext>
            </a:extLst>
          </p:cNvPr>
          <p:cNvSpPr/>
          <p:nvPr/>
        </p:nvSpPr>
        <p:spPr>
          <a:xfrm>
            <a:off x="1066800" y="3810000"/>
            <a:ext cx="6858000" cy="2514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47108" name="TextBox 4">
            <a:extLst>
              <a:ext uri="{FF2B5EF4-FFF2-40B4-BE49-F238E27FC236}">
                <a16:creationId xmlns:a16="http://schemas.microsoft.com/office/drawing/2014/main" id="{8CEA2E48-7D88-8A40-A0E8-D5A0B26ADF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030663"/>
            <a:ext cx="5334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b="1" i="1"/>
              <a:t>U</a:t>
            </a:r>
            <a:endParaRPr lang="en-US" altLang="en-US" sz="1800" b="1" i="1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14C11A2-E15B-3F40-BF31-989DB6867968}"/>
              </a:ext>
            </a:extLst>
          </p:cNvPr>
          <p:cNvSpPr/>
          <p:nvPr/>
        </p:nvSpPr>
        <p:spPr>
          <a:xfrm>
            <a:off x="2286000" y="4038600"/>
            <a:ext cx="2209800" cy="2133600"/>
          </a:xfrm>
          <a:prstGeom prst="ellipse">
            <a:avLst/>
          </a:prstGeom>
          <a:solidFill>
            <a:srgbClr val="C00000">
              <a:tint val="66000"/>
              <a:satMod val="160000"/>
              <a:alpha val="30000"/>
            </a:srgb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F55AB13-A663-604F-92C4-19D2C81C015F}"/>
              </a:ext>
            </a:extLst>
          </p:cNvPr>
          <p:cNvSpPr/>
          <p:nvPr/>
        </p:nvSpPr>
        <p:spPr>
          <a:xfrm>
            <a:off x="3886200" y="4038600"/>
            <a:ext cx="2362200" cy="2133600"/>
          </a:xfrm>
          <a:prstGeom prst="ellipse">
            <a:avLst/>
          </a:prstGeom>
          <a:solidFill>
            <a:srgbClr val="C00000">
              <a:tint val="66000"/>
              <a:satMod val="160000"/>
              <a:alpha val="30000"/>
            </a:srgb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7111" name="TextBox 16">
            <a:extLst>
              <a:ext uri="{FF2B5EF4-FFF2-40B4-BE49-F238E27FC236}">
                <a16:creationId xmlns:a16="http://schemas.microsoft.com/office/drawing/2014/main" id="{7DE9FE21-FBE6-B142-A173-E66BDE0B2F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47339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sp>
        <p:nvSpPr>
          <p:cNvPr id="47112" name="TextBox 18">
            <a:extLst>
              <a:ext uri="{FF2B5EF4-FFF2-40B4-BE49-F238E27FC236}">
                <a16:creationId xmlns:a16="http://schemas.microsoft.com/office/drawing/2014/main" id="{240E777E-8BC9-8F40-B4BE-2CEE1C792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7339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B</a:t>
            </a:r>
            <a:endParaRPr lang="en-US" altLang="en-US" sz="1800" i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CADDE0CC-9CE7-5741-8E7E-787D6D4BC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Sets of Numbers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77E169EF-2153-AD46-9744-07974DA2AB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1800">
                <a:ea typeface="ＭＳ Ｐゴシック" panose="020B0600070205080204" pitchFamily="34" charset="-128"/>
              </a:rPr>
              <a:t>Using the package: \usepackage{amssymb}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Set of natural numbers: $\mathbb{N}$:  may or may not include 0 (by default, it does) 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Set of integer numbers: $\mathbb{Z}$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Set of rational numbers: $\mathbb{Q}$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Set of real numbers: $\mathbb{R}$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Set of complex numbers: $\mathbb{C}$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20483" name="Picture 4">
            <a:extLst>
              <a:ext uri="{FF2B5EF4-FFF2-40B4-BE49-F238E27FC236}">
                <a16:creationId xmlns:a16="http://schemas.microsoft.com/office/drawing/2014/main" id="{338E0357-D660-1842-9351-22E8E7A215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00" y="3429000"/>
            <a:ext cx="3700463" cy="322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5">
            <a:extLst>
              <a:ext uri="{FF2B5EF4-FFF2-40B4-BE49-F238E27FC236}">
                <a16:creationId xmlns:a16="http://schemas.microsoft.com/office/drawing/2014/main" id="{3B251321-3128-8649-90D4-051A91658E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5200" y="3708400"/>
            <a:ext cx="3479800" cy="226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013CB8E5-9B71-4B48-BB1D-AFF6C6636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 Operators: Intersection</a:t>
            </a:r>
          </a:p>
        </p:txBody>
      </p:sp>
      <p:sp>
        <p:nvSpPr>
          <p:cNvPr id="48130" name="Content Placeholder 2">
            <a:extLst>
              <a:ext uri="{FF2B5EF4-FFF2-40B4-BE49-F238E27FC236}">
                <a16:creationId xmlns:a16="http://schemas.microsoft.com/office/drawing/2014/main" id="{921EB35E-75AE-9B44-9EBF-28930EC897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intersection </a:t>
            </a:r>
            <a:r>
              <a:rPr lang="en-US" altLang="en-US">
                <a:ea typeface="ＭＳ Ｐゴシック" panose="020B0600070205080204" pitchFamily="34" charset="-128"/>
              </a:rPr>
              <a:t>of two sets A and B is the set that contains all elements that are element of both A and B.  We write: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 B = { x | </a:t>
            </a:r>
            <a:r>
              <a:rPr lang="en-US" altLang="en-US">
                <a:ea typeface="ＭＳ Ｐゴシック" panose="020B0600070205080204" pitchFamily="34" charset="-128"/>
              </a:rPr>
              <a:t>(x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>
                <a:ea typeface="ＭＳ Ｐゴシック" panose="020B0600070205080204" pitchFamily="34" charset="-128"/>
              </a:rPr>
              <a:t>A)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>
                <a:ea typeface="ＭＳ Ｐゴシック" panose="020B0600070205080204" pitchFamily="34" charset="-128"/>
              </a:rPr>
              <a:t> (x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 </a:t>
            </a:r>
            <a:r>
              <a:rPr lang="en-US" altLang="en-US">
                <a:ea typeface="ＭＳ Ｐゴシック" panose="020B0600070205080204" pitchFamily="34" charset="-128"/>
              </a:rPr>
              <a:t>B) }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491CB7B-E3F9-854D-9187-E9FBC2429F80}"/>
              </a:ext>
            </a:extLst>
          </p:cNvPr>
          <p:cNvSpPr/>
          <p:nvPr/>
        </p:nvSpPr>
        <p:spPr>
          <a:xfrm>
            <a:off x="1066800" y="3810000"/>
            <a:ext cx="6858000" cy="2514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48132" name="TextBox 4">
            <a:extLst>
              <a:ext uri="{FF2B5EF4-FFF2-40B4-BE49-F238E27FC236}">
                <a16:creationId xmlns:a16="http://schemas.microsoft.com/office/drawing/2014/main" id="{15B73A34-F241-884B-A8A2-C37B2C012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030663"/>
            <a:ext cx="5334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b="1" i="1"/>
              <a:t>U</a:t>
            </a:r>
            <a:endParaRPr lang="en-US" altLang="en-US" sz="1800" b="1" i="1"/>
          </a:p>
        </p:txBody>
      </p:sp>
      <p:sp>
        <p:nvSpPr>
          <p:cNvPr id="48133" name="TextBox 5">
            <a:extLst>
              <a:ext uri="{FF2B5EF4-FFF2-40B4-BE49-F238E27FC236}">
                <a16:creationId xmlns:a16="http://schemas.microsoft.com/office/drawing/2014/main" id="{E62A5F1F-1C10-CB4B-A3F4-5414923FAE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47339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sp>
        <p:nvSpPr>
          <p:cNvPr id="48134" name="TextBox 6">
            <a:extLst>
              <a:ext uri="{FF2B5EF4-FFF2-40B4-BE49-F238E27FC236}">
                <a16:creationId xmlns:a16="http://schemas.microsoft.com/office/drawing/2014/main" id="{03541580-7DB1-534A-8F77-EA6A4FE96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7339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B</a:t>
            </a:r>
            <a:endParaRPr lang="en-US" altLang="en-US" sz="1800" i="1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5B4623E-D91D-F546-A35D-40BE3C9ACB0C}"/>
              </a:ext>
            </a:extLst>
          </p:cNvPr>
          <p:cNvSpPr/>
          <p:nvPr/>
        </p:nvSpPr>
        <p:spPr>
          <a:xfrm>
            <a:off x="2286000" y="4038600"/>
            <a:ext cx="2209800" cy="2133600"/>
          </a:xfrm>
          <a:prstGeom prst="ellipse">
            <a:avLst/>
          </a:prstGeom>
          <a:solidFill>
            <a:schemeClr val="bg1">
              <a:alpha val="5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D874D66-7817-384D-AE9C-892973BF2418}"/>
              </a:ext>
            </a:extLst>
          </p:cNvPr>
          <p:cNvSpPr/>
          <p:nvPr/>
        </p:nvSpPr>
        <p:spPr>
          <a:xfrm>
            <a:off x="3886200" y="4038600"/>
            <a:ext cx="2362200" cy="2133600"/>
          </a:xfrm>
          <a:prstGeom prst="ellipse">
            <a:avLst/>
          </a:prstGeom>
          <a:solidFill>
            <a:schemeClr val="bg1">
              <a:alpha val="5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E05E2081-E7EE-4A4E-BC5D-FD52FD2E62DE}"/>
              </a:ext>
            </a:extLst>
          </p:cNvPr>
          <p:cNvSpPr/>
          <p:nvPr/>
        </p:nvSpPr>
        <p:spPr>
          <a:xfrm>
            <a:off x="3784600" y="4394200"/>
            <a:ext cx="744538" cy="1447800"/>
          </a:xfrm>
          <a:prstGeom prst="arc">
            <a:avLst>
              <a:gd name="adj1" fmla="val 16399221"/>
              <a:gd name="adj2" fmla="val 5174339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794CDBD-2868-B340-B115-72814C513B2F}"/>
              </a:ext>
            </a:extLst>
          </p:cNvPr>
          <p:cNvSpPr/>
          <p:nvPr/>
        </p:nvSpPr>
        <p:spPr>
          <a:xfrm rot="10800000">
            <a:off x="3878263" y="4386263"/>
            <a:ext cx="693737" cy="1447800"/>
          </a:xfrm>
          <a:prstGeom prst="arc">
            <a:avLst>
              <a:gd name="adj1" fmla="val 15999710"/>
              <a:gd name="adj2" fmla="val 5417898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BE822D08-B6C7-E54F-AE57-424F88A8B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Disjoint Sets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6D66A95A-0BD7-0D46-AFBB-1F8DA8541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Two sets are said to be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disjoint </a:t>
            </a:r>
            <a:r>
              <a:rPr lang="en-US" altLang="en-US">
                <a:ea typeface="ＭＳ Ｐゴシック" panose="020B0600070205080204" pitchFamily="34" charset="-128"/>
              </a:rPr>
              <a:t>if their intersection is the empty set: 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 B = 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CC28125-F829-AE4C-8C7D-8D4A55CE0748}"/>
              </a:ext>
            </a:extLst>
          </p:cNvPr>
          <p:cNvSpPr/>
          <p:nvPr/>
        </p:nvSpPr>
        <p:spPr>
          <a:xfrm>
            <a:off x="1066800" y="3276600"/>
            <a:ext cx="6858000" cy="2514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49156" name="TextBox 4">
            <a:extLst>
              <a:ext uri="{FF2B5EF4-FFF2-40B4-BE49-F238E27FC236}">
                <a16:creationId xmlns:a16="http://schemas.microsoft.com/office/drawing/2014/main" id="{6B3AA858-6F90-374A-A15A-036CCACEC4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497263"/>
            <a:ext cx="5334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b="1" i="1"/>
              <a:t>U</a:t>
            </a:r>
            <a:endParaRPr lang="en-US" altLang="en-US" sz="1800" b="1" i="1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5DBEA88-912D-3249-8590-65131779C86C}"/>
              </a:ext>
            </a:extLst>
          </p:cNvPr>
          <p:cNvSpPr/>
          <p:nvPr/>
        </p:nvSpPr>
        <p:spPr>
          <a:xfrm>
            <a:off x="1676400" y="3505200"/>
            <a:ext cx="2209800" cy="2133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99E1FF1-D7B9-7E49-A42E-1391B220608C}"/>
              </a:ext>
            </a:extLst>
          </p:cNvPr>
          <p:cNvSpPr/>
          <p:nvPr/>
        </p:nvSpPr>
        <p:spPr>
          <a:xfrm>
            <a:off x="4876800" y="3505200"/>
            <a:ext cx="2362200" cy="2133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9159" name="TextBox 7">
            <a:extLst>
              <a:ext uri="{FF2B5EF4-FFF2-40B4-BE49-F238E27FC236}">
                <a16:creationId xmlns:a16="http://schemas.microsoft.com/office/drawing/2014/main" id="{121B916C-7AA1-DA4F-BCF7-85A03A9DB4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0386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sp>
        <p:nvSpPr>
          <p:cNvPr id="49160" name="TextBox 8">
            <a:extLst>
              <a:ext uri="{FF2B5EF4-FFF2-40B4-BE49-F238E27FC236}">
                <a16:creationId xmlns:a16="http://schemas.microsoft.com/office/drawing/2014/main" id="{89734CB1-E1AF-2D46-895E-BC8C0846BF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0386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B</a:t>
            </a:r>
            <a:endParaRPr lang="en-US" altLang="en-US" sz="1800" i="1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0521EC76-C698-0B49-80FB-6FB909D68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 Difference</a:t>
            </a:r>
          </a:p>
        </p:txBody>
      </p:sp>
      <p:sp>
        <p:nvSpPr>
          <p:cNvPr id="50178" name="Content Placeholder 2">
            <a:extLst>
              <a:ext uri="{FF2B5EF4-FFF2-40B4-BE49-F238E27FC236}">
                <a16:creationId xmlns:a16="http://schemas.microsoft.com/office/drawing/2014/main" id="{0CD38159-4B93-9049-8CC2-479F244BC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difference </a:t>
            </a:r>
            <a:r>
              <a:rPr lang="en-US" altLang="en-US">
                <a:ea typeface="ＭＳ Ｐゴシック" panose="020B0600070205080204" pitchFamily="34" charset="-128"/>
              </a:rPr>
              <a:t>of two sets A and B, denoted A\B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($\setminus$)</a:t>
            </a:r>
            <a:r>
              <a:rPr lang="en-US" altLang="en-US">
                <a:ea typeface="ＭＳ Ｐゴシック" panose="020B0600070205080204" pitchFamily="34" charset="-128"/>
              </a:rPr>
              <a:t> or A−B, is the set containing those elements that are in A but not in B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625959-68CC-184E-BCD2-6F19223A5807}"/>
              </a:ext>
            </a:extLst>
          </p:cNvPr>
          <p:cNvSpPr/>
          <p:nvPr/>
        </p:nvSpPr>
        <p:spPr>
          <a:xfrm>
            <a:off x="1066800" y="3657600"/>
            <a:ext cx="6858000" cy="2514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50180" name="TextBox 4">
            <a:extLst>
              <a:ext uri="{FF2B5EF4-FFF2-40B4-BE49-F238E27FC236}">
                <a16:creationId xmlns:a16="http://schemas.microsoft.com/office/drawing/2014/main" id="{2C534C48-898F-E14F-9179-B2F130E3DD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649663"/>
            <a:ext cx="5334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b="1" i="1"/>
              <a:t>U</a:t>
            </a:r>
            <a:endParaRPr lang="en-US" altLang="en-US" sz="1800" b="1" i="1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8E01B32-E81B-744D-A6D8-D0FB9547E3E4}"/>
              </a:ext>
            </a:extLst>
          </p:cNvPr>
          <p:cNvSpPr/>
          <p:nvPr/>
        </p:nvSpPr>
        <p:spPr>
          <a:xfrm>
            <a:off x="2286000" y="3886200"/>
            <a:ext cx="2209800" cy="2133600"/>
          </a:xfrm>
          <a:prstGeom prst="ellipse">
            <a:avLst/>
          </a:prstGeom>
          <a:solidFill>
            <a:srgbClr val="C00000">
              <a:tint val="66000"/>
              <a:satMod val="1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141056E-A2CE-8445-99F2-DE2943416482}"/>
              </a:ext>
            </a:extLst>
          </p:cNvPr>
          <p:cNvSpPr/>
          <p:nvPr/>
        </p:nvSpPr>
        <p:spPr>
          <a:xfrm>
            <a:off x="3886200" y="3886200"/>
            <a:ext cx="2362200" cy="21336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/>
          </a:p>
        </p:txBody>
      </p:sp>
      <p:sp>
        <p:nvSpPr>
          <p:cNvPr id="50183" name="TextBox 7">
            <a:extLst>
              <a:ext uri="{FF2B5EF4-FFF2-40B4-BE49-F238E27FC236}">
                <a16:creationId xmlns:a16="http://schemas.microsoft.com/office/drawing/2014/main" id="{C023BEB8-4C98-564C-BCE2-9B91A08FCF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42767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sp>
        <p:nvSpPr>
          <p:cNvPr id="50184" name="TextBox 8">
            <a:extLst>
              <a:ext uri="{FF2B5EF4-FFF2-40B4-BE49-F238E27FC236}">
                <a16:creationId xmlns:a16="http://schemas.microsoft.com/office/drawing/2014/main" id="{C6A707ED-B769-8241-A13D-2E2B749CD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2767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B</a:t>
            </a:r>
            <a:endParaRPr lang="en-US" altLang="en-US" sz="1800" i="1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9B0014EC-79D9-7448-A0FD-450287D28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 Complement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2FBD4E92-8BE0-F545-8F50-0D2ABBFDE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complement </a:t>
            </a:r>
            <a:r>
              <a:rPr lang="en-US" altLang="en-US">
                <a:ea typeface="ＭＳ Ｐゴシック" panose="020B0600070205080204" pitchFamily="34" charset="-128"/>
              </a:rPr>
              <a:t>of a set A, denoted A </a:t>
            </a:r>
            <a:r>
              <a:rPr lang="en-US" altLang="en-US" sz="2400">
                <a:solidFill>
                  <a:srgbClr val="7F7F7F"/>
                </a:solidFill>
                <a:ea typeface="ＭＳ Ｐゴシック" panose="020B0600070205080204" pitchFamily="34" charset="-128"/>
              </a:rPr>
              <a:t>($\bar$)</a:t>
            </a:r>
            <a:r>
              <a:rPr lang="en-US" altLang="en-US">
                <a:ea typeface="ＭＳ Ｐゴシック" panose="020B0600070205080204" pitchFamily="34" charset="-128"/>
              </a:rPr>
              <a:t>, consists of all elements </a:t>
            </a:r>
            <a:r>
              <a:rPr lang="en-US" altLang="en-US" u="sng">
                <a:ea typeface="ＭＳ Ｐゴシック" panose="020B0600070205080204" pitchFamily="34" charset="-128"/>
              </a:rPr>
              <a:t>not</a:t>
            </a:r>
            <a:r>
              <a:rPr lang="en-US" altLang="en-US">
                <a:ea typeface="ＭＳ Ｐゴシック" panose="020B0600070205080204" pitchFamily="34" charset="-128"/>
              </a:rPr>
              <a:t> in A.  That is the difference of the universal set and U: U\A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A= A</a:t>
            </a:r>
            <a:r>
              <a:rPr lang="en-US" altLang="en-US" baseline="30000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 = {x | x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 </a:t>
            </a:r>
            <a:r>
              <a:rPr lang="en-US" altLang="en-US">
                <a:ea typeface="ＭＳ Ｐゴシック" panose="020B0600070205080204" pitchFamily="34" charset="-128"/>
              </a:rPr>
              <a:t>A }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F44BBCF-9F18-144E-9CC1-78354CFCD0D5}"/>
              </a:ext>
            </a:extLst>
          </p:cNvPr>
          <p:cNvCxnSpPr/>
          <p:nvPr/>
        </p:nvCxnSpPr>
        <p:spPr>
          <a:xfrm>
            <a:off x="2362200" y="2209800"/>
            <a:ext cx="228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E99AEB8-26ED-534E-882A-6AE54336AFB2}"/>
              </a:ext>
            </a:extLst>
          </p:cNvPr>
          <p:cNvCxnSpPr/>
          <p:nvPr/>
        </p:nvCxnSpPr>
        <p:spPr>
          <a:xfrm>
            <a:off x="3048000" y="3733800"/>
            <a:ext cx="228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8EE2C5EC-D593-F443-8C61-9BEDE230AD6B}"/>
              </a:ext>
            </a:extLst>
          </p:cNvPr>
          <p:cNvSpPr/>
          <p:nvPr/>
        </p:nvSpPr>
        <p:spPr>
          <a:xfrm>
            <a:off x="1066800" y="4343400"/>
            <a:ext cx="6858000" cy="1752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51206" name="TextBox 7">
            <a:extLst>
              <a:ext uri="{FF2B5EF4-FFF2-40B4-BE49-F238E27FC236}">
                <a16:creationId xmlns:a16="http://schemas.microsoft.com/office/drawing/2014/main" id="{935279FA-FEEB-5943-9EF9-5ECE62EC40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495800"/>
            <a:ext cx="5334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b="1" i="1"/>
              <a:t>U</a:t>
            </a:r>
            <a:endParaRPr lang="en-US" altLang="en-US" sz="1800" b="1" i="1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9E7C1EA-03DC-CF49-AF4B-71E4DD3DAA6B}"/>
              </a:ext>
            </a:extLst>
          </p:cNvPr>
          <p:cNvSpPr/>
          <p:nvPr/>
        </p:nvSpPr>
        <p:spPr>
          <a:xfrm>
            <a:off x="2895600" y="4572000"/>
            <a:ext cx="1295400" cy="12954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/>
          </a:p>
        </p:txBody>
      </p:sp>
      <p:sp>
        <p:nvSpPr>
          <p:cNvPr id="51208" name="TextBox 10">
            <a:extLst>
              <a:ext uri="{FF2B5EF4-FFF2-40B4-BE49-F238E27FC236}">
                <a16:creationId xmlns:a16="http://schemas.microsoft.com/office/drawing/2014/main" id="{949D32AA-95E1-6747-93B4-6AD40F550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48768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sp>
        <p:nvSpPr>
          <p:cNvPr id="51209" name="TextBox 11">
            <a:extLst>
              <a:ext uri="{FF2B5EF4-FFF2-40B4-BE49-F238E27FC236}">
                <a16:creationId xmlns:a16="http://schemas.microsoft.com/office/drawing/2014/main" id="{486B4E48-3460-0046-B0FA-A1FF84D0B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51054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2AD9209-1591-D54A-AE61-9F057E99B92D}"/>
              </a:ext>
            </a:extLst>
          </p:cNvPr>
          <p:cNvCxnSpPr/>
          <p:nvPr/>
        </p:nvCxnSpPr>
        <p:spPr>
          <a:xfrm>
            <a:off x="5410200" y="5180013"/>
            <a:ext cx="228600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4B7581B3-4E53-524D-8E61-DA74E2368D0C}"/>
              </a:ext>
            </a:extLst>
          </p:cNvPr>
          <p:cNvSpPr/>
          <p:nvPr/>
        </p:nvSpPr>
        <p:spPr>
          <a:xfrm>
            <a:off x="4419600" y="3733800"/>
            <a:ext cx="4572000" cy="2133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52226" name="Title 1">
            <a:extLst>
              <a:ext uri="{FF2B5EF4-FFF2-40B4-BE49-F238E27FC236}">
                <a16:creationId xmlns:a16="http://schemas.microsoft.com/office/drawing/2014/main" id="{2D917668-60CD-D949-87E2-C70E527FB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Set Complement: Absolute &amp; Relative</a:t>
            </a:r>
          </a:p>
        </p:txBody>
      </p:sp>
      <p:sp>
        <p:nvSpPr>
          <p:cNvPr id="52227" name="Content Placeholder 2">
            <a:extLst>
              <a:ext uri="{FF2B5EF4-FFF2-40B4-BE49-F238E27FC236}">
                <a16:creationId xmlns:a16="http://schemas.microsoft.com/office/drawing/2014/main" id="{D02D82A3-6A8A-BD4B-A0C6-37E7FD50D9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Given the Universe U, and A,B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 U.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The (absolute) complement of A is A=U\A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The (relative) complement of A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in B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is B\A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05DFF8-8982-BD4F-B12A-044A781936CB}"/>
              </a:ext>
            </a:extLst>
          </p:cNvPr>
          <p:cNvSpPr/>
          <p:nvPr/>
        </p:nvSpPr>
        <p:spPr>
          <a:xfrm>
            <a:off x="457200" y="3733800"/>
            <a:ext cx="3581400" cy="2133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52229" name="TextBox 7">
            <a:extLst>
              <a:ext uri="{FF2B5EF4-FFF2-40B4-BE49-F238E27FC236}">
                <a16:creationId xmlns:a16="http://schemas.microsoft.com/office/drawing/2014/main" id="{BDD22AE4-96B4-934D-A840-A94F92267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725863"/>
            <a:ext cx="5334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b="1" i="1"/>
              <a:t>U</a:t>
            </a:r>
            <a:endParaRPr lang="en-US" altLang="en-US" sz="1800" b="1" i="1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39B6A70-B31C-9042-B985-81D65C4B02B1}"/>
              </a:ext>
            </a:extLst>
          </p:cNvPr>
          <p:cNvSpPr/>
          <p:nvPr/>
        </p:nvSpPr>
        <p:spPr>
          <a:xfrm>
            <a:off x="1371600" y="3962400"/>
            <a:ext cx="1828800" cy="15240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/>
          </a:p>
        </p:txBody>
      </p:sp>
      <p:sp>
        <p:nvSpPr>
          <p:cNvPr id="52231" name="TextBox 10">
            <a:extLst>
              <a:ext uri="{FF2B5EF4-FFF2-40B4-BE49-F238E27FC236}">
                <a16:creationId xmlns:a16="http://schemas.microsoft.com/office/drawing/2014/main" id="{F03F544C-F5DF-9741-857D-721843CB4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45053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sp>
        <p:nvSpPr>
          <p:cNvPr id="52232" name="TextBox 11">
            <a:extLst>
              <a:ext uri="{FF2B5EF4-FFF2-40B4-BE49-F238E27FC236}">
                <a16:creationId xmlns:a16="http://schemas.microsoft.com/office/drawing/2014/main" id="{61EFDCF6-829D-7A44-8F51-A047B95E57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6577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67D961-5F6C-7749-915C-A2316C4B6D64}"/>
              </a:ext>
            </a:extLst>
          </p:cNvPr>
          <p:cNvCxnSpPr/>
          <p:nvPr/>
        </p:nvCxnSpPr>
        <p:spPr>
          <a:xfrm>
            <a:off x="914400" y="4732338"/>
            <a:ext cx="228600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234" name="TextBox 4">
            <a:extLst>
              <a:ext uri="{FF2B5EF4-FFF2-40B4-BE49-F238E27FC236}">
                <a16:creationId xmlns:a16="http://schemas.microsoft.com/office/drawing/2014/main" id="{1CB9B553-72E9-4C48-A998-E727029CB6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3725863"/>
            <a:ext cx="5334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b="1" i="1"/>
              <a:t>U</a:t>
            </a:r>
            <a:endParaRPr lang="en-US" altLang="en-US" sz="1800" b="1" i="1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7416BF9-C044-1A42-A0CE-EA3F70B7375C}"/>
              </a:ext>
            </a:extLst>
          </p:cNvPr>
          <p:cNvSpPr/>
          <p:nvPr/>
        </p:nvSpPr>
        <p:spPr>
          <a:xfrm>
            <a:off x="6324600" y="4114800"/>
            <a:ext cx="1447800" cy="1371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/>
          </a:p>
        </p:txBody>
      </p:sp>
      <p:sp>
        <p:nvSpPr>
          <p:cNvPr id="52236" name="TextBox 8">
            <a:extLst>
              <a:ext uri="{FF2B5EF4-FFF2-40B4-BE49-F238E27FC236}">
                <a16:creationId xmlns:a16="http://schemas.microsoft.com/office/drawing/2014/main" id="{E2F4C306-BF37-E34A-951D-BEC257839A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44291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B</a:t>
            </a:r>
            <a:endParaRPr lang="en-US" altLang="en-US" sz="1800" i="1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9C76E79-25E5-E44B-8121-4A4E55661348}"/>
              </a:ext>
            </a:extLst>
          </p:cNvPr>
          <p:cNvSpPr/>
          <p:nvPr/>
        </p:nvSpPr>
        <p:spPr>
          <a:xfrm>
            <a:off x="5334000" y="4114800"/>
            <a:ext cx="1524000" cy="13716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/>
          </a:p>
        </p:txBody>
      </p:sp>
      <p:sp>
        <p:nvSpPr>
          <p:cNvPr id="52238" name="TextBox 7">
            <a:extLst>
              <a:ext uri="{FF2B5EF4-FFF2-40B4-BE49-F238E27FC236}">
                <a16:creationId xmlns:a16="http://schemas.microsoft.com/office/drawing/2014/main" id="{7A935AEF-8E01-D746-AD42-96959C16B1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45053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8A1AC1E4-90FE-A142-8172-136A69856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 Idendities</a:t>
            </a:r>
          </a:p>
        </p:txBody>
      </p:sp>
      <p:sp>
        <p:nvSpPr>
          <p:cNvPr id="53250" name="Content Placeholder 2">
            <a:extLst>
              <a:ext uri="{FF2B5EF4-FFF2-40B4-BE49-F238E27FC236}">
                <a16:creationId xmlns:a16="http://schemas.microsoft.com/office/drawing/2014/main" id="{C6F9BD8C-4431-704D-89E9-129788C97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3530600" cy="41148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Let’s</a:t>
            </a:r>
            <a:r>
              <a:rPr lang="en-US" altLang="ja-JP" sz="2400">
                <a:ea typeface="ＭＳ Ｐゴシック" panose="020B0600070205080204" pitchFamily="34" charset="-128"/>
              </a:rPr>
              <a:t> take a quick look at this Cheat Sheet or at Table 1 on page 130 in your textbook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</p:txBody>
      </p:sp>
      <p:pic>
        <p:nvPicPr>
          <p:cNvPr id="53251" name="Picture 1">
            <a:extLst>
              <a:ext uri="{FF2B5EF4-FFF2-40B4-BE49-F238E27FC236}">
                <a16:creationId xmlns:a16="http://schemas.microsoft.com/office/drawing/2014/main" id="{D4E7DF4D-E27B-8E40-A5AD-13760EFEE7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3200" y="1587500"/>
            <a:ext cx="4864100" cy="461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84065D38-3A96-2C43-A904-2696B1ACD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Proving Set Equivalences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A22A7-F8BD-144D-801B-E8093FCA07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800" dirty="0">
                <a:ea typeface="+mn-ea"/>
                <a:cs typeface="+mn-cs"/>
              </a:rPr>
              <a:t>Recall that to prove such identity, we must show that: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sz="2400" dirty="0">
                <a:ea typeface="+mn-ea"/>
              </a:rPr>
              <a:t>The left-hand side is a subset of the right-hand side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sz="2400" dirty="0">
                <a:ea typeface="+mn-ea"/>
              </a:rPr>
              <a:t>The right-hand side is a subset of the left-hand side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sz="2400" dirty="0">
                <a:ea typeface="+mn-ea"/>
              </a:rPr>
              <a:t>Then conclude that the two sides are thus equal</a:t>
            </a:r>
          </a:p>
          <a:p>
            <a:pPr marL="571500" indent="-514350">
              <a:buFont typeface="Arial" charset="0"/>
              <a:buChar char="•"/>
              <a:defRPr/>
            </a:pPr>
            <a:r>
              <a:rPr lang="en-US" sz="2800" dirty="0">
                <a:ea typeface="+mn-ea"/>
                <a:cs typeface="+mn-cs"/>
              </a:rPr>
              <a:t>The book proves several of the standard set identities</a:t>
            </a:r>
          </a:p>
          <a:p>
            <a:pPr marL="571500" indent="-514350">
              <a:buFont typeface="Arial" charset="0"/>
              <a:buChar char="•"/>
              <a:defRPr/>
            </a:pPr>
            <a:r>
              <a:rPr lang="en-US" sz="2800" dirty="0">
                <a:ea typeface="+mn-ea"/>
                <a:cs typeface="+mn-cs"/>
              </a:rPr>
              <a:t>We will give a couple of different examples here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5A97B961-BCA4-A946-803E-219A3FABD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Proving Set Equivalences: Example A (1)</a:t>
            </a: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93B7DCF2-7FFD-D946-9FB8-0DE1E97F8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A={x|x is even}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B={x|x is a multiple of 3}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C={x|x is a multiple of 6}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Show that 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B=C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>
            <a:extLst>
              <a:ext uri="{FF2B5EF4-FFF2-40B4-BE49-F238E27FC236}">
                <a16:creationId xmlns:a16="http://schemas.microsoft.com/office/drawing/2014/main" id="{384CDD4C-F581-0F45-A3F9-9F2180541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Proving Set Equivalences: Example A (2)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3251" name="Content Placeholder 2">
            <a:extLst>
              <a:ext uri="{FF2B5EF4-FFF2-40B4-BE49-F238E27FC236}">
                <a16:creationId xmlns:a16="http://schemas.microsoft.com/office/drawing/2014/main" id="{A2A42DF6-FFF1-C241-BB33-4BE4D309D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A</a:t>
            </a:r>
            <a:r>
              <a:rPr lang="en-US" altLang="en-US" b="1">
                <a:ea typeface="ＭＳ Ｐゴシック" panose="020B0600070205080204" pitchFamily="34" charset="-128"/>
                <a:sym typeface="Symbol" pitchFamily="2" charset="2"/>
              </a:rPr>
              <a:t>B  C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:   x  </a:t>
            </a: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B </a:t>
            </a:r>
          </a:p>
          <a:p>
            <a:pPr lvl="1">
              <a:buFont typeface="Symbol" pitchFamily="2" charset="2"/>
              <a:buChar char="Þ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x is a multiple of 2 and x is a multiple of 3</a:t>
            </a:r>
          </a:p>
          <a:p>
            <a:pPr lvl="1">
              <a:buFont typeface="Symbol" pitchFamily="2" charset="2"/>
              <a:buChar char="Þ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we can write x=2.3.k for some integer k</a:t>
            </a:r>
          </a:p>
          <a:p>
            <a:pPr lvl="1">
              <a:buFont typeface="Symbol" pitchFamily="2" charset="2"/>
              <a:buChar char="Þ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x=6k for some integer k  x is a multiple of 6 </a:t>
            </a:r>
          </a:p>
          <a:p>
            <a:pPr lvl="1">
              <a:buFont typeface="Symbol" pitchFamily="2" charset="2"/>
              <a:buChar char="Þ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x  C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C </a:t>
            </a:r>
            <a:r>
              <a:rPr lang="en-US" altLang="en-US" b="1">
                <a:ea typeface="ＭＳ Ｐゴシック" panose="020B0600070205080204" pitchFamily="34" charset="-128"/>
                <a:sym typeface="Symbol" pitchFamily="2" charset="2"/>
              </a:rPr>
              <a:t></a:t>
            </a:r>
            <a:r>
              <a:rPr lang="en-US" altLang="en-US" b="1">
                <a:ea typeface="ＭＳ Ｐゴシック" panose="020B0600070205080204" pitchFamily="34" charset="-128"/>
              </a:rPr>
              <a:t>A</a:t>
            </a:r>
            <a:r>
              <a:rPr lang="en-US" altLang="en-US" b="1">
                <a:ea typeface="ＭＳ Ｐゴシック" panose="020B0600070205080204" pitchFamily="34" charset="-128"/>
                <a:sym typeface="Symbol" pitchFamily="2" charset="2"/>
              </a:rPr>
              <a:t>B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:  x C</a:t>
            </a:r>
          </a:p>
          <a:p>
            <a:pPr lvl="1">
              <a:buFont typeface="Symbol" pitchFamily="2" charset="2"/>
              <a:buChar char="Þ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x is a multiple of 6  x=6k for some integer k</a:t>
            </a:r>
          </a:p>
          <a:p>
            <a:pPr lvl="1">
              <a:buFont typeface="Symbol" pitchFamily="2" charset="2"/>
              <a:buChar char="Þ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x=2(3k)=3(2k)  x is a multiple of 2 and of 3</a:t>
            </a:r>
          </a:p>
          <a:p>
            <a:pPr lvl="1">
              <a:buFont typeface="Symbol" pitchFamily="2" charset="2"/>
              <a:buChar char="Þ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x  </a:t>
            </a: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B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>
            <a:extLst>
              <a:ext uri="{FF2B5EF4-FFF2-40B4-BE49-F238E27FC236}">
                <a16:creationId xmlns:a16="http://schemas.microsoft.com/office/drawing/2014/main" id="{D78DD128-E284-0141-8DD7-6095C4370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Proving Set Equivalences: Example B (1)</a:t>
            </a:r>
          </a:p>
        </p:txBody>
      </p:sp>
      <p:sp>
        <p:nvSpPr>
          <p:cNvPr id="57346" name="Content Placeholder 2">
            <a:extLst>
              <a:ext uri="{FF2B5EF4-FFF2-40B4-BE49-F238E27FC236}">
                <a16:creationId xmlns:a16="http://schemas.microsoft.com/office/drawing/2014/main" id="{71F74A64-3B56-F74A-B385-C6CA5EF0D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An alternative prove is to use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membership tables</a:t>
            </a:r>
            <a:r>
              <a:rPr lang="en-US" altLang="en-US">
                <a:ea typeface="ＭＳ Ｐゴシック" panose="020B0600070205080204" pitchFamily="34" charset="-128"/>
              </a:rPr>
              <a:t> where an entry is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1 if a chosen (but fixed) element is in the set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0 otherwise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Example: Show that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 B  C = A  B  C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E79260A-FD97-0548-A4AD-2294B0905034}"/>
              </a:ext>
            </a:extLst>
          </p:cNvPr>
          <p:cNvCxnSpPr/>
          <p:nvPr/>
        </p:nvCxnSpPr>
        <p:spPr>
          <a:xfrm>
            <a:off x="2743200" y="4419600"/>
            <a:ext cx="1600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B7A90E6-2F7E-4F46-98AB-CC91052111ED}"/>
              </a:ext>
            </a:extLst>
          </p:cNvPr>
          <p:cNvCxnSpPr/>
          <p:nvPr/>
        </p:nvCxnSpPr>
        <p:spPr>
          <a:xfrm>
            <a:off x="4724400" y="4419600"/>
            <a:ext cx="3048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49CBB18-405C-7B40-8D64-B80BE6AE9E24}"/>
              </a:ext>
            </a:extLst>
          </p:cNvPr>
          <p:cNvCxnSpPr/>
          <p:nvPr/>
        </p:nvCxnSpPr>
        <p:spPr>
          <a:xfrm>
            <a:off x="5410200" y="4418013"/>
            <a:ext cx="304800" cy="15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ADBC7A3-2508-8948-BE71-12F5C813EDB5}"/>
              </a:ext>
            </a:extLst>
          </p:cNvPr>
          <p:cNvCxnSpPr/>
          <p:nvPr/>
        </p:nvCxnSpPr>
        <p:spPr>
          <a:xfrm>
            <a:off x="6172200" y="4419600"/>
            <a:ext cx="3048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DD4D6425-9046-874D-81BF-FB00D6C2F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01D1A2EF-338C-8947-973D-7719E18E1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Definitions: set, element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Terminology and notation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500">
                <a:ea typeface="ＭＳ Ｐゴシック" panose="020B0600070205080204" pitchFamily="34" charset="-128"/>
              </a:rPr>
              <a:t>Set equal, multi-set, bag, set builder, intension, extension, Venn Diagram (representation), empty set, singleton set, subset, proper subset, finite/infinite set, cardinality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Proving equivalences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Power set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Tuples (ordered pair)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Cartesian Product (a.k.a. Cross product), relation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Quantifiers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Set Operations (union, intersection, complement, difference), Disjoint sets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Set equivalences (cheat sheet or Table 1, page 130)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500">
                <a:ea typeface="ＭＳ Ｐゴシック" panose="020B0600070205080204" pitchFamily="34" charset="-128"/>
              </a:rPr>
              <a:t>Inclusion in both directions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500">
                <a:ea typeface="ＭＳ Ｐゴシック" panose="020B0600070205080204" pitchFamily="34" charset="-128"/>
              </a:rPr>
              <a:t> Using membership tables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Generalized Unions and Intersection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Computer Representation of Sets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>
            <a:extLst>
              <a:ext uri="{FF2B5EF4-FFF2-40B4-BE49-F238E27FC236}">
                <a16:creationId xmlns:a16="http://schemas.microsoft.com/office/drawing/2014/main" id="{3ED32ADB-E43F-8544-96B2-FEB9370B4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Proving Set Equivalences: Example B (2)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E2ED37B-3EF6-234C-B0C7-4DE4AE02BCF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81200" y="1600200"/>
          <a:ext cx="4713288" cy="3343275"/>
        </p:xfrm>
        <a:graphic>
          <a:graphicData uri="http://schemas.openxmlformats.org/drawingml/2006/table">
            <a:tbl>
              <a:tblPr/>
              <a:tblGrid>
                <a:gridCol w="207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4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4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0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524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79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A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BC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A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BC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ABC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ADCF117-A1FB-6742-8CF7-E27C41F14254}"/>
              </a:ext>
            </a:extLst>
          </p:cNvPr>
          <p:cNvCxnSpPr/>
          <p:nvPr/>
        </p:nvCxnSpPr>
        <p:spPr>
          <a:xfrm>
            <a:off x="3733800" y="1676400"/>
            <a:ext cx="685800" cy="1588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A9C7F-E3FD-CF48-8EF6-872B4D0C98F5}"/>
              </a:ext>
            </a:extLst>
          </p:cNvPr>
          <p:cNvCxnSpPr/>
          <p:nvPr/>
        </p:nvCxnSpPr>
        <p:spPr>
          <a:xfrm>
            <a:off x="4648200" y="1674813"/>
            <a:ext cx="152400" cy="1587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76CCFC8-4926-B048-9670-EC7AD657B23A}"/>
              </a:ext>
            </a:extLst>
          </p:cNvPr>
          <p:cNvCxnSpPr/>
          <p:nvPr/>
        </p:nvCxnSpPr>
        <p:spPr>
          <a:xfrm>
            <a:off x="4876800" y="1676400"/>
            <a:ext cx="152400" cy="1588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3E15FE3-9A8A-AB4B-A255-7E79EDE65DB5}"/>
              </a:ext>
            </a:extLst>
          </p:cNvPr>
          <p:cNvCxnSpPr/>
          <p:nvPr/>
        </p:nvCxnSpPr>
        <p:spPr>
          <a:xfrm>
            <a:off x="5105400" y="1676400"/>
            <a:ext cx="152400" cy="1588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9E13065-4950-AB45-A01F-3AAF32654850}"/>
              </a:ext>
            </a:extLst>
          </p:cNvPr>
          <p:cNvCxnSpPr/>
          <p:nvPr/>
        </p:nvCxnSpPr>
        <p:spPr>
          <a:xfrm>
            <a:off x="5638800" y="1676400"/>
            <a:ext cx="152400" cy="1588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A6FCD4F-1B18-8A45-9DC6-CF367B3F816D}"/>
              </a:ext>
            </a:extLst>
          </p:cNvPr>
          <p:cNvCxnSpPr/>
          <p:nvPr/>
        </p:nvCxnSpPr>
        <p:spPr>
          <a:xfrm>
            <a:off x="5943600" y="1676400"/>
            <a:ext cx="152400" cy="1588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9D5BB6A-0738-7C4E-A9BC-40EBDA12BABD}"/>
              </a:ext>
            </a:extLst>
          </p:cNvPr>
          <p:cNvCxnSpPr/>
          <p:nvPr/>
        </p:nvCxnSpPr>
        <p:spPr>
          <a:xfrm>
            <a:off x="6248400" y="1676400"/>
            <a:ext cx="152400" cy="1588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479" name="Content Placeholder 2">
            <a:extLst>
              <a:ext uri="{FF2B5EF4-FFF2-40B4-BE49-F238E27FC236}">
                <a16:creationId xmlns:a16="http://schemas.microsoft.com/office/drawing/2014/main" id="{ACBC7F3E-E43D-C342-9700-5EB22A6E31A0}"/>
              </a:ext>
            </a:extLst>
          </p:cNvPr>
          <p:cNvSpPr txBox="1">
            <a:spLocks/>
          </p:cNvSpPr>
          <p:nvPr/>
        </p:nvSpPr>
        <p:spPr bwMode="auto">
          <a:xfrm>
            <a:off x="457200" y="50292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>
                <a:latin typeface="Calibri" panose="020F0502020204030204" pitchFamily="34" charset="0"/>
              </a:rPr>
              <a:t>1 under a set indicates that </a:t>
            </a:r>
            <a:r>
              <a:rPr lang="ja-JP" altLang="en-US">
                <a:latin typeface="Calibri" panose="020F0502020204030204" pitchFamily="34" charset="0"/>
              </a:rPr>
              <a:t>“</a:t>
            </a:r>
            <a:r>
              <a:rPr lang="en-US" altLang="ja-JP">
                <a:latin typeface="Calibri" panose="020F0502020204030204" pitchFamily="34" charset="0"/>
              </a:rPr>
              <a:t>an element is in the set</a:t>
            </a:r>
            <a:r>
              <a:rPr lang="ja-JP" altLang="en-US">
                <a:latin typeface="Calibri" panose="020F0502020204030204" pitchFamily="34" charset="0"/>
              </a:rPr>
              <a:t>”</a:t>
            </a:r>
            <a:endParaRPr lang="en-US" altLang="ja-JP">
              <a:latin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>
                <a:latin typeface="Calibri" panose="020F0502020204030204" pitchFamily="34" charset="0"/>
              </a:rPr>
              <a:t>If the columns are equivalent, we can conclude that indeed the two sets are equal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>
            <a:extLst>
              <a:ext uri="{FF2B5EF4-FFF2-40B4-BE49-F238E27FC236}">
                <a16:creationId xmlns:a16="http://schemas.microsoft.com/office/drawing/2014/main" id="{B9C97CBA-7884-0E41-8ACC-DC5768B4A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Generalizing Set Operations: Union and Intersection</a:t>
            </a:r>
            <a:endParaRPr lang="en-US" altLang="en-US" sz="3600">
              <a:ea typeface="ＭＳ Ｐゴシック" panose="020B0600070205080204" pitchFamily="34" charset="-128"/>
            </a:endParaRPr>
          </a:p>
        </p:txBody>
      </p:sp>
      <p:sp>
        <p:nvSpPr>
          <p:cNvPr id="59394" name="Content Placeholder 2">
            <a:extLst>
              <a:ext uri="{FF2B5EF4-FFF2-40B4-BE49-F238E27FC236}">
                <a16:creationId xmlns:a16="http://schemas.microsoft.com/office/drawing/2014/main" id="{09623652-271C-C84B-B586-C202CBE47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 the previous example, we showed De Morgan’s</a:t>
            </a:r>
            <a:r>
              <a:rPr lang="en-US" altLang="ja-JP">
                <a:ea typeface="ＭＳ Ｐゴシック" panose="020B0600070205080204" pitchFamily="34" charset="-128"/>
              </a:rPr>
              <a:t> Law generalized to unions involving 3 sets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In fact, De Morgan’s </a:t>
            </a:r>
            <a:r>
              <a:rPr lang="en-US" altLang="ja-JP">
                <a:ea typeface="ＭＳ Ｐゴシック" panose="020B0600070205080204" pitchFamily="34" charset="-128"/>
              </a:rPr>
              <a:t>Laws hold for any finite set of sets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Moreover, we can generalize set operations union and intersection in a straightforward manner to any finite number of sets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>
            <a:extLst>
              <a:ext uri="{FF2B5EF4-FFF2-40B4-BE49-F238E27FC236}">
                <a16:creationId xmlns:a16="http://schemas.microsoft.com/office/drawing/2014/main" id="{16BCECF6-96C1-E748-9AAA-099DC6B2C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Generalized Union</a:t>
            </a:r>
          </a:p>
        </p:txBody>
      </p:sp>
      <p:sp>
        <p:nvSpPr>
          <p:cNvPr id="58370" name="Content Placeholder 2">
            <a:extLst>
              <a:ext uri="{FF2B5EF4-FFF2-40B4-BE49-F238E27FC236}">
                <a16:creationId xmlns:a16="http://schemas.microsoft.com/office/drawing/2014/main" id="{CE2423CF-23E9-4244-8127-1DDD600E41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b="1" dirty="0">
                <a:ea typeface="ＭＳ Ｐゴシック" charset="0"/>
                <a:cs typeface="ＭＳ Ｐゴシック" charset="0"/>
              </a:rPr>
              <a:t>Definition</a:t>
            </a:r>
            <a:r>
              <a:rPr lang="en-US" dirty="0">
                <a:ea typeface="ＭＳ Ｐゴシック" charset="0"/>
                <a:cs typeface="ＭＳ Ｐゴシック" charset="0"/>
              </a:rPr>
              <a:t>: The </a:t>
            </a: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union of a collection of sets</a:t>
            </a:r>
            <a:r>
              <a:rPr lang="en-US" dirty="0">
                <a:ea typeface="ＭＳ Ｐゴシック" charset="0"/>
                <a:cs typeface="ＭＳ Ｐゴシック" charset="0"/>
              </a:rPr>
              <a:t> is the set that contains those elements that are members of at least one set in the collection</a:t>
            </a:r>
          </a:p>
          <a:p>
            <a:pPr marL="0" indent="0">
              <a:buFont typeface="Arial" charset="0"/>
              <a:buNone/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b="1" dirty="0">
              <a:ea typeface="ＭＳ Ｐゴシック" charset="0"/>
              <a:cs typeface="ＭＳ Ｐゴシック" charset="0"/>
            </a:endParaRPr>
          </a:p>
          <a:p>
            <a:pPr algn="ctr">
              <a:buFont typeface="Arial" charset="0"/>
              <a:buNone/>
              <a:defRPr/>
            </a:pPr>
            <a:r>
              <a:rPr lang="en-US" sz="2400" dirty="0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$\</a:t>
            </a:r>
            <a:r>
              <a:rPr lang="en-US" sz="2400" dirty="0" err="1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bigcup</a:t>
            </a:r>
            <a:r>
              <a:rPr lang="en-US" sz="2400" dirty="0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_{</a:t>
            </a:r>
            <a:r>
              <a:rPr lang="en-US" sz="2400" dirty="0" err="1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i</a:t>
            </a:r>
            <a:r>
              <a:rPr lang="en-US" sz="2400" dirty="0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=1}^{n}</a:t>
            </a:r>
            <a:r>
              <a:rPr lang="en-US" sz="2400" dirty="0" err="1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A_i</a:t>
            </a:r>
            <a:r>
              <a:rPr lang="en-US" sz="2400" dirty="0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=A_1\cup A_2 \cup\</a:t>
            </a:r>
            <a:r>
              <a:rPr lang="en-US" sz="2400" dirty="0" err="1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ldots</a:t>
            </a:r>
            <a:r>
              <a:rPr lang="en-US" sz="2400" dirty="0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\cup  </a:t>
            </a:r>
            <a:r>
              <a:rPr lang="en-US" sz="2400" dirty="0" err="1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A_n</a:t>
            </a:r>
            <a:r>
              <a:rPr lang="en-US" sz="2400" dirty="0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$</a:t>
            </a:r>
          </a:p>
          <a:p>
            <a:pPr>
              <a:buFont typeface="Arial" charset="0"/>
              <a:buChar char="•"/>
              <a:defRPr/>
            </a:pPr>
            <a:endParaRPr lang="en-US" dirty="0">
              <a:solidFill>
                <a:srgbClr val="7F7F7F"/>
              </a:solidFill>
              <a:ea typeface="ＭＳ Ｐゴシック" charset="0"/>
              <a:cs typeface="ＭＳ Ｐゴシック" charset="0"/>
            </a:endParaRPr>
          </a:p>
        </p:txBody>
      </p:sp>
      <p:pic>
        <p:nvPicPr>
          <p:cNvPr id="60419" name="Picture 1" descr="latex-image-1.pdf">
            <a:extLst>
              <a:ext uri="{FF2B5EF4-FFF2-40B4-BE49-F238E27FC236}">
                <a16:creationId xmlns:a16="http://schemas.microsoft.com/office/drawing/2014/main" id="{0C470FF6-2877-C846-B300-B6C2CCD226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900" y="3384550"/>
            <a:ext cx="54610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>
            <a:extLst>
              <a:ext uri="{FF2B5EF4-FFF2-40B4-BE49-F238E27FC236}">
                <a16:creationId xmlns:a16="http://schemas.microsoft.com/office/drawing/2014/main" id="{C3E22A6F-9138-5243-8065-195B51F14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Generalized Intersection</a:t>
            </a:r>
          </a:p>
        </p:txBody>
      </p:sp>
      <p:sp>
        <p:nvSpPr>
          <p:cNvPr id="61442" name="Content Placeholder 2">
            <a:extLst>
              <a:ext uri="{FF2B5EF4-FFF2-40B4-BE49-F238E27FC236}">
                <a16:creationId xmlns:a16="http://schemas.microsoft.com/office/drawing/2014/main" id="{65727714-0476-D641-86D7-43750B617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intersection of a collection of sets</a:t>
            </a:r>
            <a:r>
              <a:rPr lang="en-US" altLang="en-US">
                <a:ea typeface="ＭＳ Ｐゴシック" panose="020B0600070205080204" pitchFamily="34" charset="-128"/>
              </a:rPr>
              <a:t> is the set that contains those elements that are members of </a:t>
            </a:r>
            <a:r>
              <a:rPr lang="en-US" altLang="en-US" u="sng">
                <a:ea typeface="ＭＳ Ｐゴシック" panose="020B0600070205080204" pitchFamily="34" charset="-128"/>
              </a:rPr>
              <a:t>every</a:t>
            </a:r>
            <a:r>
              <a:rPr lang="en-US" altLang="en-US">
                <a:ea typeface="ＭＳ Ｐゴシック" panose="020B0600070205080204" pitchFamily="34" charset="-128"/>
              </a:rPr>
              <a:t> set in the collection</a:t>
            </a:r>
          </a:p>
          <a:p>
            <a:endParaRPr lang="en-US" altLang="en-US" b="1">
              <a:ea typeface="ＭＳ Ｐゴシック" panose="020B0600070205080204" pitchFamily="34" charset="-128"/>
            </a:endParaRPr>
          </a:p>
          <a:p>
            <a:endParaRPr lang="en-US" altLang="en-US" b="1">
              <a:ea typeface="ＭＳ Ｐゴシック" panose="020B0600070205080204" pitchFamily="34" charset="-128"/>
            </a:endParaRPr>
          </a:p>
          <a:p>
            <a:endParaRPr lang="en-US" altLang="en-US" b="1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solidFill>
                  <a:srgbClr val="7F7F7F"/>
                </a:solidFill>
                <a:ea typeface="ＭＳ Ｐゴシック" panose="020B0600070205080204" pitchFamily="34" charset="-128"/>
              </a:rPr>
              <a:t>LaTex: $\bigcap_{i=1}^{n}A_i=A_1\cap A_2 \cap\ldots\cap  A_n$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61443" name="Picture 1" descr="latex-image-1.pdf">
            <a:extLst>
              <a:ext uri="{FF2B5EF4-FFF2-40B4-BE49-F238E27FC236}">
                <a16:creationId xmlns:a16="http://schemas.microsoft.com/office/drawing/2014/main" id="{E0EA21C1-7862-7F4C-8BE6-AFDCA326EA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6100" y="3308350"/>
            <a:ext cx="54610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>
            <a:extLst>
              <a:ext uri="{FF2B5EF4-FFF2-40B4-BE49-F238E27FC236}">
                <a16:creationId xmlns:a16="http://schemas.microsoft.com/office/drawing/2014/main" id="{B3560D65-6D35-B648-B498-F1F5A3F65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Computer Representation of Sets (1)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2466" name="Content Placeholder 2">
            <a:extLst>
              <a:ext uri="{FF2B5EF4-FFF2-40B4-BE49-F238E27FC236}">
                <a16:creationId xmlns:a16="http://schemas.microsoft.com/office/drawing/2014/main" id="{45A0314A-1599-5D43-BC9D-91AF216E22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There really aren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t ways to represent </a:t>
            </a:r>
            <a:r>
              <a:rPr lang="en-US" altLang="ja-JP" sz="2400" u="sng">
                <a:ea typeface="ＭＳ Ｐゴシック" panose="020B0600070205080204" pitchFamily="34" charset="-128"/>
              </a:rPr>
              <a:t>infinite</a:t>
            </a:r>
            <a:r>
              <a:rPr lang="en-US" altLang="ja-JP" sz="2400">
                <a:ea typeface="ＭＳ Ｐゴシック" panose="020B0600070205080204" pitchFamily="34" charset="-128"/>
              </a:rPr>
              <a:t> sets by a computer since a computer has a finite amount of memory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If we assume that the universal set U is finite, then we can easily and effectively represent sets by </a:t>
            </a:r>
            <a:r>
              <a:rPr lang="en-US" altLang="en-US" sz="2400" u="sng">
                <a:ea typeface="ＭＳ Ｐゴシック" panose="020B0600070205080204" pitchFamily="34" charset="-128"/>
              </a:rPr>
              <a:t>bit vectors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Specifically, we </a:t>
            </a:r>
            <a:r>
              <a:rPr lang="en-US" altLang="en-US" sz="2400" u="sng">
                <a:ea typeface="ＭＳ Ｐゴシック" panose="020B0600070205080204" pitchFamily="34" charset="-128"/>
              </a:rPr>
              <a:t>force</a:t>
            </a:r>
            <a:r>
              <a:rPr lang="en-US" altLang="en-US" sz="2400">
                <a:ea typeface="ＭＳ Ｐゴシック" panose="020B0600070205080204" pitchFamily="34" charset="-128"/>
              </a:rPr>
              <a:t> an ordering on the objects, say: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U={a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,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,…,a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For a set A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</a:t>
            </a:r>
            <a:r>
              <a:rPr lang="en-US" altLang="en-US" sz="2400">
                <a:ea typeface="ＭＳ Ｐゴシック" panose="020B0600070205080204" pitchFamily="34" charset="-128"/>
              </a:rPr>
              <a:t>U, a bit vector can be defined as, for i=1,2,…,n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b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=0 if 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 </a:t>
            </a:r>
            <a:r>
              <a:rPr lang="en-US" altLang="en-US" sz="2000">
                <a:ea typeface="ＭＳ Ｐゴシック" panose="020B0600070205080204" pitchFamily="34" charset="-128"/>
              </a:rPr>
              <a:t>A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b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=1 if 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 sz="2000">
                <a:ea typeface="ＭＳ Ｐゴシック" panose="020B0600070205080204" pitchFamily="34" charset="-128"/>
              </a:rPr>
              <a:t>A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>
            <a:extLst>
              <a:ext uri="{FF2B5EF4-FFF2-40B4-BE49-F238E27FC236}">
                <a16:creationId xmlns:a16="http://schemas.microsoft.com/office/drawing/2014/main" id="{C41EC94D-3D5F-2B40-98B0-EF62652C8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Computer Representation of Sets (2)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3490" name="Content Placeholder 2">
            <a:extLst>
              <a:ext uri="{FF2B5EF4-FFF2-40B4-BE49-F238E27FC236}">
                <a16:creationId xmlns:a16="http://schemas.microsoft.com/office/drawing/2014/main" id="{59D06D7F-0BAC-2640-86C4-137063B067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Examples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Let U={0,1,2,3,4,5,6,7} and A={0,1,6,7}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 bit vector representing A is: 1100 0011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How is the empty set represented?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How is U represented?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Set operations become trivial when sets are represented by bit vectors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Union is obtained by making the bit-wise OR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Intersection is obtained by making the bit-wise AND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>
            <a:extLst>
              <a:ext uri="{FF2B5EF4-FFF2-40B4-BE49-F238E27FC236}">
                <a16:creationId xmlns:a16="http://schemas.microsoft.com/office/drawing/2014/main" id="{0510D51A-167F-A442-8643-B5A068159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Computer Representation of Sets (3)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4514" name="Content Placeholder 2">
            <a:extLst>
              <a:ext uri="{FF2B5EF4-FFF2-40B4-BE49-F238E27FC236}">
                <a16:creationId xmlns:a16="http://schemas.microsoft.com/office/drawing/2014/main" id="{6B328727-76E7-2C40-8C4C-8542A431FD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altLang="en-US" sz="3200">
                <a:ea typeface="ＭＳ Ｐゴシック" panose="020B0600070205080204" pitchFamily="34" charset="-128"/>
              </a:rPr>
              <a:t>Let U={0,1,2,3,4,5,6,7}, A={0,1,6,7}, B={0,4,5}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What is the bit-vector representation of B?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Compute, bit-wise, the bit-vector representation of 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</a:t>
            </a:r>
            <a:r>
              <a:rPr lang="en-US" altLang="en-US">
                <a:ea typeface="ＭＳ Ｐゴシック" panose="020B0600070205080204" pitchFamily="34" charset="-128"/>
              </a:rPr>
              <a:t>B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Compute, bit-wise, the bit-vector representation of 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</a:t>
            </a:r>
            <a:r>
              <a:rPr lang="en-US" altLang="en-US">
                <a:ea typeface="ＭＳ Ｐゴシック" panose="020B0600070205080204" pitchFamily="34" charset="-128"/>
              </a:rPr>
              <a:t>B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>
            <a:extLst>
              <a:ext uri="{FF2B5EF4-FFF2-40B4-BE49-F238E27FC236}">
                <a16:creationId xmlns:a16="http://schemas.microsoft.com/office/drawing/2014/main" id="{36581440-4280-5243-BF4E-67AF2478A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Programming Question</a:t>
            </a:r>
          </a:p>
        </p:txBody>
      </p:sp>
      <p:sp>
        <p:nvSpPr>
          <p:cNvPr id="65538" name="Content Placeholder 2">
            <a:extLst>
              <a:ext uri="{FF2B5EF4-FFF2-40B4-BE49-F238E27FC236}">
                <a16:creationId xmlns:a16="http://schemas.microsoft.com/office/drawing/2014/main" id="{E43935EE-03AD-DB46-B763-6CC557D3C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Using bit vector, we can represent sets of cardinality equal to the size of the vector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What if we want to represent an </a:t>
            </a:r>
            <a:r>
              <a:rPr lang="en-US" altLang="en-US" u="sng">
                <a:ea typeface="ＭＳ Ｐゴシック" panose="020B0600070205080204" pitchFamily="34" charset="-128"/>
              </a:rPr>
              <a:t>arbitrary</a:t>
            </a:r>
            <a:r>
              <a:rPr lang="en-US" altLang="en-US">
                <a:ea typeface="ＭＳ Ｐゴシック" panose="020B0600070205080204" pitchFamily="34" charset="-128"/>
              </a:rPr>
              <a:t> sized set in a computer (i.e., that we do not know a priori the size of the set)?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What data structure could we use?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7AF11574-3EBC-D746-B7AB-7F4A98E6D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Introduction (1)	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FFD1D6CF-4DDD-7C48-B454-534A2C02C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We have already implicitly dealt with sets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Integers (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 sz="2400">
                <a:ea typeface="ＭＳ Ｐゴシック" panose="020B0600070205080204" pitchFamily="34" charset="-128"/>
              </a:rPr>
              <a:t>), rationals (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), naturals (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), reals (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), etc.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We will develop more fully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 definitions of sets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 properties  of sets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 operations on sets</a:t>
            </a: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800">
                <a:ea typeface="ＭＳ Ｐゴシック" panose="020B0600070205080204" pitchFamily="34" charset="-128"/>
              </a:rPr>
              <a:t>:  A set is an </a:t>
            </a:r>
            <a:r>
              <a:rPr lang="en-US" altLang="en-US" sz="2800" u="sng">
                <a:ea typeface="ＭＳ Ｐゴシック" panose="020B0600070205080204" pitchFamily="34" charset="-128"/>
              </a:rPr>
              <a:t>unordered</a:t>
            </a:r>
            <a:r>
              <a:rPr lang="en-US" altLang="en-US" sz="2800">
                <a:ea typeface="ＭＳ Ｐゴシック" panose="020B0600070205080204" pitchFamily="34" charset="-128"/>
              </a:rPr>
              <a:t> collection of (</a:t>
            </a:r>
            <a:r>
              <a:rPr lang="en-US" altLang="en-US" sz="2800" u="sng">
                <a:ea typeface="ＭＳ Ｐゴシック" panose="020B0600070205080204" pitchFamily="34" charset="-128"/>
              </a:rPr>
              <a:t>unique</a:t>
            </a:r>
            <a:r>
              <a:rPr lang="en-US" altLang="en-US" sz="2800">
                <a:ea typeface="ＭＳ Ｐゴシック" panose="020B0600070205080204" pitchFamily="34" charset="-128"/>
              </a:rPr>
              <a:t>) objects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Sets are fundamental discrete structures and for the basis of more complex discrete structures like graphs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C63815B4-C111-8F4D-90A5-A4C902527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Introduction (2)	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A430FD81-446A-C64B-8D5C-59A868524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objects in a set are called </a:t>
            </a:r>
            <a:r>
              <a:rPr lang="en-US" altLang="en-US" u="sng">
                <a:ea typeface="ＭＳ Ｐゴシック" panose="020B0600070205080204" pitchFamily="34" charset="-128"/>
              </a:rPr>
              <a:t>elements</a:t>
            </a:r>
            <a:r>
              <a:rPr lang="en-US" altLang="en-US">
                <a:ea typeface="ＭＳ Ｐゴシック" panose="020B0600070205080204" pitchFamily="34" charset="-128"/>
              </a:rPr>
              <a:t> or </a:t>
            </a:r>
            <a:r>
              <a:rPr lang="en-US" altLang="en-US" u="sng">
                <a:ea typeface="ＭＳ Ｐゴシック" panose="020B0600070205080204" pitchFamily="34" charset="-128"/>
              </a:rPr>
              <a:t>members</a:t>
            </a:r>
            <a:r>
              <a:rPr lang="en-US" altLang="en-US">
                <a:ea typeface="ＭＳ Ｐゴシック" panose="020B0600070205080204" pitchFamily="34" charset="-128"/>
              </a:rPr>
              <a:t> of a set. A set is said to contain its elements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Notation, for a set A: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x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 A: x is an element of A                                 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$\in$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x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 A: x is not an element of A                    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$\notin$</a:t>
            </a:r>
            <a:endParaRPr lang="en-US" altLang="en-US">
              <a:solidFill>
                <a:srgbClr val="A6A6A6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B9CFB74D-492D-354B-BEAA-C8D9AEBD4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Terminology (1)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A4F167DA-8D3D-EA44-B8EC-9A5DCC70B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Two sets, A and B, are </a:t>
            </a:r>
            <a:r>
              <a:rPr lang="en-US" altLang="en-US" u="sng">
                <a:ea typeface="ＭＳ Ｐゴシック" panose="020B0600070205080204" pitchFamily="34" charset="-128"/>
              </a:rPr>
              <a:t>equal</a:t>
            </a:r>
            <a:r>
              <a:rPr lang="en-US" altLang="en-US">
                <a:ea typeface="ＭＳ Ｐゴシック" panose="020B0600070205080204" pitchFamily="34" charset="-128"/>
              </a:rPr>
              <a:t> is they contain the same elements.  We write A=B.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Example: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{2,3,5,7}={3,2,7,5}, because a set is </a:t>
            </a:r>
            <a:r>
              <a:rPr lang="en-US" altLang="en-US" u="sng">
                <a:ea typeface="ＭＳ Ｐゴシック" panose="020B0600070205080204" pitchFamily="34" charset="-128"/>
              </a:rPr>
              <a:t>unordered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Also, {2,3,5,7}={2,2,3,5,3,7} because a set contains </a:t>
            </a:r>
            <a:r>
              <a:rPr lang="en-US" altLang="en-US" u="sng">
                <a:ea typeface="ＭＳ Ｐゴシック" panose="020B0600070205080204" pitchFamily="34" charset="-128"/>
              </a:rPr>
              <a:t>unique</a:t>
            </a:r>
            <a:r>
              <a:rPr lang="en-US" altLang="en-US">
                <a:ea typeface="ＭＳ Ｐゴシック" panose="020B0600070205080204" pitchFamily="34" charset="-128"/>
              </a:rPr>
              <a:t> elements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However, {2,3,5,7}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</a:t>
            </a:r>
            <a:r>
              <a:rPr lang="en-US" altLang="en-US">
                <a:ea typeface="ＭＳ Ｐゴシック" panose="020B0600070205080204" pitchFamily="34" charset="-128"/>
              </a:rPr>
              <a:t>{2,3}                                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</a:rPr>
              <a:t>$\neq$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EE274DD3-D798-EE4E-ADF9-EFAB52618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Terminology (2)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78C83F48-39DE-E243-87E8-1ACFDC506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A </a:t>
            </a:r>
            <a:r>
              <a:rPr lang="en-US" altLang="en-US" sz="2800" u="sng">
                <a:ea typeface="ＭＳ Ｐゴシック" panose="020B0600070205080204" pitchFamily="34" charset="-128"/>
              </a:rPr>
              <a:t>multi-set</a:t>
            </a:r>
            <a:r>
              <a:rPr lang="en-US" altLang="en-US" sz="2800">
                <a:ea typeface="ＭＳ Ｐゴシック" panose="020B0600070205080204" pitchFamily="34" charset="-128"/>
              </a:rPr>
              <a:t> is a set where you specify the number of occurrences of each element: {m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</a:t>
            </a:r>
            <a:r>
              <a:rPr lang="en-US" altLang="en-US" sz="2800">
                <a:ea typeface="ＭＳ Ｐゴシック" panose="020B0600070205080204" pitchFamily="34" charset="-128"/>
              </a:rPr>
              <a:t>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,m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</a:t>
            </a:r>
            <a:r>
              <a:rPr lang="en-US" altLang="en-US" sz="2800">
                <a:ea typeface="ＭＳ Ｐゴシック" panose="020B0600070205080204" pitchFamily="34" charset="-128"/>
              </a:rPr>
              <a:t>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,…,m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</a:t>
            </a:r>
            <a:r>
              <a:rPr lang="en-US" altLang="en-US" sz="2800">
                <a:ea typeface="ＭＳ Ｐゴシック" panose="020B0600070205080204" pitchFamily="34" charset="-128"/>
              </a:rPr>
              <a:t>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</a:rPr>
              <a:t>} is a set where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m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occurs </a:t>
            </a:r>
            <a:r>
              <a:rPr lang="en-US" altLang="en-US" sz="2400">
                <a:ea typeface="ＭＳ Ｐゴシック" panose="020B0600070205080204" pitchFamily="34" charset="-128"/>
              </a:rPr>
              <a:t>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 </a:t>
            </a:r>
            <a:r>
              <a:rPr lang="en-US" altLang="en-US" sz="2400">
                <a:ea typeface="ＭＳ Ｐゴシック" panose="020B0600070205080204" pitchFamily="34" charset="-128"/>
              </a:rPr>
              <a:t>times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m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occurs </a:t>
            </a:r>
            <a:r>
              <a:rPr lang="en-US" altLang="en-US" sz="2400">
                <a:ea typeface="ＭＳ Ｐゴシック" panose="020B0600070205080204" pitchFamily="34" charset="-128"/>
              </a:rPr>
              <a:t>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 times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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m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occurs </a:t>
            </a:r>
            <a:r>
              <a:rPr lang="en-US" altLang="en-US" sz="2400">
                <a:ea typeface="ＭＳ Ｐゴシック" panose="020B0600070205080204" pitchFamily="34" charset="-128"/>
              </a:rPr>
              <a:t>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times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In Databases, we distinguish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 set: elements cannot be repeated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 </a:t>
            </a:r>
            <a:r>
              <a:rPr lang="en-US" altLang="en-US" sz="2400" u="sng">
                <a:ea typeface="ＭＳ Ｐゴシック" panose="020B0600070205080204" pitchFamily="34" charset="-128"/>
                <a:sym typeface="Symbol" pitchFamily="2" charset="2"/>
              </a:rPr>
              <a:t>bag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: elements can be repeated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00D52906-5010-CA41-9626-CA40F3905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Terminology (3)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6B5C9354-C614-BB43-9B7E-099A4719A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The </a:t>
            </a:r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set-builder</a:t>
            </a:r>
            <a:r>
              <a:rPr lang="en-US" altLang="en-US" sz="2800">
                <a:ea typeface="ＭＳ Ｐゴシック" panose="020B0600070205080204" pitchFamily="34" charset="-128"/>
              </a:rPr>
              <a:t> notation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S={ x | (x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 sz="2400">
                <a:ea typeface="ＭＳ Ｐゴシック" panose="020B0600070205080204" pitchFamily="34" charset="-128"/>
              </a:rPr>
              <a:t>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400">
                <a:ea typeface="ＭＳ Ｐゴシック" panose="020B0600070205080204" pitchFamily="34" charset="-128"/>
              </a:rPr>
              <a:t>(x=2k) for some k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>
                <a:ea typeface="ＭＳ Ｐゴシック" panose="020B0600070205080204" pitchFamily="34" charset="-128"/>
              </a:rPr>
              <a:t>Z}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reads: S is the set that contains all x such that x is an integer and x is even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 set is defined in </a:t>
            </a:r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intension</a:t>
            </a:r>
            <a:r>
              <a:rPr lang="en-US" altLang="en-US" sz="2800" b="1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</a:rPr>
              <a:t>when you give its set-builder notation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S={ x | (x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 sz="2400">
                <a:ea typeface="ＭＳ Ｐゴシック" panose="020B0600070205080204" pitchFamily="34" charset="-128"/>
              </a:rPr>
              <a:t>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 (0x8)  </a:t>
            </a:r>
            <a:r>
              <a:rPr lang="en-US" altLang="en-US" sz="2400">
                <a:ea typeface="ＭＳ Ｐゴシック" panose="020B0600070205080204" pitchFamily="34" charset="-128"/>
              </a:rPr>
              <a:t>(x=2k) for some k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 sz="2400">
                <a:ea typeface="ＭＳ Ｐゴシック" panose="020B0600070205080204" pitchFamily="34" charset="-128"/>
              </a:rPr>
              <a:t>Z }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 set is defined in </a:t>
            </a:r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extension </a:t>
            </a:r>
            <a:r>
              <a:rPr lang="en-US" altLang="en-US" sz="2800">
                <a:ea typeface="ＭＳ Ｐゴシック" panose="020B0600070205080204" pitchFamily="34" charset="-128"/>
              </a:rPr>
              <a:t>when you enumerate all the elements: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S={0,2,4,6,8}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3174</TotalTime>
  <Words>3408</Words>
  <Application>Microsoft Macintosh PowerPoint</Application>
  <PresentationFormat>On-screen Show (4:3)</PresentationFormat>
  <Paragraphs>413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47</vt:i4>
      </vt:variant>
    </vt:vector>
  </HeadingPairs>
  <TitlesOfParts>
    <vt:vector size="53" baseType="lpstr">
      <vt:lpstr>Algerian</vt:lpstr>
      <vt:lpstr>Arial</vt:lpstr>
      <vt:lpstr>Calibri</vt:lpstr>
      <vt:lpstr>Symbol</vt:lpstr>
      <vt:lpstr>Office Theme</vt:lpstr>
      <vt:lpstr>Custom Design</vt:lpstr>
      <vt:lpstr>  Sets</vt:lpstr>
      <vt:lpstr>Notation and LaTeX</vt:lpstr>
      <vt:lpstr>Sets of Numbers</vt:lpstr>
      <vt:lpstr>Outline</vt:lpstr>
      <vt:lpstr>Introduction (1) </vt:lpstr>
      <vt:lpstr>Introduction (2) </vt:lpstr>
      <vt:lpstr>Terminology (1)</vt:lpstr>
      <vt:lpstr>Terminology (2)</vt:lpstr>
      <vt:lpstr>Terminology (3)</vt:lpstr>
      <vt:lpstr>Venn Diagram: Example</vt:lpstr>
      <vt:lpstr>More Terminology and Notation (1)</vt:lpstr>
      <vt:lpstr>More Terminology and Notation (2)</vt:lpstr>
      <vt:lpstr>More Terminology and Notation (3)</vt:lpstr>
      <vt:lpstr>More Terminology and Notation (4)</vt:lpstr>
      <vt:lpstr>More Terminology and Notation (5)</vt:lpstr>
      <vt:lpstr>More Terminology and Notation (6)</vt:lpstr>
      <vt:lpstr>More Terminology and Notation (7)</vt:lpstr>
      <vt:lpstr>Proving Equivalence (1)</vt:lpstr>
      <vt:lpstr>Proving Equivalence (2)</vt:lpstr>
      <vt:lpstr>Power Set (1)</vt:lpstr>
      <vt:lpstr>Power Set (2)</vt:lpstr>
      <vt:lpstr>Outline</vt:lpstr>
      <vt:lpstr>Tuples (1)</vt:lpstr>
      <vt:lpstr>Cartesian Product (1)</vt:lpstr>
      <vt:lpstr>Cartesian Product (2)</vt:lpstr>
      <vt:lpstr>Notation with Quantifiers</vt:lpstr>
      <vt:lpstr>Outline</vt:lpstr>
      <vt:lpstr>Set Operations</vt:lpstr>
      <vt:lpstr>Set Operators: Union</vt:lpstr>
      <vt:lpstr>Set Operators: Intersection</vt:lpstr>
      <vt:lpstr>Disjoint Sets</vt:lpstr>
      <vt:lpstr>Set Difference</vt:lpstr>
      <vt:lpstr>Set Complement</vt:lpstr>
      <vt:lpstr>Set Complement: Absolute &amp; Relative</vt:lpstr>
      <vt:lpstr>Set Idendities</vt:lpstr>
      <vt:lpstr>Proving Set Equivalences</vt:lpstr>
      <vt:lpstr>Proving Set Equivalences: Example A (1)</vt:lpstr>
      <vt:lpstr>Proving Set Equivalences: Example A (2)</vt:lpstr>
      <vt:lpstr>Proving Set Equivalences: Example B (1)</vt:lpstr>
      <vt:lpstr>Proving Set Equivalences: Example B (2)</vt:lpstr>
      <vt:lpstr>Generalizing Set Operations: Union and Intersection</vt:lpstr>
      <vt:lpstr>Generalized Union</vt:lpstr>
      <vt:lpstr>Generalized Intersection</vt:lpstr>
      <vt:lpstr>Computer Representation of Sets (1)</vt:lpstr>
      <vt:lpstr>Computer Representation of Sets (2)</vt:lpstr>
      <vt:lpstr>Computer Representation of Sets (3)</vt:lpstr>
      <vt:lpstr>Programming Question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Microsoft Office User</cp:lastModifiedBy>
  <cp:revision>573</cp:revision>
  <dcterms:created xsi:type="dcterms:W3CDTF">2010-02-12T17:38:45Z</dcterms:created>
  <dcterms:modified xsi:type="dcterms:W3CDTF">2021-01-27T08:05:33Z</dcterms:modified>
</cp:coreProperties>
</file>