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76" r:id="rId2"/>
    <p:sldMasterId id="2147483660" r:id="rId3"/>
  </p:sldMasterIdLst>
  <p:notesMasterIdLst>
    <p:notesMasterId r:id="rId22"/>
  </p:notesMasterIdLst>
  <p:handoutMasterIdLst>
    <p:handoutMasterId r:id="rId23"/>
  </p:handoutMasterIdLst>
  <p:sldIdLst>
    <p:sldId id="256" r:id="rId4"/>
    <p:sldId id="291" r:id="rId5"/>
    <p:sldId id="293" r:id="rId6"/>
    <p:sldId id="294" r:id="rId7"/>
    <p:sldId id="295" r:id="rId8"/>
    <p:sldId id="296" r:id="rId9"/>
    <p:sldId id="306" r:id="rId10"/>
    <p:sldId id="300" r:id="rId11"/>
    <p:sldId id="307" r:id="rId12"/>
    <p:sldId id="297" r:id="rId13"/>
    <p:sldId id="305" r:id="rId14"/>
    <p:sldId id="298" r:id="rId15"/>
    <p:sldId id="301" r:id="rId16"/>
    <p:sldId id="302" r:id="rId17"/>
    <p:sldId id="308" r:id="rId18"/>
    <p:sldId id="303" r:id="rId19"/>
    <p:sldId id="299" r:id="rId20"/>
    <p:sldId id="304" r:id="rId21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75"/>
    <p:restoredTop sz="94541"/>
  </p:normalViewPr>
  <p:slideViewPr>
    <p:cSldViewPr>
      <p:cViewPr varScale="1">
        <p:scale>
          <a:sx n="119" d="100"/>
          <a:sy n="119" d="100"/>
        </p:scale>
        <p:origin x="21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820DBC-5393-754A-8B22-F1244C9768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2A1526-1598-5745-A0C3-C5C8E354C7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2E2DBD29-1F87-CF4A-A14F-B5A563155C33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D25EAA-4193-2446-8BB2-800E92B270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FD6BB-2DF6-B948-B5ED-A07446DFD6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E9AD356-62D9-9746-8580-79989E632D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C87C6-C4F6-D544-934F-7CCEF87A54F2}" type="datetimeFigureOut">
              <a:rPr lang="en-US" smtClean="0"/>
              <a:t>1/27/21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68438" y="1181100"/>
            <a:ext cx="4251325" cy="3189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9138" y="4546600"/>
            <a:ext cx="5749925" cy="3721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71938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54B1D-6D04-6F42-8E15-B1DA2BEC6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69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\sum_{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=0}^n(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ar^i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)=\left\{\begin{array}{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{a(r^{n+1}-1)}{r-1}&amp;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 r\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1\\(n+1)a 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{if\;}r=1\end{array}\right.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54B1D-6D04-6F42-8E15-B1DA2BEC64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47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\in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mathbb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{N}, \in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mathbb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{Z^+}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\}_{n=0}^\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infty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{\;with\;}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=3^n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54B1D-6D04-6F42-8E15-B1DA2BEC64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03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\sum_{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=0}^n(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ar^i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)=\left\{\begin{array}{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{a(r^{n+1}-1)}{r-1}&amp;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 r\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1\\(n+1)a 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{if\;}r=1\end{array}\right.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54B1D-6D04-6F42-8E15-B1DA2BEC64D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95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7FB02-862B-8A4E-8212-8A9A8771D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18885-D5CE-4F4E-B186-D2B7659C2FD7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A28A0-F530-BC40-B0A5-23DBA890A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E9285-5CBA-9C4A-830B-8EC893F5B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434D1-A855-5A4F-8AD9-3EFB041A9D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08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3FA5A35-D263-4349-AB76-00BA127C1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78244-1B18-C04C-AFE4-772511D1D8F4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B60AAD7-8220-AF46-AE7A-E34D111C4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22B5EF-5DD7-CF41-9215-B47AF085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AC60E-8F5F-8F47-899C-A27FDE035E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54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04BBA-7608-5141-965F-DDF881560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14CCFF-29C1-2347-91AB-9CFE02D002C5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A1E0B-A954-CA45-9D12-8DEA5C412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816E5-F6CE-4341-8B86-9F685B9D3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69BFB-3CB3-FB43-A0F7-12213F92C5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948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79A89-7A1C-B64B-92CF-5888A03F2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3F2070-6436-E846-B9F5-52DA008E02D7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23C69-B24C-8C4C-9978-DA15AF6E6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0F485-16CE-B14B-AEDC-BF430E53E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EFB43-B1CE-2C48-A4C8-39874DDD9F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669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C1C8E-244C-6D49-AB5B-80F3DD9AF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53E28D-68DC-C44F-A993-E9A5088E55AA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C82EF-58A7-1942-A7E1-A87AC7875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9036F-7441-B04D-9C8D-F9825025C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13B38-86D5-4440-8ECD-B7D5A722FE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4971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BF96A-5AF8-604B-90FF-A2F8D2C01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B4BCA2-AC49-044A-AF4C-D802853EB2AE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69880-01C5-EE4F-AB35-C53B54362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E2412-1BF1-6D42-8095-44723C46C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AE529-23E6-DE42-B9A4-0ED27B86E0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388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CA5F52-0676-8B47-AEB0-1F5AFA7F4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56915C-F6BB-1D4E-963B-C007EF0CE0D0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AE6E95F-A9F6-564F-8B06-8A99A206A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6937020-0475-6446-9FA4-C0B1938E6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4AF44-6F61-CE49-897C-5A715561E7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863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90F998-82C5-5044-B481-ADA318DCA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59739F-2AB1-3847-8E92-BB34AB96F7D5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AF25607-AF84-2A49-91C4-1FCF38241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9DB106C-898E-F44D-BBAC-440AE27AD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DD9BD-2979-D84F-AC6C-F896EEC7DE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2151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5ACD87A-292D-0D46-8DE5-407DAADFD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2DDFC7-8A7A-2847-8078-1975A9FC4BF6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3446BB1-3452-9244-9C1A-051E9DE35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434CFA3-EDD0-804B-97D5-BD4C49B1D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E0090-BE18-AC46-8D4F-8DFEAC8E6E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9894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334AA9D-23C7-BA43-841F-05FAA08B8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276A8E-22B5-CF4E-A262-3CD0A74A5635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F1A8122-DD26-1C4D-9B10-39E479D42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F408CD-3862-1144-9526-5DE12803F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9E65E-EF6F-254C-A10D-8FA820514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430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892BA9-C015-E441-8930-47B6DD87A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C2842C-573B-5249-B814-0441967E7D52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4B6F7A6-4507-5C40-939D-74DCB79DC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9AB75C-FCEA-0347-BF01-F9A53FC92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84E9C-C168-BD4B-9C2F-2D8E330ACA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998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1F52FA-C322-4C46-9C35-DE52B9A40166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Sequences &amp; Summations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0847A7-2EB9-E142-8000-E899C44914BE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2FFA0A-1A21-5848-BBB3-1E32EAFDBED5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B3B5C20E-5E42-EF48-B236-8E5E0B76CE76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B27747-F369-3C4A-8FBF-97351A820632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640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33E635-0081-A144-BDC5-339769DEE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501525-34C0-FA4A-9F85-B5C079758203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D6EE2BA-C0DD-AE45-964A-CFD2A182C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751E267-2D06-5A45-AED9-6F7352BF7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E5E3A-B501-6D42-80D3-0A21EC09F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2090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3B493-D5A8-3F42-88EE-1408AAFDE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0DD0F9-FC7F-BF42-BC8C-8DCD00FD9837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92DC8-E80B-E749-9026-FA59CDD68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58385-60EC-A341-A114-9A8075F0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24B54-86CB-144B-9CE2-F133A9B542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03766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CA88E-CAD4-3046-AAA6-A19090B1B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2C665E-47D2-0948-8487-84E7D72D42C3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0910D-3926-AB40-93B4-F7805C813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0A9AE-0066-7940-ABB2-7BBC8EBF6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CF118-28AF-0D4E-8067-F212BC184A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311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2DE1D-9BB0-5B4A-91F6-9CCEE6205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615E3-5F6B-484E-8F5C-5D3666B6E71C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CCB64-B811-A347-87CE-07013074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DFB15-EABE-7548-8EB0-ECE80A4E6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3EFA1-1265-0A4B-8154-B2F37E299A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58358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EF654-F58C-A34D-B9AB-F2817181C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AF192B-189D-0746-A693-886FAEA1E039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6CDB2-AC25-CD41-B80F-E80C4FDBC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59F03-7824-9642-A066-9F0FD16C8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B0BA3-EBD6-CF49-B828-7A915B1639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720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85EC6-F508-0744-BB74-5EF8C0661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D72DCB-8A27-FD41-B454-F0380E2910B7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75DB6-BDBA-C04D-9277-FD56629C8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2324E-3E04-B342-8462-1B2F89D14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BF34B-66FC-2F42-A579-87B553AF9B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88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0480C-A66D-524B-B896-5D4878038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06237-C60D-3646-8887-51B7A701C2FF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A7794-8DFD-294F-847A-70BC88D34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762A9-0921-854F-9F98-5C01C37B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B9C4B-4DC9-A842-992D-3B0DC2FC99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2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6379940-DDB7-5243-9F74-EC5855068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8DECC-7B2A-C34E-A48F-A6BA22F323FE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3F4148-B539-0B42-8479-038D5B4AE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1A656A-67D1-6341-B5E6-88B4E9BBD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AA4EF-03A9-484F-B280-BA82BDAF64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419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6E7CE3C-00C2-FE4D-86B3-E8E594811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35E4AA-612C-6D42-92EA-5A83427BFA95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53668CE-95A1-8B40-82D5-A9BDA7933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B825EC1-1756-8B49-B8E7-391583FDB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2EE23-EDC5-6341-A4E8-BEB657BD4E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92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E29BB76-872F-C842-80FA-E611BB1FA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380E54-AA28-454B-97BA-AF6A1FD97B57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7495622-886D-FD4E-8F3C-6E14337C6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FCB9CAC-7827-4845-9B2A-66E5026A4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AFF81-066A-B545-8269-BD6F195FB0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98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AEB6E8A-BC02-2D4D-9D1C-C16D9066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56D44D-499D-E343-A4B4-987941A20A41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181869D-F170-B640-9354-0DDCB2C4C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EC7872-83E5-D642-A270-946288763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9EFE5-9EC8-EE46-9757-172344BE4D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748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C806227-5513-AC4D-8AF4-A9807C937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5C5EDC-4388-9A45-8A6B-3FDF6C6BD6C9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FD8EEC-2454-1C46-A453-AAB2B053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F3185F-55ED-774B-96F6-DF57DE743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F467F-35E4-7746-B253-4565135713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25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872A509-609E-7A46-97AB-A4DAD9218DE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9558A5B-E1F8-A34D-9B88-C63CEDFE80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7E15A-0483-0B47-BC4D-2D3F966282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7B4E6B0-B925-FB4A-8CE6-A62DFAE28466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B8E34-AAF3-864C-B918-C8EFDBB1FA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07AD4-BB48-6E40-A2E9-DF905FF09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26A0132-A53E-F541-8981-96CA1697315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4" r:id="rId1"/>
    <p:sldLayoutId id="2147484645" r:id="rId2"/>
    <p:sldLayoutId id="2147484623" r:id="rId3"/>
    <p:sldLayoutId id="2147484624" r:id="rId4"/>
    <p:sldLayoutId id="2147484625" r:id="rId5"/>
    <p:sldLayoutId id="2147484626" r:id="rId6"/>
    <p:sldLayoutId id="2147484627" r:id="rId7"/>
    <p:sldLayoutId id="2147484628" r:id="rId8"/>
    <p:sldLayoutId id="2147484629" r:id="rId9"/>
    <p:sldLayoutId id="2147484630" r:id="rId10"/>
    <p:sldLayoutId id="21474846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DD95B04B-451C-FB4C-8083-9C555681A87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499F9F3E-957D-A742-9ED6-25EA628F60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A703E-8D6D-8742-BDC1-9051539EC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17A93230-B08F-8342-A3F9-E2D1B9032E12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C7C48-B032-3A4C-A081-31EAD95307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34E8F-F3B3-7E4D-A5C0-5AACE4AF65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4ABF68F9-3C5C-E748-804F-05B942A79A4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2" r:id="rId1"/>
    <p:sldLayoutId id="2147484633" r:id="rId2"/>
    <p:sldLayoutId id="2147484634" r:id="rId3"/>
    <p:sldLayoutId id="2147484635" r:id="rId4"/>
    <p:sldLayoutId id="2147484636" r:id="rId5"/>
    <p:sldLayoutId id="2147484637" r:id="rId6"/>
    <p:sldLayoutId id="2147484638" r:id="rId7"/>
    <p:sldLayoutId id="2147484639" r:id="rId8"/>
    <p:sldLayoutId id="2147484640" r:id="rId9"/>
    <p:sldLayoutId id="2147484641" r:id="rId10"/>
    <p:sldLayoutId id="21474846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3F08CA02-7E65-D84C-8298-9A6D4407AC8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CB6F1E41-CD81-C543-9CD9-65DCE67F7F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2BA3E-F0E6-6347-AAFB-CEB8759F5C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BB06C5B0-2CEB-C247-9F05-916A74A40FCF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383F9-2C20-5D47-AF32-976A5C867C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158D0-A95F-0742-8987-3A765E0946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AFF826E-539C-7B49-A9D4-B8E108BC02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3" r:id="rId1"/>
    <p:sldLayoutId id="214748464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C636D00-76F3-2D49-8E36-A0A81AC52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Sequences &amp; Summations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698" name="Subtitle 2">
            <a:extLst>
              <a:ext uri="{FF2B5EF4-FFF2-40B4-BE49-F238E27FC236}">
                <a16:creationId xmlns:a16="http://schemas.microsoft.com/office/drawing/2014/main" id="{E1053045-5F9D-FA41-BD5E-20078ABBCA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2.4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2021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FC5FCE4E-E139-684B-A588-7639AA969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Examples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A60811D9-7457-C347-8509-067176CC2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Table 1 on Page 162 (Rosen) has some useful sequences: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{n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{n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{n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{2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{3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{n!}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baseline="30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2EEBFB85-2535-7148-A351-AFBC44F61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655B4C76-4C4A-A648-8386-D3B537401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Summations</a:t>
            </a:r>
            <a:endParaRPr lang="en-US" sz="2800" b="1" dirty="0">
              <a:solidFill>
                <a:srgbClr val="FF0000"/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Series: Sum of the elements of a sequence</a:t>
            </a:r>
            <a:endParaRPr lang="en-US" sz="2000" dirty="0">
              <a:solidFill>
                <a:schemeClr val="bg1">
                  <a:lumMod val="85000"/>
                </a:schemeClr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Examples, infinite series, convergence of a geometric series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D95B863D-1BC9-AF46-822F-00C4FEEC9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Summations (1)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0846DACF-9C1B-C047-BDF8-5430776B2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You should be by now familiar with the summation notation: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j=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en-US" sz="2400" baseline="30000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= 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+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m+1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+ …  +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n-1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+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	Here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j is the index of the summation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m is the lower limit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n is the upper limit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Often times, it is useful to change the lower/upper limits, which can be done in a straightforward manner (although we must be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very</a:t>
            </a:r>
            <a:r>
              <a:rPr lang="en-US" altLang="en-US" sz="2400" dirty="0">
                <a:ea typeface="ＭＳ Ｐゴシック" panose="020B0600070205080204" pitchFamily="34" charset="-128"/>
              </a:rPr>
              <a:t> careful):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j=1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= 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=o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n-1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(a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i+1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5AEA97-2BDF-6440-9BD7-73FFEEB350B9}"/>
              </a:ext>
            </a:extLst>
          </p:cNvPr>
          <p:cNvSpPr txBox="1"/>
          <p:nvPr/>
        </p:nvSpPr>
        <p:spPr>
          <a:xfrm>
            <a:off x="6248400" y="5105400"/>
            <a:ext cx="2590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When j=1,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=0, so j=i+1 and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=j-1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j=n becomes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=n-1 </a:t>
            </a:r>
            <a:r>
              <a:rPr lang="en-US" altLang="en-US" sz="11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(because j=i+1))</a:t>
            </a:r>
            <a:endParaRPr lang="en-US" sz="1100" dirty="0">
              <a:solidFill>
                <a:schemeClr val="bg1">
                  <a:lumMod val="50000"/>
                </a:schemeClr>
              </a:solidFill>
            </a:endParaRP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altLang="en-US" sz="1100" dirty="0" err="1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a</a:t>
            </a:r>
            <a:r>
              <a:rPr lang="en-US" altLang="en-US" sz="1100" baseline="-25000" dirty="0" err="1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j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becomes </a:t>
            </a:r>
            <a:r>
              <a:rPr lang="en-US" altLang="en-US" sz="11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a</a:t>
            </a:r>
            <a:r>
              <a:rPr lang="en-US" altLang="en-US" sz="1100" baseline="-250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i+1</a:t>
            </a:r>
            <a:r>
              <a:rPr lang="en-US" altLang="en-US" sz="11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 (because j=i+1)</a:t>
            </a:r>
            <a:endParaRPr lang="en-US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4469768B-426F-6E44-B7DF-5CB2888DB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Summations (2)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E4C26DAD-B98D-3045-824F-10E99E215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Sometimes we can express a summation in </a:t>
            </a:r>
            <a:r>
              <a:rPr lang="en-US" altLang="en-US" u="sng" dirty="0">
                <a:ea typeface="ＭＳ Ｐゴシック" panose="020B0600070205080204" pitchFamily="34" charset="-128"/>
              </a:rPr>
              <a:t>closed</a:t>
            </a:r>
            <a:r>
              <a:rPr lang="en-US" altLang="en-US" dirty="0">
                <a:ea typeface="ＭＳ Ｐゴシック" panose="020B0600070205080204" pitchFamily="34" charset="-128"/>
              </a:rPr>
              <a:t> form, as for geometric series</a:t>
            </a:r>
          </a:p>
          <a:p>
            <a:r>
              <a:rPr lang="en-US" altLang="en-US" b="1" dirty="0">
                <a:ea typeface="ＭＳ Ｐゴシック" panose="020B0600070205080204" pitchFamily="34" charset="-128"/>
              </a:rPr>
              <a:t>Theorem</a:t>
            </a:r>
            <a:r>
              <a:rPr lang="en-US" altLang="en-US" dirty="0">
                <a:ea typeface="ＭＳ Ｐゴシック" panose="020B0600070205080204" pitchFamily="34" charset="-128"/>
              </a:rPr>
              <a:t>: For a, </a:t>
            </a:r>
            <a:r>
              <a:rPr lang="en-US" altLang="en-US" dirty="0" err="1">
                <a:ea typeface="ＭＳ Ｐゴシック" panose="020B0600070205080204" pitchFamily="34" charset="-128"/>
              </a:rPr>
              <a:t>r</a:t>
            </a:r>
            <a:r>
              <a:rPr lang="en-US" altLang="en-US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i="1" dirty="0" err="1">
                <a:latin typeface="Algerian" pitchFamily="82" charset="77"/>
                <a:ea typeface="ＭＳ Ｐゴシック" panose="020B0600070205080204" pitchFamily="34" charset="-128"/>
              </a:rPr>
              <a:t>R</a:t>
            </a:r>
            <a:r>
              <a:rPr lang="en-US" altLang="en-US" dirty="0">
                <a:ea typeface="ＭＳ Ｐゴシック" panose="020B0600070205080204" pitchFamily="34" charset="-128"/>
              </a:rPr>
              <a:t>, r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0</a:t>
            </a: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1800" dirty="0">
              <a:ea typeface="ＭＳ Ｐゴシック" panose="020B0600070205080204" pitchFamily="34" charset="-128"/>
            </a:endParaRPr>
          </a:p>
          <a:p>
            <a:endParaRPr lang="en-US" altLang="en-US" sz="1800" dirty="0">
              <a:ea typeface="ＭＳ Ｐゴシック" panose="020B0600070205080204" pitchFamily="34" charset="-128"/>
            </a:endParaRPr>
          </a:p>
          <a:p>
            <a:r>
              <a:rPr lang="en-US" altLang="en-US" sz="1800" dirty="0">
                <a:ea typeface="ＭＳ Ｐゴシック" panose="020B0600070205080204" pitchFamily="34" charset="-128"/>
              </a:rPr>
              <a:t>Closed form = analytical expression using a bounded number of well-known functions, does not involved an infinite series or use of recursion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5CEB14-B9A9-094C-B49A-85700EF797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0" y="3492500"/>
            <a:ext cx="6565900" cy="13843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E892C72C-31C6-BD40-ABE4-613F9FF9E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Summations (3)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8AEC5E48-7479-8E4F-A54B-5BBBDCEE7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Double summations often arise when analyzing an algorithm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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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j=1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=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</a:rPr>
              <a:t>+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3</a:t>
            </a:r>
            <a:r>
              <a:rPr lang="en-US" altLang="en-US" sz="2400" dirty="0">
                <a:ea typeface="ＭＳ Ｐゴシック" panose="020B0600070205080204" pitchFamily="34" charset="-128"/>
              </a:rPr>
              <a:t>+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3</a:t>
            </a:r>
            <a:r>
              <a:rPr lang="en-US" altLang="en-US" sz="2400" dirty="0">
                <a:ea typeface="ＭＳ Ｐゴシック" panose="020B0600070205080204" pitchFamily="34" charset="-128"/>
              </a:rPr>
              <a:t>+…+a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n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Summations can also be indexed over elements in a set: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xS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f(x)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Table 2 on Page 166 (Rosen) has very useful summations.  Exercises 2.4.30—34 (edition 7</a:t>
            </a:r>
            <a:r>
              <a:rPr lang="en-US" altLang="en-US" sz="2400" baseline="30000" dirty="0">
                <a:ea typeface="ＭＳ Ｐゴシック" panose="020B0600070205080204" pitchFamily="34" charset="-128"/>
              </a:rPr>
              <a:t>th</a:t>
            </a:r>
            <a:r>
              <a:rPr lang="en-US" altLang="en-US" sz="2400" dirty="0">
                <a:ea typeface="ＭＳ Ｐゴシック" panose="020B0600070205080204" pitchFamily="34" charset="-128"/>
              </a:rPr>
              <a:t>) are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great </a:t>
            </a:r>
            <a:r>
              <a:rPr lang="en-US" altLang="en-US" sz="2400" dirty="0">
                <a:ea typeface="ＭＳ Ｐゴシック" panose="020B0600070205080204" pitchFamily="34" charset="-128"/>
              </a:rPr>
              <a:t>material to practice 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AFB4990E-B18A-2247-B257-BDD5BA33F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E2018D8-3A3B-5A4B-BEDF-4915F3A52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Summations</a:t>
            </a:r>
            <a:endParaRPr lang="en-US" sz="2800" dirty="0">
              <a:solidFill>
                <a:schemeClr val="bg1">
                  <a:lumMod val="85000"/>
                </a:schemeClr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Series: Sum of the elements of a sequence</a:t>
            </a:r>
            <a:endParaRPr lang="en-US" sz="2000" b="1" dirty="0">
              <a:solidFill>
                <a:srgbClr val="FF0000"/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Examples, infinite series, convergence of a geometric series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D2838A5B-A31D-6842-A5B3-CBF00200D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Series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BE0F55CF-23D2-3A45-ABEF-42D2EB7BA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When we take the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sum of a sequence</a:t>
            </a:r>
            <a:r>
              <a:rPr lang="en-US" altLang="en-US" sz="2800" dirty="0">
                <a:ea typeface="ＭＳ Ｐゴシック" panose="020B0600070205080204" pitchFamily="34" charset="-128"/>
              </a:rPr>
              <a:t>, we get a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series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We have already seen a closed form for geometric series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Some other useful closed forms include the following: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=</a:t>
            </a:r>
            <a:r>
              <a:rPr lang="en-US" altLang="en-US" baseline="-25000" dirty="0" err="1">
                <a:ea typeface="ＭＳ Ｐゴシック" panose="020B0600070205080204" pitchFamily="34" charset="-128"/>
                <a:sym typeface="Symbol" pitchFamily="2" charset="2"/>
              </a:rPr>
              <a:t>l</a:t>
            </a:r>
            <a:r>
              <a:rPr lang="en-US" altLang="en-US" baseline="30000" dirty="0" err="1">
                <a:ea typeface="ＭＳ Ｐゴシック" panose="020B0600070205080204" pitchFamily="34" charset="-128"/>
                <a:sym typeface="Symbol" pitchFamily="2" charset="2"/>
              </a:rPr>
              <a:t>u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1 = u-k+1, for </a:t>
            </a:r>
            <a:r>
              <a:rPr lang="en-US" altLang="en-US" dirty="0" err="1">
                <a:ea typeface="ＭＳ Ｐゴシック" panose="020B0600070205080204" pitchFamily="34" charset="-128"/>
                <a:sym typeface="Symbol" pitchFamily="2" charset="2"/>
              </a:rPr>
              <a:t>ku</a:t>
            </a:r>
            <a:endParaRPr lang="en-US" altLang="en-US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=0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 = n(n+1)/2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=0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) = n(n+1)(2n+1)/6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=0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(</a:t>
            </a:r>
            <a:r>
              <a:rPr lang="en-US" altLang="en-US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b="1" baseline="30000" dirty="0" err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)    n</a:t>
            </a:r>
            <a:r>
              <a:rPr lang="en-US" altLang="en-US" b="1" baseline="30000" dirty="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k+1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/(k+1)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FB1CE35A-FD57-E74D-9C31-39CF8665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Infinite Series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B4DD7A9A-7A51-2747-930D-2A015812C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Although we will mostly deal with finite series (i.e., an upper limit of n for fixed integer), inifinite series are also useful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Consider the following geometric series: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(1/2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1 + 1/2 + 1/4 + 1/8 + … converges to 2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1 + 2 + 4 + 8 + … does not converge 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However note: 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n+1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– 1  (a=1,r=2)</a:t>
            </a:r>
          </a:p>
          <a:p>
            <a:pPr lvl="1"/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FA1BA778-0E4B-764D-AA25-D6CE9692B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Infinite Series: Geometric Series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217ADE15-B67B-5F4E-9F65-DBD68696C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fact, we can generalize that fact as follows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 A geometric series converges </a:t>
            </a:r>
            <a:r>
              <a:rPr lang="en-US" altLang="en-US" u="sng">
                <a:ea typeface="ＭＳ Ｐゴシック" panose="020B0600070205080204" pitchFamily="34" charset="-128"/>
              </a:rPr>
              <a:t>if and only if</a:t>
            </a:r>
            <a:r>
              <a:rPr lang="en-US" altLang="en-US">
                <a:ea typeface="ＭＳ Ｐゴシック" panose="020B0600070205080204" pitchFamily="34" charset="-128"/>
              </a:rPr>
              <a:t> the absolute value of the common ratio is less than 1</a:t>
            </a:r>
          </a:p>
          <a:p>
            <a:endParaRPr lang="en-US" altLang="en-US" sz="160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	</a:t>
            </a:r>
            <a:r>
              <a:rPr lang="en-US" altLang="en-US" sz="2800">
                <a:ea typeface="ＭＳ Ｐゴシック" panose="020B0600070205080204" pitchFamily="34" charset="-128"/>
                <a:cs typeface="Arial" panose="020B0604020202020204" pitchFamily="34" charset="0"/>
              </a:rPr>
              <a:t>When |</a:t>
            </a:r>
            <a:r>
              <a:rPr lang="en-US" altLang="en-US" sz="2800">
                <a:ea typeface="ＭＳ Ｐゴシック" panose="020B0600070205080204" pitchFamily="34" charset="-128"/>
                <a:cs typeface="Arial" panose="020B0604020202020204" pitchFamily="34" charset="0"/>
                <a:sym typeface="Symbol" pitchFamily="2" charset="2"/>
              </a:rPr>
              <a:t>r|&lt;1,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>
                <a:solidFill>
                  <a:srgbClr val="000000"/>
                </a:solidFill>
                <a:ea typeface="ＭＳ Ｐゴシック" panose="020B0600070205080204" pitchFamily="34" charset="-128"/>
                <a:cs typeface="Arial" panose="020B0604020202020204" pitchFamily="34" charset="0"/>
                <a:sym typeface="Symbol" pitchFamily="2" charset="2"/>
              </a:rPr>
              <a:t>	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47107" name="Picture 3" descr="latex-image-1.pdf">
            <a:extLst>
              <a:ext uri="{FF2B5EF4-FFF2-40B4-BE49-F238E27FC236}">
                <a16:creationId xmlns:a16="http://schemas.microsoft.com/office/drawing/2014/main" id="{05833BB1-4629-DB4C-B42B-A1EF5725F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76800"/>
            <a:ext cx="701675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489DCEDB-5200-A449-91A6-E08080677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95F7078A-7BDC-1A4F-B752-67EEADA7A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Summations</a:t>
            </a:r>
            <a:endParaRPr lang="en-US" sz="2800" dirty="0"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Series: Sum of the elements of a sequence</a:t>
            </a:r>
            <a:endParaRPr lang="en-US" sz="2000" dirty="0"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>
                <a:ea typeface="+mn-ea"/>
              </a:rPr>
              <a:t>Examples, infinite </a:t>
            </a:r>
            <a:r>
              <a:rPr lang="en-US" sz="2000" dirty="0">
                <a:ea typeface="+mn-ea"/>
              </a:rPr>
              <a:t>series, convergence of a geometric series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F0CD8CE2-BAB6-B24F-BFAE-D89A44062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Sequences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746" name="Content Placeholder 2">
                <a:extLst>
                  <a:ext uri="{FF2B5EF4-FFF2-40B4-BE49-F238E27FC236}">
                    <a16:creationId xmlns:a16="http://schemas.microsoft.com/office/drawing/2014/main" id="{9A93D2F3-D0CD-B042-A3CD-1C08A2B5DA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400" b="1" dirty="0">
                    <a:ea typeface="ＭＳ Ｐゴシック" panose="020B0600070205080204" pitchFamily="34" charset="-128"/>
                  </a:rPr>
                  <a:t>Definition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: A </a:t>
                </a:r>
                <a:r>
                  <a:rPr lang="en-US" altLang="en-US" sz="2400" u="sng" dirty="0">
                    <a:ea typeface="ＭＳ Ｐゴシック" panose="020B0600070205080204" pitchFamily="34" charset="-128"/>
                  </a:rPr>
                  <a:t>sequence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 is a function from a subset of integers to a set S.  It maps an integer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(                ) to the term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bPr>
                      <m:e>
                        <m:r>
                          <a:rPr lang="en-US" altLang="en-US" sz="24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𝑎</m:t>
                        </m:r>
                      </m:e>
                      <m:sub>
                        <m:r>
                          <a:rPr lang="en-US" altLang="en-US" sz="24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sub>
                    </m:sSub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of the sequence to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We use the notation(s):  {a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     {a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n=1</a:t>
                </a:r>
                <a:r>
                  <a:rPr lang="en-US" altLang="en-US" sz="2400" baseline="30000" dirty="0">
                    <a:ea typeface="ＭＳ Ｐゴシック" panose="020B0600070205080204" pitchFamily="34" charset="-128"/>
                    <a:sym typeface="Symbol" pitchFamily="2" charset="2"/>
                  </a:rPr>
                  <a:t>10      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{a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n=0</a:t>
                </a:r>
                <a:r>
                  <a:rPr lang="en-US" altLang="en-US" sz="2400" baseline="30000" dirty="0">
                    <a:ea typeface="ＭＳ Ｐゴシック" panose="020B0600070205080204" pitchFamily="34" charset="-128"/>
                    <a:sym typeface="Symbol" pitchFamily="2" charset="2"/>
                  </a:rPr>
                  <a:t>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Example: 1,3,9,27,…,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p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3</m:t>
                        </m:r>
                      </m:e>
                      <m:sup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sup>
                    </m:sSup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,…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 is denoted </a:t>
                </a:r>
                <a:endParaRPr lang="en-US" altLang="en-US" sz="2400" b="0" i="1" dirty="0">
                  <a:latin typeface="Cambria Math" panose="02040503050406030204" pitchFamily="18" charset="0"/>
                  <a:ea typeface="ＭＳ Ｐゴシック" panose="020B0600070205080204" pitchFamily="34" charset="-128"/>
                </a:endParaRP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Each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𝑎</m:t>
                    </m:r>
                    <m:r>
                      <a:rPr lang="en-US" altLang="en-US" sz="24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is called the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sz="2400" i="1" baseline="30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𝑡h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400" u="sng" dirty="0">
                    <a:ea typeface="ＭＳ Ｐゴシック" panose="020B0600070205080204" pitchFamily="34" charset="-128"/>
                  </a:rPr>
                  <a:t>term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 of the sequence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We rely on the context to distinguish between a sequence and a set, although they are distinct structures</a:t>
                </a:r>
              </a:p>
            </p:txBody>
          </p:sp>
        </mc:Choice>
        <mc:Fallback xmlns="">
          <p:sp>
            <p:nvSpPr>
              <p:cNvPr id="31746" name="Content Placeholder 2">
                <a:extLst>
                  <a:ext uri="{FF2B5EF4-FFF2-40B4-BE49-F238E27FC236}">
                    <a16:creationId xmlns:a16="http://schemas.microsoft.com/office/drawing/2014/main" id="{9A93D2F3-D0CD-B042-A3CD-1C08A2B5DA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 t="-1120" r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4EDB3726-8C16-D644-831E-72E6EFBC59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2057400"/>
            <a:ext cx="1089660" cy="27421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D7DF5F6-E7E2-3C40-AA49-85BA47048D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0" y="3348529"/>
            <a:ext cx="2133600" cy="2328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7EA1454C-9248-9046-8431-120446B04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Sequences: Example 1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1314D4B2-0A96-D148-9B94-EBADE869F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5814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Consider the sequence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{(1 + 1/n)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 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terms of the sequence are: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= (1 + 1/1)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= 2.00000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  </a:t>
            </a:r>
            <a:r>
              <a:rPr lang="en-US" altLang="en-US" sz="2000">
                <a:ea typeface="ＭＳ Ｐゴシック" panose="020B0600070205080204" pitchFamily="34" charset="-128"/>
              </a:rPr>
              <a:t>= (1 + 1/2)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= 2.25000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 </a:t>
            </a:r>
            <a:r>
              <a:rPr lang="en-US" altLang="en-US" sz="2000">
                <a:ea typeface="ＭＳ Ｐゴシック" panose="020B0600070205080204" pitchFamily="34" charset="-128"/>
              </a:rPr>
              <a:t>= (1 + 1/3)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ea typeface="ＭＳ Ｐゴシック" panose="020B0600070205080204" pitchFamily="34" charset="-128"/>
              </a:rPr>
              <a:t> = 2.37037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4 </a:t>
            </a:r>
            <a:r>
              <a:rPr lang="en-US" altLang="en-US" sz="2000">
                <a:ea typeface="ＭＳ Ｐゴシック" panose="020B0600070205080204" pitchFamily="34" charset="-128"/>
              </a:rPr>
              <a:t>= (1 + 1/4)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4</a:t>
            </a:r>
            <a:r>
              <a:rPr lang="en-US" altLang="en-US" sz="2000">
                <a:ea typeface="ＭＳ Ｐゴシック" panose="020B0600070205080204" pitchFamily="34" charset="-128"/>
              </a:rPr>
              <a:t> = 2.44140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5 </a:t>
            </a:r>
            <a:r>
              <a:rPr lang="en-US" altLang="en-US" sz="2000">
                <a:ea typeface="ＭＳ Ｐゴシック" panose="020B0600070205080204" pitchFamily="34" charset="-128"/>
              </a:rPr>
              <a:t>= (1 + 1/5)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5</a:t>
            </a:r>
            <a:r>
              <a:rPr lang="en-US" altLang="en-US" sz="2000">
                <a:ea typeface="ＭＳ Ｐゴシック" panose="020B0600070205080204" pitchFamily="34" charset="-128"/>
              </a:rPr>
              <a:t> = 2.48832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What is this sequence?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C3C50E-4C2A-CA4D-9EAE-F8C807C3A0B8}"/>
              </a:ext>
            </a:extLst>
          </p:cNvPr>
          <p:cNvSpPr txBox="1">
            <a:spLocks/>
          </p:cNvSpPr>
          <p:nvPr/>
        </p:nvSpPr>
        <p:spPr bwMode="auto">
          <a:xfrm>
            <a:off x="457200" y="52578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Char char="•"/>
              <a:tabLst>
                <a:tab pos="7948613" algn="r"/>
              </a:tabLst>
              <a:defRPr/>
            </a:pPr>
            <a:r>
              <a:rPr lang="en-US" dirty="0">
                <a:latin typeface="Calibri" charset="0"/>
              </a:rPr>
              <a:t>The sequence corresponds to 	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Euler number, Napier number</a:t>
            </a:r>
            <a:endParaRPr lang="en-US" dirty="0">
              <a:latin typeface="Calibri" charset="0"/>
            </a:endParaRPr>
          </a:p>
          <a:p>
            <a:pPr marL="0" indent="0" algn="ctr">
              <a:spcBef>
                <a:spcPct val="20000"/>
              </a:spcBef>
              <a:tabLst>
                <a:tab pos="7948613" algn="r"/>
              </a:tabLst>
              <a:defRPr/>
            </a:pPr>
            <a:r>
              <a:rPr lang="en-US" dirty="0"/>
              <a:t>lim</a:t>
            </a:r>
            <a:r>
              <a:rPr lang="en-US" baseline="-25000" dirty="0"/>
              <a:t>n</a:t>
            </a:r>
            <a:r>
              <a:rPr lang="en-US" baseline="-25000" dirty="0">
                <a:sym typeface="Symbol" charset="0"/>
              </a:rPr>
              <a:t></a:t>
            </a:r>
            <a:r>
              <a:rPr lang="en-US" dirty="0"/>
              <a:t>{(1 + 1/n)</a:t>
            </a:r>
            <a:r>
              <a:rPr lang="en-US" baseline="30000" dirty="0"/>
              <a:t>n</a:t>
            </a:r>
            <a:r>
              <a:rPr lang="en-US" dirty="0"/>
              <a:t>}</a:t>
            </a:r>
            <a:r>
              <a:rPr lang="en-US" baseline="-25000" dirty="0"/>
              <a:t>n=1</a:t>
            </a:r>
            <a:r>
              <a:rPr lang="en-US" baseline="30000" dirty="0">
                <a:sym typeface="Symbol" charset="0"/>
              </a:rPr>
              <a:t>  </a:t>
            </a:r>
            <a:r>
              <a:rPr lang="en-US" sz="2000" dirty="0"/>
              <a:t>= e = 2.71828..</a:t>
            </a:r>
            <a:endParaRPr lang="en-US" baseline="30000" dirty="0">
              <a:sym typeface="Symbol" charset="0"/>
            </a:endParaRPr>
          </a:p>
          <a:p>
            <a:pPr>
              <a:spcBef>
                <a:spcPct val="20000"/>
              </a:spcBef>
              <a:buFont typeface="Arial" charset="0"/>
              <a:buChar char="•"/>
              <a:defRPr/>
            </a:pPr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A73FE15A-AE10-A242-8238-E4614B00E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Sequences: Example 2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EDB57156-4043-E742-9FEC-B87D38DDB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The sequence: {</a:t>
            </a:r>
            <a:r>
              <a:rPr lang="en-US" altLang="en-US" dirty="0" err="1">
                <a:ea typeface="ＭＳ Ｐゴシック" panose="020B0600070205080204" pitchFamily="34" charset="-128"/>
              </a:rPr>
              <a:t>h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n=1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dirty="0">
                <a:ea typeface="ＭＳ Ｐゴシック" panose="020B0600070205080204" pitchFamily="34" charset="-128"/>
              </a:rPr>
              <a:t>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h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 = 1/n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	is known as the </a:t>
            </a:r>
            <a:r>
              <a:rPr lang="en-US" altLang="en-US" u="sng" dirty="0">
                <a:ea typeface="ＭＳ Ｐゴシック" panose="020B0600070205080204" pitchFamily="34" charset="-128"/>
              </a:rPr>
              <a:t>harmonic</a:t>
            </a:r>
            <a:r>
              <a:rPr lang="en-US" altLang="en-US" dirty="0">
                <a:ea typeface="ＭＳ Ｐゴシック" panose="020B0600070205080204" pitchFamily="34" charset="-128"/>
              </a:rPr>
              <a:t> sequence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The sequence is simply: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1, 1/2, 1/3, 1/4, 1/5, …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This sequence is particularly interesting because its summation is divergent: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 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n=1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(1/n) = 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2E1D9BE8-F13C-FC40-BA43-5ABF4836F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Progressions: Geometric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8DBDD32D-F6FD-8646-AA23-589C65BEA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 </a:t>
            </a:r>
            <a:r>
              <a:rPr lang="en-US" altLang="en-US" sz="2800" u="sng">
                <a:ea typeface="ＭＳ Ｐゴシック" panose="020B0600070205080204" pitchFamily="34" charset="-128"/>
              </a:rPr>
              <a:t>geometric progression</a:t>
            </a:r>
            <a:r>
              <a:rPr lang="en-US" altLang="en-US" sz="2800">
                <a:ea typeface="ＭＳ Ｐゴシック" panose="020B0600070205080204" pitchFamily="34" charset="-128"/>
              </a:rPr>
              <a:t> is a sequence of the form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a, ar,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</a:rPr>
              <a:t>, …,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,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initial term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common ratio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geometric progression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discrete</a:t>
            </a:r>
            <a:r>
              <a:rPr lang="en-US" altLang="en-US" sz="2800">
                <a:ea typeface="ＭＳ Ｐゴシック" panose="020B0600070205080204" pitchFamily="34" charset="-128"/>
              </a:rPr>
              <a:t> analogue of the exponential function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f(x) =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CB79860C-45DF-0448-9E56-A1A417D9F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Geometric Progressions: Examples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FC33B371-930F-DF44-AAE9-6D3E4C18B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common geometric progression in Computer Science is: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}= 1/2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with a=1 and r=1/2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Give the initial term and the common ratio of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{b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b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(-1)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{c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c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2(5)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{d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d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6(1/3)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baseline="30000">
              <a:ea typeface="ＭＳ Ｐゴシック" panose="020B0600070205080204" pitchFamily="34" charset="-128"/>
            </a:endParaRPr>
          </a:p>
          <a:p>
            <a:endParaRPr lang="en-US" altLang="en-US" baseline="30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50CEFCE-8FF6-A14B-B296-F6DB1033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Progressions: Arithmetic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A00FD2E6-1D95-7945-A051-5421247E6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An </a:t>
            </a:r>
            <a:r>
              <a:rPr lang="en-US" altLang="en-US" sz="2800" u="sng">
                <a:ea typeface="ＭＳ Ｐゴシック" panose="020B0600070205080204" pitchFamily="34" charset="-128"/>
              </a:rPr>
              <a:t>arithmetric progression</a:t>
            </a:r>
            <a:r>
              <a:rPr lang="en-US" altLang="en-US" sz="2800">
                <a:ea typeface="ＭＳ Ｐゴシック" panose="020B0600070205080204" pitchFamily="34" charset="-128"/>
              </a:rPr>
              <a:t> is a sequence of the form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a, a+d, a+2d, a+3d, …, a+nd,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initial term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d  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common difference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An arithmetic progression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discrete</a:t>
            </a:r>
            <a:r>
              <a:rPr lang="en-US" altLang="en-US" sz="2800">
                <a:ea typeface="ＭＳ Ｐゴシック" panose="020B0600070205080204" pitchFamily="34" charset="-128"/>
              </a:rPr>
              <a:t> analogue of the linear function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f(x) = dx+a</a:t>
            </a:r>
            <a:endParaRPr lang="en-US" altLang="en-US" sz="2800" baseline="30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BB452529-9DFB-9D49-B365-44F1BA38B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Arithmetic Progressions: Examples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54531A10-D143-6547-A0A9-55B94EA11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Give the initial term and the common difference of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{</a:t>
            </a:r>
            <a:r>
              <a:rPr lang="en-US" altLang="en-US" dirty="0" err="1">
                <a:ea typeface="ＭＳ Ｐゴシック" panose="020B0600070205080204" pitchFamily="34" charset="-128"/>
              </a:rPr>
              <a:t>s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s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= -1 + 4n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{</a:t>
            </a:r>
            <a:r>
              <a:rPr lang="en-US" altLang="en-US" dirty="0" err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= 7 – 3n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12276</TotalTime>
  <Words>1472</Words>
  <Application>Microsoft Macintosh PowerPoint</Application>
  <PresentationFormat>On-screen Show (4:3)</PresentationFormat>
  <Paragraphs>154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Algerian</vt:lpstr>
      <vt:lpstr>Arial</vt:lpstr>
      <vt:lpstr>Calibri</vt:lpstr>
      <vt:lpstr>Cambria Math</vt:lpstr>
      <vt:lpstr>Office Theme</vt:lpstr>
      <vt:lpstr>1_Custom Design</vt:lpstr>
      <vt:lpstr>Custom Design</vt:lpstr>
      <vt:lpstr>  Sequences &amp; Summations</vt:lpstr>
      <vt:lpstr>Outline</vt:lpstr>
      <vt:lpstr>Sequences</vt:lpstr>
      <vt:lpstr>Sequences: Example 1</vt:lpstr>
      <vt:lpstr>Sequences: Example 2</vt:lpstr>
      <vt:lpstr>Progressions: Geometric</vt:lpstr>
      <vt:lpstr>Geometric Progressions: Examples</vt:lpstr>
      <vt:lpstr>Progressions: Arithmetic</vt:lpstr>
      <vt:lpstr>Arithmetic Progressions: Examples</vt:lpstr>
      <vt:lpstr>More Examples</vt:lpstr>
      <vt:lpstr>Outline</vt:lpstr>
      <vt:lpstr>Summations (1)</vt:lpstr>
      <vt:lpstr>Summations (2)</vt:lpstr>
      <vt:lpstr>Summations (3)</vt:lpstr>
      <vt:lpstr>Outline</vt:lpstr>
      <vt:lpstr>Series</vt:lpstr>
      <vt:lpstr>Infinite Series</vt:lpstr>
      <vt:lpstr>Infinite Series: Geometric Series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1671</cp:revision>
  <dcterms:created xsi:type="dcterms:W3CDTF">2012-04-16T17:08:26Z</dcterms:created>
  <dcterms:modified xsi:type="dcterms:W3CDTF">2021-01-27T08:04:02Z</dcterms:modified>
</cp:coreProperties>
</file>